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946" r:id="rId1"/>
  </p:sldMasterIdLst>
  <p:notesMasterIdLst>
    <p:notesMasterId r:id="rId33"/>
  </p:notesMasterIdLst>
  <p:handoutMasterIdLst>
    <p:handoutMasterId r:id="rId34"/>
  </p:handoutMasterIdLst>
  <p:sldIdLst>
    <p:sldId id="366" r:id="rId2"/>
    <p:sldId id="370" r:id="rId3"/>
    <p:sldId id="359" r:id="rId4"/>
    <p:sldId id="363" r:id="rId5"/>
    <p:sldId id="371" r:id="rId6"/>
    <p:sldId id="376" r:id="rId7"/>
    <p:sldId id="378" r:id="rId8"/>
    <p:sldId id="380" r:id="rId9"/>
    <p:sldId id="381" r:id="rId10"/>
    <p:sldId id="382" r:id="rId11"/>
    <p:sldId id="383" r:id="rId12"/>
    <p:sldId id="385" r:id="rId13"/>
    <p:sldId id="369" r:id="rId14"/>
    <p:sldId id="367" r:id="rId15"/>
    <p:sldId id="368" r:id="rId16"/>
    <p:sldId id="374" r:id="rId17"/>
    <p:sldId id="375" r:id="rId18"/>
    <p:sldId id="386" r:id="rId19"/>
    <p:sldId id="387" r:id="rId20"/>
    <p:sldId id="388" r:id="rId21"/>
    <p:sldId id="389" r:id="rId22"/>
    <p:sldId id="390" r:id="rId23"/>
    <p:sldId id="392" r:id="rId24"/>
    <p:sldId id="394" r:id="rId25"/>
    <p:sldId id="395" r:id="rId26"/>
    <p:sldId id="397" r:id="rId27"/>
    <p:sldId id="398" r:id="rId28"/>
    <p:sldId id="399" r:id="rId29"/>
    <p:sldId id="400" r:id="rId30"/>
    <p:sldId id="402" r:id="rId31"/>
    <p:sldId id="40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46E"/>
    <a:srgbClr val="451551"/>
    <a:srgbClr val="004751"/>
    <a:srgbClr val="E9E9E9"/>
    <a:srgbClr val="D6D6D6"/>
    <a:srgbClr val="222222"/>
    <a:srgbClr val="FFFFFF"/>
    <a:srgbClr val="517489"/>
    <a:srgbClr val="0000FF"/>
    <a:srgbClr val="A2BD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6" autoAdjust="0"/>
    <p:restoredTop sz="86385" autoAdjust="0"/>
  </p:normalViewPr>
  <p:slideViewPr>
    <p:cSldViewPr snapToGrid="0">
      <p:cViewPr varScale="1">
        <p:scale>
          <a:sx n="57" d="100"/>
          <a:sy n="57" d="100"/>
        </p:scale>
        <p:origin x="268"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12/05/2021</a:t>
            </a:fld>
            <a:endParaRPr lang="en-GB" dirty="0"/>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dirty="0"/>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5/12/2021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935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9942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69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8928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496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932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3818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7064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4087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19781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2" name="Picture Placeholder 11">
            <a:extLst>
              <a:ext uri="{FF2B5EF4-FFF2-40B4-BE49-F238E27FC236}">
                <a16:creationId xmlns:a16="http://schemas.microsoft.com/office/drawing/2014/main" id="{DD23A9BB-0467-40B1-8547-4AAFA68D1909}"/>
              </a:ext>
            </a:extLst>
          </p:cNvPr>
          <p:cNvSpPr>
            <a:spLocks noGrp="1"/>
          </p:cNvSpPr>
          <p:nvPr>
            <p:ph type="pic" sz="quarter" idx="10"/>
          </p:nvPr>
        </p:nvSpPr>
        <p:spPr>
          <a:xfrm>
            <a:off x="6095998" y="344630"/>
            <a:ext cx="5736002" cy="6168740"/>
          </a:xfrm>
        </p:spPr>
        <p:txBody>
          <a:bodyPr/>
          <a:lstStyle/>
          <a:p>
            <a:endParaRPr lang="en-GB" dirty="0"/>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
        <p:nvSpPr>
          <p:cNvPr id="5" name="Title 4">
            <a:extLst>
              <a:ext uri="{FF2B5EF4-FFF2-40B4-BE49-F238E27FC236}">
                <a16:creationId xmlns:a16="http://schemas.microsoft.com/office/drawing/2014/main" id="{2C4CCBFD-89C7-2C4F-9B64-CBDA1A73B722}"/>
              </a:ext>
            </a:extLst>
          </p:cNvPr>
          <p:cNvSpPr>
            <a:spLocks noGrp="1"/>
          </p:cNvSpPr>
          <p:nvPr>
            <p:ph type="title"/>
          </p:nvPr>
        </p:nvSpPr>
        <p:spPr/>
        <p:txBody>
          <a:bodyPr/>
          <a:lstStyle/>
          <a:p>
            <a:r>
              <a:rPr lang="en-GB"/>
              <a:t>Click to edit Master title style</a:t>
            </a:r>
            <a:endParaRPr lang="en-US"/>
          </a:p>
        </p:txBody>
      </p:sp>
      <p:sp>
        <p:nvSpPr>
          <p:cNvPr id="7" name="Slide Number Placeholder 2">
            <a:extLst>
              <a:ext uri="{FF2B5EF4-FFF2-40B4-BE49-F238E27FC236}">
                <a16:creationId xmlns:a16="http://schemas.microsoft.com/office/drawing/2014/main" id="{04369E3E-D218-4C8B-A5F0-CAD03FAE58DA}"/>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76363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a:t>This is a sample page layout</a:t>
            </a:r>
            <a:br>
              <a:rPr lang="en-US"/>
            </a:br>
            <a:endParaRPr lang="en-US"/>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9" name="Text Placeholder 3">
            <a:extLst>
              <a:ext uri="{FF2B5EF4-FFF2-40B4-BE49-F238E27FC236}">
                <a16:creationId xmlns:a16="http://schemas.microsoft.com/office/drawing/2014/main" id="{B858E11F-CACB-4EFE-80EE-3759BCA5BECC}"/>
              </a:ext>
            </a:extLst>
          </p:cNvPr>
          <p:cNvSpPr>
            <a:spLocks noGrp="1"/>
          </p:cNvSpPr>
          <p:nvPr>
            <p:ph type="body" sz="quarter" idx="12" hasCustomPrompt="1"/>
          </p:nvPr>
        </p:nvSpPr>
        <p:spPr>
          <a:xfrm>
            <a:off x="496384" y="1774022"/>
            <a:ext cx="11076491"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a:t>Please use this space to insert written content as required. Please use </a:t>
            </a:r>
            <a:r>
              <a:rPr lang="en-US" err="1"/>
              <a:t>Lato</a:t>
            </a:r>
            <a:r>
              <a:rPr lang="en-US"/>
              <a:t> or Arial with a minimum font size of 18 </a:t>
            </a:r>
            <a:r>
              <a:rPr lang="en-US" err="1"/>
              <a:t>pt</a:t>
            </a:r>
            <a:r>
              <a:rPr lang="en-US"/>
              <a: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2">
            <a:extLst>
              <a:ext uri="{FF2B5EF4-FFF2-40B4-BE49-F238E27FC236}">
                <a16:creationId xmlns:a16="http://schemas.microsoft.com/office/drawing/2014/main" id="{4A8E12AE-8E0A-4798-8CC3-1B1585771320}"/>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42636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a:solidFill>
                  <a:srgbClr val="222222"/>
                </a:solidFill>
              </a:defRPr>
            </a:lvl1pPr>
          </a:lstStyle>
          <a:p>
            <a:r>
              <a:rPr lang="en-US"/>
              <a:t>This is sample bulleted text (one column)</a:t>
            </a:r>
            <a:br>
              <a:rPr lang="en-US"/>
            </a:br>
            <a:endParaRPr lang="en-US"/>
          </a:p>
        </p:txBody>
      </p:sp>
      <p:sp>
        <p:nvSpPr>
          <p:cNvPr id="11" name="Subtitle 2">
            <a:extLst>
              <a:ext uri="{FF2B5EF4-FFF2-40B4-BE49-F238E27FC236}">
                <a16:creationId xmlns:a16="http://schemas.microsoft.com/office/drawing/2014/main" id="{FAC2841A-2EFF-4DDA-A274-2C038BF872B1}"/>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a:solidFill>
                <a:srgbClr val="222222"/>
              </a:solidFill>
              <a:latin typeface="Lato" panose="020F0502020204030203" pitchFamily="34" charset="77"/>
            </a:endParaRPr>
          </a:p>
        </p:txBody>
      </p:sp>
      <p:sp>
        <p:nvSpPr>
          <p:cNvPr id="6" name="Slide Number Placeholder 2">
            <a:extLst>
              <a:ext uri="{FF2B5EF4-FFF2-40B4-BE49-F238E27FC236}">
                <a16:creationId xmlns:a16="http://schemas.microsoft.com/office/drawing/2014/main" id="{40047A7B-3046-4BC1-BAE0-73081AC87E56}"/>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429504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EC3CC89E-EBF2-B346-B7D3-219415B110FA}"/>
              </a:ext>
            </a:extLst>
          </p:cNvPr>
          <p:cNvSpPr>
            <a:spLocks noGrp="1"/>
          </p:cNvSpPr>
          <p:nvPr>
            <p:ph type="ctrTitle" hasCustomPrompt="1"/>
          </p:nvPr>
        </p:nvSpPr>
        <p:spPr>
          <a:xfrm>
            <a:off x="496384" y="487510"/>
            <a:ext cx="11080070" cy="1276350"/>
          </a:xfrm>
          <a:prstGeom prst="rect">
            <a:avLst/>
          </a:prstGeom>
        </p:spPr>
        <p:txBody>
          <a:bodyPr anchor="t" anchorCtr="0">
            <a:normAutofit/>
          </a:bodyPr>
          <a:lstStyle>
            <a:lvl1pPr algn="l">
              <a:defRPr sz="4000">
                <a:solidFill>
                  <a:srgbClr val="222222"/>
                </a:solidFill>
              </a:defRPr>
            </a:lvl1pPr>
          </a:lstStyle>
          <a:p>
            <a:r>
              <a:rPr lang="en-US"/>
              <a:t>This is sample bulleted text (one column)</a:t>
            </a:r>
            <a:br>
              <a:rPr lang="en-US"/>
            </a:br>
            <a:endParaRPr lang="en-US"/>
          </a:p>
        </p:txBody>
      </p:sp>
      <p:sp>
        <p:nvSpPr>
          <p:cNvPr id="6" name="Subtitle 2">
            <a:extLst>
              <a:ext uri="{FF2B5EF4-FFF2-40B4-BE49-F238E27FC236}">
                <a16:creationId xmlns:a16="http://schemas.microsoft.com/office/drawing/2014/main" id="{CCE67437-CAF1-4EBD-91F9-62BA4F771442}"/>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a:solidFill>
                <a:srgbClr val="222222"/>
              </a:solidFill>
              <a:latin typeface="Lato" panose="020F0502020204030203" pitchFamily="34" charset="77"/>
            </a:endParaRPr>
          </a:p>
        </p:txBody>
      </p:sp>
      <p:sp>
        <p:nvSpPr>
          <p:cNvPr id="7" name="Slide Number Placeholder 2">
            <a:extLst>
              <a:ext uri="{FF2B5EF4-FFF2-40B4-BE49-F238E27FC236}">
                <a16:creationId xmlns:a16="http://schemas.microsoft.com/office/drawing/2014/main" id="{691752B5-0E93-4FE0-8227-8197435F0B33}"/>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68382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4" y="1769458"/>
            <a:ext cx="10838726"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8" name="Title 1">
            <a:extLst>
              <a:ext uri="{FF2B5EF4-FFF2-40B4-BE49-F238E27FC236}">
                <a16:creationId xmlns:a16="http://schemas.microsoft.com/office/drawing/2014/main" id="{9E099680-070E-A94B-9DEC-E527F670151D}"/>
              </a:ext>
            </a:extLst>
          </p:cNvPr>
          <p:cNvSpPr>
            <a:spLocks noGrp="1"/>
          </p:cNvSpPr>
          <p:nvPr>
            <p:ph type="ctrTitle" hasCustomPrompt="1"/>
          </p:nvPr>
        </p:nvSpPr>
        <p:spPr>
          <a:xfrm>
            <a:off x="496384" y="487510"/>
            <a:ext cx="10838726" cy="1276350"/>
          </a:xfrm>
          <a:prstGeom prst="rect">
            <a:avLst/>
          </a:prstGeom>
        </p:spPr>
        <p:txBody>
          <a:bodyPr anchor="t" anchorCtr="0">
            <a:normAutofit/>
          </a:bodyPr>
          <a:lstStyle>
            <a:lvl1pPr algn="l">
              <a:defRPr sz="4000">
                <a:solidFill>
                  <a:schemeClr val="bg1"/>
                </a:solidFill>
              </a:defRPr>
            </a:lvl1pPr>
          </a:lstStyle>
          <a:p>
            <a:r>
              <a:rPr lang="en-GB" sz="4000" b="1">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b="1">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sp>
        <p:nvSpPr>
          <p:cNvPr id="7" name="Slide Number Placeholder 2">
            <a:extLst>
              <a:ext uri="{FF2B5EF4-FFF2-40B4-BE49-F238E27FC236}">
                <a16:creationId xmlns:a16="http://schemas.microsoft.com/office/drawing/2014/main" id="{8D780369-4177-4F1D-BA63-4633F9A5DF4F}"/>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43524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0862179" cy="1276350"/>
          </a:xfrm>
          <a:prstGeom prst="rect">
            <a:avLst/>
          </a:prstGeom>
        </p:spPr>
        <p:txBody>
          <a:bodyPr anchor="t" anchorCtr="0">
            <a:normAutofit/>
          </a:bodyPr>
          <a:lstStyle>
            <a:lvl1pPr algn="l">
              <a:defRPr sz="4000">
                <a:solidFill>
                  <a:schemeClr val="bg1">
                    <a:lumMod val="95000"/>
                  </a:schemeClr>
                </a:solidFill>
              </a:defRPr>
            </a:lvl1pPr>
          </a:lstStyle>
          <a:p>
            <a:r>
              <a:rPr lang="en-GB" sz="4000" b="1">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sz="4000" b="1">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D1CF93E0-1159-45C2-B3BC-2CB9CC1EF798}"/>
              </a:ext>
            </a:extLst>
          </p:cNvPr>
          <p:cNvSpPr>
            <a:spLocks noGrp="1"/>
          </p:cNvSpPr>
          <p:nvPr>
            <p:ph type="subTitle" idx="1" hasCustomPrompt="1"/>
          </p:nvPr>
        </p:nvSpPr>
        <p:spPr>
          <a:xfrm>
            <a:off x="496383" y="1769458"/>
            <a:ext cx="10862179"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p:txBody>
      </p:sp>
      <p:sp>
        <p:nvSpPr>
          <p:cNvPr id="8" name="Slide Number Placeholder 2">
            <a:extLst>
              <a:ext uri="{FF2B5EF4-FFF2-40B4-BE49-F238E27FC236}">
                <a16:creationId xmlns:a16="http://schemas.microsoft.com/office/drawing/2014/main" id="{2EA6D984-2CA4-4DD6-B477-87BFC7E57230}"/>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373188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a:solidFill>
                  <a:srgbClr val="222222"/>
                </a:solidFill>
              </a:defRPr>
            </a:lvl1pPr>
          </a:lstStyle>
          <a:p>
            <a:r>
              <a:rPr lang="en-US"/>
              <a:t>This is sample bulleted text (two columns)</a:t>
            </a:r>
            <a:br>
              <a:rPr lang="en-US"/>
            </a:br>
            <a:endParaRPr lang="en-US"/>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5"/>
            <a:ext cx="11270744" cy="405626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4" name="Slide Number Placeholder 2">
            <a:extLst>
              <a:ext uri="{FF2B5EF4-FFF2-40B4-BE49-F238E27FC236}">
                <a16:creationId xmlns:a16="http://schemas.microsoft.com/office/drawing/2014/main" id="{794DF874-5054-4763-BC06-18B7E23B092E}"/>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94644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(two columns)</a:t>
            </a:r>
            <a:br>
              <a:rPr lang="en-US"/>
            </a:br>
            <a:endParaRPr lang="en-US"/>
          </a:p>
        </p:txBody>
      </p:sp>
      <p:sp>
        <p:nvSpPr>
          <p:cNvPr id="8" name="Subtitle 2">
            <a:extLst>
              <a:ext uri="{FF2B5EF4-FFF2-40B4-BE49-F238E27FC236}">
                <a16:creationId xmlns:a16="http://schemas.microsoft.com/office/drawing/2014/main" id="{A958713B-718A-FF4E-BC11-A9FF68A06FFC}"/>
              </a:ext>
            </a:extLst>
          </p:cNvPr>
          <p:cNvSpPr>
            <a:spLocks noGrp="1"/>
          </p:cNvSpPr>
          <p:nvPr>
            <p:ph type="subTitle" idx="1" hasCustomPrompt="1"/>
          </p:nvPr>
        </p:nvSpPr>
        <p:spPr>
          <a:xfrm>
            <a:off x="487358" y="1771876"/>
            <a:ext cx="11150460" cy="4050953"/>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9" name="Slide Number Placeholder 2">
            <a:extLst>
              <a:ext uri="{FF2B5EF4-FFF2-40B4-BE49-F238E27FC236}">
                <a16:creationId xmlns:a16="http://schemas.microsoft.com/office/drawing/2014/main" id="{021C26B5-A868-4E50-9795-2BEE03596F86}"/>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908450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(two columns)</a:t>
            </a:r>
            <a:br>
              <a:rPr lang="en-US"/>
            </a:br>
            <a:endParaRPr lang="en-US"/>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132198" cy="402621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7" name="Slide Number Placeholder 2">
            <a:extLst>
              <a:ext uri="{FF2B5EF4-FFF2-40B4-BE49-F238E27FC236}">
                <a16:creationId xmlns:a16="http://schemas.microsoft.com/office/drawing/2014/main" id="{AED0F1E3-08C6-4543-B64E-795C380F05E0}"/>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687346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a:solidFill>
                  <a:schemeClr val="bg1"/>
                </a:solidFill>
              </a:defRPr>
            </a:lvl1pPr>
          </a:lstStyle>
          <a:p>
            <a:r>
              <a:rPr lang="en-US"/>
              <a:t>This is sample bulleted text (two columns)</a:t>
            </a:r>
            <a:br>
              <a:rPr lang="en-US"/>
            </a:br>
            <a:endParaRPr lang="en-US"/>
          </a:p>
        </p:txBody>
      </p:sp>
      <p:sp>
        <p:nvSpPr>
          <p:cNvPr id="8" name="Subtitle 2">
            <a:extLst>
              <a:ext uri="{FF2B5EF4-FFF2-40B4-BE49-F238E27FC236}">
                <a16:creationId xmlns:a16="http://schemas.microsoft.com/office/drawing/2014/main" id="{58F93585-C0D1-49C7-AF5A-D2A228752C97}"/>
              </a:ext>
            </a:extLst>
          </p:cNvPr>
          <p:cNvSpPr>
            <a:spLocks noGrp="1"/>
          </p:cNvSpPr>
          <p:nvPr>
            <p:ph type="subTitle" idx="1" hasCustomPrompt="1"/>
          </p:nvPr>
        </p:nvSpPr>
        <p:spPr>
          <a:xfrm>
            <a:off x="496384" y="1787934"/>
            <a:ext cx="11104488" cy="4007747"/>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10" name="Slide Number Placeholder 2">
            <a:extLst>
              <a:ext uri="{FF2B5EF4-FFF2-40B4-BE49-F238E27FC236}">
                <a16:creationId xmlns:a16="http://schemas.microsoft.com/office/drawing/2014/main" id="{C94C2124-0537-4387-81BC-B146109CFD40}"/>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17563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a:solidFill>
                  <a:srgbClr val="222222"/>
                </a:solidFill>
              </a:defRPr>
            </a:lvl1pPr>
          </a:lstStyle>
          <a:p>
            <a:r>
              <a:rPr lang="en-US"/>
              <a:t>This is sample bulleted text (three columns)</a:t>
            </a:r>
            <a:br>
              <a:rPr lang="en-US"/>
            </a:br>
            <a:endParaRPr lang="en-US"/>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6"/>
            <a:ext cx="11224562" cy="4019324"/>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6" name="Slide Number Placeholder 2">
            <a:extLst>
              <a:ext uri="{FF2B5EF4-FFF2-40B4-BE49-F238E27FC236}">
                <a16:creationId xmlns:a16="http://schemas.microsoft.com/office/drawing/2014/main" id="{FAB78C48-BD0B-422D-9316-32B25F90A3B2}"/>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38131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userDrawn="1"/>
        </p:nvSpPr>
        <p:spPr>
          <a:xfrm>
            <a:off x="359999" y="326189"/>
            <a:ext cx="55306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dirty="0"/>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
        <p:nvSpPr>
          <p:cNvPr id="7" name="Title 1">
            <a:extLst>
              <a:ext uri="{FF2B5EF4-FFF2-40B4-BE49-F238E27FC236}">
                <a16:creationId xmlns:a16="http://schemas.microsoft.com/office/drawing/2014/main" id="{70E25C59-0584-4CF4-895C-25095457B280}"/>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a:t>This is a sample title page layout</a:t>
            </a:r>
          </a:p>
        </p:txBody>
      </p:sp>
      <p:sp>
        <p:nvSpPr>
          <p:cNvPr id="9" name="Subtitle 2">
            <a:extLst>
              <a:ext uri="{FF2B5EF4-FFF2-40B4-BE49-F238E27FC236}">
                <a16:creationId xmlns:a16="http://schemas.microsoft.com/office/drawing/2014/main" id="{A5BFA7E2-C37B-421B-8A16-074A51159D3A}"/>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2">
            <a:extLst>
              <a:ext uri="{FF2B5EF4-FFF2-40B4-BE49-F238E27FC236}">
                <a16:creationId xmlns:a16="http://schemas.microsoft.com/office/drawing/2014/main" id="{B4E4545D-C77C-4FC7-A749-EF6844EB9CBF}"/>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669548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a:solidFill>
                  <a:srgbClr val="222222"/>
                </a:solidFill>
              </a:defRPr>
            </a:lvl1pPr>
          </a:lstStyle>
          <a:p>
            <a:r>
              <a:rPr lang="en-US"/>
              <a:t>This is sample bulleted text (three columns)</a:t>
            </a:r>
            <a:br>
              <a:rPr lang="en-US"/>
            </a:br>
            <a:endParaRPr lang="en-US"/>
          </a:p>
        </p:txBody>
      </p:sp>
      <p:sp>
        <p:nvSpPr>
          <p:cNvPr id="9" name="Subtitle 2">
            <a:extLst>
              <a:ext uri="{FF2B5EF4-FFF2-40B4-BE49-F238E27FC236}">
                <a16:creationId xmlns:a16="http://schemas.microsoft.com/office/drawing/2014/main" id="{84D682AB-2D42-44C5-B887-A4DF8FEE4B7B}"/>
              </a:ext>
            </a:extLst>
          </p:cNvPr>
          <p:cNvSpPr>
            <a:spLocks noGrp="1"/>
          </p:cNvSpPr>
          <p:nvPr>
            <p:ph type="subTitle" idx="1" hasCustomPrompt="1"/>
          </p:nvPr>
        </p:nvSpPr>
        <p:spPr>
          <a:xfrm>
            <a:off x="496383" y="1771875"/>
            <a:ext cx="11058308" cy="4050953"/>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8" name="Slide Number Placeholder 2">
            <a:extLst>
              <a:ext uri="{FF2B5EF4-FFF2-40B4-BE49-F238E27FC236}">
                <a16:creationId xmlns:a16="http://schemas.microsoft.com/office/drawing/2014/main" id="{9599FC32-4556-4617-933D-17922D1F887C}"/>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992469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a:solidFill>
                  <a:srgbClr val="FFFFFF"/>
                </a:solidFill>
              </a:defRPr>
            </a:lvl1pPr>
          </a:lstStyle>
          <a:p>
            <a:r>
              <a:rPr lang="en-US"/>
              <a:t>This is sample bulleted text (three columns)</a:t>
            </a:r>
            <a:br>
              <a:rPr lang="en-US"/>
            </a:br>
            <a:endParaRPr lang="en-US"/>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076780" cy="4026219"/>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7" name="Slide Number Placeholder 2">
            <a:extLst>
              <a:ext uri="{FF2B5EF4-FFF2-40B4-BE49-F238E27FC236}">
                <a16:creationId xmlns:a16="http://schemas.microsoft.com/office/drawing/2014/main" id="{9533BCD3-EF3E-425B-B30D-ADF140B37EA5}"/>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883841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a:solidFill>
                  <a:schemeClr val="bg1"/>
                </a:solidFill>
              </a:defRPr>
            </a:lvl1pPr>
          </a:lstStyle>
          <a:p>
            <a:r>
              <a:rPr lang="en-US"/>
              <a:t>This is sample bulleted text (three columns)</a:t>
            </a:r>
            <a:br>
              <a:rPr lang="en-US"/>
            </a:br>
            <a:endParaRPr lang="en-US"/>
          </a:p>
        </p:txBody>
      </p:sp>
      <p:sp>
        <p:nvSpPr>
          <p:cNvPr id="10" name="Subtitle 2">
            <a:extLst>
              <a:ext uri="{FF2B5EF4-FFF2-40B4-BE49-F238E27FC236}">
                <a16:creationId xmlns:a16="http://schemas.microsoft.com/office/drawing/2014/main" id="{4A73DD63-0FA2-42C5-83E9-7FCD43A98672}"/>
              </a:ext>
            </a:extLst>
          </p:cNvPr>
          <p:cNvSpPr>
            <a:spLocks noGrp="1"/>
          </p:cNvSpPr>
          <p:nvPr>
            <p:ph type="subTitle" idx="1" hasCustomPrompt="1"/>
          </p:nvPr>
        </p:nvSpPr>
        <p:spPr>
          <a:xfrm>
            <a:off x="496384" y="1787934"/>
            <a:ext cx="11132198" cy="4007747"/>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8" name="Slide Number Placeholder 2">
            <a:extLst>
              <a:ext uri="{FF2B5EF4-FFF2-40B4-BE49-F238E27FC236}">
                <a16:creationId xmlns:a16="http://schemas.microsoft.com/office/drawing/2014/main" id="{2E78D47D-624E-4BAF-A721-7DCCA3702974}"/>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889879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a:lvl1pPr>
          </a:lstStyle>
          <a:p>
            <a:r>
              <a:rPr lang="en-US"/>
              <a:t>This is a sample page layout</a:t>
            </a:r>
            <a:br>
              <a:rPr lang="en-US"/>
            </a:br>
            <a:endParaRPr lang="en-US"/>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629144" cy="4044766"/>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ndParaRP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
        <p:nvSpPr>
          <p:cNvPr id="5" name="Slide Number Placeholder 2">
            <a:extLst>
              <a:ext uri="{FF2B5EF4-FFF2-40B4-BE49-F238E27FC236}">
                <a16:creationId xmlns:a16="http://schemas.microsoft.com/office/drawing/2014/main" id="{E5C68094-07C0-4430-874F-169BFE20B55D}"/>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453470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a:lvl1pPr>
          </a:lstStyle>
          <a:p>
            <a:r>
              <a:rPr lang="en-US"/>
              <a:t>This is a sample page layout</a:t>
            </a:r>
            <a:br>
              <a:rPr lang="en-US"/>
            </a:br>
            <a:endParaRPr lang="en-US"/>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
        <p:nvSpPr>
          <p:cNvPr id="10" name="Subtitle 2">
            <a:extLst>
              <a:ext uri="{FF2B5EF4-FFF2-40B4-BE49-F238E27FC236}">
                <a16:creationId xmlns:a16="http://schemas.microsoft.com/office/drawing/2014/main" id="{DD8664C8-2569-40A4-99EB-04CE594F56B2}"/>
              </a:ext>
            </a:extLst>
          </p:cNvPr>
          <p:cNvSpPr>
            <a:spLocks noGrp="1"/>
          </p:cNvSpPr>
          <p:nvPr>
            <p:ph type="subTitle" idx="1" hasCustomPrompt="1"/>
          </p:nvPr>
        </p:nvSpPr>
        <p:spPr>
          <a:xfrm>
            <a:off x="496383" y="1774143"/>
            <a:ext cx="8435181" cy="4066102"/>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ndParaRPr>
          </a:p>
        </p:txBody>
      </p:sp>
      <p:sp>
        <p:nvSpPr>
          <p:cNvPr id="6" name="Slide Number Placeholder 2">
            <a:extLst>
              <a:ext uri="{FF2B5EF4-FFF2-40B4-BE49-F238E27FC236}">
                <a16:creationId xmlns:a16="http://schemas.microsoft.com/office/drawing/2014/main" id="{7E6A85D7-C803-45F0-9264-16E78E8159DF}"/>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213539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a:solidFill>
                  <a:srgbClr val="FFFFFF"/>
                </a:solidFill>
              </a:defRPr>
            </a:lvl1pPr>
          </a:lstStyle>
          <a:p>
            <a:r>
              <a:rPr lang="en-US"/>
              <a:t>This is a sample page layout</a:t>
            </a:r>
            <a:br>
              <a:rPr lang="en-US"/>
            </a:br>
            <a:endParaRPr lang="en-US"/>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416708"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
        <p:nvSpPr>
          <p:cNvPr id="6" name="Slide Number Placeholder 2">
            <a:extLst>
              <a:ext uri="{FF2B5EF4-FFF2-40B4-BE49-F238E27FC236}">
                <a16:creationId xmlns:a16="http://schemas.microsoft.com/office/drawing/2014/main" id="{7857A07A-9963-4ED9-8AD3-EB6DE1E2E01F}"/>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383994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Layout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a:solidFill>
                  <a:srgbClr val="FFFFFF"/>
                </a:solidFill>
              </a:defRPr>
            </a:lvl1pPr>
          </a:lstStyle>
          <a:p>
            <a:r>
              <a:rPr lang="en-US"/>
              <a:t>This is a sample page layout</a:t>
            </a:r>
            <a:br>
              <a:rPr lang="en-US"/>
            </a:br>
            <a:endParaRPr lang="en-US"/>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
        <p:nvSpPr>
          <p:cNvPr id="7" name="Subtitle 2">
            <a:extLst>
              <a:ext uri="{FF2B5EF4-FFF2-40B4-BE49-F238E27FC236}">
                <a16:creationId xmlns:a16="http://schemas.microsoft.com/office/drawing/2014/main" id="{5AD97662-6149-41E3-A713-4513F6577CE4}"/>
              </a:ext>
            </a:extLst>
          </p:cNvPr>
          <p:cNvSpPr>
            <a:spLocks noGrp="1"/>
          </p:cNvSpPr>
          <p:nvPr>
            <p:ph type="subTitle" idx="1" hasCustomPrompt="1"/>
          </p:nvPr>
        </p:nvSpPr>
        <p:spPr>
          <a:xfrm>
            <a:off x="496383" y="1774143"/>
            <a:ext cx="8444417"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p:txBody>
      </p:sp>
      <p:sp>
        <p:nvSpPr>
          <p:cNvPr id="6" name="Slide Number Placeholder 2">
            <a:extLst>
              <a:ext uri="{FF2B5EF4-FFF2-40B4-BE49-F238E27FC236}">
                <a16:creationId xmlns:a16="http://schemas.microsoft.com/office/drawing/2014/main" id="{26DA84C6-D16E-4E9D-B9E2-F7FB0C2CCC22}"/>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4175698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mple Layout P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a:t>Example one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a:t>Example two</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a:t>Example three</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12" name="Slide Number Placeholder 2">
            <a:extLst>
              <a:ext uri="{FF2B5EF4-FFF2-40B4-BE49-F238E27FC236}">
                <a16:creationId xmlns:a16="http://schemas.microsoft.com/office/drawing/2014/main" id="{5A573C76-174C-410F-B18A-DC5EA5ACF76B}"/>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4205496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a:t>Example one</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a:t>Example two</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a:t>Example three</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13" name="Slide Number Placeholder 2">
            <a:extLst>
              <a:ext uri="{FF2B5EF4-FFF2-40B4-BE49-F238E27FC236}">
                <a16:creationId xmlns:a16="http://schemas.microsoft.com/office/drawing/2014/main" id="{9CAA0BE5-FB67-4B5F-9E10-B9B4625F3FDA}"/>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098096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a:solidFill>
                  <a:srgbClr val="0E0E0E"/>
                </a:solidFill>
                <a:latin typeface="Lato" panose="020F0502020204030203" pitchFamily="34" charset="77"/>
              </a:rPr>
              <a:t>Insert name and job title here</a:t>
            </a:r>
          </a:p>
        </p:txBody>
      </p:sp>
      <p:sp>
        <p:nvSpPr>
          <p:cNvPr id="9" name="Slide Number Placeholder 2">
            <a:extLst>
              <a:ext uri="{FF2B5EF4-FFF2-40B4-BE49-F238E27FC236}">
                <a16:creationId xmlns:a16="http://schemas.microsoft.com/office/drawing/2014/main" id="{E0AD7895-B2FC-45BD-BE8B-11D8F3F8791B}"/>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98763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dirty="0"/>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Slide Number Placeholder 2">
            <a:extLst>
              <a:ext uri="{FF2B5EF4-FFF2-40B4-BE49-F238E27FC236}">
                <a16:creationId xmlns:a16="http://schemas.microsoft.com/office/drawing/2014/main" id="{A0CF2A5A-1B0C-4AC7-9EC2-DC18012A2779}"/>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741381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a:solidFill>
                  <a:srgbClr val="0E0E0E"/>
                </a:solidFill>
                <a:latin typeface="Lato" panose="020F0502020204030203" pitchFamily="34" charset="77"/>
              </a:rPr>
              <a:t>Insert name and job title here</a:t>
            </a:r>
          </a:p>
        </p:txBody>
      </p:sp>
      <p:sp>
        <p:nvSpPr>
          <p:cNvPr id="9" name="Slide Number Placeholder 2">
            <a:extLst>
              <a:ext uri="{FF2B5EF4-FFF2-40B4-BE49-F238E27FC236}">
                <a16:creationId xmlns:a16="http://schemas.microsoft.com/office/drawing/2014/main" id="{BE9BBC91-C22A-481E-B19E-2B6320BF2368}"/>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847897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a:t>This is a sample page layout</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a:lvl1pPr>
          </a:lstStyle>
          <a:p>
            <a:pPr lvl="0"/>
            <a:r>
              <a:rPr lang="en-GB"/>
              <a:t>Example one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a:lvl1pPr>
          </a:lstStyle>
          <a:p>
            <a:pPr lvl="0"/>
            <a:r>
              <a:rPr lang="en-GB"/>
              <a:t>Example two</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12" name="Slide Number Placeholder 2">
            <a:extLst>
              <a:ext uri="{FF2B5EF4-FFF2-40B4-BE49-F238E27FC236}">
                <a16:creationId xmlns:a16="http://schemas.microsoft.com/office/drawing/2014/main" id="{730A0CA4-33DC-4532-B123-F1FB7E299B02}"/>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939711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Im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11472001"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5" y="487510"/>
            <a:ext cx="6624432" cy="1276350"/>
          </a:xfrm>
          <a:prstGeom prst="rect">
            <a:avLst/>
          </a:prstGeom>
        </p:spPr>
        <p:txBody>
          <a:bodyPr anchor="t" anchorCtr="0">
            <a:normAutofit/>
          </a:bodyPr>
          <a:lstStyle>
            <a:lvl1pPr algn="l">
              <a:defRPr sz="4000">
                <a:solidFill>
                  <a:srgbClr val="222222"/>
                </a:solidFill>
              </a:defRPr>
            </a:lvl1pPr>
          </a:lstStyle>
          <a:p>
            <a:r>
              <a:rPr lang="en-US"/>
              <a:t>This is a sample page layout</a:t>
            </a:r>
            <a:br>
              <a:rPr lang="en-US"/>
            </a:br>
            <a:endParaRPr lang="en-US"/>
          </a:p>
        </p:txBody>
      </p:sp>
      <p:sp>
        <p:nvSpPr>
          <p:cNvPr id="5" name="Subtitle 1">
            <a:extLst>
              <a:ext uri="{FF2B5EF4-FFF2-40B4-BE49-F238E27FC236}">
                <a16:creationId xmlns:a16="http://schemas.microsoft.com/office/drawing/2014/main" id="{AF89FD6B-3774-0946-9EF6-17EFA435C986}"/>
              </a:ext>
            </a:extLst>
          </p:cNvPr>
          <p:cNvSpPr>
            <a:spLocks noGrp="1"/>
          </p:cNvSpPr>
          <p:nvPr>
            <p:ph type="body" sz="quarter" idx="12" hasCustomPrompt="1"/>
          </p:nvPr>
        </p:nvSpPr>
        <p:spPr>
          <a:xfrm>
            <a:off x="496888" y="1775004"/>
            <a:ext cx="6623929" cy="765175"/>
          </a:xfrm>
        </p:spPr>
        <p:txBody>
          <a:bodyPr/>
          <a:lstStyle>
            <a:lvl1pPr>
              <a:defRPr/>
            </a:lvl1pPr>
          </a:lstStyle>
          <a:p>
            <a:pPr lvl="0"/>
            <a:r>
              <a:rPr lang="en-GB">
                <a:solidFill>
                  <a:srgbClr val="222222"/>
                </a:solidFill>
                <a:latin typeface="Lato" panose="020F0502020204030203" pitchFamily="34" charset="77"/>
              </a:rPr>
              <a:t>Subtitle here please</a:t>
            </a:r>
            <a:endParaRPr lang="en-US"/>
          </a:p>
        </p:txBody>
      </p:sp>
      <p:sp>
        <p:nvSpPr>
          <p:cNvPr id="3" name="Text placeholder">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2551323"/>
            <a:ext cx="6624433" cy="3288922"/>
          </a:xfrm>
          <a:prstGeom prst="rect">
            <a:avLst/>
          </a:prstGeom>
        </p:spPr>
        <p:txBody>
          <a:bodyPr>
            <a:normAutofit/>
          </a:bodyPr>
          <a:lstStyle>
            <a:lvl1pPr marL="285750" indent="-285750" algn="l">
              <a:spcBef>
                <a:spcPts val="200"/>
              </a:spcBef>
              <a:buFont typeface="Arial" panose="020B0604020202020204" pitchFamily="34" charset="0"/>
              <a:buNone/>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endParaRPr lang="en-GB">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339295" y="538933"/>
            <a:ext cx="4274226" cy="2718617"/>
          </a:xfrm>
        </p:spPr>
        <p:txBody>
          <a:bodyPr/>
          <a:lstStyle/>
          <a:p>
            <a:endParaRPr lang="en-GB" dirty="0"/>
          </a:p>
        </p:txBody>
      </p:sp>
      <p:sp>
        <p:nvSpPr>
          <p:cNvPr id="12" name="Picture Placeholder 11">
            <a:extLst>
              <a:ext uri="{FF2B5EF4-FFF2-40B4-BE49-F238E27FC236}">
                <a16:creationId xmlns:a16="http://schemas.microsoft.com/office/drawing/2014/main" id="{846BE371-9E73-7148-BCCF-AB4D82E0951A}"/>
              </a:ext>
              <a:ext uri="{C183D7F6-B498-43B3-948B-1728B52AA6E4}">
                <adec:decorative xmlns:adec="http://schemas.microsoft.com/office/drawing/2017/decorative" val="1"/>
              </a:ext>
            </a:extLst>
          </p:cNvPr>
          <p:cNvSpPr>
            <a:spLocks noGrp="1"/>
          </p:cNvSpPr>
          <p:nvPr>
            <p:ph type="pic" sz="quarter" idx="11"/>
          </p:nvPr>
        </p:nvSpPr>
        <p:spPr>
          <a:xfrm>
            <a:off x="7339295" y="3514498"/>
            <a:ext cx="4274226" cy="2718617"/>
          </a:xfrm>
        </p:spPr>
        <p:txBody>
          <a:bodyPr/>
          <a:lstStyle/>
          <a:p>
            <a:endParaRPr lang="en-GB" dirty="0"/>
          </a:p>
        </p:txBody>
      </p:sp>
      <p:sp>
        <p:nvSpPr>
          <p:cNvPr id="10" name="Slide Number Placeholder 2">
            <a:extLst>
              <a:ext uri="{FF2B5EF4-FFF2-40B4-BE49-F238E27FC236}">
                <a16:creationId xmlns:a16="http://schemas.microsoft.com/office/drawing/2014/main" id="{6AB03472-92B7-48B7-81A2-7A2B891E43AF}"/>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765371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8224354" y="314326"/>
            <a:ext cx="3546708" cy="3138766"/>
          </a:xfrm>
        </p:spPr>
        <p:txBody>
          <a:bodyPr/>
          <a:lstStyle/>
          <a:p>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962398" y="3459199"/>
            <a:ext cx="4261955" cy="3084476"/>
          </a:xfrm>
        </p:spPr>
        <p:txBody>
          <a:bodyPr/>
          <a:lstStyle/>
          <a:p>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415689" y="314326"/>
            <a:ext cx="3546708" cy="3138766"/>
          </a:xfrm>
        </p:spPr>
        <p:txBody>
          <a:bodyPr/>
          <a:lstStyle/>
          <a:p>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15688" y="4465747"/>
            <a:ext cx="3546475" cy="609878"/>
          </a:xfrm>
        </p:spPr>
        <p:txBody>
          <a:bodyPr/>
          <a:lstStyle>
            <a:lvl1pPr>
              <a:defRPr sz="4000" b="1">
                <a:solidFill>
                  <a:srgbClr val="004751"/>
                </a:solidFill>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15688" y="5121422"/>
            <a:ext cx="3546709" cy="766578"/>
          </a:xfrm>
        </p:spPr>
        <p:txBody>
          <a:bodyPr/>
          <a:lstStyle>
            <a:lvl1pPr>
              <a:defRPr sz="1800"/>
            </a:lvl1pPr>
          </a:lstStyle>
          <a:p>
            <a:pPr lvl="0"/>
            <a:r>
              <a:rPr lang="en-GB">
                <a:solidFill>
                  <a:srgbClr val="222222"/>
                </a:solidFill>
                <a:latin typeface="Lato" panose="020F0502020204030203" pitchFamily="34" charset="77"/>
              </a:rPr>
              <a:t>Use this space for additional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195515" y="1819793"/>
            <a:ext cx="3386003" cy="580507"/>
          </a:xfrm>
          <a:prstGeom prst="rect">
            <a:avLst/>
          </a:prstGeom>
        </p:spPr>
        <p:txBody>
          <a:bodyPr anchor="t" anchorCtr="0">
            <a:normAutofit/>
          </a:bodyPr>
          <a:lstStyle>
            <a:lvl1pPr algn="l">
              <a:defRPr sz="4000">
                <a:solidFill>
                  <a:srgbClr val="004751"/>
                </a:solidFill>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195515" y="2470096"/>
            <a:ext cx="3546709" cy="766578"/>
          </a:xfrm>
        </p:spPr>
        <p:txBody>
          <a:bodyPr/>
          <a:lstStyle>
            <a:lvl1pPr>
              <a:defRPr sz="1800"/>
            </a:lvl1pPr>
          </a:lstStyle>
          <a:p>
            <a:pPr lvl="0"/>
            <a:r>
              <a:rPr lang="en-GB">
                <a:solidFill>
                  <a:srgbClr val="222222"/>
                </a:solidFill>
                <a:latin typeface="Lato" panose="020F0502020204030203" pitchFamily="34" charset="77"/>
              </a:rPr>
              <a:t>Use this space for additional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385175" y="4465748"/>
            <a:ext cx="3546475" cy="609878"/>
          </a:xfrm>
        </p:spPr>
        <p:txBody>
          <a:bodyPr/>
          <a:lstStyle>
            <a:lvl1pPr>
              <a:defRPr sz="4000" b="1">
                <a:solidFill>
                  <a:srgbClr val="004751"/>
                </a:solidFill>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385059" y="5145570"/>
            <a:ext cx="3546709" cy="766578"/>
          </a:xfrm>
        </p:spPr>
        <p:txBody>
          <a:bodyPr/>
          <a:lstStyle>
            <a:lvl1pPr>
              <a:defRPr sz="1600"/>
            </a:lvl1pPr>
          </a:lstStyle>
          <a:p>
            <a:pPr lvl="0"/>
            <a:r>
              <a:rPr lang="en-GB">
                <a:solidFill>
                  <a:srgbClr val="222222"/>
                </a:solidFill>
                <a:latin typeface="Lato" panose="020F0502020204030203" pitchFamily="34" charset="77"/>
              </a:rPr>
              <a:t>Use this space for additional info</a:t>
            </a:r>
            <a:endParaRPr lang="en-US"/>
          </a:p>
        </p:txBody>
      </p:sp>
      <p:sp>
        <p:nvSpPr>
          <p:cNvPr id="12" name="Slide Number Placeholder 2">
            <a:extLst>
              <a:ext uri="{FF2B5EF4-FFF2-40B4-BE49-F238E27FC236}">
                <a16:creationId xmlns:a16="http://schemas.microsoft.com/office/drawing/2014/main" id="{1BA96B47-CBE0-4A7A-AC18-937F106BE45A}"/>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842342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a:solidFill>
                  <a:srgbClr val="004751"/>
                </a:solidFill>
              </a:defRPr>
            </a:lvl1pPr>
          </a:lstStyle>
          <a:p>
            <a:r>
              <a:rPr lang="en-US"/>
              <a:t>This is a sample page layout</a:t>
            </a:r>
            <a:br>
              <a:rPr lang="en-US"/>
            </a:br>
            <a:endParaRPr lang="en-US"/>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userDrawn="1"/>
        </p:nvSpPr>
        <p:spPr>
          <a:xfrm>
            <a:off x="485839" y="1953699"/>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85839" y="2113662"/>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buFontTx/>
              <a:buNone/>
              <a:defRPr sz="1800"/>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userDrawn="1"/>
        </p:nvSpPr>
        <p:spPr>
          <a:xfrm>
            <a:off x="485839"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buFontTx/>
              <a:buNone/>
              <a:defRPr sz="1800"/>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userDrawn="1"/>
        </p:nvSpPr>
        <p:spPr>
          <a:xfrm>
            <a:off x="6230964" y="195369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58834"/>
            <a:ext cx="1076325" cy="669260"/>
          </a:xfrm>
        </p:spPr>
        <p:txBody>
          <a:bodyPr/>
          <a:lstStyle>
            <a:lvl1pPr algn="ctr">
              <a:defRPr sz="4400">
                <a:solidFill>
                  <a:srgbClr val="FFFFFF"/>
                </a:solidFill>
              </a:defRPr>
            </a:lvl1pPr>
          </a:lstStyle>
          <a:p>
            <a:pPr lvl="0"/>
            <a:r>
              <a:rPr lang="en-GB"/>
              <a:t>C</a:t>
            </a:r>
            <a:endParaRPr lang="en-US"/>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buFontTx/>
              <a:buNone/>
              <a:defRPr sz="1800"/>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userDrawn="1"/>
        </p:nvSpPr>
        <p:spPr>
          <a:xfrm>
            <a:off x="6230965"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buFontTx/>
              <a:buNone/>
              <a:defRPr sz="1800"/>
            </a:lvl1pPr>
          </a:lstStyle>
          <a:p>
            <a:pPr lvl="0"/>
            <a:r>
              <a:rPr lang="en-GB"/>
              <a:t>Please use this space to insert written content as required</a:t>
            </a:r>
            <a:endParaRPr lang="en-US"/>
          </a:p>
        </p:txBody>
      </p:sp>
      <p:sp>
        <p:nvSpPr>
          <p:cNvPr id="17" name="Slide Number Placeholder 2">
            <a:extLst>
              <a:ext uri="{FF2B5EF4-FFF2-40B4-BE49-F238E27FC236}">
                <a16:creationId xmlns:a16="http://schemas.microsoft.com/office/drawing/2014/main" id="{7B382095-C2A9-4B97-A45A-B422061E8D8A}"/>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8534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451551"/>
                </a:solidFill>
              </a:defRPr>
            </a:lvl1pPr>
          </a:lstStyle>
          <a:p>
            <a:r>
              <a:rPr lang="en-US"/>
              <a:t>Table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Lst>
          </p:cNvPr>
          <p:cNvSpPr>
            <a:spLocks noGrp="1"/>
          </p:cNvSpPr>
          <p:nvPr>
            <p:ph type="tbl" sz="quarter" idx="19"/>
          </p:nvPr>
        </p:nvSpPr>
        <p:spPr>
          <a:xfrm>
            <a:off x="496888" y="2392363"/>
            <a:ext cx="5191531" cy="2753795"/>
          </a:xfrm>
        </p:spPr>
        <p:txBody>
          <a:bodyPr/>
          <a:lstStyle/>
          <a:p>
            <a:endParaRPr lang="en-US" dirty="0"/>
          </a:p>
        </p:txBody>
      </p:sp>
      <p:sp>
        <p:nvSpPr>
          <p:cNvPr id="8" name="Table Placeholder 5">
            <a:extLst>
              <a:ext uri="{FF2B5EF4-FFF2-40B4-BE49-F238E27FC236}">
                <a16:creationId xmlns:a16="http://schemas.microsoft.com/office/drawing/2014/main" id="{194BD8C5-50CB-3B48-80B0-64F3B438E273}"/>
              </a:ext>
            </a:extLst>
          </p:cNvPr>
          <p:cNvSpPr>
            <a:spLocks noGrp="1"/>
          </p:cNvSpPr>
          <p:nvPr>
            <p:ph type="tbl" sz="quarter" idx="20"/>
          </p:nvPr>
        </p:nvSpPr>
        <p:spPr>
          <a:xfrm>
            <a:off x="6096000" y="2392363"/>
            <a:ext cx="5191531" cy="2753795"/>
          </a:xfrm>
        </p:spPr>
        <p:txBody>
          <a:bodyPr/>
          <a:lstStyle/>
          <a:p>
            <a:endParaRPr lang="en-US" dirty="0"/>
          </a:p>
        </p:txBody>
      </p:sp>
      <p:sp>
        <p:nvSpPr>
          <p:cNvPr id="9" name="Slide Number Placeholder 2">
            <a:extLst>
              <a:ext uri="{FF2B5EF4-FFF2-40B4-BE49-F238E27FC236}">
                <a16:creationId xmlns:a16="http://schemas.microsoft.com/office/drawing/2014/main" id="{8A5180C8-2167-4535-80A5-B4B046006206}"/>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48869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004751"/>
                </a:solidFill>
              </a:defRPr>
            </a:lvl1pPr>
          </a:lstStyle>
          <a:p>
            <a:r>
              <a:rPr lang="en-US"/>
              <a:t>Chart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Chart Placeholder 4">
            <a:extLst>
              <a:ext uri="{FF2B5EF4-FFF2-40B4-BE49-F238E27FC236}">
                <a16:creationId xmlns:a16="http://schemas.microsoft.com/office/drawing/2014/main" id="{7E3AB261-B17C-5046-A098-0ADB62DAAA76}"/>
              </a:ext>
            </a:extLst>
          </p:cNvPr>
          <p:cNvSpPr>
            <a:spLocks noGrp="1"/>
          </p:cNvSpPr>
          <p:nvPr>
            <p:ph type="chart" sz="quarter" idx="10"/>
          </p:nvPr>
        </p:nvSpPr>
        <p:spPr>
          <a:xfrm>
            <a:off x="882866" y="2015207"/>
            <a:ext cx="4700587" cy="3668713"/>
          </a:xfrm>
        </p:spPr>
        <p:txBody>
          <a:bodyPr/>
          <a:lstStyle/>
          <a:p>
            <a:endParaRPr lang="en-US" dirty="0"/>
          </a:p>
        </p:txBody>
      </p:sp>
      <p:sp>
        <p:nvSpPr>
          <p:cNvPr id="9" name="Chart Placeholder 4">
            <a:extLst>
              <a:ext uri="{FF2B5EF4-FFF2-40B4-BE49-F238E27FC236}">
                <a16:creationId xmlns:a16="http://schemas.microsoft.com/office/drawing/2014/main" id="{3A5B2D22-2763-9D41-9CA4-2B9DADCE1519}"/>
              </a:ext>
            </a:extLst>
          </p:cNvPr>
          <p:cNvSpPr>
            <a:spLocks noGrp="1"/>
          </p:cNvSpPr>
          <p:nvPr>
            <p:ph type="chart" sz="quarter" idx="11"/>
          </p:nvPr>
        </p:nvSpPr>
        <p:spPr>
          <a:xfrm>
            <a:off x="6359933" y="2015206"/>
            <a:ext cx="4700587" cy="3668713"/>
          </a:xfrm>
        </p:spPr>
        <p:txBody>
          <a:bodyPr/>
          <a:lstStyle/>
          <a:p>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800"/>
            </a:lvl1pPr>
          </a:lstStyle>
          <a:p>
            <a:pPr lvl="0"/>
            <a:r>
              <a:rPr lang="en-GB">
                <a:solidFill>
                  <a:srgbClr val="222222"/>
                </a:solidFill>
                <a:latin typeface="Lato" panose="020F0502020204030203" pitchFamily="34" charset="77"/>
              </a:rPr>
              <a:t>Please insert charts according to the style below</a:t>
            </a:r>
            <a:endParaRPr lang="en-US"/>
          </a:p>
        </p:txBody>
      </p:sp>
      <p:sp>
        <p:nvSpPr>
          <p:cNvPr id="8" name="Slide Number Placeholder 2">
            <a:extLst>
              <a:ext uri="{FF2B5EF4-FFF2-40B4-BE49-F238E27FC236}">
                <a16:creationId xmlns:a16="http://schemas.microsoft.com/office/drawing/2014/main" id="{E518632E-4D53-4DAB-83C2-C3CBC633ACAA}"/>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859707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a:t>Thank you.</a:t>
            </a:r>
          </a:p>
        </p:txBody>
      </p:sp>
      <p:sp>
        <p:nvSpPr>
          <p:cNvPr id="4" name="Slide Number Placeholder 2">
            <a:extLst>
              <a:ext uri="{FF2B5EF4-FFF2-40B4-BE49-F238E27FC236}">
                <a16:creationId xmlns:a16="http://schemas.microsoft.com/office/drawing/2014/main" id="{85689CD6-B566-4223-ACD5-9CAD6B314C7C}"/>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715735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a:t>Thank you.</a:t>
            </a:r>
          </a:p>
        </p:txBody>
      </p:sp>
      <p:sp>
        <p:nvSpPr>
          <p:cNvPr id="7" name="Slide Number Placeholder 2">
            <a:extLst>
              <a:ext uri="{FF2B5EF4-FFF2-40B4-BE49-F238E27FC236}">
                <a16:creationId xmlns:a16="http://schemas.microsoft.com/office/drawing/2014/main" id="{26C68FCB-C898-4947-8584-41FA93F17F26}"/>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861004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
        <p:nvSpPr>
          <p:cNvPr id="6" name="Slide Number Placeholder 2">
            <a:extLst>
              <a:ext uri="{FF2B5EF4-FFF2-40B4-BE49-F238E27FC236}">
                <a16:creationId xmlns:a16="http://schemas.microsoft.com/office/drawing/2014/main" id="{3A316CA0-5C9A-4C6A-9864-E98DE48CAC99}"/>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83352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dirty="0"/>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9789412-DB88-448F-8665-80D1476288DA}"/>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a:t>This is a sample title page layout</a:t>
            </a:r>
          </a:p>
        </p:txBody>
      </p:sp>
      <p:sp>
        <p:nvSpPr>
          <p:cNvPr id="8" name="Subtitle 2">
            <a:extLst>
              <a:ext uri="{FF2B5EF4-FFF2-40B4-BE49-F238E27FC236}">
                <a16:creationId xmlns:a16="http://schemas.microsoft.com/office/drawing/2014/main" id="{65407C8E-9326-4458-9C56-2C76C948E0AF}"/>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Slide Number Placeholder 2">
            <a:extLst>
              <a:ext uri="{FF2B5EF4-FFF2-40B4-BE49-F238E27FC236}">
                <a16:creationId xmlns:a16="http://schemas.microsoft.com/office/drawing/2014/main" id="{DFB5B17A-4517-4A20-969F-BEBE754B8E04}"/>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470272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
        <p:nvSpPr>
          <p:cNvPr id="6" name="Slide Number Placeholder 2">
            <a:extLst>
              <a:ext uri="{FF2B5EF4-FFF2-40B4-BE49-F238E27FC236}">
                <a16:creationId xmlns:a16="http://schemas.microsoft.com/office/drawing/2014/main" id="{9FAF98F9-3491-4E3B-B47A-FA88C8C8925C}"/>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44868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Slide Number Placeholder 2">
            <a:extLst>
              <a:ext uri="{FF2B5EF4-FFF2-40B4-BE49-F238E27FC236}">
                <a16:creationId xmlns:a16="http://schemas.microsoft.com/office/drawing/2014/main" id="{4905348E-298D-42FB-94E8-F6C9487D7C55}"/>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48478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Slide Number Placeholder 2">
            <a:extLst>
              <a:ext uri="{FF2B5EF4-FFF2-40B4-BE49-F238E27FC236}">
                <a16:creationId xmlns:a16="http://schemas.microsoft.com/office/drawing/2014/main" id="{41F299EE-CA13-4C7F-961F-EE96BFD990E2}"/>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67627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3" y="487510"/>
            <a:ext cx="11178381" cy="1276350"/>
          </a:xfrm>
          <a:prstGeom prst="rect">
            <a:avLst/>
          </a:prstGeom>
        </p:spPr>
        <p:txBody>
          <a:bodyPr anchor="t" anchorCtr="0">
            <a:normAutofit/>
          </a:bodyPr>
          <a:lstStyle>
            <a:lvl1pPr algn="l">
              <a:defRPr sz="4000"/>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a:t>Please use this space to insert written content as required. Please use </a:t>
            </a:r>
            <a:r>
              <a:rPr lang="en-US" err="1"/>
              <a:t>Lato</a:t>
            </a:r>
            <a:r>
              <a:rPr lang="en-US"/>
              <a:t> or Arial with a minimum font size of 18 </a:t>
            </a:r>
            <a:r>
              <a:rPr lang="en-US" err="1"/>
              <a:t>pt</a:t>
            </a:r>
            <a:r>
              <a:rPr lang="en-US"/>
              <a: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2">
            <a:extLst>
              <a:ext uri="{FF2B5EF4-FFF2-40B4-BE49-F238E27FC236}">
                <a16:creationId xmlns:a16="http://schemas.microsoft.com/office/drawing/2014/main" id="{1A9D4341-F670-403D-AC38-0C1844727858}"/>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46488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5987" cy="1276350"/>
          </a:xfrm>
          <a:prstGeom prst="rect">
            <a:avLst/>
          </a:prstGeom>
        </p:spPr>
        <p:txBody>
          <a:bodyPr anchor="t" anchorCtr="0">
            <a:normAutofit/>
          </a:bodyPr>
          <a:lstStyle>
            <a:lvl1pPr algn="l">
              <a:defRPr sz="4000"/>
            </a:lvl1pPr>
          </a:lstStyle>
          <a:p>
            <a:r>
              <a:rPr lang="en-US"/>
              <a:t>This is a sample page layout</a:t>
            </a:r>
            <a:br>
              <a:rPr lang="en-US"/>
            </a:br>
            <a:endParaRPr lang="en-US"/>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6" name="Text Placeholder 3">
            <a:extLst>
              <a:ext uri="{FF2B5EF4-FFF2-40B4-BE49-F238E27FC236}">
                <a16:creationId xmlns:a16="http://schemas.microsoft.com/office/drawing/2014/main" id="{D33D4C08-E927-4E75-8C3B-65EC3A83513D}"/>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a:t>Please use this space to insert written content as required. Please use </a:t>
            </a:r>
            <a:r>
              <a:rPr lang="en-US" err="1"/>
              <a:t>Lato</a:t>
            </a:r>
            <a:r>
              <a:rPr lang="en-US"/>
              <a:t> or Arial with a minimum font size of 18 </a:t>
            </a:r>
            <a:r>
              <a:rPr lang="en-US" err="1"/>
              <a:t>pt</a:t>
            </a:r>
            <a:r>
              <a:rPr lang="en-US"/>
              <a: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2">
            <a:extLst>
              <a:ext uri="{FF2B5EF4-FFF2-40B4-BE49-F238E27FC236}">
                <a16:creationId xmlns:a16="http://schemas.microsoft.com/office/drawing/2014/main" id="{4B8919B5-8617-4E1B-B49D-48AE272BD1E8}"/>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412672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a:t>This is a sample page layout</a:t>
            </a:r>
            <a:br>
              <a:rPr lang="en-US"/>
            </a:br>
            <a:endParaRPr lang="en-US"/>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ext Placeholder 3">
            <a:extLst>
              <a:ext uri="{FF2B5EF4-FFF2-40B4-BE49-F238E27FC236}">
                <a16:creationId xmlns:a16="http://schemas.microsoft.com/office/drawing/2014/main" id="{D505188C-4EA9-41FC-88B3-8C1274287F83}"/>
              </a:ext>
            </a:extLst>
          </p:cNvPr>
          <p:cNvSpPr>
            <a:spLocks noGrp="1"/>
          </p:cNvSpPr>
          <p:nvPr>
            <p:ph type="body" sz="quarter" idx="12" hasCustomPrompt="1"/>
          </p:nvPr>
        </p:nvSpPr>
        <p:spPr>
          <a:xfrm>
            <a:off x="496383" y="1778908"/>
            <a:ext cx="11177587"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a:t>Please use this space to insert written content as required. Please use </a:t>
            </a:r>
            <a:r>
              <a:rPr lang="en-US" err="1"/>
              <a:t>Lato</a:t>
            </a:r>
            <a:r>
              <a:rPr lang="en-US"/>
              <a:t> or Arial with a minimum font size of 18 </a:t>
            </a:r>
            <a:r>
              <a:rPr lang="en-US" err="1"/>
              <a:t>pt</a:t>
            </a:r>
            <a:r>
              <a:rPr lang="en-US"/>
              <a: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2">
            <a:extLst>
              <a:ext uri="{FF2B5EF4-FFF2-40B4-BE49-F238E27FC236}">
                <a16:creationId xmlns:a16="http://schemas.microsoft.com/office/drawing/2014/main" id="{4C5562F5-31F8-4343-993B-B8DB37DAD2E5}"/>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9332981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3" name="Slide Number Placeholder 2">
            <a:extLst>
              <a:ext uri="{FF2B5EF4-FFF2-40B4-BE49-F238E27FC236}">
                <a16:creationId xmlns:a16="http://schemas.microsoft.com/office/drawing/2014/main" id="{007E6C88-E304-4965-A0B4-07395144DF98}"/>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26810352"/>
      </p:ext>
    </p:extLst>
  </p:cSld>
  <p:clrMap bg1="lt1" tx1="dk1" bg2="lt2" tx2="dk2" accent1="accent1" accent2="accent2" accent3="accent3" accent4="accent4" accent5="accent5" accent6="accent6" hlink="hlink" folHlink="folHlink"/>
  <p:sldLayoutIdLst>
    <p:sldLayoutId id="2147483947" r:id="rId1"/>
    <p:sldLayoutId id="2147483959" r:id="rId2"/>
    <p:sldLayoutId id="2147483961" r:id="rId3"/>
    <p:sldLayoutId id="2147483960" r:id="rId4"/>
    <p:sldLayoutId id="2147483962" r:id="rId5"/>
    <p:sldLayoutId id="2147483963" r:id="rId6"/>
    <p:sldLayoutId id="2147483965" r:id="rId7"/>
    <p:sldLayoutId id="2147483966" r:id="rId8"/>
    <p:sldLayoutId id="2147483967" r:id="rId9"/>
    <p:sldLayoutId id="2147483968" r:id="rId10"/>
    <p:sldLayoutId id="2147483970" r:id="rId11"/>
    <p:sldLayoutId id="2147483969" r:id="rId12"/>
    <p:sldLayoutId id="2147483972" r:id="rId13"/>
    <p:sldLayoutId id="2147483971" r:id="rId14"/>
    <p:sldLayoutId id="2147483973" r:id="rId15"/>
    <p:sldLayoutId id="2147483974" r:id="rId16"/>
    <p:sldLayoutId id="2147483975" r:id="rId17"/>
    <p:sldLayoutId id="2147483976" r:id="rId18"/>
    <p:sldLayoutId id="2147484000" r:id="rId19"/>
    <p:sldLayoutId id="2147484001" r:id="rId20"/>
    <p:sldLayoutId id="2147484002" r:id="rId21"/>
    <p:sldLayoutId id="2147484003" r:id="rId22"/>
    <p:sldLayoutId id="2147483980" r:id="rId23"/>
    <p:sldLayoutId id="2147483981" r:id="rId24"/>
    <p:sldLayoutId id="2147483983" r:id="rId25"/>
    <p:sldLayoutId id="2147483982" r:id="rId26"/>
    <p:sldLayoutId id="2147483978" r:id="rId27"/>
    <p:sldLayoutId id="2147483977" r:id="rId28"/>
    <p:sldLayoutId id="2147483985" r:id="rId29"/>
    <p:sldLayoutId id="2147483986" r:id="rId30"/>
    <p:sldLayoutId id="2147483984" r:id="rId31"/>
    <p:sldLayoutId id="2147483987" r:id="rId32"/>
    <p:sldLayoutId id="2147483988" r:id="rId33"/>
    <p:sldLayoutId id="2147483989" r:id="rId34"/>
    <p:sldLayoutId id="2147483993" r:id="rId35"/>
    <p:sldLayoutId id="2147483994" r:id="rId36"/>
    <p:sldLayoutId id="2147483996" r:id="rId37"/>
    <p:sldLayoutId id="2147483997" r:id="rId38"/>
    <p:sldLayoutId id="2147483998" r:id="rId39"/>
    <p:sldLayoutId id="2147483999" r:id="rId40"/>
  </p:sldLayoutIdLst>
  <p:hf hdr="0" ftr="0" dt="0"/>
  <p:txStyles>
    <p:title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9.xml"/><Relationship Id="rId4" Type="http://schemas.openxmlformats.org/officeDocument/2006/relationships/hyperlink" Target="https://www.nice.org.uk/terms-and-conditions#notice-of-righ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nice.org.uk/" TargetMode="Externa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B7D8-C509-E14A-9E51-537194EE6607}"/>
              </a:ext>
            </a:extLst>
          </p:cNvPr>
          <p:cNvSpPr>
            <a:spLocks noGrp="1"/>
          </p:cNvSpPr>
          <p:nvPr>
            <p:ph type="ctrTitle"/>
          </p:nvPr>
        </p:nvSpPr>
        <p:spPr/>
        <p:txBody>
          <a:bodyPr/>
          <a:lstStyle/>
          <a:p>
            <a:r>
              <a:rPr lang="en-US" dirty="0"/>
              <a:t>Business plan</a:t>
            </a:r>
          </a:p>
        </p:txBody>
      </p:sp>
      <p:sp>
        <p:nvSpPr>
          <p:cNvPr id="3" name="Subtitle 2">
            <a:extLst>
              <a:ext uri="{FF2B5EF4-FFF2-40B4-BE49-F238E27FC236}">
                <a16:creationId xmlns:a16="http://schemas.microsoft.com/office/drawing/2014/main" id="{FD5704D0-87B9-3B4B-AC0A-EF01DAA3A4E4}"/>
              </a:ext>
            </a:extLst>
          </p:cNvPr>
          <p:cNvSpPr>
            <a:spLocks noGrp="1"/>
          </p:cNvSpPr>
          <p:nvPr>
            <p:ph type="subTitle" idx="1"/>
          </p:nvPr>
        </p:nvSpPr>
        <p:spPr>
          <a:xfrm>
            <a:off x="755132" y="1359751"/>
            <a:ext cx="3924300" cy="1356518"/>
          </a:xfrm>
        </p:spPr>
        <p:txBody>
          <a:bodyPr>
            <a:normAutofit/>
          </a:bodyPr>
          <a:lstStyle/>
          <a:p>
            <a:r>
              <a:rPr lang="en-US" sz="3200" b="1" dirty="0"/>
              <a:t>2021/22</a:t>
            </a:r>
          </a:p>
        </p:txBody>
      </p:sp>
      <p:pic>
        <p:nvPicPr>
          <p:cNvPr id="12" name="Picture Placeholder 11">
            <a:extLst>
              <a:ext uri="{FF2B5EF4-FFF2-40B4-BE49-F238E27FC236}">
                <a16:creationId xmlns:a16="http://schemas.microsoft.com/office/drawing/2014/main" id="{CA2CC4B7-D451-4A1E-84D6-B97B9EF8677B}"/>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9006" r="19006"/>
          <a:stretch>
            <a:fillRect/>
          </a:stretch>
        </p:blipFill>
        <p:spPr>
          <a:xfrm>
            <a:off x="6095998" y="322858"/>
            <a:ext cx="5736002" cy="6168740"/>
          </a:xfrm>
        </p:spPr>
      </p:pic>
      <p:sp>
        <p:nvSpPr>
          <p:cNvPr id="6" name="Slide Number Placeholder 5">
            <a:extLst>
              <a:ext uri="{FF2B5EF4-FFF2-40B4-BE49-F238E27FC236}">
                <a16:creationId xmlns:a16="http://schemas.microsoft.com/office/drawing/2014/main" id="{78767ADC-71B8-4015-87C8-103535EBB994}"/>
              </a:ext>
            </a:extLst>
          </p:cNvPr>
          <p:cNvSpPr>
            <a:spLocks noGrp="1"/>
          </p:cNvSpPr>
          <p:nvPr>
            <p:ph type="sldNum" sz="quarter" idx="4"/>
          </p:nvPr>
        </p:nvSpPr>
        <p:spPr/>
        <p:txBody>
          <a:bodyPr/>
          <a:lstStyle/>
          <a:p>
            <a:fld id="{FD914462-0A0E-4602-BFA1-33271CD95439}" type="slidenum">
              <a:rPr lang="en-GB" smtClean="0"/>
              <a:pPr/>
              <a:t>1</a:t>
            </a:fld>
            <a:endParaRPr lang="en-GB"/>
          </a:p>
        </p:txBody>
      </p:sp>
    </p:spTree>
    <p:extLst>
      <p:ext uri="{BB962C8B-B14F-4D97-AF65-F5344CB8AC3E}">
        <p14:creationId xmlns:p14="http://schemas.microsoft.com/office/powerpoint/2010/main" val="298411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FC0E11-E981-4A2F-8AE3-ED4C0C5FB0BE}"/>
              </a:ext>
            </a:extLst>
          </p:cNvPr>
          <p:cNvSpPr>
            <a:spLocks noGrp="1"/>
          </p:cNvSpPr>
          <p:nvPr>
            <p:ph type="ctrTitle"/>
          </p:nvPr>
        </p:nvSpPr>
        <p:spPr>
          <a:xfrm>
            <a:off x="555965" y="243117"/>
            <a:ext cx="11080069" cy="1276350"/>
          </a:xfrm>
        </p:spPr>
        <p:txBody>
          <a:bodyPr>
            <a:noAutofit/>
          </a:bodyPr>
          <a:lstStyle/>
          <a:p>
            <a:r>
              <a:rPr lang="en-GB" sz="1800" dirty="0">
                <a:solidFill>
                  <a:schemeClr val="bg1"/>
                </a:solidFill>
              </a:rPr>
              <a:t>High-level strategic roadmap: 2021 to 2026 (continued)</a:t>
            </a:r>
            <a:br>
              <a:rPr lang="en-GB" sz="1800" dirty="0">
                <a:solidFill>
                  <a:schemeClr val="bg1"/>
                </a:solidFill>
              </a:rPr>
            </a:br>
            <a:endParaRPr lang="en-GB" sz="1800" dirty="0">
              <a:solidFill>
                <a:schemeClr val="bg1"/>
              </a:solidFill>
            </a:endParaRPr>
          </a:p>
        </p:txBody>
      </p:sp>
      <p:pic>
        <p:nvPicPr>
          <p:cNvPr id="3" name="Picture 2" descr="Pillar 3: Effective guidance uptake to maximise our impact. &#10;Short term: Develop new implementation strategy. Set out patient safety role. Explore a partnership to improve access to guidelines.&#10;Medium term: Embed NICE guidance in partners’ regulation, monitoring and improvement frameworks. Build links with academic units to be at forefront of implementation science and support evaluation.&#10;Long term: Embed NICE guidance in decision support systems. Ensure fully automated monitoring of guidance compliance, impact and value.&#10;&#10;Pillar 4: Leadership in data, research and science.&#10;Short term: Establish research and data partnerships. Establish “NICE Listens” programme. Explore options for citable publications platform.&#10;Medium term: Develop real-world data methods and standards programme. Develop approach to considering environmental impact. Publish evidence reviews and economic analyses.&#10;Long term: Develop position as a thought leader and research active organisation in HTA methods and guidelines, including environmental impact. Consolidate role as a global leader in patient and public engagement.">
            <a:extLst>
              <a:ext uri="{FF2B5EF4-FFF2-40B4-BE49-F238E27FC236}">
                <a16:creationId xmlns:a16="http://schemas.microsoft.com/office/drawing/2014/main" id="{135ABD03-4F2A-D44F-8770-31CF090BB633}"/>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709"/>
          <a:stretch/>
        </p:blipFill>
        <p:spPr>
          <a:xfrm>
            <a:off x="0" y="647380"/>
            <a:ext cx="12192000" cy="5190002"/>
          </a:xfrm>
          <a:prstGeom prst="rect">
            <a:avLst/>
          </a:prstGeom>
        </p:spPr>
      </p:pic>
      <p:sp>
        <p:nvSpPr>
          <p:cNvPr id="6" name="Slide Number Placeholder 5">
            <a:extLst>
              <a:ext uri="{FF2B5EF4-FFF2-40B4-BE49-F238E27FC236}">
                <a16:creationId xmlns:a16="http://schemas.microsoft.com/office/drawing/2014/main" id="{B59072EA-DA45-4D9A-B96A-8691B2E6E569}"/>
              </a:ext>
            </a:extLst>
          </p:cNvPr>
          <p:cNvSpPr>
            <a:spLocks noGrp="1"/>
          </p:cNvSpPr>
          <p:nvPr>
            <p:ph type="sldNum" sz="quarter" idx="4"/>
          </p:nvPr>
        </p:nvSpPr>
        <p:spPr/>
        <p:txBody>
          <a:bodyPr/>
          <a:lstStyle/>
          <a:p>
            <a:fld id="{FD914462-0A0E-4602-BFA1-33271CD95439}" type="slidenum">
              <a:rPr lang="en-GB" smtClean="0"/>
              <a:pPr/>
              <a:t>10</a:t>
            </a:fld>
            <a:endParaRPr lang="en-GB"/>
          </a:p>
        </p:txBody>
      </p:sp>
    </p:spTree>
    <p:extLst>
      <p:ext uri="{BB962C8B-B14F-4D97-AF65-F5344CB8AC3E}">
        <p14:creationId xmlns:p14="http://schemas.microsoft.com/office/powerpoint/2010/main" val="257692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5C75-C275-C843-A795-967CD4641A61}"/>
              </a:ext>
            </a:extLst>
          </p:cNvPr>
          <p:cNvSpPr>
            <a:spLocks noGrp="1"/>
          </p:cNvSpPr>
          <p:nvPr>
            <p:ph type="ctrTitle"/>
          </p:nvPr>
        </p:nvSpPr>
        <p:spPr>
          <a:xfrm>
            <a:off x="496384" y="487510"/>
            <a:ext cx="8435180" cy="759399"/>
          </a:xfrm>
        </p:spPr>
        <p:txBody>
          <a:bodyPr/>
          <a:lstStyle/>
          <a:p>
            <a:r>
              <a:rPr lang="en-GB" sz="3600" dirty="0">
                <a:solidFill>
                  <a:srgbClr val="18646E"/>
                </a:solidFill>
              </a:rPr>
              <a:t>Our priorities for 2021/22</a:t>
            </a:r>
            <a:endParaRPr lang="en-US" sz="3600" dirty="0">
              <a:solidFill>
                <a:srgbClr val="18646E"/>
              </a:solidFill>
            </a:endParaRPr>
          </a:p>
        </p:txBody>
      </p:sp>
      <p:sp>
        <p:nvSpPr>
          <p:cNvPr id="6" name="Subtitle 2">
            <a:extLst>
              <a:ext uri="{FF2B5EF4-FFF2-40B4-BE49-F238E27FC236}">
                <a16:creationId xmlns:a16="http://schemas.microsoft.com/office/drawing/2014/main" id="{D88D98CF-BAA9-EA4F-A28A-18C84874DE8D}"/>
              </a:ext>
            </a:extLst>
          </p:cNvPr>
          <p:cNvSpPr>
            <a:spLocks noGrp="1"/>
          </p:cNvSpPr>
          <p:nvPr>
            <p:ph type="subTitle" idx="1"/>
          </p:nvPr>
        </p:nvSpPr>
        <p:spPr>
          <a:xfrm>
            <a:off x="540614" y="1061625"/>
            <a:ext cx="8435181" cy="4066102"/>
          </a:xfrm>
        </p:spPr>
        <p:txBody>
          <a:bodyPr>
            <a:normAutofit/>
          </a:bodyPr>
          <a:lstStyle/>
          <a:p>
            <a:pPr marL="0" indent="0">
              <a:lnSpc>
                <a:spcPct val="100000"/>
              </a:lnSpc>
              <a:spcBef>
                <a:spcPts val="600"/>
              </a:spcBef>
              <a:buNone/>
            </a:pPr>
            <a:r>
              <a:rPr lang="en-GB" sz="1600" dirty="0"/>
              <a:t>Our priorities for 2021/22 reflect the initial objectives set out in our 5-year strategy, ongoing work already in progress and factors specific to the current operating environment.</a:t>
            </a:r>
            <a:endParaRPr lang="en-GB" sz="1200" dirty="0"/>
          </a:p>
        </p:txBody>
      </p:sp>
      <p:sp>
        <p:nvSpPr>
          <p:cNvPr id="10" name="Subtitle 2">
            <a:extLst>
              <a:ext uri="{FF2B5EF4-FFF2-40B4-BE49-F238E27FC236}">
                <a16:creationId xmlns:a16="http://schemas.microsoft.com/office/drawing/2014/main" id="{79FC826A-2690-44B5-85CA-A1497C71083E}"/>
              </a:ext>
            </a:extLst>
          </p:cNvPr>
          <p:cNvSpPr txBox="1">
            <a:spLocks/>
          </p:cNvSpPr>
          <p:nvPr/>
        </p:nvSpPr>
        <p:spPr>
          <a:xfrm>
            <a:off x="180867" y="1749608"/>
            <a:ext cx="9089658" cy="4177551"/>
          </a:xfrm>
          <a:prstGeom prst="rect">
            <a:avLst/>
          </a:prstGeom>
        </p:spPr>
        <p:txBody>
          <a:bodyPr vert="horz" lIns="91440" tIns="45720" rIns="91440" bIns="45720" numCol="2"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342900">
              <a:lnSpc>
                <a:spcPct val="100000"/>
              </a:lnSpc>
              <a:spcBef>
                <a:spcPts val="1200"/>
              </a:spcBef>
              <a:buFont typeface="+mj-lt"/>
              <a:buAutoNum type="arabicPeriod"/>
            </a:pPr>
            <a:r>
              <a:rPr lang="en-GB" sz="1600" b="1" dirty="0">
                <a:solidFill>
                  <a:schemeClr val="tx1"/>
                </a:solidFill>
              </a:rPr>
              <a:t>Support recovery from COVID-19</a:t>
            </a:r>
            <a:br>
              <a:rPr lang="en-GB" sz="1600" b="1" dirty="0">
                <a:solidFill>
                  <a:schemeClr val="tx1"/>
                </a:solidFill>
              </a:rPr>
            </a:br>
            <a:r>
              <a:rPr lang="en-GB" sz="1600" dirty="0">
                <a:solidFill>
                  <a:schemeClr val="tx1"/>
                </a:solidFill>
              </a:rPr>
              <a:t>Supporting the wider health and care system as it begins to recover from the COVID-19 pandemic by reviewing opportunities for us to better support the national drive to improve and protect the public’s health and reduce health inequalities, and the NHS in delivering its priorities including the Long Term Plan.  </a:t>
            </a:r>
          </a:p>
          <a:p>
            <a:pPr marL="685800" indent="-342900">
              <a:lnSpc>
                <a:spcPct val="100000"/>
              </a:lnSpc>
              <a:spcBef>
                <a:spcPts val="1200"/>
              </a:spcBef>
              <a:buFont typeface="+mj-lt"/>
              <a:buAutoNum type="arabicPeriod"/>
            </a:pPr>
            <a:r>
              <a:rPr lang="en-GB" sz="1600" b="1" dirty="0">
                <a:solidFill>
                  <a:schemeClr val="tx1"/>
                </a:solidFill>
              </a:rPr>
              <a:t>Rapid and responsive technology evaluations</a:t>
            </a:r>
            <a:br>
              <a:rPr lang="en-GB" sz="1600" b="1" dirty="0">
                <a:solidFill>
                  <a:schemeClr val="tx1"/>
                </a:solidFill>
              </a:rPr>
            </a:br>
            <a:r>
              <a:rPr lang="en-GB" sz="1600" dirty="0">
                <a:solidFill>
                  <a:schemeClr val="tx1"/>
                </a:solidFill>
              </a:rPr>
              <a:t>Launching new methods and processes and by collaborating with health system partners on innovative pathways for licensing and access, we will drive quicker patient access to innovative new products that represent good value for our healthcare system.</a:t>
            </a:r>
          </a:p>
          <a:p>
            <a:pPr marL="685800" indent="-342900">
              <a:lnSpc>
                <a:spcPct val="100000"/>
              </a:lnSpc>
              <a:spcBef>
                <a:spcPts val="1200"/>
              </a:spcBef>
              <a:buFont typeface="+mj-lt"/>
              <a:buAutoNum type="arabicPeriod"/>
            </a:pPr>
            <a:r>
              <a:rPr lang="en-GB" sz="1600" b="1" dirty="0">
                <a:solidFill>
                  <a:schemeClr val="tx1"/>
                </a:solidFill>
              </a:rPr>
              <a:t>Provide living guidelines</a:t>
            </a:r>
            <a:br>
              <a:rPr lang="en-GB" sz="1600" b="1" dirty="0">
                <a:solidFill>
                  <a:schemeClr val="tx1"/>
                </a:solidFill>
              </a:rPr>
            </a:br>
            <a:r>
              <a:rPr lang="en-GB" sz="1600" dirty="0">
                <a:solidFill>
                  <a:schemeClr val="tx1"/>
                </a:solidFill>
              </a:rPr>
              <a:t>Using a new interactive guidelines platform, we will initiate a new way of improving access to guideline recommendations that underpin safe, effective practice and improve health and social care outcomes, beginning with guidelines on the management of COVID to support the health and care system in its response to the pandemic.</a:t>
            </a:r>
          </a:p>
          <a:p>
            <a:pPr marL="685800" indent="-342900">
              <a:lnSpc>
                <a:spcPct val="100000"/>
              </a:lnSpc>
              <a:spcBef>
                <a:spcPts val="1200"/>
              </a:spcBef>
              <a:buFont typeface="+mj-lt"/>
              <a:buAutoNum type="arabicPeriod"/>
            </a:pPr>
            <a:r>
              <a:rPr lang="en-GB" sz="1600" b="1" dirty="0">
                <a:solidFill>
                  <a:schemeClr val="tx1"/>
                </a:solidFill>
              </a:rPr>
              <a:t>Enhance NICE’s international position</a:t>
            </a:r>
            <a:br>
              <a:rPr lang="en-GB" sz="1600" b="1" dirty="0">
                <a:solidFill>
                  <a:schemeClr val="tx1"/>
                </a:solidFill>
              </a:rPr>
            </a:br>
            <a:r>
              <a:rPr lang="en-GB" sz="1600" dirty="0">
                <a:solidFill>
                  <a:schemeClr val="tx1"/>
                </a:solidFill>
              </a:rPr>
              <a:t>We will collaborate with partner organisations, in particular the MHRA, to build future relationships across the world that will support the UK’s ambition to be a major life science’s destination and reinforce NICE’s international standing.</a:t>
            </a:r>
            <a:endParaRPr lang="en-US" sz="1600" dirty="0">
              <a:solidFill>
                <a:schemeClr val="tx1"/>
              </a:solidFill>
            </a:endParaRPr>
          </a:p>
        </p:txBody>
      </p:sp>
      <p:sp>
        <p:nvSpPr>
          <p:cNvPr id="5" name="Slide Number Placeholder 4">
            <a:extLst>
              <a:ext uri="{FF2B5EF4-FFF2-40B4-BE49-F238E27FC236}">
                <a16:creationId xmlns:a16="http://schemas.microsoft.com/office/drawing/2014/main" id="{60940088-B76E-45E1-8891-CA7F1D1717DD}"/>
              </a:ext>
            </a:extLst>
          </p:cNvPr>
          <p:cNvSpPr>
            <a:spLocks noGrp="1"/>
          </p:cNvSpPr>
          <p:nvPr>
            <p:ph type="sldNum" sz="quarter" idx="4"/>
          </p:nvPr>
        </p:nvSpPr>
        <p:spPr/>
        <p:txBody>
          <a:bodyPr/>
          <a:lstStyle/>
          <a:p>
            <a:fld id="{FD914462-0A0E-4602-BFA1-33271CD95439}" type="slidenum">
              <a:rPr lang="en-GB" smtClean="0"/>
              <a:pPr/>
              <a:t>11</a:t>
            </a:fld>
            <a:endParaRPr lang="en-GB"/>
          </a:p>
        </p:txBody>
      </p:sp>
      <p:pic>
        <p:nvPicPr>
          <p:cNvPr id="7" name="Picture Placeholder 6">
            <a:extLst>
              <a:ext uri="{FF2B5EF4-FFF2-40B4-BE49-F238E27FC236}">
                <a16:creationId xmlns:a16="http://schemas.microsoft.com/office/drawing/2014/main" id="{758AD755-C3A3-44DD-97EC-68DBB449C06B}"/>
              </a:ext>
              <a:ext uri="{C183D7F6-B498-43B3-948B-1728B52AA6E4}">
                <adec:decorative xmlns:adec="http://schemas.microsoft.com/office/drawing/2017/decorative" val="1"/>
              </a:ext>
            </a:extLst>
          </p:cNvPr>
          <p:cNvPicPr>
            <a:picLocks noGrp="1" noChangeAspect="1"/>
          </p:cNvPicPr>
          <p:nvPr>
            <p:ph type="pic" sz="quarter" idx="10"/>
          </p:nvPr>
        </p:nvPicPr>
        <p:blipFill>
          <a:blip r:embed="rId2"/>
          <a:srcRect l="37511" r="37511"/>
          <a:stretch>
            <a:fillRect/>
          </a:stretch>
        </p:blipFill>
        <p:spPr>
          <a:xfrm>
            <a:off x="9545044" y="350730"/>
            <a:ext cx="2286956" cy="6139334"/>
          </a:xfrm>
        </p:spPr>
      </p:pic>
    </p:spTree>
    <p:extLst>
      <p:ext uri="{BB962C8B-B14F-4D97-AF65-F5344CB8AC3E}">
        <p14:creationId xmlns:p14="http://schemas.microsoft.com/office/powerpoint/2010/main" val="217280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2CCA-45C3-6946-AC19-B0C2A743AFF8}"/>
              </a:ext>
            </a:extLst>
          </p:cNvPr>
          <p:cNvSpPr>
            <a:spLocks noGrp="1"/>
          </p:cNvSpPr>
          <p:nvPr>
            <p:ph type="ctrTitle"/>
          </p:nvPr>
        </p:nvSpPr>
        <p:spPr/>
        <p:txBody>
          <a:bodyPr>
            <a:normAutofit/>
          </a:bodyPr>
          <a:lstStyle/>
          <a:p>
            <a:r>
              <a:rPr lang="en-GB" sz="3600" dirty="0">
                <a:solidFill>
                  <a:srgbClr val="18646E"/>
                </a:solidFill>
              </a:rPr>
              <a:t>Our priorities for 2021/22 (continued)</a:t>
            </a:r>
            <a:endParaRPr lang="en-US" sz="3600" dirty="0">
              <a:solidFill>
                <a:srgbClr val="18646E"/>
              </a:solidFill>
            </a:endParaRPr>
          </a:p>
        </p:txBody>
      </p:sp>
      <p:sp>
        <p:nvSpPr>
          <p:cNvPr id="11" name="Subtitle 2">
            <a:extLst>
              <a:ext uri="{FF2B5EF4-FFF2-40B4-BE49-F238E27FC236}">
                <a16:creationId xmlns:a16="http://schemas.microsoft.com/office/drawing/2014/main" id="{11303A9B-986F-4FEB-86DA-B8076F133054}"/>
              </a:ext>
            </a:extLst>
          </p:cNvPr>
          <p:cNvSpPr txBox="1">
            <a:spLocks/>
          </p:cNvSpPr>
          <p:nvPr/>
        </p:nvSpPr>
        <p:spPr>
          <a:xfrm>
            <a:off x="540614" y="1438106"/>
            <a:ext cx="8639480" cy="4177551"/>
          </a:xfrm>
          <a:prstGeom prst="rect">
            <a:avLst/>
          </a:prstGeom>
        </p:spPr>
        <p:txBody>
          <a:bodyPr vert="horz" lIns="91440" tIns="45720" rIns="91440" bIns="45720" numCol="2"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spcBef>
                <a:spcPts val="1800"/>
              </a:spcBef>
              <a:buFont typeface="+mj-lt"/>
              <a:buAutoNum type="arabicPeriod" startAt="4"/>
            </a:pPr>
            <a:r>
              <a:rPr lang="en-GB" sz="1600" b="1" dirty="0">
                <a:solidFill>
                  <a:schemeClr val="tx1"/>
                </a:solidFill>
              </a:rPr>
              <a:t>Increase our capacity to assess digital technologies</a:t>
            </a:r>
            <a:br>
              <a:rPr lang="en-GB" sz="1600" b="1" dirty="0">
                <a:solidFill>
                  <a:schemeClr val="tx1"/>
                </a:solidFill>
              </a:rPr>
            </a:br>
            <a:r>
              <a:rPr lang="en-GB" sz="1600" dirty="0">
                <a:solidFill>
                  <a:schemeClr val="tx1"/>
                </a:solidFill>
              </a:rPr>
              <a:t>Creating a new Office for Digital Health, we will grow our approach to evaluating digital technologies with a focus on artificial intelligence and data analytics, and expand our assessment capacity to increase access to new products.</a:t>
            </a:r>
          </a:p>
          <a:p>
            <a:pPr marL="342900" lvl="0" indent="-342900">
              <a:spcBef>
                <a:spcPts val="1800"/>
              </a:spcBef>
              <a:buFont typeface="+mj-lt"/>
              <a:buAutoNum type="arabicPeriod" startAt="4"/>
            </a:pPr>
            <a:r>
              <a:rPr lang="en-GB" sz="1600" b="1" dirty="0">
                <a:solidFill>
                  <a:schemeClr val="tx1"/>
                </a:solidFill>
              </a:rPr>
              <a:t>Build new channels of engagement</a:t>
            </a:r>
            <a:br>
              <a:rPr lang="en-GB" sz="1600" b="1" dirty="0">
                <a:solidFill>
                  <a:schemeClr val="tx1"/>
                </a:solidFill>
              </a:rPr>
            </a:br>
            <a:r>
              <a:rPr lang="en-GB" sz="1600" dirty="0">
                <a:solidFill>
                  <a:schemeClr val="tx1"/>
                </a:solidFill>
              </a:rPr>
              <a:t>Launching a dedicated online resource for the life sciences industry, and a refreshed website, creating a new approach to listening to stakeholders and the public, and leading new initiatives in science and research.</a:t>
            </a:r>
          </a:p>
          <a:p>
            <a:pPr marL="342900" lvl="0" indent="-342900">
              <a:spcBef>
                <a:spcPts val="1800"/>
              </a:spcBef>
              <a:buFont typeface="+mj-lt"/>
              <a:buAutoNum type="arabicPeriod" startAt="4"/>
            </a:pPr>
            <a:endParaRPr lang="en-GB" sz="1600" b="1" dirty="0">
              <a:solidFill>
                <a:schemeClr val="tx1"/>
              </a:solidFill>
            </a:endParaRPr>
          </a:p>
          <a:p>
            <a:pPr marL="342900" lvl="0" indent="-342900">
              <a:spcBef>
                <a:spcPts val="1800"/>
              </a:spcBef>
              <a:buFont typeface="+mj-lt"/>
              <a:buAutoNum type="arabicPeriod" startAt="4"/>
            </a:pPr>
            <a:endParaRPr lang="en-GB" sz="1600" b="1" dirty="0">
              <a:solidFill>
                <a:schemeClr val="tx1"/>
              </a:solidFill>
            </a:endParaRPr>
          </a:p>
          <a:p>
            <a:pPr marL="698500" lvl="0" indent="-342900">
              <a:spcBef>
                <a:spcPts val="1800"/>
              </a:spcBef>
              <a:buFont typeface="+mj-lt"/>
              <a:buAutoNum type="arabicPeriod" startAt="4"/>
            </a:pPr>
            <a:r>
              <a:rPr lang="en-GB" sz="1600" b="1" dirty="0">
                <a:solidFill>
                  <a:schemeClr val="tx1"/>
                </a:solidFill>
              </a:rPr>
              <a:t>Transform our organisation</a:t>
            </a:r>
            <a:br>
              <a:rPr lang="en-GB" sz="1600" b="1" dirty="0">
                <a:solidFill>
                  <a:schemeClr val="tx1"/>
                </a:solidFill>
              </a:rPr>
            </a:br>
            <a:r>
              <a:rPr lang="en-GB" sz="1600" dirty="0">
                <a:solidFill>
                  <a:schemeClr val="tx1"/>
                </a:solidFill>
              </a:rPr>
              <a:t>We will build on the organisational design work to develop and embed new ways of working with a vibrant, dynamic culture focussed on the future, underpinned by a programme of digital and operational transformation to increase organisational efficiency and effectiveness.</a:t>
            </a:r>
          </a:p>
          <a:p>
            <a:pPr marL="698500" lvl="0" indent="-342900">
              <a:spcBef>
                <a:spcPts val="1800"/>
              </a:spcBef>
              <a:buFont typeface="+mj-lt"/>
              <a:buAutoNum type="arabicPeriod" startAt="4"/>
            </a:pPr>
            <a:r>
              <a:rPr lang="en-GB" sz="1600" b="1" dirty="0">
                <a:solidFill>
                  <a:schemeClr val="tx1"/>
                </a:solidFill>
              </a:rPr>
              <a:t>Create financial sustainability</a:t>
            </a:r>
            <a:br>
              <a:rPr lang="en-GB" sz="1600" b="1" dirty="0">
                <a:solidFill>
                  <a:schemeClr val="tx1"/>
                </a:solidFill>
              </a:rPr>
            </a:br>
            <a:r>
              <a:rPr lang="en-GB" sz="1600" dirty="0">
                <a:solidFill>
                  <a:schemeClr val="tx1"/>
                </a:solidFill>
              </a:rPr>
              <a:t>Reviewing our fee for service options, building a new support for business development and through better communicating the value that NICE delivers for the system, we will ensure we are well positioned to develop funding opportunities for the future.</a:t>
            </a:r>
            <a:endParaRPr lang="en-GB" sz="1600" b="1" dirty="0">
              <a:solidFill>
                <a:schemeClr val="tx1"/>
              </a:solidFill>
            </a:endParaRPr>
          </a:p>
        </p:txBody>
      </p:sp>
      <p:pic>
        <p:nvPicPr>
          <p:cNvPr id="6" name="Picture 5">
            <a:extLst>
              <a:ext uri="{FF2B5EF4-FFF2-40B4-BE49-F238E27FC236}">
                <a16:creationId xmlns:a16="http://schemas.microsoft.com/office/drawing/2014/main" id="{6CF60D4F-BC4C-491A-8DE9-CC44034A64C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0493" y="6063730"/>
            <a:ext cx="688675" cy="224263"/>
          </a:xfrm>
          <a:prstGeom prst="rect">
            <a:avLst/>
          </a:prstGeom>
        </p:spPr>
      </p:pic>
      <p:pic>
        <p:nvPicPr>
          <p:cNvPr id="10" name="Picture Placeholder 9">
            <a:extLst>
              <a:ext uri="{FF2B5EF4-FFF2-40B4-BE49-F238E27FC236}">
                <a16:creationId xmlns:a16="http://schemas.microsoft.com/office/drawing/2014/main" id="{E38CE5A0-9773-4CAF-AC16-940D20BD2EFE}"/>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l="37248" r="37248"/>
          <a:stretch>
            <a:fillRect/>
          </a:stretch>
        </p:blipFill>
        <p:spPr/>
      </p:pic>
      <p:sp>
        <p:nvSpPr>
          <p:cNvPr id="7" name="Slide Number Placeholder 6">
            <a:extLst>
              <a:ext uri="{FF2B5EF4-FFF2-40B4-BE49-F238E27FC236}">
                <a16:creationId xmlns:a16="http://schemas.microsoft.com/office/drawing/2014/main" id="{1B92A447-E1B2-4342-AA62-9E590104C88F}"/>
              </a:ext>
            </a:extLst>
          </p:cNvPr>
          <p:cNvSpPr>
            <a:spLocks noGrp="1"/>
          </p:cNvSpPr>
          <p:nvPr>
            <p:ph type="sldNum" sz="quarter" idx="4"/>
          </p:nvPr>
        </p:nvSpPr>
        <p:spPr/>
        <p:txBody>
          <a:bodyPr/>
          <a:lstStyle/>
          <a:p>
            <a:fld id="{FD914462-0A0E-4602-BFA1-33271CD95439}" type="slidenum">
              <a:rPr lang="en-GB" smtClean="0"/>
              <a:pPr/>
              <a:t>12</a:t>
            </a:fld>
            <a:endParaRPr lang="en-GB"/>
          </a:p>
        </p:txBody>
      </p:sp>
    </p:spTree>
    <p:extLst>
      <p:ext uri="{BB962C8B-B14F-4D97-AF65-F5344CB8AC3E}">
        <p14:creationId xmlns:p14="http://schemas.microsoft.com/office/powerpoint/2010/main" val="328912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C496-D695-1F4A-A55A-91331BE80098}"/>
              </a:ext>
            </a:extLst>
          </p:cNvPr>
          <p:cNvSpPr>
            <a:spLocks noGrp="1"/>
          </p:cNvSpPr>
          <p:nvPr>
            <p:ph type="ctrTitle"/>
          </p:nvPr>
        </p:nvSpPr>
        <p:spPr>
          <a:xfrm>
            <a:off x="724988" y="683466"/>
            <a:ext cx="4659812" cy="924270"/>
          </a:xfrm>
        </p:spPr>
        <p:txBody>
          <a:bodyPr/>
          <a:lstStyle/>
          <a:p>
            <a:r>
              <a:rPr lang="en-GB" dirty="0"/>
              <a:t>Business objectives</a:t>
            </a:r>
            <a:endParaRPr lang="en-US" dirty="0"/>
          </a:p>
        </p:txBody>
      </p:sp>
      <p:sp>
        <p:nvSpPr>
          <p:cNvPr id="4" name="Subtitle 2">
            <a:extLst>
              <a:ext uri="{FF2B5EF4-FFF2-40B4-BE49-F238E27FC236}">
                <a16:creationId xmlns:a16="http://schemas.microsoft.com/office/drawing/2014/main" id="{37C49BB9-14B6-432B-AF42-76DA783A63A7}"/>
              </a:ext>
            </a:extLst>
          </p:cNvPr>
          <p:cNvSpPr>
            <a:spLocks noGrp="1"/>
          </p:cNvSpPr>
          <p:nvPr>
            <p:ph type="subTitle" idx="1"/>
          </p:nvPr>
        </p:nvSpPr>
        <p:spPr>
          <a:xfrm>
            <a:off x="755132" y="1359751"/>
            <a:ext cx="3924300" cy="1356518"/>
          </a:xfrm>
        </p:spPr>
        <p:txBody>
          <a:bodyPr>
            <a:normAutofit/>
          </a:bodyPr>
          <a:lstStyle/>
          <a:p>
            <a:r>
              <a:rPr lang="en-US" sz="3200" b="1" dirty="0"/>
              <a:t>2021/22</a:t>
            </a:r>
          </a:p>
        </p:txBody>
      </p:sp>
      <p:sp>
        <p:nvSpPr>
          <p:cNvPr id="7" name="Slide Number Placeholder 6">
            <a:extLst>
              <a:ext uri="{FF2B5EF4-FFF2-40B4-BE49-F238E27FC236}">
                <a16:creationId xmlns:a16="http://schemas.microsoft.com/office/drawing/2014/main" id="{63EFC05E-C7AE-4A23-AE35-CD74221D074D}"/>
              </a:ext>
            </a:extLst>
          </p:cNvPr>
          <p:cNvSpPr>
            <a:spLocks noGrp="1"/>
          </p:cNvSpPr>
          <p:nvPr>
            <p:ph type="sldNum" sz="quarter" idx="4"/>
          </p:nvPr>
        </p:nvSpPr>
        <p:spPr/>
        <p:txBody>
          <a:bodyPr/>
          <a:lstStyle/>
          <a:p>
            <a:fld id="{FD914462-0A0E-4602-BFA1-33271CD95439}" type="slidenum">
              <a:rPr lang="en-GB" smtClean="0"/>
              <a:pPr/>
              <a:t>13</a:t>
            </a:fld>
            <a:endParaRPr lang="en-GB"/>
          </a:p>
        </p:txBody>
      </p:sp>
      <p:pic>
        <p:nvPicPr>
          <p:cNvPr id="6" name="Picture Placeholder 5">
            <a:extLst>
              <a:ext uri="{FF2B5EF4-FFF2-40B4-BE49-F238E27FC236}">
                <a16:creationId xmlns:a16="http://schemas.microsoft.com/office/drawing/2014/main" id="{349EFCCB-53B4-40D5-BD0D-687FA496C206}"/>
              </a:ext>
              <a:ext uri="{C183D7F6-B498-43B3-948B-1728B52AA6E4}">
                <adec:decorative xmlns:adec="http://schemas.microsoft.com/office/drawing/2017/decorative" val="1"/>
              </a:ext>
            </a:extLst>
          </p:cNvPr>
          <p:cNvPicPr>
            <a:picLocks noGrp="1" noChangeAspect="1"/>
          </p:cNvPicPr>
          <p:nvPr>
            <p:ph type="pic" sz="quarter" idx="10"/>
          </p:nvPr>
        </p:nvPicPr>
        <p:blipFill>
          <a:blip r:embed="rId2"/>
          <a:srcRect l="19021" r="19021"/>
          <a:stretch>
            <a:fillRect/>
          </a:stretch>
        </p:blipFill>
        <p:spPr/>
      </p:pic>
    </p:spTree>
    <p:extLst>
      <p:ext uri="{BB962C8B-B14F-4D97-AF65-F5344CB8AC3E}">
        <p14:creationId xmlns:p14="http://schemas.microsoft.com/office/powerpoint/2010/main" val="3085645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6AB0A0-A41D-4CEA-A3C9-4247A19B603B}"/>
              </a:ext>
            </a:extLst>
          </p:cNvPr>
          <p:cNvSpPr>
            <a:spLocks noGrp="1"/>
          </p:cNvSpPr>
          <p:nvPr>
            <p:ph type="ctrTitle"/>
          </p:nvPr>
        </p:nvSpPr>
        <p:spPr>
          <a:xfrm>
            <a:off x="1218118" y="276724"/>
            <a:ext cx="11080069" cy="1276350"/>
          </a:xfrm>
        </p:spPr>
        <p:txBody>
          <a:bodyPr>
            <a:normAutofit/>
          </a:bodyPr>
          <a:lstStyle/>
          <a:p>
            <a:r>
              <a:rPr lang="en-GB" dirty="0">
                <a:solidFill>
                  <a:schemeClr val="accent1"/>
                </a:solidFill>
              </a:rPr>
              <a:t>Strategic pillar 1:</a:t>
            </a:r>
            <a:br>
              <a:rPr lang="en-GB" sz="2800" dirty="0">
                <a:solidFill>
                  <a:schemeClr val="accent2"/>
                </a:solidFill>
              </a:rPr>
            </a:br>
            <a:endParaRPr lang="en-GB" sz="2800" dirty="0"/>
          </a:p>
        </p:txBody>
      </p:sp>
      <p:sp>
        <p:nvSpPr>
          <p:cNvPr id="8" name="Text Placeholder 2">
            <a:extLst>
              <a:ext uri="{FF2B5EF4-FFF2-40B4-BE49-F238E27FC236}">
                <a16:creationId xmlns:a16="http://schemas.microsoft.com/office/drawing/2014/main" id="{AF6E9247-4019-CA47-BD3D-776AA9001AB5}"/>
              </a:ext>
            </a:extLst>
          </p:cNvPr>
          <p:cNvSpPr txBox="1">
            <a:spLocks/>
          </p:cNvSpPr>
          <p:nvPr/>
        </p:nvSpPr>
        <p:spPr>
          <a:xfrm>
            <a:off x="1238214" y="853495"/>
            <a:ext cx="7670009" cy="37910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b="1" dirty="0">
                <a:solidFill>
                  <a:schemeClr val="accent2"/>
                </a:solidFill>
              </a:rPr>
              <a:t>Rapid, robust and responsive technology evaluation</a:t>
            </a:r>
          </a:p>
        </p:txBody>
      </p:sp>
      <p:sp>
        <p:nvSpPr>
          <p:cNvPr id="5" name="Text Placeholder 2">
            <a:extLst>
              <a:ext uri="{FF2B5EF4-FFF2-40B4-BE49-F238E27FC236}">
                <a16:creationId xmlns:a16="http://schemas.microsoft.com/office/drawing/2014/main" id="{2380D434-287D-452D-AEA7-4942B6A84E7F}"/>
              </a:ext>
            </a:extLst>
          </p:cNvPr>
          <p:cNvSpPr txBox="1">
            <a:spLocks/>
          </p:cNvSpPr>
          <p:nvPr/>
        </p:nvSpPr>
        <p:spPr>
          <a:xfrm>
            <a:off x="477064" y="1294392"/>
            <a:ext cx="10658743" cy="103842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b="1" dirty="0">
                <a:solidFill>
                  <a:srgbClr val="451551"/>
                </a:solidFill>
              </a:rPr>
              <a:t>The ambition: </a:t>
            </a:r>
            <a:r>
              <a:rPr lang="en-GB" sz="1600" dirty="0"/>
              <a:t>NICE will be at the forefront of anticipating and evaluating existing, new and emerging technologies to provide independent, world-leading assessments of value for the system, and improved access for patients. </a:t>
            </a:r>
          </a:p>
        </p:txBody>
      </p:sp>
      <p:graphicFrame>
        <p:nvGraphicFramePr>
          <p:cNvPr id="6" name="Table 4">
            <a:extLst>
              <a:ext uri="{FF2B5EF4-FFF2-40B4-BE49-F238E27FC236}">
                <a16:creationId xmlns:a16="http://schemas.microsoft.com/office/drawing/2014/main" id="{7622709A-EC60-4CDA-89D9-76AFA3178569}"/>
              </a:ext>
            </a:extLst>
          </p:cNvPr>
          <p:cNvGraphicFramePr>
            <a:graphicFrameLocks noGrp="1"/>
          </p:cNvGraphicFramePr>
          <p:nvPr>
            <p:extLst>
              <p:ext uri="{D42A27DB-BD31-4B8C-83A1-F6EECF244321}">
                <p14:modId xmlns:p14="http://schemas.microsoft.com/office/powerpoint/2010/main" val="1006797241"/>
              </p:ext>
            </p:extLst>
          </p:nvPr>
        </p:nvGraphicFramePr>
        <p:xfrm>
          <a:off x="517256" y="2076830"/>
          <a:ext cx="11118735" cy="4369174"/>
        </p:xfrm>
        <a:graphic>
          <a:graphicData uri="http://schemas.openxmlformats.org/drawingml/2006/table">
            <a:tbl>
              <a:tblPr firstRow="1" bandRow="1">
                <a:tableStyleId>{5C22544A-7EE6-4342-B048-85BDC9FD1C3A}</a:tableStyleId>
              </a:tblPr>
              <a:tblGrid>
                <a:gridCol w="10201621">
                  <a:extLst>
                    <a:ext uri="{9D8B030D-6E8A-4147-A177-3AD203B41FA5}">
                      <a16:colId xmlns:a16="http://schemas.microsoft.com/office/drawing/2014/main" val="2597715735"/>
                    </a:ext>
                  </a:extLst>
                </a:gridCol>
                <a:gridCol w="917114">
                  <a:extLst>
                    <a:ext uri="{9D8B030D-6E8A-4147-A177-3AD203B41FA5}">
                      <a16:colId xmlns:a16="http://schemas.microsoft.com/office/drawing/2014/main" val="3807786780"/>
                    </a:ext>
                  </a:extLst>
                </a:gridCol>
              </a:tblGrid>
              <a:tr h="414926">
                <a:tc>
                  <a:txBody>
                    <a:bodyPr/>
                    <a:lstStyle/>
                    <a:p>
                      <a:pPr>
                        <a:spcBef>
                          <a:spcPts val="600"/>
                        </a:spcBef>
                        <a:spcAft>
                          <a:spcPts val="600"/>
                        </a:spcAft>
                      </a:pPr>
                      <a:r>
                        <a:rPr lang="en-GB" sz="1400" dirty="0"/>
                        <a:t>To deliver this in 2021/22 we will: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algn="ctr">
                        <a:spcBef>
                          <a:spcPts val="600"/>
                        </a:spcBef>
                        <a:spcAft>
                          <a:spcPts val="600"/>
                        </a:spcAft>
                      </a:pPr>
                      <a:r>
                        <a:rPr lang="en-GB" sz="1400" b="1" dirty="0"/>
                        <a:t>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303532966"/>
                  </a:ext>
                </a:extLst>
              </a:tr>
              <a:tr h="414926">
                <a:tc>
                  <a:txBody>
                    <a:bodyPr/>
                    <a:lstStyle/>
                    <a:p>
                      <a:pPr>
                        <a:lnSpc>
                          <a:spcPct val="95000"/>
                        </a:lnSpc>
                      </a:pPr>
                      <a:r>
                        <a:rPr lang="en-GB" sz="1400" dirty="0">
                          <a:latin typeface="Lato" panose="020F0502020204030203" pitchFamily="34" charset="0"/>
                          <a:ea typeface="Lato" panose="020F0502020204030203" pitchFamily="34" charset="0"/>
                          <a:cs typeface="Lato" panose="020F0502020204030203" pitchFamily="34" charset="0"/>
                        </a:rPr>
                        <a:t>Implement and further develop, in collaboration with the MHRA, the Innovative Licensing and Access Pathway, including the operational arrangements.</a:t>
                      </a:r>
                      <a:endParaRPr lang="en-GB" sz="1400" strike="sngStrike" dirty="0">
                        <a:solidFill>
                          <a:srgbClr val="FF0000"/>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46698358"/>
                  </a:ext>
                </a:extLst>
              </a:tr>
              <a:tr h="467204">
                <a:tc>
                  <a:txBody>
                    <a:bodyPr/>
                    <a:lstStyle/>
                    <a:p>
                      <a:pPr>
                        <a:lnSpc>
                          <a:spcPct val="95000"/>
                        </a:lnSpc>
                      </a:pPr>
                      <a:r>
                        <a:rPr lang="en-GB" sz="1400" dirty="0">
                          <a:latin typeface="Lato" panose="020F0502020204030203" pitchFamily="34" charset="0"/>
                          <a:ea typeface="Lato" panose="020F0502020204030203" pitchFamily="34" charset="0"/>
                          <a:cs typeface="Lato" panose="020F0502020204030203" pitchFamily="34" charset="0"/>
                        </a:rPr>
                        <a:t>Establish an Office for Digital Health to coordinate and accelerate support to the digital health ecosystem.</a:t>
                      </a:r>
                      <a:endParaRPr lang="en-GB" sz="1400" strike="sngStrike" dirty="0">
                        <a:solidFill>
                          <a:srgbClr val="FF0000"/>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414926">
                <a:tc>
                  <a:txBody>
                    <a:bodyPr/>
                    <a:lstStyle/>
                    <a:p>
                      <a:pPr>
                        <a:lnSpc>
                          <a:spcPct val="95000"/>
                        </a:lnSpc>
                      </a:pPr>
                      <a:r>
                        <a:rPr lang="en-GB" sz="1400" dirty="0">
                          <a:latin typeface="Lato" panose="020F0502020204030203" pitchFamily="34" charset="0"/>
                          <a:ea typeface="Lato" panose="020F0502020204030203" pitchFamily="34" charset="0"/>
                          <a:cs typeface="Lato" panose="020F0502020204030203" pitchFamily="34" charset="0"/>
                        </a:rPr>
                        <a:t>Develop the test version of a multi-agency advisory service for developers and providers of artificial intelligence and data driven technologies for health and care.</a:t>
                      </a:r>
                      <a:endParaRPr lang="en-GB" sz="1400" strike="sngStrike"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414926">
                <a:tc>
                  <a:txBody>
                    <a:bodyPr/>
                    <a:lstStyle/>
                    <a:p>
                      <a:pPr>
                        <a:lnSpc>
                          <a:spcPct val="95000"/>
                        </a:lnSpc>
                      </a:pPr>
                      <a:r>
                        <a:rPr lang="en-GB" sz="1400" dirty="0">
                          <a:latin typeface="Lato" panose="020F0502020204030203" pitchFamily="34" charset="0"/>
                          <a:ea typeface="Lato" panose="020F0502020204030203" pitchFamily="34" charset="0"/>
                          <a:cs typeface="Lato" panose="020F0502020204030203" pitchFamily="34" charset="0"/>
                        </a:rPr>
                        <a:t>Explore managed access approaches for medical technologies, including digital.</a:t>
                      </a:r>
                      <a:endParaRPr lang="en-GB" sz="1400" strike="sngStrike"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414926">
                <a:tc>
                  <a:txBody>
                    <a:bodyPr/>
                    <a:lstStyle/>
                    <a:p>
                      <a:pPr>
                        <a:lnSpc>
                          <a:spcPct val="95000"/>
                        </a:lnSpc>
                      </a:pPr>
                      <a:r>
                        <a:rPr lang="en-GB" sz="1400" dirty="0">
                          <a:latin typeface="Lato" panose="020F0502020204030203" pitchFamily="34" charset="0"/>
                          <a:ea typeface="Lato" panose="020F0502020204030203" pitchFamily="34" charset="0"/>
                          <a:cs typeface="Lato" panose="020F0502020204030203" pitchFamily="34" charset="0"/>
                        </a:rPr>
                        <a:t>Develop processes and procedures for NICE’s role in the Innovative Medicines Fund.</a:t>
                      </a:r>
                      <a:endParaRPr lang="en-GB" sz="1400" strike="sngStrike" dirty="0">
                        <a:solidFill>
                          <a:srgbClr val="FF0000"/>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r h="414926">
                <a:tc>
                  <a:txBody>
                    <a:bodyPr/>
                    <a:lstStyle/>
                    <a:p>
                      <a:pPr>
                        <a:lnSpc>
                          <a:spcPct val="95000"/>
                        </a:lnSpc>
                      </a:pPr>
                      <a:r>
                        <a:rPr lang="en-GB" sz="1400" dirty="0">
                          <a:latin typeface="Lato" panose="020F0502020204030203" pitchFamily="34" charset="0"/>
                          <a:ea typeface="Lato" panose="020F0502020204030203" pitchFamily="34" charset="0"/>
                          <a:cs typeface="Lato" panose="020F0502020204030203" pitchFamily="34" charset="0"/>
                        </a:rPr>
                        <a:t>Publish updated methods and processes for the selection and evaluation of technologies, including diagnostics, </a:t>
                      </a:r>
                      <a:r>
                        <a:rPr lang="en-GB" sz="1400" dirty="0" err="1">
                          <a:latin typeface="Lato" panose="020F0502020204030203" pitchFamily="34" charset="0"/>
                          <a:ea typeface="Lato" panose="020F0502020204030203" pitchFamily="34" charset="0"/>
                          <a:cs typeface="Lato" panose="020F0502020204030203" pitchFamily="34" charset="0"/>
                        </a:rPr>
                        <a:t>Medtech</a:t>
                      </a:r>
                      <a:r>
                        <a:rPr lang="en-GB" sz="1400" dirty="0">
                          <a:latin typeface="Lato" panose="020F0502020204030203" pitchFamily="34" charset="0"/>
                          <a:ea typeface="Lato" panose="020F0502020204030203" pitchFamily="34" charset="0"/>
                          <a:cs typeface="Lato" panose="020F0502020204030203" pitchFamily="34" charset="0"/>
                        </a:rPr>
                        <a:t>, digital health, genomics, advanced therapy medicinal products and ‘hybrid’ technologies, to improve speed, flexibility and responsiveness, and to incorporate concerns for health inequalities.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372536728"/>
                  </a:ext>
                </a:extLst>
              </a:tr>
              <a:tr h="467204">
                <a:tc>
                  <a:txBody>
                    <a:bodyPr/>
                    <a:lstStyle/>
                    <a:p>
                      <a:pPr>
                        <a:lnSpc>
                          <a:spcPct val="95000"/>
                        </a:lnSpc>
                      </a:pPr>
                      <a:r>
                        <a:rPr lang="en-GB" sz="1400" dirty="0">
                          <a:latin typeface="Lato" panose="020F0502020204030203" pitchFamily="34" charset="0"/>
                          <a:ea typeface="Lato" panose="020F0502020204030203" pitchFamily="34" charset="0"/>
                          <a:cs typeface="Lato" panose="020F0502020204030203" pitchFamily="34" charset="0"/>
                        </a:rPr>
                        <a:t>Build on and expand strategic collaborations with national and international health technology assessment partners and regulators, to support the role the UK plays in the world to discover, develop and deploy innovative health technologies.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3004574230"/>
                  </a:ext>
                </a:extLst>
              </a:tr>
              <a:tr h="467204">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GB" sz="1400" dirty="0">
                          <a:solidFill>
                            <a:schemeClr val="tx1"/>
                          </a:solidFill>
                        </a:rPr>
                        <a:t>Deliver phase 1 of a dedicated hub for the life sciences industry on the NICE website.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842086065"/>
                  </a:ext>
                </a:extLst>
              </a:tr>
            </a:tbl>
          </a:graphicData>
        </a:graphic>
      </p:graphicFrame>
      <p:pic>
        <p:nvPicPr>
          <p:cNvPr id="13" name="Picture 12">
            <a:extLst>
              <a:ext uri="{FF2B5EF4-FFF2-40B4-BE49-F238E27FC236}">
                <a16:creationId xmlns:a16="http://schemas.microsoft.com/office/drawing/2014/main" id="{063CB79B-0531-9C45-898B-B5230EF7CD4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257" y="409722"/>
            <a:ext cx="612000" cy="612000"/>
          </a:xfrm>
          <a:prstGeom prst="rect">
            <a:avLst/>
          </a:prstGeom>
        </p:spPr>
      </p:pic>
      <p:sp>
        <p:nvSpPr>
          <p:cNvPr id="7" name="Slide Number Placeholder 6">
            <a:extLst>
              <a:ext uri="{FF2B5EF4-FFF2-40B4-BE49-F238E27FC236}">
                <a16:creationId xmlns:a16="http://schemas.microsoft.com/office/drawing/2014/main" id="{F229F509-26B4-47A2-8489-2E83036F1A9E}"/>
              </a:ext>
            </a:extLst>
          </p:cNvPr>
          <p:cNvSpPr>
            <a:spLocks noGrp="1"/>
          </p:cNvSpPr>
          <p:nvPr>
            <p:ph type="sldNum" sz="quarter" idx="4"/>
          </p:nvPr>
        </p:nvSpPr>
        <p:spPr/>
        <p:txBody>
          <a:bodyPr/>
          <a:lstStyle/>
          <a:p>
            <a:fld id="{FD914462-0A0E-4602-BFA1-33271CD95439}" type="slidenum">
              <a:rPr lang="en-GB" smtClean="0"/>
              <a:pPr/>
              <a:t>14</a:t>
            </a:fld>
            <a:endParaRPr lang="en-GB"/>
          </a:p>
        </p:txBody>
      </p:sp>
    </p:spTree>
    <p:extLst>
      <p:ext uri="{BB962C8B-B14F-4D97-AF65-F5344CB8AC3E}">
        <p14:creationId xmlns:p14="http://schemas.microsoft.com/office/powerpoint/2010/main" val="177229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C3F0DE81-CDF3-4732-9BF1-A20C1E9A7E8C}"/>
              </a:ext>
            </a:extLst>
          </p:cNvPr>
          <p:cNvSpPr>
            <a:spLocks noGrp="1"/>
          </p:cNvSpPr>
          <p:nvPr>
            <p:ph type="ctrTitle"/>
          </p:nvPr>
        </p:nvSpPr>
        <p:spPr>
          <a:xfrm>
            <a:off x="1228166" y="276724"/>
            <a:ext cx="4408959" cy="612000"/>
          </a:xfrm>
        </p:spPr>
        <p:txBody>
          <a:bodyPr>
            <a:noAutofit/>
          </a:bodyPr>
          <a:lstStyle/>
          <a:p>
            <a:r>
              <a:rPr lang="en-GB" dirty="0">
                <a:solidFill>
                  <a:schemeClr val="accent1"/>
                </a:solidFill>
              </a:rPr>
              <a:t>Strategic pillar 2:</a:t>
            </a:r>
            <a:endParaRPr lang="en-GB" dirty="0"/>
          </a:p>
        </p:txBody>
      </p:sp>
      <p:sp>
        <p:nvSpPr>
          <p:cNvPr id="8" name="Text Placeholder 2">
            <a:extLst>
              <a:ext uri="{FF2B5EF4-FFF2-40B4-BE49-F238E27FC236}">
                <a16:creationId xmlns:a16="http://schemas.microsoft.com/office/drawing/2014/main" id="{AF6E9247-4019-CA47-BD3D-776AA9001AB5}"/>
              </a:ext>
            </a:extLst>
          </p:cNvPr>
          <p:cNvSpPr txBox="1">
            <a:spLocks/>
          </p:cNvSpPr>
          <p:nvPr/>
        </p:nvSpPr>
        <p:spPr>
          <a:xfrm>
            <a:off x="1247450" y="847978"/>
            <a:ext cx="6143624" cy="37910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b="1" dirty="0">
                <a:solidFill>
                  <a:schemeClr val="accent2"/>
                </a:solidFill>
              </a:rPr>
              <a:t>Dynamic, living guideline recommendations</a:t>
            </a:r>
          </a:p>
        </p:txBody>
      </p:sp>
      <p:sp>
        <p:nvSpPr>
          <p:cNvPr id="5" name="Text Placeholder 2">
            <a:extLst>
              <a:ext uri="{FF2B5EF4-FFF2-40B4-BE49-F238E27FC236}">
                <a16:creationId xmlns:a16="http://schemas.microsoft.com/office/drawing/2014/main" id="{2380D434-287D-452D-AEA7-4942B6A84E7F}"/>
              </a:ext>
            </a:extLst>
          </p:cNvPr>
          <p:cNvSpPr txBox="1">
            <a:spLocks/>
          </p:cNvSpPr>
          <p:nvPr/>
        </p:nvSpPr>
        <p:spPr>
          <a:xfrm>
            <a:off x="477066" y="1313139"/>
            <a:ext cx="10788051" cy="103842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b="1" dirty="0">
                <a:solidFill>
                  <a:srgbClr val="451551"/>
                </a:solidFill>
              </a:rPr>
              <a:t>The ambition: </a:t>
            </a:r>
            <a:r>
              <a:rPr lang="en-GB" sz="1600" dirty="0"/>
              <a:t>NICE will provide dynamic, living guideline recommendations that are useful, useable, and used, to support evidence-based practical improvements to people’s lives and address health inequalities.</a:t>
            </a:r>
          </a:p>
        </p:txBody>
      </p:sp>
      <p:graphicFrame>
        <p:nvGraphicFramePr>
          <p:cNvPr id="6" name="Table 4">
            <a:extLst>
              <a:ext uri="{FF2B5EF4-FFF2-40B4-BE49-F238E27FC236}">
                <a16:creationId xmlns:a16="http://schemas.microsoft.com/office/drawing/2014/main" id="{7622709A-EC60-4CDA-89D9-76AFA3178569}"/>
              </a:ext>
            </a:extLst>
          </p:cNvPr>
          <p:cNvGraphicFramePr>
            <a:graphicFrameLocks noGrp="1"/>
          </p:cNvGraphicFramePr>
          <p:nvPr>
            <p:extLst>
              <p:ext uri="{D42A27DB-BD31-4B8C-83A1-F6EECF244321}">
                <p14:modId xmlns:p14="http://schemas.microsoft.com/office/powerpoint/2010/main" val="1155179196"/>
              </p:ext>
            </p:extLst>
          </p:nvPr>
        </p:nvGraphicFramePr>
        <p:xfrm>
          <a:off x="535729" y="2098911"/>
          <a:ext cx="11019875" cy="3621946"/>
        </p:xfrm>
        <a:graphic>
          <a:graphicData uri="http://schemas.openxmlformats.org/drawingml/2006/table">
            <a:tbl>
              <a:tblPr firstRow="1" bandRow="1">
                <a:tableStyleId>{5C22544A-7EE6-4342-B048-85BDC9FD1C3A}</a:tableStyleId>
              </a:tblPr>
              <a:tblGrid>
                <a:gridCol w="9948377">
                  <a:extLst>
                    <a:ext uri="{9D8B030D-6E8A-4147-A177-3AD203B41FA5}">
                      <a16:colId xmlns:a16="http://schemas.microsoft.com/office/drawing/2014/main" val="2597715735"/>
                    </a:ext>
                  </a:extLst>
                </a:gridCol>
                <a:gridCol w="1071498">
                  <a:extLst>
                    <a:ext uri="{9D8B030D-6E8A-4147-A177-3AD203B41FA5}">
                      <a16:colId xmlns:a16="http://schemas.microsoft.com/office/drawing/2014/main" val="3807786780"/>
                    </a:ext>
                  </a:extLst>
                </a:gridCol>
              </a:tblGrid>
              <a:tr h="466528">
                <a:tc>
                  <a:txBody>
                    <a:bodyPr/>
                    <a:lstStyle/>
                    <a:p>
                      <a:pPr>
                        <a:spcBef>
                          <a:spcPts val="600"/>
                        </a:spcBef>
                        <a:spcAft>
                          <a:spcPts val="600"/>
                        </a:spcAft>
                      </a:pPr>
                      <a:r>
                        <a:rPr lang="en-GB" sz="1400" dirty="0"/>
                        <a:t>To deliver this in 2021/22 we will: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algn="ctr">
                        <a:spcBef>
                          <a:spcPts val="600"/>
                        </a:spcBef>
                        <a:spcAft>
                          <a:spcPts val="600"/>
                        </a:spcAft>
                      </a:pPr>
                      <a:r>
                        <a:rPr lang="en-GB" sz="1400" b="1" dirty="0"/>
                        <a:t>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303532966"/>
                  </a:ext>
                </a:extLst>
              </a:tr>
              <a:tr h="417909">
                <a:tc>
                  <a:txBody>
                    <a:bodyPr/>
                    <a:lstStyle/>
                    <a:p>
                      <a:pPr>
                        <a:spcBef>
                          <a:spcPts val="600"/>
                        </a:spcBef>
                        <a:spcAft>
                          <a:spcPts val="600"/>
                        </a:spcAft>
                      </a:pPr>
                      <a:r>
                        <a:rPr lang="en-GB" sz="1400" dirty="0">
                          <a:solidFill>
                            <a:schemeClr val="tx1"/>
                          </a:solidFill>
                        </a:rPr>
                        <a:t>Agree a consolidated portfolio of integrated guideline topics to be actively monitored and kept up to date.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46698358"/>
                  </a:ext>
                </a:extLst>
              </a:tr>
              <a:tr h="525308">
                <a:tc>
                  <a:txBody>
                    <a:bodyPr/>
                    <a:lstStyle/>
                    <a:p>
                      <a:pPr>
                        <a:spcBef>
                          <a:spcPts val="600"/>
                        </a:spcBef>
                        <a:spcAft>
                          <a:spcPts val="600"/>
                        </a:spcAft>
                      </a:pPr>
                      <a:r>
                        <a:rPr lang="en-GB" sz="1400" dirty="0">
                          <a:solidFill>
                            <a:schemeClr val="tx1"/>
                          </a:solidFill>
                        </a:rPr>
                        <a:t>Update the guidelines manual to incorporate flexible and quicker ways of working, the use of data and analytics and the impact of new technologies on key decision points.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407565">
                <a:tc>
                  <a:txBody>
                    <a:bodyPr/>
                    <a:lstStyle/>
                    <a:p>
                      <a:pPr>
                        <a:spcBef>
                          <a:spcPts val="600"/>
                        </a:spcBef>
                        <a:spcAft>
                          <a:spcPts val="600"/>
                        </a:spcAft>
                      </a:pPr>
                      <a:r>
                        <a:rPr lang="en-GB" sz="1400" dirty="0">
                          <a:solidFill>
                            <a:schemeClr val="tx1"/>
                          </a:solidFill>
                        </a:rPr>
                        <a:t>Develop new mechanisms to gather insights and system intelligence from our partners and stakeholders.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434109">
                <a:tc>
                  <a:txBody>
                    <a:bodyPr/>
                    <a:lstStyle/>
                    <a:p>
                      <a:pPr>
                        <a:spcBef>
                          <a:spcPts val="600"/>
                        </a:spcBef>
                        <a:spcAft>
                          <a:spcPts val="600"/>
                        </a:spcAft>
                      </a:pPr>
                      <a:r>
                        <a:rPr lang="en-GB" sz="1400" dirty="0">
                          <a:solidFill>
                            <a:schemeClr val="tx1"/>
                          </a:solidFill>
                        </a:rPr>
                        <a:t>Implement the content strategy to facilitate a digital first approach.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378691">
                <a:tc>
                  <a:txBody>
                    <a:bodyPr/>
                    <a:lstStyle/>
                    <a:p>
                      <a:pPr>
                        <a:spcBef>
                          <a:spcPts val="600"/>
                        </a:spcBef>
                        <a:spcAft>
                          <a:spcPts val="600"/>
                        </a:spcAft>
                      </a:pPr>
                      <a:r>
                        <a:rPr lang="en-GB" sz="1400" kern="1200" dirty="0">
                          <a:solidFill>
                            <a:schemeClr val="dk1"/>
                          </a:solidFill>
                          <a:effectLst/>
                          <a:latin typeface="+mn-lt"/>
                          <a:ea typeface="+mn-ea"/>
                          <a:cs typeface="+mn-cs"/>
                        </a:rPr>
                        <a:t>Adopt a new guidance authoring tool to produce selected guidelines.</a:t>
                      </a:r>
                      <a:endParaRPr lang="en-GB"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r h="466528">
                <a:tc>
                  <a:txBody>
                    <a:bodyPr/>
                    <a:lstStyle/>
                    <a:p>
                      <a:pPr>
                        <a:spcBef>
                          <a:spcPts val="600"/>
                        </a:spcBef>
                        <a:spcAft>
                          <a:spcPts val="600"/>
                        </a:spcAft>
                      </a:pPr>
                      <a:r>
                        <a:rPr lang="en-GB" sz="1400" dirty="0">
                          <a:solidFill>
                            <a:schemeClr val="tx1"/>
                          </a:solidFill>
                        </a:rPr>
                        <a:t>Integrate shared decision making into guidelines business as usual processes.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372536728"/>
                  </a:ext>
                </a:extLst>
              </a:tr>
              <a:tr h="525308">
                <a:tc>
                  <a:txBody>
                    <a:bodyPr/>
                    <a:lstStyle/>
                    <a:p>
                      <a:pPr>
                        <a:spcBef>
                          <a:spcPts val="600"/>
                        </a:spcBef>
                        <a:spcAft>
                          <a:spcPts val="600"/>
                        </a:spcAft>
                      </a:pPr>
                      <a:r>
                        <a:rPr lang="en-GB" sz="1400" dirty="0">
                          <a:solidFill>
                            <a:schemeClr val="tx1"/>
                          </a:solidFill>
                        </a:rPr>
                        <a:t>Support and enhance opportunities for patient and public involvement at a strategic level and operationally in the development of recommendations.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3004574230"/>
                  </a:ext>
                </a:extLst>
              </a:tr>
            </a:tbl>
          </a:graphicData>
        </a:graphic>
      </p:graphicFrame>
      <p:pic>
        <p:nvPicPr>
          <p:cNvPr id="10" name="Picture 9">
            <a:extLst>
              <a:ext uri="{FF2B5EF4-FFF2-40B4-BE49-F238E27FC236}">
                <a16:creationId xmlns:a16="http://schemas.microsoft.com/office/drawing/2014/main" id="{B7E01BA2-2155-3547-9D2A-1BD9B1ABF60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258" y="409722"/>
            <a:ext cx="612000" cy="612000"/>
          </a:xfrm>
          <a:prstGeom prst="rect">
            <a:avLst/>
          </a:prstGeom>
        </p:spPr>
      </p:pic>
      <p:sp>
        <p:nvSpPr>
          <p:cNvPr id="4" name="Slide Number Placeholder 3">
            <a:extLst>
              <a:ext uri="{FF2B5EF4-FFF2-40B4-BE49-F238E27FC236}">
                <a16:creationId xmlns:a16="http://schemas.microsoft.com/office/drawing/2014/main" id="{6A5CF09E-C468-4419-A18C-87C4902DD44E}"/>
              </a:ext>
            </a:extLst>
          </p:cNvPr>
          <p:cNvSpPr>
            <a:spLocks noGrp="1"/>
          </p:cNvSpPr>
          <p:nvPr>
            <p:ph type="sldNum" sz="quarter" idx="4"/>
          </p:nvPr>
        </p:nvSpPr>
        <p:spPr/>
        <p:txBody>
          <a:bodyPr/>
          <a:lstStyle/>
          <a:p>
            <a:fld id="{FD914462-0A0E-4602-BFA1-33271CD95439}" type="slidenum">
              <a:rPr lang="en-GB" smtClean="0"/>
              <a:pPr/>
              <a:t>15</a:t>
            </a:fld>
            <a:endParaRPr lang="en-GB"/>
          </a:p>
        </p:txBody>
      </p:sp>
    </p:spTree>
    <p:extLst>
      <p:ext uri="{BB962C8B-B14F-4D97-AF65-F5344CB8AC3E}">
        <p14:creationId xmlns:p14="http://schemas.microsoft.com/office/powerpoint/2010/main" val="2377609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1912F150-A078-4A20-8553-BBAE8DBB5F04}"/>
              </a:ext>
            </a:extLst>
          </p:cNvPr>
          <p:cNvSpPr>
            <a:spLocks noGrp="1"/>
          </p:cNvSpPr>
          <p:nvPr>
            <p:ph type="ctrTitle"/>
          </p:nvPr>
        </p:nvSpPr>
        <p:spPr>
          <a:xfrm>
            <a:off x="1228166" y="286772"/>
            <a:ext cx="4278329" cy="563143"/>
          </a:xfrm>
        </p:spPr>
        <p:txBody>
          <a:bodyPr>
            <a:noAutofit/>
          </a:bodyPr>
          <a:lstStyle/>
          <a:p>
            <a:r>
              <a:rPr lang="en-GB" dirty="0">
                <a:solidFill>
                  <a:schemeClr val="accent1"/>
                </a:solidFill>
              </a:rPr>
              <a:t>Strategic pillar 3:</a:t>
            </a:r>
            <a:endParaRPr lang="en-GB" dirty="0"/>
          </a:p>
        </p:txBody>
      </p:sp>
      <p:sp>
        <p:nvSpPr>
          <p:cNvPr id="8" name="Text Placeholder 2">
            <a:extLst>
              <a:ext uri="{FF2B5EF4-FFF2-40B4-BE49-F238E27FC236}">
                <a16:creationId xmlns:a16="http://schemas.microsoft.com/office/drawing/2014/main" id="{AF6E9247-4019-CA47-BD3D-776AA9001AB5}"/>
              </a:ext>
            </a:extLst>
          </p:cNvPr>
          <p:cNvSpPr txBox="1">
            <a:spLocks/>
          </p:cNvSpPr>
          <p:nvPr/>
        </p:nvSpPr>
        <p:spPr>
          <a:xfrm>
            <a:off x="1242287" y="845203"/>
            <a:ext cx="7057918" cy="37910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b="1" dirty="0">
                <a:solidFill>
                  <a:schemeClr val="accent2"/>
                </a:solidFill>
              </a:rPr>
              <a:t>Effective guidance uptake to maximise our impact</a:t>
            </a:r>
          </a:p>
        </p:txBody>
      </p:sp>
      <p:sp>
        <p:nvSpPr>
          <p:cNvPr id="5" name="Text Placeholder 2">
            <a:extLst>
              <a:ext uri="{FF2B5EF4-FFF2-40B4-BE49-F238E27FC236}">
                <a16:creationId xmlns:a16="http://schemas.microsoft.com/office/drawing/2014/main" id="{2380D434-287D-452D-AEA7-4942B6A84E7F}"/>
              </a:ext>
            </a:extLst>
          </p:cNvPr>
          <p:cNvSpPr txBox="1">
            <a:spLocks/>
          </p:cNvSpPr>
          <p:nvPr/>
        </p:nvSpPr>
        <p:spPr>
          <a:xfrm>
            <a:off x="493605" y="1255952"/>
            <a:ext cx="10806526" cy="103842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b="1" dirty="0">
                <a:solidFill>
                  <a:srgbClr val="451551"/>
                </a:solidFill>
              </a:rPr>
              <a:t>The ambition: </a:t>
            </a:r>
            <a:r>
              <a:rPr lang="en-GB" sz="1600" dirty="0"/>
              <a:t>NICE will make change happen across the system by driving the implementation of its recommendations, forming key strategic partnerships that harness the power of collaboration to encourage its uptake and ensure it meets the need of different audiences. </a:t>
            </a:r>
          </a:p>
        </p:txBody>
      </p:sp>
      <p:graphicFrame>
        <p:nvGraphicFramePr>
          <p:cNvPr id="6" name="Table 4">
            <a:extLst>
              <a:ext uri="{FF2B5EF4-FFF2-40B4-BE49-F238E27FC236}">
                <a16:creationId xmlns:a16="http://schemas.microsoft.com/office/drawing/2014/main" id="{7622709A-EC60-4CDA-89D9-76AFA3178569}"/>
              </a:ext>
            </a:extLst>
          </p:cNvPr>
          <p:cNvGraphicFramePr>
            <a:graphicFrameLocks noGrp="1"/>
          </p:cNvGraphicFramePr>
          <p:nvPr>
            <p:extLst>
              <p:ext uri="{D42A27DB-BD31-4B8C-83A1-F6EECF244321}">
                <p14:modId xmlns:p14="http://schemas.microsoft.com/office/powerpoint/2010/main" val="2525168286"/>
              </p:ext>
            </p:extLst>
          </p:nvPr>
        </p:nvGraphicFramePr>
        <p:xfrm>
          <a:off x="548212" y="2243086"/>
          <a:ext cx="11074379" cy="4210892"/>
        </p:xfrm>
        <a:graphic>
          <a:graphicData uri="http://schemas.openxmlformats.org/drawingml/2006/table">
            <a:tbl>
              <a:tblPr firstRow="1" bandRow="1">
                <a:tableStyleId>{5C22544A-7EE6-4342-B048-85BDC9FD1C3A}</a:tableStyleId>
              </a:tblPr>
              <a:tblGrid>
                <a:gridCol w="10252343">
                  <a:extLst>
                    <a:ext uri="{9D8B030D-6E8A-4147-A177-3AD203B41FA5}">
                      <a16:colId xmlns:a16="http://schemas.microsoft.com/office/drawing/2014/main" val="2597715735"/>
                    </a:ext>
                  </a:extLst>
                </a:gridCol>
                <a:gridCol w="822036">
                  <a:extLst>
                    <a:ext uri="{9D8B030D-6E8A-4147-A177-3AD203B41FA5}">
                      <a16:colId xmlns:a16="http://schemas.microsoft.com/office/drawing/2014/main" val="3807786780"/>
                    </a:ext>
                  </a:extLst>
                </a:gridCol>
              </a:tblGrid>
              <a:tr h="466528">
                <a:tc>
                  <a:txBody>
                    <a:bodyPr/>
                    <a:lstStyle/>
                    <a:p>
                      <a:pPr>
                        <a:spcBef>
                          <a:spcPts val="600"/>
                        </a:spcBef>
                        <a:spcAft>
                          <a:spcPts val="600"/>
                        </a:spcAft>
                      </a:pPr>
                      <a:r>
                        <a:rPr lang="en-GB" sz="1400" dirty="0"/>
                        <a:t>To deliver this in 2021/22 we will: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algn="ctr">
                        <a:spcBef>
                          <a:spcPts val="600"/>
                        </a:spcBef>
                        <a:spcAft>
                          <a:spcPts val="600"/>
                        </a:spcAft>
                      </a:pPr>
                      <a:r>
                        <a:rPr lang="en-GB" sz="1400" b="1" dirty="0"/>
                        <a:t>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303532966"/>
                  </a:ext>
                </a:extLst>
              </a:tr>
              <a:tr h="466528">
                <a:tc>
                  <a:txBody>
                    <a:bodyPr/>
                    <a:lstStyle/>
                    <a:p>
                      <a:pPr>
                        <a:spcBef>
                          <a:spcPts val="600"/>
                        </a:spcBef>
                        <a:spcAft>
                          <a:spcPts val="600"/>
                        </a:spcAft>
                      </a:pPr>
                      <a:r>
                        <a:rPr lang="en-GB" sz="1400" dirty="0">
                          <a:solidFill>
                            <a:schemeClr val="tx1"/>
                          </a:solidFill>
                        </a:rPr>
                        <a:t>Update the implementation strategy to improve adoption of our recommendations and to refer to the new role of integrated care systems.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46698358"/>
                  </a:ext>
                </a:extLst>
              </a:tr>
              <a:tr h="525308">
                <a:tc>
                  <a:txBody>
                    <a:bodyPr/>
                    <a:lstStyle/>
                    <a:p>
                      <a:pPr>
                        <a:spcBef>
                          <a:spcPts val="600"/>
                        </a:spcBef>
                        <a:spcAft>
                          <a:spcPts val="600"/>
                        </a:spcAft>
                      </a:pPr>
                      <a:r>
                        <a:rPr lang="en-GB" sz="1400" dirty="0">
                          <a:solidFill>
                            <a:schemeClr val="tx1"/>
                          </a:solidFill>
                        </a:rPr>
                        <a:t>Review our approach to addressing health inequalities so that NICE enhances and strengthens its offer at a strategic level, in our methods and throughout the pathway of guideline development, in our implementation so that we prioritise where we can make the greatest impact on health inequalities.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466528">
                <a:tc>
                  <a:txBody>
                    <a:bodyPr/>
                    <a:lstStyle/>
                    <a:p>
                      <a:pPr>
                        <a:spcBef>
                          <a:spcPts val="600"/>
                        </a:spcBef>
                        <a:spcAft>
                          <a:spcPts val="600"/>
                        </a:spcAft>
                      </a:pPr>
                      <a:r>
                        <a:rPr lang="en-GB" sz="1400" dirty="0">
                          <a:solidFill>
                            <a:schemeClr val="tx1"/>
                          </a:solidFill>
                        </a:rPr>
                        <a:t>Develop and communicate NICE's approach to patient safety in the light of the Independent Medicines and Medical Devices Safety Review.</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466528">
                <a:tc>
                  <a:txBody>
                    <a:bodyPr/>
                    <a:lstStyle/>
                    <a:p>
                      <a:pPr>
                        <a:spcBef>
                          <a:spcPts val="600"/>
                        </a:spcBef>
                        <a:spcAft>
                          <a:spcPts val="600"/>
                        </a:spcAft>
                      </a:pPr>
                      <a:r>
                        <a:rPr lang="en-GB" sz="1400" dirty="0">
                          <a:solidFill>
                            <a:schemeClr val="tx1"/>
                          </a:solidFill>
                        </a:rPr>
                        <a:t>Conduct an options appraisal to identify a potential partner to enable the transformation of NICE online content.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466528">
                <a:tc>
                  <a:txBody>
                    <a:bodyPr/>
                    <a:lstStyle/>
                    <a:p>
                      <a:pPr>
                        <a:spcBef>
                          <a:spcPts val="600"/>
                        </a:spcBef>
                        <a:spcAft>
                          <a:spcPts val="600"/>
                        </a:spcAft>
                      </a:pPr>
                      <a:r>
                        <a:rPr lang="en-GB" sz="1400" strike="noStrike" baseline="0" dirty="0">
                          <a:solidFill>
                            <a:schemeClr val="tx1"/>
                          </a:solidFill>
                        </a:rPr>
                        <a:t>State how NICE guidance should be used across the healthcare system, in conjunction with key partners.</a:t>
                      </a:r>
                      <a:endParaRPr lang="en-GB" sz="1400" strike="sngStrike" baseline="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r h="466528">
                <a:tc>
                  <a:txBody>
                    <a:bodyPr/>
                    <a:lstStyle/>
                    <a:p>
                      <a:pPr>
                        <a:spcBef>
                          <a:spcPts val="600"/>
                        </a:spcBef>
                        <a:spcAft>
                          <a:spcPts val="600"/>
                        </a:spcAft>
                      </a:pPr>
                      <a:r>
                        <a:rPr lang="en-GB" sz="1400" dirty="0">
                          <a:solidFill>
                            <a:schemeClr val="tx1"/>
                          </a:solidFill>
                        </a:rPr>
                        <a:t>Identify data collection sources to routinely monitor the uptake of NICE guidance recommendations in an automated way, in conjunction with partners.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372536728"/>
                  </a:ext>
                </a:extLst>
              </a:tr>
              <a:tr h="525308">
                <a:tc>
                  <a:txBody>
                    <a:bodyPr/>
                    <a:lstStyle/>
                    <a:p>
                      <a:pPr>
                        <a:spcBef>
                          <a:spcPts val="600"/>
                        </a:spcBef>
                        <a:spcAft>
                          <a:spcPts val="600"/>
                        </a:spcAft>
                      </a:pPr>
                      <a:r>
                        <a:rPr lang="en-GB" sz="1400" kern="1200" dirty="0">
                          <a:solidFill>
                            <a:schemeClr val="tx1"/>
                          </a:solidFill>
                          <a:effectLst/>
                          <a:latin typeface="+mn-lt"/>
                          <a:ea typeface="+mn-ea"/>
                          <a:cs typeface="+mn-cs"/>
                        </a:rPr>
                        <a:t>Work with the community and voluntary sector to identify partnership opportunities to support implementation of recommendations.</a:t>
                      </a:r>
                      <a:endParaRPr lang="en-GB"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3004574230"/>
                  </a:ext>
                </a:extLst>
              </a:tr>
            </a:tbl>
          </a:graphicData>
        </a:graphic>
      </p:graphicFrame>
      <p:pic>
        <p:nvPicPr>
          <p:cNvPr id="7" name="Picture 6">
            <a:extLst>
              <a:ext uri="{FF2B5EF4-FFF2-40B4-BE49-F238E27FC236}">
                <a16:creationId xmlns:a16="http://schemas.microsoft.com/office/drawing/2014/main" id="{88CE0BE7-9C27-124B-8E1A-F06B3B8FCD1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257" y="405848"/>
            <a:ext cx="563143" cy="563143"/>
          </a:xfrm>
          <a:prstGeom prst="rect">
            <a:avLst/>
          </a:prstGeom>
        </p:spPr>
      </p:pic>
      <p:sp>
        <p:nvSpPr>
          <p:cNvPr id="4" name="Slide Number Placeholder 3">
            <a:extLst>
              <a:ext uri="{FF2B5EF4-FFF2-40B4-BE49-F238E27FC236}">
                <a16:creationId xmlns:a16="http://schemas.microsoft.com/office/drawing/2014/main" id="{4B6D7BCD-E26C-4455-A1FA-EA81F78D521E}"/>
              </a:ext>
            </a:extLst>
          </p:cNvPr>
          <p:cNvSpPr>
            <a:spLocks noGrp="1"/>
          </p:cNvSpPr>
          <p:nvPr>
            <p:ph type="sldNum" sz="quarter" idx="4"/>
          </p:nvPr>
        </p:nvSpPr>
        <p:spPr/>
        <p:txBody>
          <a:bodyPr/>
          <a:lstStyle/>
          <a:p>
            <a:fld id="{FD914462-0A0E-4602-BFA1-33271CD95439}" type="slidenum">
              <a:rPr lang="en-GB" smtClean="0"/>
              <a:pPr/>
              <a:t>16</a:t>
            </a:fld>
            <a:endParaRPr lang="en-GB"/>
          </a:p>
        </p:txBody>
      </p:sp>
    </p:spTree>
    <p:extLst>
      <p:ext uri="{BB962C8B-B14F-4D97-AF65-F5344CB8AC3E}">
        <p14:creationId xmlns:p14="http://schemas.microsoft.com/office/powerpoint/2010/main" val="241830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8498D6D8-FAA3-4E51-A42B-F6924CAE9D3B}"/>
              </a:ext>
            </a:extLst>
          </p:cNvPr>
          <p:cNvSpPr>
            <a:spLocks noGrp="1"/>
          </p:cNvSpPr>
          <p:nvPr>
            <p:ph type="ctrTitle"/>
          </p:nvPr>
        </p:nvSpPr>
        <p:spPr>
          <a:xfrm>
            <a:off x="1218119" y="266676"/>
            <a:ext cx="4549636" cy="715757"/>
          </a:xfrm>
        </p:spPr>
        <p:txBody>
          <a:bodyPr>
            <a:normAutofit/>
          </a:bodyPr>
          <a:lstStyle/>
          <a:p>
            <a:r>
              <a:rPr lang="en-GB" dirty="0">
                <a:solidFill>
                  <a:schemeClr val="accent1"/>
                </a:solidFill>
              </a:rPr>
              <a:t>Strategic pillar 4:</a:t>
            </a:r>
            <a:endParaRPr lang="en-GB" dirty="0"/>
          </a:p>
        </p:txBody>
      </p:sp>
      <p:sp>
        <p:nvSpPr>
          <p:cNvPr id="8" name="Text Placeholder 2">
            <a:extLst>
              <a:ext uri="{FF2B5EF4-FFF2-40B4-BE49-F238E27FC236}">
                <a16:creationId xmlns:a16="http://schemas.microsoft.com/office/drawing/2014/main" id="{AF6E9247-4019-CA47-BD3D-776AA9001AB5}"/>
              </a:ext>
            </a:extLst>
          </p:cNvPr>
          <p:cNvSpPr txBox="1">
            <a:spLocks/>
          </p:cNvSpPr>
          <p:nvPr/>
        </p:nvSpPr>
        <p:spPr>
          <a:xfrm>
            <a:off x="1247955" y="845075"/>
            <a:ext cx="6143624" cy="37910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b="1" dirty="0">
                <a:solidFill>
                  <a:schemeClr val="accent2"/>
                </a:solidFill>
              </a:rPr>
              <a:t>Leadership in data, research and science</a:t>
            </a:r>
          </a:p>
        </p:txBody>
      </p:sp>
      <p:sp>
        <p:nvSpPr>
          <p:cNvPr id="5" name="Text Placeholder 2">
            <a:extLst>
              <a:ext uri="{FF2B5EF4-FFF2-40B4-BE49-F238E27FC236}">
                <a16:creationId xmlns:a16="http://schemas.microsoft.com/office/drawing/2014/main" id="{2380D434-287D-452D-AEA7-4942B6A84E7F}"/>
              </a:ext>
            </a:extLst>
          </p:cNvPr>
          <p:cNvSpPr txBox="1">
            <a:spLocks/>
          </p:cNvSpPr>
          <p:nvPr/>
        </p:nvSpPr>
        <p:spPr>
          <a:xfrm>
            <a:off x="456969" y="1323106"/>
            <a:ext cx="10815761" cy="103842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b="1" dirty="0">
                <a:solidFill>
                  <a:srgbClr val="451551"/>
                </a:solidFill>
              </a:rPr>
              <a:t>The ambition: </a:t>
            </a:r>
            <a:r>
              <a:rPr lang="en-GB" sz="1600" dirty="0"/>
              <a:t>NICE will be scientific leaders driving the research agenda and be thought leaders at the forefront of developing innovative approaches to using real-world data and data analytics to inform all aspects of our work. </a:t>
            </a:r>
          </a:p>
        </p:txBody>
      </p:sp>
      <p:graphicFrame>
        <p:nvGraphicFramePr>
          <p:cNvPr id="6" name="Table 4">
            <a:extLst>
              <a:ext uri="{FF2B5EF4-FFF2-40B4-BE49-F238E27FC236}">
                <a16:creationId xmlns:a16="http://schemas.microsoft.com/office/drawing/2014/main" id="{7622709A-EC60-4CDA-89D9-76AFA3178569}"/>
              </a:ext>
            </a:extLst>
          </p:cNvPr>
          <p:cNvGraphicFramePr>
            <a:graphicFrameLocks noGrp="1"/>
          </p:cNvGraphicFramePr>
          <p:nvPr>
            <p:extLst>
              <p:ext uri="{D42A27DB-BD31-4B8C-83A1-F6EECF244321}">
                <p14:modId xmlns:p14="http://schemas.microsoft.com/office/powerpoint/2010/main" val="2783587666"/>
              </p:ext>
            </p:extLst>
          </p:nvPr>
        </p:nvGraphicFramePr>
        <p:xfrm>
          <a:off x="517257" y="2138238"/>
          <a:ext cx="11157485" cy="4210201"/>
        </p:xfrm>
        <a:graphic>
          <a:graphicData uri="http://schemas.openxmlformats.org/drawingml/2006/table">
            <a:tbl>
              <a:tblPr firstRow="1" bandRow="1">
                <a:tableStyleId>{5C22544A-7EE6-4342-B048-85BDC9FD1C3A}</a:tableStyleId>
              </a:tblPr>
              <a:tblGrid>
                <a:gridCol w="10243107">
                  <a:extLst>
                    <a:ext uri="{9D8B030D-6E8A-4147-A177-3AD203B41FA5}">
                      <a16:colId xmlns:a16="http://schemas.microsoft.com/office/drawing/2014/main" val="2597715735"/>
                    </a:ext>
                  </a:extLst>
                </a:gridCol>
                <a:gridCol w="914378">
                  <a:extLst>
                    <a:ext uri="{9D8B030D-6E8A-4147-A177-3AD203B41FA5}">
                      <a16:colId xmlns:a16="http://schemas.microsoft.com/office/drawing/2014/main" val="3807786780"/>
                    </a:ext>
                  </a:extLst>
                </a:gridCol>
              </a:tblGrid>
              <a:tr h="417004">
                <a:tc>
                  <a:txBody>
                    <a:bodyPr/>
                    <a:lstStyle/>
                    <a:p>
                      <a:pPr>
                        <a:spcBef>
                          <a:spcPts val="600"/>
                        </a:spcBef>
                        <a:spcAft>
                          <a:spcPts val="600"/>
                        </a:spcAft>
                      </a:pPr>
                      <a:r>
                        <a:rPr lang="en-GB" sz="1400" dirty="0"/>
                        <a:t>To deliver this in 2021/22 we will: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algn="ctr">
                        <a:spcBef>
                          <a:spcPts val="600"/>
                        </a:spcBef>
                        <a:spcAft>
                          <a:spcPts val="600"/>
                        </a:spcAft>
                      </a:pPr>
                      <a:r>
                        <a:rPr lang="en-GB" sz="1400" b="1" dirty="0"/>
                        <a:t>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303532966"/>
                  </a:ext>
                </a:extLst>
              </a:tr>
              <a:tr h="417004">
                <a:tc>
                  <a:txBody>
                    <a:bodyPr/>
                    <a:lstStyle/>
                    <a:p>
                      <a:r>
                        <a:rPr lang="en-GB" sz="1400" dirty="0">
                          <a:solidFill>
                            <a:schemeClr val="tx1"/>
                          </a:solidFill>
                        </a:rPr>
                        <a:t>Establish 'NICE Listens' as a new mechanism for deliberative public engagement, replacing the Citizens Council.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46698358"/>
                  </a:ext>
                </a:extLst>
              </a:tr>
              <a:tr h="469545">
                <a:tc>
                  <a:txBody>
                    <a:bodyPr/>
                    <a:lstStyle/>
                    <a:p>
                      <a:r>
                        <a:rPr lang="en-GB" sz="1400" dirty="0"/>
                        <a:t>Develop the outline framework for the use of real-world data in guidance development as part of our Methods and Standards Programme for data and analytics.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417004">
                <a:tc>
                  <a:txBody>
                    <a:bodyPr/>
                    <a:lstStyle/>
                    <a:p>
                      <a:r>
                        <a:rPr lang="en-GB" sz="1400" dirty="0"/>
                        <a:t>Establish a process for data collection in conjunction with key system partners on to support managed access activities in key priority areas.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417004">
                <a:tc>
                  <a:txBody>
                    <a:bodyPr/>
                    <a:lstStyle/>
                    <a:p>
                      <a:r>
                        <a:rPr lang="en-GB" sz="1400" dirty="0"/>
                        <a:t>Identify mechanisms, including potential research, to inform how our processes and methods to develop recommendations can incorporate the environmental impact of health and care interventions.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417004">
                <a:tc>
                  <a:txBody>
                    <a:bodyPr/>
                    <a:lstStyle/>
                    <a:p>
                      <a:r>
                        <a:rPr lang="en-GB" sz="1400" dirty="0"/>
                        <a:t>Identify options and policy implications for incorporating wider societal perspective in NICE evaluations.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r h="417004">
                <a:tc>
                  <a:txBody>
                    <a:bodyPr/>
                    <a:lstStyle/>
                    <a:p>
                      <a:r>
                        <a:rPr lang="en-GB" sz="1400" dirty="0"/>
                        <a:t>Launch the joint masters programme with The London School of Economics and Political Science.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372536728"/>
                  </a:ext>
                </a:extLst>
              </a:tr>
              <a:tr h="469545">
                <a:tc>
                  <a:txBody>
                    <a:bodyPr/>
                    <a:lstStyle/>
                    <a:p>
                      <a:r>
                        <a:rPr lang="en-GB" sz="1400" dirty="0"/>
                        <a:t>Confirm options for a citable public platform for reviews generated in the development of NICE guidance.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3004574230"/>
                  </a:ext>
                </a:extLst>
              </a:tr>
              <a:tr h="4086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Complete the NICE evaluation stage of the collaborative project with NHS England to develop and test innovative models for the evaluation and purchase of antimicrobials.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3611688746"/>
                  </a:ext>
                </a:extLst>
              </a:tr>
            </a:tbl>
          </a:graphicData>
        </a:graphic>
      </p:graphicFrame>
      <p:pic>
        <p:nvPicPr>
          <p:cNvPr id="9" name="Picture 8">
            <a:extLst>
              <a:ext uri="{FF2B5EF4-FFF2-40B4-BE49-F238E27FC236}">
                <a16:creationId xmlns:a16="http://schemas.microsoft.com/office/drawing/2014/main" id="{9D66131B-CA43-544F-94AD-E1D70F3A84E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353" y="451106"/>
            <a:ext cx="531327" cy="531327"/>
          </a:xfrm>
          <a:prstGeom prst="rect">
            <a:avLst/>
          </a:prstGeom>
        </p:spPr>
      </p:pic>
      <p:sp>
        <p:nvSpPr>
          <p:cNvPr id="4" name="Slide Number Placeholder 3">
            <a:extLst>
              <a:ext uri="{FF2B5EF4-FFF2-40B4-BE49-F238E27FC236}">
                <a16:creationId xmlns:a16="http://schemas.microsoft.com/office/drawing/2014/main" id="{5A404429-E480-418C-A5C5-F2D2934C3491}"/>
              </a:ext>
            </a:extLst>
          </p:cNvPr>
          <p:cNvSpPr>
            <a:spLocks noGrp="1"/>
          </p:cNvSpPr>
          <p:nvPr>
            <p:ph type="sldNum" sz="quarter" idx="4"/>
          </p:nvPr>
        </p:nvSpPr>
        <p:spPr/>
        <p:txBody>
          <a:bodyPr/>
          <a:lstStyle/>
          <a:p>
            <a:fld id="{FD914462-0A0E-4602-BFA1-33271CD95439}" type="slidenum">
              <a:rPr lang="en-GB" smtClean="0"/>
              <a:pPr/>
              <a:t>17</a:t>
            </a:fld>
            <a:endParaRPr lang="en-GB"/>
          </a:p>
        </p:txBody>
      </p:sp>
    </p:spTree>
    <p:extLst>
      <p:ext uri="{BB962C8B-B14F-4D97-AF65-F5344CB8AC3E}">
        <p14:creationId xmlns:p14="http://schemas.microsoft.com/office/powerpoint/2010/main" val="28413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18E9E9A1-54ED-4A2D-8CAF-CCF0451486B2}"/>
              </a:ext>
            </a:extLst>
          </p:cNvPr>
          <p:cNvSpPr>
            <a:spLocks noGrp="1"/>
          </p:cNvSpPr>
          <p:nvPr>
            <p:ph type="ctrTitle"/>
          </p:nvPr>
        </p:nvSpPr>
        <p:spPr>
          <a:xfrm>
            <a:off x="1238215" y="246580"/>
            <a:ext cx="5805136" cy="628052"/>
          </a:xfrm>
        </p:spPr>
        <p:txBody>
          <a:bodyPr>
            <a:noAutofit/>
          </a:bodyPr>
          <a:lstStyle/>
          <a:p>
            <a:r>
              <a:rPr lang="en-GB" dirty="0">
                <a:solidFill>
                  <a:schemeClr val="accent1"/>
                </a:solidFill>
              </a:rPr>
              <a:t>Transformation part 1:</a:t>
            </a:r>
            <a:endParaRPr lang="en-GB" dirty="0"/>
          </a:p>
        </p:txBody>
      </p:sp>
      <p:sp>
        <p:nvSpPr>
          <p:cNvPr id="10" name="Text Placeholder 2">
            <a:extLst>
              <a:ext uri="{FF2B5EF4-FFF2-40B4-BE49-F238E27FC236}">
                <a16:creationId xmlns:a16="http://schemas.microsoft.com/office/drawing/2014/main" id="{C35BDB11-23ED-4177-9446-0E295DCCD892}"/>
              </a:ext>
            </a:extLst>
          </p:cNvPr>
          <p:cNvSpPr txBox="1">
            <a:spLocks/>
          </p:cNvSpPr>
          <p:nvPr/>
        </p:nvSpPr>
        <p:spPr>
          <a:xfrm>
            <a:off x="1264229" y="805629"/>
            <a:ext cx="6143624" cy="37910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b="1" dirty="0">
                <a:solidFill>
                  <a:schemeClr val="accent2"/>
                </a:solidFill>
              </a:rPr>
              <a:t>Enabling the delivery of our strategy </a:t>
            </a:r>
          </a:p>
        </p:txBody>
      </p:sp>
      <p:sp>
        <p:nvSpPr>
          <p:cNvPr id="5" name="Text Placeholder 2">
            <a:extLst>
              <a:ext uri="{FF2B5EF4-FFF2-40B4-BE49-F238E27FC236}">
                <a16:creationId xmlns:a16="http://schemas.microsoft.com/office/drawing/2014/main" id="{2380D434-287D-452D-AEA7-4942B6A84E7F}"/>
              </a:ext>
            </a:extLst>
          </p:cNvPr>
          <p:cNvSpPr txBox="1">
            <a:spLocks/>
          </p:cNvSpPr>
          <p:nvPr/>
        </p:nvSpPr>
        <p:spPr>
          <a:xfrm>
            <a:off x="431340" y="1193545"/>
            <a:ext cx="10658743" cy="103842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pPr>
            <a:r>
              <a:rPr lang="en-GB" sz="1500" b="1" dirty="0">
                <a:solidFill>
                  <a:srgbClr val="451551"/>
                </a:solidFill>
              </a:rPr>
              <a:t>The ambition: </a:t>
            </a:r>
            <a:r>
              <a:rPr lang="en-GB" sz="1500" dirty="0"/>
              <a:t>To strive for excellence, with an efficient and effective organisation that delivers our strategy.</a:t>
            </a:r>
          </a:p>
        </p:txBody>
      </p:sp>
      <p:graphicFrame>
        <p:nvGraphicFramePr>
          <p:cNvPr id="6" name="Table 4">
            <a:extLst>
              <a:ext uri="{FF2B5EF4-FFF2-40B4-BE49-F238E27FC236}">
                <a16:creationId xmlns:a16="http://schemas.microsoft.com/office/drawing/2014/main" id="{7622709A-EC60-4CDA-89D9-76AFA3178569}"/>
              </a:ext>
            </a:extLst>
          </p:cNvPr>
          <p:cNvGraphicFramePr>
            <a:graphicFrameLocks noGrp="1"/>
          </p:cNvGraphicFramePr>
          <p:nvPr>
            <p:extLst>
              <p:ext uri="{D42A27DB-BD31-4B8C-83A1-F6EECF244321}">
                <p14:modId xmlns:p14="http://schemas.microsoft.com/office/powerpoint/2010/main" val="1968433823"/>
              </p:ext>
            </p:extLst>
          </p:nvPr>
        </p:nvGraphicFramePr>
        <p:xfrm>
          <a:off x="484369" y="1652469"/>
          <a:ext cx="11151619" cy="4136697"/>
        </p:xfrm>
        <a:graphic>
          <a:graphicData uri="http://schemas.openxmlformats.org/drawingml/2006/table">
            <a:tbl>
              <a:tblPr firstRow="1" bandRow="1">
                <a:tableStyleId>{5C22544A-7EE6-4342-B048-85BDC9FD1C3A}</a:tableStyleId>
              </a:tblPr>
              <a:tblGrid>
                <a:gridCol w="9898199">
                  <a:extLst>
                    <a:ext uri="{9D8B030D-6E8A-4147-A177-3AD203B41FA5}">
                      <a16:colId xmlns:a16="http://schemas.microsoft.com/office/drawing/2014/main" val="2597715735"/>
                    </a:ext>
                  </a:extLst>
                </a:gridCol>
                <a:gridCol w="1253420">
                  <a:extLst>
                    <a:ext uri="{9D8B030D-6E8A-4147-A177-3AD203B41FA5}">
                      <a16:colId xmlns:a16="http://schemas.microsoft.com/office/drawing/2014/main" val="3807786780"/>
                    </a:ext>
                  </a:extLst>
                </a:gridCol>
              </a:tblGrid>
              <a:tr h="473781">
                <a:tc>
                  <a:txBody>
                    <a:bodyPr/>
                    <a:lstStyle/>
                    <a:p>
                      <a:r>
                        <a:rPr lang="en-GB" sz="1400" b="1" dirty="0">
                          <a:solidFill>
                            <a:schemeClr val="bg1">
                              <a:lumMod val="95000"/>
                            </a:schemeClr>
                          </a:solidFill>
                        </a:rPr>
                        <a:t>1. Embrace technology to drive efficiency, informed decision making and provide a better experience for our people and users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646E"/>
                    </a:solidFill>
                  </a:tcPr>
                </a:tc>
                <a:tc>
                  <a:txBody>
                    <a:bodyPr/>
                    <a:lstStyle/>
                    <a:p>
                      <a:pPr algn="ctr">
                        <a:spcBef>
                          <a:spcPts val="600"/>
                        </a:spcBef>
                        <a:spcAft>
                          <a:spcPts val="600"/>
                        </a:spcAft>
                      </a:pPr>
                      <a:endParaRPr lang="en-GB" sz="1400" b="1" dirty="0">
                        <a:solidFill>
                          <a:srgbClr val="22222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646E"/>
                    </a:solidFill>
                  </a:tcPr>
                </a:tc>
                <a:extLst>
                  <a:ext uri="{0D108BD9-81ED-4DB2-BD59-A6C34878D82A}">
                    <a16:rowId xmlns:a16="http://schemas.microsoft.com/office/drawing/2014/main" val="46698358"/>
                  </a:ext>
                </a:extLst>
              </a:tr>
              <a:tr h="473781">
                <a:tc>
                  <a:txBody>
                    <a:bodyPr/>
                    <a:lstStyle/>
                    <a:p>
                      <a:pPr>
                        <a:spcBef>
                          <a:spcPts val="600"/>
                        </a:spcBef>
                        <a:spcAft>
                          <a:spcPts val="600"/>
                        </a:spcAft>
                      </a:pPr>
                      <a:r>
                        <a:rPr lang="en-GB" sz="1400" b="1" kern="1200" dirty="0">
                          <a:solidFill>
                            <a:schemeClr val="lt1"/>
                          </a:solidFill>
                          <a:latin typeface="+mn-lt"/>
                          <a:ea typeface="+mn-ea"/>
                          <a:cs typeface="+mn-cs"/>
                        </a:rPr>
                        <a:t>To deliver this in 2021/22 we will: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spcBef>
                          <a:spcPts val="600"/>
                        </a:spcBef>
                        <a:spcAft>
                          <a:spcPts val="600"/>
                        </a:spcAft>
                      </a:pPr>
                      <a:r>
                        <a:rPr lang="en-GB" sz="1400" b="1" kern="1200" dirty="0">
                          <a:solidFill>
                            <a:schemeClr val="lt1"/>
                          </a:solidFill>
                          <a:latin typeface="+mn-lt"/>
                          <a:ea typeface="+mn-ea"/>
                          <a:cs typeface="+mn-cs"/>
                        </a:rPr>
                        <a:t>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327602102"/>
                  </a:ext>
                </a:extLst>
              </a:tr>
              <a:tr h="533476">
                <a:tc>
                  <a:txBody>
                    <a:bodyPr/>
                    <a:lstStyle/>
                    <a:p>
                      <a:r>
                        <a:rPr lang="en-GB" sz="1400" dirty="0"/>
                        <a:t>Create a 3 to 5-year technology and digital roadmap to underpin the NICE strategy. This will be iterated to prioritise the investment of digital and technology resources over time.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400" b="1" dirty="0"/>
                        <a:t>Q1 </a:t>
                      </a:r>
                      <a:r>
                        <a:rPr lang="en-GB" sz="1400" b="0" dirty="0"/>
                        <a:t>(&amp; ongoing)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519451">
                <a:tc>
                  <a:txBody>
                    <a:bodyPr/>
                    <a:lstStyle/>
                    <a:p>
                      <a:r>
                        <a:rPr lang="en-GB" sz="1400" dirty="0"/>
                        <a:t>Deliver improvements to the existing NICE website to support improved search and user navigation, improved stakeholder engagement and a style/brand refresh.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r>
                        <a:rPr lang="en-GB" sz="1400" dirty="0"/>
                        <a:t>From </a:t>
                      </a:r>
                      <a:r>
                        <a:rPr lang="en-GB" sz="1400" b="1" dirty="0"/>
                        <a:t>Q1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519451">
                <a:tc>
                  <a:txBody>
                    <a:bodyPr/>
                    <a:lstStyle/>
                    <a:p>
                      <a:r>
                        <a:rPr lang="en-GB" sz="1400" dirty="0"/>
                        <a:t>Initiate an 18 to 24-month rolling programme of work to deploy components of Microsoft 365 including OneDrive and SharePoint, redesign business processes and replace legacy tools to deliver operational efficiencies.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r>
                        <a:rPr lang="en-GB" sz="1400" b="1" dirty="0"/>
                        <a:t>Q1 </a:t>
                      </a:r>
                      <a:r>
                        <a:rPr lang="en-GB" sz="1400" dirty="0"/>
                        <a:t>(initiate)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519451">
                <a:tc>
                  <a:txBody>
                    <a:bodyPr/>
                    <a:lstStyle/>
                    <a:p>
                      <a:r>
                        <a:rPr lang="en-GB" sz="1400" dirty="0"/>
                        <a:t>Define a NICE-wide approach to the management of ‘contacts’ data including a contact data model and roadmap for implementation. Start delivery of identity and contacts management solutions.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r h="519451">
                <a:tc>
                  <a:txBody>
                    <a:bodyPr/>
                    <a:lstStyle/>
                    <a:p>
                      <a:r>
                        <a:rPr lang="en-GB" sz="1400" dirty="0"/>
                        <a:t>Confirm options for deploying relationship management capabilities to support guidance implementation and stakeholder engagement. Agree a roadmap for delivery.</a:t>
                      </a:r>
                      <a:endParaRPr lang="en-GB" sz="1400" b="0" strike="sngStrike"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372536728"/>
                  </a:ext>
                </a:extLst>
              </a:tr>
              <a:tr h="533476">
                <a:tc>
                  <a:txBody>
                    <a:bodyPr/>
                    <a:lstStyle/>
                    <a:p>
                      <a:r>
                        <a:rPr lang="en-GB" sz="1400" dirty="0"/>
                        <a:t>Refine and adapt processes and methods to accommodate data and analytics in guidance development and updating.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3004574230"/>
                  </a:ext>
                </a:extLst>
              </a:tr>
            </a:tbl>
          </a:graphicData>
        </a:graphic>
      </p:graphicFrame>
      <p:pic>
        <p:nvPicPr>
          <p:cNvPr id="12" name="Picture 11">
            <a:extLst>
              <a:ext uri="{FF2B5EF4-FFF2-40B4-BE49-F238E27FC236}">
                <a16:creationId xmlns:a16="http://schemas.microsoft.com/office/drawing/2014/main" id="{885BCB16-331C-4F49-ABFB-716E0F4BE81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271" y="343319"/>
            <a:ext cx="628052" cy="628052"/>
          </a:xfrm>
          <a:prstGeom prst="rect">
            <a:avLst/>
          </a:prstGeom>
        </p:spPr>
      </p:pic>
      <p:sp>
        <p:nvSpPr>
          <p:cNvPr id="4" name="Slide Number Placeholder 3">
            <a:extLst>
              <a:ext uri="{FF2B5EF4-FFF2-40B4-BE49-F238E27FC236}">
                <a16:creationId xmlns:a16="http://schemas.microsoft.com/office/drawing/2014/main" id="{427CA3E7-4F4B-49C4-A865-E0447C184E0D}"/>
              </a:ext>
            </a:extLst>
          </p:cNvPr>
          <p:cNvSpPr>
            <a:spLocks noGrp="1"/>
          </p:cNvSpPr>
          <p:nvPr>
            <p:ph type="sldNum" sz="quarter" idx="4"/>
          </p:nvPr>
        </p:nvSpPr>
        <p:spPr/>
        <p:txBody>
          <a:bodyPr/>
          <a:lstStyle/>
          <a:p>
            <a:fld id="{FD914462-0A0E-4602-BFA1-33271CD95439}" type="slidenum">
              <a:rPr lang="en-GB" smtClean="0"/>
              <a:pPr/>
              <a:t>18</a:t>
            </a:fld>
            <a:endParaRPr lang="en-GB"/>
          </a:p>
        </p:txBody>
      </p:sp>
    </p:spTree>
    <p:extLst>
      <p:ext uri="{BB962C8B-B14F-4D97-AF65-F5344CB8AC3E}">
        <p14:creationId xmlns:p14="http://schemas.microsoft.com/office/powerpoint/2010/main" val="136300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74F989A-B213-4FD5-B8B8-257DBD8BF004}"/>
              </a:ext>
            </a:extLst>
          </p:cNvPr>
          <p:cNvSpPr>
            <a:spLocks noGrp="1"/>
          </p:cNvSpPr>
          <p:nvPr>
            <p:ph type="ctrTitle"/>
          </p:nvPr>
        </p:nvSpPr>
        <p:spPr>
          <a:xfrm>
            <a:off x="1238215" y="246580"/>
            <a:ext cx="5866920" cy="628052"/>
          </a:xfrm>
        </p:spPr>
        <p:txBody>
          <a:bodyPr>
            <a:noAutofit/>
          </a:bodyPr>
          <a:lstStyle/>
          <a:p>
            <a:r>
              <a:rPr lang="en-GB" dirty="0">
                <a:solidFill>
                  <a:schemeClr val="accent1"/>
                </a:solidFill>
              </a:rPr>
              <a:t>Transformation part 2:</a:t>
            </a:r>
            <a:endParaRPr lang="en-GB" dirty="0"/>
          </a:p>
        </p:txBody>
      </p:sp>
      <p:sp>
        <p:nvSpPr>
          <p:cNvPr id="9" name="Text Placeholder 2">
            <a:extLst>
              <a:ext uri="{FF2B5EF4-FFF2-40B4-BE49-F238E27FC236}">
                <a16:creationId xmlns:a16="http://schemas.microsoft.com/office/drawing/2014/main" id="{20554579-03DE-4CD7-8584-7E4AE59F78D0}"/>
              </a:ext>
            </a:extLst>
          </p:cNvPr>
          <p:cNvSpPr txBox="1">
            <a:spLocks/>
          </p:cNvSpPr>
          <p:nvPr/>
        </p:nvSpPr>
        <p:spPr>
          <a:xfrm>
            <a:off x="1264229" y="805629"/>
            <a:ext cx="6143624" cy="37910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b="1" dirty="0">
                <a:solidFill>
                  <a:schemeClr val="accent2"/>
                </a:solidFill>
              </a:rPr>
              <a:t>Enabling the delivery of our strategy </a:t>
            </a:r>
          </a:p>
        </p:txBody>
      </p:sp>
      <p:graphicFrame>
        <p:nvGraphicFramePr>
          <p:cNvPr id="6" name="Table 4">
            <a:extLst>
              <a:ext uri="{FF2B5EF4-FFF2-40B4-BE49-F238E27FC236}">
                <a16:creationId xmlns:a16="http://schemas.microsoft.com/office/drawing/2014/main" id="{7622709A-EC60-4CDA-89D9-76AFA3178569}"/>
              </a:ext>
            </a:extLst>
          </p:cNvPr>
          <p:cNvGraphicFramePr>
            <a:graphicFrameLocks noGrp="1"/>
          </p:cNvGraphicFramePr>
          <p:nvPr>
            <p:extLst>
              <p:ext uri="{D42A27DB-BD31-4B8C-83A1-F6EECF244321}">
                <p14:modId xmlns:p14="http://schemas.microsoft.com/office/powerpoint/2010/main" val="2203804337"/>
              </p:ext>
            </p:extLst>
          </p:nvPr>
        </p:nvGraphicFramePr>
        <p:xfrm>
          <a:off x="485489" y="1574694"/>
          <a:ext cx="11150502" cy="3989127"/>
        </p:xfrm>
        <a:graphic>
          <a:graphicData uri="http://schemas.openxmlformats.org/drawingml/2006/table">
            <a:tbl>
              <a:tblPr firstRow="1" bandRow="1">
                <a:tableStyleId>{5C22544A-7EE6-4342-B048-85BDC9FD1C3A}</a:tableStyleId>
              </a:tblPr>
              <a:tblGrid>
                <a:gridCol w="10115042">
                  <a:extLst>
                    <a:ext uri="{9D8B030D-6E8A-4147-A177-3AD203B41FA5}">
                      <a16:colId xmlns:a16="http://schemas.microsoft.com/office/drawing/2014/main" val="2597715735"/>
                    </a:ext>
                  </a:extLst>
                </a:gridCol>
                <a:gridCol w="1035460">
                  <a:extLst>
                    <a:ext uri="{9D8B030D-6E8A-4147-A177-3AD203B41FA5}">
                      <a16:colId xmlns:a16="http://schemas.microsoft.com/office/drawing/2014/main" val="3807786780"/>
                    </a:ext>
                  </a:extLst>
                </a:gridCol>
              </a:tblGrid>
              <a:tr h="49682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b="1" dirty="0">
                          <a:solidFill>
                            <a:schemeClr val="bg1">
                              <a:lumMod val="95000"/>
                            </a:schemeClr>
                          </a:solidFill>
                        </a:rPr>
                        <a:t>2. Foster a modern and inclusive culture so that NICE is a great place to work and delivers our strategic ambitions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646E"/>
                    </a:solidFill>
                  </a:tcPr>
                </a:tc>
                <a:tc>
                  <a:txBody>
                    <a:bodyPr/>
                    <a:lstStyle/>
                    <a:p>
                      <a:pPr algn="ctr">
                        <a:spcBef>
                          <a:spcPts val="600"/>
                        </a:spcBef>
                        <a:spcAft>
                          <a:spcPts val="600"/>
                        </a:spcAft>
                      </a:pPr>
                      <a:endParaRPr lang="en-GB"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646E"/>
                    </a:solidFill>
                  </a:tcPr>
                </a:tc>
                <a:extLst>
                  <a:ext uri="{0D108BD9-81ED-4DB2-BD59-A6C34878D82A}">
                    <a16:rowId xmlns:a16="http://schemas.microsoft.com/office/drawing/2014/main" val="303532966"/>
                  </a:ext>
                </a:extLst>
              </a:tr>
              <a:tr h="49682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b="1" kern="1200" dirty="0">
                          <a:solidFill>
                            <a:schemeClr val="lt1"/>
                          </a:solidFill>
                          <a:latin typeface="+mn-lt"/>
                          <a:ea typeface="+mn-ea"/>
                          <a:cs typeface="+mn-cs"/>
                        </a:rPr>
                        <a:t>To deliver this in 2021/22 we will: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marL="0" algn="ctr" defTabSz="914400" rtl="0" eaLnBrk="1" latinLnBrk="0" hangingPunct="1">
                        <a:spcBef>
                          <a:spcPts val="600"/>
                        </a:spcBef>
                        <a:spcAft>
                          <a:spcPts val="600"/>
                        </a:spcAft>
                      </a:pPr>
                      <a:r>
                        <a:rPr lang="en-GB" sz="1400" b="1" kern="1200" dirty="0">
                          <a:solidFill>
                            <a:schemeClr val="lt1"/>
                          </a:solidFill>
                          <a:latin typeface="+mn-lt"/>
                          <a:ea typeface="+mn-ea"/>
                          <a:cs typeface="+mn-cs"/>
                        </a:rPr>
                        <a:t>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46698358"/>
                  </a:ext>
                </a:extLst>
              </a:tr>
              <a:tr h="443025">
                <a:tc>
                  <a:txBody>
                    <a:bodyPr/>
                    <a:lstStyle/>
                    <a:p>
                      <a:pPr>
                        <a:spcBef>
                          <a:spcPts val="600"/>
                        </a:spcBef>
                        <a:spcAft>
                          <a:spcPts val="600"/>
                        </a:spcAft>
                      </a:pPr>
                      <a:r>
                        <a:rPr lang="en-GB" sz="1400" dirty="0"/>
                        <a:t>Implement recommendations of organisational design review carried out in Q4 2020/21.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400" b="1" dirty="0"/>
                        <a:t>Q3</a:t>
                      </a:r>
                      <a:endParaRPr lang="en-GB" sz="14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544711">
                <a:tc>
                  <a:txBody>
                    <a:bodyPr/>
                    <a:lstStyle/>
                    <a:p>
                      <a:pPr>
                        <a:spcBef>
                          <a:spcPts val="600"/>
                        </a:spcBef>
                        <a:spcAft>
                          <a:spcPts val="600"/>
                        </a:spcAft>
                      </a:pPr>
                      <a:r>
                        <a:rPr lang="en-GB" sz="1400" dirty="0"/>
                        <a:t>Create a comprehensive organisation development plan to include: revised governance arrangements to empower staff and streamline decision making; comprehensive people strategy, including equalities agenda, talent management and values.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r>
                        <a:rPr lang="en-GB" sz="1400" b="1" dirty="0"/>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544711">
                <a:tc>
                  <a:txBody>
                    <a:bodyPr/>
                    <a:lstStyle/>
                    <a:p>
                      <a:pPr>
                        <a:spcBef>
                          <a:spcPts val="600"/>
                        </a:spcBef>
                        <a:spcAft>
                          <a:spcPts val="600"/>
                        </a:spcAft>
                      </a:pPr>
                      <a:r>
                        <a:rPr lang="en-GB" sz="1400" dirty="0"/>
                        <a:t>Develop 4-year equality, diversity and inclusion strategy and action plan to deliver the equalities objectives set at board to ensure a diverse and inclusive workforce and committee membership; and review and improve equality considerations throughout development of our guidance.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r>
                        <a:rPr lang="en-GB" sz="1400" b="1" dirty="0"/>
                        <a:t>Q2</a:t>
                      </a:r>
                      <a:endParaRPr lang="en-GB"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544711">
                <a:tc>
                  <a:txBody>
                    <a:bodyPr/>
                    <a:lstStyle/>
                    <a:p>
                      <a:pPr>
                        <a:spcBef>
                          <a:spcPts val="600"/>
                        </a:spcBef>
                        <a:spcAft>
                          <a:spcPts val="600"/>
                        </a:spcAft>
                      </a:pPr>
                      <a:r>
                        <a:rPr lang="en-GB" sz="1400" dirty="0"/>
                        <a:t>Implement year 1 of the equality, diversity and inclusion strategy focused on recruitment, development and data in respect of staff and committee listening events in respect of guidance development.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r h="544711">
                <a:tc>
                  <a:txBody>
                    <a:bodyPr/>
                    <a:lstStyle/>
                    <a:p>
                      <a:pPr>
                        <a:spcBef>
                          <a:spcPts val="600"/>
                        </a:spcBef>
                        <a:spcAft>
                          <a:spcPts val="600"/>
                        </a:spcAft>
                      </a:pPr>
                      <a:r>
                        <a:rPr lang="en-GB" sz="1400" dirty="0"/>
                        <a:t>Support establishment of new London base and implement new ways of working for the new world of work, working with our arm’s length body partners to create a consistent suite of office protocols and support our staff effectively wherever they operate from.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rgbClr val="222222"/>
                          </a:solidFill>
                        </a:rPr>
                        <a:t>Q1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372536728"/>
                  </a:ext>
                </a:extLst>
              </a:tr>
            </a:tbl>
          </a:graphicData>
        </a:graphic>
      </p:graphicFrame>
      <p:pic>
        <p:nvPicPr>
          <p:cNvPr id="10" name="Picture 9">
            <a:extLst>
              <a:ext uri="{FF2B5EF4-FFF2-40B4-BE49-F238E27FC236}">
                <a16:creationId xmlns:a16="http://schemas.microsoft.com/office/drawing/2014/main" id="{C8C7F52B-5A7B-4428-A94A-D00E88C4195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271" y="343319"/>
            <a:ext cx="628052" cy="628052"/>
          </a:xfrm>
          <a:prstGeom prst="rect">
            <a:avLst/>
          </a:prstGeom>
        </p:spPr>
      </p:pic>
      <p:sp>
        <p:nvSpPr>
          <p:cNvPr id="4" name="Slide Number Placeholder 3">
            <a:extLst>
              <a:ext uri="{FF2B5EF4-FFF2-40B4-BE49-F238E27FC236}">
                <a16:creationId xmlns:a16="http://schemas.microsoft.com/office/drawing/2014/main" id="{B1661C6D-D713-4A7E-8C5D-527B012510C7}"/>
              </a:ext>
            </a:extLst>
          </p:cNvPr>
          <p:cNvSpPr>
            <a:spLocks noGrp="1"/>
          </p:cNvSpPr>
          <p:nvPr>
            <p:ph type="sldNum" sz="quarter" idx="4"/>
          </p:nvPr>
        </p:nvSpPr>
        <p:spPr/>
        <p:txBody>
          <a:bodyPr/>
          <a:lstStyle/>
          <a:p>
            <a:fld id="{FD914462-0A0E-4602-BFA1-33271CD95439}" type="slidenum">
              <a:rPr lang="en-GB" smtClean="0"/>
              <a:pPr/>
              <a:t>19</a:t>
            </a:fld>
            <a:endParaRPr lang="en-GB"/>
          </a:p>
        </p:txBody>
      </p:sp>
    </p:spTree>
    <p:extLst>
      <p:ext uri="{BB962C8B-B14F-4D97-AF65-F5344CB8AC3E}">
        <p14:creationId xmlns:p14="http://schemas.microsoft.com/office/powerpoint/2010/main" val="173195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0C94-22E7-6342-922B-F6E6C3FB0BFE}"/>
              </a:ext>
            </a:extLst>
          </p:cNvPr>
          <p:cNvSpPr>
            <a:spLocks noGrp="1"/>
          </p:cNvSpPr>
          <p:nvPr>
            <p:ph type="ctrTitle"/>
          </p:nvPr>
        </p:nvSpPr>
        <p:spPr>
          <a:xfrm>
            <a:off x="724988" y="746309"/>
            <a:ext cx="5199563" cy="797442"/>
          </a:xfrm>
        </p:spPr>
        <p:txBody>
          <a:bodyPr/>
          <a:lstStyle/>
          <a:p>
            <a:r>
              <a:rPr lang="en-US" dirty="0"/>
              <a:t>Contents</a:t>
            </a:r>
          </a:p>
        </p:txBody>
      </p:sp>
      <p:sp>
        <p:nvSpPr>
          <p:cNvPr id="3" name="Subtitle 2">
            <a:extLst>
              <a:ext uri="{FF2B5EF4-FFF2-40B4-BE49-F238E27FC236}">
                <a16:creationId xmlns:a16="http://schemas.microsoft.com/office/drawing/2014/main" id="{BA28353A-263F-9C41-A995-46BF02E70F57}"/>
              </a:ext>
            </a:extLst>
          </p:cNvPr>
          <p:cNvSpPr>
            <a:spLocks noGrp="1"/>
          </p:cNvSpPr>
          <p:nvPr>
            <p:ph type="subTitle" idx="1"/>
          </p:nvPr>
        </p:nvSpPr>
        <p:spPr>
          <a:xfrm>
            <a:off x="724987" y="1606848"/>
            <a:ext cx="9755443" cy="3869070"/>
          </a:xfrm>
        </p:spPr>
        <p:txBody>
          <a:bodyPr>
            <a:noAutofit/>
          </a:bodyPr>
          <a:lstStyle/>
          <a:p>
            <a:pPr>
              <a:lnSpc>
                <a:spcPct val="100000"/>
              </a:lnSpc>
            </a:pPr>
            <a:r>
              <a:rPr lang="en-GB" sz="1600" dirty="0"/>
              <a:t>Introduction									03</a:t>
            </a:r>
          </a:p>
          <a:p>
            <a:pPr>
              <a:lnSpc>
                <a:spcPct val="100000"/>
              </a:lnSpc>
            </a:pPr>
            <a:r>
              <a:rPr lang="en-GB" sz="1600" dirty="0"/>
              <a:t>Context										05</a:t>
            </a:r>
          </a:p>
          <a:p>
            <a:pPr>
              <a:lnSpc>
                <a:spcPct val="100000"/>
              </a:lnSpc>
            </a:pPr>
            <a:r>
              <a:rPr lang="en-GB" sz="1600" dirty="0"/>
              <a:t>Adapting to a changing world								06</a:t>
            </a:r>
          </a:p>
          <a:p>
            <a:pPr>
              <a:lnSpc>
                <a:spcPct val="100000"/>
              </a:lnSpc>
            </a:pPr>
            <a:r>
              <a:rPr lang="en-GB" sz="1600" dirty="0"/>
              <a:t>Our strategy									07</a:t>
            </a:r>
          </a:p>
          <a:p>
            <a:pPr>
              <a:lnSpc>
                <a:spcPct val="100000"/>
              </a:lnSpc>
            </a:pPr>
            <a:r>
              <a:rPr lang="en-GB" sz="1600" dirty="0"/>
              <a:t>Our strategic roadmap								09</a:t>
            </a:r>
          </a:p>
          <a:p>
            <a:pPr>
              <a:lnSpc>
                <a:spcPct val="100000"/>
              </a:lnSpc>
            </a:pPr>
            <a:r>
              <a:rPr lang="en-GB" sz="1600" dirty="0"/>
              <a:t>Our priorities for 2021/22								11</a:t>
            </a:r>
          </a:p>
          <a:p>
            <a:pPr>
              <a:lnSpc>
                <a:spcPct val="100000"/>
              </a:lnSpc>
            </a:pPr>
            <a:r>
              <a:rPr lang="en-GB" sz="1600" dirty="0"/>
              <a:t>Our business objectives for 2021/22							13</a:t>
            </a:r>
          </a:p>
          <a:p>
            <a:pPr>
              <a:lnSpc>
                <a:spcPct val="100000"/>
              </a:lnSpc>
            </a:pPr>
            <a:r>
              <a:rPr lang="en-GB" sz="1600" dirty="0"/>
              <a:t>People and resources								23</a:t>
            </a:r>
            <a:endParaRPr lang="en-GB" sz="1600" dirty="0">
              <a:highlight>
                <a:srgbClr val="FFFF00"/>
              </a:highlight>
            </a:endParaRPr>
          </a:p>
          <a:p>
            <a:pPr>
              <a:lnSpc>
                <a:spcPct val="100000"/>
              </a:lnSpc>
            </a:pPr>
            <a:r>
              <a:rPr lang="en-GB" sz="1600" dirty="0"/>
              <a:t>Appendix 1: planned outputs								25</a:t>
            </a:r>
          </a:p>
          <a:p>
            <a:pPr>
              <a:lnSpc>
                <a:spcPct val="100000"/>
              </a:lnSpc>
            </a:pPr>
            <a:r>
              <a:rPr lang="en-GB" sz="1600" dirty="0"/>
              <a:t>Appendix 2: 2021/22 budget								29</a:t>
            </a:r>
          </a:p>
        </p:txBody>
      </p:sp>
      <p:cxnSp>
        <p:nvCxnSpPr>
          <p:cNvPr id="5" name="Straight Connector 4">
            <a:extLst>
              <a:ext uri="{FF2B5EF4-FFF2-40B4-BE49-F238E27FC236}">
                <a16:creationId xmlns:a16="http://schemas.microsoft.com/office/drawing/2014/main" id="{F66393D6-6F08-7649-A600-BB93E4A5CB54}"/>
              </a:ext>
              <a:ext uri="{C183D7F6-B498-43B3-948B-1728B52AA6E4}">
                <adec:decorative xmlns:adec="http://schemas.microsoft.com/office/drawing/2017/decorative" val="1"/>
              </a:ext>
            </a:extLst>
          </p:cNvPr>
          <p:cNvCxnSpPr>
            <a:cxnSpLocks/>
          </p:cNvCxnSpPr>
          <p:nvPr/>
        </p:nvCxnSpPr>
        <p:spPr>
          <a:xfrm>
            <a:off x="805543" y="1959429"/>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21A05DE-6EF9-2A4D-A7A0-3921B2901203}"/>
              </a:ext>
              <a:ext uri="{C183D7F6-B498-43B3-948B-1728B52AA6E4}">
                <adec:decorative xmlns:adec="http://schemas.microsoft.com/office/drawing/2017/decorative" val="1"/>
              </a:ext>
            </a:extLst>
          </p:cNvPr>
          <p:cNvCxnSpPr>
            <a:cxnSpLocks/>
          </p:cNvCxnSpPr>
          <p:nvPr/>
        </p:nvCxnSpPr>
        <p:spPr>
          <a:xfrm>
            <a:off x="805543" y="2332186"/>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DE89FBE-C46D-3442-8A54-1002B71D7088}"/>
              </a:ext>
              <a:ext uri="{C183D7F6-B498-43B3-948B-1728B52AA6E4}">
                <adec:decorative xmlns:adec="http://schemas.microsoft.com/office/drawing/2017/decorative" val="1"/>
              </a:ext>
            </a:extLst>
          </p:cNvPr>
          <p:cNvCxnSpPr>
            <a:cxnSpLocks/>
          </p:cNvCxnSpPr>
          <p:nvPr/>
        </p:nvCxnSpPr>
        <p:spPr>
          <a:xfrm>
            <a:off x="805543" y="2704943"/>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AF6A34-1355-9F4D-87BF-6A7541203BFF}"/>
              </a:ext>
              <a:ext uri="{C183D7F6-B498-43B3-948B-1728B52AA6E4}">
                <adec:decorative xmlns:adec="http://schemas.microsoft.com/office/drawing/2017/decorative" val="1"/>
              </a:ext>
            </a:extLst>
          </p:cNvPr>
          <p:cNvCxnSpPr>
            <a:cxnSpLocks/>
          </p:cNvCxnSpPr>
          <p:nvPr/>
        </p:nvCxnSpPr>
        <p:spPr>
          <a:xfrm>
            <a:off x="805543" y="3077700"/>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D6C67B-33E6-5C42-BAE5-0294C06CB547}"/>
              </a:ext>
              <a:ext uri="{C183D7F6-B498-43B3-948B-1728B52AA6E4}">
                <adec:decorative xmlns:adec="http://schemas.microsoft.com/office/drawing/2017/decorative" val="1"/>
              </a:ext>
            </a:extLst>
          </p:cNvPr>
          <p:cNvCxnSpPr>
            <a:cxnSpLocks/>
          </p:cNvCxnSpPr>
          <p:nvPr/>
        </p:nvCxnSpPr>
        <p:spPr>
          <a:xfrm>
            <a:off x="805543" y="3450457"/>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A883993-9CA7-354B-A5D3-B296FF965B35}"/>
              </a:ext>
              <a:ext uri="{C183D7F6-B498-43B3-948B-1728B52AA6E4}">
                <adec:decorative xmlns:adec="http://schemas.microsoft.com/office/drawing/2017/decorative" val="1"/>
              </a:ext>
            </a:extLst>
          </p:cNvPr>
          <p:cNvCxnSpPr>
            <a:cxnSpLocks/>
          </p:cNvCxnSpPr>
          <p:nvPr/>
        </p:nvCxnSpPr>
        <p:spPr>
          <a:xfrm>
            <a:off x="805543" y="3823214"/>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FA071E-9014-9145-8F73-05C01EB7970B}"/>
              </a:ext>
              <a:ext uri="{C183D7F6-B498-43B3-948B-1728B52AA6E4}">
                <adec:decorative xmlns:adec="http://schemas.microsoft.com/office/drawing/2017/decorative" val="1"/>
              </a:ext>
            </a:extLst>
          </p:cNvPr>
          <p:cNvCxnSpPr>
            <a:cxnSpLocks/>
          </p:cNvCxnSpPr>
          <p:nvPr/>
        </p:nvCxnSpPr>
        <p:spPr>
          <a:xfrm>
            <a:off x="805543" y="4195971"/>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5C7456-1052-D94F-ACD1-A751642FA01B}"/>
              </a:ext>
              <a:ext uri="{C183D7F6-B498-43B3-948B-1728B52AA6E4}">
                <adec:decorative xmlns:adec="http://schemas.microsoft.com/office/drawing/2017/decorative" val="1"/>
              </a:ext>
            </a:extLst>
          </p:cNvPr>
          <p:cNvCxnSpPr>
            <a:cxnSpLocks/>
          </p:cNvCxnSpPr>
          <p:nvPr/>
        </p:nvCxnSpPr>
        <p:spPr>
          <a:xfrm>
            <a:off x="805543" y="4568728"/>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F142C8-83CD-AD48-923F-7994035C45C7}"/>
              </a:ext>
              <a:ext uri="{C183D7F6-B498-43B3-948B-1728B52AA6E4}">
                <adec:decorative xmlns:adec="http://schemas.microsoft.com/office/drawing/2017/decorative" val="1"/>
              </a:ext>
            </a:extLst>
          </p:cNvPr>
          <p:cNvCxnSpPr>
            <a:cxnSpLocks/>
          </p:cNvCxnSpPr>
          <p:nvPr/>
        </p:nvCxnSpPr>
        <p:spPr>
          <a:xfrm>
            <a:off x="805543" y="4941485"/>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6C84B7-9CED-DA45-A07D-3BAF92359682}"/>
              </a:ext>
              <a:ext uri="{C183D7F6-B498-43B3-948B-1728B52AA6E4}">
                <adec:decorative xmlns:adec="http://schemas.microsoft.com/office/drawing/2017/decorative" val="1"/>
              </a:ext>
            </a:extLst>
          </p:cNvPr>
          <p:cNvCxnSpPr>
            <a:cxnSpLocks/>
          </p:cNvCxnSpPr>
          <p:nvPr/>
        </p:nvCxnSpPr>
        <p:spPr>
          <a:xfrm>
            <a:off x="805543" y="5314244"/>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F47B4FB3-80AF-4E81-B3C7-3A2C04A7D4EC}"/>
              </a:ext>
            </a:extLst>
          </p:cNvPr>
          <p:cNvSpPr>
            <a:spLocks noGrp="1"/>
          </p:cNvSpPr>
          <p:nvPr>
            <p:ph type="sldNum" sz="quarter" idx="4"/>
          </p:nvPr>
        </p:nvSpPr>
        <p:spPr/>
        <p:txBody>
          <a:bodyPr/>
          <a:lstStyle/>
          <a:p>
            <a:fld id="{FD914462-0A0E-4602-BFA1-33271CD95439}" type="slidenum">
              <a:rPr lang="en-GB" smtClean="0"/>
              <a:pPr/>
              <a:t>2</a:t>
            </a:fld>
            <a:endParaRPr lang="en-GB"/>
          </a:p>
        </p:txBody>
      </p:sp>
    </p:spTree>
    <p:extLst>
      <p:ext uri="{BB962C8B-B14F-4D97-AF65-F5344CB8AC3E}">
        <p14:creationId xmlns:p14="http://schemas.microsoft.com/office/powerpoint/2010/main" val="3117083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C4EA0B35-7F8F-4843-A238-A578695759A1}"/>
              </a:ext>
            </a:extLst>
          </p:cNvPr>
          <p:cNvSpPr>
            <a:spLocks noGrp="1"/>
          </p:cNvSpPr>
          <p:nvPr>
            <p:ph type="ctrTitle"/>
          </p:nvPr>
        </p:nvSpPr>
        <p:spPr>
          <a:xfrm>
            <a:off x="1238214" y="246580"/>
            <a:ext cx="5595071" cy="628052"/>
          </a:xfrm>
        </p:spPr>
        <p:txBody>
          <a:bodyPr>
            <a:noAutofit/>
          </a:bodyPr>
          <a:lstStyle/>
          <a:p>
            <a:r>
              <a:rPr lang="en-GB" dirty="0">
                <a:solidFill>
                  <a:schemeClr val="accent1"/>
                </a:solidFill>
              </a:rPr>
              <a:t>Transformation part 3:</a:t>
            </a:r>
            <a:endParaRPr lang="en-GB" dirty="0"/>
          </a:p>
        </p:txBody>
      </p:sp>
      <p:sp>
        <p:nvSpPr>
          <p:cNvPr id="9" name="Text Placeholder 2">
            <a:extLst>
              <a:ext uri="{FF2B5EF4-FFF2-40B4-BE49-F238E27FC236}">
                <a16:creationId xmlns:a16="http://schemas.microsoft.com/office/drawing/2014/main" id="{E5EFC2CA-F680-468E-8B49-2ED496B6AC54}"/>
              </a:ext>
            </a:extLst>
          </p:cNvPr>
          <p:cNvSpPr txBox="1">
            <a:spLocks/>
          </p:cNvSpPr>
          <p:nvPr/>
        </p:nvSpPr>
        <p:spPr>
          <a:xfrm>
            <a:off x="1264229" y="805629"/>
            <a:ext cx="6143624" cy="37910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b="1" dirty="0">
                <a:solidFill>
                  <a:schemeClr val="accent2"/>
                </a:solidFill>
              </a:rPr>
              <a:t>Enabling the delivery of our strategy </a:t>
            </a:r>
          </a:p>
        </p:txBody>
      </p:sp>
      <p:graphicFrame>
        <p:nvGraphicFramePr>
          <p:cNvPr id="6" name="Table 4">
            <a:extLst>
              <a:ext uri="{FF2B5EF4-FFF2-40B4-BE49-F238E27FC236}">
                <a16:creationId xmlns:a16="http://schemas.microsoft.com/office/drawing/2014/main" id="{7622709A-EC60-4CDA-89D9-76AFA3178569}"/>
              </a:ext>
            </a:extLst>
          </p:cNvPr>
          <p:cNvGraphicFramePr>
            <a:graphicFrameLocks noGrp="1"/>
          </p:cNvGraphicFramePr>
          <p:nvPr>
            <p:extLst>
              <p:ext uri="{D42A27DB-BD31-4B8C-83A1-F6EECF244321}">
                <p14:modId xmlns:p14="http://schemas.microsoft.com/office/powerpoint/2010/main" val="3619858003"/>
              </p:ext>
            </p:extLst>
          </p:nvPr>
        </p:nvGraphicFramePr>
        <p:xfrm>
          <a:off x="471074" y="1419531"/>
          <a:ext cx="11157508" cy="4132213"/>
        </p:xfrm>
        <a:graphic>
          <a:graphicData uri="http://schemas.openxmlformats.org/drawingml/2006/table">
            <a:tbl>
              <a:tblPr firstRow="1" bandRow="1">
                <a:tableStyleId>{5C22544A-7EE6-4342-B048-85BDC9FD1C3A}</a:tableStyleId>
              </a:tblPr>
              <a:tblGrid>
                <a:gridCol w="9789702">
                  <a:extLst>
                    <a:ext uri="{9D8B030D-6E8A-4147-A177-3AD203B41FA5}">
                      <a16:colId xmlns:a16="http://schemas.microsoft.com/office/drawing/2014/main" val="2597715735"/>
                    </a:ext>
                  </a:extLst>
                </a:gridCol>
                <a:gridCol w="1367806">
                  <a:extLst>
                    <a:ext uri="{9D8B030D-6E8A-4147-A177-3AD203B41FA5}">
                      <a16:colId xmlns:a16="http://schemas.microsoft.com/office/drawing/2014/main" val="3807786780"/>
                    </a:ext>
                  </a:extLst>
                </a:gridCol>
              </a:tblGrid>
              <a:tr h="42342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b="1" dirty="0">
                          <a:solidFill>
                            <a:schemeClr val="bg1">
                              <a:lumMod val="95000"/>
                            </a:schemeClr>
                          </a:solidFill>
                          <a:latin typeface="Lato" panose="020F0502020204030203" pitchFamily="34" charset="0"/>
                          <a:ea typeface="Lato" panose="020F0502020204030203" pitchFamily="34" charset="0"/>
                          <a:cs typeface="Lato" panose="020F0502020204030203" pitchFamily="34" charset="0"/>
                        </a:rPr>
                        <a:t>3. Enhanced strategic communications and engagement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646E"/>
                    </a:solidFill>
                  </a:tcPr>
                </a:tc>
                <a:tc>
                  <a:txBody>
                    <a:bodyPr/>
                    <a:lstStyle/>
                    <a:p>
                      <a:pPr algn="ctr">
                        <a:spcBef>
                          <a:spcPts val="600"/>
                        </a:spcBef>
                        <a:spcAft>
                          <a:spcPts val="600"/>
                        </a:spcAft>
                      </a:pPr>
                      <a:endParaRPr lang="en-GB"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646E"/>
                    </a:solidFill>
                  </a:tcPr>
                </a:tc>
                <a:extLst>
                  <a:ext uri="{0D108BD9-81ED-4DB2-BD59-A6C34878D82A}">
                    <a16:rowId xmlns:a16="http://schemas.microsoft.com/office/drawing/2014/main" val="303532966"/>
                  </a:ext>
                </a:extLst>
              </a:tr>
              <a:tr h="467841">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b="1" dirty="0">
                          <a:solidFill>
                            <a:schemeClr val="bg1"/>
                          </a:solidFill>
                        </a:rPr>
                        <a:t>To deliver this in 2021/22 we will: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400" b="1" dirty="0">
                          <a:solidFill>
                            <a:schemeClr val="bg1"/>
                          </a:solidFill>
                        </a:rPr>
                        <a:t>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46698358"/>
                  </a:ext>
                </a:extLst>
              </a:tr>
              <a:tr h="783817">
                <a:tc>
                  <a:txBody>
                    <a:bodyPr/>
                    <a:lstStyle/>
                    <a:p>
                      <a:pPr>
                        <a:spcBef>
                          <a:spcPts val="600"/>
                        </a:spcBef>
                        <a:spcAft>
                          <a:spcPts val="600"/>
                        </a:spcAft>
                      </a:pPr>
                      <a:r>
                        <a:rPr lang="en-GB" sz="1400" dirty="0">
                          <a:solidFill>
                            <a:schemeClr val="tx1"/>
                          </a:solidFill>
                          <a:latin typeface="Lato" panose="020F0502020204030203" pitchFamily="34" charset="0"/>
                          <a:ea typeface="Lato" panose="020F0502020204030203" pitchFamily="34" charset="0"/>
                          <a:cs typeface="Lato" panose="020F0502020204030203" pitchFamily="34" charset="0"/>
                        </a:rPr>
                        <a:t>Deliver communications and marketing campaigns that target specific sectors and audiences in priority areas including the life sciences, digital health technology and international, as part of a new overarching communications and marketing strategy. Activity will be developed and evaluated using the Government Communication Service's OASIS framework (objective, audience insight, strategy, implementation, scoring/evaluation).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400" b="1" dirty="0">
                          <a:solidFill>
                            <a:schemeClr val="tx1"/>
                          </a:solidFill>
                          <a:latin typeface="Lato" panose="020F0502020204030203" pitchFamily="34" charset="0"/>
                          <a:ea typeface="Lato" panose="020F0502020204030203" pitchFamily="34" charset="0"/>
                          <a:cs typeface="Lato" panose="020F0502020204030203" pitchFamily="34" charset="0"/>
                        </a:rPr>
                        <a:t>Q1 – Q4</a:t>
                      </a:r>
                      <a:endParaRPr lang="en-GB" sz="14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619666">
                <a:tc>
                  <a:txBody>
                    <a:bodyPr/>
                    <a:lstStyle/>
                    <a:p>
                      <a:pPr>
                        <a:spcBef>
                          <a:spcPts val="600"/>
                        </a:spcBef>
                        <a:spcAft>
                          <a:spcPts val="600"/>
                        </a:spcAft>
                      </a:pPr>
                      <a:r>
                        <a:rPr lang="en-GB" sz="1400" dirty="0">
                          <a:solidFill>
                            <a:schemeClr val="tx1"/>
                          </a:solidFill>
                          <a:latin typeface="Lato" panose="020F0502020204030203" pitchFamily="34" charset="0"/>
                          <a:ea typeface="Lato" panose="020F0502020204030203" pitchFamily="34" charset="0"/>
                          <a:cs typeface="Lato" panose="020F0502020204030203" pitchFamily="34" charset="0"/>
                        </a:rPr>
                        <a:t>Develop a communications and marketing content and channel strategy, as part of a new overarching communications and marketing strategy, which clearly defines our key target audiences and uses both push and pull strategies to build awareness of our brand and products and encourages demand for </a:t>
                      </a:r>
                      <a:r>
                        <a:rPr lang="en-GB" sz="1400">
                          <a:solidFill>
                            <a:schemeClr val="tx1"/>
                          </a:solidFill>
                          <a:latin typeface="Lato" panose="020F0502020204030203" pitchFamily="34" charset="0"/>
                          <a:ea typeface="Lato" panose="020F0502020204030203" pitchFamily="34" charset="0"/>
                          <a:cs typeface="Lato" panose="020F0502020204030203" pitchFamily="34" charset="0"/>
                        </a:rPr>
                        <a:t>our products. </a:t>
                      </a:r>
                      <a:r>
                        <a:rPr lang="en-GB" sz="1400" dirty="0">
                          <a:solidFill>
                            <a:schemeClr val="tx1"/>
                          </a:solidFill>
                          <a:latin typeface="Lato" panose="020F0502020204030203" pitchFamily="34" charset="0"/>
                          <a:ea typeface="Lato" panose="020F0502020204030203" pitchFamily="34" charset="0"/>
                          <a:cs typeface="Lato" panose="020F0502020204030203" pitchFamily="34" charset="0"/>
                        </a:rPr>
                        <a:t>Evaluation using OASIS framework as above.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r>
                        <a:rPr lang="en-GB" sz="1400" b="1" dirty="0"/>
                        <a:t>Q2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619666">
                <a:tc>
                  <a:txBody>
                    <a:bodyPr/>
                    <a:lstStyle/>
                    <a:p>
                      <a:pPr>
                        <a:spcBef>
                          <a:spcPts val="600"/>
                        </a:spcBef>
                        <a:spcAft>
                          <a:spcPts val="600"/>
                        </a:spcAft>
                      </a:pPr>
                      <a:r>
                        <a:rPr lang="en-GB" sz="1400" dirty="0">
                          <a:solidFill>
                            <a:schemeClr val="tx1"/>
                          </a:solidFill>
                          <a:latin typeface="Lato" panose="020F0502020204030203" pitchFamily="34" charset="0"/>
                          <a:ea typeface="Lato" panose="020F0502020204030203" pitchFamily="34" charset="0"/>
                          <a:cs typeface="Lato" panose="020F0502020204030203" pitchFamily="34" charset="0"/>
                        </a:rPr>
                        <a:t>Deliver a compelling corporate narrative that includes new key messages used consistently across all channels and outputs to promote and support delivery of the 5-year strategic plan. Measurement tools, including audience research, will be used to track reach and sentiment.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Lato" panose="020F0502020204030203" pitchFamily="34" charset="0"/>
                          <a:ea typeface="Lato" panose="020F0502020204030203" pitchFamily="34" charset="0"/>
                          <a:cs typeface="Lato" panose="020F0502020204030203" pitchFamily="34" charset="0"/>
                        </a:rPr>
                        <a:t>Q1 </a:t>
                      </a: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(&amp; ongoing)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619666">
                <a:tc>
                  <a:txBody>
                    <a:bodyPr/>
                    <a:lstStyle/>
                    <a:p>
                      <a:pPr>
                        <a:spcBef>
                          <a:spcPts val="600"/>
                        </a:spcBef>
                        <a:spcAft>
                          <a:spcPts val="600"/>
                        </a:spcAft>
                      </a:pPr>
                      <a:r>
                        <a:rPr lang="en-GB" sz="1400" dirty="0">
                          <a:solidFill>
                            <a:schemeClr val="tx1"/>
                          </a:solidFill>
                          <a:latin typeface="Lato" panose="020F0502020204030203" pitchFamily="34" charset="0"/>
                          <a:ea typeface="Lato" panose="020F0502020204030203" pitchFamily="34" charset="0"/>
                          <a:cs typeface="Lato" panose="020F0502020204030203" pitchFamily="34" charset="0"/>
                        </a:rPr>
                        <a:t>Establish a coordinated and consistent approach to aligning strategic marketing and communications with strategic influencing and thought leadership.</a:t>
                      </a:r>
                      <a:endParaRPr lang="en-GB" sz="1400" strike="sngStrike"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rgbClr val="222222"/>
                          </a:solidFill>
                        </a:rPr>
                        <a:t>Q2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bl>
          </a:graphicData>
        </a:graphic>
      </p:graphicFrame>
      <p:pic>
        <p:nvPicPr>
          <p:cNvPr id="10" name="Picture 9">
            <a:extLst>
              <a:ext uri="{FF2B5EF4-FFF2-40B4-BE49-F238E27FC236}">
                <a16:creationId xmlns:a16="http://schemas.microsoft.com/office/drawing/2014/main" id="{EF1693F1-8CB5-4E6C-A3D0-243F7349A43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271" y="343319"/>
            <a:ext cx="628052" cy="628052"/>
          </a:xfrm>
          <a:prstGeom prst="rect">
            <a:avLst/>
          </a:prstGeom>
        </p:spPr>
      </p:pic>
      <p:sp>
        <p:nvSpPr>
          <p:cNvPr id="4" name="Slide Number Placeholder 3">
            <a:extLst>
              <a:ext uri="{FF2B5EF4-FFF2-40B4-BE49-F238E27FC236}">
                <a16:creationId xmlns:a16="http://schemas.microsoft.com/office/drawing/2014/main" id="{E24D43EB-44AE-4470-AD2C-EB2909E1FCBD}"/>
              </a:ext>
            </a:extLst>
          </p:cNvPr>
          <p:cNvSpPr>
            <a:spLocks noGrp="1"/>
          </p:cNvSpPr>
          <p:nvPr>
            <p:ph type="sldNum" sz="quarter" idx="4"/>
          </p:nvPr>
        </p:nvSpPr>
        <p:spPr/>
        <p:txBody>
          <a:bodyPr/>
          <a:lstStyle/>
          <a:p>
            <a:fld id="{FD914462-0A0E-4602-BFA1-33271CD95439}" type="slidenum">
              <a:rPr lang="en-GB" smtClean="0"/>
              <a:pPr/>
              <a:t>20</a:t>
            </a:fld>
            <a:endParaRPr lang="en-GB"/>
          </a:p>
        </p:txBody>
      </p:sp>
    </p:spTree>
    <p:extLst>
      <p:ext uri="{BB962C8B-B14F-4D97-AF65-F5344CB8AC3E}">
        <p14:creationId xmlns:p14="http://schemas.microsoft.com/office/powerpoint/2010/main" val="341033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D5E5B68-BDE0-45AF-9023-2A8AEFE52D45}"/>
              </a:ext>
            </a:extLst>
          </p:cNvPr>
          <p:cNvSpPr>
            <a:spLocks noGrp="1"/>
          </p:cNvSpPr>
          <p:nvPr>
            <p:ph type="ctrTitle"/>
          </p:nvPr>
        </p:nvSpPr>
        <p:spPr>
          <a:xfrm>
            <a:off x="1238215" y="246580"/>
            <a:ext cx="5805136" cy="628052"/>
          </a:xfrm>
        </p:spPr>
        <p:txBody>
          <a:bodyPr>
            <a:noAutofit/>
          </a:bodyPr>
          <a:lstStyle/>
          <a:p>
            <a:r>
              <a:rPr lang="en-GB" dirty="0">
                <a:solidFill>
                  <a:schemeClr val="accent1"/>
                </a:solidFill>
              </a:rPr>
              <a:t>Transformation part 4:</a:t>
            </a:r>
            <a:endParaRPr lang="en-GB" dirty="0"/>
          </a:p>
        </p:txBody>
      </p:sp>
      <p:sp>
        <p:nvSpPr>
          <p:cNvPr id="9" name="Text Placeholder 2">
            <a:extLst>
              <a:ext uri="{FF2B5EF4-FFF2-40B4-BE49-F238E27FC236}">
                <a16:creationId xmlns:a16="http://schemas.microsoft.com/office/drawing/2014/main" id="{7F22801D-9F99-4D58-BACD-741C4B239595}"/>
              </a:ext>
            </a:extLst>
          </p:cNvPr>
          <p:cNvSpPr txBox="1">
            <a:spLocks/>
          </p:cNvSpPr>
          <p:nvPr/>
        </p:nvSpPr>
        <p:spPr>
          <a:xfrm>
            <a:off x="1264229" y="805629"/>
            <a:ext cx="6143624" cy="37910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b="1" dirty="0">
                <a:solidFill>
                  <a:schemeClr val="accent2"/>
                </a:solidFill>
              </a:rPr>
              <a:t>Enabling the delivery of our strategy </a:t>
            </a:r>
          </a:p>
        </p:txBody>
      </p:sp>
      <p:graphicFrame>
        <p:nvGraphicFramePr>
          <p:cNvPr id="6" name="Table 4">
            <a:extLst>
              <a:ext uri="{FF2B5EF4-FFF2-40B4-BE49-F238E27FC236}">
                <a16:creationId xmlns:a16="http://schemas.microsoft.com/office/drawing/2014/main" id="{7622709A-EC60-4CDA-89D9-76AFA3178569}"/>
              </a:ext>
            </a:extLst>
          </p:cNvPr>
          <p:cNvGraphicFramePr>
            <a:graphicFrameLocks noGrp="1"/>
          </p:cNvGraphicFramePr>
          <p:nvPr>
            <p:extLst>
              <p:ext uri="{D42A27DB-BD31-4B8C-83A1-F6EECF244321}">
                <p14:modId xmlns:p14="http://schemas.microsoft.com/office/powerpoint/2010/main" val="1006044689"/>
              </p:ext>
            </p:extLst>
          </p:nvPr>
        </p:nvGraphicFramePr>
        <p:xfrm>
          <a:off x="461827" y="1245555"/>
          <a:ext cx="11259115" cy="5330489"/>
        </p:xfrm>
        <a:graphic>
          <a:graphicData uri="http://schemas.openxmlformats.org/drawingml/2006/table">
            <a:tbl>
              <a:tblPr firstRow="1" bandRow="1">
                <a:tableStyleId>{5C22544A-7EE6-4342-B048-85BDC9FD1C3A}</a:tableStyleId>
              </a:tblPr>
              <a:tblGrid>
                <a:gridCol w="9835440">
                  <a:extLst>
                    <a:ext uri="{9D8B030D-6E8A-4147-A177-3AD203B41FA5}">
                      <a16:colId xmlns:a16="http://schemas.microsoft.com/office/drawing/2014/main" val="2597715735"/>
                    </a:ext>
                  </a:extLst>
                </a:gridCol>
                <a:gridCol w="1423675">
                  <a:extLst>
                    <a:ext uri="{9D8B030D-6E8A-4147-A177-3AD203B41FA5}">
                      <a16:colId xmlns:a16="http://schemas.microsoft.com/office/drawing/2014/main" val="3807786780"/>
                    </a:ext>
                  </a:extLst>
                </a:gridCol>
              </a:tblGrid>
              <a:tr h="457199">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b="1" dirty="0">
                          <a:solidFill>
                            <a:schemeClr val="bg1">
                              <a:lumMod val="95000"/>
                            </a:schemeClr>
                          </a:solidFill>
                        </a:rPr>
                        <a:t>4. Sustainable organisation and transformational change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646E"/>
                    </a:solidFill>
                  </a:tcPr>
                </a:tc>
                <a:tc>
                  <a:txBody>
                    <a:bodyPr/>
                    <a:lstStyle/>
                    <a:p>
                      <a:pPr algn="ctr">
                        <a:spcBef>
                          <a:spcPts val="600"/>
                        </a:spcBef>
                        <a:spcAft>
                          <a:spcPts val="600"/>
                        </a:spcAft>
                      </a:pPr>
                      <a:endParaRPr lang="en-GB"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646E"/>
                    </a:solidFill>
                  </a:tcPr>
                </a:tc>
                <a:extLst>
                  <a:ext uri="{0D108BD9-81ED-4DB2-BD59-A6C34878D82A}">
                    <a16:rowId xmlns:a16="http://schemas.microsoft.com/office/drawing/2014/main" val="303532966"/>
                  </a:ext>
                </a:extLst>
              </a:tr>
              <a:tr h="37377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400" b="1" dirty="0">
                          <a:solidFill>
                            <a:schemeClr val="bg1"/>
                          </a:solidFill>
                        </a:rPr>
                        <a:t>To deliver this in 2021/22 we will: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400" b="1" dirty="0">
                          <a:solidFill>
                            <a:schemeClr val="bg1"/>
                          </a:solidFill>
                        </a:rPr>
                        <a:t>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46698358"/>
                  </a:ext>
                </a:extLst>
              </a:tr>
              <a:tr h="480693">
                <a:tc>
                  <a:txBody>
                    <a:bodyPr/>
                    <a:lstStyle/>
                    <a:p>
                      <a:pPr>
                        <a:lnSpc>
                          <a:spcPct val="90000"/>
                        </a:lnSpc>
                        <a:spcBef>
                          <a:spcPts val="0"/>
                        </a:spcBef>
                        <a:spcAft>
                          <a:spcPts val="0"/>
                        </a:spcAft>
                      </a:pPr>
                      <a:r>
                        <a:rPr lang="en-GB" sz="1400" dirty="0"/>
                        <a:t>Develop enhanced strategy and transformation unit to provide change management, programme management and process redesign support to the organisation to support and monitor transformation required to deliver new strategy.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Lato" panose="020F0502020204030203" pitchFamily="34" charset="0"/>
                          <a:ea typeface="Lato" panose="020F0502020204030203" pitchFamily="34" charset="0"/>
                          <a:cs typeface="Lato" panose="020F0502020204030203" pitchFamily="34" charset="0"/>
                        </a:rPr>
                        <a:t>Q1 </a:t>
                      </a: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(&amp; ongoing)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0">
                <a:tc>
                  <a:txBody>
                    <a:bodyPr/>
                    <a:lstStyle/>
                    <a:p>
                      <a:pPr>
                        <a:lnSpc>
                          <a:spcPct val="90000"/>
                        </a:lnSpc>
                        <a:spcBef>
                          <a:spcPts val="0"/>
                        </a:spcBef>
                        <a:spcAft>
                          <a:spcPts val="0"/>
                        </a:spcAft>
                      </a:pPr>
                      <a:r>
                        <a:rPr lang="en-GB" sz="1400" dirty="0"/>
                        <a:t>Develop capability to monitor and collate ongoing external drivers, policy updates, and refresh strategy as required.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Lato" panose="020F0502020204030203" pitchFamily="34" charset="0"/>
                          <a:ea typeface="Lato" panose="020F0502020204030203" pitchFamily="34" charset="0"/>
                          <a:cs typeface="Lato" panose="020F0502020204030203" pitchFamily="34" charset="0"/>
                        </a:rPr>
                        <a:t>Q1 </a:t>
                      </a: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(&amp; ongoing)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409799">
                <a:tc>
                  <a:txBody>
                    <a:bodyPr/>
                    <a:lstStyle/>
                    <a:p>
                      <a:pPr>
                        <a:lnSpc>
                          <a:spcPct val="90000"/>
                        </a:lnSpc>
                        <a:spcBef>
                          <a:spcPts val="0"/>
                        </a:spcBef>
                        <a:spcAft>
                          <a:spcPts val="0"/>
                        </a:spcAft>
                      </a:pPr>
                      <a:r>
                        <a:rPr lang="en-GB" sz="1400" dirty="0"/>
                        <a:t>Create an enabling transformation strategy and plan to facilitate the delivery of the 5-year strategic plan and a continuous improvement culture across NICE.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Lato" panose="020F0502020204030203" pitchFamily="34" charset="0"/>
                          <a:ea typeface="Lato" panose="020F0502020204030203" pitchFamily="34" charset="0"/>
                          <a:cs typeface="Lato" panose="020F0502020204030203" pitchFamily="34" charset="0"/>
                        </a:rPr>
                        <a:t>Q1</a:t>
                      </a:r>
                      <a:endParaRPr lang="en-GB" sz="14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334904">
                <a:tc>
                  <a:txBody>
                    <a:bodyPr/>
                    <a:lstStyle/>
                    <a:p>
                      <a:pPr>
                        <a:lnSpc>
                          <a:spcPct val="90000"/>
                        </a:lnSpc>
                        <a:spcBef>
                          <a:spcPts val="0"/>
                        </a:spcBef>
                        <a:spcAft>
                          <a:spcPts val="0"/>
                        </a:spcAft>
                      </a:pPr>
                      <a:r>
                        <a:rPr lang="en-GB" sz="1400" dirty="0"/>
                        <a:t>Grow NICE International to allow an increased number of international consultancy projects to be delivered.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Ongoing</a:t>
                      </a:r>
                      <a:endParaRPr lang="en-GB" sz="1400" b="1" dirty="0">
                        <a:solidFill>
                          <a:srgbClr val="22222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r h="40979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400" dirty="0"/>
                        <a:t>Implement and embed a continuous efficiency approach across the organisation to identify and drive out transformational savings achieving recurrent transformational savings of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chemeClr val="tx1"/>
                          </a:solidFill>
                          <a:latin typeface="Lato" panose="020F0502020204030203" pitchFamily="34" charset="0"/>
                          <a:ea typeface="Lato" panose="020F0502020204030203" pitchFamily="34" charset="0"/>
                          <a:cs typeface="Lato" panose="020F0502020204030203" pitchFamily="34" charset="0"/>
                        </a:rPr>
                        <a:t>Q1</a:t>
                      </a:r>
                      <a:endParaRPr lang="en-GB" sz="1400" b="1" dirty="0">
                        <a:solidFill>
                          <a:srgbClr val="22222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891482471"/>
                  </a:ext>
                </a:extLst>
              </a:tr>
              <a:tr h="559834">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400" dirty="0"/>
                        <a:t>Establish a new business function to increase revenue generation, provide advice on our financial strategy to our executive and management teams and enhance our business development and revenue diversification. Further to provide strategic commercial advice, and enhanced procurement and contract management support to better enable the organisation to achieve its objectives.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ctr">
                        <a:spcBef>
                          <a:spcPts val="600"/>
                        </a:spcBef>
                        <a:spcAft>
                          <a:spcPts val="600"/>
                        </a:spcAft>
                      </a:pPr>
                      <a:r>
                        <a:rPr lang="en-GB" sz="1400" b="1" dirty="0">
                          <a:solidFill>
                            <a:schemeClr val="tx1"/>
                          </a:solidFill>
                          <a:latin typeface="Lato" panose="020F0502020204030203" pitchFamily="34" charset="0"/>
                          <a:ea typeface="Lato" panose="020F0502020204030203" pitchFamily="34" charset="0"/>
                          <a:cs typeface="Lato" panose="020F0502020204030203" pitchFamily="34" charset="0"/>
                        </a:rPr>
                        <a:t>Q2</a:t>
                      </a:r>
                      <a:endParaRPr lang="en-GB" sz="1400" b="1" dirty="0">
                        <a:solidFill>
                          <a:srgbClr val="22222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2126649229"/>
                  </a:ext>
                </a:extLst>
              </a:tr>
              <a:tr h="3829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400" dirty="0"/>
                        <a:t>Conduct a review of technology appraisal and highly specialised technologies charging mechanism.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ctr">
                        <a:spcBef>
                          <a:spcPts val="600"/>
                        </a:spcBef>
                        <a:spcAft>
                          <a:spcPts val="600"/>
                        </a:spcAft>
                      </a:pPr>
                      <a:r>
                        <a:rPr lang="en-GB" sz="1400" b="1" dirty="0">
                          <a:solidFill>
                            <a:schemeClr val="tx1"/>
                          </a:solidFill>
                          <a:latin typeface="Lato" panose="020F0502020204030203" pitchFamily="34" charset="0"/>
                          <a:ea typeface="Lato" panose="020F0502020204030203" pitchFamily="34" charset="0"/>
                          <a:cs typeface="Lato" panose="020F0502020204030203" pitchFamily="34" charset="0"/>
                        </a:rPr>
                        <a:t>Q4</a:t>
                      </a:r>
                      <a:endParaRPr lang="en-GB" sz="1400" b="1" dirty="0">
                        <a:solidFill>
                          <a:srgbClr val="22222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567944843"/>
                  </a:ext>
                </a:extLst>
              </a:tr>
              <a:tr h="407953">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400" dirty="0"/>
                        <a:t>Review priority business support functions to continuously improve, technologically enable and assess most effective, efficient and resilient ways of providing services, starting with procurement, recruitment and financial reporting.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400" b="0" dirty="0"/>
                        <a:t>1 review per quarter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397784908"/>
                  </a:ext>
                </a:extLst>
              </a:tr>
              <a:tr h="559834">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400" dirty="0"/>
                        <a:t>Review devolved business support functions e.g. committee support, committee recruitment, management information and declarations of interest to determine whether centralisation and standardisation would improve efficiency, quality and resilience and centralise or embed as appropriate.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400" b="0" dirty="0"/>
                        <a:t>1 review per quarter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478640992"/>
                  </a:ext>
                </a:extLst>
              </a:tr>
            </a:tbl>
          </a:graphicData>
        </a:graphic>
      </p:graphicFrame>
      <p:pic>
        <p:nvPicPr>
          <p:cNvPr id="10" name="Picture 9">
            <a:extLst>
              <a:ext uri="{FF2B5EF4-FFF2-40B4-BE49-F238E27FC236}">
                <a16:creationId xmlns:a16="http://schemas.microsoft.com/office/drawing/2014/main" id="{5DFB6D39-3F24-41DA-933B-F891BC57A6F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271" y="343319"/>
            <a:ext cx="628052" cy="628052"/>
          </a:xfrm>
          <a:prstGeom prst="rect">
            <a:avLst/>
          </a:prstGeom>
        </p:spPr>
      </p:pic>
      <p:sp>
        <p:nvSpPr>
          <p:cNvPr id="4" name="Slide Number Placeholder 3">
            <a:extLst>
              <a:ext uri="{FF2B5EF4-FFF2-40B4-BE49-F238E27FC236}">
                <a16:creationId xmlns:a16="http://schemas.microsoft.com/office/drawing/2014/main" id="{AF34DB31-A0FA-44CC-875B-E21555F5199A}"/>
              </a:ext>
            </a:extLst>
          </p:cNvPr>
          <p:cNvSpPr>
            <a:spLocks noGrp="1"/>
          </p:cNvSpPr>
          <p:nvPr>
            <p:ph type="sldNum" sz="quarter" idx="4"/>
          </p:nvPr>
        </p:nvSpPr>
        <p:spPr/>
        <p:txBody>
          <a:bodyPr/>
          <a:lstStyle/>
          <a:p>
            <a:fld id="{FD914462-0A0E-4602-BFA1-33271CD95439}" type="slidenum">
              <a:rPr lang="en-GB" smtClean="0"/>
              <a:pPr/>
              <a:t>21</a:t>
            </a:fld>
            <a:endParaRPr lang="en-GB"/>
          </a:p>
        </p:txBody>
      </p:sp>
    </p:spTree>
    <p:extLst>
      <p:ext uri="{BB962C8B-B14F-4D97-AF65-F5344CB8AC3E}">
        <p14:creationId xmlns:p14="http://schemas.microsoft.com/office/powerpoint/2010/main" val="1547611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7E19C86F-07CA-4D77-8E76-5B42360BDC52}"/>
              </a:ext>
            </a:extLst>
          </p:cNvPr>
          <p:cNvSpPr>
            <a:spLocks noGrp="1"/>
          </p:cNvSpPr>
          <p:nvPr>
            <p:ph type="ctrTitle"/>
          </p:nvPr>
        </p:nvSpPr>
        <p:spPr>
          <a:xfrm>
            <a:off x="1285112" y="460552"/>
            <a:ext cx="4680264" cy="628052"/>
          </a:xfrm>
        </p:spPr>
        <p:txBody>
          <a:bodyPr>
            <a:noAutofit/>
          </a:bodyPr>
          <a:lstStyle/>
          <a:p>
            <a:r>
              <a:rPr lang="en-GB" dirty="0">
                <a:solidFill>
                  <a:schemeClr val="accent1"/>
                </a:solidFill>
              </a:rPr>
              <a:t>Core activities</a:t>
            </a:r>
            <a:endParaRPr lang="en-GB" dirty="0"/>
          </a:p>
        </p:txBody>
      </p:sp>
      <p:sp>
        <p:nvSpPr>
          <p:cNvPr id="5" name="Text Placeholder 2">
            <a:extLst>
              <a:ext uri="{FF2B5EF4-FFF2-40B4-BE49-F238E27FC236}">
                <a16:creationId xmlns:a16="http://schemas.microsoft.com/office/drawing/2014/main" id="{2380D434-287D-452D-AEA7-4942B6A84E7F}"/>
              </a:ext>
            </a:extLst>
          </p:cNvPr>
          <p:cNvSpPr txBox="1">
            <a:spLocks/>
          </p:cNvSpPr>
          <p:nvPr/>
        </p:nvSpPr>
        <p:spPr>
          <a:xfrm>
            <a:off x="477066" y="1106380"/>
            <a:ext cx="11390037" cy="103842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dirty="0"/>
              <a:t>Alongside delivering the strategy and underpinning transformation, we will continue our independent role in the development of safe, high-quality guidelines, the evaluation of health technologies, and the provision of evidence-based information.</a:t>
            </a:r>
          </a:p>
        </p:txBody>
      </p:sp>
      <p:graphicFrame>
        <p:nvGraphicFramePr>
          <p:cNvPr id="6" name="Table 4">
            <a:extLst>
              <a:ext uri="{FF2B5EF4-FFF2-40B4-BE49-F238E27FC236}">
                <a16:creationId xmlns:a16="http://schemas.microsoft.com/office/drawing/2014/main" id="{7622709A-EC60-4CDA-89D9-76AFA3178569}"/>
              </a:ext>
            </a:extLst>
          </p:cNvPr>
          <p:cNvGraphicFramePr>
            <a:graphicFrameLocks noGrp="1"/>
          </p:cNvGraphicFramePr>
          <p:nvPr>
            <p:extLst>
              <p:ext uri="{D42A27DB-BD31-4B8C-83A1-F6EECF244321}">
                <p14:modId xmlns:p14="http://schemas.microsoft.com/office/powerpoint/2010/main" val="3046834339"/>
              </p:ext>
            </p:extLst>
          </p:nvPr>
        </p:nvGraphicFramePr>
        <p:xfrm>
          <a:off x="507209" y="1875335"/>
          <a:ext cx="11158928" cy="4471873"/>
        </p:xfrm>
        <a:graphic>
          <a:graphicData uri="http://schemas.openxmlformats.org/drawingml/2006/table">
            <a:tbl>
              <a:tblPr firstRow="1" bandRow="1">
                <a:tableStyleId>{5C22544A-7EE6-4342-B048-85BDC9FD1C3A}</a:tableStyleId>
              </a:tblPr>
              <a:tblGrid>
                <a:gridCol w="11158928">
                  <a:extLst>
                    <a:ext uri="{9D8B030D-6E8A-4147-A177-3AD203B41FA5}">
                      <a16:colId xmlns:a16="http://schemas.microsoft.com/office/drawing/2014/main" val="2597715735"/>
                    </a:ext>
                  </a:extLst>
                </a:gridCol>
              </a:tblGrid>
              <a:tr h="435556">
                <a:tc>
                  <a:txBody>
                    <a:bodyPr/>
                    <a:lstStyle/>
                    <a:p>
                      <a:pPr>
                        <a:spcBef>
                          <a:spcPts val="600"/>
                        </a:spcBef>
                        <a:spcAft>
                          <a:spcPts val="600"/>
                        </a:spcAft>
                      </a:pPr>
                      <a:r>
                        <a:rPr lang="en-GB" sz="1400" dirty="0"/>
                        <a:t>To deliver this in 2021/22 we will: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303532966"/>
                  </a:ext>
                </a:extLst>
              </a:tr>
              <a:tr h="490435">
                <a:tc>
                  <a:txBody>
                    <a:bodyPr/>
                    <a:lstStyle/>
                    <a:p>
                      <a:pPr>
                        <a:lnSpc>
                          <a:spcPct val="100000"/>
                        </a:lnSpc>
                        <a:spcBef>
                          <a:spcPts val="0"/>
                        </a:spcBef>
                        <a:spcAft>
                          <a:spcPts val="0"/>
                        </a:spcAft>
                      </a:pPr>
                      <a:r>
                        <a:rPr lang="en-GB" sz="1400" dirty="0">
                          <a:solidFill>
                            <a:schemeClr val="tx1"/>
                          </a:solidFill>
                          <a:latin typeface="+mn-lt"/>
                        </a:rPr>
                        <a:t>Publish guidance and advice in line with the volumes set out in this business plan (appendix 1) and the requirements of the COVID-19 pandemic.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477541">
                <a:tc>
                  <a:txBody>
                    <a:bodyPr/>
                    <a:lstStyle/>
                    <a:p>
                      <a:pPr>
                        <a:lnSpc>
                          <a:spcPct val="100000"/>
                        </a:lnSpc>
                        <a:spcBef>
                          <a:spcPts val="0"/>
                        </a:spcBef>
                        <a:spcAft>
                          <a:spcPts val="0"/>
                        </a:spcAft>
                      </a:pPr>
                      <a:r>
                        <a:rPr lang="en-GB" sz="1400" dirty="0">
                          <a:solidFill>
                            <a:schemeClr val="tx1"/>
                          </a:solidFill>
                          <a:latin typeface="+mn-lt"/>
                        </a:rPr>
                        <a:t>Operate within the cash and resource limits in the agreed 2021/22 budget set out in the business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477541">
                <a:tc>
                  <a:txBody>
                    <a:bodyPr/>
                    <a:lstStyle/>
                    <a:p>
                      <a:pPr>
                        <a:lnSpc>
                          <a:spcPct val="100000"/>
                        </a:lnSpc>
                        <a:spcBef>
                          <a:spcPts val="0"/>
                        </a:spcBef>
                        <a:spcAft>
                          <a:spcPts val="0"/>
                        </a:spcAft>
                      </a:pPr>
                      <a:r>
                        <a:rPr lang="en-GB" sz="1400" dirty="0">
                          <a:solidFill>
                            <a:schemeClr val="tx1"/>
                          </a:solidFill>
                          <a:latin typeface="+mn-lt"/>
                        </a:rPr>
                        <a:t>Procure and deliver the national core content of journals and bibliographic databases and support the introduction of any new national content purchases in line with Health Education England's commissioning decisions.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477541">
                <a:tc>
                  <a:txBody>
                    <a:bodyPr/>
                    <a:lstStyle/>
                    <a:p>
                      <a:pPr>
                        <a:lnSpc>
                          <a:spcPct val="100000"/>
                        </a:lnSpc>
                        <a:spcBef>
                          <a:spcPts val="0"/>
                        </a:spcBef>
                        <a:spcAft>
                          <a:spcPts val="0"/>
                        </a:spcAft>
                      </a:pPr>
                      <a:r>
                        <a:rPr lang="en-GB" sz="1400" dirty="0">
                          <a:solidFill>
                            <a:schemeClr val="tx1"/>
                          </a:solidFill>
                          <a:latin typeface="+mn-lt"/>
                        </a:rPr>
                        <a:t>Procure and deliver contracts to produce NICE guidelines in accordance with the volumes set out in appendix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r h="477541">
                <a:tc>
                  <a:txBody>
                    <a:bodyPr/>
                    <a:lstStyle/>
                    <a:p>
                      <a:pPr>
                        <a:lnSpc>
                          <a:spcPct val="100000"/>
                        </a:lnSpc>
                        <a:spcBef>
                          <a:spcPts val="0"/>
                        </a:spcBef>
                        <a:spcAft>
                          <a:spcPts val="0"/>
                        </a:spcAft>
                      </a:pPr>
                      <a:r>
                        <a:rPr lang="en-GB" sz="1400" dirty="0">
                          <a:solidFill>
                            <a:schemeClr val="tx1"/>
                          </a:solidFill>
                          <a:latin typeface="+mn-lt"/>
                        </a:rPr>
                        <a:t>Maintain and monitor performance of NICE evidence services (CKS, HDAS, BNF, AIMS), launch a national electronic and print content framework for the UK and procure an access and identity management system for the NHS and care system in England.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372536728"/>
                  </a:ext>
                </a:extLst>
              </a:tr>
              <a:tr h="490435">
                <a:tc>
                  <a:txBody>
                    <a:bodyPr/>
                    <a:lstStyle/>
                    <a:p>
                      <a:pPr>
                        <a:lnSpc>
                          <a:spcPct val="100000"/>
                        </a:lnSpc>
                        <a:spcBef>
                          <a:spcPts val="0"/>
                        </a:spcBef>
                        <a:spcAft>
                          <a:spcPts val="0"/>
                        </a:spcAft>
                      </a:pPr>
                      <a:r>
                        <a:rPr lang="en-GB" sz="1400" dirty="0">
                          <a:solidFill>
                            <a:schemeClr val="tx1"/>
                          </a:solidFill>
                          <a:latin typeface="+mn-lt"/>
                        </a:rPr>
                        <a:t>Manage and maintain NICE's live digital services in line with the agreed availability of 99.7% utilising user insight and strategic service goals to prioritise use of resource, decommissioning services where relevant.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3004574230"/>
                  </a:ext>
                </a:extLst>
              </a:tr>
              <a:tr h="490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Deliver a high quality, timely information service to support the delivery of the guidance outputs in appendix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986695788"/>
                  </a:ext>
                </a:extLst>
              </a:tr>
              <a:tr h="490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Work with the National Institute for Health Research and other funders to ensure that research recommendations from NICE’s guidance and NICE’s methods research needs are identified and recognised and that relevant research is prioritised.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2096644376"/>
                  </a:ext>
                </a:extLst>
              </a:tr>
            </a:tbl>
          </a:graphicData>
        </a:graphic>
      </p:graphicFrame>
      <p:pic>
        <p:nvPicPr>
          <p:cNvPr id="7" name="Picture 6">
            <a:extLst>
              <a:ext uri="{FF2B5EF4-FFF2-40B4-BE49-F238E27FC236}">
                <a16:creationId xmlns:a16="http://schemas.microsoft.com/office/drawing/2014/main" id="{8A23A3AF-026C-40C6-9C0B-8B65167EC76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796" y="331806"/>
            <a:ext cx="620484" cy="620484"/>
          </a:xfrm>
          <a:prstGeom prst="rect">
            <a:avLst/>
          </a:prstGeom>
        </p:spPr>
      </p:pic>
      <p:sp>
        <p:nvSpPr>
          <p:cNvPr id="4" name="Slide Number Placeholder 3">
            <a:extLst>
              <a:ext uri="{FF2B5EF4-FFF2-40B4-BE49-F238E27FC236}">
                <a16:creationId xmlns:a16="http://schemas.microsoft.com/office/drawing/2014/main" id="{D96AE515-1C72-4272-B015-1119829134F4}"/>
              </a:ext>
            </a:extLst>
          </p:cNvPr>
          <p:cNvSpPr>
            <a:spLocks noGrp="1"/>
          </p:cNvSpPr>
          <p:nvPr>
            <p:ph type="sldNum" sz="quarter" idx="4"/>
          </p:nvPr>
        </p:nvSpPr>
        <p:spPr/>
        <p:txBody>
          <a:bodyPr/>
          <a:lstStyle/>
          <a:p>
            <a:fld id="{FD914462-0A0E-4602-BFA1-33271CD95439}" type="slidenum">
              <a:rPr lang="en-GB" smtClean="0"/>
              <a:pPr/>
              <a:t>22</a:t>
            </a:fld>
            <a:endParaRPr lang="en-GB"/>
          </a:p>
        </p:txBody>
      </p:sp>
    </p:spTree>
    <p:extLst>
      <p:ext uri="{BB962C8B-B14F-4D97-AF65-F5344CB8AC3E}">
        <p14:creationId xmlns:p14="http://schemas.microsoft.com/office/powerpoint/2010/main" val="3244763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4D63B-5EDF-6047-A47C-EEA2FCA09CCE}"/>
              </a:ext>
            </a:extLst>
          </p:cNvPr>
          <p:cNvSpPr>
            <a:spLocks noGrp="1"/>
          </p:cNvSpPr>
          <p:nvPr>
            <p:ph type="ctrTitle"/>
          </p:nvPr>
        </p:nvSpPr>
        <p:spPr/>
        <p:txBody>
          <a:bodyPr/>
          <a:lstStyle/>
          <a:p>
            <a:r>
              <a:rPr lang="en-GB" dirty="0">
                <a:solidFill>
                  <a:srgbClr val="004751"/>
                </a:solidFill>
              </a:rPr>
              <a:t>People and resources: workforce </a:t>
            </a:r>
            <a:endParaRPr lang="en-US" dirty="0">
              <a:solidFill>
                <a:srgbClr val="004751"/>
              </a:solidFill>
            </a:endParaRPr>
          </a:p>
        </p:txBody>
      </p:sp>
      <p:pic>
        <p:nvPicPr>
          <p:cNvPr id="6" name="Picture Placeholder 5">
            <a:extLst>
              <a:ext uri="{FF2B5EF4-FFF2-40B4-BE49-F238E27FC236}">
                <a16:creationId xmlns:a16="http://schemas.microsoft.com/office/drawing/2014/main" id="{4EDB23AC-7572-4381-BC6A-7F0D61EE8F35}"/>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srcRect l="21090" t="51" r="53932" b="-51"/>
          <a:stretch/>
        </p:blipFill>
        <p:spPr>
          <a:xfrm>
            <a:off x="9545044" y="391242"/>
            <a:ext cx="2286956" cy="6098821"/>
          </a:xfrm>
        </p:spPr>
      </p:pic>
      <p:sp>
        <p:nvSpPr>
          <p:cNvPr id="3" name="Subtitle 2">
            <a:extLst>
              <a:ext uri="{FF2B5EF4-FFF2-40B4-BE49-F238E27FC236}">
                <a16:creationId xmlns:a16="http://schemas.microsoft.com/office/drawing/2014/main" id="{20A402CA-0F84-F546-B28B-BDD3B8642FDC}"/>
              </a:ext>
            </a:extLst>
          </p:cNvPr>
          <p:cNvSpPr>
            <a:spLocks noGrp="1"/>
          </p:cNvSpPr>
          <p:nvPr>
            <p:ph type="subTitle" idx="1"/>
          </p:nvPr>
        </p:nvSpPr>
        <p:spPr>
          <a:xfrm>
            <a:off x="668810" y="1399020"/>
            <a:ext cx="8435181" cy="4066102"/>
          </a:xfrm>
        </p:spPr>
        <p:txBody>
          <a:bodyPr numCol="2">
            <a:normAutofit lnSpcReduction="10000"/>
          </a:bodyPr>
          <a:lstStyle/>
          <a:p>
            <a:pPr marL="0" indent="0">
              <a:spcBef>
                <a:spcPts val="1800"/>
              </a:spcBef>
              <a:spcAft>
                <a:spcPts val="600"/>
              </a:spcAft>
              <a:buNone/>
            </a:pPr>
            <a:r>
              <a:rPr lang="en-GB" sz="1600" dirty="0"/>
              <a:t>	As we embark on an exciting new 	5-year strategy, our nearly 800 	employees will play a part in 	delivering that ambition. </a:t>
            </a:r>
          </a:p>
          <a:p>
            <a:pPr marL="0" indent="0">
              <a:spcBef>
                <a:spcPts val="1800"/>
              </a:spcBef>
              <a:spcAft>
                <a:spcPts val="600"/>
              </a:spcAft>
              <a:buNone/>
            </a:pPr>
            <a:r>
              <a:rPr lang="en-GB" sz="1600" dirty="0"/>
              <a:t>People across the organisation are our greatest asset in every sense and in 2021/22 we will be developing a forward-looking and ambitious transformational people strategy.</a:t>
            </a:r>
          </a:p>
          <a:p>
            <a:pPr marL="0" indent="0">
              <a:spcBef>
                <a:spcPts val="1800"/>
              </a:spcBef>
              <a:spcAft>
                <a:spcPts val="600"/>
              </a:spcAft>
              <a:buNone/>
            </a:pPr>
            <a:r>
              <a:rPr lang="en-GB" sz="1600" dirty="0"/>
              <a:t>A key priority will be to ensure that we have the capability and capacity to effectively deliver the strategy.  This will include creating a flexible agile workforce so that we are able to respond to the evolving requirements of our strategic ambition, with effective cross-organisation matrix working, identifying skills and capability gaps and securing these for the organisation.</a:t>
            </a:r>
          </a:p>
          <a:p>
            <a:pPr marL="271463" indent="0">
              <a:spcBef>
                <a:spcPts val="1800"/>
              </a:spcBef>
              <a:spcAft>
                <a:spcPts val="600"/>
              </a:spcAft>
              <a:buNone/>
            </a:pPr>
            <a:r>
              <a:rPr lang="en-GB" sz="1600" dirty="0"/>
              <a:t>We will embed a talent management and development approach with an effective forward succession plan to ensure our staff are continuously developed with opportunities and we are able to attract and retain the most talented and capable individuals to our organisation.</a:t>
            </a:r>
          </a:p>
          <a:p>
            <a:pPr marL="271463" indent="0">
              <a:spcBef>
                <a:spcPts val="1800"/>
              </a:spcBef>
              <a:spcAft>
                <a:spcPts val="600"/>
              </a:spcAft>
              <a:buNone/>
            </a:pPr>
            <a:r>
              <a:rPr lang="en-GB" sz="1600" dirty="0"/>
              <a:t>We want to create a fully inclusive empowered workforce which is diverse and representative of the population we serve, with equality of opportunity for all.  This will be underpinned by a comprehensive equality and diversity action plan linked to our new equality objectives approved by the board in November 2020.</a:t>
            </a:r>
          </a:p>
          <a:p>
            <a:endParaRPr lang="en-US" dirty="0"/>
          </a:p>
        </p:txBody>
      </p:sp>
      <p:sp>
        <p:nvSpPr>
          <p:cNvPr id="7" name="Slide Number Placeholder 6">
            <a:extLst>
              <a:ext uri="{FF2B5EF4-FFF2-40B4-BE49-F238E27FC236}">
                <a16:creationId xmlns:a16="http://schemas.microsoft.com/office/drawing/2014/main" id="{92D94001-7852-488E-9E4A-460B4C032390}"/>
              </a:ext>
            </a:extLst>
          </p:cNvPr>
          <p:cNvSpPr>
            <a:spLocks noGrp="1"/>
          </p:cNvSpPr>
          <p:nvPr>
            <p:ph type="sldNum" sz="quarter" idx="4"/>
          </p:nvPr>
        </p:nvSpPr>
        <p:spPr/>
        <p:txBody>
          <a:bodyPr/>
          <a:lstStyle/>
          <a:p>
            <a:fld id="{FD914462-0A0E-4602-BFA1-33271CD95439}" type="slidenum">
              <a:rPr lang="en-GB" smtClean="0"/>
              <a:pPr/>
              <a:t>23</a:t>
            </a:fld>
            <a:endParaRPr lang="en-GB"/>
          </a:p>
        </p:txBody>
      </p:sp>
      <p:pic>
        <p:nvPicPr>
          <p:cNvPr id="5" name="Picture 4">
            <a:extLst>
              <a:ext uri="{FF2B5EF4-FFF2-40B4-BE49-F238E27FC236}">
                <a16:creationId xmlns:a16="http://schemas.microsoft.com/office/drawing/2014/main" id="{C39762BD-A754-4644-9FE9-48751E2827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1440" y="1469356"/>
            <a:ext cx="720000" cy="720000"/>
          </a:xfrm>
          <a:prstGeom prst="rect">
            <a:avLst/>
          </a:prstGeom>
        </p:spPr>
      </p:pic>
      <p:pic>
        <p:nvPicPr>
          <p:cNvPr id="8" name="Picture 7">
            <a:extLst>
              <a:ext uri="{FF2B5EF4-FFF2-40B4-BE49-F238E27FC236}">
                <a16:creationId xmlns:a16="http://schemas.microsoft.com/office/drawing/2014/main" id="{67BC158B-3EEC-4843-8537-0E767868627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493" y="6063730"/>
            <a:ext cx="688675" cy="224263"/>
          </a:xfrm>
          <a:prstGeom prst="rect">
            <a:avLst/>
          </a:prstGeom>
        </p:spPr>
      </p:pic>
    </p:spTree>
    <p:extLst>
      <p:ext uri="{BB962C8B-B14F-4D97-AF65-F5344CB8AC3E}">
        <p14:creationId xmlns:p14="http://schemas.microsoft.com/office/powerpoint/2010/main" val="2499336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4D63B-5EDF-6047-A47C-EEA2FCA09CCE}"/>
              </a:ext>
            </a:extLst>
          </p:cNvPr>
          <p:cNvSpPr>
            <a:spLocks noGrp="1"/>
          </p:cNvSpPr>
          <p:nvPr>
            <p:ph type="ctrTitle"/>
          </p:nvPr>
        </p:nvSpPr>
        <p:spPr/>
        <p:txBody>
          <a:bodyPr/>
          <a:lstStyle/>
          <a:p>
            <a:r>
              <a:rPr lang="en-GB" dirty="0">
                <a:solidFill>
                  <a:srgbClr val="004751"/>
                </a:solidFill>
              </a:rPr>
              <a:t>People and resources: budget </a:t>
            </a:r>
            <a:endParaRPr lang="en-US" dirty="0">
              <a:solidFill>
                <a:srgbClr val="004751"/>
              </a:solidFill>
            </a:endParaRPr>
          </a:p>
        </p:txBody>
      </p:sp>
      <p:pic>
        <p:nvPicPr>
          <p:cNvPr id="6" name="Picture Placeholder 5">
            <a:extLst>
              <a:ext uri="{FF2B5EF4-FFF2-40B4-BE49-F238E27FC236}">
                <a16:creationId xmlns:a16="http://schemas.microsoft.com/office/drawing/2014/main" id="{EE0E0DA8-81CF-474E-B038-5FAC69FAC647}"/>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srcRect l="18820" t="51" r="56202" b="-51"/>
          <a:stretch/>
        </p:blipFill>
        <p:spPr>
          <a:xfrm>
            <a:off x="9545044" y="391242"/>
            <a:ext cx="2286956" cy="6098821"/>
          </a:xfrm>
        </p:spPr>
      </p:pic>
      <p:sp>
        <p:nvSpPr>
          <p:cNvPr id="3" name="Subtitle 2">
            <a:extLst>
              <a:ext uri="{FF2B5EF4-FFF2-40B4-BE49-F238E27FC236}">
                <a16:creationId xmlns:a16="http://schemas.microsoft.com/office/drawing/2014/main" id="{20A402CA-0F84-F546-B28B-BDD3B8642FDC}"/>
              </a:ext>
            </a:extLst>
          </p:cNvPr>
          <p:cNvSpPr>
            <a:spLocks noGrp="1"/>
          </p:cNvSpPr>
          <p:nvPr>
            <p:ph type="subTitle" idx="1"/>
          </p:nvPr>
        </p:nvSpPr>
        <p:spPr>
          <a:xfrm>
            <a:off x="658013" y="1422457"/>
            <a:ext cx="8263504" cy="4398479"/>
          </a:xfrm>
        </p:spPr>
        <p:txBody>
          <a:bodyPr numCol="2">
            <a:normAutofit/>
          </a:bodyPr>
          <a:lstStyle/>
          <a:p>
            <a:pPr marL="0" lvl="0" indent="0">
              <a:spcBef>
                <a:spcPts val="1800"/>
              </a:spcBef>
              <a:buSzPts val="1200"/>
              <a:buNone/>
            </a:pPr>
            <a:r>
              <a:rPr lang="en-GB" sz="1600" dirty="0"/>
              <a:t>	Our total revenue budget for 	2021/22 is expected to be 	£77.6m.</a:t>
            </a:r>
          </a:p>
          <a:p>
            <a:pPr marL="0" lvl="0" indent="0">
              <a:spcBef>
                <a:spcPts val="1800"/>
              </a:spcBef>
              <a:buSzPts val="1200"/>
              <a:buNone/>
            </a:pPr>
            <a:r>
              <a:rPr lang="en-GB" sz="1600" dirty="0"/>
              <a:t>We receive most of our funding directly from the Department of Health and Social Care through grant-in-aid. This funding (£54.4m) is used  to pay for the majority of our core activities.  </a:t>
            </a:r>
          </a:p>
          <a:p>
            <a:pPr marL="0" lvl="0" indent="0">
              <a:spcBef>
                <a:spcPts val="1800"/>
              </a:spcBef>
              <a:buSzPts val="1200"/>
              <a:buNone/>
            </a:pPr>
            <a:r>
              <a:rPr lang="en-GB" sz="1600" dirty="0"/>
              <a:t>We expect to receive £23.9m income from other sources including fees for our technology appraisal and highly specialised technologies assessments (£10m), funding from other health non-departmental public bodies and arm’s length bodies (£7.6m) and a contribution to our costs from the devolved administrations in Wales, Scotland and    Northern Ireland (£1.9m).</a:t>
            </a:r>
          </a:p>
          <a:p>
            <a:pPr marL="271463" lvl="0" indent="0">
              <a:spcBef>
                <a:spcPts val="1800"/>
              </a:spcBef>
              <a:buSzPts val="1200"/>
              <a:buNone/>
            </a:pPr>
            <a:r>
              <a:rPr lang="en-GB" sz="1600" dirty="0"/>
              <a:t>The funding is allocated to 7 directorates within the organisation, made up of 4 guidance producing centres and 3 directorates that support both our core activity and transformational objectives. Each centre and directorate is the responsibility of a director on our executive team.</a:t>
            </a:r>
          </a:p>
          <a:p>
            <a:pPr marL="271463" lvl="0" indent="0">
              <a:spcBef>
                <a:spcPts val="1800"/>
              </a:spcBef>
              <a:buSzPts val="1200"/>
              <a:buNone/>
            </a:pPr>
            <a:r>
              <a:rPr lang="en-GB" sz="1600" dirty="0"/>
              <a:t>A breakdown of the sources and application of our funding is provided in appendix 2.</a:t>
            </a:r>
          </a:p>
        </p:txBody>
      </p:sp>
      <p:sp>
        <p:nvSpPr>
          <p:cNvPr id="7" name="Slide Number Placeholder 6">
            <a:extLst>
              <a:ext uri="{FF2B5EF4-FFF2-40B4-BE49-F238E27FC236}">
                <a16:creationId xmlns:a16="http://schemas.microsoft.com/office/drawing/2014/main" id="{38777C49-DE84-4EA6-9059-BAC47ADA3F5B}"/>
              </a:ext>
            </a:extLst>
          </p:cNvPr>
          <p:cNvSpPr>
            <a:spLocks noGrp="1"/>
          </p:cNvSpPr>
          <p:nvPr>
            <p:ph type="sldNum" sz="quarter" idx="4"/>
          </p:nvPr>
        </p:nvSpPr>
        <p:spPr/>
        <p:txBody>
          <a:bodyPr/>
          <a:lstStyle/>
          <a:p>
            <a:fld id="{FD914462-0A0E-4602-BFA1-33271CD95439}" type="slidenum">
              <a:rPr lang="en-GB" smtClean="0"/>
              <a:pPr/>
              <a:t>24</a:t>
            </a:fld>
            <a:endParaRPr lang="en-GB"/>
          </a:p>
        </p:txBody>
      </p:sp>
      <p:pic>
        <p:nvPicPr>
          <p:cNvPr id="5" name="Picture 4">
            <a:extLst>
              <a:ext uri="{FF2B5EF4-FFF2-40B4-BE49-F238E27FC236}">
                <a16:creationId xmlns:a16="http://schemas.microsoft.com/office/drawing/2014/main" id="{5369387D-E426-476E-9802-7E0DC7C2DE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6535" y="1439448"/>
            <a:ext cx="717978" cy="720000"/>
          </a:xfrm>
          <a:prstGeom prst="rect">
            <a:avLst/>
          </a:prstGeom>
        </p:spPr>
      </p:pic>
      <p:pic>
        <p:nvPicPr>
          <p:cNvPr id="8" name="Picture 7">
            <a:extLst>
              <a:ext uri="{FF2B5EF4-FFF2-40B4-BE49-F238E27FC236}">
                <a16:creationId xmlns:a16="http://schemas.microsoft.com/office/drawing/2014/main" id="{0DE8FCD1-039D-4116-BB41-2B7E70EBE7E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493" y="6063730"/>
            <a:ext cx="688675" cy="224263"/>
          </a:xfrm>
          <a:prstGeom prst="rect">
            <a:avLst/>
          </a:prstGeom>
        </p:spPr>
      </p:pic>
    </p:spTree>
    <p:extLst>
      <p:ext uri="{BB962C8B-B14F-4D97-AF65-F5344CB8AC3E}">
        <p14:creationId xmlns:p14="http://schemas.microsoft.com/office/powerpoint/2010/main" val="2354243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5F596-28E2-7A49-99E8-A30DFF4B47F2}"/>
              </a:ext>
            </a:extLst>
          </p:cNvPr>
          <p:cNvSpPr>
            <a:spLocks noGrp="1"/>
          </p:cNvSpPr>
          <p:nvPr>
            <p:ph type="ctrTitle"/>
          </p:nvPr>
        </p:nvSpPr>
        <p:spPr/>
        <p:txBody>
          <a:bodyPr/>
          <a:lstStyle/>
          <a:p>
            <a:r>
              <a:rPr lang="en-GB" dirty="0">
                <a:solidFill>
                  <a:srgbClr val="451551"/>
                </a:solidFill>
                <a:latin typeface="Lato"/>
              </a:rPr>
              <a:t>Appendix 1: Planned outputs 2021/22</a:t>
            </a:r>
            <a:endParaRPr lang="en-US" dirty="0">
              <a:solidFill>
                <a:srgbClr val="451551"/>
              </a:solidFill>
            </a:endParaRPr>
          </a:p>
        </p:txBody>
      </p:sp>
      <p:sp>
        <p:nvSpPr>
          <p:cNvPr id="3" name="Subtitle 2">
            <a:extLst>
              <a:ext uri="{FF2B5EF4-FFF2-40B4-BE49-F238E27FC236}">
                <a16:creationId xmlns:a16="http://schemas.microsoft.com/office/drawing/2014/main" id="{4104F8D7-5FE9-B04D-A67B-DFF09DD13B1D}"/>
              </a:ext>
            </a:extLst>
          </p:cNvPr>
          <p:cNvSpPr>
            <a:spLocks noGrp="1"/>
          </p:cNvSpPr>
          <p:nvPr>
            <p:ph type="body" sz="quarter" idx="12"/>
          </p:nvPr>
        </p:nvSpPr>
        <p:spPr>
          <a:xfrm>
            <a:off x="508909" y="1302920"/>
            <a:ext cx="11177587" cy="4005262"/>
          </a:xfrm>
        </p:spPr>
        <p:txBody>
          <a:bodyPr>
            <a:noAutofit/>
          </a:bodyPr>
          <a:lstStyle/>
          <a:p>
            <a:pPr>
              <a:lnSpc>
                <a:spcPct val="100000"/>
              </a:lnSpc>
              <a:spcBef>
                <a:spcPts val="1200"/>
              </a:spcBef>
            </a:pPr>
            <a:r>
              <a:rPr lang="en-GB" sz="1600" dirty="0"/>
              <a:t>Our work spans 3 interlinked ecosystems: guidelines, life sciences, and information. These accelerate the adoption of innovation and ensure these are brought to the UK market, first whenever possible, and rapidly adopted for the patient good. </a:t>
            </a:r>
          </a:p>
          <a:p>
            <a:pPr>
              <a:lnSpc>
                <a:spcPct val="100000"/>
              </a:lnSpc>
              <a:spcBef>
                <a:spcPts val="1200"/>
              </a:spcBef>
            </a:pPr>
            <a:r>
              <a:rPr lang="en-GB" sz="1600" dirty="0"/>
              <a:t>Our distinct role is to provide an independent assessment of the value of existing and new treatments and interventions for the system and ensure front-line professionals, the public and patients have access to the latest treatment, advice, and guidance. </a:t>
            </a:r>
          </a:p>
          <a:p>
            <a:pPr>
              <a:lnSpc>
                <a:spcPct val="100000"/>
              </a:lnSpc>
              <a:spcBef>
                <a:spcPts val="1200"/>
              </a:spcBef>
            </a:pPr>
            <a:r>
              <a:rPr lang="en-GB" sz="1600" dirty="0"/>
              <a:t>This section outlines our planned key outputs in 2021/22 across these 3 ecosystems.</a:t>
            </a:r>
          </a:p>
          <a:p>
            <a:pPr>
              <a:lnSpc>
                <a:spcPct val="100000"/>
              </a:lnSpc>
              <a:spcBef>
                <a:spcPts val="1200"/>
              </a:spcBef>
            </a:pPr>
            <a:endParaRPr lang="en-GB" sz="1600" dirty="0"/>
          </a:p>
          <a:p>
            <a:pPr>
              <a:lnSpc>
                <a:spcPct val="100000"/>
              </a:lnSpc>
              <a:spcBef>
                <a:spcPts val="1200"/>
              </a:spcBef>
            </a:pPr>
            <a:endParaRPr lang="en-GB" sz="1600" dirty="0"/>
          </a:p>
        </p:txBody>
      </p:sp>
      <p:sp>
        <p:nvSpPr>
          <p:cNvPr id="4" name="Rectangle 3">
            <a:extLst>
              <a:ext uri="{FF2B5EF4-FFF2-40B4-BE49-F238E27FC236}">
                <a16:creationId xmlns:a16="http://schemas.microsoft.com/office/drawing/2014/main" id="{D2EF10AD-F8CF-4CA9-9DC6-A888831C80DB}"/>
              </a:ext>
              <a:ext uri="{C183D7F6-B498-43B3-948B-1728B52AA6E4}">
                <adec:decorative xmlns:adec="http://schemas.microsoft.com/office/drawing/2017/decorative" val="1"/>
              </a:ext>
            </a:extLst>
          </p:cNvPr>
          <p:cNvSpPr/>
          <p:nvPr/>
        </p:nvSpPr>
        <p:spPr>
          <a:xfrm>
            <a:off x="738909" y="3707530"/>
            <a:ext cx="10667999" cy="1839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9CD6399-46AC-4613-9E8E-3326FEF38382}"/>
              </a:ext>
            </a:extLst>
          </p:cNvPr>
          <p:cNvSpPr txBox="1"/>
          <p:nvPr/>
        </p:nvSpPr>
        <p:spPr>
          <a:xfrm>
            <a:off x="2432719" y="3935243"/>
            <a:ext cx="8885238" cy="1323439"/>
          </a:xfrm>
          <a:prstGeom prst="rect">
            <a:avLst/>
          </a:prstGeom>
          <a:noFill/>
        </p:spPr>
        <p:txBody>
          <a:bodyPr wrap="square">
            <a:spAutoFit/>
          </a:bodyPr>
          <a:lstStyle/>
          <a:p>
            <a:pPr marL="0" indent="0">
              <a:lnSpc>
                <a:spcPct val="100000"/>
              </a:lnSpc>
              <a:buNone/>
            </a:pPr>
            <a:r>
              <a:rPr lang="en-GB" sz="1600" b="1" dirty="0">
                <a:solidFill>
                  <a:srgbClr val="451551"/>
                </a:solidFill>
              </a:rPr>
              <a:t>Tracking progress</a:t>
            </a:r>
          </a:p>
          <a:p>
            <a:pPr marL="0" indent="0">
              <a:lnSpc>
                <a:spcPct val="100000"/>
              </a:lnSpc>
              <a:buNone/>
            </a:pPr>
            <a:r>
              <a:rPr lang="en-GB" sz="1600" dirty="0"/>
              <a:t>The chief executive has overall responsibility for the delivery of NICE’s business plan, priorities and policies. We will monitor and track our progress on delivering our strategic ambitions and objectives in this business plan through a new integrated performance framework. The board will routinely review progress and a summary update will be included in our annual report.</a:t>
            </a:r>
          </a:p>
        </p:txBody>
      </p:sp>
      <p:pic>
        <p:nvPicPr>
          <p:cNvPr id="8" name="Picture 7">
            <a:extLst>
              <a:ext uri="{FF2B5EF4-FFF2-40B4-BE49-F238E27FC236}">
                <a16:creationId xmlns:a16="http://schemas.microsoft.com/office/drawing/2014/main" id="{830C60EB-F0E2-4CF2-B8EF-295548B3B16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961" y="4086086"/>
            <a:ext cx="1082042" cy="1082042"/>
          </a:xfrm>
          <a:prstGeom prst="rect">
            <a:avLst/>
          </a:prstGeom>
        </p:spPr>
      </p:pic>
      <p:sp>
        <p:nvSpPr>
          <p:cNvPr id="9" name="Slide Number Placeholder 8">
            <a:extLst>
              <a:ext uri="{FF2B5EF4-FFF2-40B4-BE49-F238E27FC236}">
                <a16:creationId xmlns:a16="http://schemas.microsoft.com/office/drawing/2014/main" id="{094F7FA5-FF07-4FE7-8D74-0B1CD9AA1FF5}"/>
              </a:ext>
            </a:extLst>
          </p:cNvPr>
          <p:cNvSpPr>
            <a:spLocks noGrp="1"/>
          </p:cNvSpPr>
          <p:nvPr>
            <p:ph type="sldNum" sz="quarter" idx="4"/>
          </p:nvPr>
        </p:nvSpPr>
        <p:spPr/>
        <p:txBody>
          <a:bodyPr/>
          <a:lstStyle/>
          <a:p>
            <a:fld id="{FD914462-0A0E-4602-BFA1-33271CD95439}" type="slidenum">
              <a:rPr lang="en-GB" smtClean="0"/>
              <a:pPr/>
              <a:t>25</a:t>
            </a:fld>
            <a:endParaRPr lang="en-GB"/>
          </a:p>
        </p:txBody>
      </p:sp>
    </p:spTree>
    <p:extLst>
      <p:ext uri="{BB962C8B-B14F-4D97-AF65-F5344CB8AC3E}">
        <p14:creationId xmlns:p14="http://schemas.microsoft.com/office/powerpoint/2010/main" val="2070332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E192-3082-A94F-8330-099C4A76794F}"/>
              </a:ext>
            </a:extLst>
          </p:cNvPr>
          <p:cNvSpPr>
            <a:spLocks noGrp="1"/>
          </p:cNvSpPr>
          <p:nvPr>
            <p:ph type="ctrTitle"/>
          </p:nvPr>
        </p:nvSpPr>
        <p:spPr/>
        <p:txBody>
          <a:bodyPr/>
          <a:lstStyle/>
          <a:p>
            <a:r>
              <a:rPr lang="en-GB" dirty="0">
                <a:solidFill>
                  <a:srgbClr val="451551"/>
                </a:solidFill>
              </a:rPr>
              <a:t>Guidelines ecosystem</a:t>
            </a:r>
          </a:p>
        </p:txBody>
      </p:sp>
      <p:sp>
        <p:nvSpPr>
          <p:cNvPr id="3" name="Subtitle 2">
            <a:extLst>
              <a:ext uri="{FF2B5EF4-FFF2-40B4-BE49-F238E27FC236}">
                <a16:creationId xmlns:a16="http://schemas.microsoft.com/office/drawing/2014/main" id="{74FFDCE3-5951-FE4B-B3F1-53E56A9C3390}"/>
              </a:ext>
            </a:extLst>
          </p:cNvPr>
          <p:cNvSpPr>
            <a:spLocks noGrp="1"/>
          </p:cNvSpPr>
          <p:nvPr>
            <p:ph type="subTitle" idx="1"/>
          </p:nvPr>
        </p:nvSpPr>
        <p:spPr>
          <a:xfrm>
            <a:off x="563418" y="1263876"/>
            <a:ext cx="10891703" cy="4050953"/>
          </a:xfrm>
        </p:spPr>
        <p:txBody>
          <a:bodyPr numCol="1">
            <a:normAutofit/>
          </a:bodyPr>
          <a:lstStyle/>
          <a:p>
            <a:pPr marL="0" indent="0">
              <a:buNone/>
            </a:pPr>
            <a:r>
              <a:rPr lang="en-GB" sz="1600" dirty="0"/>
              <a:t>We develop best practice recommendations, advice and quality standards primarily for frontline practitioners but also for patients to support shared decision making and, increasingly, the shift to more self-care. Guideline recommendations extend across the whole care pathway and the health, public health and social care sectors. They play a critical role in driving the adoption of best practice and the latest innovations supported by quality standards and indicators to track improvement. Guidelines also identify research priorities and support commissioners to deprioritise or stop funding interventions that no longer add value. </a:t>
            </a:r>
          </a:p>
          <a:p>
            <a:endParaRPr lang="en-US" sz="1600" dirty="0"/>
          </a:p>
        </p:txBody>
      </p:sp>
      <p:graphicFrame>
        <p:nvGraphicFramePr>
          <p:cNvPr id="5" name="Table 4">
            <a:extLst>
              <a:ext uri="{FF2B5EF4-FFF2-40B4-BE49-F238E27FC236}">
                <a16:creationId xmlns:a16="http://schemas.microsoft.com/office/drawing/2014/main" id="{D140E1BC-1B3A-EC47-8495-62177180D492}"/>
              </a:ext>
            </a:extLst>
          </p:cNvPr>
          <p:cNvGraphicFramePr>
            <a:graphicFrameLocks noGrp="1"/>
          </p:cNvGraphicFramePr>
          <p:nvPr>
            <p:extLst>
              <p:ext uri="{D42A27DB-BD31-4B8C-83A1-F6EECF244321}">
                <p14:modId xmlns:p14="http://schemas.microsoft.com/office/powerpoint/2010/main" val="4258002877"/>
              </p:ext>
            </p:extLst>
          </p:nvPr>
        </p:nvGraphicFramePr>
        <p:xfrm>
          <a:off x="650241" y="3047022"/>
          <a:ext cx="10682777" cy="2358614"/>
        </p:xfrm>
        <a:graphic>
          <a:graphicData uri="http://schemas.openxmlformats.org/drawingml/2006/table">
            <a:tbl>
              <a:tblPr firstRow="1" bandRow="1">
                <a:tableStyleId>{5C22544A-7EE6-4342-B048-85BDC9FD1C3A}</a:tableStyleId>
              </a:tblPr>
              <a:tblGrid>
                <a:gridCol w="7930120">
                  <a:extLst>
                    <a:ext uri="{9D8B030D-6E8A-4147-A177-3AD203B41FA5}">
                      <a16:colId xmlns:a16="http://schemas.microsoft.com/office/drawing/2014/main" val="2597715735"/>
                    </a:ext>
                  </a:extLst>
                </a:gridCol>
                <a:gridCol w="2752657">
                  <a:extLst>
                    <a:ext uri="{9D8B030D-6E8A-4147-A177-3AD203B41FA5}">
                      <a16:colId xmlns:a16="http://schemas.microsoft.com/office/drawing/2014/main" val="3592510617"/>
                    </a:ext>
                  </a:extLst>
                </a:gridCol>
              </a:tblGrid>
              <a:tr h="435556">
                <a:tc>
                  <a:txBody>
                    <a:bodyPr/>
                    <a:lstStyle/>
                    <a:p>
                      <a:r>
                        <a:rPr lang="en-GB" sz="1400" dirty="0">
                          <a:latin typeface="Lato" panose="020F0502020204030203" pitchFamily="34" charset="0"/>
                          <a:ea typeface="Lato" panose="020F0502020204030203" pitchFamily="34" charset="0"/>
                          <a:cs typeface="Lato" panose="020F0502020204030203" pitchFamily="34" charset="0"/>
                        </a:rPr>
                        <a:t>Product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Planned output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303532966"/>
                  </a:ext>
                </a:extLst>
              </a:tr>
              <a:tr h="490435">
                <a:tc>
                  <a:txBody>
                    <a:bodyPr/>
                    <a:lstStyle/>
                    <a:p>
                      <a:r>
                        <a:rPr lang="en-GB" sz="1400" dirty="0">
                          <a:latin typeface="Lato" panose="020F0502020204030203" pitchFamily="34" charset="0"/>
                          <a:ea typeface="Lato" panose="020F0502020204030203" pitchFamily="34" charset="0"/>
                          <a:cs typeface="Lato" panose="020F0502020204030203" pitchFamily="34" charset="0"/>
                        </a:rPr>
                        <a:t>Guidelines: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nSpc>
                          <a:spcPct val="100000"/>
                        </a:lnSpc>
                        <a:spcBef>
                          <a:spcPts val="0"/>
                        </a:spcBef>
                        <a:spcAft>
                          <a:spcPts val="0"/>
                        </a:spcAft>
                      </a:pPr>
                      <a:endParaRPr lang="en-GB" sz="14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477541">
                <a:tc>
                  <a:txBody>
                    <a:bodyPr/>
                    <a:lstStyle/>
                    <a:p>
                      <a:pPr marL="285750" indent="-285750">
                        <a:buFont typeface="Arial" panose="020B0604020202020204" pitchFamily="34" charset="0"/>
                        <a:buChar char="•"/>
                      </a:pPr>
                      <a:r>
                        <a:rPr lang="en-GB" sz="1400" dirty="0">
                          <a:latin typeface="Lato" panose="020F0502020204030203" pitchFamily="34" charset="0"/>
                          <a:ea typeface="Lato" panose="020F0502020204030203" pitchFamily="34" charset="0"/>
                          <a:cs typeface="Lato" panose="020F0502020204030203" pitchFamily="34" charset="0"/>
                        </a:rPr>
                        <a:t>standard and interactive format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nSpc>
                          <a:spcPct val="100000"/>
                        </a:lnSpc>
                        <a:spcBef>
                          <a:spcPts val="0"/>
                        </a:spcBef>
                        <a:spcAft>
                          <a:spcPts val="0"/>
                        </a:spcAft>
                      </a:pPr>
                      <a:r>
                        <a:rPr lang="en-GB" sz="1400" dirty="0">
                          <a:solidFill>
                            <a:schemeClr val="tx1"/>
                          </a:solidFill>
                          <a:latin typeface="Lato" panose="020F0502020204030203" pitchFamily="34" charset="0"/>
                          <a:ea typeface="Lato" panose="020F0502020204030203" pitchFamily="34" charset="0"/>
                          <a:cs typeface="Lato" panose="020F0502020204030203" pitchFamily="34" charset="0"/>
                        </a:rPr>
                        <a:t>22</a:t>
                      </a:r>
                      <a:endParaRPr lang="en-GB" sz="14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47754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Lato" panose="020F0502020204030203" pitchFamily="34" charset="0"/>
                          <a:ea typeface="Lato" panose="020F0502020204030203" pitchFamily="34" charset="0"/>
                          <a:cs typeface="Lato" panose="020F0502020204030203" pitchFamily="34" charset="0"/>
                        </a:rPr>
                        <a:t>topic suites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nSpc>
                          <a:spcPct val="100000"/>
                        </a:lnSpc>
                        <a:spcBef>
                          <a:spcPts val="0"/>
                        </a:spcBef>
                        <a:spcAft>
                          <a:spcPts val="0"/>
                        </a:spcAft>
                      </a:pPr>
                      <a:r>
                        <a:rPr lang="en-GB" sz="1400" dirty="0">
                          <a:solidFill>
                            <a:schemeClr val="tx1"/>
                          </a:solidFill>
                          <a:latin typeface="+mn-lt"/>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477541">
                <a:tc>
                  <a:txBody>
                    <a:bodyPr/>
                    <a:lstStyle/>
                    <a:p>
                      <a:pPr marL="285750" indent="-285750">
                        <a:buFont typeface="Arial" panose="020B0604020202020204" pitchFamily="34" charset="0"/>
                        <a:buChar char="•"/>
                      </a:pPr>
                      <a:r>
                        <a:rPr lang="en-GB" sz="1400" dirty="0">
                          <a:latin typeface="Lato" panose="020F0502020204030203" pitchFamily="34" charset="0"/>
                          <a:ea typeface="Lato" panose="020F0502020204030203" pitchFamily="34" charset="0"/>
                          <a:cs typeface="Lato" panose="020F0502020204030203" pitchFamily="34" charset="0"/>
                        </a:rPr>
                        <a:t>surveillance reviews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nSpc>
                          <a:spcPct val="100000"/>
                        </a:lnSpc>
                        <a:spcBef>
                          <a:spcPts val="0"/>
                        </a:spcBef>
                        <a:spcAft>
                          <a:spcPts val="0"/>
                        </a:spcAft>
                      </a:pPr>
                      <a:r>
                        <a:rPr lang="en-GB" sz="1400" dirty="0">
                          <a:solidFill>
                            <a:schemeClr val="tx1"/>
                          </a:solidFill>
                          <a:latin typeface="+mn-lt"/>
                        </a:rPr>
                        <a:t>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bl>
          </a:graphicData>
        </a:graphic>
      </p:graphicFrame>
      <p:sp>
        <p:nvSpPr>
          <p:cNvPr id="7" name="Slide Number Placeholder 6">
            <a:extLst>
              <a:ext uri="{FF2B5EF4-FFF2-40B4-BE49-F238E27FC236}">
                <a16:creationId xmlns:a16="http://schemas.microsoft.com/office/drawing/2014/main" id="{51CCFAA3-17B6-40D1-9034-B2A96DCB58FE}"/>
              </a:ext>
            </a:extLst>
          </p:cNvPr>
          <p:cNvSpPr>
            <a:spLocks noGrp="1"/>
          </p:cNvSpPr>
          <p:nvPr>
            <p:ph type="sldNum" sz="quarter" idx="4"/>
          </p:nvPr>
        </p:nvSpPr>
        <p:spPr/>
        <p:txBody>
          <a:bodyPr/>
          <a:lstStyle/>
          <a:p>
            <a:fld id="{FD914462-0A0E-4602-BFA1-33271CD95439}" type="slidenum">
              <a:rPr lang="en-GB" smtClean="0"/>
              <a:pPr/>
              <a:t>26</a:t>
            </a:fld>
            <a:endParaRPr lang="en-GB"/>
          </a:p>
        </p:txBody>
      </p:sp>
    </p:spTree>
    <p:extLst>
      <p:ext uri="{BB962C8B-B14F-4D97-AF65-F5344CB8AC3E}">
        <p14:creationId xmlns:p14="http://schemas.microsoft.com/office/powerpoint/2010/main" val="3708293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E192-3082-A94F-8330-099C4A76794F}"/>
              </a:ext>
            </a:extLst>
          </p:cNvPr>
          <p:cNvSpPr>
            <a:spLocks noGrp="1"/>
          </p:cNvSpPr>
          <p:nvPr>
            <p:ph type="ctrTitle"/>
          </p:nvPr>
        </p:nvSpPr>
        <p:spPr/>
        <p:txBody>
          <a:bodyPr/>
          <a:lstStyle/>
          <a:p>
            <a:r>
              <a:rPr lang="en-GB" dirty="0">
                <a:solidFill>
                  <a:srgbClr val="451551"/>
                </a:solidFill>
              </a:rPr>
              <a:t>Life sciences ecosystem</a:t>
            </a:r>
          </a:p>
        </p:txBody>
      </p:sp>
      <p:sp>
        <p:nvSpPr>
          <p:cNvPr id="3" name="Subtitle 2">
            <a:extLst>
              <a:ext uri="{FF2B5EF4-FFF2-40B4-BE49-F238E27FC236}">
                <a16:creationId xmlns:a16="http://schemas.microsoft.com/office/drawing/2014/main" id="{74FFDCE3-5951-FE4B-B3F1-53E56A9C3390}"/>
              </a:ext>
            </a:extLst>
          </p:cNvPr>
          <p:cNvSpPr>
            <a:spLocks noGrp="1"/>
          </p:cNvSpPr>
          <p:nvPr>
            <p:ph type="subTitle" idx="1"/>
          </p:nvPr>
        </p:nvSpPr>
        <p:spPr>
          <a:xfrm>
            <a:off x="524902" y="1133759"/>
            <a:ext cx="10955895" cy="4050953"/>
          </a:xfrm>
        </p:spPr>
        <p:txBody>
          <a:bodyPr numCol="1">
            <a:normAutofit/>
          </a:bodyPr>
          <a:lstStyle/>
          <a:p>
            <a:pPr marL="0" indent="0">
              <a:spcBef>
                <a:spcPts val="600"/>
              </a:spcBef>
              <a:buNone/>
            </a:pPr>
            <a:r>
              <a:rPr lang="en-GB" sz="1600" dirty="0"/>
              <a:t>We evaluate the clinical and cost effectiveness of technologies to determine funding decisions and assess new interventional procedures for safety and effectiveness. The health economic lever is a critical one in the innovation pathway that impacts on the commissioning, funding, and adoption of new technologies.</a:t>
            </a:r>
          </a:p>
          <a:p>
            <a:endParaRPr lang="en-US" sz="1600" dirty="0"/>
          </a:p>
        </p:txBody>
      </p:sp>
      <p:graphicFrame>
        <p:nvGraphicFramePr>
          <p:cNvPr id="5" name="Table 4">
            <a:extLst>
              <a:ext uri="{FF2B5EF4-FFF2-40B4-BE49-F238E27FC236}">
                <a16:creationId xmlns:a16="http://schemas.microsoft.com/office/drawing/2014/main" id="{D140E1BC-1B3A-EC47-8495-62177180D492}"/>
              </a:ext>
            </a:extLst>
          </p:cNvPr>
          <p:cNvGraphicFramePr>
            <a:graphicFrameLocks noGrp="1"/>
          </p:cNvGraphicFramePr>
          <p:nvPr>
            <p:extLst>
              <p:ext uri="{D42A27DB-BD31-4B8C-83A1-F6EECF244321}">
                <p14:modId xmlns:p14="http://schemas.microsoft.com/office/powerpoint/2010/main" val="4240247320"/>
              </p:ext>
            </p:extLst>
          </p:nvPr>
        </p:nvGraphicFramePr>
        <p:xfrm>
          <a:off x="579508" y="2069466"/>
          <a:ext cx="10901290" cy="4212536"/>
        </p:xfrm>
        <a:graphic>
          <a:graphicData uri="http://schemas.openxmlformats.org/drawingml/2006/table">
            <a:tbl>
              <a:tblPr firstRow="1" bandRow="1">
                <a:tableStyleId>{5C22544A-7EE6-4342-B048-85BDC9FD1C3A}</a:tableStyleId>
              </a:tblPr>
              <a:tblGrid>
                <a:gridCol w="8685072">
                  <a:extLst>
                    <a:ext uri="{9D8B030D-6E8A-4147-A177-3AD203B41FA5}">
                      <a16:colId xmlns:a16="http://schemas.microsoft.com/office/drawing/2014/main" val="2597715735"/>
                    </a:ext>
                  </a:extLst>
                </a:gridCol>
                <a:gridCol w="2216218">
                  <a:extLst>
                    <a:ext uri="{9D8B030D-6E8A-4147-A177-3AD203B41FA5}">
                      <a16:colId xmlns:a16="http://schemas.microsoft.com/office/drawing/2014/main" val="3592510617"/>
                    </a:ext>
                  </a:extLst>
                </a:gridCol>
              </a:tblGrid>
              <a:tr h="308664">
                <a:tc>
                  <a:txBody>
                    <a:bodyPr/>
                    <a:lstStyle/>
                    <a:p>
                      <a:r>
                        <a:rPr lang="en-GB" sz="1400" dirty="0">
                          <a:latin typeface="Lato" panose="020F0502020204030203" pitchFamily="34" charset="0"/>
                          <a:ea typeface="Lato" panose="020F0502020204030203" pitchFamily="34" charset="0"/>
                          <a:cs typeface="Lato" panose="020F0502020204030203" pitchFamily="34" charset="0"/>
                        </a:rPr>
                        <a:t>Guidance and advice products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Planned output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303532966"/>
                  </a:ext>
                </a:extLst>
              </a:tr>
              <a:tr h="605216">
                <a:tc>
                  <a:txBody>
                    <a:bodyPr/>
                    <a:lstStyle/>
                    <a:p>
                      <a:r>
                        <a:rPr lang="en-GB" sz="1400" kern="1200" dirty="0">
                          <a:solidFill>
                            <a:schemeClr val="dk1"/>
                          </a:solidFill>
                          <a:effectLst/>
                          <a:latin typeface="Lato" panose="020F0502020204030203" pitchFamily="34" charset="0"/>
                          <a:ea typeface="Lato" panose="020F0502020204030203" pitchFamily="34" charset="0"/>
                          <a:cs typeface="Lato" panose="020F0502020204030203" pitchFamily="34" charset="0"/>
                        </a:rPr>
                        <a:t>Technology appraisals and highly specialised technologies guidance </a:t>
                      </a:r>
                      <a:endParaRPr lang="en-GB" sz="140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98 (</a:t>
                      </a:r>
                      <a:r>
                        <a:rPr lang="en-GB" sz="1400" kern="1200" dirty="0">
                          <a:solidFill>
                            <a:schemeClr val="dk1"/>
                          </a:solidFill>
                          <a:effectLst/>
                          <a:latin typeface="Lato" panose="020F0502020204030203" pitchFamily="34" charset="0"/>
                          <a:ea typeface="Lato" panose="020F0502020204030203" pitchFamily="34" charset="0"/>
                          <a:cs typeface="Lato" panose="020F0502020204030203" pitchFamily="34" charset="0"/>
                        </a:rPr>
                        <a:t>88 fully funded via the charging mechanism / 10 terminated)</a:t>
                      </a:r>
                      <a:endParaRPr lang="en-GB" sz="140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338416">
                <a:tc>
                  <a:txBody>
                    <a:bodyPr/>
                    <a:lstStyle/>
                    <a:p>
                      <a:pPr marL="0" indent="0">
                        <a:buFont typeface="Arial" panose="020B0604020202020204" pitchFamily="34" charset="0"/>
                        <a:buNone/>
                      </a:pPr>
                      <a:r>
                        <a:rPr lang="en-GB" sz="1400" kern="1200" dirty="0">
                          <a:solidFill>
                            <a:schemeClr val="dk1"/>
                          </a:solidFill>
                          <a:effectLst/>
                          <a:latin typeface="Lato" panose="020F0502020204030203" pitchFamily="34" charset="0"/>
                          <a:ea typeface="Lato" panose="020F0502020204030203" pitchFamily="34" charset="0"/>
                          <a:cs typeface="Lato" panose="020F0502020204030203" pitchFamily="34" charset="0"/>
                        </a:rPr>
                        <a:t>Interventional procedures guidance</a:t>
                      </a:r>
                      <a:endParaRPr lang="en-GB" sz="140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338416">
                <a:tc>
                  <a:txBody>
                    <a:bodyPr/>
                    <a:lstStyle/>
                    <a:p>
                      <a:pPr marL="0" indent="0">
                        <a:buFont typeface="Arial" panose="020B0604020202020204" pitchFamily="34" charset="0"/>
                        <a:buNone/>
                      </a:pPr>
                      <a:r>
                        <a:rPr lang="en-GB" sz="1400" kern="1200" dirty="0">
                          <a:solidFill>
                            <a:schemeClr val="dk1"/>
                          </a:solidFill>
                          <a:effectLst/>
                          <a:latin typeface="Lato" panose="020F0502020204030203" pitchFamily="34" charset="0"/>
                          <a:ea typeface="Lato" panose="020F0502020204030203" pitchFamily="34" charset="0"/>
                          <a:cs typeface="Lato" panose="020F0502020204030203" pitchFamily="34" charset="0"/>
                        </a:rPr>
                        <a:t>Diagnostics guidance </a:t>
                      </a:r>
                      <a:endParaRPr lang="en-GB" sz="140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r>
                        <a:rPr lang="en-GB" sz="1400" dirty="0">
                          <a:latin typeface="Lato" panose="020F0502020204030203" pitchFamily="34" charset="0"/>
                          <a:ea typeface="Lato" panose="020F0502020204030203" pitchFamily="34" charset="0"/>
                          <a:cs typeface="Lato" panose="020F0502020204030203" pitchFamily="34" charset="0"/>
                        </a:rPr>
                        <a:t>11, of which 2 digital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338416">
                <a:tc>
                  <a:txBody>
                    <a:bodyPr/>
                    <a:lstStyle/>
                    <a:p>
                      <a:pPr marL="0" indent="0">
                        <a:buFont typeface="Arial" panose="020B0604020202020204" pitchFamily="34" charset="0"/>
                        <a:buNone/>
                      </a:pPr>
                      <a:r>
                        <a:rPr lang="en-GB" sz="1400" kern="1200" dirty="0">
                          <a:solidFill>
                            <a:schemeClr val="dk1"/>
                          </a:solidFill>
                          <a:effectLst/>
                          <a:latin typeface="Lato" panose="020F0502020204030203" pitchFamily="34" charset="0"/>
                          <a:ea typeface="Lato" panose="020F0502020204030203" pitchFamily="34" charset="0"/>
                          <a:cs typeface="Lato" panose="020F0502020204030203" pitchFamily="34" charset="0"/>
                        </a:rPr>
                        <a:t>Medical technologies guidance</a:t>
                      </a:r>
                      <a:endParaRPr lang="en-GB" sz="140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14, of which 4 digital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r h="33841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err="1">
                          <a:solidFill>
                            <a:schemeClr val="dk1"/>
                          </a:solidFill>
                          <a:effectLst/>
                          <a:latin typeface="Lato" panose="020F0502020204030203" pitchFamily="34" charset="0"/>
                          <a:ea typeface="Lato" panose="020F0502020204030203" pitchFamily="34" charset="0"/>
                          <a:cs typeface="Lato" panose="020F0502020204030203" pitchFamily="34" charset="0"/>
                        </a:rPr>
                        <a:t>Medtech</a:t>
                      </a:r>
                      <a:r>
                        <a:rPr lang="en-GB" sz="1400" kern="1200" dirty="0">
                          <a:solidFill>
                            <a:schemeClr val="dk1"/>
                          </a:solidFill>
                          <a:effectLst/>
                          <a:latin typeface="Lato" panose="020F0502020204030203" pitchFamily="34" charset="0"/>
                          <a:ea typeface="Lato" panose="020F0502020204030203" pitchFamily="34" charset="0"/>
                          <a:cs typeface="Lato" panose="020F0502020204030203" pitchFamily="34" charset="0"/>
                        </a:rPr>
                        <a:t> innovation briefings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46, of which 13 digital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330716661"/>
                  </a:ext>
                </a:extLst>
              </a:tr>
              <a:tr h="33841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a:solidFill>
                            <a:schemeClr val="bg1"/>
                          </a:solidFill>
                          <a:effectLst/>
                          <a:latin typeface="Lato" panose="020F0502020204030203" pitchFamily="34" charset="0"/>
                          <a:ea typeface="Lato" panose="020F0502020204030203" pitchFamily="34" charset="0"/>
                          <a:cs typeface="Lato" panose="020F0502020204030203" pitchFamily="34" charset="0"/>
                        </a:rPr>
                        <a:t>Other activity to support guidance development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Lato" panose="020F0502020204030203" pitchFamily="34" charset="0"/>
                          <a:ea typeface="Lato" panose="020F0502020204030203" pitchFamily="34" charset="0"/>
                          <a:cs typeface="Lato" panose="020F0502020204030203" pitchFamily="34" charset="0"/>
                        </a:rPr>
                        <a:t>Planned output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2428998513"/>
                  </a:ext>
                </a:extLst>
              </a:tr>
              <a:tr h="36139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a:solidFill>
                            <a:schemeClr val="dk1"/>
                          </a:solidFill>
                          <a:effectLst/>
                          <a:latin typeface="Lato" panose="020F0502020204030203" pitchFamily="34" charset="0"/>
                          <a:ea typeface="Lato" panose="020F0502020204030203" pitchFamily="34" charset="0"/>
                          <a:cs typeface="Lato" panose="020F0502020204030203" pitchFamily="34" charset="0"/>
                        </a:rPr>
                        <a:t>Commercial  briefing notes for NHS England and NHS Improvement to support discussions with companies</a:t>
                      </a:r>
                      <a:r>
                        <a:rPr lang="en-GB" sz="1400" dirty="0">
                          <a:effectLst/>
                          <a:latin typeface="Lato" panose="020F0502020204030203" pitchFamily="34" charset="0"/>
                          <a:ea typeface="Lato" panose="020F0502020204030203" pitchFamily="34" charset="0"/>
                          <a:cs typeface="Lato" panose="020F0502020204030203" pitchFamily="34" charset="0"/>
                        </a:rPr>
                        <a:t> </a:t>
                      </a:r>
                      <a:r>
                        <a:rPr lang="en-GB" sz="1400" kern="1200" dirty="0">
                          <a:solidFill>
                            <a:schemeClr val="dk1"/>
                          </a:solidFill>
                          <a:effectLst/>
                          <a:latin typeface="Lato" panose="020F0502020204030203" pitchFamily="34" charset="0"/>
                          <a:ea typeface="Lato" panose="020F0502020204030203" pitchFamily="34" charset="0"/>
                          <a:cs typeface="Lato" panose="020F0502020204030203" pitchFamily="34" charset="0"/>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Up to 65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3922933881"/>
                  </a:ext>
                </a:extLst>
              </a:tr>
              <a:tr h="33841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a:solidFill>
                            <a:schemeClr val="dk1"/>
                          </a:solidFill>
                          <a:effectLst/>
                          <a:latin typeface="Lato" panose="020F0502020204030203" pitchFamily="34" charset="0"/>
                          <a:ea typeface="Lato" panose="020F0502020204030203" pitchFamily="34" charset="0"/>
                          <a:cs typeface="Lato" panose="020F0502020204030203" pitchFamily="34" charset="0"/>
                        </a:rPr>
                        <a:t>Advice on ‘patient access schemes’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Up to 60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568278515"/>
                  </a:ext>
                </a:extLst>
              </a:tr>
              <a:tr h="33841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a:solidFill>
                            <a:schemeClr val="dk1"/>
                          </a:solidFill>
                          <a:effectLst/>
                          <a:latin typeface="Lato" panose="020F0502020204030203" pitchFamily="34" charset="0"/>
                          <a:ea typeface="Lato" panose="020F0502020204030203" pitchFamily="34" charset="0"/>
                          <a:cs typeface="Lato" panose="020F0502020204030203" pitchFamily="34" charset="0"/>
                        </a:rPr>
                        <a:t>New data collection agreements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Up to 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367321401"/>
                  </a:ext>
                </a:extLst>
              </a:tr>
              <a:tr h="44204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a:solidFill>
                            <a:schemeClr val="dk1"/>
                          </a:solidFill>
                          <a:effectLst/>
                          <a:latin typeface="Lato" panose="020F0502020204030203" pitchFamily="34" charset="0"/>
                          <a:ea typeface="Lato" panose="020F0502020204030203" pitchFamily="34" charset="0"/>
                          <a:cs typeface="Lato" panose="020F0502020204030203" pitchFamily="34" charset="0"/>
                        </a:rPr>
                        <a:t>Completed data collection projects and associated managed access agreement exits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Up to 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966923694"/>
                  </a:ext>
                </a:extLst>
              </a:tr>
            </a:tbl>
          </a:graphicData>
        </a:graphic>
      </p:graphicFrame>
      <p:sp>
        <p:nvSpPr>
          <p:cNvPr id="7" name="Slide Number Placeholder 6">
            <a:extLst>
              <a:ext uri="{FF2B5EF4-FFF2-40B4-BE49-F238E27FC236}">
                <a16:creationId xmlns:a16="http://schemas.microsoft.com/office/drawing/2014/main" id="{2D2E2333-7577-400A-8781-B438D3A4D26D}"/>
              </a:ext>
            </a:extLst>
          </p:cNvPr>
          <p:cNvSpPr>
            <a:spLocks noGrp="1"/>
          </p:cNvSpPr>
          <p:nvPr>
            <p:ph type="sldNum" sz="quarter" idx="4"/>
          </p:nvPr>
        </p:nvSpPr>
        <p:spPr/>
        <p:txBody>
          <a:bodyPr/>
          <a:lstStyle/>
          <a:p>
            <a:fld id="{FD914462-0A0E-4602-BFA1-33271CD95439}" type="slidenum">
              <a:rPr lang="en-GB" smtClean="0"/>
              <a:pPr/>
              <a:t>27</a:t>
            </a:fld>
            <a:endParaRPr lang="en-GB"/>
          </a:p>
        </p:txBody>
      </p:sp>
    </p:spTree>
    <p:extLst>
      <p:ext uri="{BB962C8B-B14F-4D97-AF65-F5344CB8AC3E}">
        <p14:creationId xmlns:p14="http://schemas.microsoft.com/office/powerpoint/2010/main" val="1201545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E192-3082-A94F-8330-099C4A76794F}"/>
              </a:ext>
            </a:extLst>
          </p:cNvPr>
          <p:cNvSpPr>
            <a:spLocks noGrp="1"/>
          </p:cNvSpPr>
          <p:nvPr>
            <p:ph type="ctrTitle"/>
          </p:nvPr>
        </p:nvSpPr>
        <p:spPr/>
        <p:txBody>
          <a:bodyPr/>
          <a:lstStyle/>
          <a:p>
            <a:r>
              <a:rPr lang="en-GB" dirty="0">
                <a:solidFill>
                  <a:srgbClr val="451551"/>
                </a:solidFill>
              </a:rPr>
              <a:t>Information ecosystem</a:t>
            </a:r>
          </a:p>
        </p:txBody>
      </p:sp>
      <p:sp>
        <p:nvSpPr>
          <p:cNvPr id="3" name="Subtitle 2">
            <a:extLst>
              <a:ext uri="{FF2B5EF4-FFF2-40B4-BE49-F238E27FC236}">
                <a16:creationId xmlns:a16="http://schemas.microsoft.com/office/drawing/2014/main" id="{74FFDCE3-5951-FE4B-B3F1-53E56A9C3390}"/>
              </a:ext>
            </a:extLst>
          </p:cNvPr>
          <p:cNvSpPr>
            <a:spLocks noGrp="1"/>
          </p:cNvSpPr>
          <p:nvPr>
            <p:ph type="subTitle" idx="1"/>
          </p:nvPr>
        </p:nvSpPr>
        <p:spPr>
          <a:xfrm>
            <a:off x="550224" y="1226605"/>
            <a:ext cx="10973270" cy="4050953"/>
          </a:xfrm>
        </p:spPr>
        <p:txBody>
          <a:bodyPr numCol="1">
            <a:normAutofit/>
          </a:bodyPr>
          <a:lstStyle/>
          <a:p>
            <a:pPr marL="0" indent="0">
              <a:buNone/>
            </a:pPr>
            <a:r>
              <a:rPr lang="en-GB" sz="1600" dirty="0"/>
              <a:t>We provide a wide range of evidence-based information and advice for use by others to support their work. This includes a critical portfolio of advice, including the British National Formulary (BNF), clinical knowledge summaries (CKS), and the procurement of journals for the NHS.</a:t>
            </a:r>
          </a:p>
          <a:p>
            <a:pPr marL="0" indent="0">
              <a:buNone/>
            </a:pPr>
            <a:endParaRPr lang="en-GB" sz="1600" dirty="0"/>
          </a:p>
          <a:p>
            <a:pPr marL="0" indent="0">
              <a:buNone/>
            </a:pPr>
            <a:endParaRPr lang="en-GB" sz="1600" dirty="0"/>
          </a:p>
        </p:txBody>
      </p:sp>
      <p:graphicFrame>
        <p:nvGraphicFramePr>
          <p:cNvPr id="5" name="Table 4">
            <a:extLst>
              <a:ext uri="{FF2B5EF4-FFF2-40B4-BE49-F238E27FC236}">
                <a16:creationId xmlns:a16="http://schemas.microsoft.com/office/drawing/2014/main" id="{D140E1BC-1B3A-EC47-8495-62177180D492}"/>
              </a:ext>
            </a:extLst>
          </p:cNvPr>
          <p:cNvGraphicFramePr>
            <a:graphicFrameLocks noGrp="1"/>
          </p:cNvGraphicFramePr>
          <p:nvPr>
            <p:extLst>
              <p:ext uri="{D42A27DB-BD31-4B8C-83A1-F6EECF244321}">
                <p14:modId xmlns:p14="http://schemas.microsoft.com/office/powerpoint/2010/main" val="2848877853"/>
              </p:ext>
            </p:extLst>
          </p:nvPr>
        </p:nvGraphicFramePr>
        <p:xfrm>
          <a:off x="631607" y="2371854"/>
          <a:ext cx="10810503" cy="3259541"/>
        </p:xfrm>
        <a:graphic>
          <a:graphicData uri="http://schemas.openxmlformats.org/drawingml/2006/table">
            <a:tbl>
              <a:tblPr firstRow="1" bandRow="1">
                <a:tableStyleId>{5C22544A-7EE6-4342-B048-85BDC9FD1C3A}</a:tableStyleId>
              </a:tblPr>
              <a:tblGrid>
                <a:gridCol w="8630721">
                  <a:extLst>
                    <a:ext uri="{9D8B030D-6E8A-4147-A177-3AD203B41FA5}">
                      <a16:colId xmlns:a16="http://schemas.microsoft.com/office/drawing/2014/main" val="2597715735"/>
                    </a:ext>
                  </a:extLst>
                </a:gridCol>
                <a:gridCol w="2179782">
                  <a:extLst>
                    <a:ext uri="{9D8B030D-6E8A-4147-A177-3AD203B41FA5}">
                      <a16:colId xmlns:a16="http://schemas.microsoft.com/office/drawing/2014/main" val="3592510617"/>
                    </a:ext>
                  </a:extLst>
                </a:gridCol>
              </a:tblGrid>
              <a:tr h="308664">
                <a:tc>
                  <a:txBody>
                    <a:bodyPr/>
                    <a:lstStyle/>
                    <a:p>
                      <a:r>
                        <a:rPr lang="en-GB" sz="1400" dirty="0"/>
                        <a:t>Activity</a:t>
                      </a:r>
                      <a:endParaRPr lang="en-GB" sz="140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a:latin typeface="Lato" panose="020F0502020204030203" pitchFamily="34" charset="0"/>
                          <a:ea typeface="Lato" panose="020F0502020204030203" pitchFamily="34" charset="0"/>
                          <a:cs typeface="Lato" panose="020F0502020204030203" pitchFamily="34" charset="0"/>
                        </a:rPr>
                        <a:t>Planned output</a:t>
                      </a:r>
                      <a:endParaRPr lang="en-GB" sz="140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303532966"/>
                  </a:ext>
                </a:extLst>
              </a:tr>
              <a:tr h="795680">
                <a:tc>
                  <a:txBody>
                    <a:bodyPr/>
                    <a:lstStyle/>
                    <a:p>
                      <a:r>
                        <a:rPr lang="en-GB" sz="1400" kern="1200" dirty="0">
                          <a:solidFill>
                            <a:schemeClr val="dk1"/>
                          </a:solidFill>
                          <a:effectLst/>
                          <a:latin typeface="+mn-lt"/>
                          <a:ea typeface="+mn-ea"/>
                          <a:cs typeface="+mn-cs"/>
                        </a:rPr>
                        <a:t>Monthly updates of the BNF and BNFC content  </a:t>
                      </a:r>
                      <a:r>
                        <a:rPr lang="en-GB" sz="1400" dirty="0">
                          <a:effectLst/>
                        </a:rPr>
                        <a:t> </a:t>
                      </a:r>
                      <a:r>
                        <a:rPr lang="en-GB" sz="1400" kern="1200" dirty="0">
                          <a:solidFill>
                            <a:schemeClr val="dk1"/>
                          </a:solidFill>
                          <a:effectLst/>
                          <a:latin typeface="+mn-lt"/>
                          <a:ea typeface="+mn-ea"/>
                          <a:cs typeface="+mn-cs"/>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r>
                        <a:rPr lang="en-GB" sz="1400" dirty="0"/>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338416">
                <a:tc>
                  <a:txBody>
                    <a:bodyPr/>
                    <a:lstStyle/>
                    <a:p>
                      <a:pPr marL="0" indent="0">
                        <a:buFont typeface="Arial" panose="020B0604020202020204" pitchFamily="34" charset="0"/>
                        <a:buNone/>
                      </a:pPr>
                      <a:r>
                        <a:rPr lang="en-GB" sz="1400" kern="1200">
                          <a:solidFill>
                            <a:schemeClr val="dk1"/>
                          </a:solidFill>
                          <a:effectLst/>
                          <a:latin typeface="+mn-lt"/>
                          <a:ea typeface="+mn-ea"/>
                          <a:cs typeface="+mn-cs"/>
                        </a:rPr>
                        <a:t>Shared decision making outputs (including prescribing briefings)</a:t>
                      </a:r>
                      <a:endParaRPr lang="en-GB"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338416">
                <a:tc>
                  <a:txBody>
                    <a:bodyPr/>
                    <a:lstStyle/>
                    <a:p>
                      <a:pPr marL="0" indent="0">
                        <a:buFont typeface="Arial" panose="020B0604020202020204" pitchFamily="34" charset="0"/>
                        <a:buNone/>
                      </a:pPr>
                      <a:r>
                        <a:rPr lang="en-GB" sz="1400" kern="1200" dirty="0">
                          <a:solidFill>
                            <a:schemeClr val="dk1"/>
                          </a:solidFill>
                          <a:effectLst/>
                          <a:latin typeface="+mn-lt"/>
                          <a:ea typeface="+mn-ea"/>
                          <a:cs typeface="+mn-cs"/>
                        </a:rPr>
                        <a:t>Evidence reviews for NHS England and NHS Improvement specialised commissioning (including COVID-19 rapid evidence summaries)</a:t>
                      </a:r>
                      <a:endParaRPr lang="en-GB"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r>
                        <a:rPr lang="en-GB" sz="1400" dirty="0">
                          <a:latin typeface="Lato" panose="020F0502020204030203" pitchFamily="34" charset="0"/>
                          <a:ea typeface="Lato" panose="020F0502020204030203" pitchFamily="34" charset="0"/>
                          <a:cs typeface="Lato" panose="020F0502020204030203" pitchFamily="34"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338416">
                <a:tc>
                  <a:txBody>
                    <a:bodyPr/>
                    <a:lstStyle/>
                    <a:p>
                      <a:pPr marL="0" indent="0">
                        <a:buFont typeface="Arial" panose="020B0604020202020204" pitchFamily="34" charset="0"/>
                        <a:buNone/>
                      </a:pPr>
                      <a:r>
                        <a:rPr lang="en-GB" sz="1400" kern="1200" dirty="0">
                          <a:solidFill>
                            <a:schemeClr val="dk1"/>
                          </a:solidFill>
                          <a:effectLst/>
                          <a:latin typeface="+mn-lt"/>
                          <a:ea typeface="+mn-ea"/>
                          <a:cs typeface="+mn-cs"/>
                        </a:rPr>
                        <a:t>Medicines advice products - includes key therapeutic topics, evidence summaries, and medicines evidence commentaries</a:t>
                      </a:r>
                      <a:endParaRPr lang="en-GB"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r h="338416">
                <a:tc>
                  <a:txBody>
                    <a:bodyPr/>
                    <a:lstStyle/>
                    <a:p>
                      <a:r>
                        <a:rPr lang="en-GB" sz="1400" kern="1200">
                          <a:solidFill>
                            <a:schemeClr val="dk1"/>
                          </a:solidFill>
                          <a:effectLst/>
                          <a:latin typeface="+mn-lt"/>
                          <a:ea typeface="+mn-ea"/>
                          <a:cs typeface="+mn-cs"/>
                        </a:rPr>
                        <a:t>Evidence summaries – antimicrobial prescribing</a:t>
                      </a:r>
                      <a:endParaRPr lang="en-GB" sz="1400" kern="1200" dirty="0">
                        <a:solidFill>
                          <a:schemeClr val="dk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330716661"/>
                  </a:ext>
                </a:extLst>
              </a:tr>
              <a:tr h="442045">
                <a:tc>
                  <a:txBody>
                    <a:bodyPr/>
                    <a:lstStyle/>
                    <a:p>
                      <a:r>
                        <a:rPr lang="en-GB" sz="1400" kern="1200">
                          <a:solidFill>
                            <a:schemeClr val="dk1"/>
                          </a:solidFill>
                          <a:effectLst/>
                          <a:latin typeface="+mn-lt"/>
                          <a:ea typeface="+mn-ea"/>
                          <a:cs typeface="+mn-cs"/>
                        </a:rPr>
                        <a:t>New CKS topics</a:t>
                      </a:r>
                      <a:endParaRPr lang="en-GB" sz="1400" kern="1200" dirty="0">
                        <a:solidFill>
                          <a:schemeClr val="dk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966923694"/>
                  </a:ext>
                </a:extLst>
              </a:tr>
            </a:tbl>
          </a:graphicData>
        </a:graphic>
      </p:graphicFrame>
      <p:sp>
        <p:nvSpPr>
          <p:cNvPr id="7" name="Slide Number Placeholder 6">
            <a:extLst>
              <a:ext uri="{FF2B5EF4-FFF2-40B4-BE49-F238E27FC236}">
                <a16:creationId xmlns:a16="http://schemas.microsoft.com/office/drawing/2014/main" id="{669A09E5-360F-4F33-B7CF-CDDABD74A15C}"/>
              </a:ext>
            </a:extLst>
          </p:cNvPr>
          <p:cNvSpPr>
            <a:spLocks noGrp="1"/>
          </p:cNvSpPr>
          <p:nvPr>
            <p:ph type="sldNum" sz="quarter" idx="4"/>
          </p:nvPr>
        </p:nvSpPr>
        <p:spPr/>
        <p:txBody>
          <a:bodyPr/>
          <a:lstStyle/>
          <a:p>
            <a:fld id="{FD914462-0A0E-4602-BFA1-33271CD95439}" type="slidenum">
              <a:rPr lang="en-GB" smtClean="0"/>
              <a:pPr/>
              <a:t>28</a:t>
            </a:fld>
            <a:endParaRPr lang="en-GB"/>
          </a:p>
        </p:txBody>
      </p:sp>
    </p:spTree>
    <p:extLst>
      <p:ext uri="{BB962C8B-B14F-4D97-AF65-F5344CB8AC3E}">
        <p14:creationId xmlns:p14="http://schemas.microsoft.com/office/powerpoint/2010/main" val="3278452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5F596-28E2-7A49-99E8-A30DFF4B47F2}"/>
              </a:ext>
            </a:extLst>
          </p:cNvPr>
          <p:cNvSpPr>
            <a:spLocks noGrp="1"/>
          </p:cNvSpPr>
          <p:nvPr>
            <p:ph type="ctrTitle"/>
          </p:nvPr>
        </p:nvSpPr>
        <p:spPr/>
        <p:txBody>
          <a:bodyPr>
            <a:normAutofit/>
          </a:bodyPr>
          <a:lstStyle/>
          <a:p>
            <a:r>
              <a:rPr lang="en-GB" dirty="0">
                <a:solidFill>
                  <a:srgbClr val="451551"/>
                </a:solidFill>
              </a:rPr>
              <a:t>Appendix 2: 2021/22 budget</a:t>
            </a:r>
          </a:p>
        </p:txBody>
      </p:sp>
      <p:sp>
        <p:nvSpPr>
          <p:cNvPr id="3" name="Subtitle 2">
            <a:extLst>
              <a:ext uri="{FF2B5EF4-FFF2-40B4-BE49-F238E27FC236}">
                <a16:creationId xmlns:a16="http://schemas.microsoft.com/office/drawing/2014/main" id="{4104F8D7-5FE9-B04D-A67B-DFF09DD13B1D}"/>
              </a:ext>
            </a:extLst>
          </p:cNvPr>
          <p:cNvSpPr>
            <a:spLocks noGrp="1"/>
          </p:cNvSpPr>
          <p:nvPr>
            <p:ph type="body" sz="quarter" idx="12"/>
          </p:nvPr>
        </p:nvSpPr>
        <p:spPr>
          <a:xfrm>
            <a:off x="496384" y="1277868"/>
            <a:ext cx="7090122" cy="4541520"/>
          </a:xfrm>
        </p:spPr>
        <p:txBody>
          <a:bodyPr>
            <a:noAutofit/>
          </a:bodyPr>
          <a:lstStyle/>
          <a:p>
            <a:pPr>
              <a:lnSpc>
                <a:spcPct val="100000"/>
              </a:lnSpc>
              <a:spcBef>
                <a:spcPts val="1200"/>
              </a:spcBef>
            </a:pPr>
            <a:r>
              <a:rPr lang="en-GB" sz="1600" b="1" dirty="0">
                <a:solidFill>
                  <a:srgbClr val="451551"/>
                </a:solidFill>
              </a:rPr>
              <a:t>Sources of funding (revenue budget)</a:t>
            </a:r>
          </a:p>
          <a:p>
            <a:pPr>
              <a:lnSpc>
                <a:spcPct val="100000"/>
              </a:lnSpc>
              <a:spcBef>
                <a:spcPts val="1200"/>
              </a:spcBef>
            </a:pPr>
            <a:r>
              <a:rPr lang="en-GB" sz="1400" dirty="0"/>
              <a:t>Most of our funding (£54.4m, 70%) is provided directly by the Department of Health and Social Care (DHSC) through grant-in-aid (GIA) funding. The remainder of our funding (£23.9m) is received from several sources as shown in the table on the right.</a:t>
            </a:r>
          </a:p>
          <a:p>
            <a:pPr>
              <a:lnSpc>
                <a:spcPct val="100000"/>
              </a:lnSpc>
              <a:spcBef>
                <a:spcPts val="1200"/>
              </a:spcBef>
              <a:spcAft>
                <a:spcPts val="300"/>
              </a:spcAft>
              <a:buSzPts val="1200"/>
            </a:pPr>
            <a:r>
              <a:rPr lang="en-GB" sz="1400" dirty="0"/>
              <a:t>Funding from other non-departmental public bodies (NDPB) includes resource from NHS England and NHS Improvement to support their specialised commissioning programmes, and from Health Education England to procure and provide the national core content service for the NHS.</a:t>
            </a:r>
          </a:p>
          <a:p>
            <a:pPr>
              <a:lnSpc>
                <a:spcPct val="100000"/>
              </a:lnSpc>
              <a:spcBef>
                <a:spcPts val="1200"/>
              </a:spcBef>
              <a:spcAft>
                <a:spcPts val="300"/>
              </a:spcAft>
            </a:pPr>
            <a:r>
              <a:rPr lang="en-GB" sz="1400" dirty="0"/>
              <a:t>Other income includes grants from international bodies, charities and policy organisations to fund applied and methodological research to support changes in health and social care delivery.</a:t>
            </a:r>
          </a:p>
          <a:p>
            <a:pPr>
              <a:lnSpc>
                <a:spcPct val="100000"/>
              </a:lnSpc>
              <a:spcBef>
                <a:spcPts val="1200"/>
              </a:spcBef>
            </a:pPr>
            <a:r>
              <a:rPr lang="en-GB" sz="1600" b="1" dirty="0">
                <a:solidFill>
                  <a:srgbClr val="451551"/>
                </a:solidFill>
              </a:rPr>
              <a:t>Capital budget</a:t>
            </a:r>
          </a:p>
          <a:p>
            <a:pPr marL="0" indent="0">
              <a:lnSpc>
                <a:spcPct val="100000"/>
              </a:lnSpc>
              <a:spcBef>
                <a:spcPts val="1200"/>
              </a:spcBef>
              <a:buNone/>
            </a:pPr>
            <a:r>
              <a:rPr lang="en-GB" sz="1400" dirty="0"/>
              <a:t>In addition to grant-in-aid, we expect £1.5m capital budget that is not shown in the table. This budget will enable us to make the best use of our offices in Stratford and Manchester after the pandemic. It will also fund investment in technologies that will enable us to meet our strategic and transformational objectives.</a:t>
            </a:r>
          </a:p>
        </p:txBody>
      </p:sp>
      <p:sp>
        <p:nvSpPr>
          <p:cNvPr id="7" name="Slide Number Placeholder 6">
            <a:extLst>
              <a:ext uri="{FF2B5EF4-FFF2-40B4-BE49-F238E27FC236}">
                <a16:creationId xmlns:a16="http://schemas.microsoft.com/office/drawing/2014/main" id="{9D108855-CD38-49BA-B845-D5532B907834}"/>
              </a:ext>
            </a:extLst>
          </p:cNvPr>
          <p:cNvSpPr>
            <a:spLocks noGrp="1"/>
          </p:cNvSpPr>
          <p:nvPr>
            <p:ph type="sldNum" sz="quarter" idx="4"/>
          </p:nvPr>
        </p:nvSpPr>
        <p:spPr/>
        <p:txBody>
          <a:bodyPr/>
          <a:lstStyle/>
          <a:p>
            <a:fld id="{FD914462-0A0E-4602-BFA1-33271CD95439}" type="slidenum">
              <a:rPr lang="en-GB" smtClean="0"/>
              <a:pPr/>
              <a:t>29</a:t>
            </a:fld>
            <a:endParaRPr lang="en-GB"/>
          </a:p>
        </p:txBody>
      </p:sp>
      <p:graphicFrame>
        <p:nvGraphicFramePr>
          <p:cNvPr id="4" name="Table 3">
            <a:extLst>
              <a:ext uri="{FF2B5EF4-FFF2-40B4-BE49-F238E27FC236}">
                <a16:creationId xmlns:a16="http://schemas.microsoft.com/office/drawing/2014/main" id="{8AAE64B9-073C-400B-BF2A-9D8D94785D39}"/>
              </a:ext>
            </a:extLst>
          </p:cNvPr>
          <p:cNvGraphicFramePr>
            <a:graphicFrameLocks noGrp="1"/>
          </p:cNvGraphicFramePr>
          <p:nvPr>
            <p:extLst>
              <p:ext uri="{D42A27DB-BD31-4B8C-83A1-F6EECF244321}">
                <p14:modId xmlns:p14="http://schemas.microsoft.com/office/powerpoint/2010/main" val="2970291053"/>
              </p:ext>
            </p:extLst>
          </p:nvPr>
        </p:nvGraphicFramePr>
        <p:xfrm>
          <a:off x="7998691" y="1473203"/>
          <a:ext cx="3518767" cy="4541520"/>
        </p:xfrm>
        <a:graphic>
          <a:graphicData uri="http://schemas.openxmlformats.org/drawingml/2006/table">
            <a:tbl>
              <a:tblPr firstRow="1" bandRow="1">
                <a:tableStyleId>{5C22544A-7EE6-4342-B048-85BDC9FD1C3A}</a:tableStyleId>
              </a:tblPr>
              <a:tblGrid>
                <a:gridCol w="2512293">
                  <a:extLst>
                    <a:ext uri="{9D8B030D-6E8A-4147-A177-3AD203B41FA5}">
                      <a16:colId xmlns:a16="http://schemas.microsoft.com/office/drawing/2014/main" val="2597715735"/>
                    </a:ext>
                  </a:extLst>
                </a:gridCol>
                <a:gridCol w="1006474">
                  <a:extLst>
                    <a:ext uri="{9D8B030D-6E8A-4147-A177-3AD203B41FA5}">
                      <a16:colId xmlns:a16="http://schemas.microsoft.com/office/drawing/2014/main" val="3592510617"/>
                    </a:ext>
                  </a:extLst>
                </a:gridCol>
              </a:tblGrid>
              <a:tr h="177634">
                <a:tc>
                  <a:txBody>
                    <a:bodyPr/>
                    <a:lstStyle/>
                    <a:p>
                      <a:pPr algn="l"/>
                      <a:r>
                        <a:rPr lang="en-GB" sz="1400" dirty="0"/>
                        <a:t>Sources of funding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algn="r"/>
                      <a:r>
                        <a:rPr lang="en-GB" sz="1400" dirty="0"/>
                        <a:t>2021/22 £m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303532966"/>
                  </a:ext>
                </a:extLst>
              </a:tr>
              <a:tr h="177634">
                <a:tc>
                  <a:txBody>
                    <a:bodyPr/>
                    <a:lstStyle/>
                    <a:p>
                      <a:pPr algn="l" fontAlgn="b"/>
                      <a:r>
                        <a:rPr lang="en-GB" sz="1400" b="0" i="0" u="none" strike="noStrike" dirty="0">
                          <a:effectLst/>
                          <a:latin typeface="Lato" panose="020F0502020204030203" pitchFamily="34" charset="0"/>
                          <a:ea typeface="Lato" panose="020F0502020204030203" pitchFamily="34" charset="0"/>
                          <a:cs typeface="Lato" panose="020F0502020204030203" pitchFamily="34" charset="0"/>
                        </a:rPr>
                        <a:t>DHSC: Administration GIA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a:r>
                        <a:rPr lang="en-GB" sz="1400" b="0" i="0" u="none" strike="noStrike" dirty="0">
                          <a:effectLst/>
                          <a:latin typeface="Lato" panose="020F0502020204030203" pitchFamily="34" charset="0"/>
                          <a:ea typeface="Lato" panose="020F0502020204030203" pitchFamily="34" charset="0"/>
                          <a:cs typeface="Lato" panose="020F0502020204030203" pitchFamily="34" charset="0"/>
                        </a:rPr>
                        <a:t>45.7</a:t>
                      </a:r>
                      <a:endParaRPr lang="en-GB"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177634">
                <a:tc>
                  <a:txBody>
                    <a:bodyPr/>
                    <a:lstStyle/>
                    <a:p>
                      <a:pPr algn="l" fontAlgn="b"/>
                      <a:r>
                        <a:rPr lang="en-GB" sz="1400" b="0" i="0" u="none" strike="noStrike" dirty="0">
                          <a:effectLst/>
                          <a:latin typeface="Lato" panose="020F0502020204030203" pitchFamily="34" charset="0"/>
                          <a:ea typeface="Lato" panose="020F0502020204030203" pitchFamily="34" charset="0"/>
                          <a:cs typeface="Lato" panose="020F0502020204030203" pitchFamily="34" charset="0"/>
                        </a:rPr>
                        <a:t>DHSC: Programme GIA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17763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dirty="0">
                          <a:effectLst/>
                          <a:latin typeface="Lato" panose="020F0502020204030203" pitchFamily="34" charset="0"/>
                          <a:ea typeface="Lato" panose="020F0502020204030203" pitchFamily="34" charset="0"/>
                          <a:cs typeface="Lato" panose="020F0502020204030203" pitchFamily="34" charset="0"/>
                        </a:rPr>
                        <a:t>DHSC: Depreciation (non-cash)</a:t>
                      </a:r>
                      <a:endParaRPr lang="en-GB"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a:r>
                        <a:rPr lang="en-GB" sz="1400" dirty="0">
                          <a:latin typeface="Lato" panose="020F0502020204030203" pitchFamily="34" charset="0"/>
                          <a:ea typeface="Lato" panose="020F0502020204030203" pitchFamily="34" charset="0"/>
                          <a:cs typeface="Lato" panose="020F0502020204030203" pitchFamily="34" charset="0"/>
                        </a:rPr>
                        <a:t>0.7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301978">
                <a:tc>
                  <a:txBody>
                    <a:bodyPr/>
                    <a:lstStyle/>
                    <a:p>
                      <a:pPr algn="l" fontAlgn="b"/>
                      <a:r>
                        <a:rPr lang="en-GB" sz="1400" b="0" i="0" u="none" strike="noStrike" dirty="0">
                          <a:effectLst/>
                          <a:latin typeface="Lato" panose="020F0502020204030203" pitchFamily="34" charset="0"/>
                          <a:ea typeface="Lato" panose="020F0502020204030203" pitchFamily="34" charset="0"/>
                          <a:cs typeface="Lato" panose="020F0502020204030203" pitchFamily="34" charset="0"/>
                        </a:rPr>
                        <a:t>Fees: Technology appraisals and highly specialised technologies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r h="177634">
                <a:tc>
                  <a:txBody>
                    <a:bodyPr/>
                    <a:lstStyle/>
                    <a:p>
                      <a:pPr algn="l" fontAlgn="b"/>
                      <a:r>
                        <a:rPr lang="en-GB" sz="1400" b="0" i="0" u="none" strike="noStrike" dirty="0">
                          <a:effectLst/>
                          <a:latin typeface="Lato" panose="020F0502020204030203" pitchFamily="34" charset="0"/>
                          <a:ea typeface="Lato" panose="020F0502020204030203" pitchFamily="34" charset="0"/>
                          <a:cs typeface="Lato" panose="020F0502020204030203" pitchFamily="34" charset="0"/>
                        </a:rPr>
                        <a:t>Funding from other NDPBs and ALBs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7.6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330716661"/>
                  </a:ext>
                </a:extLst>
              </a:tr>
              <a:tr h="177634">
                <a:tc>
                  <a:txBody>
                    <a:bodyPr/>
                    <a:lstStyle/>
                    <a:p>
                      <a:pPr algn="l" fontAlgn="b"/>
                      <a:r>
                        <a:rPr lang="en-GB" sz="1400" b="0" i="0" u="none" strike="noStrike" dirty="0">
                          <a:effectLst/>
                          <a:latin typeface="Lato" panose="020F0502020204030203" pitchFamily="34" charset="0"/>
                          <a:ea typeface="Lato" panose="020F0502020204030203" pitchFamily="34" charset="0"/>
                          <a:cs typeface="Lato" panose="020F0502020204030203" pitchFamily="34" charset="0"/>
                        </a:rPr>
                        <a:t>Funding from devolved administrations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966923694"/>
                  </a:ext>
                </a:extLst>
              </a:tr>
              <a:tr h="1776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dirty="0">
                          <a:effectLst/>
                          <a:latin typeface="Lato" panose="020F0502020204030203" pitchFamily="34" charset="0"/>
                          <a:ea typeface="Lato" panose="020F0502020204030203" pitchFamily="34" charset="0"/>
                          <a:cs typeface="Lato" panose="020F0502020204030203" pitchFamily="34" charset="0"/>
                        </a:rPr>
                        <a:t>NICE Scientific Advice income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661464811"/>
                  </a:ext>
                </a:extLst>
              </a:tr>
              <a:tr h="1776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dirty="0">
                          <a:effectLst/>
                          <a:latin typeface="Lato" panose="020F0502020204030203" pitchFamily="34" charset="0"/>
                          <a:ea typeface="Lato" panose="020F0502020204030203" pitchFamily="34" charset="0"/>
                          <a:cs typeface="Lato" panose="020F0502020204030203" pitchFamily="34" charset="0"/>
                        </a:rPr>
                        <a:t>Other income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4185134729"/>
                  </a:ext>
                </a:extLst>
              </a:tr>
              <a:tr h="1776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effectLst/>
                          <a:latin typeface="Lato" panose="020F0502020204030203" pitchFamily="34" charset="0"/>
                          <a:ea typeface="Lato" panose="020F0502020204030203" pitchFamily="34" charset="0"/>
                          <a:cs typeface="Lato" panose="020F0502020204030203" pitchFamily="34" charset="0"/>
                        </a:rPr>
                        <a:t>Total revenue funding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latin typeface="Lato" panose="020F0502020204030203" pitchFamily="34" charset="0"/>
                          <a:ea typeface="Lato" panose="020F0502020204030203" pitchFamily="34" charset="0"/>
                          <a:cs typeface="Lato" panose="020F0502020204030203" pitchFamily="34" charset="0"/>
                        </a:rPr>
                        <a:t>78.3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909926301"/>
                  </a:ext>
                </a:extLst>
              </a:tr>
            </a:tbl>
          </a:graphicData>
        </a:graphic>
      </p:graphicFrame>
    </p:spTree>
    <p:extLst>
      <p:ext uri="{BB962C8B-B14F-4D97-AF65-F5344CB8AC3E}">
        <p14:creationId xmlns:p14="http://schemas.microsoft.com/office/powerpoint/2010/main" val="174806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5C75-C275-C843-A795-967CD4641A61}"/>
              </a:ext>
            </a:extLst>
          </p:cNvPr>
          <p:cNvSpPr>
            <a:spLocks noGrp="1"/>
          </p:cNvSpPr>
          <p:nvPr>
            <p:ph type="ctrTitle"/>
          </p:nvPr>
        </p:nvSpPr>
        <p:spPr>
          <a:xfrm>
            <a:off x="526528" y="507606"/>
            <a:ext cx="8416707" cy="1276350"/>
          </a:xfrm>
        </p:spPr>
        <p:txBody>
          <a:bodyPr/>
          <a:lstStyle/>
          <a:p>
            <a:r>
              <a:rPr lang="en-US" dirty="0"/>
              <a:t>Introduction</a:t>
            </a:r>
          </a:p>
        </p:txBody>
      </p:sp>
      <p:sp>
        <p:nvSpPr>
          <p:cNvPr id="3" name="Subtitle 2">
            <a:extLst>
              <a:ext uri="{FF2B5EF4-FFF2-40B4-BE49-F238E27FC236}">
                <a16:creationId xmlns:a16="http://schemas.microsoft.com/office/drawing/2014/main" id="{7BD73A96-6D2E-2843-8ECD-0D6BC256853E}"/>
              </a:ext>
            </a:extLst>
          </p:cNvPr>
          <p:cNvSpPr>
            <a:spLocks noGrp="1"/>
          </p:cNvSpPr>
          <p:nvPr>
            <p:ph type="subTitle" idx="1"/>
          </p:nvPr>
        </p:nvSpPr>
        <p:spPr>
          <a:xfrm>
            <a:off x="550717" y="1147661"/>
            <a:ext cx="8530885" cy="4482293"/>
          </a:xfrm>
        </p:spPr>
        <p:txBody>
          <a:bodyPr>
            <a:normAutofit/>
          </a:bodyPr>
          <a:lstStyle/>
          <a:p>
            <a:pPr marL="0" indent="0">
              <a:lnSpc>
                <a:spcPct val="100000"/>
              </a:lnSpc>
              <a:spcBef>
                <a:spcPts val="1200"/>
              </a:spcBef>
              <a:buNone/>
            </a:pPr>
            <a:r>
              <a:rPr lang="en-GB" sz="1600" dirty="0">
                <a:latin typeface="Lato"/>
              </a:rPr>
              <a:t>The National Institute for Health and Care Excellence (NICE) was founded in 1999 and established as a non-departmental public body in the Health and Social Care Act 2012.</a:t>
            </a:r>
          </a:p>
          <a:p>
            <a:pPr marL="0" indent="0">
              <a:lnSpc>
                <a:spcPct val="100000"/>
              </a:lnSpc>
              <a:spcBef>
                <a:spcPts val="1200"/>
              </a:spcBef>
              <a:buNone/>
            </a:pPr>
            <a:r>
              <a:rPr lang="en-GB" sz="1600" dirty="0"/>
              <a:t>Our </a:t>
            </a:r>
            <a:r>
              <a:rPr lang="en-GB" sz="1600" b="1" dirty="0"/>
              <a:t>core purpose </a:t>
            </a:r>
            <a:r>
              <a:rPr lang="en-GB" sz="1600" dirty="0"/>
              <a:t>is to improve health and wellbeing by putting science and evidence at the heart of health and care decision making. We do this by:</a:t>
            </a:r>
            <a:endParaRPr lang="en-US" sz="1600" dirty="0"/>
          </a:p>
        </p:txBody>
      </p:sp>
      <p:pic>
        <p:nvPicPr>
          <p:cNvPr id="7" name="Picture 6">
            <a:extLst>
              <a:ext uri="{FF2B5EF4-FFF2-40B4-BE49-F238E27FC236}">
                <a16:creationId xmlns:a16="http://schemas.microsoft.com/office/drawing/2014/main" id="{7C9A44D6-A15B-E94F-8D1D-EC3DD14768A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0493" y="6063730"/>
            <a:ext cx="686807" cy="224263"/>
          </a:xfrm>
          <a:prstGeom prst="rect">
            <a:avLst/>
          </a:prstGeom>
        </p:spPr>
      </p:pic>
      <p:pic>
        <p:nvPicPr>
          <p:cNvPr id="20" name="Picture Placeholder 19">
            <a:extLst>
              <a:ext uri="{FF2B5EF4-FFF2-40B4-BE49-F238E27FC236}">
                <a16:creationId xmlns:a16="http://schemas.microsoft.com/office/drawing/2014/main" id="{749D22AD-E31E-4388-8617-A4678451988C}"/>
              </a:ext>
              <a:ext uri="{C183D7F6-B498-43B3-948B-1728B52AA6E4}">
                <adec:decorative xmlns:adec="http://schemas.microsoft.com/office/drawing/2017/decorative" val="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37504" r="37504"/>
          <a:stretch>
            <a:fillRect/>
          </a:stretch>
        </p:blipFill>
        <p:spPr>
          <a:xfrm>
            <a:off x="9545044" y="367646"/>
            <a:ext cx="2286956" cy="6108568"/>
          </a:xfrm>
        </p:spPr>
      </p:pic>
      <p:sp>
        <p:nvSpPr>
          <p:cNvPr id="17" name="Rectangle 16">
            <a:extLst>
              <a:ext uri="{FF2B5EF4-FFF2-40B4-BE49-F238E27FC236}">
                <a16:creationId xmlns:a16="http://schemas.microsoft.com/office/drawing/2014/main" id="{04D2C143-9F15-419C-80CD-4E64AF5D30FA}"/>
              </a:ext>
              <a:ext uri="{C183D7F6-B498-43B3-948B-1728B52AA6E4}">
                <adec:decorative xmlns:adec="http://schemas.microsoft.com/office/drawing/2017/decorative" val="1"/>
              </a:ext>
            </a:extLst>
          </p:cNvPr>
          <p:cNvSpPr/>
          <p:nvPr/>
        </p:nvSpPr>
        <p:spPr>
          <a:xfrm>
            <a:off x="641630" y="2612573"/>
            <a:ext cx="8416707" cy="3175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3">
            <a:extLst>
              <a:ext uri="{FF2B5EF4-FFF2-40B4-BE49-F238E27FC236}">
                <a16:creationId xmlns:a16="http://schemas.microsoft.com/office/drawing/2014/main" id="{566B9A28-9D44-4BF5-8EA0-7FA5C8247D96}"/>
              </a:ext>
            </a:extLst>
          </p:cNvPr>
          <p:cNvSpPr txBox="1">
            <a:spLocks/>
          </p:cNvSpPr>
          <p:nvPr/>
        </p:nvSpPr>
        <p:spPr>
          <a:xfrm>
            <a:off x="1715863" y="2740340"/>
            <a:ext cx="7323042" cy="30776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Font typeface="+mj-lt"/>
              <a:buAutoNum type="arabicPeriod"/>
            </a:pPr>
            <a:r>
              <a:rPr lang="en-GB" sz="1400" dirty="0">
                <a:ea typeface="Calibri" panose="020F0502020204030204" pitchFamily="34" charset="0"/>
              </a:rPr>
              <a:t>Providing independent assessment of a wide range of complex evidence to help commissioners, front line practitioners, patients, carers, and citizens to take better informed decisions. These decisions may be about the care people receive, the safety of new procedures or the use of finite health and care resources.</a:t>
            </a:r>
          </a:p>
          <a:p>
            <a:pPr marL="342900" indent="-342900">
              <a:lnSpc>
                <a:spcPct val="100000"/>
              </a:lnSpc>
              <a:spcBef>
                <a:spcPts val="1200"/>
              </a:spcBef>
              <a:buFont typeface="+mj-lt"/>
              <a:buAutoNum type="arabicPeriod"/>
            </a:pPr>
            <a:r>
              <a:rPr lang="en-GB" sz="1400" dirty="0">
                <a:ea typeface="Calibri" panose="020F0502020204030204" pitchFamily="34" charset="0"/>
              </a:rPr>
              <a:t>Working with those at the forefront of scientific advances and using our analytical skills, knowledge and expertise to identify, assess and develop timely recommendations on innovations that have a real impact on patients’ lives and on the delivery of health and care services, whilst representing good value for the system.</a:t>
            </a:r>
          </a:p>
          <a:p>
            <a:pPr marL="342900" indent="-342900">
              <a:lnSpc>
                <a:spcPct val="100000"/>
              </a:lnSpc>
              <a:spcBef>
                <a:spcPts val="1200"/>
              </a:spcBef>
              <a:buFont typeface="+mj-lt"/>
              <a:buAutoNum type="arabicPeriod"/>
            </a:pPr>
            <a:r>
              <a:rPr lang="en-GB" sz="1400" dirty="0">
                <a:ea typeface="Calibri" panose="020F0502020204030204" pitchFamily="34" charset="0"/>
              </a:rPr>
              <a:t>Working with partners across the health and social care system to drive the uptake of effective and cost-effective new treatments and interventions to benefit the population as a whole, and to improve and ensure equity of access to all members of society.</a:t>
            </a:r>
          </a:p>
          <a:p>
            <a:pPr>
              <a:lnSpc>
                <a:spcPct val="100000"/>
              </a:lnSpc>
            </a:pPr>
            <a:endParaRPr lang="en-GB" sz="1400" dirty="0">
              <a:ea typeface="Calibri" panose="020F0502020204030204" pitchFamily="34" charset="0"/>
            </a:endParaRPr>
          </a:p>
          <a:p>
            <a:pPr>
              <a:lnSpc>
                <a:spcPct val="100000"/>
              </a:lnSpc>
            </a:pPr>
            <a:endParaRPr lang="en-US" sz="1400" dirty="0"/>
          </a:p>
        </p:txBody>
      </p:sp>
      <p:pic>
        <p:nvPicPr>
          <p:cNvPr id="14" name="Picture 13">
            <a:extLst>
              <a:ext uri="{FF2B5EF4-FFF2-40B4-BE49-F238E27FC236}">
                <a16:creationId xmlns:a16="http://schemas.microsoft.com/office/drawing/2014/main" id="{DC45DC41-71C8-44E5-AD90-6AFFDE18DC8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1411" y="2812179"/>
            <a:ext cx="591217" cy="591217"/>
          </a:xfrm>
          <a:prstGeom prst="rect">
            <a:avLst/>
          </a:prstGeom>
        </p:spPr>
      </p:pic>
      <p:pic>
        <p:nvPicPr>
          <p:cNvPr id="15" name="Picture 14">
            <a:extLst>
              <a:ext uri="{FF2B5EF4-FFF2-40B4-BE49-F238E27FC236}">
                <a16:creationId xmlns:a16="http://schemas.microsoft.com/office/drawing/2014/main" id="{718E5F91-66A1-4132-8336-F59E0D010FC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3520" y="3900156"/>
            <a:ext cx="585646" cy="585646"/>
          </a:xfrm>
          <a:prstGeom prst="rect">
            <a:avLst/>
          </a:prstGeom>
        </p:spPr>
      </p:pic>
      <p:pic>
        <p:nvPicPr>
          <p:cNvPr id="16" name="Picture 15">
            <a:extLst>
              <a:ext uri="{FF2B5EF4-FFF2-40B4-BE49-F238E27FC236}">
                <a16:creationId xmlns:a16="http://schemas.microsoft.com/office/drawing/2014/main" id="{693A1EBE-CD28-4A1D-AE3D-C98D614EB1E0}"/>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1411" y="5021429"/>
            <a:ext cx="589865" cy="589865"/>
          </a:xfrm>
          <a:prstGeom prst="rect">
            <a:avLst/>
          </a:prstGeom>
        </p:spPr>
      </p:pic>
      <p:sp>
        <p:nvSpPr>
          <p:cNvPr id="6" name="Slide Number Placeholder 5">
            <a:extLst>
              <a:ext uri="{FF2B5EF4-FFF2-40B4-BE49-F238E27FC236}">
                <a16:creationId xmlns:a16="http://schemas.microsoft.com/office/drawing/2014/main" id="{A5531D7C-541F-4C29-8CA0-707F1C3460AE}"/>
              </a:ext>
            </a:extLst>
          </p:cNvPr>
          <p:cNvSpPr>
            <a:spLocks noGrp="1"/>
          </p:cNvSpPr>
          <p:nvPr>
            <p:ph type="sldNum" sz="quarter" idx="4"/>
          </p:nvPr>
        </p:nvSpPr>
        <p:spPr/>
        <p:txBody>
          <a:bodyPr/>
          <a:lstStyle/>
          <a:p>
            <a:fld id="{FD914462-0A0E-4602-BFA1-33271CD95439}" type="slidenum">
              <a:rPr lang="en-GB" smtClean="0"/>
              <a:pPr/>
              <a:t>3</a:t>
            </a:fld>
            <a:endParaRPr lang="en-GB"/>
          </a:p>
        </p:txBody>
      </p:sp>
    </p:spTree>
    <p:extLst>
      <p:ext uri="{BB962C8B-B14F-4D97-AF65-F5344CB8AC3E}">
        <p14:creationId xmlns:p14="http://schemas.microsoft.com/office/powerpoint/2010/main" val="4149829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E192-3082-A94F-8330-099C4A76794F}"/>
              </a:ext>
            </a:extLst>
          </p:cNvPr>
          <p:cNvSpPr>
            <a:spLocks noGrp="1"/>
          </p:cNvSpPr>
          <p:nvPr>
            <p:ph type="ctrTitle"/>
          </p:nvPr>
        </p:nvSpPr>
        <p:spPr/>
        <p:txBody>
          <a:bodyPr/>
          <a:lstStyle/>
          <a:p>
            <a:r>
              <a:rPr lang="en-GB" dirty="0">
                <a:solidFill>
                  <a:srgbClr val="451551"/>
                </a:solidFill>
              </a:rPr>
              <a:t>2021/22 budget (continued)</a:t>
            </a:r>
          </a:p>
        </p:txBody>
      </p:sp>
      <p:sp>
        <p:nvSpPr>
          <p:cNvPr id="3" name="Subtitle 2">
            <a:extLst>
              <a:ext uri="{FF2B5EF4-FFF2-40B4-BE49-F238E27FC236}">
                <a16:creationId xmlns:a16="http://schemas.microsoft.com/office/drawing/2014/main" id="{74FFDCE3-5951-FE4B-B3F1-53E56A9C3390}"/>
              </a:ext>
            </a:extLst>
          </p:cNvPr>
          <p:cNvSpPr>
            <a:spLocks noGrp="1"/>
          </p:cNvSpPr>
          <p:nvPr>
            <p:ph type="subTitle" idx="1"/>
          </p:nvPr>
        </p:nvSpPr>
        <p:spPr>
          <a:xfrm>
            <a:off x="516703" y="1259557"/>
            <a:ext cx="4689629" cy="4050953"/>
          </a:xfrm>
        </p:spPr>
        <p:txBody>
          <a:bodyPr numCol="1">
            <a:noAutofit/>
          </a:bodyPr>
          <a:lstStyle/>
          <a:p>
            <a:pPr marL="0" indent="0">
              <a:spcBef>
                <a:spcPts val="1200"/>
              </a:spcBef>
              <a:buNone/>
            </a:pPr>
            <a:r>
              <a:rPr lang="en-GB" sz="1600" b="1" dirty="0">
                <a:solidFill>
                  <a:srgbClr val="451551"/>
                </a:solidFill>
              </a:rPr>
              <a:t>Application of funding</a:t>
            </a:r>
          </a:p>
          <a:p>
            <a:pPr marL="0" indent="0">
              <a:spcBef>
                <a:spcPts val="1200"/>
              </a:spcBef>
              <a:buNone/>
            </a:pPr>
            <a:r>
              <a:rPr lang="en-GB" sz="1400" dirty="0"/>
              <a:t>The table shows a breakdown of how we have allocated the budget to each directorate within NICE. Almost two-thirds of our costs relate to our workforce, most of whom are based in our sites in Stratford and Manchester.</a:t>
            </a:r>
          </a:p>
          <a:p>
            <a:pPr marL="0" indent="0">
              <a:spcBef>
                <a:spcPts val="1200"/>
              </a:spcBef>
              <a:buNone/>
            </a:pPr>
            <a:r>
              <a:rPr lang="en-GB" sz="1400" dirty="0"/>
              <a:t>In addition to our office costs, our non-pay budget includes contracts to purchase the British National Formulary and other content for the NHS, our external guideline development centres and the cost of running our independent committee meetings.</a:t>
            </a:r>
          </a:p>
          <a:p>
            <a:pPr marL="0" indent="0">
              <a:spcBef>
                <a:spcPts val="1200"/>
              </a:spcBef>
              <a:buNone/>
            </a:pPr>
            <a:r>
              <a:rPr lang="en-GB" sz="1600" b="1" dirty="0">
                <a:solidFill>
                  <a:srgbClr val="451551"/>
                </a:solidFill>
              </a:rPr>
              <a:t>Transformation</a:t>
            </a:r>
            <a:endParaRPr lang="en-GB" sz="1400" b="1" dirty="0">
              <a:solidFill>
                <a:srgbClr val="451551"/>
              </a:solidFill>
            </a:endParaRPr>
          </a:p>
          <a:p>
            <a:pPr marL="0" indent="0">
              <a:spcBef>
                <a:spcPts val="1200"/>
              </a:spcBef>
              <a:buNone/>
            </a:pPr>
            <a:r>
              <a:rPr lang="en-GB" sz="1400" dirty="0"/>
              <a:t>To enable the delivery of our strategy, we have set aside budget in the Finance, Strategy and Transformation Directorate to support the digital roadmap, organisational development activity and business processes redesign that will be necessary to achieve our transformational objectives. This budget will be transferred to other directorates as we deploy resources throughout the year.</a:t>
            </a:r>
          </a:p>
          <a:p>
            <a:pPr marL="0" indent="0">
              <a:spcBef>
                <a:spcPts val="1400"/>
              </a:spcBef>
              <a:buNone/>
            </a:pPr>
            <a:endParaRPr lang="en-GB" sz="1400" dirty="0"/>
          </a:p>
        </p:txBody>
      </p:sp>
      <p:graphicFrame>
        <p:nvGraphicFramePr>
          <p:cNvPr id="5" name="Table 4">
            <a:extLst>
              <a:ext uri="{FF2B5EF4-FFF2-40B4-BE49-F238E27FC236}">
                <a16:creationId xmlns:a16="http://schemas.microsoft.com/office/drawing/2014/main" id="{D140E1BC-1B3A-EC47-8495-62177180D492}"/>
              </a:ext>
            </a:extLst>
          </p:cNvPr>
          <p:cNvGraphicFramePr>
            <a:graphicFrameLocks noGrp="1"/>
          </p:cNvGraphicFramePr>
          <p:nvPr>
            <p:extLst>
              <p:ext uri="{D42A27DB-BD31-4B8C-83A1-F6EECF244321}">
                <p14:modId xmlns:p14="http://schemas.microsoft.com/office/powerpoint/2010/main" val="781960767"/>
              </p:ext>
            </p:extLst>
          </p:nvPr>
        </p:nvGraphicFramePr>
        <p:xfrm>
          <a:off x="5334000" y="1259557"/>
          <a:ext cx="6166914" cy="4620878"/>
        </p:xfrm>
        <a:graphic>
          <a:graphicData uri="http://schemas.openxmlformats.org/drawingml/2006/table">
            <a:tbl>
              <a:tblPr firstRow="1" bandRow="1">
                <a:tableStyleId>{5C22544A-7EE6-4342-B048-85BDC9FD1C3A}</a:tableStyleId>
              </a:tblPr>
              <a:tblGrid>
                <a:gridCol w="3169920">
                  <a:extLst>
                    <a:ext uri="{9D8B030D-6E8A-4147-A177-3AD203B41FA5}">
                      <a16:colId xmlns:a16="http://schemas.microsoft.com/office/drawing/2014/main" val="2597715735"/>
                    </a:ext>
                  </a:extLst>
                </a:gridCol>
                <a:gridCol w="691072">
                  <a:extLst>
                    <a:ext uri="{9D8B030D-6E8A-4147-A177-3AD203B41FA5}">
                      <a16:colId xmlns:a16="http://schemas.microsoft.com/office/drawing/2014/main" val="3592510617"/>
                    </a:ext>
                  </a:extLst>
                </a:gridCol>
                <a:gridCol w="751029">
                  <a:extLst>
                    <a:ext uri="{9D8B030D-6E8A-4147-A177-3AD203B41FA5}">
                      <a16:colId xmlns:a16="http://schemas.microsoft.com/office/drawing/2014/main" val="4152227695"/>
                    </a:ext>
                  </a:extLst>
                </a:gridCol>
                <a:gridCol w="768700">
                  <a:extLst>
                    <a:ext uri="{9D8B030D-6E8A-4147-A177-3AD203B41FA5}">
                      <a16:colId xmlns:a16="http://schemas.microsoft.com/office/drawing/2014/main" val="610991913"/>
                    </a:ext>
                  </a:extLst>
                </a:gridCol>
                <a:gridCol w="786193">
                  <a:extLst>
                    <a:ext uri="{9D8B030D-6E8A-4147-A177-3AD203B41FA5}">
                      <a16:colId xmlns:a16="http://schemas.microsoft.com/office/drawing/2014/main" val="2157973853"/>
                    </a:ext>
                  </a:extLst>
                </a:gridCol>
              </a:tblGrid>
              <a:tr h="459079">
                <a:tc>
                  <a:txBody>
                    <a:bodyPr/>
                    <a:lstStyle/>
                    <a:p>
                      <a:pPr algn="l" fontAlgn="b"/>
                      <a:r>
                        <a:rPr lang="en-GB" sz="1400" b="1" i="0" u="none" strike="noStrike" dirty="0">
                          <a:effectLst/>
                          <a:latin typeface="+mn-lt"/>
                        </a:rPr>
                        <a:t>Centre/directorate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algn="r" fontAlgn="b"/>
                      <a:r>
                        <a:rPr lang="en-GB" sz="1400" b="1" i="0" u="none" strike="noStrike" dirty="0">
                          <a:effectLst/>
                          <a:latin typeface="+mn-lt"/>
                        </a:rPr>
                        <a:t>Heads (FTE)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algn="r" fontAlgn="b"/>
                      <a:r>
                        <a:rPr lang="en-GB" sz="1400" b="1" i="0" u="none" strike="noStrike" dirty="0">
                          <a:effectLst/>
                          <a:latin typeface="+mn-lt"/>
                        </a:rPr>
                        <a:t>Pay £m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b="1" i="0" u="none" strike="noStrike" dirty="0">
                          <a:effectLst/>
                          <a:latin typeface="+mn-lt"/>
                        </a:rPr>
                        <a:t>Non-pay £m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b="1" i="0" u="none" strike="noStrike" dirty="0">
                          <a:effectLst/>
                          <a:latin typeface="+mn-lt"/>
                        </a:rPr>
                        <a:t>Total £m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303532966"/>
                  </a:ext>
                </a:extLst>
              </a:tr>
              <a:tr h="270047">
                <a:tc>
                  <a:txBody>
                    <a:bodyPr/>
                    <a:lstStyle/>
                    <a:p>
                      <a:pPr algn="l" fontAlgn="b"/>
                      <a:r>
                        <a:rPr lang="en-GB" sz="1400" b="0" i="0" u="none" strike="noStrike" dirty="0">
                          <a:effectLst/>
                          <a:latin typeface="+mn-lt"/>
                        </a:rPr>
                        <a:t>Centre for Guidelines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171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10.5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10.2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20.7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459079">
                <a:tc>
                  <a:txBody>
                    <a:bodyPr/>
                    <a:lstStyle/>
                    <a:p>
                      <a:pPr algn="l" fontAlgn="b"/>
                      <a:r>
                        <a:rPr lang="en-GB" sz="1400" b="0" i="0" u="none" strike="noStrike" dirty="0">
                          <a:effectLst/>
                          <a:latin typeface="+mn-lt"/>
                        </a:rPr>
                        <a:t>Centre for Health Technology Evaluation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234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13.5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16.4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270047">
                <a:tc>
                  <a:txBody>
                    <a:bodyPr/>
                    <a:lstStyle/>
                    <a:p>
                      <a:pPr algn="l" fontAlgn="b"/>
                      <a:r>
                        <a:rPr lang="en-GB" sz="1400" b="0" i="0" u="none" strike="noStrike" dirty="0">
                          <a:effectLst/>
                          <a:latin typeface="+mn-lt"/>
                        </a:rPr>
                        <a:t>Science, Evidence and Analytics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71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4.9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9.1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270047">
                <a:tc>
                  <a:txBody>
                    <a:bodyPr/>
                    <a:lstStyle/>
                    <a:p>
                      <a:pPr algn="l" fontAlgn="b"/>
                      <a:r>
                        <a:rPr lang="en-GB" sz="1400" b="0" i="0" u="none" strike="noStrike" dirty="0">
                          <a:effectLst/>
                          <a:latin typeface="+mn-lt"/>
                        </a:rPr>
                        <a:t>Health and Social Care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102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6.2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6.7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r h="359719">
                <a:tc>
                  <a:txBody>
                    <a:bodyPr/>
                    <a:lstStyle/>
                    <a:p>
                      <a:pPr algn="l" fontAlgn="b"/>
                      <a:r>
                        <a:rPr lang="en-GB" sz="1400" b="0" i="0" u="none" strike="noStrike" dirty="0">
                          <a:effectLst/>
                          <a:latin typeface="+mn-lt"/>
                        </a:rPr>
                        <a:t>Digital Information and Technology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79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6.9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330716661"/>
                  </a:ext>
                </a:extLst>
              </a:tr>
              <a:tr h="359719">
                <a:tc>
                  <a:txBody>
                    <a:bodyPr/>
                    <a:lstStyle/>
                    <a:p>
                      <a:pPr algn="l" fontAlgn="b"/>
                      <a:r>
                        <a:rPr lang="en-GB" sz="1400" b="0" i="0" u="none" strike="noStrike" dirty="0">
                          <a:effectLst/>
                          <a:latin typeface="+mn-lt"/>
                        </a:rPr>
                        <a:t>Finance, Strategy and Transformation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99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4.9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6.6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11.5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966923694"/>
                  </a:ext>
                </a:extLst>
              </a:tr>
              <a:tr h="270047">
                <a:tc>
                  <a:txBody>
                    <a:bodyPr/>
                    <a:lstStyle/>
                    <a:p>
                      <a:pPr algn="l" fontAlgn="b"/>
                      <a:r>
                        <a:rPr lang="en-GB" sz="1400" b="0" i="0" u="none" strike="noStrike" dirty="0">
                          <a:effectLst/>
                          <a:latin typeface="+mn-lt"/>
                        </a:rPr>
                        <a:t>Communications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0.3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661464811"/>
                  </a:ext>
                </a:extLst>
              </a:tr>
              <a:tr h="270047">
                <a:tc>
                  <a:txBody>
                    <a:bodyPr/>
                    <a:lstStyle/>
                    <a:p>
                      <a:pPr algn="l" fontAlgn="b"/>
                      <a:r>
                        <a:rPr lang="en-GB" sz="1400" b="0" i="0" u="none" strike="noStrike" dirty="0">
                          <a:effectLst/>
                          <a:latin typeface="+mn-lt"/>
                        </a:rPr>
                        <a:t>Contingency and other reserves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endParaRPr lang="en-GB" sz="1400" b="0" i="0" u="none" strike="noStrike" dirty="0">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0.4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4185134729"/>
                  </a:ext>
                </a:extLst>
              </a:tr>
              <a:tr h="4590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dirty="0">
                          <a:effectLst/>
                          <a:latin typeface="+mn-lt"/>
                        </a:rPr>
                        <a:t>Direct pension contribution payments to NHS BSA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endParaRPr lang="en-GB" sz="1400" b="0" i="0" u="none" strike="noStrike" dirty="0">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endParaRPr lang="en-GB" sz="1400" b="0" i="0" u="none" strike="noStrike" dirty="0">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fontAlgn="b"/>
                      <a:r>
                        <a:rPr lang="en-GB" sz="1400" b="0" i="0" u="none" strike="noStrike" dirty="0">
                          <a:effectLst/>
                          <a:latin typeface="+mn-lt"/>
                        </a:rPr>
                        <a:t>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575892728"/>
                  </a:ext>
                </a:extLst>
              </a:tr>
              <a:tr h="4590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dirty="0">
                          <a:effectLst/>
                          <a:latin typeface="+mn-lt"/>
                        </a:rPr>
                        <a:t>Depreciation and amortisation (non-cash)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endParaRPr lang="en-GB" sz="1400" b="0" i="0" u="none" strike="noStrike" dirty="0">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endParaRPr lang="en-GB" sz="1400" b="0" i="0" u="none" strike="noStrike" dirty="0">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0.7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algn="r" fontAlgn="b"/>
                      <a:r>
                        <a:rPr lang="en-GB" sz="1400" b="0" i="0" u="none" strike="noStrike" dirty="0">
                          <a:effectLst/>
                          <a:latin typeface="+mn-lt"/>
                        </a:rPr>
                        <a:t>0.7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3176651406"/>
                  </a:ext>
                </a:extLst>
              </a:tr>
              <a:tr h="270047">
                <a:tc>
                  <a:txBody>
                    <a:bodyPr/>
                    <a:lstStyle/>
                    <a:p>
                      <a:pPr marL="0" algn="l" defTabSz="914400" rtl="0" eaLnBrk="1" fontAlgn="b" latinLnBrk="0" hangingPunct="1"/>
                      <a:r>
                        <a:rPr lang="en-GB" sz="1400" b="0" i="0" u="none" strike="noStrike" kern="1200" dirty="0">
                          <a:solidFill>
                            <a:schemeClr val="dk1"/>
                          </a:solidFill>
                          <a:effectLst/>
                          <a:latin typeface="+mn-lt"/>
                          <a:ea typeface="+mn-ea"/>
                          <a:cs typeface="+mn-cs"/>
                        </a:rPr>
                        <a:t>Total revenue expenditure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algn="r" defTabSz="914400" rtl="0" eaLnBrk="1" fontAlgn="b" latinLnBrk="0" hangingPunct="1"/>
                      <a:r>
                        <a:rPr lang="en-GB" sz="1400" b="1" i="0" u="none" strike="noStrike" kern="1200" dirty="0">
                          <a:solidFill>
                            <a:schemeClr val="dk1"/>
                          </a:solidFill>
                          <a:effectLst/>
                          <a:latin typeface="+mn-lt"/>
                          <a:ea typeface="+mn-ea"/>
                          <a:cs typeface="+mn-cs"/>
                        </a:rPr>
                        <a:t>801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algn="r" defTabSz="914400" rtl="0" eaLnBrk="1" fontAlgn="b" latinLnBrk="0" hangingPunct="1"/>
                      <a:r>
                        <a:rPr lang="en-GB" sz="1400" b="1" i="0" u="none" strike="noStrike" kern="1200" dirty="0">
                          <a:solidFill>
                            <a:schemeClr val="dk1"/>
                          </a:solidFill>
                          <a:effectLst/>
                          <a:latin typeface="+mn-lt"/>
                          <a:ea typeface="+mn-ea"/>
                          <a:cs typeface="+mn-cs"/>
                        </a:rPr>
                        <a:t>48.8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algn="r" defTabSz="914400" rtl="0" eaLnBrk="1" fontAlgn="b" latinLnBrk="0" hangingPunct="1"/>
                      <a:r>
                        <a:rPr lang="en-GB" sz="1400" b="1" i="0" u="none" strike="noStrike" kern="1200" dirty="0">
                          <a:solidFill>
                            <a:schemeClr val="dk1"/>
                          </a:solidFill>
                          <a:effectLst/>
                          <a:latin typeface="+mn-lt"/>
                          <a:ea typeface="+mn-ea"/>
                          <a:cs typeface="+mn-cs"/>
                        </a:rPr>
                        <a:t>29.5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algn="r" defTabSz="914400" rtl="0" eaLnBrk="1" fontAlgn="b" latinLnBrk="0" hangingPunct="1"/>
                      <a:r>
                        <a:rPr lang="en-GB" sz="1400" b="1" i="0" u="none" strike="noStrike" kern="1200" dirty="0">
                          <a:solidFill>
                            <a:schemeClr val="dk1"/>
                          </a:solidFill>
                          <a:effectLst/>
                          <a:latin typeface="+mn-lt"/>
                          <a:ea typeface="+mn-ea"/>
                          <a:cs typeface="+mn-cs"/>
                        </a:rPr>
                        <a:t>78.3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909926301"/>
                  </a:ext>
                </a:extLst>
              </a:tr>
            </a:tbl>
          </a:graphicData>
        </a:graphic>
      </p:graphicFrame>
      <p:sp>
        <p:nvSpPr>
          <p:cNvPr id="8" name="Slide Number Placeholder 7">
            <a:extLst>
              <a:ext uri="{FF2B5EF4-FFF2-40B4-BE49-F238E27FC236}">
                <a16:creationId xmlns:a16="http://schemas.microsoft.com/office/drawing/2014/main" id="{280E475C-B137-4C17-8206-0EF75E2A11DF}"/>
              </a:ext>
            </a:extLst>
          </p:cNvPr>
          <p:cNvSpPr>
            <a:spLocks noGrp="1"/>
          </p:cNvSpPr>
          <p:nvPr>
            <p:ph type="sldNum" sz="quarter" idx="4"/>
          </p:nvPr>
        </p:nvSpPr>
        <p:spPr/>
        <p:txBody>
          <a:bodyPr/>
          <a:lstStyle/>
          <a:p>
            <a:fld id="{FD914462-0A0E-4602-BFA1-33271CD95439}" type="slidenum">
              <a:rPr lang="en-GB" smtClean="0"/>
              <a:pPr/>
              <a:t>30</a:t>
            </a:fld>
            <a:endParaRPr lang="en-GB"/>
          </a:p>
        </p:txBody>
      </p:sp>
    </p:spTree>
    <p:extLst>
      <p:ext uri="{BB962C8B-B14F-4D97-AF65-F5344CB8AC3E}">
        <p14:creationId xmlns:p14="http://schemas.microsoft.com/office/powerpoint/2010/main" val="195085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FE52BD-8430-4693-ABA9-8152ED25DEF3}"/>
              </a:ext>
              <a:ext uri="{C183D7F6-B498-43B3-948B-1728B52AA6E4}">
                <adec:decorative xmlns:adec="http://schemas.microsoft.com/office/drawing/2017/decorative" val="1"/>
              </a:ext>
            </a:extLst>
          </p:cNvPr>
          <p:cNvSpPr/>
          <p:nvPr/>
        </p:nvSpPr>
        <p:spPr>
          <a:xfrm>
            <a:off x="632564" y="5486987"/>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4FD61F18-902A-4A63-A542-21F04D53B9A9}"/>
              </a:ext>
            </a:extLst>
          </p:cNvPr>
          <p:cNvSpPr>
            <a:spLocks noGrp="1"/>
          </p:cNvSpPr>
          <p:nvPr>
            <p:ph type="ctrTitle"/>
          </p:nvPr>
        </p:nvSpPr>
        <p:spPr>
          <a:xfrm>
            <a:off x="529900" y="1354408"/>
            <a:ext cx="11132199" cy="1276350"/>
          </a:xfrm>
        </p:spPr>
        <p:txBody>
          <a:bodyPr/>
          <a:lstStyle/>
          <a:p>
            <a:r>
              <a:rPr lang="en-GB" dirty="0">
                <a:solidFill>
                  <a:srgbClr val="18646E"/>
                </a:solidFill>
              </a:rPr>
              <a:t>Printing this document</a:t>
            </a:r>
          </a:p>
        </p:txBody>
      </p:sp>
      <p:pic>
        <p:nvPicPr>
          <p:cNvPr id="10" name="Graphic 9">
            <a:extLst>
              <a:ext uri="{FF2B5EF4-FFF2-40B4-BE49-F238E27FC236}">
                <a16:creationId xmlns:a16="http://schemas.microsoft.com/office/drawing/2014/main" id="{59718825-C9E3-455C-9169-11A3E22FD6D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3693" y="5608067"/>
            <a:ext cx="477839" cy="477839"/>
          </a:xfrm>
          <a:prstGeom prst="rect">
            <a:avLst/>
          </a:prstGeom>
        </p:spPr>
      </p:pic>
      <p:sp>
        <p:nvSpPr>
          <p:cNvPr id="8" name="TextBox 7">
            <a:extLst>
              <a:ext uri="{FF2B5EF4-FFF2-40B4-BE49-F238E27FC236}">
                <a16:creationId xmlns:a16="http://schemas.microsoft.com/office/drawing/2014/main" id="{3BED23C4-DC4B-438A-BA0A-4EC72E17B6C0}"/>
              </a:ext>
            </a:extLst>
          </p:cNvPr>
          <p:cNvSpPr txBox="1"/>
          <p:nvPr/>
        </p:nvSpPr>
        <p:spPr>
          <a:xfrm>
            <a:off x="1437881" y="5585376"/>
            <a:ext cx="4309776" cy="523220"/>
          </a:xfrm>
          <a:prstGeom prst="rect">
            <a:avLst/>
          </a:prstGeom>
          <a:noFill/>
        </p:spPr>
        <p:txBody>
          <a:bodyPr wrap="square" rtlCol="0">
            <a:spAutoFit/>
          </a:bodyPr>
          <a:lstStyle/>
          <a:p>
            <a:r>
              <a:rPr lang="en-GB" sz="1400" dirty="0">
                <a:solidFill>
                  <a:schemeClr val="bg1"/>
                </a:solidFill>
              </a:rPr>
              <a:t>To request a print-friendly version of this document please email *****.</a:t>
            </a:r>
          </a:p>
        </p:txBody>
      </p:sp>
      <p:sp>
        <p:nvSpPr>
          <p:cNvPr id="7" name="Text Placeholder 3">
            <a:extLst>
              <a:ext uri="{FF2B5EF4-FFF2-40B4-BE49-F238E27FC236}">
                <a16:creationId xmlns:a16="http://schemas.microsoft.com/office/drawing/2014/main" id="{18460AC2-606E-4745-A861-4D3B04356C28}"/>
              </a:ext>
            </a:extLst>
          </p:cNvPr>
          <p:cNvSpPr txBox="1">
            <a:spLocks/>
          </p:cNvSpPr>
          <p:nvPr/>
        </p:nvSpPr>
        <p:spPr>
          <a:xfrm>
            <a:off x="6785022" y="6085908"/>
            <a:ext cx="5641439"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solidFill>
                  <a:schemeClr val="bg1"/>
                </a:solidFill>
                <a:latin typeface="Lato" panose="020F0502020204030203" pitchFamily="34" charset="77"/>
                <a:ea typeface="Times New Roman" panose="02020603050405020304" pitchFamily="18" charset="0"/>
              </a:rPr>
              <a:t>© NICE 2021. All rights reserved. Subject to </a:t>
            </a:r>
            <a:r>
              <a:rPr lang="en-GB" sz="1400" dirty="0">
                <a:solidFill>
                  <a:schemeClr val="bg1"/>
                </a:solidFill>
                <a:latin typeface="Lato" panose="020F0502020204030203" pitchFamily="34" charset="77"/>
                <a:ea typeface="Times New Roman" panose="02020603050405020304" pitchFamily="18" charset="0"/>
                <a:hlinkClick r:id="rId4">
                  <a:extLst>
                    <a:ext uri="{A12FA001-AC4F-418D-AE19-62706E023703}">
                      <ahyp:hlinkClr xmlns:ahyp="http://schemas.microsoft.com/office/drawing/2018/hyperlinkcolor" val="tx"/>
                    </a:ext>
                  </a:extLst>
                </a:hlinkClick>
              </a:rPr>
              <a:t>Notice of rights</a:t>
            </a:r>
            <a:r>
              <a:rPr lang="en-GB" sz="1400" dirty="0">
                <a:solidFill>
                  <a:schemeClr val="bg1"/>
                </a:solidFill>
                <a:latin typeface="Lato" panose="020F0502020204030203" pitchFamily="34" charset="77"/>
                <a:ea typeface="Times New Roman" panose="02020603050405020304" pitchFamily="18" charset="0"/>
              </a:rPr>
              <a:t>.</a:t>
            </a:r>
            <a:r>
              <a:rPr lang="en-GB" sz="1400" dirty="0">
                <a:solidFill>
                  <a:schemeClr val="bg1"/>
                </a:solidFill>
                <a:latin typeface="Lato" panose="020F0502020204030203" pitchFamily="34" charset="77"/>
              </a:rPr>
              <a:t> </a:t>
            </a:r>
            <a:endParaRPr lang="en-US" sz="1400" dirty="0">
              <a:solidFill>
                <a:schemeClr val="bg1"/>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B865CDB3-781E-4530-BE1E-2DF78FF475BC}"/>
              </a:ext>
            </a:extLst>
          </p:cNvPr>
          <p:cNvSpPr>
            <a:spLocks noGrp="1"/>
          </p:cNvSpPr>
          <p:nvPr>
            <p:ph type="sldNum" sz="quarter" idx="4"/>
          </p:nvPr>
        </p:nvSpPr>
        <p:spPr/>
        <p:txBody>
          <a:bodyPr/>
          <a:lstStyle/>
          <a:p>
            <a:fld id="{FD914462-0A0E-4602-BFA1-33271CD95439}" type="slidenum">
              <a:rPr lang="en-GB" smtClean="0"/>
              <a:pPr/>
              <a:t>31</a:t>
            </a:fld>
            <a:endParaRPr lang="en-GB"/>
          </a:p>
        </p:txBody>
      </p:sp>
    </p:spTree>
    <p:extLst>
      <p:ext uri="{BB962C8B-B14F-4D97-AF65-F5344CB8AC3E}">
        <p14:creationId xmlns:p14="http://schemas.microsoft.com/office/powerpoint/2010/main" val="239239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6F69B90-5F66-4D22-A9C1-DC4133BE1E74}"/>
              </a:ext>
            </a:extLst>
          </p:cNvPr>
          <p:cNvSpPr>
            <a:spLocks noGrp="1"/>
          </p:cNvSpPr>
          <p:nvPr>
            <p:ph type="ctrTitle"/>
          </p:nvPr>
        </p:nvSpPr>
        <p:spPr/>
        <p:txBody>
          <a:bodyPr>
            <a:normAutofit/>
          </a:bodyPr>
          <a:lstStyle/>
          <a:p>
            <a:r>
              <a:rPr lang="en-US" sz="1800" dirty="0">
                <a:solidFill>
                  <a:srgbClr val="18646E"/>
                </a:solidFill>
              </a:rPr>
              <a:t>Introduction (continued)</a:t>
            </a:r>
          </a:p>
        </p:txBody>
      </p:sp>
      <p:sp>
        <p:nvSpPr>
          <p:cNvPr id="4" name="Subtitle 3">
            <a:extLst>
              <a:ext uri="{FF2B5EF4-FFF2-40B4-BE49-F238E27FC236}">
                <a16:creationId xmlns:a16="http://schemas.microsoft.com/office/drawing/2014/main" id="{53F0D6BB-2579-0A40-8FDE-02BCF4699AD2}"/>
              </a:ext>
            </a:extLst>
          </p:cNvPr>
          <p:cNvSpPr>
            <a:spLocks noGrp="1"/>
          </p:cNvSpPr>
          <p:nvPr>
            <p:ph type="subTitle" idx="1"/>
          </p:nvPr>
        </p:nvSpPr>
        <p:spPr>
          <a:xfrm>
            <a:off x="496383" y="659329"/>
            <a:ext cx="8416708" cy="4074812"/>
          </a:xfrm>
        </p:spPr>
        <p:txBody>
          <a:bodyPr>
            <a:noAutofit/>
          </a:bodyPr>
          <a:lstStyle/>
          <a:p>
            <a:pPr marL="0" indent="0">
              <a:lnSpc>
                <a:spcPct val="100000"/>
              </a:lnSpc>
              <a:spcBef>
                <a:spcPts val="1200"/>
              </a:spcBef>
              <a:buNone/>
            </a:pPr>
            <a:r>
              <a:rPr lang="en-GB" sz="1600" dirty="0"/>
              <a:t>Our guidance, advice and other products are available on our </a:t>
            </a:r>
            <a:r>
              <a:rPr lang="en-GB" sz="1600" dirty="0">
                <a:solidFill>
                  <a:schemeClr val="bg1"/>
                </a:solidFill>
              </a:rPr>
              <a:t>website: </a:t>
            </a:r>
            <a:r>
              <a:rPr lang="en-GB" sz="1600" b="1" u="sng" dirty="0">
                <a:solidFill>
                  <a:schemeClr val="bg1"/>
                </a:solidFill>
                <a:hlinkClick r:id="rId2">
                  <a:extLst>
                    <a:ext uri="{A12FA001-AC4F-418D-AE19-62706E023703}">
                      <ahyp:hlinkClr xmlns:ahyp="http://schemas.microsoft.com/office/drawing/2018/hyperlinkcolor" val="tx"/>
                    </a:ext>
                  </a:extLst>
                </a:hlinkClick>
              </a:rPr>
              <a:t>nice.org.uk</a:t>
            </a:r>
            <a:endParaRPr lang="en-GB" sz="1600" dirty="0">
              <a:solidFill>
                <a:schemeClr val="bg1"/>
              </a:solidFill>
            </a:endParaRPr>
          </a:p>
          <a:p>
            <a:pPr marL="0" indent="0">
              <a:lnSpc>
                <a:spcPct val="100000"/>
              </a:lnSpc>
              <a:spcBef>
                <a:spcPts val="1200"/>
              </a:spcBef>
              <a:buNone/>
            </a:pPr>
            <a:r>
              <a:rPr lang="en-GB" sz="1600" dirty="0"/>
              <a:t>We work closely with system partners including NHS England and NHS Improvement, the Medicines and Healthcare products Regulatory Agency, the Care Quality Commission, Public Health England, Health Education England, the Social Care Institute for Excellence, the Local Government Association, the royal colleges and devolved administrations. </a:t>
            </a:r>
          </a:p>
          <a:p>
            <a:pPr marL="0" indent="0">
              <a:lnSpc>
                <a:spcPct val="100000"/>
              </a:lnSpc>
              <a:spcBef>
                <a:spcPts val="1200"/>
              </a:spcBef>
              <a:buNone/>
            </a:pPr>
            <a:r>
              <a:rPr lang="en-GB" sz="1600" dirty="0"/>
              <a:t>Together, we encourage and support a quality and safety-focused approach, in which commissioners and providers use NICE guidance and other NICE-accredited sources to improve outcomes for people using health and care services.</a:t>
            </a:r>
          </a:p>
          <a:p>
            <a:pPr marL="0" indent="0">
              <a:lnSpc>
                <a:spcPct val="100000"/>
              </a:lnSpc>
              <a:spcBef>
                <a:spcPts val="1200"/>
              </a:spcBef>
              <a:buNone/>
            </a:pPr>
            <a:endParaRPr lang="en-GB" sz="1600" dirty="0"/>
          </a:p>
          <a:p>
            <a:pPr marL="0" indent="0">
              <a:lnSpc>
                <a:spcPct val="100000"/>
              </a:lnSpc>
              <a:spcBef>
                <a:spcPts val="1200"/>
              </a:spcBef>
              <a:buNone/>
            </a:pPr>
            <a:r>
              <a:rPr lang="en-GB" sz="1600" dirty="0"/>
              <a:t>Our work will continue to support the NHS deliver its priorities, including the Long Term Plan. As integrated care systems develop in local health systems, breaking down traditional organisational and sector boundaries, so too we will focus on integrated guidelines that extend across the health, social care and public health interface. </a:t>
            </a:r>
          </a:p>
          <a:p>
            <a:pPr marL="0" indent="0">
              <a:lnSpc>
                <a:spcPct val="100000"/>
              </a:lnSpc>
              <a:spcBef>
                <a:spcPts val="1200"/>
              </a:spcBef>
              <a:buNone/>
            </a:pPr>
            <a:r>
              <a:rPr lang="en-GB" sz="1600" dirty="0"/>
              <a:t>We will renew the scale and pace of our efforts in tackling health inequalities. In 2021/22, we will review our guidance development pathway and implementation efforts to prioritise the areas of guidance and appraisal that target specific populations or conditions where there is the widest variation in practice or outcomes. </a:t>
            </a:r>
          </a:p>
        </p:txBody>
      </p:sp>
      <p:pic>
        <p:nvPicPr>
          <p:cNvPr id="7" name="Picture Placeholder 6">
            <a:extLst>
              <a:ext uri="{FF2B5EF4-FFF2-40B4-BE49-F238E27FC236}">
                <a16:creationId xmlns:a16="http://schemas.microsoft.com/office/drawing/2014/main" id="{3E603E47-6E1A-4EE1-8B34-2736FB40D852}"/>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srcRect l="35048" t="51" r="39974" b="-51"/>
          <a:stretch/>
        </p:blipFill>
        <p:spPr>
          <a:xfrm>
            <a:off x="9545044" y="350730"/>
            <a:ext cx="2286956" cy="6139334"/>
          </a:xfrm>
        </p:spPr>
      </p:pic>
      <p:sp>
        <p:nvSpPr>
          <p:cNvPr id="6" name="Slide Number Placeholder 5">
            <a:extLst>
              <a:ext uri="{FF2B5EF4-FFF2-40B4-BE49-F238E27FC236}">
                <a16:creationId xmlns:a16="http://schemas.microsoft.com/office/drawing/2014/main" id="{00203FFD-05EC-4D98-B2A2-00A4EA211546}"/>
              </a:ext>
            </a:extLst>
          </p:cNvPr>
          <p:cNvSpPr>
            <a:spLocks noGrp="1"/>
          </p:cNvSpPr>
          <p:nvPr>
            <p:ph type="sldNum" sz="quarter" idx="4"/>
          </p:nvPr>
        </p:nvSpPr>
        <p:spPr/>
        <p:txBody>
          <a:bodyPr/>
          <a:lstStyle/>
          <a:p>
            <a:fld id="{FD914462-0A0E-4602-BFA1-33271CD95439}" type="slidenum">
              <a:rPr lang="en-GB" smtClean="0"/>
              <a:pPr/>
              <a:t>4</a:t>
            </a:fld>
            <a:endParaRPr lang="en-GB"/>
          </a:p>
        </p:txBody>
      </p:sp>
      <p:cxnSp>
        <p:nvCxnSpPr>
          <p:cNvPr id="10" name="Straight Connector 9">
            <a:extLst>
              <a:ext uri="{FF2B5EF4-FFF2-40B4-BE49-F238E27FC236}">
                <a16:creationId xmlns:a16="http://schemas.microsoft.com/office/drawing/2014/main" id="{32543EC5-3156-4CF5-B826-37FB70A8A247}"/>
              </a:ext>
              <a:ext uri="{C183D7F6-B498-43B3-948B-1728B52AA6E4}">
                <adec:decorative xmlns:adec="http://schemas.microsoft.com/office/drawing/2017/decorative" val="1"/>
              </a:ext>
            </a:extLst>
          </p:cNvPr>
          <p:cNvCxnSpPr/>
          <p:nvPr/>
        </p:nvCxnSpPr>
        <p:spPr>
          <a:xfrm>
            <a:off x="1175657" y="3213133"/>
            <a:ext cx="699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468A318-8A43-48B0-A2BF-A9451E79DF6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493" y="6063730"/>
            <a:ext cx="686807" cy="224263"/>
          </a:xfrm>
          <a:prstGeom prst="rect">
            <a:avLst/>
          </a:prstGeom>
        </p:spPr>
      </p:pic>
    </p:spTree>
    <p:extLst>
      <p:ext uri="{BB962C8B-B14F-4D97-AF65-F5344CB8AC3E}">
        <p14:creationId xmlns:p14="http://schemas.microsoft.com/office/powerpoint/2010/main" val="168693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5C75-C275-C843-A795-967CD4641A61}"/>
              </a:ext>
            </a:extLst>
          </p:cNvPr>
          <p:cNvSpPr>
            <a:spLocks noGrp="1"/>
          </p:cNvSpPr>
          <p:nvPr>
            <p:ph type="ctrTitle"/>
          </p:nvPr>
        </p:nvSpPr>
        <p:spPr/>
        <p:txBody>
          <a:bodyPr/>
          <a:lstStyle/>
          <a:p>
            <a:r>
              <a:rPr lang="en-US" dirty="0"/>
              <a:t>Context</a:t>
            </a:r>
          </a:p>
        </p:txBody>
      </p:sp>
      <p:pic>
        <p:nvPicPr>
          <p:cNvPr id="21" name="Picture Placeholder 20">
            <a:extLst>
              <a:ext uri="{FF2B5EF4-FFF2-40B4-BE49-F238E27FC236}">
                <a16:creationId xmlns:a16="http://schemas.microsoft.com/office/drawing/2014/main" id="{C1C379F7-4E8F-46DC-A040-E9F3089AADB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srcRect l="39459" r="39459"/>
          <a:stretch/>
        </p:blipFill>
        <p:spPr>
          <a:xfrm>
            <a:off x="9545044" y="375781"/>
            <a:ext cx="2286956" cy="6111193"/>
          </a:xfrm>
        </p:spPr>
      </p:pic>
      <p:sp>
        <p:nvSpPr>
          <p:cNvPr id="3" name="Subtitle 2">
            <a:extLst>
              <a:ext uri="{FF2B5EF4-FFF2-40B4-BE49-F238E27FC236}">
                <a16:creationId xmlns:a16="http://schemas.microsoft.com/office/drawing/2014/main" id="{7BD73A96-6D2E-2843-8ECD-0D6BC256853E}"/>
              </a:ext>
            </a:extLst>
          </p:cNvPr>
          <p:cNvSpPr>
            <a:spLocks noGrp="1"/>
          </p:cNvSpPr>
          <p:nvPr>
            <p:ph type="subTitle" idx="1"/>
          </p:nvPr>
        </p:nvSpPr>
        <p:spPr>
          <a:xfrm>
            <a:off x="496383" y="1110265"/>
            <a:ext cx="8435181" cy="4066102"/>
          </a:xfrm>
        </p:spPr>
        <p:txBody>
          <a:bodyPr>
            <a:normAutofit/>
          </a:bodyPr>
          <a:lstStyle/>
          <a:p>
            <a:pPr marL="0" indent="0">
              <a:lnSpc>
                <a:spcPct val="100000"/>
              </a:lnSpc>
              <a:spcBef>
                <a:spcPts val="0"/>
              </a:spcBef>
              <a:buNone/>
            </a:pPr>
            <a:r>
              <a:rPr lang="en-GB" sz="1600" dirty="0">
                <a:latin typeface="Lato"/>
              </a:rPr>
              <a:t>The health and care landscape is changing: the COVID-19 pandemic has prompted a significant global realignment in government and healthcare priorities; health inequalities have been brought sharply into focus; and accelerating scientific and technological advances are challenging normal health technology assessment methods.</a:t>
            </a:r>
          </a:p>
        </p:txBody>
      </p:sp>
      <p:sp>
        <p:nvSpPr>
          <p:cNvPr id="17" name="Rectangle 16">
            <a:extLst>
              <a:ext uri="{FF2B5EF4-FFF2-40B4-BE49-F238E27FC236}">
                <a16:creationId xmlns:a16="http://schemas.microsoft.com/office/drawing/2014/main" id="{F1D1032D-5480-4C83-8D05-8C3F33BED0F3}"/>
              </a:ext>
              <a:ext uri="{C183D7F6-B498-43B3-948B-1728B52AA6E4}">
                <adec:decorative xmlns:adec="http://schemas.microsoft.com/office/drawing/2017/decorative" val="1"/>
              </a:ext>
            </a:extLst>
          </p:cNvPr>
          <p:cNvSpPr/>
          <p:nvPr/>
        </p:nvSpPr>
        <p:spPr>
          <a:xfrm>
            <a:off x="668285" y="2319773"/>
            <a:ext cx="8333509" cy="3559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3">
            <a:extLst>
              <a:ext uri="{FF2B5EF4-FFF2-40B4-BE49-F238E27FC236}">
                <a16:creationId xmlns:a16="http://schemas.microsoft.com/office/drawing/2014/main" id="{E8EB5153-77F7-4396-9801-35C7AD2F9E73}"/>
              </a:ext>
            </a:extLst>
          </p:cNvPr>
          <p:cNvSpPr txBox="1">
            <a:spLocks/>
          </p:cNvSpPr>
          <p:nvPr/>
        </p:nvSpPr>
        <p:spPr>
          <a:xfrm>
            <a:off x="851116" y="2466782"/>
            <a:ext cx="8250600" cy="13840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dirty="0"/>
              <a:t>For 2021/22 we have prioritised objectives that recognise and respond to the changing system in which we operate, and focus our efforts to have the biggest impact in delivering our new 5-year strategy and the Department of Health and Social Care’s priority outcomes to: </a:t>
            </a:r>
          </a:p>
          <a:p>
            <a:endParaRPr lang="en-US" dirty="0"/>
          </a:p>
        </p:txBody>
      </p:sp>
      <p:sp>
        <p:nvSpPr>
          <p:cNvPr id="8" name="Text Placeholder 5">
            <a:extLst>
              <a:ext uri="{FF2B5EF4-FFF2-40B4-BE49-F238E27FC236}">
                <a16:creationId xmlns:a16="http://schemas.microsoft.com/office/drawing/2014/main" id="{0AC59099-2E25-4354-9517-08A8A9B0FE2C}"/>
              </a:ext>
            </a:extLst>
          </p:cNvPr>
          <p:cNvSpPr txBox="1">
            <a:spLocks/>
          </p:cNvSpPr>
          <p:nvPr/>
        </p:nvSpPr>
        <p:spPr>
          <a:xfrm>
            <a:off x="1594327" y="3389943"/>
            <a:ext cx="7356664" cy="355962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en-GB" sz="1400" dirty="0"/>
              <a:t>improve healthcare outcomes by providing high-quality and sustainable care at the right time in the right place</a:t>
            </a:r>
          </a:p>
          <a:p>
            <a:pPr>
              <a:lnSpc>
                <a:spcPct val="100000"/>
              </a:lnSpc>
              <a:spcBef>
                <a:spcPts val="300"/>
              </a:spcBef>
              <a:spcAft>
                <a:spcPts val="300"/>
              </a:spcAft>
            </a:pPr>
            <a:endParaRPr lang="en-GB" sz="800" dirty="0"/>
          </a:p>
          <a:p>
            <a:pPr>
              <a:lnSpc>
                <a:spcPct val="100000"/>
              </a:lnSpc>
              <a:spcBef>
                <a:spcPts val="300"/>
              </a:spcBef>
              <a:spcAft>
                <a:spcPts val="300"/>
              </a:spcAft>
            </a:pPr>
            <a:r>
              <a:rPr lang="en-GB" sz="1400" dirty="0"/>
              <a:t>protect the public’s health through the health and social care system’s response to COVID</a:t>
            </a:r>
          </a:p>
          <a:p>
            <a:pPr>
              <a:lnSpc>
                <a:spcPct val="100000"/>
              </a:lnSpc>
              <a:spcBef>
                <a:spcPts val="300"/>
              </a:spcBef>
              <a:spcAft>
                <a:spcPts val="300"/>
              </a:spcAft>
            </a:pPr>
            <a:endParaRPr lang="en-GB" sz="800" dirty="0"/>
          </a:p>
          <a:p>
            <a:pPr>
              <a:lnSpc>
                <a:spcPct val="100000"/>
              </a:lnSpc>
              <a:spcBef>
                <a:spcPts val="300"/>
              </a:spcBef>
              <a:spcAft>
                <a:spcPts val="300"/>
              </a:spcAft>
            </a:pPr>
            <a:r>
              <a:rPr lang="en-GB" sz="1400" dirty="0"/>
              <a:t>improve and protect the public’s health while reducing health inequalities</a:t>
            </a:r>
          </a:p>
          <a:p>
            <a:pPr>
              <a:lnSpc>
                <a:spcPct val="100000"/>
              </a:lnSpc>
              <a:spcBef>
                <a:spcPts val="300"/>
              </a:spcBef>
              <a:spcAft>
                <a:spcPts val="300"/>
              </a:spcAft>
            </a:pPr>
            <a:endParaRPr lang="en-GB" sz="800" dirty="0"/>
          </a:p>
          <a:p>
            <a:pPr>
              <a:lnSpc>
                <a:spcPct val="100000"/>
              </a:lnSpc>
              <a:spcBef>
                <a:spcPts val="300"/>
              </a:spcBef>
              <a:spcAft>
                <a:spcPts val="300"/>
              </a:spcAft>
            </a:pPr>
            <a:r>
              <a:rPr lang="en-GB" sz="1400" dirty="0"/>
              <a:t>improve social care outcomes through an affordable, high quality and sustainable adult social care system.</a:t>
            </a:r>
            <a:endParaRPr lang="en-US" sz="1800" dirty="0"/>
          </a:p>
        </p:txBody>
      </p:sp>
      <p:pic>
        <p:nvPicPr>
          <p:cNvPr id="9" name="Picture 8">
            <a:extLst>
              <a:ext uri="{FF2B5EF4-FFF2-40B4-BE49-F238E27FC236}">
                <a16:creationId xmlns:a16="http://schemas.microsoft.com/office/drawing/2014/main" id="{95DA7B7A-EF94-42CB-AD22-9123E092015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386" y="3538395"/>
            <a:ext cx="277794" cy="224027"/>
          </a:xfrm>
          <a:prstGeom prst="rect">
            <a:avLst/>
          </a:prstGeom>
        </p:spPr>
      </p:pic>
      <p:pic>
        <p:nvPicPr>
          <p:cNvPr id="10" name="Picture 9">
            <a:extLst>
              <a:ext uri="{FF2B5EF4-FFF2-40B4-BE49-F238E27FC236}">
                <a16:creationId xmlns:a16="http://schemas.microsoft.com/office/drawing/2014/main" id="{A350DD3A-4C6F-4019-9BF8-D7A6279D9B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6033" y="4099587"/>
            <a:ext cx="277794" cy="224027"/>
          </a:xfrm>
          <a:prstGeom prst="rect">
            <a:avLst/>
          </a:prstGeom>
        </p:spPr>
      </p:pic>
      <p:pic>
        <p:nvPicPr>
          <p:cNvPr id="11" name="Picture 10">
            <a:extLst>
              <a:ext uri="{FF2B5EF4-FFF2-40B4-BE49-F238E27FC236}">
                <a16:creationId xmlns:a16="http://schemas.microsoft.com/office/drawing/2014/main" id="{797EC797-3D45-4616-9155-AC543670A6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386" y="4624605"/>
            <a:ext cx="277794" cy="224027"/>
          </a:xfrm>
          <a:prstGeom prst="rect">
            <a:avLst/>
          </a:prstGeom>
        </p:spPr>
      </p:pic>
      <p:pic>
        <p:nvPicPr>
          <p:cNvPr id="12" name="Picture 11">
            <a:extLst>
              <a:ext uri="{FF2B5EF4-FFF2-40B4-BE49-F238E27FC236}">
                <a16:creationId xmlns:a16="http://schemas.microsoft.com/office/drawing/2014/main" id="{6C8FD549-E758-470D-A674-DB15872BEA8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386" y="5175684"/>
            <a:ext cx="277794" cy="224027"/>
          </a:xfrm>
          <a:prstGeom prst="rect">
            <a:avLst/>
          </a:prstGeom>
        </p:spPr>
      </p:pic>
      <p:pic>
        <p:nvPicPr>
          <p:cNvPr id="14" name="Picture 13">
            <a:extLst>
              <a:ext uri="{FF2B5EF4-FFF2-40B4-BE49-F238E27FC236}">
                <a16:creationId xmlns:a16="http://schemas.microsoft.com/office/drawing/2014/main" id="{38EEF159-10D1-4BC0-B0B5-5B241724976D}"/>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493" y="6063730"/>
            <a:ext cx="688675" cy="224263"/>
          </a:xfrm>
          <a:prstGeom prst="rect">
            <a:avLst/>
          </a:prstGeom>
        </p:spPr>
      </p:pic>
      <p:sp>
        <p:nvSpPr>
          <p:cNvPr id="13" name="Slide Number Placeholder 12">
            <a:extLst>
              <a:ext uri="{FF2B5EF4-FFF2-40B4-BE49-F238E27FC236}">
                <a16:creationId xmlns:a16="http://schemas.microsoft.com/office/drawing/2014/main" id="{B90BAB9D-7F49-4631-9F0F-1CB4A4D80C72}"/>
              </a:ext>
            </a:extLst>
          </p:cNvPr>
          <p:cNvSpPr>
            <a:spLocks noGrp="1"/>
          </p:cNvSpPr>
          <p:nvPr>
            <p:ph type="sldNum" sz="quarter" idx="4"/>
          </p:nvPr>
        </p:nvSpPr>
        <p:spPr/>
        <p:txBody>
          <a:bodyPr/>
          <a:lstStyle/>
          <a:p>
            <a:fld id="{FD914462-0A0E-4602-BFA1-33271CD95439}" type="slidenum">
              <a:rPr lang="en-GB" smtClean="0"/>
              <a:pPr/>
              <a:t>5</a:t>
            </a:fld>
            <a:endParaRPr lang="en-GB"/>
          </a:p>
        </p:txBody>
      </p:sp>
    </p:spTree>
    <p:extLst>
      <p:ext uri="{BB962C8B-B14F-4D97-AF65-F5344CB8AC3E}">
        <p14:creationId xmlns:p14="http://schemas.microsoft.com/office/powerpoint/2010/main" val="121364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5C75-C275-C843-A795-967CD4641A61}"/>
              </a:ext>
            </a:extLst>
          </p:cNvPr>
          <p:cNvSpPr>
            <a:spLocks noGrp="1"/>
          </p:cNvSpPr>
          <p:nvPr>
            <p:ph type="ctrTitle"/>
          </p:nvPr>
        </p:nvSpPr>
        <p:spPr/>
        <p:txBody>
          <a:bodyPr/>
          <a:lstStyle/>
          <a:p>
            <a:r>
              <a:rPr lang="en-GB" dirty="0"/>
              <a:t>Adapting to a changing world</a:t>
            </a:r>
            <a:endParaRPr lang="en-US" dirty="0"/>
          </a:p>
        </p:txBody>
      </p:sp>
      <p:sp>
        <p:nvSpPr>
          <p:cNvPr id="3" name="Subtitle 2">
            <a:extLst>
              <a:ext uri="{FF2B5EF4-FFF2-40B4-BE49-F238E27FC236}">
                <a16:creationId xmlns:a16="http://schemas.microsoft.com/office/drawing/2014/main" id="{7BD73A96-6D2E-2843-8ECD-0D6BC256853E}"/>
              </a:ext>
            </a:extLst>
          </p:cNvPr>
          <p:cNvSpPr>
            <a:spLocks noGrp="1"/>
          </p:cNvSpPr>
          <p:nvPr>
            <p:ph type="subTitle" idx="1"/>
          </p:nvPr>
        </p:nvSpPr>
        <p:spPr>
          <a:xfrm>
            <a:off x="483856" y="1108716"/>
            <a:ext cx="8860560" cy="4482293"/>
          </a:xfrm>
        </p:spPr>
        <p:txBody>
          <a:bodyPr>
            <a:noAutofit/>
          </a:bodyPr>
          <a:lstStyle/>
          <a:p>
            <a:pPr marL="0" indent="0">
              <a:lnSpc>
                <a:spcPct val="100000"/>
              </a:lnSpc>
              <a:spcBef>
                <a:spcPts val="1200"/>
              </a:spcBef>
              <a:buNone/>
            </a:pPr>
            <a:r>
              <a:rPr lang="en-GB" sz="1600" dirty="0"/>
              <a:t>Supporting the health and care system in its response and recovery from the pandemic continues to be a major focus of our work. </a:t>
            </a:r>
          </a:p>
          <a:p>
            <a:pPr marL="0" indent="0">
              <a:lnSpc>
                <a:spcPct val="100000"/>
              </a:lnSpc>
              <a:spcBef>
                <a:spcPts val="1200"/>
              </a:spcBef>
              <a:buNone/>
            </a:pPr>
            <a:r>
              <a:rPr lang="en-GB" sz="1600" dirty="0"/>
              <a:t>Last year, like other organisations, we had to rapidly refocus our efforts to support the system-wide response to coronavirus, with a suite of rapid guidelines on treating COVID-19 patients and people at high risk. We worked in new ways with system partners to develop these guidelines at pace, and also to identify and accelerate access to promising medicines.</a:t>
            </a:r>
          </a:p>
          <a:p>
            <a:pPr marL="0" indent="0">
              <a:lnSpc>
                <a:spcPct val="100000"/>
              </a:lnSpc>
              <a:spcBef>
                <a:spcPts val="1800"/>
              </a:spcBef>
              <a:buNone/>
            </a:pPr>
            <a:r>
              <a:rPr lang="en-GB" sz="1600" dirty="0"/>
              <a:t>This year, we are taking the learning from these experiences to adapt our processes to become more agile and flexible, while also supporting the system’s preparedness for any future pandemic. </a:t>
            </a:r>
          </a:p>
          <a:p>
            <a:pPr marL="0" indent="0">
              <a:lnSpc>
                <a:spcPct val="100000"/>
              </a:lnSpc>
              <a:spcBef>
                <a:spcPts val="1800"/>
              </a:spcBef>
              <a:buNone/>
            </a:pPr>
            <a:r>
              <a:rPr lang="en-GB" sz="1600" dirty="0"/>
              <a:t>We will become more rapid and responsive in our technology evaluations – launching new methods that will drive quicker patient access to innovative new products that represent good value for our healthcare system. We will also grow our capacity to evaluate new digital technologies with the launch of our Office for Digital Health.</a:t>
            </a:r>
          </a:p>
          <a:p>
            <a:pPr marL="0" indent="0">
              <a:lnSpc>
                <a:spcPct val="100000"/>
              </a:lnSpc>
              <a:spcBef>
                <a:spcPts val="1800"/>
              </a:spcBef>
              <a:buNone/>
            </a:pPr>
            <a:r>
              <a:rPr lang="en-GB" sz="1600" dirty="0"/>
              <a:t>We will continue to work with partner organisations - in particular the Medicines and Healthcare products Regulatory Agency (MHRA) - now that the UK has left the European Union, to ensure the British market remains first choice for the launch of pioneering technologies that offer good value to the taxpayer. </a:t>
            </a:r>
          </a:p>
          <a:p>
            <a:pPr marL="0" indent="0">
              <a:lnSpc>
                <a:spcPct val="100000"/>
              </a:lnSpc>
              <a:spcBef>
                <a:spcPts val="1200"/>
              </a:spcBef>
              <a:buNone/>
            </a:pPr>
            <a:r>
              <a:rPr lang="en-GB" sz="1600" dirty="0"/>
              <a:t> </a:t>
            </a:r>
          </a:p>
        </p:txBody>
      </p:sp>
      <p:pic>
        <p:nvPicPr>
          <p:cNvPr id="7" name="Picture 6">
            <a:extLst>
              <a:ext uri="{FF2B5EF4-FFF2-40B4-BE49-F238E27FC236}">
                <a16:creationId xmlns:a16="http://schemas.microsoft.com/office/drawing/2014/main" id="{7C9A44D6-A15B-E94F-8D1D-EC3DD14768A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0493" y="6063730"/>
            <a:ext cx="686807" cy="224263"/>
          </a:xfrm>
          <a:prstGeom prst="rect">
            <a:avLst/>
          </a:prstGeom>
        </p:spPr>
      </p:pic>
      <p:pic>
        <p:nvPicPr>
          <p:cNvPr id="20" name="Picture Placeholder 19">
            <a:extLst>
              <a:ext uri="{FF2B5EF4-FFF2-40B4-BE49-F238E27FC236}">
                <a16:creationId xmlns:a16="http://schemas.microsoft.com/office/drawing/2014/main" id="{D27C585D-EED8-4225-A736-6CC4739BABCD}"/>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srcRect l="12695" t="191" r="62327" b="-191"/>
          <a:stretch/>
        </p:blipFill>
        <p:spPr>
          <a:xfrm>
            <a:off x="9545044" y="367646"/>
            <a:ext cx="2286956" cy="6122418"/>
          </a:xfrm>
        </p:spPr>
      </p:pic>
      <p:sp>
        <p:nvSpPr>
          <p:cNvPr id="6" name="Slide Number Placeholder 5">
            <a:extLst>
              <a:ext uri="{FF2B5EF4-FFF2-40B4-BE49-F238E27FC236}">
                <a16:creationId xmlns:a16="http://schemas.microsoft.com/office/drawing/2014/main" id="{37D6681E-0680-46A9-A09A-13351423DDC7}"/>
              </a:ext>
            </a:extLst>
          </p:cNvPr>
          <p:cNvSpPr>
            <a:spLocks noGrp="1"/>
          </p:cNvSpPr>
          <p:nvPr>
            <p:ph type="sldNum" sz="quarter" idx="4"/>
          </p:nvPr>
        </p:nvSpPr>
        <p:spPr/>
        <p:txBody>
          <a:bodyPr/>
          <a:lstStyle/>
          <a:p>
            <a:fld id="{FD914462-0A0E-4602-BFA1-33271CD95439}" type="slidenum">
              <a:rPr lang="en-GB" smtClean="0"/>
              <a:pPr/>
              <a:t>6</a:t>
            </a:fld>
            <a:endParaRPr lang="en-GB"/>
          </a:p>
        </p:txBody>
      </p:sp>
    </p:spTree>
    <p:extLst>
      <p:ext uri="{BB962C8B-B14F-4D97-AF65-F5344CB8AC3E}">
        <p14:creationId xmlns:p14="http://schemas.microsoft.com/office/powerpoint/2010/main" val="182988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B9F43-FC9F-9B49-ADB2-0549DCB60791}"/>
              </a:ext>
            </a:extLst>
          </p:cNvPr>
          <p:cNvSpPr>
            <a:spLocks noGrp="1"/>
          </p:cNvSpPr>
          <p:nvPr>
            <p:ph type="ctrTitle"/>
          </p:nvPr>
        </p:nvSpPr>
        <p:spPr/>
        <p:txBody>
          <a:bodyPr/>
          <a:lstStyle/>
          <a:p>
            <a:r>
              <a:rPr lang="en-GB" dirty="0">
                <a:solidFill>
                  <a:srgbClr val="451551"/>
                </a:solidFill>
              </a:rPr>
              <a:t>Our strategy</a:t>
            </a:r>
            <a:endParaRPr lang="en-US" dirty="0">
              <a:solidFill>
                <a:srgbClr val="451551"/>
              </a:solidFill>
            </a:endParaRPr>
          </a:p>
        </p:txBody>
      </p:sp>
      <p:sp>
        <p:nvSpPr>
          <p:cNvPr id="5" name="TextBox 4">
            <a:extLst>
              <a:ext uri="{FF2B5EF4-FFF2-40B4-BE49-F238E27FC236}">
                <a16:creationId xmlns:a16="http://schemas.microsoft.com/office/drawing/2014/main" id="{13C7B51C-7C45-8C4C-8A58-14D3D3D02638}"/>
              </a:ext>
            </a:extLst>
          </p:cNvPr>
          <p:cNvSpPr txBox="1"/>
          <p:nvPr/>
        </p:nvSpPr>
        <p:spPr>
          <a:xfrm>
            <a:off x="543963" y="1162260"/>
            <a:ext cx="8600038" cy="584775"/>
          </a:xfrm>
          <a:prstGeom prst="rect">
            <a:avLst/>
          </a:prstGeom>
          <a:noFill/>
        </p:spPr>
        <p:txBody>
          <a:bodyPr wrap="square" rtlCol="0">
            <a:spAutoFit/>
          </a:bodyPr>
          <a:lstStyle/>
          <a:p>
            <a:r>
              <a:rPr lang="en-GB" sz="1600" dirty="0"/>
              <a:t>The</a:t>
            </a:r>
            <a:r>
              <a:rPr lang="en-GB" sz="1600" b="1" dirty="0"/>
              <a:t> NICE strategy 2021 to 2026: Dynamic, Collaborative, Excellent </a:t>
            </a:r>
            <a:r>
              <a:rPr lang="en-GB" sz="1600" dirty="0"/>
              <a:t>sets out a vision for the future, in which we will:</a:t>
            </a:r>
          </a:p>
        </p:txBody>
      </p:sp>
      <p:sp>
        <p:nvSpPr>
          <p:cNvPr id="9" name="Rectangle 8">
            <a:extLst>
              <a:ext uri="{FF2B5EF4-FFF2-40B4-BE49-F238E27FC236}">
                <a16:creationId xmlns:a16="http://schemas.microsoft.com/office/drawing/2014/main" id="{965ACB1C-4560-4305-8C63-4B2779C8B8FE}"/>
              </a:ext>
              <a:ext uri="{C183D7F6-B498-43B3-948B-1728B52AA6E4}">
                <adec:decorative xmlns:adec="http://schemas.microsoft.com/office/drawing/2017/decorative" val="1"/>
              </a:ext>
            </a:extLst>
          </p:cNvPr>
          <p:cNvSpPr/>
          <p:nvPr/>
        </p:nvSpPr>
        <p:spPr>
          <a:xfrm>
            <a:off x="644774" y="1883417"/>
            <a:ext cx="8411675" cy="4314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D4AB0F6E-7CCA-744B-8955-5C251EB05CAF}"/>
              </a:ext>
            </a:extLst>
          </p:cNvPr>
          <p:cNvSpPr>
            <a:spLocks noGrp="1"/>
          </p:cNvSpPr>
          <p:nvPr>
            <p:ph type="subTitle" idx="1"/>
          </p:nvPr>
        </p:nvSpPr>
        <p:spPr>
          <a:xfrm>
            <a:off x="1945801" y="2046523"/>
            <a:ext cx="6818820" cy="4066102"/>
          </a:xfrm>
        </p:spPr>
        <p:txBody>
          <a:bodyPr>
            <a:noAutofit/>
          </a:bodyPr>
          <a:lstStyle/>
          <a:p>
            <a:pPr marL="0" lvl="0" indent="0">
              <a:spcBef>
                <a:spcPts val="2100"/>
              </a:spcBef>
              <a:buNone/>
              <a:defRPr/>
            </a:pPr>
            <a:r>
              <a:rPr lang="en-GB" sz="1400" dirty="0">
                <a:solidFill>
                  <a:srgbClr val="000000"/>
                </a:solidFill>
                <a:latin typeface="Lato" panose="020F0502020204030203" pitchFamily="34" charset="77"/>
              </a:rPr>
              <a:t>Be at the forefront of </a:t>
            </a:r>
            <a:r>
              <a:rPr lang="en-GB" sz="1400" b="1" dirty="0">
                <a:solidFill>
                  <a:srgbClr val="000000"/>
                </a:solidFill>
                <a:latin typeface="Lato" panose="020F0502020204030203" pitchFamily="34" charset="77"/>
              </a:rPr>
              <a:t>anticipating and rapidly evaluating new and existing technologies </a:t>
            </a:r>
            <a:r>
              <a:rPr lang="en-GB" sz="1400" dirty="0">
                <a:solidFill>
                  <a:srgbClr val="000000"/>
                </a:solidFill>
                <a:latin typeface="Lato" panose="020F0502020204030203" pitchFamily="34" charset="77"/>
              </a:rPr>
              <a:t>to provide independent, world-leading assessments of value for the system and improved access for patients.</a:t>
            </a:r>
          </a:p>
          <a:p>
            <a:pPr marL="0" lvl="0" indent="0">
              <a:spcBef>
                <a:spcPts val="2100"/>
              </a:spcBef>
              <a:buNone/>
              <a:defRPr/>
            </a:pPr>
            <a:r>
              <a:rPr lang="en-GB" sz="1400" dirty="0">
                <a:solidFill>
                  <a:srgbClr val="000000"/>
                </a:solidFill>
                <a:latin typeface="Lato" panose="020F0502020204030203" pitchFamily="34" charset="77"/>
              </a:rPr>
              <a:t>Provide </a:t>
            </a:r>
            <a:r>
              <a:rPr lang="en-GB" sz="1400" b="1" dirty="0">
                <a:solidFill>
                  <a:srgbClr val="000000"/>
                </a:solidFill>
                <a:latin typeface="Lato" panose="020F0502020204030203" pitchFamily="34" charset="77"/>
              </a:rPr>
              <a:t>dynamic, living guideline recommendations </a:t>
            </a:r>
            <a:r>
              <a:rPr lang="en-GB" sz="1400" dirty="0">
                <a:solidFill>
                  <a:srgbClr val="000000"/>
                </a:solidFill>
                <a:latin typeface="Lato" panose="020F0502020204030203" pitchFamily="34" charset="77"/>
              </a:rPr>
              <a:t>that are useful and useable, rapidly updated, and incorporate the latest advice on newly-recommended technologies to maximise uptake and access for patients.</a:t>
            </a:r>
          </a:p>
          <a:p>
            <a:pPr marL="0" indent="0">
              <a:spcBef>
                <a:spcPts val="2100"/>
              </a:spcBef>
              <a:buNone/>
              <a:defRPr/>
            </a:pPr>
            <a:r>
              <a:rPr lang="en-GB" sz="1400" b="1" dirty="0">
                <a:solidFill>
                  <a:srgbClr val="000000"/>
                </a:solidFill>
                <a:latin typeface="Lato" panose="020F0502020204030203" pitchFamily="34" charset="77"/>
              </a:rPr>
              <a:t>Drive the implementation of our guidance</a:t>
            </a:r>
            <a:r>
              <a:rPr lang="en-GB" sz="1400" dirty="0">
                <a:solidFill>
                  <a:srgbClr val="000000"/>
                </a:solidFill>
                <a:latin typeface="Lato" panose="020F0502020204030203" pitchFamily="34" charset="77"/>
              </a:rPr>
              <a:t>, forming key strategic partnerships to ensure our guidance is used, delivers improvements and contributes to reducing inequalities, with measures to routinely track adoption.</a:t>
            </a:r>
          </a:p>
          <a:p>
            <a:pPr marL="0" lvl="0" indent="0">
              <a:spcBef>
                <a:spcPts val="2100"/>
              </a:spcBef>
              <a:buNone/>
              <a:defRPr/>
            </a:pPr>
            <a:r>
              <a:rPr lang="en-GB" sz="1400" dirty="0">
                <a:solidFill>
                  <a:srgbClr val="000000"/>
                </a:solidFill>
                <a:latin typeface="Lato" panose="020F0502020204030203" pitchFamily="34" charset="77"/>
              </a:rPr>
              <a:t>Be </a:t>
            </a:r>
            <a:r>
              <a:rPr lang="en-GB" sz="1400" b="1" dirty="0">
                <a:solidFill>
                  <a:srgbClr val="000000"/>
                </a:solidFill>
                <a:latin typeface="Lato" panose="020F0502020204030203" pitchFamily="34" charset="77"/>
              </a:rPr>
              <a:t>scientific leaders</a:t>
            </a:r>
            <a:r>
              <a:rPr lang="en-GB" sz="1400" dirty="0">
                <a:solidFill>
                  <a:srgbClr val="000000"/>
                </a:solidFill>
                <a:latin typeface="Lato" panose="020F0502020204030203" pitchFamily="34" charset="77"/>
              </a:rPr>
              <a:t>, driving the research agenda and developing innovative and data-driven methods, using real-world data to resolve issues of uncertainty and improve access to new innovations for patients.</a:t>
            </a:r>
          </a:p>
          <a:p>
            <a:pPr marL="0" lvl="0" indent="0">
              <a:spcBef>
                <a:spcPts val="2100"/>
              </a:spcBef>
              <a:buNone/>
              <a:defRPr/>
            </a:pPr>
            <a:r>
              <a:rPr lang="en-GB" sz="1400" b="1" dirty="0">
                <a:solidFill>
                  <a:srgbClr val="000000"/>
                </a:solidFill>
                <a:latin typeface="Lato" panose="020F0502020204030203" pitchFamily="34" charset="77"/>
              </a:rPr>
              <a:t>Transform our organisation </a:t>
            </a:r>
            <a:r>
              <a:rPr lang="en-GB" sz="1400" dirty="0">
                <a:solidFill>
                  <a:srgbClr val="000000"/>
                </a:solidFill>
                <a:latin typeface="Lato" panose="020F0502020204030203" pitchFamily="34" charset="77"/>
              </a:rPr>
              <a:t>to ensure we have the infrastructure, skills, and capacity to deliver our strategy, leveraging the use of technology to maximise our efficiency and impact.</a:t>
            </a:r>
          </a:p>
          <a:p>
            <a:endParaRPr lang="en-US" sz="1400" dirty="0"/>
          </a:p>
        </p:txBody>
      </p:sp>
      <p:pic>
        <p:nvPicPr>
          <p:cNvPr id="7" name="Picture Placeholder 6">
            <a:extLst>
              <a:ext uri="{FF2B5EF4-FFF2-40B4-BE49-F238E27FC236}">
                <a16:creationId xmlns:a16="http://schemas.microsoft.com/office/drawing/2014/main" id="{A394E1A9-E3E0-44ED-8013-9B3EC60172B6}"/>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5970" t="191" r="69044" b="-191"/>
          <a:stretch/>
        </p:blipFill>
        <p:spPr>
          <a:xfrm>
            <a:off x="9545044" y="381514"/>
            <a:ext cx="2286956" cy="6098821"/>
          </a:xfrm>
        </p:spPr>
      </p:pic>
      <p:pic>
        <p:nvPicPr>
          <p:cNvPr id="10" name="Picture 9">
            <a:extLst>
              <a:ext uri="{FF2B5EF4-FFF2-40B4-BE49-F238E27FC236}">
                <a16:creationId xmlns:a16="http://schemas.microsoft.com/office/drawing/2014/main" id="{8481DE7F-B52D-4E37-8211-8B18BDE5F31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211" y="2069820"/>
            <a:ext cx="612000" cy="612000"/>
          </a:xfrm>
          <a:prstGeom prst="rect">
            <a:avLst/>
          </a:prstGeom>
        </p:spPr>
      </p:pic>
      <p:pic>
        <p:nvPicPr>
          <p:cNvPr id="11" name="Picture 10">
            <a:extLst>
              <a:ext uri="{FF2B5EF4-FFF2-40B4-BE49-F238E27FC236}">
                <a16:creationId xmlns:a16="http://schemas.microsoft.com/office/drawing/2014/main" id="{459E8554-7F4B-46B4-BF67-AC5012F2183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756" y="2919319"/>
            <a:ext cx="612000" cy="612000"/>
          </a:xfrm>
          <a:prstGeom prst="rect">
            <a:avLst/>
          </a:prstGeom>
        </p:spPr>
      </p:pic>
      <p:pic>
        <p:nvPicPr>
          <p:cNvPr id="12" name="Picture 11">
            <a:extLst>
              <a:ext uri="{FF2B5EF4-FFF2-40B4-BE49-F238E27FC236}">
                <a16:creationId xmlns:a16="http://schemas.microsoft.com/office/drawing/2014/main" id="{490CA637-5F95-4421-AF82-141F4501438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4613" y="3768818"/>
            <a:ext cx="563143" cy="563143"/>
          </a:xfrm>
          <a:prstGeom prst="rect">
            <a:avLst/>
          </a:prstGeom>
        </p:spPr>
      </p:pic>
      <p:pic>
        <p:nvPicPr>
          <p:cNvPr id="13" name="Picture 12">
            <a:extLst>
              <a:ext uri="{FF2B5EF4-FFF2-40B4-BE49-F238E27FC236}">
                <a16:creationId xmlns:a16="http://schemas.microsoft.com/office/drawing/2014/main" id="{0CAD4E19-A8C7-4820-A80A-B6AB9EF7441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1121" y="4625466"/>
            <a:ext cx="531327" cy="531327"/>
          </a:xfrm>
          <a:prstGeom prst="rect">
            <a:avLst/>
          </a:prstGeom>
        </p:spPr>
      </p:pic>
      <p:pic>
        <p:nvPicPr>
          <p:cNvPr id="14" name="Picture 13">
            <a:extLst>
              <a:ext uri="{FF2B5EF4-FFF2-40B4-BE49-F238E27FC236}">
                <a16:creationId xmlns:a16="http://schemas.microsoft.com/office/drawing/2014/main" id="{6693578A-A1BE-47D2-8C44-2470220064A5}"/>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4613" y="5363324"/>
            <a:ext cx="628052" cy="628052"/>
          </a:xfrm>
          <a:prstGeom prst="rect">
            <a:avLst/>
          </a:prstGeom>
        </p:spPr>
      </p:pic>
      <p:sp>
        <p:nvSpPr>
          <p:cNvPr id="8" name="Slide Number Placeholder 7">
            <a:extLst>
              <a:ext uri="{FF2B5EF4-FFF2-40B4-BE49-F238E27FC236}">
                <a16:creationId xmlns:a16="http://schemas.microsoft.com/office/drawing/2014/main" id="{C61A5F34-DCF6-4F3E-8AA6-8D6B1A3E71BC}"/>
              </a:ext>
            </a:extLst>
          </p:cNvPr>
          <p:cNvSpPr>
            <a:spLocks noGrp="1"/>
          </p:cNvSpPr>
          <p:nvPr>
            <p:ph type="sldNum" sz="quarter" idx="4"/>
          </p:nvPr>
        </p:nvSpPr>
        <p:spPr/>
        <p:txBody>
          <a:bodyPr/>
          <a:lstStyle/>
          <a:p>
            <a:fld id="{FD914462-0A0E-4602-BFA1-33271CD95439}" type="slidenum">
              <a:rPr lang="en-GB" smtClean="0"/>
              <a:pPr/>
              <a:t>7</a:t>
            </a:fld>
            <a:endParaRPr lang="en-GB"/>
          </a:p>
        </p:txBody>
      </p:sp>
    </p:spTree>
    <p:extLst>
      <p:ext uri="{BB962C8B-B14F-4D97-AF65-F5344CB8AC3E}">
        <p14:creationId xmlns:p14="http://schemas.microsoft.com/office/powerpoint/2010/main" val="2574701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B9F43-FC9F-9B49-ADB2-0549DCB60791}"/>
              </a:ext>
            </a:extLst>
          </p:cNvPr>
          <p:cNvSpPr>
            <a:spLocks noGrp="1"/>
          </p:cNvSpPr>
          <p:nvPr>
            <p:ph type="ctrTitle"/>
          </p:nvPr>
        </p:nvSpPr>
        <p:spPr>
          <a:xfrm>
            <a:off x="437009" y="566403"/>
            <a:ext cx="2947460" cy="4190385"/>
          </a:xfrm>
        </p:spPr>
        <p:txBody>
          <a:bodyPr/>
          <a:lstStyle/>
          <a:p>
            <a:r>
              <a:rPr lang="en-GB" dirty="0"/>
              <a:t>The 4 pillars of our strategy</a:t>
            </a:r>
            <a:endParaRPr lang="en-US" dirty="0"/>
          </a:p>
        </p:txBody>
      </p:sp>
      <p:pic>
        <p:nvPicPr>
          <p:cNvPr id="4" name="Picture 3" descr="NICE's core purpose is to improve health and wellbeing by putting science and evidence at the heart of health and care decision making. We'll do this by focussing on 4 key areas or 'pillars'. Pillar 1: rapid, robust and responsive technology evaluation. Pillar 2: dynamic, living guideline recommendations. Pillar 3: effective guidance uptake to maximise our impact. Pillar 4: leadership in data, research and science. We'll also undertake a programme of internal transformation to help enable our strategy.">
            <a:extLst>
              <a:ext uri="{FF2B5EF4-FFF2-40B4-BE49-F238E27FC236}">
                <a16:creationId xmlns:a16="http://schemas.microsoft.com/office/drawing/2014/main" id="{5B956FD9-DE01-407F-B4CD-CDF6D300411E}"/>
              </a:ext>
            </a:extLst>
          </p:cNvPr>
          <p:cNvPicPr>
            <a:picLocks noChangeAspect="1"/>
          </p:cNvPicPr>
          <p:nvPr/>
        </p:nvPicPr>
        <p:blipFill rotWithShape="1">
          <a:blip r:embed="rId2"/>
          <a:srcRect l="17357" t="16312" r="15471" b="18865"/>
          <a:stretch/>
        </p:blipFill>
        <p:spPr>
          <a:xfrm>
            <a:off x="4328809" y="409221"/>
            <a:ext cx="7199526" cy="4911809"/>
          </a:xfrm>
          <a:prstGeom prst="rect">
            <a:avLst/>
          </a:prstGeom>
        </p:spPr>
      </p:pic>
      <p:sp>
        <p:nvSpPr>
          <p:cNvPr id="5" name="TextBox 4">
            <a:extLst>
              <a:ext uri="{FF2B5EF4-FFF2-40B4-BE49-F238E27FC236}">
                <a16:creationId xmlns:a16="http://schemas.microsoft.com/office/drawing/2014/main" id="{13C7B51C-7C45-8C4C-8A58-14D3D3D02638}"/>
              </a:ext>
            </a:extLst>
          </p:cNvPr>
          <p:cNvSpPr txBox="1"/>
          <p:nvPr/>
        </p:nvSpPr>
        <p:spPr>
          <a:xfrm>
            <a:off x="4146423" y="5392659"/>
            <a:ext cx="7426743" cy="830997"/>
          </a:xfrm>
          <a:prstGeom prst="rect">
            <a:avLst/>
          </a:prstGeom>
          <a:noFill/>
        </p:spPr>
        <p:txBody>
          <a:bodyPr wrap="square" rtlCol="0">
            <a:spAutoFit/>
          </a:bodyPr>
          <a:lstStyle/>
          <a:p>
            <a:r>
              <a:rPr lang="en-GB" sz="1600" dirty="0">
                <a:latin typeface="Lato" panose="020F0502020204030203" pitchFamily="34" charset="0"/>
                <a:ea typeface="Lato" panose="020F0502020204030203" pitchFamily="34" charset="0"/>
                <a:cs typeface="Lato" panose="020F0502020204030203" pitchFamily="34" charset="0"/>
              </a:rPr>
              <a:t>Our strategy will be implemented over the next 5 years through embedding it into our corporate planning, governance and performance management frameworks, starting with this annual business plan for 2021/22.</a:t>
            </a:r>
          </a:p>
        </p:txBody>
      </p:sp>
      <p:sp>
        <p:nvSpPr>
          <p:cNvPr id="7" name="Slide Number Placeholder 6">
            <a:extLst>
              <a:ext uri="{FF2B5EF4-FFF2-40B4-BE49-F238E27FC236}">
                <a16:creationId xmlns:a16="http://schemas.microsoft.com/office/drawing/2014/main" id="{0D737F5A-DF78-4E84-8602-84D0CF5A3FD9}"/>
              </a:ext>
            </a:extLst>
          </p:cNvPr>
          <p:cNvSpPr>
            <a:spLocks noGrp="1"/>
          </p:cNvSpPr>
          <p:nvPr>
            <p:ph type="sldNum" sz="quarter" idx="4"/>
          </p:nvPr>
        </p:nvSpPr>
        <p:spPr/>
        <p:txBody>
          <a:bodyPr/>
          <a:lstStyle/>
          <a:p>
            <a:fld id="{FD914462-0A0E-4602-BFA1-33271CD95439}" type="slidenum">
              <a:rPr lang="en-GB" smtClean="0"/>
              <a:pPr/>
              <a:t>8</a:t>
            </a:fld>
            <a:endParaRPr lang="en-GB"/>
          </a:p>
        </p:txBody>
      </p:sp>
    </p:spTree>
    <p:extLst>
      <p:ext uri="{BB962C8B-B14F-4D97-AF65-F5344CB8AC3E}">
        <p14:creationId xmlns:p14="http://schemas.microsoft.com/office/powerpoint/2010/main" val="162852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3C24E-BA17-4A00-8342-56596ED14823}"/>
              </a:ext>
            </a:extLst>
          </p:cNvPr>
          <p:cNvSpPr>
            <a:spLocks noGrp="1"/>
          </p:cNvSpPr>
          <p:nvPr>
            <p:ph type="ctrTitle"/>
          </p:nvPr>
        </p:nvSpPr>
        <p:spPr>
          <a:xfrm>
            <a:off x="555965" y="206171"/>
            <a:ext cx="11080069" cy="1276350"/>
          </a:xfrm>
        </p:spPr>
        <p:txBody>
          <a:bodyPr>
            <a:normAutofit/>
          </a:bodyPr>
          <a:lstStyle/>
          <a:p>
            <a:r>
              <a:rPr lang="en-GB" sz="1800" dirty="0">
                <a:solidFill>
                  <a:schemeClr val="bg1"/>
                </a:solidFill>
              </a:rPr>
              <a:t>High-level strategic roadmap: 2021 to 2026</a:t>
            </a:r>
            <a:br>
              <a:rPr lang="en-GB" sz="1800" dirty="0">
                <a:solidFill>
                  <a:schemeClr val="bg1"/>
                </a:solidFill>
              </a:rPr>
            </a:br>
            <a:endParaRPr lang="en-GB" sz="1800" dirty="0">
              <a:solidFill>
                <a:schemeClr val="bg1"/>
              </a:solidFill>
            </a:endParaRPr>
          </a:p>
        </p:txBody>
      </p:sp>
      <p:pic>
        <p:nvPicPr>
          <p:cNvPr id="6" name="Picture 5" descr="Pillar 1: Rapid, robust and responsive technology evaluation. &#10;Short term: &#10;Implement revised NICE process and methods manual for technologies with the Innovative Licensing and Access Pathway and Innovative Medicines Fund arrangements.&#10;Launch new Office for Digital Health.&#10;Develop beta version of the life sciences hub. &#10;Medium term: Develop targeted processes and methods for cell and gene therapies, artificial intelligence and genomics. Build on joint working with national and international health technology assessment (HTA) bodies. Develop managed access pathways for medical technologies (including digital).&#10;Long-term: Improve rapid access to new technologies, aiming for an equivalent approach for medical devices, diagnostics and digital technologies. Realise a new, dynamic approach to health technology evaluation and management, fully aligned with living guidelines and data analytics.&#10;Pillar 2: Dynamic, living guideline recommendations.&#10;Short term: Identify and adopt selected guidance authoring tool. Produce selected guidelines in new interactive format. Establish cross-agency panel on priority topics.&#10;Medium term: Incorporate HTAs into practice recommendations. Present recommendations in interactive format. Establish advisory committees for all key topic suites.&#10;Long term: Publish consolidated portfolio of high priority recommendations that are rapidly updated, interactive and easy to access. Publish integrated guidelines on key topics.">
            <a:extLst>
              <a:ext uri="{FF2B5EF4-FFF2-40B4-BE49-F238E27FC236}">
                <a16:creationId xmlns:a16="http://schemas.microsoft.com/office/drawing/2014/main" id="{453B1514-0434-8A48-AA70-50DD6FA535A8}"/>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038"/>
          <a:stretch/>
        </p:blipFill>
        <p:spPr>
          <a:xfrm>
            <a:off x="0" y="647380"/>
            <a:ext cx="12192000" cy="5116111"/>
          </a:xfrm>
          <a:prstGeom prst="rect">
            <a:avLst/>
          </a:prstGeom>
        </p:spPr>
      </p:pic>
      <p:sp>
        <p:nvSpPr>
          <p:cNvPr id="4" name="Slide Number Placeholder 3">
            <a:extLst>
              <a:ext uri="{FF2B5EF4-FFF2-40B4-BE49-F238E27FC236}">
                <a16:creationId xmlns:a16="http://schemas.microsoft.com/office/drawing/2014/main" id="{074D31D8-69E2-4C3B-A50C-18DDE8BCAED1}"/>
              </a:ext>
            </a:extLst>
          </p:cNvPr>
          <p:cNvSpPr>
            <a:spLocks noGrp="1"/>
          </p:cNvSpPr>
          <p:nvPr>
            <p:ph type="sldNum" sz="quarter" idx="4"/>
          </p:nvPr>
        </p:nvSpPr>
        <p:spPr/>
        <p:txBody>
          <a:bodyPr/>
          <a:lstStyle/>
          <a:p>
            <a:fld id="{FD914462-0A0E-4602-BFA1-33271CD95439}" type="slidenum">
              <a:rPr lang="en-GB" smtClean="0"/>
              <a:pPr/>
              <a:t>9</a:t>
            </a:fld>
            <a:endParaRPr lang="en-GB"/>
          </a:p>
        </p:txBody>
      </p:sp>
    </p:spTree>
    <p:extLst>
      <p:ext uri="{BB962C8B-B14F-4D97-AF65-F5344CB8AC3E}">
        <p14:creationId xmlns:p14="http://schemas.microsoft.com/office/powerpoint/2010/main" val="344580447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4550"/>
      </a:accent1>
      <a:accent2>
        <a:srgbClr val="451550"/>
      </a:accent2>
      <a:accent3>
        <a:srgbClr val="005069"/>
      </a:accent3>
      <a:accent4>
        <a:srgbClr val="0D0D0D"/>
      </a:accent4>
      <a:accent5>
        <a:srgbClr val="304C5F"/>
      </a:accent5>
      <a:accent6>
        <a:srgbClr val="A1BDC1"/>
      </a:accent6>
      <a:hlink>
        <a:srgbClr val="0000FF"/>
      </a:hlink>
      <a:folHlink>
        <a:srgbClr val="0000FF"/>
      </a:folHlink>
    </a:clrScheme>
    <a:fontScheme name="NICE corporate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5292</Words>
  <Application>Microsoft Office PowerPoint</Application>
  <PresentationFormat>Widescreen</PresentationFormat>
  <Paragraphs>420</Paragraphs>
  <Slides>31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Lato</vt:lpstr>
      <vt:lpstr>Office Theme</vt:lpstr>
      <vt:lpstr>Business plan</vt:lpstr>
      <vt:lpstr>Contents</vt:lpstr>
      <vt:lpstr>Introduction</vt:lpstr>
      <vt:lpstr>Introduction (continued)</vt:lpstr>
      <vt:lpstr>Context</vt:lpstr>
      <vt:lpstr>Adapting to a changing world</vt:lpstr>
      <vt:lpstr>Our strategy</vt:lpstr>
      <vt:lpstr>The 4 pillars of our strategy</vt:lpstr>
      <vt:lpstr>High-level strategic roadmap: 2021 to 2026 </vt:lpstr>
      <vt:lpstr>High-level strategic roadmap: 2021 to 2026 (continued) </vt:lpstr>
      <vt:lpstr>Our priorities for 2021/22</vt:lpstr>
      <vt:lpstr>Our priorities for 2021/22 (continued)</vt:lpstr>
      <vt:lpstr>Business objectives</vt:lpstr>
      <vt:lpstr>Strategic pillar 1: </vt:lpstr>
      <vt:lpstr>Strategic pillar 2:</vt:lpstr>
      <vt:lpstr>Strategic pillar 3:</vt:lpstr>
      <vt:lpstr>Strategic pillar 4:</vt:lpstr>
      <vt:lpstr>Transformation part 1:</vt:lpstr>
      <vt:lpstr>Transformation part 2:</vt:lpstr>
      <vt:lpstr>Transformation part 3:</vt:lpstr>
      <vt:lpstr>Transformation part 4:</vt:lpstr>
      <vt:lpstr>Core activities</vt:lpstr>
      <vt:lpstr>People and resources: workforce </vt:lpstr>
      <vt:lpstr>People and resources: budget </vt:lpstr>
      <vt:lpstr>Appendix 1: Planned outputs 2021/22</vt:lpstr>
      <vt:lpstr>Guidelines ecosystem</vt:lpstr>
      <vt:lpstr>Life sciences ecosystem</vt:lpstr>
      <vt:lpstr>Information ecosystem</vt:lpstr>
      <vt:lpstr>Appendix 2: 2021/22 budget</vt:lpstr>
      <vt:lpstr>2021/22 budget (continued)</vt:lpstr>
      <vt:lpstr>Printing this document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2021-05-12T13:42:26Z</dcterms:created>
  <dcterms:modified xsi:type="dcterms:W3CDTF">2021-05-12T13:54:16Z</dcterms:modified>
</cp:coreProperties>
</file>