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339" r:id="rId2"/>
  </p:sldIdLst>
  <p:sldSz cx="10693400" cy="7561263"/>
  <p:notesSz cx="6858000" cy="9144000"/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899EA1"/>
    <a:srgbClr val="366D75"/>
    <a:srgbClr val="507C83"/>
    <a:srgbClr val="63496C"/>
    <a:srgbClr val="084550"/>
    <a:srgbClr val="195962"/>
    <a:srgbClr val="DEDEDE"/>
    <a:srgbClr val="A2BDC1"/>
    <a:srgbClr val="347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89744" autoAdjust="0"/>
  </p:normalViewPr>
  <p:slideViewPr>
    <p:cSldViewPr snapToGrid="0" showGuides="1">
      <p:cViewPr varScale="1">
        <p:scale>
          <a:sx n="55" d="100"/>
          <a:sy n="55" d="100"/>
        </p:scale>
        <p:origin x="1364" y="52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6" d="100"/>
          <a:sy n="56" d="100"/>
        </p:scale>
        <p:origin x="285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11677" y="4343400"/>
            <a:ext cx="4844374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spcAft>
        <a:spcPts val="450"/>
      </a:spcAft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1pPr>
    <a:lvl2pPr marL="17462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2pPr>
    <a:lvl3pPr marL="447675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–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3pPr>
    <a:lvl4pPr marL="622300" indent="-174625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4pPr>
    <a:lvl5pPr marL="808038" indent="-185738" algn="l" defTabSz="1043056" rtl="0" eaLnBrk="1" latinLnBrk="0" hangingPunct="1">
      <a:spcAft>
        <a:spcPts val="450"/>
      </a:spcAft>
      <a:buFont typeface="Arial" panose="020B0604020202020204" pitchFamily="34" charset="0"/>
      <a:buChar char="•"/>
      <a:defRPr sz="1200" kern="1200">
        <a:solidFill>
          <a:schemeClr val="tx1"/>
        </a:solidFill>
        <a:latin typeface="Lato" panose="020F0502020204030203" pitchFamily="34" charset="0"/>
        <a:ea typeface="Lato" panose="020F0502020204030203" pitchFamily="34" charset="0"/>
        <a:cs typeface="Lato" panose="020F0502020204030203" pitchFamily="34" charset="0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73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ce.org.uk/terms-and-conditions#notice-of-rights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00" y="3670195"/>
            <a:ext cx="9383395" cy="702589"/>
          </a:xfrm>
        </p:spPr>
        <p:txBody>
          <a:bodyPr/>
          <a:lstStyle>
            <a:lvl1pPr algn="l">
              <a:lnSpc>
                <a:spcPts val="5600"/>
              </a:lnSpc>
              <a:defRPr sz="4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00" y="4392907"/>
            <a:ext cx="7781290" cy="819150"/>
          </a:xfrm>
        </p:spPr>
        <p:txBody>
          <a:bodyPr/>
          <a:lstStyle>
            <a:lvl1pPr marL="0" indent="0" algn="l">
              <a:lnSpc>
                <a:spcPts val="4600"/>
              </a:lnSpc>
              <a:spcBef>
                <a:spcPts val="0"/>
              </a:spcBef>
              <a:buNone/>
              <a:defRPr sz="3600">
                <a:solidFill>
                  <a:schemeClr val="bg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75" y="369240"/>
            <a:ext cx="3412800" cy="662083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32522" y="7032883"/>
            <a:ext cx="479618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spc="0" baseline="0" dirty="0">
                <a:solidFill>
                  <a:srgbClr val="757474"/>
                </a:solidFill>
                <a:hlinkClick r:id="rId3"/>
              </a:rPr>
              <a:t>© NICE 2020. All rights reserved. Subject to notice of rights</a:t>
            </a:r>
            <a:r>
              <a:rPr lang="en-GB" sz="1400" spc="0" baseline="0" dirty="0">
                <a:solidFill>
                  <a:srgbClr val="757474"/>
                </a:solidFill>
              </a:rPr>
              <a:t>. </a:t>
            </a:r>
            <a:endParaRPr lang="en-US" sz="1400" spc="0" baseline="0" dirty="0">
              <a:solidFill>
                <a:srgbClr val="757474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98277" y="2941409"/>
            <a:ext cx="8271760" cy="697044"/>
          </a:xfrm>
        </p:spPr>
        <p:txBody>
          <a:bodyPr/>
          <a:lstStyle>
            <a:lvl1pPr marL="0" indent="0">
              <a:lnSpc>
                <a:spcPts val="5600"/>
              </a:lnSpc>
              <a:defRPr sz="4800">
                <a:solidFill>
                  <a:schemeClr val="bg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306800"/>
            <a:ext cx="7497293" cy="1387068"/>
          </a:xfrm>
        </p:spPr>
        <p:txBody>
          <a:bodyPr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7999" y="2992401"/>
            <a:ext cx="3914371" cy="3225519"/>
          </a:xfrm>
        </p:spPr>
        <p:txBody>
          <a:bodyPr/>
          <a:lstStyle>
            <a:lvl1pPr marL="269875" indent="-265113">
              <a:lnSpc>
                <a:spcPts val="2400"/>
              </a:lnSpc>
              <a:spcBef>
                <a:spcPts val="850"/>
              </a:spcBef>
              <a:buFont typeface="+mj-lt"/>
              <a:buAutoNum type="arabicPeriod"/>
              <a:defRPr sz="2000">
                <a:solidFill>
                  <a:schemeClr val="tx1"/>
                </a:solidFill>
              </a:defRPr>
            </a:lvl1pPr>
            <a:lvl2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2pPr>
            <a:lvl3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3pPr>
            <a:lvl4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4pPr>
            <a:lvl5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412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b Screensho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508000" y="2247364"/>
            <a:ext cx="3149600" cy="2045669"/>
          </a:xfrm>
        </p:spPr>
        <p:txBody>
          <a:bodyPr anchor="b" anchorCtr="0"/>
          <a:lstStyle>
            <a:lvl1pPr>
              <a:lnSpc>
                <a:spcPts val="4200"/>
              </a:lnSpc>
              <a:spcBef>
                <a:spcPts val="0"/>
              </a:spcBef>
              <a:defRPr sz="36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08000" y="4664477"/>
            <a:ext cx="3667760" cy="465461"/>
          </a:xfrm>
        </p:spPr>
        <p:txBody>
          <a:bodyPr/>
          <a:lstStyle>
            <a:lvl1pPr>
              <a:lnSpc>
                <a:spcPts val="2400"/>
              </a:lnSpc>
              <a:spcBef>
                <a:spcPts val="0"/>
              </a:spcBef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255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with Statem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17726" y="2144219"/>
            <a:ext cx="4301422" cy="2817526"/>
          </a:xfrm>
        </p:spPr>
        <p:txBody>
          <a:bodyPr/>
          <a:lstStyle>
            <a:lvl1pPr>
              <a:lnSpc>
                <a:spcPts val="4200"/>
              </a:lnSpc>
              <a:defRPr sz="36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5903" y="2181528"/>
            <a:ext cx="2685293" cy="196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74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with 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31055" y="1288868"/>
            <a:ext cx="3911600" cy="3178175"/>
          </a:xfrm>
        </p:spPr>
        <p:txBody>
          <a:bodyPr/>
          <a:lstStyle>
            <a:lvl1pPr marL="209550" indent="-208800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defRPr sz="3600">
                <a:solidFill>
                  <a:schemeClr val="bg1"/>
                </a:solidFill>
                <a:latin typeface="+mj-lt"/>
              </a:defRPr>
            </a:lvl1pPr>
            <a:lvl2pPr marL="208800" indent="0">
              <a:lnSpc>
                <a:spcPts val="2400"/>
              </a:lnSpc>
              <a:spcBef>
                <a:spcPts val="1417"/>
              </a:spcBef>
              <a:buNone/>
              <a:defRPr sz="2000">
                <a:solidFill>
                  <a:schemeClr val="accent6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00220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009" y="291235"/>
            <a:ext cx="10064973" cy="1037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82989" y="7008172"/>
            <a:ext cx="24060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428FF-8C7C-4056-B3ED-19D2804A8A0A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298896" y="1452884"/>
            <a:ext cx="4916037" cy="493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1"/>
          </p:nvPr>
        </p:nvSpPr>
        <p:spPr>
          <a:xfrm>
            <a:off x="5447947" y="1457662"/>
            <a:ext cx="4916037" cy="49393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81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2893102"/>
            <a:ext cx="8980488" cy="1469036"/>
          </a:xfrm>
        </p:spPr>
        <p:txBody>
          <a:bodyPr anchor="b" anchorCtr="0"/>
          <a:lstStyle>
            <a:lvl1pPr>
              <a:lnSpc>
                <a:spcPts val="5600"/>
              </a:lnSpc>
              <a:spcBef>
                <a:spcPts val="0"/>
              </a:spcBef>
              <a:defRPr sz="4800" b="0">
                <a:solidFill>
                  <a:schemeClr val="bg2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508000" y="4359981"/>
            <a:ext cx="9010754" cy="689677"/>
          </a:xfr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3600">
                <a:solidFill>
                  <a:schemeClr val="bg2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278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Statement or 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08000" y="1295400"/>
            <a:ext cx="7734300" cy="4946650"/>
          </a:xfrm>
        </p:spPr>
        <p:txBody>
          <a:bodyPr/>
          <a:lstStyle>
            <a:lvl1pPr>
              <a:lnSpc>
                <a:spcPts val="4200"/>
              </a:lnSpc>
              <a:spcBef>
                <a:spcPts val="1134"/>
              </a:spcBef>
              <a:defRPr sz="3600" b="1">
                <a:solidFill>
                  <a:schemeClr val="bg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4736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7600"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ing and 2 Column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6189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0812" y="2701823"/>
            <a:ext cx="8618976" cy="3756127"/>
          </a:xfrm>
        </p:spPr>
        <p:txBody>
          <a:bodyPr numCol="2" spcCol="162000"/>
          <a:lstStyle>
            <a:lvl1pPr marL="237600"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tx1"/>
                </a:solidFill>
                <a:latin typeface="+mj-lt"/>
              </a:defRPr>
            </a:lvl1pPr>
            <a:lvl2pPr>
              <a:lnSpc>
                <a:spcPts val="2400"/>
              </a:lnSpc>
              <a:spcBef>
                <a:spcPts val="567"/>
              </a:spcBef>
              <a:buClr>
                <a:schemeClr val="tx1"/>
              </a:buClr>
              <a:defRPr sz="2000">
                <a:solidFill>
                  <a:schemeClr val="tx1"/>
                </a:solidFill>
              </a:defRPr>
            </a:lvl2pPr>
            <a:lvl3pPr>
              <a:lnSpc>
                <a:spcPts val="2400"/>
              </a:lnSpc>
              <a:defRPr sz="2000">
                <a:solidFill>
                  <a:schemeClr val="bg1"/>
                </a:solidFill>
              </a:defRPr>
            </a:lvl3pPr>
            <a:lvl4pPr>
              <a:lnSpc>
                <a:spcPts val="2400"/>
              </a:lnSpc>
              <a:defRPr sz="2000">
                <a:solidFill>
                  <a:schemeClr val="bg1"/>
                </a:solidFill>
              </a:defRPr>
            </a:lvl4pPr>
            <a:lvl5pPr>
              <a:lnSpc>
                <a:spcPts val="2400"/>
              </a:lnSpc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570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v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453699"/>
            <a:ext cx="7197725" cy="1303664"/>
          </a:xfrm>
        </p:spPr>
        <p:txBody>
          <a:bodyPr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v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306800"/>
            <a:ext cx="4231640" cy="1786920"/>
          </a:xfrm>
        </p:spPr>
        <p:txBody>
          <a:bodyPr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724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nfo Graphic and Cop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307130"/>
            <a:ext cx="3911600" cy="2217120"/>
          </a:xfrm>
        </p:spPr>
        <p:txBody>
          <a:bodyPr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8000" y="3781425"/>
            <a:ext cx="4425950" cy="2981325"/>
          </a:xfrm>
        </p:spPr>
        <p:txBody>
          <a:bodyPr/>
          <a:lstStyle>
            <a:lvl1pPr>
              <a:lnSpc>
                <a:spcPts val="2400"/>
              </a:lnSpc>
              <a:spcBef>
                <a:spcPts val="0"/>
              </a:spcBef>
              <a:defRPr sz="2000">
                <a:solidFill>
                  <a:schemeClr val="bg2"/>
                </a:solidFill>
                <a:latin typeface="+mj-lt"/>
              </a:defRPr>
            </a:lvl1pPr>
            <a:lvl2pPr marL="0" indent="0">
              <a:lnSpc>
                <a:spcPts val="1700"/>
              </a:lnSpc>
              <a:spcBef>
                <a:spcPts val="850"/>
              </a:spcBef>
              <a:buNone/>
              <a:defRPr sz="1400">
                <a:solidFill>
                  <a:srgbClr val="4D4D4D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728427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v2 with Cop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7449" y="1306800"/>
            <a:ext cx="7497293" cy="1387068"/>
          </a:xfrm>
        </p:spPr>
        <p:txBody>
          <a:bodyPr anchor="t" anchorCtr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E135E-2566-4748-853C-8A3B78F0FB00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758710" y="2992401"/>
            <a:ext cx="2971078" cy="3402221"/>
          </a:xfrm>
        </p:spPr>
        <p:txBody>
          <a:bodyPr/>
          <a:lstStyle>
            <a:lvl1pPr marL="269875" indent="-265113">
              <a:lnSpc>
                <a:spcPts val="2400"/>
              </a:lnSpc>
              <a:spcBef>
                <a:spcPts val="850"/>
              </a:spcBef>
              <a:buFont typeface="+mj-lt"/>
              <a:buAutoNum type="arabicPeriod"/>
              <a:defRPr sz="2000">
                <a:solidFill>
                  <a:schemeClr val="tx1"/>
                </a:solidFill>
              </a:defRPr>
            </a:lvl1pPr>
            <a:lvl2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2pPr>
            <a:lvl3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3pPr>
            <a:lvl4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4pPr>
            <a:lvl5pPr>
              <a:lnSpc>
                <a:spcPts val="2400"/>
              </a:lnSpc>
              <a:spcBef>
                <a:spcPts val="850"/>
              </a:spcBef>
              <a:defRPr sz="2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8928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537717" y="6987600"/>
            <a:ext cx="666000" cy="216689"/>
            <a:chOff x="2042637" y="5943283"/>
            <a:chExt cx="792162" cy="273050"/>
          </a:xfrm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2042637" y="5951220"/>
              <a:ext cx="225425" cy="261938"/>
            </a:xfrm>
            <a:custGeom>
              <a:avLst/>
              <a:gdLst>
                <a:gd name="T0" fmla="*/ 15 w 59"/>
                <a:gd name="T1" fmla="*/ 27 h 67"/>
                <a:gd name="T2" fmla="*/ 15 w 59"/>
                <a:gd name="T3" fmla="*/ 28 h 67"/>
                <a:gd name="T4" fmla="*/ 15 w 59"/>
                <a:gd name="T5" fmla="*/ 63 h 67"/>
                <a:gd name="T6" fmla="*/ 11 w 59"/>
                <a:gd name="T7" fmla="*/ 67 h 67"/>
                <a:gd name="T8" fmla="*/ 3 w 59"/>
                <a:gd name="T9" fmla="*/ 66 h 67"/>
                <a:gd name="T10" fmla="*/ 0 w 59"/>
                <a:gd name="T11" fmla="*/ 64 h 67"/>
                <a:gd name="T12" fmla="*/ 0 w 59"/>
                <a:gd name="T13" fmla="*/ 5 h 67"/>
                <a:gd name="T14" fmla="*/ 5 w 59"/>
                <a:gd name="T15" fmla="*/ 0 h 67"/>
                <a:gd name="T16" fmla="*/ 11 w 59"/>
                <a:gd name="T17" fmla="*/ 0 h 67"/>
                <a:gd name="T18" fmla="*/ 15 w 59"/>
                <a:gd name="T19" fmla="*/ 2 h 67"/>
                <a:gd name="T20" fmla="*/ 42 w 59"/>
                <a:gd name="T21" fmla="*/ 39 h 67"/>
                <a:gd name="T22" fmla="*/ 44 w 59"/>
                <a:gd name="T23" fmla="*/ 40 h 67"/>
                <a:gd name="T24" fmla="*/ 44 w 59"/>
                <a:gd name="T25" fmla="*/ 40 h 67"/>
                <a:gd name="T26" fmla="*/ 44 w 59"/>
                <a:gd name="T27" fmla="*/ 39 h 67"/>
                <a:gd name="T28" fmla="*/ 44 w 59"/>
                <a:gd name="T29" fmla="*/ 4 h 67"/>
                <a:gd name="T30" fmla="*/ 48 w 59"/>
                <a:gd name="T31" fmla="*/ 0 h 67"/>
                <a:gd name="T32" fmla="*/ 56 w 59"/>
                <a:gd name="T33" fmla="*/ 0 h 67"/>
                <a:gd name="T34" fmla="*/ 59 w 59"/>
                <a:gd name="T35" fmla="*/ 3 h 67"/>
                <a:gd name="T36" fmla="*/ 59 w 59"/>
                <a:gd name="T37" fmla="*/ 64 h 67"/>
                <a:gd name="T38" fmla="*/ 56 w 59"/>
                <a:gd name="T39" fmla="*/ 67 h 67"/>
                <a:gd name="T40" fmla="*/ 48 w 59"/>
                <a:gd name="T41" fmla="*/ 67 h 67"/>
                <a:gd name="T42" fmla="*/ 43 w 59"/>
                <a:gd name="T43" fmla="*/ 64 h 67"/>
                <a:gd name="T44" fmla="*/ 16 w 59"/>
                <a:gd name="T45" fmla="*/ 28 h 67"/>
                <a:gd name="T46" fmla="*/ 15 w 59"/>
                <a:gd name="T47" fmla="*/ 27 h 67"/>
                <a:gd name="T48" fmla="*/ 15 w 59"/>
                <a:gd name="T49" fmla="*/ 2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9" h="67">
                  <a:moveTo>
                    <a:pt x="15" y="27"/>
                  </a:moveTo>
                  <a:cubicBezTo>
                    <a:pt x="15" y="28"/>
                    <a:pt x="15" y="28"/>
                    <a:pt x="15" y="28"/>
                  </a:cubicBezTo>
                  <a:cubicBezTo>
                    <a:pt x="15" y="40"/>
                    <a:pt x="15" y="51"/>
                    <a:pt x="15" y="63"/>
                  </a:cubicBezTo>
                  <a:cubicBezTo>
                    <a:pt x="15" y="66"/>
                    <a:pt x="14" y="67"/>
                    <a:pt x="11" y="67"/>
                  </a:cubicBezTo>
                  <a:cubicBezTo>
                    <a:pt x="9" y="67"/>
                    <a:pt x="6" y="67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63"/>
                    <a:pt x="0" y="24"/>
                    <a:pt x="0" y="5"/>
                  </a:cubicBezTo>
                  <a:cubicBezTo>
                    <a:pt x="0" y="1"/>
                    <a:pt x="0" y="0"/>
                    <a:pt x="5" y="0"/>
                  </a:cubicBezTo>
                  <a:cubicBezTo>
                    <a:pt x="7" y="0"/>
                    <a:pt x="9" y="0"/>
                    <a:pt x="11" y="0"/>
                  </a:cubicBezTo>
                  <a:cubicBezTo>
                    <a:pt x="13" y="0"/>
                    <a:pt x="14" y="1"/>
                    <a:pt x="15" y="2"/>
                  </a:cubicBezTo>
                  <a:cubicBezTo>
                    <a:pt x="24" y="15"/>
                    <a:pt x="33" y="27"/>
                    <a:pt x="42" y="39"/>
                  </a:cubicBezTo>
                  <a:cubicBezTo>
                    <a:pt x="43" y="40"/>
                    <a:pt x="43" y="40"/>
                    <a:pt x="44" y="40"/>
                  </a:cubicBezTo>
                  <a:cubicBezTo>
                    <a:pt x="44" y="40"/>
                    <a:pt x="44" y="40"/>
                    <a:pt x="44" y="40"/>
                  </a:cubicBezTo>
                  <a:cubicBezTo>
                    <a:pt x="44" y="39"/>
                    <a:pt x="44" y="39"/>
                    <a:pt x="44" y="39"/>
                  </a:cubicBezTo>
                  <a:cubicBezTo>
                    <a:pt x="44" y="27"/>
                    <a:pt x="44" y="16"/>
                    <a:pt x="44" y="4"/>
                  </a:cubicBezTo>
                  <a:cubicBezTo>
                    <a:pt x="44" y="1"/>
                    <a:pt x="44" y="0"/>
                    <a:pt x="48" y="0"/>
                  </a:cubicBezTo>
                  <a:cubicBezTo>
                    <a:pt x="50" y="0"/>
                    <a:pt x="53" y="0"/>
                    <a:pt x="56" y="0"/>
                  </a:cubicBezTo>
                  <a:cubicBezTo>
                    <a:pt x="58" y="0"/>
                    <a:pt x="59" y="1"/>
                    <a:pt x="59" y="3"/>
                  </a:cubicBezTo>
                  <a:cubicBezTo>
                    <a:pt x="59" y="23"/>
                    <a:pt x="59" y="43"/>
                    <a:pt x="59" y="64"/>
                  </a:cubicBezTo>
                  <a:cubicBezTo>
                    <a:pt x="59" y="66"/>
                    <a:pt x="58" y="66"/>
                    <a:pt x="56" y="67"/>
                  </a:cubicBezTo>
                  <a:cubicBezTo>
                    <a:pt x="53" y="67"/>
                    <a:pt x="51" y="66"/>
                    <a:pt x="48" y="67"/>
                  </a:cubicBezTo>
                  <a:cubicBezTo>
                    <a:pt x="46" y="67"/>
                    <a:pt x="45" y="66"/>
                    <a:pt x="43" y="64"/>
                  </a:cubicBezTo>
                  <a:cubicBezTo>
                    <a:pt x="34" y="52"/>
                    <a:pt x="25" y="40"/>
                    <a:pt x="16" y="28"/>
                  </a:cubicBezTo>
                  <a:cubicBezTo>
                    <a:pt x="16" y="27"/>
                    <a:pt x="16" y="27"/>
                    <a:pt x="15" y="27"/>
                  </a:cubicBezTo>
                  <a:cubicBezTo>
                    <a:pt x="15" y="27"/>
                    <a:pt x="15" y="27"/>
                    <a:pt x="15" y="27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2671287" y="5951220"/>
              <a:ext cx="163512" cy="258763"/>
            </a:xfrm>
            <a:custGeom>
              <a:avLst/>
              <a:gdLst>
                <a:gd name="T0" fmla="*/ 15 w 43"/>
                <a:gd name="T1" fmla="*/ 12 h 66"/>
                <a:gd name="T2" fmla="*/ 15 w 43"/>
                <a:gd name="T3" fmla="*/ 27 h 66"/>
                <a:gd name="T4" fmla="*/ 17 w 43"/>
                <a:gd name="T5" fmla="*/ 27 h 66"/>
                <a:gd name="T6" fmla="*/ 36 w 43"/>
                <a:gd name="T7" fmla="*/ 27 h 66"/>
                <a:gd name="T8" fmla="*/ 38 w 43"/>
                <a:gd name="T9" fmla="*/ 27 h 66"/>
                <a:gd name="T10" fmla="*/ 40 w 43"/>
                <a:gd name="T11" fmla="*/ 29 h 66"/>
                <a:gd name="T12" fmla="*/ 40 w 43"/>
                <a:gd name="T13" fmla="*/ 36 h 66"/>
                <a:gd name="T14" fmla="*/ 37 w 43"/>
                <a:gd name="T15" fmla="*/ 39 h 66"/>
                <a:gd name="T16" fmla="*/ 17 w 43"/>
                <a:gd name="T17" fmla="*/ 39 h 66"/>
                <a:gd name="T18" fmla="*/ 15 w 43"/>
                <a:gd name="T19" fmla="*/ 39 h 66"/>
                <a:gd name="T20" fmla="*/ 15 w 43"/>
                <a:gd name="T21" fmla="*/ 41 h 66"/>
                <a:gd name="T22" fmla="*/ 15 w 43"/>
                <a:gd name="T23" fmla="*/ 52 h 66"/>
                <a:gd name="T24" fmla="*/ 17 w 43"/>
                <a:gd name="T25" fmla="*/ 54 h 66"/>
                <a:gd name="T26" fmla="*/ 39 w 43"/>
                <a:gd name="T27" fmla="*/ 54 h 66"/>
                <a:gd name="T28" fmla="*/ 43 w 43"/>
                <a:gd name="T29" fmla="*/ 58 h 66"/>
                <a:gd name="T30" fmla="*/ 43 w 43"/>
                <a:gd name="T31" fmla="*/ 64 h 66"/>
                <a:gd name="T32" fmla="*/ 40 w 43"/>
                <a:gd name="T33" fmla="*/ 66 h 66"/>
                <a:gd name="T34" fmla="*/ 39 w 43"/>
                <a:gd name="T35" fmla="*/ 66 h 66"/>
                <a:gd name="T36" fmla="*/ 4 w 43"/>
                <a:gd name="T37" fmla="*/ 66 h 66"/>
                <a:gd name="T38" fmla="*/ 2 w 43"/>
                <a:gd name="T39" fmla="*/ 66 h 66"/>
                <a:gd name="T40" fmla="*/ 0 w 43"/>
                <a:gd name="T41" fmla="*/ 64 h 66"/>
                <a:gd name="T42" fmla="*/ 0 w 43"/>
                <a:gd name="T43" fmla="*/ 62 h 66"/>
                <a:gd name="T44" fmla="*/ 0 w 43"/>
                <a:gd name="T45" fmla="*/ 4 h 66"/>
                <a:gd name="T46" fmla="*/ 0 w 43"/>
                <a:gd name="T47" fmla="*/ 2 h 66"/>
                <a:gd name="T48" fmla="*/ 2 w 43"/>
                <a:gd name="T49" fmla="*/ 0 h 66"/>
                <a:gd name="T50" fmla="*/ 3 w 43"/>
                <a:gd name="T51" fmla="*/ 0 h 66"/>
                <a:gd name="T52" fmla="*/ 40 w 43"/>
                <a:gd name="T53" fmla="*/ 0 h 66"/>
                <a:gd name="T54" fmla="*/ 43 w 43"/>
                <a:gd name="T55" fmla="*/ 3 h 66"/>
                <a:gd name="T56" fmla="*/ 42 w 43"/>
                <a:gd name="T57" fmla="*/ 10 h 66"/>
                <a:gd name="T58" fmla="*/ 40 w 43"/>
                <a:gd name="T59" fmla="*/ 12 h 66"/>
                <a:gd name="T60" fmla="*/ 38 w 43"/>
                <a:gd name="T61" fmla="*/ 12 h 66"/>
                <a:gd name="T62" fmla="*/ 17 w 43"/>
                <a:gd name="T63" fmla="*/ 12 h 66"/>
                <a:gd name="T64" fmla="*/ 15 w 43"/>
                <a:gd name="T65" fmla="*/ 12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3" h="66">
                  <a:moveTo>
                    <a:pt x="15" y="12"/>
                  </a:moveTo>
                  <a:cubicBezTo>
                    <a:pt x="15" y="27"/>
                    <a:pt x="15" y="27"/>
                    <a:pt x="15" y="27"/>
                  </a:cubicBezTo>
                  <a:cubicBezTo>
                    <a:pt x="16" y="27"/>
                    <a:pt x="16" y="27"/>
                    <a:pt x="17" y="27"/>
                  </a:cubicBezTo>
                  <a:cubicBezTo>
                    <a:pt x="23" y="27"/>
                    <a:pt x="30" y="27"/>
                    <a:pt x="36" y="27"/>
                  </a:cubicBezTo>
                  <a:cubicBezTo>
                    <a:pt x="36" y="27"/>
                    <a:pt x="37" y="27"/>
                    <a:pt x="38" y="27"/>
                  </a:cubicBezTo>
                  <a:cubicBezTo>
                    <a:pt x="39" y="27"/>
                    <a:pt x="40" y="28"/>
                    <a:pt x="40" y="29"/>
                  </a:cubicBezTo>
                  <a:cubicBezTo>
                    <a:pt x="40" y="32"/>
                    <a:pt x="40" y="34"/>
                    <a:pt x="40" y="36"/>
                  </a:cubicBezTo>
                  <a:cubicBezTo>
                    <a:pt x="40" y="38"/>
                    <a:pt x="39" y="39"/>
                    <a:pt x="37" y="39"/>
                  </a:cubicBezTo>
                  <a:cubicBezTo>
                    <a:pt x="30" y="39"/>
                    <a:pt x="24" y="39"/>
                    <a:pt x="17" y="39"/>
                  </a:cubicBezTo>
                  <a:cubicBezTo>
                    <a:pt x="16" y="39"/>
                    <a:pt x="16" y="39"/>
                    <a:pt x="15" y="39"/>
                  </a:cubicBezTo>
                  <a:cubicBezTo>
                    <a:pt x="15" y="40"/>
                    <a:pt x="15" y="40"/>
                    <a:pt x="15" y="41"/>
                  </a:cubicBezTo>
                  <a:cubicBezTo>
                    <a:pt x="15" y="44"/>
                    <a:pt x="15" y="48"/>
                    <a:pt x="15" y="52"/>
                  </a:cubicBezTo>
                  <a:cubicBezTo>
                    <a:pt x="15" y="54"/>
                    <a:pt x="15" y="54"/>
                    <a:pt x="17" y="54"/>
                  </a:cubicBezTo>
                  <a:cubicBezTo>
                    <a:pt x="24" y="54"/>
                    <a:pt x="31" y="54"/>
                    <a:pt x="39" y="54"/>
                  </a:cubicBezTo>
                  <a:cubicBezTo>
                    <a:pt x="43" y="54"/>
                    <a:pt x="43" y="54"/>
                    <a:pt x="43" y="58"/>
                  </a:cubicBezTo>
                  <a:cubicBezTo>
                    <a:pt x="43" y="60"/>
                    <a:pt x="43" y="62"/>
                    <a:pt x="43" y="64"/>
                  </a:cubicBezTo>
                  <a:cubicBezTo>
                    <a:pt x="43" y="66"/>
                    <a:pt x="42" y="66"/>
                    <a:pt x="40" y="66"/>
                  </a:cubicBezTo>
                  <a:cubicBezTo>
                    <a:pt x="40" y="66"/>
                    <a:pt x="40" y="66"/>
                    <a:pt x="39" y="66"/>
                  </a:cubicBezTo>
                  <a:cubicBezTo>
                    <a:pt x="28" y="66"/>
                    <a:pt x="16" y="66"/>
                    <a:pt x="4" y="66"/>
                  </a:cubicBezTo>
                  <a:cubicBezTo>
                    <a:pt x="3" y="66"/>
                    <a:pt x="2" y="66"/>
                    <a:pt x="2" y="66"/>
                  </a:cubicBezTo>
                  <a:cubicBezTo>
                    <a:pt x="1" y="66"/>
                    <a:pt x="0" y="65"/>
                    <a:pt x="0" y="64"/>
                  </a:cubicBezTo>
                  <a:cubicBezTo>
                    <a:pt x="0" y="64"/>
                    <a:pt x="0" y="63"/>
                    <a:pt x="0" y="62"/>
                  </a:cubicBezTo>
                  <a:cubicBezTo>
                    <a:pt x="0" y="43"/>
                    <a:pt x="0" y="23"/>
                    <a:pt x="0" y="4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" y="0"/>
                    <a:pt x="3" y="0"/>
                    <a:pt x="3" y="0"/>
                  </a:cubicBezTo>
                  <a:cubicBezTo>
                    <a:pt x="15" y="0"/>
                    <a:pt x="28" y="0"/>
                    <a:pt x="40" y="0"/>
                  </a:cubicBezTo>
                  <a:cubicBezTo>
                    <a:pt x="42" y="0"/>
                    <a:pt x="43" y="1"/>
                    <a:pt x="43" y="3"/>
                  </a:cubicBezTo>
                  <a:cubicBezTo>
                    <a:pt x="43" y="5"/>
                    <a:pt x="42" y="8"/>
                    <a:pt x="42" y="10"/>
                  </a:cubicBezTo>
                  <a:cubicBezTo>
                    <a:pt x="42" y="12"/>
                    <a:pt x="41" y="12"/>
                    <a:pt x="40" y="12"/>
                  </a:cubicBezTo>
                  <a:cubicBezTo>
                    <a:pt x="39" y="12"/>
                    <a:pt x="38" y="12"/>
                    <a:pt x="38" y="12"/>
                  </a:cubicBezTo>
                  <a:cubicBezTo>
                    <a:pt x="31" y="12"/>
                    <a:pt x="24" y="12"/>
                    <a:pt x="17" y="12"/>
                  </a:cubicBezTo>
                  <a:lnTo>
                    <a:pt x="15" y="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426812" y="5943283"/>
              <a:ext cx="201612" cy="273050"/>
            </a:xfrm>
            <a:custGeom>
              <a:avLst/>
              <a:gdLst>
                <a:gd name="T0" fmla="*/ 32 w 53"/>
                <a:gd name="T1" fmla="*/ 70 h 70"/>
                <a:gd name="T2" fmla="*/ 13 w 53"/>
                <a:gd name="T3" fmla="*/ 64 h 70"/>
                <a:gd name="T4" fmla="*/ 2 w 53"/>
                <a:gd name="T5" fmla="*/ 47 h 70"/>
                <a:gd name="T6" fmla="*/ 4 w 53"/>
                <a:gd name="T7" fmla="*/ 19 h 70"/>
                <a:gd name="T8" fmla="*/ 29 w 53"/>
                <a:gd name="T9" fmla="*/ 1 h 70"/>
                <a:gd name="T10" fmla="*/ 51 w 53"/>
                <a:gd name="T11" fmla="*/ 4 h 70"/>
                <a:gd name="T12" fmla="*/ 52 w 53"/>
                <a:gd name="T13" fmla="*/ 8 h 70"/>
                <a:gd name="T14" fmla="*/ 50 w 53"/>
                <a:gd name="T15" fmla="*/ 15 h 70"/>
                <a:gd name="T16" fmla="*/ 47 w 53"/>
                <a:gd name="T17" fmla="*/ 17 h 70"/>
                <a:gd name="T18" fmla="*/ 34 w 53"/>
                <a:gd name="T19" fmla="*/ 13 h 70"/>
                <a:gd name="T20" fmla="*/ 19 w 53"/>
                <a:gd name="T21" fmla="*/ 24 h 70"/>
                <a:gd name="T22" fmla="*/ 19 w 53"/>
                <a:gd name="T23" fmla="*/ 47 h 70"/>
                <a:gd name="T24" fmla="*/ 34 w 53"/>
                <a:gd name="T25" fmla="*/ 57 h 70"/>
                <a:gd name="T26" fmla="*/ 46 w 53"/>
                <a:gd name="T27" fmla="*/ 54 h 70"/>
                <a:gd name="T28" fmla="*/ 50 w 53"/>
                <a:gd name="T29" fmla="*/ 56 h 70"/>
                <a:gd name="T30" fmla="*/ 52 w 53"/>
                <a:gd name="T31" fmla="*/ 62 h 70"/>
                <a:gd name="T32" fmla="*/ 50 w 53"/>
                <a:gd name="T33" fmla="*/ 66 h 70"/>
                <a:gd name="T34" fmla="*/ 32 w 53"/>
                <a:gd name="T35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3" h="70">
                  <a:moveTo>
                    <a:pt x="32" y="70"/>
                  </a:moveTo>
                  <a:cubicBezTo>
                    <a:pt x="25" y="70"/>
                    <a:pt x="18" y="68"/>
                    <a:pt x="13" y="64"/>
                  </a:cubicBezTo>
                  <a:cubicBezTo>
                    <a:pt x="7" y="60"/>
                    <a:pt x="4" y="54"/>
                    <a:pt x="2" y="47"/>
                  </a:cubicBezTo>
                  <a:cubicBezTo>
                    <a:pt x="0" y="38"/>
                    <a:pt x="0" y="28"/>
                    <a:pt x="4" y="19"/>
                  </a:cubicBezTo>
                  <a:cubicBezTo>
                    <a:pt x="9" y="8"/>
                    <a:pt x="17" y="2"/>
                    <a:pt x="29" y="1"/>
                  </a:cubicBezTo>
                  <a:cubicBezTo>
                    <a:pt x="37" y="0"/>
                    <a:pt x="44" y="1"/>
                    <a:pt x="51" y="4"/>
                  </a:cubicBezTo>
                  <a:cubicBezTo>
                    <a:pt x="53" y="5"/>
                    <a:pt x="53" y="6"/>
                    <a:pt x="52" y="8"/>
                  </a:cubicBezTo>
                  <a:cubicBezTo>
                    <a:pt x="51" y="10"/>
                    <a:pt x="51" y="13"/>
                    <a:pt x="50" y="15"/>
                  </a:cubicBezTo>
                  <a:cubicBezTo>
                    <a:pt x="49" y="17"/>
                    <a:pt x="49" y="17"/>
                    <a:pt x="47" y="17"/>
                  </a:cubicBezTo>
                  <a:cubicBezTo>
                    <a:pt x="43" y="15"/>
                    <a:pt x="39" y="14"/>
                    <a:pt x="34" y="13"/>
                  </a:cubicBezTo>
                  <a:cubicBezTo>
                    <a:pt x="27" y="13"/>
                    <a:pt x="21" y="17"/>
                    <a:pt x="19" y="24"/>
                  </a:cubicBezTo>
                  <a:cubicBezTo>
                    <a:pt x="16" y="32"/>
                    <a:pt x="16" y="39"/>
                    <a:pt x="19" y="47"/>
                  </a:cubicBezTo>
                  <a:cubicBezTo>
                    <a:pt x="21" y="53"/>
                    <a:pt x="27" y="57"/>
                    <a:pt x="34" y="57"/>
                  </a:cubicBezTo>
                  <a:cubicBezTo>
                    <a:pt x="38" y="57"/>
                    <a:pt x="42" y="56"/>
                    <a:pt x="46" y="54"/>
                  </a:cubicBezTo>
                  <a:cubicBezTo>
                    <a:pt x="49" y="53"/>
                    <a:pt x="49" y="53"/>
                    <a:pt x="50" y="56"/>
                  </a:cubicBezTo>
                  <a:cubicBezTo>
                    <a:pt x="51" y="58"/>
                    <a:pt x="52" y="60"/>
                    <a:pt x="52" y="62"/>
                  </a:cubicBezTo>
                  <a:cubicBezTo>
                    <a:pt x="53" y="64"/>
                    <a:pt x="53" y="65"/>
                    <a:pt x="50" y="66"/>
                  </a:cubicBezTo>
                  <a:cubicBezTo>
                    <a:pt x="44" y="68"/>
                    <a:pt x="38" y="70"/>
                    <a:pt x="32" y="70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2325212" y="5951220"/>
              <a:ext cx="57150" cy="258763"/>
            </a:xfrm>
            <a:custGeom>
              <a:avLst/>
              <a:gdLst>
                <a:gd name="T0" fmla="*/ 15 w 15"/>
                <a:gd name="T1" fmla="*/ 33 h 66"/>
                <a:gd name="T2" fmla="*/ 15 w 15"/>
                <a:gd name="T3" fmla="*/ 63 h 66"/>
                <a:gd name="T4" fmla="*/ 12 w 15"/>
                <a:gd name="T5" fmla="*/ 66 h 66"/>
                <a:gd name="T6" fmla="*/ 3 w 15"/>
                <a:gd name="T7" fmla="*/ 66 h 66"/>
                <a:gd name="T8" fmla="*/ 0 w 15"/>
                <a:gd name="T9" fmla="*/ 64 h 66"/>
                <a:gd name="T10" fmla="*/ 0 w 15"/>
                <a:gd name="T11" fmla="*/ 3 h 66"/>
                <a:gd name="T12" fmla="*/ 3 w 15"/>
                <a:gd name="T13" fmla="*/ 0 h 66"/>
                <a:gd name="T14" fmla="*/ 12 w 15"/>
                <a:gd name="T15" fmla="*/ 0 h 66"/>
                <a:gd name="T16" fmla="*/ 15 w 15"/>
                <a:gd name="T17" fmla="*/ 3 h 66"/>
                <a:gd name="T18" fmla="*/ 15 w 15"/>
                <a:gd name="T19" fmla="*/ 33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66">
                  <a:moveTo>
                    <a:pt x="15" y="33"/>
                  </a:moveTo>
                  <a:cubicBezTo>
                    <a:pt x="15" y="43"/>
                    <a:pt x="15" y="53"/>
                    <a:pt x="15" y="63"/>
                  </a:cubicBezTo>
                  <a:cubicBezTo>
                    <a:pt x="15" y="66"/>
                    <a:pt x="15" y="66"/>
                    <a:pt x="12" y="66"/>
                  </a:cubicBezTo>
                  <a:cubicBezTo>
                    <a:pt x="9" y="66"/>
                    <a:pt x="6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3"/>
                    <a:pt x="0" y="2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6" y="0"/>
                    <a:pt x="9" y="0"/>
                    <a:pt x="12" y="0"/>
                  </a:cubicBezTo>
                  <a:cubicBezTo>
                    <a:pt x="15" y="0"/>
                    <a:pt x="15" y="1"/>
                    <a:pt x="15" y="3"/>
                  </a:cubicBezTo>
                  <a:cubicBezTo>
                    <a:pt x="15" y="13"/>
                    <a:pt x="15" y="23"/>
                    <a:pt x="15" y="33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6400" y="1306800"/>
            <a:ext cx="7197725" cy="110142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0812" y="2996927"/>
            <a:ext cx="7433113" cy="275617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77400" y="6930281"/>
            <a:ext cx="500380" cy="333663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400" b="1">
                <a:solidFill>
                  <a:schemeClr val="tx1"/>
                </a:solidFill>
                <a:latin typeface="+mn-lt"/>
              </a:defRPr>
            </a:lvl1pPr>
          </a:lstStyle>
          <a:p>
            <a:fld id="{DDBE135E-2566-4748-853C-8A3B78F0FB0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6" r:id="rId3"/>
    <p:sldLayoutId id="2147483650" r:id="rId4"/>
    <p:sldLayoutId id="2147483662" r:id="rId5"/>
    <p:sldLayoutId id="2147483654" r:id="rId6"/>
    <p:sldLayoutId id="2147483663" r:id="rId7"/>
    <p:sldLayoutId id="2147483665" r:id="rId8"/>
    <p:sldLayoutId id="2147483660" r:id="rId9"/>
    <p:sldLayoutId id="2147483664" r:id="rId10"/>
    <p:sldLayoutId id="2147483661" r:id="rId11"/>
    <p:sldLayoutId id="2147483659" r:id="rId12"/>
    <p:sldLayoutId id="2147483658" r:id="rId13"/>
    <p:sldLayoutId id="2147483655" r:id="rId14"/>
    <p:sldLayoutId id="2147483666" r:id="rId15"/>
  </p:sldLayoutIdLst>
  <p:hf hdr="0" ftr="0" dt="0"/>
  <p:txStyles>
    <p:titleStyle>
      <a:lvl1pPr algn="l" defTabSz="1043056" rtl="0" eaLnBrk="1" latinLnBrk="0" hangingPunct="1">
        <a:lnSpc>
          <a:spcPts val="4200"/>
        </a:lnSpc>
        <a:spcBef>
          <a:spcPct val="0"/>
        </a:spcBef>
        <a:buNone/>
        <a:defRPr sz="3600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4763" indent="0" algn="l" defTabSz="1043056" rtl="0" eaLnBrk="1" latinLnBrk="0" hangingPunct="1">
        <a:lnSpc>
          <a:spcPts val="2800"/>
        </a:lnSpc>
        <a:spcBef>
          <a:spcPts val="850"/>
        </a:spcBef>
        <a:buClr>
          <a:schemeClr val="tx1"/>
        </a:buClr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38125" indent="-238125" algn="l" defTabSz="1043056" rtl="0" eaLnBrk="1" latinLnBrk="0" hangingPunct="1">
        <a:lnSpc>
          <a:spcPts val="2800"/>
        </a:lnSpc>
        <a:spcBef>
          <a:spcPts val="850"/>
        </a:spcBef>
        <a:buClr>
          <a:schemeClr val="tx1"/>
        </a:buClr>
        <a:buSzPct val="95000"/>
        <a:buFont typeface="Symbol" panose="05050102010706020507" pitchFamily="18" charset="2"/>
        <a:buChar char="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542925" indent="-276225" algn="l" defTabSz="1043056" rtl="0" eaLnBrk="1" latinLnBrk="0" hangingPunct="1">
        <a:lnSpc>
          <a:spcPts val="28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indent="-228600" algn="l" defTabSz="1043056" rtl="0" eaLnBrk="1" latinLnBrk="0" hangingPunct="1">
        <a:lnSpc>
          <a:spcPts val="2800"/>
        </a:lnSpc>
        <a:spcBef>
          <a:spcPts val="850"/>
        </a:spcBef>
        <a:buClr>
          <a:schemeClr val="tx1"/>
        </a:buClr>
        <a:buFont typeface="Archer Bold" pitchFamily="50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5375" indent="-180975" algn="l" defTabSz="1043056" rtl="0" eaLnBrk="1" latinLnBrk="0" hangingPunct="1">
        <a:lnSpc>
          <a:spcPts val="2800"/>
        </a:lnSpc>
        <a:spcBef>
          <a:spcPts val="850"/>
        </a:spcBef>
        <a:buClr>
          <a:schemeClr val="tx1"/>
        </a:buClr>
        <a:buFont typeface="Arial" panose="020B0604020202020204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31" y="547538"/>
            <a:ext cx="10258351" cy="788793"/>
          </a:xfrm>
        </p:spPr>
        <p:txBody>
          <a:bodyPr/>
          <a:lstStyle/>
          <a:p>
            <a:r>
              <a:rPr lang="en-GB" sz="2456" dirty="0">
                <a:latin typeface="+mn-lt"/>
              </a:rPr>
              <a:t>Appendix B: NICE Connect – Programme highlight report </a:t>
            </a:r>
            <a:r>
              <a:rPr lang="en-GB" sz="2456" dirty="0">
                <a:latin typeface="Calibri" panose="020F0502020204030204" pitchFamily="34" charset="0"/>
              </a:rPr>
              <a:t>           </a:t>
            </a:r>
            <a:r>
              <a:rPr lang="en-GB" sz="2456" dirty="0">
                <a:latin typeface="+mn-lt"/>
              </a:rPr>
              <a:t>Nov 2020</a:t>
            </a:r>
          </a:p>
        </p:txBody>
      </p:sp>
      <p:sp>
        <p:nvSpPr>
          <p:cNvPr id="9" name="Rounded Rectangle 34">
            <a:extLst>
              <a:ext uri="{FF2B5EF4-FFF2-40B4-BE49-F238E27FC236}">
                <a16:creationId xmlns:a16="http://schemas.microsoft.com/office/drawing/2014/main" id="{292983EB-792C-4D63-A45D-C36CEFC7ACC9}"/>
              </a:ext>
            </a:extLst>
          </p:cNvPr>
          <p:cNvSpPr/>
          <p:nvPr/>
        </p:nvSpPr>
        <p:spPr bwMode="auto">
          <a:xfrm>
            <a:off x="292101" y="1130498"/>
            <a:ext cx="4018488" cy="253222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defTabSz="401010">
              <a:defRPr/>
            </a:pPr>
            <a:r>
              <a:rPr lang="en-GB" sz="1403" b="1" dirty="0">
                <a:solidFill>
                  <a:srgbClr val="FFFFFF"/>
                </a:solidFill>
              </a:rPr>
              <a:t>Headline summary - overall position (Amber)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92100" y="1443309"/>
            <a:ext cx="4008182" cy="2076149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201" tIns="40100" rIns="80201" bIns="40100" numCol="1" rtlCol="0" anchor="t" anchorCtr="0" compatLnSpc="1">
            <a:prstTxWarp prst="textNoShape">
              <a:avLst/>
            </a:prstTxWarp>
          </a:bodyPr>
          <a:lstStyle/>
          <a:p>
            <a:pPr marL="155948" indent="-155948" defTabSz="401010">
              <a:lnSpc>
                <a:spcPts val="1754"/>
              </a:lnSpc>
              <a:buFont typeface="Arial" pitchFamily="34" charset="0"/>
              <a:buChar char="•"/>
              <a:defRPr/>
            </a:pPr>
            <a:r>
              <a:rPr lang="en-GB" sz="1200" dirty="0">
                <a:cs typeface="Arial" panose="020B0604020202020204" pitchFamily="34" charset="0"/>
              </a:rPr>
              <a:t>Resources – successful expressions of interest (EOI) process resulted in 8 roles assigned; Backfill underway</a:t>
            </a:r>
          </a:p>
          <a:p>
            <a:pPr marL="155948" indent="-155948" defTabSz="401010">
              <a:lnSpc>
                <a:spcPts val="1754"/>
              </a:lnSpc>
              <a:buFont typeface="Arial" pitchFamily="34" charset="0"/>
              <a:buChar char="•"/>
              <a:defRPr/>
            </a:pPr>
            <a:r>
              <a:rPr lang="en-GB" sz="1200" dirty="0">
                <a:effectLst/>
                <a:ea typeface="Times New Roman" panose="02020603050405020304" pitchFamily="18" charset="0"/>
              </a:rPr>
              <a:t>PIDs approved for NICE-wide approach to Consultation, and integrated guidance prototypes</a:t>
            </a:r>
          </a:p>
          <a:p>
            <a:pPr marL="155948" indent="-155948" defTabSz="401010">
              <a:lnSpc>
                <a:spcPts val="1754"/>
              </a:lnSpc>
              <a:buFont typeface="Arial" pitchFamily="34" charset="0"/>
              <a:buChar char="•"/>
              <a:defRPr/>
            </a:pPr>
            <a:r>
              <a:rPr lang="en-GB" sz="1200" dirty="0">
                <a:effectLst/>
                <a:ea typeface="Times New Roman" panose="02020603050405020304" pitchFamily="18" charset="0"/>
              </a:rPr>
              <a:t>Connect Organisational development, Programme Assurance, and L</a:t>
            </a:r>
            <a:r>
              <a:rPr lang="en-GB" sz="1200" dirty="0">
                <a:ea typeface="Times New Roman" panose="02020603050405020304" pitchFamily="18" charset="0"/>
              </a:rPr>
              <a:t>eadership engagement plans approved – with some revisions noted</a:t>
            </a:r>
            <a:endParaRPr lang="en-GB" sz="1200" dirty="0">
              <a:effectLst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ea typeface="Times New Roman" panose="02020603050405020304" pitchFamily="18" charset="0"/>
              </a:rPr>
              <a:t>Commencement of key roles: Content Strategy Lead, Benefits Manager, Recruitment Campaign Manager</a:t>
            </a:r>
            <a:endParaRPr lang="en-GB" sz="1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3" name="Rounded Rectangle 34">
            <a:extLst>
              <a:ext uri="{FF2B5EF4-FFF2-40B4-BE49-F238E27FC236}">
                <a16:creationId xmlns:a16="http://schemas.microsoft.com/office/drawing/2014/main" id="{292983EB-792C-4D63-A45D-C36CEFC7ACC9}"/>
              </a:ext>
            </a:extLst>
          </p:cNvPr>
          <p:cNvSpPr/>
          <p:nvPr/>
        </p:nvSpPr>
        <p:spPr bwMode="auto">
          <a:xfrm>
            <a:off x="292100" y="3557422"/>
            <a:ext cx="4018488" cy="245563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defTabSz="401010">
              <a:defRPr/>
            </a:pPr>
            <a:r>
              <a:rPr lang="en-GB" sz="1403" b="1" dirty="0">
                <a:solidFill>
                  <a:srgbClr val="FFFFFF"/>
                </a:solidFill>
              </a:rPr>
              <a:t>Requests for change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95614" y="3850372"/>
            <a:ext cx="4011691" cy="833165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201" tIns="40100" rIns="80201" bIns="40100" numCol="1" rtlCol="0" anchor="t" anchorCtr="0" compatLnSpc="1">
            <a:prstTxWarp prst="textNoShape">
              <a:avLst/>
            </a:prstTxWarp>
          </a:bodyPr>
          <a:lstStyle/>
          <a:p>
            <a:pPr marL="171450" indent="-171450" defTabSz="401010">
              <a:lnSpc>
                <a:spcPts val="1754"/>
              </a:lnSpc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 request approved last month – </a:t>
            </a:r>
            <a:r>
              <a:rPr lang="en-GB" sz="1200" dirty="0">
                <a:ea typeface="Times New Roman" panose="02020603050405020304" pitchFamily="18" charset="0"/>
                <a:cs typeface="Calibri" panose="020F0502020204030204" pitchFamily="34" charset="0"/>
              </a:rPr>
              <a:t>defer ‘</a:t>
            </a:r>
            <a:r>
              <a:rPr lang="en-GB" sz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Define NICE Connect benefits and measurement</a:t>
            </a:r>
            <a:r>
              <a:rPr lang="en-GB" sz="1200" dirty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2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criteria’ until Q4</a:t>
            </a:r>
          </a:p>
          <a:p>
            <a:pPr marL="171450" indent="-171450" defTabSz="401010">
              <a:lnSpc>
                <a:spcPts val="1754"/>
              </a:lnSpc>
              <a:buFont typeface="Arial" panose="020B0604020202020204" pitchFamily="34" charset="0"/>
              <a:buChar char="•"/>
              <a:defRPr/>
            </a:pPr>
            <a:r>
              <a:rPr lang="en-GB" sz="1200" dirty="0">
                <a:cs typeface="Calibri" panose="020F0502020204030204" pitchFamily="34" charset="0"/>
              </a:rPr>
              <a:t>1 new request – defer Ext Engagement Plan until Q3</a:t>
            </a:r>
            <a:endParaRPr lang="en-US" sz="1200" dirty="0">
              <a:cs typeface="Calibri" panose="020F0502020204030204" pitchFamily="34" charset="0"/>
            </a:endParaRPr>
          </a:p>
        </p:txBody>
      </p:sp>
      <p:sp>
        <p:nvSpPr>
          <p:cNvPr id="4" name="Rounded Rectangle 34">
            <a:extLst>
              <a:ext uri="{FF2B5EF4-FFF2-40B4-BE49-F238E27FC236}">
                <a16:creationId xmlns:a16="http://schemas.microsoft.com/office/drawing/2014/main" id="{E081605E-3700-47DD-B2CE-452F5AA41BDC}"/>
              </a:ext>
            </a:extLst>
          </p:cNvPr>
          <p:cNvSpPr/>
          <p:nvPr/>
        </p:nvSpPr>
        <p:spPr bwMode="auto">
          <a:xfrm>
            <a:off x="4444745" y="1134795"/>
            <a:ext cx="3158193" cy="245563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defTabSz="401010">
              <a:defRPr/>
            </a:pPr>
            <a:r>
              <a:rPr lang="en-GB" sz="1403" b="1" dirty="0">
                <a:solidFill>
                  <a:srgbClr val="FFFFFF"/>
                </a:solidFill>
              </a:rPr>
              <a:t>Budget (Green)</a:t>
            </a:r>
          </a:p>
        </p:txBody>
      </p:sp>
      <p:sp>
        <p:nvSpPr>
          <p:cNvPr id="5" name="Rounded Rectangle 34">
            <a:extLst>
              <a:ext uri="{FF2B5EF4-FFF2-40B4-BE49-F238E27FC236}">
                <a16:creationId xmlns:a16="http://schemas.microsoft.com/office/drawing/2014/main" id="{D81DAA11-9206-4D62-BC63-D442D2CBDFB2}"/>
              </a:ext>
            </a:extLst>
          </p:cNvPr>
          <p:cNvSpPr/>
          <p:nvPr/>
        </p:nvSpPr>
        <p:spPr bwMode="auto">
          <a:xfrm>
            <a:off x="7602938" y="1130497"/>
            <a:ext cx="2787662" cy="249861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defTabSz="401010">
              <a:defRPr/>
            </a:pPr>
            <a:r>
              <a:rPr lang="en-GB" sz="1403" b="1" dirty="0">
                <a:solidFill>
                  <a:srgbClr val="FFFFFF"/>
                </a:solidFill>
              </a:rPr>
              <a:t>Benefits (Not yet set)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37920"/>
              </p:ext>
            </p:extLst>
          </p:nvPr>
        </p:nvGraphicFramePr>
        <p:xfrm>
          <a:off x="4444745" y="1406287"/>
          <a:ext cx="5953041" cy="3277251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2280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66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6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1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Next month milestones</a:t>
                      </a:r>
                    </a:p>
                  </a:txBody>
                  <a:tcPr marL="80201" marR="80201" marT="40100" marB="4010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+mn-lt"/>
                        </a:rPr>
                        <a:t>Date</a:t>
                      </a:r>
                      <a:endParaRPr lang="en-GB" sz="1400" b="1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Commentary</a:t>
                      </a:r>
                    </a:p>
                  </a:txBody>
                  <a:tcPr marL="80201" marR="80201" marT="40100" marB="40100" anchor="ctr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738"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Timelines Alpha (continuing)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- 4 Dec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Review to then follow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306438"/>
                  </a:ext>
                </a:extLst>
              </a:tr>
              <a:tr h="362557"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Lean Six Sigma training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9-13 Nov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To be delivered to 16 colleagues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566144"/>
                  </a:ext>
                </a:extLst>
              </a:tr>
              <a:tr h="542577"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CHTE – consultation on proposed changes to methods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6 Nov – 18 Dec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Stakeholder webinar on 25 Nov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911745"/>
                  </a:ext>
                </a:extLst>
              </a:tr>
              <a:tr h="542577"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Integrated guidance prototypes workshops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6 &amp; 16 Nov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With Content Design London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740447"/>
                  </a:ext>
                </a:extLst>
              </a:tr>
              <a:tr h="542577"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Prioritisation and resource review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26 Nov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To consider any final prioritisation needed to achieve short-term goals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3853022"/>
                  </a:ext>
                </a:extLst>
              </a:tr>
              <a:tr h="516413"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First deployment of roles assigned to Connect from EoI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Nov-Dec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4605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 of the 8 starting in November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5309902"/>
                  </a:ext>
                </a:extLst>
              </a:tr>
            </a:tbl>
          </a:graphicData>
        </a:graphic>
      </p:graphicFrame>
      <p:sp>
        <p:nvSpPr>
          <p:cNvPr id="17" name="Rounded Rectangle 16"/>
          <p:cNvSpPr/>
          <p:nvPr/>
        </p:nvSpPr>
        <p:spPr bwMode="auto">
          <a:xfrm>
            <a:off x="292101" y="4753494"/>
            <a:ext cx="10098499" cy="245563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 bIns="0" anchor="ctr"/>
          <a:lstStyle/>
          <a:p>
            <a:pPr algn="ctr" defTabSz="401010">
              <a:defRPr/>
            </a:pPr>
            <a:r>
              <a:rPr lang="en-GB" sz="1403" b="1" dirty="0">
                <a:solidFill>
                  <a:srgbClr val="FFFFFF"/>
                </a:solidFill>
              </a:rPr>
              <a:t>LIVE ISSUES (I) and RISKS (R)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549686"/>
              </p:ext>
            </p:extLst>
          </p:nvPr>
        </p:nvGraphicFramePr>
        <p:xfrm>
          <a:off x="292101" y="5069013"/>
          <a:ext cx="10098499" cy="1825124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407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35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42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725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9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343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R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Description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Impact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+mn-lt"/>
                        </a:rPr>
                        <a:t>Mitigation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Owner</a:t>
                      </a:r>
                      <a:endParaRPr lang="en-GB" sz="12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36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I</a:t>
                      </a:r>
                      <a:endParaRPr lang="en-GB" sz="12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Specific resource gaps need addressing or key business plan objectives will not be achieved  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High</a:t>
                      </a:r>
                      <a:endParaRPr lang="en-GB" sz="12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+mn-lt"/>
                        </a:rPr>
                        <a:t>The successful EoI process, supported by recruitment is addressing this issue – now progressing internal movement of roles onto Connect 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HB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916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R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Lack of clarity around practical requirements and operational steps needed to deliver the future vision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High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Project documents have been written to ensure shared understanding of scope, goals, and outputs 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HB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641728"/>
                  </a:ext>
                </a:extLst>
              </a:tr>
              <a:tr h="449166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R</a:t>
                      </a:r>
                      <a:endParaRPr lang="en-GB" sz="12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Changes cause uncertainty for staff, leading to low morale and a damaged organisational culture</a:t>
                      </a:r>
                      <a:endParaRPr lang="en-GB" sz="11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+mn-lt"/>
                        </a:rPr>
                        <a:t>High</a:t>
                      </a:r>
                      <a:endParaRPr lang="en-GB" sz="12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Range of engagement events, materials, and messaging ongoing – including detailed </a:t>
                      </a:r>
                      <a:r>
                        <a:rPr lang="en-GB" sz="120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communication planning</a:t>
                      </a:r>
                      <a:endParaRPr lang="en-GB" sz="12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GM &amp; JG</a:t>
                      </a:r>
                    </a:p>
                  </a:txBody>
                  <a:tcPr marL="80201" marR="80201" marT="40100" marB="40100"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107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611186"/>
      </p:ext>
    </p:extLst>
  </p:cSld>
  <p:clrMapOvr>
    <a:masterClrMapping/>
  </p:clrMapOvr>
</p:sld>
</file>

<file path=ppt/theme/theme1.xml><?xml version="1.0" encoding="utf-8"?>
<a:theme xmlns:a="http://schemas.openxmlformats.org/drawingml/2006/main" name="NICE">
  <a:themeElements>
    <a:clrScheme name="NICE Wht Background">
      <a:dk1>
        <a:srgbClr val="393938"/>
      </a:dk1>
      <a:lt1>
        <a:sysClr val="window" lastClr="FFFFFF"/>
      </a:lt1>
      <a:dk2>
        <a:srgbClr val="222222"/>
      </a:dk2>
      <a:lt2>
        <a:srgbClr val="18646E"/>
      </a:lt2>
      <a:accent1>
        <a:srgbClr val="573562"/>
      </a:accent1>
      <a:accent2>
        <a:srgbClr val="A28AA8"/>
      </a:accent2>
      <a:accent3>
        <a:srgbClr val="18646E"/>
      </a:accent3>
      <a:accent4>
        <a:srgbClr val="527D83"/>
      </a:accent4>
      <a:accent5>
        <a:srgbClr val="004650"/>
      </a:accent5>
      <a:accent6>
        <a:srgbClr val="A2BDC1"/>
      </a:accent6>
      <a:hlink>
        <a:srgbClr val="393938"/>
      </a:hlink>
      <a:folHlink>
        <a:srgbClr val="393938"/>
      </a:folHlink>
    </a:clrScheme>
    <a:fontScheme name="NICE">
      <a:majorFont>
        <a:latin typeface="Lato Black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lIns="0" tIns="0" rIns="0" bIns="0" rtlCol="0">
        <a:spAutoFit/>
      </a:bodyPr>
      <a:lstStyle>
        <a:defPPr>
          <a:defRPr sz="140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ICE MASTER Wht Background PowerPoint Template New Logo [Read-Only]" id="{B200D915-1785-4B8F-92E3-B12A48DD89CE}" vid="{9F54061F-07F0-45D4-94B4-BEBD5BCD74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NICE MASTER PowerPoint Template WHITE</Template>
  <TotalTime>0</TotalTime>
  <Words>337</Words>
  <Application>Microsoft Office PowerPoint</Application>
  <PresentationFormat>Custom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Archer Bold</vt:lpstr>
      <vt:lpstr>Arial</vt:lpstr>
      <vt:lpstr>Calibri</vt:lpstr>
      <vt:lpstr>Lato</vt:lpstr>
      <vt:lpstr>Lato Black</vt:lpstr>
      <vt:lpstr>Lato Light</vt:lpstr>
      <vt:lpstr>Symbol</vt:lpstr>
      <vt:lpstr>NICE</vt:lpstr>
      <vt:lpstr>Appendix B: NICE Connect – Programme highlight report            Nov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2020-11-13T09:11:03Z</dcterms:created>
  <dcterms:modified xsi:type="dcterms:W3CDTF">2020-11-13T09:11:11Z</dcterms:modified>
</cp:coreProperties>
</file>