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6" r:id="rId2"/>
    <p:sldId id="262" r:id="rId3"/>
    <p:sldId id="261" r:id="rId4"/>
    <p:sldId id="257" r:id="rId5"/>
    <p:sldId id="263" r:id="rId6"/>
    <p:sldId id="259" r:id="rId7"/>
    <p:sldId id="264" r:id="rId8"/>
    <p:sldId id="267" r:id="rId9"/>
    <p:sldId id="260" r:id="rId10"/>
    <p:sldId id="265" r:id="rId11"/>
    <p:sldId id="269" r:id="rId12"/>
    <p:sldId id="271" r:id="rId13"/>
    <p:sldId id="270" r:id="rId14"/>
    <p:sldId id="268" r:id="rId15"/>
    <p:sldId id="266"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1644" autoAdjust="0"/>
  </p:normalViewPr>
  <p:slideViewPr>
    <p:cSldViewPr>
      <p:cViewPr>
        <p:scale>
          <a:sx n="67" d="100"/>
          <a:sy n="67" d="100"/>
        </p:scale>
        <p:origin x="-2064"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1F5E92-80D3-497E-8303-8A2BA3C66E1B}" type="datetimeFigureOut">
              <a:rPr lang="en-GB" smtClean="0"/>
              <a:t>04/05/2017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272B94-38B0-43D9-92C8-D63A1432965E}" type="slidenum">
              <a:rPr lang="en-GB" smtClean="0"/>
              <a:t>‹#›</a:t>
            </a:fld>
            <a:endParaRPr lang="en-GB"/>
          </a:p>
        </p:txBody>
      </p:sp>
    </p:spTree>
    <p:extLst>
      <p:ext uri="{BB962C8B-B14F-4D97-AF65-F5344CB8AC3E}">
        <p14:creationId xmlns:p14="http://schemas.microsoft.com/office/powerpoint/2010/main" val="4129551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smtClean="0"/>
              <a:t>Nutrition is linked to many risk factors for falls and is a determining factor for the severity of injury sustained as well as the recovery time after injury</a:t>
            </a:r>
          </a:p>
          <a:p>
            <a:endParaRPr lang="en-GB" sz="1200" dirty="0" smtClean="0"/>
          </a:p>
          <a:p>
            <a:r>
              <a:rPr lang="en-GB" sz="1200" dirty="0" smtClean="0"/>
              <a:t>Deficiencies in energy, protein and multivitamins can lead to falls as they </a:t>
            </a:r>
            <a:r>
              <a:rPr lang="en-US" sz="1200" dirty="0" smtClean="0"/>
              <a:t>affect strength, mobility and impact on both visual and cognitive impairment</a:t>
            </a:r>
            <a:endParaRPr lang="en-GB" sz="1200" dirty="0" smtClean="0"/>
          </a:p>
          <a:p>
            <a:endParaRPr lang="en-GB" sz="1200" dirty="0" smtClean="0"/>
          </a:p>
          <a:p>
            <a:r>
              <a:rPr lang="en-GB" sz="1200" dirty="0" smtClean="0"/>
              <a:t>A low body weight due to malnutrition can cause increase falls risk due to similar affects on strength and bone loss and also risk related fractures. </a:t>
            </a:r>
          </a:p>
          <a:p>
            <a:endParaRPr lang="en-GB" dirty="0"/>
          </a:p>
        </p:txBody>
      </p:sp>
      <p:sp>
        <p:nvSpPr>
          <p:cNvPr id="4" name="Slide Number Placeholder 3"/>
          <p:cNvSpPr>
            <a:spLocks noGrp="1"/>
          </p:cNvSpPr>
          <p:nvPr>
            <p:ph type="sldNum" sz="quarter" idx="10"/>
          </p:nvPr>
        </p:nvSpPr>
        <p:spPr/>
        <p:txBody>
          <a:bodyPr/>
          <a:lstStyle/>
          <a:p>
            <a:fld id="{72272B94-38B0-43D9-92C8-D63A1432965E}" type="slidenum">
              <a:rPr lang="en-GB" smtClean="0"/>
              <a:t>3</a:t>
            </a:fld>
            <a:endParaRPr lang="en-GB"/>
          </a:p>
        </p:txBody>
      </p:sp>
    </p:spTree>
    <p:extLst>
      <p:ext uri="{BB962C8B-B14F-4D97-AF65-F5344CB8AC3E}">
        <p14:creationId xmlns:p14="http://schemas.microsoft.com/office/powerpoint/2010/main" val="2039426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4 tablespoons of baked beans (150g)	</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4 tablespoons of beans (150g) (kidney beans/butterbeans/black eyed beans)</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4 tablespoons of pulses (150g) (lentils/chickpeas)</a:t>
            </a:r>
          </a:p>
          <a:p>
            <a:r>
              <a:rPr lang="en-GB" dirty="0" smtClean="0"/>
              <a:t>4 tablespoons of soya/tofu, vegetable based meat alternative (100g)	</a:t>
            </a:r>
          </a:p>
          <a:p>
            <a:r>
              <a:rPr lang="en-GB" dirty="0" smtClean="0"/>
              <a:t>1 tablespoon/handful of nuts or peanut butter (30g) </a:t>
            </a:r>
          </a:p>
          <a:p>
            <a:endParaRPr lang="en-GB"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72272B94-38B0-43D9-92C8-D63A1432965E}" type="slidenum">
              <a:rPr lang="en-GB" smtClean="0"/>
              <a:t>13</a:t>
            </a:fld>
            <a:endParaRPr lang="en-GB"/>
          </a:p>
        </p:txBody>
      </p:sp>
    </p:spTree>
    <p:extLst>
      <p:ext uri="{BB962C8B-B14F-4D97-AF65-F5344CB8AC3E}">
        <p14:creationId xmlns:p14="http://schemas.microsoft.com/office/powerpoint/2010/main" val="38649769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a:t>
            </a:r>
            <a:r>
              <a:rPr lang="en-GB" baseline="0" dirty="0" smtClean="0"/>
              <a:t> and V- </a:t>
            </a:r>
            <a:r>
              <a:rPr lang="en-GB" dirty="0" smtClean="0"/>
              <a:t>They can be fresh, frozen, dried, canned or juiced and should make up about a third of our diet. You should try to eat at least 5 portions of different coloured fruit and vegetables a day and each one must be different. A glass of fruit juice or a smoothie counts as one portion. 80g is a portion- large piece of fruit, 2 smaller fruits, 3 heaped tablespoons of veg</a:t>
            </a:r>
          </a:p>
          <a:p>
            <a:endParaRPr lang="en-GB" dirty="0" smtClean="0"/>
          </a:p>
          <a:p>
            <a:r>
              <a:rPr lang="en-GB" dirty="0" smtClean="0"/>
              <a:t>Carbs- You should base your meals around starchy carbohydrates (bread, breakfast cereal, potatoes, yams, rice or pasta). Wholegrain foods such as brown rice or wholegrain bread or pasta</a:t>
            </a:r>
            <a:r>
              <a:rPr lang="en-GB" baseline="0" dirty="0" smtClean="0"/>
              <a:t> contain fibre- healthy bowels and prevent constipation.</a:t>
            </a:r>
          </a:p>
          <a:p>
            <a:endParaRPr lang="en-GB" baseline="0" dirty="0" smtClean="0"/>
          </a:p>
          <a:p>
            <a:r>
              <a:rPr lang="en-GB" baseline="0" dirty="0" smtClean="0"/>
              <a:t>Protein- </a:t>
            </a:r>
            <a:r>
              <a:rPr lang="en-GB" dirty="0" smtClean="0"/>
              <a:t>helps to build and repair your body. You don’t need to eat meat or fish every day –cheese, eggs, beans, lentils or tofu. Try to eat fish twice a week – one portion (140g) of white fish such as haddock or cod, and one portion of oily fish such as salmon or sardines</a:t>
            </a:r>
          </a:p>
          <a:p>
            <a:endParaRPr lang="en-GB" dirty="0" smtClean="0"/>
          </a:p>
          <a:p>
            <a:r>
              <a:rPr lang="en-GB" dirty="0" smtClean="0"/>
              <a:t>Dairy-</a:t>
            </a:r>
            <a:r>
              <a:rPr lang="en-GB" baseline="0" dirty="0" smtClean="0"/>
              <a:t> calcium rich foods </a:t>
            </a:r>
          </a:p>
          <a:p>
            <a:endParaRPr lang="en-GB" baseline="0" dirty="0" smtClean="0"/>
          </a:p>
          <a:p>
            <a:r>
              <a:rPr lang="en-GB" baseline="0" dirty="0" smtClean="0"/>
              <a:t>Oils and spreads- use in small amounts and go for unsaturated- olive oil, rapeseed oil (vegetable oil)</a:t>
            </a:r>
          </a:p>
          <a:p>
            <a:endParaRPr lang="en-GB" baseline="0" dirty="0" smtClean="0"/>
          </a:p>
          <a:p>
            <a:r>
              <a:rPr lang="en-GB" baseline="0" dirty="0" smtClean="0"/>
              <a:t>Foods high in fats and sugar- small amounts. </a:t>
            </a:r>
            <a:endParaRPr lang="en-GB"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72272B94-38B0-43D9-92C8-D63A1432965E}" type="slidenum">
              <a:rPr lang="en-GB" smtClean="0"/>
              <a:t>4</a:t>
            </a:fld>
            <a:endParaRPr lang="en-GB"/>
          </a:p>
        </p:txBody>
      </p:sp>
    </p:spTree>
    <p:extLst>
      <p:ext uri="{BB962C8B-B14F-4D97-AF65-F5344CB8AC3E}">
        <p14:creationId xmlns:p14="http://schemas.microsoft.com/office/powerpoint/2010/main" val="1191141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smtClean="0"/>
              <a:t>Dehydration can be very common in older adults and can cause confusion, postural hypotension and delirium, which can all contribute to a fall.</a:t>
            </a:r>
          </a:p>
          <a:p>
            <a:r>
              <a:rPr lang="en-GB" sz="1200" dirty="0" smtClean="0"/>
              <a:t>We recommend that you drink 8-10 cups (200mls), and more in hot weather. Urine- Pale colour </a:t>
            </a:r>
          </a:p>
          <a:p>
            <a:r>
              <a:rPr lang="en-GB" sz="1200" dirty="0" smtClean="0"/>
              <a:t>This can include water, tea, coffee and fruit juice </a:t>
            </a:r>
          </a:p>
          <a:p>
            <a:r>
              <a:rPr lang="en-GB" sz="1200" dirty="0" smtClean="0"/>
              <a:t>Be careful with fizzy drinks as large quantities can   make your bones weaker</a:t>
            </a:r>
          </a:p>
          <a:p>
            <a:endParaRPr lang="en-GB" dirty="0"/>
          </a:p>
        </p:txBody>
      </p:sp>
      <p:sp>
        <p:nvSpPr>
          <p:cNvPr id="4" name="Slide Number Placeholder 3"/>
          <p:cNvSpPr>
            <a:spLocks noGrp="1"/>
          </p:cNvSpPr>
          <p:nvPr>
            <p:ph type="sldNum" sz="quarter" idx="10"/>
          </p:nvPr>
        </p:nvSpPr>
        <p:spPr/>
        <p:txBody>
          <a:bodyPr/>
          <a:lstStyle/>
          <a:p>
            <a:fld id="{72272B94-38B0-43D9-92C8-D63A1432965E}" type="slidenum">
              <a:rPr lang="en-GB" smtClean="0"/>
              <a:t>5</a:t>
            </a:fld>
            <a:endParaRPr lang="en-GB"/>
          </a:p>
        </p:txBody>
      </p:sp>
    </p:spTree>
    <p:extLst>
      <p:ext uri="{BB962C8B-B14F-4D97-AF65-F5344CB8AC3E}">
        <p14:creationId xmlns:p14="http://schemas.microsoft.com/office/powerpoint/2010/main" val="38565336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400" dirty="0" smtClean="0"/>
              <a:t>Condition where bones become fragile and brittle which makes them more likely to break usually after a bump or a fall.</a:t>
            </a:r>
          </a:p>
          <a:p>
            <a:r>
              <a:rPr lang="en-GB" sz="2400" dirty="0" smtClean="0"/>
              <a:t>Looking after your bones :</a:t>
            </a:r>
          </a:p>
          <a:p>
            <a:pPr lvl="1">
              <a:buClr>
                <a:srgbClr val="92D050"/>
              </a:buClr>
              <a:buFont typeface="Arial" panose="020B0604020202020204" pitchFamily="34" charset="0"/>
              <a:buChar char="•"/>
            </a:pPr>
            <a:r>
              <a:rPr lang="en-GB" dirty="0" smtClean="0"/>
              <a:t>Daily weight bearing exercises</a:t>
            </a:r>
          </a:p>
          <a:p>
            <a:pPr lvl="1">
              <a:buClr>
                <a:srgbClr val="92D050"/>
              </a:buClr>
              <a:buFont typeface="Arial" panose="020B0604020202020204" pitchFamily="34" charset="0"/>
              <a:buChar char="•"/>
            </a:pPr>
            <a:r>
              <a:rPr lang="en-GB" dirty="0" smtClean="0"/>
              <a:t>Consuming enough calcium and vitamin D, </a:t>
            </a:r>
          </a:p>
          <a:p>
            <a:pPr lvl="1">
              <a:buClr>
                <a:srgbClr val="92D050"/>
              </a:buClr>
              <a:buFont typeface="Arial" panose="020B0604020202020204" pitchFamily="34" charset="0"/>
              <a:buChar char="•"/>
            </a:pPr>
            <a:r>
              <a:rPr lang="en-GB" dirty="0" smtClean="0"/>
              <a:t>Eating a healthy balanced diet- including 5 a day fruit and vegetables</a:t>
            </a:r>
          </a:p>
          <a:p>
            <a:pPr lvl="1">
              <a:buClr>
                <a:srgbClr val="92D050"/>
              </a:buClr>
              <a:buFont typeface="Arial" panose="020B0604020202020204" pitchFamily="34" charset="0"/>
              <a:buChar char="•"/>
            </a:pPr>
            <a:r>
              <a:rPr lang="en-GB" dirty="0" smtClean="0"/>
              <a:t>Eating enough protein containing foods e.g. meat, fish, beans, eggs, dairy foods</a:t>
            </a:r>
          </a:p>
          <a:p>
            <a:pPr lvl="1">
              <a:buClr>
                <a:srgbClr val="92D050"/>
              </a:buClr>
              <a:buFont typeface="Arial" panose="020B0604020202020204" pitchFamily="34" charset="0"/>
              <a:buChar char="•"/>
            </a:pPr>
            <a:endParaRPr lang="en-GB" sz="800" dirty="0" smtClean="0"/>
          </a:p>
          <a:p>
            <a:r>
              <a:rPr lang="en-GB" sz="2400" dirty="0" smtClean="0"/>
              <a:t>Lifestyle risk factors: Smoking, Low oestrogen, Being underweight, excess alcohol, Other health conditions </a:t>
            </a:r>
          </a:p>
          <a:p>
            <a:endParaRPr lang="en-GB" sz="1200" dirty="0" smtClean="0"/>
          </a:p>
          <a:p>
            <a:r>
              <a:rPr lang="en-GB" sz="1200" dirty="0" smtClean="0"/>
              <a:t>Daily weight-bearing exercise can strengthen lower bones. Walking and running, or just shifting weight from one foot to another while standing for a bus are examples of weight bearing exercise. </a:t>
            </a:r>
          </a:p>
          <a:p>
            <a:r>
              <a:rPr lang="en-GB" sz="1200" dirty="0" smtClean="0"/>
              <a:t>• Inactive or bed bound people struggle to weight bear and will find it difficult to strengthen bones, even if their diet is calcium rich. </a:t>
            </a:r>
          </a:p>
          <a:p>
            <a:r>
              <a:rPr lang="en-GB" sz="1200" dirty="0" smtClean="0"/>
              <a:t>• Consuming enough calcium and vitamin D.</a:t>
            </a:r>
          </a:p>
          <a:p>
            <a:r>
              <a:rPr lang="en-GB" sz="1200" dirty="0" smtClean="0"/>
              <a:t>• Eating a healthy balanced diet including at least 5-a-day fruit and vegetables to make sure you get all of the vitamins and minerals including phosphorus, vitamin K and zinc that are needed for bone health.</a:t>
            </a:r>
          </a:p>
          <a:p>
            <a:r>
              <a:rPr lang="en-GB" sz="1200" dirty="0" smtClean="0"/>
              <a:t>• Eat enough protein-containing foods in your diet - aim for meat, fish, dairy or vegetarian alternatives (like tofu or pulses) twice a day.</a:t>
            </a:r>
          </a:p>
          <a:p>
            <a:endParaRPr lang="en-GB" sz="1200" dirty="0" smtClean="0"/>
          </a:p>
          <a:p>
            <a:r>
              <a:rPr lang="en-GB" sz="1400" dirty="0" smtClean="0"/>
              <a:t> </a:t>
            </a:r>
            <a:r>
              <a:rPr lang="en-GB" sz="1200" b="1" dirty="0" smtClean="0"/>
              <a:t>Smoking: </a:t>
            </a:r>
            <a:r>
              <a:rPr lang="en-GB" sz="1200" dirty="0" smtClean="0"/>
              <a:t>Smoking leads to an increase in bone loss, and increased risk of osteoporosis. </a:t>
            </a:r>
          </a:p>
          <a:p>
            <a:r>
              <a:rPr lang="en-GB" sz="1200" b="1" dirty="0" smtClean="0"/>
              <a:t>Low Oestrogen levels: </a:t>
            </a:r>
            <a:r>
              <a:rPr lang="en-GB" sz="1200" dirty="0" smtClean="0"/>
              <a:t>Oestrogen helps your body take up or ‘absorb’ calcium. This is why you are more at risk of osteoporosis if you have gone through the menopause. </a:t>
            </a:r>
          </a:p>
          <a:p>
            <a:r>
              <a:rPr lang="en-GB" sz="1200" dirty="0" smtClean="0"/>
              <a:t>Some women follow a diet rich in natural oestrogens (like soya) to help prevent osteoporosis after the menopause. </a:t>
            </a:r>
          </a:p>
          <a:p>
            <a:r>
              <a:rPr lang="en-GB" sz="1200" b="1" dirty="0" smtClean="0"/>
              <a:t>Weight: </a:t>
            </a:r>
            <a:r>
              <a:rPr lang="en-GB" sz="1200" dirty="0" smtClean="0"/>
              <a:t>Being underweight (Body Mass Index (BMI) under 19kg/m²) increases your risk of osteoporosis. This may be because body fat stores help to keep oestrogen levels. </a:t>
            </a:r>
          </a:p>
          <a:p>
            <a:r>
              <a:rPr lang="en-GB" sz="1200" b="1" dirty="0" smtClean="0"/>
              <a:t>Other health conditions: </a:t>
            </a:r>
            <a:r>
              <a:rPr lang="en-GB" sz="1200" dirty="0" smtClean="0"/>
              <a:t>If your diet has been restricted in any way by long-term poor health or if you have certain health conditions/take certain medications you may be at risk of osteoporosis. Conditions commonly associated with osteoporosis include: </a:t>
            </a:r>
            <a:r>
              <a:rPr lang="en-GB" sz="1200" dirty="0" err="1" smtClean="0"/>
              <a:t>Crohns</a:t>
            </a:r>
            <a:r>
              <a:rPr lang="en-GB" sz="1200" dirty="0" smtClean="0"/>
              <a:t>/ulcerative colitis, eating disorders and conditions that are treated with corticosteroids such as rheumatoid arthritis. Check with your doctor if you are concerned. </a:t>
            </a:r>
          </a:p>
          <a:p>
            <a:r>
              <a:rPr lang="en-GB" sz="1200" b="1" dirty="0" smtClean="0"/>
              <a:t>Alcohol: </a:t>
            </a:r>
            <a:r>
              <a:rPr lang="en-GB" sz="1200" dirty="0" smtClean="0"/>
              <a:t>Research shows that drinking a lot of alcohol increases the risk of osteoporosis. However, there is some evidence to show that having a moderate amount of alcohol may be protective. You are advised to stay within the government guidelines. </a:t>
            </a:r>
          </a:p>
          <a:p>
            <a:endParaRPr lang="en-GB" sz="1200" dirty="0" smtClean="0"/>
          </a:p>
          <a:p>
            <a:endParaRPr lang="en-GB" sz="1200" dirty="0" smtClean="0"/>
          </a:p>
          <a:p>
            <a:endParaRPr lang="en-GB" dirty="0"/>
          </a:p>
        </p:txBody>
      </p:sp>
      <p:sp>
        <p:nvSpPr>
          <p:cNvPr id="4" name="Slide Number Placeholder 3"/>
          <p:cNvSpPr>
            <a:spLocks noGrp="1"/>
          </p:cNvSpPr>
          <p:nvPr>
            <p:ph type="sldNum" sz="quarter" idx="10"/>
          </p:nvPr>
        </p:nvSpPr>
        <p:spPr/>
        <p:txBody>
          <a:bodyPr/>
          <a:lstStyle/>
          <a:p>
            <a:fld id="{72272B94-38B0-43D9-92C8-D63A1432965E}" type="slidenum">
              <a:rPr lang="en-GB" smtClean="0"/>
              <a:t>6</a:t>
            </a:fld>
            <a:endParaRPr lang="en-GB"/>
          </a:p>
        </p:txBody>
      </p:sp>
    </p:spTree>
    <p:extLst>
      <p:ext uri="{BB962C8B-B14F-4D97-AF65-F5344CB8AC3E}">
        <p14:creationId xmlns:p14="http://schemas.microsoft.com/office/powerpoint/2010/main" val="38677949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Calcium is a very important mineral </a:t>
            </a:r>
            <a:r>
              <a:rPr lang="en-GB" b="0" dirty="0" smtClean="0"/>
              <a:t>which makes up the structure of our bones. </a:t>
            </a:r>
            <a:endParaRPr lang="en-GB" sz="1000" b="0" dirty="0" smtClean="0"/>
          </a:p>
          <a:p>
            <a:r>
              <a:rPr lang="en-GB" dirty="0" smtClean="0"/>
              <a:t>Adults daily requirements are 700mg- 1200mg. </a:t>
            </a:r>
            <a:r>
              <a:rPr lang="en-GB" b="1" dirty="0" smtClean="0"/>
              <a:t>aim for the upper level</a:t>
            </a:r>
            <a:endParaRPr lang="en-GB" sz="1000" b="1" dirty="0" smtClean="0"/>
          </a:p>
          <a:p>
            <a:r>
              <a:rPr lang="en-GB" dirty="0" smtClean="0"/>
              <a:t>Foods high in calcium include dairy products, fish with edible bones, calcium enriched products such as soya/oat milk and products, green veg such as broccoli.</a:t>
            </a:r>
          </a:p>
          <a:p>
            <a:endParaRPr lang="en-GB" dirty="0"/>
          </a:p>
        </p:txBody>
      </p:sp>
      <p:sp>
        <p:nvSpPr>
          <p:cNvPr id="4" name="Slide Number Placeholder 3"/>
          <p:cNvSpPr>
            <a:spLocks noGrp="1"/>
          </p:cNvSpPr>
          <p:nvPr>
            <p:ph type="sldNum" sz="quarter" idx="10"/>
          </p:nvPr>
        </p:nvSpPr>
        <p:spPr/>
        <p:txBody>
          <a:bodyPr/>
          <a:lstStyle/>
          <a:p>
            <a:fld id="{72272B94-38B0-43D9-92C8-D63A1432965E}" type="slidenum">
              <a:rPr lang="en-GB" smtClean="0"/>
              <a:t>7</a:t>
            </a:fld>
            <a:endParaRPr lang="en-GB"/>
          </a:p>
        </p:txBody>
      </p:sp>
    </p:spTree>
    <p:extLst>
      <p:ext uri="{BB962C8B-B14F-4D97-AF65-F5344CB8AC3E}">
        <p14:creationId xmlns:p14="http://schemas.microsoft.com/office/powerpoint/2010/main" val="146913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smtClean="0"/>
              <a:t>Vitamin D works with calcium and phosphorus for healthy bones and muscles and </a:t>
            </a:r>
            <a:r>
              <a:rPr lang="en-GB" sz="1200" b="1" dirty="0" smtClean="0"/>
              <a:t>is important in protecting muscle strength and preventing </a:t>
            </a:r>
            <a:r>
              <a:rPr lang="en-GB" sz="1200" b="1" dirty="0" err="1" smtClean="0"/>
              <a:t>osteomalacia</a:t>
            </a:r>
            <a:r>
              <a:rPr lang="en-GB" sz="1200" b="1" dirty="0" smtClean="0"/>
              <a:t> and falls. </a:t>
            </a:r>
          </a:p>
          <a:p>
            <a:r>
              <a:rPr lang="en-GB" sz="1200" dirty="0" smtClean="0"/>
              <a:t>Most of our vitamin D should be made from exposure to sunlight. </a:t>
            </a:r>
          </a:p>
          <a:p>
            <a:r>
              <a:rPr lang="en-GB" sz="1200" dirty="0" smtClean="0"/>
              <a:t>Dietary sources include oily fish, cod liver oil, egg yolk, milk, offal and fortified products such as yoghurts, margarines and some breakfast cereals. </a:t>
            </a:r>
          </a:p>
          <a:p>
            <a:r>
              <a:rPr lang="en-GB" sz="1200" dirty="0" smtClean="0"/>
              <a:t>We would recommend that you take a daily supplement containing 10 mg of Vitamin D all year round. </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Taking a vitamin D supplement as well as eating foods rich in vitamin D and spending a lot of time outside in sunshine is not a problem. However do not take more than one supplement containing vitamin D (count cod-liver oil as a supplement) as you could exceed the 10 micrograms recommendation. Always choose a supplement tailored to the age group or condition, as fish liver oils and high dose multivitamin supplements often contain vitamin A, too much of which can cause liver and bone problems, especially in very young children, and the elderly. </a:t>
            </a:r>
            <a:endParaRPr lang="en-GB" dirty="0"/>
          </a:p>
        </p:txBody>
      </p:sp>
      <p:sp>
        <p:nvSpPr>
          <p:cNvPr id="4" name="Slide Number Placeholder 3"/>
          <p:cNvSpPr>
            <a:spLocks noGrp="1"/>
          </p:cNvSpPr>
          <p:nvPr>
            <p:ph type="sldNum" sz="quarter" idx="10"/>
          </p:nvPr>
        </p:nvSpPr>
        <p:spPr/>
        <p:txBody>
          <a:bodyPr/>
          <a:lstStyle/>
          <a:p>
            <a:fld id="{72272B94-38B0-43D9-92C8-D63A1432965E}" type="slidenum">
              <a:rPr lang="en-GB" smtClean="0"/>
              <a:t>8</a:t>
            </a:fld>
            <a:endParaRPr lang="en-GB"/>
          </a:p>
        </p:txBody>
      </p:sp>
    </p:spTree>
    <p:extLst>
      <p:ext uri="{BB962C8B-B14F-4D97-AF65-F5344CB8AC3E}">
        <p14:creationId xmlns:p14="http://schemas.microsoft.com/office/powerpoint/2010/main" val="9946141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 The normal aging process results in lost muscle mass</a:t>
            </a:r>
            <a:r>
              <a:rPr lang="en-GB" b="1" dirty="0" smtClean="0"/>
              <a:t> even when maintaining weight, which is called sarcopenia.</a:t>
            </a:r>
          </a:p>
          <a:p>
            <a:r>
              <a:rPr lang="en-GB" b="1" dirty="0" smtClean="0"/>
              <a:t> As we age</a:t>
            </a:r>
            <a:r>
              <a:rPr lang="en-GB" dirty="0" smtClean="0"/>
              <a:t>, we lose muscle mass faster if there is a period of inactivity e.g. </a:t>
            </a:r>
            <a:r>
              <a:rPr lang="en-GB" b="1" dirty="0" smtClean="0"/>
              <a:t>hospitalisation and bed rest.  </a:t>
            </a:r>
          </a:p>
          <a:p>
            <a:r>
              <a:rPr lang="en-GB" dirty="0" smtClean="0"/>
              <a:t> Muscle loss often leads to diminished strength and decreased activity levels and </a:t>
            </a:r>
            <a:r>
              <a:rPr lang="en-GB" b="1" dirty="0" smtClean="0"/>
              <a:t>can contribute to mobility issues, osteoporosis, frailty, and loss of physical function and independence</a:t>
            </a:r>
            <a:r>
              <a:rPr lang="en-GB" dirty="0" smtClean="0"/>
              <a:t>.  </a:t>
            </a:r>
          </a:p>
          <a:p>
            <a:endParaRPr lang="en-GB" dirty="0"/>
          </a:p>
        </p:txBody>
      </p:sp>
      <p:sp>
        <p:nvSpPr>
          <p:cNvPr id="4" name="Slide Number Placeholder 3"/>
          <p:cNvSpPr>
            <a:spLocks noGrp="1"/>
          </p:cNvSpPr>
          <p:nvPr>
            <p:ph type="sldNum" sz="quarter" idx="10"/>
          </p:nvPr>
        </p:nvSpPr>
        <p:spPr/>
        <p:txBody>
          <a:bodyPr/>
          <a:lstStyle/>
          <a:p>
            <a:fld id="{72272B94-38B0-43D9-92C8-D63A1432965E}" type="slidenum">
              <a:rPr lang="en-GB" smtClean="0"/>
              <a:t>9</a:t>
            </a:fld>
            <a:endParaRPr lang="en-GB"/>
          </a:p>
        </p:txBody>
      </p:sp>
    </p:spTree>
    <p:extLst>
      <p:ext uri="{BB962C8B-B14F-4D97-AF65-F5344CB8AC3E}">
        <p14:creationId xmlns:p14="http://schemas.microsoft.com/office/powerpoint/2010/main" val="380292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Cooked meat (60-90g) (beef/pork/ lamb/mince/chicken/turkey) – deck of cards</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Cooked white fish/canned fish (140g) (cod or plaice) –palm of hand</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Cooked oily fish (140g) (salmon, mackerel, sardines) – palm of hand</a:t>
            </a:r>
          </a:p>
          <a:p>
            <a:r>
              <a:rPr lang="en-GB" dirty="0" smtClean="0"/>
              <a:t>2 eggs (120g) 	</a:t>
            </a:r>
          </a:p>
          <a:p>
            <a:endParaRPr lang="en-GB" dirty="0" smtClean="0"/>
          </a:p>
          <a:p>
            <a:endParaRPr lang="en-GB" dirty="0"/>
          </a:p>
        </p:txBody>
      </p:sp>
      <p:sp>
        <p:nvSpPr>
          <p:cNvPr id="4" name="Slide Number Placeholder 3"/>
          <p:cNvSpPr>
            <a:spLocks noGrp="1"/>
          </p:cNvSpPr>
          <p:nvPr>
            <p:ph type="sldNum" sz="quarter" idx="10"/>
          </p:nvPr>
        </p:nvSpPr>
        <p:spPr/>
        <p:txBody>
          <a:bodyPr/>
          <a:lstStyle/>
          <a:p>
            <a:fld id="{72272B94-38B0-43D9-92C8-D63A1432965E}" type="slidenum">
              <a:rPr lang="en-GB" smtClean="0"/>
              <a:t>11</a:t>
            </a:fld>
            <a:endParaRPr lang="en-GB"/>
          </a:p>
        </p:txBody>
      </p:sp>
    </p:spTree>
    <p:extLst>
      <p:ext uri="{BB962C8B-B14F-4D97-AF65-F5344CB8AC3E}">
        <p14:creationId xmlns:p14="http://schemas.microsoft.com/office/powerpoint/2010/main" val="3647988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0" i="0" u="none" strike="noStrike" kern="1200" baseline="0" dirty="0" smtClean="0">
                <a:solidFill>
                  <a:schemeClr val="tx1"/>
                </a:solidFill>
                <a:latin typeface="+mn-lt"/>
                <a:ea typeface="+mn-ea"/>
                <a:cs typeface="+mn-cs"/>
              </a:rPr>
              <a:t>Milk 200ml (1/3 pint)- 1 glass	</a:t>
            </a:r>
          </a:p>
          <a:p>
            <a:r>
              <a:rPr lang="en-GB" sz="1200" b="0" i="0" u="none" strike="noStrike" kern="1200" baseline="0" dirty="0" smtClean="0">
                <a:solidFill>
                  <a:schemeClr val="tx1"/>
                </a:solidFill>
                <a:latin typeface="+mn-lt"/>
                <a:ea typeface="+mn-ea"/>
                <a:cs typeface="+mn-cs"/>
              </a:rPr>
              <a:t>Calcium fortified soya alternatives 200ml (1/3 pint)- 1 glass	</a:t>
            </a:r>
          </a:p>
          <a:p>
            <a:r>
              <a:rPr lang="en-GB" sz="1200" b="0" i="0" u="none" strike="noStrike" kern="1200" baseline="0" dirty="0" smtClean="0">
                <a:solidFill>
                  <a:schemeClr val="tx1"/>
                </a:solidFill>
                <a:latin typeface="+mn-lt"/>
                <a:ea typeface="+mn-ea"/>
                <a:cs typeface="+mn-cs"/>
              </a:rPr>
              <a:t>Yoghurt-125g	-1 standard pot/ 3 </a:t>
            </a:r>
            <a:r>
              <a:rPr lang="en-GB" sz="1200" b="0" i="0" u="none" strike="noStrike" kern="1200" baseline="0" dirty="0" err="1" smtClean="0">
                <a:solidFill>
                  <a:schemeClr val="tx1"/>
                </a:solidFill>
                <a:latin typeface="+mn-lt"/>
                <a:ea typeface="+mn-ea"/>
                <a:cs typeface="+mn-cs"/>
              </a:rPr>
              <a:t>tbsp</a:t>
            </a:r>
            <a:r>
              <a:rPr lang="en-GB" sz="1200" b="0" i="0" u="none" strike="noStrike" kern="1200" baseline="0" dirty="0" smtClean="0">
                <a:solidFill>
                  <a:schemeClr val="tx1"/>
                </a:solidFill>
                <a:latin typeface="+mn-lt"/>
                <a:ea typeface="+mn-ea"/>
                <a:cs typeface="+mn-cs"/>
              </a:rPr>
              <a:t>	</a:t>
            </a:r>
          </a:p>
          <a:p>
            <a:r>
              <a:rPr lang="en-GB" sz="1200" b="0" i="0" u="none" strike="noStrike" kern="1200" baseline="0" dirty="0" smtClean="0">
                <a:solidFill>
                  <a:schemeClr val="tx1"/>
                </a:solidFill>
                <a:latin typeface="+mn-lt"/>
                <a:ea typeface="+mn-ea"/>
                <a:cs typeface="+mn-cs"/>
              </a:rPr>
              <a:t>Cheese (hard)- 30g- A matchbox size piece	</a:t>
            </a:r>
          </a:p>
          <a:p>
            <a:endParaRPr lang="en-GB" dirty="0"/>
          </a:p>
        </p:txBody>
      </p:sp>
      <p:sp>
        <p:nvSpPr>
          <p:cNvPr id="4" name="Slide Number Placeholder 3"/>
          <p:cNvSpPr>
            <a:spLocks noGrp="1"/>
          </p:cNvSpPr>
          <p:nvPr>
            <p:ph type="sldNum" sz="quarter" idx="10"/>
          </p:nvPr>
        </p:nvSpPr>
        <p:spPr/>
        <p:txBody>
          <a:bodyPr/>
          <a:lstStyle/>
          <a:p>
            <a:fld id="{72272B94-38B0-43D9-92C8-D63A1432965E}" type="slidenum">
              <a:rPr lang="en-GB" smtClean="0"/>
              <a:t>12</a:t>
            </a:fld>
            <a:endParaRPr lang="en-GB"/>
          </a:p>
        </p:txBody>
      </p:sp>
    </p:spTree>
    <p:extLst>
      <p:ext uri="{BB962C8B-B14F-4D97-AF65-F5344CB8AC3E}">
        <p14:creationId xmlns:p14="http://schemas.microsoft.com/office/powerpoint/2010/main" val="39673585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3"/>
          <p:cNvSpPr>
            <a:spLocks noGrp="1" noChangeArrowheads="1"/>
          </p:cNvSpPr>
          <p:nvPr>
            <p:ph type="ctrTitle"/>
          </p:nvPr>
        </p:nvSpPr>
        <p:spPr>
          <a:xfrm>
            <a:off x="755650" y="4508500"/>
            <a:ext cx="6408738" cy="750888"/>
          </a:xfrm>
        </p:spPr>
        <p:txBody>
          <a:bodyPr/>
          <a:lstStyle>
            <a:lvl1pPr>
              <a:defRPr/>
            </a:lvl1pPr>
          </a:lstStyle>
          <a:p>
            <a:r>
              <a:rPr lang="en-US" smtClean="0"/>
              <a:t>Click to edit Master title style</a:t>
            </a:r>
            <a:endParaRPr lang="en-GB"/>
          </a:p>
        </p:txBody>
      </p:sp>
    </p:spTree>
    <p:extLst>
      <p:ext uri="{BB962C8B-B14F-4D97-AF65-F5344CB8AC3E}">
        <p14:creationId xmlns:p14="http://schemas.microsoft.com/office/powerpoint/2010/main" val="17122874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0033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0513" y="188913"/>
            <a:ext cx="2057400" cy="5605462"/>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68313" y="188913"/>
            <a:ext cx="6019800" cy="56054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1972010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188913"/>
            <a:ext cx="7210425" cy="417512"/>
          </a:xfrm>
        </p:spPr>
        <p:txBody>
          <a:bodyPr/>
          <a:lstStyle/>
          <a:p>
            <a:r>
              <a:rPr lang="en-US" smtClean="0"/>
              <a:t>Click to edit Master title style</a:t>
            </a:r>
            <a:endParaRPr lang="en-GB"/>
          </a:p>
        </p:txBody>
      </p:sp>
      <p:sp>
        <p:nvSpPr>
          <p:cNvPr id="3" name="Content Placeholder 2"/>
          <p:cNvSpPr>
            <a:spLocks noGrp="1"/>
          </p:cNvSpPr>
          <p:nvPr>
            <p:ph sz="quarter" idx="1"/>
          </p:nvPr>
        </p:nvSpPr>
        <p:spPr>
          <a:xfrm>
            <a:off x="468313" y="1268413"/>
            <a:ext cx="4038600" cy="2185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59313" y="1268413"/>
            <a:ext cx="4038600" cy="2185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half" idx="3"/>
          </p:nvPr>
        </p:nvSpPr>
        <p:spPr>
          <a:xfrm>
            <a:off x="468313" y="3606800"/>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430473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188913"/>
            <a:ext cx="7210425" cy="417512"/>
          </a:xfrm>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268413"/>
            <a:ext cx="40386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59313" y="1268413"/>
            <a:ext cx="4038600" cy="2185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4659313" y="3606800"/>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037741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0B813E3-7759-44C9-9449-2DA66577D79A}" type="datetimeFigureOut">
              <a:rPr lang="en-GB" smtClean="0"/>
              <a:t>04/05/2017</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EB01D623-E80C-4EAB-ACD5-166A3C23134A}" type="slidenum">
              <a:rPr lang="en-GB" smtClean="0"/>
              <a:t>‹#›</a:t>
            </a:fld>
            <a:endParaRPr lang="en-GB"/>
          </a:p>
        </p:txBody>
      </p:sp>
    </p:spTree>
    <p:extLst>
      <p:ext uri="{BB962C8B-B14F-4D97-AF65-F5344CB8AC3E}">
        <p14:creationId xmlns:p14="http://schemas.microsoft.com/office/powerpoint/2010/main" val="23345923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51484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4471370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26841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59313" y="126841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21721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1883710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3743498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8963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19651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5137632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68313" y="188913"/>
            <a:ext cx="7210425"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Rectangle 3"/>
          <p:cNvSpPr>
            <a:spLocks noGrp="1" noChangeArrowheads="1"/>
          </p:cNvSpPr>
          <p:nvPr>
            <p:ph type="body" idx="1"/>
          </p:nvPr>
        </p:nvSpPr>
        <p:spPr bwMode="auto">
          <a:xfrm>
            <a:off x="468313" y="1268413"/>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Arial" charset="0"/>
        </a:defRPr>
      </a:lvl2pPr>
      <a:lvl3pPr algn="l" rtl="0" eaLnBrk="1" fontAlgn="base" hangingPunct="1">
        <a:spcBef>
          <a:spcPct val="0"/>
        </a:spcBef>
        <a:spcAft>
          <a:spcPct val="0"/>
        </a:spcAft>
        <a:defRPr sz="3200" b="1">
          <a:solidFill>
            <a:schemeClr val="tx2"/>
          </a:solidFill>
          <a:latin typeface="Arial" charset="0"/>
        </a:defRPr>
      </a:lvl3pPr>
      <a:lvl4pPr algn="l" rtl="0" eaLnBrk="1" fontAlgn="base" hangingPunct="1">
        <a:spcBef>
          <a:spcPct val="0"/>
        </a:spcBef>
        <a:spcAft>
          <a:spcPct val="0"/>
        </a:spcAft>
        <a:defRPr sz="3200" b="1">
          <a:solidFill>
            <a:schemeClr val="tx2"/>
          </a:solidFill>
          <a:latin typeface="Arial" charset="0"/>
        </a:defRPr>
      </a:lvl4pPr>
      <a:lvl5pPr algn="l" rtl="0" eaLnBrk="1" fontAlgn="base" hangingPunct="1">
        <a:spcBef>
          <a:spcPct val="0"/>
        </a:spcBef>
        <a:spcAft>
          <a:spcPct val="0"/>
        </a:spcAft>
        <a:defRPr sz="3200" b="1">
          <a:solidFill>
            <a:schemeClr val="tx2"/>
          </a:solidFill>
          <a:latin typeface="Arial" charset="0"/>
        </a:defRPr>
      </a:lvl5pPr>
      <a:lvl6pPr marL="457200" algn="l" rtl="0" eaLnBrk="1" fontAlgn="base" hangingPunct="1">
        <a:spcBef>
          <a:spcPct val="0"/>
        </a:spcBef>
        <a:spcAft>
          <a:spcPct val="0"/>
        </a:spcAft>
        <a:defRPr sz="3200" b="1">
          <a:solidFill>
            <a:schemeClr val="tx2"/>
          </a:solidFill>
          <a:latin typeface="Arial" charset="0"/>
        </a:defRPr>
      </a:lvl6pPr>
      <a:lvl7pPr marL="914400" algn="l" rtl="0" eaLnBrk="1" fontAlgn="base" hangingPunct="1">
        <a:spcBef>
          <a:spcPct val="0"/>
        </a:spcBef>
        <a:spcAft>
          <a:spcPct val="0"/>
        </a:spcAft>
        <a:defRPr sz="3200" b="1">
          <a:solidFill>
            <a:schemeClr val="tx2"/>
          </a:solidFill>
          <a:latin typeface="Arial" charset="0"/>
        </a:defRPr>
      </a:lvl7pPr>
      <a:lvl8pPr marL="1371600" algn="l" rtl="0" eaLnBrk="1" fontAlgn="base" hangingPunct="1">
        <a:spcBef>
          <a:spcPct val="0"/>
        </a:spcBef>
        <a:spcAft>
          <a:spcPct val="0"/>
        </a:spcAft>
        <a:defRPr sz="3200" b="1">
          <a:solidFill>
            <a:schemeClr val="tx2"/>
          </a:solidFill>
          <a:latin typeface="Arial" charset="0"/>
        </a:defRPr>
      </a:lvl8pPr>
      <a:lvl9pPr marL="1828800" algn="l" rtl="0" eaLnBrk="1" fontAlgn="base" hangingPunct="1">
        <a:spcBef>
          <a:spcPct val="0"/>
        </a:spcBef>
        <a:spcAft>
          <a:spcPct val="0"/>
        </a:spcAft>
        <a:defRPr sz="3200" b="1">
          <a:solidFill>
            <a:schemeClr val="tx2"/>
          </a:solidFill>
          <a:latin typeface="Arial" charset="0"/>
        </a:defRPr>
      </a:lvl9pPr>
    </p:titleStyle>
    <p:bodyStyle>
      <a:lvl1pPr marL="342900" indent="-342900" algn="l" rtl="0" eaLnBrk="1" fontAlgn="base" hangingPunct="1">
        <a:spcBef>
          <a:spcPct val="20000"/>
        </a:spcBef>
        <a:spcAft>
          <a:spcPct val="0"/>
        </a:spcAft>
        <a:buClr>
          <a:schemeClr val="folHlink"/>
        </a:buClr>
        <a:buSzPct val="120000"/>
        <a:buFont typeface="Wingdings" pitchFamily="2" charset="2"/>
        <a:buChar char="§"/>
        <a:defRPr sz="28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2"/>
        </a:buClr>
        <a:buSzPct val="90000"/>
        <a:buFont typeface="Wingdings" pitchFamily="2" charset="2"/>
        <a:buChar char="§"/>
        <a:defRPr sz="2400">
          <a:solidFill>
            <a:schemeClr val="tx1"/>
          </a:solidFill>
          <a:latin typeface="+mn-lt"/>
        </a:defRPr>
      </a:lvl2pPr>
      <a:lvl3pPr marL="1143000" indent="-228600" algn="l" rtl="0" eaLnBrk="1" fontAlgn="base" hangingPunct="1">
        <a:spcBef>
          <a:spcPct val="20000"/>
        </a:spcBef>
        <a:spcAft>
          <a:spcPct val="0"/>
        </a:spcAft>
        <a:buClr>
          <a:schemeClr val="folHlink"/>
        </a:buClr>
        <a:buChar char="•"/>
        <a:defRPr sz="2000">
          <a:solidFill>
            <a:schemeClr val="tx1"/>
          </a:solidFill>
          <a:latin typeface="+mn-lt"/>
        </a:defRPr>
      </a:lvl3pPr>
      <a:lvl4pPr marL="1600200" indent="-228600" algn="l" rtl="0" eaLnBrk="1" fontAlgn="base" hangingPunct="1">
        <a:spcBef>
          <a:spcPct val="20000"/>
        </a:spcBef>
        <a:spcAft>
          <a:spcPct val="0"/>
        </a:spcAft>
        <a:buClr>
          <a:schemeClr val="accent2"/>
        </a:buClr>
        <a:buFont typeface="Arial" charset="0"/>
        <a:buChar char="-"/>
        <a:defRPr>
          <a:solidFill>
            <a:schemeClr val="tx1"/>
          </a:solidFill>
          <a:latin typeface="+mn-lt"/>
        </a:defRPr>
      </a:lvl4pPr>
      <a:lvl5pPr marL="2057400" indent="-228600" algn="l" rtl="0" eaLnBrk="1" fontAlgn="base" hangingPunct="1">
        <a:spcBef>
          <a:spcPct val="20000"/>
        </a:spcBef>
        <a:spcAft>
          <a:spcPct val="0"/>
        </a:spcAft>
        <a:buClr>
          <a:schemeClr val="folHlink"/>
        </a:buClr>
        <a:buChar char="•"/>
        <a:defRPr>
          <a:solidFill>
            <a:schemeClr val="tx1"/>
          </a:solidFill>
          <a:latin typeface="+mn-lt"/>
        </a:defRPr>
      </a:lvl5pPr>
      <a:lvl6pPr marL="2514600" indent="-228600" algn="l" rtl="0" eaLnBrk="1" fontAlgn="base" hangingPunct="1">
        <a:spcBef>
          <a:spcPct val="20000"/>
        </a:spcBef>
        <a:spcAft>
          <a:spcPct val="0"/>
        </a:spcAft>
        <a:buClr>
          <a:schemeClr val="folHlink"/>
        </a:buClr>
        <a:buChar char="•"/>
        <a:defRPr>
          <a:solidFill>
            <a:schemeClr val="tx1"/>
          </a:solidFill>
          <a:latin typeface="+mn-lt"/>
        </a:defRPr>
      </a:lvl6pPr>
      <a:lvl7pPr marL="2971800" indent="-228600" algn="l" rtl="0" eaLnBrk="1" fontAlgn="base" hangingPunct="1">
        <a:spcBef>
          <a:spcPct val="20000"/>
        </a:spcBef>
        <a:spcAft>
          <a:spcPct val="0"/>
        </a:spcAft>
        <a:buClr>
          <a:schemeClr val="folHlink"/>
        </a:buClr>
        <a:buChar char="•"/>
        <a:defRPr>
          <a:solidFill>
            <a:schemeClr val="tx1"/>
          </a:solidFill>
          <a:latin typeface="+mn-lt"/>
        </a:defRPr>
      </a:lvl7pPr>
      <a:lvl8pPr marL="3429000" indent="-228600" algn="l" rtl="0" eaLnBrk="1" fontAlgn="base" hangingPunct="1">
        <a:spcBef>
          <a:spcPct val="20000"/>
        </a:spcBef>
        <a:spcAft>
          <a:spcPct val="0"/>
        </a:spcAft>
        <a:buClr>
          <a:schemeClr val="folHlink"/>
        </a:buClr>
        <a:buChar char="•"/>
        <a:defRPr>
          <a:solidFill>
            <a:schemeClr val="tx1"/>
          </a:solidFill>
          <a:latin typeface="+mn-lt"/>
        </a:defRPr>
      </a:lvl8pPr>
      <a:lvl9pPr marL="3886200" indent="-228600" algn="l" rtl="0" eaLnBrk="1" fontAlgn="base" hangingPunct="1">
        <a:spcBef>
          <a:spcPct val="20000"/>
        </a:spcBef>
        <a:spcAft>
          <a:spcPct val="0"/>
        </a:spcAft>
        <a:buClr>
          <a:schemeClr val="folHlink"/>
        </a:buClr>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s://www.google.co.uk/url?sa=i&amp;rct=j&amp;q=&amp;esrc=s&amp;frm=1&amp;source=images&amp;cd=&amp;cad=rja&amp;uact=8&amp;ved=0ahUKEwjT7LfdxYXRAhVqKMAKHXB2AKsQjRwIBw&amp;url=https://iis.tchserves.org/wconnect/CourseStatus.awp?%26course%3D15UHW16&amp;bvm=bv.142059868,d.ZGg&amp;psig=AFQjCNGlgaknbMBToUpH_Q_WOJvtJj0tlA&amp;ust=1482417644434550"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hyperlink" Target="http://www.google.co.uk/url?sa=i&amp;rct=j&amp;q=&amp;esrc=s&amp;frm=1&amp;source=images&amp;cd=&amp;cad=rja&amp;uact=8&amp;ved=0ahUKEwj3qKLU6r_TAhXlBcAKHdEmA6sQjRwIBw&amp;url=http://womens-fitness-tips.com/newsite/food-portion-size.html&amp;psig=AFQjCNHn_3QnH6T4IxjzaMhptgnBmsjmqA&amp;ust=1493215973923200" TargetMode="External"/><Relationship Id="rId7" Type="http://schemas.openxmlformats.org/officeDocument/2006/relationships/hyperlink" Target="http://healthyweightweek.com.au/understanding-food-labels/"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hyperlink" Target="https://www.google.co.uk/url?sa=i&amp;rct=j&amp;q=&amp;esrc=s&amp;frm=1&amp;source=images&amp;cd=&amp;cad=rja&amp;uact=8&amp;ved=0ahUKEwjq8aKo67_TAhUBCsAKHQusCsMQjRwIBw&amp;url=https://zuzkalight.com/nutrition/portion-sizes-2/&amp;psig=AFQjCNHn_3QnH6T4IxjzaMhptgnBmsjmqA&amp;ust=1493215973923200" TargetMode="Externa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hyperlink" Target="http://www.google.co.uk/url?sa=i&amp;rct=j&amp;q=&amp;esrc=s&amp;frm=1&amp;source=images&amp;cd=&amp;cad=rja&amp;uact=8&amp;ved=0ahUKEwjm4-qBqsfTAhVCVRQKHQAmB9MQjRwIBw&amp;url=http://www.activemoreland.com.au/active-programs/Healthy-Eating1/Health-watch/&amp;psig=AFQjCNEmpBdHGf1N2Z3uTwB9HGhso3yh8w&amp;ust=1493474871652295" TargetMode="External"/><Relationship Id="rId7" Type="http://schemas.openxmlformats.org/officeDocument/2006/relationships/hyperlink" Target="http://www.google.co.uk/url?sa=i&amp;rct=j&amp;q=&amp;esrc=s&amp;frm=1&amp;source=images&amp;cd=&amp;cad=rja&amp;uact=8&amp;ved=0ahUKEwj-w8--rcfTAhVGuBoKHUghChMQjRwIBw&amp;url=http://www.foodnavigator.com/Market-Trends/No-boys-allowed-What-s-so-girly-about-yoghurt&amp;psig=AFQjCNF6THhMLVLLi6LmQwOPUvigoykUhg&amp;ust=1493475879779754"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hyperlink" Target="https://www.google.co.uk/url?sa=i&amp;rct=j&amp;q=&amp;esrc=s&amp;frm=1&amp;source=images&amp;cd=&amp;cad=rja&amp;uact=8&amp;ved=0ahUKEwi24_P1qsfTAhVEbhQKHfZlAlEQjRwIBw&amp;url=https://feelpositive.wordpress.com/2014/02/10/a-glass-of-milk/&amp;psig=AFQjCNH3Fzq24gKZmBwPVOZBWI-m4UQ6-Q&amp;ust=1493475129180990" TargetMode="Externa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hyperlink" Target="http://www.google.co.uk/url?sa=i&amp;rct=j&amp;q=&amp;esrc=s&amp;frm=1&amp;source=images&amp;cd=&amp;cad=rja&amp;uact=8&amp;ved=0ahUKEwjXiJbf7b_TAhVHKMAKHcbkD9QQjRwIBw&amp;url=http://www.dailymail.co.uk/health/article-3331095/Handy-guide-portion-sizes-Never-know-food-Use-formula-figure-right-eat.html&amp;psig=AFQjCNEdHqVPPznXewgxPhQ2Yx8RwXpkWg&amp;ust=1493218255917113"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google.co.uk/url?sa=i&amp;rct=j&amp;q=&amp;esrc=s&amp;frm=1&amp;source=images&amp;cd=&amp;cad=rja&amp;uact=8&amp;ved=0ahUKEwiQ98f-0oXRAhUqB8AKHWqmAawQjRwIBw&amp;url=http://valleyenvironmentalresources.com/&amp;bvm=bv.142059868,d.ZGg&amp;psig=AFQjCNGuh5REfQAe7mBvpxd_wNqN6rrTug&amp;ust=1482422130574252"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google.co.uk/url?sa=i&amp;rct=j&amp;q=&amp;esrc=s&amp;frm=1&amp;source=images&amp;cd=&amp;cad=rja&amp;uact=8&amp;ved=0ahUKEwij5MS304XRAhWnBsAKHYatArAQjRwIBw&amp;url=http://carasehatmenurunkanberatbadan.com/cara-peninggi-badan-secara-alami/&amp;bvm=bv.142059868,d.ZGg&amp;psig=AFQjCNGzxeeukCKGd88BL7i8HIEvD_gkAA&amp;ust=1482422209874204"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hyperlink" Target="http://www.google.co.uk/url?sa=i&amp;rct=j&amp;q=&amp;esrc=s&amp;frm=1&amp;source=images&amp;cd=&amp;cad=rja&amp;uact=8&amp;ved=0ahUKEwi3sv_Z1oXRAhWMCcAKHamaD6cQjRwIBw&amp;url=http://combiboilersleeds.com/keywords/sunshine-1.html&amp;bvm=bv.142059868,d.ZGg&amp;psig=AFQjCNEN2jmUIP-NemVJMQTImOpNfDVPtw&amp;ust=1482422492543968"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47594" y="1412776"/>
            <a:ext cx="6408738" cy="750888"/>
          </a:xfrm>
        </p:spPr>
        <p:txBody>
          <a:bodyPr/>
          <a:lstStyle/>
          <a:p>
            <a:r>
              <a:rPr lang="en-GB" sz="3600" dirty="0" smtClean="0"/>
              <a:t>Nutrition in the prevention of falls </a:t>
            </a:r>
            <a:endParaRPr lang="en-GB" sz="3600" dirty="0"/>
          </a:p>
        </p:txBody>
      </p:sp>
      <p:sp>
        <p:nvSpPr>
          <p:cNvPr id="4" name="Rectangle 3"/>
          <p:cNvSpPr/>
          <p:nvPr/>
        </p:nvSpPr>
        <p:spPr>
          <a:xfrm>
            <a:off x="971600" y="4653136"/>
            <a:ext cx="4086200" cy="646331"/>
          </a:xfrm>
          <a:prstGeom prst="rect">
            <a:avLst/>
          </a:prstGeom>
        </p:spPr>
        <p:txBody>
          <a:bodyPr wrap="square">
            <a:spAutoFit/>
          </a:bodyPr>
          <a:lstStyle/>
          <a:p>
            <a:r>
              <a:rPr lang="en-GB" altLang="en-US" dirty="0"/>
              <a:t>Department of Nutrition &amp; Dietetics</a:t>
            </a:r>
            <a:br>
              <a:rPr lang="en-GB" altLang="en-US" dirty="0"/>
            </a:br>
            <a:r>
              <a:rPr lang="en-GB" altLang="en-US" dirty="0"/>
              <a:t>Ashford and St Peters </a:t>
            </a:r>
            <a:r>
              <a:rPr lang="en-GB" altLang="en-US" dirty="0" smtClean="0"/>
              <a:t>Hospitals</a:t>
            </a:r>
            <a:endParaRPr lang="en-GB" dirty="0"/>
          </a:p>
        </p:txBody>
      </p:sp>
      <p:sp>
        <p:nvSpPr>
          <p:cNvPr id="5" name="AutoShape 2" descr="Image result for falls prevention"/>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28" name="Picture 4" descr="Related image">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7864" y="2060848"/>
            <a:ext cx="2343212" cy="2347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96029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Maintaining Muscle Mass</a:t>
            </a:r>
            <a:endParaRPr lang="en-GB" dirty="0"/>
          </a:p>
        </p:txBody>
      </p:sp>
      <p:sp>
        <p:nvSpPr>
          <p:cNvPr id="3" name="Content Placeholder 2"/>
          <p:cNvSpPr>
            <a:spLocks noGrp="1"/>
          </p:cNvSpPr>
          <p:nvPr>
            <p:ph idx="1"/>
          </p:nvPr>
        </p:nvSpPr>
        <p:spPr>
          <a:xfrm>
            <a:off x="468312" y="1268413"/>
            <a:ext cx="8568183" cy="4525962"/>
          </a:xfrm>
        </p:spPr>
        <p:txBody>
          <a:bodyPr/>
          <a:lstStyle/>
          <a:p>
            <a:r>
              <a:rPr lang="en-GB" dirty="0" smtClean="0"/>
              <a:t>Nutrition </a:t>
            </a:r>
            <a:r>
              <a:rPr lang="en-GB" dirty="0"/>
              <a:t>and physical </a:t>
            </a:r>
            <a:r>
              <a:rPr lang="en-GB" dirty="0" smtClean="0"/>
              <a:t>activity</a:t>
            </a:r>
            <a:r>
              <a:rPr lang="en-GB" dirty="0"/>
              <a:t> </a:t>
            </a:r>
            <a:r>
              <a:rPr lang="en-GB" dirty="0" smtClean="0"/>
              <a:t>both play a part.</a:t>
            </a:r>
          </a:p>
          <a:p>
            <a:endParaRPr lang="en-GB" dirty="0" smtClean="0"/>
          </a:p>
          <a:p>
            <a:r>
              <a:rPr lang="en-GB" dirty="0" smtClean="0"/>
              <a:t>Sarcopenia can be caused by inadequate protein.</a:t>
            </a:r>
          </a:p>
          <a:p>
            <a:endParaRPr lang="en-GB" dirty="0"/>
          </a:p>
          <a:p>
            <a:r>
              <a:rPr lang="en-GB" dirty="0" smtClean="0"/>
              <a:t>Spread protein out throughout the days-                20-30g per meal.</a:t>
            </a:r>
          </a:p>
          <a:p>
            <a:endParaRPr lang="en-GB" dirty="0"/>
          </a:p>
          <a:p>
            <a:r>
              <a:rPr lang="en-GB" dirty="0" smtClean="0"/>
              <a:t>Exercise is needed alongside protein to maintain muscle mass and increase strength.</a:t>
            </a:r>
          </a:p>
          <a:p>
            <a:endParaRPr lang="en-GB" dirty="0" smtClean="0"/>
          </a:p>
          <a:p>
            <a:endParaRPr lang="en-GB" dirty="0" smtClean="0"/>
          </a:p>
        </p:txBody>
      </p:sp>
    </p:spTree>
    <p:extLst>
      <p:ext uri="{BB962C8B-B14F-4D97-AF65-F5344CB8AC3E}">
        <p14:creationId xmlns:p14="http://schemas.microsoft.com/office/powerpoint/2010/main" val="29886923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68313" y="188913"/>
            <a:ext cx="7704087" cy="417512"/>
          </a:xfrm>
        </p:spPr>
        <p:txBody>
          <a:bodyPr/>
          <a:lstStyle/>
          <a:p>
            <a:r>
              <a:rPr lang="en-GB" dirty="0" smtClean="0"/>
              <a:t>Protein portion sizes- Animal proteins</a:t>
            </a:r>
            <a:endParaRPr lang="en-GB" dirty="0"/>
          </a:p>
        </p:txBody>
      </p:sp>
      <p:pic>
        <p:nvPicPr>
          <p:cNvPr id="1026" name="Picture 2" descr="Image result for protein portion sizes">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1268760"/>
            <a:ext cx="3946455" cy="240337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protein portion sizes">
            <a:hlinkClick r:id="rId5"/>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4168" b="15318"/>
          <a:stretch/>
        </p:blipFill>
        <p:spPr bwMode="auto">
          <a:xfrm>
            <a:off x="4644008" y="1268760"/>
            <a:ext cx="3946455" cy="240337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protein portion sizes">
            <a:hlinkClick r:id="rId7"/>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45920" t="58632" r="1" b="20684"/>
          <a:stretch/>
        </p:blipFill>
        <p:spPr bwMode="auto">
          <a:xfrm>
            <a:off x="2783190" y="3931136"/>
            <a:ext cx="3721635" cy="2016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27934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88913"/>
            <a:ext cx="7560071" cy="417512"/>
          </a:xfrm>
        </p:spPr>
        <p:txBody>
          <a:bodyPr/>
          <a:lstStyle/>
          <a:p>
            <a:r>
              <a:rPr lang="en-GB" dirty="0"/>
              <a:t>Protein portion sizes- Animal proteins</a:t>
            </a:r>
          </a:p>
        </p:txBody>
      </p:sp>
      <p:pic>
        <p:nvPicPr>
          <p:cNvPr id="1026" name="Picture 2" descr="Image result for cheese portion matchbox">
            <a:hlinkClick r:id="rId3"/>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9273" t="6666" r="13880" b="4732"/>
          <a:stretch/>
        </p:blipFill>
        <p:spPr bwMode="auto">
          <a:xfrm rot="5400000">
            <a:off x="3426435" y="2918381"/>
            <a:ext cx="2269581" cy="40109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glass of milk">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3490" y="1124744"/>
            <a:ext cx="2228309" cy="302250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yoghurt pot">
            <a:hlinkClick r:id="rId7"/>
          </p:cNvPr>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63888" y="1124744"/>
            <a:ext cx="4854446" cy="272963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37285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Protein portion sizes- </a:t>
            </a:r>
            <a:r>
              <a:rPr lang="en-GB" dirty="0" smtClean="0"/>
              <a:t>Plant proteins</a:t>
            </a:r>
            <a:endParaRPr lang="en-GB" dirty="0"/>
          </a:p>
        </p:txBody>
      </p:sp>
      <p:pic>
        <p:nvPicPr>
          <p:cNvPr id="2050" name="Picture 2" descr="Image result for protein portion sizes nuts">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2" y="3093052"/>
            <a:ext cx="3960440" cy="294222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protein portion sizes bean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519" y="1032560"/>
            <a:ext cx="4339089" cy="2612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59034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Summery</a:t>
            </a:r>
            <a:endParaRPr lang="en-GB" dirty="0"/>
          </a:p>
        </p:txBody>
      </p:sp>
      <p:sp>
        <p:nvSpPr>
          <p:cNvPr id="3" name="Content Placeholder 2"/>
          <p:cNvSpPr>
            <a:spLocks noGrp="1"/>
          </p:cNvSpPr>
          <p:nvPr>
            <p:ph idx="1"/>
          </p:nvPr>
        </p:nvSpPr>
        <p:spPr/>
        <p:txBody>
          <a:bodyPr/>
          <a:lstStyle/>
          <a:p>
            <a:r>
              <a:rPr lang="en-GB" dirty="0"/>
              <a:t>Hydration</a:t>
            </a:r>
            <a:endParaRPr lang="en-GB" dirty="0" smtClean="0"/>
          </a:p>
          <a:p>
            <a:endParaRPr lang="en-GB" dirty="0"/>
          </a:p>
          <a:p>
            <a:r>
              <a:rPr lang="en-GB" dirty="0" smtClean="0"/>
              <a:t>Calcium</a:t>
            </a:r>
          </a:p>
          <a:p>
            <a:endParaRPr lang="en-GB" dirty="0"/>
          </a:p>
          <a:p>
            <a:r>
              <a:rPr lang="en-GB" dirty="0" smtClean="0"/>
              <a:t>Vitamin D</a:t>
            </a:r>
          </a:p>
          <a:p>
            <a:endParaRPr lang="en-GB" dirty="0"/>
          </a:p>
          <a:p>
            <a:r>
              <a:rPr lang="en-GB" dirty="0" smtClean="0"/>
              <a:t>Protein</a:t>
            </a:r>
          </a:p>
          <a:p>
            <a:endParaRPr lang="en-GB" dirty="0"/>
          </a:p>
          <a:p>
            <a:r>
              <a:rPr lang="en-GB" dirty="0" smtClean="0"/>
              <a:t>Exercise </a:t>
            </a:r>
            <a:endParaRPr lang="en-GB" dirty="0"/>
          </a:p>
        </p:txBody>
      </p:sp>
    </p:spTree>
    <p:extLst>
      <p:ext uri="{BB962C8B-B14F-4D97-AF65-F5344CB8AC3E}">
        <p14:creationId xmlns:p14="http://schemas.microsoft.com/office/powerpoint/2010/main" val="23230058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11560" y="1124744"/>
            <a:ext cx="7920880" cy="5755422"/>
          </a:xfrm>
          <a:prstGeom prst="rect">
            <a:avLst/>
          </a:prstGeom>
          <a:noFill/>
        </p:spPr>
        <p:txBody>
          <a:bodyPr wrap="square" rtlCol="0">
            <a:spAutoFit/>
          </a:bodyPr>
          <a:lstStyle/>
          <a:p>
            <a:pPr algn="ctr"/>
            <a:r>
              <a:rPr lang="en-GB" sz="4000" dirty="0" smtClean="0"/>
              <a:t>Thank you for listening</a:t>
            </a:r>
          </a:p>
          <a:p>
            <a:pPr algn="ctr"/>
            <a:endParaRPr lang="en-GB" sz="4000" dirty="0" smtClean="0"/>
          </a:p>
          <a:p>
            <a:pPr algn="ctr"/>
            <a:endParaRPr lang="en-GB" sz="800" dirty="0"/>
          </a:p>
          <a:p>
            <a:pPr algn="ctr"/>
            <a:r>
              <a:rPr lang="en-GB" sz="4000" dirty="0" smtClean="0"/>
              <a:t>Are there any questions?</a:t>
            </a:r>
          </a:p>
          <a:p>
            <a:pPr algn="ctr"/>
            <a:endParaRPr lang="en-GB" sz="4000" dirty="0"/>
          </a:p>
          <a:p>
            <a:pPr algn="ctr"/>
            <a:r>
              <a:rPr lang="en-GB" sz="4000" dirty="0" smtClean="0"/>
              <a:t>Help yourself to a glass of milk, to increase your protein and fluids before your exercise!!</a:t>
            </a:r>
          </a:p>
          <a:p>
            <a:pPr algn="ctr"/>
            <a:endParaRPr lang="en-GB" sz="4000" dirty="0"/>
          </a:p>
          <a:p>
            <a:pPr algn="ctr"/>
            <a:endParaRPr lang="en-GB" sz="4000" dirty="0" smtClean="0"/>
          </a:p>
        </p:txBody>
      </p:sp>
    </p:spTree>
    <p:extLst>
      <p:ext uri="{BB962C8B-B14F-4D97-AF65-F5344CB8AC3E}">
        <p14:creationId xmlns:p14="http://schemas.microsoft.com/office/powerpoint/2010/main" val="15908076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we will be discussing </a:t>
            </a:r>
            <a:endParaRPr lang="en-GB" dirty="0"/>
          </a:p>
        </p:txBody>
      </p:sp>
      <p:sp>
        <p:nvSpPr>
          <p:cNvPr id="3" name="Content Placeholder 2"/>
          <p:cNvSpPr>
            <a:spLocks noGrp="1"/>
          </p:cNvSpPr>
          <p:nvPr>
            <p:ph idx="1"/>
          </p:nvPr>
        </p:nvSpPr>
        <p:spPr/>
        <p:txBody>
          <a:bodyPr/>
          <a:lstStyle/>
          <a:p>
            <a:r>
              <a:rPr lang="en-GB" dirty="0" smtClean="0"/>
              <a:t>The role nutrition </a:t>
            </a:r>
            <a:r>
              <a:rPr lang="en-GB" dirty="0"/>
              <a:t>plays </a:t>
            </a:r>
            <a:r>
              <a:rPr lang="en-GB" dirty="0" smtClean="0"/>
              <a:t>in </a:t>
            </a:r>
            <a:r>
              <a:rPr lang="en-GB" dirty="0"/>
              <a:t>falls prevention</a:t>
            </a:r>
          </a:p>
          <a:p>
            <a:endParaRPr lang="en-GB" dirty="0"/>
          </a:p>
          <a:p>
            <a:r>
              <a:rPr lang="en-GB" dirty="0"/>
              <a:t>Healthy eating </a:t>
            </a:r>
          </a:p>
          <a:p>
            <a:endParaRPr lang="en-GB" dirty="0"/>
          </a:p>
          <a:p>
            <a:r>
              <a:rPr lang="en-GB" dirty="0"/>
              <a:t>Hydration</a:t>
            </a:r>
          </a:p>
          <a:p>
            <a:endParaRPr lang="en-GB" dirty="0"/>
          </a:p>
          <a:p>
            <a:r>
              <a:rPr lang="en-GB" dirty="0"/>
              <a:t>Osteoporosis</a:t>
            </a:r>
          </a:p>
          <a:p>
            <a:endParaRPr lang="en-GB" dirty="0"/>
          </a:p>
          <a:p>
            <a:r>
              <a:rPr lang="en-GB" dirty="0"/>
              <a:t>Loss in muscle mass </a:t>
            </a:r>
          </a:p>
          <a:p>
            <a:endParaRPr lang="en-GB" dirty="0"/>
          </a:p>
        </p:txBody>
      </p:sp>
    </p:spTree>
    <p:extLst>
      <p:ext uri="{BB962C8B-B14F-4D97-AF65-F5344CB8AC3E}">
        <p14:creationId xmlns:p14="http://schemas.microsoft.com/office/powerpoint/2010/main" val="30819753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Falls prevention and nutrition </a:t>
            </a:r>
            <a:endParaRPr lang="en-GB" dirty="0"/>
          </a:p>
        </p:txBody>
      </p:sp>
      <p:sp>
        <p:nvSpPr>
          <p:cNvPr id="3" name="Content Placeholder 2"/>
          <p:cNvSpPr>
            <a:spLocks noGrp="1"/>
          </p:cNvSpPr>
          <p:nvPr>
            <p:ph idx="1"/>
          </p:nvPr>
        </p:nvSpPr>
        <p:spPr/>
        <p:txBody>
          <a:bodyPr/>
          <a:lstStyle/>
          <a:p>
            <a:r>
              <a:rPr lang="en-GB" dirty="0" smtClean="0"/>
              <a:t>Nutrition is linked to risk factors, is a determining factor for the severity of injury and recovery time after injury</a:t>
            </a:r>
          </a:p>
          <a:p>
            <a:endParaRPr lang="en-GB" dirty="0" smtClean="0"/>
          </a:p>
          <a:p>
            <a:r>
              <a:rPr lang="en-GB" dirty="0" smtClean="0"/>
              <a:t>Deficiencies in macro and micronutrients can lead to falls</a:t>
            </a:r>
          </a:p>
          <a:p>
            <a:endParaRPr lang="en-GB" dirty="0"/>
          </a:p>
          <a:p>
            <a:r>
              <a:rPr lang="en-GB" dirty="0" smtClean="0"/>
              <a:t>A low body weight due to malnutrition can cause increase falls risk</a:t>
            </a:r>
            <a:endParaRPr lang="en-GB" dirty="0"/>
          </a:p>
        </p:txBody>
      </p:sp>
    </p:spTree>
    <p:extLst>
      <p:ext uri="{BB962C8B-B14F-4D97-AF65-F5344CB8AC3E}">
        <p14:creationId xmlns:p14="http://schemas.microsoft.com/office/powerpoint/2010/main" val="34666189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Healthy eating</a:t>
            </a:r>
            <a:endParaRPr lang="en-GB" dirty="0"/>
          </a:p>
        </p:txBody>
      </p:sp>
      <p:pic>
        <p:nvPicPr>
          <p:cNvPr id="4" name="Picture 2" descr="Eatwell Guide 2016"/>
          <p:cNvPicPr>
            <a:picLocks noChangeAspect="1" noChangeArrowheads="1"/>
          </p:cNvPicPr>
          <p:nvPr/>
        </p:nvPicPr>
        <p:blipFill rotWithShape="1">
          <a:blip r:embed="rId3">
            <a:extLst>
              <a:ext uri="{28A0092B-C50C-407E-A947-70E740481C1C}">
                <a14:useLocalDpi xmlns:a14="http://schemas.microsoft.com/office/drawing/2010/main" val="0"/>
              </a:ext>
            </a:extLst>
          </a:blip>
          <a:srcRect l="1322" t="1866" r="1084"/>
          <a:stretch/>
        </p:blipFill>
        <p:spPr bwMode="auto">
          <a:xfrm>
            <a:off x="1331640" y="1268760"/>
            <a:ext cx="6523062" cy="4639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99890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Hydration</a:t>
            </a:r>
            <a:endParaRPr lang="en-GB" dirty="0"/>
          </a:p>
        </p:txBody>
      </p:sp>
      <p:sp>
        <p:nvSpPr>
          <p:cNvPr id="3" name="Content Placeholder 2"/>
          <p:cNvSpPr>
            <a:spLocks noGrp="1"/>
          </p:cNvSpPr>
          <p:nvPr>
            <p:ph idx="1"/>
          </p:nvPr>
        </p:nvSpPr>
        <p:spPr>
          <a:xfrm>
            <a:off x="251520" y="1052736"/>
            <a:ext cx="8229600" cy="4525962"/>
          </a:xfrm>
        </p:spPr>
        <p:txBody>
          <a:bodyPr/>
          <a:lstStyle/>
          <a:p>
            <a:r>
              <a:rPr lang="en-GB" sz="3200" dirty="0" smtClean="0"/>
              <a:t>Dehydration can contribute to a fall</a:t>
            </a:r>
          </a:p>
          <a:p>
            <a:endParaRPr lang="en-GB" sz="1000" dirty="0" smtClean="0"/>
          </a:p>
          <a:p>
            <a:r>
              <a:rPr lang="en-GB" sz="3200" dirty="0" smtClean="0"/>
              <a:t>8-10 cups (200mls) and more in hot weather.   </a:t>
            </a:r>
          </a:p>
          <a:p>
            <a:pPr marL="0" indent="0">
              <a:buNone/>
            </a:pPr>
            <a:endParaRPr lang="en-GB" sz="900" dirty="0"/>
          </a:p>
          <a:p>
            <a:r>
              <a:rPr lang="en-GB" sz="3200" dirty="0" smtClean="0"/>
              <a:t>Urine- Pale colour </a:t>
            </a:r>
          </a:p>
          <a:p>
            <a:endParaRPr lang="en-GB" sz="1000" dirty="0" smtClean="0"/>
          </a:p>
          <a:p>
            <a:r>
              <a:rPr lang="en-GB" sz="3200" dirty="0" smtClean="0"/>
              <a:t>Water, tea, coffee</a:t>
            </a:r>
            <a:r>
              <a:rPr lang="en-GB" sz="3200" dirty="0"/>
              <a:t> </a:t>
            </a:r>
            <a:r>
              <a:rPr lang="en-GB" sz="3200" dirty="0" smtClean="0"/>
              <a:t>and </a:t>
            </a:r>
            <a:r>
              <a:rPr lang="en-GB" sz="3200" dirty="0"/>
              <a:t>f</a:t>
            </a:r>
            <a:r>
              <a:rPr lang="en-GB" sz="3200" dirty="0" smtClean="0"/>
              <a:t>ruit juice </a:t>
            </a:r>
          </a:p>
          <a:p>
            <a:endParaRPr lang="en-GB" sz="1000" dirty="0"/>
          </a:p>
          <a:p>
            <a:r>
              <a:rPr lang="en-GB" sz="3200" dirty="0" smtClean="0"/>
              <a:t>Be careful with fizzy drinks as large quantities can make your bones weaker</a:t>
            </a:r>
          </a:p>
          <a:p>
            <a:endParaRPr lang="en-GB" sz="2500" dirty="0" smtClean="0"/>
          </a:p>
        </p:txBody>
      </p:sp>
      <p:pic>
        <p:nvPicPr>
          <p:cNvPr id="2050" name="Picture 2" descr="Related image">
            <a:hlinkClick r:id="rId3"/>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417466">
            <a:off x="6977320" y="2218918"/>
            <a:ext cx="1718845" cy="2728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64180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a:t>
            </a:r>
            <a:r>
              <a:rPr lang="en-GB" dirty="0" smtClean="0"/>
              <a:t>steoporosis</a:t>
            </a:r>
            <a:endParaRPr lang="en-GB" dirty="0"/>
          </a:p>
        </p:txBody>
      </p:sp>
      <p:sp>
        <p:nvSpPr>
          <p:cNvPr id="3" name="Content Placeholder 2"/>
          <p:cNvSpPr>
            <a:spLocks noGrp="1"/>
          </p:cNvSpPr>
          <p:nvPr>
            <p:ph idx="1"/>
          </p:nvPr>
        </p:nvSpPr>
        <p:spPr>
          <a:xfrm>
            <a:off x="251520" y="1052736"/>
            <a:ext cx="8892480" cy="4525962"/>
          </a:xfrm>
        </p:spPr>
        <p:txBody>
          <a:bodyPr/>
          <a:lstStyle/>
          <a:p>
            <a:r>
              <a:rPr lang="en-GB" dirty="0" smtClean="0"/>
              <a:t>Bones become fragile and brittle therefore more likely to break after a bump or a fall.</a:t>
            </a:r>
          </a:p>
          <a:p>
            <a:r>
              <a:rPr lang="en-GB" dirty="0" smtClean="0"/>
              <a:t>Looking after your bones:</a:t>
            </a:r>
          </a:p>
          <a:p>
            <a:pPr lvl="1">
              <a:buClr>
                <a:srgbClr val="92D050"/>
              </a:buClr>
              <a:buFont typeface="Arial" panose="020B0604020202020204" pitchFamily="34" charset="0"/>
              <a:buChar char="•"/>
            </a:pPr>
            <a:r>
              <a:rPr lang="en-GB" sz="2800" dirty="0" smtClean="0"/>
              <a:t>Daily weight bearing exercises</a:t>
            </a:r>
          </a:p>
          <a:p>
            <a:pPr lvl="1">
              <a:buClr>
                <a:srgbClr val="92D050"/>
              </a:buClr>
              <a:buFont typeface="Arial" panose="020B0604020202020204" pitchFamily="34" charset="0"/>
              <a:buChar char="•"/>
            </a:pPr>
            <a:r>
              <a:rPr lang="en-GB" sz="2800" dirty="0" smtClean="0"/>
              <a:t>Calcium and Vitamin D</a:t>
            </a:r>
          </a:p>
          <a:p>
            <a:pPr lvl="1">
              <a:buClr>
                <a:srgbClr val="92D050"/>
              </a:buClr>
              <a:buFont typeface="Arial" panose="020B0604020202020204" pitchFamily="34" charset="0"/>
              <a:buChar char="•"/>
            </a:pPr>
            <a:r>
              <a:rPr lang="en-GB" sz="2800" dirty="0" smtClean="0"/>
              <a:t>Healthy balanced diet</a:t>
            </a:r>
          </a:p>
          <a:p>
            <a:pPr lvl="1">
              <a:buClr>
                <a:srgbClr val="92D050"/>
              </a:buClr>
              <a:buFont typeface="Arial" panose="020B0604020202020204" pitchFamily="34" charset="0"/>
              <a:buChar char="•"/>
            </a:pPr>
            <a:r>
              <a:rPr lang="en-GB" sz="2800" dirty="0" smtClean="0"/>
              <a:t>Eating protein containing foods e.g. meat, fish, beans, eggs, dairy foods</a:t>
            </a:r>
          </a:p>
          <a:p>
            <a:pPr lvl="1">
              <a:buClr>
                <a:srgbClr val="92D050"/>
              </a:buClr>
              <a:buFont typeface="Arial" panose="020B0604020202020204" pitchFamily="34" charset="0"/>
              <a:buChar char="•"/>
            </a:pPr>
            <a:endParaRPr lang="en-GB" sz="800" dirty="0" smtClean="0"/>
          </a:p>
          <a:p>
            <a:r>
              <a:rPr lang="en-GB" dirty="0" smtClean="0"/>
              <a:t>Lifestyle risk factors: Smoking, low oestrogen, underweight, excess alcohol, Other health conditions </a:t>
            </a:r>
          </a:p>
        </p:txBody>
      </p:sp>
    </p:spTree>
    <p:extLst>
      <p:ext uri="{BB962C8B-B14F-4D97-AF65-F5344CB8AC3E}">
        <p14:creationId xmlns:p14="http://schemas.microsoft.com/office/powerpoint/2010/main" val="37412480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Calcium</a:t>
            </a:r>
            <a:endParaRPr lang="en-GB" dirty="0"/>
          </a:p>
        </p:txBody>
      </p:sp>
      <p:sp>
        <p:nvSpPr>
          <p:cNvPr id="3" name="Content Placeholder 2"/>
          <p:cNvSpPr>
            <a:spLocks noGrp="1"/>
          </p:cNvSpPr>
          <p:nvPr>
            <p:ph idx="1"/>
          </p:nvPr>
        </p:nvSpPr>
        <p:spPr/>
        <p:txBody>
          <a:bodyPr/>
          <a:lstStyle/>
          <a:p>
            <a:r>
              <a:rPr lang="en-GB" dirty="0" smtClean="0"/>
              <a:t>Calcium </a:t>
            </a:r>
            <a:r>
              <a:rPr lang="en-GB" dirty="0"/>
              <a:t>makes up the structure of our </a:t>
            </a:r>
            <a:r>
              <a:rPr lang="en-GB" dirty="0" smtClean="0"/>
              <a:t>bones</a:t>
            </a:r>
          </a:p>
          <a:p>
            <a:endParaRPr lang="en-GB" dirty="0" smtClean="0"/>
          </a:p>
          <a:p>
            <a:r>
              <a:rPr lang="en-GB" dirty="0" smtClean="0"/>
              <a:t>Adults daily requirements are 700mg-1200mg. </a:t>
            </a:r>
          </a:p>
          <a:p>
            <a:endParaRPr lang="en-GB" dirty="0" smtClean="0"/>
          </a:p>
          <a:p>
            <a:r>
              <a:rPr lang="en-GB" dirty="0" smtClean="0"/>
              <a:t>Foods high in calcium include dairy products, fish with edible bones, calcium                                           enriched products such as soya/oat                                                      milk and products, green veg such                                      as broccoli.</a:t>
            </a:r>
            <a:endParaRPr lang="en-GB" dirty="0"/>
          </a:p>
        </p:txBody>
      </p:sp>
      <p:pic>
        <p:nvPicPr>
          <p:cNvPr id="3074" name="Picture 2" descr="Related image">
            <a:hlinkClick r:id="rId3"/>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892281">
            <a:off x="6399226" y="4410776"/>
            <a:ext cx="2705100" cy="16859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04030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Vitamin D</a:t>
            </a:r>
            <a:endParaRPr lang="en-GB" dirty="0"/>
          </a:p>
        </p:txBody>
      </p:sp>
      <p:sp>
        <p:nvSpPr>
          <p:cNvPr id="3" name="Content Placeholder 2"/>
          <p:cNvSpPr>
            <a:spLocks noGrp="1"/>
          </p:cNvSpPr>
          <p:nvPr>
            <p:ph idx="1"/>
          </p:nvPr>
        </p:nvSpPr>
        <p:spPr>
          <a:xfrm>
            <a:off x="467544" y="980728"/>
            <a:ext cx="8229600" cy="4525962"/>
          </a:xfrm>
        </p:spPr>
        <p:txBody>
          <a:bodyPr/>
          <a:lstStyle/>
          <a:p>
            <a:r>
              <a:rPr lang="en-GB" sz="2400" dirty="0" smtClean="0"/>
              <a:t>Works with calcium and phosphorus for healthy bones and muscles.</a:t>
            </a:r>
          </a:p>
          <a:p>
            <a:endParaRPr lang="en-GB" sz="1000" dirty="0" smtClean="0"/>
          </a:p>
          <a:p>
            <a:endParaRPr lang="en-GB" sz="1000" dirty="0" smtClean="0"/>
          </a:p>
          <a:p>
            <a:r>
              <a:rPr lang="en-GB" sz="2400" dirty="0" smtClean="0"/>
              <a:t>Most of our vitamin D should be made from exposure to sunlight. </a:t>
            </a:r>
          </a:p>
          <a:p>
            <a:endParaRPr lang="en-GB" sz="1000" dirty="0" smtClean="0"/>
          </a:p>
          <a:p>
            <a:endParaRPr lang="en-GB" sz="1000" dirty="0" smtClean="0"/>
          </a:p>
          <a:p>
            <a:r>
              <a:rPr lang="en-GB" sz="2400" dirty="0" smtClean="0"/>
              <a:t>Dietary sources include oily fish, cod liver oil, egg yolk, milk, offal and fortified products such as yoghurts, margarines and some breakfast cereals. </a:t>
            </a:r>
          </a:p>
          <a:p>
            <a:endParaRPr lang="en-GB" sz="1000" dirty="0" smtClean="0"/>
          </a:p>
          <a:p>
            <a:endParaRPr lang="en-GB" sz="1000" dirty="0" smtClean="0"/>
          </a:p>
          <a:p>
            <a:r>
              <a:rPr lang="en-GB" sz="2400" dirty="0" smtClean="0"/>
              <a:t>We would recommend a daily supplement  </a:t>
            </a:r>
            <a:r>
              <a:rPr lang="en-GB" sz="2400" dirty="0"/>
              <a:t> </a:t>
            </a:r>
            <a:r>
              <a:rPr lang="en-GB" sz="2400" dirty="0" smtClean="0"/>
              <a:t>                    containing 10 mg of Vitamin D all year round. </a:t>
            </a:r>
          </a:p>
        </p:txBody>
      </p:sp>
      <p:pic>
        <p:nvPicPr>
          <p:cNvPr id="5" name="Picture 4" descr="Image result for sunshine">
            <a:hlinkClick r:id="rId3"/>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27776" y="4221088"/>
            <a:ext cx="2016224" cy="2016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65324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Muscle Mass</a:t>
            </a:r>
            <a:endParaRPr lang="en-GB" dirty="0"/>
          </a:p>
        </p:txBody>
      </p:sp>
      <p:sp>
        <p:nvSpPr>
          <p:cNvPr id="3" name="Content Placeholder 2"/>
          <p:cNvSpPr>
            <a:spLocks noGrp="1"/>
          </p:cNvSpPr>
          <p:nvPr>
            <p:ph idx="1"/>
          </p:nvPr>
        </p:nvSpPr>
        <p:spPr/>
        <p:txBody>
          <a:bodyPr/>
          <a:lstStyle/>
          <a:p>
            <a:r>
              <a:rPr lang="en-GB" dirty="0" smtClean="0"/>
              <a:t> </a:t>
            </a:r>
            <a:r>
              <a:rPr lang="en-GB" dirty="0"/>
              <a:t>The normal aging process results in lost muscle mass </a:t>
            </a:r>
            <a:r>
              <a:rPr lang="en-GB" dirty="0" smtClean="0"/>
              <a:t>- </a:t>
            </a:r>
            <a:r>
              <a:rPr lang="en-GB" b="1" dirty="0" smtClean="0"/>
              <a:t>Sarcopenia</a:t>
            </a:r>
            <a:r>
              <a:rPr lang="en-GB" dirty="0" smtClean="0"/>
              <a:t>.</a:t>
            </a:r>
          </a:p>
          <a:p>
            <a:endParaRPr lang="en-GB" dirty="0" smtClean="0"/>
          </a:p>
          <a:p>
            <a:r>
              <a:rPr lang="en-GB" dirty="0" smtClean="0"/>
              <a:t> Periods </a:t>
            </a:r>
            <a:r>
              <a:rPr lang="en-GB" dirty="0"/>
              <a:t>o</a:t>
            </a:r>
            <a:r>
              <a:rPr lang="en-GB" dirty="0" smtClean="0"/>
              <a:t>f inactivity result in faster loss of muscle mass</a:t>
            </a:r>
          </a:p>
          <a:p>
            <a:endParaRPr lang="en-GB" dirty="0" smtClean="0"/>
          </a:p>
          <a:p>
            <a:r>
              <a:rPr lang="en-GB" dirty="0" smtClean="0"/>
              <a:t>Muscle </a:t>
            </a:r>
            <a:r>
              <a:rPr lang="en-GB" dirty="0"/>
              <a:t>loss often leads to diminished strength and decreased activity </a:t>
            </a:r>
            <a:r>
              <a:rPr lang="en-GB" dirty="0" smtClean="0"/>
              <a:t>levels</a:t>
            </a:r>
            <a:endParaRPr lang="en-GB" dirty="0"/>
          </a:p>
        </p:txBody>
      </p:sp>
    </p:spTree>
    <p:extLst>
      <p:ext uri="{BB962C8B-B14F-4D97-AF65-F5344CB8AC3E}">
        <p14:creationId xmlns:p14="http://schemas.microsoft.com/office/powerpoint/2010/main" val="2715416980"/>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714</TotalTime>
  <Words>1451</Words>
  <Application>Microsoft Office PowerPoint</Application>
  <PresentationFormat>On-screen Show (4:3)</PresentationFormat>
  <Paragraphs>166</Paragraphs>
  <Slides>15</Slides>
  <Notes>10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Theme1</vt:lpstr>
      <vt:lpstr>Nutrition in the prevention of falls </vt:lpstr>
      <vt:lpstr>What we will be discussing </vt:lpstr>
      <vt:lpstr>Falls prevention and nutrition </vt:lpstr>
      <vt:lpstr>Healthy eating</vt:lpstr>
      <vt:lpstr>Hydration</vt:lpstr>
      <vt:lpstr>Osteoporosis</vt:lpstr>
      <vt:lpstr>Calcium</vt:lpstr>
      <vt:lpstr>Vitamin D</vt:lpstr>
      <vt:lpstr>Muscle Mass</vt:lpstr>
      <vt:lpstr>Maintaining Muscle Mass</vt:lpstr>
      <vt:lpstr>Protein portion sizes- Animal proteins</vt:lpstr>
      <vt:lpstr>Protein portion sizes- Animal proteins</vt:lpstr>
      <vt:lpstr>Protein portion sizes- Plant proteins</vt:lpstr>
      <vt:lpstr>Summery</vt:lpstr>
      <vt:lpstr>PowerPoint Presentation</vt:lpstr>
    </vt:vector>
  </TitlesOfParts>
  <Company>Ashford and St. Peter's Hospitals NHS Foundation Tru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Windows User</cp:lastModifiedBy>
  <cp:revision>64</cp:revision>
  <dcterms:created xsi:type="dcterms:W3CDTF">2016-12-20T15:16:50Z</dcterms:created>
  <dcterms:modified xsi:type="dcterms:W3CDTF">2017-05-04T12:49:40Z</dcterms:modified>
</cp:coreProperties>
</file>