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82" r:id="rId15"/>
    <p:sldId id="283" r:id="rId16"/>
    <p:sldId id="284" r:id="rId17"/>
    <p:sldId id="285" r:id="rId18"/>
    <p:sldId id="287" r:id="rId19"/>
    <p:sldId id="281"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p:scale>
          <a:sx n="80" d="100"/>
          <a:sy n="80" d="100"/>
        </p:scale>
        <p:origin x="-1086" y="-114"/>
      </p:cViewPr>
      <p:guideLst>
        <p:guide orient="horz" pos="2160"/>
        <p:guide pos="2880"/>
      </p:guideLst>
    </p:cSldViewPr>
  </p:slideViewPr>
  <p:outlineViewPr>
    <p:cViewPr>
      <p:scale>
        <a:sx n="33" d="100"/>
        <a:sy n="33" d="100"/>
      </p:scale>
      <p:origin x="0" y="23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58122F-1168-4900-AE94-7559C817CE74}" type="datetimeFigureOut">
              <a:rPr lang="en-GB" smtClean="0"/>
              <a:t>24/03/2017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A80F54-9F54-4D34-83AF-020C7E7B1C1B}" type="slidenum">
              <a:rPr lang="en-GB" smtClean="0"/>
              <a:t>‹#›</a:t>
            </a:fld>
            <a:endParaRPr lang="en-GB"/>
          </a:p>
        </p:txBody>
      </p:sp>
    </p:spTree>
    <p:extLst>
      <p:ext uri="{BB962C8B-B14F-4D97-AF65-F5344CB8AC3E}">
        <p14:creationId xmlns:p14="http://schemas.microsoft.com/office/powerpoint/2010/main" val="2598239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1A80F54-9F54-4D34-83AF-020C7E7B1C1B}" type="slidenum">
              <a:rPr lang="en-GB" smtClean="0"/>
              <a:t>1</a:t>
            </a:fld>
            <a:endParaRPr lang="en-GB"/>
          </a:p>
        </p:txBody>
      </p:sp>
    </p:spTree>
    <p:extLst>
      <p:ext uri="{BB962C8B-B14F-4D97-AF65-F5344CB8AC3E}">
        <p14:creationId xmlns:p14="http://schemas.microsoft.com/office/powerpoint/2010/main" val="420495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A80F54-9F54-4D34-83AF-020C7E7B1C1B}" type="slidenum">
              <a:rPr lang="en-GB" smtClean="0"/>
              <a:t>2</a:t>
            </a:fld>
            <a:endParaRPr lang="en-GB"/>
          </a:p>
        </p:txBody>
      </p:sp>
    </p:spTree>
    <p:extLst>
      <p:ext uri="{BB962C8B-B14F-4D97-AF65-F5344CB8AC3E}">
        <p14:creationId xmlns:p14="http://schemas.microsoft.com/office/powerpoint/2010/main" val="479458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A80F54-9F54-4D34-83AF-020C7E7B1C1B}" type="slidenum">
              <a:rPr lang="en-GB" smtClean="0"/>
              <a:t>8</a:t>
            </a:fld>
            <a:endParaRPr lang="en-GB"/>
          </a:p>
        </p:txBody>
      </p:sp>
    </p:spTree>
    <p:extLst>
      <p:ext uri="{BB962C8B-B14F-4D97-AF65-F5344CB8AC3E}">
        <p14:creationId xmlns:p14="http://schemas.microsoft.com/office/powerpoint/2010/main" val="3073532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A80F54-9F54-4D34-83AF-020C7E7B1C1B}" type="slidenum">
              <a:rPr lang="en-GB" smtClean="0"/>
              <a:t>24</a:t>
            </a:fld>
            <a:endParaRPr lang="en-GB"/>
          </a:p>
        </p:txBody>
      </p:sp>
    </p:spTree>
    <p:extLst>
      <p:ext uri="{BB962C8B-B14F-4D97-AF65-F5344CB8AC3E}">
        <p14:creationId xmlns:p14="http://schemas.microsoft.com/office/powerpoint/2010/main" val="1398836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FD12842-0604-49BE-A44D-B37506C2839A}" type="datetime1">
              <a:rPr lang="en-GB" smtClean="0"/>
              <a:t>24/03/2017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2827929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2254D9B-4114-4116-8BAF-E88E8D7F9EC8}" type="datetime1">
              <a:rPr lang="en-GB" smtClean="0"/>
              <a:t>24/03/2017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8237278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DB1CE74-2A18-49C8-86E1-D422D8B9F8E9}" type="datetime1">
              <a:rPr lang="en-GB" smtClean="0"/>
              <a:t>24/03/2017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248115708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C09BE183-0170-4336-9361-02A9011B460B}" type="datetime1">
              <a:rPr lang="en-GB" smtClean="0"/>
              <a:t>24/03/2017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25067314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7B2EFE-046C-4B5E-8334-59B713D32A67}" type="datetime1">
              <a:rPr lang="en-GB" smtClean="0"/>
              <a:t>24/03/2017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31975162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74FD6F8-5EFE-4589-A8EC-A133317863D2}" type="datetime1">
              <a:rPr lang="en-GB" smtClean="0"/>
              <a:t>24/03/2017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4214161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ACC14AA-AB02-4D12-8700-99790DD1AB5F}" type="datetime1">
              <a:rPr lang="en-GB" smtClean="0"/>
              <a:t>24/03/2017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1917530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EC65C03-8357-4D80-95CD-9AF590911EC6}" type="datetime1">
              <a:rPr lang="en-GB" smtClean="0"/>
              <a:t>24/03/2017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24749452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867697-7011-43C5-B355-8416726A265A}" type="datetime1">
              <a:rPr lang="en-GB" smtClean="0"/>
              <a:t>24/03/2017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428237808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C8DCE8-47A0-4C86-9774-3198E4B0F988}" type="datetime1">
              <a:rPr lang="en-GB" smtClean="0"/>
              <a:t>24/03/2017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6068769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A1C053-FBA9-46E0-8E48-54ABDCA0A236}" type="datetime1">
              <a:rPr lang="en-GB" smtClean="0"/>
              <a:t>24/03/2017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6473EB-D51D-49EC-8A00-AEF687F31C0D}" type="slidenum">
              <a:rPr lang="en-GB" smtClean="0"/>
              <a:t>‹#›</a:t>
            </a:fld>
            <a:endParaRPr lang="en-GB"/>
          </a:p>
        </p:txBody>
      </p:sp>
    </p:spTree>
    <p:extLst>
      <p:ext uri="{BB962C8B-B14F-4D97-AF65-F5344CB8AC3E}">
        <p14:creationId xmlns:p14="http://schemas.microsoft.com/office/powerpoint/2010/main" val="8756387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74E307-119F-404C-8A4D-7F6DD31078B1}" type="datetime1">
              <a:rPr lang="en-GB" smtClean="0"/>
              <a:t>24/03/2017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6473EB-D51D-49EC-8A00-AEF687F31C0D}" type="slidenum">
              <a:rPr lang="en-GB" smtClean="0"/>
              <a:t>‹#›</a:t>
            </a:fld>
            <a:endParaRPr lang="en-GB"/>
          </a:p>
        </p:txBody>
      </p:sp>
    </p:spTree>
    <p:extLst>
      <p:ext uri="{BB962C8B-B14F-4D97-AF65-F5344CB8AC3E}">
        <p14:creationId xmlns:p14="http://schemas.microsoft.com/office/powerpoint/2010/main" val="761627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uk/url?url=http://www.clipartpanda.com/categories/hearing-aid-clipart&amp;rct=j&amp;frm=1&amp;q=&amp;esrc=s&amp;sa=U&amp;ved=0ahUKEwiDntzVu7XRAhWKKMAKHZbiDxY4FBDBbggcMAM&amp;usg=AFQjCNGsEq89sZW54SCJwmJ4IkblUZIMrg"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1915" y="1556792"/>
            <a:ext cx="7772400" cy="1470025"/>
          </a:xfrm>
        </p:spPr>
        <p:txBody>
          <a:bodyPr/>
          <a:lstStyle/>
          <a:p>
            <a:r>
              <a:rPr lang="en-GB" b="1" dirty="0" smtClean="0"/>
              <a:t>Helen Haylor</a:t>
            </a:r>
            <a:endParaRPr lang="en-GB" b="1" dirty="0"/>
          </a:p>
        </p:txBody>
      </p:sp>
      <p:sp>
        <p:nvSpPr>
          <p:cNvPr id="3" name="Subtitle 2"/>
          <p:cNvSpPr>
            <a:spLocks noGrp="1"/>
          </p:cNvSpPr>
          <p:nvPr>
            <p:ph type="subTitle" idx="1"/>
          </p:nvPr>
        </p:nvSpPr>
        <p:spPr>
          <a:xfrm>
            <a:off x="1424887" y="3645024"/>
            <a:ext cx="6400800" cy="1752600"/>
          </a:xfrm>
        </p:spPr>
        <p:txBody>
          <a:bodyPr/>
          <a:lstStyle/>
          <a:p>
            <a:r>
              <a:rPr lang="en-GB" dirty="0" smtClean="0"/>
              <a:t>Sister </a:t>
            </a:r>
          </a:p>
          <a:p>
            <a:r>
              <a:rPr lang="en-GB" dirty="0" smtClean="0"/>
              <a:t>Orthopaedic Supported Discharge Team</a:t>
            </a: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5518" y="473621"/>
            <a:ext cx="285750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928820"/>
            <a:ext cx="8603518" cy="929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1840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dirty="0"/>
          </a:p>
        </p:txBody>
      </p:sp>
      <p:sp>
        <p:nvSpPr>
          <p:cNvPr id="3" name="TextBox 2"/>
          <p:cNvSpPr txBox="1"/>
          <p:nvPr/>
        </p:nvSpPr>
        <p:spPr>
          <a:xfrm>
            <a:off x="611560" y="692696"/>
            <a:ext cx="3744416" cy="769441"/>
          </a:xfrm>
          <a:prstGeom prst="rect">
            <a:avLst/>
          </a:prstGeom>
          <a:noFill/>
        </p:spPr>
        <p:txBody>
          <a:bodyPr wrap="square" rtlCol="0">
            <a:spAutoFit/>
          </a:bodyPr>
          <a:lstStyle/>
          <a:p>
            <a:r>
              <a:rPr lang="en-GB" sz="4400" b="1" dirty="0"/>
              <a:t>Constipation</a:t>
            </a:r>
          </a:p>
        </p:txBody>
      </p:sp>
      <p:pic>
        <p:nvPicPr>
          <p:cNvPr id="4" name="Picture 3" descr="Image result for constipatio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404664"/>
            <a:ext cx="1418709" cy="1549823"/>
          </a:xfrm>
          <a:prstGeom prst="rect">
            <a:avLst/>
          </a:prstGeom>
          <a:noFill/>
          <a:ln>
            <a:noFill/>
          </a:ln>
        </p:spPr>
      </p:pic>
      <p:sp>
        <p:nvSpPr>
          <p:cNvPr id="5" name="Right Arrow 4"/>
          <p:cNvSpPr/>
          <p:nvPr/>
        </p:nvSpPr>
        <p:spPr>
          <a:xfrm>
            <a:off x="4379386" y="835100"/>
            <a:ext cx="149081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020272" y="3015986"/>
            <a:ext cx="1512168" cy="923330"/>
          </a:xfrm>
          <a:prstGeom prst="rect">
            <a:avLst/>
          </a:prstGeom>
          <a:noFill/>
        </p:spPr>
        <p:txBody>
          <a:bodyPr wrap="square" rtlCol="0">
            <a:spAutoFit/>
          </a:bodyPr>
          <a:lstStyle/>
          <a:p>
            <a:r>
              <a:rPr lang="en-GB" dirty="0" smtClean="0"/>
              <a:t>Stimulates a vasovagal response</a:t>
            </a:r>
            <a:endParaRPr lang="en-GB" dirty="0"/>
          </a:p>
        </p:txBody>
      </p:sp>
      <p:sp>
        <p:nvSpPr>
          <p:cNvPr id="7" name="TextBox 6"/>
          <p:cNvSpPr txBox="1"/>
          <p:nvPr/>
        </p:nvSpPr>
        <p:spPr>
          <a:xfrm>
            <a:off x="3880375" y="3015986"/>
            <a:ext cx="1441902" cy="923330"/>
          </a:xfrm>
          <a:prstGeom prst="rect">
            <a:avLst/>
          </a:prstGeom>
          <a:noFill/>
        </p:spPr>
        <p:txBody>
          <a:bodyPr wrap="square" rtlCol="0">
            <a:spAutoFit/>
          </a:bodyPr>
          <a:lstStyle/>
          <a:p>
            <a:r>
              <a:rPr lang="en-GB" dirty="0" smtClean="0"/>
              <a:t>Drops heart rate and an ↑ or ↓ in BP</a:t>
            </a:r>
            <a:endParaRPr lang="en-GB" dirty="0"/>
          </a:p>
        </p:txBody>
      </p:sp>
      <p:sp>
        <p:nvSpPr>
          <p:cNvPr id="8" name="Down Arrow 7"/>
          <p:cNvSpPr/>
          <p:nvPr/>
        </p:nvSpPr>
        <p:spPr>
          <a:xfrm>
            <a:off x="7369586" y="2132856"/>
            <a:ext cx="484632" cy="6661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10800000">
            <a:off x="5654930" y="321683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ight Arrow 9"/>
          <p:cNvSpPr/>
          <p:nvPr/>
        </p:nvSpPr>
        <p:spPr>
          <a:xfrm rot="10800000">
            <a:off x="2483877" y="323533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611560" y="3154485"/>
            <a:ext cx="1512168" cy="646331"/>
          </a:xfrm>
          <a:prstGeom prst="rect">
            <a:avLst/>
          </a:prstGeom>
          <a:noFill/>
        </p:spPr>
        <p:txBody>
          <a:bodyPr wrap="square" rtlCol="0">
            <a:spAutoFit/>
          </a:bodyPr>
          <a:lstStyle/>
          <a:p>
            <a:r>
              <a:rPr lang="en-GB" dirty="0" smtClean="0"/>
              <a:t>Dizziness and </a:t>
            </a:r>
            <a:r>
              <a:rPr lang="en-GB" b="1" dirty="0" smtClean="0"/>
              <a:t>falls</a:t>
            </a:r>
            <a:endParaRPr lang="en-GB" b="1" dirty="0"/>
          </a:p>
        </p:txBody>
      </p:sp>
      <p:sp>
        <p:nvSpPr>
          <p:cNvPr id="12" name="TextBox 11"/>
          <p:cNvSpPr txBox="1"/>
          <p:nvPr/>
        </p:nvSpPr>
        <p:spPr>
          <a:xfrm>
            <a:off x="612431" y="4185954"/>
            <a:ext cx="7920880" cy="646331"/>
          </a:xfrm>
          <a:prstGeom prst="rect">
            <a:avLst/>
          </a:prstGeom>
          <a:noFill/>
        </p:spPr>
        <p:txBody>
          <a:bodyPr wrap="square" rtlCol="0">
            <a:spAutoFit/>
          </a:bodyPr>
          <a:lstStyle/>
          <a:p>
            <a:r>
              <a:rPr lang="en-GB" dirty="0"/>
              <a:t>Constipation also causes physical pressure on the bladder, which contributes to urinary </a:t>
            </a:r>
            <a:r>
              <a:rPr lang="en-GB" dirty="0" smtClean="0"/>
              <a:t>incontinence.</a:t>
            </a:r>
            <a:endParaRPr lang="en-GB" dirty="0"/>
          </a:p>
        </p:txBody>
      </p:sp>
      <p:sp>
        <p:nvSpPr>
          <p:cNvPr id="13" name="TextBox 12"/>
          <p:cNvSpPr txBox="1"/>
          <p:nvPr/>
        </p:nvSpPr>
        <p:spPr>
          <a:xfrm>
            <a:off x="612431" y="5021870"/>
            <a:ext cx="8064896" cy="1200329"/>
          </a:xfrm>
          <a:prstGeom prst="rect">
            <a:avLst/>
          </a:prstGeom>
          <a:noFill/>
        </p:spPr>
        <p:txBody>
          <a:bodyPr wrap="square" rtlCol="0">
            <a:spAutoFit/>
          </a:bodyPr>
          <a:lstStyle/>
          <a:p>
            <a:r>
              <a:rPr lang="en-GB" dirty="0"/>
              <a:t>Constipation in people with dementia can lead to a worsening of their confusion, as well as symptoms of irritability or aggression. People with cognitive impairment are more likely to fall.</a:t>
            </a:r>
          </a:p>
          <a:p>
            <a:endParaRPr lang="en-GB" dirty="0"/>
          </a:p>
        </p:txBody>
      </p:sp>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22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p:bldP spid="8" grpId="0" animBg="1"/>
      <p:bldP spid="9" grpId="0" animBg="1"/>
      <p:bldP spid="10" grpId="0" animBg="1"/>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690864" cy="922114"/>
          </a:xfrm>
        </p:spPr>
        <p:txBody>
          <a:bodyPr>
            <a:normAutofit/>
          </a:bodyPr>
          <a:lstStyle/>
          <a:p>
            <a:r>
              <a:rPr lang="en-GB" sz="2800" b="1" dirty="0" smtClean="0"/>
              <a:t>Preventing constipation</a:t>
            </a:r>
            <a:endParaRPr lang="en-GB" sz="2800"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899592" y="1628800"/>
            <a:ext cx="5073590" cy="4247317"/>
          </a:xfrm>
          <a:prstGeom prst="rect">
            <a:avLst/>
          </a:prstGeom>
          <a:noFill/>
        </p:spPr>
        <p:txBody>
          <a:bodyPr wrap="square" rtlCol="0">
            <a:spAutoFit/>
          </a:bodyPr>
          <a:lstStyle/>
          <a:p>
            <a:pPr marL="285750" indent="-285750">
              <a:buFont typeface="Arial" panose="020B0604020202020204" pitchFamily="34" charset="0"/>
              <a:buChar char="•"/>
            </a:pPr>
            <a:r>
              <a:rPr lang="en-GB" dirty="0" smtClean="0"/>
              <a:t>Increasing fibre intake in you diet – aim for 30g a day.</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Drink plenty of fluids. Increase fluid intake when exercising and when hot.</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Reduce caffeine, fizzy drinks and alcohol.</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Never ignore the urge to go to the toilet. </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Allow enough time and privacy to pass the stool.</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Keep active. Aim for at least 150 minutes of exercise a week.</a:t>
            </a:r>
          </a:p>
          <a:p>
            <a:pPr marL="285750" indent="-285750">
              <a:buFont typeface="Arial" panose="020B0604020202020204" pitchFamily="34" charset="0"/>
              <a:buChar char="•"/>
            </a:pPr>
            <a:endParaRPr lang="en-GB"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182" y="1352458"/>
            <a:ext cx="2812157" cy="1883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3885" y="3650702"/>
            <a:ext cx="2190750"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3802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barn(inVertical)">
                                      <p:cBhvr>
                                        <p:cTn id="32" dur="500"/>
                                        <p:tgtEl>
                                          <p:spTgt spid="5">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 calcmode="lin" valueType="num">
                                      <p:cBhvr additive="base">
                                        <p:cTn id="37" dur="500" fill="hold"/>
                                        <p:tgtEl>
                                          <p:spTgt spid="1027"/>
                                        </p:tgtEl>
                                        <p:attrNameLst>
                                          <p:attrName>ppt_x</p:attrName>
                                        </p:attrNameLst>
                                      </p:cBhvr>
                                      <p:tavLst>
                                        <p:tav tm="0">
                                          <p:val>
                                            <p:strVal val="#ppt_x"/>
                                          </p:val>
                                        </p:tav>
                                        <p:tav tm="100000">
                                          <p:val>
                                            <p:strVal val="#ppt_x"/>
                                          </p:val>
                                        </p:tav>
                                      </p:tavLst>
                                    </p:anim>
                                    <p:anim calcmode="lin" valueType="num">
                                      <p:cBhvr additive="base">
                                        <p:cTn id="3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animEffect transition="in" filter="fade">
                                      <p:cBhvr>
                                        <p:cTn id="43" dur="1000"/>
                                        <p:tgtEl>
                                          <p:spTgt spid="5">
                                            <p:txEl>
                                              <p:pRg st="10" end="10"/>
                                            </p:txEl>
                                          </p:spTgt>
                                        </p:tgtEl>
                                      </p:cBhvr>
                                    </p:animEffect>
                                    <p:anim calcmode="lin" valueType="num">
                                      <p:cBhvr>
                                        <p:cTn id="44"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45"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800" b="1" dirty="0" smtClean="0"/>
              <a:t>If you do become constipated:</a:t>
            </a:r>
            <a:endParaRPr lang="en-GB" sz="2800"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467544" y="1772816"/>
            <a:ext cx="8280920" cy="2308324"/>
          </a:xfrm>
          <a:prstGeom prst="rect">
            <a:avLst/>
          </a:prstGeom>
          <a:noFill/>
        </p:spPr>
        <p:txBody>
          <a:bodyPr wrap="square" rtlCol="0">
            <a:spAutoFit/>
          </a:bodyPr>
          <a:lstStyle/>
          <a:p>
            <a:pPr marL="285750" lvl="0" indent="-285750">
              <a:buFont typeface="Arial" panose="020B0604020202020204" pitchFamily="34" charset="0"/>
              <a:buChar char="•"/>
            </a:pPr>
            <a:r>
              <a:rPr lang="en-GB" dirty="0"/>
              <a:t>If constipation is causing pain or discomfort, you may want to take a painkiller, such as </a:t>
            </a:r>
            <a:r>
              <a:rPr lang="en-GB" dirty="0" smtClean="0"/>
              <a:t>paracetamol.  </a:t>
            </a:r>
            <a:r>
              <a:rPr lang="en-GB" dirty="0"/>
              <a:t>Always follow the dosage instructions carefully.</a:t>
            </a:r>
          </a:p>
          <a:p>
            <a:endParaRPr lang="en-GB" dirty="0" smtClean="0"/>
          </a:p>
          <a:p>
            <a:pPr marL="285750" lvl="0" indent="-285750">
              <a:buFont typeface="Arial" panose="020B0604020202020204" pitchFamily="34" charset="0"/>
              <a:buChar char="•"/>
            </a:pPr>
            <a:r>
              <a:rPr lang="en-GB" dirty="0"/>
              <a:t>If medication you're taking could be causing constipation, your GP may be able to prescribe an </a:t>
            </a:r>
            <a:r>
              <a:rPr lang="en-GB" dirty="0" smtClean="0"/>
              <a:t>alternative</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Your GP may prescribe an oral laxative if diet and lifestyle changes don't help</a:t>
            </a:r>
            <a:r>
              <a:rPr lang="en-GB" dirty="0" smtClean="0"/>
              <a:t>.</a:t>
            </a:r>
          </a:p>
          <a:p>
            <a:pPr marL="285750" indent="-285750">
              <a:buFont typeface="Arial" panose="020B0604020202020204" pitchFamily="34" charset="0"/>
              <a:buChar char="•"/>
            </a:pP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221088"/>
            <a:ext cx="2160240" cy="1694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76291" y="4211996"/>
            <a:ext cx="6120680" cy="1200329"/>
          </a:xfrm>
          <a:prstGeom prst="rect">
            <a:avLst/>
          </a:prstGeom>
          <a:noFill/>
        </p:spPr>
        <p:txBody>
          <a:bodyPr wrap="square" rtlCol="0">
            <a:spAutoFit/>
          </a:bodyPr>
          <a:lstStyle/>
          <a:p>
            <a:pPr marL="285750" lvl="0" indent="-285750">
              <a:buFont typeface="Arial" panose="020B0604020202020204" pitchFamily="34" charset="0"/>
              <a:buChar char="•"/>
            </a:pPr>
            <a:r>
              <a:rPr lang="en-GB" dirty="0"/>
              <a:t>Try resting your feet on a low stool while going to the toilet, so that your knees are above your hips; this can make passing stools easier. </a:t>
            </a:r>
          </a:p>
          <a:p>
            <a:endParaRPr lang="en-GB" dirty="0"/>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5995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1000"/>
                                        <p:tgtEl>
                                          <p:spTgt spid="5">
                                            <p:txEl>
                                              <p:pRg st="4" end="4"/>
                                            </p:txEl>
                                          </p:spTgt>
                                        </p:tgtEl>
                                      </p:cBhvr>
                                    </p:animEffect>
                                    <p:anim calcmode="lin" valueType="num">
                                      <p:cBhvr>
                                        <p:cTn id="17"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8"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fade">
                                      <p:cBhvr>
                                        <p:cTn id="2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Eyesight</a:t>
            </a:r>
            <a:endParaRPr lang="en-GB" b="1" dirty="0"/>
          </a:p>
        </p:txBody>
      </p:sp>
      <p:sp>
        <p:nvSpPr>
          <p:cNvPr id="4" name="Footer Placeholder 3"/>
          <p:cNvSpPr>
            <a:spLocks noGrp="1"/>
          </p:cNvSpPr>
          <p:nvPr>
            <p:ph type="ftr" sz="quarter" idx="11"/>
          </p:nvPr>
        </p:nvSpPr>
        <p:spPr/>
        <p:txBody>
          <a:bodyPr/>
          <a:lstStyle/>
          <a:p>
            <a:endParaRPr lang="en-GB"/>
          </a:p>
        </p:txBody>
      </p:sp>
      <p:pic>
        <p:nvPicPr>
          <p:cNvPr id="5" name="Picture 4" descr="Image result for eyesight clipart"/>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0312" y="404664"/>
            <a:ext cx="1195070" cy="949960"/>
          </a:xfrm>
          <a:prstGeom prst="rect">
            <a:avLst/>
          </a:prstGeom>
          <a:noFill/>
          <a:ln>
            <a:noFill/>
          </a:ln>
        </p:spPr>
      </p:pic>
      <p:sp>
        <p:nvSpPr>
          <p:cNvPr id="6" name="TextBox 5"/>
          <p:cNvSpPr txBox="1"/>
          <p:nvPr/>
        </p:nvSpPr>
        <p:spPr>
          <a:xfrm>
            <a:off x="755576" y="1484784"/>
            <a:ext cx="7819806" cy="923330"/>
          </a:xfrm>
          <a:prstGeom prst="rect">
            <a:avLst/>
          </a:prstGeom>
          <a:noFill/>
        </p:spPr>
        <p:txBody>
          <a:bodyPr wrap="square" rtlCol="0">
            <a:spAutoFit/>
          </a:bodyPr>
          <a:lstStyle/>
          <a:p>
            <a:r>
              <a:rPr lang="en-GB" dirty="0"/>
              <a:t>Older blind and partially sighted people are at a high risk of falls – twice as likely to fall as sighted people</a:t>
            </a:r>
            <a:r>
              <a:rPr lang="en-GB" dirty="0" smtClean="0"/>
              <a:t>. In the UK there are almost 2 million people living with sight loss. Of these 360,000 are registered as blind or partially sighted.</a:t>
            </a:r>
          </a:p>
        </p:txBody>
      </p:sp>
      <p:sp>
        <p:nvSpPr>
          <p:cNvPr id="7" name="TextBox 6"/>
          <p:cNvSpPr txBox="1"/>
          <p:nvPr/>
        </p:nvSpPr>
        <p:spPr>
          <a:xfrm>
            <a:off x="721149" y="2408114"/>
            <a:ext cx="7819806" cy="4247317"/>
          </a:xfrm>
          <a:prstGeom prst="rect">
            <a:avLst/>
          </a:prstGeom>
          <a:noFill/>
        </p:spPr>
        <p:txBody>
          <a:bodyPr wrap="square" rtlCol="0">
            <a:spAutoFit/>
          </a:bodyPr>
          <a:lstStyle/>
          <a:p>
            <a:r>
              <a:rPr lang="en-GB" b="1" dirty="0" smtClean="0"/>
              <a:t>Main causes of sight loss</a:t>
            </a:r>
          </a:p>
          <a:p>
            <a:endParaRPr lang="en-GB" b="1" dirty="0" smtClean="0"/>
          </a:p>
          <a:p>
            <a:pPr marL="285750" indent="-285750">
              <a:buFont typeface="Arial" panose="020B0604020202020204" pitchFamily="34" charset="0"/>
              <a:buChar char="•"/>
            </a:pPr>
            <a:r>
              <a:rPr lang="en-GB" dirty="0"/>
              <a:t>Short / long sight, </a:t>
            </a:r>
            <a:r>
              <a:rPr lang="en-GB" dirty="0" smtClean="0"/>
              <a:t>astigmatism</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Cataracts</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Glaucoma</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Age related Macular </a:t>
            </a:r>
            <a:r>
              <a:rPr lang="en-GB" dirty="0" smtClean="0"/>
              <a:t>Degeneration</a:t>
            </a:r>
          </a:p>
          <a:p>
            <a:r>
              <a:rPr lang="en-GB" dirty="0" smtClean="0"/>
              <a:t> </a:t>
            </a:r>
          </a:p>
          <a:p>
            <a:pPr marL="285750" indent="-285750">
              <a:buFont typeface="Arial" panose="020B0604020202020204" pitchFamily="34" charset="0"/>
              <a:buChar char="•"/>
            </a:pPr>
            <a:r>
              <a:rPr lang="en-GB" dirty="0"/>
              <a:t>Diabetic </a:t>
            </a:r>
            <a:r>
              <a:rPr lang="en-GB" dirty="0" smtClean="0"/>
              <a:t>Retinopathy</a:t>
            </a:r>
          </a:p>
          <a:p>
            <a:r>
              <a:rPr lang="en-GB" dirty="0" smtClean="0"/>
              <a:t> </a:t>
            </a:r>
          </a:p>
          <a:p>
            <a:pPr marL="285750" indent="-285750">
              <a:buFont typeface="Arial" panose="020B0604020202020204" pitchFamily="34" charset="0"/>
              <a:buChar char="•"/>
            </a:pPr>
            <a:r>
              <a:rPr lang="en-GB" dirty="0" err="1" smtClean="0"/>
              <a:t>Hemianopsia</a:t>
            </a:r>
            <a:r>
              <a:rPr lang="en-GB" dirty="0" smtClean="0"/>
              <a:t> – blindness in half the visual field caused by stroke, brain tumour or trauma.</a:t>
            </a:r>
            <a:endParaRPr lang="en-GB" dirty="0"/>
          </a:p>
          <a:p>
            <a:pPr marL="285750" indent="-285750">
              <a:buFont typeface="Arial" panose="020B0604020202020204" pitchFamily="34" charset="0"/>
              <a:buChar char="•"/>
            </a:pPr>
            <a:endParaRPr lang="en-GB" dirty="0"/>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304085"/>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533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p:txBody>
      </p:sp>
      <p:pic>
        <p:nvPicPr>
          <p:cNvPr id="5" name="Content Placeholder 4" descr="Image result for cataract vision examples"/>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91680" y="1628800"/>
            <a:ext cx="5846588" cy="3157165"/>
          </a:xfrm>
          <a:prstGeom prst="rect">
            <a:avLst/>
          </a:prstGeom>
          <a:noFill/>
          <a:ln>
            <a:noFill/>
          </a:ln>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27137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Content Placeholder 5" descr="Image result for glaucoma vision images"/>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710343" y="1126808"/>
            <a:ext cx="5723313" cy="4709160"/>
          </a:xfrm>
          <a:prstGeom prst="rect">
            <a:avLst/>
          </a:prstGeom>
          <a:noFill/>
          <a:ln>
            <a:noFill/>
          </a:ln>
        </p:spPr>
      </p:pic>
    </p:spTree>
    <p:extLst>
      <p:ext uri="{BB962C8B-B14F-4D97-AF65-F5344CB8AC3E}">
        <p14:creationId xmlns:p14="http://schemas.microsoft.com/office/powerpoint/2010/main" val="7741872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a:p>
        </p:txBody>
      </p:sp>
      <p:pic>
        <p:nvPicPr>
          <p:cNvPr id="5" name="Content Placeholder 4" descr="Image result for Diabetic retinopathy vision images"/>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2132856"/>
            <a:ext cx="6768752" cy="2952328"/>
          </a:xfrm>
          <a:prstGeom prst="rect">
            <a:avLst/>
          </a:prstGeom>
          <a:noFill/>
          <a:ln>
            <a:noFill/>
          </a:ln>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115616" y="980728"/>
            <a:ext cx="6696744" cy="461665"/>
          </a:xfrm>
          <a:prstGeom prst="rect">
            <a:avLst/>
          </a:prstGeom>
          <a:noFill/>
        </p:spPr>
        <p:txBody>
          <a:bodyPr wrap="square" rtlCol="0">
            <a:spAutoFit/>
          </a:bodyPr>
          <a:lstStyle/>
          <a:p>
            <a:pPr algn="ctr"/>
            <a:r>
              <a:rPr lang="en-GB" sz="2400" dirty="0" smtClean="0"/>
              <a:t>Diabetic</a:t>
            </a:r>
            <a:r>
              <a:rPr lang="en-GB" dirty="0" smtClean="0"/>
              <a:t> </a:t>
            </a:r>
            <a:r>
              <a:rPr lang="en-GB" sz="2400" dirty="0" smtClean="0"/>
              <a:t>Retinopathy</a:t>
            </a:r>
            <a:endParaRPr lang="en-GB" sz="2400" dirty="0"/>
          </a:p>
        </p:txBody>
      </p:sp>
    </p:spTree>
    <p:extLst>
      <p:ext uri="{BB962C8B-B14F-4D97-AF65-F5344CB8AC3E}">
        <p14:creationId xmlns:p14="http://schemas.microsoft.com/office/powerpoint/2010/main" val="33895540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a:t>Macular Degeneration</a:t>
            </a:r>
            <a:endParaRPr lang="en-GB" sz="2400" dirty="0"/>
          </a:p>
        </p:txBody>
      </p:sp>
      <p:sp>
        <p:nvSpPr>
          <p:cNvPr id="4" name="Footer Placeholder 3"/>
          <p:cNvSpPr>
            <a:spLocks noGrp="1"/>
          </p:cNvSpPr>
          <p:nvPr>
            <p:ph type="ftr" sz="quarter" idx="11"/>
          </p:nvPr>
        </p:nvSpPr>
        <p:spPr/>
        <p:txBody>
          <a:bodyPr/>
          <a:lstStyle/>
          <a:p>
            <a:endParaRPr lang="en-GB"/>
          </a:p>
        </p:txBody>
      </p:sp>
      <p:pic>
        <p:nvPicPr>
          <p:cNvPr id="5" name="Content Placeholder 4" descr="Image result for Macular Degeneration vision images"/>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844824"/>
            <a:ext cx="6912768" cy="3816424"/>
          </a:xfrm>
          <a:prstGeom prst="rect">
            <a:avLst/>
          </a:prstGeom>
          <a:noFill/>
          <a:ln>
            <a:noFill/>
          </a:ln>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3540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Content Placeholder 5" descr="Image result for Hemianopia vision images"/>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339753" y="548680"/>
            <a:ext cx="4464496" cy="2448272"/>
          </a:xfrm>
          <a:prstGeom prst="rect">
            <a:avLst/>
          </a:prstGeom>
          <a:noFill/>
          <a:ln>
            <a:noFill/>
          </a:ln>
        </p:spPr>
      </p:pic>
      <p:pic>
        <p:nvPicPr>
          <p:cNvPr id="7" name="Picture 6" descr="Image result for Hemianopia vision images"/>
          <p:cNvPicPr/>
          <p:nvPr/>
        </p:nvPicPr>
        <p:blipFill>
          <a:blip r:embed="rId4">
            <a:extLst>
              <a:ext uri="{28A0092B-C50C-407E-A947-70E740481C1C}">
                <a14:useLocalDpi xmlns:a14="http://schemas.microsoft.com/office/drawing/2010/main" val="0"/>
              </a:ext>
            </a:extLst>
          </a:blip>
          <a:srcRect/>
          <a:stretch>
            <a:fillRect/>
          </a:stretch>
        </p:blipFill>
        <p:spPr bwMode="auto">
          <a:xfrm>
            <a:off x="1331640" y="3212976"/>
            <a:ext cx="5731510" cy="2882265"/>
          </a:xfrm>
          <a:prstGeom prst="rect">
            <a:avLst/>
          </a:prstGeom>
          <a:noFill/>
          <a:ln>
            <a:noFill/>
          </a:ln>
        </p:spPr>
      </p:pic>
    </p:spTree>
    <p:extLst>
      <p:ext uri="{BB962C8B-B14F-4D97-AF65-F5344CB8AC3E}">
        <p14:creationId xmlns:p14="http://schemas.microsoft.com/office/powerpoint/2010/main" val="2400304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800" b="1" dirty="0" smtClean="0"/>
              <a:t>Why people with poor sight are more likely to fall </a:t>
            </a:r>
            <a:endParaRPr lang="en-GB" sz="2800"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744014" y="1700808"/>
            <a:ext cx="7819806" cy="3693319"/>
          </a:xfrm>
          <a:prstGeom prst="rect">
            <a:avLst/>
          </a:prstGeom>
          <a:noFill/>
        </p:spPr>
        <p:txBody>
          <a:bodyPr wrap="square" rtlCol="0">
            <a:spAutoFit/>
          </a:bodyPr>
          <a:lstStyle/>
          <a:p>
            <a:pPr marL="285750" indent="-285750">
              <a:buFont typeface="Arial" panose="020B0604020202020204" pitchFamily="34" charset="0"/>
              <a:buChar char="•"/>
            </a:pPr>
            <a:r>
              <a:rPr lang="en-GB" dirty="0"/>
              <a:t>They cannot see where they are </a:t>
            </a:r>
            <a:r>
              <a:rPr lang="en-GB" dirty="0" smtClean="0"/>
              <a:t>going.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They adapt their movement in ways that are unsafe e.g. steeping too high over a possible hazard</a:t>
            </a:r>
            <a:r>
              <a:rPr lang="en-GB"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Combination of poor sight plus the fear of falling keeps people more housebound and isolated reducing both their quality of life and their exercise levels – vicious </a:t>
            </a:r>
            <a:r>
              <a:rPr lang="en-GB" dirty="0" smtClean="0"/>
              <a:t>cycle.</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Problems with visual </a:t>
            </a:r>
            <a:r>
              <a:rPr lang="en-GB" dirty="0" smtClean="0"/>
              <a:t>processing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Problems with the ambient visual process </a:t>
            </a:r>
          </a:p>
          <a:p>
            <a:endParaRPr lang="en-GB"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601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500"/>
                                        <p:tgtEl>
                                          <p:spTgt spid="5">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animEffect transition="in" filter="fade">
                                      <p:cBhvr>
                                        <p:cTn id="2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600" b="1" dirty="0" smtClean="0"/>
              <a:t>Falls</a:t>
            </a:r>
            <a:endParaRPr lang="en-GB" sz="6600" b="1" dirty="0"/>
          </a:p>
        </p:txBody>
      </p:sp>
      <p:pic>
        <p:nvPicPr>
          <p:cNvPr id="4" name="Picture 3" descr="Image result for falls elderly"/>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1952448"/>
            <a:ext cx="2808312" cy="3204744"/>
          </a:xfrm>
          <a:prstGeom prst="rect">
            <a:avLst/>
          </a:prstGeom>
          <a:noFill/>
          <a:ln>
            <a:noFill/>
          </a:ln>
        </p:spPr>
      </p:pic>
      <p:sp>
        <p:nvSpPr>
          <p:cNvPr id="5" name="Footer Placeholder 4"/>
          <p:cNvSpPr>
            <a:spLocks noGrp="1"/>
          </p:cNvSpPr>
          <p:nvPr>
            <p:ph type="ftr" sz="quarter" idx="11"/>
          </p:nvPr>
        </p:nvSpPr>
        <p:spPr>
          <a:xfrm>
            <a:off x="827584" y="5859884"/>
            <a:ext cx="7920880" cy="861591"/>
          </a:xfrm>
        </p:spPr>
        <p:txBody>
          <a:bodyPr/>
          <a:lstStyle/>
          <a:p>
            <a:endParaRPr lang="en-GB" dirty="0"/>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1571350" y="1988840"/>
            <a:ext cx="3168352" cy="3416320"/>
          </a:xfrm>
          <a:prstGeom prst="rect">
            <a:avLst/>
          </a:prstGeom>
        </p:spPr>
        <p:txBody>
          <a:bodyPr wrap="square">
            <a:spAutoFit/>
          </a:bodyPr>
          <a:lstStyle/>
          <a:p>
            <a:pPr marL="285750" lvl="0" indent="-285750">
              <a:buFont typeface="Arial" panose="020B0604020202020204" pitchFamily="34" charset="0"/>
              <a:buChar char="•"/>
            </a:pPr>
            <a:r>
              <a:rPr lang="en-GB" sz="2400" dirty="0" smtClean="0"/>
              <a:t>Continence</a:t>
            </a:r>
          </a:p>
          <a:p>
            <a:pPr marL="285750" lvl="0" indent="-285750">
              <a:buFont typeface="Arial" panose="020B0604020202020204" pitchFamily="34" charset="0"/>
              <a:buChar char="•"/>
            </a:pPr>
            <a:endParaRPr lang="en-GB" sz="2400" dirty="0"/>
          </a:p>
          <a:p>
            <a:pPr marL="285750" lvl="0" indent="-285750">
              <a:buFont typeface="Arial" panose="020B0604020202020204" pitchFamily="34" charset="0"/>
              <a:buChar char="•"/>
            </a:pPr>
            <a:r>
              <a:rPr lang="en-GB" sz="2400" dirty="0" smtClean="0"/>
              <a:t>Bowels</a:t>
            </a:r>
          </a:p>
          <a:p>
            <a:pPr marL="285750" lvl="0" indent="-285750">
              <a:buFont typeface="Arial" panose="020B0604020202020204" pitchFamily="34" charset="0"/>
              <a:buChar char="•"/>
            </a:pPr>
            <a:endParaRPr lang="en-GB" sz="2400" dirty="0"/>
          </a:p>
          <a:p>
            <a:pPr marL="285750" lvl="0" indent="-285750">
              <a:buFont typeface="Arial" panose="020B0604020202020204" pitchFamily="34" charset="0"/>
              <a:buChar char="•"/>
            </a:pPr>
            <a:r>
              <a:rPr lang="en-GB" sz="2400" dirty="0" smtClean="0"/>
              <a:t>Vision</a:t>
            </a:r>
          </a:p>
          <a:p>
            <a:pPr marL="285750" lvl="0" indent="-285750">
              <a:buFont typeface="Arial" panose="020B0604020202020204" pitchFamily="34" charset="0"/>
              <a:buChar char="•"/>
            </a:pPr>
            <a:endParaRPr lang="en-GB" sz="2400" dirty="0"/>
          </a:p>
          <a:p>
            <a:pPr marL="285750" lvl="0" indent="-285750">
              <a:buFont typeface="Arial" panose="020B0604020202020204" pitchFamily="34" charset="0"/>
              <a:buChar char="•"/>
            </a:pPr>
            <a:r>
              <a:rPr lang="en-GB" sz="2400" dirty="0" smtClean="0"/>
              <a:t>Hearing</a:t>
            </a:r>
          </a:p>
          <a:p>
            <a:pPr marL="285750" lvl="0" indent="-285750">
              <a:buFont typeface="Arial" panose="020B0604020202020204" pitchFamily="34" charset="0"/>
              <a:buChar char="•"/>
            </a:pPr>
            <a:endParaRPr lang="en-GB" sz="2400" dirty="0"/>
          </a:p>
          <a:p>
            <a:pPr marL="285750" lvl="0" indent="-285750">
              <a:buFont typeface="Arial" panose="020B0604020202020204" pitchFamily="34" charset="0"/>
              <a:buChar char="•"/>
            </a:pPr>
            <a:r>
              <a:rPr lang="en-GB" sz="2400" dirty="0"/>
              <a:t>Medication</a:t>
            </a:r>
          </a:p>
        </p:txBody>
      </p:sp>
    </p:spTree>
    <p:extLst>
      <p:ext uri="{BB962C8B-B14F-4D97-AF65-F5344CB8AC3E}">
        <p14:creationId xmlns:p14="http://schemas.microsoft.com/office/powerpoint/2010/main" val="25140274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barn(inVertical)">
                                      <p:cBhvr>
                                        <p:cTn id="13" dur="500"/>
                                        <p:tgtEl>
                                          <p:spTgt spid="1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Effect transition="in" filter="circle(in)">
                                      <p:cBhvr>
                                        <p:cTn id="18" dur="2000"/>
                                        <p:tgtEl>
                                          <p:spTgt spid="1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2">
                                            <p:txEl>
                                              <p:pRg st="8" end="8"/>
                                            </p:txEl>
                                          </p:spTgt>
                                        </p:tgtEl>
                                        <p:attrNameLst>
                                          <p:attrName>style.visibility</p:attrName>
                                        </p:attrNameLst>
                                      </p:cBhvr>
                                      <p:to>
                                        <p:strVal val="visible"/>
                                      </p:to>
                                    </p:set>
                                    <p:animEffect transition="in" filter="circle(in)">
                                      <p:cBhvr>
                                        <p:cTn id="28" dur="20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Falls prevention</a:t>
            </a:r>
            <a:endParaRPr lang="en-GB" b="1" dirty="0"/>
          </a:p>
        </p:txBody>
      </p:sp>
      <p:sp>
        <p:nvSpPr>
          <p:cNvPr id="4" name="Footer Placeholder 3"/>
          <p:cNvSpPr>
            <a:spLocks noGrp="1"/>
          </p:cNvSpPr>
          <p:nvPr>
            <p:ph type="ftr" sz="quarter" idx="11"/>
          </p:nvPr>
        </p:nvSpPr>
        <p:spPr/>
        <p:txBody>
          <a:bodyPr/>
          <a:lstStyle/>
          <a:p>
            <a:endParaRPr lang="en-GB" dirty="0"/>
          </a:p>
        </p:txBody>
      </p:sp>
      <p:sp>
        <p:nvSpPr>
          <p:cNvPr id="5" name="TextBox 4"/>
          <p:cNvSpPr txBox="1"/>
          <p:nvPr/>
        </p:nvSpPr>
        <p:spPr>
          <a:xfrm>
            <a:off x="720443" y="1916832"/>
            <a:ext cx="7704856" cy="3416320"/>
          </a:xfrm>
          <a:prstGeom prst="rect">
            <a:avLst/>
          </a:prstGeom>
          <a:noFill/>
        </p:spPr>
        <p:txBody>
          <a:bodyPr wrap="square" rtlCol="0">
            <a:spAutoFit/>
          </a:bodyPr>
          <a:lstStyle/>
          <a:p>
            <a:pPr marL="285750" indent="-285750">
              <a:buFont typeface="Arial" panose="020B0604020202020204" pitchFamily="34" charset="0"/>
              <a:buChar char="•"/>
            </a:pPr>
            <a:r>
              <a:rPr lang="en-GB" dirty="0"/>
              <a:t>Hazard management in homes although beware of removing furniture /rugs which act as “markers” to help them negotiate the room or even help them to balance</a:t>
            </a:r>
            <a:r>
              <a:rPr lang="en-GB"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Exercise </a:t>
            </a: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Good </a:t>
            </a:r>
            <a:r>
              <a:rPr lang="en-GB" dirty="0" smtClean="0"/>
              <a:t>lighting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Regular eye tests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Be registered as sight impaired or severely sight impaired (Certificate of Vision impairment.)</a:t>
            </a:r>
            <a:endParaRPr lang="en-GB"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293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 calcmode="lin" valueType="num">
                                      <p:cBhvr additive="base">
                                        <p:cTn id="1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barn(inVertical)">
                                      <p:cBhvr>
                                        <p:cTn id="18" dur="500"/>
                                        <p:tgtEl>
                                          <p:spTgt spid="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Effect transition="in" filter="fade">
                                      <p:cBhvr>
                                        <p:cTn id="23" dur="500"/>
                                        <p:tgtEl>
                                          <p:spTgt spid="5">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Hearing</a:t>
            </a:r>
            <a:endParaRPr lang="en-GB" b="1" dirty="0"/>
          </a:p>
        </p:txBody>
      </p:sp>
      <p:sp>
        <p:nvSpPr>
          <p:cNvPr id="4" name="Footer Placeholder 3"/>
          <p:cNvSpPr>
            <a:spLocks noGrp="1"/>
          </p:cNvSpPr>
          <p:nvPr>
            <p:ph type="ftr" sz="quarter" idx="11"/>
          </p:nvPr>
        </p:nvSpPr>
        <p:spPr/>
        <p:txBody>
          <a:bodyPr/>
          <a:lstStyle/>
          <a:p>
            <a:endParaRPr lang="en-GB" dirty="0"/>
          </a:p>
        </p:txBody>
      </p:sp>
      <p:sp>
        <p:nvSpPr>
          <p:cNvPr id="6" name="TextBox 5"/>
          <p:cNvSpPr txBox="1"/>
          <p:nvPr/>
        </p:nvSpPr>
        <p:spPr>
          <a:xfrm>
            <a:off x="603829" y="2214156"/>
            <a:ext cx="7992888" cy="369332"/>
          </a:xfrm>
          <a:prstGeom prst="rect">
            <a:avLst/>
          </a:prstGeom>
          <a:noFill/>
        </p:spPr>
        <p:txBody>
          <a:bodyPr wrap="square" rtlCol="0">
            <a:spAutoFit/>
          </a:bodyPr>
          <a:lstStyle/>
          <a:p>
            <a:r>
              <a:rPr lang="en-GB" dirty="0"/>
              <a:t>1 in 6 of the UK population have some form of hearing loss</a:t>
            </a:r>
            <a:r>
              <a:rPr lang="en-GB" dirty="0" smtClean="0"/>
              <a:t>.</a:t>
            </a: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3458" y="404664"/>
            <a:ext cx="2032998" cy="1809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829" y="2591655"/>
            <a:ext cx="7992888" cy="369332"/>
          </a:xfrm>
          <a:prstGeom prst="rect">
            <a:avLst/>
          </a:prstGeom>
          <a:noFill/>
        </p:spPr>
        <p:txBody>
          <a:bodyPr wrap="square" rtlCol="0">
            <a:spAutoFit/>
          </a:bodyPr>
          <a:lstStyle/>
          <a:p>
            <a:r>
              <a:rPr lang="en-GB" dirty="0"/>
              <a:t>70% of over 70’s and 40% of over 50s</a:t>
            </a:r>
            <a:r>
              <a:rPr lang="en-GB" dirty="0" smtClean="0"/>
              <a:t>.</a:t>
            </a:r>
            <a:endParaRPr lang="en-GB" dirty="0"/>
          </a:p>
        </p:txBody>
      </p:sp>
      <p:sp>
        <p:nvSpPr>
          <p:cNvPr id="8" name="TextBox 7"/>
          <p:cNvSpPr txBox="1"/>
          <p:nvPr/>
        </p:nvSpPr>
        <p:spPr>
          <a:xfrm>
            <a:off x="603829" y="2953143"/>
            <a:ext cx="8142058" cy="369332"/>
          </a:xfrm>
          <a:prstGeom prst="rect">
            <a:avLst/>
          </a:prstGeom>
          <a:noFill/>
        </p:spPr>
        <p:txBody>
          <a:bodyPr wrap="square" rtlCol="0">
            <a:spAutoFit/>
          </a:bodyPr>
          <a:lstStyle/>
          <a:p>
            <a:r>
              <a:rPr lang="en-GB" dirty="0"/>
              <a:t>On average it takes 10 years for people to address their hearing loss.</a:t>
            </a:r>
          </a:p>
        </p:txBody>
      </p:sp>
      <p:pic>
        <p:nvPicPr>
          <p:cNvPr id="10" name="Picture 9" descr="Image result for hearing los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2691" y="3539571"/>
            <a:ext cx="3240360" cy="2682628"/>
          </a:xfrm>
          <a:prstGeom prst="rect">
            <a:avLst/>
          </a:prstGeom>
          <a:noFill/>
          <a:ln>
            <a:noFill/>
          </a:ln>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1498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2800" b="1" dirty="0" smtClean="0"/>
              <a:t>People with a mild hearing loss are 3 times more likely to have a history of falls. This is because:</a:t>
            </a:r>
            <a:endParaRPr lang="en-GB" sz="2800" b="1" dirty="0"/>
          </a:p>
        </p:txBody>
      </p:sp>
      <p:sp>
        <p:nvSpPr>
          <p:cNvPr id="4" name="Footer Placeholder 3"/>
          <p:cNvSpPr>
            <a:spLocks noGrp="1"/>
          </p:cNvSpPr>
          <p:nvPr>
            <p:ph type="ftr" sz="quarter" idx="11"/>
          </p:nvPr>
        </p:nvSpPr>
        <p:spPr/>
        <p:txBody>
          <a:bodyPr/>
          <a:lstStyle/>
          <a:p>
            <a:endParaRPr lang="en-GB" dirty="0"/>
          </a:p>
        </p:txBody>
      </p:sp>
      <p:sp>
        <p:nvSpPr>
          <p:cNvPr id="7" name="TextBox 6"/>
          <p:cNvSpPr txBox="1"/>
          <p:nvPr/>
        </p:nvSpPr>
        <p:spPr>
          <a:xfrm>
            <a:off x="523675" y="2374711"/>
            <a:ext cx="8136904" cy="2031325"/>
          </a:xfrm>
          <a:prstGeom prst="rect">
            <a:avLst/>
          </a:prstGeom>
          <a:noFill/>
        </p:spPr>
        <p:txBody>
          <a:bodyPr wrap="square" rtlCol="0">
            <a:spAutoFit/>
          </a:bodyPr>
          <a:lstStyle/>
          <a:p>
            <a:pPr marL="285750" indent="-285750">
              <a:buFont typeface="Arial" panose="020B0604020202020204" pitchFamily="34" charset="0"/>
              <a:buChar char="•"/>
            </a:pPr>
            <a:r>
              <a:rPr lang="en-GB" dirty="0"/>
              <a:t>the brain </a:t>
            </a:r>
            <a:r>
              <a:rPr lang="en-GB" dirty="0" smtClean="0"/>
              <a:t>may find it difficult to </a:t>
            </a:r>
            <a:r>
              <a:rPr lang="en-GB" dirty="0"/>
              <a:t>determine the location of source of the </a:t>
            </a:r>
            <a:r>
              <a:rPr lang="en-GB" dirty="0" smtClean="0"/>
              <a:t>sound</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when there is a problem with fluid in the ears, like in Meniere’s disease, balance can be affected as well as </a:t>
            </a:r>
            <a:r>
              <a:rPr lang="en-GB" dirty="0" smtClean="0"/>
              <a:t>hearing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Cognitive exhaustion or listening </a:t>
            </a:r>
            <a:r>
              <a:rPr lang="en-GB" dirty="0" smtClean="0"/>
              <a:t>lethargy.</a:t>
            </a:r>
          </a:p>
          <a:p>
            <a:pPr marL="285750" indent="-285750">
              <a:buFont typeface="Arial" panose="020B0604020202020204" pitchFamily="34" charset="0"/>
              <a:buChar char="•"/>
            </a:pPr>
            <a:endParaRPr lang="en-GB" dirty="0"/>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2769" y="3573016"/>
            <a:ext cx="1583432" cy="1187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943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4" end="4"/>
                                            </p:txEl>
                                          </p:spTgt>
                                        </p:tgtEl>
                                        <p:attrNameLst>
                                          <p:attrName>style.visibility</p:attrName>
                                        </p:attrNameLst>
                                      </p:cBhvr>
                                      <p:to>
                                        <p:strVal val="visible"/>
                                      </p:to>
                                    </p:set>
                                    <p:animEffect transition="in" filter="fade">
                                      <p:cBhvr>
                                        <p:cTn id="18" dur="500"/>
                                        <p:tgtEl>
                                          <p:spTgt spid="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Falls prevention</a:t>
            </a:r>
            <a:endParaRPr lang="en-GB"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467544" y="1772816"/>
            <a:ext cx="8352928" cy="2308324"/>
          </a:xfrm>
          <a:prstGeom prst="rect">
            <a:avLst/>
          </a:prstGeom>
          <a:noFill/>
        </p:spPr>
        <p:txBody>
          <a:bodyPr wrap="square" rtlCol="0">
            <a:spAutoFit/>
          </a:bodyPr>
          <a:lstStyle/>
          <a:p>
            <a:pPr marL="285750" indent="-285750">
              <a:buFont typeface="Arial" panose="020B0604020202020204" pitchFamily="34" charset="0"/>
              <a:buChar char="•"/>
            </a:pPr>
            <a:r>
              <a:rPr lang="en-GB" dirty="0"/>
              <a:t>Treating hearing </a:t>
            </a:r>
            <a:r>
              <a:rPr lang="en-GB" dirty="0" smtClean="0"/>
              <a:t>loss.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Hearing aids have been shown to help with cognitive overload, increasing attention and brain functions. Today’s hearing aids also incorporate spatial and locational technologies to give the wearers the same organic awareness of the environment. Some also have the ability to eliminate some background noise.</a:t>
            </a:r>
          </a:p>
          <a:p>
            <a:endParaRPr lang="en-GB" dirty="0"/>
          </a:p>
        </p:txBody>
      </p:sp>
      <p:pic>
        <p:nvPicPr>
          <p:cNvPr id="5124" name="Picture 4" descr="Image result for hearing aids clipar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293096"/>
            <a:ext cx="942975" cy="114300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ww.staticwhich.co.uk/media/images/trusted-trader/desktop-main/hearing-aid-types-434579.jpg"/>
          <p:cNvPicPr>
            <a:picLocks noChangeAspect="1" noChangeArrowheads="1"/>
          </p:cNvPicPr>
          <p:nvPr/>
        </p:nvPicPr>
        <p:blipFill rotWithShape="1">
          <a:blip r:embed="rId4">
            <a:extLst>
              <a:ext uri="{28A0092B-C50C-407E-A947-70E740481C1C}">
                <a14:useLocalDpi xmlns:a14="http://schemas.microsoft.com/office/drawing/2010/main" val="0"/>
              </a:ext>
            </a:extLst>
          </a:blip>
          <a:srcRect t="19831" b="20705"/>
          <a:stretch/>
        </p:blipFill>
        <p:spPr bwMode="auto">
          <a:xfrm>
            <a:off x="2411760" y="4125840"/>
            <a:ext cx="6038269" cy="163475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837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anim calcmode="lin" valueType="num">
                                      <p:cBhvr additive="base">
                                        <p:cTn id="19" dur="500" fill="hold"/>
                                        <p:tgtEl>
                                          <p:spTgt spid="5124"/>
                                        </p:tgtEl>
                                        <p:attrNameLst>
                                          <p:attrName>ppt_x</p:attrName>
                                        </p:attrNameLst>
                                      </p:cBhvr>
                                      <p:tavLst>
                                        <p:tav tm="0">
                                          <p:val>
                                            <p:strVal val="#ppt_x"/>
                                          </p:val>
                                        </p:tav>
                                        <p:tav tm="100000">
                                          <p:val>
                                            <p:strVal val="#ppt_x"/>
                                          </p:val>
                                        </p:tav>
                                      </p:tavLst>
                                    </p:anim>
                                    <p:anim calcmode="lin" valueType="num">
                                      <p:cBhvr additive="base">
                                        <p:cTn id="20"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126"/>
                                        </p:tgtEl>
                                        <p:attrNameLst>
                                          <p:attrName>style.visibility</p:attrName>
                                        </p:attrNameLst>
                                      </p:cBhvr>
                                      <p:to>
                                        <p:strVal val="visible"/>
                                      </p:to>
                                    </p:set>
                                    <p:animEffect transition="in" filter="fade">
                                      <p:cBhvr>
                                        <p:cTn id="25"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mage result for medication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4836336"/>
            <a:ext cx="1313815" cy="1050925"/>
          </a:xfrm>
          <a:prstGeom prst="rect">
            <a:avLst/>
          </a:prstGeom>
          <a:noFill/>
          <a:ln>
            <a:noFill/>
          </a:ln>
        </p:spPr>
      </p:pic>
      <p:sp>
        <p:nvSpPr>
          <p:cNvPr id="2" name="Title 1"/>
          <p:cNvSpPr>
            <a:spLocks noGrp="1"/>
          </p:cNvSpPr>
          <p:nvPr>
            <p:ph type="title"/>
          </p:nvPr>
        </p:nvSpPr>
        <p:spPr/>
        <p:txBody>
          <a:bodyPr/>
          <a:lstStyle/>
          <a:p>
            <a:r>
              <a:rPr lang="en-GB" b="1" dirty="0" smtClean="0"/>
              <a:t>Medication</a:t>
            </a:r>
            <a:endParaRPr lang="en-GB"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467544" y="1628800"/>
            <a:ext cx="8064896" cy="2031325"/>
          </a:xfrm>
          <a:prstGeom prst="rect">
            <a:avLst/>
          </a:prstGeom>
          <a:noFill/>
        </p:spPr>
        <p:txBody>
          <a:bodyPr wrap="square" rtlCol="0">
            <a:spAutoFit/>
          </a:bodyPr>
          <a:lstStyle/>
          <a:p>
            <a:r>
              <a:rPr lang="en-GB" dirty="0"/>
              <a:t>A medication review is part of the falls prevention multi-factorial assessment </a:t>
            </a:r>
            <a:r>
              <a:rPr lang="en-GB" sz="1000" dirty="0"/>
              <a:t>(NICE 2013</a:t>
            </a:r>
            <a:r>
              <a:rPr lang="en-GB" sz="1000" dirty="0" smtClean="0"/>
              <a:t>)</a:t>
            </a:r>
          </a:p>
          <a:p>
            <a:endParaRPr lang="en-GB" dirty="0"/>
          </a:p>
          <a:p>
            <a:r>
              <a:rPr lang="en-GB" dirty="0"/>
              <a:t>72% of people over 55 years old use at least 1 drug. In this group 20.3% are taking 4 or more drugs</a:t>
            </a:r>
            <a:r>
              <a:rPr lang="en-GB" dirty="0" smtClean="0"/>
              <a:t>.</a:t>
            </a:r>
          </a:p>
          <a:p>
            <a:endParaRPr lang="en-GB" dirty="0"/>
          </a:p>
          <a:p>
            <a:r>
              <a:rPr lang="en-GB" dirty="0" err="1"/>
              <a:t>Polypharmacy</a:t>
            </a:r>
            <a:r>
              <a:rPr lang="en-GB" dirty="0"/>
              <a:t> (the concurrent use of multiple medication items by one individual) is increasing. </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476672"/>
            <a:ext cx="1066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67544" y="3933056"/>
            <a:ext cx="5184576" cy="646331"/>
          </a:xfrm>
          <a:prstGeom prst="rect">
            <a:avLst/>
          </a:prstGeom>
          <a:noFill/>
        </p:spPr>
        <p:txBody>
          <a:bodyPr wrap="square" rtlCol="0">
            <a:spAutoFit/>
          </a:bodyPr>
          <a:lstStyle/>
          <a:p>
            <a:r>
              <a:rPr lang="en-GB" dirty="0"/>
              <a:t>12% of patients were dispensed 5 or more drugs in 1995</a:t>
            </a:r>
          </a:p>
        </p:txBody>
      </p:sp>
      <p:sp>
        <p:nvSpPr>
          <p:cNvPr id="8" name="TextBox 7"/>
          <p:cNvSpPr txBox="1"/>
          <p:nvPr/>
        </p:nvSpPr>
        <p:spPr>
          <a:xfrm>
            <a:off x="6084168" y="3933056"/>
            <a:ext cx="2448272" cy="369332"/>
          </a:xfrm>
          <a:prstGeom prst="rect">
            <a:avLst/>
          </a:prstGeom>
          <a:noFill/>
        </p:spPr>
        <p:txBody>
          <a:bodyPr wrap="square" rtlCol="0">
            <a:spAutoFit/>
          </a:bodyPr>
          <a:lstStyle/>
          <a:p>
            <a:r>
              <a:rPr lang="en-GB" dirty="0"/>
              <a:t>rising to 22% in 2010</a:t>
            </a:r>
          </a:p>
        </p:txBody>
      </p:sp>
      <p:sp>
        <p:nvSpPr>
          <p:cNvPr id="9" name="TextBox 8"/>
          <p:cNvSpPr txBox="1"/>
          <p:nvPr/>
        </p:nvSpPr>
        <p:spPr>
          <a:xfrm>
            <a:off x="467544" y="4786310"/>
            <a:ext cx="5112568" cy="646331"/>
          </a:xfrm>
          <a:prstGeom prst="rect">
            <a:avLst/>
          </a:prstGeom>
          <a:noFill/>
        </p:spPr>
        <p:txBody>
          <a:bodyPr wrap="square" rtlCol="0">
            <a:spAutoFit/>
          </a:bodyPr>
          <a:lstStyle/>
          <a:p>
            <a:r>
              <a:rPr lang="en-GB" dirty="0"/>
              <a:t>1.9% of patients were dispensed 10 or more drugs in 1995</a:t>
            </a:r>
          </a:p>
        </p:txBody>
      </p:sp>
      <p:sp>
        <p:nvSpPr>
          <p:cNvPr id="10" name="TextBox 9"/>
          <p:cNvSpPr txBox="1"/>
          <p:nvPr/>
        </p:nvSpPr>
        <p:spPr>
          <a:xfrm>
            <a:off x="6084168" y="4797152"/>
            <a:ext cx="2448272" cy="538609"/>
          </a:xfrm>
          <a:prstGeom prst="rect">
            <a:avLst/>
          </a:prstGeom>
          <a:noFill/>
        </p:spPr>
        <p:txBody>
          <a:bodyPr wrap="square" rtlCol="0">
            <a:spAutoFit/>
          </a:bodyPr>
          <a:lstStyle/>
          <a:p>
            <a:r>
              <a:rPr lang="en-GB" dirty="0"/>
              <a:t>rising to 5.8% in 2010 </a:t>
            </a:r>
            <a:r>
              <a:rPr lang="en-GB" sz="1100" dirty="0"/>
              <a:t>(Scottish study)</a:t>
            </a:r>
          </a:p>
        </p:txBody>
      </p:sp>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792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smtClean="0"/>
              <a:t>Reasons for </a:t>
            </a:r>
            <a:r>
              <a:rPr lang="en-GB" sz="3200" b="1" dirty="0" err="1" smtClean="0"/>
              <a:t>polypharmacy</a:t>
            </a:r>
            <a:endParaRPr lang="en-GB" sz="3200" b="1"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827584" y="2348880"/>
            <a:ext cx="7704856" cy="1200329"/>
          </a:xfrm>
          <a:prstGeom prst="rect">
            <a:avLst/>
          </a:prstGeom>
          <a:noFill/>
        </p:spPr>
        <p:txBody>
          <a:bodyPr wrap="square" rtlCol="0">
            <a:spAutoFit/>
          </a:bodyPr>
          <a:lstStyle/>
          <a:p>
            <a:pPr marL="285750" indent="-285750">
              <a:buFont typeface="Arial" panose="020B0604020202020204" pitchFamily="34" charset="0"/>
              <a:buChar char="•"/>
            </a:pPr>
            <a:r>
              <a:rPr lang="en-GB" dirty="0"/>
              <a:t>Preventative interventions (reduce risk of stroke / MI</a:t>
            </a:r>
            <a:r>
              <a:rPr lang="en-GB"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Aging </a:t>
            </a:r>
            <a:r>
              <a:rPr lang="en-GB" dirty="0" smtClean="0"/>
              <a:t>population. </a:t>
            </a:r>
            <a:r>
              <a:rPr lang="en-GB" dirty="0"/>
              <a:t>Already many people have several co-morbidities. </a:t>
            </a:r>
            <a:endParaRPr lang="en-GB" sz="1100" dirty="0"/>
          </a:p>
          <a:p>
            <a:endParaRPr lang="en-GB" dirty="0"/>
          </a:p>
        </p:txBody>
      </p:sp>
      <p:pic>
        <p:nvPicPr>
          <p:cNvPr id="6" name="Picture 5" descr="Image result for medication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4581128"/>
            <a:ext cx="1960999" cy="1023997"/>
          </a:xfrm>
          <a:prstGeom prst="rect">
            <a:avLst/>
          </a:prstGeom>
          <a:noFill/>
          <a:ln>
            <a:noFill/>
          </a:ln>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88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a:t>Why is medication a risk factor?</a:t>
            </a:r>
            <a:r>
              <a:rPr lang="en-GB" dirty="0"/>
              <a:t/>
            </a:r>
            <a:br>
              <a:rPr lang="en-GB" dirty="0"/>
            </a:br>
            <a:endParaRPr lang="en-GB"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899592" y="1484784"/>
            <a:ext cx="7704856" cy="3970318"/>
          </a:xfrm>
          <a:prstGeom prst="rect">
            <a:avLst/>
          </a:prstGeom>
          <a:noFill/>
        </p:spPr>
        <p:txBody>
          <a:bodyPr wrap="square" rtlCol="0">
            <a:spAutoFit/>
          </a:bodyPr>
          <a:lstStyle/>
          <a:p>
            <a:r>
              <a:rPr lang="en-GB" dirty="0"/>
              <a:t>Taking 4 or more medications significantly increases the risk of falling because</a:t>
            </a:r>
            <a:r>
              <a:rPr lang="en-GB" dirty="0" smtClean="0"/>
              <a:t>:</a:t>
            </a:r>
          </a:p>
          <a:p>
            <a:endParaRPr lang="en-GB" dirty="0"/>
          </a:p>
          <a:p>
            <a:pPr marL="285750" indent="-285750">
              <a:buFont typeface="Arial" panose="020B0604020202020204" pitchFamily="34" charset="0"/>
              <a:buChar char="•"/>
            </a:pPr>
            <a:r>
              <a:rPr lang="en-GB" dirty="0"/>
              <a:t>There are a greater number of side effects associated with multiple medication </a:t>
            </a:r>
            <a:r>
              <a:rPr lang="en-GB" dirty="0" smtClean="0"/>
              <a:t>use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Interactions between medications can also cause side </a:t>
            </a:r>
            <a:r>
              <a:rPr lang="en-GB" dirty="0" smtClean="0"/>
              <a:t>effects or enhance its effect.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Medications react differently in the body as a person ages which can increase the risk of falling. </a:t>
            </a:r>
            <a:r>
              <a:rPr lang="en-GB" sz="1100" dirty="0"/>
              <a:t>(S </a:t>
            </a:r>
            <a:r>
              <a:rPr lang="en-GB" sz="1100" dirty="0" err="1"/>
              <a:t>Khanon</a:t>
            </a:r>
            <a:r>
              <a:rPr lang="en-GB" sz="1100"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Falls may be the consequence of recent medication changes, but are usually caused by medicines that have been given for some time.</a:t>
            </a:r>
          </a:p>
          <a:p>
            <a:endParaRPr lang="en-GB"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6557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barn(inVertical)">
                                      <p:cBhvr>
                                        <p:cTn id="19" dur="500"/>
                                        <p:tgtEl>
                                          <p:spTgt spid="5">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xEl>
                                              <p:pRg st="8" end="8"/>
                                            </p:txEl>
                                          </p:spTgt>
                                        </p:tgtEl>
                                        <p:attrNameLst>
                                          <p:attrName>style.visibility</p:attrName>
                                        </p:attrNameLst>
                                      </p:cBhvr>
                                      <p:to>
                                        <p:strVal val="visible"/>
                                      </p:to>
                                    </p:set>
                                    <p:animEffect transition="in" filter="fade">
                                      <p:cBhvr>
                                        <p:cTn id="24"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a:t>Which drugs are most likely to cause falls.</a:t>
            </a:r>
            <a:r>
              <a:rPr lang="en-GB" dirty="0"/>
              <a:t/>
            </a:r>
            <a:br>
              <a:rPr lang="en-GB" dirty="0"/>
            </a:br>
            <a:endParaRPr lang="en-GB"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611560" y="1268760"/>
            <a:ext cx="7992888" cy="369332"/>
          </a:xfrm>
          <a:prstGeom prst="rect">
            <a:avLst/>
          </a:prstGeom>
          <a:noFill/>
        </p:spPr>
        <p:txBody>
          <a:bodyPr wrap="square" rtlCol="0">
            <a:spAutoFit/>
          </a:bodyPr>
          <a:lstStyle/>
          <a:p>
            <a:r>
              <a:rPr lang="en-GB" dirty="0"/>
              <a:t>Falls can be caused by almost any drug that acts on the brain or on the circulation</a:t>
            </a:r>
            <a:r>
              <a:rPr lang="en-GB" dirty="0" smtClean="0"/>
              <a:t>.</a:t>
            </a:r>
            <a:endParaRPr lang="en-GB" dirty="0"/>
          </a:p>
        </p:txBody>
      </p:sp>
      <p:sp>
        <p:nvSpPr>
          <p:cNvPr id="6" name="TextBox 5"/>
          <p:cNvSpPr txBox="1"/>
          <p:nvPr/>
        </p:nvSpPr>
        <p:spPr>
          <a:xfrm>
            <a:off x="611560" y="2132856"/>
            <a:ext cx="8064896" cy="2585323"/>
          </a:xfrm>
          <a:prstGeom prst="rect">
            <a:avLst/>
          </a:prstGeom>
          <a:noFill/>
        </p:spPr>
        <p:txBody>
          <a:bodyPr wrap="square" rtlCol="0">
            <a:spAutoFit/>
          </a:bodyPr>
          <a:lstStyle/>
          <a:p>
            <a:r>
              <a:rPr lang="en-GB" dirty="0"/>
              <a:t>Usually the mechanism leading to a fall is one or more of</a:t>
            </a:r>
            <a:r>
              <a:rPr lang="en-GB" dirty="0" smtClean="0"/>
              <a:t>:</a:t>
            </a:r>
          </a:p>
          <a:p>
            <a:endParaRPr lang="en-GB" dirty="0"/>
          </a:p>
          <a:p>
            <a:pPr marL="285750" indent="-285750">
              <a:buFont typeface="Arial" panose="020B0604020202020204" pitchFamily="34" charset="0"/>
              <a:buChar char="•"/>
            </a:pPr>
            <a:r>
              <a:rPr lang="en-GB" dirty="0"/>
              <a:t>Sedation – with slowing of reaction times and impaired </a:t>
            </a:r>
            <a:r>
              <a:rPr lang="en-GB" dirty="0" smtClean="0"/>
              <a:t>balance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Hypotension (low BP) including postural hypotension, vasovagal syncope (fainting</a:t>
            </a:r>
            <a:r>
              <a:rPr lang="en-GB"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Abnormal heart rhythms (bradycardia, tachycardia, periods of </a:t>
            </a:r>
            <a:r>
              <a:rPr lang="en-GB" dirty="0" err="1"/>
              <a:t>asystole</a:t>
            </a:r>
            <a:r>
              <a:rPr lang="en-GB" dirty="0"/>
              <a:t>).</a:t>
            </a:r>
          </a:p>
          <a:p>
            <a:endParaRPr lang="en-GB"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176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fade">
                                      <p:cBhvr>
                                        <p:cTn id="18" dur="500"/>
                                        <p:tgtEl>
                                          <p:spTgt spid="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arn(inVertical)">
                                      <p:cBhvr>
                                        <p:cTn id="23" dur="500"/>
                                        <p:tgtEl>
                                          <p:spTgt spid="6">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611560" y="644664"/>
            <a:ext cx="180020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Antidepressants </a:t>
            </a:r>
          </a:p>
          <a:p>
            <a:r>
              <a:rPr lang="en-GB" dirty="0" smtClean="0"/>
              <a:t>Antipsychotics</a:t>
            </a:r>
            <a:endParaRPr lang="en-GB" dirty="0"/>
          </a:p>
          <a:p>
            <a:r>
              <a:rPr lang="en-GB" dirty="0" smtClean="0"/>
              <a:t>Hypnotics</a:t>
            </a:r>
            <a:endParaRPr lang="en-GB" dirty="0"/>
          </a:p>
        </p:txBody>
      </p:sp>
      <p:sp>
        <p:nvSpPr>
          <p:cNvPr id="6" name="TextBox 5"/>
          <p:cNvSpPr txBox="1"/>
          <p:nvPr/>
        </p:nvSpPr>
        <p:spPr>
          <a:xfrm>
            <a:off x="6588224" y="783163"/>
            <a:ext cx="1368152"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Sedation, Drowsiness</a:t>
            </a:r>
          </a:p>
        </p:txBody>
      </p:sp>
      <p:sp>
        <p:nvSpPr>
          <p:cNvPr id="7" name="Notched Right Arrow 6"/>
          <p:cNvSpPr/>
          <p:nvPr/>
        </p:nvSpPr>
        <p:spPr>
          <a:xfrm>
            <a:off x="3683743" y="845344"/>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TextBox 13"/>
          <p:cNvSpPr txBox="1"/>
          <p:nvPr/>
        </p:nvSpPr>
        <p:spPr>
          <a:xfrm>
            <a:off x="611560" y="1988840"/>
            <a:ext cx="180020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Hypnotics</a:t>
            </a:r>
          </a:p>
          <a:p>
            <a:r>
              <a:rPr lang="en-GB" dirty="0" smtClean="0"/>
              <a:t>Benzodiazepines</a:t>
            </a:r>
          </a:p>
          <a:p>
            <a:r>
              <a:rPr lang="en-GB" dirty="0" err="1" smtClean="0"/>
              <a:t>Antiepileptics</a:t>
            </a:r>
            <a:endParaRPr lang="en-GB" dirty="0"/>
          </a:p>
        </p:txBody>
      </p:sp>
      <p:sp>
        <p:nvSpPr>
          <p:cNvPr id="18" name="Notched Right Arrow 17"/>
          <p:cNvSpPr/>
          <p:nvPr/>
        </p:nvSpPr>
        <p:spPr>
          <a:xfrm>
            <a:off x="3683743" y="2189520"/>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TextBox 18"/>
          <p:cNvSpPr txBox="1"/>
          <p:nvPr/>
        </p:nvSpPr>
        <p:spPr>
          <a:xfrm>
            <a:off x="6588224" y="1988840"/>
            <a:ext cx="1368152"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Impaired postural stability</a:t>
            </a:r>
          </a:p>
        </p:txBody>
      </p:sp>
      <p:sp>
        <p:nvSpPr>
          <p:cNvPr id="20" name="TextBox 19"/>
          <p:cNvSpPr txBox="1"/>
          <p:nvPr/>
        </p:nvSpPr>
        <p:spPr>
          <a:xfrm>
            <a:off x="611560" y="3356992"/>
            <a:ext cx="252028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err="1" smtClean="0"/>
              <a:t>Anticholinergics</a:t>
            </a:r>
            <a:endParaRPr lang="en-GB" dirty="0" smtClean="0"/>
          </a:p>
          <a:p>
            <a:r>
              <a:rPr lang="en-GB" dirty="0" smtClean="0"/>
              <a:t>Antipsychotics</a:t>
            </a:r>
          </a:p>
          <a:p>
            <a:r>
              <a:rPr lang="en-GB" dirty="0"/>
              <a:t>Sedative </a:t>
            </a:r>
            <a:r>
              <a:rPr lang="en-GB" dirty="0" smtClean="0"/>
              <a:t>antihistamines</a:t>
            </a:r>
            <a:endParaRPr lang="en-GB" dirty="0"/>
          </a:p>
        </p:txBody>
      </p:sp>
      <p:sp>
        <p:nvSpPr>
          <p:cNvPr id="21" name="Notched Right Arrow 20"/>
          <p:cNvSpPr/>
          <p:nvPr/>
        </p:nvSpPr>
        <p:spPr>
          <a:xfrm>
            <a:off x="3683743" y="3557672"/>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TextBox 21"/>
          <p:cNvSpPr txBox="1"/>
          <p:nvPr/>
        </p:nvSpPr>
        <p:spPr>
          <a:xfrm>
            <a:off x="6588224" y="3633991"/>
            <a:ext cx="144016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Confusion</a:t>
            </a:r>
          </a:p>
        </p:txBody>
      </p:sp>
      <p:sp>
        <p:nvSpPr>
          <p:cNvPr id="23" name="TextBox 22"/>
          <p:cNvSpPr txBox="1"/>
          <p:nvPr/>
        </p:nvSpPr>
        <p:spPr>
          <a:xfrm>
            <a:off x="611560" y="4718656"/>
            <a:ext cx="252028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Antipsychotics</a:t>
            </a:r>
          </a:p>
          <a:p>
            <a:r>
              <a:rPr lang="en-GB" dirty="0" smtClean="0"/>
              <a:t>Metoclopramide</a:t>
            </a:r>
            <a:endParaRPr lang="en-GB" dirty="0"/>
          </a:p>
        </p:txBody>
      </p:sp>
      <p:sp>
        <p:nvSpPr>
          <p:cNvPr id="24" name="Notched Right Arrow 23"/>
          <p:cNvSpPr/>
          <p:nvPr/>
        </p:nvSpPr>
        <p:spPr>
          <a:xfrm>
            <a:off x="3660863" y="4715316"/>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TextBox 25"/>
          <p:cNvSpPr txBox="1"/>
          <p:nvPr/>
        </p:nvSpPr>
        <p:spPr>
          <a:xfrm>
            <a:off x="6603253" y="4653135"/>
            <a:ext cx="144016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Drug induced Parkinsonism</a:t>
            </a:r>
          </a:p>
        </p:txBody>
      </p:sp>
      <p:pic>
        <p:nvPicPr>
          <p:cNvPr id="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75591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827584" y="620688"/>
            <a:ext cx="252028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Diuretics </a:t>
            </a:r>
            <a:endParaRPr lang="en-GB" dirty="0" smtClean="0"/>
          </a:p>
          <a:p>
            <a:r>
              <a:rPr lang="en-GB" dirty="0"/>
              <a:t>ACE-inhibitors </a:t>
            </a:r>
            <a:endParaRPr lang="en-GB" dirty="0" smtClean="0"/>
          </a:p>
          <a:p>
            <a:r>
              <a:rPr lang="en-GB" dirty="0" smtClean="0"/>
              <a:t>Nitrates</a:t>
            </a:r>
          </a:p>
          <a:p>
            <a:r>
              <a:rPr lang="en-GB" dirty="0"/>
              <a:t>Alpha and Beta </a:t>
            </a:r>
            <a:r>
              <a:rPr lang="en-GB" dirty="0" smtClean="0"/>
              <a:t>blockers</a:t>
            </a:r>
            <a:endParaRPr lang="en-GB" dirty="0"/>
          </a:p>
        </p:txBody>
      </p:sp>
      <p:sp>
        <p:nvSpPr>
          <p:cNvPr id="6" name="Notched Right Arrow 5"/>
          <p:cNvSpPr/>
          <p:nvPr/>
        </p:nvSpPr>
        <p:spPr>
          <a:xfrm>
            <a:off x="3923928" y="959867"/>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TextBox 7"/>
          <p:cNvSpPr txBox="1"/>
          <p:nvPr/>
        </p:nvSpPr>
        <p:spPr>
          <a:xfrm>
            <a:off x="6516216" y="897686"/>
            <a:ext cx="223224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Postural hypotension / faint</a:t>
            </a:r>
          </a:p>
        </p:txBody>
      </p:sp>
      <p:sp>
        <p:nvSpPr>
          <p:cNvPr id="9" name="TextBox 8"/>
          <p:cNvSpPr txBox="1"/>
          <p:nvPr/>
        </p:nvSpPr>
        <p:spPr>
          <a:xfrm>
            <a:off x="833724" y="1998667"/>
            <a:ext cx="252028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Beta </a:t>
            </a:r>
            <a:r>
              <a:rPr lang="en-GB" dirty="0" smtClean="0"/>
              <a:t>blockers</a:t>
            </a:r>
          </a:p>
          <a:p>
            <a:r>
              <a:rPr lang="en-GB" dirty="0" smtClean="0"/>
              <a:t>Digoxin</a:t>
            </a:r>
            <a:endParaRPr lang="en-GB" dirty="0"/>
          </a:p>
        </p:txBody>
      </p:sp>
      <p:sp>
        <p:nvSpPr>
          <p:cNvPr id="10" name="Notched Right Arrow 9"/>
          <p:cNvSpPr/>
          <p:nvPr/>
        </p:nvSpPr>
        <p:spPr>
          <a:xfrm>
            <a:off x="3923928" y="2060847"/>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TextBox 10"/>
          <p:cNvSpPr txBox="1"/>
          <p:nvPr/>
        </p:nvSpPr>
        <p:spPr>
          <a:xfrm>
            <a:off x="6530802" y="2137166"/>
            <a:ext cx="223224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S</a:t>
            </a:r>
            <a:r>
              <a:rPr lang="en-GB" dirty="0" smtClean="0"/>
              <a:t>low </a:t>
            </a:r>
            <a:r>
              <a:rPr lang="en-GB" dirty="0"/>
              <a:t>heart rate</a:t>
            </a:r>
          </a:p>
        </p:txBody>
      </p:sp>
      <p:sp>
        <p:nvSpPr>
          <p:cNvPr id="13" name="TextBox 12"/>
          <p:cNvSpPr txBox="1"/>
          <p:nvPr/>
        </p:nvSpPr>
        <p:spPr>
          <a:xfrm>
            <a:off x="833724" y="2858452"/>
            <a:ext cx="252028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Aspirin</a:t>
            </a:r>
          </a:p>
          <a:p>
            <a:r>
              <a:rPr lang="en-GB" dirty="0" smtClean="0"/>
              <a:t>Quinine</a:t>
            </a:r>
          </a:p>
          <a:p>
            <a:r>
              <a:rPr lang="en-GB" dirty="0" smtClean="0"/>
              <a:t>Aminoglycosides</a:t>
            </a:r>
            <a:endParaRPr lang="en-GB" dirty="0"/>
          </a:p>
        </p:txBody>
      </p:sp>
      <p:sp>
        <p:nvSpPr>
          <p:cNvPr id="14" name="Notched Right Arrow 13"/>
          <p:cNvSpPr/>
          <p:nvPr/>
        </p:nvSpPr>
        <p:spPr>
          <a:xfrm>
            <a:off x="3923928" y="3059132"/>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TextBox 14"/>
          <p:cNvSpPr txBox="1"/>
          <p:nvPr/>
        </p:nvSpPr>
        <p:spPr>
          <a:xfrm>
            <a:off x="6538898" y="2996951"/>
            <a:ext cx="223224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Vestibular damage, Tinnitus, </a:t>
            </a:r>
            <a:r>
              <a:rPr lang="en-GB" dirty="0" smtClean="0"/>
              <a:t>deafness</a:t>
            </a:r>
            <a:endParaRPr lang="en-GB" dirty="0"/>
          </a:p>
        </p:txBody>
      </p:sp>
      <p:sp>
        <p:nvSpPr>
          <p:cNvPr id="16" name="TextBox 15"/>
          <p:cNvSpPr txBox="1"/>
          <p:nvPr/>
        </p:nvSpPr>
        <p:spPr>
          <a:xfrm>
            <a:off x="827584" y="3948400"/>
            <a:ext cx="252028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err="1" smtClean="0"/>
              <a:t>Sulphonylurea</a:t>
            </a:r>
            <a:endParaRPr lang="en-GB" dirty="0"/>
          </a:p>
          <a:p>
            <a:r>
              <a:rPr lang="en-GB" dirty="0" smtClean="0"/>
              <a:t>Insulin</a:t>
            </a:r>
          </a:p>
          <a:p>
            <a:r>
              <a:rPr lang="en-GB" dirty="0" smtClean="0"/>
              <a:t>Quinine</a:t>
            </a:r>
            <a:endParaRPr lang="en-GB" dirty="0"/>
          </a:p>
        </p:txBody>
      </p:sp>
      <p:sp>
        <p:nvSpPr>
          <p:cNvPr id="17" name="Notched Right Arrow 16"/>
          <p:cNvSpPr/>
          <p:nvPr/>
        </p:nvSpPr>
        <p:spPr>
          <a:xfrm>
            <a:off x="3923928" y="4149080"/>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TextBox 17"/>
          <p:cNvSpPr txBox="1"/>
          <p:nvPr/>
        </p:nvSpPr>
        <p:spPr>
          <a:xfrm>
            <a:off x="6509006" y="4225399"/>
            <a:ext cx="220956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a:t>Low blood sugar</a:t>
            </a:r>
          </a:p>
        </p:txBody>
      </p:sp>
      <p:sp>
        <p:nvSpPr>
          <p:cNvPr id="19" name="TextBox 18"/>
          <p:cNvSpPr txBox="1"/>
          <p:nvPr/>
        </p:nvSpPr>
        <p:spPr>
          <a:xfrm>
            <a:off x="833724" y="5028520"/>
            <a:ext cx="252028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Hypnotics, Clonidine</a:t>
            </a:r>
          </a:p>
          <a:p>
            <a:r>
              <a:rPr lang="en-GB" dirty="0" smtClean="0"/>
              <a:t>Antipsychotics, </a:t>
            </a:r>
            <a:r>
              <a:rPr lang="en-GB" dirty="0"/>
              <a:t>B</a:t>
            </a:r>
            <a:r>
              <a:rPr lang="en-GB" dirty="0" smtClean="0"/>
              <a:t>eta Blockers</a:t>
            </a:r>
            <a:endParaRPr lang="en-GB" dirty="0"/>
          </a:p>
        </p:txBody>
      </p:sp>
      <p:sp>
        <p:nvSpPr>
          <p:cNvPr id="20" name="Notched Right Arrow 19"/>
          <p:cNvSpPr/>
          <p:nvPr/>
        </p:nvSpPr>
        <p:spPr>
          <a:xfrm>
            <a:off x="3923928" y="5229200"/>
            <a:ext cx="1733550" cy="5219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TextBox 20"/>
          <p:cNvSpPr txBox="1"/>
          <p:nvPr/>
        </p:nvSpPr>
        <p:spPr>
          <a:xfrm>
            <a:off x="6538898" y="5305519"/>
            <a:ext cx="223224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a:r>
              <a:rPr lang="en-GB" dirty="0" smtClean="0"/>
              <a:t>Hypothermia</a:t>
            </a:r>
            <a:endParaRPr lang="en-GB" dirty="0"/>
          </a:p>
        </p:txBody>
      </p:sp>
      <p:pic>
        <p:nvPicPr>
          <p:cNvPr id="2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3407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a:p>
        </p:txBody>
      </p:sp>
      <p:sp>
        <p:nvSpPr>
          <p:cNvPr id="3" name="TextBox 2"/>
          <p:cNvSpPr txBox="1"/>
          <p:nvPr/>
        </p:nvSpPr>
        <p:spPr>
          <a:xfrm>
            <a:off x="899592" y="692696"/>
            <a:ext cx="7560840" cy="923330"/>
          </a:xfrm>
          <a:prstGeom prst="rect">
            <a:avLst/>
          </a:prstGeom>
          <a:noFill/>
        </p:spPr>
        <p:txBody>
          <a:bodyPr wrap="square" rtlCol="0">
            <a:spAutoFit/>
          </a:bodyPr>
          <a:lstStyle/>
          <a:p>
            <a:pPr algn="ctr"/>
            <a:r>
              <a:rPr lang="en-GB" sz="5400" b="1" dirty="0" smtClean="0"/>
              <a:t>Urinary incontinence</a:t>
            </a:r>
            <a:endParaRPr lang="en-GB" sz="5400" b="1" dirty="0"/>
          </a:p>
        </p:txBody>
      </p:sp>
      <p:sp>
        <p:nvSpPr>
          <p:cNvPr id="4" name="TextBox 3"/>
          <p:cNvSpPr txBox="1"/>
          <p:nvPr/>
        </p:nvSpPr>
        <p:spPr>
          <a:xfrm>
            <a:off x="1187624" y="2132856"/>
            <a:ext cx="6912768" cy="1200329"/>
          </a:xfrm>
          <a:prstGeom prst="rect">
            <a:avLst/>
          </a:prstGeom>
          <a:noFill/>
        </p:spPr>
        <p:txBody>
          <a:bodyPr wrap="square" rtlCol="0">
            <a:spAutoFit/>
          </a:bodyPr>
          <a:lstStyle/>
          <a:p>
            <a:r>
              <a:rPr lang="en-GB" dirty="0"/>
              <a:t>Urinary Incontinence is defined as the complaint of any involuntary urinary leakage. This may occur as a result of a number of abnormalities of function of the lower urinary tract, or as a result of other illnesses, and these tend to cause leakage in different situations.</a:t>
            </a:r>
          </a:p>
        </p:txBody>
      </p:sp>
      <p:sp>
        <p:nvSpPr>
          <p:cNvPr id="5" name="TextBox 4"/>
          <p:cNvSpPr txBox="1"/>
          <p:nvPr/>
        </p:nvSpPr>
        <p:spPr>
          <a:xfrm>
            <a:off x="1259632" y="3501008"/>
            <a:ext cx="7056784" cy="2246769"/>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Stress urinary incontinence</a:t>
            </a:r>
          </a:p>
          <a:p>
            <a:pPr marL="285750" indent="-285750">
              <a:buFont typeface="Arial" panose="020B0604020202020204" pitchFamily="34" charset="0"/>
              <a:buChar char="•"/>
            </a:pPr>
            <a:r>
              <a:rPr lang="en-GB" sz="2800" dirty="0" smtClean="0"/>
              <a:t>Urge urinary incontinence</a:t>
            </a:r>
          </a:p>
          <a:p>
            <a:pPr marL="285750" indent="-285750">
              <a:buFont typeface="Arial" panose="020B0604020202020204" pitchFamily="34" charset="0"/>
              <a:buChar char="•"/>
            </a:pPr>
            <a:r>
              <a:rPr lang="en-GB" sz="2800" dirty="0" smtClean="0"/>
              <a:t>Mixed urinary incontinence</a:t>
            </a:r>
          </a:p>
          <a:p>
            <a:pPr marL="285750" indent="-285750">
              <a:buFont typeface="Arial" panose="020B0604020202020204" pitchFamily="34" charset="0"/>
              <a:buChar char="•"/>
            </a:pPr>
            <a:r>
              <a:rPr lang="en-GB" sz="2800" dirty="0" smtClean="0"/>
              <a:t>Overflow incontinence</a:t>
            </a:r>
          </a:p>
          <a:p>
            <a:pPr marL="285750" indent="-285750">
              <a:buFont typeface="Arial" panose="020B0604020202020204" pitchFamily="34" charset="0"/>
              <a:buChar char="•"/>
            </a:pPr>
            <a:r>
              <a:rPr lang="en-GB" sz="2800" dirty="0" smtClean="0"/>
              <a:t>Overactive Bladder</a:t>
            </a:r>
            <a:endParaRPr lang="en-GB" sz="2800" dirty="0"/>
          </a:p>
        </p:txBody>
      </p:sp>
      <p:pic>
        <p:nvPicPr>
          <p:cNvPr id="6" name="Picture 5" descr="Image result for incontinence"/>
          <p:cNvPicPr/>
          <p:nvPr/>
        </p:nvPicPr>
        <p:blipFill>
          <a:blip r:embed="rId2">
            <a:extLst>
              <a:ext uri="{28A0092B-C50C-407E-A947-70E740481C1C}">
                <a14:useLocalDpi xmlns:a14="http://schemas.microsoft.com/office/drawing/2010/main" val="0"/>
              </a:ext>
            </a:extLst>
          </a:blip>
          <a:srcRect/>
          <a:stretch>
            <a:fillRect/>
          </a:stretch>
        </p:blipFill>
        <p:spPr bwMode="auto">
          <a:xfrm>
            <a:off x="5940152" y="3645023"/>
            <a:ext cx="2808312" cy="2102753"/>
          </a:xfrm>
          <a:prstGeom prst="rect">
            <a:avLst/>
          </a:prstGeom>
          <a:noFill/>
          <a:ln>
            <a:noFill/>
          </a:ln>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813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 calcmode="lin" valueType="num">
                                      <p:cBhvr additive="base">
                                        <p:cTn id="20"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t>Falls prevention</a:t>
            </a:r>
            <a:r>
              <a:rPr lang="en-GB" dirty="0"/>
              <a:t/>
            </a:r>
            <a:br>
              <a:rPr lang="en-GB" dirty="0"/>
            </a:br>
            <a:endParaRPr lang="en-GB" dirty="0"/>
          </a:p>
        </p:txBody>
      </p:sp>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971600" y="1268760"/>
            <a:ext cx="7560840" cy="3139321"/>
          </a:xfrm>
          <a:prstGeom prst="rect">
            <a:avLst/>
          </a:prstGeom>
          <a:noFill/>
        </p:spPr>
        <p:txBody>
          <a:bodyPr wrap="square" rtlCol="0">
            <a:spAutoFit/>
          </a:bodyPr>
          <a:lstStyle/>
          <a:p>
            <a:pPr marL="285750" indent="-285750">
              <a:buFont typeface="Arial" panose="020B0604020202020204" pitchFamily="34" charset="0"/>
              <a:buChar char="•"/>
            </a:pPr>
            <a:r>
              <a:rPr lang="en-GB" dirty="0"/>
              <a:t>The majority of falls are multifactorial in origin. Those patients who are at high risk of falling and with </a:t>
            </a:r>
            <a:r>
              <a:rPr lang="en-GB" dirty="0" err="1"/>
              <a:t>polypharmacy</a:t>
            </a:r>
            <a:r>
              <a:rPr lang="en-GB" dirty="0"/>
              <a:t> should be assessed by a geriatrician to identify which medications are appropriate and which are problematic</a:t>
            </a:r>
            <a:r>
              <a:rPr lang="en-GB" dirty="0" smtClean="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Regular medication review by your </a:t>
            </a:r>
            <a:r>
              <a:rPr lang="en-GB" dirty="0" smtClean="0"/>
              <a:t>GP</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If you have any concerns about you medication discuss this with you </a:t>
            </a:r>
            <a:r>
              <a:rPr lang="en-GB" dirty="0" smtClean="0"/>
              <a:t>GP</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NOMAD / dosette boxes</a:t>
            </a:r>
          </a:p>
          <a:p>
            <a:endParaRPr lang="en-GB" dirty="0"/>
          </a:p>
        </p:txBody>
      </p:sp>
      <p:pic>
        <p:nvPicPr>
          <p:cNvPr id="6" name="Picture 5" descr="Image result for nomad boxes medicatio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4428319"/>
            <a:ext cx="1461770" cy="1043940"/>
          </a:xfrm>
          <a:prstGeom prst="rect">
            <a:avLst/>
          </a:prstGeom>
          <a:noFill/>
          <a:ln>
            <a:noFill/>
          </a:ln>
        </p:spPr>
      </p:pic>
      <p:pic>
        <p:nvPicPr>
          <p:cNvPr id="7" name="Picture 6" descr="Image result for dosette boxes medicatio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4178764"/>
            <a:ext cx="2303780" cy="1543050"/>
          </a:xfrm>
          <a:prstGeom prst="rect">
            <a:avLst/>
          </a:prstGeom>
          <a:noFill/>
          <a:ln>
            <a:noFill/>
          </a:ln>
        </p:spPr>
      </p:pic>
      <p:pic>
        <p:nvPicPr>
          <p:cNvPr id="8" name="Picture 7" descr="Related image"/>
          <p:cNvPicPr/>
          <p:nvPr/>
        </p:nvPicPr>
        <p:blipFill>
          <a:blip r:embed="rId4">
            <a:extLst>
              <a:ext uri="{28A0092B-C50C-407E-A947-70E740481C1C}">
                <a14:useLocalDpi xmlns:a14="http://schemas.microsoft.com/office/drawing/2010/main" val="0"/>
              </a:ext>
            </a:extLst>
          </a:blip>
          <a:srcRect/>
          <a:stretch>
            <a:fillRect/>
          </a:stretch>
        </p:blipFill>
        <p:spPr bwMode="auto">
          <a:xfrm>
            <a:off x="6876256" y="4303541"/>
            <a:ext cx="1156836" cy="1293495"/>
          </a:xfrm>
          <a:prstGeom prst="rect">
            <a:avLst/>
          </a:prstGeom>
          <a:noFill/>
          <a:ln>
            <a:noFill/>
          </a:ln>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94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 calcmode="lin" valueType="num">
                                      <p:cBhvr additive="base">
                                        <p:cTn id="1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a:p>
        </p:txBody>
      </p:sp>
      <p:sp>
        <p:nvSpPr>
          <p:cNvPr id="5" name="TextBox 4"/>
          <p:cNvSpPr txBox="1"/>
          <p:nvPr/>
        </p:nvSpPr>
        <p:spPr>
          <a:xfrm>
            <a:off x="1035070" y="1844824"/>
            <a:ext cx="7416824" cy="2123658"/>
          </a:xfrm>
          <a:prstGeom prst="rect">
            <a:avLst/>
          </a:prstGeom>
          <a:noFill/>
        </p:spPr>
        <p:txBody>
          <a:bodyPr wrap="square" rtlCol="0">
            <a:spAutoFit/>
          </a:bodyPr>
          <a:lstStyle/>
          <a:p>
            <a:pPr algn="ctr"/>
            <a:r>
              <a:rPr lang="en-GB" sz="4400" b="1" dirty="0" smtClean="0"/>
              <a:t>Thank you for listening.</a:t>
            </a:r>
          </a:p>
          <a:p>
            <a:pPr algn="ctr"/>
            <a:endParaRPr lang="en-GB" sz="4400" b="1" dirty="0"/>
          </a:p>
          <a:p>
            <a:pPr algn="ctr"/>
            <a:r>
              <a:rPr lang="en-GB" sz="4400" b="1" dirty="0" smtClean="0"/>
              <a:t>Any questions?</a:t>
            </a:r>
            <a:endParaRPr lang="en-GB" sz="4400" b="1"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03" y="6222199"/>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68522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a:p>
        </p:txBody>
      </p:sp>
      <p:sp>
        <p:nvSpPr>
          <p:cNvPr id="3" name="TextBox 2"/>
          <p:cNvSpPr txBox="1"/>
          <p:nvPr/>
        </p:nvSpPr>
        <p:spPr>
          <a:xfrm>
            <a:off x="1475656" y="836712"/>
            <a:ext cx="6408712" cy="769441"/>
          </a:xfrm>
          <a:prstGeom prst="rect">
            <a:avLst/>
          </a:prstGeom>
          <a:noFill/>
        </p:spPr>
        <p:txBody>
          <a:bodyPr wrap="square" rtlCol="0">
            <a:spAutoFit/>
          </a:bodyPr>
          <a:lstStyle/>
          <a:p>
            <a:pPr algn="ctr"/>
            <a:r>
              <a:rPr lang="en-GB" sz="4400" b="1" dirty="0"/>
              <a:t>Social </a:t>
            </a:r>
            <a:r>
              <a:rPr lang="en-GB" sz="4400" b="1" dirty="0" smtClean="0"/>
              <a:t>consequences</a:t>
            </a:r>
            <a:endParaRPr lang="en-GB" sz="4400" b="1" dirty="0"/>
          </a:p>
        </p:txBody>
      </p:sp>
      <p:sp>
        <p:nvSpPr>
          <p:cNvPr id="4" name="TextBox 3"/>
          <p:cNvSpPr txBox="1"/>
          <p:nvPr/>
        </p:nvSpPr>
        <p:spPr>
          <a:xfrm>
            <a:off x="1043608" y="2132856"/>
            <a:ext cx="7416824" cy="646331"/>
          </a:xfrm>
          <a:prstGeom prst="rect">
            <a:avLst/>
          </a:prstGeom>
          <a:noFill/>
        </p:spPr>
        <p:txBody>
          <a:bodyPr wrap="square" rtlCol="0">
            <a:spAutoFit/>
          </a:bodyPr>
          <a:lstStyle/>
          <a:p>
            <a:r>
              <a:rPr lang="en-GB" dirty="0"/>
              <a:t>While rarely life-threatening incontinence may seriously influence the physical, psychological and social wellbeing of affected individuals. </a:t>
            </a:r>
          </a:p>
        </p:txBody>
      </p:sp>
      <p:sp>
        <p:nvSpPr>
          <p:cNvPr id="5" name="TextBox 4"/>
          <p:cNvSpPr txBox="1"/>
          <p:nvPr/>
        </p:nvSpPr>
        <p:spPr>
          <a:xfrm>
            <a:off x="1043608" y="3140968"/>
            <a:ext cx="7416824" cy="646331"/>
          </a:xfrm>
          <a:prstGeom prst="rect">
            <a:avLst/>
          </a:prstGeom>
          <a:noFill/>
        </p:spPr>
        <p:txBody>
          <a:bodyPr wrap="square" rtlCol="0">
            <a:spAutoFit/>
          </a:bodyPr>
          <a:lstStyle/>
          <a:p>
            <a:r>
              <a:rPr lang="en-GB" dirty="0"/>
              <a:t>Up to 60% of hospital patients and nursing home residents experience urinary incontinence problems</a:t>
            </a:r>
            <a:r>
              <a:rPr lang="en-GB" dirty="0" smtClean="0"/>
              <a:t>.</a:t>
            </a:r>
            <a:endParaRPr lang="en-GB" dirty="0"/>
          </a:p>
        </p:txBody>
      </p:sp>
      <p:sp>
        <p:nvSpPr>
          <p:cNvPr id="6" name="TextBox 5"/>
          <p:cNvSpPr txBox="1"/>
          <p:nvPr/>
        </p:nvSpPr>
        <p:spPr>
          <a:xfrm>
            <a:off x="1043608" y="4221088"/>
            <a:ext cx="7272808" cy="646331"/>
          </a:xfrm>
          <a:prstGeom prst="rect">
            <a:avLst/>
          </a:prstGeom>
          <a:noFill/>
        </p:spPr>
        <p:txBody>
          <a:bodyPr wrap="square" rtlCol="0">
            <a:spAutoFit/>
          </a:bodyPr>
          <a:lstStyle/>
          <a:p>
            <a:r>
              <a:rPr lang="en-GB" dirty="0"/>
              <a:t>Up to 50% of falls are elimination related. So urinary and faecal incontinence is an important risk factor for recurrent falls and hip fracture</a:t>
            </a:r>
            <a:r>
              <a:rPr lang="en-GB" dirty="0" smtClean="0"/>
              <a:t>.</a:t>
            </a:r>
            <a:endParaRPr lang="en-GB"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descr="Image result for incontinence"/>
          <p:cNvPicPr/>
          <p:nvPr/>
        </p:nvPicPr>
        <p:blipFill>
          <a:blip r:embed="rId3">
            <a:extLst>
              <a:ext uri="{28A0092B-C50C-407E-A947-70E740481C1C}">
                <a14:useLocalDpi xmlns:a14="http://schemas.microsoft.com/office/drawing/2010/main" val="0"/>
              </a:ext>
            </a:extLst>
          </a:blip>
          <a:srcRect/>
          <a:stretch>
            <a:fillRect/>
          </a:stretch>
        </p:blipFill>
        <p:spPr bwMode="auto">
          <a:xfrm>
            <a:off x="3825302" y="4964400"/>
            <a:ext cx="1709420" cy="1082675"/>
          </a:xfrm>
          <a:prstGeom prst="rect">
            <a:avLst/>
          </a:prstGeom>
          <a:noFill/>
          <a:ln>
            <a:noFill/>
          </a:ln>
        </p:spPr>
      </p:pic>
    </p:spTree>
    <p:extLst>
      <p:ext uri="{BB962C8B-B14F-4D97-AF65-F5344CB8AC3E}">
        <p14:creationId xmlns:p14="http://schemas.microsoft.com/office/powerpoint/2010/main" val="237784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dirty="0"/>
          </a:p>
        </p:txBody>
      </p:sp>
      <p:sp>
        <p:nvSpPr>
          <p:cNvPr id="3" name="TextBox 2"/>
          <p:cNvSpPr txBox="1"/>
          <p:nvPr/>
        </p:nvSpPr>
        <p:spPr>
          <a:xfrm>
            <a:off x="755576" y="692696"/>
            <a:ext cx="7704856" cy="707886"/>
          </a:xfrm>
          <a:prstGeom prst="rect">
            <a:avLst/>
          </a:prstGeom>
          <a:noFill/>
        </p:spPr>
        <p:txBody>
          <a:bodyPr wrap="square" rtlCol="0">
            <a:spAutoFit/>
          </a:bodyPr>
          <a:lstStyle/>
          <a:p>
            <a:pPr algn="ctr"/>
            <a:r>
              <a:rPr lang="en-GB" sz="4000" b="1" dirty="0" smtClean="0"/>
              <a:t>Why can incontinence cause falls?</a:t>
            </a:r>
            <a:endParaRPr lang="en-GB" sz="4000" b="1" dirty="0"/>
          </a:p>
        </p:txBody>
      </p:sp>
      <p:sp>
        <p:nvSpPr>
          <p:cNvPr id="4" name="TextBox 3"/>
          <p:cNvSpPr txBox="1"/>
          <p:nvPr/>
        </p:nvSpPr>
        <p:spPr>
          <a:xfrm>
            <a:off x="755576" y="2348880"/>
            <a:ext cx="7920880" cy="3693319"/>
          </a:xfrm>
          <a:prstGeom prst="rect">
            <a:avLst/>
          </a:prstGeom>
          <a:noFill/>
        </p:spPr>
        <p:txBody>
          <a:bodyPr wrap="square" rtlCol="0">
            <a:spAutoFit/>
          </a:bodyPr>
          <a:lstStyle/>
          <a:p>
            <a:pPr marL="285750" lvl="0" indent="-285750">
              <a:buFont typeface="Arial" panose="020B0604020202020204" pitchFamily="34" charset="0"/>
              <a:buChar char="•"/>
            </a:pPr>
            <a:r>
              <a:rPr lang="en-GB" dirty="0"/>
              <a:t>Incontinence episodes may lead to slips on wet floor </a:t>
            </a:r>
            <a:r>
              <a:rPr lang="en-GB" dirty="0" smtClean="0"/>
              <a:t>surfaces</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Urge incontinence may increase the risk when a patient hurries to the toilet to avoid wetting themselves</a:t>
            </a:r>
            <a:r>
              <a:rPr lang="en-GB" dirty="0" smtClean="0"/>
              <a: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Urinary incontinence can lead to episodes of dizziness (Micturition syncope) </a:t>
            </a:r>
            <a:endParaRPr lang="en-GB" dirty="0" smtClean="0"/>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smtClean="0"/>
              <a:t>May </a:t>
            </a:r>
            <a:r>
              <a:rPr lang="en-GB" dirty="0"/>
              <a:t>be related to acute illness, such as UTI, delirium, drowsiness and low BP</a:t>
            </a:r>
            <a:r>
              <a:rPr lang="en-GB" dirty="0" smtClean="0"/>
              <a:t>.</a:t>
            </a:r>
          </a:p>
          <a:p>
            <a:pPr lvl="0"/>
            <a:endParaRPr lang="en-GB" dirty="0" smtClean="0"/>
          </a:p>
          <a:p>
            <a:pPr marL="285750" indent="-285750">
              <a:buFont typeface="Arial" panose="020B0604020202020204" pitchFamily="34" charset="0"/>
              <a:buChar char="•"/>
            </a:pPr>
            <a:r>
              <a:rPr lang="en-GB" dirty="0" err="1"/>
              <a:t>Nocturia</a:t>
            </a:r>
            <a:r>
              <a:rPr lang="en-GB" dirty="0"/>
              <a:t> (waking at night to void) can result in a poor nights sleeps, which is associated with an increased risk of </a:t>
            </a:r>
            <a:r>
              <a:rPr lang="en-GB" dirty="0" smtClean="0"/>
              <a:t>falls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Some medications for incontinence can cause falls</a:t>
            </a:r>
            <a:endParaRPr lang="en-GB"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Image result for incontinence"/>
          <p:cNvPicPr/>
          <p:nvPr/>
        </p:nvPicPr>
        <p:blipFill>
          <a:blip r:embed="rId3">
            <a:extLst>
              <a:ext uri="{28A0092B-C50C-407E-A947-70E740481C1C}">
                <a14:useLocalDpi xmlns:a14="http://schemas.microsoft.com/office/drawing/2010/main" val="0"/>
              </a:ext>
            </a:extLst>
          </a:blip>
          <a:srcRect/>
          <a:stretch>
            <a:fillRect/>
          </a:stretch>
        </p:blipFill>
        <p:spPr bwMode="auto">
          <a:xfrm>
            <a:off x="7308304" y="1400582"/>
            <a:ext cx="1454785" cy="1466850"/>
          </a:xfrm>
          <a:prstGeom prst="rect">
            <a:avLst/>
          </a:prstGeom>
          <a:noFill/>
          <a:ln>
            <a:noFill/>
          </a:ln>
        </p:spPr>
      </p:pic>
    </p:spTree>
    <p:extLst>
      <p:ext uri="{BB962C8B-B14F-4D97-AF65-F5344CB8AC3E}">
        <p14:creationId xmlns:p14="http://schemas.microsoft.com/office/powerpoint/2010/main" val="233701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fade">
                                      <p:cBhvr>
                                        <p:cTn id="32" dur="1000"/>
                                        <p:tgtEl>
                                          <p:spTgt spid="4">
                                            <p:txEl>
                                              <p:pRg st="8" end="8"/>
                                            </p:txEl>
                                          </p:spTgt>
                                        </p:tgtEl>
                                      </p:cBhvr>
                                    </p:animEffect>
                                    <p:anim calcmode="lin" valueType="num">
                                      <p:cBhvr>
                                        <p:cTn id="3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Effect transition="in" filter="barn(inVertical)">
                                      <p:cBhvr>
                                        <p:cTn id="39"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dirty="0"/>
          </a:p>
        </p:txBody>
      </p:sp>
      <p:sp>
        <p:nvSpPr>
          <p:cNvPr id="3" name="TextBox 2"/>
          <p:cNvSpPr txBox="1"/>
          <p:nvPr/>
        </p:nvSpPr>
        <p:spPr>
          <a:xfrm>
            <a:off x="559659" y="692696"/>
            <a:ext cx="8064896" cy="646331"/>
          </a:xfrm>
          <a:prstGeom prst="rect">
            <a:avLst/>
          </a:prstGeom>
          <a:noFill/>
        </p:spPr>
        <p:txBody>
          <a:bodyPr wrap="square" rtlCol="0">
            <a:spAutoFit/>
          </a:bodyPr>
          <a:lstStyle/>
          <a:p>
            <a:pPr algn="ctr"/>
            <a:r>
              <a:rPr lang="en-GB" sz="3600" b="1" dirty="0"/>
              <a:t>Combined with this, if the person has</a:t>
            </a:r>
            <a:r>
              <a:rPr lang="en-GB" sz="3600" b="1" dirty="0" smtClean="0"/>
              <a:t>:</a:t>
            </a:r>
            <a:endParaRPr lang="en-GB" sz="3600" b="1" dirty="0"/>
          </a:p>
        </p:txBody>
      </p:sp>
      <p:sp>
        <p:nvSpPr>
          <p:cNvPr id="4" name="TextBox 3"/>
          <p:cNvSpPr txBox="1"/>
          <p:nvPr/>
        </p:nvSpPr>
        <p:spPr>
          <a:xfrm>
            <a:off x="683568" y="1772816"/>
            <a:ext cx="8064896" cy="3693319"/>
          </a:xfrm>
          <a:prstGeom prst="rect">
            <a:avLst/>
          </a:prstGeom>
          <a:noFill/>
        </p:spPr>
        <p:txBody>
          <a:bodyPr wrap="square" rtlCol="0">
            <a:spAutoFit/>
          </a:bodyPr>
          <a:lstStyle/>
          <a:p>
            <a:pPr marL="285750" lvl="0" indent="-285750">
              <a:buFont typeface="Arial" panose="020B0604020202020204" pitchFamily="34" charset="0"/>
              <a:buChar char="•"/>
            </a:pPr>
            <a:r>
              <a:rPr lang="en-GB" dirty="0"/>
              <a:t>Reduced balance and mobility (difficult to reach the toilet in time</a:t>
            </a:r>
            <a:r>
              <a:rPr lang="en-GB" dirty="0" smtClean="0"/>
              <a: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Reduced dexterity (manipulating undergarments</a:t>
            </a:r>
            <a:r>
              <a:rPr lang="en-GB" dirty="0" smtClean="0"/>
              <a: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I</a:t>
            </a:r>
            <a:r>
              <a:rPr lang="en-GB" dirty="0" smtClean="0"/>
              <a:t>mpaired </a:t>
            </a:r>
            <a:r>
              <a:rPr lang="en-GB" dirty="0"/>
              <a:t>cognition (walking + concentrating on getting to the toilet may be difficult</a:t>
            </a:r>
            <a:r>
              <a:rPr lang="en-GB" dirty="0" smtClean="0"/>
              <a: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People who cannot stand without </a:t>
            </a:r>
            <a:r>
              <a:rPr lang="en-GB" dirty="0" smtClean="0"/>
              <a:t>support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Increased episodes of night-time </a:t>
            </a:r>
            <a:r>
              <a:rPr lang="en-GB" dirty="0" smtClean="0"/>
              <a:t>incontinence</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Urinary frequency and the need for frequent assistance with toileting  </a:t>
            </a:r>
          </a:p>
          <a:p>
            <a:endParaRPr lang="en-GB"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566"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600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 calcmode="lin" valueType="num">
                                      <p:cBhvr additive="base">
                                        <p:cTn id="1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xEl>
                                              <p:pRg st="8" end="8"/>
                                            </p:txEl>
                                          </p:spTgt>
                                        </p:tgtEl>
                                        <p:attrNameLst>
                                          <p:attrName>style.visibility</p:attrName>
                                        </p:attrNameLst>
                                      </p:cBhvr>
                                      <p:to>
                                        <p:strVal val="visible"/>
                                      </p:to>
                                    </p:set>
                                    <p:animEffect transition="in" filter="wipe(down)">
                                      <p:cBhvr>
                                        <p:cTn id="26" dur="500"/>
                                        <p:tgtEl>
                                          <p:spTgt spid="4">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animEffect transition="in" filter="circle(in)">
                                      <p:cBhvr>
                                        <p:cTn id="31" dur="2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a:p>
        </p:txBody>
      </p:sp>
      <p:sp>
        <p:nvSpPr>
          <p:cNvPr id="3" name="TextBox 2"/>
          <p:cNvSpPr txBox="1"/>
          <p:nvPr/>
        </p:nvSpPr>
        <p:spPr>
          <a:xfrm>
            <a:off x="611560" y="620688"/>
            <a:ext cx="7992888" cy="646331"/>
          </a:xfrm>
          <a:prstGeom prst="rect">
            <a:avLst/>
          </a:prstGeom>
          <a:noFill/>
        </p:spPr>
        <p:txBody>
          <a:bodyPr wrap="square" rtlCol="0">
            <a:spAutoFit/>
          </a:bodyPr>
          <a:lstStyle/>
          <a:p>
            <a:pPr algn="ctr"/>
            <a:r>
              <a:rPr lang="en-GB" sz="3600" b="1" dirty="0"/>
              <a:t>Strategies for reducing the fall risk</a:t>
            </a:r>
            <a:endParaRPr lang="en-GB" sz="3600" dirty="0"/>
          </a:p>
        </p:txBody>
      </p:sp>
      <p:sp>
        <p:nvSpPr>
          <p:cNvPr id="4" name="TextBox 3"/>
          <p:cNvSpPr txBox="1"/>
          <p:nvPr/>
        </p:nvSpPr>
        <p:spPr>
          <a:xfrm>
            <a:off x="611560" y="1988840"/>
            <a:ext cx="7920880" cy="3970318"/>
          </a:xfrm>
          <a:prstGeom prst="rect">
            <a:avLst/>
          </a:prstGeom>
          <a:noFill/>
        </p:spPr>
        <p:txBody>
          <a:bodyPr wrap="square" rtlCol="0">
            <a:spAutoFit/>
          </a:bodyPr>
          <a:lstStyle/>
          <a:p>
            <a:pPr marL="285750" lvl="0" indent="-285750">
              <a:buFont typeface="Arial" panose="020B0604020202020204" pitchFamily="34" charset="0"/>
              <a:buChar char="•"/>
            </a:pPr>
            <a:r>
              <a:rPr lang="en-GB" dirty="0"/>
              <a:t>Identify and treat the cause of the incontinence. Speak to your GP or </a:t>
            </a:r>
            <a:r>
              <a:rPr lang="en-GB" dirty="0" smtClean="0"/>
              <a:t>DN</a:t>
            </a:r>
            <a:endParaRPr lang="en-GB" dirty="0"/>
          </a:p>
          <a:p>
            <a:pPr marL="285750" lvl="0" indent="-285750">
              <a:buFont typeface="Arial" panose="020B0604020202020204" pitchFamily="34" charset="0"/>
              <a:buChar char="•"/>
            </a:pPr>
            <a:r>
              <a:rPr lang="en-GB" dirty="0"/>
              <a:t>Identify and address any other fall risk factors (e.g. gait and balance, reduced dexterity</a:t>
            </a:r>
            <a:r>
              <a:rPr lang="en-GB" dirty="0" smtClean="0"/>
              <a:t>)</a:t>
            </a:r>
            <a:endParaRPr lang="en-GB" dirty="0"/>
          </a:p>
          <a:p>
            <a:pPr marL="285750" lvl="0" indent="-285750">
              <a:buFont typeface="Arial" panose="020B0604020202020204" pitchFamily="34" charset="0"/>
              <a:buChar char="•"/>
            </a:pPr>
            <a:r>
              <a:rPr lang="en-GB" dirty="0"/>
              <a:t>Allow time to get to the toilet. May need to consider a </a:t>
            </a:r>
            <a:r>
              <a:rPr lang="en-GB" dirty="0" smtClean="0"/>
              <a:t>commode urine bottle </a:t>
            </a:r>
            <a:r>
              <a:rPr lang="en-GB" dirty="0"/>
              <a:t>if toilet is too far to walk </a:t>
            </a:r>
            <a:r>
              <a:rPr lang="en-GB" dirty="0" smtClean="0"/>
              <a:t>to</a:t>
            </a:r>
            <a:endParaRPr lang="en-GB" dirty="0"/>
          </a:p>
          <a:p>
            <a:pPr marL="285750" lvl="0" indent="-285750">
              <a:buFont typeface="Arial" panose="020B0604020202020204" pitchFamily="34" charset="0"/>
              <a:buChar char="•"/>
            </a:pPr>
            <a:r>
              <a:rPr lang="en-GB" dirty="0"/>
              <a:t>Wear clothes that are easy to remove</a:t>
            </a:r>
          </a:p>
          <a:p>
            <a:pPr marL="285750" lvl="0" indent="-285750">
              <a:buFont typeface="Arial" panose="020B0604020202020204" pitchFamily="34" charset="0"/>
              <a:buChar char="•"/>
            </a:pPr>
            <a:r>
              <a:rPr lang="en-GB" dirty="0"/>
              <a:t>Leave a night light on at </a:t>
            </a:r>
            <a:r>
              <a:rPr lang="en-GB" dirty="0" smtClean="0"/>
              <a:t>night</a:t>
            </a:r>
            <a:endParaRPr lang="en-GB" dirty="0"/>
          </a:p>
          <a:p>
            <a:pPr marL="285750" lvl="0" indent="-285750">
              <a:buFont typeface="Arial" panose="020B0604020202020204" pitchFamily="34" charset="0"/>
              <a:buChar char="•"/>
            </a:pPr>
            <a:r>
              <a:rPr lang="en-GB" dirty="0"/>
              <a:t>Non-slip mat on the floor besides the bed for those who experience urinary incontinent when transferring from the bed</a:t>
            </a:r>
          </a:p>
          <a:p>
            <a:pPr marL="285750" lvl="0" indent="-285750">
              <a:buFont typeface="Arial" panose="020B0604020202020204" pitchFamily="34" charset="0"/>
              <a:buChar char="•"/>
            </a:pPr>
            <a:r>
              <a:rPr lang="en-GB" dirty="0"/>
              <a:t>Pelvic floor </a:t>
            </a:r>
            <a:r>
              <a:rPr lang="en-GB" dirty="0" smtClean="0"/>
              <a:t>exercises and bladder training</a:t>
            </a:r>
            <a:endParaRPr lang="en-GB" dirty="0"/>
          </a:p>
          <a:p>
            <a:pPr marL="285750" lvl="0" indent="-285750">
              <a:buFont typeface="Arial" panose="020B0604020202020204" pitchFamily="34" charset="0"/>
              <a:buChar char="•"/>
            </a:pPr>
            <a:r>
              <a:rPr lang="en-GB" dirty="0"/>
              <a:t>Avoiding caffeine, citrus, fizzy drinks and alcohol will reduce urgency</a:t>
            </a:r>
            <a:r>
              <a:rPr lang="en-GB" dirty="0" smtClean="0"/>
              <a:t>.</a:t>
            </a:r>
          </a:p>
          <a:p>
            <a:pPr marL="285750" lvl="0" indent="-285750">
              <a:buFont typeface="Arial" panose="020B0604020202020204" pitchFamily="34" charset="0"/>
              <a:buChar char="•"/>
            </a:pPr>
            <a:r>
              <a:rPr lang="en-GB" dirty="0" smtClean="0"/>
              <a:t>Altering how much fluid you drink a day.</a:t>
            </a:r>
          </a:p>
          <a:p>
            <a:pPr marL="285750" lvl="0" indent="-285750">
              <a:buFont typeface="Arial" panose="020B0604020202020204" pitchFamily="34" charset="0"/>
              <a:buChar char="•"/>
            </a:pPr>
            <a:r>
              <a:rPr lang="en-GB" dirty="0" smtClean="0"/>
              <a:t>Weight loss</a:t>
            </a:r>
            <a:endParaRPr lang="en-GB" dirty="0"/>
          </a:p>
          <a:p>
            <a:endParaRPr lang="en-GB"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566"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634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1000"/>
                                        <p:tgtEl>
                                          <p:spTgt spid="4">
                                            <p:txEl>
                                              <p:pRg st="4" end="4"/>
                                            </p:txEl>
                                          </p:spTgt>
                                        </p:tgtEl>
                                      </p:cBhvr>
                                    </p:animEffect>
                                    <p:anim calcmode="lin" valueType="num">
                                      <p:cBhvr>
                                        <p:cTn id="2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Effect transition="in" filter="fade">
                                      <p:cBhvr>
                                        <p:cTn id="33" dur="500"/>
                                        <p:tgtEl>
                                          <p:spTgt spid="4">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fade">
                                      <p:cBhvr>
                                        <p:cTn id="5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dirty="0"/>
          </a:p>
        </p:txBody>
      </p:sp>
      <p:sp>
        <p:nvSpPr>
          <p:cNvPr id="3" name="TextBox 2"/>
          <p:cNvSpPr txBox="1"/>
          <p:nvPr/>
        </p:nvSpPr>
        <p:spPr>
          <a:xfrm>
            <a:off x="827584" y="476672"/>
            <a:ext cx="7272808" cy="769441"/>
          </a:xfrm>
          <a:prstGeom prst="rect">
            <a:avLst/>
          </a:prstGeom>
          <a:noFill/>
        </p:spPr>
        <p:txBody>
          <a:bodyPr wrap="square" rtlCol="0">
            <a:spAutoFit/>
          </a:bodyPr>
          <a:lstStyle/>
          <a:p>
            <a:pPr algn="ctr"/>
            <a:r>
              <a:rPr lang="en-GB" sz="4400" b="1" dirty="0" smtClean="0"/>
              <a:t>Bowels</a:t>
            </a:r>
            <a:endParaRPr lang="en-GB" sz="4400" b="1" dirty="0"/>
          </a:p>
        </p:txBody>
      </p:sp>
      <p:pic>
        <p:nvPicPr>
          <p:cNvPr id="5" name="Picture 4" descr="Image result for bristol stool chart"/>
          <p:cNvPicPr/>
          <p:nvPr/>
        </p:nvPicPr>
        <p:blipFill>
          <a:blip r:embed="rId3">
            <a:extLst>
              <a:ext uri="{28A0092B-C50C-407E-A947-70E740481C1C}">
                <a14:useLocalDpi xmlns:a14="http://schemas.microsoft.com/office/drawing/2010/main" val="0"/>
              </a:ext>
            </a:extLst>
          </a:blip>
          <a:srcRect/>
          <a:stretch>
            <a:fillRect/>
          </a:stretch>
        </p:blipFill>
        <p:spPr bwMode="auto">
          <a:xfrm>
            <a:off x="1223628" y="1484784"/>
            <a:ext cx="6624736" cy="4239180"/>
          </a:xfrm>
          <a:prstGeom prst="rect">
            <a:avLst/>
          </a:prstGeom>
          <a:noFill/>
          <a:ln>
            <a:noFill/>
          </a:ln>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602128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966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GB"/>
          </a:p>
        </p:txBody>
      </p:sp>
      <p:sp>
        <p:nvSpPr>
          <p:cNvPr id="3" name="TextBox 2"/>
          <p:cNvSpPr txBox="1"/>
          <p:nvPr/>
        </p:nvSpPr>
        <p:spPr>
          <a:xfrm>
            <a:off x="467543" y="686806"/>
            <a:ext cx="1944215" cy="584775"/>
          </a:xfrm>
          <a:prstGeom prst="rect">
            <a:avLst/>
          </a:prstGeom>
          <a:noFill/>
        </p:spPr>
        <p:txBody>
          <a:bodyPr wrap="square" rtlCol="0">
            <a:spAutoFit/>
          </a:bodyPr>
          <a:lstStyle/>
          <a:p>
            <a:r>
              <a:rPr lang="en-GB" sz="3200" b="1" dirty="0" smtClean="0"/>
              <a:t>Diarrhoea</a:t>
            </a:r>
            <a:endParaRPr lang="en-GB" sz="3200" b="1" dirty="0"/>
          </a:p>
        </p:txBody>
      </p:sp>
      <p:sp>
        <p:nvSpPr>
          <p:cNvPr id="4" name="TextBox 3"/>
          <p:cNvSpPr txBox="1"/>
          <p:nvPr/>
        </p:nvSpPr>
        <p:spPr>
          <a:xfrm>
            <a:off x="4292258" y="763749"/>
            <a:ext cx="4212468" cy="1015663"/>
          </a:xfrm>
          <a:prstGeom prst="rect">
            <a:avLst/>
          </a:prstGeom>
          <a:noFill/>
        </p:spPr>
        <p:txBody>
          <a:bodyPr wrap="square" rtlCol="0">
            <a:spAutoFit/>
          </a:bodyPr>
          <a:lstStyle/>
          <a:p>
            <a:r>
              <a:rPr lang="en-GB" sz="2400" b="1" dirty="0" smtClean="0"/>
              <a:t>Dehydration -</a:t>
            </a:r>
            <a:r>
              <a:rPr lang="en-GB" dirty="0" smtClean="0"/>
              <a:t> </a:t>
            </a:r>
            <a:r>
              <a:rPr lang="en-GB" dirty="0"/>
              <a:t>the body lacks enough fluid and </a:t>
            </a:r>
            <a:r>
              <a:rPr lang="en-GB" dirty="0" smtClean="0"/>
              <a:t>electrolytes </a:t>
            </a:r>
            <a:r>
              <a:rPr lang="en-GB" b="1" dirty="0" smtClean="0"/>
              <a:t>sodium</a:t>
            </a:r>
            <a:r>
              <a:rPr lang="en-GB" dirty="0"/>
              <a:t>, </a:t>
            </a:r>
            <a:r>
              <a:rPr lang="en-GB" b="1" dirty="0"/>
              <a:t>potassium</a:t>
            </a:r>
            <a:r>
              <a:rPr lang="en-GB" dirty="0"/>
              <a:t>, and </a:t>
            </a:r>
            <a:r>
              <a:rPr lang="en-GB" b="1" dirty="0"/>
              <a:t>chloride</a:t>
            </a:r>
            <a:r>
              <a:rPr lang="en-GB" dirty="0"/>
              <a:t>—to function properly.</a:t>
            </a:r>
          </a:p>
        </p:txBody>
      </p:sp>
      <p:sp>
        <p:nvSpPr>
          <p:cNvPr id="5" name="Right Arrow 4"/>
          <p:cNvSpPr/>
          <p:nvPr/>
        </p:nvSpPr>
        <p:spPr>
          <a:xfrm>
            <a:off x="2627784" y="736878"/>
            <a:ext cx="158417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Down Arrow 5"/>
          <p:cNvSpPr/>
          <p:nvPr/>
        </p:nvSpPr>
        <p:spPr>
          <a:xfrm>
            <a:off x="6156176" y="198884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4706304" y="3256658"/>
            <a:ext cx="3384376" cy="461665"/>
          </a:xfrm>
          <a:prstGeom prst="rect">
            <a:avLst/>
          </a:prstGeom>
          <a:noFill/>
        </p:spPr>
        <p:txBody>
          <a:bodyPr wrap="square" rtlCol="0">
            <a:spAutoFit/>
          </a:bodyPr>
          <a:lstStyle/>
          <a:p>
            <a:r>
              <a:rPr lang="en-GB" sz="2400" b="1" dirty="0" smtClean="0"/>
              <a:t>Feel generally debilitated</a:t>
            </a:r>
            <a:endParaRPr lang="en-GB" sz="2400" b="1" dirty="0"/>
          </a:p>
        </p:txBody>
      </p:sp>
      <p:sp>
        <p:nvSpPr>
          <p:cNvPr id="9" name="Right Arrow 8"/>
          <p:cNvSpPr/>
          <p:nvPr/>
        </p:nvSpPr>
        <p:spPr>
          <a:xfrm rot="10800000">
            <a:off x="2411760" y="3256659"/>
            <a:ext cx="1656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611560" y="3145032"/>
            <a:ext cx="1584176" cy="707886"/>
          </a:xfrm>
          <a:prstGeom prst="rect">
            <a:avLst/>
          </a:prstGeom>
          <a:noFill/>
        </p:spPr>
        <p:txBody>
          <a:bodyPr wrap="square" rtlCol="0">
            <a:spAutoFit/>
          </a:bodyPr>
          <a:lstStyle/>
          <a:p>
            <a:r>
              <a:rPr lang="en-GB" sz="4000" b="1" dirty="0" smtClean="0"/>
              <a:t>Falls</a:t>
            </a:r>
            <a:endParaRPr lang="en-GB" sz="4000" b="1" dirty="0"/>
          </a:p>
        </p:txBody>
      </p: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155308"/>
            <a:ext cx="8424936" cy="702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47564" y="4832285"/>
            <a:ext cx="7632848" cy="646331"/>
          </a:xfrm>
          <a:prstGeom prst="rect">
            <a:avLst/>
          </a:prstGeom>
          <a:noFill/>
        </p:spPr>
        <p:txBody>
          <a:bodyPr wrap="square" rtlCol="0">
            <a:spAutoFit/>
          </a:bodyPr>
          <a:lstStyle/>
          <a:p>
            <a:r>
              <a:rPr lang="en-GB" dirty="0"/>
              <a:t>Combined with this difficulty in getting to the toilet in time, manipulation of clothes, need for toileting assistance / cognitive impairment.</a:t>
            </a:r>
          </a:p>
        </p:txBody>
      </p:sp>
    </p:spTree>
    <p:extLst>
      <p:ext uri="{BB962C8B-B14F-4D97-AF65-F5344CB8AC3E}">
        <p14:creationId xmlns:p14="http://schemas.microsoft.com/office/powerpoint/2010/main" val="80407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8" grpId="0"/>
      <p:bldP spid="9" grpId="0" animBg="1"/>
      <p:bldP spid="10"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1468</Words>
  <Application>Microsoft Office PowerPoint</Application>
  <PresentationFormat>On-screen Show (4:3)</PresentationFormat>
  <Paragraphs>224</Paragraphs>
  <Slides>31</Slides>
  <Notes>4</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Helen Haylor</vt:lpstr>
      <vt:lpstr>Falls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Preventing constipation</vt:lpstr>
      <vt:lpstr>If you do become constipated:</vt:lpstr>
      <vt:lpstr>Eyesight</vt:lpstr>
      <vt:lpstr>PowerPoint Presentation</vt:lpstr>
      <vt:lpstr>PowerPoint Presentation</vt:lpstr>
      <vt:lpstr>PowerPoint Presentation</vt:lpstr>
      <vt:lpstr>Macular Degeneration</vt:lpstr>
      <vt:lpstr>PowerPoint Presentation</vt:lpstr>
      <vt:lpstr>Why people with poor sight are more likely to fall </vt:lpstr>
      <vt:lpstr>Falls prevention</vt:lpstr>
      <vt:lpstr>Hearing</vt:lpstr>
      <vt:lpstr>People with a mild hearing loss are 3 times more likely to have a history of falls. This is because:</vt:lpstr>
      <vt:lpstr>Falls prevention</vt:lpstr>
      <vt:lpstr>Medication</vt:lpstr>
      <vt:lpstr>Reasons for polypharmacy</vt:lpstr>
      <vt:lpstr>Why is medication a risk factor? </vt:lpstr>
      <vt:lpstr>Which drugs are most likely to cause falls. </vt:lpstr>
      <vt:lpstr>PowerPoint Presentation</vt:lpstr>
      <vt:lpstr>PowerPoint Presentation</vt:lpstr>
      <vt:lpstr>Falls prevention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Helen Haylor</dc:title>
  <dc:creator>Helen Haylor</dc:creator>
  <cp:lastModifiedBy>Helen Haylor</cp:lastModifiedBy>
  <cp:revision>64</cp:revision>
  <dcterms:created xsi:type="dcterms:W3CDTF">2017-01-08T16:10:46Z</dcterms:created>
  <dcterms:modified xsi:type="dcterms:W3CDTF">2017-03-24T17:30:41Z</dcterms:modified>
</cp:coreProperties>
</file>