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rts/chart1.xml" ContentType="application/vnd.openxmlformats-officedocument.drawingml.chart+xml"/>
  <Override PartName="/ppt/charts/chart2.xml" ContentType="application/vnd.openxmlformats-officedocument.drawingml.chart+xml"/>
  <Override PartName="/ppt/charts/chart3.xml" ContentType="application/vnd.openxmlformats-officedocument.drawingml.chart+xml"/>
  <Override PartName="/ppt/charts/chart4.xml" ContentType="application/vnd.openxmlformats-officedocument.drawingml.chart+xml"/>
  <Override PartName="/ppt/charts/chart5.xml" ContentType="application/vnd.openxmlformats-officedocument.drawingml.chart+xml"/>
  <Override PartName="/ppt/charts/chart6.xml" ContentType="application/vnd.openxmlformats-officedocument.drawingml.chart+xml"/>
  <Override PartName="/ppt/charts/chart7.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sldIdLst>
    <p:sldId id="256" r:id="rId2"/>
    <p:sldId id="257" r:id="rId3"/>
    <p:sldId id="258" r:id="rId4"/>
    <p:sldId id="259" r:id="rId5"/>
    <p:sldId id="260" r:id="rId6"/>
    <p:sldId id="261" r:id="rId7"/>
    <p:sldId id="267" r:id="rId8"/>
    <p:sldId id="268" r:id="rId9"/>
    <p:sldId id="269" r:id="rId10"/>
    <p:sldId id="271" r:id="rId11"/>
    <p:sldId id="277" r:id="rId12"/>
    <p:sldId id="279" r:id="rId13"/>
    <p:sldId id="280" r:id="rId14"/>
    <p:sldId id="281" r:id="rId15"/>
    <p:sldId id="263" r:id="rId16"/>
    <p:sldId id="264" r:id="rId17"/>
    <p:sldId id="265" r:id="rId18"/>
    <p:sldId id="282" r:id="rId19"/>
    <p:sldId id="283" r:id="rId20"/>
    <p:sldId id="284" r:id="rId2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8" d="100"/>
          <a:sy n="108" d="100"/>
        </p:scale>
        <p:origin x="-800" y="-11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printerSettings" Target="printerSettings/printerSettings1.bin"/><Relationship Id="rId23" Type="http://schemas.openxmlformats.org/officeDocument/2006/relationships/presProps" Target="presProps.xml"/><Relationship Id="rId24" Type="http://schemas.openxmlformats.org/officeDocument/2006/relationships/viewProps" Target="viewProps.xml"/><Relationship Id="rId25" Type="http://schemas.openxmlformats.org/officeDocument/2006/relationships/theme" Target="theme/theme1.xml"/><Relationship Id="rId26"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charts/_rels/chart1.xml.rels><?xml version="1.0" encoding="UTF-8" standalone="yes"?>
<Relationships xmlns="http://schemas.openxmlformats.org/package/2006/relationships"><Relationship Id="rId1" Type="http://schemas.openxmlformats.org/officeDocument/2006/relationships/oleObject" Target="Workbook2" TargetMode="External"/></Relationships>
</file>

<file path=ppt/charts/_rels/chart2.xml.rels><?xml version="1.0" encoding="UTF-8" standalone="yes"?>
<Relationships xmlns="http://schemas.openxmlformats.org/package/2006/relationships"><Relationship Id="rId1" Type="http://schemas.openxmlformats.org/officeDocument/2006/relationships/oleObject" Target="Workbook2" TargetMode="External"/></Relationships>
</file>

<file path=ppt/charts/_rels/chart3.xml.rels><?xml version="1.0" encoding="UTF-8" standalone="yes"?>
<Relationships xmlns="http://schemas.openxmlformats.org/package/2006/relationships"><Relationship Id="rId1" Type="http://schemas.openxmlformats.org/officeDocument/2006/relationships/oleObject" Target="Workbook3" TargetMode="External"/></Relationships>
</file>

<file path=ppt/charts/_rels/chart4.xml.rels><?xml version="1.0" encoding="UTF-8" standalone="yes"?>
<Relationships xmlns="http://schemas.openxmlformats.org/package/2006/relationships"><Relationship Id="rId1" Type="http://schemas.openxmlformats.org/officeDocument/2006/relationships/oleObject" Target="Workbook4" TargetMode="External"/></Relationships>
</file>

<file path=ppt/charts/_rels/chart5.xml.rels><?xml version="1.0" encoding="UTF-8" standalone="yes"?>
<Relationships xmlns="http://schemas.openxmlformats.org/package/2006/relationships"><Relationship Id="rId1" Type="http://schemas.openxmlformats.org/officeDocument/2006/relationships/oleObject" Target="Workbook2" TargetMode="External"/></Relationships>
</file>

<file path=ppt/charts/_rels/chart6.xml.rels><?xml version="1.0" encoding="UTF-8" standalone="yes"?>
<Relationships xmlns="http://schemas.openxmlformats.org/package/2006/relationships"><Relationship Id="rId1" Type="http://schemas.openxmlformats.org/officeDocument/2006/relationships/oleObject" Target="Workbook1" TargetMode="External"/></Relationships>
</file>

<file path=ppt/charts/_rels/chart7.xml.rels><?xml version="1.0" encoding="UTF-8" standalone="yes"?>
<Relationships xmlns="http://schemas.openxmlformats.org/package/2006/relationships"><Relationship Id="rId1" Type="http://schemas.openxmlformats.org/officeDocument/2006/relationships/oleObject" Target="Workbook1"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hart>
    <c:autoTitleDeleted val="0"/>
    <c:plotArea>
      <c:layout/>
      <c:barChart>
        <c:barDir val="col"/>
        <c:grouping val="clustered"/>
        <c:varyColors val="0"/>
        <c:dLbls>
          <c:showLegendKey val="0"/>
          <c:showVal val="0"/>
          <c:showCatName val="0"/>
          <c:showSerName val="0"/>
          <c:showPercent val="0"/>
          <c:showBubbleSize val="0"/>
        </c:dLbls>
        <c:gapWidth val="150"/>
        <c:axId val="2045548952"/>
        <c:axId val="2019559624"/>
      </c:barChart>
      <c:catAx>
        <c:axId val="2045548952"/>
        <c:scaling>
          <c:orientation val="minMax"/>
        </c:scaling>
        <c:delete val="0"/>
        <c:axPos val="b"/>
        <c:majorTickMark val="out"/>
        <c:minorTickMark val="none"/>
        <c:tickLblPos val="nextTo"/>
        <c:crossAx val="2019559624"/>
        <c:crosses val="autoZero"/>
        <c:auto val="1"/>
        <c:lblAlgn val="ctr"/>
        <c:lblOffset val="100"/>
        <c:noMultiLvlLbl val="0"/>
      </c:catAx>
      <c:valAx>
        <c:axId val="2019559624"/>
        <c:scaling>
          <c:orientation val="minMax"/>
        </c:scaling>
        <c:delete val="0"/>
        <c:axPos val="l"/>
        <c:majorGridlines/>
        <c:numFmt formatCode="General" sourceLinked="1"/>
        <c:majorTickMark val="out"/>
        <c:minorTickMark val="none"/>
        <c:tickLblPos val="nextTo"/>
        <c:crossAx val="2045548952"/>
        <c:crosses val="autoZero"/>
        <c:crossBetween val="between"/>
      </c:valAx>
    </c:plotArea>
    <c:plotVisOnly val="1"/>
    <c:dispBlanksAs val="gap"/>
    <c:showDLblsOverMax val="0"/>
  </c:chart>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hart>
    <c:autoTitleDeleted val="0"/>
    <c:plotArea>
      <c:layout/>
      <c:barChart>
        <c:barDir val="col"/>
        <c:grouping val="clustered"/>
        <c:varyColors val="0"/>
        <c:ser>
          <c:idx val="0"/>
          <c:order val="0"/>
          <c:invertIfNegative val="0"/>
          <c:cat>
            <c:strRef>
              <c:f>Sheet1!$A$1:$A$3</c:f>
              <c:strCache>
                <c:ptCount val="3"/>
                <c:pt idx="0">
                  <c:v>Yes</c:v>
                </c:pt>
                <c:pt idx="1">
                  <c:v>No</c:v>
                </c:pt>
                <c:pt idx="2">
                  <c:v>N/A</c:v>
                </c:pt>
              </c:strCache>
            </c:strRef>
          </c:cat>
          <c:val>
            <c:numRef>
              <c:f>Sheet1!$B$1:$B$3</c:f>
              <c:numCache>
                <c:formatCode>General</c:formatCode>
                <c:ptCount val="3"/>
                <c:pt idx="0">
                  <c:v>8.0</c:v>
                </c:pt>
                <c:pt idx="1">
                  <c:v>1.0</c:v>
                </c:pt>
                <c:pt idx="2">
                  <c:v>15.0</c:v>
                </c:pt>
              </c:numCache>
            </c:numRef>
          </c:val>
        </c:ser>
        <c:dLbls>
          <c:showLegendKey val="0"/>
          <c:showVal val="0"/>
          <c:showCatName val="0"/>
          <c:showSerName val="0"/>
          <c:showPercent val="0"/>
          <c:showBubbleSize val="0"/>
        </c:dLbls>
        <c:gapWidth val="150"/>
        <c:axId val="2019619016"/>
        <c:axId val="2019621960"/>
      </c:barChart>
      <c:catAx>
        <c:axId val="2019619016"/>
        <c:scaling>
          <c:orientation val="minMax"/>
        </c:scaling>
        <c:delete val="0"/>
        <c:axPos val="b"/>
        <c:majorTickMark val="out"/>
        <c:minorTickMark val="none"/>
        <c:tickLblPos val="nextTo"/>
        <c:crossAx val="2019621960"/>
        <c:crosses val="autoZero"/>
        <c:auto val="1"/>
        <c:lblAlgn val="ctr"/>
        <c:lblOffset val="100"/>
        <c:noMultiLvlLbl val="0"/>
      </c:catAx>
      <c:valAx>
        <c:axId val="2019621960"/>
        <c:scaling>
          <c:orientation val="minMax"/>
        </c:scaling>
        <c:delete val="0"/>
        <c:axPos val="l"/>
        <c:majorGridlines/>
        <c:numFmt formatCode="General" sourceLinked="1"/>
        <c:majorTickMark val="out"/>
        <c:minorTickMark val="none"/>
        <c:tickLblPos val="nextTo"/>
        <c:crossAx val="2019619016"/>
        <c:crosses val="autoZero"/>
        <c:crossBetween val="between"/>
      </c:valAx>
    </c:plotArea>
    <c:plotVisOnly val="1"/>
    <c:dispBlanksAs val="gap"/>
    <c:showDLblsOverMax val="0"/>
  </c:chart>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hart>
    <c:autoTitleDeleted val="0"/>
    <c:plotArea>
      <c:layout/>
      <c:barChart>
        <c:barDir val="col"/>
        <c:grouping val="clustered"/>
        <c:varyColors val="0"/>
        <c:ser>
          <c:idx val="0"/>
          <c:order val="0"/>
          <c:invertIfNegative val="0"/>
          <c:cat>
            <c:strRef>
              <c:f>Sheet1!$A$1:$A$3</c:f>
              <c:strCache>
                <c:ptCount val="3"/>
                <c:pt idx="0">
                  <c:v>Yes</c:v>
                </c:pt>
                <c:pt idx="1">
                  <c:v>No</c:v>
                </c:pt>
                <c:pt idx="2">
                  <c:v>N/A</c:v>
                </c:pt>
              </c:strCache>
            </c:strRef>
          </c:cat>
          <c:val>
            <c:numRef>
              <c:f>Sheet1!$B$1:$B$3</c:f>
              <c:numCache>
                <c:formatCode>General</c:formatCode>
                <c:ptCount val="3"/>
                <c:pt idx="0">
                  <c:v>9.0</c:v>
                </c:pt>
                <c:pt idx="1">
                  <c:v>2.0</c:v>
                </c:pt>
                <c:pt idx="2">
                  <c:v>4.0</c:v>
                </c:pt>
              </c:numCache>
            </c:numRef>
          </c:val>
        </c:ser>
        <c:dLbls>
          <c:showLegendKey val="0"/>
          <c:showVal val="0"/>
          <c:showCatName val="0"/>
          <c:showSerName val="0"/>
          <c:showPercent val="0"/>
          <c:showBubbleSize val="0"/>
        </c:dLbls>
        <c:gapWidth val="150"/>
        <c:axId val="2019649688"/>
        <c:axId val="2019652632"/>
      </c:barChart>
      <c:catAx>
        <c:axId val="2019649688"/>
        <c:scaling>
          <c:orientation val="minMax"/>
        </c:scaling>
        <c:delete val="0"/>
        <c:axPos val="b"/>
        <c:majorTickMark val="out"/>
        <c:minorTickMark val="none"/>
        <c:tickLblPos val="nextTo"/>
        <c:crossAx val="2019652632"/>
        <c:crosses val="autoZero"/>
        <c:auto val="1"/>
        <c:lblAlgn val="ctr"/>
        <c:lblOffset val="100"/>
        <c:noMultiLvlLbl val="0"/>
      </c:catAx>
      <c:valAx>
        <c:axId val="2019652632"/>
        <c:scaling>
          <c:orientation val="minMax"/>
        </c:scaling>
        <c:delete val="0"/>
        <c:axPos val="l"/>
        <c:majorGridlines/>
        <c:numFmt formatCode="General" sourceLinked="1"/>
        <c:majorTickMark val="out"/>
        <c:minorTickMark val="none"/>
        <c:tickLblPos val="nextTo"/>
        <c:crossAx val="2019649688"/>
        <c:crosses val="autoZero"/>
        <c:crossBetween val="between"/>
      </c:valAx>
    </c:plotArea>
    <c:plotVisOnly val="1"/>
    <c:dispBlanksAs val="gap"/>
    <c:showDLblsOverMax val="0"/>
  </c:chart>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hart>
    <c:autoTitleDeleted val="0"/>
    <c:plotArea>
      <c:layout/>
      <c:barChart>
        <c:barDir val="col"/>
        <c:grouping val="clustered"/>
        <c:varyColors val="0"/>
        <c:ser>
          <c:idx val="0"/>
          <c:order val="0"/>
          <c:invertIfNegative val="0"/>
          <c:cat>
            <c:strRef>
              <c:f>Sheet1!$A$1:$A$3</c:f>
              <c:strCache>
                <c:ptCount val="3"/>
                <c:pt idx="0">
                  <c:v>Yes</c:v>
                </c:pt>
                <c:pt idx="1">
                  <c:v>No</c:v>
                </c:pt>
                <c:pt idx="2">
                  <c:v>N/A</c:v>
                </c:pt>
              </c:strCache>
            </c:strRef>
          </c:cat>
          <c:val>
            <c:numRef>
              <c:f>Sheet1!$B$1:$B$3</c:f>
              <c:numCache>
                <c:formatCode>General</c:formatCode>
                <c:ptCount val="3"/>
                <c:pt idx="0">
                  <c:v>11.0</c:v>
                </c:pt>
                <c:pt idx="1">
                  <c:v>1.0</c:v>
                </c:pt>
                <c:pt idx="2">
                  <c:v>15.0</c:v>
                </c:pt>
              </c:numCache>
            </c:numRef>
          </c:val>
        </c:ser>
        <c:dLbls>
          <c:showLegendKey val="0"/>
          <c:showVal val="0"/>
          <c:showCatName val="0"/>
          <c:showSerName val="0"/>
          <c:showPercent val="0"/>
          <c:showBubbleSize val="0"/>
        </c:dLbls>
        <c:gapWidth val="150"/>
        <c:axId val="2019698936"/>
        <c:axId val="2019701880"/>
      </c:barChart>
      <c:catAx>
        <c:axId val="2019698936"/>
        <c:scaling>
          <c:orientation val="minMax"/>
        </c:scaling>
        <c:delete val="0"/>
        <c:axPos val="b"/>
        <c:majorTickMark val="out"/>
        <c:minorTickMark val="none"/>
        <c:tickLblPos val="nextTo"/>
        <c:crossAx val="2019701880"/>
        <c:crosses val="autoZero"/>
        <c:auto val="1"/>
        <c:lblAlgn val="ctr"/>
        <c:lblOffset val="100"/>
        <c:noMultiLvlLbl val="0"/>
      </c:catAx>
      <c:valAx>
        <c:axId val="2019701880"/>
        <c:scaling>
          <c:orientation val="minMax"/>
        </c:scaling>
        <c:delete val="0"/>
        <c:axPos val="l"/>
        <c:majorGridlines/>
        <c:numFmt formatCode="General" sourceLinked="1"/>
        <c:majorTickMark val="out"/>
        <c:minorTickMark val="none"/>
        <c:tickLblPos val="nextTo"/>
        <c:crossAx val="2019698936"/>
        <c:crosses val="autoZero"/>
        <c:crossBetween val="between"/>
      </c:valAx>
    </c:plotArea>
    <c:plotVisOnly val="1"/>
    <c:dispBlanksAs val="gap"/>
    <c:showDLblsOverMax val="0"/>
  </c:chart>
  <c:externalData r:id="rId1">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hart>
    <c:autoTitleDeleted val="0"/>
    <c:plotArea>
      <c:layout/>
      <c:barChart>
        <c:barDir val="col"/>
        <c:grouping val="clustered"/>
        <c:varyColors val="0"/>
        <c:ser>
          <c:idx val="0"/>
          <c:order val="0"/>
          <c:invertIfNegative val="0"/>
          <c:cat>
            <c:strRef>
              <c:f>Sheet1!$A$1:$A$3</c:f>
              <c:strCache>
                <c:ptCount val="3"/>
                <c:pt idx="0">
                  <c:v>Yes</c:v>
                </c:pt>
                <c:pt idx="1">
                  <c:v>No</c:v>
                </c:pt>
                <c:pt idx="2">
                  <c:v>N/A</c:v>
                </c:pt>
              </c:strCache>
            </c:strRef>
          </c:cat>
          <c:val>
            <c:numRef>
              <c:f>Sheet1!$B$1:$B$3</c:f>
              <c:numCache>
                <c:formatCode>General</c:formatCode>
                <c:ptCount val="3"/>
                <c:pt idx="0">
                  <c:v>23.0</c:v>
                </c:pt>
                <c:pt idx="1">
                  <c:v>0.0</c:v>
                </c:pt>
                <c:pt idx="2">
                  <c:v>4.0</c:v>
                </c:pt>
              </c:numCache>
            </c:numRef>
          </c:val>
        </c:ser>
        <c:dLbls>
          <c:showLegendKey val="0"/>
          <c:showVal val="0"/>
          <c:showCatName val="0"/>
          <c:showSerName val="0"/>
          <c:showPercent val="0"/>
          <c:showBubbleSize val="0"/>
        </c:dLbls>
        <c:gapWidth val="150"/>
        <c:axId val="2071845048"/>
        <c:axId val="2071847992"/>
      </c:barChart>
      <c:catAx>
        <c:axId val="2071845048"/>
        <c:scaling>
          <c:orientation val="minMax"/>
        </c:scaling>
        <c:delete val="0"/>
        <c:axPos val="b"/>
        <c:majorTickMark val="out"/>
        <c:minorTickMark val="none"/>
        <c:tickLblPos val="nextTo"/>
        <c:crossAx val="2071847992"/>
        <c:crosses val="autoZero"/>
        <c:auto val="1"/>
        <c:lblAlgn val="ctr"/>
        <c:lblOffset val="100"/>
        <c:noMultiLvlLbl val="0"/>
      </c:catAx>
      <c:valAx>
        <c:axId val="2071847992"/>
        <c:scaling>
          <c:orientation val="minMax"/>
        </c:scaling>
        <c:delete val="0"/>
        <c:axPos val="l"/>
        <c:majorGridlines/>
        <c:numFmt formatCode="General" sourceLinked="1"/>
        <c:majorTickMark val="out"/>
        <c:minorTickMark val="none"/>
        <c:tickLblPos val="nextTo"/>
        <c:crossAx val="2071845048"/>
        <c:crosses val="autoZero"/>
        <c:crossBetween val="between"/>
      </c:valAx>
    </c:plotArea>
    <c:plotVisOnly val="1"/>
    <c:dispBlanksAs val="gap"/>
    <c:showDLblsOverMax val="0"/>
  </c:chart>
  <c:externalData r:id="rId1">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hart>
    <c:autoTitleDeleted val="0"/>
    <c:plotArea>
      <c:layout/>
      <c:barChart>
        <c:barDir val="col"/>
        <c:grouping val="clustered"/>
        <c:varyColors val="0"/>
        <c:ser>
          <c:idx val="0"/>
          <c:order val="0"/>
          <c:invertIfNegative val="0"/>
          <c:cat>
            <c:strRef>
              <c:f>Sheet1!$A$2:$A$4</c:f>
              <c:strCache>
                <c:ptCount val="3"/>
                <c:pt idx="0">
                  <c:v>Yes</c:v>
                </c:pt>
                <c:pt idx="1">
                  <c:v>No</c:v>
                </c:pt>
                <c:pt idx="2">
                  <c:v>N/A</c:v>
                </c:pt>
              </c:strCache>
            </c:strRef>
          </c:cat>
          <c:val>
            <c:numRef>
              <c:f>Sheet1!$B$2:$B$4</c:f>
              <c:numCache>
                <c:formatCode>General</c:formatCode>
                <c:ptCount val="3"/>
                <c:pt idx="0">
                  <c:v>21.0</c:v>
                </c:pt>
                <c:pt idx="1">
                  <c:v>2.0</c:v>
                </c:pt>
                <c:pt idx="2">
                  <c:v>5.0</c:v>
                </c:pt>
              </c:numCache>
            </c:numRef>
          </c:val>
        </c:ser>
        <c:dLbls>
          <c:showLegendKey val="0"/>
          <c:showVal val="0"/>
          <c:showCatName val="0"/>
          <c:showSerName val="0"/>
          <c:showPercent val="0"/>
          <c:showBubbleSize val="0"/>
        </c:dLbls>
        <c:gapWidth val="150"/>
        <c:axId val="2071876168"/>
        <c:axId val="2071879112"/>
      </c:barChart>
      <c:catAx>
        <c:axId val="2071876168"/>
        <c:scaling>
          <c:orientation val="minMax"/>
        </c:scaling>
        <c:delete val="0"/>
        <c:axPos val="b"/>
        <c:majorTickMark val="out"/>
        <c:minorTickMark val="none"/>
        <c:tickLblPos val="nextTo"/>
        <c:crossAx val="2071879112"/>
        <c:crosses val="autoZero"/>
        <c:auto val="1"/>
        <c:lblAlgn val="ctr"/>
        <c:lblOffset val="100"/>
        <c:noMultiLvlLbl val="0"/>
      </c:catAx>
      <c:valAx>
        <c:axId val="2071879112"/>
        <c:scaling>
          <c:orientation val="minMax"/>
        </c:scaling>
        <c:delete val="0"/>
        <c:axPos val="l"/>
        <c:majorGridlines/>
        <c:numFmt formatCode="General" sourceLinked="1"/>
        <c:majorTickMark val="out"/>
        <c:minorTickMark val="none"/>
        <c:tickLblPos val="nextTo"/>
        <c:crossAx val="2071876168"/>
        <c:crosses val="autoZero"/>
        <c:crossBetween val="between"/>
      </c:valAx>
    </c:plotArea>
    <c:plotVisOnly val="1"/>
    <c:dispBlanksAs val="gap"/>
    <c:showDLblsOverMax val="0"/>
  </c:chart>
  <c:externalData r:id="rId1">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hart>
    <c:autoTitleDeleted val="0"/>
    <c:plotArea>
      <c:layout/>
      <c:barChart>
        <c:barDir val="col"/>
        <c:grouping val="clustered"/>
        <c:varyColors val="0"/>
        <c:ser>
          <c:idx val="0"/>
          <c:order val="0"/>
          <c:invertIfNegative val="0"/>
          <c:cat>
            <c:strRef>
              <c:f>Sheet1!$A$2:$A$7</c:f>
              <c:strCache>
                <c:ptCount val="6"/>
                <c:pt idx="0">
                  <c:v>1</c:v>
                </c:pt>
                <c:pt idx="1">
                  <c:v>2</c:v>
                </c:pt>
                <c:pt idx="2">
                  <c:v>3</c:v>
                </c:pt>
                <c:pt idx="3">
                  <c:v>4</c:v>
                </c:pt>
                <c:pt idx="4">
                  <c:v>5</c:v>
                </c:pt>
                <c:pt idx="5">
                  <c:v>N/A</c:v>
                </c:pt>
              </c:strCache>
            </c:strRef>
          </c:cat>
          <c:val>
            <c:numRef>
              <c:f>Sheet1!$B$2:$B$7</c:f>
              <c:numCache>
                <c:formatCode>General</c:formatCode>
                <c:ptCount val="6"/>
                <c:pt idx="0">
                  <c:v>0.0</c:v>
                </c:pt>
                <c:pt idx="1">
                  <c:v>0.0</c:v>
                </c:pt>
                <c:pt idx="2">
                  <c:v>2.0</c:v>
                </c:pt>
                <c:pt idx="3">
                  <c:v>6.0</c:v>
                </c:pt>
                <c:pt idx="4">
                  <c:v>17.0</c:v>
                </c:pt>
                <c:pt idx="5">
                  <c:v>2.0</c:v>
                </c:pt>
              </c:numCache>
            </c:numRef>
          </c:val>
        </c:ser>
        <c:dLbls>
          <c:showLegendKey val="0"/>
          <c:showVal val="0"/>
          <c:showCatName val="0"/>
          <c:showSerName val="0"/>
          <c:showPercent val="0"/>
          <c:showBubbleSize val="0"/>
        </c:dLbls>
        <c:gapWidth val="150"/>
        <c:axId val="2071907160"/>
        <c:axId val="2071910168"/>
      </c:barChart>
      <c:catAx>
        <c:axId val="2071907160"/>
        <c:scaling>
          <c:orientation val="minMax"/>
        </c:scaling>
        <c:delete val="0"/>
        <c:axPos val="b"/>
        <c:majorTickMark val="out"/>
        <c:minorTickMark val="none"/>
        <c:tickLblPos val="nextTo"/>
        <c:crossAx val="2071910168"/>
        <c:crosses val="autoZero"/>
        <c:auto val="1"/>
        <c:lblAlgn val="ctr"/>
        <c:lblOffset val="100"/>
        <c:noMultiLvlLbl val="0"/>
      </c:catAx>
      <c:valAx>
        <c:axId val="2071910168"/>
        <c:scaling>
          <c:orientation val="minMax"/>
        </c:scaling>
        <c:delete val="0"/>
        <c:axPos val="l"/>
        <c:majorGridlines/>
        <c:numFmt formatCode="General" sourceLinked="1"/>
        <c:majorTickMark val="out"/>
        <c:minorTickMark val="none"/>
        <c:tickLblPos val="nextTo"/>
        <c:crossAx val="2071907160"/>
        <c:crosses val="autoZero"/>
        <c:crossBetween val="between"/>
      </c:valAx>
    </c:plotArea>
    <c:plotVisOnly val="1"/>
    <c:dispBlanksAs val="gap"/>
    <c:showDLblsOverMax val="0"/>
  </c:chart>
  <c:externalData r:id="rId1">
    <c:autoUpdate val="0"/>
  </c:externalData>
</c:chartSpace>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330015D9-D0F9-4D55-AAA0-037D270A5F90}" type="datetimeFigureOut">
              <a:rPr lang="en-GB" smtClean="0"/>
              <a:t>31/07/2015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E6F094F-0FFF-45BD-B403-7EED9230DB68}" type="slidenum">
              <a:rPr lang="en-GB" smtClean="0"/>
              <a:t>‹#›</a:t>
            </a:fld>
            <a:endParaRPr lang="en-GB"/>
          </a:p>
        </p:txBody>
      </p:sp>
    </p:spTree>
    <p:extLst>
      <p:ext uri="{BB962C8B-B14F-4D97-AF65-F5344CB8AC3E}">
        <p14:creationId xmlns:p14="http://schemas.microsoft.com/office/powerpoint/2010/main" val="229113701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330015D9-D0F9-4D55-AAA0-037D270A5F90}" type="datetimeFigureOut">
              <a:rPr lang="en-GB" smtClean="0"/>
              <a:t>31/07/2015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E6F094F-0FFF-45BD-B403-7EED9230DB68}" type="slidenum">
              <a:rPr lang="en-GB" smtClean="0"/>
              <a:t>‹#›</a:t>
            </a:fld>
            <a:endParaRPr lang="en-GB"/>
          </a:p>
        </p:txBody>
      </p:sp>
    </p:spTree>
    <p:extLst>
      <p:ext uri="{BB962C8B-B14F-4D97-AF65-F5344CB8AC3E}">
        <p14:creationId xmlns:p14="http://schemas.microsoft.com/office/powerpoint/2010/main" val="4403725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330015D9-D0F9-4D55-AAA0-037D270A5F90}" type="datetimeFigureOut">
              <a:rPr lang="en-GB" smtClean="0"/>
              <a:t>31/07/2015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E6F094F-0FFF-45BD-B403-7EED9230DB68}" type="slidenum">
              <a:rPr lang="en-GB" smtClean="0"/>
              <a:t>‹#›</a:t>
            </a:fld>
            <a:endParaRPr lang="en-GB"/>
          </a:p>
        </p:txBody>
      </p:sp>
    </p:spTree>
    <p:extLst>
      <p:ext uri="{BB962C8B-B14F-4D97-AF65-F5344CB8AC3E}">
        <p14:creationId xmlns:p14="http://schemas.microsoft.com/office/powerpoint/2010/main" val="14135559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330015D9-D0F9-4D55-AAA0-037D270A5F90}" type="datetimeFigureOut">
              <a:rPr lang="en-GB" smtClean="0"/>
              <a:t>31/07/2015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E6F094F-0FFF-45BD-B403-7EED9230DB68}" type="slidenum">
              <a:rPr lang="en-GB" smtClean="0"/>
              <a:t>‹#›</a:t>
            </a:fld>
            <a:endParaRPr lang="en-GB"/>
          </a:p>
        </p:txBody>
      </p:sp>
    </p:spTree>
    <p:extLst>
      <p:ext uri="{BB962C8B-B14F-4D97-AF65-F5344CB8AC3E}">
        <p14:creationId xmlns:p14="http://schemas.microsoft.com/office/powerpoint/2010/main" val="24856564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30015D9-D0F9-4D55-AAA0-037D270A5F90}" type="datetimeFigureOut">
              <a:rPr lang="en-GB" smtClean="0"/>
              <a:t>31/07/2015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E6F094F-0FFF-45BD-B403-7EED9230DB68}" type="slidenum">
              <a:rPr lang="en-GB" smtClean="0"/>
              <a:t>‹#›</a:t>
            </a:fld>
            <a:endParaRPr lang="en-GB"/>
          </a:p>
        </p:txBody>
      </p:sp>
    </p:spTree>
    <p:extLst>
      <p:ext uri="{BB962C8B-B14F-4D97-AF65-F5344CB8AC3E}">
        <p14:creationId xmlns:p14="http://schemas.microsoft.com/office/powerpoint/2010/main" val="31132601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330015D9-D0F9-4D55-AAA0-037D270A5F90}" type="datetimeFigureOut">
              <a:rPr lang="en-GB" smtClean="0"/>
              <a:t>31/07/2015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1E6F094F-0FFF-45BD-B403-7EED9230DB68}" type="slidenum">
              <a:rPr lang="en-GB" smtClean="0"/>
              <a:t>‹#›</a:t>
            </a:fld>
            <a:endParaRPr lang="en-GB"/>
          </a:p>
        </p:txBody>
      </p:sp>
    </p:spTree>
    <p:extLst>
      <p:ext uri="{BB962C8B-B14F-4D97-AF65-F5344CB8AC3E}">
        <p14:creationId xmlns:p14="http://schemas.microsoft.com/office/powerpoint/2010/main" val="7867624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330015D9-D0F9-4D55-AAA0-037D270A5F90}" type="datetimeFigureOut">
              <a:rPr lang="en-GB" smtClean="0"/>
              <a:t>31/07/2015</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1E6F094F-0FFF-45BD-B403-7EED9230DB68}" type="slidenum">
              <a:rPr lang="en-GB" smtClean="0"/>
              <a:t>‹#›</a:t>
            </a:fld>
            <a:endParaRPr lang="en-GB"/>
          </a:p>
        </p:txBody>
      </p:sp>
    </p:spTree>
    <p:extLst>
      <p:ext uri="{BB962C8B-B14F-4D97-AF65-F5344CB8AC3E}">
        <p14:creationId xmlns:p14="http://schemas.microsoft.com/office/powerpoint/2010/main" val="2700447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330015D9-D0F9-4D55-AAA0-037D270A5F90}" type="datetimeFigureOut">
              <a:rPr lang="en-GB" smtClean="0"/>
              <a:t>31/07/2015</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1E6F094F-0FFF-45BD-B403-7EED9230DB68}" type="slidenum">
              <a:rPr lang="en-GB" smtClean="0"/>
              <a:t>‹#›</a:t>
            </a:fld>
            <a:endParaRPr lang="en-GB"/>
          </a:p>
        </p:txBody>
      </p:sp>
    </p:spTree>
    <p:extLst>
      <p:ext uri="{BB962C8B-B14F-4D97-AF65-F5344CB8AC3E}">
        <p14:creationId xmlns:p14="http://schemas.microsoft.com/office/powerpoint/2010/main" val="268378582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30015D9-D0F9-4D55-AAA0-037D270A5F90}" type="datetimeFigureOut">
              <a:rPr lang="en-GB" smtClean="0"/>
              <a:t>31/07/2015</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1E6F094F-0FFF-45BD-B403-7EED9230DB68}" type="slidenum">
              <a:rPr lang="en-GB" smtClean="0"/>
              <a:t>‹#›</a:t>
            </a:fld>
            <a:endParaRPr lang="en-GB"/>
          </a:p>
        </p:txBody>
      </p:sp>
    </p:spTree>
    <p:extLst>
      <p:ext uri="{BB962C8B-B14F-4D97-AF65-F5344CB8AC3E}">
        <p14:creationId xmlns:p14="http://schemas.microsoft.com/office/powerpoint/2010/main" val="6649639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30015D9-D0F9-4D55-AAA0-037D270A5F90}" type="datetimeFigureOut">
              <a:rPr lang="en-GB" smtClean="0"/>
              <a:t>31/07/2015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1E6F094F-0FFF-45BD-B403-7EED9230DB68}" type="slidenum">
              <a:rPr lang="en-GB" smtClean="0"/>
              <a:t>‹#›</a:t>
            </a:fld>
            <a:endParaRPr lang="en-GB"/>
          </a:p>
        </p:txBody>
      </p:sp>
    </p:spTree>
    <p:extLst>
      <p:ext uri="{BB962C8B-B14F-4D97-AF65-F5344CB8AC3E}">
        <p14:creationId xmlns:p14="http://schemas.microsoft.com/office/powerpoint/2010/main" val="99579234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30015D9-D0F9-4D55-AAA0-037D270A5F90}" type="datetimeFigureOut">
              <a:rPr lang="en-GB" smtClean="0"/>
              <a:t>31/07/2015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1E6F094F-0FFF-45BD-B403-7EED9230DB68}" type="slidenum">
              <a:rPr lang="en-GB" smtClean="0"/>
              <a:t>‹#›</a:t>
            </a:fld>
            <a:endParaRPr lang="en-GB"/>
          </a:p>
        </p:txBody>
      </p:sp>
    </p:spTree>
    <p:extLst>
      <p:ext uri="{BB962C8B-B14F-4D97-AF65-F5344CB8AC3E}">
        <p14:creationId xmlns:p14="http://schemas.microsoft.com/office/powerpoint/2010/main" val="2791440295"/>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30015D9-D0F9-4D55-AAA0-037D270A5F90}" type="datetimeFigureOut">
              <a:rPr lang="en-GB" smtClean="0"/>
              <a:t>31/07/2015</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E6F094F-0FFF-45BD-B403-7EED9230DB68}" type="slidenum">
              <a:rPr lang="en-GB" smtClean="0"/>
              <a:t>‹#›</a:t>
            </a:fld>
            <a:endParaRPr lang="en-GB"/>
          </a:p>
        </p:txBody>
      </p:sp>
    </p:spTree>
    <p:extLst>
      <p:ext uri="{BB962C8B-B14F-4D97-AF65-F5344CB8AC3E}">
        <p14:creationId xmlns:p14="http://schemas.microsoft.com/office/powerpoint/2010/main" val="1843678649"/>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chart" Target="../charts/char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chart" Target="../charts/chart5.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chart" Target="../charts/char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chart" Target="../charts/char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chart" Target="../charts/chart1.xml"/><Relationship Id="rId3" Type="http://schemas.openxmlformats.org/officeDocument/2006/relationships/chart" Target="../charts/char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chart" Target="../charts/char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3568" y="1844824"/>
            <a:ext cx="7772400" cy="1470025"/>
          </a:xfrm>
        </p:spPr>
        <p:txBody>
          <a:bodyPr/>
          <a:lstStyle/>
          <a:p>
            <a:r>
              <a:rPr lang="en-GB" dirty="0" smtClean="0"/>
              <a:t>Transitional / YAJIA clinic</a:t>
            </a:r>
            <a:endParaRPr lang="en-GB" dirty="0"/>
          </a:p>
        </p:txBody>
      </p:sp>
      <p:sp>
        <p:nvSpPr>
          <p:cNvPr id="3" name="Subtitle 2"/>
          <p:cNvSpPr>
            <a:spLocks noGrp="1"/>
          </p:cNvSpPr>
          <p:nvPr>
            <p:ph type="subTitle" idx="1"/>
          </p:nvPr>
        </p:nvSpPr>
        <p:spPr>
          <a:xfrm>
            <a:off x="1403648" y="3645024"/>
            <a:ext cx="6400800" cy="1752600"/>
          </a:xfrm>
        </p:spPr>
        <p:txBody>
          <a:bodyPr>
            <a:normAutofit/>
          </a:bodyPr>
          <a:lstStyle/>
          <a:p>
            <a:r>
              <a:rPr lang="en-GB" dirty="0" smtClean="0"/>
              <a:t>Freeman Hospital</a:t>
            </a:r>
          </a:p>
          <a:p>
            <a:r>
              <a:rPr lang="en-GB" dirty="0" smtClean="0"/>
              <a:t>Dr Martin Lee &amp; SPN Lesley Tiffin</a:t>
            </a:r>
            <a:endParaRPr lang="en-GB" dirty="0"/>
          </a:p>
        </p:txBody>
      </p:sp>
    </p:spTree>
    <p:extLst>
      <p:ext uri="{BB962C8B-B14F-4D97-AF65-F5344CB8AC3E}">
        <p14:creationId xmlns:p14="http://schemas.microsoft.com/office/powerpoint/2010/main" val="49000559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Results: Questionnaire 2 </a:t>
            </a:r>
            <a:br>
              <a:rPr lang="en-GB" dirty="0" smtClean="0"/>
            </a:br>
            <a:r>
              <a:rPr lang="en-GB" dirty="0" smtClean="0"/>
              <a:t>(</a:t>
            </a:r>
            <a:r>
              <a:rPr lang="en-GB" dirty="0" err="1" smtClean="0"/>
              <a:t>DoH</a:t>
            </a:r>
            <a:r>
              <a:rPr lang="en-GB" dirty="0" smtClean="0"/>
              <a:t> Your Welcome)</a:t>
            </a:r>
            <a:endParaRPr lang="en-GB" dirty="0"/>
          </a:p>
        </p:txBody>
      </p:sp>
      <p:sp>
        <p:nvSpPr>
          <p:cNvPr id="3" name="Content Placeholder 2"/>
          <p:cNvSpPr>
            <a:spLocks noGrp="1"/>
          </p:cNvSpPr>
          <p:nvPr>
            <p:ph idx="1"/>
          </p:nvPr>
        </p:nvSpPr>
        <p:spPr/>
        <p:txBody>
          <a:bodyPr>
            <a:normAutofit/>
          </a:bodyPr>
          <a:lstStyle/>
          <a:p>
            <a:endParaRPr lang="en-GB" dirty="0" smtClean="0"/>
          </a:p>
          <a:p>
            <a:r>
              <a:rPr lang="en-GB" dirty="0" smtClean="0"/>
              <a:t>Largely very favourable!</a:t>
            </a:r>
          </a:p>
          <a:p>
            <a:endParaRPr lang="en-GB" dirty="0" smtClean="0"/>
          </a:p>
          <a:p>
            <a:r>
              <a:rPr lang="en-GB" dirty="0" smtClean="0"/>
              <a:t>Domain 1.5 (accessibility of service) (89-100% positive)</a:t>
            </a:r>
          </a:p>
          <a:p>
            <a:endParaRPr lang="en-GB" dirty="0" smtClean="0"/>
          </a:p>
          <a:p>
            <a:r>
              <a:rPr lang="en-GB" dirty="0" smtClean="0"/>
              <a:t>Domain 4.1 (safe, suitable, friendly service) (81-96% positive)</a:t>
            </a:r>
          </a:p>
          <a:p>
            <a:endParaRPr lang="en-GB" dirty="0" smtClean="0"/>
          </a:p>
          <a:p>
            <a:pPr marL="0" indent="0">
              <a:buNone/>
            </a:pPr>
            <a:endParaRPr lang="en-GB" dirty="0"/>
          </a:p>
        </p:txBody>
      </p:sp>
    </p:spTree>
    <p:extLst>
      <p:ext uri="{BB962C8B-B14F-4D97-AF65-F5344CB8AC3E}">
        <p14:creationId xmlns:p14="http://schemas.microsoft.com/office/powerpoint/2010/main" val="417450072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2000" dirty="0"/>
              <a:t>If you asked about pregnancy options, abortion, sexual health or contraception, did the staff member try to make you feel comfortable, relaxed and not embarrassed? </a:t>
            </a:r>
            <a:endParaRPr lang="en-US" sz="2000" dirty="0"/>
          </a:p>
        </p:txBody>
      </p:sp>
      <p:graphicFrame>
        <p:nvGraphicFramePr>
          <p:cNvPr id="6" name="Chart 5"/>
          <p:cNvGraphicFramePr/>
          <p:nvPr>
            <p:extLst>
              <p:ext uri="{D42A27DB-BD31-4B8C-83A1-F6EECF244321}">
                <p14:modId xmlns:p14="http://schemas.microsoft.com/office/powerpoint/2010/main" val="3019286988"/>
              </p:ext>
            </p:extLst>
          </p:nvPr>
        </p:nvGraphicFramePr>
        <p:xfrm>
          <a:off x="1331640" y="1700808"/>
          <a:ext cx="6336704" cy="4392488"/>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77382271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2800" dirty="0"/>
              <a:t>Would you be happy to use the service again?</a:t>
            </a:r>
            <a:br>
              <a:rPr lang="en-GB" sz="2800" dirty="0"/>
            </a:br>
            <a:endParaRPr lang="en-US" sz="2800" dirty="0"/>
          </a:p>
        </p:txBody>
      </p:sp>
      <p:graphicFrame>
        <p:nvGraphicFramePr>
          <p:cNvPr id="5" name="Chart 4"/>
          <p:cNvGraphicFramePr/>
          <p:nvPr>
            <p:extLst>
              <p:ext uri="{D42A27DB-BD31-4B8C-83A1-F6EECF244321}">
                <p14:modId xmlns:p14="http://schemas.microsoft.com/office/powerpoint/2010/main" val="3609291113"/>
              </p:ext>
            </p:extLst>
          </p:nvPr>
        </p:nvGraphicFramePr>
        <p:xfrm>
          <a:off x="1835696" y="1916832"/>
          <a:ext cx="5544616" cy="3672408"/>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420439802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2800" dirty="0"/>
              <a:t>Would you encourage your friends to use this service?</a:t>
            </a:r>
            <a:br>
              <a:rPr lang="en-GB" sz="2800" dirty="0"/>
            </a:br>
            <a:endParaRPr lang="en-US" sz="2800" dirty="0"/>
          </a:p>
        </p:txBody>
      </p:sp>
      <p:graphicFrame>
        <p:nvGraphicFramePr>
          <p:cNvPr id="4" name="Chart 3"/>
          <p:cNvGraphicFramePr/>
          <p:nvPr>
            <p:extLst>
              <p:ext uri="{D42A27DB-BD31-4B8C-83A1-F6EECF244321}">
                <p14:modId xmlns:p14="http://schemas.microsoft.com/office/powerpoint/2010/main" val="3186591948"/>
              </p:ext>
            </p:extLst>
          </p:nvPr>
        </p:nvGraphicFramePr>
        <p:xfrm>
          <a:off x="1259632" y="1700808"/>
          <a:ext cx="6336704" cy="3888432"/>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13553508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548680"/>
            <a:ext cx="8229600" cy="1143000"/>
          </a:xfrm>
        </p:spPr>
        <p:txBody>
          <a:bodyPr>
            <a:normAutofit fontScale="90000"/>
          </a:bodyPr>
          <a:lstStyle/>
          <a:p>
            <a:r>
              <a:rPr lang="en-GB" sz="2700" dirty="0"/>
              <a:t>Overall, how did you feel about your experience of using the service? (Rate on scale of 1 to 5, with 5 as excellent)</a:t>
            </a:r>
            <a:r>
              <a:rPr lang="en-GB" dirty="0"/>
              <a:t/>
            </a:r>
            <a:br>
              <a:rPr lang="en-GB" dirty="0"/>
            </a:br>
            <a:endParaRPr lang="en-US" dirty="0"/>
          </a:p>
        </p:txBody>
      </p:sp>
      <p:graphicFrame>
        <p:nvGraphicFramePr>
          <p:cNvPr id="4" name="Chart 3"/>
          <p:cNvGraphicFramePr/>
          <p:nvPr>
            <p:extLst>
              <p:ext uri="{D42A27DB-BD31-4B8C-83A1-F6EECF244321}">
                <p14:modId xmlns:p14="http://schemas.microsoft.com/office/powerpoint/2010/main" val="1861486556"/>
              </p:ext>
            </p:extLst>
          </p:nvPr>
        </p:nvGraphicFramePr>
        <p:xfrm>
          <a:off x="899592" y="1844824"/>
          <a:ext cx="6696744" cy="4104456"/>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70875990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Favourable Comments</a:t>
            </a:r>
            <a:endParaRPr lang="en-GB" dirty="0"/>
          </a:p>
        </p:txBody>
      </p:sp>
      <p:sp>
        <p:nvSpPr>
          <p:cNvPr id="3" name="Content Placeholder 2"/>
          <p:cNvSpPr>
            <a:spLocks noGrp="1"/>
          </p:cNvSpPr>
          <p:nvPr>
            <p:ph idx="1"/>
          </p:nvPr>
        </p:nvSpPr>
        <p:spPr/>
        <p:txBody>
          <a:bodyPr>
            <a:normAutofit fontScale="85000" lnSpcReduction="10000"/>
          </a:bodyPr>
          <a:lstStyle/>
          <a:p>
            <a:r>
              <a:rPr lang="en-GB" dirty="0"/>
              <a:t>“Everyone was very helpful and friendly”</a:t>
            </a:r>
          </a:p>
          <a:p>
            <a:r>
              <a:rPr lang="en-GB" dirty="0" smtClean="0"/>
              <a:t>“</a:t>
            </a:r>
            <a:r>
              <a:rPr lang="en-GB" dirty="0"/>
              <a:t>The service is easily accessible, helpful and fit for purpose”</a:t>
            </a:r>
          </a:p>
          <a:p>
            <a:r>
              <a:rPr lang="en-GB" dirty="0" smtClean="0"/>
              <a:t>“</a:t>
            </a:r>
            <a:r>
              <a:rPr lang="en-GB" dirty="0"/>
              <a:t>Friendly and very informative”</a:t>
            </a:r>
          </a:p>
          <a:p>
            <a:r>
              <a:rPr lang="en-GB" dirty="0" smtClean="0"/>
              <a:t>“</a:t>
            </a:r>
            <a:r>
              <a:rPr lang="en-GB" dirty="0"/>
              <a:t>It was a very welcoming environment”</a:t>
            </a:r>
          </a:p>
          <a:p>
            <a:r>
              <a:rPr lang="en-GB" dirty="0"/>
              <a:t>“Easy access, friendly staff, very welcoming</a:t>
            </a:r>
            <a:r>
              <a:rPr lang="en-GB" dirty="0" smtClean="0"/>
              <a:t>”</a:t>
            </a:r>
          </a:p>
          <a:p>
            <a:r>
              <a:rPr lang="en-GB" dirty="0" smtClean="0"/>
              <a:t>“</a:t>
            </a:r>
            <a:r>
              <a:rPr lang="en-GB" dirty="0"/>
              <a:t>Treat more like an adult”</a:t>
            </a:r>
          </a:p>
          <a:p>
            <a:r>
              <a:rPr lang="en-GB" dirty="0"/>
              <a:t>“Helpful and questions you have ask are answered”</a:t>
            </a:r>
          </a:p>
          <a:p>
            <a:r>
              <a:rPr lang="en-GB" dirty="0" smtClean="0"/>
              <a:t>“</a:t>
            </a:r>
            <a:r>
              <a:rPr lang="en-GB" dirty="0"/>
              <a:t>Good doctors and nurses</a:t>
            </a:r>
            <a:r>
              <a:rPr lang="en-GB" dirty="0" smtClean="0"/>
              <a:t>”</a:t>
            </a:r>
          </a:p>
          <a:p>
            <a:r>
              <a:rPr lang="en-GB" dirty="0" smtClean="0"/>
              <a:t>“</a:t>
            </a:r>
            <a:r>
              <a:rPr lang="en-GB" dirty="0"/>
              <a:t>I feel very comfortable using this service”</a:t>
            </a:r>
          </a:p>
          <a:p>
            <a:pPr marL="0" indent="0">
              <a:buNone/>
            </a:pPr>
            <a:endParaRPr lang="en-GB" dirty="0"/>
          </a:p>
        </p:txBody>
      </p:sp>
    </p:spTree>
    <p:extLst>
      <p:ext uri="{BB962C8B-B14F-4D97-AF65-F5344CB8AC3E}">
        <p14:creationId xmlns:p14="http://schemas.microsoft.com/office/powerpoint/2010/main" val="119524638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260648"/>
            <a:ext cx="8229600" cy="1143000"/>
          </a:xfrm>
        </p:spPr>
        <p:txBody>
          <a:bodyPr>
            <a:normAutofit/>
          </a:bodyPr>
          <a:lstStyle/>
          <a:p>
            <a:r>
              <a:rPr lang="en-GB" sz="2000" dirty="0" smtClean="0"/>
              <a:t>Areas that scored low </a:t>
            </a:r>
            <a:br>
              <a:rPr lang="en-GB" sz="2000" dirty="0" smtClean="0"/>
            </a:br>
            <a:r>
              <a:rPr lang="en-GB" sz="2000" dirty="0" smtClean="0"/>
              <a:t>(Areas and opportunities that we can work on prior to re-auditing and applying for Your Welcome)</a:t>
            </a:r>
            <a:endParaRPr lang="en-GB" sz="2000" dirty="0"/>
          </a:p>
        </p:txBody>
      </p:sp>
      <p:sp>
        <p:nvSpPr>
          <p:cNvPr id="3" name="Content Placeholder 2"/>
          <p:cNvSpPr>
            <a:spLocks noGrp="1"/>
          </p:cNvSpPr>
          <p:nvPr>
            <p:ph idx="1"/>
          </p:nvPr>
        </p:nvSpPr>
        <p:spPr/>
        <p:txBody>
          <a:bodyPr>
            <a:normAutofit/>
          </a:bodyPr>
          <a:lstStyle/>
          <a:p>
            <a:endParaRPr lang="en-GB" sz="2400" dirty="0" smtClean="0"/>
          </a:p>
          <a:p>
            <a:r>
              <a:rPr lang="en-GB" sz="2400" dirty="0" smtClean="0"/>
              <a:t>Domain 3.1 / 3.3 (understanding of confidentiality)</a:t>
            </a:r>
          </a:p>
          <a:p>
            <a:endParaRPr lang="en-GB" sz="2400" dirty="0" smtClean="0"/>
          </a:p>
          <a:p>
            <a:r>
              <a:rPr lang="en-GB" sz="2400" dirty="0" smtClean="0"/>
              <a:t>Domain 7.2 (how to make comments, complaints, suggestions and feedback on young person involvement ie “you said, we did”)</a:t>
            </a:r>
          </a:p>
          <a:p>
            <a:endParaRPr lang="en-GB" sz="2400" dirty="0" smtClean="0"/>
          </a:p>
          <a:p>
            <a:r>
              <a:rPr lang="en-GB" sz="2400" dirty="0" smtClean="0"/>
              <a:t>Domain 1.8 (information on display regarding religion, sexuality, mental health)</a:t>
            </a:r>
            <a:endParaRPr lang="en-GB" sz="2400" dirty="0"/>
          </a:p>
        </p:txBody>
      </p:sp>
    </p:spTree>
    <p:extLst>
      <p:ext uri="{BB962C8B-B14F-4D97-AF65-F5344CB8AC3E}">
        <p14:creationId xmlns:p14="http://schemas.microsoft.com/office/powerpoint/2010/main" val="331653672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How do we improve things?</a:t>
            </a:r>
            <a:endParaRPr lang="en-GB" dirty="0"/>
          </a:p>
        </p:txBody>
      </p:sp>
      <p:sp>
        <p:nvSpPr>
          <p:cNvPr id="3" name="Content Placeholder 2"/>
          <p:cNvSpPr>
            <a:spLocks noGrp="1"/>
          </p:cNvSpPr>
          <p:nvPr>
            <p:ph idx="1"/>
          </p:nvPr>
        </p:nvSpPr>
        <p:spPr/>
        <p:txBody>
          <a:bodyPr>
            <a:normAutofit/>
          </a:bodyPr>
          <a:lstStyle/>
          <a:p>
            <a:r>
              <a:rPr lang="en-GB" sz="2800" dirty="0" smtClean="0"/>
              <a:t>Continue to develop links with GNCH and attend transfer clinics</a:t>
            </a:r>
          </a:p>
          <a:p>
            <a:r>
              <a:rPr lang="en-GB" sz="2800" dirty="0" smtClean="0"/>
              <a:t>Explain understanding of confidentiality (appointment letter, leaflets)</a:t>
            </a:r>
          </a:p>
          <a:p>
            <a:r>
              <a:rPr lang="en-GB" sz="2800" dirty="0" smtClean="0"/>
              <a:t>Explain how make comments, complaints or suggestions and feedback (you said, we did)</a:t>
            </a:r>
          </a:p>
          <a:p>
            <a:r>
              <a:rPr lang="en-GB" sz="2800" dirty="0" smtClean="0"/>
              <a:t>Work on display board with information on local health services, religion, sexuality and local health (HEADSSS)</a:t>
            </a:r>
          </a:p>
        </p:txBody>
      </p:sp>
    </p:spTree>
    <p:extLst>
      <p:ext uri="{BB962C8B-B14F-4D97-AF65-F5344CB8AC3E}">
        <p14:creationId xmlns:p14="http://schemas.microsoft.com/office/powerpoint/2010/main" val="373136008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SWOT Analysis</a:t>
            </a:r>
            <a:endParaRPr lang="en-US" dirty="0"/>
          </a:p>
        </p:txBody>
      </p:sp>
      <p:sp>
        <p:nvSpPr>
          <p:cNvPr id="3" name="Content Placeholder 2"/>
          <p:cNvSpPr>
            <a:spLocks noGrp="1"/>
          </p:cNvSpPr>
          <p:nvPr>
            <p:ph idx="1"/>
          </p:nvPr>
        </p:nvSpPr>
        <p:spPr/>
        <p:txBody>
          <a:bodyPr>
            <a:normAutofit lnSpcReduction="10000"/>
          </a:bodyPr>
          <a:lstStyle/>
          <a:p>
            <a:pPr marL="0" indent="0">
              <a:buNone/>
            </a:pPr>
            <a:r>
              <a:rPr lang="en-US" dirty="0" smtClean="0"/>
              <a:t>S</a:t>
            </a:r>
            <a:r>
              <a:rPr lang="en-US" sz="2600" dirty="0" smtClean="0"/>
              <a:t>trengths:</a:t>
            </a:r>
          </a:p>
          <a:p>
            <a:r>
              <a:rPr lang="en-US" sz="2600" dirty="0" smtClean="0"/>
              <a:t>Motivated team (EULAR course / Diploma </a:t>
            </a:r>
            <a:r>
              <a:rPr lang="en-US" sz="2600" dirty="0" err="1" smtClean="0"/>
              <a:t>Adol</a:t>
            </a:r>
            <a:r>
              <a:rPr lang="en-US" sz="2600" dirty="0" smtClean="0"/>
              <a:t> Health)</a:t>
            </a:r>
          </a:p>
          <a:p>
            <a:r>
              <a:rPr lang="en-US" sz="2600" dirty="0" smtClean="0"/>
              <a:t>Networks (BANNAR / </a:t>
            </a:r>
            <a:r>
              <a:rPr lang="en-US" sz="2600" dirty="0" err="1" smtClean="0"/>
              <a:t>EuTEACH</a:t>
            </a:r>
            <a:r>
              <a:rPr lang="en-US" sz="2600" dirty="0" smtClean="0"/>
              <a:t> </a:t>
            </a:r>
            <a:r>
              <a:rPr lang="en-US" sz="2600" smtClean="0"/>
              <a:t>/ NEAR / BSPAR / NRAS JIA)</a:t>
            </a:r>
            <a:endParaRPr lang="en-US" sz="2600" dirty="0" smtClean="0"/>
          </a:p>
          <a:p>
            <a:r>
              <a:rPr lang="en-US" sz="2600" dirty="0" err="1" smtClean="0"/>
              <a:t>DoH</a:t>
            </a:r>
            <a:endParaRPr lang="en-US" sz="2600" dirty="0" smtClean="0"/>
          </a:p>
          <a:p>
            <a:pPr marL="0" indent="0">
              <a:buNone/>
            </a:pPr>
            <a:endParaRPr lang="en-US" sz="2600" dirty="0" smtClean="0"/>
          </a:p>
          <a:p>
            <a:pPr marL="0" indent="0">
              <a:buNone/>
            </a:pPr>
            <a:r>
              <a:rPr lang="en-US" sz="2600" dirty="0" smtClean="0"/>
              <a:t>Weaknesses:</a:t>
            </a:r>
          </a:p>
          <a:p>
            <a:r>
              <a:rPr lang="en-US" sz="2600" dirty="0" smtClean="0"/>
              <a:t>Infrastructure</a:t>
            </a:r>
          </a:p>
          <a:p>
            <a:r>
              <a:rPr lang="en-US" sz="2600" dirty="0" smtClean="0"/>
              <a:t>MDT (Psychology / OT / </a:t>
            </a:r>
            <a:r>
              <a:rPr lang="en-US" sz="2600" dirty="0" err="1" smtClean="0"/>
              <a:t>Phyiso</a:t>
            </a:r>
            <a:r>
              <a:rPr lang="en-US" sz="2600" dirty="0" smtClean="0"/>
              <a:t>)</a:t>
            </a:r>
          </a:p>
          <a:p>
            <a:r>
              <a:rPr lang="en-US" sz="2600" dirty="0" smtClean="0"/>
              <a:t>Experience</a:t>
            </a:r>
            <a:endParaRPr lang="en-US" sz="2600" dirty="0"/>
          </a:p>
        </p:txBody>
      </p:sp>
    </p:spTree>
    <p:extLst>
      <p:ext uri="{BB962C8B-B14F-4D97-AF65-F5344CB8AC3E}">
        <p14:creationId xmlns:p14="http://schemas.microsoft.com/office/powerpoint/2010/main" val="126136743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SWOT Analysis</a:t>
            </a:r>
            <a:endParaRPr lang="en-US" dirty="0"/>
          </a:p>
        </p:txBody>
      </p:sp>
      <p:sp>
        <p:nvSpPr>
          <p:cNvPr id="3" name="Content Placeholder 2"/>
          <p:cNvSpPr>
            <a:spLocks noGrp="1"/>
          </p:cNvSpPr>
          <p:nvPr>
            <p:ph idx="1"/>
          </p:nvPr>
        </p:nvSpPr>
        <p:spPr/>
        <p:txBody>
          <a:bodyPr>
            <a:normAutofit/>
          </a:bodyPr>
          <a:lstStyle/>
          <a:p>
            <a:pPr marL="0" indent="0">
              <a:buNone/>
            </a:pPr>
            <a:r>
              <a:rPr lang="en-US" sz="2400" dirty="0" smtClean="0"/>
              <a:t>Opportunities:</a:t>
            </a:r>
          </a:p>
          <a:p>
            <a:r>
              <a:rPr lang="en-US" sz="2400" dirty="0" smtClean="0"/>
              <a:t>New build</a:t>
            </a:r>
          </a:p>
          <a:p>
            <a:r>
              <a:rPr lang="en-US" sz="2400" dirty="0" smtClean="0"/>
              <a:t>Database</a:t>
            </a:r>
          </a:p>
          <a:p>
            <a:r>
              <a:rPr lang="en-US" sz="2400" dirty="0" smtClean="0"/>
              <a:t>Research (YOURR / LYNC / UCB / BANNAR)</a:t>
            </a:r>
          </a:p>
          <a:p>
            <a:r>
              <a:rPr lang="en-US" sz="2400" dirty="0" smtClean="0"/>
              <a:t>E-communication / Advertise service</a:t>
            </a:r>
          </a:p>
          <a:p>
            <a:pPr marL="0" indent="0">
              <a:buNone/>
            </a:pPr>
            <a:endParaRPr lang="en-US" sz="2400" dirty="0" smtClean="0"/>
          </a:p>
          <a:p>
            <a:pPr marL="0" indent="0">
              <a:buNone/>
            </a:pPr>
            <a:r>
              <a:rPr lang="en-US" sz="2400" dirty="0" smtClean="0"/>
              <a:t>Threats:</a:t>
            </a:r>
          </a:p>
          <a:p>
            <a:r>
              <a:rPr lang="en-US" sz="2400" dirty="0" smtClean="0"/>
              <a:t>Time (Clinical / Admin / Volume)</a:t>
            </a:r>
          </a:p>
          <a:p>
            <a:r>
              <a:rPr lang="en-US" sz="2400" dirty="0" smtClean="0"/>
              <a:t>Succession / Illness</a:t>
            </a:r>
          </a:p>
          <a:p>
            <a:pPr marL="457200" lvl="1" indent="0">
              <a:buNone/>
            </a:pPr>
            <a:endParaRPr lang="en-US" dirty="0"/>
          </a:p>
        </p:txBody>
      </p:sp>
    </p:spTree>
    <p:extLst>
      <p:ext uri="{BB962C8B-B14F-4D97-AF65-F5344CB8AC3E}">
        <p14:creationId xmlns:p14="http://schemas.microsoft.com/office/powerpoint/2010/main" val="393037582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Transition</a:t>
            </a:r>
            <a:endParaRPr lang="en-GB" dirty="0"/>
          </a:p>
        </p:txBody>
      </p:sp>
      <p:sp>
        <p:nvSpPr>
          <p:cNvPr id="3" name="Content Placeholder 2"/>
          <p:cNvSpPr>
            <a:spLocks noGrp="1"/>
          </p:cNvSpPr>
          <p:nvPr>
            <p:ph idx="1"/>
          </p:nvPr>
        </p:nvSpPr>
        <p:spPr>
          <a:xfrm>
            <a:off x="467544" y="1556792"/>
            <a:ext cx="8229600" cy="4525963"/>
          </a:xfrm>
        </p:spPr>
        <p:txBody>
          <a:bodyPr>
            <a:normAutofit/>
          </a:bodyPr>
          <a:lstStyle/>
          <a:p>
            <a:pPr marL="0" indent="0">
              <a:buNone/>
            </a:pPr>
            <a:r>
              <a:rPr lang="en-GB" dirty="0" smtClean="0"/>
              <a:t>What is it?</a:t>
            </a:r>
          </a:p>
          <a:p>
            <a:r>
              <a:rPr lang="en-GB" dirty="0" smtClean="0"/>
              <a:t>Multifaceted </a:t>
            </a:r>
            <a:r>
              <a:rPr lang="en-GB" b="1" dirty="0" smtClean="0"/>
              <a:t>active</a:t>
            </a:r>
            <a:r>
              <a:rPr lang="en-GB" dirty="0" smtClean="0"/>
              <a:t> </a:t>
            </a:r>
            <a:r>
              <a:rPr lang="en-GB" b="1" dirty="0" smtClean="0"/>
              <a:t>process</a:t>
            </a:r>
            <a:r>
              <a:rPr lang="en-GB" dirty="0" smtClean="0"/>
              <a:t>.</a:t>
            </a:r>
          </a:p>
          <a:p>
            <a:r>
              <a:rPr lang="en-GB" dirty="0" smtClean="0"/>
              <a:t> </a:t>
            </a:r>
            <a:r>
              <a:rPr lang="en-GB" b="1" dirty="0" smtClean="0"/>
              <a:t>Individualised agreed </a:t>
            </a:r>
            <a:r>
              <a:rPr lang="en-GB" dirty="0" smtClean="0"/>
              <a:t>plan that is </a:t>
            </a:r>
            <a:r>
              <a:rPr lang="en-GB" b="1" dirty="0" smtClean="0"/>
              <a:t>age and developmentally</a:t>
            </a:r>
            <a:r>
              <a:rPr lang="en-GB" dirty="0" smtClean="0"/>
              <a:t> appropriate.</a:t>
            </a:r>
          </a:p>
          <a:p>
            <a:r>
              <a:rPr lang="en-GB" dirty="0" smtClean="0"/>
              <a:t>Includes both Paediatric and Adult Services </a:t>
            </a:r>
          </a:p>
          <a:p>
            <a:pPr marL="0" indent="0">
              <a:buNone/>
            </a:pPr>
            <a:endParaRPr lang="en-GB" i="1" dirty="0" smtClean="0"/>
          </a:p>
          <a:p>
            <a:pPr marL="0" indent="0">
              <a:buNone/>
            </a:pPr>
            <a:endParaRPr lang="en-GB" i="1" dirty="0"/>
          </a:p>
          <a:p>
            <a:pPr marL="0" indent="0">
              <a:buNone/>
            </a:pPr>
            <a:endParaRPr lang="en-GB" i="1" dirty="0" smtClean="0"/>
          </a:p>
        </p:txBody>
      </p:sp>
    </p:spTree>
    <p:extLst>
      <p:ext uri="{BB962C8B-B14F-4D97-AF65-F5344CB8AC3E}">
        <p14:creationId xmlns:p14="http://schemas.microsoft.com/office/powerpoint/2010/main" val="237786421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Future</a:t>
            </a:r>
            <a:endParaRPr lang="en-US" dirty="0"/>
          </a:p>
        </p:txBody>
      </p:sp>
      <p:sp>
        <p:nvSpPr>
          <p:cNvPr id="3" name="Content Placeholder 2"/>
          <p:cNvSpPr>
            <a:spLocks noGrp="1"/>
          </p:cNvSpPr>
          <p:nvPr>
            <p:ph idx="1"/>
          </p:nvPr>
        </p:nvSpPr>
        <p:spPr/>
        <p:txBody>
          <a:bodyPr/>
          <a:lstStyle/>
          <a:p>
            <a:r>
              <a:rPr lang="en-US" sz="2000" dirty="0" smtClean="0"/>
              <a:t>Do we have a YA friendly service?</a:t>
            </a:r>
          </a:p>
          <a:p>
            <a:pPr lvl="1"/>
            <a:r>
              <a:rPr lang="en-US" sz="1600" dirty="0" smtClean="0"/>
              <a:t>Infrastructure</a:t>
            </a:r>
          </a:p>
          <a:p>
            <a:pPr lvl="1"/>
            <a:r>
              <a:rPr lang="en-US" sz="1600" dirty="0" smtClean="0"/>
              <a:t>Transition service GNCH to FH</a:t>
            </a:r>
          </a:p>
          <a:p>
            <a:pPr lvl="1"/>
            <a:r>
              <a:rPr lang="en-US" sz="1600" dirty="0" smtClean="0"/>
              <a:t>New referrals 14-16, 16-25?</a:t>
            </a:r>
          </a:p>
          <a:p>
            <a:pPr lvl="1"/>
            <a:r>
              <a:rPr lang="en-US" sz="1600" dirty="0" smtClean="0"/>
              <a:t>Other conditions (CTD / SpA / Gastro / </a:t>
            </a:r>
            <a:r>
              <a:rPr lang="en-US" sz="1600" dirty="0" err="1" smtClean="0"/>
              <a:t>Derm</a:t>
            </a:r>
            <a:r>
              <a:rPr lang="en-US" sz="1600" dirty="0" smtClean="0"/>
              <a:t>)</a:t>
            </a:r>
          </a:p>
          <a:p>
            <a:endParaRPr lang="en-US" sz="2000" dirty="0" smtClean="0"/>
          </a:p>
          <a:p>
            <a:r>
              <a:rPr lang="en-US" sz="2000" dirty="0" smtClean="0"/>
              <a:t>Plans:</a:t>
            </a:r>
          </a:p>
          <a:p>
            <a:pPr lvl="1"/>
            <a:r>
              <a:rPr lang="en-US" sz="1600" dirty="0" smtClean="0"/>
              <a:t>You’re </a:t>
            </a:r>
            <a:r>
              <a:rPr lang="en-US" sz="1600" dirty="0" smtClean="0"/>
              <a:t>Welcome</a:t>
            </a:r>
          </a:p>
          <a:p>
            <a:pPr lvl="1"/>
            <a:r>
              <a:rPr lang="en-US" sz="1600" dirty="0" smtClean="0"/>
              <a:t>Involving YA in research (YOURR / LYNC / BANNAR)</a:t>
            </a:r>
          </a:p>
          <a:p>
            <a:pPr lvl="1"/>
            <a:r>
              <a:rPr lang="en-US" sz="1600" dirty="0" smtClean="0"/>
              <a:t>Infrastructure</a:t>
            </a:r>
          </a:p>
          <a:p>
            <a:pPr lvl="1"/>
            <a:r>
              <a:rPr lang="en-US" sz="1600" dirty="0" smtClean="0"/>
              <a:t>Database</a:t>
            </a:r>
          </a:p>
          <a:p>
            <a:endParaRPr lang="en-US" dirty="0"/>
          </a:p>
        </p:txBody>
      </p:sp>
    </p:spTree>
    <p:extLst>
      <p:ext uri="{BB962C8B-B14F-4D97-AF65-F5344CB8AC3E}">
        <p14:creationId xmlns:p14="http://schemas.microsoft.com/office/powerpoint/2010/main" val="304565594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Transition</a:t>
            </a:r>
            <a:endParaRPr lang="en-GB" dirty="0"/>
          </a:p>
        </p:txBody>
      </p:sp>
      <p:sp>
        <p:nvSpPr>
          <p:cNvPr id="3" name="Content Placeholder 2"/>
          <p:cNvSpPr>
            <a:spLocks noGrp="1"/>
          </p:cNvSpPr>
          <p:nvPr>
            <p:ph idx="1"/>
          </p:nvPr>
        </p:nvSpPr>
        <p:spPr/>
        <p:txBody>
          <a:bodyPr/>
          <a:lstStyle/>
          <a:p>
            <a:pPr marL="0" indent="0">
              <a:buNone/>
            </a:pPr>
            <a:r>
              <a:rPr lang="en-GB" dirty="0" smtClean="0"/>
              <a:t>Why is it important?</a:t>
            </a:r>
          </a:p>
          <a:p>
            <a:r>
              <a:rPr lang="en-GB" dirty="0" smtClean="0"/>
              <a:t>Equip our Young Adults with the tools to manage their long term health needs. “</a:t>
            </a:r>
            <a:r>
              <a:rPr lang="en-GB" b="1" dirty="0" smtClean="0"/>
              <a:t>Expert Patient”</a:t>
            </a:r>
          </a:p>
          <a:p>
            <a:r>
              <a:rPr lang="en-GB" dirty="0" smtClean="0"/>
              <a:t>Improve and develop health services in the NHS.</a:t>
            </a:r>
          </a:p>
          <a:p>
            <a:r>
              <a:rPr lang="en-GB" dirty="0" smtClean="0"/>
              <a:t>Improve overall </a:t>
            </a:r>
            <a:r>
              <a:rPr lang="en-GB" dirty="0"/>
              <a:t>health of Young People.</a:t>
            </a:r>
          </a:p>
          <a:p>
            <a:endParaRPr lang="en-GB" i="1" dirty="0"/>
          </a:p>
        </p:txBody>
      </p:sp>
    </p:spTree>
    <p:extLst>
      <p:ext uri="{BB962C8B-B14F-4D97-AF65-F5344CB8AC3E}">
        <p14:creationId xmlns:p14="http://schemas.microsoft.com/office/powerpoint/2010/main" val="394903452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Your Welcome (</a:t>
            </a:r>
            <a:r>
              <a:rPr lang="en-GB" dirty="0" err="1" smtClean="0"/>
              <a:t>DoH</a:t>
            </a:r>
            <a:r>
              <a:rPr lang="en-GB" dirty="0" smtClean="0"/>
              <a:t>, 2010)</a:t>
            </a:r>
            <a:endParaRPr lang="en-GB" dirty="0"/>
          </a:p>
        </p:txBody>
      </p:sp>
      <p:sp>
        <p:nvSpPr>
          <p:cNvPr id="3" name="Content Placeholder 2"/>
          <p:cNvSpPr>
            <a:spLocks noGrp="1"/>
          </p:cNvSpPr>
          <p:nvPr>
            <p:ph idx="1"/>
          </p:nvPr>
        </p:nvSpPr>
        <p:spPr/>
        <p:txBody>
          <a:bodyPr/>
          <a:lstStyle/>
          <a:p>
            <a:r>
              <a:rPr lang="en-GB" dirty="0" smtClean="0"/>
              <a:t>Evidence based / Quality Criteria</a:t>
            </a:r>
          </a:p>
          <a:p>
            <a:r>
              <a:rPr lang="en-GB" dirty="0" smtClean="0"/>
              <a:t>Self Review Workbook / Accredited</a:t>
            </a:r>
          </a:p>
          <a:p>
            <a:r>
              <a:rPr lang="en-GB" dirty="0" smtClean="0"/>
              <a:t>10 principles</a:t>
            </a:r>
          </a:p>
          <a:p>
            <a:r>
              <a:rPr lang="en-GB" b="1" dirty="0" smtClean="0"/>
              <a:t>Active and effective participation of Young </a:t>
            </a:r>
            <a:r>
              <a:rPr lang="en-GB" b="1" dirty="0"/>
              <a:t>P</a:t>
            </a:r>
            <a:r>
              <a:rPr lang="en-GB" b="1" dirty="0" smtClean="0"/>
              <a:t>eople in monitoring and evaluation of </a:t>
            </a:r>
            <a:r>
              <a:rPr lang="en-GB" b="1" i="1" u="sng" dirty="0" smtClean="0"/>
              <a:t>their</a:t>
            </a:r>
            <a:r>
              <a:rPr lang="en-GB" b="1" u="sng" dirty="0"/>
              <a:t> </a:t>
            </a:r>
            <a:r>
              <a:rPr lang="en-GB" b="1" dirty="0" smtClean="0"/>
              <a:t>health services</a:t>
            </a:r>
            <a:endParaRPr lang="en-GB" b="1" i="1" u="sng" dirty="0" smtClean="0"/>
          </a:p>
        </p:txBody>
      </p:sp>
    </p:spTree>
    <p:extLst>
      <p:ext uri="{BB962C8B-B14F-4D97-AF65-F5344CB8AC3E}">
        <p14:creationId xmlns:p14="http://schemas.microsoft.com/office/powerpoint/2010/main" val="258000244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Audit</a:t>
            </a:r>
            <a:endParaRPr lang="en-GB" dirty="0"/>
          </a:p>
        </p:txBody>
      </p:sp>
      <p:sp>
        <p:nvSpPr>
          <p:cNvPr id="3" name="Content Placeholder 2"/>
          <p:cNvSpPr>
            <a:spLocks noGrp="1"/>
          </p:cNvSpPr>
          <p:nvPr>
            <p:ph idx="1"/>
          </p:nvPr>
        </p:nvSpPr>
        <p:spPr/>
        <p:txBody>
          <a:bodyPr/>
          <a:lstStyle/>
          <a:p>
            <a:endParaRPr lang="en-GB" sz="2800" dirty="0" smtClean="0"/>
          </a:p>
          <a:p>
            <a:r>
              <a:rPr lang="en-GB" sz="2800" dirty="0" smtClean="0"/>
              <a:t>2 questionnaires:</a:t>
            </a:r>
          </a:p>
          <a:p>
            <a:pPr lvl="1"/>
            <a:r>
              <a:rPr lang="en-GB" sz="2400" dirty="0" smtClean="0"/>
              <a:t>1</a:t>
            </a:r>
            <a:r>
              <a:rPr lang="en-GB" sz="2400" baseline="30000" dirty="0" smtClean="0"/>
              <a:t>st</a:t>
            </a:r>
            <a:r>
              <a:rPr lang="en-GB" sz="2400" dirty="0" smtClean="0"/>
              <a:t> questionnaire developed for our service</a:t>
            </a:r>
          </a:p>
          <a:p>
            <a:pPr lvl="1"/>
            <a:r>
              <a:rPr lang="en-GB" sz="2400" dirty="0" smtClean="0"/>
              <a:t>2</a:t>
            </a:r>
            <a:r>
              <a:rPr lang="en-GB" sz="2400" baseline="30000" dirty="0" smtClean="0"/>
              <a:t>nd</a:t>
            </a:r>
            <a:r>
              <a:rPr lang="en-GB" sz="2400" dirty="0" smtClean="0"/>
              <a:t> questionnaire DOH Your Welcome</a:t>
            </a:r>
          </a:p>
          <a:p>
            <a:r>
              <a:rPr lang="en-GB" sz="2800" dirty="0" smtClean="0"/>
              <a:t>27 participants / service users</a:t>
            </a:r>
          </a:p>
          <a:p>
            <a:r>
              <a:rPr lang="en-GB" sz="2800" dirty="0" smtClean="0"/>
              <a:t>3 months (3 YAJIA clinics)</a:t>
            </a:r>
          </a:p>
          <a:p>
            <a:r>
              <a:rPr lang="en-GB" sz="2800" dirty="0" smtClean="0"/>
              <a:t>12 Male Patients (aged 16-23, median 19 years)</a:t>
            </a:r>
          </a:p>
          <a:p>
            <a:r>
              <a:rPr lang="en-GB" sz="2800" dirty="0" smtClean="0"/>
              <a:t>15 Female Patients (aged 16-25, median 19 years)</a:t>
            </a:r>
          </a:p>
          <a:p>
            <a:endParaRPr lang="en-GB" dirty="0" smtClean="0"/>
          </a:p>
          <a:p>
            <a:endParaRPr lang="en-GB" dirty="0" smtClean="0"/>
          </a:p>
          <a:p>
            <a:endParaRPr lang="en-GB" dirty="0"/>
          </a:p>
        </p:txBody>
      </p:sp>
    </p:spTree>
    <p:extLst>
      <p:ext uri="{BB962C8B-B14F-4D97-AF65-F5344CB8AC3E}">
        <p14:creationId xmlns:p14="http://schemas.microsoft.com/office/powerpoint/2010/main" val="289811088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Results: Questionnaire 1</a:t>
            </a:r>
            <a:endParaRPr lang="en-GB" dirty="0"/>
          </a:p>
        </p:txBody>
      </p:sp>
      <p:sp>
        <p:nvSpPr>
          <p:cNvPr id="3" name="Content Placeholder 2"/>
          <p:cNvSpPr>
            <a:spLocks noGrp="1"/>
          </p:cNvSpPr>
          <p:nvPr>
            <p:ph idx="1"/>
          </p:nvPr>
        </p:nvSpPr>
        <p:spPr/>
        <p:txBody>
          <a:bodyPr>
            <a:normAutofit/>
          </a:bodyPr>
          <a:lstStyle/>
          <a:p>
            <a:r>
              <a:rPr lang="en-GB" dirty="0" smtClean="0"/>
              <a:t>Largely very favourable!</a:t>
            </a:r>
          </a:p>
          <a:p>
            <a:endParaRPr lang="en-GB" dirty="0" smtClean="0"/>
          </a:p>
          <a:p>
            <a:r>
              <a:rPr lang="en-GB" dirty="0" smtClean="0"/>
              <a:t>Transition and concerns discussed </a:t>
            </a:r>
            <a:r>
              <a:rPr lang="en-GB" dirty="0"/>
              <a:t>and</a:t>
            </a:r>
            <a:r>
              <a:rPr lang="en-GB" dirty="0" smtClean="0"/>
              <a:t> planned prior to transfer to Adult Services (85 – 95%)</a:t>
            </a:r>
          </a:p>
          <a:p>
            <a:endParaRPr lang="en-GB" dirty="0" smtClean="0"/>
          </a:p>
          <a:p>
            <a:r>
              <a:rPr lang="en-GB" dirty="0" smtClean="0"/>
              <a:t>Meeting the Adult Team</a:t>
            </a:r>
          </a:p>
          <a:p>
            <a:pPr marL="0" indent="0">
              <a:buNone/>
            </a:pPr>
            <a:endParaRPr lang="en-GB" dirty="0"/>
          </a:p>
        </p:txBody>
      </p:sp>
    </p:spTree>
    <p:extLst>
      <p:ext uri="{BB962C8B-B14F-4D97-AF65-F5344CB8AC3E}">
        <p14:creationId xmlns:p14="http://schemas.microsoft.com/office/powerpoint/2010/main" val="122949910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GB" sz="2000" dirty="0" smtClean="0"/>
              <a:t/>
            </a:r>
            <a:br>
              <a:rPr lang="en-GB" sz="2000" dirty="0" smtClean="0"/>
            </a:br>
            <a:r>
              <a:rPr lang="en-GB" sz="2000" dirty="0" smtClean="0"/>
              <a:t>If </a:t>
            </a:r>
            <a:r>
              <a:rPr lang="en-GB" sz="2000" dirty="0"/>
              <a:t>you did meet Dr Martin Lee or Lesley Tiffin (Rheumatology Specialist Nurse) at the GNCH prior to your transfer to the Freeman Hospital, did you find this helpful (ie. did you find it reassuring?)</a:t>
            </a:r>
            <a:br>
              <a:rPr lang="en-GB" sz="2000" dirty="0"/>
            </a:br>
            <a:endParaRPr lang="en-US" sz="2000" dirty="0"/>
          </a:p>
        </p:txBody>
      </p:sp>
      <p:graphicFrame>
        <p:nvGraphicFramePr>
          <p:cNvPr id="5" name="Chart 4"/>
          <p:cNvGraphicFramePr/>
          <p:nvPr>
            <p:extLst>
              <p:ext uri="{D42A27DB-BD31-4B8C-83A1-F6EECF244321}">
                <p14:modId xmlns:p14="http://schemas.microsoft.com/office/powerpoint/2010/main" val="1202783924"/>
              </p:ext>
            </p:extLst>
          </p:nvPr>
        </p:nvGraphicFramePr>
        <p:xfrm>
          <a:off x="1331640" y="2060848"/>
          <a:ext cx="6169813" cy="3846790"/>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6" name="Chart 5"/>
          <p:cNvGraphicFramePr/>
          <p:nvPr>
            <p:extLst>
              <p:ext uri="{D42A27DB-BD31-4B8C-83A1-F6EECF244321}">
                <p14:modId xmlns:p14="http://schemas.microsoft.com/office/powerpoint/2010/main" val="4134334197"/>
              </p:ext>
            </p:extLst>
          </p:nvPr>
        </p:nvGraphicFramePr>
        <p:xfrm>
          <a:off x="1331640" y="1772816"/>
          <a:ext cx="6192688" cy="396044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47952385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GB" sz="2000" dirty="0"/>
              <a:t>If you did not meet Dr Martin Lee or Lesley Tiffin (Rheumatology Specialist Nurse) at the GNCH prior to your transfer to the Freeman Hospital clinic, would you have found this helpful (ie. would you have found this reassuring?)</a:t>
            </a:r>
            <a:br>
              <a:rPr lang="en-GB" sz="2000" dirty="0"/>
            </a:br>
            <a:endParaRPr lang="en-US" sz="2000" dirty="0"/>
          </a:p>
        </p:txBody>
      </p:sp>
      <p:graphicFrame>
        <p:nvGraphicFramePr>
          <p:cNvPr id="6" name="Chart 5"/>
          <p:cNvGraphicFramePr/>
          <p:nvPr>
            <p:extLst>
              <p:ext uri="{D42A27DB-BD31-4B8C-83A1-F6EECF244321}">
                <p14:modId xmlns:p14="http://schemas.microsoft.com/office/powerpoint/2010/main" val="1982696358"/>
              </p:ext>
            </p:extLst>
          </p:nvPr>
        </p:nvGraphicFramePr>
        <p:xfrm>
          <a:off x="1475656" y="1700808"/>
          <a:ext cx="5760640" cy="3888432"/>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68364881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Comments</a:t>
            </a:r>
            <a:endParaRPr lang="en-US" dirty="0"/>
          </a:p>
        </p:txBody>
      </p:sp>
      <p:sp>
        <p:nvSpPr>
          <p:cNvPr id="3" name="Content Placeholder 2"/>
          <p:cNvSpPr>
            <a:spLocks noGrp="1"/>
          </p:cNvSpPr>
          <p:nvPr>
            <p:ph idx="1"/>
          </p:nvPr>
        </p:nvSpPr>
        <p:spPr/>
        <p:txBody>
          <a:bodyPr>
            <a:normAutofit fontScale="77500" lnSpcReduction="20000"/>
          </a:bodyPr>
          <a:lstStyle/>
          <a:p>
            <a:endParaRPr lang="en-GB" sz="3100" dirty="0" smtClean="0"/>
          </a:p>
          <a:p>
            <a:r>
              <a:rPr lang="en-GB" sz="3100" dirty="0" smtClean="0"/>
              <a:t>“</a:t>
            </a:r>
            <a:r>
              <a:rPr lang="en-GB" sz="3100" dirty="0"/>
              <a:t>The transfer period worked very well. Due to me wanting to attend university, it was discussed and held back until I knew where I was attending in order to reduce unnecessary stress (moving services from children to adult, then possibly moving to another part of the country etc.</a:t>
            </a:r>
            <a:r>
              <a:rPr lang="en-GB" sz="3100" dirty="0" smtClean="0"/>
              <a:t>)”</a:t>
            </a:r>
          </a:p>
          <a:p>
            <a:endParaRPr lang="en-GB" sz="3100" dirty="0"/>
          </a:p>
          <a:p>
            <a:r>
              <a:rPr lang="en-GB" sz="3100" dirty="0"/>
              <a:t>“When I was first asked about moving up I was very cautious so Dr ‘x’ gave me longer to decide and kept reassuring me about it. I then met Dr </a:t>
            </a:r>
            <a:r>
              <a:rPr lang="en-GB" sz="3100" dirty="0" smtClean="0"/>
              <a:t>‘y’ </a:t>
            </a:r>
            <a:r>
              <a:rPr lang="en-GB" sz="3100" dirty="0"/>
              <a:t>but was still told that I didn’t have to move if I didn’t want to but that meeting really helped and everyone at the Freeman is welcoming and helped with just things like finding my way round.”</a:t>
            </a:r>
          </a:p>
          <a:p>
            <a:endParaRPr lang="en-GB" dirty="0"/>
          </a:p>
          <a:p>
            <a:endParaRPr lang="en-US" dirty="0"/>
          </a:p>
        </p:txBody>
      </p:sp>
    </p:spTree>
    <p:extLst>
      <p:ext uri="{BB962C8B-B14F-4D97-AF65-F5344CB8AC3E}">
        <p14:creationId xmlns:p14="http://schemas.microsoft.com/office/powerpoint/2010/main" val="734431981"/>
      </p:ext>
    </p:extLst>
  </p:cSld>
  <p:clrMapOvr>
    <a:masterClrMapping/>
  </p:clrMapOvr>
</p:sld>
</file>

<file path=ppt/theme/theme1.xml><?xml version="1.0" encoding="utf-8"?>
<a:theme xmlns:a="http://schemas.openxmlformats.org/drawingml/2006/main" name="Office Theme">
  <a:themeElements>
    <a:clrScheme name="Grid">
      <a:dk1>
        <a:sysClr val="windowText" lastClr="000000"/>
      </a:dk1>
      <a:lt1>
        <a:sysClr val="window" lastClr="FFFFFF"/>
      </a:lt1>
      <a:dk2>
        <a:srgbClr val="534949"/>
      </a:dk2>
      <a:lt2>
        <a:srgbClr val="CCD1B9"/>
      </a:lt2>
      <a:accent1>
        <a:srgbClr val="C66951"/>
      </a:accent1>
      <a:accent2>
        <a:srgbClr val="BF974D"/>
      </a:accent2>
      <a:accent3>
        <a:srgbClr val="928B70"/>
      </a:accent3>
      <a:accent4>
        <a:srgbClr val="87706B"/>
      </a:accent4>
      <a:accent5>
        <a:srgbClr val="94734E"/>
      </a:accent5>
      <a:accent6>
        <a:srgbClr val="6F777D"/>
      </a:accent6>
      <a:hlink>
        <a:srgbClr val="CC9900"/>
      </a:hlink>
      <a:folHlink>
        <a:srgbClr val="C0C0C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Angles</Template>
  <TotalTime>220</TotalTime>
  <Words>818</Words>
  <Application>Microsoft Macintosh PowerPoint</Application>
  <PresentationFormat>On-screen Show (4:3)</PresentationFormat>
  <Paragraphs>107</Paragraphs>
  <Slides>20</Slides>
  <Notes>0</Notes>
  <HiddenSlides>0</HiddenSlides>
  <MMClips>0</MMClips>
  <ScaleCrop>false</ScaleCrop>
  <HeadingPairs>
    <vt:vector size="4" baseType="variant">
      <vt:variant>
        <vt:lpstr>Theme</vt:lpstr>
      </vt:variant>
      <vt:variant>
        <vt:i4>1</vt:i4>
      </vt:variant>
      <vt:variant>
        <vt:lpstr>Slide Titles</vt:lpstr>
      </vt:variant>
      <vt:variant>
        <vt:i4>20</vt:i4>
      </vt:variant>
    </vt:vector>
  </HeadingPairs>
  <TitlesOfParts>
    <vt:vector size="21" baseType="lpstr">
      <vt:lpstr>Office Theme</vt:lpstr>
      <vt:lpstr>Transitional / YAJIA clinic</vt:lpstr>
      <vt:lpstr>Transition</vt:lpstr>
      <vt:lpstr>Transition</vt:lpstr>
      <vt:lpstr>Your Welcome (DoH, 2010)</vt:lpstr>
      <vt:lpstr>Audit</vt:lpstr>
      <vt:lpstr>Results: Questionnaire 1</vt:lpstr>
      <vt:lpstr> If you did meet Dr Martin Lee or Lesley Tiffin (Rheumatology Specialist Nurse) at the GNCH prior to your transfer to the Freeman Hospital, did you find this helpful (ie. did you find it reassuring?) </vt:lpstr>
      <vt:lpstr>If you did not meet Dr Martin Lee or Lesley Tiffin (Rheumatology Specialist Nurse) at the GNCH prior to your transfer to the Freeman Hospital clinic, would you have found this helpful (ie. would you have found this reassuring?) </vt:lpstr>
      <vt:lpstr>Comments</vt:lpstr>
      <vt:lpstr>Results: Questionnaire 2  (DoH Your Welcome)</vt:lpstr>
      <vt:lpstr>If you asked about pregnancy options, abortion, sexual health or contraception, did the staff member try to make you feel comfortable, relaxed and not embarrassed? </vt:lpstr>
      <vt:lpstr>Would you be happy to use the service again? </vt:lpstr>
      <vt:lpstr>Would you encourage your friends to use this service? </vt:lpstr>
      <vt:lpstr>Overall, how did you feel about your experience of using the service? (Rate on scale of 1 to 5, with 5 as excellent) </vt:lpstr>
      <vt:lpstr>Favourable Comments</vt:lpstr>
      <vt:lpstr>Areas that scored low  (Areas and opportunities that we can work on prior to re-auditing and applying for Your Welcome)</vt:lpstr>
      <vt:lpstr>How do we improve things?</vt:lpstr>
      <vt:lpstr>SWOT Analysis</vt:lpstr>
      <vt:lpstr>SWOT Analysis</vt:lpstr>
      <vt:lpstr>The Future</vt:lpstr>
    </vt:vector>
  </TitlesOfParts>
  <Company>Newcastle upon Tyne Hospitals NHS Foundation Trust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Transitional/JIA clinic</dc:title>
  <dc:creator>Tiffin, Lesley</dc:creator>
  <cp:lastModifiedBy>Martin Lee</cp:lastModifiedBy>
  <cp:revision>27</cp:revision>
  <dcterms:created xsi:type="dcterms:W3CDTF">2015-07-02T13:42:35Z</dcterms:created>
  <dcterms:modified xsi:type="dcterms:W3CDTF">2015-07-31T07:34:59Z</dcterms:modified>
</cp:coreProperties>
</file>