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9" r:id="rId4"/>
    <p:sldId id="258" r:id="rId5"/>
    <p:sldId id="260" r:id="rId6"/>
    <p:sldId id="265" r:id="rId7"/>
    <p:sldId id="261" r:id="rId8"/>
    <p:sldId id="262" r:id="rId9"/>
    <p:sldId id="268" r:id="rId10"/>
    <p:sldId id="267" r:id="rId11"/>
    <p:sldId id="269" r:id="rId12"/>
    <p:sldId id="270" r:id="rId13"/>
    <p:sldId id="272" r:id="rId14"/>
    <p:sldId id="274" r:id="rId15"/>
    <p:sldId id="271" r:id="rId16"/>
    <p:sldId id="273" r:id="rId17"/>
    <p:sldId id="263" r:id="rId18"/>
    <p:sldId id="264" r:id="rId19"/>
    <p:sldId id="266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2" autoAdjust="0"/>
    <p:restoredTop sz="94634" autoAdjust="0"/>
  </p:normalViewPr>
  <p:slideViewPr>
    <p:cSldViewPr snapToGrid="0" snapToObjects="1">
      <p:cViewPr>
        <p:scale>
          <a:sx n="107" d="100"/>
          <a:sy n="107" d="100"/>
        </p:scale>
        <p:origin x="-1098" y="-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4.bin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5.bin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6.bin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7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tint val="100000"/>
                      <a:shade val="100000"/>
                      <a:satMod val="130000"/>
                    </a:schemeClr>
                  </a:gs>
                  <a:gs pos="100000">
                    <a:schemeClr val="accent3">
                      <a:tint val="50000"/>
                      <a:shade val="100000"/>
                      <a:satMod val="350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6">
                      <a:tint val="50000"/>
                      <a:satMod val="300000"/>
                    </a:schemeClr>
                  </a:gs>
                  <a:gs pos="35000">
                    <a:schemeClr val="accent6">
                      <a:tint val="37000"/>
                      <a:satMod val="300000"/>
                    </a:schemeClr>
                  </a:gs>
                  <a:gs pos="100000">
                    <a:schemeClr val="accent6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6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Lbls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79%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247515067561"/>
                  <c:y val="0.2345081035792820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21%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'[IV fluid data final.xlsx]Sheet4'!$D$1:$D$3</c:f>
              <c:strCache>
                <c:ptCount val="3"/>
                <c:pt idx="0">
                  <c:v>Aware of guideline?</c:v>
                </c:pt>
                <c:pt idx="1">
                  <c:v>Yes</c:v>
                </c:pt>
                <c:pt idx="2">
                  <c:v>No</c:v>
                </c:pt>
              </c:strCache>
            </c:strRef>
          </c:cat>
          <c:val>
            <c:numRef>
              <c:f>'[IV fluid data final.xlsx]Sheet4'!$E$1:$E$3</c:f>
              <c:numCache>
                <c:formatCode>General</c:formatCode>
                <c:ptCount val="3"/>
                <c:pt idx="1">
                  <c:v>89</c:v>
                </c:pt>
                <c:pt idx="2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delete val="1"/>
      </c:legendEntry>
      <c:layout>
        <c:manualLayout>
          <c:xMode val="edge"/>
          <c:yMode val="edge"/>
          <c:x val="0.81397759307864304"/>
          <c:y val="0.447372194602563"/>
          <c:w val="7.7997715563332404E-2"/>
          <c:h val="0.1557639777435209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0"/>
    <c:plotArea>
      <c:layout>
        <c:manualLayout>
          <c:layoutTarget val="inner"/>
          <c:xMode val="edge"/>
          <c:yMode val="edge"/>
          <c:x val="5.6251336638475702E-2"/>
          <c:y val="5.8891555233659701E-2"/>
          <c:w val="0.91905730533683305"/>
          <c:h val="0.78151058680771301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'[IV fluid data final.xlsx]Sheet4'!$D$7:$D$12</c:f>
              <c:strCache>
                <c:ptCount val="6"/>
                <c:pt idx="0">
                  <c:v>Lab Handbook</c:v>
                </c:pt>
                <c:pt idx="1">
                  <c:v>Emergency Handbook</c:v>
                </c:pt>
                <c:pt idx="2">
                  <c:v>Trust Email</c:v>
                </c:pt>
                <c:pt idx="3">
                  <c:v>Ward Flowchart</c:v>
                </c:pt>
                <c:pt idx="4">
                  <c:v>Teaching</c:v>
                </c:pt>
                <c:pt idx="5">
                  <c:v>Intranet</c:v>
                </c:pt>
              </c:strCache>
            </c:strRef>
          </c:cat>
          <c:val>
            <c:numRef>
              <c:f>'[IV fluid data final.xlsx]Sheet4'!$E$7:$E$12</c:f>
              <c:numCache>
                <c:formatCode>General</c:formatCode>
                <c:ptCount val="6"/>
                <c:pt idx="0">
                  <c:v>10</c:v>
                </c:pt>
                <c:pt idx="1">
                  <c:v>6</c:v>
                </c:pt>
                <c:pt idx="2">
                  <c:v>11</c:v>
                </c:pt>
                <c:pt idx="3">
                  <c:v>39</c:v>
                </c:pt>
                <c:pt idx="4">
                  <c:v>31</c:v>
                </c:pt>
                <c:pt idx="5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9585664"/>
        <c:axId val="59587200"/>
      </c:barChart>
      <c:catAx>
        <c:axId val="5958566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38100" cap="flat" cmpd="sng" algn="ctr">
            <a:solidFill>
              <a:schemeClr val="accent3"/>
            </a:solidFill>
            <a:prstDash val="solid"/>
          </a:ln>
          <a:effectLst/>
        </c:spPr>
        <c:txPr>
          <a:bodyPr/>
          <a:lstStyle/>
          <a:p>
            <a:pPr>
              <a:defRPr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9587200"/>
        <c:crosses val="autoZero"/>
        <c:auto val="1"/>
        <c:lblAlgn val="ctr"/>
        <c:lblOffset val="100"/>
        <c:noMultiLvlLbl val="0"/>
      </c:catAx>
      <c:valAx>
        <c:axId val="5958720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38100" cap="flat" cmpd="sng" algn="ctr">
            <a:solidFill>
              <a:schemeClr val="accent3"/>
            </a:solidFill>
            <a:prstDash val="solid"/>
          </a:ln>
          <a:effectLst/>
        </c:spPr>
        <c:txPr>
          <a:bodyPr/>
          <a:lstStyle/>
          <a:p>
            <a:pPr>
              <a:defRPr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95856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numRef>
              <c:f>'[IV fluid data final.xlsx]Sheet4'!$J$2:$J$14</c:f>
              <c:numCache>
                <c:formatCode>General</c:formatCode>
                <c:ptCount val="13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</c:numCache>
            </c:numRef>
          </c:cat>
          <c:val>
            <c:numRef>
              <c:f>'[IV fluid data final.xlsx]Sheet4'!$K$2:$K$14</c:f>
              <c:numCache>
                <c:formatCode>General</c:formatCode>
                <c:ptCount val="13"/>
                <c:pt idx="0">
                  <c:v>12</c:v>
                </c:pt>
                <c:pt idx="1">
                  <c:v>3</c:v>
                </c:pt>
                <c:pt idx="2">
                  <c:v>18</c:v>
                </c:pt>
                <c:pt idx="3">
                  <c:v>22</c:v>
                </c:pt>
                <c:pt idx="4">
                  <c:v>23</c:v>
                </c:pt>
                <c:pt idx="5">
                  <c:v>18</c:v>
                </c:pt>
                <c:pt idx="6">
                  <c:v>7</c:v>
                </c:pt>
                <c:pt idx="7">
                  <c:v>5</c:v>
                </c:pt>
                <c:pt idx="8">
                  <c:v>3</c:v>
                </c:pt>
                <c:pt idx="1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9599488"/>
        <c:axId val="59613568"/>
      </c:barChart>
      <c:catAx>
        <c:axId val="595994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38100" cap="flat" cmpd="sng" algn="ctr">
            <a:solidFill>
              <a:schemeClr val="accent3"/>
            </a:solidFill>
            <a:prstDash val="solid"/>
          </a:ln>
          <a:effectLst/>
        </c:spPr>
        <c:txPr>
          <a:bodyPr/>
          <a:lstStyle/>
          <a:p>
            <a:pPr>
              <a:defRPr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9613568"/>
        <c:crosses val="autoZero"/>
        <c:auto val="1"/>
        <c:lblAlgn val="ctr"/>
        <c:lblOffset val="100"/>
        <c:noMultiLvlLbl val="0"/>
      </c:catAx>
      <c:valAx>
        <c:axId val="5961356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38100" cap="flat" cmpd="sng" algn="ctr">
            <a:solidFill>
              <a:schemeClr val="accent3"/>
            </a:solidFill>
            <a:prstDash val="solid"/>
          </a:ln>
          <a:effectLst/>
        </c:spPr>
        <c:txPr>
          <a:bodyPr/>
          <a:lstStyle/>
          <a:p>
            <a:pPr>
              <a:defRPr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95994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94%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20%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75%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79%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12%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58%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spPr>
              <a:noFill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'[IV fluid data final.xlsx]Sheet4'!$N$2:$N$7</c:f>
              <c:strCache>
                <c:ptCount val="6"/>
                <c:pt idx="0">
                  <c:v>Peripheral Oedema</c:v>
                </c:pt>
                <c:pt idx="1">
                  <c:v>Low urine output</c:v>
                </c:pt>
                <c:pt idx="2">
                  <c:v>SOB/low sats</c:v>
                </c:pt>
                <c:pt idx="3">
                  <c:v>Raised JVP</c:v>
                </c:pt>
                <c:pt idx="4">
                  <c:v>High Urea</c:v>
                </c:pt>
                <c:pt idx="5">
                  <c:v>Ascites</c:v>
                </c:pt>
              </c:strCache>
            </c:strRef>
          </c:cat>
          <c:val>
            <c:numRef>
              <c:f>'[IV fluid data final.xlsx]Sheet4'!$P$2:$P$7</c:f>
              <c:numCache>
                <c:formatCode>General</c:formatCode>
                <c:ptCount val="6"/>
                <c:pt idx="0">
                  <c:v>93.75</c:v>
                </c:pt>
                <c:pt idx="1">
                  <c:v>19.642857142857149</c:v>
                </c:pt>
                <c:pt idx="2">
                  <c:v>75</c:v>
                </c:pt>
                <c:pt idx="3">
                  <c:v>79.464285714285722</c:v>
                </c:pt>
                <c:pt idx="4">
                  <c:v>11.607142857142859</c:v>
                </c:pt>
                <c:pt idx="5">
                  <c:v>58.035714285714299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9859712"/>
        <c:axId val="59861248"/>
      </c:barChart>
      <c:catAx>
        <c:axId val="5985971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38100" cap="flat" cmpd="sng" algn="ctr">
            <a:solidFill>
              <a:schemeClr val="accent3"/>
            </a:solidFill>
            <a:prstDash val="solid"/>
          </a:ln>
          <a:effectLst/>
        </c:spPr>
        <c:txPr>
          <a:bodyPr/>
          <a:lstStyle/>
          <a:p>
            <a:pPr>
              <a:defRPr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defRPr>
            </a:pPr>
            <a:endParaRPr lang="en-US"/>
          </a:p>
        </c:txPr>
        <c:crossAx val="59861248"/>
        <c:crosses val="autoZero"/>
        <c:auto val="1"/>
        <c:lblAlgn val="ctr"/>
        <c:lblOffset val="100"/>
        <c:noMultiLvlLbl val="0"/>
      </c:catAx>
      <c:valAx>
        <c:axId val="598612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noFill/>
          <a:ln w="38100" cap="flat" cmpd="sng" algn="ctr">
            <a:solidFill>
              <a:schemeClr val="accent3"/>
            </a:solidFill>
            <a:prstDash val="solid"/>
          </a:ln>
          <a:effectLst/>
        </c:spPr>
        <c:txPr>
          <a:bodyPr/>
          <a:lstStyle/>
          <a:p>
            <a:pPr>
              <a:defRPr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defRPr>
            </a:pPr>
            <a:endParaRPr lang="en-US"/>
          </a:p>
        </c:txPr>
        <c:crossAx val="59859712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accent3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0880966268105401E-2"/>
          <c:y val="3.0831228624714799E-2"/>
          <c:w val="0.91905730533683305"/>
          <c:h val="0.77122786331118798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>
                        <a:ln>
                          <a:solidFill>
                            <a:schemeClr val="accent6">
                              <a:lumMod val="75000"/>
                            </a:schemeClr>
                          </a:solidFill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</a:rPr>
                      <a:t>14%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>
                        <a:ln>
                          <a:solidFill>
                            <a:schemeClr val="accent6">
                              <a:lumMod val="75000"/>
                            </a:schemeClr>
                          </a:solidFill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</a:rPr>
                      <a:t>28%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>
                        <a:ln>
                          <a:solidFill>
                            <a:schemeClr val="accent6">
                              <a:lumMod val="75000"/>
                            </a:schemeClr>
                          </a:solidFill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</a:rPr>
                      <a:t>42%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>
                        <a:ln>
                          <a:solidFill>
                            <a:schemeClr val="accent6">
                              <a:lumMod val="75000"/>
                            </a:schemeClr>
                          </a:solidFill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</a:rPr>
                      <a:t>7%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>
                    <a:ln>
                      <a:solidFill>
                        <a:schemeClr val="accent6">
                          <a:lumMod val="75000"/>
                        </a:schemeClr>
                      </a:solidFill>
                    </a:ln>
                    <a:solidFill>
                      <a:schemeClr val="accent6">
                        <a:lumMod val="50000"/>
                      </a:schemeClr>
                    </a:solidFill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'[IV fluid data final.xlsx]Sheet4'!$V$2:$V$5</c:f>
              <c:numCache>
                <c:formatCode>General</c:formatCode>
                <c:ptCount val="4"/>
                <c:pt idx="0">
                  <c:v>100</c:v>
                </c:pt>
                <c:pt idx="1">
                  <c:v>140</c:v>
                </c:pt>
                <c:pt idx="2">
                  <c:v>70</c:v>
                </c:pt>
                <c:pt idx="3">
                  <c:v>35</c:v>
                </c:pt>
              </c:numCache>
            </c:numRef>
          </c:cat>
          <c:val>
            <c:numRef>
              <c:f>'[IV fluid data final.xlsx]Sheet4'!$S$9:$S$12</c:f>
              <c:numCache>
                <c:formatCode>General</c:formatCode>
                <c:ptCount val="4"/>
                <c:pt idx="0">
                  <c:v>14.28571428571429</c:v>
                </c:pt>
                <c:pt idx="1">
                  <c:v>27.678571428571431</c:v>
                </c:pt>
                <c:pt idx="2">
                  <c:v>41.964285714285722</c:v>
                </c:pt>
                <c:pt idx="3">
                  <c:v>7.1428571428571406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9886208"/>
        <c:axId val="66016000"/>
      </c:barChart>
      <c:catAx>
        <c:axId val="5988620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>
                    <a:ln>
                      <a:solidFill>
                        <a:schemeClr val="accent6">
                          <a:lumMod val="75000"/>
                        </a:schemeClr>
                      </a:solidFill>
                    </a:ln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dirty="0" err="1" smtClean="0">
                    <a:ln>
                      <a:solidFill>
                        <a:schemeClr val="accent6">
                          <a:lumMod val="75000"/>
                        </a:schemeClr>
                      </a:solidFill>
                    </a:ln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rPr>
                  <a:t>mmol</a:t>
                </a:r>
                <a:r>
                  <a:rPr lang="en-GB" baseline="0" dirty="0" smtClean="0">
                    <a:ln>
                      <a:solidFill>
                        <a:schemeClr val="accent6">
                          <a:lumMod val="75000"/>
                        </a:schemeClr>
                      </a:solidFill>
                    </a:ln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rPr>
                  <a:t> of Na / day</a:t>
                </a:r>
                <a:endParaRPr lang="en-GB" dirty="0">
                  <a:ln>
                    <a:solidFill>
                      <a:schemeClr val="accent6">
                        <a:lumMod val="75000"/>
                      </a:schemeClr>
                    </a:solidFill>
                  </a:ln>
                  <a:solidFill>
                    <a:schemeClr val="accent6">
                      <a:lumMod val="50000"/>
                    </a:schemeClr>
                  </a:solidFill>
                </a:endParaRPr>
              </a:p>
            </c:rich>
          </c:tx>
          <c:layout>
            <c:manualLayout>
              <c:xMode val="edge"/>
              <c:yMode val="edge"/>
              <c:x val="0.381323879653932"/>
              <c:y val="0.90679399665320803"/>
            </c:manualLayout>
          </c:layout>
          <c:overlay val="0"/>
          <c:spPr>
            <a:gradFill rotWithShape="1">
              <a:gsLst>
                <a:gs pos="0">
                  <a:schemeClr val="accent6">
                    <a:tint val="50000"/>
                    <a:satMod val="300000"/>
                  </a:schemeClr>
                </a:gs>
                <a:gs pos="35000">
                  <a:schemeClr val="accent6">
                    <a:tint val="37000"/>
                    <a:satMod val="300000"/>
                  </a:schemeClr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6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accent6">
                    <a:lumMod val="50000"/>
                  </a:schemeClr>
                </a:solidFill>
              </a:defRPr>
            </a:pPr>
            <a:endParaRPr lang="en-US"/>
          </a:p>
        </c:txPr>
        <c:crossAx val="66016000"/>
        <c:crosses val="autoZero"/>
        <c:auto val="1"/>
        <c:lblAlgn val="ctr"/>
        <c:lblOffset val="100"/>
        <c:noMultiLvlLbl val="0"/>
      </c:catAx>
      <c:valAx>
        <c:axId val="660160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98862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>
                        <a:solidFill>
                          <a:schemeClr val="accent6">
                            <a:lumMod val="75000"/>
                          </a:schemeClr>
                        </a:solidFill>
                      </a:rPr>
                      <a:t>23%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1%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>
                        <a:solidFill>
                          <a:schemeClr val="accent6">
                            <a:lumMod val="75000"/>
                          </a:schemeClr>
                        </a:solidFill>
                      </a:rPr>
                      <a:t>22%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>
                        <a:solidFill>
                          <a:schemeClr val="accent6">
                            <a:lumMod val="75000"/>
                          </a:schemeClr>
                        </a:solidFill>
                      </a:rPr>
                      <a:t>24%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>
                        <a:solidFill>
                          <a:schemeClr val="accent6">
                            <a:lumMod val="75000"/>
                          </a:schemeClr>
                        </a:solidFill>
                      </a:rPr>
                      <a:t>2%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>
                        <a:solidFill>
                          <a:schemeClr val="accent6">
                            <a:lumMod val="75000"/>
                          </a:schemeClr>
                        </a:solidFill>
                      </a:rPr>
                      <a:t>28%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>
                    <a:solidFill>
                      <a:schemeClr val="accent6">
                        <a:lumMod val="75000"/>
                      </a:schemeClr>
                    </a:solidFill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'[IV fluid data final.xlsx]Sheet4'!$Y$5:$Y$10</c:f>
              <c:numCache>
                <c:formatCode>General</c:formatCode>
                <c:ptCount val="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</c:numCache>
            </c:numRef>
          </c:cat>
          <c:val>
            <c:numRef>
              <c:f>'[IV fluid data final.xlsx]Sheet4'!$AA$5:$AA$10</c:f>
              <c:numCache>
                <c:formatCode>General</c:formatCode>
                <c:ptCount val="6"/>
                <c:pt idx="0">
                  <c:v>23.214285714285719</c:v>
                </c:pt>
                <c:pt idx="1">
                  <c:v>0.89285714285714302</c:v>
                </c:pt>
                <c:pt idx="2">
                  <c:v>22.321428571428569</c:v>
                </c:pt>
                <c:pt idx="3">
                  <c:v>24.107142857142851</c:v>
                </c:pt>
                <c:pt idx="4">
                  <c:v>1.785714285714286</c:v>
                </c:pt>
                <c:pt idx="5">
                  <c:v>27.678571428571431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6098688"/>
        <c:axId val="66100224"/>
      </c:barChart>
      <c:catAx>
        <c:axId val="66098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38100" cap="flat" cmpd="sng" algn="ctr">
            <a:solidFill>
              <a:schemeClr val="accent6"/>
            </a:solidFill>
            <a:prstDash val="solid"/>
          </a:ln>
          <a:effectLst/>
        </c:spPr>
        <c:txPr>
          <a:bodyPr/>
          <a:lstStyle/>
          <a:p>
            <a:pPr>
              <a:defRPr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100224"/>
        <c:crosses val="autoZero"/>
        <c:auto val="1"/>
        <c:lblAlgn val="ctr"/>
        <c:lblOffset val="100"/>
        <c:noMultiLvlLbl val="0"/>
      </c:catAx>
      <c:valAx>
        <c:axId val="661002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60986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21"/>
    </mc:Choice>
    <mc:Fallback>
      <c:style val="21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65%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18%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9%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4%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'[IV fluid data final.xlsx]Sheet4'!$D$19:$D$22</c:f>
              <c:strCache>
                <c:ptCount val="4"/>
                <c:pt idx="0">
                  <c:v>500 mL stat Harmtanns</c:v>
                </c:pt>
                <c:pt idx="1">
                  <c:v>1 L 0.9% saline/ 1hr</c:v>
                </c:pt>
                <c:pt idx="2">
                  <c:v>1 L 0.9% saline stat</c:v>
                </c:pt>
                <c:pt idx="3">
                  <c:v>500mL 5% Glucose stat</c:v>
                </c:pt>
              </c:strCache>
            </c:strRef>
          </c:cat>
          <c:val>
            <c:numRef>
              <c:f>'[IV fluid data final.xlsx]Sheet4'!$F$19:$F$22</c:f>
              <c:numCache>
                <c:formatCode>General</c:formatCode>
                <c:ptCount val="4"/>
                <c:pt idx="0">
                  <c:v>65.178571428571402</c:v>
                </c:pt>
                <c:pt idx="1">
                  <c:v>17.857142857142851</c:v>
                </c:pt>
                <c:pt idx="2">
                  <c:v>8.9285714285714253</c:v>
                </c:pt>
                <c:pt idx="3">
                  <c:v>3.5714285714285712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6150784"/>
        <c:axId val="66152320"/>
      </c:barChart>
      <c:catAx>
        <c:axId val="6615078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38100" cap="flat" cmpd="sng" algn="ctr">
            <a:solidFill>
              <a:schemeClr val="accent3"/>
            </a:solidFill>
            <a:prstDash val="solid"/>
          </a:ln>
          <a:effectLst/>
        </c:spPr>
        <c:txPr>
          <a:bodyPr/>
          <a:lstStyle/>
          <a:p>
            <a:pPr>
              <a:defRPr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</a:defRPr>
            </a:pPr>
            <a:endParaRPr lang="en-US"/>
          </a:p>
        </c:txPr>
        <c:crossAx val="66152320"/>
        <c:crosses val="autoZero"/>
        <c:auto val="1"/>
        <c:lblAlgn val="ctr"/>
        <c:lblOffset val="100"/>
        <c:noMultiLvlLbl val="0"/>
      </c:catAx>
      <c:valAx>
        <c:axId val="661523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noFill/>
          <a:ln w="38100" cap="flat" cmpd="sng" algn="ctr">
            <a:solidFill>
              <a:schemeClr val="accent3"/>
            </a:solidFill>
            <a:prstDash val="solid"/>
          </a:ln>
          <a:effectLst/>
        </c:spPr>
        <c:txPr>
          <a:bodyPr/>
          <a:lstStyle/>
          <a:p>
            <a:pPr>
              <a:defRPr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</a:defRPr>
            </a:pPr>
            <a:endParaRPr lang="en-US"/>
          </a:p>
        </c:txPr>
        <c:crossAx val="66150784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accent3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1D9F17-74DA-914E-978E-57FC3840240F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00E-FEFA-9642-A31D-5704566FEF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408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00E-FEFA-9642-A31D-5704566FEF5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416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6ACBD-169D-CD42-89A3-2ABD6EE202EE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FFD59-0F5A-B641-87C9-2780F73AC2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836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6ACBD-169D-CD42-89A3-2ABD6EE202EE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FFD59-0F5A-B641-87C9-2780F73AC2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417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6ACBD-169D-CD42-89A3-2ABD6EE202EE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FFD59-0F5A-B641-87C9-2780F73AC2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091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6ACBD-169D-CD42-89A3-2ABD6EE202EE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FFD59-0F5A-B641-87C9-2780F73AC2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7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6ACBD-169D-CD42-89A3-2ABD6EE202EE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FFD59-0F5A-B641-87C9-2780F73AC2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546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6ACBD-169D-CD42-89A3-2ABD6EE202EE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FFD59-0F5A-B641-87C9-2780F73AC2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031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6ACBD-169D-CD42-89A3-2ABD6EE202EE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FFD59-0F5A-B641-87C9-2780F73AC2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169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6ACBD-169D-CD42-89A3-2ABD6EE202EE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FFD59-0F5A-B641-87C9-2780F73AC2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840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6ACBD-169D-CD42-89A3-2ABD6EE202EE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FFD59-0F5A-B641-87C9-2780F73AC2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50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6ACBD-169D-CD42-89A3-2ABD6EE202EE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FFD59-0F5A-B641-87C9-2780F73AC2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406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6ACBD-169D-CD42-89A3-2ABD6EE202EE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FFD59-0F5A-B641-87C9-2780F73AC2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450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6ACBD-169D-CD42-89A3-2ABD6EE202EE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FFD59-0F5A-B641-87C9-2780F73AC2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219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G"/><Relationship Id="rId7" Type="http://schemas.openxmlformats.org/officeDocument/2006/relationships/image" Target="../media/image1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87156" y="1018169"/>
            <a:ext cx="769484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6600" b="1" cap="none" spc="0" dirty="0" smtClean="0">
                <a:ln w="38100" cmpd="sng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Cambria"/>
              </a:rPr>
              <a:t>SALT, SUGAR, WATER</a:t>
            </a:r>
            <a:endParaRPr lang="en-US" sz="6600" b="1" cap="none" spc="0" dirty="0">
              <a:ln w="38100" cmpd="sng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7156" y="2430165"/>
            <a:ext cx="67521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5400" b="1" cap="none" spc="0" dirty="0" smtClean="0">
                <a:ln w="38100" cmpd="sng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What, When &amp; Why?</a:t>
            </a:r>
            <a:endParaRPr lang="en-US" sz="5400" b="1" cap="none" spc="0" dirty="0">
              <a:ln w="38100" cmpd="sng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15667" y="44450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687156" y="4264000"/>
            <a:ext cx="7682537" cy="20005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IV fluid teaching &amp; awareness 2015</a:t>
            </a:r>
          </a:p>
          <a:p>
            <a:endParaRPr lang="en-US" sz="32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en-US" sz="20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sz="2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Dr</a:t>
            </a:r>
            <a:r>
              <a:rPr lang="en-US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2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Gibney</a:t>
            </a:r>
            <a:r>
              <a:rPr lang="en-US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en-US" sz="2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Dr</a:t>
            </a:r>
            <a:r>
              <a:rPr lang="en-US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Patel, </a:t>
            </a:r>
            <a:r>
              <a:rPr lang="en-US" sz="2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Dr</a:t>
            </a:r>
            <a:r>
              <a:rPr lang="en-US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Chalmers</a:t>
            </a:r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en-US" sz="2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Dr</a:t>
            </a:r>
            <a:r>
              <a:rPr lang="en-US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Mishra &amp; </a:t>
            </a:r>
          </a:p>
          <a:p>
            <a:r>
              <a:rPr lang="en-US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Clinical Biochemistry &amp; Nutrition Team</a:t>
            </a:r>
          </a:p>
        </p:txBody>
      </p:sp>
      <p:pic>
        <p:nvPicPr>
          <p:cNvPr id="10" name="Picture 9" descr="IHP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857" y="5865537"/>
            <a:ext cx="2682931" cy="571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63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8952" y="435002"/>
            <a:ext cx="5726097" cy="89385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</a:rPr>
              <a:t>Where did they see it?</a:t>
            </a:r>
            <a:endParaRPr lang="en-US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2282497"/>
              </p:ext>
            </p:extLst>
          </p:nvPr>
        </p:nvGraphicFramePr>
        <p:xfrm>
          <a:off x="457200" y="1813264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7833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</a:rPr>
              <a:t>Clinical indicators of Hypovolaemia</a:t>
            </a:r>
            <a:endParaRPr lang="en-US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862636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9190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4198" y="274638"/>
            <a:ext cx="7031115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</a:rPr>
              <a:t>Clinical signs of fluid overload</a:t>
            </a:r>
            <a:endParaRPr lang="en-US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1483035"/>
              </p:ext>
            </p:extLst>
          </p:nvPr>
        </p:nvGraphicFramePr>
        <p:xfrm>
          <a:off x="457200" y="1600200"/>
          <a:ext cx="8229600" cy="4844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9168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150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GB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Daily maintenance of Na in 70kg adult  </a:t>
            </a:r>
            <a:endParaRPr lang="en-GB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2679410"/>
              </p:ext>
            </p:extLst>
          </p:nvPr>
        </p:nvGraphicFramePr>
        <p:xfrm>
          <a:off x="457200" y="1600200"/>
          <a:ext cx="8229600" cy="4942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2241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67161" y="301841"/>
            <a:ext cx="6045693" cy="168675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636824"/>
              </p:ext>
            </p:extLst>
          </p:nvPr>
        </p:nvGraphicFramePr>
        <p:xfrm>
          <a:off x="1644902" y="595627"/>
          <a:ext cx="5490210" cy="1099185"/>
        </p:xfrm>
        <a:graphic>
          <a:graphicData uri="http://schemas.openxmlformats.org/drawingml/2006/table">
            <a:tbl>
              <a:tblPr firstRow="1" firstCol="1" bandRow="1"/>
              <a:tblGrid>
                <a:gridCol w="1387475"/>
                <a:gridCol w="1656080"/>
                <a:gridCol w="391160"/>
                <a:gridCol w="354965"/>
                <a:gridCol w="337185"/>
                <a:gridCol w="1363345"/>
              </a:tblGrid>
              <a:tr h="1854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Fluid </a:t>
                      </a:r>
                      <a:endParaRPr lang="en-GB" sz="12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Cambria"/>
                          <a:ea typeface="MS Mincho"/>
                          <a:cs typeface="Times New Roman"/>
                        </a:rPr>
                        <a:t>Na</a:t>
                      </a:r>
                      <a:endParaRPr lang="en-GB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Cl</a:t>
                      </a:r>
                      <a:endParaRPr lang="en-GB" sz="12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Cambria"/>
                          <a:ea typeface="MS Mincho"/>
                          <a:cs typeface="Times New Roman"/>
                        </a:rPr>
                        <a:t>K</a:t>
                      </a:r>
                      <a:endParaRPr lang="en-GB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Cambria"/>
                          <a:ea typeface="MS Mincho"/>
                          <a:cs typeface="Times New Roman"/>
                        </a:rPr>
                        <a:t>Lactate (mmol/L)</a:t>
                      </a:r>
                      <a:endParaRPr lang="en-GB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Dextrose</a:t>
                      </a:r>
                      <a:endParaRPr lang="en-GB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154</a:t>
                      </a:r>
                      <a:endParaRPr lang="en-GB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154</a:t>
                      </a:r>
                      <a:endParaRPr lang="en-GB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0</a:t>
                      </a:r>
                      <a:endParaRPr lang="en-GB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0</a:t>
                      </a:r>
                      <a:endParaRPr lang="en-GB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20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4%dextrose,0.18%saline</a:t>
                      </a:r>
                      <a:endParaRPr lang="en-GB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150</a:t>
                      </a:r>
                      <a:endParaRPr lang="en-GB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150</a:t>
                      </a:r>
                      <a:endParaRPr lang="en-GB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0</a:t>
                      </a:r>
                      <a:endParaRPr lang="en-GB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0</a:t>
                      </a:r>
                      <a:endParaRPr lang="en-GB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0.9% Saline</a:t>
                      </a:r>
                      <a:endParaRPr lang="en-GB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131</a:t>
                      </a:r>
                      <a:endParaRPr lang="en-GB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111</a:t>
                      </a:r>
                      <a:endParaRPr lang="en-GB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5</a:t>
                      </a:r>
                      <a:endParaRPr lang="en-GB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29</a:t>
                      </a:r>
                      <a:endParaRPr lang="en-GB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Hartmann’s</a:t>
                      </a:r>
                      <a:endParaRPr lang="en-GB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30</a:t>
                      </a:r>
                      <a:endParaRPr lang="en-GB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30</a:t>
                      </a:r>
                      <a:endParaRPr lang="en-GB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0</a:t>
                      </a:r>
                      <a:endParaRPr lang="en-GB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0</a:t>
                      </a:r>
                      <a:endParaRPr lang="en-GB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5% Albumin</a:t>
                      </a:r>
                      <a:endParaRPr lang="en-GB" sz="12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0</a:t>
                      </a:r>
                      <a:endParaRPr lang="en-GB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0</a:t>
                      </a:r>
                      <a:endParaRPr lang="en-GB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0</a:t>
                      </a:r>
                      <a:endParaRPr lang="en-GB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0</a:t>
                      </a:r>
                      <a:endParaRPr lang="en-GB" sz="12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5169940"/>
              </p:ext>
            </p:extLst>
          </p:nvPr>
        </p:nvGraphicFramePr>
        <p:xfrm>
          <a:off x="292963" y="2405849"/>
          <a:ext cx="8611339" cy="4074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1380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245093"/>
            <a:ext cx="8229600" cy="436781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/>
            <a:r>
              <a:rPr lang="en-GB" b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</a:rPr>
              <a:t>A 60 year old gentleman presents to AMU with likely gastroenteritis causing diarrhoea and vomiting. His observations include: HR 105 &amp; BP 90/40. What type of immediate IV fluid therapy is the most appropriate? </a:t>
            </a:r>
            <a:endParaRPr lang="en-GB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87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3279369"/>
              </p:ext>
            </p:extLst>
          </p:nvPr>
        </p:nvGraphicFramePr>
        <p:xfrm>
          <a:off x="603681" y="1032030"/>
          <a:ext cx="7936638" cy="47939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0391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Key messages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rgbClr val="17375E"/>
                </a:solidFill>
              </a:rPr>
              <a:t>IV fluids are a ‘prescription’</a:t>
            </a:r>
          </a:p>
          <a:p>
            <a:r>
              <a:rPr lang="en-GB" sz="2400" dirty="0" smtClean="0">
                <a:solidFill>
                  <a:srgbClr val="17375E"/>
                </a:solidFill>
                <a:ea typeface="ＭＳ Ｐゴシック" charset="0"/>
                <a:cs typeface="Helvetica" charset="0"/>
              </a:rPr>
              <a:t>Principles of IV fluid prescribing:</a:t>
            </a:r>
          </a:p>
          <a:p>
            <a:endParaRPr lang="en-GB" sz="1800" dirty="0" smtClean="0">
              <a:solidFill>
                <a:srgbClr val="17375E"/>
              </a:solidFill>
              <a:ea typeface="ＭＳ Ｐゴシック" charset="0"/>
              <a:cs typeface="Helvetica" charset="0"/>
            </a:endParaRPr>
          </a:p>
          <a:p>
            <a:pPr lvl="1">
              <a:lnSpc>
                <a:spcPct val="120000"/>
              </a:lnSpc>
              <a:buFont typeface="Wingdings" charset="0"/>
              <a:buChar char="Ø"/>
              <a:defRPr/>
            </a:pPr>
            <a:r>
              <a:rPr lang="en-GB" sz="1600" b="1" i="1" dirty="0">
                <a:solidFill>
                  <a:srgbClr val="17375E"/>
                </a:solidFill>
                <a:latin typeface="Helvetica" charset="0"/>
                <a:ea typeface="ＭＳ Ｐゴシック" charset="0"/>
                <a:cs typeface="Helvetica" charset="0"/>
              </a:rPr>
              <a:t>R</a:t>
            </a:r>
            <a:r>
              <a:rPr lang="en-GB" sz="1600" i="1" dirty="0">
                <a:solidFill>
                  <a:srgbClr val="17375E"/>
                </a:solidFill>
                <a:latin typeface="Helvetica" charset="0"/>
                <a:ea typeface="ＭＳ Ｐゴシック" charset="0"/>
                <a:cs typeface="Helvetica" charset="0"/>
              </a:rPr>
              <a:t>eassessment</a:t>
            </a:r>
          </a:p>
          <a:p>
            <a:pPr lvl="1">
              <a:lnSpc>
                <a:spcPct val="120000"/>
              </a:lnSpc>
              <a:buFont typeface="Wingdings" charset="0"/>
              <a:buChar char="Ø"/>
              <a:defRPr/>
            </a:pPr>
            <a:r>
              <a:rPr lang="en-GB" sz="1600" b="1" i="1" dirty="0">
                <a:solidFill>
                  <a:srgbClr val="17375E"/>
                </a:solidFill>
                <a:latin typeface="Helvetica" charset="0"/>
                <a:ea typeface="ＭＳ Ｐゴシック" charset="0"/>
                <a:cs typeface="Helvetica" charset="0"/>
              </a:rPr>
              <a:t>R</a:t>
            </a:r>
            <a:r>
              <a:rPr lang="en-GB" sz="1600" i="1" dirty="0">
                <a:solidFill>
                  <a:srgbClr val="17375E"/>
                </a:solidFill>
                <a:latin typeface="Helvetica" charset="0"/>
                <a:ea typeface="ＭＳ Ｐゴシック" charset="0"/>
                <a:cs typeface="Helvetica" charset="0"/>
              </a:rPr>
              <a:t>outine maintenance</a:t>
            </a:r>
          </a:p>
          <a:p>
            <a:pPr lvl="1">
              <a:lnSpc>
                <a:spcPct val="120000"/>
              </a:lnSpc>
              <a:buFont typeface="Wingdings" charset="0"/>
              <a:buChar char="Ø"/>
              <a:defRPr/>
            </a:pPr>
            <a:r>
              <a:rPr lang="en-GB" sz="1600" b="1" i="1" dirty="0">
                <a:solidFill>
                  <a:srgbClr val="17375E"/>
                </a:solidFill>
                <a:latin typeface="Helvetica" charset="0"/>
                <a:ea typeface="ＭＳ Ｐゴシック" charset="0"/>
                <a:cs typeface="Helvetica" charset="0"/>
              </a:rPr>
              <a:t>R</a:t>
            </a:r>
            <a:r>
              <a:rPr lang="en-GB" sz="1600" i="1" dirty="0">
                <a:solidFill>
                  <a:srgbClr val="17375E"/>
                </a:solidFill>
                <a:latin typeface="Helvetica" charset="0"/>
                <a:ea typeface="ＭＳ Ｐゴシック" charset="0"/>
                <a:cs typeface="Helvetica" charset="0"/>
              </a:rPr>
              <a:t>esuscitation fluid</a:t>
            </a:r>
          </a:p>
          <a:p>
            <a:pPr lvl="1">
              <a:lnSpc>
                <a:spcPct val="120000"/>
              </a:lnSpc>
              <a:buFont typeface="Wingdings" charset="0"/>
              <a:buChar char="Ø"/>
              <a:defRPr/>
            </a:pPr>
            <a:r>
              <a:rPr lang="en-GB" sz="1600" b="1" i="1" dirty="0">
                <a:solidFill>
                  <a:srgbClr val="17375E"/>
                </a:solidFill>
                <a:latin typeface="Helvetica" charset="0"/>
                <a:ea typeface="ＭＳ Ｐゴシック" charset="0"/>
                <a:cs typeface="Helvetica" charset="0"/>
              </a:rPr>
              <a:t>R</a:t>
            </a:r>
            <a:r>
              <a:rPr lang="en-GB" sz="1600" i="1" dirty="0">
                <a:solidFill>
                  <a:srgbClr val="17375E"/>
                </a:solidFill>
                <a:latin typeface="Helvetica" charset="0"/>
                <a:ea typeface="ＭＳ Ｐゴシック" charset="0"/>
                <a:cs typeface="Helvetica" charset="0"/>
              </a:rPr>
              <a:t>eplacement of abnormal losses</a:t>
            </a:r>
          </a:p>
          <a:p>
            <a:pPr lvl="1">
              <a:lnSpc>
                <a:spcPct val="120000"/>
              </a:lnSpc>
              <a:buFont typeface="Wingdings" charset="0"/>
              <a:buChar char="Ø"/>
              <a:defRPr/>
            </a:pPr>
            <a:r>
              <a:rPr lang="en-GB" sz="1600" b="1" i="1" dirty="0">
                <a:solidFill>
                  <a:srgbClr val="17375E"/>
                </a:solidFill>
                <a:latin typeface="Helvetica" charset="0"/>
                <a:ea typeface="ＭＳ Ｐゴシック" charset="0"/>
                <a:cs typeface="Helvetica" charset="0"/>
              </a:rPr>
              <a:t>R</a:t>
            </a:r>
            <a:r>
              <a:rPr lang="en-GB" sz="1600" i="1" dirty="0">
                <a:solidFill>
                  <a:srgbClr val="17375E"/>
                </a:solidFill>
                <a:latin typeface="Helvetica" charset="0"/>
                <a:ea typeface="ＭＳ Ｐゴシック" charset="0"/>
                <a:cs typeface="Helvetica" charset="0"/>
              </a:rPr>
              <a:t>edistribution</a:t>
            </a:r>
          </a:p>
          <a:p>
            <a:pPr marL="0" indent="0">
              <a:buNone/>
            </a:pPr>
            <a:endParaRPr lang="en-GB" sz="2400" dirty="0">
              <a:solidFill>
                <a:srgbClr val="17375E"/>
              </a:solidFill>
              <a:ea typeface="ＭＳ Ｐゴシック" charset="0"/>
              <a:cs typeface="Helvetica" charset="0"/>
            </a:endParaRPr>
          </a:p>
          <a:p>
            <a:r>
              <a:rPr lang="en-GB" sz="2400" dirty="0" smtClean="0">
                <a:solidFill>
                  <a:srgbClr val="17375E"/>
                </a:solidFill>
                <a:ea typeface="ＭＳ Ｐゴシック" charset="0"/>
                <a:cs typeface="Helvetica" charset="0"/>
              </a:rPr>
              <a:t>Help is available if needed – please contact us</a:t>
            </a:r>
          </a:p>
          <a:p>
            <a:endParaRPr lang="en-GB" sz="2000" b="1" dirty="0">
              <a:ea typeface="ＭＳ Ｐゴシック" charset="0"/>
              <a:cs typeface="Helvetica" charset="0"/>
            </a:endParaRPr>
          </a:p>
          <a:p>
            <a:pPr marL="457200" lvl="1" indent="0">
              <a:lnSpc>
                <a:spcPct val="120000"/>
              </a:lnSpc>
              <a:buNone/>
              <a:defRPr/>
            </a:pPr>
            <a:endParaRPr lang="en-GB" sz="2000" dirty="0" smtClean="0">
              <a:latin typeface="Helvetica" charset="0"/>
              <a:ea typeface="ＭＳ Ｐゴシック" charset="0"/>
              <a:cs typeface="Helvetica" charset="0"/>
            </a:endParaRPr>
          </a:p>
          <a:p>
            <a:pPr lvl="1">
              <a:lnSpc>
                <a:spcPct val="120000"/>
              </a:lnSpc>
              <a:buFont typeface="Wingdings" charset="2"/>
              <a:buChar char="§"/>
              <a:defRPr/>
            </a:pPr>
            <a:endParaRPr lang="en-GB" sz="2000" b="1" dirty="0">
              <a:latin typeface="Helvetica" charset="0"/>
              <a:ea typeface="ＭＳ Ｐゴシック" charset="0"/>
              <a:cs typeface="Helvetica" charset="0"/>
            </a:endParaRP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125538" y="5864225"/>
            <a:ext cx="7359650" cy="523875"/>
          </a:xfrm>
          <a:prstGeom prst="rect">
            <a:avLst/>
          </a:prstGeom>
          <a:gradFill rotWithShape="1">
            <a:gsLst>
              <a:gs pos="0">
                <a:srgbClr val="F0EAF9"/>
              </a:gs>
              <a:gs pos="64999">
                <a:srgbClr val="D9CBEE"/>
              </a:gs>
              <a:gs pos="100000">
                <a:srgbClr val="C9B5E8"/>
              </a:gs>
            </a:gsLst>
            <a:lin ang="5400000" scaled="1"/>
          </a:gradFill>
          <a:ln w="9525">
            <a:solidFill>
              <a:srgbClr val="7D60A0"/>
            </a:solidFill>
            <a:miter lim="800000"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>
                <a:solidFill>
                  <a:srgbClr val="17375E"/>
                </a:solidFill>
                <a:latin typeface="+mn-lt"/>
                <a:ea typeface="+mn-ea"/>
                <a:cs typeface="+mn-cs"/>
              </a:rPr>
              <a:t>No Intravenous Fluid should be regarded as safe</a:t>
            </a:r>
            <a:endParaRPr lang="en-US" sz="2800" b="1" dirty="0">
              <a:solidFill>
                <a:srgbClr val="17375E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428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Future Objectives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endParaRPr lang="en-US" dirty="0"/>
          </a:p>
          <a:p>
            <a:pPr>
              <a:spcBef>
                <a:spcPts val="768"/>
              </a:spcBef>
              <a:spcAft>
                <a:spcPts val="600"/>
              </a:spcAft>
            </a:pPr>
            <a:r>
              <a:rPr lang="en-US" dirty="0" smtClean="0">
                <a:solidFill>
                  <a:srgbClr val="17375E"/>
                </a:solidFill>
              </a:rPr>
              <a:t>Improve knowledge </a:t>
            </a:r>
          </a:p>
          <a:p>
            <a:pPr>
              <a:spcBef>
                <a:spcPts val="768"/>
              </a:spcBef>
              <a:spcAft>
                <a:spcPts val="600"/>
              </a:spcAft>
            </a:pPr>
            <a:endParaRPr lang="en-US" dirty="0" smtClean="0">
              <a:solidFill>
                <a:srgbClr val="17375E"/>
              </a:solidFill>
            </a:endParaRPr>
          </a:p>
          <a:p>
            <a:pPr>
              <a:spcBef>
                <a:spcPts val="768"/>
              </a:spcBef>
              <a:spcAft>
                <a:spcPts val="600"/>
              </a:spcAft>
            </a:pPr>
            <a:r>
              <a:rPr lang="en-US" dirty="0" smtClean="0">
                <a:solidFill>
                  <a:srgbClr val="17375E"/>
                </a:solidFill>
              </a:rPr>
              <a:t>Reduce IV fluid prescribing errors and complications</a:t>
            </a:r>
          </a:p>
          <a:p>
            <a:pPr>
              <a:spcBef>
                <a:spcPts val="768"/>
              </a:spcBef>
              <a:spcAft>
                <a:spcPts val="600"/>
              </a:spcAft>
            </a:pPr>
            <a:endParaRPr lang="en-US" dirty="0" smtClean="0">
              <a:solidFill>
                <a:srgbClr val="17375E"/>
              </a:solidFill>
            </a:endParaRPr>
          </a:p>
          <a:p>
            <a:pPr>
              <a:spcBef>
                <a:spcPts val="768"/>
              </a:spcBef>
              <a:spcAft>
                <a:spcPts val="600"/>
              </a:spcAft>
            </a:pPr>
            <a:r>
              <a:rPr lang="en-US" dirty="0" smtClean="0">
                <a:solidFill>
                  <a:srgbClr val="17375E"/>
                </a:solidFill>
              </a:rPr>
              <a:t>Further teaching events</a:t>
            </a:r>
          </a:p>
          <a:p>
            <a:pPr>
              <a:spcBef>
                <a:spcPts val="768"/>
              </a:spcBef>
              <a:spcAft>
                <a:spcPts val="600"/>
              </a:spcAft>
            </a:pPr>
            <a:endParaRPr lang="en-US" dirty="0" smtClean="0">
              <a:solidFill>
                <a:srgbClr val="17375E"/>
              </a:solidFill>
            </a:endParaRPr>
          </a:p>
          <a:p>
            <a:pPr>
              <a:spcBef>
                <a:spcPts val="768"/>
              </a:spcBef>
              <a:spcAft>
                <a:spcPts val="600"/>
              </a:spcAft>
            </a:pPr>
            <a:r>
              <a:rPr lang="en-US" dirty="0" smtClean="0">
                <a:solidFill>
                  <a:srgbClr val="17375E"/>
                </a:solidFill>
              </a:rPr>
              <a:t>Possibly incorporate into local induction 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47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39603"/>
            <a:ext cx="8229600" cy="3365268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Thank you. </a:t>
            </a:r>
            <a:b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Questions?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1256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5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Aims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Font typeface="Wingdings" charset="2"/>
              <a:buChar char="Ø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Background </a:t>
            </a:r>
          </a:p>
          <a:p>
            <a:pPr>
              <a:lnSpc>
                <a:spcPct val="150000"/>
              </a:lnSpc>
              <a:buFont typeface="Wingdings" charset="2"/>
              <a:buChar char="Ø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New IV fluid flow chart &amp; policy </a:t>
            </a:r>
          </a:p>
          <a:p>
            <a:pPr>
              <a:lnSpc>
                <a:spcPct val="150000"/>
              </a:lnSpc>
              <a:buFont typeface="Wingdings" charset="2"/>
              <a:buChar char="Ø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IV fluid awareness week</a:t>
            </a:r>
          </a:p>
          <a:p>
            <a:pPr>
              <a:lnSpc>
                <a:spcPct val="150000"/>
              </a:lnSpc>
              <a:buFont typeface="Wingdings" charset="2"/>
              <a:buChar char="Ø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Trust questionnaire results </a:t>
            </a:r>
          </a:p>
          <a:p>
            <a:pPr>
              <a:lnSpc>
                <a:spcPct val="150000"/>
              </a:lnSpc>
              <a:buFont typeface="Wingdings" charset="2"/>
              <a:buChar char="Ø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Key messages</a:t>
            </a:r>
          </a:p>
          <a:p>
            <a:pPr>
              <a:lnSpc>
                <a:spcPct val="150000"/>
              </a:lnSpc>
              <a:buFont typeface="Wingdings" charset="2"/>
              <a:buChar char="Ø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Future objectives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39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Background 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sz="2400" b="1" dirty="0" smtClean="0">
                <a:solidFill>
                  <a:schemeClr val="tx2">
                    <a:lumMod val="75000"/>
                  </a:schemeClr>
                </a:solidFill>
                <a:latin typeface="Helvetica" charset="0"/>
                <a:ea typeface="ＭＳ Ｐゴシック" charset="0"/>
                <a:cs typeface="Helvetica" charset="0"/>
              </a:rPr>
              <a:t>National Enquiry into Perioperative Deaths 1999:</a:t>
            </a:r>
          </a:p>
          <a:p>
            <a:pPr>
              <a:lnSpc>
                <a:spcPct val="170000"/>
              </a:lnSpc>
            </a:pPr>
            <a:endParaRPr lang="en-GB" sz="2400" dirty="0">
              <a:solidFill>
                <a:schemeClr val="tx2">
                  <a:lumMod val="75000"/>
                </a:schemeClr>
              </a:solidFill>
              <a:latin typeface="Helvetica" charset="0"/>
              <a:ea typeface="ＭＳ Ｐゴシック" charset="0"/>
              <a:cs typeface="Helvetica" charset="0"/>
            </a:endParaRPr>
          </a:p>
          <a:p>
            <a:pPr>
              <a:lnSpc>
                <a:spcPct val="170000"/>
              </a:lnSpc>
            </a:pPr>
            <a:r>
              <a:rPr lang="en-GB" sz="2400" dirty="0" smtClean="0">
                <a:solidFill>
                  <a:schemeClr val="tx2">
                    <a:lumMod val="75000"/>
                  </a:schemeClr>
                </a:solidFill>
              </a:rPr>
              <a:t>A significant number of hospitalised patients dying as a result of the infusion of too much or too little fluid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lnSpc>
                <a:spcPct val="170000"/>
              </a:lnSpc>
            </a:pPr>
            <a:r>
              <a:rPr lang="en-GB" sz="2400" dirty="0" smtClean="0">
                <a:solidFill>
                  <a:schemeClr val="tx2">
                    <a:lumMod val="75000"/>
                  </a:schemeClr>
                </a:solidFill>
                <a:latin typeface="Helvetica" charset="0"/>
                <a:ea typeface="ＭＳ Ｐゴシック" charset="0"/>
                <a:cs typeface="Helvetica" charset="0"/>
              </a:rPr>
              <a:t>Lack of knowledge among junior doctors</a:t>
            </a:r>
          </a:p>
          <a:p>
            <a:pPr>
              <a:lnSpc>
                <a:spcPct val="170000"/>
              </a:lnSpc>
            </a:pPr>
            <a:r>
              <a:rPr lang="en-GB" sz="2400" dirty="0" smtClean="0">
                <a:solidFill>
                  <a:schemeClr val="tx2">
                    <a:lumMod val="75000"/>
                  </a:schemeClr>
                </a:solidFill>
                <a:latin typeface="Helvetica" charset="0"/>
                <a:ea typeface="ＭＳ Ｐゴシック" charset="0"/>
                <a:cs typeface="Helvetica" charset="0"/>
              </a:rPr>
              <a:t>Irregular review of fluid balance charts</a:t>
            </a:r>
          </a:p>
          <a:p>
            <a:pPr>
              <a:lnSpc>
                <a:spcPct val="170000"/>
              </a:lnSpc>
            </a:pPr>
            <a:r>
              <a:rPr lang="en-GB" sz="2400" dirty="0" smtClean="0">
                <a:solidFill>
                  <a:schemeClr val="tx2">
                    <a:lumMod val="75000"/>
                  </a:schemeClr>
                </a:solidFill>
                <a:latin typeface="Helvetica" charset="0"/>
                <a:ea typeface="ＭＳ Ｐゴシック" charset="0"/>
                <a:cs typeface="Helvetica" charset="0"/>
              </a:rPr>
              <a:t>Appreciating the need of fluid replacement</a:t>
            </a:r>
          </a:p>
          <a:p>
            <a:pPr marL="0" indent="0">
              <a:buNone/>
            </a:pPr>
            <a:endParaRPr lang="en-GB" sz="2400" dirty="0" smtClean="0">
              <a:solidFill>
                <a:schemeClr val="tx2">
                  <a:lumMod val="75000"/>
                </a:schemeClr>
              </a:solidFill>
              <a:latin typeface="Helvetica" charset="0"/>
              <a:ea typeface="ＭＳ Ｐゴシック" charset="0"/>
              <a:cs typeface="Helvetica" charset="0"/>
            </a:endParaRPr>
          </a:p>
          <a:p>
            <a:pPr marL="0" indent="0">
              <a:buNone/>
            </a:pPr>
            <a:r>
              <a:rPr lang="en-GB" sz="2400" b="1" dirty="0" smtClean="0">
                <a:solidFill>
                  <a:schemeClr val="tx2">
                    <a:lumMod val="75000"/>
                  </a:schemeClr>
                </a:solidFill>
                <a:latin typeface="Helvetica" charset="0"/>
                <a:ea typeface="ＭＳ Ｐゴシック" charset="0"/>
                <a:cs typeface="Helvetica" charset="0"/>
              </a:rPr>
              <a:t>NICE guidance 2013: </a:t>
            </a:r>
          </a:p>
          <a:p>
            <a:endParaRPr lang="en-GB" sz="2400" dirty="0">
              <a:solidFill>
                <a:schemeClr val="tx2">
                  <a:lumMod val="75000"/>
                </a:schemeClr>
              </a:solidFill>
              <a:latin typeface="Helvetica" charset="0"/>
              <a:ea typeface="ＭＳ Ｐゴシック" charset="0"/>
              <a:cs typeface="Helvetica" charset="0"/>
            </a:endParaRPr>
          </a:p>
          <a:p>
            <a:pPr>
              <a:lnSpc>
                <a:spcPct val="160000"/>
              </a:lnSpc>
            </a:pPr>
            <a:r>
              <a:rPr lang="en-GB" sz="2400" dirty="0" smtClean="0">
                <a:solidFill>
                  <a:schemeClr val="tx2">
                    <a:lumMod val="75000"/>
                  </a:schemeClr>
                </a:solidFill>
                <a:latin typeface="Helvetica" charset="0"/>
                <a:ea typeface="ＭＳ Ｐゴシック" charset="0"/>
                <a:cs typeface="Helvetica" charset="0"/>
              </a:rPr>
              <a:t>As many as 1 in 5 could suffer complications &amp; morbidity </a:t>
            </a:r>
          </a:p>
          <a:p>
            <a:pPr>
              <a:lnSpc>
                <a:spcPct val="160000"/>
              </a:lnSpc>
            </a:pPr>
            <a:r>
              <a:rPr lang="en-GB" sz="2400" dirty="0" smtClean="0">
                <a:solidFill>
                  <a:schemeClr val="tx2">
                    <a:lumMod val="75000"/>
                  </a:schemeClr>
                </a:solidFill>
                <a:latin typeface="Helvetica" charset="0"/>
                <a:ea typeface="ＭＳ Ｐゴシック" charset="0"/>
                <a:cs typeface="Helvetica" charset="0"/>
              </a:rPr>
              <a:t>Wide variation in clinical practice</a:t>
            </a:r>
            <a:endParaRPr lang="en-US" sz="2400" dirty="0" smtClean="0">
              <a:solidFill>
                <a:schemeClr val="tx2">
                  <a:lumMod val="75000"/>
                </a:schemeClr>
              </a:solidFill>
              <a:latin typeface="Helvetica" charset="0"/>
              <a:ea typeface="ＭＳ Ｐゴシック" charset="0"/>
              <a:cs typeface="Helvetica" charset="0"/>
            </a:endParaRP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927" y="3062797"/>
            <a:ext cx="2327673" cy="2787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989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IV fluid policy: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074334"/>
            <a:ext cx="404283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§"/>
            </a:pPr>
            <a:r>
              <a:rPr lang="en-US" sz="2400" dirty="0" smtClean="0">
                <a:solidFill>
                  <a:srgbClr val="17375E"/>
                </a:solidFill>
              </a:rPr>
              <a:t>Based on NICE guidance </a:t>
            </a:r>
          </a:p>
          <a:p>
            <a:pPr marL="285750" indent="-285750">
              <a:buFont typeface="Wingdings" charset="2"/>
              <a:buChar char="§"/>
            </a:pPr>
            <a:endParaRPr lang="en-US" sz="2400" dirty="0">
              <a:solidFill>
                <a:srgbClr val="17375E"/>
              </a:solidFill>
            </a:endParaRPr>
          </a:p>
          <a:p>
            <a:r>
              <a:rPr lang="en-US" sz="2400" dirty="0" smtClean="0">
                <a:solidFill>
                  <a:srgbClr val="17375E"/>
                </a:solidFill>
              </a:rPr>
              <a:t>Found on:</a:t>
            </a:r>
          </a:p>
          <a:p>
            <a:pPr marL="285750" indent="-285750">
              <a:buFont typeface="Wingdings" charset="2"/>
              <a:buChar char="§"/>
            </a:pPr>
            <a:endParaRPr lang="en-US" sz="2400" dirty="0">
              <a:solidFill>
                <a:srgbClr val="17375E"/>
              </a:solidFill>
            </a:endParaRPr>
          </a:p>
          <a:p>
            <a:pPr marL="285750" indent="-285750">
              <a:buFont typeface="Wingdings" charset="2"/>
              <a:buChar char="§"/>
            </a:pPr>
            <a:r>
              <a:rPr lang="en-US" sz="2400" dirty="0" smtClean="0">
                <a:solidFill>
                  <a:srgbClr val="17375E"/>
                </a:solidFill>
              </a:rPr>
              <a:t>Emergency Handbook</a:t>
            </a:r>
          </a:p>
          <a:p>
            <a:pPr marL="285750" indent="-285750">
              <a:buFont typeface="Wingdings" charset="2"/>
              <a:buChar char="§"/>
            </a:pPr>
            <a:r>
              <a:rPr lang="en-US" sz="2400" dirty="0" smtClean="0">
                <a:solidFill>
                  <a:srgbClr val="17375E"/>
                </a:solidFill>
              </a:rPr>
              <a:t>Lab Handbook</a:t>
            </a:r>
          </a:p>
          <a:p>
            <a:pPr marL="285750" indent="-285750">
              <a:buFont typeface="Wingdings" charset="2"/>
              <a:buChar char="§"/>
            </a:pPr>
            <a:r>
              <a:rPr lang="en-US" sz="2400" dirty="0" smtClean="0">
                <a:solidFill>
                  <a:srgbClr val="17375E"/>
                </a:solidFill>
              </a:rPr>
              <a:t>Intranet</a:t>
            </a:r>
          </a:p>
          <a:p>
            <a:pPr marL="285750" indent="-285750">
              <a:buFont typeface="Wingdings" charset="2"/>
              <a:buChar char="§"/>
            </a:pPr>
            <a:r>
              <a:rPr lang="en-US" sz="2400" dirty="0" smtClean="0">
                <a:solidFill>
                  <a:srgbClr val="17375E"/>
                </a:solidFill>
              </a:rPr>
              <a:t>Wards</a:t>
            </a:r>
          </a:p>
          <a:p>
            <a:pPr marL="285750" indent="-285750">
              <a:buFont typeface="Wingdings" charset="2"/>
              <a:buChar char="§"/>
            </a:pPr>
            <a:r>
              <a:rPr lang="en-US" sz="2400" dirty="0" smtClean="0">
                <a:solidFill>
                  <a:srgbClr val="17375E"/>
                </a:solidFill>
              </a:rPr>
              <a:t>Emails </a:t>
            </a:r>
            <a:endParaRPr lang="en-US" sz="2400" dirty="0">
              <a:solidFill>
                <a:srgbClr val="17375E"/>
              </a:solidFill>
            </a:endParaRPr>
          </a:p>
        </p:txBody>
      </p:sp>
      <p:pic>
        <p:nvPicPr>
          <p:cNvPr id="6" name="Content Placeholder 5" descr="Screen Shot 2015-11-10 at 16.37.37.pn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29" t="20634" r="32414" b="5061"/>
          <a:stretch/>
        </p:blipFill>
        <p:spPr>
          <a:xfrm>
            <a:off x="4216228" y="274638"/>
            <a:ext cx="4702251" cy="6412222"/>
          </a:xfrm>
        </p:spPr>
      </p:pic>
    </p:spTree>
    <p:extLst>
      <p:ext uri="{BB962C8B-B14F-4D97-AF65-F5344CB8AC3E}">
        <p14:creationId xmlns:p14="http://schemas.microsoft.com/office/powerpoint/2010/main" val="3837669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IV fluid awareness week 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en-US" baseline="30000" dirty="0" smtClean="0">
                <a:solidFill>
                  <a:schemeClr val="tx2">
                    <a:lumMod val="75000"/>
                  </a:schemeClr>
                </a:solidFill>
              </a:rPr>
              <a:t>nd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-6</a:t>
            </a:r>
            <a:r>
              <a:rPr lang="en-US" baseline="30000" dirty="0" smtClean="0">
                <a:solidFill>
                  <a:schemeClr val="tx2">
                    <a:lumMod val="75000"/>
                  </a:schemeClr>
                </a:solidFill>
              </a:rPr>
              <a:t>th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November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In association with national pathology week</a:t>
            </a:r>
          </a:p>
          <a:p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Teaching events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Education stand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Ward based teaching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Screensaver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3" descr="IHP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558" y="5579991"/>
            <a:ext cx="3184242" cy="67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262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MG_2174-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68" y="4471829"/>
            <a:ext cx="2654712" cy="1991035"/>
          </a:xfrm>
          <a:prstGeom prst="rect">
            <a:avLst/>
          </a:prstGeom>
        </p:spPr>
      </p:pic>
      <p:pic>
        <p:nvPicPr>
          <p:cNvPr id="5" name="Picture 4" descr="IMG_3393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3615" b="-26531"/>
          <a:stretch/>
        </p:blipFill>
        <p:spPr>
          <a:xfrm rot="5400000">
            <a:off x="4325825" y="3218775"/>
            <a:ext cx="5184812" cy="3888609"/>
          </a:xfrm>
          <a:prstGeom prst="rect">
            <a:avLst/>
          </a:prstGeom>
        </p:spPr>
      </p:pic>
      <p:pic>
        <p:nvPicPr>
          <p:cNvPr id="4" name="Content Placeholder 3" descr="IMG_3391.JPG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>
          <a:xfrm>
            <a:off x="5015399" y="288368"/>
            <a:ext cx="3678887" cy="2023246"/>
          </a:xfrm>
        </p:spPr>
      </p:pic>
      <p:pic>
        <p:nvPicPr>
          <p:cNvPr id="10" name="Picture 9" descr="NPW_Logoblue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259" y="5756208"/>
            <a:ext cx="3840559" cy="8704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81" y="217346"/>
            <a:ext cx="3778461" cy="30762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331" y="1979719"/>
            <a:ext cx="3935767" cy="295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80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Questionnaire</a:t>
            </a:r>
            <a:endParaRPr lang="en-US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Picture 4" descr="Screen Shot 2015-11-10 at 15.35.5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2" r="28064"/>
          <a:stretch/>
        </p:blipFill>
        <p:spPr>
          <a:xfrm>
            <a:off x="4521690" y="274638"/>
            <a:ext cx="4413791" cy="62181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2365530"/>
            <a:ext cx="267975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charset="2"/>
              <a:buChar char="§"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Pre-awareness</a:t>
            </a:r>
          </a:p>
          <a:p>
            <a:pPr marL="285750" indent="-285750">
              <a:lnSpc>
                <a:spcPct val="150000"/>
              </a:lnSpc>
              <a:buFont typeface="Wingdings" charset="2"/>
              <a:buChar char="§"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Hospital wide</a:t>
            </a:r>
          </a:p>
          <a:p>
            <a:pPr marL="285750" indent="-285750">
              <a:lnSpc>
                <a:spcPct val="150000"/>
              </a:lnSpc>
              <a:buFont typeface="Wingdings" charset="2"/>
              <a:buChar char="§"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Evaluate base knowledge</a:t>
            </a:r>
          </a:p>
          <a:p>
            <a:pPr marL="285750" indent="-285750">
              <a:lnSpc>
                <a:spcPct val="150000"/>
              </a:lnSpc>
              <a:buFont typeface="Wingdings" charset="2"/>
              <a:buChar char="§"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To be repeated</a:t>
            </a:r>
          </a:p>
        </p:txBody>
      </p:sp>
    </p:spTree>
    <p:extLst>
      <p:ext uri="{BB962C8B-B14F-4D97-AF65-F5344CB8AC3E}">
        <p14:creationId xmlns:p14="http://schemas.microsoft.com/office/powerpoint/2010/main" val="177063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6882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Results</a:t>
            </a:r>
            <a:endParaRPr lang="en-US" sz="60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722088"/>
              </p:ext>
            </p:extLst>
          </p:nvPr>
        </p:nvGraphicFramePr>
        <p:xfrm>
          <a:off x="324033" y="1512409"/>
          <a:ext cx="3154532" cy="48209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99571"/>
                <a:gridCol w="105496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Job</a:t>
                      </a:r>
                      <a:r>
                        <a:rPr lang="en-GB" sz="1600" baseline="0" dirty="0" smtClean="0"/>
                        <a:t> Title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Number</a:t>
                      </a:r>
                      <a:endParaRPr lang="en-GB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Nurses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35</a:t>
                      </a:r>
                      <a:endParaRPr lang="en-GB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AHP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11</a:t>
                      </a:r>
                      <a:endParaRPr lang="en-GB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Pharmacists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3</a:t>
                      </a:r>
                      <a:endParaRPr lang="en-GB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Medical Students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20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Other</a:t>
                      </a:r>
                      <a:r>
                        <a:rPr lang="en-GB" sz="1600" baseline="0" dirty="0" smtClean="0"/>
                        <a:t> students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2</a:t>
                      </a:r>
                      <a:endParaRPr lang="en-GB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FY1 Doctors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25</a:t>
                      </a:r>
                      <a:endParaRPr lang="en-GB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FY2 Doctors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10</a:t>
                      </a:r>
                      <a:endParaRPr lang="en-GB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CT1 + 2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11</a:t>
                      </a:r>
                      <a:endParaRPr lang="en-GB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Registrar/middle</a:t>
                      </a:r>
                      <a:r>
                        <a:rPr lang="en-GB" sz="1600" baseline="0" dirty="0" smtClean="0"/>
                        <a:t> grade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7</a:t>
                      </a:r>
                      <a:endParaRPr lang="en-GB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Consultants 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7</a:t>
                      </a:r>
                      <a:endParaRPr lang="en-GB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Other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5</a:t>
                      </a:r>
                      <a:endParaRPr lang="en-GB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Total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136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ounded Rectangle 6"/>
          <p:cNvSpPr/>
          <p:nvPr/>
        </p:nvSpPr>
        <p:spPr>
          <a:xfrm>
            <a:off x="4109381" y="3110389"/>
            <a:ext cx="1333610" cy="10215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</a:rPr>
              <a:t>112</a:t>
            </a:r>
            <a:endParaRPr lang="en-US" sz="54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303854"/>
              </p:ext>
            </p:extLst>
          </p:nvPr>
        </p:nvGraphicFramePr>
        <p:xfrm>
          <a:off x="5989467" y="1474777"/>
          <a:ext cx="2861569" cy="490792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42983"/>
                <a:gridCol w="1118586"/>
              </a:tblGrid>
              <a:tr h="351742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Location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Number</a:t>
                      </a:r>
                      <a:endParaRPr lang="en-GB" sz="1600" dirty="0"/>
                    </a:p>
                  </a:txBody>
                  <a:tcPr/>
                </a:tc>
              </a:tr>
              <a:tr h="351742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A+E + AMU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16</a:t>
                      </a:r>
                    </a:p>
                  </a:txBody>
                  <a:tcPr/>
                </a:tc>
              </a:tr>
              <a:tr h="351742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2</a:t>
                      </a:r>
                      <a:r>
                        <a:rPr lang="en-GB" sz="1600" baseline="30000" dirty="0" smtClean="0"/>
                        <a:t>nd</a:t>
                      </a:r>
                      <a:r>
                        <a:rPr lang="en-GB" sz="1600" dirty="0" smtClean="0"/>
                        <a:t> Floor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14</a:t>
                      </a:r>
                    </a:p>
                  </a:txBody>
                  <a:tcPr/>
                </a:tc>
              </a:tr>
              <a:tr h="351742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Cardiology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12</a:t>
                      </a:r>
                    </a:p>
                  </a:txBody>
                  <a:tcPr/>
                </a:tc>
              </a:tr>
              <a:tr h="351742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I.D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4</a:t>
                      </a:r>
                      <a:endParaRPr lang="en-GB" sz="1600" dirty="0"/>
                    </a:p>
                  </a:txBody>
                  <a:tcPr/>
                </a:tc>
              </a:tr>
              <a:tr h="351742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Orthopaedics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10</a:t>
                      </a:r>
                      <a:endParaRPr lang="en-GB" sz="1600" dirty="0"/>
                    </a:p>
                  </a:txBody>
                  <a:tcPr/>
                </a:tc>
              </a:tr>
              <a:tr h="351742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5A/B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6</a:t>
                      </a:r>
                      <a:endParaRPr lang="en-GB" sz="1600" dirty="0"/>
                    </a:p>
                  </a:txBody>
                  <a:tcPr/>
                </a:tc>
              </a:tr>
              <a:tr h="351742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5X/Y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11</a:t>
                      </a:r>
                    </a:p>
                  </a:txBody>
                  <a:tcPr/>
                </a:tc>
              </a:tr>
              <a:tr h="351742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Renal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5</a:t>
                      </a:r>
                      <a:endParaRPr lang="en-GB" sz="1600" dirty="0"/>
                    </a:p>
                  </a:txBody>
                  <a:tcPr/>
                </a:tc>
              </a:tr>
              <a:tr h="351742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7</a:t>
                      </a:r>
                      <a:r>
                        <a:rPr lang="en-GB" sz="1600" baseline="30000" dirty="0" smtClean="0"/>
                        <a:t>th</a:t>
                      </a:r>
                      <a:r>
                        <a:rPr lang="en-GB" sz="1600" dirty="0" smtClean="0"/>
                        <a:t> floor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9</a:t>
                      </a:r>
                      <a:endParaRPr lang="en-GB" sz="1600" dirty="0"/>
                    </a:p>
                  </a:txBody>
                  <a:tcPr/>
                </a:tc>
              </a:tr>
              <a:tr h="351742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8</a:t>
                      </a:r>
                      <a:r>
                        <a:rPr lang="en-GB" sz="1600" baseline="30000" dirty="0" smtClean="0"/>
                        <a:t>th</a:t>
                      </a:r>
                      <a:r>
                        <a:rPr lang="en-GB" sz="1600" dirty="0" smtClean="0"/>
                        <a:t> floor 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5</a:t>
                      </a:r>
                      <a:endParaRPr lang="en-GB" sz="1600" dirty="0"/>
                    </a:p>
                  </a:txBody>
                  <a:tcPr/>
                </a:tc>
              </a:tr>
              <a:tr h="351742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9</a:t>
                      </a:r>
                      <a:r>
                        <a:rPr lang="en-GB" sz="1600" baseline="30000" dirty="0" smtClean="0"/>
                        <a:t>th</a:t>
                      </a:r>
                      <a:r>
                        <a:rPr lang="en-GB" sz="1600" dirty="0" smtClean="0"/>
                        <a:t> floor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9</a:t>
                      </a:r>
                      <a:endParaRPr lang="en-GB" sz="1600" dirty="0"/>
                    </a:p>
                  </a:txBody>
                  <a:tcPr/>
                </a:tc>
              </a:tr>
              <a:tr h="351742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err="1" smtClean="0"/>
                        <a:t>Crit</a:t>
                      </a:r>
                      <a:r>
                        <a:rPr lang="en-GB" sz="1600" dirty="0" smtClean="0"/>
                        <a:t> Care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6</a:t>
                      </a:r>
                      <a:endParaRPr lang="en-GB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Other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5</a:t>
                      </a:r>
                      <a:endParaRPr lang="en-GB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757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</a:rPr>
              <a:t>Aware of the guideline?</a:t>
            </a:r>
            <a:endParaRPr lang="en-US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0219130"/>
              </p:ext>
            </p:extLst>
          </p:nvPr>
        </p:nvGraphicFramePr>
        <p:xfrm>
          <a:off x="457200" y="1946429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0354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457</Words>
  <Application>Microsoft Office PowerPoint</Application>
  <PresentationFormat>On-screen Show (4:3)</PresentationFormat>
  <Paragraphs>191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Aims</vt:lpstr>
      <vt:lpstr>Background </vt:lpstr>
      <vt:lpstr>IV fluid policy:</vt:lpstr>
      <vt:lpstr>IV fluid awareness week </vt:lpstr>
      <vt:lpstr>PowerPoint Presentation</vt:lpstr>
      <vt:lpstr>Questionnaire</vt:lpstr>
      <vt:lpstr>Results</vt:lpstr>
      <vt:lpstr>Aware of the guideline?</vt:lpstr>
      <vt:lpstr>Where did they see it?</vt:lpstr>
      <vt:lpstr>Clinical indicators of Hypovolaemia</vt:lpstr>
      <vt:lpstr>Clinical signs of fluid overload</vt:lpstr>
      <vt:lpstr>Daily maintenance of Na in 70kg adult  </vt:lpstr>
      <vt:lpstr>PowerPoint Presentation</vt:lpstr>
      <vt:lpstr>A 60 year old gentleman presents to AMU with likely gastroenteritis causing diarrhoea and vomiting. His observations include: HR 105 &amp; BP 90/40. What type of immediate IV fluid therapy is the most appropriate? </vt:lpstr>
      <vt:lpstr>PowerPoint Presentation</vt:lpstr>
      <vt:lpstr>Key messages</vt:lpstr>
      <vt:lpstr>Future Objectives</vt:lpstr>
      <vt:lpstr>Thank you.   Questions?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Jenika Patel</dc:creator>
  <cp:lastModifiedBy>Chris Bird</cp:lastModifiedBy>
  <cp:revision>55</cp:revision>
  <dcterms:created xsi:type="dcterms:W3CDTF">2015-11-10T15:01:40Z</dcterms:created>
  <dcterms:modified xsi:type="dcterms:W3CDTF">2016-03-09T12:42:39Z</dcterms:modified>
</cp:coreProperties>
</file>