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77707" y="475107"/>
            <a:ext cx="6788584" cy="7114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620773"/>
            <a:ext cx="8072119" cy="333730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reza.zaidi%40rlbuht.nhs.uk" TargetMode="Externa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35.jpg"/><Relationship Id="rId6" Type="http://schemas.openxmlformats.org/officeDocument/2006/relationships/image" Target="../media/image36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44.png"/><Relationship Id="rId9" Type="http://schemas.openxmlformats.org/officeDocument/2006/relationships/image" Target="../media/image45.png"/><Relationship Id="rId10" Type="http://schemas.openxmlformats.org/officeDocument/2006/relationships/image" Target="../media/image46.png"/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51.png"/><Relationship Id="rId16" Type="http://schemas.openxmlformats.org/officeDocument/2006/relationships/image" Target="../media/image52.png"/><Relationship Id="rId17" Type="http://schemas.openxmlformats.org/officeDocument/2006/relationships/image" Target="../media/image53.png"/><Relationship Id="rId18" Type="http://schemas.openxmlformats.org/officeDocument/2006/relationships/image" Target="../media/image54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hyperlink" Target="http://askmanny.diabetesblogs.com/2015/10/of-time-spent-by-people-with-diabetes-with-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30120" y="817879"/>
            <a:ext cx="5685155" cy="12579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0">
              <a:lnSpc>
                <a:spcPct val="100000"/>
              </a:lnSpc>
            </a:pPr>
            <a:r>
              <a:rPr dirty="0" smtClean="0" sz="4000" spc="-25" b="1">
                <a:latin typeface="Calibri"/>
                <a:cs typeface="Calibri"/>
              </a:rPr>
              <a:t>PE</a:t>
            </a:r>
            <a:r>
              <a:rPr dirty="0" smtClean="0" sz="4000" spc="-35" b="1">
                <a:latin typeface="Calibri"/>
                <a:cs typeface="Calibri"/>
              </a:rPr>
              <a:t>E</a:t>
            </a:r>
            <a:r>
              <a:rPr dirty="0" smtClean="0" sz="4000" spc="-25" b="1">
                <a:latin typeface="Calibri"/>
                <a:cs typeface="Calibri"/>
              </a:rPr>
              <a:t>R</a:t>
            </a:r>
            <a:r>
              <a:rPr dirty="0" smtClean="0" sz="4000" spc="10" b="1">
                <a:latin typeface="Calibri"/>
                <a:cs typeface="Calibri"/>
              </a:rPr>
              <a:t> </a:t>
            </a:r>
            <a:r>
              <a:rPr dirty="0" smtClean="0" sz="4000" spc="-25" b="1">
                <a:latin typeface="Calibri"/>
                <a:cs typeface="Calibri"/>
              </a:rPr>
              <a:t>SU</a:t>
            </a:r>
            <a:r>
              <a:rPr dirty="0" smtClean="0" sz="4000" spc="-40" b="1">
                <a:latin typeface="Calibri"/>
                <a:cs typeface="Calibri"/>
              </a:rPr>
              <a:t>P</a:t>
            </a:r>
            <a:r>
              <a:rPr dirty="0" smtClean="0" sz="4000" spc="-25" b="1">
                <a:latin typeface="Calibri"/>
                <a:cs typeface="Calibri"/>
              </a:rPr>
              <a:t>PO</a:t>
            </a:r>
            <a:r>
              <a:rPr dirty="0" smtClean="0" sz="4000" spc="-75" b="1">
                <a:latin typeface="Calibri"/>
                <a:cs typeface="Calibri"/>
              </a:rPr>
              <a:t>R</a:t>
            </a:r>
            <a:r>
              <a:rPr dirty="0" smtClean="0" sz="4000" spc="-20" b="1">
                <a:latin typeface="Calibri"/>
                <a:cs typeface="Calibri"/>
              </a:rPr>
              <a:t>T</a:t>
            </a:r>
            <a:endParaRPr sz="4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dirty="0" smtClean="0" sz="4000" spc="-20">
                <a:latin typeface="Calibri"/>
                <a:cs typeface="Calibri"/>
              </a:rPr>
              <a:t>F</a:t>
            </a:r>
            <a:r>
              <a:rPr dirty="0" smtClean="0" sz="4000" spc="-80">
                <a:latin typeface="Calibri"/>
                <a:cs typeface="Calibri"/>
              </a:rPr>
              <a:t>r</a:t>
            </a:r>
            <a:r>
              <a:rPr dirty="0" smtClean="0" sz="4000" spc="-30">
                <a:latin typeface="Calibri"/>
                <a:cs typeface="Calibri"/>
              </a:rPr>
              <a:t>om</a:t>
            </a:r>
            <a:r>
              <a:rPr dirty="0" smtClean="0" sz="4000" spc="10">
                <a:latin typeface="Calibri"/>
                <a:cs typeface="Calibri"/>
              </a:rPr>
              <a:t> </a:t>
            </a:r>
            <a:r>
              <a:rPr dirty="0" smtClean="0" sz="4000" spc="-25">
                <a:latin typeface="Calibri"/>
                <a:cs typeface="Calibri"/>
              </a:rPr>
              <a:t>Que</a:t>
            </a:r>
            <a:r>
              <a:rPr dirty="0" smtClean="0" sz="4000" spc="-70">
                <a:latin typeface="Calibri"/>
                <a:cs typeface="Calibri"/>
              </a:rPr>
              <a:t>s</a:t>
            </a:r>
            <a:r>
              <a:rPr dirty="0" smtClean="0" sz="4000" spc="-20">
                <a:latin typeface="Calibri"/>
                <a:cs typeface="Calibri"/>
              </a:rPr>
              <a:t>tions</a:t>
            </a:r>
            <a:r>
              <a:rPr dirty="0" smtClean="0" sz="4000" spc="-5">
                <a:latin typeface="Calibri"/>
                <a:cs typeface="Calibri"/>
              </a:rPr>
              <a:t> </a:t>
            </a:r>
            <a:r>
              <a:rPr dirty="0" smtClean="0" sz="4000" spc="-45">
                <a:latin typeface="Calibri"/>
                <a:cs typeface="Calibri"/>
              </a:rPr>
              <a:t>t</a:t>
            </a:r>
            <a:r>
              <a:rPr dirty="0" smtClean="0" sz="4000" spc="-25">
                <a:latin typeface="Calibri"/>
                <a:cs typeface="Calibri"/>
              </a:rPr>
              <a:t>o</a:t>
            </a:r>
            <a:r>
              <a:rPr dirty="0" smtClean="0" sz="4000" spc="-10">
                <a:latin typeface="Calibri"/>
                <a:cs typeface="Calibri"/>
              </a:rPr>
              <a:t> </a:t>
            </a:r>
            <a:r>
              <a:rPr dirty="0" smtClean="0" sz="4000" spc="-25">
                <a:latin typeface="Calibri"/>
                <a:cs typeface="Calibri"/>
              </a:rPr>
              <a:t>An</a:t>
            </a:r>
            <a:r>
              <a:rPr dirty="0" smtClean="0" sz="4000" spc="-45">
                <a:latin typeface="Calibri"/>
                <a:cs typeface="Calibri"/>
              </a:rPr>
              <a:t>s</a:t>
            </a:r>
            <a:r>
              <a:rPr dirty="0" smtClean="0" sz="4000" spc="-70">
                <a:latin typeface="Calibri"/>
                <a:cs typeface="Calibri"/>
              </a:rPr>
              <a:t>w</a:t>
            </a:r>
            <a:r>
              <a:rPr dirty="0" smtClean="0" sz="4000" spc="-20">
                <a:latin typeface="Calibri"/>
                <a:cs typeface="Calibri"/>
              </a:rPr>
              <a:t>e</a:t>
            </a:r>
            <a:r>
              <a:rPr dirty="0" smtClean="0" sz="4000" spc="-85">
                <a:latin typeface="Calibri"/>
                <a:cs typeface="Calibri"/>
              </a:rPr>
              <a:t>r</a:t>
            </a:r>
            <a:r>
              <a:rPr dirty="0" smtClean="0" sz="4000" spc="-20">
                <a:latin typeface="Calibri"/>
                <a:cs typeface="Calibri"/>
              </a:rPr>
              <a:t>s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69973" y="2660015"/>
            <a:ext cx="5002530" cy="7594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905">
              <a:lnSpc>
                <a:spcPct val="100000"/>
              </a:lnSpc>
            </a:pPr>
            <a:r>
              <a:rPr dirty="0" smtClean="0" sz="2400">
                <a:latin typeface="Calibri"/>
                <a:cs typeface="Calibri"/>
              </a:rPr>
              <a:t>2</a:t>
            </a:r>
            <a:r>
              <a:rPr dirty="0" smtClean="0" sz="2400" spc="-15">
                <a:latin typeface="Calibri"/>
                <a:cs typeface="Calibri"/>
              </a:rPr>
              <a:t>8</a:t>
            </a:r>
            <a:r>
              <a:rPr dirty="0" smtClean="0" sz="2400" spc="0">
                <a:latin typeface="Calibri"/>
                <a:cs typeface="Calibri"/>
              </a:rPr>
              <a:t>/</a:t>
            </a:r>
            <a:r>
              <a:rPr dirty="0" smtClean="0" sz="2400" spc="-10">
                <a:latin typeface="Calibri"/>
                <a:cs typeface="Calibri"/>
              </a:rPr>
              <a:t>0</a:t>
            </a:r>
            <a:r>
              <a:rPr dirty="0" smtClean="0" sz="2400" spc="0">
                <a:latin typeface="Calibri"/>
                <a:cs typeface="Calibri"/>
              </a:rPr>
              <a:t>9</a:t>
            </a:r>
            <a:r>
              <a:rPr dirty="0" smtClean="0" sz="2400" spc="-10">
                <a:latin typeface="Calibri"/>
                <a:cs typeface="Calibri"/>
              </a:rPr>
              <a:t>/</a:t>
            </a:r>
            <a:r>
              <a:rPr dirty="0" smtClean="0" sz="2400" spc="0">
                <a:latin typeface="Calibri"/>
                <a:cs typeface="Calibri"/>
              </a:rPr>
              <a:t>2</a:t>
            </a:r>
            <a:r>
              <a:rPr dirty="0" smtClean="0" sz="2400" spc="-15">
                <a:latin typeface="Calibri"/>
                <a:cs typeface="Calibri"/>
              </a:rPr>
              <a:t>0</a:t>
            </a:r>
            <a:r>
              <a:rPr dirty="0" smtClean="0" sz="2400" spc="0">
                <a:latin typeface="Calibri"/>
                <a:cs typeface="Calibri"/>
              </a:rPr>
              <a:t>16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dirty="0" smtClean="0" sz="2400" spc="-35">
                <a:latin typeface="Calibri"/>
                <a:cs typeface="Calibri"/>
              </a:rPr>
              <a:t>F</a:t>
            </a:r>
            <a:r>
              <a:rPr dirty="0" smtClean="0" sz="2400" spc="-15">
                <a:latin typeface="Calibri"/>
                <a:cs typeface="Calibri"/>
              </a:rPr>
              <a:t>o</a:t>
            </a:r>
            <a:r>
              <a:rPr dirty="0" smtClean="0" sz="2400" spc="-50">
                <a:latin typeface="Calibri"/>
                <a:cs typeface="Calibri"/>
              </a:rPr>
              <a:t>r</a:t>
            </a:r>
            <a:r>
              <a:rPr dirty="0" smtClean="0" sz="2400" spc="0">
                <a:latin typeface="Calibri"/>
                <a:cs typeface="Calibri"/>
              </a:rPr>
              <a:t>eSig</a:t>
            </a:r>
            <a:r>
              <a:rPr dirty="0" smtClean="0" sz="2400" spc="-20">
                <a:latin typeface="Calibri"/>
                <a:cs typeface="Calibri"/>
              </a:rPr>
              <a:t>h</a:t>
            </a:r>
            <a:r>
              <a:rPr dirty="0" smtClean="0" sz="2400" spc="-10">
                <a:latin typeface="Calibri"/>
                <a:cs typeface="Calibri"/>
              </a:rPr>
              <a:t>t</a:t>
            </a:r>
            <a:r>
              <a:rPr dirty="0" smtClean="0" sz="2400" spc="-15">
                <a:latin typeface="Calibri"/>
                <a:cs typeface="Calibri"/>
              </a:rPr>
              <a:t> </a:t>
            </a:r>
            <a:r>
              <a:rPr dirty="0" smtClean="0" sz="2400" spc="-15">
                <a:latin typeface="Calibri"/>
                <a:cs typeface="Calibri"/>
              </a:rPr>
              <a:t>C</a:t>
            </a:r>
            <a:r>
              <a:rPr dirty="0" smtClean="0" sz="2400" spc="-10">
                <a:latin typeface="Calibri"/>
                <a:cs typeface="Calibri"/>
              </a:rPr>
              <a:t>e</a:t>
            </a:r>
            <a:r>
              <a:rPr dirty="0" smtClean="0" sz="2400" spc="-25">
                <a:latin typeface="Calibri"/>
                <a:cs typeface="Calibri"/>
              </a:rPr>
              <a:t>n</a:t>
            </a:r>
            <a:r>
              <a:rPr dirty="0" smtClean="0" sz="2400" spc="-10">
                <a:latin typeface="Calibri"/>
                <a:cs typeface="Calibri"/>
              </a:rPr>
              <a:t>t</a:t>
            </a:r>
            <a:r>
              <a:rPr dirty="0" smtClean="0" sz="2400" spc="-45">
                <a:latin typeface="Calibri"/>
                <a:cs typeface="Calibri"/>
              </a:rPr>
              <a:t>r</a:t>
            </a:r>
            <a:r>
              <a:rPr dirty="0" smtClean="0" sz="2400" spc="-10">
                <a:latin typeface="Calibri"/>
                <a:cs typeface="Calibri"/>
              </a:rPr>
              <a:t>e,</a:t>
            </a:r>
            <a:r>
              <a:rPr dirty="0" smtClean="0" sz="2400" spc="-10">
                <a:latin typeface="Calibri"/>
                <a:cs typeface="Calibri"/>
              </a:rPr>
              <a:t> Uni</a:t>
            </a:r>
            <a:r>
              <a:rPr dirty="0" smtClean="0" sz="2400" spc="-30">
                <a:latin typeface="Calibri"/>
                <a:cs typeface="Calibri"/>
              </a:rPr>
              <a:t>v</a:t>
            </a:r>
            <a:r>
              <a:rPr dirty="0" smtClean="0" sz="2400" spc="-15">
                <a:latin typeface="Calibri"/>
                <a:cs typeface="Calibri"/>
              </a:rPr>
              <a:t>e</a:t>
            </a:r>
            <a:r>
              <a:rPr dirty="0" smtClean="0" sz="2400" spc="-40">
                <a:latin typeface="Calibri"/>
                <a:cs typeface="Calibri"/>
              </a:rPr>
              <a:t>r</a:t>
            </a:r>
            <a:r>
              <a:rPr dirty="0" smtClean="0" sz="2400" spc="0">
                <a:latin typeface="Calibri"/>
                <a:cs typeface="Calibri"/>
              </a:rPr>
              <a:t>sity</a:t>
            </a:r>
            <a:r>
              <a:rPr dirty="0" smtClean="0" sz="2400" spc="-10">
                <a:latin typeface="Calibri"/>
                <a:cs typeface="Calibri"/>
              </a:rPr>
              <a:t> </a:t>
            </a:r>
            <a:r>
              <a:rPr dirty="0" smtClean="0" sz="2400" spc="0">
                <a:latin typeface="Calibri"/>
                <a:cs typeface="Calibri"/>
              </a:rPr>
              <a:t>of</a:t>
            </a:r>
            <a:r>
              <a:rPr dirty="0" smtClean="0" sz="2400" spc="-5">
                <a:latin typeface="Calibri"/>
                <a:cs typeface="Calibri"/>
              </a:rPr>
              <a:t> </a:t>
            </a:r>
            <a:r>
              <a:rPr dirty="0" smtClean="0" sz="2400" spc="0">
                <a:latin typeface="Calibri"/>
                <a:cs typeface="Calibri"/>
              </a:rPr>
              <a:t>Li</a:t>
            </a:r>
            <a:r>
              <a:rPr dirty="0" smtClean="0" sz="2400" spc="-35">
                <a:latin typeface="Calibri"/>
                <a:cs typeface="Calibri"/>
              </a:rPr>
              <a:t>v</a:t>
            </a:r>
            <a:r>
              <a:rPr dirty="0" smtClean="0" sz="2400" spc="-15">
                <a:latin typeface="Calibri"/>
                <a:cs typeface="Calibri"/>
              </a:rPr>
              <a:t>er</a:t>
            </a:r>
            <a:r>
              <a:rPr dirty="0" smtClean="0" sz="2400" spc="-10">
                <a:latin typeface="Calibri"/>
                <a:cs typeface="Calibri"/>
              </a:rPr>
              <a:t>p</a:t>
            </a:r>
            <a:r>
              <a:rPr dirty="0" smtClean="0" sz="2400" spc="0">
                <a:latin typeface="Calibri"/>
                <a:cs typeface="Calibri"/>
              </a:rPr>
              <a:t>o</a:t>
            </a:r>
            <a:r>
              <a:rPr dirty="0" smtClean="0" sz="2400" spc="-15">
                <a:latin typeface="Calibri"/>
                <a:cs typeface="Calibri"/>
              </a:rPr>
              <a:t>o</a:t>
            </a:r>
            <a:r>
              <a:rPr dirty="0" smtClean="0" sz="2400" spc="0">
                <a:latin typeface="Calibri"/>
                <a:cs typeface="Calibri"/>
              </a:rPr>
              <a:t>l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0174" y="4542917"/>
            <a:ext cx="5636895" cy="16148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600" spc="-40" b="1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dirty="0" smtClean="0" sz="2600" spc="-30" b="1">
                <a:solidFill>
                  <a:srgbClr val="888888"/>
                </a:solidFill>
                <a:latin typeface="Calibri"/>
                <a:cs typeface="Calibri"/>
              </a:rPr>
              <a:t>e</a:t>
            </a:r>
            <a:r>
              <a:rPr dirty="0" smtClean="0" sz="2600" spc="-45" b="1">
                <a:solidFill>
                  <a:srgbClr val="888888"/>
                </a:solidFill>
                <a:latin typeface="Calibri"/>
                <a:cs typeface="Calibri"/>
              </a:rPr>
              <a:t>z</a:t>
            </a:r>
            <a:r>
              <a:rPr dirty="0" smtClean="0" sz="2600" spc="0" b="1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dirty="0" smtClean="0" sz="2600" spc="5" b="1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dirty="0" smtClean="0" sz="2600" spc="-10" b="1">
                <a:solidFill>
                  <a:srgbClr val="888888"/>
                </a:solidFill>
                <a:latin typeface="Calibri"/>
                <a:cs typeface="Calibri"/>
              </a:rPr>
              <a:t>Z</a:t>
            </a:r>
            <a:r>
              <a:rPr dirty="0" smtClean="0" sz="2600" spc="0" b="1">
                <a:solidFill>
                  <a:srgbClr val="888888"/>
                </a:solidFill>
                <a:latin typeface="Calibri"/>
                <a:cs typeface="Calibri"/>
              </a:rPr>
              <a:t>ai</a:t>
            </a:r>
            <a:r>
              <a:rPr dirty="0" smtClean="0" sz="2600" spc="-15" b="1">
                <a:solidFill>
                  <a:srgbClr val="888888"/>
                </a:solidFill>
                <a:latin typeface="Calibri"/>
                <a:cs typeface="Calibri"/>
              </a:rPr>
              <a:t>d</a:t>
            </a:r>
            <a:r>
              <a:rPr dirty="0" smtClean="0" sz="2600" spc="-10" b="1">
                <a:solidFill>
                  <a:srgbClr val="888888"/>
                </a:solidFill>
                <a:latin typeface="Calibri"/>
                <a:cs typeface="Calibri"/>
              </a:rPr>
              <a:t>i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mtClean="0" sz="2600">
                <a:solidFill>
                  <a:srgbClr val="888888"/>
                </a:solidFill>
                <a:latin typeface="Calibri"/>
                <a:cs typeface="Calibri"/>
              </a:rPr>
              <a:t>Consul</a:t>
            </a:r>
            <a:r>
              <a:rPr dirty="0" smtClean="0" sz="2600" spc="-35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</a:rPr>
              <a:t>n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r>
              <a:rPr dirty="0" smtClean="0" sz="2600" spc="-5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Di</a:t>
            </a:r>
            <a:r>
              <a:rPr dirty="0" smtClean="0" sz="2600" spc="5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b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</a:rPr>
              <a:t>e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olo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i</a:t>
            </a:r>
            <a:r>
              <a:rPr dirty="0" smtClean="0" sz="2600" spc="-20">
                <a:solidFill>
                  <a:srgbClr val="888888"/>
                </a:solidFill>
                <a:latin typeface="Calibri"/>
                <a:cs typeface="Calibri"/>
              </a:rPr>
              <a:t>s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mtClean="0" sz="2600" spc="-50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dirty="0" smtClean="0" sz="2600" spc="-20">
                <a:solidFill>
                  <a:srgbClr val="888888"/>
                </a:solidFill>
                <a:latin typeface="Calibri"/>
                <a:cs typeface="Calibri"/>
              </a:rPr>
              <a:t>o</a:t>
            </a:r>
            <a:r>
              <a:rPr dirty="0" smtClean="0" sz="2600" spc="-45">
                <a:solidFill>
                  <a:srgbClr val="888888"/>
                </a:solidFill>
                <a:latin typeface="Calibri"/>
                <a:cs typeface="Calibri"/>
              </a:rPr>
              <a:t>y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al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Li</a:t>
            </a:r>
            <a:r>
              <a:rPr dirty="0" smtClean="0" sz="2600" spc="-30">
                <a:solidFill>
                  <a:srgbClr val="888888"/>
                </a:solidFill>
                <a:latin typeface="Calibri"/>
                <a:cs typeface="Calibri"/>
              </a:rPr>
              <a:t>v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erpo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</a:rPr>
              <a:t>o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l Uni</a:t>
            </a:r>
            <a:r>
              <a:rPr dirty="0" smtClean="0" sz="2600" spc="-30">
                <a:solidFill>
                  <a:srgbClr val="888888"/>
                </a:solidFill>
                <a:latin typeface="Calibri"/>
                <a:cs typeface="Calibri"/>
              </a:rPr>
              <a:t>v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e</a:t>
            </a:r>
            <a:r>
              <a:rPr dirty="0" smtClean="0" sz="2600" spc="-45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sity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H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</a:rPr>
              <a:t>o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spi</a:t>
            </a:r>
            <a:r>
              <a:rPr dirty="0" smtClean="0" sz="2600" spc="-35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al</a:t>
            </a:r>
            <a:endParaRPr sz="2600">
              <a:latin typeface="Calibri"/>
              <a:cs typeface="Calibri"/>
            </a:endParaRPr>
          </a:p>
          <a:p>
            <a:pPr marL="386080">
              <a:lnSpc>
                <a:spcPct val="100000"/>
              </a:lnSpc>
              <a:tabLst>
                <a:tab pos="2289810" algn="l"/>
              </a:tabLst>
            </a:pPr>
            <a:r>
              <a:rPr dirty="0" smtClean="0" sz="2600">
                <a:solidFill>
                  <a:srgbClr val="888888"/>
                </a:solidFill>
                <a:latin typeface="Calibri"/>
                <a:cs typeface="Calibri"/>
              </a:rPr>
              <a:t>@</a:t>
            </a:r>
            <a:r>
              <a:rPr dirty="0" smtClean="0" sz="2600" spc="-35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</a:rPr>
              <a:t>e</a:t>
            </a:r>
            <a:r>
              <a:rPr dirty="0" smtClean="0" sz="2600" spc="-45">
                <a:solidFill>
                  <a:srgbClr val="888888"/>
                </a:solidFill>
                <a:latin typeface="Calibri"/>
                <a:cs typeface="Calibri"/>
              </a:rPr>
              <a:t>z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</a:rPr>
              <a:t>aidi	</a:t>
            </a:r>
            <a:r>
              <a:rPr dirty="0" smtClean="0" sz="2600" spc="-3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r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e</a:t>
            </a:r>
            <a:r>
              <a:rPr dirty="0" smtClean="0" sz="2600" spc="-4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z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a</a:t>
            </a:r>
            <a:r>
              <a:rPr dirty="0" smtClean="0" sz="2600" spc="1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.</a:t>
            </a:r>
            <a:r>
              <a:rPr dirty="0" smtClean="0" sz="2600" spc="-4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z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aidi@r</a:t>
            </a:r>
            <a:r>
              <a:rPr dirty="0" smtClean="0" sz="2600" spc="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l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bu</a:t>
            </a:r>
            <a:r>
              <a:rPr dirty="0" smtClean="0" sz="2600" spc="-2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h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t.nh</a:t>
            </a:r>
            <a:r>
              <a:rPr dirty="0" smtClean="0" sz="2600" spc="-15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s</a:t>
            </a:r>
            <a:r>
              <a:rPr dirty="0" smtClean="0" sz="2600" spc="0">
                <a:solidFill>
                  <a:srgbClr val="888888"/>
                </a:solidFill>
                <a:latin typeface="Calibri"/>
                <a:cs typeface="Calibri"/>
                <a:hlinkClick r:id="rId2"/>
              </a:rPr>
              <a:t>.uk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1307" y="5841453"/>
            <a:ext cx="368109" cy="3647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202433" y="5830112"/>
            <a:ext cx="432371" cy="3761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46780" y="3804951"/>
            <a:ext cx="2997199" cy="2959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spc="-130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ype</a:t>
            </a:r>
            <a:r>
              <a:rPr dirty="0" smtClean="0" sz="4400" spc="-1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1 diab</a:t>
            </a:r>
            <a:r>
              <a:rPr dirty="0" smtClean="0" sz="4400" spc="-20" b="1">
                <a:latin typeface="Calibri"/>
                <a:cs typeface="Calibri"/>
              </a:rPr>
              <a:t>e</a:t>
            </a:r>
            <a:r>
              <a:rPr dirty="0" smtClean="0" sz="4400" spc="-55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es</a:t>
            </a:r>
            <a:r>
              <a:rPr dirty="0" smtClean="0" sz="4400" spc="-4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–</a:t>
            </a:r>
            <a:r>
              <a:rPr dirty="0" smtClean="0" sz="4400" spc="-10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ideal</a:t>
            </a:r>
            <a:r>
              <a:rPr dirty="0" smtClean="0" sz="4400" spc="-15" b="1">
                <a:latin typeface="Calibri"/>
                <a:cs typeface="Calibri"/>
              </a:rPr>
              <a:t> </a:t>
            </a:r>
            <a:r>
              <a:rPr dirty="0" smtClean="0" sz="4400" spc="-45" b="1">
                <a:latin typeface="Calibri"/>
                <a:cs typeface="Calibri"/>
              </a:rPr>
              <a:t>w</a:t>
            </a:r>
            <a:r>
              <a:rPr dirty="0" smtClean="0" sz="4400" spc="0" b="1">
                <a:latin typeface="Calibri"/>
                <a:cs typeface="Calibri"/>
              </a:rPr>
              <a:t>orld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6928" y="1600200"/>
            <a:ext cx="2425827" cy="24258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337433" y="1855977"/>
            <a:ext cx="1999741" cy="13459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849365" y="1417700"/>
            <a:ext cx="2837434" cy="34855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625851" y="3733800"/>
            <a:ext cx="1502664" cy="8061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185160" y="5576315"/>
            <a:ext cx="2453640" cy="9022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102352" y="5576315"/>
            <a:ext cx="627888" cy="902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449326" y="5813869"/>
            <a:ext cx="1886578" cy="3613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753745">
              <a:lnSpc>
                <a:spcPct val="100000"/>
              </a:lnSpc>
            </a:pPr>
            <a:r>
              <a:rPr dirty="0" smtClean="0" sz="4400" spc="-130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ype</a:t>
            </a:r>
            <a:r>
              <a:rPr dirty="0" smtClean="0" sz="4400" spc="-20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1 dia</a:t>
            </a:r>
            <a:r>
              <a:rPr dirty="0" smtClean="0" sz="4400" spc="-10" b="1">
                <a:latin typeface="Calibri"/>
                <a:cs typeface="Calibri"/>
              </a:rPr>
              <a:t>b</a:t>
            </a:r>
            <a:r>
              <a:rPr dirty="0" smtClean="0" sz="4400" spc="-25" b="1">
                <a:latin typeface="Calibri"/>
                <a:cs typeface="Calibri"/>
              </a:rPr>
              <a:t>e</a:t>
            </a:r>
            <a:r>
              <a:rPr dirty="0" smtClean="0" sz="4400" spc="-55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e</a:t>
            </a:r>
            <a:r>
              <a:rPr dirty="0" smtClean="0" sz="4400" spc="-5" b="1">
                <a:latin typeface="Calibri"/>
                <a:cs typeface="Calibri"/>
              </a:rPr>
              <a:t>s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-5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eali</a:t>
            </a:r>
            <a:r>
              <a:rPr dirty="0" smtClean="0" sz="4400" spc="-10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y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59332" y="1548815"/>
            <a:ext cx="6799579" cy="4526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308608" y="4130535"/>
            <a:ext cx="1295780" cy="369328"/>
          </a:xfrm>
          <a:custGeom>
            <a:avLst/>
            <a:gdLst/>
            <a:ahLst/>
            <a:cxnLst/>
            <a:rect l="l" t="t" r="r" b="b"/>
            <a:pathLst>
              <a:path w="1295780" h="369328">
                <a:moveTo>
                  <a:pt x="0" y="369328"/>
                </a:moveTo>
                <a:lnTo>
                  <a:pt x="1295780" y="369328"/>
                </a:lnTo>
                <a:lnTo>
                  <a:pt x="129578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308608" y="4130535"/>
            <a:ext cx="1295780" cy="369328"/>
          </a:xfrm>
          <a:custGeom>
            <a:avLst/>
            <a:gdLst/>
            <a:ahLst/>
            <a:cxnLst/>
            <a:rect l="l" t="t" r="r" b="b"/>
            <a:pathLst>
              <a:path w="1295780" h="369328">
                <a:moveTo>
                  <a:pt x="0" y="369328"/>
                </a:moveTo>
                <a:lnTo>
                  <a:pt x="1295780" y="369328"/>
                </a:lnTo>
                <a:lnTo>
                  <a:pt x="129578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556766" y="4171188"/>
            <a:ext cx="800735" cy="285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b="1">
                <a:solidFill>
                  <a:srgbClr val="FF0000"/>
                </a:solidFill>
                <a:latin typeface="Arial"/>
                <a:cs typeface="Arial"/>
              </a:rPr>
              <a:t>H</a:t>
            </a:r>
            <a:r>
              <a:rPr dirty="0" smtClean="0" sz="1800" spc="-10" b="1">
                <a:solidFill>
                  <a:srgbClr val="FF0000"/>
                </a:solidFill>
                <a:latin typeface="Arial"/>
                <a:cs typeface="Arial"/>
              </a:rPr>
              <a:t>Y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POs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68340" y="4315193"/>
            <a:ext cx="2158365" cy="369328"/>
          </a:xfrm>
          <a:custGeom>
            <a:avLst/>
            <a:gdLst/>
            <a:ahLst/>
            <a:cxnLst/>
            <a:rect l="l" t="t" r="r" b="b"/>
            <a:pathLst>
              <a:path w="2158365" h="369328">
                <a:moveTo>
                  <a:pt x="0" y="369328"/>
                </a:moveTo>
                <a:lnTo>
                  <a:pt x="2158365" y="369328"/>
                </a:lnTo>
                <a:lnTo>
                  <a:pt x="215836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768340" y="4315193"/>
            <a:ext cx="2158365" cy="369328"/>
          </a:xfrm>
          <a:custGeom>
            <a:avLst/>
            <a:gdLst/>
            <a:ahLst/>
            <a:cxnLst/>
            <a:rect l="l" t="t" r="r" b="b"/>
            <a:pathLst>
              <a:path w="2158365" h="369328">
                <a:moveTo>
                  <a:pt x="0" y="369328"/>
                </a:moveTo>
                <a:lnTo>
                  <a:pt x="2158365" y="369328"/>
                </a:lnTo>
                <a:lnTo>
                  <a:pt x="215836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5847969" y="4355845"/>
            <a:ext cx="1921510" cy="285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b="1">
                <a:solidFill>
                  <a:srgbClr val="FF0000"/>
                </a:solidFill>
                <a:latin typeface="Arial"/>
                <a:cs typeface="Arial"/>
              </a:rPr>
              <a:t>COM</a:t>
            </a:r>
            <a:r>
              <a:rPr dirty="0" smtClean="0" sz="1800" spc="-10" b="1">
                <a:solidFill>
                  <a:srgbClr val="FF0000"/>
                </a:solidFill>
                <a:latin typeface="Arial"/>
                <a:cs typeface="Arial"/>
              </a:rPr>
              <a:t>P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LIC</a:t>
            </a:r>
            <a:r>
              <a:rPr dirty="0" smtClean="0" sz="1800" spc="-195" b="1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604389" y="2180831"/>
            <a:ext cx="3625850" cy="369328"/>
          </a:xfrm>
          <a:custGeom>
            <a:avLst/>
            <a:gdLst/>
            <a:ahLst/>
            <a:cxnLst/>
            <a:rect l="l" t="t" r="r" b="b"/>
            <a:pathLst>
              <a:path w="3625850" h="369328">
                <a:moveTo>
                  <a:pt x="0" y="369328"/>
                </a:moveTo>
                <a:lnTo>
                  <a:pt x="3625850" y="369328"/>
                </a:lnTo>
                <a:lnTo>
                  <a:pt x="362585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604389" y="2180831"/>
            <a:ext cx="3625850" cy="369328"/>
          </a:xfrm>
          <a:custGeom>
            <a:avLst/>
            <a:gdLst/>
            <a:ahLst/>
            <a:cxnLst/>
            <a:rect l="l" t="t" r="r" b="b"/>
            <a:pathLst>
              <a:path w="3625850" h="369328">
                <a:moveTo>
                  <a:pt x="0" y="369328"/>
                </a:moveTo>
                <a:lnTo>
                  <a:pt x="3625850" y="369328"/>
                </a:lnTo>
                <a:lnTo>
                  <a:pt x="362585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683510" y="2220721"/>
            <a:ext cx="3436620" cy="285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b="1">
                <a:solidFill>
                  <a:srgbClr val="FF0000"/>
                </a:solidFill>
                <a:latin typeface="Arial"/>
                <a:cs typeface="Arial"/>
              </a:rPr>
              <a:t>OP</a:t>
            </a:r>
            <a:r>
              <a:rPr dirty="0" smtClean="0" sz="1800" spc="5" b="1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IM</a:t>
            </a:r>
            <a:r>
              <a:rPr dirty="0" smtClean="0" sz="1800" spc="-50" b="1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L</a:t>
            </a:r>
            <a:r>
              <a:rPr dirty="0" smtClean="0" sz="1800" spc="5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G</a:t>
            </a:r>
            <a:r>
              <a:rPr dirty="0" smtClean="0" sz="1800" spc="5" b="1">
                <a:solidFill>
                  <a:srgbClr val="FF0000"/>
                </a:solidFill>
                <a:latin typeface="Arial"/>
                <a:cs typeface="Arial"/>
              </a:rPr>
              <a:t>L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dirty="0" smtClean="0" sz="1800" spc="-10" b="1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OSE</a:t>
            </a:r>
            <a:r>
              <a:rPr dirty="0" smtClean="0" sz="1800" spc="-10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mtClean="0" sz="1800" spc="0" b="1">
                <a:solidFill>
                  <a:srgbClr val="FF0000"/>
                </a:solidFill>
                <a:latin typeface="Arial"/>
                <a:cs typeface="Arial"/>
              </a:rPr>
              <a:t>CONTROL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96105" y="2494660"/>
            <a:ext cx="1353185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Ho</a:t>
            </a:r>
            <a:r>
              <a:rPr dirty="0" smtClean="0" sz="4400" spc="-20" b="1">
                <a:latin typeface="Calibri"/>
                <a:cs typeface="Calibri"/>
              </a:rPr>
              <a:t>w</a:t>
            </a:r>
            <a:r>
              <a:rPr dirty="0" smtClean="0" sz="4400" spc="0" b="1">
                <a:latin typeface="Calibri"/>
                <a:cs typeface="Calibri"/>
              </a:rPr>
              <a:t>?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1907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Tim</a:t>
            </a:r>
            <a:r>
              <a:rPr dirty="0" smtClean="0" sz="4400" spc="5" b="1">
                <a:latin typeface="Calibri"/>
                <a:cs typeface="Calibri"/>
              </a:rPr>
              <a:t>e</a:t>
            </a:r>
            <a:r>
              <a:rPr dirty="0" smtClean="0" sz="4400" spc="-5" b="1">
                <a:latin typeface="Calibri"/>
                <a:cs typeface="Calibri"/>
              </a:rPr>
              <a:t>s</a:t>
            </a:r>
            <a:r>
              <a:rPr dirty="0" smtClean="0" sz="4400" spc="0" b="1">
                <a:latin typeface="Calibri"/>
                <a:cs typeface="Calibri"/>
              </a:rPr>
              <a:t>…</a:t>
            </a:r>
            <a:r>
              <a:rPr dirty="0" smtClean="0" sz="4400" spc="-20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h</a:t>
            </a:r>
            <a:r>
              <a:rPr dirty="0" smtClean="0" sz="4400" spc="-40" b="1">
                <a:latin typeface="Calibri"/>
                <a:cs typeface="Calibri"/>
              </a:rPr>
              <a:t>e</a:t>
            </a:r>
            <a:r>
              <a:rPr dirty="0" smtClean="0" sz="4400" spc="0" b="1">
                <a:latin typeface="Calibri"/>
                <a:cs typeface="Calibri"/>
              </a:rPr>
              <a:t>y</a:t>
            </a:r>
            <a:r>
              <a:rPr dirty="0" smtClean="0" sz="4400" spc="-2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a</a:t>
            </a:r>
            <a:r>
              <a:rPr dirty="0" smtClean="0" sz="4400" spc="-5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e a changin’!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1608" y="1979929"/>
            <a:ext cx="3157855" cy="24720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b="1">
                <a:latin typeface="Calibri"/>
                <a:cs typeface="Calibri"/>
              </a:rPr>
              <a:t>F</a:t>
            </a:r>
            <a:r>
              <a:rPr dirty="0" smtClean="0" sz="3200" spc="-35" b="1">
                <a:latin typeface="Calibri"/>
                <a:cs typeface="Calibri"/>
              </a:rPr>
              <a:t>r</a:t>
            </a:r>
            <a:r>
              <a:rPr dirty="0" smtClean="0" sz="3200" spc="0" b="1">
                <a:latin typeface="Calibri"/>
                <a:cs typeface="Calibri"/>
              </a:rPr>
              <a:t>om:</a:t>
            </a:r>
            <a:endParaRPr sz="3200">
              <a:latin typeface="Calibri"/>
              <a:cs typeface="Calibri"/>
            </a:endParaRPr>
          </a:p>
          <a:p>
            <a:pPr marL="469900" marR="127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>
                <a:latin typeface="Calibri"/>
                <a:cs typeface="Calibri"/>
              </a:rPr>
              <a:t>Speciali</a:t>
            </a:r>
            <a:r>
              <a:rPr dirty="0" smtClean="0" sz="3200" spc="-5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 cli</a:t>
            </a:r>
            <a:r>
              <a:rPr dirty="0" smtClean="0" sz="3200" spc="-15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ician</a:t>
            </a:r>
            <a:r>
              <a:rPr dirty="0" smtClean="0" sz="3200" spc="2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with</a:t>
            </a:r>
            <a:r>
              <a:rPr dirty="0" smtClean="0" sz="3200" spc="0">
                <a:latin typeface="Calibri"/>
                <a:cs typeface="Calibri"/>
              </a:rPr>
              <a:t> un</a:t>
            </a:r>
            <a:r>
              <a:rPr dirty="0" smtClean="0" sz="3200" spc="-15">
                <a:latin typeface="Calibri"/>
                <a:cs typeface="Calibri"/>
              </a:rPr>
              <a:t>i</a:t>
            </a:r>
            <a:r>
              <a:rPr dirty="0" smtClean="0" sz="3200" spc="-80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ormed</a:t>
            </a:r>
            <a:r>
              <a:rPr dirty="0" smtClean="0" sz="3200" spc="2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he</a:t>
            </a:r>
            <a:r>
              <a:rPr dirty="0" smtClean="0" sz="3200" spc="-10">
                <a:latin typeface="Calibri"/>
                <a:cs typeface="Calibri"/>
              </a:rPr>
              <a:t>l</a:t>
            </a:r>
            <a:r>
              <a:rPr dirty="0" smtClean="0" sz="3200" spc="-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-</a:t>
            </a:r>
            <a:r>
              <a:rPr dirty="0" smtClean="0" sz="3200" spc="0">
                <a:latin typeface="Calibri"/>
                <a:cs typeface="Calibri"/>
              </a:rPr>
              <a:t> see</a:t>
            </a:r>
            <a:r>
              <a:rPr dirty="0" smtClean="0" sz="3200" spc="-120">
                <a:latin typeface="Calibri"/>
                <a:cs typeface="Calibri"/>
              </a:rPr>
              <a:t>k</a:t>
            </a:r>
            <a:r>
              <a:rPr dirty="0" smtClean="0" sz="3200" spc="0">
                <a:latin typeface="Calibri"/>
                <a:cs typeface="Calibri"/>
              </a:rPr>
              <a:t>er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49114" y="1979929"/>
            <a:ext cx="52324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-280" b="1">
                <a:latin typeface="Calibri"/>
                <a:cs typeface="Calibri"/>
              </a:rPr>
              <a:t>T</a:t>
            </a:r>
            <a:r>
              <a:rPr dirty="0" smtClean="0" sz="3200" spc="0" b="1">
                <a:latin typeface="Calibri"/>
                <a:cs typeface="Calibri"/>
              </a:rPr>
              <a:t>o: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49114" y="2467609"/>
            <a:ext cx="3241675" cy="24720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marR="18796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 spc="-114">
                <a:latin typeface="Calibri"/>
                <a:cs typeface="Calibri"/>
              </a:rPr>
              <a:t>W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-1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both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h</a:t>
            </a:r>
            <a:r>
              <a:rPr dirty="0" smtClean="0" sz="3200" spc="-50">
                <a:latin typeface="Calibri"/>
                <a:cs typeface="Calibri"/>
              </a:rPr>
              <a:t>a</a:t>
            </a:r>
            <a:r>
              <a:rPr dirty="0" smtClean="0" sz="3200" spc="-35">
                <a:latin typeface="Calibri"/>
                <a:cs typeface="Calibri"/>
              </a:rPr>
              <a:t>v</a:t>
            </a:r>
            <a:r>
              <a:rPr dirty="0" smtClean="0" sz="3200" spc="0">
                <a:latin typeface="Calibri"/>
                <a:cs typeface="Calibri"/>
              </a:rPr>
              <a:t>e a</a:t>
            </a:r>
            <a:r>
              <a:rPr dirty="0" smtClean="0" sz="3200" spc="0">
                <a:latin typeface="Calibri"/>
                <a:cs typeface="Calibri"/>
              </a:rPr>
              <a:t> </a:t>
            </a:r>
            <a:r>
              <a:rPr dirty="0" smtClean="0" sz="3200" spc="-5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ole</a:t>
            </a:r>
            <a:r>
              <a:rPr dirty="0" smtClean="0" sz="3200" spc="-15">
                <a:latin typeface="Calibri"/>
                <a:cs typeface="Calibri"/>
              </a:rPr>
              <a:t> 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o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pl</a:t>
            </a:r>
            <a:r>
              <a:rPr dirty="0" smtClean="0" sz="3200" spc="-70">
                <a:latin typeface="Calibri"/>
                <a:cs typeface="Calibri"/>
              </a:rPr>
              <a:t>a</a:t>
            </a:r>
            <a:r>
              <a:rPr dirty="0" smtClean="0" sz="3200" spc="0">
                <a:latin typeface="Calibri"/>
                <a:cs typeface="Calibri"/>
              </a:rPr>
              <a:t>y</a:t>
            </a:r>
            <a:endParaRPr sz="32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>
                <a:latin typeface="Calibri"/>
                <a:cs typeface="Calibri"/>
              </a:rPr>
              <a:t>Sha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 &amp;</a:t>
            </a:r>
            <a:r>
              <a:rPr dirty="0" smtClean="0" sz="3200" spc="-1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learn</a:t>
            </a:r>
            <a:endParaRPr sz="3200">
              <a:latin typeface="Calibri"/>
              <a:cs typeface="Calibri"/>
            </a:endParaRPr>
          </a:p>
          <a:p>
            <a:pPr marL="469900" marR="127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>
                <a:latin typeface="Calibri"/>
                <a:cs typeface="Calibri"/>
              </a:rPr>
              <a:t>Long la</a:t>
            </a:r>
            <a:r>
              <a:rPr dirty="0" smtClean="0" sz="3200" spc="-45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ng</a:t>
            </a:r>
            <a:r>
              <a:rPr dirty="0" smtClean="0" sz="3200" spc="2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self-</a:t>
            </a:r>
            <a:r>
              <a:rPr dirty="0" smtClean="0" sz="3200" spc="0">
                <a:latin typeface="Calibri"/>
                <a:cs typeface="Calibri"/>
              </a:rPr>
              <a:t> mana</a:t>
            </a:r>
            <a:r>
              <a:rPr dirty="0" smtClean="0" sz="3200" spc="-30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eme</a:t>
            </a:r>
            <a:r>
              <a:rPr dirty="0" smtClean="0" sz="3200" spc="-30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982470">
              <a:lnSpc>
                <a:spcPct val="100000"/>
              </a:lnSpc>
            </a:pPr>
            <a:r>
              <a:rPr dirty="0" smtClean="0" sz="4400" spc="-130" b="1">
                <a:latin typeface="Calibri"/>
                <a:cs typeface="Calibri"/>
              </a:rPr>
              <a:t>F</a:t>
            </a:r>
            <a:r>
              <a:rPr dirty="0" smtClean="0" sz="4400" spc="0" b="1">
                <a:latin typeface="Calibri"/>
                <a:cs typeface="Calibri"/>
              </a:rPr>
              <a:t>ace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-55" b="1">
                <a:latin typeface="Calibri"/>
                <a:cs typeface="Calibri"/>
              </a:rPr>
              <a:t>t</a:t>
            </a:r>
            <a:r>
              <a:rPr dirty="0" smtClean="0" sz="4400" spc="-5" b="1">
                <a:latin typeface="Calibri"/>
                <a:cs typeface="Calibri"/>
              </a:rPr>
              <a:t>o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-75" b="1">
                <a:latin typeface="Calibri"/>
                <a:cs typeface="Calibri"/>
              </a:rPr>
              <a:t>f</a:t>
            </a:r>
            <a:r>
              <a:rPr dirty="0" smtClean="0" sz="4400" spc="0" b="1">
                <a:latin typeface="Calibri"/>
                <a:cs typeface="Calibri"/>
              </a:rPr>
              <a:t>ace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14362" y="1618741"/>
            <a:ext cx="2638425" cy="495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698365" y="1510919"/>
            <a:ext cx="3162300" cy="742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239391" y="2488399"/>
            <a:ext cx="3844162" cy="6115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35940" y="3874770"/>
            <a:ext cx="5070475" cy="1496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</a:tabLst>
            </a:pPr>
            <a:r>
              <a:rPr dirty="0" smtClean="0" sz="3200">
                <a:latin typeface="Calibri"/>
                <a:cs typeface="Calibri"/>
              </a:rPr>
              <a:t>I</a:t>
            </a:r>
            <a:r>
              <a:rPr dirty="0" smtClean="0" sz="3200" spc="-30">
                <a:latin typeface="Calibri"/>
                <a:cs typeface="Calibri"/>
              </a:rPr>
              <a:t>n</a:t>
            </a:r>
            <a:r>
              <a:rPr dirty="0" smtClean="0" sz="3200" spc="-80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ormal</a:t>
            </a:r>
            <a:r>
              <a:rPr dirty="0" smtClean="0" sz="3200" spc="2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me</a:t>
            </a:r>
            <a:r>
              <a:rPr dirty="0" smtClean="0" sz="3200" spc="-15">
                <a:latin typeface="Calibri"/>
                <a:cs typeface="Calibri"/>
              </a:rPr>
              <a:t>e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ngs, ne</a:t>
            </a:r>
            <a:r>
              <a:rPr dirty="0" smtClean="0" sz="3200" spc="-15">
                <a:latin typeface="Calibri"/>
                <a:cs typeface="Calibri"/>
              </a:rPr>
              <a:t>t</a:t>
            </a:r>
            <a:r>
              <a:rPr dirty="0" smtClean="0" sz="3200" spc="-25">
                <a:latin typeface="Calibri"/>
                <a:cs typeface="Calibri"/>
              </a:rPr>
              <a:t>w</a:t>
            </a:r>
            <a:r>
              <a:rPr dirty="0" smtClean="0" sz="3200" spc="0">
                <a:latin typeface="Calibri"/>
                <a:cs typeface="Calibri"/>
              </a:rPr>
              <a:t>ork</a:t>
            </a:r>
            <a:endParaRPr sz="320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</a:tabLst>
            </a:pPr>
            <a:r>
              <a:rPr dirty="0" smtClean="0" sz="3200">
                <a:latin typeface="Calibri"/>
                <a:cs typeface="Calibri"/>
              </a:rPr>
              <a:t>Gue</a:t>
            </a:r>
            <a:r>
              <a:rPr dirty="0" smtClean="0" sz="3200" spc="-5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spe</a:t>
            </a:r>
            <a:r>
              <a:rPr dirty="0" smtClean="0" sz="3200" spc="-5">
                <a:latin typeface="Calibri"/>
                <a:cs typeface="Calibri"/>
              </a:rPr>
              <a:t>a</a:t>
            </a:r>
            <a:r>
              <a:rPr dirty="0" smtClean="0" sz="3200" spc="-120">
                <a:latin typeface="Calibri"/>
                <a:cs typeface="Calibri"/>
              </a:rPr>
              <a:t>k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-6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s, ed</a:t>
            </a:r>
            <a:r>
              <a:rPr dirty="0" smtClean="0" sz="3200" spc="-15">
                <a:latin typeface="Calibri"/>
                <a:cs typeface="Calibri"/>
              </a:rPr>
              <a:t>u</a:t>
            </a:r>
            <a:r>
              <a:rPr dirty="0" smtClean="0" sz="3200" spc="-25">
                <a:latin typeface="Calibri"/>
                <a:cs typeface="Calibri"/>
              </a:rPr>
              <a:t>c</a:t>
            </a:r>
            <a:r>
              <a:rPr dirty="0" smtClean="0" sz="3200" spc="-25">
                <a:latin typeface="Calibri"/>
                <a:cs typeface="Calibri"/>
              </a:rPr>
              <a:t>a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on</a:t>
            </a:r>
            <a:endParaRPr sz="320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</a:tabLst>
            </a:pPr>
            <a:r>
              <a:rPr dirty="0" smtClean="0" sz="3200">
                <a:latin typeface="Calibri"/>
                <a:cs typeface="Calibri"/>
              </a:rPr>
              <a:t>1</a:t>
            </a:r>
            <a:r>
              <a:rPr dirty="0" smtClean="0" sz="3200" spc="-10">
                <a:latin typeface="Calibri"/>
                <a:cs typeface="Calibri"/>
              </a:rPr>
              <a:t>:</a:t>
            </a:r>
            <a:r>
              <a:rPr dirty="0" smtClean="0" sz="3200" spc="0">
                <a:latin typeface="Calibri"/>
                <a:cs typeface="Calibri"/>
              </a:rPr>
              <a:t>1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help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5338165"/>
            <a:ext cx="168275" cy="496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444" y="5338165"/>
            <a:ext cx="3662045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>
                <a:latin typeface="Calibri"/>
                <a:cs typeface="Calibri"/>
              </a:rPr>
              <a:t>Ac</a:t>
            </a:r>
            <a:r>
              <a:rPr dirty="0" smtClean="0" sz="3200" spc="-1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ivi</a:t>
            </a:r>
            <a:r>
              <a:rPr dirty="0" smtClean="0" sz="3200" spc="-10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ie</a:t>
            </a:r>
            <a:r>
              <a:rPr dirty="0" smtClean="0" sz="3200" spc="-15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,</a:t>
            </a:r>
            <a:r>
              <a:rPr dirty="0" smtClean="0" sz="3200" spc="2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fu</a:t>
            </a:r>
            <a:r>
              <a:rPr dirty="0" smtClean="0" sz="3200" spc="-20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d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-6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ai</a:t>
            </a:r>
            <a:r>
              <a:rPr dirty="0" smtClean="0" sz="3200" spc="-1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ing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72605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SoMe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20773"/>
            <a:ext cx="7005320" cy="33375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‘I</a:t>
            </a:r>
            <a:r>
              <a:rPr dirty="0" smtClean="0" sz="3200" spc="-30">
                <a:latin typeface="Calibri"/>
                <a:cs typeface="Calibri"/>
              </a:rPr>
              <a:t>n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-6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acti</a:t>
            </a:r>
            <a:r>
              <a:rPr dirty="0" smtClean="0" sz="3200" spc="-45">
                <a:latin typeface="Calibri"/>
                <a:cs typeface="Calibri"/>
              </a:rPr>
              <a:t>v</a:t>
            </a:r>
            <a:r>
              <a:rPr dirty="0" smtClean="0" sz="3200" spc="0">
                <a:latin typeface="Calibri"/>
                <a:cs typeface="Calibri"/>
              </a:rPr>
              <a:t>e’ pl</a:t>
            </a:r>
            <a:r>
              <a:rPr dirty="0" smtClean="0" sz="3200" spc="-30">
                <a:latin typeface="Calibri"/>
                <a:cs typeface="Calibri"/>
              </a:rPr>
              <a:t>a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85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orms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21"/>
              </a:spcBef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A</a:t>
            </a:r>
            <a:r>
              <a:rPr dirty="0" smtClean="0" sz="3200" spc="-15">
                <a:latin typeface="Calibri"/>
                <a:cs typeface="Calibri"/>
              </a:rPr>
              <a:t>b</a:t>
            </a:r>
            <a:r>
              <a:rPr dirty="0" smtClean="0" sz="3200" spc="0">
                <a:latin typeface="Calibri"/>
                <a:cs typeface="Calibri"/>
              </a:rPr>
              <a:t>i</a:t>
            </a:r>
            <a:r>
              <a:rPr dirty="0" smtClean="0" sz="3200" spc="-10">
                <a:latin typeface="Calibri"/>
                <a:cs typeface="Calibri"/>
              </a:rPr>
              <a:t>l</a:t>
            </a:r>
            <a:r>
              <a:rPr dirty="0" smtClean="0" sz="3200" spc="0">
                <a:latin typeface="Calibri"/>
                <a:cs typeface="Calibri"/>
              </a:rPr>
              <a:t>i</a:t>
            </a:r>
            <a:r>
              <a:rPr dirty="0" smtClean="0" sz="3200" spc="-1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y</a:t>
            </a:r>
            <a:r>
              <a:rPr dirty="0" smtClean="0" sz="3200" spc="30">
                <a:latin typeface="Calibri"/>
                <a:cs typeface="Calibri"/>
              </a:rPr>
              <a:t> 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o learn,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ap</a:t>
            </a:r>
            <a:r>
              <a:rPr dirty="0" smtClean="0" sz="3200" spc="-20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ly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and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sha</a:t>
            </a:r>
            <a:r>
              <a:rPr dirty="0" smtClean="0" sz="3200" spc="-5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17"/>
              </a:spcBef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 spc="-60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ee</a:t>
            </a:r>
            <a:r>
              <a:rPr dirty="0" smtClean="0" sz="3200" spc="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-sup</a:t>
            </a:r>
            <a:r>
              <a:rPr dirty="0" smtClean="0" sz="3200" spc="-1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ort</a:t>
            </a:r>
            <a:r>
              <a:rPr dirty="0" smtClean="0" sz="3200" spc="-2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in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eal</a:t>
            </a:r>
            <a:r>
              <a:rPr dirty="0" smtClean="0" sz="3200" spc="-2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me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20"/>
              </a:spcBef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 spc="140">
                <a:latin typeface="Calibri"/>
                <a:cs typeface="Calibri"/>
              </a:rPr>
              <a:t>‘</a:t>
            </a:r>
            <a:r>
              <a:rPr dirty="0" smtClean="0" sz="3200" spc="-135">
                <a:latin typeface="Calibri"/>
                <a:cs typeface="Calibri"/>
              </a:rPr>
              <a:t>T</a:t>
            </a:r>
            <a:r>
              <a:rPr dirty="0" smtClean="0" sz="3200" spc="-30">
                <a:latin typeface="Calibri"/>
                <a:cs typeface="Calibri"/>
              </a:rPr>
              <a:t>w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-15">
                <a:latin typeface="Calibri"/>
                <a:cs typeface="Calibri"/>
              </a:rPr>
              <a:t>e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3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ch</a:t>
            </a:r>
            <a:r>
              <a:rPr dirty="0" smtClean="0" sz="3200" spc="-30">
                <a:latin typeface="Calibri"/>
                <a:cs typeface="Calibri"/>
              </a:rPr>
              <a:t>a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5">
                <a:latin typeface="Calibri"/>
                <a:cs typeface="Calibri"/>
              </a:rPr>
              <a:t>s</a:t>
            </a:r>
            <a:r>
              <a:rPr dirty="0" smtClean="0" sz="3200" spc="-315">
                <a:latin typeface="Calibri"/>
                <a:cs typeface="Calibri"/>
              </a:rPr>
              <a:t>’</a:t>
            </a:r>
            <a:r>
              <a:rPr dirty="0" smtClean="0" sz="3200" spc="0">
                <a:latin typeface="Calibri"/>
                <a:cs typeface="Calibri"/>
              </a:rPr>
              <a:t>, </a:t>
            </a:r>
            <a:r>
              <a:rPr dirty="0" smtClean="0" sz="3200" spc="5">
                <a:latin typeface="Calibri"/>
                <a:cs typeface="Calibri"/>
              </a:rPr>
              <a:t>#</a:t>
            </a:r>
            <a:r>
              <a:rPr dirty="0" smtClean="0" sz="3200" spc="0">
                <a:latin typeface="Calibri"/>
                <a:cs typeface="Calibri"/>
              </a:rPr>
              <a:t>Ha</a:t>
            </a:r>
            <a:r>
              <a:rPr dirty="0" smtClean="0" sz="3200" spc="-15">
                <a:latin typeface="Calibri"/>
                <a:cs typeface="Calibri"/>
              </a:rPr>
              <a:t>s</a:t>
            </a:r>
            <a:r>
              <a:rPr dirty="0" smtClean="0" sz="3200" spc="-5">
                <a:latin typeface="Calibri"/>
                <a:cs typeface="Calibri"/>
              </a:rPr>
              <a:t>h</a:t>
            </a:r>
            <a:r>
              <a:rPr dirty="0" smtClean="0" sz="3200" spc="-260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ags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18"/>
              </a:spcBef>
              <a:buFont typeface="Arial"/>
              <a:buChar char="•"/>
            </a:pPr>
            <a:endParaRPr sz="750"/>
          </a:p>
          <a:p>
            <a:pPr marL="355600" marR="127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G</a:t>
            </a:r>
            <a:r>
              <a:rPr dirty="0" smtClean="0" sz="3200" spc="-10">
                <a:latin typeface="Calibri"/>
                <a:cs typeface="Calibri"/>
              </a:rPr>
              <a:t>l</a:t>
            </a:r>
            <a:r>
              <a:rPr dirty="0" smtClean="0" sz="3200" spc="0">
                <a:latin typeface="Calibri"/>
                <a:cs typeface="Calibri"/>
              </a:rPr>
              <a:t>obal</a:t>
            </a:r>
            <a:r>
              <a:rPr dirty="0" smtClean="0" sz="3200" spc="15">
                <a:latin typeface="Calibri"/>
                <a:cs typeface="Calibri"/>
              </a:rPr>
              <a:t> 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each </a:t>
            </a:r>
            <a:r>
              <a:rPr dirty="0" smtClean="0" sz="3200" spc="-85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or edu</a:t>
            </a:r>
            <a:r>
              <a:rPr dirty="0" smtClean="0" sz="3200" spc="-30">
                <a:latin typeface="Calibri"/>
                <a:cs typeface="Calibri"/>
              </a:rPr>
              <a:t>c</a:t>
            </a:r>
            <a:r>
              <a:rPr dirty="0" smtClean="0" sz="3200" spc="-25">
                <a:latin typeface="Calibri"/>
                <a:cs typeface="Calibri"/>
              </a:rPr>
              <a:t>a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on,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learn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ng</a:t>
            </a:r>
            <a:r>
              <a:rPr dirty="0" smtClean="0" sz="3200" spc="1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and</a:t>
            </a:r>
            <a:r>
              <a:rPr dirty="0" smtClean="0" sz="3200" spc="0">
                <a:latin typeface="Calibri"/>
                <a:cs typeface="Calibri"/>
              </a:rPr>
              <a:t> sup</a:t>
            </a:r>
            <a:r>
              <a:rPr dirty="0" smtClean="0" sz="3200" spc="-1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ort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0596" y="274675"/>
            <a:ext cx="691794" cy="6917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286255" y="274612"/>
            <a:ext cx="752436" cy="7524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443607" y="274612"/>
            <a:ext cx="752436" cy="7524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5569077" y="274612"/>
            <a:ext cx="752436" cy="7524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6651370" y="274612"/>
            <a:ext cx="752436" cy="7524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817739" y="274612"/>
            <a:ext cx="752436" cy="7524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535940" y="5035550"/>
            <a:ext cx="168275" cy="496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>
                <a:solidFill>
                  <a:srgbClr val="FF0000"/>
                </a:solidFill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78839" y="5035550"/>
            <a:ext cx="471805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>
                <a:solidFill>
                  <a:srgbClr val="FF0000"/>
                </a:solidFill>
                <a:latin typeface="Calibri"/>
                <a:cs typeface="Calibri"/>
              </a:rPr>
              <a:t>Mode</a:t>
            </a:r>
            <a:r>
              <a:rPr dirty="0" smtClean="0" sz="3200" spc="-75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dirty="0" smtClean="0" sz="3200" spc="-25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dirty="0" smtClean="0" sz="3200" spc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dirty="0" smtClean="0" sz="3200" spc="-15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dirty="0" smtClean="0" sz="3200" spc="0">
                <a:solidFill>
                  <a:srgbClr val="FF0000"/>
                </a:solidFill>
                <a:latin typeface="Calibri"/>
                <a:cs typeface="Calibri"/>
              </a:rPr>
              <a:t>on</a:t>
            </a:r>
            <a:r>
              <a:rPr dirty="0" smtClean="0" sz="3200" spc="-5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mtClean="0" sz="3200" spc="0">
                <a:solidFill>
                  <a:srgbClr val="FF0000"/>
                </a:solidFill>
                <a:latin typeface="Calibri"/>
                <a:cs typeface="Calibri"/>
              </a:rPr>
              <a:t>and </a:t>
            </a:r>
            <a:r>
              <a:rPr dirty="0" smtClean="0" sz="3200" spc="-25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dirty="0" smtClean="0" sz="3200" spc="-15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dirty="0" smtClean="0" sz="3200" spc="-35">
                <a:solidFill>
                  <a:srgbClr val="FF0000"/>
                </a:solidFill>
                <a:latin typeface="Calibri"/>
                <a:cs typeface="Calibri"/>
              </a:rPr>
              <a:t>v</a:t>
            </a:r>
            <a:r>
              <a:rPr dirty="0" smtClean="0" sz="3200" spc="0">
                <a:solidFill>
                  <a:srgbClr val="FF0000"/>
                </a:solidFill>
                <a:latin typeface="Calibri"/>
                <a:cs typeface="Calibri"/>
              </a:rPr>
              <a:t>erna</a:t>
            </a:r>
            <a:r>
              <a:rPr dirty="0" smtClean="0" sz="3200" spc="-1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dirty="0" smtClean="0" sz="3200" spc="0">
                <a:solidFill>
                  <a:srgbClr val="FF0000"/>
                </a:solidFill>
                <a:latin typeface="Calibri"/>
                <a:cs typeface="Calibri"/>
              </a:rPr>
              <a:t>ce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436" y="346363"/>
            <a:ext cx="7883236" cy="41425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68036" y="374072"/>
            <a:ext cx="0" cy="879763"/>
          </a:xfrm>
          <a:custGeom>
            <a:avLst/>
            <a:gdLst/>
            <a:ahLst/>
            <a:cxnLst/>
            <a:rect l="l" t="t" r="r" b="b"/>
            <a:pathLst>
              <a:path w="0" h="879763">
                <a:moveTo>
                  <a:pt x="0" y="879763"/>
                </a:moveTo>
                <a:lnTo>
                  <a:pt x="0" y="0"/>
                </a:lnTo>
              </a:path>
            </a:pathLst>
          </a:custGeom>
          <a:ln w="55418">
            <a:solidFill>
              <a:srgbClr val="7774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24609" y="1905576"/>
            <a:ext cx="950594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0" b="1">
                <a:solidFill>
                  <a:srgbClr val="282D31"/>
                </a:solidFill>
                <a:latin typeface="Arial"/>
                <a:cs typeface="Arial"/>
              </a:rPr>
              <a:t>Laura</a:t>
            </a:r>
            <a:r>
              <a:rPr dirty="0" smtClean="0" sz="1150" spc="-55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250" spc="100" b="1" i="1">
                <a:solidFill>
                  <a:srgbClr val="282D31"/>
                </a:solidFill>
                <a:latin typeface="Arial"/>
                <a:cs typeface="Arial"/>
              </a:rPr>
              <a:t>I</a:t>
            </a:r>
            <a:r>
              <a:rPr dirty="0" smtClean="0" sz="1250" spc="75" b="1" i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150" spc="15" b="1">
                <a:solidFill>
                  <a:srgbClr val="282D31"/>
                </a:solidFill>
                <a:latin typeface="Arial"/>
                <a:cs typeface="Arial"/>
              </a:rPr>
              <a:t>Ninja</a:t>
            </a:r>
            <a:endParaRPr sz="11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24793" y="2079895"/>
            <a:ext cx="1156297" cy="135185"/>
          </a:xfrm>
          <a:custGeom>
            <a:avLst/>
            <a:gdLst/>
            <a:ahLst/>
            <a:cxnLst/>
            <a:rect l="l" t="t" r="r" b="b"/>
            <a:pathLst>
              <a:path w="1156297" h="135185">
                <a:moveTo>
                  <a:pt x="0" y="0"/>
                </a:moveTo>
                <a:lnTo>
                  <a:pt x="1156297" y="0"/>
                </a:lnTo>
                <a:lnTo>
                  <a:pt x="1156297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858356" y="2703349"/>
            <a:ext cx="1341575" cy="135185"/>
          </a:xfrm>
          <a:custGeom>
            <a:avLst/>
            <a:gdLst/>
            <a:ahLst/>
            <a:cxnLst/>
            <a:rect l="l" t="t" r="r" b="b"/>
            <a:pathLst>
              <a:path w="1341575" h="135185">
                <a:moveTo>
                  <a:pt x="0" y="0"/>
                </a:moveTo>
                <a:lnTo>
                  <a:pt x="1341575" y="0"/>
                </a:lnTo>
                <a:lnTo>
                  <a:pt x="1341575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243303" y="2897313"/>
            <a:ext cx="865885" cy="135185"/>
          </a:xfrm>
          <a:custGeom>
            <a:avLst/>
            <a:gdLst/>
            <a:ahLst/>
            <a:cxnLst/>
            <a:rect l="l" t="t" r="r" b="b"/>
            <a:pathLst>
              <a:path w="865885" h="135185">
                <a:moveTo>
                  <a:pt x="0" y="0"/>
                </a:moveTo>
                <a:lnTo>
                  <a:pt x="865885" y="0"/>
                </a:lnTo>
                <a:lnTo>
                  <a:pt x="865885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10754" y="2080491"/>
            <a:ext cx="3510279" cy="957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050">
              <a:lnSpc>
                <a:spcPct val="100000"/>
              </a:lnSpc>
            </a:pPr>
            <a:r>
              <a:rPr dirty="0" smtClean="0" sz="800" spc="-35">
                <a:solidFill>
                  <a:srgbClr val="A3ACB3"/>
                </a:solidFill>
                <a:latin typeface="Arial"/>
                <a:cs typeface="Arial"/>
              </a:rPr>
              <a:t>@nlnjabetic1</a:t>
            </a:r>
            <a:r>
              <a:rPr dirty="0" smtClean="0" sz="800" spc="-3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6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160">
                <a:solidFill>
                  <a:srgbClr val="A3ACB3"/>
                </a:solidFill>
                <a:latin typeface="Arial"/>
                <a:cs typeface="Arial"/>
              </a:rPr>
              <a:t>FOLLOWS</a:t>
            </a:r>
            <a:r>
              <a:rPr dirty="0" smtClean="0" sz="800" spc="-8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140">
                <a:solidFill>
                  <a:srgbClr val="A3ACB3"/>
                </a:solidFill>
                <a:latin typeface="Arial"/>
                <a:cs typeface="Arial"/>
              </a:rPr>
              <a:t>YOU</a:t>
            </a:r>
            <a:endParaRPr sz="80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marL="12700">
              <a:lnSpc>
                <a:spcPct val="100000"/>
              </a:lnSpc>
            </a:pP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T1</a:t>
            </a:r>
            <a:r>
              <a:rPr dirty="0" smtClean="0" sz="800" spc="-5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diabetic</a:t>
            </a:r>
            <a:r>
              <a:rPr dirty="0" smtClean="0" sz="800" spc="2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260">
                <a:solidFill>
                  <a:srgbClr val="4B4D52"/>
                </a:solidFill>
                <a:latin typeface="Arial"/>
                <a:cs typeface="Arial"/>
              </a:rPr>
              <a:t>-</a:t>
            </a:r>
            <a:r>
              <a:rPr dirty="0" smtClean="0" sz="800" spc="-45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30">
                <a:solidFill>
                  <a:srgbClr val="4B4D52"/>
                </a:solidFill>
                <a:latin typeface="Arial"/>
                <a:cs typeface="Arial"/>
              </a:rPr>
              <a:t>Nurse</a:t>
            </a:r>
            <a:r>
              <a:rPr dirty="0" smtClean="0" sz="800" spc="-5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(a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c</a:t>
            </a:r>
            <a:r>
              <a:rPr dirty="0" smtClean="0" sz="800" spc="-15">
                <a:solidFill>
                  <a:srgbClr val="3A3F41"/>
                </a:solidFill>
                <a:latin typeface="Arial"/>
                <a:cs typeface="Arial"/>
              </a:rPr>
              <a:t>u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te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600" spc="-110">
                <a:solidFill>
                  <a:srgbClr val="4B4D52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  <a:p>
            <a:pPr marL="19050">
              <a:lnSpc>
                <a:spcPts val="810"/>
              </a:lnSpc>
              <a:spcBef>
                <a:spcPts val="185"/>
              </a:spcBef>
              <a:tabLst>
                <a:tab pos="2132330" algn="l"/>
              </a:tabLst>
            </a:pPr>
            <a:r>
              <a:rPr dirty="0" smtClean="0" sz="800" spc="-50">
                <a:solidFill>
                  <a:srgbClr val="3A3F41"/>
                </a:solidFill>
                <a:latin typeface="Arial"/>
                <a:cs typeface="Arial"/>
              </a:rPr>
              <a:t>linK</a:t>
            </a:r>
            <a:r>
              <a:rPr dirty="0" smtClean="0" sz="800" spc="-20">
                <a:solidFill>
                  <a:srgbClr val="3A3F41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3A3F41"/>
                </a:solidFill>
                <a:latin typeface="Arial"/>
                <a:cs typeface="Arial"/>
              </a:rPr>
              <a:t>n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urse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)</a:t>
            </a:r>
            <a:r>
              <a:rPr dirty="0" smtClean="0" sz="800" spc="70">
                <a:solidFill>
                  <a:srgbClr val="3A3F41"/>
                </a:solidFill>
                <a:latin typeface="Arial"/>
                <a:cs typeface="Arial"/>
              </a:rPr>
              <a:t>.</a:t>
            </a:r>
            <a:r>
              <a:rPr dirty="0" smtClean="0" sz="800" spc="-140">
                <a:solidFill>
                  <a:srgbClr val="3A3F41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Intere</a:t>
            </a:r>
            <a:r>
              <a:rPr dirty="0" smtClean="0" sz="800" spc="-80">
                <a:solidFill>
                  <a:srgbClr val="626469"/>
                </a:solidFill>
                <a:latin typeface="Arial"/>
                <a:cs typeface="Arial"/>
              </a:rPr>
              <a:t>s</a:t>
            </a:r>
            <a:r>
              <a:rPr dirty="0" smtClean="0" sz="800" spc="10">
                <a:solidFill>
                  <a:srgbClr val="3A3F41"/>
                </a:solidFill>
                <a:latin typeface="Arial"/>
                <a:cs typeface="Arial"/>
              </a:rPr>
              <a:t>ts:</a:t>
            </a:r>
            <a:r>
              <a:rPr dirty="0" smtClean="0" sz="800" spc="-80">
                <a:solidFill>
                  <a:srgbClr val="3A3F41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diabet</a:t>
            </a: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	</a:t>
            </a:r>
            <a:r>
              <a:rPr dirty="0" smtClean="0" sz="800" spc="95">
                <a:solidFill>
                  <a:srgbClr val="3A3F41"/>
                </a:solidFill>
                <a:latin typeface="Arial"/>
                <a:cs typeface="Arial"/>
              </a:rPr>
              <a:t>•</a:t>
            </a:r>
            <a:endParaRPr sz="800">
              <a:latin typeface="Arial"/>
              <a:cs typeface="Arial"/>
            </a:endParaRPr>
          </a:p>
          <a:p>
            <a:pPr marL="19050">
              <a:lnSpc>
                <a:spcPts val="1185"/>
              </a:lnSpc>
            </a:pP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tech,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patient</a:t>
            </a: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safety/engage</a:t>
            </a: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75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1300" spc="-10" b="1">
                <a:solidFill>
                  <a:srgbClr val="282D31"/>
                </a:solidFill>
                <a:latin typeface="Arial"/>
                <a:cs typeface="Arial"/>
              </a:rPr>
              <a:t>Oceantrag1c</a:t>
            </a:r>
            <a:r>
              <a:rPr dirty="0" smtClean="0" sz="1300" spc="55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450" spc="265" i="1">
                <a:solidFill>
                  <a:srgbClr val="282D31"/>
                </a:solidFill>
                <a:latin typeface="Arial"/>
                <a:cs typeface="Arial"/>
              </a:rPr>
              <a:t>I</a:t>
            </a:r>
            <a:r>
              <a:rPr dirty="0" smtClean="0" sz="1450" spc="-40" i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450" spc="-125">
                <a:solidFill>
                  <a:srgbClr val="282D31"/>
                </a:solidFill>
                <a:latin typeface="Times New Roman"/>
                <a:cs typeface="Times New Roman"/>
              </a:rPr>
              <a:t>K</a:t>
            </a:r>
            <a:r>
              <a:rPr dirty="0" smtClean="0" sz="1450" spc="-250">
                <a:solidFill>
                  <a:srgbClr val="626469"/>
                </a:solidFill>
                <a:latin typeface="Times New Roman"/>
                <a:cs typeface="Times New Roman"/>
              </a:rPr>
              <a:t>t</a:t>
            </a:r>
            <a:endParaRPr sz="1450">
              <a:latin typeface="Times New Roman"/>
              <a:cs typeface="Times New Roman"/>
            </a:endParaRPr>
          </a:p>
          <a:p>
            <a:pPr marL="19050">
              <a:lnSpc>
                <a:spcPts val="1330"/>
              </a:lnSpc>
            </a:pP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service/policy</a:t>
            </a:r>
            <a:r>
              <a:rPr dirty="0" smtClean="0" sz="800" spc="2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4B4D52"/>
                </a:solidFill>
                <a:latin typeface="Arial"/>
                <a:cs typeface="Arial"/>
              </a:rPr>
              <a:t>design</a:t>
            </a:r>
            <a:r>
              <a:rPr dirty="0" smtClean="0" sz="800" spc="-5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110">
                <a:solidFill>
                  <a:srgbClr val="3A3F41"/>
                </a:solidFill>
                <a:latin typeface="Times New Roman"/>
                <a:cs typeface="Times New Roman"/>
              </a:rPr>
              <a:t>&amp;</a:t>
            </a:r>
            <a:r>
              <a:rPr dirty="0" smtClean="0" sz="800" spc="-15">
                <a:solidFill>
                  <a:srgbClr val="3A3F41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25">
                <a:solidFill>
                  <a:srgbClr val="4B4D52"/>
                </a:solidFill>
                <a:latin typeface="Arial"/>
                <a:cs typeface="Arial"/>
              </a:rPr>
              <a:t>anir</a:t>
            </a:r>
            <a:r>
              <a:rPr dirty="0" smtClean="0" sz="800" spc="-25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5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A3ACB3"/>
                </a:solidFill>
                <a:latin typeface="Arial"/>
                <a:cs typeface="Arial"/>
              </a:rPr>
              <a:t>COceanTraglc</a:t>
            </a:r>
            <a:r>
              <a:rPr dirty="0" smtClean="0" sz="800" spc="3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700" spc="-45">
                <a:solidFill>
                  <a:srgbClr val="A3ACB3"/>
                </a:solidFill>
                <a:latin typeface="Arial"/>
                <a:cs typeface="Arial"/>
              </a:rPr>
              <a:t>FOL...OWS</a:t>
            </a:r>
            <a:r>
              <a:rPr dirty="0" smtClean="0" sz="700" spc="-5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80">
                <a:solidFill>
                  <a:srgbClr val="A3ACB3"/>
                </a:solidFill>
                <a:latin typeface="Arial"/>
                <a:cs typeface="Arial"/>
              </a:rPr>
              <a:t>vo</a:t>
            </a:r>
            <a:r>
              <a:rPr dirty="0" smtClean="0" sz="800" spc="8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6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1300" spc="-10" b="1">
                <a:solidFill>
                  <a:srgbClr val="282D31"/>
                </a:solidFill>
                <a:latin typeface="Arial"/>
                <a:cs typeface="Arial"/>
              </a:rPr>
              <a:t>Renza</a:t>
            </a:r>
            <a:r>
              <a:rPr dirty="0" smtClean="0" sz="1300" spc="-45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300" spc="105" b="1" i="1">
                <a:solidFill>
                  <a:srgbClr val="282D31"/>
                </a:solidFill>
                <a:latin typeface="Arial"/>
                <a:cs typeface="Arial"/>
              </a:rPr>
              <a:t>1</a:t>
            </a:r>
            <a:r>
              <a:rPr dirty="0" smtClean="0" sz="1300" spc="-215" b="1" i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450" spc="-200" b="1">
                <a:solidFill>
                  <a:srgbClr val="282D31"/>
                </a:solidFill>
                <a:latin typeface="Times New Roman"/>
                <a:cs typeface="Times New Roman"/>
              </a:rPr>
              <a:t>Die</a:t>
            </a:r>
            <a:endParaRPr sz="1450">
              <a:latin typeface="Times New Roman"/>
              <a:cs typeface="Times New Roman"/>
            </a:endParaRPr>
          </a:p>
          <a:p>
            <a:pPr marL="40005">
              <a:lnSpc>
                <a:spcPct val="100000"/>
              </a:lnSpc>
              <a:spcBef>
                <a:spcPts val="185"/>
              </a:spcBef>
            </a:pPr>
            <a:r>
              <a:rPr dirty="0" smtClean="0" sz="1050" spc="-175">
                <a:solidFill>
                  <a:srgbClr val="8C97A5"/>
                </a:solidFill>
                <a:latin typeface="Arial"/>
                <a:cs typeface="Arial"/>
              </a:rPr>
              <a:t>Q</a:t>
            </a:r>
            <a:r>
              <a:rPr dirty="0" smtClean="0" sz="1050" spc="90">
                <a:solidFill>
                  <a:srgbClr val="8C97A5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3A3F41"/>
                </a:solidFill>
                <a:latin typeface="Arial"/>
                <a:cs typeface="Arial"/>
              </a:rPr>
              <a:t>Portsmout</a:t>
            </a:r>
            <a:r>
              <a:rPr dirty="0" smtClean="0" sz="800" spc="-60">
                <a:solidFill>
                  <a:srgbClr val="3A3F41"/>
                </a:solidFill>
                <a:latin typeface="Arial"/>
                <a:cs typeface="Arial"/>
              </a:rPr>
              <a:t>h</a:t>
            </a:r>
            <a:r>
              <a:rPr dirty="0" smtClean="0" sz="800" spc="100">
                <a:solidFill>
                  <a:srgbClr val="626469"/>
                </a:solidFill>
                <a:latin typeface="Arial"/>
                <a:cs typeface="Arial"/>
              </a:rPr>
              <a:t>/</a:t>
            </a:r>
            <a:r>
              <a:rPr dirty="0" smtClean="0" sz="800" spc="-40">
                <a:solidFill>
                  <a:srgbClr val="3A3F41"/>
                </a:solidFill>
                <a:latin typeface="Arial"/>
                <a:cs typeface="Arial"/>
              </a:rPr>
              <a:t>S</a:t>
            </a:r>
            <a:r>
              <a:rPr dirty="0" smtClean="0" sz="800" spc="-30">
                <a:solidFill>
                  <a:srgbClr val="3A3F41"/>
                </a:solidFill>
                <a:latin typeface="Arial"/>
                <a:cs typeface="Arial"/>
              </a:rPr>
              <a:t>o</a:t>
            </a:r>
            <a:r>
              <a:rPr dirty="0" smtClean="0" sz="800" spc="-70">
                <a:solidFill>
                  <a:srgbClr val="626469"/>
                </a:solidFill>
                <a:latin typeface="Arial"/>
                <a:cs typeface="Arial"/>
              </a:rPr>
              <a:t>u</a:t>
            </a:r>
            <a:r>
              <a:rPr dirty="0" smtClean="0" sz="800" spc="45">
                <a:solidFill>
                  <a:srgbClr val="3A3F41"/>
                </a:solidFill>
                <a:latin typeface="Arial"/>
                <a:cs typeface="Arial"/>
              </a:rPr>
              <a:t>t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hsea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1050" spc="-20">
                <a:solidFill>
                  <a:srgbClr val="4B4D52"/>
                </a:solidFill>
                <a:latin typeface="Arial"/>
                <a:cs typeface="Arial"/>
              </a:rPr>
              <a:t>u</a:t>
            </a:r>
            <a:r>
              <a:rPr dirty="0" smtClean="0" sz="1050" spc="1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Gee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k</a:t>
            </a:r>
            <a:r>
              <a:rPr dirty="0" smtClean="0" sz="800" spc="265">
                <a:solidFill>
                  <a:srgbClr val="7C8085"/>
                </a:solidFill>
                <a:latin typeface="Arial"/>
                <a:cs typeface="Arial"/>
              </a:rPr>
              <a:t>;</a:t>
            </a:r>
            <a:r>
              <a:rPr dirty="0" smtClean="0" sz="800" spc="60">
                <a:solidFill>
                  <a:srgbClr val="626469"/>
                </a:solidFill>
                <a:latin typeface="Arial"/>
                <a:cs typeface="Arial"/>
              </a:rPr>
              <a:t>Cy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c</a:t>
            </a:r>
            <a:r>
              <a:rPr dirty="0" smtClean="0" sz="800" spc="90">
                <a:solidFill>
                  <a:srgbClr val="7C8085"/>
                </a:solidFill>
                <a:latin typeface="Arial"/>
                <a:cs typeface="Arial"/>
              </a:rPr>
              <a:t>l</a:t>
            </a:r>
            <a:r>
              <a:rPr dirty="0" smtClean="0" sz="800" spc="-65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s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t</a:t>
            </a:r>
            <a:r>
              <a:rPr dirty="0" smtClean="0" sz="800" spc="265">
                <a:solidFill>
                  <a:srgbClr val="7C8085"/>
                </a:solidFill>
                <a:latin typeface="Arial"/>
                <a:cs typeface="Arial"/>
              </a:rPr>
              <a:t>;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D</a:t>
            </a:r>
            <a:r>
              <a:rPr dirty="0" smtClean="0" sz="800" spc="-2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abetes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80">
                <a:solidFill>
                  <a:srgbClr val="626469"/>
                </a:solidFill>
                <a:latin typeface="Arial"/>
                <a:cs typeface="Arial"/>
              </a:rPr>
              <a:t>Da</a:t>
            </a:r>
            <a:r>
              <a:rPr dirty="0" smtClean="0" sz="800" spc="8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0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25">
                <a:solidFill>
                  <a:srgbClr val="A3ACB3"/>
                </a:solidFill>
                <a:latin typeface="Arial"/>
                <a:cs typeface="Arial"/>
              </a:rPr>
              <a:t>@RenzaS</a:t>
            </a:r>
            <a:r>
              <a:rPr dirty="0" smtClean="0" sz="800" spc="-2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700" spc="-45">
                <a:solidFill>
                  <a:srgbClr val="A3ACB3"/>
                </a:solidFill>
                <a:latin typeface="Arial"/>
                <a:cs typeface="Arial"/>
              </a:rPr>
              <a:t>FOLLOW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7441" y="3046594"/>
            <a:ext cx="109731" cy="176324"/>
          </a:xfrm>
          <a:custGeom>
            <a:avLst/>
            <a:gdLst/>
            <a:ahLst/>
            <a:cxnLst/>
            <a:rect l="l" t="t" r="r" b="b"/>
            <a:pathLst>
              <a:path w="109731" h="176324">
                <a:moveTo>
                  <a:pt x="0" y="0"/>
                </a:moveTo>
                <a:lnTo>
                  <a:pt x="109731" y="0"/>
                </a:lnTo>
                <a:lnTo>
                  <a:pt x="109731" y="176324"/>
                </a:lnTo>
                <a:lnTo>
                  <a:pt x="0" y="176324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24609" y="3046267"/>
            <a:ext cx="862330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65" i="1">
                <a:solidFill>
                  <a:srgbClr val="A3ACB3"/>
                </a:solidFill>
                <a:latin typeface="Arial"/>
                <a:cs typeface="Arial"/>
              </a:rPr>
              <a:t>8</a:t>
            </a:r>
            <a:r>
              <a:rPr dirty="0" smtClean="0" sz="1050" spc="55" i="1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10">
                <a:solidFill>
                  <a:srgbClr val="678EAC"/>
                </a:solidFill>
                <a:latin typeface="Arial"/>
                <a:cs typeface="Arial"/>
              </a:rPr>
              <a:t>ninj</a:t>
            </a:r>
            <a:r>
              <a:rPr dirty="0" smtClean="0" sz="800" spc="-75">
                <a:solidFill>
                  <a:srgbClr val="678EAC"/>
                </a:solidFill>
                <a:latin typeface="Arial"/>
                <a:cs typeface="Arial"/>
              </a:rPr>
              <a:t>a</a:t>
            </a:r>
            <a:r>
              <a:rPr dirty="0" smtClean="0" sz="800" spc="-15">
                <a:solidFill>
                  <a:srgbClr val="50A1D8"/>
                </a:solidFill>
                <a:latin typeface="Arial"/>
                <a:cs typeface="Arial"/>
              </a:rPr>
              <a:t>b</a:t>
            </a:r>
            <a:r>
              <a:rPr dirty="0" smtClean="0" sz="800" spc="-5">
                <a:solidFill>
                  <a:srgbClr val="74A3C3"/>
                </a:solidFill>
                <a:latin typeface="Arial"/>
                <a:cs typeface="Arial"/>
              </a:rPr>
              <a:t>etic.c</a:t>
            </a:r>
            <a:r>
              <a:rPr dirty="0" smtClean="0" sz="800" spc="30">
                <a:solidFill>
                  <a:srgbClr val="74A3C3"/>
                </a:solidFill>
                <a:latin typeface="Arial"/>
                <a:cs typeface="Arial"/>
              </a:rPr>
              <a:t>o</a:t>
            </a:r>
            <a:r>
              <a:rPr dirty="0" smtClean="0" sz="800" spc="-65">
                <a:solidFill>
                  <a:srgbClr val="4F7CA3"/>
                </a:solidFill>
                <a:latin typeface="Arial"/>
                <a:cs typeface="Arial"/>
              </a:rPr>
              <a:t>.</a:t>
            </a:r>
            <a:r>
              <a:rPr dirty="0" smtClean="0" sz="800" spc="5">
                <a:solidFill>
                  <a:srgbClr val="74A3C3"/>
                </a:solidFill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50736" y="3033567"/>
            <a:ext cx="357251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Advocate</a:t>
            </a:r>
            <a:r>
              <a:rPr dirty="0" smtClean="0" sz="800" spc="-1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65">
                <a:solidFill>
                  <a:srgbClr val="7C8085"/>
                </a:solidFill>
                <a:latin typeface="Arial"/>
                <a:cs typeface="Arial"/>
              </a:rPr>
              <a:t>.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Does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n</a:t>
            </a:r>
            <a:r>
              <a:rPr dirty="0" smtClean="0" sz="800" spc="5">
                <a:solidFill>
                  <a:srgbClr val="7C8085"/>
                </a:solidFill>
                <a:latin typeface="Arial"/>
                <a:cs typeface="Arial"/>
              </a:rPr>
              <a:t>'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t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75">
                <a:solidFill>
                  <a:srgbClr val="626469"/>
                </a:solidFill>
                <a:latin typeface="Arial"/>
                <a:cs typeface="Arial"/>
              </a:rPr>
              <a:t>own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50" spc="20">
                <a:solidFill>
                  <a:srgbClr val="626469"/>
                </a:solidFill>
                <a:latin typeface="Arial"/>
                <a:cs typeface="Arial"/>
              </a:rPr>
              <a:t>h</a:t>
            </a:r>
            <a:r>
              <a:rPr dirty="0" smtClean="0" sz="850" spc="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50" spc="-10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90">
                <a:solidFill>
                  <a:srgbClr val="626469"/>
                </a:solidFill>
                <a:latin typeface="Arial"/>
                <a:cs typeface="Arial"/>
              </a:rPr>
              <a:t>D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abetes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626469"/>
                </a:solidFill>
                <a:latin typeface="Arial"/>
                <a:cs typeface="Arial"/>
              </a:rPr>
              <a:t>p</a:t>
            </a:r>
            <a:r>
              <a:rPr dirty="0" smtClean="0" sz="800" spc="-25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60">
                <a:solidFill>
                  <a:srgbClr val="7C8085"/>
                </a:solidFill>
                <a:latin typeface="Arial"/>
                <a:cs typeface="Arial"/>
              </a:rPr>
              <a:t>t</a:t>
            </a:r>
            <a:r>
              <a:rPr dirty="0" smtClean="0" sz="800" spc="-35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ent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1150" spc="35" b="1">
                <a:solidFill>
                  <a:srgbClr val="282D31"/>
                </a:solidFill>
                <a:latin typeface="Arial"/>
                <a:cs typeface="Arial"/>
              </a:rPr>
              <a:t>Manny</a:t>
            </a:r>
            <a:r>
              <a:rPr dirty="0" smtClean="0" sz="1150" spc="20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150" spc="25" b="1">
                <a:solidFill>
                  <a:srgbClr val="282D31"/>
                </a:solidFill>
                <a:latin typeface="Arial"/>
                <a:cs typeface="Arial"/>
              </a:rPr>
              <a:t>Hernande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30400" y="3229823"/>
            <a:ext cx="126644" cy="135185"/>
          </a:xfrm>
          <a:custGeom>
            <a:avLst/>
            <a:gdLst/>
            <a:ahLst/>
            <a:cxnLst/>
            <a:rect l="l" t="t" r="r" b="b"/>
            <a:pathLst>
              <a:path w="126644" h="135185">
                <a:moveTo>
                  <a:pt x="0" y="0"/>
                </a:moveTo>
                <a:lnTo>
                  <a:pt x="126644" y="0"/>
                </a:lnTo>
                <a:lnTo>
                  <a:pt x="126644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150775" y="3210543"/>
            <a:ext cx="1134291" cy="158470"/>
          </a:xfrm>
          <a:custGeom>
            <a:avLst/>
            <a:gdLst/>
            <a:ahLst/>
            <a:cxnLst/>
            <a:rect l="l" t="t" r="r" b="b"/>
            <a:pathLst>
              <a:path w="1134291" h="158470">
                <a:moveTo>
                  <a:pt x="0" y="0"/>
                </a:moveTo>
                <a:lnTo>
                  <a:pt x="1134291" y="0"/>
                </a:lnTo>
                <a:lnTo>
                  <a:pt x="1134291" y="158470"/>
                </a:lnTo>
                <a:lnTo>
                  <a:pt x="0" y="158470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24609" y="3211367"/>
            <a:ext cx="4796155" cy="3416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140"/>
              </a:lnSpc>
              <a:tabLst>
                <a:tab pos="1245235" algn="l"/>
              </a:tabLst>
            </a:pPr>
            <a:r>
              <a:rPr dirty="0" smtClean="0" sz="800" spc="100">
                <a:solidFill>
                  <a:srgbClr val="A3ACB3"/>
                </a:solidFill>
                <a:latin typeface="Arial"/>
                <a:cs typeface="Arial"/>
              </a:rPr>
              <a:t>[!!</a:t>
            </a:r>
            <a:r>
              <a:rPr dirty="0" smtClean="0" sz="800" spc="-12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3A3F41"/>
                </a:solidFill>
                <a:latin typeface="Arial"/>
                <a:cs typeface="Arial"/>
              </a:rPr>
              <a:t>Joined</a:t>
            </a:r>
            <a:r>
              <a:rPr dirty="0" smtClean="0" sz="800" spc="5">
                <a:solidFill>
                  <a:srgbClr val="3A3F41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3A3F41"/>
                </a:solidFill>
                <a:latin typeface="Arial"/>
                <a:cs typeface="Arial"/>
              </a:rPr>
              <a:t>M</a:t>
            </a:r>
            <a:r>
              <a:rPr dirty="0" smtClean="0" sz="800" spc="-25">
                <a:solidFill>
                  <a:srgbClr val="3A3F41"/>
                </a:solidFill>
                <a:latin typeface="Arial"/>
                <a:cs typeface="Arial"/>
              </a:rPr>
              <a:t>a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rch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5">
                <a:solidFill>
                  <a:srgbClr val="4B4D52"/>
                </a:solidFill>
                <a:latin typeface="Arial"/>
                <a:cs typeface="Arial"/>
              </a:rPr>
              <a:t>2012</a:t>
            </a:r>
            <a:r>
              <a:rPr dirty="0" smtClean="0" sz="800" spc="-35">
                <a:solidFill>
                  <a:srgbClr val="4B4D52"/>
                </a:solidFill>
                <a:latin typeface="Arial"/>
                <a:cs typeface="Arial"/>
              </a:rPr>
              <a:t>	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Love</a:t>
            </a:r>
            <a:r>
              <a:rPr dirty="0" smtClean="0" sz="800" spc="-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In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d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-7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14">
                <a:solidFill>
                  <a:srgbClr val="626469"/>
                </a:solidFill>
                <a:latin typeface="Arial"/>
                <a:cs typeface="Arial"/>
              </a:rPr>
              <a:t>&amp;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France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Views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  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gorgeous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g</a:t>
            </a:r>
            <a:r>
              <a:rPr dirty="0" smtClean="0" sz="800" spc="55">
                <a:solidFill>
                  <a:srgbClr val="7C8085"/>
                </a:solidFill>
                <a:latin typeface="Arial"/>
                <a:cs typeface="Arial"/>
              </a:rPr>
              <a:t>ir</a:t>
            </a:r>
            <a:r>
              <a:rPr dirty="0" smtClean="0" sz="800" spc="-30">
                <a:solidFill>
                  <a:srgbClr val="7C8085"/>
                </a:solidFill>
                <a:latin typeface="Arial"/>
                <a:cs typeface="Arial"/>
              </a:rPr>
              <a:t>l</a:t>
            </a:r>
            <a:r>
              <a:rPr dirty="0" smtClean="0" sz="800" spc="55">
                <a:solidFill>
                  <a:srgbClr val="626469"/>
                </a:solidFill>
                <a:latin typeface="Arial"/>
                <a:cs typeface="Arial"/>
              </a:rPr>
              <a:t>'s</a:t>
            </a:r>
            <a:r>
              <a:rPr dirty="0" smtClean="0" sz="800" spc="-8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35">
                <a:solidFill>
                  <a:srgbClr val="626469"/>
                </a:solidFill>
                <a:latin typeface="Arial"/>
                <a:cs typeface="Arial"/>
              </a:rPr>
              <a:t>ml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A3ACB3"/>
                </a:solidFill>
                <a:latin typeface="Arial"/>
                <a:cs typeface="Arial"/>
              </a:rPr>
              <a:t>@askmamy</a:t>
            </a:r>
            <a:r>
              <a:rPr dirty="0" smtClean="0" sz="800" spc="-1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7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45">
                <a:solidFill>
                  <a:srgbClr val="A3ACB3"/>
                </a:solidFill>
                <a:latin typeface="Arial"/>
                <a:cs typeface="Arial"/>
              </a:rPr>
              <a:t>FoLLow</a:t>
            </a:r>
            <a:r>
              <a:rPr dirty="0" smtClean="0" sz="800" spc="25">
                <a:solidFill>
                  <a:srgbClr val="A3ACB3"/>
                </a:solidFill>
                <a:latin typeface="Arial"/>
                <a:cs typeface="Arial"/>
              </a:rPr>
              <a:t>s</a:t>
            </a:r>
            <a:r>
              <a:rPr dirty="0" smtClean="0" sz="950" spc="-50">
                <a:solidFill>
                  <a:srgbClr val="A3ACB3"/>
                </a:solidFill>
                <a:latin typeface="Times New Roman"/>
                <a:cs typeface="Times New Roman"/>
              </a:rPr>
              <a:t>vou</a:t>
            </a:r>
            <a:endParaRPr sz="950">
              <a:latin typeface="Times New Roman"/>
              <a:cs typeface="Times New Roman"/>
            </a:endParaRPr>
          </a:p>
          <a:p>
            <a:pPr marL="920115">
              <a:lnSpc>
                <a:spcPts val="1465"/>
              </a:lnSpc>
            </a:pPr>
            <a:r>
              <a:rPr dirty="0" smtClean="0" sz="1450" spc="484">
                <a:solidFill>
                  <a:srgbClr val="50A1D8"/>
                </a:solidFill>
                <a:latin typeface="Arial"/>
                <a:cs typeface="Arial"/>
              </a:rPr>
              <a:t>II</a:t>
            </a:r>
            <a:r>
              <a:rPr dirty="0" smtClean="0" sz="1450" spc="370">
                <a:solidFill>
                  <a:srgbClr val="50A1D8"/>
                </a:solidFill>
                <a:latin typeface="Arial"/>
                <a:cs typeface="Arial"/>
              </a:rPr>
              <a:t>!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except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RTs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If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90">
                <a:solidFill>
                  <a:srgbClr val="3A3F41"/>
                </a:solidFill>
                <a:latin typeface="Arial"/>
                <a:cs typeface="Arial"/>
              </a:rPr>
              <a:t>I</a:t>
            </a:r>
            <a:r>
              <a:rPr dirty="0" smtClean="0" sz="800" spc="-105">
                <a:solidFill>
                  <a:srgbClr val="3A3F41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say</a:t>
            </a:r>
            <a:r>
              <a:rPr dirty="0" smtClean="0" sz="800" spc="-114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t,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60">
                <a:solidFill>
                  <a:srgbClr val="626469"/>
                </a:solidFill>
                <a:latin typeface="Arial"/>
                <a:cs typeface="Arial"/>
              </a:rPr>
              <a:t>you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95">
                <a:solidFill>
                  <a:srgbClr val="626469"/>
                </a:solidFill>
                <a:latin typeface="Arial"/>
                <a:cs typeface="Arial"/>
              </a:rPr>
              <a:t>n</a:t>
            </a:r>
            <a:r>
              <a:rPr dirty="0" smtClean="0" sz="800" spc="6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we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0">
                <a:solidFill>
                  <a:srgbClr val="7C8085"/>
                </a:solidFill>
                <a:latin typeface="Arial"/>
                <a:cs typeface="Arial"/>
              </a:rPr>
              <a:t>r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er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of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st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r</a:t>
            </a:r>
            <a:r>
              <a:rPr dirty="0" smtClean="0" sz="800" spc="-20">
                <a:solidFill>
                  <a:srgbClr val="466980"/>
                </a:solidFill>
                <a:latin typeface="Arial"/>
                <a:cs typeface="Arial"/>
              </a:rPr>
              <a:t>i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pe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s</a:t>
            </a:r>
            <a:r>
              <a:rPr dirty="0" smtClean="0" sz="800" spc="340">
                <a:solidFill>
                  <a:srgbClr val="7C8085"/>
                </a:solidFill>
                <a:latin typeface="Arial"/>
                <a:cs typeface="Arial"/>
              </a:rPr>
              <a:t>;</a:t>
            </a:r>
            <a:r>
              <a:rPr dirty="0" smtClean="0" sz="800" spc="85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venez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sz="800" spc="-75">
                <a:solidFill>
                  <a:srgbClr val="7C8085"/>
                </a:solidFill>
                <a:latin typeface="Arial"/>
                <a:cs typeface="Arial"/>
              </a:rPr>
              <a:t>l</a:t>
            </a: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an</a:t>
            </a:r>
            <a:r>
              <a:rPr dirty="0" smtClean="0" sz="800" spc="-40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sz="800" spc="5">
                <a:solidFill>
                  <a:srgbClr val="7C8085"/>
                </a:solidFill>
                <a:latin typeface="Arial"/>
                <a:cs typeface="Arial"/>
              </a:rPr>
              <a:t>-</a:t>
            </a:r>
            <a:r>
              <a:rPr dirty="0" smtClean="0" sz="800" spc="-40">
                <a:solidFill>
                  <a:srgbClr val="626469"/>
                </a:solidFill>
                <a:latin typeface="Arial"/>
                <a:cs typeface="Arial"/>
              </a:rPr>
              <a:t>Ame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r</a:t>
            </a:r>
            <a:r>
              <a:rPr dirty="0" smtClean="0" sz="800" spc="0">
                <a:solidFill>
                  <a:srgbClr val="7C8085"/>
                </a:solidFill>
                <a:latin typeface="Arial"/>
                <a:cs typeface="Arial"/>
              </a:rPr>
              <a:t>icano.</a:t>
            </a:r>
            <a:r>
              <a:rPr dirty="0" smtClean="0" sz="800" spc="-90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SVP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84287" y="3512686"/>
            <a:ext cx="99441" cy="225195"/>
          </a:xfrm>
          <a:custGeom>
            <a:avLst/>
            <a:gdLst/>
            <a:ahLst/>
            <a:cxnLst/>
            <a:rect l="l" t="t" r="r" b="b"/>
            <a:pathLst>
              <a:path w="99441" h="225195">
                <a:moveTo>
                  <a:pt x="0" y="0"/>
                </a:moveTo>
                <a:lnTo>
                  <a:pt x="99441" y="0"/>
                </a:lnTo>
                <a:lnTo>
                  <a:pt x="99441" y="225195"/>
                </a:lnTo>
                <a:lnTo>
                  <a:pt x="0" y="22519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532082" y="3494808"/>
            <a:ext cx="1417955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530">
                <a:solidFill>
                  <a:srgbClr val="50A1D8"/>
                </a:solidFill>
                <a:latin typeface="Arial"/>
                <a:cs typeface="Arial"/>
              </a:rPr>
              <a:t>II</a:t>
            </a:r>
            <a:r>
              <a:rPr dirty="0" smtClean="0" sz="1500" spc="484">
                <a:solidFill>
                  <a:srgbClr val="50A1D8"/>
                </a:solidFill>
                <a:latin typeface="Arial"/>
                <a:cs typeface="Arial"/>
              </a:rPr>
              <a:t>i</a:t>
            </a:r>
            <a:r>
              <a:rPr dirty="0" smtClean="0" sz="1350" spc="90">
                <a:solidFill>
                  <a:srgbClr val="A3ACB3"/>
                </a:solidFill>
                <a:latin typeface="Times New Roman"/>
                <a:cs typeface="Times New Roman"/>
              </a:rPr>
              <a:t>9</a:t>
            </a:r>
            <a:r>
              <a:rPr dirty="0" smtClean="0" sz="1350" spc="35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Southampto</a:t>
            </a:r>
            <a:r>
              <a:rPr dirty="0" smtClean="0" sz="800" spc="105">
                <a:solidFill>
                  <a:srgbClr val="626469"/>
                </a:solidFill>
                <a:latin typeface="Arial"/>
                <a:cs typeface="Arial"/>
              </a:rPr>
              <a:t>n</a:t>
            </a:r>
            <a:r>
              <a:rPr dirty="0" smtClean="0" sz="800" spc="265">
                <a:solidFill>
                  <a:srgbClr val="7C8085"/>
                </a:solidFill>
                <a:latin typeface="Arial"/>
                <a:cs typeface="Arial"/>
              </a:rPr>
              <a:t>,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43117" y="3583708"/>
            <a:ext cx="236093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ner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d</a:t>
            </a:r>
            <a:r>
              <a:rPr dirty="0" smtClean="0" sz="800" spc="210">
                <a:solidFill>
                  <a:srgbClr val="7C8085"/>
                </a:solidFill>
                <a:latin typeface="Arial"/>
                <a:cs typeface="Arial"/>
              </a:rPr>
              <a:t>.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Pass</a:t>
            </a:r>
            <a:r>
              <a:rPr dirty="0" smtClean="0" sz="800" spc="-7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626469"/>
                </a:solidFill>
                <a:latin typeface="Arial"/>
                <a:cs typeface="Arial"/>
              </a:rPr>
              <a:t>the</a:t>
            </a:r>
            <a:r>
              <a:rPr dirty="0" smtClean="0" sz="800" spc="-4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95">
                <a:solidFill>
                  <a:srgbClr val="626469"/>
                </a:solidFill>
                <a:latin typeface="Arial"/>
                <a:cs typeface="Arial"/>
              </a:rPr>
              <a:t>Nu</a:t>
            </a:r>
            <a:r>
              <a:rPr dirty="0" smtClean="0" sz="800" spc="8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Expe</a:t>
            </a:r>
            <a:r>
              <a:rPr dirty="0" smtClean="0" sz="800" spc="-175">
                <a:solidFill>
                  <a:srgbClr val="626469"/>
                </a:solidFill>
                <a:latin typeface="Arial"/>
                <a:cs typeface="Arial"/>
              </a:rPr>
              <a:t>r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ence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0">
                <a:solidFill>
                  <a:srgbClr val="74A3C3"/>
                </a:solidFill>
                <a:latin typeface="Arial"/>
                <a:cs typeface="Arial"/>
              </a:rPr>
              <a:t>@Uvong</a:t>
            </a:r>
            <a:r>
              <a:rPr dirty="0" smtClean="0" sz="800" spc="-35">
                <a:solidFill>
                  <a:srgbClr val="74A3C3"/>
                </a:solidFill>
                <a:latin typeface="Arial"/>
                <a:cs typeface="Arial"/>
              </a:rPr>
              <a:t>o</a:t>
            </a:r>
            <a:r>
              <a:rPr dirty="0" smtClean="0" sz="800" spc="210">
                <a:solidFill>
                  <a:srgbClr val="7C8085"/>
                </a:solidFill>
                <a:latin typeface="Arial"/>
                <a:cs typeface="Arial"/>
              </a:rPr>
              <a:t>.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BOD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75">
                <a:solidFill>
                  <a:srgbClr val="8C97A5"/>
                </a:solidFill>
                <a:latin typeface="Arial"/>
                <a:cs typeface="Arial"/>
              </a:rPr>
              <a:t>;,;ff.;.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43117" y="3708400"/>
            <a:ext cx="30226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in</a:t>
            </a:r>
            <a:r>
              <a:rPr dirty="0" smtClean="0" sz="800" spc="-7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NY.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871258" y="3772220"/>
            <a:ext cx="123031" cy="211149"/>
          </a:xfrm>
          <a:custGeom>
            <a:avLst/>
            <a:gdLst/>
            <a:ahLst/>
            <a:cxnLst/>
            <a:rect l="l" t="t" r="r" b="b"/>
            <a:pathLst>
              <a:path w="123031" h="211149">
                <a:moveTo>
                  <a:pt x="0" y="0"/>
                </a:moveTo>
                <a:lnTo>
                  <a:pt x="123031" y="0"/>
                </a:lnTo>
                <a:lnTo>
                  <a:pt x="123031" y="211149"/>
                </a:lnTo>
                <a:lnTo>
                  <a:pt x="0" y="211149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150591" y="3708400"/>
            <a:ext cx="2330450" cy="2705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844"/>
              </a:lnSpc>
            </a:pPr>
            <a:r>
              <a:rPr dirty="0" smtClean="0" sz="800" spc="-114">
                <a:solidFill>
                  <a:srgbClr val="74A3C3"/>
                </a:solidFill>
                <a:latin typeface="Arial"/>
                <a:cs typeface="Arial"/>
              </a:rPr>
              <a:t>@</a:t>
            </a:r>
            <a:r>
              <a:rPr dirty="0" smtClean="0" sz="800" spc="-290">
                <a:solidFill>
                  <a:srgbClr val="74A3C3"/>
                </a:solidFill>
                <a:latin typeface="Arial"/>
                <a:cs typeface="Arial"/>
              </a:rPr>
              <a:t>D</a:t>
            </a:r>
            <a:r>
              <a:rPr dirty="0" smtClean="0" sz="800" spc="-170">
                <a:solidFill>
                  <a:srgbClr val="8C97A5"/>
                </a:solidFill>
                <a:latin typeface="Arial"/>
                <a:cs typeface="Arial"/>
              </a:rPr>
              <a:t>i</a:t>
            </a:r>
            <a:r>
              <a:rPr dirty="0" smtClean="0" sz="800" spc="-25">
                <a:solidFill>
                  <a:srgbClr val="74A3C3"/>
                </a:solidFill>
                <a:latin typeface="Arial"/>
                <a:cs typeface="Arial"/>
              </a:rPr>
              <a:t>abetesH</a:t>
            </a:r>
            <a:r>
              <a:rPr dirty="0" smtClean="0" sz="800" spc="25">
                <a:solidFill>
                  <a:srgbClr val="74A3C3"/>
                </a:solidFill>
                <a:latin typeface="Arial"/>
                <a:cs typeface="Arial"/>
              </a:rPr>
              <a:t>F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.</a:t>
            </a:r>
            <a:r>
              <a:rPr dirty="0" smtClean="0" sz="800" spc="-8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4B4D52"/>
                </a:solidFill>
                <a:latin typeface="Arial"/>
                <a:cs typeface="Arial"/>
              </a:rPr>
              <a:t>Diabetes</a:t>
            </a:r>
            <a:r>
              <a:rPr dirty="0" smtClean="0" sz="800" spc="-9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85">
                <a:solidFill>
                  <a:srgbClr val="626469"/>
                </a:solidFill>
                <a:latin typeface="Arial"/>
                <a:cs typeface="Arial"/>
              </a:rPr>
              <a:t>AdV•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1200"/>
              </a:lnSpc>
              <a:tabLst>
                <a:tab pos="1730375" algn="l"/>
                <a:tab pos="2069464" algn="l"/>
              </a:tabLst>
            </a:pPr>
            <a:r>
              <a:rPr dirty="0" smtClean="0" sz="800" spc="-45">
                <a:solidFill>
                  <a:srgbClr val="74A3C3"/>
                </a:solidFill>
                <a:latin typeface="Arial"/>
                <a:cs typeface="Arial"/>
              </a:rPr>
              <a:t>@AADEdiabetes</a:t>
            </a:r>
            <a:r>
              <a:rPr dirty="0" smtClean="0" sz="800" spc="-135">
                <a:solidFill>
                  <a:srgbClr val="74A3C3"/>
                </a:solidFill>
                <a:latin typeface="Arial"/>
                <a:cs typeface="Arial"/>
              </a:rPr>
              <a:t> 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.</a:t>
            </a:r>
            <a:r>
              <a:rPr dirty="0" smtClean="0" sz="800" spc="-14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U</a:t>
            </a:r>
            <a:r>
              <a:rPr dirty="0" smtClean="0" sz="800" spc="-190">
                <a:solidFill>
                  <a:srgbClr val="626469"/>
                </a:solidFill>
                <a:latin typeface="Arial"/>
                <a:cs typeface="Arial"/>
              </a:rPr>
              <a:t>v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ng</a:t>
            </a:r>
            <a:r>
              <a:rPr dirty="0" smtClean="0" sz="800" spc="-10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w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1300" spc="-290" b="1">
                <a:solidFill>
                  <a:srgbClr val="74A3C3"/>
                </a:solidFill>
                <a:latin typeface="Arial"/>
                <a:cs typeface="Arial"/>
              </a:rPr>
              <a:t>#</a:t>
            </a:r>
            <a:r>
              <a:rPr dirty="0" smtClean="0" sz="1300" spc="-70" b="1">
                <a:solidFill>
                  <a:srgbClr val="50A1D8"/>
                </a:solidFill>
                <a:latin typeface="Arial"/>
                <a:cs typeface="Arial"/>
              </a:rPr>
              <a:t>[</a:t>
            </a:r>
            <a:r>
              <a:rPr dirty="0" smtClean="0" sz="1300" spc="-180" b="1">
                <a:solidFill>
                  <a:srgbClr val="50A1D8"/>
                </a:solidFill>
                <a:latin typeface="Arial"/>
                <a:cs typeface="Arial"/>
              </a:rPr>
              <a:t> </a:t>
            </a:r>
            <a:r>
              <a:rPr dirty="0" smtClean="0" sz="1300" spc="40" b="1">
                <a:solidFill>
                  <a:srgbClr val="282D31"/>
                </a:solidFill>
                <a:latin typeface="Arial"/>
                <a:cs typeface="Arial"/>
              </a:rPr>
              <a:t>eve</a:t>
            </a:r>
            <a:r>
              <a:rPr dirty="0" smtClean="0" sz="1300" spc="40" b="1">
                <a:solidFill>
                  <a:srgbClr val="282D31"/>
                </a:solidFill>
                <a:latin typeface="Arial"/>
                <a:cs typeface="Arial"/>
              </a:rPr>
              <a:t>	</a:t>
            </a:r>
            <a:r>
              <a:rPr dirty="0" smtClean="0" sz="1300" spc="35" b="1">
                <a:solidFill>
                  <a:srgbClr val="282D31"/>
                </a:solidFill>
                <a:latin typeface="Arial"/>
                <a:cs typeface="Arial"/>
              </a:rPr>
              <a:t>da</a:t>
            </a:r>
            <a:r>
              <a:rPr dirty="0" smtClean="0" sz="1300" spc="35" b="1">
                <a:solidFill>
                  <a:srgbClr val="282D31"/>
                </a:solidFill>
                <a:latin typeface="Arial"/>
                <a:cs typeface="Arial"/>
              </a:rPr>
              <a:t>	</a:t>
            </a:r>
            <a:r>
              <a:rPr dirty="0" smtClean="0" sz="1000" spc="165" b="1">
                <a:solidFill>
                  <a:srgbClr val="282D31"/>
                </a:solidFill>
                <a:latin typeface="Arial"/>
                <a:cs typeface="Arial"/>
              </a:rPr>
              <a:t>U</a:t>
            </a:r>
            <a:r>
              <a:rPr dirty="0" smtClean="0" sz="1000" spc="165" b="1">
                <a:solidFill>
                  <a:srgbClr val="282D31"/>
                </a:solidFill>
                <a:latin typeface="Arial"/>
                <a:cs typeface="Arial"/>
              </a:rPr>
              <a:t>  </a:t>
            </a:r>
            <a:r>
              <a:rPr dirty="0" smtClean="0" sz="1000" spc="-90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850" spc="-75" b="1">
                <a:solidFill>
                  <a:srgbClr val="282D31"/>
                </a:solidFill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864165" y="3971040"/>
            <a:ext cx="138922" cy="135185"/>
          </a:xfrm>
          <a:custGeom>
            <a:avLst/>
            <a:gdLst/>
            <a:ahLst/>
            <a:cxnLst/>
            <a:rect l="l" t="t" r="r" b="b"/>
            <a:pathLst>
              <a:path w="138922" h="135185">
                <a:moveTo>
                  <a:pt x="0" y="0"/>
                </a:moveTo>
                <a:lnTo>
                  <a:pt x="138922" y="0"/>
                </a:lnTo>
                <a:lnTo>
                  <a:pt x="138922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1857663" y="3775941"/>
            <a:ext cx="1357630" cy="329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050">
              <a:lnSpc>
                <a:spcPct val="100000"/>
              </a:lnSpc>
            </a:pPr>
            <a:r>
              <a:rPr dirty="0" smtClean="0" sz="1250" spc="330" i="1">
                <a:solidFill>
                  <a:srgbClr val="A3ACB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90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5">
                <a:solidFill>
                  <a:srgbClr val="627C89"/>
                </a:solidFill>
                <a:latin typeface="Arial"/>
                <a:cs typeface="Arial"/>
              </a:rPr>
              <a:t>c</a:t>
            </a:r>
            <a:r>
              <a:rPr dirty="0" smtClean="0" sz="800" spc="10">
                <a:solidFill>
                  <a:srgbClr val="8C97A5"/>
                </a:solidFill>
                <a:latin typeface="Arial"/>
                <a:cs typeface="Arial"/>
              </a:rPr>
              <a:t>l</a:t>
            </a:r>
            <a:r>
              <a:rPr dirty="0" smtClean="0" sz="800" spc="5">
                <a:solidFill>
                  <a:srgbClr val="7C8085"/>
                </a:solidFill>
                <a:latin typeface="Arial"/>
                <a:cs typeface="Arial"/>
              </a:rPr>
              <a:t>r</a:t>
            </a:r>
            <a:r>
              <a:rPr dirty="0" smtClean="0" sz="800" spc="75">
                <a:solidFill>
                  <a:srgbClr val="627C89"/>
                </a:solidFill>
                <a:latin typeface="Arial"/>
                <a:cs typeface="Arial"/>
              </a:rPr>
              <a:t>c</a:t>
            </a:r>
            <a:r>
              <a:rPr dirty="0" smtClean="0" sz="800" spc="-45">
                <a:solidFill>
                  <a:srgbClr val="627C89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627C89"/>
                </a:solidFill>
                <a:latin typeface="Arial"/>
                <a:cs typeface="Arial"/>
              </a:rPr>
              <a:t>es-</a:t>
            </a:r>
            <a:r>
              <a:rPr dirty="0" smtClean="0" sz="800" spc="20">
                <a:solidFill>
                  <a:srgbClr val="627C89"/>
                </a:solidFill>
                <a:latin typeface="Arial"/>
                <a:cs typeface="Arial"/>
              </a:rPr>
              <a:t>o</a:t>
            </a:r>
            <a:r>
              <a:rPr dirty="0" smtClean="0" sz="800" spc="45">
                <a:solidFill>
                  <a:srgbClr val="466980"/>
                </a:solidFill>
                <a:latin typeface="Arial"/>
                <a:cs typeface="Arial"/>
              </a:rPr>
              <a:t>f</a:t>
            </a:r>
            <a:r>
              <a:rPr dirty="0" smtClean="0" sz="800" spc="55">
                <a:solidFill>
                  <a:srgbClr val="7C8085"/>
                </a:solidFill>
                <a:latin typeface="Arial"/>
                <a:cs typeface="Arial"/>
              </a:rPr>
              <a:t>-</a:t>
            </a:r>
            <a:r>
              <a:rPr dirty="0" smtClean="0" sz="800" spc="-60">
                <a:solidFill>
                  <a:srgbClr val="627C89"/>
                </a:solidFill>
                <a:latin typeface="Arial"/>
                <a:cs typeface="Arial"/>
              </a:rPr>
              <a:t>b</a:t>
            </a:r>
            <a:r>
              <a:rPr dirty="0" smtClean="0" sz="800" spc="-170">
                <a:solidFill>
                  <a:srgbClr val="8C97A5"/>
                </a:solidFill>
                <a:latin typeface="Arial"/>
                <a:cs typeface="Arial"/>
              </a:rPr>
              <a:t>l</a:t>
            </a:r>
            <a:r>
              <a:rPr dirty="0" smtClean="0" sz="800" spc="40">
                <a:solidFill>
                  <a:srgbClr val="627C89"/>
                </a:solidFill>
                <a:latin typeface="Arial"/>
                <a:cs typeface="Arial"/>
              </a:rPr>
              <a:t>ue.</a:t>
            </a:r>
            <a:r>
              <a:rPr dirty="0" smtClean="0" sz="800" spc="-10">
                <a:solidFill>
                  <a:srgbClr val="627C89"/>
                </a:solidFill>
                <a:latin typeface="Arial"/>
                <a:cs typeface="Arial"/>
              </a:rPr>
              <a:t>w</a:t>
            </a:r>
            <a:r>
              <a:rPr dirty="0" smtClean="0" sz="800" spc="10">
                <a:solidFill>
                  <a:srgbClr val="678EAC"/>
                </a:solidFill>
                <a:latin typeface="Arial"/>
                <a:cs typeface="Arial"/>
              </a:rPr>
              <a:t>i</a:t>
            </a:r>
            <a:r>
              <a:rPr dirty="0" smtClean="0" sz="800" spc="40">
                <a:solidFill>
                  <a:srgbClr val="627C89"/>
                </a:solidFill>
                <a:latin typeface="Arial"/>
                <a:cs typeface="Arial"/>
              </a:rPr>
              <a:t>n</a:t>
            </a:r>
            <a:r>
              <a:rPr dirty="0" smtClean="0" sz="800" spc="80">
                <a:solidFill>
                  <a:srgbClr val="7C8085"/>
                </a:solidFill>
                <a:latin typeface="Arial"/>
                <a:cs typeface="Arial"/>
              </a:rPr>
              <a:t>c</a:t>
            </a:r>
            <a:r>
              <a:rPr dirty="0" smtClean="0" sz="800" spc="-5">
                <a:solidFill>
                  <a:srgbClr val="7C8085"/>
                </a:solidFill>
                <a:latin typeface="Arial"/>
                <a:cs typeface="Arial"/>
              </a:rPr>
              <a:t>h</a:t>
            </a:r>
            <a:r>
              <a:rPr dirty="0" smtClean="0" sz="800" spc="35">
                <a:solidFill>
                  <a:srgbClr val="627C89"/>
                </a:solidFill>
                <a:latin typeface="Arial"/>
                <a:cs typeface="Arial"/>
              </a:rPr>
              <a:t>co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mtClean="0" sz="800" spc="110">
                <a:solidFill>
                  <a:srgbClr val="A3ACB3"/>
                </a:solidFill>
                <a:latin typeface="Arial"/>
                <a:cs typeface="Arial"/>
              </a:rPr>
              <a:t>(</a:t>
            </a:r>
            <a:r>
              <a:rPr dirty="0" smtClean="0" sz="800" spc="90">
                <a:solidFill>
                  <a:srgbClr val="A3ACB3"/>
                </a:solidFill>
                <a:latin typeface="Arial"/>
                <a:cs typeface="Arial"/>
              </a:rPr>
              <a:t>[</a:t>
            </a:r>
            <a:r>
              <a:rPr dirty="0" smtClean="0" sz="800" spc="110">
                <a:solidFill>
                  <a:srgbClr val="A3ACB3"/>
                </a:solidFill>
                <a:latin typeface="Arial"/>
                <a:cs typeface="Arial"/>
              </a:rPr>
              <a:t>)</a:t>
            </a:r>
            <a:r>
              <a:rPr dirty="0" smtClean="0" sz="800" spc="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85">
                <a:solidFill>
                  <a:srgbClr val="626469"/>
                </a:solidFill>
                <a:latin typeface="Arial"/>
                <a:cs typeface="Arial"/>
              </a:rPr>
              <a:t>J</a:t>
            </a:r>
            <a:r>
              <a:rPr dirty="0" smtClean="0" sz="800" spc="-110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80">
                <a:solidFill>
                  <a:srgbClr val="626469"/>
                </a:solidFill>
                <a:latin typeface="Arial"/>
                <a:cs typeface="Arial"/>
              </a:rPr>
              <a:t>ned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September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200!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270250" y="3913401"/>
            <a:ext cx="100012" cy="208514"/>
          </a:xfrm>
          <a:custGeom>
            <a:avLst/>
            <a:gdLst/>
            <a:ahLst/>
            <a:cxnLst/>
            <a:rect l="l" t="t" r="r" b="b"/>
            <a:pathLst>
              <a:path w="100012" h="208514">
                <a:moveTo>
                  <a:pt x="0" y="0"/>
                </a:moveTo>
                <a:lnTo>
                  <a:pt x="100012" y="0"/>
                </a:lnTo>
                <a:lnTo>
                  <a:pt x="100012" y="208514"/>
                </a:lnTo>
                <a:lnTo>
                  <a:pt x="0" y="208514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252744" y="3914486"/>
            <a:ext cx="122555" cy="318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3495">
              <a:lnSpc>
                <a:spcPct val="100000"/>
              </a:lnSpc>
            </a:pPr>
            <a:r>
              <a:rPr dirty="0" smtClean="0" sz="1250" spc="150">
                <a:solidFill>
                  <a:srgbClr val="A3ACB3"/>
                </a:solidFill>
                <a:latin typeface="Times New Roman"/>
                <a:cs typeface="Times New Roman"/>
              </a:rPr>
              <a:t>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09373" y="3971636"/>
            <a:ext cx="189928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Melbourne,</a:t>
            </a:r>
            <a:r>
              <a:rPr dirty="0" smtClean="0" sz="800" spc="-8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Au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Stream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Lead</a:t>
            </a:r>
            <a:r>
              <a:rPr dirty="0" smtClean="0" sz="800" spc="-9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5">
                <a:solidFill>
                  <a:srgbClr val="74A3C3"/>
                </a:solidFill>
                <a:latin typeface="Arial"/>
                <a:cs typeface="Arial"/>
              </a:rPr>
              <a:t>#WDC2017</a:t>
            </a:r>
            <a:r>
              <a:rPr dirty="0" smtClean="0" sz="800" spc="-114">
                <a:solidFill>
                  <a:srgbClr val="74A3C3"/>
                </a:solidFill>
                <a:latin typeface="Arial"/>
                <a:cs typeface="Arial"/>
              </a:rPr>
              <a:t> </a:t>
            </a:r>
            <a:r>
              <a:rPr dirty="0" smtClean="0" sz="800" spc="70">
                <a:solidFill>
                  <a:srgbClr val="7C8085"/>
                </a:solidFill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716154" y="3895436"/>
            <a:ext cx="76898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58775" algn="l"/>
                <a:tab pos="608330" algn="l"/>
              </a:tabLst>
            </a:pPr>
            <a:r>
              <a:rPr dirty="0" smtClean="0" sz="1300" spc="30" b="1">
                <a:solidFill>
                  <a:srgbClr val="282D31"/>
                </a:solidFill>
                <a:latin typeface="Arial"/>
                <a:cs typeface="Arial"/>
              </a:rPr>
              <a:t>ry</a:t>
            </a:r>
            <a:r>
              <a:rPr dirty="0" smtClean="0" sz="1300" spc="30" b="1">
                <a:solidFill>
                  <a:srgbClr val="282D31"/>
                </a:solidFill>
                <a:latin typeface="Arial"/>
                <a:cs typeface="Arial"/>
              </a:rPr>
              <a:t>	</a:t>
            </a:r>
            <a:r>
              <a:rPr dirty="0" smtClean="0" sz="1350" spc="-175" b="1">
                <a:solidFill>
                  <a:srgbClr val="282D31"/>
                </a:solidFill>
                <a:latin typeface="Arial"/>
                <a:cs typeface="Arial"/>
              </a:rPr>
              <a:t>Y</a:t>
            </a:r>
            <a:r>
              <a:rPr dirty="0" smtClean="0" sz="1350" spc="-175" b="1">
                <a:solidFill>
                  <a:srgbClr val="282D31"/>
                </a:solidFill>
                <a:latin typeface="Arial"/>
                <a:cs typeface="Arial"/>
              </a:rPr>
              <a:t>	</a:t>
            </a:r>
            <a:r>
              <a:rPr dirty="0" smtClean="0" sz="1400" spc="15" b="1">
                <a:solidFill>
                  <a:srgbClr val="282D31"/>
                </a:solidFill>
                <a:latin typeface="Times New Roman"/>
                <a:cs typeface="Times New Roman"/>
              </a:rPr>
              <a:t>p.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252744" y="4021602"/>
            <a:ext cx="106397" cy="211149"/>
          </a:xfrm>
          <a:custGeom>
            <a:avLst/>
            <a:gdLst/>
            <a:ahLst/>
            <a:cxnLst/>
            <a:rect l="l" t="t" r="r" b="b"/>
            <a:pathLst>
              <a:path w="106397" h="211149">
                <a:moveTo>
                  <a:pt x="0" y="0"/>
                </a:moveTo>
                <a:lnTo>
                  <a:pt x="106397" y="0"/>
                </a:lnTo>
                <a:lnTo>
                  <a:pt x="106397" y="211149"/>
                </a:lnTo>
                <a:lnTo>
                  <a:pt x="0" y="211149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3980102" y="4081877"/>
            <a:ext cx="0" cy="135185"/>
          </a:xfrm>
          <a:custGeom>
            <a:avLst/>
            <a:gdLst/>
            <a:ahLst/>
            <a:cxnLst/>
            <a:rect l="l" t="t" r="r" b="b"/>
            <a:pathLst>
              <a:path w="0" h="135185">
                <a:moveTo>
                  <a:pt x="0" y="135185"/>
                </a:moveTo>
                <a:lnTo>
                  <a:pt x="0" y="0"/>
                </a:lnTo>
              </a:path>
            </a:pathLst>
          </a:custGeom>
          <a:ln w="36230">
            <a:solidFill>
              <a:srgbClr val="E9EFF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250045" y="4025322"/>
            <a:ext cx="86995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6'</a:t>
            </a: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">
                <a:solidFill>
                  <a:srgbClr val="74A3C3"/>
                </a:solidFill>
                <a:latin typeface="Arial"/>
                <a:cs typeface="Arial"/>
              </a:rPr>
              <a:t>d</a:t>
            </a:r>
            <a:r>
              <a:rPr dirty="0" smtClean="0" sz="800" spc="-10">
                <a:solidFill>
                  <a:srgbClr val="74A3C3"/>
                </a:solidFill>
                <a:latin typeface="Arial"/>
                <a:cs typeface="Arial"/>
              </a:rPr>
              <a:t>i</a:t>
            </a:r>
            <a:r>
              <a:rPr dirty="0" smtClean="0" sz="800" spc="25">
                <a:solidFill>
                  <a:srgbClr val="59A7BC"/>
                </a:solidFill>
                <a:latin typeface="Arial"/>
                <a:cs typeface="Arial"/>
              </a:rPr>
              <a:t>abetog</a:t>
            </a:r>
            <a:r>
              <a:rPr dirty="0" smtClean="0" sz="800" spc="15">
                <a:solidFill>
                  <a:srgbClr val="59A7BC"/>
                </a:solidFill>
                <a:latin typeface="Arial"/>
                <a:cs typeface="Arial"/>
              </a:rPr>
              <a:t>e</a:t>
            </a:r>
            <a:r>
              <a:rPr dirty="0" smtClean="0" sz="800" spc="40">
                <a:solidFill>
                  <a:srgbClr val="74A3C3"/>
                </a:solidFill>
                <a:latin typeface="Arial"/>
                <a:cs typeface="Arial"/>
              </a:rPr>
              <a:t>n</a:t>
            </a:r>
            <a:r>
              <a:rPr dirty="0" smtClean="0" sz="800" spc="-20">
                <a:solidFill>
                  <a:srgbClr val="A3ACB3"/>
                </a:solidFill>
                <a:latin typeface="Arial"/>
                <a:cs typeface="Arial"/>
              </a:rPr>
              <a:t>i</a:t>
            </a:r>
            <a:r>
              <a:rPr dirty="0" smtClean="0" sz="800" spc="95">
                <a:solidFill>
                  <a:srgbClr val="74A3C3"/>
                </a:solidFill>
                <a:latin typeface="Arial"/>
                <a:cs typeface="Arial"/>
              </a:rPr>
              <a:t>c</a:t>
            </a:r>
            <a:r>
              <a:rPr dirty="0" smtClean="0" sz="800" spc="-70">
                <a:solidFill>
                  <a:srgbClr val="74A3C3"/>
                </a:solidFill>
                <a:latin typeface="Arial"/>
                <a:cs typeface="Arial"/>
              </a:rPr>
              <a:t>.</a:t>
            </a:r>
            <a:r>
              <a:rPr dirty="0" smtClean="0" sz="800" spc="40">
                <a:solidFill>
                  <a:srgbClr val="59A7BC"/>
                </a:solidFill>
                <a:latin typeface="Arial"/>
                <a:cs typeface="Arial"/>
              </a:rPr>
              <a:t>\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432828" y="4081877"/>
            <a:ext cx="980846" cy="135185"/>
          </a:xfrm>
          <a:custGeom>
            <a:avLst/>
            <a:gdLst/>
            <a:ahLst/>
            <a:cxnLst/>
            <a:rect l="l" t="t" r="r" b="b"/>
            <a:pathLst>
              <a:path w="980846" h="135185">
                <a:moveTo>
                  <a:pt x="0" y="0"/>
                </a:moveTo>
                <a:lnTo>
                  <a:pt x="980846" y="0"/>
                </a:lnTo>
                <a:lnTo>
                  <a:pt x="980846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5425208" y="4082472"/>
            <a:ext cx="991869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5">
                <a:solidFill>
                  <a:srgbClr val="A3ACB3"/>
                </a:solidFill>
                <a:latin typeface="Arial"/>
                <a:cs typeface="Arial"/>
              </a:rPr>
              <a:t>Ceverydayupsdwns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075524" y="4250292"/>
            <a:ext cx="85147" cy="168981"/>
          </a:xfrm>
          <a:custGeom>
            <a:avLst/>
            <a:gdLst/>
            <a:ahLst/>
            <a:cxnLst/>
            <a:rect l="l" t="t" r="r" b="b"/>
            <a:pathLst>
              <a:path w="85147" h="168981">
                <a:moveTo>
                  <a:pt x="0" y="0"/>
                </a:moveTo>
                <a:lnTo>
                  <a:pt x="85147" y="0"/>
                </a:lnTo>
                <a:lnTo>
                  <a:pt x="85147" y="168981"/>
                </a:lnTo>
                <a:lnTo>
                  <a:pt x="0" y="168981"/>
                </a:lnTo>
                <a:lnTo>
                  <a:pt x="0" y="0"/>
                </a:lnTo>
                <a:close/>
              </a:path>
            </a:pathLst>
          </a:custGeom>
          <a:solidFill>
            <a:srgbClr val="3B798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4178337" y="4181560"/>
            <a:ext cx="76673" cy="177431"/>
          </a:xfrm>
          <a:custGeom>
            <a:avLst/>
            <a:gdLst/>
            <a:ahLst/>
            <a:cxnLst/>
            <a:rect l="l" t="t" r="r" b="b"/>
            <a:pathLst>
              <a:path w="76673" h="177431">
                <a:moveTo>
                  <a:pt x="0" y="0"/>
                </a:moveTo>
                <a:lnTo>
                  <a:pt x="76673" y="0"/>
                </a:lnTo>
                <a:lnTo>
                  <a:pt x="76673" y="177431"/>
                </a:lnTo>
                <a:lnTo>
                  <a:pt x="0" y="177431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3249620" y="4268913"/>
            <a:ext cx="138922" cy="135185"/>
          </a:xfrm>
          <a:custGeom>
            <a:avLst/>
            <a:gdLst/>
            <a:ahLst/>
            <a:cxnLst/>
            <a:rect l="l" t="t" r="r" b="b"/>
            <a:pathLst>
              <a:path w="138922" h="135185">
                <a:moveTo>
                  <a:pt x="0" y="0"/>
                </a:moveTo>
                <a:lnTo>
                  <a:pt x="138922" y="0"/>
                </a:lnTo>
                <a:lnTo>
                  <a:pt x="138922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4103737" y="4268913"/>
            <a:ext cx="0" cy="135185"/>
          </a:xfrm>
          <a:custGeom>
            <a:avLst/>
            <a:gdLst/>
            <a:ahLst/>
            <a:cxnLst/>
            <a:rect l="l" t="t" r="r" b="b"/>
            <a:pathLst>
              <a:path w="0" h="135185">
                <a:moveTo>
                  <a:pt x="0" y="135185"/>
                </a:moveTo>
                <a:lnTo>
                  <a:pt x="0" y="0"/>
                </a:lnTo>
              </a:path>
            </a:pathLst>
          </a:custGeom>
          <a:ln w="37574">
            <a:solidFill>
              <a:srgbClr val="E9EFF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3069936" y="4244686"/>
            <a:ext cx="1799589" cy="1701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70">
                <a:solidFill>
                  <a:srgbClr val="DFEFF6"/>
                </a:solidFill>
                <a:latin typeface="Arial"/>
                <a:cs typeface="Arial"/>
              </a:rPr>
              <a:t>+</a:t>
            </a:r>
            <a:r>
              <a:rPr dirty="0" smtClean="0" sz="1000" spc="70">
                <a:solidFill>
                  <a:srgbClr val="DFEFF6"/>
                </a:solidFill>
                <a:latin typeface="Arial"/>
                <a:cs typeface="Arial"/>
              </a:rPr>
              <a:t>  </a:t>
            </a:r>
            <a:r>
              <a:rPr dirty="0" smtClean="0" sz="1000" spc="-130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165">
                <a:solidFill>
                  <a:srgbClr val="A3ACB3"/>
                </a:solidFill>
                <a:latin typeface="Arial"/>
                <a:cs typeface="Arial"/>
              </a:rPr>
              <a:t>(</a:t>
            </a:r>
            <a:r>
              <a:rPr dirty="0" smtClean="0" baseline="3472" sz="1200" spc="135">
                <a:solidFill>
                  <a:srgbClr val="A3ACB3"/>
                </a:solidFill>
                <a:latin typeface="Arial"/>
                <a:cs typeface="Arial"/>
              </a:rPr>
              <a:t>[</a:t>
            </a:r>
            <a:r>
              <a:rPr dirty="0" smtClean="0" baseline="3472" sz="1200" spc="165">
                <a:solidFill>
                  <a:srgbClr val="A3ACB3"/>
                </a:solidFill>
                <a:latin typeface="Arial"/>
                <a:cs typeface="Arial"/>
              </a:rPr>
              <a:t>)</a:t>
            </a:r>
            <a:r>
              <a:rPr dirty="0" smtClean="0" baseline="3472" sz="1200" spc="-7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89">
                <a:solidFill>
                  <a:srgbClr val="626469"/>
                </a:solidFill>
                <a:latin typeface="Arial"/>
                <a:cs typeface="Arial"/>
              </a:rPr>
              <a:t>J</a:t>
            </a:r>
            <a:r>
              <a:rPr dirty="0" smtClean="0" baseline="3472" sz="1200" spc="-15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baseline="3472" sz="1200" spc="15">
                <a:solidFill>
                  <a:srgbClr val="8E8772"/>
                </a:solidFill>
                <a:latin typeface="Arial"/>
                <a:cs typeface="Arial"/>
              </a:rPr>
              <a:t>i</a:t>
            </a:r>
            <a:r>
              <a:rPr dirty="0" smtClean="0" baseline="3472" sz="1200" spc="60">
                <a:solidFill>
                  <a:srgbClr val="626469"/>
                </a:solidFill>
                <a:latin typeface="Arial"/>
                <a:cs typeface="Arial"/>
              </a:rPr>
              <a:t>ned</a:t>
            </a:r>
            <a:r>
              <a:rPr dirty="0" smtClean="0" baseline="3472" sz="1200" spc="-67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60">
                <a:solidFill>
                  <a:srgbClr val="626469"/>
                </a:solidFill>
                <a:latin typeface="Arial"/>
                <a:cs typeface="Arial"/>
              </a:rPr>
              <a:t>March</a:t>
            </a:r>
            <a:r>
              <a:rPr dirty="0" smtClean="0" baseline="3472" sz="1200" spc="-127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82">
                <a:solidFill>
                  <a:srgbClr val="A3ACB3"/>
                </a:solidFill>
                <a:latin typeface="Arial"/>
                <a:cs typeface="Arial"/>
              </a:rPr>
              <a:t>,</a:t>
            </a:r>
            <a:r>
              <a:rPr dirty="0" smtClean="0" baseline="3472" sz="1200" spc="82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-3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baseline="26455" sz="1575" spc="-359">
                <a:solidFill>
                  <a:srgbClr val="A3ACB3"/>
                </a:solidFill>
                <a:latin typeface="Arial"/>
                <a:cs typeface="Arial"/>
              </a:rPr>
              <a:t>Q</a:t>
            </a:r>
            <a:r>
              <a:rPr dirty="0" smtClean="0" baseline="26455" sz="1575" spc="15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baseline="34722" sz="1200" spc="7">
                <a:solidFill>
                  <a:srgbClr val="4B4D52"/>
                </a:solidFill>
                <a:latin typeface="Arial"/>
                <a:cs typeface="Arial"/>
              </a:rPr>
              <a:t>SF</a:t>
            </a:r>
            <a:r>
              <a:rPr dirty="0" smtClean="0" baseline="34722" sz="1200" spc="-97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baseline="37037" sz="1125" spc="37">
                <a:solidFill>
                  <a:srgbClr val="626469"/>
                </a:solidFill>
                <a:latin typeface="Times New Roman"/>
                <a:cs typeface="Times New Roman"/>
              </a:rPr>
              <a:t>Bay</a:t>
            </a:r>
            <a:r>
              <a:rPr dirty="0" smtClean="0" baseline="37037" sz="1125" spc="-30">
                <a:solidFill>
                  <a:srgbClr val="62646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4722" sz="1200" spc="-30">
                <a:solidFill>
                  <a:srgbClr val="626469"/>
                </a:solidFill>
                <a:latin typeface="Arial"/>
                <a:cs typeface="Arial"/>
              </a:rPr>
              <a:t>Area</a:t>
            </a:r>
            <a:endParaRPr baseline="34722" sz="12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425208" y="4263158"/>
            <a:ext cx="1065530" cy="1403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600"/>
              </a:lnSpc>
            </a:pP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The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da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y</a:t>
            </a:r>
            <a:r>
              <a:rPr dirty="0" smtClean="0" sz="800" spc="5">
                <a:solidFill>
                  <a:srgbClr val="7C8085"/>
                </a:solidFill>
                <a:latin typeface="Arial"/>
                <a:cs typeface="Arial"/>
              </a:rPr>
              <a:t>-</a:t>
            </a:r>
            <a:r>
              <a:rPr dirty="0" smtClean="0" sz="800" spc="60">
                <a:solidFill>
                  <a:srgbClr val="626469"/>
                </a:solidFill>
                <a:latin typeface="Arial"/>
                <a:cs typeface="Arial"/>
              </a:rPr>
              <a:t>to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baseline="29411" sz="1275" spc="172">
                <a:solidFill>
                  <a:srgbClr val="626469"/>
                </a:solidFill>
                <a:latin typeface="Times New Roman"/>
                <a:cs typeface="Times New Roman"/>
              </a:rPr>
              <a:t>d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ay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  </a:t>
            </a:r>
            <a:r>
              <a:rPr dirty="0" smtClean="0" sz="800" spc="-10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baseline="31250" sz="1200" spc="-750">
                <a:solidFill>
                  <a:srgbClr val="7C8085"/>
                </a:solidFill>
                <a:latin typeface="Arial"/>
                <a:cs typeface="Arial"/>
              </a:rPr>
              <a:t>·</a:t>
            </a:r>
            <a:r>
              <a:rPr dirty="0" smtClean="0" baseline="31250" sz="1200" spc="82">
                <a:solidFill>
                  <a:srgbClr val="626469"/>
                </a:solidFill>
                <a:latin typeface="Arial"/>
                <a:cs typeface="Arial"/>
              </a:rPr>
              <a:t>t</a:t>
            </a:r>
            <a:r>
              <a:rPr dirty="0" smtClean="0" baseline="31250" sz="1200" spc="135">
                <a:solidFill>
                  <a:srgbClr val="626469"/>
                </a:solidFill>
                <a:latin typeface="Arial"/>
                <a:cs typeface="Arial"/>
              </a:rPr>
              <a:t>t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e</a:t>
            </a:r>
            <a:r>
              <a:rPr dirty="0" smtClean="0" sz="800" spc="-225">
                <a:solidFill>
                  <a:srgbClr val="8E8772"/>
                </a:solidFill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  <a:p>
            <a:pPr marL="539115">
              <a:lnSpc>
                <a:spcPts val="409"/>
              </a:lnSpc>
              <a:tabLst>
                <a:tab pos="788035" algn="l"/>
              </a:tabLst>
            </a:pPr>
            <a:r>
              <a:rPr dirty="0" smtClean="0" sz="800" spc="125">
                <a:solidFill>
                  <a:srgbClr val="7C8085"/>
                </a:solidFill>
                <a:latin typeface="Arial"/>
                <a:cs typeface="Arial"/>
              </a:rPr>
              <a:t>-</a:t>
            </a:r>
            <a:r>
              <a:rPr dirty="0" smtClean="0" sz="800" spc="125">
                <a:solidFill>
                  <a:srgbClr val="7C8085"/>
                </a:solidFill>
                <a:latin typeface="Arial"/>
                <a:cs typeface="Arial"/>
              </a:rPr>
              <a:t>	</a:t>
            </a:r>
            <a:r>
              <a:rPr dirty="0" smtClean="0" sz="700" spc="-45">
                <a:solidFill>
                  <a:srgbClr val="626469"/>
                </a:solidFill>
                <a:latin typeface="Times New Roman"/>
                <a:cs typeface="Times New Roman"/>
              </a:rPr>
              <a:t>WI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160349" y="4355848"/>
            <a:ext cx="109731" cy="176324"/>
          </a:xfrm>
          <a:custGeom>
            <a:avLst/>
            <a:gdLst/>
            <a:ahLst/>
            <a:cxnLst/>
            <a:rect l="l" t="t" r="r" b="b"/>
            <a:pathLst>
              <a:path w="109731" h="176324">
                <a:moveTo>
                  <a:pt x="0" y="0"/>
                </a:moveTo>
                <a:lnTo>
                  <a:pt x="109731" y="0"/>
                </a:lnTo>
                <a:lnTo>
                  <a:pt x="109731" y="176324"/>
                </a:lnTo>
                <a:lnTo>
                  <a:pt x="0" y="176324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4157517" y="4355522"/>
            <a:ext cx="2335530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65" i="1">
                <a:solidFill>
                  <a:srgbClr val="A3ACB3"/>
                </a:solidFill>
                <a:latin typeface="Arial"/>
                <a:cs typeface="Arial"/>
              </a:rPr>
              <a:t>8</a:t>
            </a:r>
            <a:r>
              <a:rPr dirty="0" smtClean="0" sz="1050" spc="55" i="1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74A3C3"/>
                </a:solidFill>
                <a:latin typeface="Arial"/>
                <a:cs typeface="Arial"/>
              </a:rPr>
              <a:t>linkedin.comlin/askmanr</a:t>
            </a:r>
            <a:r>
              <a:rPr dirty="0" smtClean="0" sz="800" spc="-15">
                <a:solidFill>
                  <a:srgbClr val="74A3C3"/>
                </a:solidFill>
                <a:latin typeface="Arial"/>
                <a:cs typeface="Arial"/>
              </a:rPr>
              <a:t> </a:t>
            </a:r>
            <a:r>
              <a:rPr dirty="0" smtClean="0" sz="800" spc="-30">
                <a:solidFill>
                  <a:srgbClr val="74A3C3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se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m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45">
                <a:solidFill>
                  <a:srgbClr val="626469"/>
                </a:solidFill>
                <a:latin typeface="Arial"/>
                <a:cs typeface="Arial"/>
              </a:rPr>
              <a:t>-pro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pancreas</a:t>
            </a:r>
            <a:r>
              <a:rPr dirty="0" smtClean="0" sz="800" spc="-7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120">
                <a:solidFill>
                  <a:srgbClr val="626469"/>
                </a:solidFill>
                <a:latin typeface="Arial"/>
                <a:cs typeface="Arial"/>
              </a:rPr>
              <a:t>n</a:t>
            </a:r>
            <a:endParaRPr sz="8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158763" y="4515006"/>
            <a:ext cx="115751" cy="191833"/>
          </a:xfrm>
          <a:custGeom>
            <a:avLst/>
            <a:gdLst/>
            <a:ahLst/>
            <a:cxnLst/>
            <a:rect l="l" t="t" r="r" b="b"/>
            <a:pathLst>
              <a:path w="115751" h="191833">
                <a:moveTo>
                  <a:pt x="0" y="0"/>
                </a:moveTo>
                <a:lnTo>
                  <a:pt x="115751" y="0"/>
                </a:lnTo>
                <a:lnTo>
                  <a:pt x="115751" y="191833"/>
                </a:lnTo>
                <a:lnTo>
                  <a:pt x="0" y="191833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4150591" y="4516004"/>
            <a:ext cx="93027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160">
                <a:solidFill>
                  <a:srgbClr val="A3ACB3"/>
                </a:solidFill>
                <a:latin typeface="Times New Roman"/>
                <a:cs typeface="Times New Roman"/>
              </a:rPr>
              <a:t>lli!l</a:t>
            </a:r>
            <a:r>
              <a:rPr dirty="0" smtClean="0" sz="1150" spc="-25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J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sz="800" spc="25">
                <a:solidFill>
                  <a:srgbClr val="8E8772"/>
                </a:solidFill>
                <a:latin typeface="Arial"/>
                <a:cs typeface="Arial"/>
              </a:rPr>
              <a:t>i</a:t>
            </a:r>
            <a:r>
              <a:rPr dirty="0" smtClean="0" sz="800" spc="-55">
                <a:solidFill>
                  <a:srgbClr val="8E8772"/>
                </a:solidFill>
                <a:latin typeface="Arial"/>
                <a:cs typeface="Arial"/>
              </a:rPr>
              <a:t>n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ed</a:t>
            </a:r>
            <a:r>
              <a:rPr dirty="0" smtClean="0" sz="800" spc="-8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May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50" spc="-45">
                <a:solidFill>
                  <a:srgbClr val="626469"/>
                </a:solidFill>
                <a:latin typeface="Arial"/>
                <a:cs typeface="Arial"/>
              </a:rPr>
              <a:t>2007</a:t>
            </a:r>
            <a:endParaRPr sz="8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25208" y="4490604"/>
            <a:ext cx="154051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years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and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65">
                <a:solidFill>
                  <a:srgbClr val="626469"/>
                </a:solidFill>
                <a:latin typeface="Arial"/>
                <a:cs typeface="Arial"/>
              </a:rPr>
              <a:t>s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t</a:t>
            </a:r>
            <a:r>
              <a:rPr dirty="0" smtClean="0" sz="800" spc="45">
                <a:solidFill>
                  <a:srgbClr val="7C8085"/>
                </a:solidFill>
                <a:latin typeface="Arial"/>
                <a:cs typeface="Arial"/>
              </a:rPr>
              <a:t>ill</a:t>
            </a:r>
            <a:r>
              <a:rPr dirty="0" smtClean="0" sz="800" spc="-85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not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85">
                <a:solidFill>
                  <a:srgbClr val="626469"/>
                </a:solidFill>
                <a:latin typeface="Arial"/>
                <a:cs typeface="Arial"/>
              </a:rPr>
              <a:t>q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u</a:t>
            </a:r>
            <a:r>
              <a:rPr dirty="0" smtClean="0" sz="800" spc="9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105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1350" spc="-170" b="1">
                <a:solidFill>
                  <a:srgbClr val="282D31"/>
                </a:solidFill>
                <a:latin typeface="Arial"/>
                <a:cs typeface="Arial"/>
              </a:rPr>
              <a:t>L"</a:t>
            </a:r>
            <a:r>
              <a:rPr dirty="0" smtClean="0" sz="1350" spc="-170" b="1">
                <a:solidFill>
                  <a:srgbClr val="282D31"/>
                </a:solidFill>
                <a:latin typeface="Arial"/>
                <a:cs typeface="Arial"/>
              </a:rPr>
              <a:t>  </a:t>
            </a:r>
            <a:r>
              <a:rPr dirty="0" smtClean="0" sz="1350" spc="-140" b="1">
                <a:solidFill>
                  <a:srgbClr val="282D31"/>
                </a:solidFill>
                <a:latin typeface="Arial"/>
                <a:cs typeface="Arial"/>
              </a:rPr>
              <a:t> </a:t>
            </a:r>
            <a:r>
              <a:rPr dirty="0" smtClean="0" sz="1350" spc="-55" b="1">
                <a:solidFill>
                  <a:srgbClr val="282D31"/>
                </a:solidFill>
                <a:latin typeface="Arial"/>
                <a:cs typeface="Arial"/>
              </a:rPr>
              <a:t>W</a:t>
            </a:r>
            <a:endParaRPr sz="13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157517" y="4627995"/>
            <a:ext cx="111315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95" b="1">
                <a:solidFill>
                  <a:srgbClr val="8C97A5"/>
                </a:solidFill>
                <a:latin typeface="Arial"/>
                <a:cs typeface="Arial"/>
              </a:rPr>
              <a:t>f</a:t>
            </a:r>
            <a:r>
              <a:rPr dirty="0" smtClean="0" sz="1250" spc="80" b="1">
                <a:solidFill>
                  <a:srgbClr val="8C97A5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B</a:t>
            </a:r>
            <a:r>
              <a:rPr dirty="0" smtClean="0" sz="800" spc="-70">
                <a:solidFill>
                  <a:srgbClr val="626469"/>
                </a:solidFill>
                <a:latin typeface="Arial"/>
                <a:cs typeface="Arial"/>
              </a:rPr>
              <a:t>o</a:t>
            </a:r>
            <a:r>
              <a:rPr dirty="0" smtClean="0" sz="800" spc="50">
                <a:solidFill>
                  <a:srgbClr val="7C8085"/>
                </a:solidFill>
                <a:latin typeface="Arial"/>
                <a:cs typeface="Arial"/>
              </a:rPr>
              <a:t>rn</a:t>
            </a:r>
            <a:r>
              <a:rPr dirty="0" smtClean="0" sz="800" spc="-114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on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1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5</a:t>
            </a:r>
            <a:r>
              <a:rPr dirty="0" smtClean="0" sz="800" spc="10">
                <a:solidFill>
                  <a:srgbClr val="4B4D52"/>
                </a:solidFill>
                <a:latin typeface="Arial"/>
                <a:cs typeface="Arial"/>
              </a:rPr>
              <a:t>July</a:t>
            </a: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-65">
                <a:solidFill>
                  <a:srgbClr val="7C8085"/>
                </a:solidFill>
                <a:latin typeface="Arial"/>
                <a:cs typeface="Arial"/>
              </a:rPr>
              <a:t>1</a:t>
            </a:r>
            <a:r>
              <a:rPr dirty="0" smtClean="0" sz="800" spc="5">
                <a:solidFill>
                  <a:srgbClr val="626469"/>
                </a:solidFill>
                <a:latin typeface="Arial"/>
                <a:cs typeface="Arial"/>
              </a:rPr>
              <a:t>972</a:t>
            </a:r>
            <a:endParaRPr sz="8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609772" y="4621645"/>
            <a:ext cx="78359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4805" algn="l"/>
              </a:tabLst>
            </a:pPr>
            <a:r>
              <a:rPr dirty="0" smtClean="0" sz="1000" spc="90">
                <a:solidFill>
                  <a:srgbClr val="282D31"/>
                </a:solidFill>
                <a:latin typeface="Arial"/>
                <a:cs typeface="Arial"/>
              </a:rPr>
              <a:t>IS</a:t>
            </a:r>
            <a:r>
              <a:rPr dirty="0" smtClean="0" sz="1000" spc="90">
                <a:solidFill>
                  <a:srgbClr val="282D31"/>
                </a:solidFill>
                <a:latin typeface="Arial"/>
                <a:cs typeface="Arial"/>
              </a:rPr>
              <a:t>	</a:t>
            </a:r>
            <a:r>
              <a:rPr dirty="0" smtClean="0" sz="1300" spc="10" b="1">
                <a:solidFill>
                  <a:srgbClr val="282D31"/>
                </a:solidFill>
                <a:latin typeface="Arial"/>
                <a:cs typeface="Arial"/>
              </a:rPr>
              <a:t>arren</a:t>
            </a:r>
            <a:endParaRPr sz="13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452917" y="4751532"/>
            <a:ext cx="32194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55">
                <a:solidFill>
                  <a:srgbClr val="8C97A5"/>
                </a:solidFill>
                <a:latin typeface="Arial"/>
                <a:cs typeface="Arial"/>
              </a:rPr>
              <a:t>9</a:t>
            </a:r>
            <a:r>
              <a:rPr dirty="0" smtClean="0" sz="1150" spc="125">
                <a:solidFill>
                  <a:srgbClr val="8C97A5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6513178" y="4795386"/>
            <a:ext cx="570879" cy="135185"/>
          </a:xfrm>
          <a:custGeom>
            <a:avLst/>
            <a:gdLst/>
            <a:ahLst/>
            <a:cxnLst/>
            <a:rect l="l" t="t" r="r" b="b"/>
            <a:pathLst>
              <a:path w="570879" h="135185">
                <a:moveTo>
                  <a:pt x="0" y="0"/>
                </a:moveTo>
                <a:lnTo>
                  <a:pt x="570879" y="0"/>
                </a:lnTo>
                <a:lnTo>
                  <a:pt x="570879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6505863" y="4795982"/>
            <a:ext cx="58293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60">
                <a:solidFill>
                  <a:srgbClr val="A3ACB3"/>
                </a:solidFill>
                <a:latin typeface="Arial"/>
                <a:cs typeface="Arial"/>
              </a:rPr>
              <a:t>GL</a:t>
            </a:r>
            <a:r>
              <a:rPr dirty="0" smtClean="0" sz="800" spc="-65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A3ACB3"/>
                </a:solidFill>
                <a:latin typeface="Arial"/>
                <a:cs typeface="Arial"/>
              </a:rPr>
              <a:t>sWarren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41762" y="4936002"/>
            <a:ext cx="106397" cy="211149"/>
          </a:xfrm>
          <a:custGeom>
            <a:avLst/>
            <a:gdLst/>
            <a:ahLst/>
            <a:cxnLst/>
            <a:rect l="l" t="t" r="r" b="b"/>
            <a:pathLst>
              <a:path w="106397" h="211149">
                <a:moveTo>
                  <a:pt x="0" y="0"/>
                </a:moveTo>
                <a:lnTo>
                  <a:pt x="106397" y="0"/>
                </a:lnTo>
                <a:lnTo>
                  <a:pt x="106397" y="211149"/>
                </a:lnTo>
                <a:lnTo>
                  <a:pt x="0" y="211149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5439063" y="4939722"/>
            <a:ext cx="302641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6'</a:t>
            </a: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20">
                <a:solidFill>
                  <a:srgbClr val="6EAC7B"/>
                </a:solidFill>
                <a:latin typeface="Arial"/>
                <a:cs typeface="Arial"/>
              </a:rPr>
              <a:t>everydayupsandc</a:t>
            </a:r>
            <a:r>
              <a:rPr dirty="0" smtClean="0" sz="800" spc="20">
                <a:solidFill>
                  <a:srgbClr val="6EAC7B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6EAC7B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T1D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51yrs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Pum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p</a:t>
            </a:r>
            <a:r>
              <a:rPr dirty="0" smtClean="0" sz="800" spc="100">
                <a:solidFill>
                  <a:srgbClr val="7C8085"/>
                </a:solidFill>
                <a:latin typeface="Arial"/>
                <a:cs typeface="Arial"/>
              </a:rPr>
              <a:t>/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CGM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80">
                <a:solidFill>
                  <a:srgbClr val="626469"/>
                </a:solidFill>
                <a:latin typeface="Arial"/>
                <a:cs typeface="Arial"/>
              </a:rPr>
              <a:t>us:r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Ch</a:t>
            </a:r>
            <a:r>
              <a:rPr dirty="0" smtClean="0" sz="800" spc="-25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dirty="0" smtClean="0" sz="800" spc="40">
                <a:solidFill>
                  <a:srgbClr val="7C8085"/>
                </a:solidFill>
                <a:latin typeface="Arial"/>
                <a:cs typeface="Arial"/>
              </a:rPr>
              <a:t>ir</a:t>
            </a:r>
            <a:r>
              <a:rPr dirty="0" smtClean="0" sz="800" spc="-50">
                <a:solidFill>
                  <a:srgbClr val="7C8085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NHSE</a:t>
            </a:r>
            <a:endParaRPr sz="80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438638" y="5148677"/>
            <a:ext cx="138922" cy="135185"/>
          </a:xfrm>
          <a:custGeom>
            <a:avLst/>
            <a:gdLst/>
            <a:ahLst/>
            <a:cxnLst/>
            <a:rect l="l" t="t" r="r" b="b"/>
            <a:pathLst>
              <a:path w="138922" h="135185">
                <a:moveTo>
                  <a:pt x="0" y="0"/>
                </a:moveTo>
                <a:lnTo>
                  <a:pt x="138922" y="0"/>
                </a:lnTo>
                <a:lnTo>
                  <a:pt x="138922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6522416" y="5801911"/>
            <a:ext cx="106397" cy="169424"/>
          </a:xfrm>
          <a:custGeom>
            <a:avLst/>
            <a:gdLst/>
            <a:ahLst/>
            <a:cxnLst/>
            <a:rect l="l" t="t" r="r" b="b"/>
            <a:pathLst>
              <a:path w="106397" h="169424">
                <a:moveTo>
                  <a:pt x="0" y="0"/>
                </a:moveTo>
                <a:lnTo>
                  <a:pt x="106397" y="0"/>
                </a:lnTo>
                <a:lnTo>
                  <a:pt x="106397" y="169424"/>
                </a:lnTo>
                <a:lnTo>
                  <a:pt x="0" y="169424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6520373" y="5971335"/>
            <a:ext cx="124293" cy="216855"/>
          </a:xfrm>
          <a:custGeom>
            <a:avLst/>
            <a:gdLst/>
            <a:ahLst/>
            <a:cxnLst/>
            <a:rect l="l" t="t" r="r" b="b"/>
            <a:pathLst>
              <a:path w="124293" h="216855">
                <a:moveTo>
                  <a:pt x="0" y="0"/>
                </a:moveTo>
                <a:lnTo>
                  <a:pt x="124293" y="0"/>
                </a:lnTo>
                <a:lnTo>
                  <a:pt x="124293" y="216855"/>
                </a:lnTo>
                <a:lnTo>
                  <a:pt x="0" y="216855"/>
                </a:lnTo>
                <a:lnTo>
                  <a:pt x="0" y="0"/>
                </a:lnTo>
                <a:close/>
              </a:path>
            </a:pathLst>
          </a:custGeom>
          <a:solidFill>
            <a:srgbClr val="E9EFF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782781" y="3520768"/>
            <a:ext cx="580442" cy="135185"/>
          </a:xfrm>
          <a:custGeom>
            <a:avLst/>
            <a:gdLst/>
            <a:ahLst/>
            <a:cxnLst/>
            <a:rect l="l" t="t" r="r" b="b"/>
            <a:pathLst>
              <a:path w="580442" h="135185">
                <a:moveTo>
                  <a:pt x="0" y="0"/>
                </a:moveTo>
                <a:lnTo>
                  <a:pt x="580442" y="0"/>
                </a:lnTo>
                <a:lnTo>
                  <a:pt x="580442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56A3D4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2043545" y="4311017"/>
            <a:ext cx="354540" cy="143634"/>
          </a:xfrm>
          <a:custGeom>
            <a:avLst/>
            <a:gdLst/>
            <a:ahLst/>
            <a:cxnLst/>
            <a:rect l="l" t="t" r="r" b="b"/>
            <a:pathLst>
              <a:path w="354540" h="143634">
                <a:moveTo>
                  <a:pt x="0" y="0"/>
                </a:moveTo>
                <a:lnTo>
                  <a:pt x="354540" y="0"/>
                </a:lnTo>
                <a:lnTo>
                  <a:pt x="354540" y="143634"/>
                </a:lnTo>
                <a:lnTo>
                  <a:pt x="0" y="143634"/>
                </a:lnTo>
                <a:lnTo>
                  <a:pt x="0" y="0"/>
                </a:lnTo>
                <a:close/>
              </a:path>
            </a:pathLst>
          </a:custGeom>
          <a:solidFill>
            <a:srgbClr val="3B798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2392842" y="4311017"/>
            <a:ext cx="136445" cy="143634"/>
          </a:xfrm>
          <a:custGeom>
            <a:avLst/>
            <a:gdLst/>
            <a:ahLst/>
            <a:cxnLst/>
            <a:rect l="l" t="t" r="r" b="b"/>
            <a:pathLst>
              <a:path w="136445" h="143634">
                <a:moveTo>
                  <a:pt x="0" y="0"/>
                </a:moveTo>
                <a:lnTo>
                  <a:pt x="136445" y="0"/>
                </a:lnTo>
                <a:lnTo>
                  <a:pt x="136445" y="143634"/>
                </a:lnTo>
                <a:lnTo>
                  <a:pt x="0" y="143634"/>
                </a:lnTo>
                <a:lnTo>
                  <a:pt x="0" y="0"/>
                </a:lnTo>
                <a:close/>
              </a:path>
            </a:pathLst>
          </a:custGeom>
          <a:solidFill>
            <a:srgbClr val="52839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2519800" y="4311017"/>
            <a:ext cx="180425" cy="143634"/>
          </a:xfrm>
          <a:custGeom>
            <a:avLst/>
            <a:gdLst/>
            <a:ahLst/>
            <a:cxnLst/>
            <a:rect l="l" t="t" r="r" b="b"/>
            <a:pathLst>
              <a:path w="180425" h="143634">
                <a:moveTo>
                  <a:pt x="0" y="0"/>
                </a:moveTo>
                <a:lnTo>
                  <a:pt x="180425" y="0"/>
                </a:lnTo>
                <a:lnTo>
                  <a:pt x="180425" y="143634"/>
                </a:lnTo>
                <a:lnTo>
                  <a:pt x="0" y="143634"/>
                </a:lnTo>
                <a:lnTo>
                  <a:pt x="0" y="0"/>
                </a:lnTo>
                <a:close/>
              </a:path>
            </a:pathLst>
          </a:custGeom>
          <a:solidFill>
            <a:srgbClr val="3B798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3422072" y="4602925"/>
            <a:ext cx="635860" cy="158470"/>
          </a:xfrm>
          <a:custGeom>
            <a:avLst/>
            <a:gdLst/>
            <a:ahLst/>
            <a:cxnLst/>
            <a:rect l="l" t="t" r="r" b="b"/>
            <a:pathLst>
              <a:path w="635860" h="158470">
                <a:moveTo>
                  <a:pt x="0" y="0"/>
                </a:moveTo>
                <a:lnTo>
                  <a:pt x="635860" y="0"/>
                </a:lnTo>
                <a:lnTo>
                  <a:pt x="635860" y="158470"/>
                </a:lnTo>
                <a:lnTo>
                  <a:pt x="0" y="158470"/>
                </a:lnTo>
                <a:lnTo>
                  <a:pt x="0" y="0"/>
                </a:lnTo>
                <a:close/>
              </a:path>
            </a:pathLst>
          </a:custGeom>
          <a:solidFill>
            <a:srgbClr val="3BAAC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4315691" y="5003204"/>
            <a:ext cx="587369" cy="135185"/>
          </a:xfrm>
          <a:custGeom>
            <a:avLst/>
            <a:gdLst/>
            <a:ahLst/>
            <a:cxnLst/>
            <a:rect l="l" t="t" r="r" b="b"/>
            <a:pathLst>
              <a:path w="587369" h="135185">
                <a:moveTo>
                  <a:pt x="0" y="0"/>
                </a:moveTo>
                <a:lnTo>
                  <a:pt x="587369" y="0"/>
                </a:lnTo>
                <a:lnTo>
                  <a:pt x="587369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56A3D4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9" name="object 59"/>
          <p:cNvSpPr txBox="1"/>
          <p:nvPr/>
        </p:nvSpPr>
        <p:spPr>
          <a:xfrm>
            <a:off x="5432136" y="5149272"/>
            <a:ext cx="3016250" cy="13544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10">
                <a:solidFill>
                  <a:srgbClr val="A3ACB3"/>
                </a:solidFill>
                <a:latin typeface="Arial"/>
                <a:cs typeface="Arial"/>
              </a:rPr>
              <a:t>(</a:t>
            </a:r>
            <a:r>
              <a:rPr dirty="0" smtClean="0" sz="800" spc="90">
                <a:solidFill>
                  <a:srgbClr val="A3ACB3"/>
                </a:solidFill>
                <a:latin typeface="Arial"/>
                <a:cs typeface="Arial"/>
              </a:rPr>
              <a:t>[</a:t>
            </a:r>
            <a:r>
              <a:rPr dirty="0" smtClean="0" sz="800" spc="110">
                <a:solidFill>
                  <a:srgbClr val="A3ACB3"/>
                </a:solidFill>
                <a:latin typeface="Arial"/>
                <a:cs typeface="Arial"/>
              </a:rPr>
              <a:t>)</a:t>
            </a:r>
            <a:r>
              <a:rPr dirty="0" smtClean="0" sz="800" spc="-50">
                <a:solidFill>
                  <a:srgbClr val="A3ACB3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Joined</a:t>
            </a:r>
            <a:r>
              <a:rPr dirty="0" smtClean="0" sz="800" spc="-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75">
                <a:solidFill>
                  <a:srgbClr val="626469"/>
                </a:solidFill>
                <a:latin typeface="Arial"/>
                <a:cs typeface="Arial"/>
              </a:rPr>
              <a:t>J</a:t>
            </a:r>
            <a:r>
              <a:rPr dirty="0" smtClean="0" sz="800" spc="55">
                <a:solidFill>
                  <a:srgbClr val="626469"/>
                </a:solidFill>
                <a:latin typeface="Arial"/>
                <a:cs typeface="Arial"/>
              </a:rPr>
              <a:t>u</a:t>
            </a:r>
            <a:r>
              <a:rPr dirty="0" smtClean="0" sz="800" spc="-15">
                <a:solidFill>
                  <a:srgbClr val="7C8085"/>
                </a:solidFill>
                <a:latin typeface="Arial"/>
                <a:cs typeface="Arial"/>
              </a:rPr>
              <a:t>n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e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20</a:t>
            </a:r>
            <a:r>
              <a:rPr dirty="0" smtClean="0" sz="800" spc="-10">
                <a:solidFill>
                  <a:srgbClr val="7C8085"/>
                </a:solidFill>
                <a:latin typeface="Arial"/>
                <a:cs typeface="Arial"/>
              </a:rPr>
              <a:t>1</a:t>
            </a: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0 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London</a:t>
            </a:r>
            <a:r>
              <a:rPr dirty="0" smtClean="0" sz="800" spc="-2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40">
                <a:solidFill>
                  <a:srgbClr val="626469"/>
                </a:solidFill>
                <a:latin typeface="Arial"/>
                <a:cs typeface="Arial"/>
              </a:rPr>
              <a:t>D</a:t>
            </a:r>
            <a:r>
              <a:rPr dirty="0" smtClean="0" sz="800" spc="-17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20">
                <a:solidFill>
                  <a:srgbClr val="626469"/>
                </a:solidFill>
                <a:latin typeface="Arial"/>
                <a:cs typeface="Arial"/>
              </a:rPr>
              <a:t>abetes</a:t>
            </a:r>
            <a:r>
              <a:rPr dirty="0" smtClean="0" sz="800" spc="-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SCN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Patient</a:t>
            </a:r>
            <a:endParaRPr sz="800">
              <a:latin typeface="Arial"/>
              <a:cs typeface="Arial"/>
            </a:endParaRPr>
          </a:p>
          <a:p>
            <a:pPr marL="1092835">
              <a:lnSpc>
                <a:spcPct val="100000"/>
              </a:lnSpc>
              <a:spcBef>
                <a:spcPts val="240"/>
              </a:spcBef>
            </a:pP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Expe</a:t>
            </a:r>
            <a:r>
              <a:rPr dirty="0" smtClean="0" sz="800" spc="-35">
                <a:solidFill>
                  <a:srgbClr val="626469"/>
                </a:solidFill>
                <a:latin typeface="Arial"/>
                <a:cs typeface="Arial"/>
              </a:rPr>
              <a:t>r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ence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Grp</a:t>
            </a:r>
            <a:r>
              <a:rPr dirty="0" smtClean="0" sz="800" spc="-1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Bach</a:t>
            </a:r>
            <a:r>
              <a:rPr dirty="0" smtClean="0" sz="800" spc="-5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to</a:t>
            </a:r>
            <a:r>
              <a:rPr dirty="0" smtClean="0" sz="800" spc="1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BB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K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70">
                <a:solidFill>
                  <a:srgbClr val="626469"/>
                </a:solidFill>
                <a:latin typeface="Arial"/>
                <a:cs typeface="Arial"/>
              </a:rPr>
              <a:t>n</a:t>
            </a:r>
            <a:r>
              <a:rPr dirty="0" smtClean="0" sz="800" spc="15">
                <a:solidFill>
                  <a:srgbClr val="626469"/>
                </a:solidFill>
                <a:latin typeface="Arial"/>
                <a:cs typeface="Arial"/>
              </a:rPr>
              <a:t>g</a:t>
            </a:r>
            <a:r>
              <a:rPr dirty="0" smtClean="0" sz="800" spc="210">
                <a:solidFill>
                  <a:srgbClr val="7C8085"/>
                </a:solidFill>
                <a:latin typeface="Arial"/>
                <a:cs typeface="Arial"/>
              </a:rPr>
              <a:t>,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mu</a:t>
            </a:r>
            <a:r>
              <a:rPr dirty="0" smtClean="0" sz="800" spc="-60">
                <a:solidFill>
                  <a:srgbClr val="626469"/>
                </a:solidFill>
                <a:latin typeface="Arial"/>
                <a:cs typeface="Arial"/>
              </a:rPr>
              <a:t>s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75">
                <a:solidFill>
                  <a:srgbClr val="626469"/>
                </a:solidFill>
                <a:latin typeface="Arial"/>
                <a:cs typeface="Arial"/>
              </a:rPr>
              <a:t>c</a:t>
            </a:r>
            <a:endParaRPr sz="800">
              <a:latin typeface="Arial"/>
              <a:cs typeface="Arial"/>
            </a:endParaRPr>
          </a:p>
          <a:p>
            <a:pPr marL="372745">
              <a:lnSpc>
                <a:spcPct val="100000"/>
              </a:lnSpc>
              <a:spcBef>
                <a:spcPts val="90"/>
              </a:spcBef>
            </a:pPr>
            <a:r>
              <a:rPr dirty="0" smtClean="0" baseline="-23391" sz="1425" spc="142">
                <a:solidFill>
                  <a:srgbClr val="DAF7DB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23391" sz="1425" spc="120">
                <a:solidFill>
                  <a:srgbClr val="DAF7DB"/>
                </a:solidFill>
                <a:latin typeface="Times New Roman"/>
                <a:cs typeface="Times New Roman"/>
              </a:rPr>
              <a:t>\wet</a:t>
            </a:r>
            <a:r>
              <a:rPr dirty="0" smtClean="0" baseline="-23391" sz="1425" spc="-179">
                <a:solidFill>
                  <a:srgbClr val="DAF7DB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6143" sz="1275" spc="104">
                <a:solidFill>
                  <a:srgbClr val="DAF7DB"/>
                </a:solidFill>
                <a:latin typeface="Arial"/>
                <a:cs typeface="Arial"/>
              </a:rPr>
              <a:t>to</a:t>
            </a:r>
            <a:r>
              <a:rPr dirty="0" smtClean="0" baseline="-26143" sz="1275" spc="-89">
                <a:solidFill>
                  <a:srgbClr val="DAF7DB"/>
                </a:solidFill>
                <a:latin typeface="Arial"/>
                <a:cs typeface="Arial"/>
              </a:rPr>
              <a:t> </a:t>
            </a:r>
            <a:r>
              <a:rPr dirty="0" smtClean="0" baseline="-26143" sz="1275" spc="44">
                <a:solidFill>
                  <a:srgbClr val="DAF7DB"/>
                </a:solidFill>
                <a:latin typeface="Arial"/>
                <a:cs typeface="Arial"/>
              </a:rPr>
              <a:t>eve</a:t>
            </a:r>
            <a:r>
              <a:rPr dirty="0" smtClean="0" baseline="-26143" sz="1275" spc="44">
                <a:solidFill>
                  <a:srgbClr val="DAF7DB"/>
                </a:solidFill>
                <a:latin typeface="Arial"/>
                <a:cs typeface="Arial"/>
              </a:rPr>
              <a:t> </a:t>
            </a:r>
            <a:r>
              <a:rPr dirty="0" smtClean="0" baseline="-26143" sz="1275" spc="37">
                <a:solidFill>
                  <a:srgbClr val="DAF7DB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626469"/>
                </a:solidFill>
                <a:latin typeface="Arial"/>
                <a:cs typeface="Arial"/>
              </a:rPr>
              <a:t>EXCiTeS</a:t>
            </a:r>
            <a:r>
              <a:rPr dirty="0" smtClean="0" sz="800" spc="-3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&amp;</a:t>
            </a:r>
            <a:r>
              <a:rPr dirty="0" smtClean="0" sz="800" spc="5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4B4D52"/>
                </a:solidFill>
                <a:latin typeface="Arial"/>
                <a:cs typeface="Arial"/>
              </a:rPr>
              <a:t>Keeps</a:t>
            </a:r>
            <a:r>
              <a:rPr dirty="0" smtClean="0" sz="800" spc="10">
                <a:solidFill>
                  <a:srgbClr val="4B4D52"/>
                </a:solidFill>
                <a:latin typeface="Arial"/>
                <a:cs typeface="Arial"/>
              </a:rPr>
              <a:t> </a:t>
            </a:r>
            <a:r>
              <a:rPr dirty="0" smtClean="0" sz="800" spc="80">
                <a:solidFill>
                  <a:srgbClr val="626469"/>
                </a:solidFill>
                <a:latin typeface="Arial"/>
                <a:cs typeface="Arial"/>
              </a:rPr>
              <a:t>me</a:t>
            </a:r>
            <a:r>
              <a:rPr dirty="0" smtClean="0" sz="800" spc="-14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9"/>
                </a:solidFill>
                <a:latin typeface="Arial"/>
                <a:cs typeface="Arial"/>
              </a:rPr>
              <a:t>san</a:t>
            </a:r>
            <a:r>
              <a:rPr dirty="0" smtClean="0" sz="800" spc="0">
                <a:solidFill>
                  <a:srgbClr val="626469"/>
                </a:solidFill>
                <a:latin typeface="Arial"/>
                <a:cs typeface="Arial"/>
              </a:rPr>
              <a:t>e</a:t>
            </a:r>
            <a:r>
              <a:rPr dirty="0" smtClean="0" sz="800" spc="185">
                <a:solidFill>
                  <a:srgbClr val="7C8085"/>
                </a:solidFill>
                <a:latin typeface="Arial"/>
                <a:cs typeface="Arial"/>
              </a:rPr>
              <a:t>!</a:t>
            </a:r>
            <a:endParaRPr sz="800">
              <a:latin typeface="Arial"/>
              <a:cs typeface="Arial"/>
            </a:endParaRPr>
          </a:p>
          <a:p>
            <a:pPr marL="1113790">
              <a:lnSpc>
                <a:spcPct val="100000"/>
              </a:lnSpc>
              <a:spcBef>
                <a:spcPts val="360"/>
              </a:spcBef>
            </a:pPr>
            <a:r>
              <a:rPr dirty="0" smtClean="0" sz="1250" spc="80">
                <a:solidFill>
                  <a:srgbClr val="8C97A5"/>
                </a:solidFill>
                <a:latin typeface="Times New Roman"/>
                <a:cs typeface="Times New Roman"/>
              </a:rPr>
              <a:t>9</a:t>
            </a:r>
            <a:r>
              <a:rPr dirty="0" smtClean="0" sz="1250" spc="125">
                <a:solidFill>
                  <a:srgbClr val="8C97A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80">
                <a:solidFill>
                  <a:srgbClr val="626469"/>
                </a:solidFill>
                <a:latin typeface="Arial"/>
                <a:cs typeface="Arial"/>
              </a:rPr>
              <a:t>P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nne</a:t>
            </a:r>
            <a:r>
              <a:rPr dirty="0" smtClean="0" sz="800" spc="-100">
                <a:solidFill>
                  <a:srgbClr val="626469"/>
                </a:solidFill>
                <a:latin typeface="Arial"/>
                <a:cs typeface="Arial"/>
              </a:rPr>
              <a:t>r</a:t>
            </a:r>
            <a:r>
              <a:rPr dirty="0" smtClean="0" sz="800" spc="265">
                <a:solidFill>
                  <a:srgbClr val="7C8085"/>
                </a:solidFill>
                <a:latin typeface="Arial"/>
                <a:cs typeface="Arial"/>
              </a:rPr>
              <a:t>,</a:t>
            </a:r>
            <a:r>
              <a:rPr dirty="0" smtClean="0" sz="800" spc="30">
                <a:solidFill>
                  <a:srgbClr val="626469"/>
                </a:solidFill>
                <a:latin typeface="Arial"/>
                <a:cs typeface="Arial"/>
              </a:rPr>
              <a:t>NW</a:t>
            </a:r>
            <a:r>
              <a:rPr dirty="0" smtClean="0" sz="800" spc="-5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London</a:t>
            </a:r>
            <a:endParaRPr sz="800">
              <a:latin typeface="Arial"/>
              <a:cs typeface="Arial"/>
            </a:endParaRPr>
          </a:p>
          <a:p>
            <a:pPr marL="1099820">
              <a:lnSpc>
                <a:spcPts val="1420"/>
              </a:lnSpc>
            </a:pP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6'</a:t>
            </a:r>
            <a:r>
              <a:rPr dirty="0" smtClean="0" sz="1250" spc="-45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i="1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5">
                <a:solidFill>
                  <a:srgbClr val="6264A5"/>
                </a:solidFill>
                <a:latin typeface="Arial"/>
                <a:cs typeface="Arial"/>
              </a:rPr>
              <a:t>lisbetwarren</a:t>
            </a:r>
            <a:r>
              <a:rPr dirty="0" smtClean="0" sz="800" spc="-50">
                <a:solidFill>
                  <a:srgbClr val="6264A5"/>
                </a:solidFill>
                <a:latin typeface="Arial"/>
                <a:cs typeface="Arial"/>
              </a:rPr>
              <a:t>.</a:t>
            </a:r>
            <a:r>
              <a:rPr dirty="0" smtClean="0" sz="800" spc="25">
                <a:solidFill>
                  <a:srgbClr val="564FB3"/>
                </a:solidFill>
                <a:latin typeface="Arial"/>
                <a:cs typeface="Arial"/>
              </a:rPr>
              <a:t>wordpress</a:t>
            </a:r>
            <a:r>
              <a:rPr dirty="0" smtClean="0" sz="800" spc="-135">
                <a:solidFill>
                  <a:srgbClr val="564FB3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7B77A1"/>
                </a:solidFill>
                <a:latin typeface="Arial"/>
                <a:cs typeface="Arial"/>
              </a:rPr>
              <a:t>.com</a:t>
            </a:r>
            <a:endParaRPr sz="800">
              <a:latin typeface="Arial"/>
              <a:cs typeface="Arial"/>
            </a:endParaRPr>
          </a:p>
          <a:p>
            <a:pPr marL="1092835">
              <a:lnSpc>
                <a:spcPts val="1375"/>
              </a:lnSpc>
            </a:pPr>
            <a:r>
              <a:rPr dirty="0" smtClean="0" sz="1300" spc="-245">
                <a:solidFill>
                  <a:srgbClr val="A3ACB3"/>
                </a:solidFill>
                <a:latin typeface="Times New Roman"/>
                <a:cs typeface="Times New Roman"/>
              </a:rPr>
              <a:t>liD</a:t>
            </a:r>
            <a:r>
              <a:rPr dirty="0" smtClean="0" sz="1300" spc="-20">
                <a:solidFill>
                  <a:srgbClr val="A3ACB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60">
                <a:solidFill>
                  <a:srgbClr val="4B4D52"/>
                </a:solidFill>
                <a:latin typeface="Arial"/>
                <a:cs typeface="Arial"/>
              </a:rPr>
              <a:t>J</a:t>
            </a:r>
            <a:r>
              <a:rPr dirty="0" smtClean="0" sz="800" spc="-10">
                <a:solidFill>
                  <a:srgbClr val="4B4D52"/>
                </a:solidFill>
                <a:latin typeface="Arial"/>
                <a:cs typeface="Arial"/>
              </a:rPr>
              <a:t>o</a:t>
            </a:r>
            <a:r>
              <a:rPr dirty="0" smtClean="0" sz="800" spc="10">
                <a:solidFill>
                  <a:srgbClr val="7C8085"/>
                </a:solidFill>
                <a:latin typeface="Arial"/>
                <a:cs typeface="Arial"/>
              </a:rPr>
              <a:t>i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ned</a:t>
            </a:r>
            <a:r>
              <a:rPr dirty="0" smtClean="0" sz="800" spc="-4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9"/>
                </a:solidFill>
                <a:latin typeface="Arial"/>
                <a:cs typeface="Arial"/>
              </a:rPr>
              <a:t>March</a:t>
            </a:r>
            <a:r>
              <a:rPr dirty="0" smtClean="0" sz="800" spc="-85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626469"/>
                </a:solidFill>
                <a:latin typeface="Arial"/>
                <a:cs typeface="Arial"/>
              </a:rPr>
              <a:t>2014</a:t>
            </a:r>
            <a:endParaRPr sz="800">
              <a:latin typeface="Arial"/>
              <a:cs typeface="Arial"/>
            </a:endParaRPr>
          </a:p>
          <a:p>
            <a:pPr>
              <a:lnSpc>
                <a:spcPts val="500"/>
              </a:lnSpc>
              <a:spcBef>
                <a:spcPts val="8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675130">
              <a:lnSpc>
                <a:spcPct val="100000"/>
              </a:lnSpc>
            </a:pPr>
            <a:r>
              <a:rPr dirty="0" smtClean="0" sz="850" spc="-40">
                <a:solidFill>
                  <a:srgbClr val="DFEFF6"/>
                </a:solidFill>
                <a:latin typeface="Arial"/>
                <a:cs typeface="Arial"/>
              </a:rPr>
              <a:t>TWeet</a:t>
            </a:r>
            <a:r>
              <a:rPr dirty="0" smtClean="0" sz="850" spc="55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sz="850" spc="70">
                <a:solidFill>
                  <a:srgbClr val="DFEFF6"/>
                </a:solidFill>
                <a:latin typeface="Arial"/>
                <a:cs typeface="Arial"/>
              </a:rPr>
              <a:t>to</a:t>
            </a:r>
            <a:r>
              <a:rPr dirty="0" smtClean="0" sz="850" spc="-5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sz="850" spc="25">
                <a:solidFill>
                  <a:srgbClr val="DFEFF6"/>
                </a:solidFill>
                <a:latin typeface="Arial"/>
                <a:cs typeface="Arial"/>
              </a:rPr>
              <a:t>Lis</a:t>
            </a:r>
            <a:r>
              <a:rPr dirty="0" smtClean="0" sz="850" spc="-105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DFEFF6"/>
                </a:solidFill>
                <a:latin typeface="Arial"/>
                <a:cs typeface="Arial"/>
              </a:rPr>
              <a:t>Warren</a:t>
            </a:r>
            <a:endParaRPr sz="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09200" y="3521363"/>
            <a:ext cx="55880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60">
                <a:solidFill>
                  <a:srgbClr val="DFEFF6"/>
                </a:solidFill>
                <a:latin typeface="Arial"/>
                <a:cs typeface="Arial"/>
              </a:rPr>
              <a:t>TWeetto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084071" y="4311650"/>
            <a:ext cx="628650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395">
                <a:solidFill>
                  <a:srgbClr val="DFEFF6"/>
                </a:solidFill>
                <a:latin typeface="Arial"/>
                <a:cs typeface="Arial"/>
              </a:rPr>
              <a:t>T</a:t>
            </a:r>
            <a:r>
              <a:rPr dirty="0" smtClean="0" sz="850" spc="625">
                <a:solidFill>
                  <a:srgbClr val="DFEFF6"/>
                </a:solidFill>
                <a:latin typeface="Arial"/>
                <a:cs typeface="Arial"/>
              </a:rPr>
              <a:t>W</a:t>
            </a:r>
            <a:r>
              <a:rPr dirty="0" smtClean="0" sz="850" spc="45">
                <a:solidFill>
                  <a:srgbClr val="DFEFF6"/>
                </a:solidFill>
                <a:latin typeface="Arial"/>
                <a:cs typeface="Arial"/>
              </a:rPr>
              <a:t>e</a:t>
            </a:r>
            <a:r>
              <a:rPr dirty="0" smtClean="0" sz="850" spc="-15">
                <a:solidFill>
                  <a:srgbClr val="DFEFF6"/>
                </a:solidFill>
                <a:latin typeface="Arial"/>
                <a:cs typeface="Arial"/>
              </a:rPr>
              <a:t>e</a:t>
            </a:r>
            <a:r>
              <a:rPr dirty="0" smtClean="0" sz="850" spc="114">
                <a:solidFill>
                  <a:srgbClr val="DFEFF6"/>
                </a:solidFill>
                <a:latin typeface="Arial"/>
                <a:cs typeface="Arial"/>
              </a:rPr>
              <a:t>t</a:t>
            </a:r>
            <a:r>
              <a:rPr dirty="0" smtClean="0" sz="850" spc="-45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sz="850" spc="70">
                <a:solidFill>
                  <a:srgbClr val="DFEFF6"/>
                </a:solidFill>
                <a:latin typeface="Arial"/>
                <a:cs typeface="Arial"/>
              </a:rPr>
              <a:t>to</a:t>
            </a:r>
            <a:endParaRPr sz="8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454918" y="4603750"/>
            <a:ext cx="61595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235">
                <a:solidFill>
                  <a:srgbClr val="DFEFF6"/>
                </a:solidFill>
                <a:latin typeface="Times New Roman"/>
                <a:cs typeface="Times New Roman"/>
              </a:rPr>
              <a:t>Tweet</a:t>
            </a:r>
            <a:r>
              <a:rPr dirty="0" smtClean="0" sz="950" spc="-30">
                <a:solidFill>
                  <a:srgbClr val="DFEFF6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90">
                <a:solidFill>
                  <a:srgbClr val="DFEFF6"/>
                </a:solidFill>
                <a:latin typeface="Arial"/>
                <a:cs typeface="Arial"/>
              </a:rPr>
              <a:t>to</a:t>
            </a:r>
            <a:endParaRPr sz="8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342391" y="5003800"/>
            <a:ext cx="57277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80">
                <a:solidFill>
                  <a:srgbClr val="DFEFF6"/>
                </a:solidFill>
                <a:latin typeface="Arial"/>
                <a:cs typeface="Arial"/>
              </a:rPr>
              <a:t>TWeet</a:t>
            </a:r>
            <a:r>
              <a:rPr dirty="0" smtClean="0" sz="800" spc="-10">
                <a:solidFill>
                  <a:srgbClr val="DFEFF6"/>
                </a:solidFill>
                <a:latin typeface="Arial"/>
                <a:cs typeface="Arial"/>
              </a:rPr>
              <a:t> </a:t>
            </a:r>
            <a:r>
              <a:rPr dirty="0" smtClean="0" sz="800" spc="60">
                <a:solidFill>
                  <a:srgbClr val="DFEFF6"/>
                </a:solidFill>
                <a:latin typeface="Arial"/>
                <a:cs typeface="Arial"/>
              </a:rPr>
              <a:t>to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611091" y="5482688"/>
            <a:ext cx="849270" cy="158470"/>
          </a:xfrm>
          <a:custGeom>
            <a:avLst/>
            <a:gdLst/>
            <a:ahLst/>
            <a:cxnLst/>
            <a:rect l="l" t="t" r="r" b="b"/>
            <a:pathLst>
              <a:path w="849270" h="158470">
                <a:moveTo>
                  <a:pt x="0" y="0"/>
                </a:moveTo>
                <a:lnTo>
                  <a:pt x="849270" y="0"/>
                </a:lnTo>
                <a:lnTo>
                  <a:pt x="849270" y="158470"/>
                </a:lnTo>
                <a:lnTo>
                  <a:pt x="0" y="158470"/>
                </a:lnTo>
                <a:lnTo>
                  <a:pt x="0" y="0"/>
                </a:lnTo>
                <a:close/>
              </a:path>
            </a:pathLst>
          </a:custGeom>
          <a:solidFill>
            <a:srgbClr val="4DB36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6913417" y="6361489"/>
            <a:ext cx="1211842" cy="143634"/>
          </a:xfrm>
          <a:custGeom>
            <a:avLst/>
            <a:gdLst/>
            <a:ahLst/>
            <a:cxnLst/>
            <a:rect l="l" t="t" r="r" b="b"/>
            <a:pathLst>
              <a:path w="1211842" h="143634">
                <a:moveTo>
                  <a:pt x="0" y="0"/>
                </a:moveTo>
                <a:lnTo>
                  <a:pt x="1211842" y="0"/>
                </a:lnTo>
                <a:lnTo>
                  <a:pt x="1211842" y="143634"/>
                </a:lnTo>
                <a:lnTo>
                  <a:pt x="0" y="143634"/>
                </a:lnTo>
                <a:lnTo>
                  <a:pt x="0" y="0"/>
                </a:lnTo>
                <a:close/>
              </a:path>
            </a:pathLst>
          </a:custGeom>
          <a:solidFill>
            <a:srgbClr val="5254B8"/>
          </a:solid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782" y="263347"/>
            <a:ext cx="6188659" cy="3364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443276" y="3803903"/>
            <a:ext cx="541324" cy="3072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6817766" y="2882188"/>
            <a:ext cx="2033625" cy="17410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676595" y="5471769"/>
            <a:ext cx="775411" cy="1170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486400" y="6159398"/>
            <a:ext cx="1331366" cy="2779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125004" y="2701525"/>
            <a:ext cx="526694" cy="0"/>
          </a:xfrm>
          <a:custGeom>
            <a:avLst/>
            <a:gdLst/>
            <a:ahLst/>
            <a:cxnLst/>
            <a:rect l="l" t="t" r="r" b="b"/>
            <a:pathLst>
              <a:path w="526694" h="0">
                <a:moveTo>
                  <a:pt x="0" y="0"/>
                </a:moveTo>
                <a:lnTo>
                  <a:pt x="526694" y="0"/>
                </a:lnTo>
              </a:path>
            </a:pathLst>
          </a:custGeom>
          <a:ln w="21945">
            <a:solidFill>
              <a:srgbClr val="97D4F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77495" y="1873791"/>
            <a:ext cx="106616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10" b="1">
                <a:solidFill>
                  <a:srgbClr val="2B3138"/>
                </a:solidFill>
                <a:latin typeface="Arial"/>
                <a:cs typeface="Arial"/>
              </a:rPr>
              <a:t>DiabetesWest</a:t>
            </a:r>
            <a:endParaRPr sz="12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7292" y="2047327"/>
            <a:ext cx="716359" cy="135185"/>
          </a:xfrm>
          <a:custGeom>
            <a:avLst/>
            <a:gdLst/>
            <a:ahLst/>
            <a:cxnLst/>
            <a:rect l="l" t="t" r="r" b="b"/>
            <a:pathLst>
              <a:path w="716359" h="135185">
                <a:moveTo>
                  <a:pt x="0" y="0"/>
                </a:moveTo>
                <a:lnTo>
                  <a:pt x="716359" y="0"/>
                </a:lnTo>
                <a:lnTo>
                  <a:pt x="716359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420875" y="2668788"/>
            <a:ext cx="1373554" cy="135185"/>
          </a:xfrm>
          <a:custGeom>
            <a:avLst/>
            <a:gdLst/>
            <a:ahLst/>
            <a:cxnLst/>
            <a:rect l="l" t="t" r="r" b="b"/>
            <a:pathLst>
              <a:path w="1373554" h="135185">
                <a:moveTo>
                  <a:pt x="0" y="0"/>
                </a:moveTo>
                <a:lnTo>
                  <a:pt x="1373554" y="0"/>
                </a:lnTo>
                <a:lnTo>
                  <a:pt x="1373554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70179" y="2047921"/>
            <a:ext cx="2630805" cy="755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30">
                <a:solidFill>
                  <a:srgbClr val="A0ACB5"/>
                </a:solidFill>
                <a:latin typeface="Arial"/>
                <a:cs typeface="Arial"/>
              </a:rPr>
              <a:t>@DiabetesWest</a:t>
            </a:r>
            <a:endParaRPr sz="800">
              <a:latin typeface="Arial"/>
              <a:cs typeface="Arial"/>
            </a:endParaRPr>
          </a:p>
          <a:p>
            <a:pPr marL="12700" marR="1403985">
              <a:lnSpc>
                <a:spcPct val="119900"/>
              </a:lnSpc>
              <a:spcBef>
                <a:spcPts val="459"/>
              </a:spcBef>
            </a:pPr>
            <a:r>
              <a:rPr dirty="0" smtClean="0" sz="800" spc="10">
                <a:solidFill>
                  <a:srgbClr val="5490A5"/>
                </a:solidFill>
                <a:latin typeface="Arial"/>
                <a:cs typeface="Arial"/>
              </a:rPr>
              <a:t>#</a:t>
            </a:r>
            <a:r>
              <a:rPr dirty="0" smtClean="0" sz="800" spc="15">
                <a:solidFill>
                  <a:srgbClr val="38829C"/>
                </a:solidFill>
                <a:latin typeface="Arial"/>
                <a:cs typeface="Arial"/>
              </a:rPr>
              <a:t>D</a:t>
            </a:r>
            <a:r>
              <a:rPr dirty="0" smtClean="0" sz="800" spc="-175">
                <a:solidFill>
                  <a:srgbClr val="38829C"/>
                </a:solidFill>
                <a:latin typeface="Arial"/>
                <a:cs typeface="Arial"/>
              </a:rPr>
              <a:t>T</a:t>
            </a:r>
            <a:r>
              <a:rPr dirty="0" smtClean="0" sz="800" spc="20">
                <a:solidFill>
                  <a:srgbClr val="5490A5"/>
                </a:solidFill>
                <a:latin typeface="Arial"/>
                <a:cs typeface="Arial"/>
              </a:rPr>
              <a:t>eamlegenderry</a:t>
            </a:r>
            <a:r>
              <a:rPr dirty="0" smtClean="0" sz="800" spc="-1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at</a:t>
            </a: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80">
                <a:solidFill>
                  <a:srgbClr val="4B4D54"/>
                </a:solidFill>
                <a:latin typeface="Arial"/>
                <a:cs typeface="Arial"/>
              </a:rPr>
              <a:t>We1</a:t>
            </a:r>
            <a:r>
              <a:rPr dirty="0" smtClean="0" sz="800" spc="-3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Nor</a:t>
            </a:r>
            <a:r>
              <a:rPr dirty="0" smtClean="0" sz="800" spc="-40">
                <a:solidFill>
                  <a:srgbClr val="4B4D54"/>
                </a:solidFill>
                <a:latin typeface="Arial"/>
                <a:cs typeface="Arial"/>
              </a:rPr>
              <a:t>t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h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ern </a:t>
            </a:r>
            <a:r>
              <a:rPr dirty="0" smtClean="0" sz="800" spc="0">
                <a:solidFill>
                  <a:srgbClr val="62646B"/>
                </a:solidFill>
                <a:latin typeface="Arial"/>
                <a:cs typeface="Arial"/>
              </a:rPr>
              <a:t>Irel</a:t>
            </a:r>
            <a:r>
              <a:rPr dirty="0" smtClean="0" sz="800" spc="-75">
                <a:solidFill>
                  <a:srgbClr val="62646B"/>
                </a:solidFill>
                <a:latin typeface="Arial"/>
                <a:cs typeface="Arial"/>
              </a:rPr>
              <a:t>a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114">
                <a:solidFill>
                  <a:srgbClr val="4B4D54"/>
                </a:solidFill>
                <a:latin typeface="Arial"/>
                <a:cs typeface="Arial"/>
              </a:rPr>
              <a:t>d</a:t>
            </a:r>
            <a:r>
              <a:rPr dirty="0" smtClean="0" sz="800" spc="-9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5490A5"/>
                </a:solidFill>
                <a:latin typeface="Arial"/>
                <a:cs typeface="Arial"/>
              </a:rPr>
              <a:t>#</a:t>
            </a:r>
            <a:r>
              <a:rPr dirty="0" smtClean="0" sz="800" spc="10">
                <a:solidFill>
                  <a:srgbClr val="5490A5"/>
                </a:solidFill>
                <a:latin typeface="Arial"/>
                <a:cs typeface="Arial"/>
              </a:rPr>
              <a:t>D</a:t>
            </a:r>
            <a:r>
              <a:rPr dirty="0" smtClean="0" sz="800" spc="-5">
                <a:solidFill>
                  <a:srgbClr val="4D75B5"/>
                </a:solidFill>
                <a:latin typeface="Arial"/>
                <a:cs typeface="Arial"/>
              </a:rPr>
              <a:t>i</a:t>
            </a:r>
            <a:r>
              <a:rPr dirty="0" smtClean="0" sz="800" spc="5">
                <a:solidFill>
                  <a:srgbClr val="5490A5"/>
                </a:solidFill>
                <a:latin typeface="Arial"/>
                <a:cs typeface="Arial"/>
              </a:rPr>
              <a:t>ab</a:t>
            </a:r>
            <a:r>
              <a:rPr dirty="0" smtClean="0" sz="800" spc="-35">
                <a:solidFill>
                  <a:srgbClr val="5490A5"/>
                </a:solidFill>
                <a:latin typeface="Arial"/>
                <a:cs typeface="Arial"/>
              </a:rPr>
              <a:t>e</a:t>
            </a:r>
            <a:r>
              <a:rPr dirty="0" smtClean="0" sz="800" spc="55">
                <a:solidFill>
                  <a:srgbClr val="38829C"/>
                </a:solidFill>
                <a:latin typeface="Arial"/>
                <a:cs typeface="Arial"/>
              </a:rPr>
              <a:t>t</a:t>
            </a:r>
            <a:r>
              <a:rPr dirty="0" smtClean="0" sz="800" spc="15">
                <a:solidFill>
                  <a:srgbClr val="5490A5"/>
                </a:solidFill>
                <a:latin typeface="Arial"/>
                <a:cs typeface="Arial"/>
              </a:rPr>
              <a:t>el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1125"/>
              </a:lnSpc>
            </a:pP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S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u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pporting</a:t>
            </a:r>
            <a:r>
              <a:rPr dirty="0" smtClean="0" sz="800" spc="-6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people</a:t>
            </a:r>
            <a:r>
              <a:rPr dirty="0" smtClean="0" sz="800" spc="-4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2B3138"/>
                </a:solidFill>
                <a:latin typeface="Arial"/>
                <a:cs typeface="Arial"/>
              </a:rPr>
              <a:t>l</a:t>
            </a:r>
            <a:r>
              <a:rPr dirty="0" smtClean="0" sz="800" spc="-40">
                <a:solidFill>
                  <a:srgbClr val="2B3138"/>
                </a:solidFill>
                <a:latin typeface="Arial"/>
                <a:cs typeface="Arial"/>
              </a:rPr>
              <a:t>i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v</a:t>
            </a:r>
            <a:r>
              <a:rPr dirty="0" smtClean="0" sz="800" spc="-5">
                <a:solidFill>
                  <a:srgbClr val="2B3138"/>
                </a:solidFill>
                <a:latin typeface="Arial"/>
                <a:cs typeface="Arial"/>
              </a:rPr>
              <a:t>i</a:t>
            </a:r>
            <a:r>
              <a:rPr dirty="0" smtClean="0" sz="800" spc="35">
                <a:solidFill>
                  <a:srgbClr val="4B4D54"/>
                </a:solidFill>
                <a:latin typeface="Arial"/>
                <a:cs typeface="Arial"/>
              </a:rPr>
              <a:t>ng</a:t>
            </a:r>
            <a:r>
              <a:rPr dirty="0" smtClean="0" sz="800" spc="-3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600" spc="0">
                <a:solidFill>
                  <a:srgbClr val="4B4D54"/>
                </a:solidFill>
                <a:latin typeface="Arial"/>
                <a:cs typeface="Arial"/>
              </a:rPr>
              <a:t>\II</a:t>
            </a:r>
            <a:r>
              <a:rPr dirty="0" smtClean="0" sz="600" spc="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600" spc="2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1250" spc="20" b="1">
                <a:solidFill>
                  <a:srgbClr val="2B3138"/>
                </a:solidFill>
                <a:latin typeface="Arial"/>
                <a:cs typeface="Arial"/>
              </a:rPr>
              <a:t>Our</a:t>
            </a:r>
            <a:r>
              <a:rPr dirty="0" smtClean="0" sz="1250" spc="50" b="1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1250" spc="35" b="1">
                <a:solidFill>
                  <a:srgbClr val="2B3138"/>
                </a:solidFill>
                <a:latin typeface="Arial"/>
                <a:cs typeface="Arial"/>
              </a:rPr>
              <a:t>Diabetes</a:t>
            </a:r>
            <a:endParaRPr sz="12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Supporting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profession</a:t>
            </a: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a</a:t>
            </a:r>
            <a:r>
              <a:rPr dirty="0" smtClean="0" sz="800" spc="-5">
                <a:solidFill>
                  <a:srgbClr val="2B3138"/>
                </a:solidFill>
                <a:latin typeface="Arial"/>
                <a:cs typeface="Arial"/>
              </a:rPr>
              <a:t>l</a:t>
            </a:r>
            <a:r>
              <a:rPr dirty="0" smtClean="0" sz="800" spc="60">
                <a:solidFill>
                  <a:srgbClr val="4B4D54"/>
                </a:solidFill>
                <a:latin typeface="Arial"/>
                <a:cs typeface="Arial"/>
              </a:rPr>
              <a:t>s</a:t>
            </a:r>
            <a:r>
              <a:rPr dirty="0" smtClean="0" sz="800" spc="90">
                <a:solidFill>
                  <a:srgbClr val="2B3138"/>
                </a:solidFill>
                <a:latin typeface="Arial"/>
                <a:cs typeface="Arial"/>
              </a:rPr>
              <a:t>.</a:t>
            </a:r>
            <a:r>
              <a:rPr dirty="0" smtClean="0" sz="800" spc="90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800" spc="-15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A0ACB5"/>
                </a:solidFill>
                <a:latin typeface="Arial"/>
                <a:cs typeface="Arial"/>
              </a:rPr>
              <a:t>@OurDtabetes </a:t>
            </a:r>
            <a:r>
              <a:rPr dirty="0" smtClean="0" sz="800" spc="-30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650" spc="0">
                <a:solidFill>
                  <a:srgbClr val="A0ACB5"/>
                </a:solidFill>
                <a:latin typeface="Arial"/>
                <a:cs typeface="Arial"/>
              </a:rPr>
              <a:t>FOLLOWS</a:t>
            </a:r>
            <a:r>
              <a:rPr dirty="0" smtClean="0" sz="650" spc="-80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90">
                <a:solidFill>
                  <a:srgbClr val="A0ACB5"/>
                </a:solidFill>
                <a:latin typeface="Arial"/>
                <a:cs typeface="Arial"/>
              </a:rPr>
              <a:t>vou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00298" y="2825869"/>
            <a:ext cx="84708" cy="194614"/>
          </a:xfrm>
          <a:custGeom>
            <a:avLst/>
            <a:gdLst/>
            <a:ahLst/>
            <a:cxnLst/>
            <a:rect l="l" t="t" r="r" b="b"/>
            <a:pathLst>
              <a:path w="84708" h="194614">
                <a:moveTo>
                  <a:pt x="0" y="0"/>
                </a:moveTo>
                <a:lnTo>
                  <a:pt x="84708" y="0"/>
                </a:lnTo>
                <a:lnTo>
                  <a:pt x="84708" y="194614"/>
                </a:lnTo>
                <a:lnTo>
                  <a:pt x="0" y="194614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92125" y="2829648"/>
            <a:ext cx="102743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80" b="1">
                <a:solidFill>
                  <a:srgbClr val="A0ACB5"/>
                </a:solidFill>
                <a:latin typeface="Times New Roman"/>
                <a:cs typeface="Times New Roman"/>
              </a:rPr>
              <a:t>9</a:t>
            </a:r>
            <a:r>
              <a:rPr dirty="0" smtClean="0" sz="1150" spc="80" b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140" b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Derry/L</a:t>
            </a:r>
            <a:r>
              <a:rPr dirty="0" smtClean="0" sz="800" spc="-45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40">
                <a:solidFill>
                  <a:srgbClr val="4B4D54"/>
                </a:solidFill>
                <a:latin typeface="Arial"/>
                <a:cs typeface="Arial"/>
              </a:rPr>
              <a:t>d</a:t>
            </a:r>
            <a:r>
              <a:rPr dirty="0" smtClean="0" sz="800" spc="-10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derry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13763" y="2874098"/>
            <a:ext cx="154114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Welcome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62646B"/>
                </a:solidFill>
                <a:latin typeface="Arial"/>
                <a:cs typeface="Arial"/>
              </a:rPr>
              <a:t>to</a:t>
            </a:r>
            <a:r>
              <a:rPr dirty="0" smtClean="0" sz="800" spc="-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B"/>
                </a:solidFill>
                <a:latin typeface="Arial"/>
                <a:cs typeface="Arial"/>
              </a:rPr>
              <a:t>the</a:t>
            </a:r>
            <a:r>
              <a:rPr dirty="0" smtClean="0" sz="800" spc="-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5490A5"/>
                </a:solidFill>
                <a:latin typeface="Arial"/>
                <a:cs typeface="Arial"/>
              </a:rPr>
              <a:t>#o</a:t>
            </a:r>
            <a:r>
              <a:rPr dirty="0" smtClean="0" sz="800" spc="40">
                <a:solidFill>
                  <a:srgbClr val="5490A5"/>
                </a:solidFill>
                <a:latin typeface="Arial"/>
                <a:cs typeface="Arial"/>
              </a:rPr>
              <a:t>u</a:t>
            </a:r>
            <a:r>
              <a:rPr dirty="0" smtClean="0" sz="800" spc="15">
                <a:solidFill>
                  <a:srgbClr val="38829C"/>
                </a:solidFill>
                <a:latin typeface="Arial"/>
                <a:cs typeface="Arial"/>
              </a:rPr>
              <a:t>r</a:t>
            </a:r>
            <a:r>
              <a:rPr dirty="0" smtClean="0" sz="800" spc="114">
                <a:solidFill>
                  <a:srgbClr val="5490A5"/>
                </a:solidFill>
                <a:latin typeface="Arial"/>
                <a:cs typeface="Arial"/>
              </a:rPr>
              <a:t>D</a:t>
            </a:r>
            <a:r>
              <a:rPr dirty="0" smtClean="0" sz="800" spc="-11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diabetes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77545" y="2991831"/>
            <a:ext cx="104595" cy="201513"/>
          </a:xfrm>
          <a:custGeom>
            <a:avLst/>
            <a:gdLst/>
            <a:ahLst/>
            <a:cxnLst/>
            <a:rect l="l" t="t" r="r" b="b"/>
            <a:pathLst>
              <a:path w="104595" h="201513">
                <a:moveTo>
                  <a:pt x="0" y="0"/>
                </a:moveTo>
                <a:lnTo>
                  <a:pt x="104595" y="0"/>
                </a:lnTo>
                <a:lnTo>
                  <a:pt x="104595" y="201513"/>
                </a:lnTo>
                <a:lnTo>
                  <a:pt x="0" y="201513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77495" y="2991459"/>
            <a:ext cx="282194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0" i="1">
                <a:solidFill>
                  <a:srgbClr val="A0ACB5"/>
                </a:solidFill>
                <a:latin typeface="Arial"/>
                <a:cs typeface="Arial"/>
              </a:rPr>
              <a:t>6'</a:t>
            </a:r>
            <a:r>
              <a:rPr dirty="0" smtClean="0" sz="1200" spc="125" i="1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5490A5"/>
                </a:solidFill>
                <a:latin typeface="Arial"/>
                <a:cs typeface="Arial"/>
              </a:rPr>
              <a:t>westerntru</a:t>
            </a:r>
            <a:r>
              <a:rPr dirty="0" smtClean="0" sz="800" spc="30">
                <a:solidFill>
                  <a:srgbClr val="5490A5"/>
                </a:solidFill>
                <a:latin typeface="Arial"/>
                <a:cs typeface="Arial"/>
              </a:rPr>
              <a:t>s</a:t>
            </a:r>
            <a:r>
              <a:rPr dirty="0" smtClean="0" sz="800" spc="50">
                <a:solidFill>
                  <a:srgbClr val="38829C"/>
                </a:solidFill>
                <a:latin typeface="Arial"/>
                <a:cs typeface="Arial"/>
              </a:rPr>
              <a:t>t</a:t>
            </a:r>
            <a:r>
              <a:rPr dirty="0" smtClean="0" sz="800" spc="10">
                <a:solidFill>
                  <a:srgbClr val="38829C"/>
                </a:solidFill>
                <a:latin typeface="Arial"/>
                <a:cs typeface="Arial"/>
              </a:rPr>
              <a:t>.</a:t>
            </a:r>
            <a:r>
              <a:rPr dirty="0" smtClean="0" sz="800" spc="20">
                <a:solidFill>
                  <a:srgbClr val="5490A5"/>
                </a:solidFill>
                <a:latin typeface="Arial"/>
                <a:cs typeface="Arial"/>
              </a:rPr>
              <a:t>hs</a:t>
            </a:r>
            <a:r>
              <a:rPr dirty="0" smtClean="0" sz="800" spc="-20">
                <a:solidFill>
                  <a:srgbClr val="5490A5"/>
                </a:solidFill>
                <a:latin typeface="Arial"/>
                <a:cs typeface="Arial"/>
              </a:rPr>
              <a:t>c</a:t>
            </a:r>
            <a:r>
              <a:rPr dirty="0" smtClean="0" sz="800" spc="15">
                <a:solidFill>
                  <a:srgbClr val="38829C"/>
                </a:solidFill>
                <a:latin typeface="Arial"/>
                <a:cs typeface="Arial"/>
              </a:rPr>
              <a:t>n</a:t>
            </a:r>
            <a:r>
              <a:rPr dirty="0" smtClean="0" sz="800" spc="35">
                <a:solidFill>
                  <a:srgbClr val="5490A5"/>
                </a:solidFill>
                <a:latin typeface="Arial"/>
                <a:cs typeface="Arial"/>
              </a:rPr>
              <a:t>l</a:t>
            </a:r>
            <a:r>
              <a:rPr dirty="0" smtClean="0" sz="800" spc="-40">
                <a:solidFill>
                  <a:srgbClr val="5490A5"/>
                </a:solidFill>
                <a:latin typeface="Arial"/>
                <a:cs typeface="Arial"/>
              </a:rPr>
              <a:t>.</a:t>
            </a:r>
            <a:r>
              <a:rPr dirty="0" smtClean="0" sz="800" spc="15">
                <a:solidFill>
                  <a:srgbClr val="38829C"/>
                </a:solidFill>
                <a:latin typeface="Arial"/>
                <a:cs typeface="Arial"/>
              </a:rPr>
              <a:t>n</a:t>
            </a:r>
            <a:r>
              <a:rPr dirty="0" smtClean="0" sz="800" spc="80">
                <a:solidFill>
                  <a:srgbClr val="5490A5"/>
                </a:solidFill>
                <a:latin typeface="Arial"/>
                <a:cs typeface="Arial"/>
              </a:rPr>
              <a:t>et</a:t>
            </a:r>
            <a:r>
              <a:rPr dirty="0" smtClean="0" sz="800" spc="9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community.</a:t>
            </a:r>
            <a:r>
              <a:rPr dirty="0" smtClean="0" sz="800" spc="-1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Tweets</a:t>
            </a:r>
            <a:r>
              <a:rPr dirty="0" smtClean="0" sz="800" spc="6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60">
                <a:solidFill>
                  <a:srgbClr val="62646B"/>
                </a:solidFill>
                <a:latin typeface="Arial"/>
                <a:cs typeface="Arial"/>
              </a:rPr>
              <a:t>by</a:t>
            </a:r>
            <a:r>
              <a:rPr dirty="0" smtClean="0" sz="800" spc="-10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-20">
                <a:solidFill>
                  <a:srgbClr val="6BA0B6"/>
                </a:solidFill>
                <a:latin typeface="Arial"/>
                <a:cs typeface="Arial"/>
              </a:rPr>
              <a:t>@</a:t>
            </a:r>
            <a:r>
              <a:rPr dirty="0" smtClean="0" sz="800" spc="-150">
                <a:solidFill>
                  <a:srgbClr val="6BA0B6"/>
                </a:solidFill>
                <a:latin typeface="Arial"/>
                <a:cs typeface="Arial"/>
              </a:rPr>
              <a:t>n</a:t>
            </a:r>
            <a:r>
              <a:rPr dirty="0" smtClean="0" sz="800" spc="-10">
                <a:solidFill>
                  <a:srgbClr val="899EC3"/>
                </a:solidFill>
                <a:latin typeface="Arial"/>
                <a:cs typeface="Arial"/>
              </a:rPr>
              <a:t>i</a:t>
            </a:r>
            <a:r>
              <a:rPr dirty="0" smtClean="0" sz="800" spc="20">
                <a:solidFill>
                  <a:srgbClr val="6BA0B6"/>
                </a:solidFill>
                <a:latin typeface="Arial"/>
                <a:cs typeface="Arial"/>
              </a:rPr>
              <a:t>njabel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6682" y="3224446"/>
            <a:ext cx="130299" cy="135185"/>
          </a:xfrm>
          <a:custGeom>
            <a:avLst/>
            <a:gdLst/>
            <a:ahLst/>
            <a:cxnLst/>
            <a:rect l="l" t="t" r="r" b="b"/>
            <a:pathLst>
              <a:path w="130299" h="135185">
                <a:moveTo>
                  <a:pt x="0" y="0"/>
                </a:moveTo>
                <a:lnTo>
                  <a:pt x="130299" y="0"/>
                </a:lnTo>
                <a:lnTo>
                  <a:pt x="130299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70179" y="3225041"/>
            <a:ext cx="169418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90">
                <a:solidFill>
                  <a:srgbClr val="A0ACB5"/>
                </a:solidFill>
                <a:latin typeface="Arial"/>
                <a:cs typeface="Arial"/>
              </a:rPr>
              <a:t>(</a:t>
            </a:r>
            <a:r>
              <a:rPr dirty="0" smtClean="0" sz="800" spc="70">
                <a:solidFill>
                  <a:srgbClr val="A0ACB5"/>
                </a:solidFill>
                <a:latin typeface="Arial"/>
                <a:cs typeface="Arial"/>
              </a:rPr>
              <a:t>[</a:t>
            </a:r>
            <a:r>
              <a:rPr dirty="0" smtClean="0" sz="800" spc="90">
                <a:solidFill>
                  <a:srgbClr val="A0ACB5"/>
                </a:solidFill>
                <a:latin typeface="Arial"/>
                <a:cs typeface="Arial"/>
              </a:rPr>
              <a:t>)</a:t>
            </a:r>
            <a:r>
              <a:rPr dirty="0" smtClean="0" sz="800" spc="-25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4B4D54"/>
                </a:solidFill>
                <a:latin typeface="Arial"/>
                <a:cs typeface="Arial"/>
              </a:rPr>
              <a:t>J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i</a:t>
            </a:r>
            <a:r>
              <a:rPr dirty="0" smtClean="0" sz="800" spc="-1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25">
                <a:solidFill>
                  <a:srgbClr val="4B4D54"/>
                </a:solidFill>
                <a:latin typeface="Arial"/>
                <a:cs typeface="Arial"/>
              </a:rPr>
              <a:t>ed</a:t>
            </a:r>
            <a:r>
              <a:rPr dirty="0" smtClean="0" sz="800" spc="-7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10">
                <a:solidFill>
                  <a:srgbClr val="4B4D54"/>
                </a:solidFill>
                <a:latin typeface="Arial"/>
                <a:cs typeface="Arial"/>
              </a:rPr>
              <a:t>October</a:t>
            </a: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2014</a:t>
            </a: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   </a:t>
            </a:r>
            <a:r>
              <a:rPr dirty="0" smtClean="0" sz="800" spc="6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180">
                <a:solidFill>
                  <a:srgbClr val="6BA0B6"/>
                </a:solidFill>
                <a:latin typeface="Arial"/>
                <a:cs typeface="Arial"/>
              </a:rPr>
              <a:t>@</a:t>
            </a:r>
            <a:r>
              <a:rPr dirty="0" smtClean="0" sz="800" spc="-10">
                <a:solidFill>
                  <a:srgbClr val="52A0C8"/>
                </a:solidFill>
                <a:latin typeface="Arial"/>
                <a:cs typeface="Arial"/>
              </a:rPr>
              <a:t>l</a:t>
            </a:r>
            <a:r>
              <a:rPr dirty="0" smtClean="0" sz="800" spc="10">
                <a:solidFill>
                  <a:srgbClr val="6BA0B6"/>
                </a:solidFill>
                <a:latin typeface="Arial"/>
                <a:cs typeface="Arial"/>
              </a:rPr>
              <a:t>zzyHC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450847" y="3339722"/>
            <a:ext cx="93207" cy="184567"/>
          </a:xfrm>
          <a:custGeom>
            <a:avLst/>
            <a:gdLst/>
            <a:ahLst/>
            <a:cxnLst/>
            <a:rect l="l" t="t" r="r" b="b"/>
            <a:pathLst>
              <a:path w="93207" h="184567">
                <a:moveTo>
                  <a:pt x="0" y="0"/>
                </a:moveTo>
                <a:lnTo>
                  <a:pt x="93207" y="0"/>
                </a:lnTo>
                <a:lnTo>
                  <a:pt x="93207" y="184567"/>
                </a:lnTo>
                <a:lnTo>
                  <a:pt x="0" y="184567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443024" y="3342401"/>
            <a:ext cx="32448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50" b="1">
                <a:solidFill>
                  <a:srgbClr val="A0ACB5"/>
                </a:solidFill>
                <a:latin typeface="Arial"/>
                <a:cs typeface="Arial"/>
              </a:rPr>
              <a:t>9</a:t>
            </a:r>
            <a:r>
              <a:rPr dirty="0" smtClean="0" sz="1200" spc="95" b="1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417319" y="3524290"/>
            <a:ext cx="137269" cy="202778"/>
          </a:xfrm>
          <a:custGeom>
            <a:avLst/>
            <a:gdLst/>
            <a:ahLst/>
            <a:cxnLst/>
            <a:rect l="l" t="t" r="r" b="b"/>
            <a:pathLst>
              <a:path w="137269" h="202778">
                <a:moveTo>
                  <a:pt x="0" y="0"/>
                </a:moveTo>
                <a:lnTo>
                  <a:pt x="137269" y="0"/>
                </a:lnTo>
                <a:lnTo>
                  <a:pt x="137269" y="202778"/>
                </a:lnTo>
                <a:lnTo>
                  <a:pt x="0" y="202778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1421079" y="3525184"/>
            <a:ext cx="101600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325">
                <a:solidFill>
                  <a:srgbClr val="A0ACB5"/>
                </a:solidFill>
                <a:latin typeface="Arial"/>
                <a:cs typeface="Arial"/>
              </a:rPr>
              <a:t>110</a:t>
            </a:r>
            <a:r>
              <a:rPr dirty="0" smtClean="0" sz="1200" spc="-110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Joined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4B4D54"/>
                </a:solidFill>
                <a:latin typeface="Arial"/>
                <a:cs typeface="Arial"/>
              </a:rPr>
              <a:t>May</a:t>
            </a:r>
            <a:r>
              <a:rPr dirty="0" smtClean="0" sz="800" spc="-4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2013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602028" y="3910517"/>
            <a:ext cx="641512" cy="141634"/>
          </a:xfrm>
          <a:custGeom>
            <a:avLst/>
            <a:gdLst/>
            <a:ahLst/>
            <a:cxnLst/>
            <a:rect l="l" t="t" r="r" b="b"/>
            <a:pathLst>
              <a:path w="641512" h="141634">
                <a:moveTo>
                  <a:pt x="0" y="0"/>
                </a:moveTo>
                <a:lnTo>
                  <a:pt x="641512" y="0"/>
                </a:lnTo>
                <a:lnTo>
                  <a:pt x="641512" y="141634"/>
                </a:lnTo>
                <a:lnTo>
                  <a:pt x="0" y="141634"/>
                </a:lnTo>
                <a:lnTo>
                  <a:pt x="0" y="0"/>
                </a:lnTo>
                <a:close/>
              </a:path>
            </a:pathLst>
          </a:custGeom>
          <a:solidFill>
            <a:srgbClr val="3D99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1633795" y="3912303"/>
            <a:ext cx="62166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54" b="1">
                <a:solidFill>
                  <a:srgbClr val="D4F0F7"/>
                </a:solidFill>
                <a:latin typeface="Arial"/>
                <a:cs typeface="Arial"/>
              </a:rPr>
              <a:t>Tweet</a:t>
            </a:r>
            <a:r>
              <a:rPr dirty="0" smtClean="0" sz="800" spc="-5" b="1">
                <a:solidFill>
                  <a:srgbClr val="D4F0F7"/>
                </a:solidFill>
                <a:latin typeface="Arial"/>
                <a:cs typeface="Arial"/>
              </a:rPr>
              <a:t> </a:t>
            </a:r>
            <a:r>
              <a:rPr dirty="0" smtClean="0" sz="800" spc="65" b="1">
                <a:solidFill>
                  <a:srgbClr val="D4F0F7"/>
                </a:solidFill>
                <a:latin typeface="Arial"/>
                <a:cs typeface="Arial"/>
              </a:rPr>
              <a:t>to</a:t>
            </a:r>
            <a:endParaRPr sz="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52368" y="3110363"/>
            <a:ext cx="114427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b="1">
                <a:solidFill>
                  <a:srgbClr val="2B3138"/>
                </a:solidFill>
                <a:latin typeface="Arial"/>
                <a:cs typeface="Arial"/>
              </a:rPr>
              <a:t>Insulin</a:t>
            </a:r>
            <a:r>
              <a:rPr dirty="0" smtClean="0" sz="1300" spc="60" b="1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1300" spc="20" b="1">
                <a:solidFill>
                  <a:srgbClr val="2B3138"/>
                </a:solidFill>
                <a:latin typeface="Arial"/>
                <a:cs typeface="Arial"/>
              </a:rPr>
              <a:t>Nation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052673" y="3304870"/>
            <a:ext cx="734133" cy="135185"/>
          </a:xfrm>
          <a:custGeom>
            <a:avLst/>
            <a:gdLst/>
            <a:ahLst/>
            <a:cxnLst/>
            <a:rect l="l" t="t" r="r" b="b"/>
            <a:pathLst>
              <a:path w="734133" h="135185">
                <a:moveTo>
                  <a:pt x="0" y="0"/>
                </a:moveTo>
                <a:lnTo>
                  <a:pt x="734133" y="0"/>
                </a:lnTo>
                <a:lnTo>
                  <a:pt x="734133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045053" y="3305465"/>
            <a:ext cx="74612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0">
                <a:solidFill>
                  <a:srgbClr val="A0ACB5"/>
                </a:solidFill>
                <a:latin typeface="Arial"/>
                <a:cs typeface="Arial"/>
              </a:rPr>
              <a:t>ClnsullnNatlon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45053" y="3517493"/>
            <a:ext cx="1464310" cy="3117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Ins</a:t>
            </a:r>
            <a:r>
              <a:rPr dirty="0" smtClean="0" sz="800" spc="-25">
                <a:solidFill>
                  <a:srgbClr val="62646B"/>
                </a:solidFill>
                <a:latin typeface="Arial"/>
                <a:cs typeface="Arial"/>
              </a:rPr>
              <a:t>u</a:t>
            </a:r>
            <a:r>
              <a:rPr dirty="0" smtClean="0" sz="800" spc="-5">
                <a:solidFill>
                  <a:srgbClr val="4D3638"/>
                </a:solidFill>
                <a:latin typeface="Arial"/>
                <a:cs typeface="Arial"/>
              </a:rPr>
              <a:t>l</a:t>
            </a:r>
            <a:r>
              <a:rPr dirty="0" smtClean="0" sz="800" spc="65">
                <a:solidFill>
                  <a:srgbClr val="777980"/>
                </a:solidFill>
                <a:latin typeface="Arial"/>
                <a:cs typeface="Arial"/>
              </a:rPr>
              <a:t>in</a:t>
            </a:r>
            <a:r>
              <a:rPr dirty="0" smtClean="0" sz="800" spc="-55">
                <a:solidFill>
                  <a:srgbClr val="777980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Nation</a:t>
            </a:r>
            <a:r>
              <a:rPr dirty="0" smtClean="0" sz="800" spc="-2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provides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1405"/>
              </a:lnSpc>
            </a:pP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well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with</a:t>
            </a:r>
            <a:r>
              <a:rPr dirty="0" smtClean="0" sz="800" spc="-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Type</a:t>
            </a:r>
            <a:r>
              <a:rPr dirty="0" smtClean="0" sz="800" spc="4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55" b="1">
                <a:solidFill>
                  <a:srgbClr val="62646B"/>
                </a:solidFill>
                <a:latin typeface="Arial"/>
                <a:cs typeface="Arial"/>
              </a:rPr>
              <a:t>1</a:t>
            </a:r>
            <a:r>
              <a:rPr dirty="0" smtClean="0" sz="800" spc="-95" b="1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diabetes.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  </a:t>
            </a:r>
            <a:r>
              <a:rPr dirty="0" smtClean="0" sz="800" spc="-9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1200" spc="95" b="1">
                <a:solidFill>
                  <a:srgbClr val="2B3138"/>
                </a:solidFill>
                <a:latin typeface="Arial"/>
                <a:cs typeface="Arial"/>
              </a:rPr>
              <a:t>S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771440" y="3634854"/>
            <a:ext cx="28257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10" b="1">
                <a:solidFill>
                  <a:srgbClr val="2B3138"/>
                </a:solidFill>
                <a:latin typeface="Times New Roman"/>
                <a:cs typeface="Times New Roman"/>
              </a:rPr>
              <a:t>t</a:t>
            </a:r>
            <a:r>
              <a:rPr dirty="0" smtClean="0" sz="1150" spc="80" b="1">
                <a:solidFill>
                  <a:srgbClr val="2B313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55" b="1">
                <a:solidFill>
                  <a:srgbClr val="2B3138"/>
                </a:solidFill>
                <a:latin typeface="Arial"/>
                <a:cs typeface="Arial"/>
              </a:rPr>
              <a:t>M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76134" y="3751833"/>
            <a:ext cx="669290" cy="262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00330">
              <a:lnSpc>
                <a:spcPct val="100000"/>
              </a:lnSpc>
            </a:pPr>
            <a:r>
              <a:rPr dirty="0" smtClean="0" sz="1200" spc="65" b="1">
                <a:solidFill>
                  <a:srgbClr val="2B3138"/>
                </a:solidFill>
                <a:latin typeface="Arial"/>
                <a:cs typeface="Arial"/>
              </a:rPr>
              <a:t>wee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376134" y="3855872"/>
            <a:ext cx="669118" cy="158470"/>
          </a:xfrm>
          <a:custGeom>
            <a:avLst/>
            <a:gdLst/>
            <a:ahLst/>
            <a:cxnLst/>
            <a:rect l="l" t="t" r="r" b="b"/>
            <a:pathLst>
              <a:path w="669118" h="158470">
                <a:moveTo>
                  <a:pt x="0" y="0"/>
                </a:moveTo>
                <a:lnTo>
                  <a:pt x="669118" y="0"/>
                </a:lnTo>
                <a:lnTo>
                  <a:pt x="669118" y="158470"/>
                </a:lnTo>
                <a:lnTo>
                  <a:pt x="0" y="158470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3020004" y="3802633"/>
            <a:ext cx="1348740" cy="316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800" spc="50">
                <a:solidFill>
                  <a:srgbClr val="62646B"/>
                </a:solidFill>
                <a:latin typeface="Arial"/>
                <a:cs typeface="Arial"/>
              </a:rPr>
              <a:t>new</a:t>
            </a:r>
            <a:r>
              <a:rPr dirty="0" smtClean="0" sz="800" spc="-75">
                <a:solidFill>
                  <a:srgbClr val="62646B"/>
                </a:solidFill>
                <a:latin typeface="Arial"/>
                <a:cs typeface="Arial"/>
              </a:rPr>
              <a:t>s</a:t>
            </a:r>
            <a:r>
              <a:rPr dirty="0" smtClean="0" sz="800" spc="-10">
                <a:solidFill>
                  <a:srgbClr val="728E9E"/>
                </a:solidFill>
                <a:latin typeface="Arial"/>
                <a:cs typeface="Arial"/>
              </a:rPr>
              <a:t>l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etter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at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mtClean="0" sz="800" spc="-210">
                <a:solidFill>
                  <a:srgbClr val="6BA0B6"/>
                </a:solidFill>
                <a:latin typeface="Arial"/>
                <a:cs typeface="Arial"/>
              </a:rPr>
              <a:t>i</a:t>
            </a:r>
            <a:r>
              <a:rPr dirty="0" smtClean="0" sz="800" spc="70">
                <a:solidFill>
                  <a:srgbClr val="38829C"/>
                </a:solidFill>
                <a:latin typeface="Arial"/>
                <a:cs typeface="Arial"/>
              </a:rPr>
              <a:t>n</a:t>
            </a:r>
            <a:r>
              <a:rPr dirty="0" smtClean="0" sz="800" spc="30">
                <a:solidFill>
                  <a:srgbClr val="5490A5"/>
                </a:solidFill>
                <a:latin typeface="Arial"/>
                <a:cs typeface="Arial"/>
              </a:rPr>
              <a:t>su</a:t>
            </a:r>
            <a:r>
              <a:rPr dirty="0" smtClean="0" sz="800" spc="0">
                <a:solidFill>
                  <a:srgbClr val="5490A5"/>
                </a:solidFill>
                <a:latin typeface="Arial"/>
                <a:cs typeface="Arial"/>
              </a:rPr>
              <a:t>l</a:t>
            </a:r>
            <a:r>
              <a:rPr dirty="0" smtClean="0" sz="800" spc="-5">
                <a:solidFill>
                  <a:srgbClr val="38829C"/>
                </a:solidFill>
                <a:latin typeface="Arial"/>
                <a:cs typeface="Arial"/>
              </a:rPr>
              <a:t>i</a:t>
            </a:r>
            <a:r>
              <a:rPr dirty="0" smtClean="0" sz="800" spc="50">
                <a:solidFill>
                  <a:srgbClr val="6BA0B6"/>
                </a:solidFill>
                <a:latin typeface="Arial"/>
                <a:cs typeface="Arial"/>
              </a:rPr>
              <a:t>nnation.comlabouVs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012842" y="3751833"/>
            <a:ext cx="34607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30" b="1">
                <a:solidFill>
                  <a:srgbClr val="2B3138"/>
                </a:solidFill>
                <a:latin typeface="Arial"/>
                <a:cs typeface="Arial"/>
              </a:rPr>
              <a:t>eets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69104" y="3856697"/>
            <a:ext cx="68580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70">
                <a:solidFill>
                  <a:srgbClr val="A0ACB5"/>
                </a:solidFill>
                <a:latin typeface="Times New Roman"/>
                <a:cs typeface="Times New Roman"/>
              </a:rPr>
              <a:t>@sweet</a:t>
            </a:r>
            <a:r>
              <a:rPr dirty="0" smtClean="0" sz="950" spc="-70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35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65">
                <a:solidFill>
                  <a:srgbClr val="A0ACB5"/>
                </a:solidFill>
                <a:latin typeface="Arial"/>
                <a:cs typeface="Arial"/>
              </a:rPr>
              <a:t>mee1s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715154" y="3984821"/>
            <a:ext cx="71725" cy="135185"/>
          </a:xfrm>
          <a:custGeom>
            <a:avLst/>
            <a:gdLst/>
            <a:ahLst/>
            <a:cxnLst/>
            <a:rect l="l" t="t" r="r" b="b"/>
            <a:pathLst>
              <a:path w="71725" h="135185">
                <a:moveTo>
                  <a:pt x="0" y="0"/>
                </a:moveTo>
                <a:lnTo>
                  <a:pt x="71725" y="0"/>
                </a:lnTo>
                <a:lnTo>
                  <a:pt x="71725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4705603" y="3985417"/>
            <a:ext cx="9652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90">
                <a:solidFill>
                  <a:srgbClr val="A0ACB5"/>
                </a:solidFill>
                <a:latin typeface="Arial"/>
                <a:cs typeface="Arial"/>
              </a:rPr>
              <a:t>-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369104" y="4065841"/>
            <a:ext cx="110998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Sweet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2B3138"/>
                </a:solidFill>
                <a:latin typeface="Arial"/>
                <a:cs typeface="Arial"/>
              </a:rPr>
              <a:t>M</a:t>
            </a: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eets</a:t>
            </a:r>
            <a:r>
              <a:rPr dirty="0" smtClean="0" sz="800" spc="-8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70">
                <a:solidFill>
                  <a:srgbClr val="62646B"/>
                </a:solidFill>
                <a:latin typeface="Arial"/>
                <a:cs typeface="Arial"/>
              </a:rPr>
              <a:t>p</a:t>
            </a:r>
            <a:r>
              <a:rPr dirty="0" smtClean="0" sz="800" spc="-40">
                <a:solidFill>
                  <a:srgbClr val="2F3D6E"/>
                </a:solidFill>
                <a:latin typeface="Arial"/>
                <a:cs typeface="Arial"/>
              </a:rPr>
              <a:t>r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ov</a:t>
            </a:r>
            <a:r>
              <a:rPr dirty="0" smtClean="0" sz="800" spc="-13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des</a:t>
            </a:r>
            <a:r>
              <a:rPr dirty="0" smtClean="0" sz="800" spc="-8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s</a:t>
            </a:r>
            <a:r>
              <a:rPr dirty="0" smtClean="0" sz="800" spc="-40">
                <a:solidFill>
                  <a:srgbClr val="2B3138"/>
                </a:solidFill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074619" y="4152126"/>
            <a:ext cx="102387" cy="221304"/>
          </a:xfrm>
          <a:custGeom>
            <a:avLst/>
            <a:gdLst/>
            <a:ahLst/>
            <a:cxnLst/>
            <a:rect l="l" t="t" r="r" b="b"/>
            <a:pathLst>
              <a:path w="102387" h="221304">
                <a:moveTo>
                  <a:pt x="0" y="0"/>
                </a:moveTo>
                <a:lnTo>
                  <a:pt x="102387" y="0"/>
                </a:lnTo>
                <a:lnTo>
                  <a:pt x="102387" y="221304"/>
                </a:lnTo>
                <a:lnTo>
                  <a:pt x="0" y="221304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482803" y="3559574"/>
            <a:ext cx="794508" cy="141634"/>
          </a:xfrm>
          <a:custGeom>
            <a:avLst/>
            <a:gdLst/>
            <a:ahLst/>
            <a:cxnLst/>
            <a:rect l="l" t="t" r="r" b="b"/>
            <a:pathLst>
              <a:path w="794508" h="141634">
                <a:moveTo>
                  <a:pt x="0" y="0"/>
                </a:moveTo>
                <a:lnTo>
                  <a:pt x="794508" y="0"/>
                </a:lnTo>
                <a:lnTo>
                  <a:pt x="794508" y="141634"/>
                </a:lnTo>
                <a:lnTo>
                  <a:pt x="0" y="141634"/>
                </a:lnTo>
                <a:lnTo>
                  <a:pt x="0" y="0"/>
                </a:lnTo>
                <a:close/>
              </a:path>
            </a:pathLst>
          </a:custGeom>
          <a:solidFill>
            <a:srgbClr val="3D99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3059734" y="4322488"/>
            <a:ext cx="104595" cy="182441"/>
          </a:xfrm>
          <a:custGeom>
            <a:avLst/>
            <a:gdLst/>
            <a:ahLst/>
            <a:cxnLst/>
            <a:rect l="l" t="t" r="r" b="b"/>
            <a:pathLst>
              <a:path w="104595" h="182441">
                <a:moveTo>
                  <a:pt x="0" y="0"/>
                </a:moveTo>
                <a:lnTo>
                  <a:pt x="104595" y="0"/>
                </a:lnTo>
                <a:lnTo>
                  <a:pt x="104595" y="182441"/>
                </a:lnTo>
                <a:lnTo>
                  <a:pt x="0" y="182441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3059683" y="4154916"/>
            <a:ext cx="1050925" cy="3613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685">
              <a:lnSpc>
                <a:spcPct val="100000"/>
              </a:lnSpc>
            </a:pPr>
            <a:r>
              <a:rPr dirty="0" smtClean="0" sz="1250" spc="95" b="1">
                <a:solidFill>
                  <a:srgbClr val="A0ACB5"/>
                </a:solidFill>
                <a:latin typeface="Arial"/>
                <a:cs typeface="Arial"/>
              </a:rPr>
              <a:t>9</a:t>
            </a:r>
            <a:r>
              <a:rPr dirty="0" smtClean="0" sz="1250" spc="10" b="1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Woburn,</a:t>
            </a:r>
            <a:r>
              <a:rPr dirty="0" smtClean="0" sz="800" spc="2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50" spc="35">
                <a:solidFill>
                  <a:srgbClr val="4B4D54"/>
                </a:solidFill>
                <a:latin typeface="Arial"/>
                <a:cs typeface="Arial"/>
              </a:rPr>
              <a:t>MA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ts val="1255"/>
              </a:lnSpc>
            </a:pPr>
            <a:r>
              <a:rPr dirty="0" smtClean="0" sz="1200" spc="-50" i="1">
                <a:solidFill>
                  <a:srgbClr val="A0ACB5"/>
                </a:solidFill>
                <a:latin typeface="Arial"/>
                <a:cs typeface="Arial"/>
              </a:rPr>
              <a:t>6'</a:t>
            </a:r>
            <a:r>
              <a:rPr dirty="0" smtClean="0" sz="1200" spc="-50" i="1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1200" spc="-150" i="1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25">
                <a:solidFill>
                  <a:srgbClr val="5490A5"/>
                </a:solidFill>
                <a:latin typeface="Arial"/>
                <a:cs typeface="Arial"/>
              </a:rPr>
              <a:t>lnsulin</a:t>
            </a:r>
            <a:r>
              <a:rPr dirty="0" smtClean="0" sz="800" spc="-40">
                <a:solidFill>
                  <a:srgbClr val="5490A5"/>
                </a:solidFill>
                <a:latin typeface="Arial"/>
                <a:cs typeface="Arial"/>
              </a:rPr>
              <a:t>n</a:t>
            </a:r>
            <a:r>
              <a:rPr dirty="0" smtClean="0" sz="800" spc="-50">
                <a:solidFill>
                  <a:srgbClr val="38829C"/>
                </a:solidFill>
                <a:latin typeface="Arial"/>
                <a:cs typeface="Arial"/>
              </a:rPr>
              <a:t>a</a:t>
            </a:r>
            <a:r>
              <a:rPr dirty="0" smtClean="0" sz="800" spc="40">
                <a:solidFill>
                  <a:srgbClr val="5490A5"/>
                </a:solidFill>
                <a:latin typeface="Arial"/>
                <a:cs typeface="Arial"/>
              </a:rPr>
              <a:t>tio</a:t>
            </a:r>
            <a:r>
              <a:rPr dirty="0" smtClean="0" sz="800" spc="20">
                <a:solidFill>
                  <a:srgbClr val="5490A5"/>
                </a:solidFill>
                <a:latin typeface="Arial"/>
                <a:cs typeface="Arial"/>
              </a:rPr>
              <a:t>n</a:t>
            </a:r>
            <a:r>
              <a:rPr dirty="0" smtClean="0" sz="800" spc="-45">
                <a:solidFill>
                  <a:srgbClr val="38829C"/>
                </a:solidFill>
                <a:latin typeface="Arial"/>
                <a:cs typeface="Arial"/>
              </a:rPr>
              <a:t>.</a:t>
            </a:r>
            <a:r>
              <a:rPr dirty="0" smtClean="0" sz="800" spc="75">
                <a:solidFill>
                  <a:srgbClr val="5490A5"/>
                </a:solidFill>
                <a:latin typeface="Arial"/>
                <a:cs typeface="Arial"/>
              </a:rPr>
              <a:t>com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369104" y="4212066"/>
            <a:ext cx="1120140" cy="304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5">
                <a:solidFill>
                  <a:srgbClr val="4D3638"/>
                </a:solidFill>
                <a:latin typeface="Arial"/>
                <a:cs typeface="Arial"/>
              </a:rPr>
              <a:t>i</a:t>
            </a:r>
            <a:r>
              <a:rPr dirty="0" smtClean="0" sz="800" spc="-4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forma</a:t>
            </a: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t</a:t>
            </a:r>
            <a:r>
              <a:rPr dirty="0" smtClean="0" sz="800" spc="-10">
                <a:solidFill>
                  <a:srgbClr val="777980"/>
                </a:solidFill>
                <a:latin typeface="Arial"/>
                <a:cs typeface="Arial"/>
              </a:rPr>
              <a:t>i</a:t>
            </a:r>
            <a:r>
              <a:rPr dirty="0" smtClean="0" sz="800" spc="-45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80">
                <a:solidFill>
                  <a:srgbClr val="4F5674"/>
                </a:solidFill>
                <a:latin typeface="Arial"/>
                <a:cs typeface="Arial"/>
              </a:rPr>
              <a:t>n</a:t>
            </a:r>
            <a:r>
              <a:rPr dirty="0" smtClean="0" sz="800" spc="-114">
                <a:solidFill>
                  <a:srgbClr val="4F5674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2B3138"/>
                </a:solidFill>
                <a:latin typeface="Arial"/>
                <a:cs typeface="Arial"/>
              </a:rPr>
              <a:t>t</a:t>
            </a:r>
            <a:r>
              <a:rPr dirty="0" smtClean="0" sz="800" spc="75">
                <a:solidFill>
                  <a:srgbClr val="62646B"/>
                </a:solidFill>
                <a:latin typeface="Arial"/>
                <a:cs typeface="Arial"/>
              </a:rPr>
              <a:t>o</a:t>
            </a:r>
            <a:r>
              <a:rPr dirty="0" smtClean="0" sz="800" spc="-5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peo</a:t>
            </a: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p</a:t>
            </a:r>
            <a:r>
              <a:rPr dirty="0" smtClean="0" sz="800" spc="-5">
                <a:solidFill>
                  <a:srgbClr val="283D97"/>
                </a:solidFill>
                <a:latin typeface="Arial"/>
                <a:cs typeface="Arial"/>
              </a:rPr>
              <a:t>l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e</a:t>
            </a:r>
            <a:r>
              <a:rPr dirty="0" smtClean="0" sz="800" spc="-5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10">
                <a:solidFill>
                  <a:srgbClr val="4B4D54"/>
                </a:solidFill>
                <a:latin typeface="Arial"/>
                <a:cs typeface="Arial"/>
              </a:rPr>
              <a:t>w</a:t>
            </a:r>
            <a:r>
              <a:rPr dirty="0" smtClean="0" sz="800" spc="-65">
                <a:solidFill>
                  <a:srgbClr val="4D3638"/>
                </a:solidFill>
                <a:latin typeface="Arial"/>
                <a:cs typeface="Arial"/>
              </a:rPr>
              <a:t>i</a:t>
            </a:r>
            <a:r>
              <a:rPr dirty="0" smtClean="0" sz="800" spc="-40">
                <a:solidFill>
                  <a:srgbClr val="854F3D"/>
                </a:solidFill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1335"/>
              </a:lnSpc>
            </a:pPr>
            <a:r>
              <a:rPr dirty="0" smtClean="0" sz="750" spc="30">
                <a:solidFill>
                  <a:srgbClr val="4B4D54"/>
                </a:solidFill>
                <a:latin typeface="Arial"/>
                <a:cs typeface="Arial"/>
              </a:rPr>
              <a:t>D</a:t>
            </a:r>
            <a:r>
              <a:rPr dirty="0" smtClean="0" sz="750" spc="0">
                <a:solidFill>
                  <a:srgbClr val="3D4B8E"/>
                </a:solidFill>
                <a:latin typeface="Arial"/>
                <a:cs typeface="Arial"/>
              </a:rPr>
              <a:t>i</a:t>
            </a:r>
            <a:r>
              <a:rPr dirty="0" smtClean="0" sz="750" spc="15">
                <a:solidFill>
                  <a:srgbClr val="4B4D54"/>
                </a:solidFill>
                <a:latin typeface="Arial"/>
                <a:cs typeface="Arial"/>
              </a:rPr>
              <a:t>abetes</a:t>
            </a:r>
            <a:r>
              <a:rPr dirty="0" smtClean="0" sz="750" spc="-6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750" spc="40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750" spc="10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750" spc="-105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750" spc="75">
                <a:solidFill>
                  <a:srgbClr val="4B4D54"/>
                </a:solidFill>
                <a:latin typeface="Arial"/>
                <a:cs typeface="Arial"/>
              </a:rPr>
              <a:t>t</a:t>
            </a:r>
            <a:r>
              <a:rPr dirty="0" smtClean="0" sz="750" spc="-20">
                <a:solidFill>
                  <a:srgbClr val="2B3138"/>
                </a:solidFill>
                <a:latin typeface="Arial"/>
                <a:cs typeface="Arial"/>
              </a:rPr>
              <a:t>h</a:t>
            </a:r>
            <a:r>
              <a:rPr dirty="0" smtClean="0" sz="750" spc="45">
                <a:solidFill>
                  <a:srgbClr val="4B4D54"/>
                </a:solidFill>
                <a:latin typeface="Arial"/>
                <a:cs typeface="Arial"/>
              </a:rPr>
              <a:t>e</a:t>
            </a:r>
            <a:r>
              <a:rPr dirty="0" smtClean="0" sz="750" spc="-4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750" spc="30">
                <a:solidFill>
                  <a:srgbClr val="4B4D54"/>
                </a:solidFill>
                <a:latin typeface="Arial"/>
                <a:cs typeface="Arial"/>
              </a:rPr>
              <a:t>South</a:t>
            </a:r>
            <a:r>
              <a:rPr dirty="0" smtClean="0" sz="750" spc="-10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1150" spc="150">
                <a:solidFill>
                  <a:srgbClr val="4B4D54"/>
                </a:solidFill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897981" y="2996333"/>
            <a:ext cx="934085" cy="2755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182880">
              <a:lnSpc>
                <a:spcPct val="78500"/>
              </a:lnSpc>
            </a:pPr>
            <a:r>
              <a:rPr dirty="0" smtClean="0" sz="1100" spc="-155" b="1">
                <a:solidFill>
                  <a:srgbClr val="0E131C"/>
                </a:solidFill>
                <a:latin typeface="Times New Roman"/>
                <a:cs typeface="Times New Roman"/>
              </a:rPr>
              <a:t>DERBY</a:t>
            </a:r>
            <a:r>
              <a:rPr dirty="0" smtClean="0" sz="1100" spc="-55" b="1">
                <a:solidFill>
                  <a:srgbClr val="0E131C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" b="1">
                <a:solidFill>
                  <a:srgbClr val="0E131C"/>
                </a:solidFill>
                <a:latin typeface="Times New Roman"/>
                <a:cs typeface="Times New Roman"/>
              </a:rPr>
              <a:t>nDIABE</a:t>
            </a:r>
            <a:r>
              <a:rPr dirty="0" smtClean="0" sz="1100" spc="90" b="1">
                <a:solidFill>
                  <a:srgbClr val="0E131C"/>
                </a:solidFill>
                <a:latin typeface="Times New Roman"/>
                <a:cs typeface="Times New Roman"/>
              </a:rPr>
              <a:t>T</a:t>
            </a:r>
            <a:r>
              <a:rPr dirty="0" smtClean="0" sz="1100" spc="-285" b="1">
                <a:solidFill>
                  <a:srgbClr val="2B3138"/>
                </a:solidFill>
                <a:latin typeface="Times New Roman"/>
                <a:cs typeface="Times New Roman"/>
              </a:rPr>
              <a:t>E</a:t>
            </a:r>
            <a:r>
              <a:rPr dirty="0" smtClean="0" sz="1100" spc="484" b="1">
                <a:solidFill>
                  <a:srgbClr val="CA0A0C"/>
                </a:solidFill>
                <a:latin typeface="Times New Roman"/>
                <a:cs typeface="Times New Roman"/>
              </a:rPr>
              <a:t>I,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000394" y="3205910"/>
            <a:ext cx="864869" cy="1017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650" spc="-555" b="1">
                <a:solidFill>
                  <a:srgbClr val="341121"/>
                </a:solidFill>
                <a:latin typeface="Arial"/>
                <a:cs typeface="Arial"/>
              </a:rPr>
              <a:t>i</a:t>
            </a:r>
            <a:r>
              <a:rPr dirty="0" smtClean="0" sz="6650" spc="-819" b="1">
                <a:solidFill>
                  <a:srgbClr val="341121"/>
                </a:solidFill>
                <a:latin typeface="Arial"/>
                <a:cs typeface="Arial"/>
              </a:rPr>
              <a:t>f</a:t>
            </a:r>
            <a:r>
              <a:rPr dirty="0" smtClean="0" sz="6650" spc="-1005" b="1">
                <a:solidFill>
                  <a:srgbClr val="0E131C"/>
                </a:solidFill>
                <a:latin typeface="Arial"/>
                <a:cs typeface="Arial"/>
              </a:rPr>
              <a:t>t1</a:t>
            </a:r>
            <a:endParaRPr sz="66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775805" y="3519592"/>
            <a:ext cx="10096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550" b="1">
                <a:solidFill>
                  <a:srgbClr val="0E131C"/>
                </a:solidFill>
                <a:latin typeface="Arial"/>
                <a:cs typeface="Arial"/>
              </a:rPr>
              <a:t>1</a:t>
            </a:r>
            <a:endParaRPr sz="20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52983" y="3561361"/>
            <a:ext cx="64071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b="1">
                <a:solidFill>
                  <a:srgbClr val="EDF4F6"/>
                </a:solidFill>
                <a:latin typeface="Arial"/>
                <a:cs typeface="Arial"/>
              </a:rPr>
              <a:t>Tweet</a:t>
            </a:r>
            <a:r>
              <a:rPr dirty="0" smtClean="0" sz="800" spc="-35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800" spc="35" b="1">
                <a:solidFill>
                  <a:srgbClr val="EDF4F6"/>
                </a:solidFill>
                <a:latin typeface="Arial"/>
                <a:cs typeface="Arial"/>
              </a:rPr>
              <a:t>to</a:t>
            </a:r>
            <a:r>
              <a:rPr dirty="0" smtClean="0" sz="800" spc="-25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800" spc="20" b="1">
                <a:solidFill>
                  <a:srgbClr val="EDF4F6"/>
                </a:solidFill>
                <a:latin typeface="Arial"/>
                <a:cs typeface="Arial"/>
              </a:rPr>
              <a:t>Dla</a:t>
            </a:r>
            <a:endParaRPr sz="8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058401" y="4504930"/>
            <a:ext cx="139458" cy="211227"/>
          </a:xfrm>
          <a:custGeom>
            <a:avLst/>
            <a:gdLst/>
            <a:ahLst/>
            <a:cxnLst/>
            <a:rect l="l" t="t" r="r" b="b"/>
            <a:pathLst>
              <a:path w="139458" h="211227">
                <a:moveTo>
                  <a:pt x="0" y="0"/>
                </a:moveTo>
                <a:lnTo>
                  <a:pt x="139458" y="0"/>
                </a:lnTo>
                <a:lnTo>
                  <a:pt x="139458" y="211227"/>
                </a:lnTo>
                <a:lnTo>
                  <a:pt x="0" y="211227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4399222" y="4514780"/>
            <a:ext cx="93472" cy="194614"/>
          </a:xfrm>
          <a:custGeom>
            <a:avLst/>
            <a:gdLst/>
            <a:ahLst/>
            <a:cxnLst/>
            <a:rect l="l" t="t" r="r" b="b"/>
            <a:pathLst>
              <a:path w="93472" h="194614">
                <a:moveTo>
                  <a:pt x="0" y="0"/>
                </a:moveTo>
                <a:lnTo>
                  <a:pt x="93472" y="0"/>
                </a:lnTo>
                <a:lnTo>
                  <a:pt x="93472" y="194614"/>
                </a:lnTo>
                <a:lnTo>
                  <a:pt x="0" y="194614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3052368" y="4499509"/>
            <a:ext cx="380301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85">
                <a:solidFill>
                  <a:srgbClr val="A0ACB5"/>
                </a:solidFill>
                <a:latin typeface="Arial"/>
                <a:cs typeface="Arial"/>
              </a:rPr>
              <a:t>0</a:t>
            </a:r>
            <a:r>
              <a:rPr dirty="0" smtClean="0" sz="1250" spc="-165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35">
                <a:solidFill>
                  <a:srgbClr val="62646B"/>
                </a:solidFill>
                <a:latin typeface="Arial"/>
                <a:cs typeface="Arial"/>
              </a:rPr>
              <a:t>Joined</a:t>
            </a:r>
            <a:r>
              <a:rPr dirty="0" smtClean="0" sz="800" spc="8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4F5674"/>
                </a:solidFill>
                <a:latin typeface="Arial"/>
                <a:cs typeface="Arial"/>
              </a:rPr>
              <a:t>November</a:t>
            </a:r>
            <a:r>
              <a:rPr dirty="0" smtClean="0" sz="800" spc="30">
                <a:solidFill>
                  <a:srgbClr val="4F567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2011</a:t>
            </a:r>
            <a:r>
              <a:rPr dirty="0" smtClean="0" sz="800" spc="9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1150" spc="145" b="1">
                <a:solidFill>
                  <a:srgbClr val="A0ACB5"/>
                </a:solidFill>
                <a:latin typeface="Times New Roman"/>
                <a:cs typeface="Times New Roman"/>
              </a:rPr>
              <a:t>9</a:t>
            </a:r>
            <a:r>
              <a:rPr dirty="0" smtClean="0" sz="1150" spc="80" b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05">
                <a:solidFill>
                  <a:srgbClr val="2A93DD"/>
                </a:solidFill>
                <a:latin typeface="Arial"/>
                <a:cs typeface="Arial"/>
              </a:rPr>
              <a:t>P</a:t>
            </a:r>
            <a:r>
              <a:rPr dirty="0" smtClean="0" sz="750" spc="35">
                <a:solidFill>
                  <a:srgbClr val="499CDF"/>
                </a:solidFill>
                <a:latin typeface="Arial"/>
                <a:cs typeface="Arial"/>
              </a:rPr>
              <a:t>ortsm</a:t>
            </a:r>
            <a:r>
              <a:rPr dirty="0" smtClean="0" sz="750" spc="30">
                <a:solidFill>
                  <a:srgbClr val="499CDF"/>
                </a:solidFill>
                <a:latin typeface="Arial"/>
                <a:cs typeface="Arial"/>
              </a:rPr>
              <a:t>o</a:t>
            </a:r>
            <a:r>
              <a:rPr dirty="0" smtClean="0" sz="750" spc="-20">
                <a:solidFill>
                  <a:srgbClr val="2A93DD"/>
                </a:solidFill>
                <a:latin typeface="Arial"/>
                <a:cs typeface="Arial"/>
              </a:rPr>
              <a:t>u</a:t>
            </a:r>
            <a:r>
              <a:rPr dirty="0" smtClean="0" sz="750" spc="15">
                <a:solidFill>
                  <a:srgbClr val="499CDF"/>
                </a:solidFill>
                <a:latin typeface="Arial"/>
                <a:cs typeface="Arial"/>
              </a:rPr>
              <a:t>t</a:t>
            </a:r>
            <a:r>
              <a:rPr dirty="0" smtClean="0" sz="750" spc="40">
                <a:solidFill>
                  <a:srgbClr val="2A93DD"/>
                </a:solidFill>
                <a:latin typeface="Arial"/>
                <a:cs typeface="Arial"/>
              </a:rPr>
              <a:t>h</a:t>
            </a:r>
            <a:r>
              <a:rPr dirty="0" smtClean="0" sz="750" spc="245">
                <a:solidFill>
                  <a:srgbClr val="499CDF"/>
                </a:solidFill>
                <a:latin typeface="Arial"/>
                <a:cs typeface="Arial"/>
              </a:rPr>
              <a:t>,</a:t>
            </a:r>
            <a:r>
              <a:rPr dirty="0" smtClean="0" sz="750" spc="40">
                <a:solidFill>
                  <a:srgbClr val="2A93DD"/>
                </a:solidFill>
                <a:latin typeface="Arial"/>
                <a:cs typeface="Arial"/>
              </a:rPr>
              <a:t>e</a:t>
            </a:r>
            <a:r>
              <a:rPr dirty="0" smtClean="0" sz="750" spc="15">
                <a:solidFill>
                  <a:srgbClr val="499CDF"/>
                </a:solidFill>
                <a:latin typeface="Arial"/>
                <a:cs typeface="Arial"/>
              </a:rPr>
              <a:t>ngland</a:t>
            </a:r>
            <a:r>
              <a:rPr dirty="0" smtClean="0" sz="750" spc="75">
                <a:solidFill>
                  <a:srgbClr val="499CDF"/>
                </a:solidFill>
                <a:latin typeface="Arial"/>
                <a:cs typeface="Arial"/>
              </a:rPr>
              <a:t> </a:t>
            </a:r>
            <a:r>
              <a:rPr dirty="0" smtClean="0" sz="1300" spc="35" b="1">
                <a:solidFill>
                  <a:srgbClr val="2B3138"/>
                </a:solidFill>
                <a:latin typeface="Arial"/>
                <a:cs typeface="Arial"/>
              </a:rPr>
              <a:t>Derby</a:t>
            </a:r>
            <a:r>
              <a:rPr dirty="0" smtClean="0" sz="1300" spc="-65" b="1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1300" spc="105" b="1">
                <a:solidFill>
                  <a:srgbClr val="2B3138"/>
                </a:solidFill>
                <a:latin typeface="Arial"/>
                <a:cs typeface="Arial"/>
              </a:rPr>
              <a:t>T1</a:t>
            </a:r>
            <a:r>
              <a:rPr dirty="0" smtClean="0" sz="1300" spc="25" b="1">
                <a:solidFill>
                  <a:srgbClr val="2B3138"/>
                </a:solidFill>
                <a:latin typeface="Arial"/>
                <a:cs typeface="Arial"/>
              </a:rPr>
              <a:t> </a:t>
            </a:r>
            <a:r>
              <a:rPr dirty="0" smtClean="0" sz="1300" spc="25" b="1">
                <a:solidFill>
                  <a:srgbClr val="2B3138"/>
                </a:solidFill>
                <a:latin typeface="Arial"/>
                <a:cs typeface="Arial"/>
              </a:rPr>
              <a:t>Diabet</a:t>
            </a:r>
            <a:endParaRPr sz="130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4379918" y="4646740"/>
            <a:ext cx="104133" cy="194257"/>
          </a:xfrm>
          <a:custGeom>
            <a:avLst/>
            <a:gdLst/>
            <a:ahLst/>
            <a:cxnLst/>
            <a:rect l="l" t="t" r="r" b="b"/>
            <a:pathLst>
              <a:path w="104133" h="194257">
                <a:moveTo>
                  <a:pt x="0" y="0"/>
                </a:moveTo>
                <a:lnTo>
                  <a:pt x="104133" y="0"/>
                </a:lnTo>
                <a:lnTo>
                  <a:pt x="104133" y="194257"/>
                </a:lnTo>
                <a:lnTo>
                  <a:pt x="0" y="194257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4376420" y="4650163"/>
            <a:ext cx="102489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15" i="1">
                <a:solidFill>
                  <a:srgbClr val="A0ACB5"/>
                </a:solidFill>
                <a:latin typeface="Times New Roman"/>
                <a:cs typeface="Times New Roman"/>
              </a:rPr>
              <a:t>6'</a:t>
            </a:r>
            <a:r>
              <a:rPr dirty="0" smtClean="0" sz="1150" spc="-15" i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114" i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25">
                <a:solidFill>
                  <a:srgbClr val="499CDF"/>
                </a:solidFill>
                <a:latin typeface="Arial"/>
                <a:cs typeface="Arial"/>
              </a:rPr>
              <a:t>swee:meets</a:t>
            </a:r>
            <a:r>
              <a:rPr dirty="0" smtClean="0" sz="800" spc="-114">
                <a:solidFill>
                  <a:srgbClr val="499CDF"/>
                </a:solidFill>
                <a:latin typeface="Arial"/>
                <a:cs typeface="Arial"/>
              </a:rPr>
              <a:t> </a:t>
            </a:r>
            <a:r>
              <a:rPr dirty="0" smtClean="0" sz="800" spc="-55">
                <a:solidFill>
                  <a:srgbClr val="2A93DD"/>
                </a:solidFill>
                <a:latin typeface="Arial"/>
                <a:cs typeface="Arial"/>
              </a:rPr>
              <a:t>.</a:t>
            </a:r>
            <a:r>
              <a:rPr dirty="0" smtClean="0" sz="800" spc="-5">
                <a:solidFill>
                  <a:srgbClr val="499CDF"/>
                </a:solidFill>
                <a:latin typeface="Arial"/>
                <a:cs typeface="Arial"/>
              </a:rPr>
              <a:t>org.uk</a:t>
            </a:r>
            <a:endParaRPr sz="80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5488127" y="4694017"/>
            <a:ext cx="1352802" cy="135185"/>
          </a:xfrm>
          <a:custGeom>
            <a:avLst/>
            <a:gdLst/>
            <a:ahLst/>
            <a:cxnLst/>
            <a:rect l="l" t="t" r="r" b="b"/>
            <a:pathLst>
              <a:path w="1352802" h="135185">
                <a:moveTo>
                  <a:pt x="0" y="0"/>
                </a:moveTo>
                <a:lnTo>
                  <a:pt x="1352802" y="0"/>
                </a:lnTo>
                <a:lnTo>
                  <a:pt x="1352802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5481015" y="4694613"/>
            <a:ext cx="137477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5">
                <a:solidFill>
                  <a:srgbClr val="A0ACB5"/>
                </a:solidFill>
                <a:latin typeface="Arial"/>
                <a:cs typeface="Arial"/>
              </a:rPr>
              <a:t>@derbyt1dlabetes</a:t>
            </a:r>
            <a:r>
              <a:rPr dirty="0" smtClean="0" sz="800" spc="35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60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650" spc="30">
                <a:solidFill>
                  <a:srgbClr val="A0ACB5"/>
                </a:solidFill>
                <a:latin typeface="Arial"/>
                <a:cs typeface="Arial"/>
              </a:rPr>
              <a:t>FOLLOW</a:t>
            </a:r>
            <a:endParaRPr sz="65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4382922" y="4891422"/>
            <a:ext cx="122635" cy="135185"/>
          </a:xfrm>
          <a:custGeom>
            <a:avLst/>
            <a:gdLst/>
            <a:ahLst/>
            <a:cxnLst/>
            <a:rect l="l" t="t" r="r" b="b"/>
            <a:pathLst>
              <a:path w="122635" h="135185">
                <a:moveTo>
                  <a:pt x="0" y="0"/>
                </a:moveTo>
                <a:lnTo>
                  <a:pt x="122635" y="0"/>
                </a:lnTo>
                <a:lnTo>
                  <a:pt x="122635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3379622" y="4912165"/>
            <a:ext cx="953808" cy="141634"/>
          </a:xfrm>
          <a:custGeom>
            <a:avLst/>
            <a:gdLst/>
            <a:ahLst/>
            <a:cxnLst/>
            <a:rect l="l" t="t" r="r" b="b"/>
            <a:pathLst>
              <a:path w="953808" h="141634">
                <a:moveTo>
                  <a:pt x="0" y="0"/>
                </a:moveTo>
                <a:lnTo>
                  <a:pt x="953808" y="0"/>
                </a:lnTo>
                <a:lnTo>
                  <a:pt x="953808" y="141634"/>
                </a:lnTo>
                <a:lnTo>
                  <a:pt x="0" y="141634"/>
                </a:lnTo>
                <a:lnTo>
                  <a:pt x="0" y="0"/>
                </a:lnTo>
                <a:close/>
              </a:path>
            </a:pathLst>
          </a:custGeom>
          <a:solidFill>
            <a:srgbClr val="3D99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3564432" y="4872968"/>
            <a:ext cx="3288029" cy="174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0416" sz="1200" spc="30" b="1">
                <a:solidFill>
                  <a:srgbClr val="EDF4F6"/>
                </a:solidFill>
                <a:latin typeface="Arial"/>
                <a:cs typeface="Arial"/>
              </a:rPr>
              <a:t>Tweet</a:t>
            </a:r>
            <a:r>
              <a:rPr dirty="0" smtClean="0" baseline="-10416" sz="1200" spc="37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baseline="-10416" sz="1200" spc="52" b="1">
                <a:solidFill>
                  <a:srgbClr val="EDF4F6"/>
                </a:solidFill>
                <a:latin typeface="Arial"/>
                <a:cs typeface="Arial"/>
              </a:rPr>
              <a:t>to</a:t>
            </a:r>
            <a:r>
              <a:rPr dirty="0" smtClean="0" baseline="-10416" sz="1200" spc="44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baseline="-10416" sz="1200" spc="22" b="1">
                <a:solidFill>
                  <a:srgbClr val="EDF4F6"/>
                </a:solidFill>
                <a:latin typeface="Arial"/>
                <a:cs typeface="Arial"/>
              </a:rPr>
              <a:t>lnsull</a:t>
            </a:r>
            <a:r>
              <a:rPr dirty="0" smtClean="0" baseline="-10416" sz="1200" spc="22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baseline="-10416" sz="1200" spc="-15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800" spc="65">
                <a:solidFill>
                  <a:srgbClr val="A0ACB5"/>
                </a:solidFill>
                <a:latin typeface="Arial"/>
                <a:cs typeface="Arial"/>
              </a:rPr>
              <a:t>(</a:t>
            </a:r>
            <a:r>
              <a:rPr dirty="0" smtClean="0" sz="800" spc="55">
                <a:solidFill>
                  <a:srgbClr val="A0ACB5"/>
                </a:solidFill>
                <a:latin typeface="Arial"/>
                <a:cs typeface="Arial"/>
              </a:rPr>
              <a:t>[</a:t>
            </a:r>
            <a:r>
              <a:rPr dirty="0" smtClean="0" sz="800" spc="65">
                <a:solidFill>
                  <a:srgbClr val="A0ACB5"/>
                </a:solidFill>
                <a:latin typeface="Arial"/>
                <a:cs typeface="Arial"/>
              </a:rPr>
              <a:t>)</a:t>
            </a:r>
            <a:r>
              <a:rPr dirty="0" smtClean="0" sz="800" spc="-25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2B3138"/>
                </a:solidFill>
                <a:latin typeface="Arial"/>
                <a:cs typeface="Arial"/>
              </a:rPr>
              <a:t>J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-5">
                <a:solidFill>
                  <a:srgbClr val="4D3638"/>
                </a:solidFill>
                <a:latin typeface="Arial"/>
                <a:cs typeface="Arial"/>
              </a:rPr>
              <a:t>i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n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ed</a:t>
            </a:r>
            <a:r>
              <a:rPr dirty="0" smtClean="0" sz="800" spc="-1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2B3138"/>
                </a:solidFill>
                <a:latin typeface="Arial"/>
                <a:cs typeface="Arial"/>
              </a:rPr>
              <a:t>M</a:t>
            </a:r>
            <a:r>
              <a:rPr dirty="0" smtClean="0" sz="800" spc="-20">
                <a:solidFill>
                  <a:srgbClr val="4B4D54"/>
                </a:solidFill>
                <a:latin typeface="Arial"/>
                <a:cs typeface="Arial"/>
              </a:rPr>
              <a:t>arch</a:t>
            </a:r>
            <a:r>
              <a:rPr dirty="0" smtClean="0" sz="800" spc="1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2</a:t>
            </a:r>
            <a:r>
              <a:rPr dirty="0" smtClean="0" sz="800" spc="-10">
                <a:solidFill>
                  <a:srgbClr val="4B4D54"/>
                </a:solidFill>
                <a:latin typeface="Arial"/>
                <a:cs typeface="Arial"/>
              </a:rPr>
              <a:t>0</a:t>
            </a:r>
            <a:r>
              <a:rPr dirty="0" smtClean="0" sz="800" spc="-45">
                <a:solidFill>
                  <a:srgbClr val="4F5674"/>
                </a:solidFill>
                <a:latin typeface="Arial"/>
                <a:cs typeface="Arial"/>
              </a:rPr>
              <a:t>1</a:t>
            </a:r>
            <a:r>
              <a:rPr dirty="0" smtClean="0" sz="800" spc="85">
                <a:solidFill>
                  <a:srgbClr val="4B4D54"/>
                </a:solidFill>
                <a:latin typeface="Arial"/>
                <a:cs typeface="Arial"/>
              </a:rPr>
              <a:t>5</a:t>
            </a:r>
            <a:r>
              <a:rPr dirty="0" smtClean="0" sz="800" spc="85">
                <a:solidFill>
                  <a:srgbClr val="4B4D54"/>
                </a:solidFill>
                <a:latin typeface="Arial"/>
                <a:cs typeface="Arial"/>
              </a:rPr>
              <a:t>   </a:t>
            </a:r>
            <a:r>
              <a:rPr dirty="0" smtClean="0" sz="800" spc="-10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950" spc="-40">
                <a:solidFill>
                  <a:srgbClr val="62646B"/>
                </a:solidFill>
                <a:latin typeface="Arial"/>
                <a:cs typeface="Arial"/>
              </a:rPr>
              <a:t>Peer</a:t>
            </a:r>
            <a:r>
              <a:rPr dirty="0" smtClean="0" sz="950" spc="-114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80">
                <a:solidFill>
                  <a:srgbClr val="62646B"/>
                </a:solidFill>
                <a:latin typeface="Arial"/>
                <a:cs typeface="Arial"/>
              </a:rPr>
              <a:t>and</a:t>
            </a:r>
            <a:r>
              <a:rPr dirty="0" smtClean="0" sz="800" spc="-1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B"/>
                </a:solidFill>
                <a:latin typeface="Arial"/>
                <a:cs typeface="Arial"/>
              </a:rPr>
              <a:t>social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45">
                <a:solidFill>
                  <a:srgbClr val="62646B"/>
                </a:solidFill>
                <a:latin typeface="Arial"/>
                <a:cs typeface="Arial"/>
              </a:rPr>
              <a:t>support</a:t>
            </a: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950" spc="5">
                <a:solidFill>
                  <a:srgbClr val="62646B"/>
                </a:solidFill>
                <a:latin typeface="Arial"/>
                <a:cs typeface="Arial"/>
              </a:rPr>
              <a:t>gr</a:t>
            </a:r>
            <a:endParaRPr sz="95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4684991" y="5151225"/>
            <a:ext cx="157637" cy="194747"/>
          </a:xfrm>
          <a:custGeom>
            <a:avLst/>
            <a:gdLst/>
            <a:ahLst/>
            <a:cxnLst/>
            <a:rect l="l" t="t" r="r" b="b"/>
            <a:pathLst>
              <a:path w="157637" h="194747">
                <a:moveTo>
                  <a:pt x="0" y="0"/>
                </a:moveTo>
                <a:lnTo>
                  <a:pt x="157637" y="0"/>
                </a:lnTo>
                <a:lnTo>
                  <a:pt x="157637" y="194747"/>
                </a:lnTo>
                <a:lnTo>
                  <a:pt x="0" y="194747"/>
                </a:lnTo>
                <a:lnTo>
                  <a:pt x="0" y="0"/>
                </a:lnTo>
                <a:close/>
              </a:path>
            </a:pathLst>
          </a:custGeom>
          <a:solidFill>
            <a:srgbClr val="52A8E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4869878" y="5196457"/>
            <a:ext cx="572366" cy="132782"/>
          </a:xfrm>
          <a:custGeom>
            <a:avLst/>
            <a:gdLst/>
            <a:ahLst/>
            <a:cxnLst/>
            <a:rect l="l" t="t" r="r" b="b"/>
            <a:pathLst>
              <a:path w="572366" h="132782">
                <a:moveTo>
                  <a:pt x="0" y="0"/>
                </a:moveTo>
                <a:lnTo>
                  <a:pt x="572366" y="0"/>
                </a:lnTo>
                <a:lnTo>
                  <a:pt x="572366" y="132782"/>
                </a:lnTo>
                <a:lnTo>
                  <a:pt x="0" y="132782"/>
                </a:lnTo>
                <a:lnTo>
                  <a:pt x="0" y="0"/>
                </a:lnTo>
                <a:close/>
              </a:path>
            </a:pathLst>
          </a:custGeom>
          <a:solidFill>
            <a:srgbClr val="52A8E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9" name="object 59"/>
          <p:cNvSpPr txBox="1"/>
          <p:nvPr/>
        </p:nvSpPr>
        <p:spPr>
          <a:xfrm>
            <a:off x="6870903" y="4650718"/>
            <a:ext cx="1736725" cy="12160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959485">
              <a:lnSpc>
                <a:spcPct val="100000"/>
              </a:lnSpc>
              <a:tabLst>
                <a:tab pos="367665" algn="l"/>
              </a:tabLst>
            </a:pPr>
            <a:r>
              <a:rPr dirty="0" smtClean="0" sz="2700" spc="185" b="1">
                <a:solidFill>
                  <a:srgbClr val="62646B"/>
                </a:solidFill>
                <a:latin typeface="Arial"/>
                <a:cs typeface="Arial"/>
              </a:rPr>
              <a:t>!</a:t>
            </a:r>
            <a:r>
              <a:rPr dirty="0" smtClean="0" sz="2700" spc="185" b="1">
                <a:solidFill>
                  <a:srgbClr val="62646B"/>
                </a:solidFill>
                <a:latin typeface="Arial"/>
                <a:cs typeface="Arial"/>
              </a:rPr>
              <a:t>	</a:t>
            </a:r>
            <a:r>
              <a:rPr dirty="0" smtClean="0" sz="2700" spc="185" b="1">
                <a:solidFill>
                  <a:srgbClr val="62646B"/>
                </a:solidFill>
                <a:latin typeface="Arial"/>
                <a:cs typeface="Arial"/>
              </a:rPr>
              <a:t>f</a:t>
            </a:r>
            <a:endParaRPr sz="2700">
              <a:latin typeface="Arial"/>
              <a:cs typeface="Arial"/>
            </a:endParaRPr>
          </a:p>
          <a:p>
            <a:pPr marL="19685" marR="12700" indent="-7620">
              <a:lnSpc>
                <a:spcPct val="125899"/>
              </a:lnSpc>
              <a:spcBef>
                <a:spcPts val="365"/>
              </a:spcBef>
            </a:pPr>
            <a:r>
              <a:rPr dirty="0" smtClean="0" sz="800" spc="20">
                <a:solidFill>
                  <a:srgbClr val="62646B"/>
                </a:solidFill>
                <a:latin typeface="Arial"/>
                <a:cs typeface="Arial"/>
              </a:rPr>
              <a:t>T</a:t>
            </a:r>
            <a:r>
              <a:rPr dirty="0" smtClean="0" sz="800" spc="15">
                <a:solidFill>
                  <a:srgbClr val="2B3138"/>
                </a:solidFill>
                <a:latin typeface="Arial"/>
                <a:cs typeface="Arial"/>
              </a:rPr>
              <a:t>h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e</a:t>
            </a:r>
            <a:r>
              <a:rPr dirty="0" smtClean="0" sz="800" spc="-5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4B4D54"/>
                </a:solidFill>
                <a:latin typeface="Arial"/>
                <a:cs typeface="Arial"/>
              </a:rPr>
              <a:t>offici</a:t>
            </a: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a</a:t>
            </a:r>
            <a:r>
              <a:rPr dirty="0" smtClean="0" sz="800" spc="160">
                <a:solidFill>
                  <a:srgbClr val="777980"/>
                </a:solidFill>
                <a:latin typeface="Arial"/>
                <a:cs typeface="Arial"/>
              </a:rPr>
              <a:t>l</a:t>
            </a:r>
            <a:r>
              <a:rPr dirty="0" smtClean="0" sz="800" spc="10">
                <a:solidFill>
                  <a:srgbClr val="62646B"/>
                </a:solidFill>
                <a:latin typeface="Arial"/>
                <a:cs typeface="Arial"/>
              </a:rPr>
              <a:t>Twitter</a:t>
            </a:r>
            <a:r>
              <a:rPr dirty="0" smtClean="0" sz="800" spc="-1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10">
                <a:solidFill>
                  <a:srgbClr val="62646B"/>
                </a:solidFill>
                <a:latin typeface="Arial"/>
                <a:cs typeface="Arial"/>
              </a:rPr>
              <a:t>account</a:t>
            </a:r>
            <a:r>
              <a:rPr dirty="0" smtClean="0" sz="800" spc="3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of</a:t>
            </a:r>
            <a:r>
              <a:rPr dirty="0" smtClean="0" sz="800" spc="-3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55">
                <a:solidFill>
                  <a:srgbClr val="62646B"/>
                </a:solidFill>
                <a:latin typeface="Arial"/>
                <a:cs typeface="Arial"/>
              </a:rPr>
              <a:t>the</a:t>
            </a:r>
            <a:r>
              <a:rPr dirty="0" smtClean="0" sz="800" spc="-2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10">
                <a:solidFill>
                  <a:srgbClr val="4B4D54"/>
                </a:solidFill>
                <a:latin typeface="Arial"/>
                <a:cs typeface="Arial"/>
              </a:rPr>
              <a:t>UK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Diabetes</a:t>
            </a:r>
            <a:r>
              <a:rPr dirty="0" smtClean="0" sz="800" spc="-1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O</a:t>
            </a:r>
            <a:r>
              <a:rPr dirty="0" smtClean="0" sz="800" spc="-70">
                <a:solidFill>
                  <a:srgbClr val="4B4D54"/>
                </a:solidFill>
                <a:latin typeface="Arial"/>
                <a:cs typeface="Arial"/>
              </a:rPr>
              <a:t>n</a:t>
            </a:r>
            <a:r>
              <a:rPr dirty="0" smtClean="0" sz="800" spc="40">
                <a:solidFill>
                  <a:srgbClr val="777980"/>
                </a:solidFill>
                <a:latin typeface="Arial"/>
                <a:cs typeface="Arial"/>
              </a:rPr>
              <a:t>li</a:t>
            </a:r>
            <a:r>
              <a:rPr dirty="0" smtClean="0" sz="800" spc="-20">
                <a:solidFill>
                  <a:srgbClr val="777980"/>
                </a:solidFill>
                <a:latin typeface="Arial"/>
                <a:cs typeface="Arial"/>
              </a:rPr>
              <a:t>n</a:t>
            </a:r>
            <a:r>
              <a:rPr dirty="0" smtClean="0" sz="800" spc="80">
                <a:solidFill>
                  <a:srgbClr val="4B4D54"/>
                </a:solidFill>
                <a:latin typeface="Arial"/>
                <a:cs typeface="Arial"/>
              </a:rPr>
              <a:t>e</a:t>
            </a:r>
            <a:r>
              <a:rPr dirty="0" smtClean="0" sz="800" spc="-12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4B4D54"/>
                </a:solidFill>
                <a:latin typeface="Arial"/>
                <a:cs typeface="Arial"/>
              </a:rPr>
              <a:t>Commu</a:t>
            </a:r>
            <a:r>
              <a:rPr dirty="0" smtClean="0" sz="800" spc="-220">
                <a:solidFill>
                  <a:srgbClr val="4B4D54"/>
                </a:solidFill>
                <a:latin typeface="Arial"/>
                <a:cs typeface="Arial"/>
              </a:rPr>
              <a:t>n</a:t>
            </a:r>
            <a:r>
              <a:rPr dirty="0" smtClean="0" sz="800" spc="-210">
                <a:solidFill>
                  <a:srgbClr val="777980"/>
                </a:solidFill>
                <a:latin typeface="Arial"/>
                <a:cs typeface="Arial"/>
              </a:rPr>
              <a:t>i</a:t>
            </a:r>
            <a:r>
              <a:rPr dirty="0" smtClean="0" sz="800" spc="55">
                <a:solidFill>
                  <a:srgbClr val="2B3138"/>
                </a:solidFill>
                <a:latin typeface="Arial"/>
                <a:cs typeface="Arial"/>
              </a:rPr>
              <a:t>t</a:t>
            </a: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y.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-40">
                <a:solidFill>
                  <a:srgbClr val="2B3138"/>
                </a:solidFill>
                <a:latin typeface="Arial"/>
                <a:cs typeface="Arial"/>
              </a:rPr>
              <a:t>F</a:t>
            </a:r>
            <a:r>
              <a:rPr dirty="0" smtClean="0" sz="800" spc="10">
                <a:solidFill>
                  <a:srgbClr val="4B4D54"/>
                </a:solidFill>
                <a:latin typeface="Arial"/>
                <a:cs typeface="Arial"/>
              </a:rPr>
              <a:t>ollow</a:t>
            </a:r>
            <a:endParaRPr sz="800">
              <a:latin typeface="Arial"/>
              <a:cs typeface="Arial"/>
            </a:endParaRPr>
          </a:p>
          <a:p>
            <a:pPr marL="19685">
              <a:lnSpc>
                <a:spcPct val="100000"/>
              </a:lnSpc>
              <a:spcBef>
                <a:spcPts val="190"/>
              </a:spcBef>
            </a:pPr>
            <a:r>
              <a:rPr dirty="0" smtClean="0" sz="800">
                <a:solidFill>
                  <a:srgbClr val="5490A5"/>
                </a:solidFill>
                <a:latin typeface="Arial"/>
                <a:cs typeface="Arial"/>
              </a:rPr>
              <a:t>#</a:t>
            </a:r>
            <a:r>
              <a:rPr dirty="0" smtClean="0" sz="800" spc="15">
                <a:solidFill>
                  <a:srgbClr val="5490A5"/>
                </a:solidFill>
                <a:latin typeface="Arial"/>
                <a:cs typeface="Arial"/>
              </a:rPr>
              <a:t>G</a:t>
            </a:r>
            <a:r>
              <a:rPr dirty="0" smtClean="0" sz="800" spc="-25">
                <a:solidFill>
                  <a:srgbClr val="38829C"/>
                </a:solidFill>
                <a:latin typeface="Arial"/>
                <a:cs typeface="Arial"/>
              </a:rPr>
              <a:t>B</a:t>
            </a:r>
            <a:r>
              <a:rPr dirty="0" smtClean="0" sz="800" spc="0">
                <a:solidFill>
                  <a:srgbClr val="5490A5"/>
                </a:solidFill>
                <a:latin typeface="Arial"/>
                <a:cs typeface="Arial"/>
              </a:rPr>
              <a:t>DOC</a:t>
            </a:r>
            <a:r>
              <a:rPr dirty="0" smtClean="0" sz="800" spc="-5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FB:</a:t>
            </a:r>
            <a:endParaRPr sz="800">
              <a:latin typeface="Arial"/>
              <a:cs typeface="Arial"/>
            </a:endParaRPr>
          </a:p>
          <a:p>
            <a:pPr marL="19685">
              <a:lnSpc>
                <a:spcPct val="100000"/>
              </a:lnSpc>
              <a:spcBef>
                <a:spcPts val="190"/>
              </a:spcBef>
            </a:pPr>
            <a:r>
              <a:rPr dirty="0" smtClean="0" sz="800" spc="0">
                <a:solidFill>
                  <a:srgbClr val="728E9E"/>
                </a:solidFill>
                <a:latin typeface="Arial"/>
                <a:cs typeface="Arial"/>
              </a:rPr>
              <a:t>f</a:t>
            </a:r>
            <a:r>
              <a:rPr dirty="0" smtClean="0" sz="800" spc="5">
                <a:solidFill>
                  <a:srgbClr val="5490A5"/>
                </a:solidFill>
                <a:latin typeface="Arial"/>
                <a:cs typeface="Arial"/>
              </a:rPr>
              <a:t>acebook</a:t>
            </a:r>
            <a:r>
              <a:rPr dirty="0" smtClean="0" sz="800" spc="-14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-55">
                <a:solidFill>
                  <a:srgbClr val="728E9E"/>
                </a:solidFill>
                <a:latin typeface="Arial"/>
                <a:cs typeface="Arial"/>
              </a:rPr>
              <a:t>.</a:t>
            </a:r>
            <a:r>
              <a:rPr dirty="0" smtClean="0" sz="800" spc="40">
                <a:solidFill>
                  <a:srgbClr val="5490A5"/>
                </a:solidFill>
                <a:latin typeface="Arial"/>
                <a:cs typeface="Arial"/>
              </a:rPr>
              <a:t>com/g</a:t>
            </a:r>
            <a:r>
              <a:rPr dirty="0" smtClean="0" sz="800" spc="-40">
                <a:solidFill>
                  <a:srgbClr val="728E9E"/>
                </a:solidFill>
                <a:latin typeface="Arial"/>
                <a:cs typeface="Arial"/>
              </a:rPr>
              <a:t>r</a:t>
            </a:r>
            <a:r>
              <a:rPr dirty="0" smtClean="0" sz="800" spc="10">
                <a:solidFill>
                  <a:srgbClr val="5490A5"/>
                </a:solidFill>
                <a:latin typeface="Arial"/>
                <a:cs typeface="Arial"/>
              </a:rPr>
              <a:t>oups/thegbdo</a:t>
            </a:r>
            <a:r>
              <a:rPr dirty="0" smtClean="0" sz="800" spc="-8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60">
                <a:solidFill>
                  <a:srgbClr val="728E9E"/>
                </a:solidFill>
                <a:latin typeface="Arial"/>
                <a:cs typeface="Arial"/>
              </a:rPr>
              <a:t>...</a:t>
            </a:r>
            <a:endParaRPr sz="800">
              <a:latin typeface="Arial"/>
              <a:cs typeface="Arial"/>
            </a:endParaRPr>
          </a:p>
          <a:p>
            <a:pPr marL="19685">
              <a:lnSpc>
                <a:spcPct val="100000"/>
              </a:lnSpc>
              <a:spcBef>
                <a:spcPts val="190"/>
              </a:spcBef>
            </a:pPr>
            <a:r>
              <a:rPr dirty="0" smtClean="0" sz="800" spc="30">
                <a:solidFill>
                  <a:srgbClr val="5490A5"/>
                </a:solidFill>
                <a:latin typeface="Arial"/>
                <a:cs typeface="Arial"/>
              </a:rPr>
              <a:t>peo</a:t>
            </a:r>
            <a:r>
              <a:rPr dirty="0" smtClean="0" sz="800" spc="-35">
                <a:solidFill>
                  <a:srgbClr val="5490A5"/>
                </a:solidFill>
                <a:latin typeface="Arial"/>
                <a:cs typeface="Arial"/>
              </a:rPr>
              <a:t>p</a:t>
            </a:r>
            <a:r>
              <a:rPr dirty="0" smtClean="0" sz="800" spc="-5">
                <a:solidFill>
                  <a:srgbClr val="728E9E"/>
                </a:solidFill>
                <a:latin typeface="Arial"/>
                <a:cs typeface="Arial"/>
              </a:rPr>
              <a:t>l</a:t>
            </a:r>
            <a:r>
              <a:rPr dirty="0" smtClean="0" sz="800" spc="5">
                <a:solidFill>
                  <a:srgbClr val="5490A5"/>
                </a:solidFill>
                <a:latin typeface="Arial"/>
                <a:cs typeface="Arial"/>
              </a:rPr>
              <a:t>ewlthdiabetesco</a:t>
            </a:r>
            <a:r>
              <a:rPr dirty="0" smtClean="0" sz="800" spc="-14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728E9E"/>
                </a:solidFill>
                <a:latin typeface="Arial"/>
                <a:cs typeface="Arial"/>
              </a:rPr>
              <a:t>n</a:t>
            </a:r>
            <a:r>
              <a:rPr dirty="0" smtClean="0" sz="800" spc="0">
                <a:solidFill>
                  <a:srgbClr val="5490A5"/>
                </a:solidFill>
                <a:latin typeface="Arial"/>
                <a:cs typeface="Arial"/>
              </a:rPr>
              <a:t>ference</a:t>
            </a:r>
            <a:r>
              <a:rPr dirty="0" smtClean="0" sz="800" spc="-155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728E9E"/>
                </a:solidFill>
                <a:latin typeface="Arial"/>
                <a:cs typeface="Arial"/>
              </a:rPr>
              <a:t>.</a:t>
            </a:r>
            <a:r>
              <a:rPr dirty="0" smtClean="0" sz="800" spc="-65">
                <a:solidFill>
                  <a:srgbClr val="728E9E"/>
                </a:solidFill>
                <a:latin typeface="Arial"/>
                <a:cs typeface="Arial"/>
              </a:rPr>
              <a:t>c</a:t>
            </a:r>
            <a:r>
              <a:rPr dirty="0" smtClean="0" sz="800" spc="50">
                <a:solidFill>
                  <a:srgbClr val="5490A5"/>
                </a:solidFill>
                <a:latin typeface="Arial"/>
                <a:cs typeface="Arial"/>
              </a:rPr>
              <a:t>om</a:t>
            </a:r>
            <a:endParaRPr sz="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488330" y="5026504"/>
            <a:ext cx="133794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ltvtng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50" spc="15">
                <a:solidFill>
                  <a:srgbClr val="62646B"/>
                </a:solidFill>
                <a:latin typeface="Times New Roman"/>
                <a:cs typeface="Times New Roman"/>
              </a:rPr>
              <a:t>wtth</a:t>
            </a:r>
            <a:r>
              <a:rPr dirty="0" smtClean="0" sz="850" spc="85">
                <a:solidFill>
                  <a:srgbClr val="62646B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55">
                <a:solidFill>
                  <a:srgbClr val="62646B"/>
                </a:solidFill>
                <a:latin typeface="Arial"/>
                <a:cs typeface="Arial"/>
              </a:rPr>
              <a:t>type</a:t>
            </a:r>
            <a:r>
              <a:rPr dirty="0" smtClean="0" sz="800" spc="4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950" spc="215">
                <a:solidFill>
                  <a:srgbClr val="62646B"/>
                </a:solidFill>
                <a:latin typeface="Times New Roman"/>
                <a:cs typeface="Times New Roman"/>
              </a:rPr>
              <a:t>1</a:t>
            </a:r>
            <a:r>
              <a:rPr dirty="0" smtClean="0" sz="800" spc="50">
                <a:solidFill>
                  <a:srgbClr val="62646B"/>
                </a:solidFill>
                <a:latin typeface="Arial"/>
                <a:cs typeface="Arial"/>
              </a:rPr>
              <a:t>diabetes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676343" y="5153681"/>
            <a:ext cx="1080770" cy="1993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265" b="1" i="1">
                <a:solidFill>
                  <a:srgbClr val="EDF4F6"/>
                </a:solidFill>
                <a:latin typeface="Arial"/>
                <a:cs typeface="Arial"/>
              </a:rPr>
              <a:t>J%':</a:t>
            </a:r>
            <a:r>
              <a:rPr dirty="0" smtClean="0" sz="1100" spc="-65" b="1" i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700" spc="60">
                <a:solidFill>
                  <a:srgbClr val="EDF4F6"/>
                </a:solidFill>
                <a:latin typeface="Arial"/>
                <a:cs typeface="Arial"/>
              </a:rPr>
              <a:t>Tweet</a:t>
            </a:r>
            <a:r>
              <a:rPr dirty="0" smtClean="0" sz="700" spc="-5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700" spc="95">
                <a:solidFill>
                  <a:srgbClr val="EDF4F6"/>
                </a:solidFill>
                <a:latin typeface="Arial"/>
                <a:cs typeface="Arial"/>
              </a:rPr>
              <a:t>to</a:t>
            </a:r>
            <a:r>
              <a:rPr dirty="0" smtClean="0" sz="700" spc="-5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750" spc="5" b="1">
                <a:solidFill>
                  <a:srgbClr val="EDF4F6"/>
                </a:solidFill>
                <a:latin typeface="Arial"/>
                <a:cs typeface="Arial"/>
              </a:rPr>
              <a:t>Sw</a:t>
            </a:r>
            <a:r>
              <a:rPr dirty="0" smtClean="0" sz="750" spc="5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750" spc="-25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baseline="-8333" sz="1500" spc="7">
                <a:solidFill>
                  <a:srgbClr val="62646B"/>
                </a:solidFill>
                <a:latin typeface="Times New Roman"/>
                <a:cs typeface="Times New Roman"/>
              </a:rPr>
              <a:t>area.</a:t>
            </a:r>
            <a:endParaRPr baseline="-8333" sz="15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656579" y="5808814"/>
            <a:ext cx="109093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0">
                <a:solidFill>
                  <a:srgbClr val="62646B"/>
                </a:solidFill>
                <a:latin typeface="Arial"/>
                <a:cs typeface="Arial"/>
              </a:rPr>
              <a:t>Joined</a:t>
            </a:r>
            <a:r>
              <a:rPr dirty="0" smtClean="0" sz="950" spc="-70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950" spc="-35">
                <a:solidFill>
                  <a:srgbClr val="62646B"/>
                </a:solidFill>
                <a:latin typeface="Arial"/>
                <a:cs typeface="Arial"/>
              </a:rPr>
              <a:t>January</a:t>
            </a:r>
            <a:r>
              <a:rPr dirty="0" smtClean="0" sz="950" spc="4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50">
                <a:solidFill>
                  <a:srgbClr val="62646B"/>
                </a:solidFill>
                <a:latin typeface="Arial"/>
                <a:cs typeface="Arial"/>
              </a:rPr>
              <a:t>2016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6908336" y="5911239"/>
            <a:ext cx="84708" cy="168516"/>
          </a:xfrm>
          <a:custGeom>
            <a:avLst/>
            <a:gdLst/>
            <a:ahLst/>
            <a:cxnLst/>
            <a:rect l="l" t="t" r="r" b="b"/>
            <a:pathLst>
              <a:path w="84708" h="168516">
                <a:moveTo>
                  <a:pt x="0" y="0"/>
                </a:moveTo>
                <a:lnTo>
                  <a:pt x="84708" y="0"/>
                </a:lnTo>
                <a:lnTo>
                  <a:pt x="84708" y="168516"/>
                </a:lnTo>
                <a:lnTo>
                  <a:pt x="0" y="168516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6889032" y="6079755"/>
            <a:ext cx="104133" cy="194257"/>
          </a:xfrm>
          <a:custGeom>
            <a:avLst/>
            <a:gdLst/>
            <a:ahLst/>
            <a:cxnLst/>
            <a:rect l="l" t="t" r="r" b="b"/>
            <a:pathLst>
              <a:path w="104133" h="194257">
                <a:moveTo>
                  <a:pt x="0" y="0"/>
                </a:moveTo>
                <a:lnTo>
                  <a:pt x="104133" y="0"/>
                </a:lnTo>
                <a:lnTo>
                  <a:pt x="104133" y="194257"/>
                </a:lnTo>
                <a:lnTo>
                  <a:pt x="0" y="194257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6884720" y="6295193"/>
            <a:ext cx="130299" cy="135185"/>
          </a:xfrm>
          <a:custGeom>
            <a:avLst/>
            <a:gdLst/>
            <a:ahLst/>
            <a:cxnLst/>
            <a:rect l="l" t="t" r="r" b="b"/>
            <a:pathLst>
              <a:path w="130299" h="135185">
                <a:moveTo>
                  <a:pt x="0" y="0"/>
                </a:moveTo>
                <a:lnTo>
                  <a:pt x="130299" y="0"/>
                </a:lnTo>
                <a:lnTo>
                  <a:pt x="130299" y="135185"/>
                </a:lnTo>
                <a:lnTo>
                  <a:pt x="0" y="135185"/>
                </a:lnTo>
                <a:lnTo>
                  <a:pt x="0" y="0"/>
                </a:lnTo>
                <a:close/>
              </a:path>
            </a:pathLst>
          </a:custGeom>
          <a:solidFill>
            <a:srgbClr val="EBF0F2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7" name="object 67"/>
          <p:cNvSpPr txBox="1"/>
          <p:nvPr/>
        </p:nvSpPr>
        <p:spPr>
          <a:xfrm>
            <a:off x="6878218" y="5915018"/>
            <a:ext cx="1108710" cy="5143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4290">
              <a:lnSpc>
                <a:spcPct val="100000"/>
              </a:lnSpc>
            </a:pPr>
            <a:r>
              <a:rPr dirty="0" smtClean="0" sz="1150" spc="80" b="1">
                <a:solidFill>
                  <a:srgbClr val="A0ACB5"/>
                </a:solidFill>
                <a:latin typeface="Times New Roman"/>
                <a:cs typeface="Times New Roman"/>
              </a:rPr>
              <a:t>9</a:t>
            </a:r>
            <a:r>
              <a:rPr dirty="0" smtClean="0" sz="1150" spc="90" b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0">
                <a:solidFill>
                  <a:srgbClr val="62646B"/>
                </a:solidFill>
                <a:latin typeface="Arial"/>
                <a:cs typeface="Arial"/>
              </a:rPr>
              <a:t>The</a:t>
            </a:r>
            <a:r>
              <a:rPr dirty="0" smtClean="0" sz="800" spc="-15">
                <a:solidFill>
                  <a:srgbClr val="62646B"/>
                </a:solidFill>
                <a:latin typeface="Arial"/>
                <a:cs typeface="Arial"/>
              </a:rPr>
              <a:t> </a:t>
            </a:r>
            <a:r>
              <a:rPr dirty="0" smtClean="0" sz="800" spc="-5">
                <a:solidFill>
                  <a:srgbClr val="4B4D54"/>
                </a:solidFill>
                <a:latin typeface="Arial"/>
                <a:cs typeface="Arial"/>
              </a:rPr>
              <a:t>Pancreaverse</a:t>
            </a:r>
            <a:endParaRPr sz="800">
              <a:latin typeface="Arial"/>
              <a:cs typeface="Arial"/>
            </a:endParaRPr>
          </a:p>
          <a:p>
            <a:pPr marL="19685">
              <a:lnSpc>
                <a:spcPts val="1325"/>
              </a:lnSpc>
            </a:pPr>
            <a:r>
              <a:rPr dirty="0" smtClean="0" sz="1150" spc="-15" i="1">
                <a:solidFill>
                  <a:srgbClr val="A0ACB5"/>
                </a:solidFill>
                <a:latin typeface="Times New Roman"/>
                <a:cs typeface="Times New Roman"/>
              </a:rPr>
              <a:t>6'</a:t>
            </a:r>
            <a:r>
              <a:rPr dirty="0" smtClean="0" sz="1150" spc="-15" i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114" i="1">
                <a:solidFill>
                  <a:srgbClr val="A0ACB5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5">
                <a:solidFill>
                  <a:srgbClr val="5490A5"/>
                </a:solidFill>
                <a:latin typeface="Arial"/>
                <a:cs typeface="Arial"/>
              </a:rPr>
              <a:t>gbdoc.co</a:t>
            </a:r>
            <a:r>
              <a:rPr dirty="0" smtClean="0" sz="800" spc="-120">
                <a:solidFill>
                  <a:srgbClr val="5490A5"/>
                </a:solidFill>
                <a:latin typeface="Arial"/>
                <a:cs typeface="Arial"/>
              </a:rPr>
              <a:t> </a:t>
            </a:r>
            <a:r>
              <a:rPr dirty="0" smtClean="0" sz="800" spc="-55">
                <a:solidFill>
                  <a:srgbClr val="567087"/>
                </a:solidFill>
                <a:latin typeface="Arial"/>
                <a:cs typeface="Arial"/>
              </a:rPr>
              <a:t>.</a:t>
            </a:r>
            <a:r>
              <a:rPr dirty="0" smtClean="0" sz="800" spc="25">
                <a:solidFill>
                  <a:srgbClr val="5490A5"/>
                </a:solidFill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mtClean="0" sz="800" spc="90">
                <a:solidFill>
                  <a:srgbClr val="A0ACB5"/>
                </a:solidFill>
                <a:latin typeface="Arial"/>
                <a:cs typeface="Arial"/>
              </a:rPr>
              <a:t>(</a:t>
            </a:r>
            <a:r>
              <a:rPr dirty="0" smtClean="0" sz="800" spc="70">
                <a:solidFill>
                  <a:srgbClr val="A0ACB5"/>
                </a:solidFill>
                <a:latin typeface="Arial"/>
                <a:cs typeface="Arial"/>
              </a:rPr>
              <a:t>[</a:t>
            </a:r>
            <a:r>
              <a:rPr dirty="0" smtClean="0" sz="800" spc="90">
                <a:solidFill>
                  <a:srgbClr val="A0ACB5"/>
                </a:solidFill>
                <a:latin typeface="Arial"/>
                <a:cs typeface="Arial"/>
              </a:rPr>
              <a:t>)</a:t>
            </a:r>
            <a:r>
              <a:rPr dirty="0" smtClean="0" sz="800" spc="-25">
                <a:solidFill>
                  <a:srgbClr val="A0ACB5"/>
                </a:solidFill>
                <a:latin typeface="Arial"/>
                <a:cs typeface="Arial"/>
              </a:rPr>
              <a:t> </a:t>
            </a:r>
            <a:r>
              <a:rPr dirty="0" smtClean="0" sz="800" spc="15">
                <a:solidFill>
                  <a:srgbClr val="4B4D54"/>
                </a:solidFill>
                <a:latin typeface="Arial"/>
                <a:cs typeface="Arial"/>
              </a:rPr>
              <a:t>Joined</a:t>
            </a:r>
            <a:r>
              <a:rPr dirty="0" smtClean="0" sz="800" spc="-25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4B4D54"/>
                </a:solidFill>
                <a:latin typeface="Arial"/>
                <a:cs typeface="Arial"/>
              </a:rPr>
              <a:t>August</a:t>
            </a:r>
            <a:r>
              <a:rPr dirty="0" smtClean="0" sz="800" spc="60">
                <a:solidFill>
                  <a:srgbClr val="4B4D54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62646B"/>
                </a:solidFill>
                <a:latin typeface="Arial"/>
                <a:cs typeface="Arial"/>
              </a:rPr>
              <a:t>2</a:t>
            </a:r>
            <a:r>
              <a:rPr dirty="0" smtClean="0" sz="800" spc="45">
                <a:solidFill>
                  <a:srgbClr val="62646B"/>
                </a:solidFill>
                <a:latin typeface="Arial"/>
                <a:cs typeface="Arial"/>
              </a:rPr>
              <a:t>0</a:t>
            </a:r>
            <a:r>
              <a:rPr dirty="0" smtClean="0" sz="800" spc="-45">
                <a:solidFill>
                  <a:srgbClr val="4D3638"/>
                </a:solidFill>
                <a:latin typeface="Arial"/>
                <a:cs typeface="Arial"/>
              </a:rPr>
              <a:t>1</a:t>
            </a:r>
            <a:r>
              <a:rPr dirty="0" smtClean="0" sz="800" spc="15">
                <a:solidFill>
                  <a:srgbClr val="62646B"/>
                </a:solidFill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7322515" y="6615699"/>
            <a:ext cx="1061307" cy="141634"/>
          </a:xfrm>
          <a:custGeom>
            <a:avLst/>
            <a:gdLst/>
            <a:ahLst/>
            <a:cxnLst/>
            <a:rect l="l" t="t" r="r" b="b"/>
            <a:pathLst>
              <a:path w="1061307" h="141634">
                <a:moveTo>
                  <a:pt x="0" y="0"/>
                </a:moveTo>
                <a:lnTo>
                  <a:pt x="1061307" y="0"/>
                </a:lnTo>
                <a:lnTo>
                  <a:pt x="1061307" y="141634"/>
                </a:lnTo>
                <a:lnTo>
                  <a:pt x="0" y="141634"/>
                </a:lnTo>
                <a:lnTo>
                  <a:pt x="0" y="0"/>
                </a:lnTo>
                <a:close/>
              </a:path>
            </a:pathLst>
          </a:custGeom>
          <a:solidFill>
            <a:srgbClr val="3D99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9" name="object 69"/>
          <p:cNvSpPr txBox="1"/>
          <p:nvPr/>
        </p:nvSpPr>
        <p:spPr>
          <a:xfrm>
            <a:off x="7500010" y="6617485"/>
            <a:ext cx="89852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40" b="1">
                <a:solidFill>
                  <a:srgbClr val="EDF4F6"/>
                </a:solidFill>
                <a:latin typeface="Arial"/>
                <a:cs typeface="Arial"/>
              </a:rPr>
              <a:t>TweettoGB</a:t>
            </a:r>
            <a:r>
              <a:rPr dirty="0" smtClean="0" sz="800" spc="90" b="1">
                <a:solidFill>
                  <a:srgbClr val="EDF4F6"/>
                </a:solidFill>
                <a:latin typeface="Arial"/>
                <a:cs typeface="Arial"/>
              </a:rPr>
              <a:t> </a:t>
            </a:r>
            <a:r>
              <a:rPr dirty="0" smtClean="0" sz="800" spc="40" b="1">
                <a:solidFill>
                  <a:srgbClr val="EDF4F6"/>
                </a:solidFill>
                <a:latin typeface="Arial"/>
                <a:cs typeface="Arial"/>
              </a:rPr>
              <a:t>DOC</a:t>
            </a:r>
            <a:endParaRPr sz="800">
              <a:latin typeface="Arial"/>
              <a:cs typeface="Arial"/>
            </a:endParaRPr>
          </a:p>
        </p:txBody>
      </p:sp>
      <p:graphicFrame>
        <p:nvGraphicFramePr>
          <p:cNvPr id="62" name="object 62"/>
          <p:cNvGraphicFramePr>
            <a:graphicFrameLocks noGrp="1"/>
          </p:cNvGraphicFramePr>
          <p:nvPr/>
        </p:nvGraphicFramePr>
        <p:xfrm>
          <a:off x="5495239" y="5423443"/>
          <a:ext cx="166700" cy="5605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18"/>
                <a:gridCol w="44282"/>
                <a:gridCol w="44282"/>
              </a:tblGrid>
              <a:tr h="169703">
                <a:tc>
                  <a:txBody>
                    <a:bodyPr/>
                    <a:lstStyle/>
                    <a:p>
                      <a:pPr marL="27305">
                        <a:lnSpc>
                          <a:spcPts val="1315"/>
                        </a:lnSpc>
                      </a:pPr>
                      <a:r>
                        <a:rPr dirty="0" smtClean="0" sz="1200" b="1">
                          <a:solidFill>
                            <a:srgbClr val="A0ACB5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solidFill>
                      <a:srgbClr val="EBF0F2"/>
                    </a:solidFill>
                  </a:tcPr>
                </a:tc>
                <a:tc gridSpan="2">
                  <a:txBody>
                    <a:bodyPr/>
                    <a:lstStyle/>
                    <a:p>
                      <a:pPr/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57302">
                <a:tc>
                  <a:txBody>
                    <a:bodyPr/>
                    <a:lstStyle/>
                    <a:p>
                      <a:pPr marL="12700">
                        <a:lnSpc>
                          <a:spcPts val="1205"/>
                        </a:lnSpc>
                      </a:pPr>
                      <a:r>
                        <a:rPr dirty="0" smtClean="0" sz="1350" i="1">
                          <a:solidFill>
                            <a:srgbClr val="A0ACB5"/>
                          </a:solidFill>
                          <a:latin typeface="Times New Roman"/>
                          <a:cs typeface="Times New Roman"/>
                        </a:rPr>
                        <a:t>&amp;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solidFill>
                      <a:srgbClr val="EBF0F2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/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3536">
                <a:tc gridSpan="2"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A0ACB5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solidFill>
                      <a:srgbClr val="EBF0F2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0400" y="825500"/>
            <a:ext cx="7810500" cy="520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31566" y="2035302"/>
            <a:ext cx="2830195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spc="-75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oad</a:t>
            </a:r>
            <a:r>
              <a:rPr dirty="0" smtClean="0" sz="4400" spc="-1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4400" spc="-2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head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993265"/>
            <a:ext cx="234442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-50" b="1" u="heavy">
                <a:latin typeface="Calibri"/>
                <a:cs typeface="Calibri"/>
              </a:rPr>
              <a:t>P</a:t>
            </a:r>
            <a:r>
              <a:rPr dirty="0" smtClean="0" sz="3200" spc="0" b="1" u="heavy">
                <a:latin typeface="Calibri"/>
                <a:cs typeface="Calibri"/>
              </a:rPr>
              <a:t>eer</a:t>
            </a:r>
            <a:r>
              <a:rPr dirty="0" smtClean="0" sz="3200" spc="-5" b="1" u="heavy">
                <a:latin typeface="Calibri"/>
                <a:cs typeface="Calibri"/>
              </a:rPr>
              <a:t> </a:t>
            </a:r>
            <a:r>
              <a:rPr dirty="0" smtClean="0" sz="3200" spc="-15" b="1" u="heavy">
                <a:latin typeface="Calibri"/>
                <a:cs typeface="Calibri"/>
              </a:rPr>
              <a:t>S</a:t>
            </a:r>
            <a:r>
              <a:rPr dirty="0" smtClean="0" sz="3200" spc="0" b="1" u="heavy">
                <a:latin typeface="Calibri"/>
                <a:cs typeface="Calibri"/>
              </a:rPr>
              <a:t>up</a:t>
            </a:r>
            <a:r>
              <a:rPr dirty="0" smtClean="0" sz="3200" spc="-10" b="1" u="heavy">
                <a:latin typeface="Calibri"/>
                <a:cs typeface="Calibri"/>
              </a:rPr>
              <a:t>p</a:t>
            </a:r>
            <a:r>
              <a:rPr dirty="0" smtClean="0" sz="3200" spc="0" b="1" u="heavy">
                <a:latin typeface="Calibri"/>
                <a:cs typeface="Calibri"/>
              </a:rPr>
              <a:t>or</a:t>
            </a:r>
            <a:r>
              <a:rPr dirty="0" smtClean="0" sz="3200" spc="5" b="1" u="heavy">
                <a:latin typeface="Calibri"/>
                <a:cs typeface="Calibri"/>
              </a:rPr>
              <a:t>t</a:t>
            </a:r>
            <a:r>
              <a:rPr dirty="0" smtClean="0" sz="3200" spc="0" b="1" u="heavy">
                <a:latin typeface="Calibri"/>
                <a:cs typeface="Calibri"/>
              </a:rPr>
              <a:t>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480945"/>
            <a:ext cx="5330825" cy="3448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</a:tabLst>
            </a:pPr>
            <a:r>
              <a:rPr dirty="0" smtClean="0" sz="3200">
                <a:latin typeface="Calibri"/>
                <a:cs typeface="Calibri"/>
              </a:rPr>
              <a:t>Learn, </a:t>
            </a:r>
            <a:r>
              <a:rPr dirty="0" smtClean="0" sz="3200" spc="-1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ha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endParaRPr sz="32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mtClean="0" sz="3200" spc="-50">
                <a:latin typeface="Calibri"/>
                <a:cs typeface="Calibri"/>
              </a:rPr>
              <a:t>e</a:t>
            </a:r>
            <a:r>
              <a:rPr dirty="0" smtClean="0" sz="3200" spc="0">
                <a:latin typeface="Calibri"/>
                <a:cs typeface="Calibri"/>
              </a:rPr>
              <a:t>xperi</a:t>
            </a:r>
            <a:r>
              <a:rPr dirty="0" smtClean="0" sz="3200" spc="-10">
                <a:latin typeface="Calibri"/>
                <a:cs typeface="Calibri"/>
              </a:rPr>
              <a:t>e</a:t>
            </a:r>
            <a:r>
              <a:rPr dirty="0" smtClean="0" sz="3200" spc="0">
                <a:latin typeface="Calibri"/>
                <a:cs typeface="Calibri"/>
              </a:rPr>
              <a:t>nces</a:t>
            </a:r>
            <a:endParaRPr sz="320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  <a:tab pos="4069079" algn="l"/>
              </a:tabLst>
            </a:pPr>
            <a:r>
              <a:rPr dirty="0" smtClean="0" sz="3200">
                <a:latin typeface="Calibri"/>
                <a:cs typeface="Calibri"/>
              </a:rPr>
              <a:t>Emot</a:t>
            </a:r>
            <a:r>
              <a:rPr dirty="0" smtClean="0" sz="3200" spc="-15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onal</a:t>
            </a:r>
            <a:r>
              <a:rPr dirty="0" smtClean="0" sz="3200" spc="2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&amp; </a:t>
            </a:r>
            <a:r>
              <a:rPr dirty="0" smtClean="0" sz="3200" spc="-1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ocial	</a:t>
            </a:r>
            <a:r>
              <a:rPr dirty="0" smtClean="0" sz="3200" spc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</a:pPr>
            <a:r>
              <a:rPr dirty="0" smtClean="0" sz="3200">
                <a:latin typeface="Calibri"/>
                <a:cs typeface="Calibri"/>
              </a:rPr>
              <a:t>sup</a:t>
            </a:r>
            <a:r>
              <a:rPr dirty="0" smtClean="0" sz="3200" spc="-1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ort</a:t>
            </a:r>
            <a:endParaRPr sz="320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buFont typeface="Arial"/>
              <a:buChar char="•"/>
              <a:tabLst>
                <a:tab pos="469900" algn="l"/>
                <a:tab pos="4069079" algn="l"/>
                <a:tab pos="4526280" algn="l"/>
              </a:tabLst>
            </a:pPr>
            <a:r>
              <a:rPr dirty="0" smtClean="0" sz="3200">
                <a:latin typeface="Calibri"/>
                <a:cs typeface="Calibri"/>
              </a:rPr>
              <a:t>Sel</a:t>
            </a:r>
            <a:r>
              <a:rPr dirty="0" smtClean="0" sz="3200" spc="-10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-mana</a:t>
            </a:r>
            <a:r>
              <a:rPr dirty="0" smtClean="0" sz="3200" spc="-3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eme</a:t>
            </a:r>
            <a:r>
              <a:rPr dirty="0" smtClean="0" sz="3200" spc="-35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t,	</a:t>
            </a:r>
            <a:r>
              <a:rPr dirty="0" smtClean="0" sz="3200" spc="0">
                <a:latin typeface="Arial"/>
                <a:cs typeface="Arial"/>
              </a:rPr>
              <a:t>•	</a:t>
            </a:r>
            <a:r>
              <a:rPr dirty="0" smtClean="0" sz="3200" spc="0">
                <a:latin typeface="Calibri"/>
                <a:cs typeface="Calibri"/>
              </a:rPr>
              <a:t>M</a:t>
            </a:r>
            <a:r>
              <a:rPr dirty="0" smtClean="0" sz="3200" spc="-50">
                <a:latin typeface="Calibri"/>
                <a:cs typeface="Calibri"/>
              </a:rPr>
              <a:t>D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dirty="0" smtClean="0" sz="3200">
                <a:latin typeface="Calibri"/>
                <a:cs typeface="Calibri"/>
              </a:rPr>
              <a:t>en</a:t>
            </a:r>
            <a:r>
              <a:rPr dirty="0" smtClean="0" sz="3200" spc="-60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a</a:t>
            </a:r>
            <a:r>
              <a:rPr dirty="0" smtClean="0" sz="3200" spc="-20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eme</a:t>
            </a:r>
            <a:r>
              <a:rPr dirty="0" smtClean="0" sz="3200" spc="-30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  <a:p>
            <a:pPr marL="561340" indent="-549275">
              <a:lnSpc>
                <a:spcPct val="100000"/>
              </a:lnSpc>
              <a:buFont typeface="Arial"/>
              <a:buChar char="•"/>
              <a:tabLst>
                <a:tab pos="561340" algn="l"/>
              </a:tabLst>
            </a:pPr>
            <a:r>
              <a:rPr dirty="0" smtClean="0" sz="3200">
                <a:latin typeface="Calibri"/>
                <a:cs typeface="Calibri"/>
              </a:rPr>
              <a:t>‘I am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not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alone’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92573" y="1993265"/>
            <a:ext cx="2482215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b="1" u="heavy">
                <a:latin typeface="Calibri"/>
                <a:cs typeface="Calibri"/>
              </a:rPr>
              <a:t>Hospi</a:t>
            </a:r>
            <a:r>
              <a:rPr dirty="0" smtClean="0" sz="3200" spc="-25" b="1" u="heavy">
                <a:latin typeface="Calibri"/>
                <a:cs typeface="Calibri"/>
              </a:rPr>
              <a:t>t</a:t>
            </a:r>
            <a:r>
              <a:rPr dirty="0" smtClean="0" sz="3200" spc="0" b="1" u="heavy">
                <a:latin typeface="Calibri"/>
                <a:cs typeface="Calibri"/>
              </a:rPr>
              <a:t>al</a:t>
            </a:r>
            <a:r>
              <a:rPr dirty="0" smtClean="0" sz="3200" spc="-25" b="1" u="heavy">
                <a:latin typeface="Calibri"/>
                <a:cs typeface="Calibri"/>
              </a:rPr>
              <a:t> </a:t>
            </a:r>
            <a:r>
              <a:rPr dirty="0" smtClean="0" sz="3200" spc="0" b="1" u="heavy">
                <a:latin typeface="Calibri"/>
                <a:cs typeface="Calibri"/>
              </a:rPr>
              <a:t>cl</a:t>
            </a:r>
            <a:r>
              <a:rPr dirty="0" smtClean="0" sz="3200" spc="10" b="1" u="heavy">
                <a:latin typeface="Calibri"/>
                <a:cs typeface="Calibri"/>
              </a:rPr>
              <a:t>i</a:t>
            </a:r>
            <a:r>
              <a:rPr dirty="0" smtClean="0" sz="3200" spc="0" b="1" u="heavy">
                <a:latin typeface="Calibri"/>
                <a:cs typeface="Calibri"/>
              </a:rPr>
              <a:t>nic: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92573" y="2480945"/>
            <a:ext cx="3176905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>
                <a:latin typeface="Calibri"/>
                <a:cs typeface="Calibri"/>
              </a:rPr>
              <a:t>Speciali</a:t>
            </a:r>
            <a:r>
              <a:rPr dirty="0" smtClean="0" sz="3200" spc="-50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advice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49773" y="3456685"/>
            <a:ext cx="286131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-6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esu</a:t>
            </a:r>
            <a:r>
              <a:rPr dirty="0" smtClean="0" sz="3200" spc="-15">
                <a:latin typeface="Calibri"/>
                <a:cs typeface="Calibri"/>
              </a:rPr>
              <a:t>l</a:t>
            </a:r>
            <a:r>
              <a:rPr dirty="0" smtClean="0" sz="3200" spc="0">
                <a:latin typeface="Calibri"/>
                <a:cs typeface="Calibri"/>
              </a:rPr>
              <a:t>ts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and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-2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oals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92573" y="5407659"/>
            <a:ext cx="4322445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>
                <a:latin typeface="Calibri"/>
                <a:cs typeface="Calibri"/>
              </a:rPr>
              <a:t>Consol</a:t>
            </a:r>
            <a:r>
              <a:rPr dirty="0" smtClean="0" sz="3200" spc="-15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d</a:t>
            </a:r>
            <a:r>
              <a:rPr dirty="0" smtClean="0" sz="3200" spc="-30">
                <a:latin typeface="Calibri"/>
                <a:cs typeface="Calibri"/>
              </a:rPr>
              <a:t>a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1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kn</a:t>
            </a:r>
            <a:r>
              <a:rPr dirty="0" smtClean="0" sz="3200" spc="-20">
                <a:latin typeface="Calibri"/>
                <a:cs typeface="Calibri"/>
              </a:rPr>
              <a:t>o</a:t>
            </a:r>
            <a:r>
              <a:rPr dirty="0" smtClean="0" sz="3200" spc="0">
                <a:latin typeface="Calibri"/>
                <a:cs typeface="Calibri"/>
              </a:rPr>
              <a:t>wled</a:t>
            </a:r>
            <a:r>
              <a:rPr dirty="0" smtClean="0" sz="3200" spc="-2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28409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O</a:t>
            </a:r>
            <a:r>
              <a:rPr dirty="0" smtClean="0" sz="4400" spc="-40" b="1">
                <a:latin typeface="Calibri"/>
                <a:cs typeface="Calibri"/>
              </a:rPr>
              <a:t>v</a:t>
            </a:r>
            <a:r>
              <a:rPr dirty="0" smtClean="0" sz="4400" spc="0" b="1">
                <a:latin typeface="Calibri"/>
                <a:cs typeface="Calibri"/>
              </a:rPr>
              <a:t>e</a:t>
            </a:r>
            <a:r>
              <a:rPr dirty="0" smtClean="0" sz="4400" spc="2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vi</a:t>
            </a:r>
            <a:r>
              <a:rPr dirty="0" smtClean="0" sz="4400" spc="-25" b="1">
                <a:latin typeface="Calibri"/>
                <a:cs typeface="Calibri"/>
              </a:rPr>
              <a:t>e</a:t>
            </a:r>
            <a:r>
              <a:rPr dirty="0" smtClean="0" sz="4400" spc="0" b="1">
                <a:latin typeface="Calibri"/>
                <a:cs typeface="Calibri"/>
              </a:rPr>
              <a:t>w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20773"/>
            <a:ext cx="3166745" cy="403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b="1">
                <a:latin typeface="Calibri"/>
                <a:cs typeface="Calibri"/>
              </a:rPr>
              <a:t>Qu</a:t>
            </a:r>
            <a:r>
              <a:rPr dirty="0" smtClean="0" sz="3200" spc="-10" b="1">
                <a:latin typeface="Calibri"/>
                <a:cs typeface="Calibri"/>
              </a:rPr>
              <a:t>e</a:t>
            </a:r>
            <a:r>
              <a:rPr dirty="0" smtClean="0" sz="3200" spc="-30" b="1">
                <a:latin typeface="Calibri"/>
                <a:cs typeface="Calibri"/>
              </a:rPr>
              <a:t>s</a:t>
            </a:r>
            <a:r>
              <a:rPr dirty="0" smtClean="0" sz="3200" spc="0" b="1">
                <a:latin typeface="Calibri"/>
                <a:cs typeface="Calibri"/>
              </a:rPr>
              <a:t>ti</a:t>
            </a:r>
            <a:r>
              <a:rPr dirty="0" smtClean="0" sz="3200" spc="10" b="1">
                <a:latin typeface="Calibri"/>
                <a:cs typeface="Calibri"/>
              </a:rPr>
              <a:t>o</a:t>
            </a:r>
            <a:r>
              <a:rPr dirty="0" smtClean="0" sz="3200" spc="0" b="1">
                <a:latin typeface="Calibri"/>
                <a:cs typeface="Calibri"/>
              </a:rPr>
              <a:t>ns: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21"/>
              </a:spcBef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The </a:t>
            </a:r>
            <a:r>
              <a:rPr dirty="0" smtClean="0" sz="3200" spc="10">
                <a:latin typeface="Calibri"/>
                <a:cs typeface="Calibri"/>
              </a:rPr>
              <a:t>‘</a:t>
            </a:r>
            <a:r>
              <a:rPr dirty="0" smtClean="0" sz="3200" spc="0">
                <a:latin typeface="Calibri"/>
                <a:cs typeface="Calibri"/>
              </a:rPr>
              <a:t>Wh</a:t>
            </a:r>
            <a:r>
              <a:rPr dirty="0" smtClean="0" sz="3200" spc="-25">
                <a:latin typeface="Calibri"/>
                <a:cs typeface="Calibri"/>
              </a:rPr>
              <a:t>a</a:t>
            </a:r>
            <a:r>
              <a:rPr dirty="0" smtClean="0" sz="3200" spc="9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’?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17"/>
              </a:spcBef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The </a:t>
            </a:r>
            <a:r>
              <a:rPr dirty="0" smtClean="0" sz="3200" spc="15">
                <a:latin typeface="Calibri"/>
                <a:cs typeface="Calibri"/>
              </a:rPr>
              <a:t>‘</a:t>
            </a:r>
            <a:r>
              <a:rPr dirty="0" smtClean="0" sz="3200" spc="0">
                <a:latin typeface="Calibri"/>
                <a:cs typeface="Calibri"/>
              </a:rPr>
              <a:t>W</a:t>
            </a:r>
            <a:r>
              <a:rPr dirty="0" smtClean="0" sz="3200" spc="-55">
                <a:latin typeface="Calibri"/>
                <a:cs typeface="Calibri"/>
              </a:rPr>
              <a:t>h</a:t>
            </a:r>
            <a:r>
              <a:rPr dirty="0" smtClean="0" sz="3200" spc="90">
                <a:latin typeface="Calibri"/>
                <a:cs typeface="Calibri"/>
              </a:rPr>
              <a:t>y</a:t>
            </a:r>
            <a:r>
              <a:rPr dirty="0" smtClean="0" sz="3200" spc="0">
                <a:latin typeface="Calibri"/>
                <a:cs typeface="Calibri"/>
              </a:rPr>
              <a:t>’?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20"/>
              </a:spcBef>
              <a:buFont typeface="Arial"/>
              <a:buChar char="•"/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>
                <a:latin typeface="Calibri"/>
                <a:cs typeface="Calibri"/>
              </a:rPr>
              <a:t>The ‘H</a:t>
            </a:r>
            <a:r>
              <a:rPr dirty="0" smtClean="0" sz="3200" spc="-15">
                <a:latin typeface="Calibri"/>
                <a:cs typeface="Calibri"/>
              </a:rPr>
              <a:t>o</a:t>
            </a:r>
            <a:r>
              <a:rPr dirty="0" smtClean="0" sz="3200" spc="90">
                <a:latin typeface="Calibri"/>
                <a:cs typeface="Calibri"/>
              </a:rPr>
              <a:t>w</a:t>
            </a:r>
            <a:r>
              <a:rPr dirty="0" smtClean="0" sz="3200" spc="0">
                <a:latin typeface="Calibri"/>
                <a:cs typeface="Calibri"/>
              </a:rPr>
              <a:t>’?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>
              <a:lnSpc>
                <a:spcPts val="1300"/>
              </a:lnSpc>
              <a:spcBef>
                <a:spcPts val="76"/>
              </a:spcBef>
              <a:buFont typeface="Arial"/>
              <a:buChar char="•"/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3200" b="1">
                <a:latin typeface="Calibri"/>
                <a:cs typeface="Calibri"/>
              </a:rPr>
              <a:t>Ans</a:t>
            </a:r>
            <a:r>
              <a:rPr dirty="0" smtClean="0" sz="3200" spc="-35" b="1">
                <a:latin typeface="Calibri"/>
                <a:cs typeface="Calibri"/>
              </a:rPr>
              <a:t>w</a:t>
            </a:r>
            <a:r>
              <a:rPr dirty="0" smtClean="0" sz="3200" spc="0" b="1">
                <a:latin typeface="Calibri"/>
                <a:cs typeface="Calibri"/>
              </a:rPr>
              <a:t>e</a:t>
            </a:r>
            <a:r>
              <a:rPr dirty="0" smtClean="0" sz="3200" spc="-45" b="1">
                <a:latin typeface="Calibri"/>
                <a:cs typeface="Calibri"/>
              </a:rPr>
              <a:t>r</a:t>
            </a:r>
            <a:r>
              <a:rPr dirty="0" smtClean="0" sz="3200" spc="0" b="1">
                <a:latin typeface="Calibri"/>
                <a:cs typeface="Calibri"/>
              </a:rPr>
              <a:t>s: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750"/>
              </a:lnSpc>
              <a:spcBef>
                <a:spcPts val="20"/>
              </a:spcBef>
            </a:pPr>
            <a:endParaRPr sz="750"/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dirty="0" smtClean="0" sz="3200" spc="140">
                <a:latin typeface="Calibri"/>
                <a:cs typeface="Calibri"/>
              </a:rPr>
              <a:t>‘</a:t>
            </a:r>
            <a:r>
              <a:rPr dirty="0" smtClean="0" sz="3200" spc="0">
                <a:latin typeface="Calibri"/>
                <a:cs typeface="Calibri"/>
              </a:rPr>
              <a:t>The</a:t>
            </a:r>
            <a:r>
              <a:rPr dirty="0" smtClean="0" sz="3200" spc="-10">
                <a:latin typeface="Calibri"/>
                <a:cs typeface="Calibri"/>
              </a:rPr>
              <a:t> </a:t>
            </a:r>
            <a:r>
              <a:rPr dirty="0" smtClean="0" sz="3200" spc="-5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oad ah</a:t>
            </a:r>
            <a:r>
              <a:rPr dirty="0" smtClean="0" sz="3200" spc="-10">
                <a:latin typeface="Calibri"/>
                <a:cs typeface="Calibri"/>
              </a:rPr>
              <a:t>e</a:t>
            </a:r>
            <a:r>
              <a:rPr dirty="0" smtClean="0" sz="3200" spc="0">
                <a:latin typeface="Calibri"/>
                <a:cs typeface="Calibri"/>
              </a:rPr>
              <a:t>ad’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93392" y="681227"/>
            <a:ext cx="5335524" cy="923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480817" y="839978"/>
            <a:ext cx="4361815" cy="5842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600" spc="-20" b="1">
                <a:solidFill>
                  <a:srgbClr val="FFFFFF"/>
                </a:solidFill>
                <a:latin typeface="Calibri"/>
                <a:cs typeface="Calibri"/>
              </a:rPr>
              <a:t>PEER</a:t>
            </a:r>
            <a:r>
              <a:rPr dirty="0" smtClean="0" sz="3600" spc="-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3600" spc="-25" b="1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dirty="0" smtClean="0" sz="3600" spc="-15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mtClean="0" sz="3600" spc="0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mtClean="0" sz="3600" spc="5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mtClean="0" sz="3600" spc="-60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3600" spc="0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mtClean="0" sz="360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3600" spc="0" b="1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mtClean="0" sz="3600" spc="-35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3600" spc="0" b="1">
                <a:solidFill>
                  <a:srgbClr val="FFFFFF"/>
                </a:solidFill>
                <a:latin typeface="Calibri"/>
                <a:cs typeface="Calibri"/>
              </a:rPr>
              <a:t>OUP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48811" y="1941576"/>
            <a:ext cx="2264664" cy="10134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971290" y="2136394"/>
            <a:ext cx="1221740" cy="572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0">
              <a:lnSpc>
                <a:spcPct val="100000"/>
              </a:lnSpc>
            </a:pPr>
            <a:r>
              <a:rPr dirty="0" smtClean="0" sz="1800" b="1">
                <a:solidFill>
                  <a:srgbClr val="FFFFFF"/>
                </a:solidFill>
                <a:latin typeface="Calibri"/>
                <a:cs typeface="Calibri"/>
              </a:rPr>
              <a:t>Social</a:t>
            </a:r>
            <a:r>
              <a:rPr dirty="0" smtClean="0" sz="1800" spc="-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1800" spc="0" b="1">
                <a:solidFill>
                  <a:srgbClr val="FFFFFF"/>
                </a:solidFill>
                <a:latin typeface="Calibri"/>
                <a:cs typeface="Calibri"/>
              </a:rPr>
              <a:t>me</a:t>
            </a:r>
            <a:r>
              <a:rPr dirty="0" smtClean="0" sz="1800" spc="5" b="1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dirty="0" smtClean="0" sz="1800" spc="0" b="1">
                <a:solidFill>
                  <a:srgbClr val="FFFFFF"/>
                </a:solidFill>
                <a:latin typeface="Calibri"/>
                <a:cs typeface="Calibri"/>
              </a:rPr>
              <a:t>ia</a:t>
            </a:r>
            <a:endParaRPr sz="1800">
              <a:latin typeface="Calibri"/>
              <a:cs typeface="Calibri"/>
            </a:endParaRPr>
          </a:p>
          <a:p>
            <a:pPr algn="ctr" marR="635">
              <a:lnSpc>
                <a:spcPct val="100000"/>
              </a:lnSpc>
            </a:pPr>
            <a:r>
              <a:rPr dirty="0" smtClean="0" sz="1800" spc="-10" b="1">
                <a:solidFill>
                  <a:srgbClr val="FFFFFF"/>
                </a:solidFill>
                <a:latin typeface="Calibri"/>
                <a:cs typeface="Calibri"/>
              </a:rPr>
              <a:t>pl</a:t>
            </a:r>
            <a:r>
              <a:rPr dirty="0" smtClean="0" sz="1800" spc="-25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mtClean="0" sz="1800" spc="0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mtClean="0" sz="1800" spc="-30" b="1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dirty="0" smtClean="0" sz="1800" spc="0" b="1">
                <a:solidFill>
                  <a:srgbClr val="FFFFFF"/>
                </a:solidFill>
                <a:latin typeface="Calibri"/>
                <a:cs typeface="Calibri"/>
              </a:rPr>
              <a:t>orm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0476" y="3637788"/>
            <a:ext cx="2124456" cy="8412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294638" y="3714242"/>
            <a:ext cx="1108075" cy="572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80645">
              <a:lnSpc>
                <a:spcPct val="100000"/>
              </a:lnSpc>
            </a:pPr>
            <a:r>
              <a:rPr dirty="0" smtClean="0" sz="1800" spc="-15">
                <a:solidFill>
                  <a:srgbClr val="FFFFFF"/>
                </a:solidFill>
                <a:latin typeface="Calibri"/>
                <a:cs typeface="Calibri"/>
              </a:rPr>
              <a:t>Me</a:t>
            </a:r>
            <a:r>
              <a:rPr dirty="0" smtClean="0" sz="1800" spc="-2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mtClean="0" sz="1800" spc="5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 (3</a:t>
            </a:r>
            <a:r>
              <a:rPr dirty="0" smtClean="0" sz="1800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mo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th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y)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33927" y="3642359"/>
            <a:ext cx="2694431" cy="7680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579621" y="3851402"/>
            <a:ext cx="2002155" cy="298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Learn,</a:t>
            </a:r>
            <a:r>
              <a:rPr dirty="0" smtClean="0" sz="1800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sh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mtClean="0" sz="1800" spc="-4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e,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 supp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ort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359652" y="3642359"/>
            <a:ext cx="1824227" cy="7680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819645" y="3851402"/>
            <a:ext cx="906780" cy="298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-25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mtClean="0" sz="1800" spc="-5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Calibri"/>
                <a:cs typeface="Calibri"/>
              </a:rPr>
              <a:t>db</a:t>
            </a:r>
            <a:r>
              <a:rPr dirty="0" smtClean="0" sz="1800" spc="-10">
                <a:solidFill>
                  <a:srgbClr val="FFFFFF"/>
                </a:solidFill>
                <a:latin typeface="Calibri"/>
                <a:cs typeface="Calibri"/>
              </a:rPr>
              <a:t>ack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70860" y="5038344"/>
            <a:ext cx="3223260" cy="1014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404996" y="5321808"/>
            <a:ext cx="2554605" cy="393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b="1">
                <a:solidFill>
                  <a:srgbClr val="FFFFFF"/>
                </a:solidFill>
                <a:latin typeface="Calibri"/>
                <a:cs typeface="Calibri"/>
              </a:rPr>
              <a:t>Imp</a:t>
            </a:r>
            <a:r>
              <a:rPr dirty="0" smtClean="0" sz="2400" spc="-30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2400" spc="-15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mtClean="0" sz="2400" spc="-45" b="1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dirty="0" smtClean="0" sz="2400" spc="0" b="1">
                <a:solidFill>
                  <a:srgbClr val="FFFFFF"/>
                </a:solidFill>
                <a:latin typeface="Calibri"/>
                <a:cs typeface="Calibri"/>
              </a:rPr>
              <a:t>ed</a:t>
            </a:r>
            <a:r>
              <a:rPr dirty="0" smtClean="0" sz="2400" spc="-1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mtClean="0" sz="2400" spc="-15" b="1">
                <a:solidFill>
                  <a:srgbClr val="FFFFFF"/>
                </a:solidFill>
                <a:latin typeface="Calibri"/>
                <a:cs typeface="Calibri"/>
              </a:rPr>
              <a:t>ou</a:t>
            </a:r>
            <a:r>
              <a:rPr dirty="0" smtClean="0" sz="2400" spc="-50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mtClean="0" sz="2400" spc="-10" b="1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 smtClean="0" sz="2400" spc="0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mtClean="0" sz="2400" spc="5" b="1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dirty="0" smtClean="0" sz="2400" spc="0" b="1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905243" y="237743"/>
            <a:ext cx="2046731" cy="18013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7304531" y="848867"/>
            <a:ext cx="1173479" cy="7254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6953122" y="261747"/>
            <a:ext cx="1951101" cy="1706372"/>
          </a:xfrm>
          <a:custGeom>
            <a:avLst/>
            <a:gdLst/>
            <a:ahLst/>
            <a:cxnLst/>
            <a:rect l="l" t="t" r="r" b="b"/>
            <a:pathLst>
              <a:path w="1951101" h="1706372">
                <a:moveTo>
                  <a:pt x="406653" y="286385"/>
                </a:moveTo>
                <a:lnTo>
                  <a:pt x="485267" y="617474"/>
                </a:lnTo>
                <a:lnTo>
                  <a:pt x="105918" y="653288"/>
                </a:lnTo>
                <a:lnTo>
                  <a:pt x="355473" y="915669"/>
                </a:lnTo>
                <a:lnTo>
                  <a:pt x="0" y="1017269"/>
                </a:lnTo>
                <a:lnTo>
                  <a:pt x="300862" y="1214119"/>
                </a:lnTo>
                <a:lnTo>
                  <a:pt x="116077" y="1408176"/>
                </a:lnTo>
                <a:lnTo>
                  <a:pt x="434085" y="1440941"/>
                </a:lnTo>
                <a:lnTo>
                  <a:pt x="444119" y="1706372"/>
                </a:lnTo>
                <a:lnTo>
                  <a:pt x="679957" y="1431798"/>
                </a:lnTo>
                <a:lnTo>
                  <a:pt x="857590" y="1431798"/>
                </a:lnTo>
                <a:lnTo>
                  <a:pt x="891667" y="1372235"/>
                </a:lnTo>
                <a:lnTo>
                  <a:pt x="1074859" y="1372235"/>
                </a:lnTo>
                <a:lnTo>
                  <a:pt x="1100201" y="1258824"/>
                </a:lnTo>
                <a:lnTo>
                  <a:pt x="1336652" y="1258824"/>
                </a:lnTo>
                <a:lnTo>
                  <a:pt x="1322324" y="1133602"/>
                </a:lnTo>
                <a:lnTo>
                  <a:pt x="1618090" y="1133602"/>
                </a:lnTo>
                <a:lnTo>
                  <a:pt x="1479550" y="972438"/>
                </a:lnTo>
                <a:lnTo>
                  <a:pt x="1650237" y="891920"/>
                </a:lnTo>
                <a:lnTo>
                  <a:pt x="1534159" y="742695"/>
                </a:lnTo>
                <a:lnTo>
                  <a:pt x="1951101" y="524890"/>
                </a:lnTo>
                <a:lnTo>
                  <a:pt x="1479550" y="516000"/>
                </a:lnTo>
                <a:lnTo>
                  <a:pt x="1486088" y="504189"/>
                </a:lnTo>
                <a:lnTo>
                  <a:pt x="772286" y="504189"/>
                </a:lnTo>
                <a:lnTo>
                  <a:pt x="406653" y="286385"/>
                </a:lnTo>
                <a:close/>
              </a:path>
              <a:path w="1951101" h="1706372">
                <a:moveTo>
                  <a:pt x="857590" y="1431798"/>
                </a:moveTo>
                <a:lnTo>
                  <a:pt x="679957" y="1431798"/>
                </a:lnTo>
                <a:lnTo>
                  <a:pt x="785876" y="1557147"/>
                </a:lnTo>
                <a:lnTo>
                  <a:pt x="857590" y="1431798"/>
                </a:lnTo>
                <a:close/>
              </a:path>
              <a:path w="1951101" h="1706372">
                <a:moveTo>
                  <a:pt x="1074859" y="1372235"/>
                </a:moveTo>
                <a:lnTo>
                  <a:pt x="891667" y="1372235"/>
                </a:lnTo>
                <a:lnTo>
                  <a:pt x="1048893" y="1488439"/>
                </a:lnTo>
                <a:lnTo>
                  <a:pt x="1074859" y="1372235"/>
                </a:lnTo>
                <a:close/>
              </a:path>
              <a:path w="1951101" h="1706372">
                <a:moveTo>
                  <a:pt x="1336652" y="1258824"/>
                </a:moveTo>
                <a:lnTo>
                  <a:pt x="1100201" y="1258824"/>
                </a:lnTo>
                <a:lnTo>
                  <a:pt x="1349628" y="1372235"/>
                </a:lnTo>
                <a:lnTo>
                  <a:pt x="1336652" y="1258824"/>
                </a:lnTo>
                <a:close/>
              </a:path>
              <a:path w="1951101" h="1706372">
                <a:moveTo>
                  <a:pt x="1618090" y="1133602"/>
                </a:moveTo>
                <a:lnTo>
                  <a:pt x="1322324" y="1133602"/>
                </a:lnTo>
                <a:lnTo>
                  <a:pt x="1705102" y="1234820"/>
                </a:lnTo>
                <a:lnTo>
                  <a:pt x="1618090" y="1133602"/>
                </a:lnTo>
                <a:close/>
              </a:path>
              <a:path w="1951101" h="1706372">
                <a:moveTo>
                  <a:pt x="878204" y="149098"/>
                </a:moveTo>
                <a:lnTo>
                  <a:pt x="772286" y="504189"/>
                </a:lnTo>
                <a:lnTo>
                  <a:pt x="1486088" y="504189"/>
                </a:lnTo>
                <a:lnTo>
                  <a:pt x="1512593" y="456311"/>
                </a:lnTo>
                <a:lnTo>
                  <a:pt x="1312036" y="456311"/>
                </a:lnTo>
                <a:lnTo>
                  <a:pt x="1317964" y="343026"/>
                </a:lnTo>
                <a:lnTo>
                  <a:pt x="1035303" y="343026"/>
                </a:lnTo>
                <a:lnTo>
                  <a:pt x="878204" y="149098"/>
                </a:lnTo>
                <a:close/>
              </a:path>
              <a:path w="1951101" h="1706372">
                <a:moveTo>
                  <a:pt x="1626488" y="250570"/>
                </a:moveTo>
                <a:lnTo>
                  <a:pt x="1312036" y="456311"/>
                </a:lnTo>
                <a:lnTo>
                  <a:pt x="1512593" y="456311"/>
                </a:lnTo>
                <a:lnTo>
                  <a:pt x="1626488" y="250570"/>
                </a:lnTo>
                <a:close/>
              </a:path>
              <a:path w="1951101" h="1706372">
                <a:moveTo>
                  <a:pt x="1335912" y="0"/>
                </a:moveTo>
                <a:lnTo>
                  <a:pt x="1035303" y="343026"/>
                </a:lnTo>
                <a:lnTo>
                  <a:pt x="1317964" y="343026"/>
                </a:lnTo>
                <a:lnTo>
                  <a:pt x="1335912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6953122" y="261747"/>
            <a:ext cx="1951101" cy="1706372"/>
          </a:xfrm>
          <a:custGeom>
            <a:avLst/>
            <a:gdLst/>
            <a:ahLst/>
            <a:cxnLst/>
            <a:rect l="l" t="t" r="r" b="b"/>
            <a:pathLst>
              <a:path w="1951101" h="1706372">
                <a:moveTo>
                  <a:pt x="1035303" y="343026"/>
                </a:moveTo>
                <a:lnTo>
                  <a:pt x="1335912" y="0"/>
                </a:lnTo>
                <a:lnTo>
                  <a:pt x="1312036" y="456311"/>
                </a:lnTo>
                <a:lnTo>
                  <a:pt x="1626488" y="250570"/>
                </a:lnTo>
                <a:lnTo>
                  <a:pt x="1479550" y="516000"/>
                </a:lnTo>
                <a:lnTo>
                  <a:pt x="1951101" y="524890"/>
                </a:lnTo>
                <a:lnTo>
                  <a:pt x="1534159" y="742695"/>
                </a:lnTo>
                <a:lnTo>
                  <a:pt x="1650237" y="891920"/>
                </a:lnTo>
                <a:lnTo>
                  <a:pt x="1479550" y="972438"/>
                </a:lnTo>
                <a:lnTo>
                  <a:pt x="1705102" y="1234820"/>
                </a:lnTo>
                <a:lnTo>
                  <a:pt x="1322324" y="1133602"/>
                </a:lnTo>
                <a:lnTo>
                  <a:pt x="1349628" y="1372235"/>
                </a:lnTo>
                <a:lnTo>
                  <a:pt x="1100201" y="1258824"/>
                </a:lnTo>
                <a:lnTo>
                  <a:pt x="1048893" y="1488439"/>
                </a:lnTo>
                <a:lnTo>
                  <a:pt x="891667" y="1372235"/>
                </a:lnTo>
                <a:lnTo>
                  <a:pt x="785876" y="1557147"/>
                </a:lnTo>
                <a:lnTo>
                  <a:pt x="679957" y="1431798"/>
                </a:lnTo>
                <a:lnTo>
                  <a:pt x="444119" y="1706372"/>
                </a:lnTo>
                <a:lnTo>
                  <a:pt x="434085" y="1440941"/>
                </a:lnTo>
                <a:lnTo>
                  <a:pt x="116077" y="1408176"/>
                </a:lnTo>
                <a:lnTo>
                  <a:pt x="300862" y="1214119"/>
                </a:lnTo>
                <a:lnTo>
                  <a:pt x="0" y="1017269"/>
                </a:lnTo>
                <a:lnTo>
                  <a:pt x="355473" y="915669"/>
                </a:lnTo>
                <a:lnTo>
                  <a:pt x="105918" y="653288"/>
                </a:lnTo>
                <a:lnTo>
                  <a:pt x="485267" y="617474"/>
                </a:lnTo>
                <a:lnTo>
                  <a:pt x="406653" y="286385"/>
                </a:lnTo>
                <a:lnTo>
                  <a:pt x="772286" y="504189"/>
                </a:lnTo>
                <a:lnTo>
                  <a:pt x="878204" y="149098"/>
                </a:lnTo>
                <a:lnTo>
                  <a:pt x="1035303" y="343026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7518654" y="940942"/>
            <a:ext cx="679450" cy="3943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b="1">
                <a:latin typeface="Calibri"/>
                <a:cs typeface="Calibri"/>
              </a:rPr>
              <a:t>LivT1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227320" y="1697735"/>
            <a:ext cx="1773935" cy="149809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5576315" y="2153411"/>
            <a:ext cx="1106424" cy="5654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274055" y="1721739"/>
            <a:ext cx="1679067" cy="1402969"/>
          </a:xfrm>
          <a:custGeom>
            <a:avLst/>
            <a:gdLst/>
            <a:ahLst/>
            <a:cxnLst/>
            <a:rect l="l" t="t" r="r" b="b"/>
            <a:pathLst>
              <a:path w="1679067" h="1402969">
                <a:moveTo>
                  <a:pt x="802244" y="1014984"/>
                </a:moveTo>
                <a:lnTo>
                  <a:pt x="599694" y="1014984"/>
                </a:lnTo>
                <a:lnTo>
                  <a:pt x="659638" y="1402969"/>
                </a:lnTo>
                <a:lnTo>
                  <a:pt x="802244" y="1014984"/>
                </a:lnTo>
                <a:close/>
              </a:path>
              <a:path w="1679067" h="1402969">
                <a:moveTo>
                  <a:pt x="1084473" y="970026"/>
                </a:moveTo>
                <a:lnTo>
                  <a:pt x="818769" y="970026"/>
                </a:lnTo>
                <a:lnTo>
                  <a:pt x="1029716" y="1281938"/>
                </a:lnTo>
                <a:lnTo>
                  <a:pt x="1084473" y="970026"/>
                </a:lnTo>
                <a:close/>
              </a:path>
              <a:path w="1679067" h="1402969">
                <a:moveTo>
                  <a:pt x="1338744" y="939038"/>
                </a:moveTo>
                <a:lnTo>
                  <a:pt x="1089914" y="939038"/>
                </a:lnTo>
                <a:lnTo>
                  <a:pt x="1410462" y="1175258"/>
                </a:lnTo>
                <a:lnTo>
                  <a:pt x="1338744" y="939038"/>
                </a:lnTo>
                <a:close/>
              </a:path>
              <a:path w="1679067" h="1402969">
                <a:moveTo>
                  <a:pt x="1328487" y="905256"/>
                </a:moveTo>
                <a:lnTo>
                  <a:pt x="440563" y="905256"/>
                </a:lnTo>
                <a:lnTo>
                  <a:pt x="370205" y="1144270"/>
                </a:lnTo>
                <a:lnTo>
                  <a:pt x="599694" y="1014984"/>
                </a:lnTo>
                <a:lnTo>
                  <a:pt x="802244" y="1014984"/>
                </a:lnTo>
                <a:lnTo>
                  <a:pt x="818769" y="970026"/>
                </a:lnTo>
                <a:lnTo>
                  <a:pt x="1084473" y="970026"/>
                </a:lnTo>
                <a:lnTo>
                  <a:pt x="1089914" y="939038"/>
                </a:lnTo>
                <a:lnTo>
                  <a:pt x="1338744" y="939038"/>
                </a:lnTo>
                <a:lnTo>
                  <a:pt x="1328487" y="905256"/>
                </a:lnTo>
                <a:close/>
              </a:path>
              <a:path w="1679067" h="1402969">
                <a:moveTo>
                  <a:pt x="28702" y="149098"/>
                </a:moveTo>
                <a:lnTo>
                  <a:pt x="359664" y="494791"/>
                </a:lnTo>
                <a:lnTo>
                  <a:pt x="0" y="559562"/>
                </a:lnTo>
                <a:lnTo>
                  <a:pt x="289306" y="764794"/>
                </a:lnTo>
                <a:lnTo>
                  <a:pt x="10541" y="947420"/>
                </a:lnTo>
                <a:lnTo>
                  <a:pt x="440563" y="905256"/>
                </a:lnTo>
                <a:lnTo>
                  <a:pt x="1328487" y="905256"/>
                </a:lnTo>
                <a:lnTo>
                  <a:pt x="1308862" y="840613"/>
                </a:lnTo>
                <a:lnTo>
                  <a:pt x="1640699" y="840613"/>
                </a:lnTo>
                <a:lnTo>
                  <a:pt x="1368678" y="680338"/>
                </a:lnTo>
                <a:lnTo>
                  <a:pt x="1639951" y="528574"/>
                </a:lnTo>
                <a:lnTo>
                  <a:pt x="1298321" y="475107"/>
                </a:lnTo>
                <a:lnTo>
                  <a:pt x="1343672" y="410590"/>
                </a:lnTo>
                <a:lnTo>
                  <a:pt x="568452" y="410590"/>
                </a:lnTo>
                <a:lnTo>
                  <a:pt x="28702" y="149098"/>
                </a:lnTo>
                <a:close/>
              </a:path>
              <a:path w="1679067" h="1402969">
                <a:moveTo>
                  <a:pt x="1640699" y="840613"/>
                </a:moveTo>
                <a:lnTo>
                  <a:pt x="1308862" y="840613"/>
                </a:lnTo>
                <a:lnTo>
                  <a:pt x="1679067" y="863219"/>
                </a:lnTo>
                <a:lnTo>
                  <a:pt x="1640699" y="840613"/>
                </a:lnTo>
                <a:close/>
              </a:path>
              <a:path w="1679067" h="1402969">
                <a:moveTo>
                  <a:pt x="649224" y="149098"/>
                </a:moveTo>
                <a:lnTo>
                  <a:pt x="568452" y="410590"/>
                </a:lnTo>
                <a:lnTo>
                  <a:pt x="1343672" y="410590"/>
                </a:lnTo>
                <a:lnTo>
                  <a:pt x="1367418" y="376809"/>
                </a:lnTo>
                <a:lnTo>
                  <a:pt x="839597" y="376809"/>
                </a:lnTo>
                <a:lnTo>
                  <a:pt x="649224" y="149098"/>
                </a:lnTo>
                <a:close/>
              </a:path>
              <a:path w="1679067" h="1402969">
                <a:moveTo>
                  <a:pt x="1128903" y="0"/>
                </a:moveTo>
                <a:lnTo>
                  <a:pt x="839597" y="376809"/>
                </a:lnTo>
                <a:lnTo>
                  <a:pt x="1367418" y="376809"/>
                </a:lnTo>
                <a:lnTo>
                  <a:pt x="1389112" y="345948"/>
                </a:lnTo>
                <a:lnTo>
                  <a:pt x="1100328" y="345948"/>
                </a:lnTo>
                <a:lnTo>
                  <a:pt x="1128903" y="0"/>
                </a:lnTo>
                <a:close/>
              </a:path>
              <a:path w="1679067" h="1402969">
                <a:moveTo>
                  <a:pt x="1428750" y="289560"/>
                </a:moveTo>
                <a:lnTo>
                  <a:pt x="1100328" y="345948"/>
                </a:lnTo>
                <a:lnTo>
                  <a:pt x="1389112" y="345948"/>
                </a:lnTo>
                <a:lnTo>
                  <a:pt x="1428750" y="28956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274055" y="1721739"/>
            <a:ext cx="1679067" cy="1402969"/>
          </a:xfrm>
          <a:custGeom>
            <a:avLst/>
            <a:gdLst/>
            <a:ahLst/>
            <a:cxnLst/>
            <a:rect l="l" t="t" r="r" b="b"/>
            <a:pathLst>
              <a:path w="1679067" h="1402969">
                <a:moveTo>
                  <a:pt x="839597" y="376809"/>
                </a:moveTo>
                <a:lnTo>
                  <a:pt x="1128903" y="0"/>
                </a:lnTo>
                <a:lnTo>
                  <a:pt x="1100328" y="345948"/>
                </a:lnTo>
                <a:lnTo>
                  <a:pt x="1428750" y="289560"/>
                </a:lnTo>
                <a:lnTo>
                  <a:pt x="1298321" y="475107"/>
                </a:lnTo>
                <a:lnTo>
                  <a:pt x="1639951" y="528574"/>
                </a:lnTo>
                <a:lnTo>
                  <a:pt x="1368678" y="680338"/>
                </a:lnTo>
                <a:lnTo>
                  <a:pt x="1679067" y="863219"/>
                </a:lnTo>
                <a:lnTo>
                  <a:pt x="1308862" y="840613"/>
                </a:lnTo>
                <a:lnTo>
                  <a:pt x="1410462" y="1175258"/>
                </a:lnTo>
                <a:lnTo>
                  <a:pt x="1089914" y="939038"/>
                </a:lnTo>
                <a:lnTo>
                  <a:pt x="1029716" y="1281938"/>
                </a:lnTo>
                <a:lnTo>
                  <a:pt x="818769" y="970026"/>
                </a:lnTo>
                <a:lnTo>
                  <a:pt x="659638" y="1402969"/>
                </a:lnTo>
                <a:lnTo>
                  <a:pt x="599694" y="1014984"/>
                </a:lnTo>
                <a:lnTo>
                  <a:pt x="370205" y="1144270"/>
                </a:lnTo>
                <a:lnTo>
                  <a:pt x="440563" y="905256"/>
                </a:lnTo>
                <a:lnTo>
                  <a:pt x="10541" y="947420"/>
                </a:lnTo>
                <a:lnTo>
                  <a:pt x="289306" y="764794"/>
                </a:lnTo>
                <a:lnTo>
                  <a:pt x="0" y="559562"/>
                </a:lnTo>
                <a:lnTo>
                  <a:pt x="359664" y="494791"/>
                </a:lnTo>
                <a:lnTo>
                  <a:pt x="28702" y="149098"/>
                </a:lnTo>
                <a:lnTo>
                  <a:pt x="568452" y="410590"/>
                </a:lnTo>
                <a:lnTo>
                  <a:pt x="649224" y="149098"/>
                </a:lnTo>
                <a:lnTo>
                  <a:pt x="839597" y="37680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5744083" y="2227834"/>
            <a:ext cx="721360" cy="298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-10" b="1">
                <a:latin typeface="Calibri"/>
                <a:cs typeface="Calibri"/>
              </a:rPr>
              <a:t>@LivT1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25696" y="1577339"/>
            <a:ext cx="310896" cy="5669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4519803" y="1599819"/>
            <a:ext cx="117856" cy="368300"/>
          </a:xfrm>
          <a:custGeom>
            <a:avLst/>
            <a:gdLst/>
            <a:ahLst/>
            <a:cxnLst/>
            <a:rect l="l" t="t" r="r" b="b"/>
            <a:pathLst>
              <a:path w="117856" h="368300">
                <a:moveTo>
                  <a:pt x="13843" y="253618"/>
                </a:moveTo>
                <a:lnTo>
                  <a:pt x="1905" y="260984"/>
                </a:lnTo>
                <a:lnTo>
                  <a:pt x="0" y="268731"/>
                </a:lnTo>
                <a:lnTo>
                  <a:pt x="61468" y="368300"/>
                </a:lnTo>
                <a:lnTo>
                  <a:pt x="75176" y="343407"/>
                </a:lnTo>
                <a:lnTo>
                  <a:pt x="48133" y="343407"/>
                </a:lnTo>
                <a:lnTo>
                  <a:pt x="46947" y="296353"/>
                </a:lnTo>
                <a:lnTo>
                  <a:pt x="21589" y="255396"/>
                </a:lnTo>
                <a:lnTo>
                  <a:pt x="13843" y="253618"/>
                </a:lnTo>
                <a:close/>
              </a:path>
              <a:path w="117856" h="368300">
                <a:moveTo>
                  <a:pt x="46947" y="296353"/>
                </a:moveTo>
                <a:lnTo>
                  <a:pt x="48133" y="343407"/>
                </a:lnTo>
                <a:lnTo>
                  <a:pt x="73533" y="342772"/>
                </a:lnTo>
                <a:lnTo>
                  <a:pt x="73389" y="337057"/>
                </a:lnTo>
                <a:lnTo>
                  <a:pt x="49784" y="337057"/>
                </a:lnTo>
                <a:lnTo>
                  <a:pt x="60289" y="317903"/>
                </a:lnTo>
                <a:lnTo>
                  <a:pt x="46947" y="296353"/>
                </a:lnTo>
                <a:close/>
              </a:path>
              <a:path w="117856" h="368300">
                <a:moveTo>
                  <a:pt x="103377" y="251332"/>
                </a:moveTo>
                <a:lnTo>
                  <a:pt x="95631" y="253491"/>
                </a:lnTo>
                <a:lnTo>
                  <a:pt x="72352" y="295908"/>
                </a:lnTo>
                <a:lnTo>
                  <a:pt x="73533" y="342772"/>
                </a:lnTo>
                <a:lnTo>
                  <a:pt x="48133" y="343407"/>
                </a:lnTo>
                <a:lnTo>
                  <a:pt x="75176" y="343407"/>
                </a:lnTo>
                <a:lnTo>
                  <a:pt x="114554" y="271906"/>
                </a:lnTo>
                <a:lnTo>
                  <a:pt x="117856" y="265810"/>
                </a:lnTo>
                <a:lnTo>
                  <a:pt x="115697" y="258063"/>
                </a:lnTo>
                <a:lnTo>
                  <a:pt x="103377" y="251332"/>
                </a:lnTo>
                <a:close/>
              </a:path>
              <a:path w="117856" h="368300">
                <a:moveTo>
                  <a:pt x="60289" y="317903"/>
                </a:moveTo>
                <a:lnTo>
                  <a:pt x="49784" y="337057"/>
                </a:lnTo>
                <a:lnTo>
                  <a:pt x="71755" y="336422"/>
                </a:lnTo>
                <a:lnTo>
                  <a:pt x="60289" y="317903"/>
                </a:lnTo>
                <a:close/>
              </a:path>
              <a:path w="117856" h="368300">
                <a:moveTo>
                  <a:pt x="72352" y="295908"/>
                </a:moveTo>
                <a:lnTo>
                  <a:pt x="60289" y="317903"/>
                </a:lnTo>
                <a:lnTo>
                  <a:pt x="71755" y="336422"/>
                </a:lnTo>
                <a:lnTo>
                  <a:pt x="49784" y="337057"/>
                </a:lnTo>
                <a:lnTo>
                  <a:pt x="73389" y="337057"/>
                </a:lnTo>
                <a:lnTo>
                  <a:pt x="72352" y="295908"/>
                </a:lnTo>
                <a:close/>
              </a:path>
              <a:path w="117856" h="368300">
                <a:moveTo>
                  <a:pt x="64897" y="0"/>
                </a:moveTo>
                <a:lnTo>
                  <a:pt x="39497" y="761"/>
                </a:lnTo>
                <a:lnTo>
                  <a:pt x="46947" y="296353"/>
                </a:lnTo>
                <a:lnTo>
                  <a:pt x="60289" y="317903"/>
                </a:lnTo>
                <a:lnTo>
                  <a:pt x="72352" y="295908"/>
                </a:lnTo>
                <a:lnTo>
                  <a:pt x="648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840992" y="2848355"/>
            <a:ext cx="2776728" cy="99669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996694" y="2870326"/>
            <a:ext cx="2578989" cy="825754"/>
          </a:xfrm>
          <a:custGeom>
            <a:avLst/>
            <a:gdLst/>
            <a:ahLst/>
            <a:cxnLst/>
            <a:rect l="l" t="t" r="r" b="b"/>
            <a:pathLst>
              <a:path w="2578989" h="825753">
                <a:moveTo>
                  <a:pt x="87503" y="712724"/>
                </a:moveTo>
                <a:lnTo>
                  <a:pt x="79375" y="712977"/>
                </a:lnTo>
                <a:lnTo>
                  <a:pt x="74675" y="718185"/>
                </a:lnTo>
                <a:lnTo>
                  <a:pt x="0" y="798957"/>
                </a:lnTo>
                <a:lnTo>
                  <a:pt x="107061" y="824230"/>
                </a:lnTo>
                <a:lnTo>
                  <a:pt x="113918" y="825754"/>
                </a:lnTo>
                <a:lnTo>
                  <a:pt x="120776" y="821563"/>
                </a:lnTo>
                <a:lnTo>
                  <a:pt x="122300" y="814705"/>
                </a:lnTo>
                <a:lnTo>
                  <a:pt x="123951" y="807974"/>
                </a:lnTo>
                <a:lnTo>
                  <a:pt x="121390" y="803783"/>
                </a:lnTo>
                <a:lnTo>
                  <a:pt x="27812" y="803783"/>
                </a:lnTo>
                <a:lnTo>
                  <a:pt x="20319" y="779399"/>
                </a:lnTo>
                <a:lnTo>
                  <a:pt x="65431" y="765617"/>
                </a:lnTo>
                <a:lnTo>
                  <a:pt x="93344" y="735457"/>
                </a:lnTo>
                <a:lnTo>
                  <a:pt x="98043" y="730250"/>
                </a:lnTo>
                <a:lnTo>
                  <a:pt x="97789" y="722249"/>
                </a:lnTo>
                <a:lnTo>
                  <a:pt x="87503" y="712724"/>
                </a:lnTo>
                <a:close/>
              </a:path>
              <a:path w="2578989" h="825753">
                <a:moveTo>
                  <a:pt x="65431" y="765617"/>
                </a:moveTo>
                <a:lnTo>
                  <a:pt x="20319" y="779399"/>
                </a:lnTo>
                <a:lnTo>
                  <a:pt x="27812" y="803783"/>
                </a:lnTo>
                <a:lnTo>
                  <a:pt x="39450" y="800227"/>
                </a:lnTo>
                <a:lnTo>
                  <a:pt x="33400" y="800227"/>
                </a:lnTo>
                <a:lnTo>
                  <a:pt x="27050" y="779272"/>
                </a:lnTo>
                <a:lnTo>
                  <a:pt x="52794" y="779272"/>
                </a:lnTo>
                <a:lnTo>
                  <a:pt x="65431" y="765617"/>
                </a:lnTo>
                <a:close/>
              </a:path>
              <a:path w="2578989" h="825753">
                <a:moveTo>
                  <a:pt x="72808" y="790034"/>
                </a:moveTo>
                <a:lnTo>
                  <a:pt x="27812" y="803783"/>
                </a:lnTo>
                <a:lnTo>
                  <a:pt x="121390" y="803783"/>
                </a:lnTo>
                <a:lnTo>
                  <a:pt x="119761" y="801116"/>
                </a:lnTo>
                <a:lnTo>
                  <a:pt x="72808" y="790034"/>
                </a:lnTo>
                <a:close/>
              </a:path>
              <a:path w="2578989" h="825753">
                <a:moveTo>
                  <a:pt x="27050" y="779272"/>
                </a:moveTo>
                <a:lnTo>
                  <a:pt x="33400" y="800227"/>
                </a:lnTo>
                <a:lnTo>
                  <a:pt x="48192" y="784244"/>
                </a:lnTo>
                <a:lnTo>
                  <a:pt x="27050" y="779272"/>
                </a:lnTo>
                <a:close/>
              </a:path>
              <a:path w="2578989" h="825753">
                <a:moveTo>
                  <a:pt x="48192" y="784244"/>
                </a:moveTo>
                <a:lnTo>
                  <a:pt x="33400" y="800227"/>
                </a:lnTo>
                <a:lnTo>
                  <a:pt x="39450" y="800227"/>
                </a:lnTo>
                <a:lnTo>
                  <a:pt x="72808" y="790034"/>
                </a:lnTo>
                <a:lnTo>
                  <a:pt x="48192" y="784244"/>
                </a:lnTo>
                <a:close/>
              </a:path>
              <a:path w="2578989" h="825753">
                <a:moveTo>
                  <a:pt x="2571622" y="0"/>
                </a:moveTo>
                <a:lnTo>
                  <a:pt x="65431" y="765617"/>
                </a:lnTo>
                <a:lnTo>
                  <a:pt x="48192" y="784244"/>
                </a:lnTo>
                <a:lnTo>
                  <a:pt x="72808" y="790034"/>
                </a:lnTo>
                <a:lnTo>
                  <a:pt x="2578989" y="24257"/>
                </a:lnTo>
                <a:lnTo>
                  <a:pt x="2571622" y="0"/>
                </a:lnTo>
                <a:close/>
              </a:path>
              <a:path w="2578989" h="825753">
                <a:moveTo>
                  <a:pt x="52794" y="779272"/>
                </a:moveTo>
                <a:lnTo>
                  <a:pt x="27050" y="779272"/>
                </a:lnTo>
                <a:lnTo>
                  <a:pt x="48192" y="784244"/>
                </a:lnTo>
                <a:lnTo>
                  <a:pt x="52794" y="7792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4424171" y="2860548"/>
            <a:ext cx="312420" cy="9845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4521580" y="2882519"/>
            <a:ext cx="117983" cy="786764"/>
          </a:xfrm>
          <a:custGeom>
            <a:avLst/>
            <a:gdLst/>
            <a:ahLst/>
            <a:cxnLst/>
            <a:rect l="l" t="t" r="r" b="b"/>
            <a:pathLst>
              <a:path w="117983" h="786764">
                <a:moveTo>
                  <a:pt x="14224" y="670813"/>
                </a:moveTo>
                <a:lnTo>
                  <a:pt x="2032" y="677926"/>
                </a:lnTo>
                <a:lnTo>
                  <a:pt x="0" y="685672"/>
                </a:lnTo>
                <a:lnTo>
                  <a:pt x="58801" y="786764"/>
                </a:lnTo>
                <a:lnTo>
                  <a:pt x="73545" y="761618"/>
                </a:lnTo>
                <a:lnTo>
                  <a:pt x="46228" y="761618"/>
                </a:lnTo>
                <a:lnTo>
                  <a:pt x="46223" y="714532"/>
                </a:lnTo>
                <a:lnTo>
                  <a:pt x="21971" y="672845"/>
                </a:lnTo>
                <a:lnTo>
                  <a:pt x="14224" y="670813"/>
                </a:lnTo>
                <a:close/>
              </a:path>
              <a:path w="117983" h="786764">
                <a:moveTo>
                  <a:pt x="46275" y="714620"/>
                </a:moveTo>
                <a:lnTo>
                  <a:pt x="46228" y="761618"/>
                </a:lnTo>
                <a:lnTo>
                  <a:pt x="71628" y="761618"/>
                </a:lnTo>
                <a:lnTo>
                  <a:pt x="71634" y="755141"/>
                </a:lnTo>
                <a:lnTo>
                  <a:pt x="47879" y="755141"/>
                </a:lnTo>
                <a:lnTo>
                  <a:pt x="58903" y="736327"/>
                </a:lnTo>
                <a:lnTo>
                  <a:pt x="46275" y="714620"/>
                </a:lnTo>
                <a:close/>
              </a:path>
              <a:path w="117983" h="786764">
                <a:moveTo>
                  <a:pt x="103759" y="670940"/>
                </a:moveTo>
                <a:lnTo>
                  <a:pt x="96012" y="672972"/>
                </a:lnTo>
                <a:lnTo>
                  <a:pt x="71675" y="714532"/>
                </a:lnTo>
                <a:lnTo>
                  <a:pt x="71628" y="761618"/>
                </a:lnTo>
                <a:lnTo>
                  <a:pt x="73545" y="761618"/>
                </a:lnTo>
                <a:lnTo>
                  <a:pt x="114501" y="691768"/>
                </a:lnTo>
                <a:lnTo>
                  <a:pt x="117983" y="685800"/>
                </a:lnTo>
                <a:lnTo>
                  <a:pt x="115951" y="678052"/>
                </a:lnTo>
                <a:lnTo>
                  <a:pt x="103759" y="670940"/>
                </a:lnTo>
                <a:close/>
              </a:path>
              <a:path w="117983" h="786764">
                <a:moveTo>
                  <a:pt x="58903" y="736327"/>
                </a:moveTo>
                <a:lnTo>
                  <a:pt x="47879" y="755141"/>
                </a:lnTo>
                <a:lnTo>
                  <a:pt x="69850" y="755141"/>
                </a:lnTo>
                <a:lnTo>
                  <a:pt x="58903" y="736327"/>
                </a:lnTo>
                <a:close/>
              </a:path>
              <a:path w="117983" h="786764">
                <a:moveTo>
                  <a:pt x="71675" y="714532"/>
                </a:moveTo>
                <a:lnTo>
                  <a:pt x="58903" y="736327"/>
                </a:lnTo>
                <a:lnTo>
                  <a:pt x="69850" y="755141"/>
                </a:lnTo>
                <a:lnTo>
                  <a:pt x="71634" y="755141"/>
                </a:lnTo>
                <a:lnTo>
                  <a:pt x="71675" y="714532"/>
                </a:lnTo>
                <a:close/>
              </a:path>
              <a:path w="117983" h="786764">
                <a:moveTo>
                  <a:pt x="72390" y="0"/>
                </a:moveTo>
                <a:lnTo>
                  <a:pt x="46990" y="0"/>
                </a:lnTo>
                <a:lnTo>
                  <a:pt x="46275" y="714620"/>
                </a:lnTo>
                <a:lnTo>
                  <a:pt x="58903" y="736327"/>
                </a:lnTo>
                <a:lnTo>
                  <a:pt x="71623" y="714620"/>
                </a:lnTo>
                <a:lnTo>
                  <a:pt x="71718" y="670813"/>
                </a:lnTo>
                <a:lnTo>
                  <a:pt x="723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4535423" y="2848355"/>
            <a:ext cx="2849879" cy="99669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4577715" y="2870326"/>
            <a:ext cx="2651125" cy="826643"/>
          </a:xfrm>
          <a:custGeom>
            <a:avLst/>
            <a:gdLst/>
            <a:ahLst/>
            <a:cxnLst/>
            <a:rect l="l" t="t" r="r" b="b"/>
            <a:pathLst>
              <a:path w="2651125" h="826643">
                <a:moveTo>
                  <a:pt x="2578341" y="790546"/>
                </a:moveTo>
                <a:lnTo>
                  <a:pt x="2531364" y="802005"/>
                </a:lnTo>
                <a:lnTo>
                  <a:pt x="2527173" y="808863"/>
                </a:lnTo>
                <a:lnTo>
                  <a:pt x="2528824" y="815721"/>
                </a:lnTo>
                <a:lnTo>
                  <a:pt x="2530475" y="822452"/>
                </a:lnTo>
                <a:lnTo>
                  <a:pt x="2537333" y="826643"/>
                </a:lnTo>
                <a:lnTo>
                  <a:pt x="2630781" y="803910"/>
                </a:lnTo>
                <a:lnTo>
                  <a:pt x="2623312" y="803910"/>
                </a:lnTo>
                <a:lnTo>
                  <a:pt x="2578341" y="790546"/>
                </a:lnTo>
                <a:close/>
              </a:path>
              <a:path w="2651125" h="826643">
                <a:moveTo>
                  <a:pt x="2602709" y="784590"/>
                </a:moveTo>
                <a:lnTo>
                  <a:pt x="2578341" y="790546"/>
                </a:lnTo>
                <a:lnTo>
                  <a:pt x="2623312" y="803910"/>
                </a:lnTo>
                <a:lnTo>
                  <a:pt x="2624335" y="800481"/>
                </a:lnTo>
                <a:lnTo>
                  <a:pt x="2617596" y="800481"/>
                </a:lnTo>
                <a:lnTo>
                  <a:pt x="2602709" y="784590"/>
                </a:lnTo>
                <a:close/>
              </a:path>
              <a:path w="2651125" h="826643">
                <a:moveTo>
                  <a:pt x="2562987" y="713359"/>
                </a:moveTo>
                <a:lnTo>
                  <a:pt x="2557780" y="718185"/>
                </a:lnTo>
                <a:lnTo>
                  <a:pt x="2552700" y="723011"/>
                </a:lnTo>
                <a:lnTo>
                  <a:pt x="2552445" y="731012"/>
                </a:lnTo>
                <a:lnTo>
                  <a:pt x="2557271" y="736092"/>
                </a:lnTo>
                <a:lnTo>
                  <a:pt x="2585554" y="766280"/>
                </a:lnTo>
                <a:lnTo>
                  <a:pt x="2630551" y="779653"/>
                </a:lnTo>
                <a:lnTo>
                  <a:pt x="2623312" y="803910"/>
                </a:lnTo>
                <a:lnTo>
                  <a:pt x="2630781" y="803910"/>
                </a:lnTo>
                <a:lnTo>
                  <a:pt x="2651125" y="798957"/>
                </a:lnTo>
                <a:lnTo>
                  <a:pt x="2575814" y="718693"/>
                </a:lnTo>
                <a:lnTo>
                  <a:pt x="2570988" y="713613"/>
                </a:lnTo>
                <a:lnTo>
                  <a:pt x="2562987" y="713359"/>
                </a:lnTo>
                <a:close/>
              </a:path>
              <a:path w="2651125" h="826643">
                <a:moveTo>
                  <a:pt x="2623946" y="779399"/>
                </a:moveTo>
                <a:lnTo>
                  <a:pt x="2602709" y="784590"/>
                </a:lnTo>
                <a:lnTo>
                  <a:pt x="2617596" y="800481"/>
                </a:lnTo>
                <a:lnTo>
                  <a:pt x="2623946" y="779399"/>
                </a:lnTo>
                <a:close/>
              </a:path>
              <a:path w="2651125" h="826643">
                <a:moveTo>
                  <a:pt x="2629696" y="779399"/>
                </a:moveTo>
                <a:lnTo>
                  <a:pt x="2623946" y="779399"/>
                </a:lnTo>
                <a:lnTo>
                  <a:pt x="2617596" y="800481"/>
                </a:lnTo>
                <a:lnTo>
                  <a:pt x="2624335" y="800481"/>
                </a:lnTo>
                <a:lnTo>
                  <a:pt x="2630551" y="779653"/>
                </a:lnTo>
                <a:lnTo>
                  <a:pt x="2629696" y="779399"/>
                </a:lnTo>
                <a:close/>
              </a:path>
              <a:path w="2651125" h="826643">
                <a:moveTo>
                  <a:pt x="7238" y="0"/>
                </a:moveTo>
                <a:lnTo>
                  <a:pt x="0" y="24384"/>
                </a:lnTo>
                <a:lnTo>
                  <a:pt x="2578341" y="790546"/>
                </a:lnTo>
                <a:lnTo>
                  <a:pt x="2602709" y="784590"/>
                </a:lnTo>
                <a:lnTo>
                  <a:pt x="2585554" y="766280"/>
                </a:lnTo>
                <a:lnTo>
                  <a:pt x="7238" y="0"/>
                </a:lnTo>
                <a:close/>
              </a:path>
              <a:path w="2651125" h="826643">
                <a:moveTo>
                  <a:pt x="2585554" y="766280"/>
                </a:moveTo>
                <a:lnTo>
                  <a:pt x="2602709" y="784590"/>
                </a:lnTo>
                <a:lnTo>
                  <a:pt x="2623946" y="779399"/>
                </a:lnTo>
                <a:lnTo>
                  <a:pt x="2629696" y="779399"/>
                </a:lnTo>
                <a:lnTo>
                  <a:pt x="2585554" y="7662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78507" y="4302252"/>
            <a:ext cx="2958084" cy="94030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820798" y="4324477"/>
            <a:ext cx="2759710" cy="772922"/>
          </a:xfrm>
          <a:custGeom>
            <a:avLst/>
            <a:gdLst/>
            <a:ahLst/>
            <a:cxnLst/>
            <a:rect l="l" t="t" r="r" b="b"/>
            <a:pathLst>
              <a:path w="2759710" h="772922">
                <a:moveTo>
                  <a:pt x="2686606" y="735594"/>
                </a:moveTo>
                <a:lnTo>
                  <a:pt x="2640203" y="748411"/>
                </a:lnTo>
                <a:lnTo>
                  <a:pt x="2636139" y="755396"/>
                </a:lnTo>
                <a:lnTo>
                  <a:pt x="2638043" y="762127"/>
                </a:lnTo>
                <a:lnTo>
                  <a:pt x="2639949" y="768985"/>
                </a:lnTo>
                <a:lnTo>
                  <a:pt x="2646934" y="772922"/>
                </a:lnTo>
                <a:lnTo>
                  <a:pt x="2738501" y="747649"/>
                </a:lnTo>
                <a:lnTo>
                  <a:pt x="2732151" y="747649"/>
                </a:lnTo>
                <a:lnTo>
                  <a:pt x="2686606" y="735594"/>
                </a:lnTo>
                <a:close/>
              </a:path>
              <a:path w="2759710" h="772922">
                <a:moveTo>
                  <a:pt x="2710929" y="728904"/>
                </a:moveTo>
                <a:lnTo>
                  <a:pt x="2686606" y="735594"/>
                </a:lnTo>
                <a:lnTo>
                  <a:pt x="2732151" y="747649"/>
                </a:lnTo>
                <a:lnTo>
                  <a:pt x="2733019" y="744347"/>
                </a:lnTo>
                <a:lnTo>
                  <a:pt x="2726309" y="744347"/>
                </a:lnTo>
                <a:lnTo>
                  <a:pt x="2710929" y="728904"/>
                </a:lnTo>
                <a:close/>
              </a:path>
              <a:path w="2759710" h="772922">
                <a:moveTo>
                  <a:pt x="2677033" y="658876"/>
                </a:moveTo>
                <a:lnTo>
                  <a:pt x="2669031" y="658876"/>
                </a:lnTo>
                <a:lnTo>
                  <a:pt x="2659126" y="668782"/>
                </a:lnTo>
                <a:lnTo>
                  <a:pt x="2659126" y="676910"/>
                </a:lnTo>
                <a:lnTo>
                  <a:pt x="2693046" y="710948"/>
                </a:lnTo>
                <a:lnTo>
                  <a:pt x="2738628" y="723011"/>
                </a:lnTo>
                <a:lnTo>
                  <a:pt x="2732151" y="747649"/>
                </a:lnTo>
                <a:lnTo>
                  <a:pt x="2738501" y="747649"/>
                </a:lnTo>
                <a:lnTo>
                  <a:pt x="2759710" y="741807"/>
                </a:lnTo>
                <a:lnTo>
                  <a:pt x="2677033" y="658876"/>
                </a:lnTo>
                <a:close/>
              </a:path>
              <a:path w="2759710" h="772922">
                <a:moveTo>
                  <a:pt x="2731897" y="723138"/>
                </a:moveTo>
                <a:lnTo>
                  <a:pt x="2710929" y="728904"/>
                </a:lnTo>
                <a:lnTo>
                  <a:pt x="2726309" y="744347"/>
                </a:lnTo>
                <a:lnTo>
                  <a:pt x="2731897" y="723138"/>
                </a:lnTo>
                <a:close/>
              </a:path>
              <a:path w="2759710" h="772922">
                <a:moveTo>
                  <a:pt x="2738594" y="723138"/>
                </a:moveTo>
                <a:lnTo>
                  <a:pt x="2731897" y="723138"/>
                </a:lnTo>
                <a:lnTo>
                  <a:pt x="2726309" y="744347"/>
                </a:lnTo>
                <a:lnTo>
                  <a:pt x="2733019" y="744347"/>
                </a:lnTo>
                <a:lnTo>
                  <a:pt x="2738594" y="723138"/>
                </a:lnTo>
                <a:close/>
              </a:path>
              <a:path w="2759710" h="772922">
                <a:moveTo>
                  <a:pt x="6476" y="0"/>
                </a:moveTo>
                <a:lnTo>
                  <a:pt x="0" y="24511"/>
                </a:lnTo>
                <a:lnTo>
                  <a:pt x="2686606" y="735594"/>
                </a:lnTo>
                <a:lnTo>
                  <a:pt x="2710929" y="728904"/>
                </a:lnTo>
                <a:lnTo>
                  <a:pt x="2693046" y="710948"/>
                </a:lnTo>
                <a:lnTo>
                  <a:pt x="6476" y="0"/>
                </a:lnTo>
                <a:close/>
              </a:path>
              <a:path w="2759710" h="772922">
                <a:moveTo>
                  <a:pt x="2693046" y="710948"/>
                </a:moveTo>
                <a:lnTo>
                  <a:pt x="2710929" y="728904"/>
                </a:lnTo>
                <a:lnTo>
                  <a:pt x="2731897" y="723138"/>
                </a:lnTo>
                <a:lnTo>
                  <a:pt x="2738594" y="723138"/>
                </a:lnTo>
                <a:lnTo>
                  <a:pt x="2693046" y="7109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4416552" y="4314444"/>
            <a:ext cx="310896" cy="92811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4514215" y="4336541"/>
            <a:ext cx="117856" cy="729741"/>
          </a:xfrm>
          <a:custGeom>
            <a:avLst/>
            <a:gdLst/>
            <a:ahLst/>
            <a:cxnLst/>
            <a:rect l="l" t="t" r="r" b="b"/>
            <a:pathLst>
              <a:path w="117856" h="729741">
                <a:moveTo>
                  <a:pt x="14350" y="613282"/>
                </a:moveTo>
                <a:lnTo>
                  <a:pt x="8255" y="616838"/>
                </a:lnTo>
                <a:lnTo>
                  <a:pt x="2159" y="620267"/>
                </a:lnTo>
                <a:lnTo>
                  <a:pt x="0" y="628014"/>
                </a:lnTo>
                <a:lnTo>
                  <a:pt x="3429" y="634110"/>
                </a:lnTo>
                <a:lnTo>
                  <a:pt x="57785" y="729741"/>
                </a:lnTo>
                <a:lnTo>
                  <a:pt x="72769" y="704722"/>
                </a:lnTo>
                <a:lnTo>
                  <a:pt x="70738" y="704722"/>
                </a:lnTo>
                <a:lnTo>
                  <a:pt x="45338" y="704468"/>
                </a:lnTo>
                <a:lnTo>
                  <a:pt x="45882" y="657382"/>
                </a:lnTo>
                <a:lnTo>
                  <a:pt x="25526" y="621537"/>
                </a:lnTo>
                <a:lnTo>
                  <a:pt x="22098" y="615441"/>
                </a:lnTo>
                <a:lnTo>
                  <a:pt x="14350" y="613282"/>
                </a:lnTo>
                <a:close/>
              </a:path>
              <a:path w="117856" h="729741">
                <a:moveTo>
                  <a:pt x="45882" y="657382"/>
                </a:moveTo>
                <a:lnTo>
                  <a:pt x="45338" y="704468"/>
                </a:lnTo>
                <a:lnTo>
                  <a:pt x="70738" y="704722"/>
                </a:lnTo>
                <a:lnTo>
                  <a:pt x="70813" y="698245"/>
                </a:lnTo>
                <a:lnTo>
                  <a:pt x="69087" y="698245"/>
                </a:lnTo>
                <a:lnTo>
                  <a:pt x="47117" y="697991"/>
                </a:lnTo>
                <a:lnTo>
                  <a:pt x="58321" y="679286"/>
                </a:lnTo>
                <a:lnTo>
                  <a:pt x="45882" y="657382"/>
                </a:lnTo>
                <a:close/>
              </a:path>
              <a:path w="117856" h="729741">
                <a:moveTo>
                  <a:pt x="103886" y="614425"/>
                </a:moveTo>
                <a:lnTo>
                  <a:pt x="96138" y="616330"/>
                </a:lnTo>
                <a:lnTo>
                  <a:pt x="92456" y="622299"/>
                </a:lnTo>
                <a:lnTo>
                  <a:pt x="71282" y="657649"/>
                </a:lnTo>
                <a:lnTo>
                  <a:pt x="70738" y="704722"/>
                </a:lnTo>
                <a:lnTo>
                  <a:pt x="72769" y="704722"/>
                </a:lnTo>
                <a:lnTo>
                  <a:pt x="117856" y="629411"/>
                </a:lnTo>
                <a:lnTo>
                  <a:pt x="115950" y="621537"/>
                </a:lnTo>
                <a:lnTo>
                  <a:pt x="109982" y="617981"/>
                </a:lnTo>
                <a:lnTo>
                  <a:pt x="103886" y="614425"/>
                </a:lnTo>
                <a:close/>
              </a:path>
              <a:path w="117856" h="729741">
                <a:moveTo>
                  <a:pt x="58321" y="679286"/>
                </a:moveTo>
                <a:lnTo>
                  <a:pt x="47117" y="697991"/>
                </a:lnTo>
                <a:lnTo>
                  <a:pt x="69087" y="698245"/>
                </a:lnTo>
                <a:lnTo>
                  <a:pt x="58321" y="679286"/>
                </a:lnTo>
                <a:close/>
              </a:path>
              <a:path w="117856" h="729741">
                <a:moveTo>
                  <a:pt x="71282" y="657649"/>
                </a:moveTo>
                <a:lnTo>
                  <a:pt x="58321" y="679286"/>
                </a:lnTo>
                <a:lnTo>
                  <a:pt x="69087" y="698245"/>
                </a:lnTo>
                <a:lnTo>
                  <a:pt x="70813" y="698245"/>
                </a:lnTo>
                <a:lnTo>
                  <a:pt x="71282" y="657649"/>
                </a:lnTo>
                <a:close/>
              </a:path>
              <a:path w="117856" h="729741">
                <a:moveTo>
                  <a:pt x="53467" y="0"/>
                </a:moveTo>
                <a:lnTo>
                  <a:pt x="45882" y="657382"/>
                </a:lnTo>
                <a:lnTo>
                  <a:pt x="58321" y="679286"/>
                </a:lnTo>
                <a:lnTo>
                  <a:pt x="71282" y="657649"/>
                </a:lnTo>
                <a:lnTo>
                  <a:pt x="78867" y="253"/>
                </a:lnTo>
                <a:lnTo>
                  <a:pt x="534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4424171" y="4302252"/>
            <a:ext cx="2894076" cy="94030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4580382" y="4324477"/>
            <a:ext cx="2695066" cy="772287"/>
          </a:xfrm>
          <a:custGeom>
            <a:avLst/>
            <a:gdLst/>
            <a:ahLst/>
            <a:cxnLst/>
            <a:rect l="l" t="t" r="r" b="b"/>
            <a:pathLst>
              <a:path w="2695067" h="772287">
                <a:moveTo>
                  <a:pt x="90169" y="658368"/>
                </a:moveTo>
                <a:lnTo>
                  <a:pt x="82168" y="658495"/>
                </a:lnTo>
                <a:lnTo>
                  <a:pt x="77215" y="663448"/>
                </a:lnTo>
                <a:lnTo>
                  <a:pt x="0" y="741807"/>
                </a:lnTo>
                <a:lnTo>
                  <a:pt x="113029" y="772287"/>
                </a:lnTo>
                <a:lnTo>
                  <a:pt x="119887" y="768223"/>
                </a:lnTo>
                <a:lnTo>
                  <a:pt x="121792" y="761492"/>
                </a:lnTo>
                <a:lnTo>
                  <a:pt x="123570" y="754634"/>
                </a:lnTo>
                <a:lnTo>
                  <a:pt x="119633" y="747776"/>
                </a:lnTo>
                <a:lnTo>
                  <a:pt x="118262" y="747395"/>
                </a:lnTo>
                <a:lnTo>
                  <a:pt x="27685" y="747395"/>
                </a:lnTo>
                <a:lnTo>
                  <a:pt x="20954" y="722884"/>
                </a:lnTo>
                <a:lnTo>
                  <a:pt x="66378" y="710573"/>
                </a:lnTo>
                <a:lnTo>
                  <a:pt x="95250" y="681228"/>
                </a:lnTo>
                <a:lnTo>
                  <a:pt x="100202" y="676275"/>
                </a:lnTo>
                <a:lnTo>
                  <a:pt x="100202" y="668274"/>
                </a:lnTo>
                <a:lnTo>
                  <a:pt x="95122" y="663321"/>
                </a:lnTo>
                <a:lnTo>
                  <a:pt x="90169" y="658368"/>
                </a:lnTo>
                <a:close/>
              </a:path>
              <a:path w="2695067" h="772287">
                <a:moveTo>
                  <a:pt x="66378" y="710573"/>
                </a:moveTo>
                <a:lnTo>
                  <a:pt x="20954" y="722884"/>
                </a:lnTo>
                <a:lnTo>
                  <a:pt x="27685" y="747395"/>
                </a:lnTo>
                <a:lnTo>
                  <a:pt x="39870" y="744093"/>
                </a:lnTo>
                <a:lnTo>
                  <a:pt x="33400" y="744093"/>
                </a:lnTo>
                <a:lnTo>
                  <a:pt x="27685" y="722884"/>
                </a:lnTo>
                <a:lnTo>
                  <a:pt x="54267" y="722884"/>
                </a:lnTo>
                <a:lnTo>
                  <a:pt x="66378" y="710573"/>
                </a:lnTo>
                <a:close/>
              </a:path>
              <a:path w="2695067" h="772287">
                <a:moveTo>
                  <a:pt x="72979" y="735120"/>
                </a:moveTo>
                <a:lnTo>
                  <a:pt x="27685" y="747395"/>
                </a:lnTo>
                <a:lnTo>
                  <a:pt x="118262" y="747395"/>
                </a:lnTo>
                <a:lnTo>
                  <a:pt x="72979" y="735120"/>
                </a:lnTo>
                <a:close/>
              </a:path>
              <a:path w="2695067" h="772287">
                <a:moveTo>
                  <a:pt x="27685" y="722884"/>
                </a:moveTo>
                <a:lnTo>
                  <a:pt x="33400" y="744093"/>
                </a:lnTo>
                <a:lnTo>
                  <a:pt x="48685" y="728557"/>
                </a:lnTo>
                <a:lnTo>
                  <a:pt x="27685" y="722884"/>
                </a:lnTo>
                <a:close/>
              </a:path>
              <a:path w="2695067" h="772287">
                <a:moveTo>
                  <a:pt x="48685" y="728557"/>
                </a:moveTo>
                <a:lnTo>
                  <a:pt x="33400" y="744093"/>
                </a:lnTo>
                <a:lnTo>
                  <a:pt x="39870" y="744093"/>
                </a:lnTo>
                <a:lnTo>
                  <a:pt x="72979" y="735120"/>
                </a:lnTo>
                <a:lnTo>
                  <a:pt x="48685" y="728557"/>
                </a:lnTo>
                <a:close/>
              </a:path>
              <a:path w="2695067" h="772287">
                <a:moveTo>
                  <a:pt x="2688336" y="0"/>
                </a:moveTo>
                <a:lnTo>
                  <a:pt x="66378" y="710573"/>
                </a:lnTo>
                <a:lnTo>
                  <a:pt x="48685" y="728557"/>
                </a:lnTo>
                <a:lnTo>
                  <a:pt x="72979" y="735120"/>
                </a:lnTo>
                <a:lnTo>
                  <a:pt x="2695066" y="24511"/>
                </a:lnTo>
                <a:lnTo>
                  <a:pt x="2688336" y="0"/>
                </a:lnTo>
                <a:close/>
              </a:path>
              <a:path w="2695067" h="772287">
                <a:moveTo>
                  <a:pt x="54267" y="722884"/>
                </a:moveTo>
                <a:lnTo>
                  <a:pt x="27685" y="722884"/>
                </a:lnTo>
                <a:lnTo>
                  <a:pt x="48685" y="728557"/>
                </a:lnTo>
                <a:lnTo>
                  <a:pt x="54267" y="7228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0400" y="825500"/>
            <a:ext cx="7810500" cy="520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126947" y="1994789"/>
            <a:ext cx="6840855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b="1">
                <a:solidFill>
                  <a:srgbClr val="FFFFFF"/>
                </a:solidFill>
                <a:latin typeface="Calibri"/>
                <a:cs typeface="Calibri"/>
              </a:rPr>
              <a:t>#En</a:t>
            </a:r>
            <a:r>
              <a:rPr dirty="0" smtClean="0" sz="4400" spc="-80" b="1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mtClean="0" sz="4400" spc="-55" b="1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eCol</a:t>
            </a:r>
            <a:r>
              <a:rPr dirty="0" smtClean="0" sz="4400" spc="-15" b="1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ab</a:t>
            </a:r>
            <a:r>
              <a:rPr dirty="0" smtClean="0" sz="4400" spc="-10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mtClean="0" sz="4400" spc="-105" b="1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mtClean="0" sz="4400" spc="-4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mtClean="0" sz="4400" spc="-55" b="1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eEm</a:t>
            </a:r>
            <a:r>
              <a:rPr dirty="0" smtClean="0" sz="4400" spc="-20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mtClean="0" sz="4400" spc="-20" b="1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mtClean="0" sz="4400" spc="-45" b="1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dirty="0" smtClean="0" sz="4400" spc="0" b="1">
                <a:solidFill>
                  <a:srgbClr val="FFFFFF"/>
                </a:solidFill>
                <a:latin typeface="Calibri"/>
                <a:cs typeface="Calibri"/>
              </a:rPr>
              <a:t>er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93997" y="2494660"/>
            <a:ext cx="1557655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Wh</a:t>
            </a:r>
            <a:r>
              <a:rPr dirty="0" smtClean="0" sz="4400" spc="-35" b="1">
                <a:latin typeface="Calibri"/>
                <a:cs typeface="Calibri"/>
              </a:rPr>
              <a:t>a</a:t>
            </a:r>
            <a:r>
              <a:rPr dirty="0" smtClean="0" sz="4400" spc="0" b="1">
                <a:latin typeface="Calibri"/>
                <a:cs typeface="Calibri"/>
              </a:rPr>
              <a:t>t?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209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‘</a:t>
            </a:r>
            <a:r>
              <a:rPr dirty="0" smtClean="0" sz="4400" spc="-7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-4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s’</a:t>
            </a:r>
            <a:r>
              <a:rPr dirty="0" smtClean="0" sz="4400" spc="-2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and ‘</a:t>
            </a:r>
            <a:r>
              <a:rPr dirty="0" smtClean="0" sz="4400" spc="-8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5" b="1">
                <a:latin typeface="Calibri"/>
                <a:cs typeface="Calibri"/>
              </a:rPr>
              <a:t>r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0" b="1">
                <a:latin typeface="Calibri"/>
                <a:cs typeface="Calibri"/>
              </a:rPr>
              <a:t>supp</a:t>
            </a:r>
            <a:r>
              <a:rPr dirty="0" smtClean="0" sz="4400" spc="-20" b="1">
                <a:latin typeface="Calibri"/>
                <a:cs typeface="Calibri"/>
              </a:rPr>
              <a:t>o</a:t>
            </a:r>
            <a:r>
              <a:rPr dirty="0" smtClean="0" sz="4400" spc="0" b="1">
                <a:latin typeface="Calibri"/>
                <a:cs typeface="Calibri"/>
              </a:rPr>
              <a:t>r</a:t>
            </a:r>
            <a:r>
              <a:rPr dirty="0" smtClean="0" sz="4400" spc="105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’?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965191" y="1721802"/>
            <a:ext cx="4027042" cy="4019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41070" y="1952752"/>
            <a:ext cx="4089400" cy="1496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marR="127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 spc="-50" b="1" u="heavy">
                <a:latin typeface="Calibri"/>
                <a:cs typeface="Calibri"/>
              </a:rPr>
              <a:t>P</a:t>
            </a:r>
            <a:r>
              <a:rPr dirty="0" smtClean="0" sz="3200" spc="0" b="1" u="heavy">
                <a:latin typeface="Calibri"/>
                <a:cs typeface="Calibri"/>
              </a:rPr>
              <a:t>ee</a:t>
            </a:r>
            <a:r>
              <a:rPr dirty="0" smtClean="0" sz="3200" spc="-50" b="1" u="heavy">
                <a:latin typeface="Calibri"/>
                <a:cs typeface="Calibri"/>
              </a:rPr>
              <a:t>r</a:t>
            </a:r>
            <a:r>
              <a:rPr dirty="0" smtClean="0" sz="3200" spc="0" b="1" u="heavy">
                <a:latin typeface="Calibri"/>
                <a:cs typeface="Calibri"/>
              </a:rPr>
              <a:t>s:</a:t>
            </a:r>
            <a:r>
              <a:rPr dirty="0" smtClean="0" sz="3200" spc="-10" b="1" u="heavy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H</a:t>
            </a:r>
            <a:r>
              <a:rPr dirty="0" smtClean="0" sz="3200" spc="-55">
                <a:latin typeface="Calibri"/>
                <a:cs typeface="Calibri"/>
              </a:rPr>
              <a:t>a</a:t>
            </a:r>
            <a:r>
              <a:rPr dirty="0" smtClean="0" sz="3200" spc="-35">
                <a:latin typeface="Calibri"/>
                <a:cs typeface="Calibri"/>
              </a:rPr>
              <a:t>v</a:t>
            </a:r>
            <a:r>
              <a:rPr dirty="0" smtClean="0" sz="3200" spc="0">
                <a:latin typeface="Calibri"/>
                <a:cs typeface="Calibri"/>
              </a:rPr>
              <a:t>e diab</a:t>
            </a:r>
            <a:r>
              <a:rPr dirty="0" smtClean="0" sz="3200" spc="-10">
                <a:latin typeface="Calibri"/>
                <a:cs typeface="Calibri"/>
              </a:rPr>
              <a:t>e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es</a:t>
            </a:r>
            <a:r>
              <a:rPr dirty="0" smtClean="0" sz="3200" spc="0">
                <a:latin typeface="Calibri"/>
                <a:cs typeface="Calibri"/>
              </a:rPr>
              <a:t> or d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ectly</a:t>
            </a:r>
            <a:r>
              <a:rPr dirty="0" smtClean="0" sz="3200" spc="-10">
                <a:latin typeface="Calibri"/>
                <a:cs typeface="Calibri"/>
              </a:rPr>
              <a:t> </a:t>
            </a:r>
            <a:r>
              <a:rPr dirty="0" smtClean="0" sz="3200" spc="-25">
                <a:latin typeface="Calibri"/>
                <a:cs typeface="Calibri"/>
              </a:rPr>
              <a:t>a</a:t>
            </a:r>
            <a:r>
              <a:rPr dirty="0" smtClean="0" sz="3200" spc="-45">
                <a:latin typeface="Calibri"/>
                <a:cs typeface="Calibri"/>
              </a:rPr>
              <a:t>f</a:t>
            </a:r>
            <a:r>
              <a:rPr dirty="0" smtClean="0" sz="3200" spc="-95">
                <a:latin typeface="Calibri"/>
                <a:cs typeface="Calibri"/>
              </a:rPr>
              <a:t>f</a:t>
            </a:r>
            <a:r>
              <a:rPr dirty="0" smtClean="0" sz="3200" spc="0">
                <a:latin typeface="Calibri"/>
                <a:cs typeface="Calibri"/>
              </a:rPr>
              <a:t>ec</a:t>
            </a:r>
            <a:r>
              <a:rPr dirty="0" smtClean="0" sz="3200" spc="-40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ed</a:t>
            </a:r>
            <a:r>
              <a:rPr dirty="0" smtClean="0" sz="3200" spc="15">
                <a:latin typeface="Calibri"/>
                <a:cs typeface="Calibri"/>
              </a:rPr>
              <a:t> </a:t>
            </a:r>
            <a:r>
              <a:rPr dirty="0" smtClean="0" sz="3200" spc="-15">
                <a:latin typeface="Calibri"/>
                <a:cs typeface="Calibri"/>
              </a:rPr>
              <a:t>b</a:t>
            </a:r>
            <a:r>
              <a:rPr dirty="0" smtClean="0" sz="3200" spc="0">
                <a:latin typeface="Calibri"/>
                <a:cs typeface="Calibri"/>
              </a:rPr>
              <a:t>y</a:t>
            </a:r>
            <a:r>
              <a:rPr dirty="0" smtClean="0" sz="3200" spc="0">
                <a:latin typeface="Calibri"/>
                <a:cs typeface="Calibri"/>
              </a:rPr>
              <a:t> </a:t>
            </a:r>
            <a:r>
              <a:rPr dirty="0" smtClean="0" sz="3200" spc="-10">
                <a:latin typeface="Calibri"/>
                <a:cs typeface="Calibri"/>
              </a:rPr>
              <a:t>it.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209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‘</a:t>
            </a:r>
            <a:r>
              <a:rPr dirty="0" smtClean="0" sz="4400" spc="-7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-4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s’</a:t>
            </a:r>
            <a:r>
              <a:rPr dirty="0" smtClean="0" sz="4400" spc="-2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and ‘</a:t>
            </a:r>
            <a:r>
              <a:rPr dirty="0" smtClean="0" sz="4400" spc="-8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5" b="1">
                <a:latin typeface="Calibri"/>
                <a:cs typeface="Calibri"/>
              </a:rPr>
              <a:t>r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0" b="1">
                <a:latin typeface="Calibri"/>
                <a:cs typeface="Calibri"/>
              </a:rPr>
              <a:t>supp</a:t>
            </a:r>
            <a:r>
              <a:rPr dirty="0" smtClean="0" sz="4400" spc="-20" b="1">
                <a:latin typeface="Calibri"/>
                <a:cs typeface="Calibri"/>
              </a:rPr>
              <a:t>o</a:t>
            </a:r>
            <a:r>
              <a:rPr dirty="0" smtClean="0" sz="4400" spc="0" b="1">
                <a:latin typeface="Calibri"/>
                <a:cs typeface="Calibri"/>
              </a:rPr>
              <a:t>r</a:t>
            </a:r>
            <a:r>
              <a:rPr dirty="0" smtClean="0" sz="4400" spc="105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’?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965191" y="1721802"/>
            <a:ext cx="4027042" cy="4019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41070" y="1952752"/>
            <a:ext cx="3922395" cy="44234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 spc="-50" b="1" u="heavy">
                <a:latin typeface="Calibri"/>
                <a:cs typeface="Calibri"/>
              </a:rPr>
              <a:t>P</a:t>
            </a:r>
            <a:r>
              <a:rPr dirty="0" smtClean="0" sz="3200" spc="0" b="1" u="heavy">
                <a:latin typeface="Calibri"/>
                <a:cs typeface="Calibri"/>
              </a:rPr>
              <a:t>ee</a:t>
            </a:r>
            <a:r>
              <a:rPr dirty="0" smtClean="0" sz="3200" spc="-10" b="1" u="heavy">
                <a:latin typeface="Calibri"/>
                <a:cs typeface="Calibri"/>
              </a:rPr>
              <a:t>r</a:t>
            </a:r>
            <a:r>
              <a:rPr dirty="0" smtClean="0" sz="3200" spc="0" b="1" u="heavy">
                <a:latin typeface="Calibri"/>
                <a:cs typeface="Calibri"/>
              </a:rPr>
              <a:t>-</a:t>
            </a:r>
            <a:r>
              <a:rPr dirty="0" smtClean="0" sz="3200" spc="0" b="1" u="heavy">
                <a:latin typeface="Calibri"/>
                <a:cs typeface="Calibri"/>
              </a:rPr>
              <a:t>support: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buFont typeface="Calibri"/>
              <a:buAutoNum type="arabicPeriod"/>
              <a:tabLst>
                <a:tab pos="527685" algn="l"/>
              </a:tabLst>
            </a:pPr>
            <a:r>
              <a:rPr dirty="0" smtClean="0" sz="3200" spc="0">
                <a:latin typeface="Calibri"/>
                <a:cs typeface="Calibri"/>
              </a:rPr>
              <a:t>A</a:t>
            </a:r>
            <a:r>
              <a:rPr dirty="0" smtClean="0" sz="3200" spc="-15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s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-45">
                <a:latin typeface="Calibri"/>
                <a:cs typeface="Calibri"/>
              </a:rPr>
              <a:t>s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in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dai</a:t>
            </a:r>
            <a:r>
              <a:rPr dirty="0" smtClean="0" sz="3200" spc="-10">
                <a:latin typeface="Calibri"/>
                <a:cs typeface="Calibri"/>
              </a:rPr>
              <a:t>l</a:t>
            </a:r>
            <a:r>
              <a:rPr dirty="0" smtClean="0" sz="3200" spc="0">
                <a:latin typeface="Calibri"/>
                <a:cs typeface="Calibri"/>
              </a:rPr>
              <a:t>y</a:t>
            </a:r>
            <a:endParaRPr sz="3200">
              <a:latin typeface="Calibri"/>
              <a:cs typeface="Calibri"/>
            </a:endParaRPr>
          </a:p>
          <a:p>
            <a:pPr marL="527685">
              <a:lnSpc>
                <a:spcPct val="100000"/>
              </a:lnSpc>
            </a:pPr>
            <a:r>
              <a:rPr dirty="0" smtClean="0" sz="3200">
                <a:latin typeface="Calibri"/>
                <a:cs typeface="Calibri"/>
              </a:rPr>
              <a:t>mana</a:t>
            </a:r>
            <a:r>
              <a:rPr dirty="0" smtClean="0" sz="3200" spc="-3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eme</a:t>
            </a:r>
            <a:r>
              <a:rPr dirty="0" smtClean="0" sz="3200" spc="-35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t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of</a:t>
            </a:r>
            <a:r>
              <a:rPr dirty="0" smtClean="0" sz="3200" spc="-5">
                <a:latin typeface="Calibri"/>
                <a:cs typeface="Calibri"/>
              </a:rPr>
              <a:t> </a:t>
            </a:r>
            <a:r>
              <a:rPr dirty="0" smtClean="0" sz="3200" spc="-1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1D</a:t>
            </a:r>
            <a:endParaRPr sz="3200">
              <a:latin typeface="Calibri"/>
              <a:cs typeface="Calibri"/>
            </a:endParaRPr>
          </a:p>
          <a:p>
            <a:pPr marL="527685" marR="288925" indent="-515620">
              <a:lnSpc>
                <a:spcPct val="100000"/>
              </a:lnSpc>
              <a:buFont typeface="Calibri"/>
              <a:buAutoNum type="arabicPeriod" startAt="2"/>
              <a:tabLst>
                <a:tab pos="527685" algn="l"/>
              </a:tabLst>
            </a:pPr>
            <a:r>
              <a:rPr dirty="0" smtClean="0" sz="3200" spc="0">
                <a:latin typeface="Calibri"/>
                <a:cs typeface="Calibri"/>
              </a:rPr>
              <a:t>Social &amp; emotional</a:t>
            </a:r>
            <a:r>
              <a:rPr dirty="0" smtClean="0" sz="3200" spc="0">
                <a:latin typeface="Calibri"/>
                <a:cs typeface="Calibri"/>
              </a:rPr>
              <a:t> sup</a:t>
            </a:r>
            <a:r>
              <a:rPr dirty="0" smtClean="0" sz="3200" spc="-1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ort</a:t>
            </a:r>
            <a:endParaRPr sz="3200">
              <a:latin typeface="Calibri"/>
              <a:cs typeface="Calibri"/>
            </a:endParaRPr>
          </a:p>
          <a:p>
            <a:pPr marL="527685" marR="12700" indent="-515620">
              <a:lnSpc>
                <a:spcPct val="100000"/>
              </a:lnSpc>
              <a:buFont typeface="Calibri"/>
              <a:buAutoNum type="arabicPeriod" startAt="2"/>
              <a:tabLst>
                <a:tab pos="527685" algn="l"/>
              </a:tabLst>
            </a:pPr>
            <a:r>
              <a:rPr dirty="0" smtClean="0" sz="3200" spc="0">
                <a:latin typeface="Calibri"/>
                <a:cs typeface="Calibri"/>
              </a:rPr>
              <a:t>Li</a:t>
            </a:r>
            <a:r>
              <a:rPr dirty="0" smtClean="0" sz="3200" spc="-15">
                <a:latin typeface="Calibri"/>
                <a:cs typeface="Calibri"/>
              </a:rPr>
              <a:t>n</a:t>
            </a:r>
            <a:r>
              <a:rPr dirty="0" smtClean="0" sz="3200" spc="-70">
                <a:latin typeface="Calibri"/>
                <a:cs typeface="Calibri"/>
              </a:rPr>
              <a:t>k</a:t>
            </a:r>
            <a:r>
              <a:rPr dirty="0" smtClean="0" sz="3200" spc="0">
                <a:latin typeface="Calibri"/>
                <a:cs typeface="Calibri"/>
              </a:rPr>
              <a:t>a</a:t>
            </a:r>
            <a:r>
              <a:rPr dirty="0" smtClean="0" sz="3200" spc="-2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15">
                <a:latin typeface="Calibri"/>
                <a:cs typeface="Calibri"/>
              </a:rPr>
              <a:t> </a:t>
            </a:r>
            <a:r>
              <a:rPr dirty="0" smtClean="0" sz="3200" spc="-45">
                <a:latin typeface="Calibri"/>
                <a:cs typeface="Calibri"/>
              </a:rPr>
              <a:t>t</a:t>
            </a:r>
            <a:r>
              <a:rPr dirty="0" smtClean="0" sz="3200" spc="0">
                <a:latin typeface="Calibri"/>
                <a:cs typeface="Calibri"/>
              </a:rPr>
              <a:t>o clin</a:t>
            </a:r>
            <a:r>
              <a:rPr dirty="0" smtClean="0" sz="3200" spc="-10">
                <a:latin typeface="Calibri"/>
                <a:cs typeface="Calibri"/>
              </a:rPr>
              <a:t>i</a:t>
            </a:r>
            <a:r>
              <a:rPr dirty="0" smtClean="0" sz="3200" spc="-30">
                <a:latin typeface="Calibri"/>
                <a:cs typeface="Calibri"/>
              </a:rPr>
              <a:t>c</a:t>
            </a:r>
            <a:r>
              <a:rPr dirty="0" smtClean="0" sz="3200" spc="0">
                <a:latin typeface="Calibri"/>
                <a:cs typeface="Calibri"/>
              </a:rPr>
              <a:t>al</a:t>
            </a:r>
            <a:r>
              <a:rPr dirty="0" smtClean="0" sz="3200" spc="0">
                <a:latin typeface="Calibri"/>
                <a:cs typeface="Calibri"/>
              </a:rPr>
              <a:t> </a:t>
            </a:r>
            <a:r>
              <a:rPr dirty="0" smtClean="0" sz="3200" spc="-25">
                <a:latin typeface="Calibri"/>
                <a:cs typeface="Calibri"/>
              </a:rPr>
              <a:t>c</a:t>
            </a:r>
            <a:r>
              <a:rPr dirty="0" smtClean="0" sz="3200" spc="0">
                <a:latin typeface="Calibri"/>
                <a:cs typeface="Calibri"/>
              </a:rPr>
              <a:t>a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</a:t>
            </a:r>
            <a:r>
              <a:rPr dirty="0" smtClean="0" sz="3200" spc="-30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and</a:t>
            </a:r>
            <a:r>
              <a:rPr dirty="0" smtClean="0" sz="3200" spc="10">
                <a:latin typeface="Calibri"/>
                <a:cs typeface="Calibri"/>
              </a:rPr>
              <a:t> </a:t>
            </a:r>
            <a:r>
              <a:rPr dirty="0" smtClean="0" sz="3200" spc="-25">
                <a:latin typeface="Calibri"/>
                <a:cs typeface="Calibri"/>
              </a:rPr>
              <a:t>c</a:t>
            </a:r>
            <a:r>
              <a:rPr dirty="0" smtClean="0" sz="3200" spc="0">
                <a:latin typeface="Calibri"/>
                <a:cs typeface="Calibri"/>
              </a:rPr>
              <a:t>ommun</a:t>
            </a:r>
            <a:r>
              <a:rPr dirty="0" smtClean="0" sz="3200" spc="-15">
                <a:latin typeface="Calibri"/>
                <a:cs typeface="Calibri"/>
              </a:rPr>
              <a:t>i</a:t>
            </a:r>
            <a:r>
              <a:rPr dirty="0" smtClean="0" sz="3200" spc="0">
                <a:latin typeface="Calibri"/>
                <a:cs typeface="Calibri"/>
              </a:rPr>
              <a:t>ty</a:t>
            </a:r>
            <a:r>
              <a:rPr dirty="0" smtClean="0" sz="3200" spc="0">
                <a:latin typeface="Calibri"/>
                <a:cs typeface="Calibri"/>
              </a:rPr>
              <a:t> </a:t>
            </a:r>
            <a:r>
              <a:rPr dirty="0" smtClean="0" sz="3200" spc="-4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esou</a:t>
            </a:r>
            <a:r>
              <a:rPr dirty="0" smtClean="0" sz="3200" spc="-55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ces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buFont typeface="Calibri"/>
              <a:buAutoNum type="arabicPeriod" startAt="2"/>
              <a:tabLst>
                <a:tab pos="527685" algn="l"/>
              </a:tabLst>
            </a:pPr>
            <a:r>
              <a:rPr dirty="0" smtClean="0" sz="3200" spc="0">
                <a:latin typeface="Calibri"/>
                <a:cs typeface="Calibri"/>
              </a:rPr>
              <a:t>O</a:t>
            </a:r>
            <a:r>
              <a:rPr dirty="0" smtClean="0" sz="3200" spc="-10">
                <a:latin typeface="Calibri"/>
                <a:cs typeface="Calibri"/>
              </a:rPr>
              <a:t>n</a:t>
            </a:r>
            <a:r>
              <a:rPr dirty="0" smtClean="0" sz="3200" spc="0">
                <a:latin typeface="Calibri"/>
                <a:cs typeface="Calibri"/>
              </a:rPr>
              <a:t>-</a:t>
            </a:r>
            <a:r>
              <a:rPr dirty="0" smtClean="0" sz="3200" spc="-25">
                <a:latin typeface="Calibri"/>
                <a:cs typeface="Calibri"/>
              </a:rPr>
              <a:t>g</a:t>
            </a:r>
            <a:r>
              <a:rPr dirty="0" smtClean="0" sz="3200" spc="0">
                <a:latin typeface="Calibri"/>
                <a:cs typeface="Calibri"/>
              </a:rPr>
              <a:t>oing su</a:t>
            </a:r>
            <a:r>
              <a:rPr dirty="0" smtClean="0" sz="3200" spc="-15">
                <a:latin typeface="Calibri"/>
                <a:cs typeface="Calibri"/>
              </a:rPr>
              <a:t>p</a:t>
            </a:r>
            <a:r>
              <a:rPr dirty="0" smtClean="0" sz="3200" spc="0">
                <a:latin typeface="Calibri"/>
                <a:cs typeface="Calibri"/>
              </a:rPr>
              <a:t>port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2095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‘</a:t>
            </a:r>
            <a:r>
              <a:rPr dirty="0" smtClean="0" sz="4400" spc="-7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-45" b="1">
                <a:latin typeface="Calibri"/>
                <a:cs typeface="Calibri"/>
              </a:rPr>
              <a:t>r</a:t>
            </a:r>
            <a:r>
              <a:rPr dirty="0" smtClean="0" sz="4400" spc="0" b="1">
                <a:latin typeface="Calibri"/>
                <a:cs typeface="Calibri"/>
              </a:rPr>
              <a:t>s’</a:t>
            </a:r>
            <a:r>
              <a:rPr dirty="0" smtClean="0" sz="4400" spc="-25" b="1">
                <a:latin typeface="Calibri"/>
                <a:cs typeface="Calibri"/>
              </a:rPr>
              <a:t> </a:t>
            </a:r>
            <a:r>
              <a:rPr dirty="0" smtClean="0" sz="4400" spc="0" b="1">
                <a:latin typeface="Calibri"/>
                <a:cs typeface="Calibri"/>
              </a:rPr>
              <a:t>and ‘</a:t>
            </a:r>
            <a:r>
              <a:rPr dirty="0" smtClean="0" sz="4400" spc="-85" b="1">
                <a:latin typeface="Calibri"/>
                <a:cs typeface="Calibri"/>
              </a:rPr>
              <a:t>P</a:t>
            </a:r>
            <a:r>
              <a:rPr dirty="0" smtClean="0" sz="4400" spc="0" b="1">
                <a:latin typeface="Calibri"/>
                <a:cs typeface="Calibri"/>
              </a:rPr>
              <a:t>ee</a:t>
            </a:r>
            <a:r>
              <a:rPr dirty="0" smtClean="0" sz="4400" spc="5" b="1">
                <a:latin typeface="Calibri"/>
                <a:cs typeface="Calibri"/>
              </a:rPr>
              <a:t>r</a:t>
            </a:r>
            <a:r>
              <a:rPr dirty="0" smtClean="0" sz="4400" spc="-5" b="1">
                <a:latin typeface="Calibri"/>
                <a:cs typeface="Calibri"/>
              </a:rPr>
              <a:t>-</a:t>
            </a:r>
            <a:r>
              <a:rPr dirty="0" smtClean="0" sz="4400" spc="0" b="1">
                <a:latin typeface="Calibri"/>
                <a:cs typeface="Calibri"/>
              </a:rPr>
              <a:t>supp</a:t>
            </a:r>
            <a:r>
              <a:rPr dirty="0" smtClean="0" sz="4400" spc="-20" b="1">
                <a:latin typeface="Calibri"/>
                <a:cs typeface="Calibri"/>
              </a:rPr>
              <a:t>o</a:t>
            </a:r>
            <a:r>
              <a:rPr dirty="0" smtClean="0" sz="4400" spc="0" b="1">
                <a:latin typeface="Calibri"/>
                <a:cs typeface="Calibri"/>
              </a:rPr>
              <a:t>r</a:t>
            </a:r>
            <a:r>
              <a:rPr dirty="0" smtClean="0" sz="4400" spc="105" b="1">
                <a:latin typeface="Calibri"/>
                <a:cs typeface="Calibri"/>
              </a:rPr>
              <a:t>t</a:t>
            </a:r>
            <a:r>
              <a:rPr dirty="0" smtClean="0" sz="4400" spc="0" b="1">
                <a:latin typeface="Calibri"/>
                <a:cs typeface="Calibri"/>
              </a:rPr>
              <a:t>’?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965191" y="1721802"/>
            <a:ext cx="4027042" cy="4019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41070" y="1952752"/>
            <a:ext cx="3773804" cy="24720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dirty="0" smtClean="0" sz="3200" spc="-50" b="1" u="heavy">
                <a:latin typeface="Calibri"/>
                <a:cs typeface="Calibri"/>
              </a:rPr>
              <a:t>P</a:t>
            </a:r>
            <a:r>
              <a:rPr dirty="0" smtClean="0" sz="3200" spc="0" b="1" u="heavy">
                <a:latin typeface="Calibri"/>
                <a:cs typeface="Calibri"/>
              </a:rPr>
              <a:t>ee</a:t>
            </a:r>
            <a:r>
              <a:rPr dirty="0" smtClean="0" sz="3200" spc="-10" b="1" u="heavy">
                <a:latin typeface="Calibri"/>
                <a:cs typeface="Calibri"/>
              </a:rPr>
              <a:t>r</a:t>
            </a:r>
            <a:r>
              <a:rPr dirty="0" smtClean="0" sz="3200" spc="0" b="1" u="heavy">
                <a:latin typeface="Calibri"/>
                <a:cs typeface="Calibri"/>
              </a:rPr>
              <a:t>-</a:t>
            </a:r>
            <a:r>
              <a:rPr dirty="0" smtClean="0" sz="3200" spc="0" b="1" u="heavy">
                <a:latin typeface="Calibri"/>
                <a:cs typeface="Calibri"/>
              </a:rPr>
              <a:t>support:</a:t>
            </a:r>
            <a:endParaRPr sz="3200">
              <a:latin typeface="Calibri"/>
              <a:cs typeface="Calibri"/>
            </a:endParaRPr>
          </a:p>
          <a:p>
            <a:pPr>
              <a:lnSpc>
                <a:spcPts val="800"/>
              </a:lnSpc>
              <a:spcBef>
                <a:spcPts val="41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</a:pPr>
            <a:r>
              <a:rPr dirty="0" smtClean="0" sz="3200" b="1">
                <a:latin typeface="Calibri"/>
                <a:cs typeface="Calibri"/>
              </a:rPr>
              <a:t>Com</a:t>
            </a:r>
            <a:r>
              <a:rPr dirty="0" smtClean="0" sz="3200" spc="-10" b="1">
                <a:latin typeface="Calibri"/>
                <a:cs typeface="Calibri"/>
              </a:rPr>
              <a:t>p</a:t>
            </a:r>
            <a:r>
              <a:rPr dirty="0" smtClean="0" sz="3200" spc="0" b="1">
                <a:latin typeface="Calibri"/>
                <a:cs typeface="Calibri"/>
              </a:rPr>
              <a:t>leme</a:t>
            </a:r>
            <a:r>
              <a:rPr dirty="0" smtClean="0" sz="3200" spc="-45" b="1">
                <a:latin typeface="Calibri"/>
                <a:cs typeface="Calibri"/>
              </a:rPr>
              <a:t>n</a:t>
            </a:r>
            <a:r>
              <a:rPr dirty="0" smtClean="0" sz="3200" spc="0" b="1">
                <a:latin typeface="Calibri"/>
                <a:cs typeface="Calibri"/>
              </a:rPr>
              <a:t>t</a:t>
            </a:r>
            <a:r>
              <a:rPr dirty="0" smtClean="0" sz="3200" spc="-10" b="1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and</a:t>
            </a:r>
            <a:r>
              <a:rPr dirty="0" smtClean="0" sz="3200" spc="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not</a:t>
            </a:r>
            <a:r>
              <a:rPr dirty="0" smtClean="0" sz="3200" spc="0">
                <a:latin typeface="Calibri"/>
                <a:cs typeface="Calibri"/>
              </a:rPr>
              <a:t> </a:t>
            </a:r>
            <a:r>
              <a:rPr dirty="0" smtClean="0" sz="3200" spc="0" b="1">
                <a:latin typeface="Calibri"/>
                <a:cs typeface="Calibri"/>
              </a:rPr>
              <a:t>comp</a:t>
            </a:r>
            <a:r>
              <a:rPr dirty="0" smtClean="0" sz="3200" spc="-40" b="1">
                <a:latin typeface="Calibri"/>
                <a:cs typeface="Calibri"/>
              </a:rPr>
              <a:t>e</a:t>
            </a:r>
            <a:r>
              <a:rPr dirty="0" smtClean="0" sz="3200" spc="-35" b="1">
                <a:latin typeface="Calibri"/>
                <a:cs typeface="Calibri"/>
              </a:rPr>
              <a:t>t</a:t>
            </a:r>
            <a:r>
              <a:rPr dirty="0" smtClean="0" sz="3200" spc="0" b="1">
                <a:latin typeface="Calibri"/>
                <a:cs typeface="Calibri"/>
              </a:rPr>
              <a:t>e</a:t>
            </a:r>
            <a:r>
              <a:rPr dirty="0" smtClean="0" sz="3200" spc="-20" b="1">
                <a:latin typeface="Calibri"/>
                <a:cs typeface="Calibri"/>
              </a:rPr>
              <a:t> </a:t>
            </a:r>
            <a:r>
              <a:rPr dirty="0" smtClean="0" sz="3200" spc="0" b="1">
                <a:latin typeface="Calibri"/>
                <a:cs typeface="Calibri"/>
              </a:rPr>
              <a:t>with/</a:t>
            </a:r>
            <a:r>
              <a:rPr dirty="0" smtClean="0" sz="3200" spc="-25" b="1">
                <a:latin typeface="Calibri"/>
                <a:cs typeface="Calibri"/>
              </a:rPr>
              <a:t>r</a:t>
            </a:r>
            <a:r>
              <a:rPr dirty="0" smtClean="0" sz="3200" spc="0" b="1">
                <a:latin typeface="Calibri"/>
                <a:cs typeface="Calibri"/>
              </a:rPr>
              <a:t>eplace</a:t>
            </a:r>
            <a:r>
              <a:rPr dirty="0" smtClean="0" sz="3200" spc="0" b="1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the </a:t>
            </a:r>
            <a:r>
              <a:rPr dirty="0" smtClean="0" sz="3200" spc="-50">
                <a:latin typeface="Calibri"/>
                <a:cs typeface="Calibri"/>
              </a:rPr>
              <a:t>r</a:t>
            </a:r>
            <a:r>
              <a:rPr dirty="0" smtClean="0" sz="3200" spc="0">
                <a:latin typeface="Calibri"/>
                <a:cs typeface="Calibri"/>
              </a:rPr>
              <a:t>ole</a:t>
            </a:r>
            <a:r>
              <a:rPr dirty="0" smtClean="0" sz="3200" spc="-1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of</a:t>
            </a:r>
            <a:r>
              <a:rPr dirty="0" smtClean="0" sz="3200" spc="-5">
                <a:latin typeface="Calibri"/>
                <a:cs typeface="Calibri"/>
              </a:rPr>
              <a:t> </a:t>
            </a:r>
            <a:r>
              <a:rPr dirty="0" smtClean="0" sz="3200" spc="0">
                <a:latin typeface="Calibri"/>
                <a:cs typeface="Calibri"/>
              </a:rPr>
              <a:t>a HCP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09821" y="2494660"/>
            <a:ext cx="1325245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 b="1">
                <a:latin typeface="Calibri"/>
                <a:cs typeface="Calibri"/>
              </a:rPr>
              <a:t>WTF?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93185" y="3907408"/>
            <a:ext cx="235839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>
                <a:solidFill>
                  <a:srgbClr val="888888"/>
                </a:solidFill>
                <a:latin typeface="Calibri"/>
                <a:cs typeface="Calibri"/>
              </a:rPr>
              <a:t>W</a:t>
            </a:r>
            <a:r>
              <a:rPr dirty="0" smtClean="0" sz="3200" spc="-60">
                <a:solidFill>
                  <a:srgbClr val="888888"/>
                </a:solidFill>
                <a:latin typeface="Calibri"/>
                <a:cs typeface="Calibri"/>
              </a:rPr>
              <a:t>h</a:t>
            </a:r>
            <a:r>
              <a:rPr dirty="0" smtClean="0" sz="3200" spc="0">
                <a:solidFill>
                  <a:srgbClr val="888888"/>
                </a:solidFill>
                <a:latin typeface="Calibri"/>
                <a:cs typeface="Calibri"/>
              </a:rPr>
              <a:t>y t</a:t>
            </a:r>
            <a:r>
              <a:rPr dirty="0" smtClean="0" sz="3200" spc="-15">
                <a:solidFill>
                  <a:srgbClr val="888888"/>
                </a:solidFill>
                <a:latin typeface="Calibri"/>
                <a:cs typeface="Calibri"/>
              </a:rPr>
              <a:t>h</a:t>
            </a:r>
            <a:r>
              <a:rPr dirty="0" smtClean="0" sz="3200" spc="0">
                <a:solidFill>
                  <a:srgbClr val="888888"/>
                </a:solidFill>
                <a:latin typeface="Calibri"/>
                <a:cs typeface="Calibri"/>
              </a:rPr>
              <a:t>e fuss?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85160" y="1600200"/>
            <a:ext cx="3722878" cy="29931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540126" y="4863566"/>
            <a:ext cx="368109" cy="3647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474214" y="475107"/>
            <a:ext cx="4195445" cy="10801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400">
                <a:latin typeface="Calibri"/>
                <a:cs typeface="Calibri"/>
              </a:rPr>
              <a:t>Man</a:t>
            </a:r>
            <a:r>
              <a:rPr dirty="0" smtClean="0" sz="4400" spc="-80">
                <a:latin typeface="Calibri"/>
                <a:cs typeface="Calibri"/>
              </a:rPr>
              <a:t>n</a:t>
            </a:r>
            <a:r>
              <a:rPr dirty="0" smtClean="0" sz="4400" spc="0">
                <a:latin typeface="Calibri"/>
                <a:cs typeface="Calibri"/>
              </a:rPr>
              <a:t>y</a:t>
            </a:r>
            <a:r>
              <a:rPr dirty="0" smtClean="0" sz="4400" spc="-15">
                <a:latin typeface="Calibri"/>
                <a:cs typeface="Calibri"/>
              </a:rPr>
              <a:t> </a:t>
            </a:r>
            <a:r>
              <a:rPr dirty="0" smtClean="0" sz="4400" spc="0">
                <a:latin typeface="Calibri"/>
                <a:cs typeface="Calibri"/>
              </a:rPr>
              <a:t>Hernand</a:t>
            </a:r>
            <a:r>
              <a:rPr dirty="0" smtClean="0" sz="4400" spc="-40">
                <a:latin typeface="Calibri"/>
                <a:cs typeface="Calibri"/>
              </a:rPr>
              <a:t>e</a:t>
            </a:r>
            <a:r>
              <a:rPr dirty="0" smtClean="0" sz="4400" spc="0">
                <a:latin typeface="Calibri"/>
                <a:cs typeface="Calibri"/>
              </a:rPr>
              <a:t>z</a:t>
            </a:r>
            <a:endParaRPr sz="4400">
              <a:latin typeface="Calibri"/>
              <a:cs typeface="Calibri"/>
            </a:endParaRPr>
          </a:p>
          <a:p>
            <a:pPr>
              <a:lnSpc>
                <a:spcPts val="850"/>
              </a:lnSpc>
              <a:spcBef>
                <a:spcPts val="24"/>
              </a:spcBef>
            </a:pPr>
            <a:endParaRPr sz="850"/>
          </a:p>
          <a:p>
            <a:pPr marL="385445">
              <a:lnSpc>
                <a:spcPct val="100000"/>
              </a:lnSpc>
            </a:pPr>
            <a:r>
              <a:rPr dirty="0" smtClean="0" sz="1800" b="1">
                <a:latin typeface="Calibri"/>
                <a:cs typeface="Calibri"/>
              </a:rPr>
              <a:t>H</a:t>
            </a:r>
            <a:r>
              <a:rPr dirty="0" smtClean="0" sz="1800" spc="5" b="1">
                <a:latin typeface="Calibri"/>
                <a:cs typeface="Calibri"/>
              </a:rPr>
              <a:t>e</a:t>
            </a:r>
            <a:r>
              <a:rPr dirty="0" smtClean="0" sz="1800" spc="-10" b="1">
                <a:latin typeface="Calibri"/>
                <a:cs typeface="Calibri"/>
              </a:rPr>
              <a:t>alth</a:t>
            </a:r>
            <a:r>
              <a:rPr dirty="0" smtClean="0" sz="1800" spc="-20" b="1">
                <a:latin typeface="Calibri"/>
                <a:cs typeface="Calibri"/>
              </a:rPr>
              <a:t> </a:t>
            </a:r>
            <a:r>
              <a:rPr dirty="0" smtClean="0" sz="1800" spc="-15" b="1">
                <a:latin typeface="Calibri"/>
                <a:cs typeface="Calibri"/>
              </a:rPr>
              <a:t>A</a:t>
            </a:r>
            <a:r>
              <a:rPr dirty="0" smtClean="0" sz="1800" spc="-5" b="1">
                <a:latin typeface="Calibri"/>
                <a:cs typeface="Calibri"/>
              </a:rPr>
              <a:t>d</a:t>
            </a:r>
            <a:r>
              <a:rPr dirty="0" smtClean="0" sz="1800" spc="-15" b="1">
                <a:latin typeface="Calibri"/>
                <a:cs typeface="Calibri"/>
              </a:rPr>
              <a:t>v</a:t>
            </a:r>
            <a:r>
              <a:rPr dirty="0" smtClean="0" sz="1800" spc="-10" b="1">
                <a:latin typeface="Calibri"/>
                <a:cs typeface="Calibri"/>
              </a:rPr>
              <a:t>oc</a:t>
            </a:r>
            <a:r>
              <a:rPr dirty="0" smtClean="0" sz="1800" spc="-30" b="1">
                <a:latin typeface="Calibri"/>
                <a:cs typeface="Calibri"/>
              </a:rPr>
              <a:t>a</a:t>
            </a:r>
            <a:r>
              <a:rPr dirty="0" smtClean="0" sz="1800" spc="-35" b="1">
                <a:latin typeface="Calibri"/>
                <a:cs typeface="Calibri"/>
              </a:rPr>
              <a:t>t</a:t>
            </a:r>
            <a:r>
              <a:rPr dirty="0" smtClean="0" sz="1800" spc="-10" b="1">
                <a:latin typeface="Calibri"/>
                <a:cs typeface="Calibri"/>
              </a:rPr>
              <a:t>e</a:t>
            </a:r>
            <a:r>
              <a:rPr dirty="0" smtClean="0" sz="1800" spc="-5" b="1">
                <a:latin typeface="Calibri"/>
                <a:cs typeface="Calibri"/>
              </a:rPr>
              <a:t>,</a:t>
            </a:r>
            <a:r>
              <a:rPr dirty="0" smtClean="0" sz="1800" spc="-35" b="1">
                <a:latin typeface="Calibri"/>
                <a:cs typeface="Calibri"/>
              </a:rPr>
              <a:t> </a:t>
            </a:r>
            <a:r>
              <a:rPr dirty="0" smtClean="0" sz="1800" spc="-10" b="1">
                <a:latin typeface="Calibri"/>
                <a:cs typeface="Calibri"/>
              </a:rPr>
              <a:t>San</a:t>
            </a:r>
            <a:r>
              <a:rPr dirty="0" smtClean="0" sz="1800" spc="5" b="1">
                <a:latin typeface="Calibri"/>
                <a:cs typeface="Calibri"/>
              </a:rPr>
              <a:t> </a:t>
            </a:r>
            <a:r>
              <a:rPr dirty="0" smtClean="0" sz="1800" spc="0" b="1">
                <a:latin typeface="Calibri"/>
                <a:cs typeface="Calibri"/>
              </a:rPr>
              <a:t>F</a:t>
            </a:r>
            <a:r>
              <a:rPr dirty="0" smtClean="0" sz="1800" spc="-40" b="1">
                <a:latin typeface="Calibri"/>
                <a:cs typeface="Calibri"/>
              </a:rPr>
              <a:t>r</a:t>
            </a:r>
            <a:r>
              <a:rPr dirty="0" smtClean="0" sz="1800" spc="-10" b="1">
                <a:latin typeface="Calibri"/>
                <a:cs typeface="Calibri"/>
              </a:rPr>
              <a:t>an</a:t>
            </a:r>
            <a:r>
              <a:rPr dirty="0" smtClean="0" sz="1800" spc="-5" b="1">
                <a:latin typeface="Calibri"/>
                <a:cs typeface="Calibri"/>
              </a:rPr>
              <a:t>c</a:t>
            </a:r>
            <a:r>
              <a:rPr dirty="0" smtClean="0" sz="1800" spc="-10" b="1">
                <a:latin typeface="Calibri"/>
                <a:cs typeface="Calibri"/>
              </a:rPr>
              <a:t>is</a:t>
            </a:r>
            <a:r>
              <a:rPr dirty="0" smtClean="0" sz="1800" spc="-30" b="1">
                <a:latin typeface="Calibri"/>
                <a:cs typeface="Calibri"/>
              </a:rPr>
              <a:t>c</a:t>
            </a:r>
            <a:r>
              <a:rPr dirty="0" smtClean="0" sz="1800" spc="-10" b="1">
                <a:latin typeface="Calibri"/>
                <a:cs typeface="Calibri"/>
              </a:rPr>
              <a:t>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46730" y="4922266"/>
            <a:ext cx="2802890" cy="847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36575">
              <a:lnSpc>
                <a:spcPct val="100000"/>
              </a:lnSpc>
            </a:pPr>
            <a:r>
              <a:rPr dirty="0" smtClean="0" sz="1800" b="1">
                <a:latin typeface="Calibri"/>
                <a:cs typeface="Calibri"/>
              </a:rPr>
              <a:t>@</a:t>
            </a:r>
            <a:r>
              <a:rPr dirty="0" smtClean="0" sz="1800" spc="-10" b="1">
                <a:latin typeface="Calibri"/>
                <a:cs typeface="Calibri"/>
              </a:rPr>
              <a:t>askman</a:t>
            </a:r>
            <a:r>
              <a:rPr dirty="0" smtClean="0" sz="1800" spc="-40" b="1">
                <a:latin typeface="Calibri"/>
                <a:cs typeface="Calibri"/>
              </a:rPr>
              <a:t>n</a:t>
            </a:r>
            <a:r>
              <a:rPr dirty="0" smtClean="0" sz="1800" spc="-10" b="1">
                <a:latin typeface="Calibri"/>
                <a:cs typeface="Calibri"/>
              </a:rPr>
              <a:t>y</a:t>
            </a:r>
            <a:endParaRPr sz="1800">
              <a:latin typeface="Calibri"/>
              <a:cs typeface="Calibr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59"/>
              </a:spcBef>
            </a:pPr>
            <a:endParaRPr sz="1100"/>
          </a:p>
          <a:p>
            <a:pPr marL="12700">
              <a:lnSpc>
                <a:spcPct val="100000"/>
              </a:lnSpc>
            </a:pPr>
            <a:r>
              <a:rPr dirty="0" smtClean="0" sz="1800" spc="-10" b="1">
                <a:latin typeface="Calibri"/>
                <a:cs typeface="Calibri"/>
              </a:rPr>
              <a:t>askman</a:t>
            </a:r>
            <a:r>
              <a:rPr dirty="0" smtClean="0" sz="1800" spc="-40" b="1">
                <a:latin typeface="Calibri"/>
                <a:cs typeface="Calibri"/>
              </a:rPr>
              <a:t>n</a:t>
            </a:r>
            <a:r>
              <a:rPr dirty="0" smtClean="0" sz="1800" spc="-120" b="1">
                <a:latin typeface="Calibri"/>
                <a:cs typeface="Calibri"/>
              </a:rPr>
              <a:t>y</a:t>
            </a:r>
            <a:r>
              <a:rPr dirty="0" smtClean="0" sz="1800" spc="-5" b="1">
                <a:latin typeface="Calibri"/>
                <a:cs typeface="Calibri"/>
              </a:rPr>
              <a:t>.</a:t>
            </a:r>
            <a:r>
              <a:rPr dirty="0" smtClean="0" sz="1800" spc="-20" b="1">
                <a:latin typeface="Calibri"/>
                <a:cs typeface="Calibri"/>
              </a:rPr>
              <a:t>d</a:t>
            </a:r>
            <a:r>
              <a:rPr dirty="0" smtClean="0" sz="1800" spc="-10" b="1">
                <a:latin typeface="Calibri"/>
                <a:cs typeface="Calibri"/>
              </a:rPr>
              <a:t>ia</a:t>
            </a:r>
            <a:r>
              <a:rPr dirty="0" smtClean="0" sz="1800" spc="-20" b="1">
                <a:latin typeface="Calibri"/>
                <a:cs typeface="Calibri"/>
              </a:rPr>
              <a:t>b</a:t>
            </a:r>
            <a:r>
              <a:rPr dirty="0" smtClean="0" sz="1800" spc="-20" b="1">
                <a:latin typeface="Calibri"/>
                <a:cs typeface="Calibri"/>
              </a:rPr>
              <a:t>e</a:t>
            </a:r>
            <a:r>
              <a:rPr dirty="0" smtClean="0" sz="1800" spc="-35" b="1">
                <a:latin typeface="Calibri"/>
                <a:cs typeface="Calibri"/>
              </a:rPr>
              <a:t>t</a:t>
            </a:r>
            <a:r>
              <a:rPr dirty="0" smtClean="0" sz="1800" spc="-10" b="1">
                <a:latin typeface="Calibri"/>
                <a:cs typeface="Calibri"/>
              </a:rPr>
              <a:t>e</a:t>
            </a:r>
            <a:r>
              <a:rPr dirty="0" smtClean="0" sz="1800" spc="-10" b="1">
                <a:latin typeface="Calibri"/>
                <a:cs typeface="Calibri"/>
              </a:rPr>
              <a:t>sb</a:t>
            </a:r>
            <a:r>
              <a:rPr dirty="0" smtClean="0" sz="1800" spc="-20" b="1">
                <a:latin typeface="Calibri"/>
                <a:cs typeface="Calibri"/>
              </a:rPr>
              <a:t>l</a:t>
            </a:r>
            <a:r>
              <a:rPr dirty="0" smtClean="0" sz="1800" spc="-20" b="1">
                <a:latin typeface="Calibri"/>
                <a:cs typeface="Calibri"/>
              </a:rPr>
              <a:t>o</a:t>
            </a:r>
            <a:r>
              <a:rPr dirty="0" smtClean="0" sz="1800" spc="0" b="1">
                <a:latin typeface="Calibri"/>
                <a:cs typeface="Calibri"/>
              </a:rPr>
              <a:t>gs</a:t>
            </a:r>
            <a:r>
              <a:rPr dirty="0" smtClean="0" sz="1800" spc="-15" b="1">
                <a:latin typeface="Calibri"/>
                <a:cs typeface="Calibri"/>
              </a:rPr>
              <a:t>.</a:t>
            </a:r>
            <a:r>
              <a:rPr dirty="0" smtClean="0" sz="1800" spc="-10" b="1">
                <a:latin typeface="Calibri"/>
                <a:cs typeface="Calibri"/>
              </a:rPr>
              <a:t>c</a:t>
            </a:r>
            <a:r>
              <a:rPr dirty="0" smtClean="0" sz="1800" spc="-20" b="1">
                <a:latin typeface="Calibri"/>
                <a:cs typeface="Calibri"/>
              </a:rPr>
              <a:t>o</a:t>
            </a:r>
            <a:r>
              <a:rPr dirty="0" smtClean="0" sz="1800" spc="0" b="1">
                <a:latin typeface="Calibri"/>
                <a:cs typeface="Calibri"/>
              </a:rPr>
              <a:t>m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8272" y="2016251"/>
            <a:ext cx="3323844" cy="3377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986023" y="2040001"/>
            <a:ext cx="3229355" cy="3282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986023" y="2040001"/>
            <a:ext cx="3229355" cy="3282950"/>
          </a:xfrm>
          <a:custGeom>
            <a:avLst/>
            <a:gdLst/>
            <a:ahLst/>
            <a:cxnLst/>
            <a:rect l="l" t="t" r="r" b="b"/>
            <a:pathLst>
              <a:path w="3229355" h="3282950">
                <a:moveTo>
                  <a:pt x="0" y="1641475"/>
                </a:moveTo>
                <a:lnTo>
                  <a:pt x="5352" y="1506853"/>
                </a:lnTo>
                <a:lnTo>
                  <a:pt x="21132" y="1375227"/>
                </a:lnTo>
                <a:lnTo>
                  <a:pt x="46925" y="1247021"/>
                </a:lnTo>
                <a:lnTo>
                  <a:pt x="82314" y="1122655"/>
                </a:lnTo>
                <a:lnTo>
                  <a:pt x="126884" y="1002553"/>
                </a:lnTo>
                <a:lnTo>
                  <a:pt x="180221" y="887138"/>
                </a:lnTo>
                <a:lnTo>
                  <a:pt x="241908" y="776831"/>
                </a:lnTo>
                <a:lnTo>
                  <a:pt x="311529" y="672056"/>
                </a:lnTo>
                <a:lnTo>
                  <a:pt x="388671" y="573235"/>
                </a:lnTo>
                <a:lnTo>
                  <a:pt x="472916" y="480790"/>
                </a:lnTo>
                <a:lnTo>
                  <a:pt x="563849" y="395144"/>
                </a:lnTo>
                <a:lnTo>
                  <a:pt x="661056" y="316719"/>
                </a:lnTo>
                <a:lnTo>
                  <a:pt x="764120" y="245939"/>
                </a:lnTo>
                <a:lnTo>
                  <a:pt x="872626" y="183225"/>
                </a:lnTo>
                <a:lnTo>
                  <a:pt x="986158" y="129000"/>
                </a:lnTo>
                <a:lnTo>
                  <a:pt x="1104302" y="83686"/>
                </a:lnTo>
                <a:lnTo>
                  <a:pt x="1226641" y="47707"/>
                </a:lnTo>
                <a:lnTo>
                  <a:pt x="1352761" y="21485"/>
                </a:lnTo>
                <a:lnTo>
                  <a:pt x="1482244" y="5441"/>
                </a:lnTo>
                <a:lnTo>
                  <a:pt x="1614677" y="0"/>
                </a:lnTo>
                <a:lnTo>
                  <a:pt x="1747111" y="5441"/>
                </a:lnTo>
                <a:lnTo>
                  <a:pt x="1876594" y="21485"/>
                </a:lnTo>
                <a:lnTo>
                  <a:pt x="2002714" y="47707"/>
                </a:lnTo>
                <a:lnTo>
                  <a:pt x="2125053" y="83686"/>
                </a:lnTo>
                <a:lnTo>
                  <a:pt x="2243197" y="129000"/>
                </a:lnTo>
                <a:lnTo>
                  <a:pt x="2356729" y="183225"/>
                </a:lnTo>
                <a:lnTo>
                  <a:pt x="2465235" y="245939"/>
                </a:lnTo>
                <a:lnTo>
                  <a:pt x="2568299" y="316719"/>
                </a:lnTo>
                <a:lnTo>
                  <a:pt x="2665506" y="395144"/>
                </a:lnTo>
                <a:lnTo>
                  <a:pt x="2756439" y="480790"/>
                </a:lnTo>
                <a:lnTo>
                  <a:pt x="2840684" y="573235"/>
                </a:lnTo>
                <a:lnTo>
                  <a:pt x="2917826" y="672056"/>
                </a:lnTo>
                <a:lnTo>
                  <a:pt x="2987447" y="776831"/>
                </a:lnTo>
                <a:lnTo>
                  <a:pt x="3049134" y="887138"/>
                </a:lnTo>
                <a:lnTo>
                  <a:pt x="3102471" y="1002553"/>
                </a:lnTo>
                <a:lnTo>
                  <a:pt x="3147041" y="1122655"/>
                </a:lnTo>
                <a:lnTo>
                  <a:pt x="3182430" y="1247021"/>
                </a:lnTo>
                <a:lnTo>
                  <a:pt x="3208223" y="1375227"/>
                </a:lnTo>
                <a:lnTo>
                  <a:pt x="3224003" y="1506853"/>
                </a:lnTo>
                <a:lnTo>
                  <a:pt x="3229355" y="1641475"/>
                </a:lnTo>
                <a:lnTo>
                  <a:pt x="3224003" y="1776096"/>
                </a:lnTo>
                <a:lnTo>
                  <a:pt x="3208223" y="1907722"/>
                </a:lnTo>
                <a:lnTo>
                  <a:pt x="3182430" y="2035928"/>
                </a:lnTo>
                <a:lnTo>
                  <a:pt x="3147041" y="2160294"/>
                </a:lnTo>
                <a:lnTo>
                  <a:pt x="3102471" y="2280396"/>
                </a:lnTo>
                <a:lnTo>
                  <a:pt x="3049134" y="2395811"/>
                </a:lnTo>
                <a:lnTo>
                  <a:pt x="2987447" y="2506118"/>
                </a:lnTo>
                <a:lnTo>
                  <a:pt x="2917826" y="2610893"/>
                </a:lnTo>
                <a:lnTo>
                  <a:pt x="2840684" y="2709714"/>
                </a:lnTo>
                <a:lnTo>
                  <a:pt x="2756439" y="2802159"/>
                </a:lnTo>
                <a:lnTo>
                  <a:pt x="2665506" y="2887805"/>
                </a:lnTo>
                <a:lnTo>
                  <a:pt x="2568299" y="2966230"/>
                </a:lnTo>
                <a:lnTo>
                  <a:pt x="2465235" y="3037010"/>
                </a:lnTo>
                <a:lnTo>
                  <a:pt x="2356729" y="3099724"/>
                </a:lnTo>
                <a:lnTo>
                  <a:pt x="2243197" y="3153949"/>
                </a:lnTo>
                <a:lnTo>
                  <a:pt x="2125053" y="3199263"/>
                </a:lnTo>
                <a:lnTo>
                  <a:pt x="2002714" y="3235242"/>
                </a:lnTo>
                <a:lnTo>
                  <a:pt x="1876594" y="3261464"/>
                </a:lnTo>
                <a:lnTo>
                  <a:pt x="1747111" y="3277508"/>
                </a:lnTo>
                <a:lnTo>
                  <a:pt x="1614677" y="3282950"/>
                </a:lnTo>
                <a:lnTo>
                  <a:pt x="1482244" y="3277508"/>
                </a:lnTo>
                <a:lnTo>
                  <a:pt x="1352761" y="3261464"/>
                </a:lnTo>
                <a:lnTo>
                  <a:pt x="1226641" y="3235242"/>
                </a:lnTo>
                <a:lnTo>
                  <a:pt x="1104302" y="3199263"/>
                </a:lnTo>
                <a:lnTo>
                  <a:pt x="986158" y="3153949"/>
                </a:lnTo>
                <a:lnTo>
                  <a:pt x="872626" y="3099724"/>
                </a:lnTo>
                <a:lnTo>
                  <a:pt x="764120" y="3037010"/>
                </a:lnTo>
                <a:lnTo>
                  <a:pt x="661056" y="2966230"/>
                </a:lnTo>
                <a:lnTo>
                  <a:pt x="563849" y="2887805"/>
                </a:lnTo>
                <a:lnTo>
                  <a:pt x="472916" y="2802159"/>
                </a:lnTo>
                <a:lnTo>
                  <a:pt x="388671" y="2709714"/>
                </a:lnTo>
                <a:lnTo>
                  <a:pt x="311529" y="2610893"/>
                </a:lnTo>
                <a:lnTo>
                  <a:pt x="241908" y="2506118"/>
                </a:lnTo>
                <a:lnTo>
                  <a:pt x="180221" y="2395811"/>
                </a:lnTo>
                <a:lnTo>
                  <a:pt x="126884" y="2280396"/>
                </a:lnTo>
                <a:lnTo>
                  <a:pt x="82314" y="2160294"/>
                </a:lnTo>
                <a:lnTo>
                  <a:pt x="46925" y="2035928"/>
                </a:lnTo>
                <a:lnTo>
                  <a:pt x="21132" y="1907722"/>
                </a:lnTo>
                <a:lnTo>
                  <a:pt x="5352" y="1776096"/>
                </a:lnTo>
                <a:lnTo>
                  <a:pt x="0" y="1641475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482594" y="2536570"/>
            <a:ext cx="2236216" cy="2289810"/>
          </a:xfrm>
          <a:custGeom>
            <a:avLst/>
            <a:gdLst/>
            <a:ahLst/>
            <a:cxnLst/>
            <a:rect l="l" t="t" r="r" b="b"/>
            <a:pathLst>
              <a:path w="2236216" h="2289809">
                <a:moveTo>
                  <a:pt x="0" y="1144904"/>
                </a:moveTo>
                <a:lnTo>
                  <a:pt x="3706" y="1238807"/>
                </a:lnTo>
                <a:lnTo>
                  <a:pt x="14635" y="1330619"/>
                </a:lnTo>
                <a:lnTo>
                  <a:pt x="32497" y="1420045"/>
                </a:lnTo>
                <a:lnTo>
                  <a:pt x="57005" y="1506790"/>
                </a:lnTo>
                <a:lnTo>
                  <a:pt x="87872" y="1590561"/>
                </a:lnTo>
                <a:lnTo>
                  <a:pt x="124808" y="1671063"/>
                </a:lnTo>
                <a:lnTo>
                  <a:pt x="167527" y="1748000"/>
                </a:lnTo>
                <a:lnTo>
                  <a:pt x="215741" y="1821079"/>
                </a:lnTo>
                <a:lnTo>
                  <a:pt x="269161" y="1890004"/>
                </a:lnTo>
                <a:lnTo>
                  <a:pt x="327501" y="1954482"/>
                </a:lnTo>
                <a:lnTo>
                  <a:pt x="390471" y="2014217"/>
                </a:lnTo>
                <a:lnTo>
                  <a:pt x="457785" y="2068915"/>
                </a:lnTo>
                <a:lnTo>
                  <a:pt x="529154" y="2118281"/>
                </a:lnTo>
                <a:lnTo>
                  <a:pt x="604290" y="2162021"/>
                </a:lnTo>
                <a:lnTo>
                  <a:pt x="682906" y="2199840"/>
                </a:lnTo>
                <a:lnTo>
                  <a:pt x="764714" y="2231443"/>
                </a:lnTo>
                <a:lnTo>
                  <a:pt x="849426" y="2256537"/>
                </a:lnTo>
                <a:lnTo>
                  <a:pt x="936754" y="2274825"/>
                </a:lnTo>
                <a:lnTo>
                  <a:pt x="1026411" y="2286014"/>
                </a:lnTo>
                <a:lnTo>
                  <a:pt x="1118107" y="2289810"/>
                </a:lnTo>
                <a:lnTo>
                  <a:pt x="1209804" y="2286014"/>
                </a:lnTo>
                <a:lnTo>
                  <a:pt x="1299461" y="2274825"/>
                </a:lnTo>
                <a:lnTo>
                  <a:pt x="1386789" y="2256537"/>
                </a:lnTo>
                <a:lnTo>
                  <a:pt x="1471501" y="2231443"/>
                </a:lnTo>
                <a:lnTo>
                  <a:pt x="1553309" y="2199840"/>
                </a:lnTo>
                <a:lnTo>
                  <a:pt x="1631925" y="2162021"/>
                </a:lnTo>
                <a:lnTo>
                  <a:pt x="1707061" y="2118281"/>
                </a:lnTo>
                <a:lnTo>
                  <a:pt x="1778430" y="2068915"/>
                </a:lnTo>
                <a:lnTo>
                  <a:pt x="1845744" y="2014217"/>
                </a:lnTo>
                <a:lnTo>
                  <a:pt x="1908714" y="1954482"/>
                </a:lnTo>
                <a:lnTo>
                  <a:pt x="1967054" y="1890004"/>
                </a:lnTo>
                <a:lnTo>
                  <a:pt x="2020474" y="1821079"/>
                </a:lnTo>
                <a:lnTo>
                  <a:pt x="2068688" y="1748000"/>
                </a:lnTo>
                <a:lnTo>
                  <a:pt x="2111407" y="1671063"/>
                </a:lnTo>
                <a:lnTo>
                  <a:pt x="2148343" y="1590561"/>
                </a:lnTo>
                <a:lnTo>
                  <a:pt x="2179210" y="1506790"/>
                </a:lnTo>
                <a:lnTo>
                  <a:pt x="2203718" y="1420045"/>
                </a:lnTo>
                <a:lnTo>
                  <a:pt x="2221580" y="1330619"/>
                </a:lnTo>
                <a:lnTo>
                  <a:pt x="2232509" y="1238807"/>
                </a:lnTo>
                <a:lnTo>
                  <a:pt x="2236216" y="1144904"/>
                </a:lnTo>
                <a:lnTo>
                  <a:pt x="2232509" y="1051002"/>
                </a:lnTo>
                <a:lnTo>
                  <a:pt x="2221580" y="959190"/>
                </a:lnTo>
                <a:lnTo>
                  <a:pt x="2203718" y="869764"/>
                </a:lnTo>
                <a:lnTo>
                  <a:pt x="2179210" y="783019"/>
                </a:lnTo>
                <a:lnTo>
                  <a:pt x="2148343" y="699248"/>
                </a:lnTo>
                <a:lnTo>
                  <a:pt x="2111407" y="618746"/>
                </a:lnTo>
                <a:lnTo>
                  <a:pt x="2068688" y="541809"/>
                </a:lnTo>
                <a:lnTo>
                  <a:pt x="2020474" y="468730"/>
                </a:lnTo>
                <a:lnTo>
                  <a:pt x="1967054" y="399805"/>
                </a:lnTo>
                <a:lnTo>
                  <a:pt x="1908714" y="335327"/>
                </a:lnTo>
                <a:lnTo>
                  <a:pt x="1845744" y="275592"/>
                </a:lnTo>
                <a:lnTo>
                  <a:pt x="1778430" y="220894"/>
                </a:lnTo>
                <a:lnTo>
                  <a:pt x="1707061" y="171528"/>
                </a:lnTo>
                <a:lnTo>
                  <a:pt x="1631925" y="127788"/>
                </a:lnTo>
                <a:lnTo>
                  <a:pt x="1553309" y="89969"/>
                </a:lnTo>
                <a:lnTo>
                  <a:pt x="1471501" y="58366"/>
                </a:lnTo>
                <a:lnTo>
                  <a:pt x="1386789" y="33272"/>
                </a:lnTo>
                <a:lnTo>
                  <a:pt x="1299461" y="14984"/>
                </a:lnTo>
                <a:lnTo>
                  <a:pt x="1209804" y="3795"/>
                </a:lnTo>
                <a:lnTo>
                  <a:pt x="1118107" y="0"/>
                </a:lnTo>
                <a:lnTo>
                  <a:pt x="1026411" y="3795"/>
                </a:lnTo>
                <a:lnTo>
                  <a:pt x="936754" y="14984"/>
                </a:lnTo>
                <a:lnTo>
                  <a:pt x="849426" y="33272"/>
                </a:lnTo>
                <a:lnTo>
                  <a:pt x="764714" y="58366"/>
                </a:lnTo>
                <a:lnTo>
                  <a:pt x="682906" y="89969"/>
                </a:lnTo>
                <a:lnTo>
                  <a:pt x="604290" y="127788"/>
                </a:lnTo>
                <a:lnTo>
                  <a:pt x="529154" y="171528"/>
                </a:lnTo>
                <a:lnTo>
                  <a:pt x="457785" y="220894"/>
                </a:lnTo>
                <a:lnTo>
                  <a:pt x="390471" y="275592"/>
                </a:lnTo>
                <a:lnTo>
                  <a:pt x="327501" y="335327"/>
                </a:lnTo>
                <a:lnTo>
                  <a:pt x="269161" y="399805"/>
                </a:lnTo>
                <a:lnTo>
                  <a:pt x="215741" y="468730"/>
                </a:lnTo>
                <a:lnTo>
                  <a:pt x="167527" y="541809"/>
                </a:lnTo>
                <a:lnTo>
                  <a:pt x="124808" y="618746"/>
                </a:lnTo>
                <a:lnTo>
                  <a:pt x="87872" y="699248"/>
                </a:lnTo>
                <a:lnTo>
                  <a:pt x="57005" y="783019"/>
                </a:lnTo>
                <a:lnTo>
                  <a:pt x="32497" y="869764"/>
                </a:lnTo>
                <a:lnTo>
                  <a:pt x="14635" y="959190"/>
                </a:lnTo>
                <a:lnTo>
                  <a:pt x="3706" y="1051002"/>
                </a:lnTo>
                <a:lnTo>
                  <a:pt x="0" y="1144904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469891" y="2016251"/>
            <a:ext cx="141732" cy="6217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517771" y="2040001"/>
            <a:ext cx="45719" cy="526923"/>
          </a:xfrm>
          <a:custGeom>
            <a:avLst/>
            <a:gdLst/>
            <a:ahLst/>
            <a:cxnLst/>
            <a:rect l="l" t="t" r="r" b="b"/>
            <a:pathLst>
              <a:path w="45719" h="526923">
                <a:moveTo>
                  <a:pt x="45719" y="0"/>
                </a:moveTo>
                <a:lnTo>
                  <a:pt x="0" y="0"/>
                </a:lnTo>
                <a:lnTo>
                  <a:pt x="22859" y="526923"/>
                </a:lnTo>
                <a:lnTo>
                  <a:pt x="457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517771" y="2040001"/>
            <a:ext cx="45719" cy="526923"/>
          </a:xfrm>
          <a:custGeom>
            <a:avLst/>
            <a:gdLst/>
            <a:ahLst/>
            <a:cxnLst/>
            <a:rect l="l" t="t" r="r" b="b"/>
            <a:pathLst>
              <a:path w="45719" h="526923">
                <a:moveTo>
                  <a:pt x="0" y="0"/>
                </a:moveTo>
                <a:lnTo>
                  <a:pt x="22859" y="526923"/>
                </a:lnTo>
                <a:lnTo>
                  <a:pt x="45719" y="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6172200" y="3552444"/>
            <a:ext cx="1114044" cy="3108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6215253" y="3628516"/>
            <a:ext cx="914526" cy="117856"/>
          </a:xfrm>
          <a:custGeom>
            <a:avLst/>
            <a:gdLst/>
            <a:ahLst/>
            <a:cxnLst/>
            <a:rect l="l" t="t" r="r" b="b"/>
            <a:pathLst>
              <a:path w="914526" h="117855">
                <a:moveTo>
                  <a:pt x="842133" y="71913"/>
                </a:moveTo>
                <a:lnTo>
                  <a:pt x="806450" y="92328"/>
                </a:lnTo>
                <a:lnTo>
                  <a:pt x="800480" y="95884"/>
                </a:lnTo>
                <a:lnTo>
                  <a:pt x="798322" y="103631"/>
                </a:lnTo>
                <a:lnTo>
                  <a:pt x="801751" y="109727"/>
                </a:lnTo>
                <a:lnTo>
                  <a:pt x="805306" y="115823"/>
                </a:lnTo>
                <a:lnTo>
                  <a:pt x="813053" y="117855"/>
                </a:lnTo>
                <a:lnTo>
                  <a:pt x="819150" y="114426"/>
                </a:lnTo>
                <a:lnTo>
                  <a:pt x="892619" y="72262"/>
                </a:lnTo>
                <a:lnTo>
                  <a:pt x="889253" y="72262"/>
                </a:lnTo>
                <a:lnTo>
                  <a:pt x="842133" y="71913"/>
                </a:lnTo>
                <a:close/>
              </a:path>
              <a:path w="914526" h="117855">
                <a:moveTo>
                  <a:pt x="864122" y="59332"/>
                </a:moveTo>
                <a:lnTo>
                  <a:pt x="842133" y="71913"/>
                </a:lnTo>
                <a:lnTo>
                  <a:pt x="889253" y="72262"/>
                </a:lnTo>
                <a:lnTo>
                  <a:pt x="889271" y="70484"/>
                </a:lnTo>
                <a:lnTo>
                  <a:pt x="882903" y="70484"/>
                </a:lnTo>
                <a:lnTo>
                  <a:pt x="864122" y="59332"/>
                </a:lnTo>
                <a:close/>
              </a:path>
              <a:path w="914526" h="117855">
                <a:moveTo>
                  <a:pt x="813943" y="0"/>
                </a:moveTo>
                <a:lnTo>
                  <a:pt x="806196" y="2031"/>
                </a:lnTo>
                <a:lnTo>
                  <a:pt x="802513" y="8000"/>
                </a:lnTo>
                <a:lnTo>
                  <a:pt x="798956" y="14096"/>
                </a:lnTo>
                <a:lnTo>
                  <a:pt x="800989" y="21843"/>
                </a:lnTo>
                <a:lnTo>
                  <a:pt x="842535" y="46514"/>
                </a:lnTo>
                <a:lnTo>
                  <a:pt x="889507" y="46862"/>
                </a:lnTo>
                <a:lnTo>
                  <a:pt x="889253" y="72262"/>
                </a:lnTo>
                <a:lnTo>
                  <a:pt x="892619" y="72262"/>
                </a:lnTo>
                <a:lnTo>
                  <a:pt x="914526" y="59689"/>
                </a:lnTo>
                <a:lnTo>
                  <a:pt x="813943" y="0"/>
                </a:lnTo>
                <a:close/>
              </a:path>
              <a:path w="914526" h="117855">
                <a:moveTo>
                  <a:pt x="254" y="40258"/>
                </a:moveTo>
                <a:lnTo>
                  <a:pt x="0" y="65658"/>
                </a:lnTo>
                <a:lnTo>
                  <a:pt x="842133" y="71913"/>
                </a:lnTo>
                <a:lnTo>
                  <a:pt x="864122" y="59332"/>
                </a:lnTo>
                <a:lnTo>
                  <a:pt x="842535" y="46514"/>
                </a:lnTo>
                <a:lnTo>
                  <a:pt x="254" y="40258"/>
                </a:lnTo>
                <a:close/>
              </a:path>
              <a:path w="914526" h="117855">
                <a:moveTo>
                  <a:pt x="883030" y="48513"/>
                </a:moveTo>
                <a:lnTo>
                  <a:pt x="864122" y="59332"/>
                </a:lnTo>
                <a:lnTo>
                  <a:pt x="882903" y="70484"/>
                </a:lnTo>
                <a:lnTo>
                  <a:pt x="883030" y="48513"/>
                </a:lnTo>
                <a:close/>
              </a:path>
              <a:path w="914526" h="117855">
                <a:moveTo>
                  <a:pt x="889491" y="48513"/>
                </a:moveTo>
                <a:lnTo>
                  <a:pt x="883030" y="48513"/>
                </a:lnTo>
                <a:lnTo>
                  <a:pt x="882903" y="70484"/>
                </a:lnTo>
                <a:lnTo>
                  <a:pt x="889271" y="70484"/>
                </a:lnTo>
                <a:lnTo>
                  <a:pt x="889491" y="48513"/>
                </a:lnTo>
                <a:close/>
              </a:path>
              <a:path w="914526" h="117855">
                <a:moveTo>
                  <a:pt x="842535" y="46514"/>
                </a:moveTo>
                <a:lnTo>
                  <a:pt x="864122" y="59332"/>
                </a:lnTo>
                <a:lnTo>
                  <a:pt x="883030" y="48513"/>
                </a:lnTo>
                <a:lnTo>
                  <a:pt x="889491" y="48513"/>
                </a:lnTo>
                <a:lnTo>
                  <a:pt x="889507" y="46862"/>
                </a:lnTo>
                <a:lnTo>
                  <a:pt x="842535" y="4651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299706" y="3534791"/>
            <a:ext cx="1144905" cy="8477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dirty="0" smtClean="0" sz="1800" spc="-135">
                <a:latin typeface="Calibri"/>
                <a:cs typeface="Calibri"/>
              </a:rPr>
              <a:t>Y</a:t>
            </a:r>
            <a:r>
              <a:rPr dirty="0" smtClean="0" sz="1800" spc="-10">
                <a:latin typeface="Calibri"/>
                <a:cs typeface="Calibri"/>
              </a:rPr>
              <a:t>ear</a:t>
            </a:r>
            <a:r>
              <a:rPr dirty="0" smtClean="0" sz="1800" spc="-10">
                <a:latin typeface="Calibri"/>
                <a:cs typeface="Calibri"/>
              </a:rPr>
              <a:t> </a:t>
            </a:r>
            <a:r>
              <a:rPr dirty="0" smtClean="0" sz="1800" spc="-10">
                <a:latin typeface="Calibri"/>
                <a:cs typeface="Calibri"/>
              </a:rPr>
              <a:t>i</a:t>
            </a:r>
            <a:r>
              <a:rPr dirty="0" smtClean="0" sz="1800" spc="0">
                <a:latin typeface="Calibri"/>
                <a:cs typeface="Calibri"/>
              </a:rPr>
              <a:t>n</a:t>
            </a:r>
            <a:r>
              <a:rPr dirty="0" smtClean="0" sz="1800" spc="10">
                <a:latin typeface="Calibri"/>
                <a:cs typeface="Calibri"/>
              </a:rPr>
              <a:t> </a:t>
            </a:r>
            <a:r>
              <a:rPr dirty="0" smtClean="0" sz="1800" spc="0">
                <a:latin typeface="Calibri"/>
                <a:cs typeface="Calibri"/>
              </a:rPr>
              <a:t>a</a:t>
            </a:r>
            <a:r>
              <a:rPr dirty="0" smtClean="0" sz="1800" spc="10">
                <a:latin typeface="Calibri"/>
                <a:cs typeface="Calibri"/>
              </a:rPr>
              <a:t> </a:t>
            </a:r>
            <a:r>
              <a:rPr dirty="0" smtClean="0" sz="1800" spc="-5">
                <a:latin typeface="Calibri"/>
                <a:cs typeface="Calibri"/>
              </a:rPr>
              <a:t>l</a:t>
            </a:r>
            <a:r>
              <a:rPr dirty="0" smtClean="0" sz="1800" spc="-5">
                <a:latin typeface="Calibri"/>
                <a:cs typeface="Calibri"/>
              </a:rPr>
              <a:t>i</a:t>
            </a:r>
            <a:r>
              <a:rPr dirty="0" smtClean="0" sz="1800" spc="-50">
                <a:latin typeface="Calibri"/>
                <a:cs typeface="Calibri"/>
              </a:rPr>
              <a:t>f</a:t>
            </a:r>
            <a:r>
              <a:rPr dirty="0" smtClean="0" sz="1800" spc="-10">
                <a:latin typeface="Calibri"/>
                <a:cs typeface="Calibri"/>
              </a:rPr>
              <a:t>e</a:t>
            </a:r>
            <a:r>
              <a:rPr dirty="0" smtClean="0" sz="1800" spc="-5">
                <a:latin typeface="Calibri"/>
                <a:cs typeface="Calibri"/>
              </a:rPr>
              <a:t> </a:t>
            </a:r>
            <a:r>
              <a:rPr dirty="0" smtClean="0" sz="1800" spc="-5">
                <a:latin typeface="Calibri"/>
                <a:cs typeface="Calibri"/>
              </a:rPr>
              <a:t>Of</a:t>
            </a:r>
            <a:r>
              <a:rPr dirty="0" smtClean="0" sz="1800" spc="-5">
                <a:latin typeface="Calibri"/>
                <a:cs typeface="Calibri"/>
              </a:rPr>
              <a:t> </a:t>
            </a:r>
            <a:r>
              <a:rPr dirty="0" smtClean="0" sz="1800" spc="-15">
                <a:latin typeface="Calibri"/>
                <a:cs typeface="Calibri"/>
              </a:rPr>
              <a:t>P</a:t>
            </a:r>
            <a:r>
              <a:rPr dirty="0" smtClean="0" sz="1800" spc="-25">
                <a:latin typeface="Calibri"/>
                <a:cs typeface="Calibri"/>
              </a:rPr>
              <a:t>W</a:t>
            </a:r>
            <a:r>
              <a:rPr dirty="0" smtClean="0" sz="1800" spc="0">
                <a:latin typeface="Calibri"/>
                <a:cs typeface="Calibri"/>
              </a:rPr>
              <a:t>D</a:t>
            </a:r>
            <a:r>
              <a:rPr dirty="0" smtClean="0" sz="1800" spc="0">
                <a:latin typeface="Calibri"/>
                <a:cs typeface="Calibri"/>
              </a:rPr>
              <a:t> </a:t>
            </a:r>
            <a:r>
              <a:rPr dirty="0" smtClean="0" sz="1800" spc="-10">
                <a:latin typeface="Calibri"/>
                <a:cs typeface="Calibri"/>
              </a:rPr>
              <a:t>(</a:t>
            </a:r>
            <a:r>
              <a:rPr dirty="0" smtClean="0" sz="1800" spc="0">
                <a:latin typeface="Calibri"/>
                <a:cs typeface="Calibri"/>
              </a:rPr>
              <a:t>10</a:t>
            </a:r>
            <a:r>
              <a:rPr dirty="0" smtClean="0" sz="1800" spc="-5">
                <a:latin typeface="Calibri"/>
                <a:cs typeface="Calibri"/>
              </a:rPr>
              <a:t>0</a:t>
            </a:r>
            <a:r>
              <a:rPr dirty="0" smtClean="0" sz="1800" spc="0">
                <a:latin typeface="Calibri"/>
                <a:cs typeface="Calibri"/>
              </a:rPr>
              <a:t>%)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20184" y="2214372"/>
            <a:ext cx="2040636" cy="3124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563236" y="2289555"/>
            <a:ext cx="1841373" cy="117856"/>
          </a:xfrm>
          <a:custGeom>
            <a:avLst/>
            <a:gdLst/>
            <a:ahLst/>
            <a:cxnLst/>
            <a:rect l="l" t="t" r="r" b="b"/>
            <a:pathLst>
              <a:path w="1841373" h="117856">
                <a:moveTo>
                  <a:pt x="1769012" y="72250"/>
                </a:moveTo>
                <a:lnTo>
                  <a:pt x="1732788" y="92329"/>
                </a:lnTo>
                <a:lnTo>
                  <a:pt x="1726691" y="95631"/>
                </a:lnTo>
                <a:lnTo>
                  <a:pt x="1724405" y="103378"/>
                </a:lnTo>
                <a:lnTo>
                  <a:pt x="1727835" y="109601"/>
                </a:lnTo>
                <a:lnTo>
                  <a:pt x="1731264" y="115697"/>
                </a:lnTo>
                <a:lnTo>
                  <a:pt x="1739011" y="117856"/>
                </a:lnTo>
                <a:lnTo>
                  <a:pt x="1745107" y="114554"/>
                </a:lnTo>
                <a:lnTo>
                  <a:pt x="1819598" y="73279"/>
                </a:lnTo>
                <a:lnTo>
                  <a:pt x="1815846" y="73279"/>
                </a:lnTo>
                <a:lnTo>
                  <a:pt x="1769012" y="72250"/>
                </a:lnTo>
                <a:close/>
              </a:path>
              <a:path w="1841373" h="117856">
                <a:moveTo>
                  <a:pt x="1790944" y="60094"/>
                </a:moveTo>
                <a:lnTo>
                  <a:pt x="1769012" y="72250"/>
                </a:lnTo>
                <a:lnTo>
                  <a:pt x="1815846" y="73279"/>
                </a:lnTo>
                <a:lnTo>
                  <a:pt x="1815890" y="71501"/>
                </a:lnTo>
                <a:lnTo>
                  <a:pt x="1809496" y="71501"/>
                </a:lnTo>
                <a:lnTo>
                  <a:pt x="1790944" y="60094"/>
                </a:lnTo>
                <a:close/>
              </a:path>
              <a:path w="1841373" h="117856">
                <a:moveTo>
                  <a:pt x="1741551" y="0"/>
                </a:moveTo>
                <a:lnTo>
                  <a:pt x="1733803" y="1905"/>
                </a:lnTo>
                <a:lnTo>
                  <a:pt x="1726438" y="13843"/>
                </a:lnTo>
                <a:lnTo>
                  <a:pt x="1728342" y="21717"/>
                </a:lnTo>
                <a:lnTo>
                  <a:pt x="1734312" y="25273"/>
                </a:lnTo>
                <a:lnTo>
                  <a:pt x="1769396" y="46844"/>
                </a:lnTo>
                <a:lnTo>
                  <a:pt x="1816480" y="47879"/>
                </a:lnTo>
                <a:lnTo>
                  <a:pt x="1815846" y="73279"/>
                </a:lnTo>
                <a:lnTo>
                  <a:pt x="1819598" y="73279"/>
                </a:lnTo>
                <a:lnTo>
                  <a:pt x="1841373" y="61214"/>
                </a:lnTo>
                <a:lnTo>
                  <a:pt x="1741551" y="0"/>
                </a:lnTo>
                <a:close/>
              </a:path>
              <a:path w="1841373" h="117856">
                <a:moveTo>
                  <a:pt x="635" y="8001"/>
                </a:moveTo>
                <a:lnTo>
                  <a:pt x="0" y="33401"/>
                </a:lnTo>
                <a:lnTo>
                  <a:pt x="1769012" y="72250"/>
                </a:lnTo>
                <a:lnTo>
                  <a:pt x="1790944" y="60094"/>
                </a:lnTo>
                <a:lnTo>
                  <a:pt x="1769396" y="46844"/>
                </a:lnTo>
                <a:lnTo>
                  <a:pt x="635" y="8001"/>
                </a:lnTo>
                <a:close/>
              </a:path>
              <a:path w="1841373" h="117856">
                <a:moveTo>
                  <a:pt x="1810003" y="49530"/>
                </a:moveTo>
                <a:lnTo>
                  <a:pt x="1790944" y="60094"/>
                </a:lnTo>
                <a:lnTo>
                  <a:pt x="1809496" y="71501"/>
                </a:lnTo>
                <a:lnTo>
                  <a:pt x="1810003" y="49530"/>
                </a:lnTo>
                <a:close/>
              </a:path>
              <a:path w="1841373" h="117856">
                <a:moveTo>
                  <a:pt x="1816439" y="49530"/>
                </a:moveTo>
                <a:lnTo>
                  <a:pt x="1810003" y="49530"/>
                </a:lnTo>
                <a:lnTo>
                  <a:pt x="1809496" y="71501"/>
                </a:lnTo>
                <a:lnTo>
                  <a:pt x="1815890" y="71501"/>
                </a:lnTo>
                <a:lnTo>
                  <a:pt x="1816439" y="49530"/>
                </a:lnTo>
                <a:close/>
              </a:path>
              <a:path w="1841373" h="117856">
                <a:moveTo>
                  <a:pt x="1769396" y="46844"/>
                </a:moveTo>
                <a:lnTo>
                  <a:pt x="1790944" y="60094"/>
                </a:lnTo>
                <a:lnTo>
                  <a:pt x="1810003" y="49530"/>
                </a:lnTo>
                <a:lnTo>
                  <a:pt x="1816439" y="49530"/>
                </a:lnTo>
                <a:lnTo>
                  <a:pt x="1816480" y="47879"/>
                </a:lnTo>
                <a:lnTo>
                  <a:pt x="1769396" y="4684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628892" y="2196972"/>
            <a:ext cx="1520190" cy="572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dirty="0" smtClean="0" sz="1800">
                <a:latin typeface="Calibri"/>
                <a:cs typeface="Calibri"/>
              </a:rPr>
              <a:t>T</a:t>
            </a:r>
            <a:r>
              <a:rPr dirty="0" smtClean="0" sz="1800" spc="-10">
                <a:latin typeface="Calibri"/>
                <a:cs typeface="Calibri"/>
              </a:rPr>
              <a:t>i</a:t>
            </a:r>
            <a:r>
              <a:rPr dirty="0" smtClean="0" sz="1800" spc="-15">
                <a:latin typeface="Calibri"/>
                <a:cs typeface="Calibri"/>
              </a:rPr>
              <a:t>me</a:t>
            </a:r>
            <a:r>
              <a:rPr dirty="0" smtClean="0" sz="1800" spc="5">
                <a:latin typeface="Calibri"/>
                <a:cs typeface="Calibri"/>
              </a:rPr>
              <a:t> </a:t>
            </a:r>
            <a:r>
              <a:rPr dirty="0" smtClean="0" sz="1800" spc="0">
                <a:latin typeface="Calibri"/>
                <a:cs typeface="Calibri"/>
              </a:rPr>
              <a:t>sp</a:t>
            </a:r>
            <a:r>
              <a:rPr dirty="0" smtClean="0" sz="1800" spc="-10">
                <a:latin typeface="Calibri"/>
                <a:cs typeface="Calibri"/>
              </a:rPr>
              <a:t>e</a:t>
            </a:r>
            <a:r>
              <a:rPr dirty="0" smtClean="0" sz="1800" spc="-20">
                <a:latin typeface="Calibri"/>
                <a:cs typeface="Calibri"/>
              </a:rPr>
              <a:t>n</a:t>
            </a:r>
            <a:r>
              <a:rPr dirty="0" smtClean="0" sz="1800" spc="-10">
                <a:latin typeface="Calibri"/>
                <a:cs typeface="Calibri"/>
              </a:rPr>
              <a:t>t</a:t>
            </a:r>
            <a:r>
              <a:rPr dirty="0" smtClean="0" sz="1800" spc="-10">
                <a:latin typeface="Calibri"/>
                <a:cs typeface="Calibri"/>
              </a:rPr>
              <a:t> w</a:t>
            </a:r>
            <a:r>
              <a:rPr dirty="0" smtClean="0" sz="1800" spc="-10">
                <a:latin typeface="Calibri"/>
                <a:cs typeface="Calibri"/>
              </a:rPr>
              <a:t>i</a:t>
            </a:r>
            <a:r>
              <a:rPr dirty="0" smtClean="0" sz="1800" spc="0">
                <a:latin typeface="Calibri"/>
                <a:cs typeface="Calibri"/>
              </a:rPr>
              <a:t>th</a:t>
            </a:r>
            <a:r>
              <a:rPr dirty="0" smtClean="0" sz="1800" spc="0">
                <a:latin typeface="Calibri"/>
                <a:cs typeface="Calibri"/>
              </a:rPr>
              <a:t> a </a:t>
            </a:r>
            <a:r>
              <a:rPr dirty="0" smtClean="0" sz="1800" spc="-10">
                <a:latin typeface="Calibri"/>
                <a:cs typeface="Calibri"/>
              </a:rPr>
              <a:t>HCP</a:t>
            </a:r>
            <a:r>
              <a:rPr dirty="0" smtClean="0" sz="1800" spc="10">
                <a:latin typeface="Calibri"/>
                <a:cs typeface="Calibri"/>
              </a:rPr>
              <a:t> </a:t>
            </a:r>
            <a:r>
              <a:rPr dirty="0" smtClean="0" sz="1800" spc="0">
                <a:latin typeface="Calibri"/>
                <a:cs typeface="Calibri"/>
              </a:rPr>
              <a:t>(</a:t>
            </a:r>
            <a:r>
              <a:rPr dirty="0" smtClean="0" sz="1800" spc="-10">
                <a:latin typeface="Calibri"/>
                <a:cs typeface="Calibri"/>
              </a:rPr>
              <a:t>0</a:t>
            </a:r>
            <a:r>
              <a:rPr dirty="0" smtClean="0" sz="1800" spc="0">
                <a:latin typeface="Calibri"/>
                <a:cs typeface="Calibri"/>
              </a:rPr>
              <a:t>.007%)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4481" y="6190284"/>
            <a:ext cx="7742555" cy="510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dirty="0" smtClean="0" sz="1600" spc="-30" b="1">
                <a:latin typeface="Calibri"/>
                <a:cs typeface="Calibri"/>
                <a:hlinkClick r:id="rId7"/>
              </a:rPr>
              <a:t>h</a:t>
            </a:r>
            <a:r>
              <a:rPr dirty="0" smtClean="0" sz="1600" spc="-35" b="1">
                <a:latin typeface="Calibri"/>
                <a:cs typeface="Calibri"/>
                <a:hlinkClick r:id="rId7"/>
              </a:rPr>
              <a:t>t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t</a:t>
            </a:r>
            <a:r>
              <a:rPr dirty="0" smtClean="0" sz="1600" spc="-20" b="1">
                <a:latin typeface="Calibri"/>
                <a:cs typeface="Calibri"/>
                <a:hlinkClick r:id="rId7"/>
              </a:rPr>
              <a:t>p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:/</a:t>
            </a:r>
            <a:r>
              <a:rPr dirty="0" smtClean="0" sz="1600" spc="-50" b="1">
                <a:latin typeface="Calibri"/>
                <a:cs typeface="Calibri"/>
                <a:hlinkClick r:id="rId7"/>
              </a:rPr>
              <a:t>/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askm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a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n</a:t>
            </a:r>
            <a:r>
              <a:rPr dirty="0" smtClean="0" sz="1600" spc="-40" b="1">
                <a:latin typeface="Calibri"/>
                <a:cs typeface="Calibri"/>
                <a:hlinkClick r:id="rId7"/>
              </a:rPr>
              <a:t>n</a:t>
            </a:r>
            <a:r>
              <a:rPr dirty="0" smtClean="0" sz="1600" spc="-110" b="1">
                <a:latin typeface="Calibri"/>
                <a:cs typeface="Calibri"/>
                <a:hlinkClick r:id="rId7"/>
              </a:rPr>
              <a:t>y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.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d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i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a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b</a:t>
            </a:r>
            <a:r>
              <a:rPr dirty="0" smtClean="0" sz="1600" spc="-25" b="1">
                <a:latin typeface="Calibri"/>
                <a:cs typeface="Calibri"/>
                <a:hlinkClick r:id="rId7"/>
              </a:rPr>
              <a:t>e</a:t>
            </a:r>
            <a:r>
              <a:rPr dirty="0" smtClean="0" sz="1600" spc="-35" b="1">
                <a:latin typeface="Calibri"/>
                <a:cs typeface="Calibri"/>
                <a:hlinkClick r:id="rId7"/>
              </a:rPr>
              <a:t>t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esblogs</a:t>
            </a:r>
            <a:r>
              <a:rPr dirty="0" smtClean="0" sz="1600" spc="0" b="1">
                <a:latin typeface="Calibri"/>
                <a:cs typeface="Calibri"/>
                <a:hlinkClick r:id="rId7"/>
              </a:rPr>
              <a:t>.</a:t>
            </a:r>
            <a:r>
              <a:rPr dirty="0" smtClean="0" sz="1600" spc="-20" b="1">
                <a:latin typeface="Calibri"/>
                <a:cs typeface="Calibri"/>
                <a:hlinkClick r:id="rId7"/>
              </a:rPr>
              <a:t>c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o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m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/</a:t>
            </a:r>
            <a:r>
              <a:rPr dirty="0" smtClean="0" sz="1600" spc="-20" b="1">
                <a:latin typeface="Calibri"/>
                <a:cs typeface="Calibri"/>
                <a:hlinkClick r:id="rId7"/>
              </a:rPr>
              <a:t>2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0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1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5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/10</a:t>
            </a:r>
            <a:r>
              <a:rPr dirty="0" smtClean="0" sz="1600" spc="-50" b="1">
                <a:latin typeface="Calibri"/>
                <a:cs typeface="Calibri"/>
                <a:hlinkClick r:id="rId7"/>
              </a:rPr>
              <a:t>/</a:t>
            </a:r>
            <a:r>
              <a:rPr dirty="0" smtClean="0" sz="1600" spc="5" b="1">
                <a:latin typeface="Calibri"/>
                <a:cs typeface="Calibri"/>
                <a:hlinkClick r:id="rId7"/>
              </a:rPr>
              <a:t>o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f-time-s</a:t>
            </a:r>
            <a:r>
              <a:rPr dirty="0" smtClean="0" sz="1600" spc="-20" b="1">
                <a:latin typeface="Calibri"/>
                <a:cs typeface="Calibri"/>
                <a:hlinkClick r:id="rId7"/>
              </a:rPr>
              <a:t>p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e</a:t>
            </a:r>
            <a:r>
              <a:rPr dirty="0" smtClean="0" sz="1600" spc="-30" b="1">
                <a:latin typeface="Calibri"/>
                <a:cs typeface="Calibri"/>
                <a:hlinkClick r:id="rId7"/>
              </a:rPr>
              <a:t>n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t-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b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y-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p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e</a:t>
            </a:r>
            <a:r>
              <a:rPr dirty="0" smtClean="0" sz="1600" spc="5" b="1">
                <a:latin typeface="Calibri"/>
                <a:cs typeface="Calibri"/>
                <a:hlinkClick r:id="rId7"/>
              </a:rPr>
              <a:t>o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p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l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e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-wit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h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-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d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i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a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b</a:t>
            </a:r>
            <a:r>
              <a:rPr dirty="0" smtClean="0" sz="1600" spc="-25" b="1">
                <a:latin typeface="Calibri"/>
                <a:cs typeface="Calibri"/>
                <a:hlinkClick r:id="rId7"/>
              </a:rPr>
              <a:t>e</a:t>
            </a:r>
            <a:r>
              <a:rPr dirty="0" smtClean="0" sz="1600" spc="-35" b="1">
                <a:latin typeface="Calibri"/>
                <a:cs typeface="Calibri"/>
                <a:hlinkClick r:id="rId7"/>
              </a:rPr>
              <a:t>t</a:t>
            </a:r>
            <a:r>
              <a:rPr dirty="0" smtClean="0" sz="1600" spc="-10" b="1">
                <a:latin typeface="Calibri"/>
                <a:cs typeface="Calibri"/>
                <a:hlinkClick r:id="rId7"/>
              </a:rPr>
              <a:t>es-wit</a:t>
            </a:r>
            <a:r>
              <a:rPr dirty="0" smtClean="0" sz="1600" spc="-15" b="1">
                <a:latin typeface="Calibri"/>
                <a:cs typeface="Calibri"/>
                <a:hlinkClick r:id="rId7"/>
              </a:rPr>
              <a:t>h</a:t>
            </a:r>
            <a:r>
              <a:rPr dirty="0" smtClean="0" sz="1600" spc="-5" b="1">
                <a:latin typeface="Calibri"/>
                <a:cs typeface="Calibri"/>
                <a:hlinkClick r:id="rId7"/>
              </a:rPr>
              <a:t>-</a:t>
            </a:r>
            <a:r>
              <a:rPr dirty="0" smtClean="0" sz="1600" spc="-10" b="1">
                <a:latin typeface="Calibri"/>
                <a:cs typeface="Calibri"/>
              </a:rPr>
              <a:t> a-me</a:t>
            </a:r>
            <a:r>
              <a:rPr dirty="0" smtClean="0" sz="1600" spc="-20" b="1">
                <a:latin typeface="Calibri"/>
                <a:cs typeface="Calibri"/>
              </a:rPr>
              <a:t>d</a:t>
            </a:r>
            <a:r>
              <a:rPr dirty="0" smtClean="0" sz="1600" spc="-10" b="1">
                <a:latin typeface="Calibri"/>
                <a:cs typeface="Calibri"/>
              </a:rPr>
              <a:t>ical-</a:t>
            </a:r>
            <a:r>
              <a:rPr dirty="0" smtClean="0" sz="1600" spc="-15" b="1">
                <a:latin typeface="Calibri"/>
                <a:cs typeface="Calibri"/>
              </a:rPr>
              <a:t>p</a:t>
            </a:r>
            <a:r>
              <a:rPr dirty="0" smtClean="0" sz="1600" spc="-40" b="1">
                <a:latin typeface="Calibri"/>
                <a:cs typeface="Calibri"/>
              </a:rPr>
              <a:t>r</a:t>
            </a:r>
            <a:r>
              <a:rPr dirty="0" smtClean="0" sz="1600" spc="-10" b="1">
                <a:latin typeface="Calibri"/>
                <a:cs typeface="Calibri"/>
              </a:rPr>
              <a:t>o</a:t>
            </a:r>
            <a:r>
              <a:rPr dirty="0" smtClean="0" sz="1600" spc="-30" b="1">
                <a:latin typeface="Calibri"/>
                <a:cs typeface="Calibri"/>
              </a:rPr>
              <a:t>f</a:t>
            </a:r>
            <a:r>
              <a:rPr dirty="0" smtClean="0" sz="1600" spc="-10" b="1">
                <a:latin typeface="Calibri"/>
                <a:cs typeface="Calibri"/>
              </a:rPr>
              <a:t>essi</a:t>
            </a:r>
            <a:r>
              <a:rPr dirty="0" smtClean="0" sz="1600" spc="-5" b="1">
                <a:latin typeface="Calibri"/>
                <a:cs typeface="Calibri"/>
              </a:rPr>
              <a:t>o</a:t>
            </a:r>
            <a:r>
              <a:rPr dirty="0" smtClean="0" sz="1600" spc="-15" b="1">
                <a:latin typeface="Calibri"/>
                <a:cs typeface="Calibri"/>
              </a:rPr>
              <a:t>n</a:t>
            </a:r>
            <a:r>
              <a:rPr dirty="0" smtClean="0" sz="1600" spc="-10" b="1">
                <a:latin typeface="Calibri"/>
                <a:cs typeface="Calibri"/>
              </a:rPr>
              <a:t>a</a:t>
            </a:r>
            <a:r>
              <a:rPr dirty="0" smtClean="0" sz="1600" spc="5" b="1">
                <a:latin typeface="Calibri"/>
                <a:cs typeface="Calibri"/>
              </a:rPr>
              <a:t>l</a:t>
            </a:r>
            <a:r>
              <a:rPr dirty="0" smtClean="0" sz="1600" spc="-5" b="1">
                <a:latin typeface="Calibri"/>
                <a:cs typeface="Calibri"/>
              </a:rPr>
              <a:t>-i</a:t>
            </a:r>
            <a:r>
              <a:rPr dirty="0" smtClean="0" sz="1600" spc="-15" b="1">
                <a:latin typeface="Calibri"/>
                <a:cs typeface="Calibri"/>
              </a:rPr>
              <a:t>n</a:t>
            </a:r>
            <a:r>
              <a:rPr dirty="0" smtClean="0" sz="1600" spc="-10" b="1">
                <a:latin typeface="Calibri"/>
                <a:cs typeface="Calibri"/>
              </a:rPr>
              <a:t>-a-</a:t>
            </a:r>
            <a:r>
              <a:rPr dirty="0" smtClean="0" sz="1600" spc="-25" b="1">
                <a:latin typeface="Calibri"/>
                <a:cs typeface="Calibri"/>
              </a:rPr>
              <a:t>y</a:t>
            </a:r>
            <a:r>
              <a:rPr dirty="0" smtClean="0" sz="1600" spc="-10" b="1">
                <a:latin typeface="Calibri"/>
                <a:cs typeface="Calibri"/>
              </a:rPr>
              <a:t>ear/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reza zaidi</dc:creator>
  <dc:title>PEER SUPPORT From Questions to Answers</dc:title>
  <dcterms:created xsi:type="dcterms:W3CDTF">2018-01-25T15:37:23Z</dcterms:created>
  <dcterms:modified xsi:type="dcterms:W3CDTF">2018-01-25T15:37:23Z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2017-06-02T00:00:00Z</vt:filetime>
  </property>
  <property fmtid="{D5CDD505-2E9C-101B-9397-08002B2CF9AE}" pid="3" name="LastSaved">
    <vt:filetime>2018-01-25T00:00:00Z</vt:filetime>
  </property>
</Properties>
</file>