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3" r:id="rId1"/>
  </p:sldMasterIdLst>
  <p:notesMasterIdLst>
    <p:notesMasterId r:id="rId59"/>
  </p:notesMasterIdLst>
  <p:sldIdLst>
    <p:sldId id="260" r:id="rId2"/>
    <p:sldId id="432" r:id="rId3"/>
    <p:sldId id="433" r:id="rId4"/>
    <p:sldId id="434" r:id="rId5"/>
    <p:sldId id="435" r:id="rId6"/>
    <p:sldId id="483" r:id="rId7"/>
    <p:sldId id="371" r:id="rId8"/>
    <p:sldId id="384" r:id="rId9"/>
    <p:sldId id="385" r:id="rId10"/>
    <p:sldId id="386" r:id="rId11"/>
    <p:sldId id="387" r:id="rId12"/>
    <p:sldId id="388" r:id="rId13"/>
    <p:sldId id="389" r:id="rId14"/>
    <p:sldId id="481" r:id="rId15"/>
    <p:sldId id="482" r:id="rId16"/>
    <p:sldId id="436" r:id="rId17"/>
    <p:sldId id="393" r:id="rId18"/>
    <p:sldId id="394" r:id="rId19"/>
    <p:sldId id="396" r:id="rId20"/>
    <p:sldId id="377" r:id="rId21"/>
    <p:sldId id="426" r:id="rId22"/>
    <p:sldId id="439" r:id="rId23"/>
    <p:sldId id="440" r:id="rId24"/>
    <p:sldId id="443" r:id="rId25"/>
    <p:sldId id="444" r:id="rId26"/>
    <p:sldId id="445" r:id="rId27"/>
    <p:sldId id="447" r:id="rId28"/>
    <p:sldId id="448" r:id="rId29"/>
    <p:sldId id="449" r:id="rId30"/>
    <p:sldId id="450" r:id="rId31"/>
    <p:sldId id="451" r:id="rId32"/>
    <p:sldId id="452" r:id="rId33"/>
    <p:sldId id="453" r:id="rId34"/>
    <p:sldId id="454" r:id="rId35"/>
    <p:sldId id="455" r:id="rId36"/>
    <p:sldId id="456" r:id="rId37"/>
    <p:sldId id="457" r:id="rId38"/>
    <p:sldId id="458" r:id="rId39"/>
    <p:sldId id="459" r:id="rId40"/>
    <p:sldId id="460" r:id="rId41"/>
    <p:sldId id="461" r:id="rId42"/>
    <p:sldId id="462" r:id="rId43"/>
    <p:sldId id="463" r:id="rId44"/>
    <p:sldId id="464" r:id="rId45"/>
    <p:sldId id="465" r:id="rId46"/>
    <p:sldId id="466" r:id="rId47"/>
    <p:sldId id="467" r:id="rId48"/>
    <p:sldId id="468" r:id="rId49"/>
    <p:sldId id="469" r:id="rId50"/>
    <p:sldId id="470" r:id="rId51"/>
    <p:sldId id="473" r:id="rId52"/>
    <p:sldId id="471" r:id="rId53"/>
    <p:sldId id="472" r:id="rId54"/>
    <p:sldId id="381" r:id="rId55"/>
    <p:sldId id="383" r:id="rId56"/>
    <p:sldId id="374" r:id="rId57"/>
    <p:sldId id="475" r:id="rId58"/>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062" autoAdjust="0"/>
    <p:restoredTop sz="80635" autoAdjust="0"/>
  </p:normalViewPr>
  <p:slideViewPr>
    <p:cSldViewPr>
      <p:cViewPr>
        <p:scale>
          <a:sx n="80" d="100"/>
          <a:sy n="80" d="100"/>
        </p:scale>
        <p:origin x="-756"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8871A154-BF22-4229-9A44-42AD19CADBC0}" type="datetimeFigureOut">
              <a:rPr lang="en-GB" smtClean="0"/>
              <a:pPr/>
              <a:t>04/10/2017</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973B0DB6-6648-46AB-A126-D4D5DE641C13}" type="slidenum">
              <a:rPr lang="en-GB" smtClean="0"/>
              <a:pPr/>
              <a:t>‹#›</a:t>
            </a:fld>
            <a:endParaRPr lang="en-GB"/>
          </a:p>
        </p:txBody>
      </p:sp>
    </p:spTree>
    <p:extLst>
      <p:ext uri="{BB962C8B-B14F-4D97-AF65-F5344CB8AC3E}">
        <p14:creationId xmlns:p14="http://schemas.microsoft.com/office/powerpoint/2010/main" val="100962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ice.org.uk/TA249"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nice.org.uk/TA275" TargetMode="External"/><Relationship Id="rId4" Type="http://schemas.openxmlformats.org/officeDocument/2006/relationships/hyperlink" Target="http://www.nice.org.uk/TA256"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r>
              <a:rPr lang="en-GB" dirty="0" smtClean="0"/>
              <a:t>1</a:t>
            </a:r>
            <a:r>
              <a:rPr lang="en-GB" baseline="0" dirty="0" smtClean="0"/>
              <a:t> hour- 45 </a:t>
            </a:r>
            <a:r>
              <a:rPr lang="en-GB" baseline="0" dirty="0" err="1" smtClean="0"/>
              <a:t>mins</a:t>
            </a:r>
            <a:r>
              <a:rPr lang="en-GB" baseline="0" dirty="0" smtClean="0"/>
              <a:t> presentation and 15 </a:t>
            </a:r>
            <a:r>
              <a:rPr lang="en-GB" baseline="0" dirty="0" err="1" smtClean="0"/>
              <a:t>mins</a:t>
            </a:r>
            <a:r>
              <a:rPr lang="en-GB" baseline="0" dirty="0" smtClean="0"/>
              <a:t> questions </a:t>
            </a:r>
          </a:p>
          <a:p>
            <a:r>
              <a:rPr lang="en-GB" baseline="0" dirty="0" smtClean="0"/>
              <a:t>Interactive workshop style</a:t>
            </a:r>
            <a:endParaRPr lang="en-GB" dirty="0"/>
          </a:p>
        </p:txBody>
      </p:sp>
      <p:sp>
        <p:nvSpPr>
          <p:cNvPr id="4" name="Slide Number Placeholder 3"/>
          <p:cNvSpPr>
            <a:spLocks noGrp="1"/>
          </p:cNvSpPr>
          <p:nvPr>
            <p:ph type="sldNum" sz="quarter" idx="10"/>
          </p:nvPr>
        </p:nvSpPr>
        <p:spPr/>
        <p:txBody>
          <a:bodyPr/>
          <a:lstStyle/>
          <a:p>
            <a:fld id="{28722321-8EF6-4998-9660-D234B0E9AAA3}" type="slidenum">
              <a:rPr lang="en-GB" smtClean="0"/>
              <a:pPr/>
              <a:t>1</a:t>
            </a:fld>
            <a:endParaRPr lang="en-GB"/>
          </a:p>
        </p:txBody>
      </p:sp>
    </p:spTree>
    <p:extLst>
      <p:ext uri="{BB962C8B-B14F-4D97-AF65-F5344CB8AC3E}">
        <p14:creationId xmlns:p14="http://schemas.microsoft.com/office/powerpoint/2010/main" val="1337096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Planned</a:t>
            </a:r>
            <a:r>
              <a:rPr lang="en-GB" baseline="0" dirty="0" smtClean="0"/>
              <a:t> educational sessions for all prescribing / </a:t>
            </a:r>
            <a:r>
              <a:rPr lang="en-GB" baseline="0" dirty="0" err="1" smtClean="0"/>
              <a:t>anticoag</a:t>
            </a:r>
            <a:r>
              <a:rPr lang="en-GB" baseline="0" dirty="0" smtClean="0"/>
              <a:t> leads in each practice (minimum of one GP per practice to attend)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NICE has issued single Technology Appraisals for </a:t>
            </a:r>
            <a:r>
              <a:rPr lang="en-GB" dirty="0" err="1" smtClean="0"/>
              <a:t>dabigatran</a:t>
            </a:r>
            <a:r>
              <a:rPr lang="en-GB" dirty="0" smtClean="0"/>
              <a:t> (</a:t>
            </a:r>
            <a:r>
              <a:rPr lang="en-GB" dirty="0" err="1" smtClean="0"/>
              <a:t>Pradaxa</a:t>
            </a:r>
            <a:r>
              <a:rPr lang="en-GB" dirty="0" smtClean="0"/>
              <a:t>) </a:t>
            </a:r>
            <a:r>
              <a:rPr lang="en-GB" u="sng" dirty="0" smtClean="0">
                <a:hlinkClick r:id="rId3"/>
              </a:rPr>
              <a:t>TA249</a:t>
            </a:r>
            <a:r>
              <a:rPr lang="en-GB" dirty="0" smtClean="0"/>
              <a:t>, </a:t>
            </a:r>
            <a:r>
              <a:rPr lang="en-GB" dirty="0" err="1" smtClean="0"/>
              <a:t>rivaroxaban</a:t>
            </a:r>
            <a:r>
              <a:rPr lang="en-GB" dirty="0" smtClean="0"/>
              <a:t> (</a:t>
            </a:r>
            <a:r>
              <a:rPr lang="en-GB" dirty="0" err="1" smtClean="0"/>
              <a:t>Xarelto</a:t>
            </a:r>
            <a:r>
              <a:rPr lang="en-GB" dirty="0" smtClean="0"/>
              <a:t>) </a:t>
            </a:r>
            <a:r>
              <a:rPr lang="en-GB" u="sng" dirty="0" smtClean="0">
                <a:hlinkClick r:id="rId4"/>
              </a:rPr>
              <a:t>TA256</a:t>
            </a:r>
            <a:r>
              <a:rPr lang="en-GB" dirty="0" smtClean="0"/>
              <a:t> and for </a:t>
            </a:r>
            <a:r>
              <a:rPr lang="en-GB" dirty="0" err="1" smtClean="0"/>
              <a:t>apixaban</a:t>
            </a:r>
            <a:r>
              <a:rPr lang="en-GB" dirty="0" smtClean="0"/>
              <a:t> (</a:t>
            </a:r>
            <a:r>
              <a:rPr lang="en-GB" dirty="0" err="1" smtClean="0"/>
              <a:t>Eliquis</a:t>
            </a:r>
            <a:r>
              <a:rPr lang="en-GB" dirty="0" smtClean="0"/>
              <a:t>) </a:t>
            </a:r>
            <a:r>
              <a:rPr lang="en-GB" u="sng" dirty="0" smtClean="0">
                <a:hlinkClick r:id="rId5"/>
              </a:rPr>
              <a:t>TA275</a:t>
            </a:r>
            <a:r>
              <a:rPr lang="en-GB" dirty="0" smtClean="0"/>
              <a:t> for the prevention of stroke and systemic embolism in </a:t>
            </a:r>
            <a:r>
              <a:rPr lang="en-GB" dirty="0" err="1" smtClean="0"/>
              <a:t>atrial</a:t>
            </a:r>
            <a:r>
              <a:rPr lang="en-GB" dirty="0" smtClean="0"/>
              <a:t> fibrillation.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In Dudley </a:t>
            </a:r>
            <a:r>
              <a:rPr lang="en-GB" u="sng" dirty="0" smtClean="0"/>
              <a:t>ALL</a:t>
            </a:r>
            <a:r>
              <a:rPr lang="en-GB" dirty="0" smtClean="0"/>
              <a:t> NOACs are available in line with the individual NICE Technology Appraisals TAGs).</a:t>
            </a:r>
          </a:p>
          <a:p>
            <a:pPr>
              <a:buFont typeface="Arial" pitchFamily="34" charset="0"/>
              <a:buChar char="•"/>
            </a:pPr>
            <a:endParaRPr lang="en-GB" baseline="0" dirty="0" smtClean="0"/>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28722321-8EF6-4998-9660-D234B0E9AAA3}"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Following on from the hypertension case study, looking at the management of AF, we had conducted an audit of the management</a:t>
            </a:r>
            <a:r>
              <a:rPr lang="en-GB" sz="1200" kern="1200" baseline="0" dirty="0" smtClean="0">
                <a:solidFill>
                  <a:schemeClr val="tx1"/>
                </a:solidFill>
                <a:latin typeface="+mn-lt"/>
                <a:ea typeface="+mn-ea"/>
                <a:cs typeface="+mn-cs"/>
              </a:rPr>
              <a:t> post stroke using antiplatelets however we now wanted to look at the prevention of stroke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AF</a:t>
            </a:r>
            <a:r>
              <a:rPr lang="en-GB" sz="1200" kern="1200" baseline="0" dirty="0" smtClean="0">
                <a:solidFill>
                  <a:schemeClr val="tx1"/>
                </a:solidFill>
                <a:latin typeface="+mn-lt"/>
                <a:ea typeface="+mn-ea"/>
                <a:cs typeface="+mn-cs"/>
              </a:rPr>
              <a:t> steering group consisting of key stakeholders- Cons Cardiologist, Haematologist, GP clinical lead for CVD, me, commissioning manager reviewed available data:</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Following a detailed practice level analysis of QMAS data March 2013, the CCG has currently 6,120 patients (1.94% of total population) on the AF </a:t>
            </a:r>
            <a:r>
              <a:rPr lang="en-GB" sz="1200" kern="1200" dirty="0" err="1" smtClean="0">
                <a:solidFill>
                  <a:schemeClr val="tx1"/>
                </a:solidFill>
                <a:latin typeface="+mn-lt"/>
                <a:ea typeface="+mn-ea"/>
                <a:cs typeface="+mn-cs"/>
              </a:rPr>
              <a:t>QoF</a:t>
            </a:r>
            <a:r>
              <a:rPr lang="en-GB" sz="1200" kern="1200" dirty="0" smtClean="0">
                <a:solidFill>
                  <a:schemeClr val="tx1"/>
                </a:solidFill>
                <a:latin typeface="+mn-lt"/>
                <a:ea typeface="+mn-ea"/>
                <a:cs typeface="+mn-cs"/>
              </a:rPr>
              <a:t> register. 607 patients are currently have a CHADS2 score &gt;1 and are not receiving the appropriate anticoagulation. An additional 2936 cases have been exception reported totalling 3543 cases that may need to be reviewed.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Agreed that our</a:t>
            </a:r>
            <a:r>
              <a:rPr lang="en-GB" sz="1200" kern="1200" baseline="0" dirty="0" smtClean="0">
                <a:solidFill>
                  <a:schemeClr val="tx1"/>
                </a:solidFill>
                <a:latin typeface="+mn-lt"/>
                <a:ea typeface="+mn-ea"/>
                <a:cs typeface="+mn-cs"/>
              </a:rPr>
              <a:t> prevalence was less than we expected this to be and our stroke rate was higher, therefore agreed a programme of work to screen for AF and treat appropriately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PBP and primary care pharmacy role in QP activity- we already had a workforce of</a:t>
            </a:r>
            <a:r>
              <a:rPr lang="en-GB" baseline="0" dirty="0" smtClean="0"/>
              <a:t> PBPs who played an active role in hypertension management and therefore was agreed to use the PBP team to screen patients working as part of the MDT to diagnose with a view to following the pathway for initiation of anticoagulation which the AF steering group had developed, bearing in mind:</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Over the previous decade all anticoagulants were initiated by specialists in the anticoagulant clinic at the local hospital, whilst this meant that there were strict gate keeping practices and the commissioners got a low cost good value service, our GPs were deskilled in initiating anticoagulants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We knew that NOACs/DOACs had been launched and were subject to TAGs, therefore we were obliged to make these available to patients who fit the criteria within the TAG</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latin typeface="+mn-lt"/>
                <a:ea typeface="+mn-ea"/>
                <a:cs typeface="+mn-cs"/>
              </a:rPr>
              <a:t>Locally agreed QP approx £330K additional investment into improving services</a:t>
            </a:r>
            <a:r>
              <a:rPr lang="en-GB" sz="1200" kern="1200" baseline="0" dirty="0" smtClean="0">
                <a:solidFill>
                  <a:schemeClr val="tx1"/>
                </a:solidFill>
                <a:latin typeface="+mn-lt"/>
                <a:ea typeface="+mn-ea"/>
                <a:cs typeface="+mn-cs"/>
              </a:rPr>
              <a:t> in primary care as reward for achieving the locally set target</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We used the CHADSVASC scoring before this was a standard measure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smtClean="0"/>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28722321-8EF6-4998-9660-D234B0E9AAA3}" type="slidenum">
              <a:rPr lang="en-GB" smtClean="0"/>
              <a:pPr/>
              <a:t>14</a:t>
            </a:fld>
            <a:endParaRPr lang="en-GB"/>
          </a:p>
        </p:txBody>
      </p:sp>
    </p:spTree>
    <p:extLst>
      <p:ext uri="{BB962C8B-B14F-4D97-AF65-F5344CB8AC3E}">
        <p14:creationId xmlns:p14="http://schemas.microsoft.com/office/powerpoint/2010/main" val="702418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Within a year we had reviewed 928 patients therefore exceeding the</a:t>
            </a:r>
            <a:r>
              <a:rPr lang="en-GB" baseline="0" dirty="0" smtClean="0"/>
              <a:t> number of those who required a review</a:t>
            </a:r>
          </a:p>
          <a:p>
            <a:r>
              <a:rPr lang="en-GB" baseline="0" dirty="0" smtClean="0"/>
              <a:t>We had increased the AF register by 5.21%</a:t>
            </a:r>
          </a:p>
          <a:p>
            <a:r>
              <a:rPr lang="en-GB" baseline="0" dirty="0" smtClean="0"/>
              <a:t>We had followed our locally developed pathway and where anticoagulation was initiated 2/3 started on a NOAC and a third on </a:t>
            </a:r>
            <a:r>
              <a:rPr lang="en-GB" baseline="0" dirty="0" err="1" smtClean="0"/>
              <a:t>warfarin</a:t>
            </a:r>
            <a:endParaRPr lang="en-GB" baseline="0" dirty="0" smtClean="0"/>
          </a:p>
          <a:p>
            <a:r>
              <a:rPr lang="en-GB" baseline="0" dirty="0" smtClean="0"/>
              <a:t>At the same time we ran a series of GP education sessions which were aimed to increase the awareness and understanding of the positioning of NOACs in the management of AF with a view to develop a shift in skills to include primary care</a:t>
            </a:r>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FF0000"/>
                </a:solidFill>
              </a:rPr>
              <a:t>To update </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973B0DB6-6648-46AB-A126-D4D5DE641C13}" type="slidenum">
              <a:rPr lang="en-GB" smtClean="0"/>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plans to automatically embed GRASP AF and AF pathway into AF section of LTC template</a:t>
            </a:r>
            <a:endParaRPr lang="en-GB" dirty="0"/>
          </a:p>
        </p:txBody>
      </p:sp>
      <p:sp>
        <p:nvSpPr>
          <p:cNvPr id="4" name="Slide Number Placeholder 3"/>
          <p:cNvSpPr>
            <a:spLocks noGrp="1"/>
          </p:cNvSpPr>
          <p:nvPr>
            <p:ph type="sldNum" sz="quarter" idx="10"/>
          </p:nvPr>
        </p:nvSpPr>
        <p:spPr/>
        <p:txBody>
          <a:bodyPr/>
          <a:lstStyle/>
          <a:p>
            <a:fld id="{28722321-8EF6-4998-9660-D234B0E9AAA3}" type="slidenum">
              <a:rPr lang="en-GB" smtClean="0"/>
              <a:pPr/>
              <a:t>19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 on learning from 2015 Audit think about how you would design a decision making tool</a:t>
            </a:r>
          </a:p>
          <a:p>
            <a:r>
              <a:rPr lang="en-GB" dirty="0" smtClean="0"/>
              <a:t>What are the main factors?</a:t>
            </a:r>
          </a:p>
          <a:p>
            <a:r>
              <a:rPr lang="en-GB" dirty="0" smtClean="0"/>
              <a:t>How do you segment your population?</a:t>
            </a:r>
          </a:p>
          <a:p>
            <a:r>
              <a:rPr lang="en-GB" dirty="0" smtClean="0"/>
              <a:t>How is</a:t>
            </a:r>
            <a:r>
              <a:rPr lang="en-GB" baseline="0" dirty="0" smtClean="0"/>
              <a:t> this information shared?</a:t>
            </a:r>
            <a:endParaRPr lang="en-GB" dirty="0" smtClean="0"/>
          </a:p>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20</a:t>
            </a:fld>
            <a:endParaRPr lang="en-GB"/>
          </a:p>
        </p:txBody>
      </p:sp>
    </p:spTree>
    <p:extLst>
      <p:ext uri="{BB962C8B-B14F-4D97-AF65-F5344CB8AC3E}">
        <p14:creationId xmlns:p14="http://schemas.microsoft.com/office/powerpoint/2010/main" val="138615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OUR TOOL SOON</a:t>
            </a:r>
            <a:r>
              <a:rPr lang="en-GB" baseline="0" dirty="0" smtClean="0"/>
              <a:t> TO BE ROLLED OUT:</a:t>
            </a:r>
          </a:p>
          <a:p>
            <a:r>
              <a:rPr lang="en-GB" sz="1200" dirty="0" smtClean="0"/>
              <a:t>Prior to the introduction of DOACs (Direct Oral Anti-Coagulants) there was limited patient choice for the management of Non-</a:t>
            </a:r>
            <a:r>
              <a:rPr lang="en-GB" sz="1200" dirty="0" err="1" smtClean="0"/>
              <a:t>Valvular</a:t>
            </a:r>
            <a:r>
              <a:rPr lang="en-GB" sz="1200" dirty="0" smtClean="0"/>
              <a:t> Atrial Fibrillation.</a:t>
            </a:r>
          </a:p>
          <a:p>
            <a:r>
              <a:rPr lang="en-GB" sz="1200" dirty="0" smtClean="0"/>
              <a:t>NICE has issued single TAGs for all the DOACs – Dabigatran, Rivaroxaban, </a:t>
            </a:r>
            <a:r>
              <a:rPr lang="en-GB" sz="1200" dirty="0" err="1" smtClean="0"/>
              <a:t>Apixaban</a:t>
            </a:r>
            <a:r>
              <a:rPr lang="en-GB" sz="1200" dirty="0" smtClean="0"/>
              <a:t> and </a:t>
            </a:r>
            <a:r>
              <a:rPr lang="en-GB" sz="1200" dirty="0" err="1" smtClean="0"/>
              <a:t>Edoxaban</a:t>
            </a:r>
            <a:r>
              <a:rPr lang="en-GB" sz="1200" dirty="0" smtClean="0"/>
              <a:t>.</a:t>
            </a:r>
          </a:p>
          <a:p>
            <a:r>
              <a:rPr lang="en-GB" sz="1200" dirty="0" smtClean="0"/>
              <a:t>Dudley CCG have worked closely with the </a:t>
            </a:r>
            <a:r>
              <a:rPr lang="en-GB" sz="1200" dirty="0" err="1" smtClean="0"/>
              <a:t>DGoH</a:t>
            </a:r>
            <a:r>
              <a:rPr lang="en-GB" sz="1200" dirty="0" smtClean="0"/>
              <a:t> anticoagulation department to promote the use of the most appropriate anticoagulant for patients in line with NICE guidance.</a:t>
            </a:r>
          </a:p>
          <a:p>
            <a:r>
              <a:rPr lang="en-GB" sz="1200" dirty="0" smtClean="0"/>
              <a:t>This has led to Dudley CCG being one of the top users of DOACs in the country.</a:t>
            </a:r>
          </a:p>
          <a:p>
            <a:endParaRPr lang="en-GB" sz="1200" dirty="0" smtClean="0"/>
          </a:p>
          <a:p>
            <a:r>
              <a:rPr lang="en-US" sz="1200" dirty="0" smtClean="0"/>
              <a:t>Fits in the long term conditions framework</a:t>
            </a:r>
          </a:p>
          <a:p>
            <a:r>
              <a:rPr lang="en-GB" sz="1200" dirty="0" smtClean="0"/>
              <a:t>As DOACs are novel drugs, there are distinct differences between each of the drugs, such as:</a:t>
            </a:r>
          </a:p>
          <a:p>
            <a:pPr marL="0" indent="0">
              <a:buNone/>
            </a:pPr>
            <a:r>
              <a:rPr lang="en-GB" sz="1200" dirty="0" smtClean="0"/>
              <a:t>	- contra-indications;</a:t>
            </a:r>
          </a:p>
          <a:p>
            <a:pPr marL="0" indent="0">
              <a:buNone/>
            </a:pPr>
            <a:r>
              <a:rPr lang="en-GB" sz="1200" dirty="0" smtClean="0"/>
              <a:t>	- dosing differences - related to age, renal function,</a:t>
            </a:r>
            <a:r>
              <a:rPr lang="en-GB" sz="1200" baseline="0" dirty="0" smtClean="0"/>
              <a:t> </a:t>
            </a:r>
            <a:r>
              <a:rPr lang="en-GB" sz="1200" dirty="0" smtClean="0"/>
              <a:t>weight and drug interactions;</a:t>
            </a:r>
          </a:p>
          <a:p>
            <a:pPr marL="0" indent="0">
              <a:buNone/>
            </a:pPr>
            <a:r>
              <a:rPr lang="en-GB" sz="1200" dirty="0" smtClean="0"/>
              <a:t>	- storage in monitored dosage systems;</a:t>
            </a:r>
          </a:p>
          <a:p>
            <a:pPr marL="0" indent="0">
              <a:buNone/>
            </a:pPr>
            <a:r>
              <a:rPr lang="en-GB" sz="1200" dirty="0" smtClean="0"/>
              <a:t>	- patient factors i.e. swallowing difficulties, daily/twice daily regimes;</a:t>
            </a:r>
          </a:p>
          <a:p>
            <a:pPr marL="0" indent="0">
              <a:buNone/>
            </a:pPr>
            <a:r>
              <a:rPr lang="en-GB" sz="1200" dirty="0" smtClean="0"/>
              <a:t>	- </a:t>
            </a:r>
            <a:r>
              <a:rPr lang="en-US" sz="1200" dirty="0" smtClean="0"/>
              <a:t>The anticoagulant advisor will support prescribers in decision</a:t>
            </a:r>
          </a:p>
          <a:p>
            <a:pPr marL="0" indent="0">
              <a:buNone/>
            </a:pPr>
            <a:r>
              <a:rPr lang="en-US" sz="1200" dirty="0" smtClean="0"/>
              <a:t>        	making for patients           </a:t>
            </a:r>
            <a:endParaRPr lang="en-GB" sz="1200" dirty="0" smtClean="0"/>
          </a:p>
          <a:p>
            <a:endParaRPr lang="en-GB" sz="1200" dirty="0" smtClean="0"/>
          </a:p>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21</a:t>
            </a:fld>
            <a:endParaRPr lang="en-GB"/>
          </a:p>
        </p:txBody>
      </p:sp>
    </p:spTree>
    <p:extLst>
      <p:ext uri="{BB962C8B-B14F-4D97-AF65-F5344CB8AC3E}">
        <p14:creationId xmlns:p14="http://schemas.microsoft.com/office/powerpoint/2010/main" val="4060642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Anticoagulation advisor will appear in the pink reminder box on the right hand side of the screen in </a:t>
            </a:r>
            <a:r>
              <a:rPr lang="en-GB" sz="1200" dirty="0" err="1" smtClean="0"/>
              <a:t>Emis</a:t>
            </a:r>
            <a:r>
              <a:rPr lang="en-GB" sz="1200" dirty="0" smtClean="0"/>
              <a:t>: </a:t>
            </a:r>
          </a:p>
          <a:p>
            <a:r>
              <a:rPr lang="en-GB" sz="1200" dirty="0" smtClean="0"/>
              <a:t>To activate the Anticoagulation Advisor:</a:t>
            </a:r>
          </a:p>
          <a:p>
            <a:pPr>
              <a:buFontTx/>
              <a:buChar char="-"/>
            </a:pPr>
            <a:r>
              <a:rPr lang="en-GB" sz="1200" dirty="0" smtClean="0"/>
              <a:t>Open a consultation in </a:t>
            </a:r>
            <a:r>
              <a:rPr lang="en-GB" sz="1200" dirty="0" err="1" smtClean="0"/>
              <a:t>Emis</a:t>
            </a:r>
            <a:r>
              <a:rPr lang="en-GB" sz="1200" dirty="0" smtClean="0"/>
              <a:t> and then click on the ‘Run Templates’ icon:</a:t>
            </a:r>
          </a:p>
          <a:p>
            <a:r>
              <a:rPr lang="en-GB" dirty="0" smtClean="0"/>
              <a:t>Question:</a:t>
            </a:r>
            <a:r>
              <a:rPr lang="en-GB" baseline="0" dirty="0" smtClean="0"/>
              <a:t> Why can’t I just click onto AF Advisor on the pink box?</a:t>
            </a:r>
          </a:p>
          <a:p>
            <a:r>
              <a:rPr lang="en-GB" baseline="0" dirty="0" smtClean="0"/>
              <a:t>By entering the AF advisor by clicking on the pink box Step 1 – calculating Creatinine Clearance is missed. This can lead to the wrong decision on dosage appearing as an out-of-date creatinine clearance that has been saved will be used.</a:t>
            </a:r>
            <a:endParaRPr lang="en-GB" dirty="0" smtClean="0"/>
          </a:p>
          <a:p>
            <a:pPr>
              <a:buFontTx/>
              <a:buChar cha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23</a:t>
            </a:fld>
            <a:endParaRPr lang="en-GB"/>
          </a:p>
        </p:txBody>
      </p:sp>
    </p:spTree>
    <p:extLst>
      <p:ext uri="{BB962C8B-B14F-4D97-AF65-F5344CB8AC3E}">
        <p14:creationId xmlns:p14="http://schemas.microsoft.com/office/powerpoint/2010/main" val="2419183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Raised a series of issues regarding weight vs. BMI to calculate Se Cr, after much debate the decision locally was to use weight only as practical issues when calc. BMI re: height</a:t>
            </a:r>
          </a:p>
          <a:p>
            <a:r>
              <a:rPr lang="en-GB" dirty="0" smtClean="0"/>
              <a:t>Therefore BMI</a:t>
            </a:r>
            <a:r>
              <a:rPr lang="en-GB" baseline="0" dirty="0" smtClean="0"/>
              <a:t> disabled for this particular calculation and Se Cr calculated this way</a:t>
            </a:r>
          </a:p>
          <a:p>
            <a:r>
              <a:rPr lang="en-GB" baseline="0" dirty="0" smtClean="0"/>
              <a:t>NB </a:t>
            </a:r>
            <a:r>
              <a:rPr lang="en-GB" baseline="0" dirty="0" err="1" smtClean="0"/>
              <a:t>Edoxaban</a:t>
            </a:r>
            <a:r>
              <a:rPr lang="en-GB" baseline="0" dirty="0" smtClean="0"/>
              <a:t> is the only DOAC where SPC states BMI</a:t>
            </a:r>
          </a:p>
          <a:p>
            <a:r>
              <a:rPr lang="en-GB" baseline="0" dirty="0" smtClean="0"/>
              <a:t>This was agreed by the clinical advisory group- </a:t>
            </a:r>
            <a:r>
              <a:rPr lang="en-GB" baseline="0" dirty="0" err="1" smtClean="0"/>
              <a:t>anticoag</a:t>
            </a:r>
            <a:r>
              <a:rPr lang="en-GB" baseline="0" dirty="0" smtClean="0"/>
              <a:t> steering group following extensive discussion</a:t>
            </a:r>
            <a:endParaRPr lang="en-GB" dirty="0" smtClean="0"/>
          </a:p>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24</a:t>
            </a:fld>
            <a:endParaRPr lang="en-GB"/>
          </a:p>
        </p:txBody>
      </p:sp>
    </p:spTree>
    <p:extLst>
      <p:ext uri="{BB962C8B-B14F-4D97-AF65-F5344CB8AC3E}">
        <p14:creationId xmlns:p14="http://schemas.microsoft.com/office/powerpoint/2010/main" val="286981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Raised a series of issues regarding weight vs. BMI to calculate Se Cr, after much debate the decision locally was to use weight only as practical issues when calc. BMI re: height</a:t>
            </a:r>
          </a:p>
          <a:p>
            <a:r>
              <a:rPr lang="en-GB" dirty="0" smtClean="0"/>
              <a:t>Therefore BMI</a:t>
            </a:r>
            <a:r>
              <a:rPr lang="en-GB" baseline="0" dirty="0" smtClean="0"/>
              <a:t> disabled for this particular calculation and Se Cr calculated this way</a:t>
            </a:r>
          </a:p>
          <a:p>
            <a:r>
              <a:rPr lang="en-GB" baseline="0" dirty="0" smtClean="0"/>
              <a:t>NB </a:t>
            </a:r>
            <a:r>
              <a:rPr lang="en-GB" baseline="0" dirty="0" err="1" smtClean="0"/>
              <a:t>Edoxaban</a:t>
            </a:r>
            <a:r>
              <a:rPr lang="en-GB" baseline="0" dirty="0" smtClean="0"/>
              <a:t> is the only DOAC where SPC states BMI</a:t>
            </a:r>
          </a:p>
          <a:p>
            <a:r>
              <a:rPr lang="en-GB" baseline="0" dirty="0" smtClean="0"/>
              <a:t>This was agreed by the clinical advisory group- </a:t>
            </a:r>
            <a:r>
              <a:rPr lang="en-GB" baseline="0" dirty="0" err="1" smtClean="0"/>
              <a:t>anticoag</a:t>
            </a:r>
            <a:r>
              <a:rPr lang="en-GB" baseline="0" dirty="0" smtClean="0"/>
              <a:t> steering group following extensive discussion</a:t>
            </a:r>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25</a:t>
            </a:fld>
            <a:endParaRPr lang="en-GB"/>
          </a:p>
        </p:txBody>
      </p:sp>
    </p:spTree>
    <p:extLst>
      <p:ext uri="{BB962C8B-B14F-4D97-AF65-F5344CB8AC3E}">
        <p14:creationId xmlns:p14="http://schemas.microsoft.com/office/powerpoint/2010/main" val="340402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722321-8EF6-4998-9660-D234B0E9AAA3}" type="slidenum">
              <a:rPr lang="en-GB" smtClean="0"/>
              <a:pPr/>
              <a:t>2</a:t>
            </a:fld>
            <a:endParaRPr lang="en-GB"/>
          </a:p>
        </p:txBody>
      </p:sp>
    </p:spTree>
    <p:extLst>
      <p:ext uri="{BB962C8B-B14F-4D97-AF65-F5344CB8AC3E}">
        <p14:creationId xmlns:p14="http://schemas.microsoft.com/office/powerpoint/2010/main" val="2546529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activated….</a:t>
            </a:r>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27</a:t>
            </a:fld>
            <a:endParaRPr lang="en-GB"/>
          </a:p>
        </p:txBody>
      </p:sp>
    </p:spTree>
    <p:extLst>
      <p:ext uri="{BB962C8B-B14F-4D97-AF65-F5344CB8AC3E}">
        <p14:creationId xmlns:p14="http://schemas.microsoft.com/office/powerpoint/2010/main" val="248753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Need some</a:t>
            </a:r>
            <a:r>
              <a:rPr lang="en-GB" baseline="0" dirty="0" smtClean="0"/>
              <a:t> data on AF</a:t>
            </a:r>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51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Following</a:t>
            </a:r>
            <a:r>
              <a:rPr lang="en-GB" baseline="0" dirty="0" smtClean="0"/>
              <a:t> all of this work in the last decade which has also focussed on management of hypertension and antiplatelet use post stroke initially before we looked at stroke prevention</a:t>
            </a:r>
            <a:endParaRPr lang="en-GB" dirty="0" smtClean="0"/>
          </a:p>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52</a:t>
            </a:fld>
            <a:endParaRPr lang="en-GB"/>
          </a:p>
        </p:txBody>
      </p:sp>
    </p:spTree>
    <p:extLst>
      <p:ext uri="{BB962C8B-B14F-4D97-AF65-F5344CB8AC3E}">
        <p14:creationId xmlns:p14="http://schemas.microsoft.com/office/powerpoint/2010/main" val="3539860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The Graph shows a red regression line which suggests the higher the prevalence the higher the Stroke DSR.</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p>
          <a:p>
            <a:r>
              <a:rPr lang="en-GB" sz="1200" b="0" i="0" u="none" strike="noStrike" kern="1200" dirty="0" smtClean="0">
                <a:solidFill>
                  <a:schemeClr val="tx1"/>
                </a:solidFill>
                <a:effectLst/>
                <a:latin typeface="+mn-lt"/>
                <a:ea typeface="+mn-ea"/>
                <a:cs typeface="+mn-cs"/>
              </a:rPr>
              <a:t>Although clearly there is a lot of variance.</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p>
          <a:p>
            <a:r>
              <a:rPr lang="en-GB" sz="1200" b="0" i="0" u="none" strike="noStrike" kern="1200" dirty="0" smtClean="0">
                <a:solidFill>
                  <a:schemeClr val="tx1"/>
                </a:solidFill>
                <a:effectLst/>
                <a:latin typeface="+mn-lt"/>
                <a:ea typeface="+mn-ea"/>
                <a:cs typeface="+mn-cs"/>
              </a:rPr>
              <a:t>The intersection line shows that in Dudley with a prevalence of 2.04%</a:t>
            </a:r>
            <a:r>
              <a:rPr lang="en-GB" dirty="0" smtClean="0"/>
              <a:t> </a:t>
            </a:r>
            <a:r>
              <a:rPr lang="en-GB" sz="1200" b="0" i="0" u="none" strike="noStrike" kern="1200" dirty="0" smtClean="0">
                <a:solidFill>
                  <a:schemeClr val="tx1"/>
                </a:solidFill>
                <a:effectLst/>
                <a:latin typeface="+mn-lt"/>
                <a:ea typeface="+mn-ea"/>
                <a:cs typeface="+mn-cs"/>
              </a:rPr>
              <a:t>one would expect a Stoke DSR of 90.</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p>
          <a:p>
            <a:r>
              <a:rPr lang="en-GB" sz="1200" b="0" i="0" u="none" strike="noStrike" kern="1200" dirty="0" smtClean="0">
                <a:solidFill>
                  <a:schemeClr val="tx1"/>
                </a:solidFill>
                <a:effectLst/>
                <a:latin typeface="+mn-lt"/>
                <a:ea typeface="+mn-ea"/>
                <a:cs typeface="+mn-cs"/>
              </a:rPr>
              <a:t>Dudley has a Stroke DSR of 68.76: so better than expectation given the prevalence.</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53</a:t>
            </a:fld>
            <a:endParaRPr lang="en-GB"/>
          </a:p>
        </p:txBody>
      </p:sp>
    </p:spTree>
    <p:extLst>
      <p:ext uri="{BB962C8B-B14F-4D97-AF65-F5344CB8AC3E}">
        <p14:creationId xmlns:p14="http://schemas.microsoft.com/office/powerpoint/2010/main" val="4021770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Targeted vs. </a:t>
            </a:r>
            <a:r>
              <a:rPr lang="en-GB" dirty="0" err="1" smtClean="0"/>
              <a:t>adhoc</a:t>
            </a:r>
            <a:r>
              <a:rPr lang="en-GB" dirty="0" smtClean="0"/>
              <a:t> med review</a:t>
            </a:r>
          </a:p>
          <a:p>
            <a:r>
              <a:rPr lang="en-GB" dirty="0" smtClean="0"/>
              <a:t>Making sure the right clinicians are involved,</a:t>
            </a:r>
            <a:r>
              <a:rPr lang="en-GB" baseline="0" dirty="0" smtClean="0"/>
              <a:t> i.e. Role of public health and consultants, </a:t>
            </a:r>
            <a:r>
              <a:rPr lang="en-GB" baseline="0" dirty="0" err="1" smtClean="0"/>
              <a:t>Gps</a:t>
            </a:r>
            <a:r>
              <a:rPr lang="en-GB" baseline="0" dirty="0" smtClean="0"/>
              <a:t>- how are you going to deliver this at patient, practice, and population level?</a:t>
            </a:r>
          </a:p>
          <a:p>
            <a:r>
              <a:rPr lang="en-GB" baseline="0" dirty="0" smtClean="0"/>
              <a:t>Think outside of the basic medicines optimisation principles and focus on population health</a:t>
            </a:r>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56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8722321-8EF6-4998-9660-D234B0E9AAA3}" type="slidenum">
              <a:rPr lang="en-GB" smtClean="0"/>
              <a:pPr/>
              <a:t>57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Large variation between</a:t>
            </a:r>
            <a:r>
              <a:rPr lang="en-GB" baseline="0" dirty="0" smtClean="0"/>
              <a:t> the most and least deprived wards, significant difference in life expectancy and needs of the population</a:t>
            </a:r>
          </a:p>
          <a:p>
            <a:r>
              <a:rPr lang="en-GB" baseline="0" dirty="0" smtClean="0"/>
              <a:t>Team has worked in Public Health and spent 3 years in the local council as a result of the reorganisation of the NHS in 2013- experience and expertise at working at a population level, transferring this to a delivering medicines management – we call this Pharmaceutical Care</a:t>
            </a:r>
            <a:endParaRPr lang="en-GB" dirty="0" smtClean="0"/>
          </a:p>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3</a:t>
            </a:fld>
            <a:endParaRPr lang="en-GB"/>
          </a:p>
        </p:txBody>
      </p:sp>
    </p:spTree>
    <p:extLst>
      <p:ext uri="{BB962C8B-B14F-4D97-AF65-F5344CB8AC3E}">
        <p14:creationId xmlns:p14="http://schemas.microsoft.com/office/powerpoint/2010/main" val="81626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gap in life expectancy between people living in the most and least deprived areas in Dudley Borough is 9.5 years for males and 5.8 years for females based on 2010-2012 data. This indicates a clear link between life expectancy and deprivation.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Based on figures for 2009-2011, 454 male deaths and 341 female deaths would need to be prevented for the most deprived fifth of areas to achieve the life expectancy figures of the least deprived fifth of areas. Addressing circulatory disease, cancer and respiratory disease in the most deprived areas would therefore have the greatest impact in reducing inequality of life expectancy. (Source JSNA 2014)</a:t>
            </a:r>
            <a:endParaRPr lang="en-GB" dirty="0" smtClean="0"/>
          </a:p>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4</a:t>
            </a:fld>
            <a:endParaRPr lang="en-GB"/>
          </a:p>
        </p:txBody>
      </p:sp>
    </p:spTree>
    <p:extLst>
      <p:ext uri="{BB962C8B-B14F-4D97-AF65-F5344CB8AC3E}">
        <p14:creationId xmlns:p14="http://schemas.microsoft.com/office/powerpoint/2010/main" val="349674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Will</a:t>
            </a:r>
            <a:r>
              <a:rPr lang="en-GB" baseline="0" dirty="0" smtClean="0"/>
              <a:t> talk about NOACS/DOACS interchangeably</a:t>
            </a:r>
          </a:p>
          <a:p>
            <a:r>
              <a:rPr lang="en-GB" baseline="0" dirty="0" smtClean="0"/>
              <a:t>Now refer to the as DOACS</a:t>
            </a:r>
          </a:p>
          <a:p>
            <a:endParaRPr lang="en-GB" dirty="0"/>
          </a:p>
        </p:txBody>
      </p:sp>
      <p:sp>
        <p:nvSpPr>
          <p:cNvPr id="4" name="Slide Number Placeholder 3"/>
          <p:cNvSpPr>
            <a:spLocks noGrp="1"/>
          </p:cNvSpPr>
          <p:nvPr>
            <p:ph type="sldNum" sz="quarter" idx="10"/>
          </p:nvPr>
        </p:nvSpPr>
        <p:spPr/>
        <p:txBody>
          <a:bodyPr/>
          <a:lstStyle/>
          <a:p>
            <a:fld id="{973B0DB6-6648-46AB-A126-D4D5DE641C13}" type="slidenum">
              <a:rPr lang="en-GB" smtClean="0"/>
              <a:pPr/>
              <a:t>7</a:t>
            </a:fld>
            <a:endParaRPr lang="en-GB"/>
          </a:p>
        </p:txBody>
      </p:sp>
    </p:spTree>
    <p:extLst>
      <p:ext uri="{BB962C8B-B14F-4D97-AF65-F5344CB8AC3E}">
        <p14:creationId xmlns:p14="http://schemas.microsoft.com/office/powerpoint/2010/main" val="272691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A new class of drugs- how to manage the entry of a new class of drugs?</a:t>
            </a:r>
          </a:p>
          <a:p>
            <a:pPr>
              <a:buFont typeface="Arial" pitchFamily="34" charset="0"/>
              <a:buChar char="•"/>
            </a:pPr>
            <a:r>
              <a:rPr lang="en-GB" dirty="0" smtClean="0"/>
              <a:t>Variation</a:t>
            </a:r>
            <a:r>
              <a:rPr lang="en-GB" baseline="0" dirty="0" smtClean="0"/>
              <a:t> in the interpretation of NICE guidelines and TAGs across the country- Dudley's approach</a:t>
            </a:r>
            <a:endParaRPr lang="en-GB" dirty="0" smtClean="0"/>
          </a:p>
          <a:p>
            <a:pPr>
              <a:buFont typeface="Arial" pitchFamily="34" charset="0"/>
              <a:buChar char="•"/>
            </a:pPr>
            <a:r>
              <a:rPr lang="en-GB" baseline="0" dirty="0" smtClean="0"/>
              <a:t>Education</a:t>
            </a:r>
          </a:p>
          <a:p>
            <a:pPr>
              <a:buFont typeface="Arial" pitchFamily="34" charset="0"/>
              <a:buChar char="•"/>
            </a:pPr>
            <a:endParaRPr lang="en-GB" dirty="0" smtClean="0"/>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28722321-8EF6-4998-9660-D234B0E9AAA3}"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Issues with capacity</a:t>
            </a:r>
            <a:r>
              <a:rPr lang="en-GB" baseline="0" dirty="0" smtClean="0"/>
              <a:t> of current </a:t>
            </a:r>
            <a:r>
              <a:rPr lang="en-GB" baseline="0" dirty="0" err="1" smtClean="0"/>
              <a:t>anticoag</a:t>
            </a:r>
            <a:r>
              <a:rPr lang="en-GB" baseline="0" dirty="0" smtClean="0"/>
              <a:t> service </a:t>
            </a: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28722321-8EF6-4998-9660-D234B0E9AAA3}"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err="1" smtClean="0"/>
              <a:t>Anticoag</a:t>
            </a:r>
            <a:r>
              <a:rPr lang="en-GB" dirty="0" smtClean="0"/>
              <a:t> steering group- membership</a:t>
            </a:r>
          </a:p>
          <a:p>
            <a:pPr>
              <a:buFont typeface="Arial" pitchFamily="34" charset="0"/>
              <a:buChar char="•"/>
            </a:pPr>
            <a:r>
              <a:rPr lang="en-GB" dirty="0" smtClean="0"/>
              <a:t>Initial apprehension,</a:t>
            </a:r>
            <a:r>
              <a:rPr lang="en-GB" baseline="0" dirty="0" smtClean="0"/>
              <a:t> however excellent demonstration of a matrix approach to working</a:t>
            </a:r>
          </a:p>
          <a:p>
            <a:pPr>
              <a:buFont typeface="Arial" pitchFamily="34" charset="0"/>
              <a:buChar char="•"/>
            </a:pPr>
            <a:r>
              <a:rPr lang="en-GB" baseline="0" dirty="0" smtClean="0"/>
              <a:t>Communication across the primary and secondary care interface</a:t>
            </a:r>
          </a:p>
          <a:p>
            <a:pPr>
              <a:buFont typeface="Arial" pitchFamily="34" charset="0"/>
              <a:buChar char="•"/>
            </a:pPr>
            <a:r>
              <a:rPr lang="en-GB" baseline="0" dirty="0" smtClean="0"/>
              <a:t>Resulted in improved capacity</a:t>
            </a:r>
          </a:p>
          <a:p>
            <a:pPr>
              <a:buFont typeface="Arial" pitchFamily="34" charset="0"/>
              <a:buChar char="•"/>
            </a:pPr>
            <a:r>
              <a:rPr lang="en-GB" baseline="0" dirty="0" smtClean="0"/>
              <a:t>Referral forms and service efficiency</a:t>
            </a: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28722321-8EF6-4998-9660-D234B0E9AAA3}"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5786" y="1214423"/>
            <a:ext cx="7772400" cy="1071570"/>
          </a:xfrm>
        </p:spPr>
        <p:txBody>
          <a:bodyPr/>
          <a:lstStyle>
            <a:lvl1pPr>
              <a:defRPr baseline="0">
                <a:solidFill>
                  <a:srgbClr val="7030A0"/>
                </a:solidFill>
              </a:defRPr>
            </a:lvl1pPr>
          </a:lstStyle>
          <a:p>
            <a:r>
              <a:rPr lang="en-GB" dirty="0"/>
              <a:t>Presentation Title</a:t>
            </a:r>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a:t>
            </a:r>
          </a:p>
          <a:p>
            <a:r>
              <a:rPr lang="en-US" dirty="0"/>
              <a:t>Date</a:t>
            </a:r>
            <a:endParaRPr lang="en-GB" dirty="0"/>
          </a:p>
        </p:txBody>
      </p:sp>
      <p:pic>
        <p:nvPicPr>
          <p:cNvPr id="7" name="Picture 6" descr="CCG powerpoint cover"/>
          <p:cNvPicPr/>
          <p:nvPr userDrawn="1"/>
        </p:nvPicPr>
        <p:blipFill>
          <a:blip r:embed="rId2" cstate="print"/>
          <a:srcRect t="71111" b="6667"/>
          <a:stretch>
            <a:fillRect/>
          </a:stretch>
        </p:blipFill>
        <p:spPr bwMode="auto">
          <a:xfrm>
            <a:off x="0" y="2428868"/>
            <a:ext cx="9144000" cy="1335827"/>
          </a:xfrm>
          <a:prstGeom prst="rect">
            <a:avLst/>
          </a:prstGeom>
          <a:noFill/>
          <a:ln w="9525">
            <a:noFill/>
            <a:miter lim="800000"/>
            <a:headEnd/>
            <a:tailEnd/>
          </a:ln>
          <a:effectLst/>
        </p:spPr>
      </p:pic>
      <p:pic>
        <p:nvPicPr>
          <p:cNvPr id="9" name="Picture 8" descr="Dudley CCG Strapline.jpg"/>
          <p:cNvPicPr>
            <a:picLocks noChangeAspect="1"/>
          </p:cNvPicPr>
          <p:nvPr userDrawn="1"/>
        </p:nvPicPr>
        <p:blipFill>
          <a:blip r:embed="rId3" cstate="print"/>
          <a:stretch>
            <a:fillRect/>
          </a:stretch>
        </p:blipFill>
        <p:spPr>
          <a:xfrm>
            <a:off x="6143636" y="6072206"/>
            <a:ext cx="2880360" cy="521208"/>
          </a:xfrm>
          <a:prstGeom prst="rect">
            <a:avLst/>
          </a:prstGeom>
        </p:spPr>
      </p:pic>
      <p:pic>
        <p:nvPicPr>
          <p:cNvPr id="10" name="Picture 9" descr="CCG Stripes A4 5mm.jpg"/>
          <p:cNvPicPr>
            <a:picLocks noChangeAspect="1"/>
          </p:cNvPicPr>
          <p:nvPr userDrawn="1"/>
        </p:nvPicPr>
        <p:blipFill>
          <a:blip r:embed="rId4" cstate="print"/>
          <a:stretch>
            <a:fillRect/>
          </a:stretch>
        </p:blipFill>
        <p:spPr>
          <a:xfrm>
            <a:off x="0" y="6643710"/>
            <a:ext cx="9162745" cy="214290"/>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08104" y="0"/>
            <a:ext cx="3657600" cy="13430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472" y="214290"/>
            <a:ext cx="3829048" cy="1143000"/>
          </a:xfrm>
        </p:spPr>
        <p:txBody>
          <a:bodyPr/>
          <a:lstStyle>
            <a:lvl1pPr algn="l">
              <a:defRPr baseline="0">
                <a:solidFill>
                  <a:srgbClr val="CC0099"/>
                </a:solidFill>
              </a:defRPr>
            </a:lvl1pPr>
          </a:lstStyle>
          <a:p>
            <a:r>
              <a:rPr lang="en-GB" dirty="0"/>
              <a:t>Slide title</a:t>
            </a:r>
          </a:p>
        </p:txBody>
      </p:sp>
      <p:sp>
        <p:nvSpPr>
          <p:cNvPr id="3" name="Content Placeholder 2"/>
          <p:cNvSpPr>
            <a:spLocks noGrp="1"/>
          </p:cNvSpPr>
          <p:nvPr>
            <p:ph idx="1"/>
          </p:nvPr>
        </p:nvSpPr>
        <p:spPr/>
        <p:txBody>
          <a:bodyPr/>
          <a:lstStyle>
            <a:lvl1pPr>
              <a:buClr>
                <a:srgbClr val="CC0099"/>
              </a:buClr>
              <a:buFont typeface="Wingdings" pitchFamily="2" charset="2"/>
              <a:buChar char="§"/>
              <a:defRPr/>
            </a:lvl1pPr>
            <a:lvl2pPr>
              <a:buClr>
                <a:srgbClr val="CC0099"/>
              </a:buClr>
              <a:buFont typeface="Wingdings" pitchFamily="2" charset="2"/>
              <a:buChar char="§"/>
              <a:defRPr/>
            </a:lvl2pPr>
            <a:lvl3pPr>
              <a:buClr>
                <a:srgbClr val="CC0099"/>
              </a:buClr>
              <a:buFont typeface="Wingdings" pitchFamily="2" charset="2"/>
              <a:buChar char="§"/>
              <a:defRPr/>
            </a:lvl3pPr>
            <a:lvl4pPr>
              <a:buClr>
                <a:srgbClr val="CC0099"/>
              </a:buClr>
              <a:buFont typeface="Wingdings" pitchFamily="2" charset="2"/>
              <a:buChar char="§"/>
              <a:defRPr/>
            </a:lvl4pPr>
            <a:lvl5pPr>
              <a:buClr>
                <a:srgbClr val="CC0099"/>
              </a:buCl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CCG Stripes A4 5mm.jpg"/>
          <p:cNvPicPr>
            <a:picLocks noChangeAspect="1"/>
          </p:cNvPicPr>
          <p:nvPr userDrawn="1"/>
        </p:nvPicPr>
        <p:blipFill>
          <a:blip r:embed="rId2" cstate="print"/>
          <a:stretch>
            <a:fillRect/>
          </a:stretch>
        </p:blipFill>
        <p:spPr>
          <a:xfrm rot="5400000" flipV="1">
            <a:off x="-3178982" y="3178982"/>
            <a:ext cx="6858000" cy="500036"/>
          </a:xfrm>
          <a:prstGeom prst="rect">
            <a:avLst/>
          </a:prstGeom>
        </p:spPr>
      </p:pic>
      <p:pic>
        <p:nvPicPr>
          <p:cNvPr id="9" name="Picture 8" descr="Dudley CCG Strapline.jpg"/>
          <p:cNvPicPr>
            <a:picLocks noChangeAspect="1"/>
          </p:cNvPicPr>
          <p:nvPr userDrawn="1"/>
        </p:nvPicPr>
        <p:blipFill>
          <a:blip r:embed="rId3" cstate="print"/>
          <a:stretch>
            <a:fillRect/>
          </a:stretch>
        </p:blipFill>
        <p:spPr>
          <a:xfrm>
            <a:off x="6263640" y="6336792"/>
            <a:ext cx="2880360" cy="52120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8386" y="-1"/>
            <a:ext cx="3657600" cy="13430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472" y="214290"/>
            <a:ext cx="3829048" cy="1143000"/>
          </a:xfrm>
        </p:spPr>
        <p:txBody>
          <a:bodyPr/>
          <a:lstStyle>
            <a:lvl1pPr algn="l">
              <a:defRPr baseline="0">
                <a:solidFill>
                  <a:srgbClr val="CC0099"/>
                </a:solidFill>
              </a:defRPr>
            </a:lvl1pPr>
          </a:lstStyle>
          <a:p>
            <a:r>
              <a:rPr lang="en-GB" dirty="0"/>
              <a:t>Slide title</a:t>
            </a:r>
          </a:p>
        </p:txBody>
      </p:sp>
      <p:sp>
        <p:nvSpPr>
          <p:cNvPr id="3" name="Content Placeholder 2"/>
          <p:cNvSpPr>
            <a:spLocks noGrp="1"/>
          </p:cNvSpPr>
          <p:nvPr>
            <p:ph idx="1"/>
          </p:nvPr>
        </p:nvSpPr>
        <p:spPr/>
        <p:txBody>
          <a:bodyPr/>
          <a:lstStyle>
            <a:lvl1pPr>
              <a:buClr>
                <a:srgbClr val="CC0099"/>
              </a:buClr>
              <a:buFont typeface="Wingdings" pitchFamily="2" charset="2"/>
              <a:buChar char="§"/>
              <a:defRPr/>
            </a:lvl1pPr>
            <a:lvl2pPr>
              <a:buClr>
                <a:srgbClr val="CC0099"/>
              </a:buClr>
              <a:buFont typeface="Wingdings" pitchFamily="2" charset="2"/>
              <a:buChar char="§"/>
              <a:defRPr/>
            </a:lvl2pPr>
            <a:lvl3pPr>
              <a:buClr>
                <a:srgbClr val="CC0099"/>
              </a:buClr>
              <a:buFont typeface="Wingdings" pitchFamily="2" charset="2"/>
              <a:buChar char="§"/>
              <a:defRPr/>
            </a:lvl3pPr>
            <a:lvl4pPr>
              <a:buClr>
                <a:srgbClr val="CC0099"/>
              </a:buClr>
              <a:buFont typeface="Wingdings" pitchFamily="2" charset="2"/>
              <a:buChar char="§"/>
              <a:defRPr/>
            </a:lvl4pPr>
            <a:lvl5pPr>
              <a:buClr>
                <a:srgbClr val="CC0099"/>
              </a:buCl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CCG Stripes A4 5mm.jpg"/>
          <p:cNvPicPr>
            <a:picLocks noChangeAspect="1"/>
          </p:cNvPicPr>
          <p:nvPr userDrawn="1"/>
        </p:nvPicPr>
        <p:blipFill>
          <a:blip r:embed="rId2" cstate="print"/>
          <a:stretch>
            <a:fillRect/>
          </a:stretch>
        </p:blipFill>
        <p:spPr>
          <a:xfrm rot="10800000" flipV="1">
            <a:off x="0" y="6572272"/>
            <a:ext cx="9144000" cy="285728"/>
          </a:xfrm>
          <a:prstGeom prst="rect">
            <a:avLst/>
          </a:prstGeom>
        </p:spPr>
      </p:pic>
      <p:pic>
        <p:nvPicPr>
          <p:cNvPr id="9" name="Picture 8" descr="Dudley CCG Strapline.jpg"/>
          <p:cNvPicPr>
            <a:picLocks noChangeAspect="1"/>
          </p:cNvPicPr>
          <p:nvPr userDrawn="1"/>
        </p:nvPicPr>
        <p:blipFill>
          <a:blip r:embed="rId3" cstate="print"/>
          <a:stretch>
            <a:fillRect/>
          </a:stretch>
        </p:blipFill>
        <p:spPr>
          <a:xfrm>
            <a:off x="6263640" y="6000768"/>
            <a:ext cx="2880360" cy="52120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2912" y="-2257"/>
            <a:ext cx="3657600" cy="134302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3A78F-D884-49BB-A2B1-3A56C5B97E71}" type="datetimeFigureOut">
              <a:rPr lang="en-GB" smtClean="0"/>
              <a:pPr/>
              <a:t>04/10/2017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9C64B1-4072-4FB8-A7F4-5FDF0FDDDCE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6CA44-5628-4825-88FD-2C604841ACA8}" type="datetimeFigureOut">
              <a:rPr lang="en-US" smtClean="0"/>
              <a:pPr/>
              <a:t>10/4/2017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8B2A8-69A1-41C1-8E3F-40A09EDA0CD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65" r:id="rId3"/>
    <p:sldLayoutId id="214748366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udleyformulary.nhs.uk/page/26/2-cardiovascular-system-guidelin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Clair.huckerby@nhs.ne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08720"/>
            <a:ext cx="7848872" cy="1563464"/>
          </a:xfrm>
        </p:spPr>
        <p:txBody>
          <a:bodyPr>
            <a:noAutofit/>
          </a:bodyPr>
          <a:lstStyle/>
          <a:p>
            <a:r>
              <a:rPr lang="en-GB" sz="3200" b="1" dirty="0" smtClean="0"/>
              <a:t>Managing </a:t>
            </a:r>
            <a:r>
              <a:rPr lang="en-GB" sz="3200" b="1" dirty="0" err="1" smtClean="0"/>
              <a:t>Atrial</a:t>
            </a:r>
            <a:r>
              <a:rPr lang="en-GB" sz="3200" b="1" dirty="0" smtClean="0"/>
              <a:t> Fibrillation at a population based level</a:t>
            </a:r>
            <a:endParaRPr lang="en-GB" sz="3200" b="1" dirty="0"/>
          </a:p>
        </p:txBody>
      </p:sp>
      <p:sp>
        <p:nvSpPr>
          <p:cNvPr id="3" name="Subtitle 2"/>
          <p:cNvSpPr>
            <a:spLocks noGrp="1"/>
          </p:cNvSpPr>
          <p:nvPr>
            <p:ph type="subTitle" idx="1"/>
          </p:nvPr>
        </p:nvSpPr>
        <p:spPr/>
        <p:txBody>
          <a:bodyPr>
            <a:normAutofit fontScale="92500" lnSpcReduction="10000"/>
          </a:bodyPr>
          <a:lstStyle/>
          <a:p>
            <a:r>
              <a:rPr lang="en-GB" dirty="0" smtClean="0">
                <a:solidFill>
                  <a:schemeClr val="tx1"/>
                </a:solidFill>
              </a:rPr>
              <a:t>Clair </a:t>
            </a:r>
            <a:r>
              <a:rPr lang="en-GB" dirty="0">
                <a:solidFill>
                  <a:schemeClr val="tx1"/>
                </a:solidFill>
              </a:rPr>
              <a:t>Huckerby</a:t>
            </a:r>
          </a:p>
          <a:p>
            <a:r>
              <a:rPr lang="en-GB" dirty="0">
                <a:solidFill>
                  <a:schemeClr val="tx1"/>
                </a:solidFill>
              </a:rPr>
              <a:t>Pharmaceutical Adviser- Medicines Optimisation </a:t>
            </a:r>
            <a:r>
              <a:rPr lang="en-GB" dirty="0" smtClean="0">
                <a:solidFill>
                  <a:schemeClr val="tx1"/>
                </a:solidFill>
              </a:rPr>
              <a:t>Lead</a:t>
            </a:r>
          </a:p>
          <a:p>
            <a:r>
              <a:rPr lang="en-GB" dirty="0" smtClean="0">
                <a:solidFill>
                  <a:schemeClr val="tx1"/>
                </a:solidFill>
              </a:rPr>
              <a:t>Dudley CCG</a:t>
            </a:r>
            <a:endParaRPr lang="en-GB" dirty="0">
              <a:solidFill>
                <a:schemeClr val="tx1"/>
              </a:solidFill>
            </a:endParaRPr>
          </a:p>
        </p:txBody>
      </p:sp>
    </p:spTree>
    <p:extLst>
      <p:ext uri="{BB962C8B-B14F-4D97-AF65-F5344CB8AC3E}">
        <p14:creationId xmlns:p14="http://schemas.microsoft.com/office/powerpoint/2010/main" val="1333200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008640" cy="1143000"/>
          </a:xfrm>
        </p:spPr>
        <p:txBody>
          <a:bodyPr>
            <a:normAutofit fontScale="90000"/>
          </a:bodyPr>
          <a:lstStyle/>
          <a:p>
            <a:r>
              <a:rPr lang="en-GB" b="1" dirty="0" smtClean="0"/>
              <a:t>What has been happening in Dudley?</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Health Economy approach</a:t>
            </a:r>
          </a:p>
          <a:p>
            <a:r>
              <a:rPr lang="en-GB" dirty="0" smtClean="0"/>
              <a:t>Anticoagulation Steering Group</a:t>
            </a:r>
          </a:p>
          <a:p>
            <a:r>
              <a:rPr lang="en-GB" dirty="0" smtClean="0"/>
              <a:t>Horizon scanning</a:t>
            </a:r>
          </a:p>
          <a:p>
            <a:r>
              <a:rPr lang="en-GB" dirty="0" smtClean="0"/>
              <a:t>Planning for NOACs- </a:t>
            </a:r>
            <a:r>
              <a:rPr lang="en-GB" dirty="0" err="1" smtClean="0"/>
              <a:t>Rivaroxaban</a:t>
            </a:r>
            <a:r>
              <a:rPr lang="en-GB" dirty="0" smtClean="0"/>
              <a:t>▼ , </a:t>
            </a:r>
            <a:r>
              <a:rPr lang="en-GB" dirty="0" err="1" smtClean="0"/>
              <a:t>Dabigatran</a:t>
            </a:r>
            <a:r>
              <a:rPr lang="en-GB" dirty="0" smtClean="0"/>
              <a:t> and </a:t>
            </a:r>
            <a:r>
              <a:rPr lang="en-GB" dirty="0" err="1" smtClean="0"/>
              <a:t>Apixaban</a:t>
            </a:r>
            <a:r>
              <a:rPr lang="en-GB" dirty="0" smtClean="0"/>
              <a:t>▼ (more recently </a:t>
            </a:r>
            <a:r>
              <a:rPr lang="en-GB" dirty="0" err="1" smtClean="0"/>
              <a:t>Edoxaban</a:t>
            </a:r>
            <a:r>
              <a:rPr lang="en-GB" dirty="0" smtClean="0"/>
              <a:t>)</a:t>
            </a:r>
          </a:p>
          <a:p>
            <a:r>
              <a:rPr lang="en-GB" dirty="0" smtClean="0"/>
              <a:t>Production of local briefing for GPs </a:t>
            </a:r>
            <a:r>
              <a:rPr lang="en-GB" dirty="0" smtClean="0">
                <a:solidFill>
                  <a:srgbClr val="0070C0"/>
                </a:solidFill>
                <a:hlinkClick r:id="rId3"/>
              </a:rPr>
              <a:t>http://www.dudleyformulary.nhs.uk/page/26/2-cardiovascular-system-guidelines</a:t>
            </a:r>
            <a:endParaRPr lang="en-GB" dirty="0" smtClean="0">
              <a:solidFill>
                <a:srgbClr val="0070C0"/>
              </a:solidFill>
            </a:endParaRPr>
          </a:p>
          <a:p>
            <a:r>
              <a:rPr lang="en-GB" dirty="0" smtClean="0"/>
              <a:t>Case finding and reviewing patients in Primary Care</a:t>
            </a:r>
          </a:p>
          <a:p>
            <a:endParaRPr lang="en-GB" dirty="0" smtClean="0"/>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080648" cy="1143000"/>
          </a:xfrm>
        </p:spPr>
        <p:txBody>
          <a:bodyPr>
            <a:noAutofit/>
          </a:bodyPr>
          <a:lstStyle/>
          <a:p>
            <a:r>
              <a:rPr lang="en-GB" sz="3200" b="1" dirty="0" smtClean="0"/>
              <a:t>Dudley guidelines- NOAC brief</a:t>
            </a:r>
            <a:r>
              <a:rPr lang="en-GB" sz="3200" dirty="0" smtClean="0"/>
              <a:t/>
            </a:r>
            <a:br>
              <a:rPr lang="en-GB" sz="3200" dirty="0" smtClean="0"/>
            </a:br>
            <a:endParaRPr lang="en-GB" sz="3200" dirty="0"/>
          </a:p>
        </p:txBody>
      </p:sp>
      <p:pic>
        <p:nvPicPr>
          <p:cNvPr id="2051" name="Picture 3"/>
          <p:cNvPicPr>
            <a:picLocks noGrp="1" noChangeAspect="1" noChangeArrowheads="1"/>
          </p:cNvPicPr>
          <p:nvPr>
            <p:ph idx="1"/>
          </p:nvPr>
        </p:nvPicPr>
        <p:blipFill>
          <a:blip r:embed="rId3" cstate="print"/>
          <a:srcRect/>
          <a:stretch>
            <a:fillRect/>
          </a:stretch>
        </p:blipFill>
        <p:spPr bwMode="auto">
          <a:xfrm>
            <a:off x="467544" y="926173"/>
            <a:ext cx="4427984" cy="5931827"/>
          </a:xfrm>
          <a:prstGeom prst="rect">
            <a:avLst/>
          </a:prstGeom>
          <a:noFill/>
          <a:ln w="9525">
            <a:noFill/>
            <a:miter lim="800000"/>
            <a:headEnd/>
            <a:tailEnd/>
          </a:ln>
        </p:spPr>
      </p:pic>
      <p:sp>
        <p:nvSpPr>
          <p:cNvPr id="8" name="TextBox 7"/>
          <p:cNvSpPr txBox="1"/>
          <p:nvPr/>
        </p:nvSpPr>
        <p:spPr>
          <a:xfrm>
            <a:off x="4932040" y="1772816"/>
            <a:ext cx="3456384" cy="5262979"/>
          </a:xfrm>
          <a:prstGeom prst="rect">
            <a:avLst/>
          </a:prstGeom>
          <a:noFill/>
        </p:spPr>
        <p:txBody>
          <a:bodyPr wrap="square" rtlCol="0">
            <a:spAutoFit/>
          </a:bodyPr>
          <a:lstStyle/>
          <a:p>
            <a:pPr>
              <a:buFont typeface="Arial" pitchFamily="34" charset="0"/>
              <a:buChar char="•"/>
            </a:pPr>
            <a:r>
              <a:rPr lang="en-GB" sz="2800" b="1" dirty="0" smtClean="0"/>
              <a:t>Treatment pathway</a:t>
            </a:r>
          </a:p>
          <a:p>
            <a:pPr>
              <a:buFont typeface="Arial" pitchFamily="34" charset="0"/>
              <a:buChar char="•"/>
            </a:pPr>
            <a:r>
              <a:rPr lang="en-GB" sz="2800" b="1" dirty="0" smtClean="0"/>
              <a:t>Renal function</a:t>
            </a:r>
          </a:p>
          <a:p>
            <a:pPr>
              <a:buFont typeface="Arial" pitchFamily="34" charset="0"/>
              <a:buChar char="•"/>
            </a:pPr>
            <a:r>
              <a:rPr lang="en-GB" sz="2800" b="1" dirty="0" smtClean="0"/>
              <a:t>HASBLED risk assessment</a:t>
            </a:r>
          </a:p>
          <a:p>
            <a:pPr>
              <a:buFont typeface="Arial" pitchFamily="34" charset="0"/>
              <a:buChar char="•"/>
            </a:pPr>
            <a:r>
              <a:rPr lang="en-GB" sz="2800" b="1" dirty="0" smtClean="0"/>
              <a:t>All NOACS in line with NICE TAGs and SPC’s</a:t>
            </a:r>
          </a:p>
          <a:p>
            <a:pPr>
              <a:buFont typeface="Arial" pitchFamily="34" charset="0"/>
              <a:buChar char="•"/>
            </a:pPr>
            <a:r>
              <a:rPr lang="en-GB" sz="2800" b="1" dirty="0" smtClean="0"/>
              <a:t>Clinician –patient discussions</a:t>
            </a:r>
          </a:p>
          <a:p>
            <a:pPr>
              <a:buFont typeface="Arial" pitchFamily="34" charset="0"/>
              <a:buChar char="•"/>
            </a:pPr>
            <a:r>
              <a:rPr lang="en-GB" sz="2800" b="1" dirty="0" smtClean="0"/>
              <a:t>FAQ’s</a:t>
            </a:r>
          </a:p>
          <a:p>
            <a:endParaRPr lang="en-GB" sz="2800" b="1" dirty="0" smtClean="0"/>
          </a:p>
          <a:p>
            <a:endParaRPr lang="en-GB"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250825" y="260350"/>
            <a:ext cx="8569325" cy="1323975"/>
          </a:xfrm>
          <a:prstGeom prst="rect">
            <a:avLst/>
          </a:prstGeom>
          <a:noFill/>
          <a:ln w="9525">
            <a:noFill/>
            <a:miter lim="800000"/>
            <a:headEnd/>
            <a:tailEnd/>
          </a:ln>
        </p:spPr>
        <p:txBody>
          <a:bodyPr>
            <a:spAutoFit/>
          </a:bodyPr>
          <a:lstStyle/>
          <a:p>
            <a:r>
              <a:rPr lang="en-GB" sz="2000" b="1" dirty="0">
                <a:latin typeface="Calibri" pitchFamily="34" charset="0"/>
              </a:rPr>
              <a:t>The HAS-BLED is a therapeutic bleeding risk stratification score for those on oral anticoagulants in </a:t>
            </a:r>
            <a:r>
              <a:rPr lang="en-GB" sz="2000" b="1" dirty="0" err="1">
                <a:latin typeface="Calibri" pitchFamily="34" charset="0"/>
              </a:rPr>
              <a:t>atrial</a:t>
            </a:r>
            <a:r>
              <a:rPr lang="en-GB" sz="2000" b="1" dirty="0">
                <a:latin typeface="Calibri" pitchFamily="34" charset="0"/>
              </a:rPr>
              <a:t> fibrillation.</a:t>
            </a:r>
          </a:p>
          <a:p>
            <a:endParaRPr lang="en-GB" sz="2000" b="1" dirty="0">
              <a:latin typeface="Calibri" pitchFamily="34" charset="0"/>
            </a:endParaRPr>
          </a:p>
          <a:p>
            <a:r>
              <a:rPr lang="en-GB" sz="2000" b="1" dirty="0">
                <a:latin typeface="Calibri" pitchFamily="34" charset="0"/>
              </a:rPr>
              <a:t>HAS-BLED score for bleeding risk on oral anticoagulation in </a:t>
            </a:r>
            <a:r>
              <a:rPr lang="en-GB" sz="2000" b="1" dirty="0" err="1">
                <a:latin typeface="Calibri" pitchFamily="34" charset="0"/>
              </a:rPr>
              <a:t>atrial</a:t>
            </a:r>
            <a:r>
              <a:rPr lang="en-GB" sz="2000" b="1" dirty="0">
                <a:latin typeface="Calibri" pitchFamily="34" charset="0"/>
              </a:rPr>
              <a:t> fibrillation</a:t>
            </a:r>
            <a:endParaRPr lang="en-GB" sz="2000" dirty="0">
              <a:latin typeface="Calibri" pitchFamily="34" charset="0"/>
            </a:endParaRPr>
          </a:p>
        </p:txBody>
      </p:sp>
      <p:sp>
        <p:nvSpPr>
          <p:cNvPr id="5123" name="Rectangle 4"/>
          <p:cNvSpPr>
            <a:spLocks noChangeArrowheads="1"/>
          </p:cNvSpPr>
          <p:nvPr/>
        </p:nvSpPr>
        <p:spPr bwMode="auto">
          <a:xfrm>
            <a:off x="179388" y="5516563"/>
            <a:ext cx="8785225" cy="1323975"/>
          </a:xfrm>
          <a:prstGeom prst="rect">
            <a:avLst/>
          </a:prstGeom>
          <a:noFill/>
          <a:ln w="9525">
            <a:noFill/>
            <a:miter lim="800000"/>
            <a:headEnd/>
            <a:tailEnd/>
          </a:ln>
        </p:spPr>
        <p:txBody>
          <a:bodyPr>
            <a:spAutoFit/>
          </a:bodyPr>
          <a:lstStyle/>
          <a:p>
            <a:r>
              <a:rPr lang="en-GB" sz="2000" b="1" dirty="0">
                <a:latin typeface="Calibri" pitchFamily="34" charset="0"/>
              </a:rPr>
              <a:t>A score of 3 or more indicates increased one year bleed risk on anticoagulation sufficient to justify caution or more regular review </a:t>
            </a:r>
            <a:endParaRPr lang="en-GB" sz="2000" dirty="0">
              <a:latin typeface="Calibri" pitchFamily="34" charset="0"/>
            </a:endParaRPr>
          </a:p>
          <a:p>
            <a:r>
              <a:rPr lang="en-GB" sz="2000" dirty="0">
                <a:latin typeface="Calibri" pitchFamily="34" charset="0"/>
              </a:rPr>
              <a:t>(risk is for intracranial bleed, bleed requiring hospitalization or a haemoglobin drop &gt; 2g/L or that needs transfusion.)</a:t>
            </a:r>
          </a:p>
        </p:txBody>
      </p:sp>
      <p:graphicFrame>
        <p:nvGraphicFramePr>
          <p:cNvPr id="6" name="Table 5"/>
          <p:cNvGraphicFramePr>
            <a:graphicFrameLocks noGrp="1"/>
          </p:cNvGraphicFramePr>
          <p:nvPr/>
        </p:nvGraphicFramePr>
        <p:xfrm>
          <a:off x="684213" y="1557338"/>
          <a:ext cx="7704856" cy="3658264"/>
        </p:xfrm>
        <a:graphic>
          <a:graphicData uri="http://schemas.openxmlformats.org/drawingml/2006/table">
            <a:tbl>
              <a:tblPr/>
              <a:tblGrid>
                <a:gridCol w="6773202"/>
                <a:gridCol w="931654"/>
              </a:tblGrid>
              <a:tr h="454695">
                <a:tc gridSpan="2">
                  <a:txBody>
                    <a:bodyPr/>
                    <a:lstStyle/>
                    <a:p>
                      <a:pPr algn="ctr">
                        <a:spcAft>
                          <a:spcPts val="0"/>
                        </a:spcAft>
                      </a:pPr>
                      <a:r>
                        <a:rPr lang="en-GB" sz="2000" b="1" dirty="0">
                          <a:latin typeface="Arial"/>
                          <a:ea typeface="Times New Roman"/>
                          <a:cs typeface="Times New Roman"/>
                        </a:rPr>
                        <a:t>HAS-BLED</a:t>
                      </a:r>
                      <a:endParaRPr lang="en-GB" sz="2000" dirty="0">
                        <a:latin typeface="Times New Roman"/>
                        <a:ea typeface="Times New Roman"/>
                        <a:cs typeface="Times New Roman"/>
                      </a:endParaRPr>
                    </a:p>
                  </a:txBody>
                  <a:tcPr marL="58134" marR="58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288441">
                <a:tc>
                  <a:txBody>
                    <a:bodyPr/>
                    <a:lstStyle/>
                    <a:p>
                      <a:pPr algn="l">
                        <a:spcAft>
                          <a:spcPts val="0"/>
                        </a:spcAft>
                      </a:pPr>
                      <a:r>
                        <a:rPr lang="en-GB" sz="2000" b="1" dirty="0">
                          <a:latin typeface="Arial"/>
                          <a:ea typeface="Times New Roman"/>
                          <a:cs typeface="Times New Roman"/>
                        </a:rPr>
                        <a:t>H</a:t>
                      </a:r>
                      <a:r>
                        <a:rPr lang="en-GB" sz="2000" dirty="0">
                          <a:latin typeface="Arial"/>
                          <a:ea typeface="Times New Roman"/>
                          <a:cs typeface="Times New Roman"/>
                        </a:rPr>
                        <a:t>ypertension</a:t>
                      </a:r>
                      <a:endParaRPr lang="en-GB" sz="2000" dirty="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Arial"/>
                          <a:ea typeface="Times New Roman"/>
                          <a:cs typeface="Times New Roman"/>
                        </a:rPr>
                        <a:t>1</a:t>
                      </a:r>
                      <a:endParaRPr lang="en-GB" sz="200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441">
                <a:tc>
                  <a:txBody>
                    <a:bodyPr/>
                    <a:lstStyle/>
                    <a:p>
                      <a:pPr algn="l">
                        <a:spcAft>
                          <a:spcPts val="0"/>
                        </a:spcAft>
                      </a:pPr>
                      <a:r>
                        <a:rPr lang="en-GB" sz="2000" b="1" dirty="0">
                          <a:latin typeface="Arial"/>
                          <a:ea typeface="Times New Roman"/>
                          <a:cs typeface="Times New Roman"/>
                        </a:rPr>
                        <a:t>A</a:t>
                      </a:r>
                      <a:r>
                        <a:rPr lang="en-GB" sz="2000" dirty="0">
                          <a:latin typeface="Arial"/>
                          <a:ea typeface="Times New Roman"/>
                          <a:cs typeface="Times New Roman"/>
                        </a:rPr>
                        <a:t>bnormal renal or</a:t>
                      </a:r>
                      <a:endParaRPr lang="en-GB" sz="2000" dirty="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Arial"/>
                          <a:ea typeface="Times New Roman"/>
                          <a:cs typeface="Times New Roman"/>
                        </a:rPr>
                        <a:t>1</a:t>
                      </a:r>
                      <a:endParaRPr lang="en-GB" sz="200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441">
                <a:tc>
                  <a:txBody>
                    <a:bodyPr/>
                    <a:lstStyle/>
                    <a:p>
                      <a:pPr algn="l">
                        <a:spcAft>
                          <a:spcPts val="0"/>
                        </a:spcAft>
                      </a:pPr>
                      <a:r>
                        <a:rPr lang="en-GB" sz="2000" b="1" dirty="0">
                          <a:latin typeface="Arial"/>
                          <a:ea typeface="Times New Roman"/>
                          <a:cs typeface="Times New Roman"/>
                        </a:rPr>
                        <a:t>A</a:t>
                      </a:r>
                      <a:r>
                        <a:rPr lang="en-GB" sz="2000" dirty="0">
                          <a:latin typeface="Arial"/>
                          <a:ea typeface="Times New Roman"/>
                          <a:cs typeface="Times New Roman"/>
                        </a:rPr>
                        <a:t>bnormal liver function (&gt;2-3 ULN)</a:t>
                      </a:r>
                      <a:endParaRPr lang="en-GB" sz="2000" dirty="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Arial"/>
                          <a:ea typeface="Times New Roman"/>
                          <a:cs typeface="Times New Roman"/>
                        </a:rPr>
                        <a:t>1</a:t>
                      </a:r>
                      <a:endParaRPr lang="en-GB" sz="200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441">
                <a:tc>
                  <a:txBody>
                    <a:bodyPr/>
                    <a:lstStyle/>
                    <a:p>
                      <a:pPr algn="l">
                        <a:spcAft>
                          <a:spcPts val="0"/>
                        </a:spcAft>
                      </a:pPr>
                      <a:r>
                        <a:rPr lang="en-GB" sz="2000" b="1" dirty="0">
                          <a:latin typeface="Arial"/>
                          <a:ea typeface="Times New Roman"/>
                          <a:cs typeface="Times New Roman"/>
                        </a:rPr>
                        <a:t>S</a:t>
                      </a:r>
                      <a:r>
                        <a:rPr lang="en-GB" sz="2000" dirty="0">
                          <a:latin typeface="Arial"/>
                          <a:ea typeface="Times New Roman"/>
                          <a:cs typeface="Times New Roman"/>
                        </a:rPr>
                        <a:t>troke</a:t>
                      </a:r>
                      <a:endParaRPr lang="en-GB" sz="2000" dirty="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Arial"/>
                          <a:ea typeface="Times New Roman"/>
                          <a:cs typeface="Times New Roman"/>
                        </a:rPr>
                        <a:t>1</a:t>
                      </a:r>
                      <a:endParaRPr lang="en-GB" sz="200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441">
                <a:tc>
                  <a:txBody>
                    <a:bodyPr/>
                    <a:lstStyle/>
                    <a:p>
                      <a:pPr algn="l">
                        <a:spcAft>
                          <a:spcPts val="0"/>
                        </a:spcAft>
                      </a:pPr>
                      <a:r>
                        <a:rPr lang="en-GB" sz="2000" b="1" dirty="0">
                          <a:latin typeface="Arial"/>
                          <a:ea typeface="Times New Roman"/>
                          <a:cs typeface="Times New Roman"/>
                        </a:rPr>
                        <a:t>B</a:t>
                      </a:r>
                      <a:r>
                        <a:rPr lang="en-GB" sz="2000" dirty="0">
                          <a:latin typeface="Arial"/>
                          <a:ea typeface="Times New Roman"/>
                          <a:cs typeface="Times New Roman"/>
                        </a:rPr>
                        <a:t>leeding</a:t>
                      </a:r>
                      <a:endParaRPr lang="en-GB" sz="2000" dirty="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a:latin typeface="Arial"/>
                          <a:ea typeface="Times New Roman"/>
                          <a:cs typeface="Times New Roman"/>
                        </a:rPr>
                        <a:t>1</a:t>
                      </a:r>
                      <a:endParaRPr lang="en-GB" sz="200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441">
                <a:tc>
                  <a:txBody>
                    <a:bodyPr/>
                    <a:lstStyle/>
                    <a:p>
                      <a:pPr algn="l">
                        <a:spcAft>
                          <a:spcPts val="0"/>
                        </a:spcAft>
                      </a:pPr>
                      <a:r>
                        <a:rPr lang="en-GB" sz="2000" b="1" dirty="0">
                          <a:latin typeface="Arial"/>
                          <a:ea typeface="Times New Roman"/>
                          <a:cs typeface="Times New Roman"/>
                        </a:rPr>
                        <a:t>L</a:t>
                      </a:r>
                      <a:r>
                        <a:rPr lang="en-GB" sz="2000" dirty="0">
                          <a:latin typeface="Arial"/>
                          <a:ea typeface="Times New Roman"/>
                          <a:cs typeface="Times New Roman"/>
                        </a:rPr>
                        <a:t>abile INR (TTR &lt;60%)</a:t>
                      </a:r>
                      <a:endParaRPr lang="en-GB" sz="2000" dirty="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Arial"/>
                          <a:ea typeface="Times New Roman"/>
                          <a:cs typeface="Times New Roman"/>
                        </a:rPr>
                        <a:t>1</a:t>
                      </a:r>
                      <a:endParaRPr lang="en-GB" sz="2000" dirty="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441">
                <a:tc>
                  <a:txBody>
                    <a:bodyPr/>
                    <a:lstStyle/>
                    <a:p>
                      <a:pPr marL="6350" algn="l">
                        <a:spcAft>
                          <a:spcPts val="0"/>
                        </a:spcAft>
                      </a:pPr>
                      <a:r>
                        <a:rPr lang="en-GB" sz="2000" b="1">
                          <a:latin typeface="Arial"/>
                          <a:ea typeface="Times New Roman"/>
                          <a:cs typeface="Times New Roman"/>
                        </a:rPr>
                        <a:t>E</a:t>
                      </a:r>
                      <a:r>
                        <a:rPr lang="en-GB" sz="2000">
                          <a:latin typeface="Arial"/>
                          <a:ea typeface="Times New Roman"/>
                          <a:cs typeface="Times New Roman"/>
                        </a:rPr>
                        <a:t>lderly</a:t>
                      </a:r>
                      <a:endParaRPr lang="en-GB" sz="200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Arial"/>
                          <a:ea typeface="Times New Roman"/>
                          <a:cs typeface="Times New Roman"/>
                        </a:rPr>
                        <a:t>1</a:t>
                      </a:r>
                      <a:endParaRPr lang="en-GB" sz="2000" dirty="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441">
                <a:tc>
                  <a:txBody>
                    <a:bodyPr/>
                    <a:lstStyle/>
                    <a:p>
                      <a:pPr marL="6350" algn="l">
                        <a:spcAft>
                          <a:spcPts val="0"/>
                        </a:spcAft>
                      </a:pPr>
                      <a:r>
                        <a:rPr lang="en-GB" sz="2000" b="1">
                          <a:latin typeface="Arial"/>
                          <a:ea typeface="Times New Roman"/>
                          <a:cs typeface="Times New Roman"/>
                        </a:rPr>
                        <a:t>D</a:t>
                      </a:r>
                      <a:r>
                        <a:rPr lang="en-GB" sz="2000">
                          <a:latin typeface="Arial"/>
                          <a:ea typeface="Times New Roman"/>
                          <a:cs typeface="Times New Roman"/>
                        </a:rPr>
                        <a:t>rugs (NSAID, Steroid ) or </a:t>
                      </a:r>
                      <a:r>
                        <a:rPr lang="en-GB" sz="2000" b="1">
                          <a:latin typeface="Arial"/>
                          <a:ea typeface="Times New Roman"/>
                          <a:cs typeface="Times New Roman"/>
                        </a:rPr>
                        <a:t> A</a:t>
                      </a:r>
                      <a:r>
                        <a:rPr lang="en-GB" sz="2000">
                          <a:latin typeface="Arial"/>
                          <a:ea typeface="Times New Roman"/>
                          <a:cs typeface="Times New Roman"/>
                        </a:rPr>
                        <a:t>lcohol</a:t>
                      </a:r>
                      <a:endParaRPr lang="en-GB" sz="200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latin typeface="Arial"/>
                          <a:ea typeface="Times New Roman"/>
                          <a:cs typeface="Times New Roman"/>
                        </a:rPr>
                        <a:t>1</a:t>
                      </a:r>
                      <a:endParaRPr lang="en-GB" sz="2000" dirty="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169">
                <a:tc gridSpan="2">
                  <a:txBody>
                    <a:bodyPr/>
                    <a:lstStyle/>
                    <a:p>
                      <a:pPr algn="ctr">
                        <a:spcAft>
                          <a:spcPts val="0"/>
                        </a:spcAft>
                      </a:pPr>
                      <a:r>
                        <a:rPr lang="en-GB" sz="2000" dirty="0">
                          <a:latin typeface="Arial"/>
                          <a:ea typeface="Times New Roman"/>
                          <a:cs typeface="Times New Roman"/>
                        </a:rPr>
                        <a:t>If &gt;3  indicates high bleeding risk     </a:t>
                      </a:r>
                      <a:endParaRPr lang="en-GB" sz="2000" dirty="0">
                        <a:latin typeface="Times New Roman"/>
                        <a:ea typeface="Times New Roman"/>
                        <a:cs typeface="Times New Roman"/>
                      </a:endParaRPr>
                    </a:p>
                  </a:txBody>
                  <a:tcPr marL="58134" marR="58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9388" y="1268413"/>
            <a:ext cx="8748712" cy="5287962"/>
          </a:xfrm>
          <a:prstGeom prst="rect">
            <a:avLst/>
          </a:prstGeom>
          <a:noFill/>
          <a:ln w="9525">
            <a:noFill/>
            <a:miter lim="800000"/>
            <a:headEnd/>
            <a:tailEnd/>
          </a:ln>
        </p:spPr>
      </p:pic>
      <p:sp>
        <p:nvSpPr>
          <p:cNvPr id="3" name="Rectangle 2"/>
          <p:cNvSpPr/>
          <p:nvPr/>
        </p:nvSpPr>
        <p:spPr>
          <a:xfrm>
            <a:off x="179388" y="188913"/>
            <a:ext cx="8964612" cy="954087"/>
          </a:xfrm>
          <a:prstGeom prst="rect">
            <a:avLst/>
          </a:prstGeom>
        </p:spPr>
        <p:txBody>
          <a:bodyPr>
            <a:spAutoFit/>
          </a:bodyPr>
          <a:lstStyle/>
          <a:p>
            <a:pPr algn="ctr">
              <a:defRPr/>
            </a:pPr>
            <a:r>
              <a:rPr lang="en-GB" sz="2800" b="1" dirty="0">
                <a:latin typeface="+mn-lt"/>
              </a:rPr>
              <a:t>Possible considerations for selecting between NOACs based on patient characteristics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4648600" cy="1143000"/>
          </a:xfrm>
        </p:spPr>
        <p:txBody>
          <a:bodyPr>
            <a:normAutofit/>
          </a:bodyPr>
          <a:lstStyle/>
          <a:p>
            <a:r>
              <a:rPr lang="en-GB" sz="4000" b="1" dirty="0" smtClean="0"/>
              <a:t>AF Audit</a:t>
            </a:r>
            <a:endParaRPr lang="en-GB" sz="4000" b="1" dirty="0"/>
          </a:p>
        </p:txBody>
      </p:sp>
      <p:sp>
        <p:nvSpPr>
          <p:cNvPr id="3" name="Content Placeholder 2"/>
          <p:cNvSpPr>
            <a:spLocks noGrp="1"/>
          </p:cNvSpPr>
          <p:nvPr>
            <p:ph idx="1"/>
          </p:nvPr>
        </p:nvSpPr>
        <p:spPr/>
        <p:txBody>
          <a:bodyPr>
            <a:normAutofit fontScale="85000" lnSpcReduction="10000"/>
          </a:bodyPr>
          <a:lstStyle/>
          <a:p>
            <a:r>
              <a:rPr lang="en-GB" dirty="0" smtClean="0"/>
              <a:t>AF prevalence: 1.94% (n=6,120patients) (2013 data)</a:t>
            </a:r>
          </a:p>
          <a:p>
            <a:r>
              <a:rPr lang="en-GB" dirty="0" smtClean="0"/>
              <a:t>607 patients with CHADS</a:t>
            </a:r>
            <a:r>
              <a:rPr lang="en-GB" baseline="-25000" dirty="0" smtClean="0"/>
              <a:t>2</a:t>
            </a:r>
            <a:r>
              <a:rPr lang="en-GB" dirty="0" smtClean="0"/>
              <a:t> score &gt;1 not on appropriate anticoagulation</a:t>
            </a:r>
          </a:p>
          <a:p>
            <a:r>
              <a:rPr lang="en-GB" dirty="0" smtClean="0"/>
              <a:t>2,936 patients exception reported</a:t>
            </a:r>
          </a:p>
          <a:p>
            <a:r>
              <a:rPr lang="en-GB" dirty="0" smtClean="0"/>
              <a:t>Health Economy AF Steering prioritised work plan</a:t>
            </a:r>
          </a:p>
          <a:p>
            <a:r>
              <a:rPr lang="en-GB" dirty="0" smtClean="0"/>
              <a:t>Locally agreed quality premium for AF for 2013/14</a:t>
            </a:r>
          </a:p>
          <a:p>
            <a:r>
              <a:rPr lang="en-GB" dirty="0" smtClean="0"/>
              <a:t>GRASP </a:t>
            </a:r>
            <a:r>
              <a:rPr lang="en-GB" dirty="0"/>
              <a:t>AF tool </a:t>
            </a:r>
            <a:r>
              <a:rPr lang="en-GB" dirty="0" smtClean="0"/>
              <a:t>run </a:t>
            </a:r>
            <a:r>
              <a:rPr lang="en-GB" dirty="0"/>
              <a:t>in those practices with a lower than expected prevalence of AF </a:t>
            </a:r>
            <a:endParaRPr lang="en-GB" dirty="0" smtClean="0"/>
          </a:p>
          <a:p>
            <a:r>
              <a:rPr lang="en-GB" dirty="0" smtClean="0"/>
              <a:t>CHA</a:t>
            </a:r>
            <a:r>
              <a:rPr lang="en-GB" baseline="-25000" dirty="0" smtClean="0"/>
              <a:t>2</a:t>
            </a:r>
            <a:r>
              <a:rPr lang="en-GB" dirty="0" smtClean="0"/>
              <a:t>DS</a:t>
            </a:r>
            <a:r>
              <a:rPr lang="en-GB" baseline="-25000" dirty="0" smtClean="0"/>
              <a:t>2</a:t>
            </a:r>
            <a:r>
              <a:rPr lang="en-GB" dirty="0" smtClean="0"/>
              <a:t>VASc </a:t>
            </a:r>
            <a:r>
              <a:rPr lang="en-GB" dirty="0"/>
              <a:t>scoring was used to indicate need for </a:t>
            </a:r>
            <a:r>
              <a:rPr lang="en-GB" dirty="0" smtClean="0"/>
              <a:t>anticoagulation</a:t>
            </a:r>
            <a:endParaRPr lang="en-GB" dirty="0"/>
          </a:p>
        </p:txBody>
      </p:sp>
    </p:spTree>
    <p:extLst>
      <p:ext uri="{BB962C8B-B14F-4D97-AF65-F5344CB8AC3E}">
        <p14:creationId xmlns:p14="http://schemas.microsoft.com/office/powerpoint/2010/main" val="838849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Impact</a:t>
            </a:r>
            <a:endParaRPr lang="en-GB" dirty="0"/>
          </a:p>
        </p:txBody>
      </p:sp>
      <p:sp>
        <p:nvSpPr>
          <p:cNvPr id="3" name="Content Placeholder 2"/>
          <p:cNvSpPr>
            <a:spLocks noGrp="1"/>
          </p:cNvSpPr>
          <p:nvPr>
            <p:ph idx="1"/>
          </p:nvPr>
        </p:nvSpPr>
        <p:spPr/>
        <p:txBody>
          <a:bodyPr>
            <a:normAutofit fontScale="85000" lnSpcReduction="10000"/>
          </a:bodyPr>
          <a:lstStyle/>
          <a:p>
            <a:pPr lvl="0"/>
            <a:r>
              <a:rPr lang="en-GB" dirty="0"/>
              <a:t>At the end of March 2014, 928 patients had been reviewed, exceeding the </a:t>
            </a:r>
            <a:r>
              <a:rPr lang="en-GB" dirty="0" smtClean="0"/>
              <a:t>local Quality Premium target</a:t>
            </a:r>
          </a:p>
          <a:p>
            <a:pPr lvl="0"/>
            <a:r>
              <a:rPr lang="en-GB" dirty="0" smtClean="0"/>
              <a:t>The </a:t>
            </a:r>
            <a:r>
              <a:rPr lang="en-GB" dirty="0"/>
              <a:t>AF register for Dudley CCG had increased by 286 by March 2014 (5.21</a:t>
            </a:r>
            <a:r>
              <a:rPr lang="en-GB" dirty="0" smtClean="0"/>
              <a:t>%)</a:t>
            </a:r>
            <a:endParaRPr lang="en-GB" dirty="0"/>
          </a:p>
          <a:p>
            <a:pPr lvl="0"/>
            <a:r>
              <a:rPr lang="en-GB" dirty="0"/>
              <a:t>Of those 928 patient reviews, 130 were commenced on anticoagulation, </a:t>
            </a:r>
            <a:r>
              <a:rPr lang="en-GB" dirty="0" smtClean="0"/>
              <a:t>43 (33</a:t>
            </a:r>
            <a:r>
              <a:rPr lang="en-GB" dirty="0"/>
              <a:t>%) on warfarin and 87 (67%) on </a:t>
            </a:r>
            <a:r>
              <a:rPr lang="en-GB" dirty="0" smtClean="0"/>
              <a:t>NOACs, </a:t>
            </a:r>
            <a:r>
              <a:rPr lang="en-GB" dirty="0"/>
              <a:t>in line with the local pathway and individual NICE Technology Appraisal Guidance </a:t>
            </a:r>
          </a:p>
          <a:p>
            <a:pPr lvl="0"/>
            <a:r>
              <a:rPr lang="en-GB" dirty="0" smtClean="0"/>
              <a:t>Two </a:t>
            </a:r>
            <a:r>
              <a:rPr lang="en-GB" dirty="0"/>
              <a:t>education sessions were run on the NOACs and each GP </a:t>
            </a:r>
            <a:r>
              <a:rPr lang="en-GB" dirty="0" smtClean="0"/>
              <a:t>practice </a:t>
            </a:r>
            <a:r>
              <a:rPr lang="en-GB" dirty="0"/>
              <a:t>was represented at one of these </a:t>
            </a:r>
            <a:r>
              <a:rPr lang="en-GB" dirty="0" smtClean="0"/>
              <a:t>sessions</a:t>
            </a:r>
            <a:endParaRPr lang="en-GB" dirty="0"/>
          </a:p>
        </p:txBody>
      </p:sp>
      <p:sp>
        <p:nvSpPr>
          <p:cNvPr id="5" name="TextBox 4"/>
          <p:cNvSpPr txBox="1"/>
          <p:nvPr/>
        </p:nvSpPr>
        <p:spPr>
          <a:xfrm>
            <a:off x="546172" y="6353420"/>
            <a:ext cx="7428206" cy="523220"/>
          </a:xfrm>
          <a:prstGeom prst="rect">
            <a:avLst/>
          </a:prstGeom>
          <a:noFill/>
        </p:spPr>
        <p:txBody>
          <a:bodyPr wrap="square" rtlCol="0">
            <a:spAutoFit/>
          </a:bodyPr>
          <a:lstStyle/>
          <a:p>
            <a:endParaRPr lang="en-GB" sz="1400" dirty="0"/>
          </a:p>
          <a:p>
            <a:endParaRPr lang="en-GB" sz="1400" dirty="0"/>
          </a:p>
        </p:txBody>
      </p:sp>
    </p:spTree>
    <p:extLst>
      <p:ext uri="{BB962C8B-B14F-4D97-AF65-F5344CB8AC3E}">
        <p14:creationId xmlns:p14="http://schemas.microsoft.com/office/powerpoint/2010/main" val="1315913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4864624" cy="1143000"/>
          </a:xfrm>
        </p:spPr>
        <p:txBody>
          <a:bodyPr>
            <a:normAutofit fontScale="90000"/>
          </a:bodyPr>
          <a:lstStyle/>
          <a:p>
            <a:r>
              <a:rPr lang="en-GB" b="1" dirty="0" smtClean="0"/>
              <a:t>The Growth of NOACs</a:t>
            </a:r>
            <a:endParaRPr lang="en-GB" b="1" dirty="0"/>
          </a:p>
        </p:txBody>
      </p:sp>
      <p:pic>
        <p:nvPicPr>
          <p:cNvPr id="1026" name="Picture 2" descr="B7C9E8EE38551D47A17440EA186C4F5D@dud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94391"/>
            <a:ext cx="70770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73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4864624" cy="1143000"/>
          </a:xfrm>
        </p:spPr>
        <p:txBody>
          <a:bodyPr>
            <a:normAutofit fontScale="90000"/>
          </a:bodyPr>
          <a:lstStyle/>
          <a:p>
            <a:r>
              <a:rPr lang="en-GB" b="1" dirty="0" smtClean="0"/>
              <a:t>Safety and Governance</a:t>
            </a:r>
            <a:endParaRPr lang="en-GB" b="1" dirty="0"/>
          </a:p>
        </p:txBody>
      </p:sp>
      <p:sp>
        <p:nvSpPr>
          <p:cNvPr id="3" name="Content Placeholder 2"/>
          <p:cNvSpPr>
            <a:spLocks noGrp="1"/>
          </p:cNvSpPr>
          <p:nvPr>
            <p:ph idx="1"/>
          </p:nvPr>
        </p:nvSpPr>
        <p:spPr/>
        <p:txBody>
          <a:bodyPr>
            <a:normAutofit lnSpcReduction="10000"/>
          </a:bodyPr>
          <a:lstStyle/>
          <a:p>
            <a:r>
              <a:rPr lang="en-GB" sz="4000" dirty="0" smtClean="0"/>
              <a:t>Clinical audit of NOACs</a:t>
            </a:r>
          </a:p>
          <a:p>
            <a:r>
              <a:rPr lang="en-GB" sz="4000" dirty="0" smtClean="0"/>
              <a:t>Anticoagulation declarations signed by each practice focussing on safe systems for prescribing anticoagulation- annual</a:t>
            </a:r>
          </a:p>
          <a:p>
            <a:r>
              <a:rPr lang="en-GB" sz="4000" dirty="0" smtClean="0"/>
              <a:t>Sharing best practice within the CCG</a:t>
            </a:r>
          </a:p>
          <a:p>
            <a:r>
              <a:rPr lang="en-GB" sz="4000" dirty="0" smtClean="0"/>
              <a:t>HARMs monitoring and RCA</a:t>
            </a: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152656" cy="766438"/>
          </a:xfrm>
        </p:spPr>
        <p:txBody>
          <a:bodyPr>
            <a:normAutofit/>
          </a:bodyPr>
          <a:lstStyle/>
          <a:p>
            <a:r>
              <a:rPr lang="en-GB" b="1" dirty="0" smtClean="0"/>
              <a:t>NOAC Audit 2015</a:t>
            </a:r>
            <a:endParaRPr lang="en-GB" b="1" dirty="0"/>
          </a:p>
        </p:txBody>
      </p:sp>
      <p:sp>
        <p:nvSpPr>
          <p:cNvPr id="3" name="Content Placeholder 2"/>
          <p:cNvSpPr>
            <a:spLocks noGrp="1"/>
          </p:cNvSpPr>
          <p:nvPr>
            <p:ph idx="1"/>
          </p:nvPr>
        </p:nvSpPr>
        <p:spPr>
          <a:xfrm>
            <a:off x="467544" y="1052736"/>
            <a:ext cx="8568952" cy="5001419"/>
          </a:xfrm>
        </p:spPr>
        <p:txBody>
          <a:bodyPr>
            <a:normAutofit fontScale="25000" lnSpcReduction="20000"/>
          </a:bodyPr>
          <a:lstStyle/>
          <a:p>
            <a:pPr marL="0" indent="0">
              <a:buNone/>
            </a:pPr>
            <a:r>
              <a:rPr lang="en-GB" sz="4800" b="1" dirty="0" smtClean="0"/>
              <a:t>Objectives</a:t>
            </a:r>
            <a:endParaRPr lang="en-GB" sz="4800" dirty="0"/>
          </a:p>
          <a:p>
            <a:pPr lvl="0"/>
            <a:r>
              <a:rPr lang="en-GB" sz="4800" dirty="0" smtClean="0"/>
              <a:t>NOAC prescribing for appropriate indication, baseline and regular follow up monitoring</a:t>
            </a:r>
            <a:endParaRPr lang="en-GB" sz="4800" dirty="0"/>
          </a:p>
          <a:p>
            <a:pPr>
              <a:buNone/>
            </a:pPr>
            <a:r>
              <a:rPr lang="en-GB" sz="4800" b="1" dirty="0"/>
              <a:t> </a:t>
            </a:r>
            <a:endParaRPr lang="en-GB" sz="4800" dirty="0"/>
          </a:p>
          <a:p>
            <a:pPr marL="0" indent="0">
              <a:buNone/>
            </a:pPr>
            <a:r>
              <a:rPr lang="en-GB" sz="4800" b="1" dirty="0"/>
              <a:t>Inclusion criteria</a:t>
            </a:r>
            <a:endParaRPr lang="en-GB" sz="4800" dirty="0"/>
          </a:p>
          <a:p>
            <a:pPr lvl="0"/>
            <a:r>
              <a:rPr lang="en-GB" sz="4800" dirty="0"/>
              <a:t>All patients with an acute/repeat prescription for </a:t>
            </a:r>
            <a:r>
              <a:rPr lang="en-GB" sz="4800" dirty="0" err="1"/>
              <a:t>apixaban</a:t>
            </a:r>
            <a:r>
              <a:rPr lang="en-GB" sz="4800" dirty="0"/>
              <a:t>, </a:t>
            </a:r>
            <a:r>
              <a:rPr lang="en-GB" sz="4800" dirty="0" err="1"/>
              <a:t>dabigatran</a:t>
            </a:r>
            <a:r>
              <a:rPr lang="en-GB" sz="4800" dirty="0"/>
              <a:t> or </a:t>
            </a:r>
            <a:r>
              <a:rPr lang="en-GB" sz="4800" dirty="0" err="1"/>
              <a:t>rivaroxaban</a:t>
            </a:r>
            <a:r>
              <a:rPr lang="en-GB" sz="4800" dirty="0"/>
              <a:t>.</a:t>
            </a:r>
          </a:p>
          <a:p>
            <a:pPr>
              <a:buNone/>
            </a:pPr>
            <a:r>
              <a:rPr lang="en-GB" sz="4800" dirty="0"/>
              <a:t> </a:t>
            </a:r>
          </a:p>
          <a:p>
            <a:pPr marL="0" indent="0">
              <a:buNone/>
            </a:pPr>
            <a:r>
              <a:rPr lang="en-GB" sz="4800" b="1" dirty="0"/>
              <a:t>Audit Standards</a:t>
            </a:r>
            <a:endParaRPr lang="en-GB" sz="4800" dirty="0"/>
          </a:p>
          <a:p>
            <a:pPr lvl="0"/>
            <a:r>
              <a:rPr lang="en-GB" sz="4800" dirty="0"/>
              <a:t>100% should be prescribed for a licensed indication</a:t>
            </a:r>
          </a:p>
          <a:p>
            <a:pPr lvl="0"/>
            <a:r>
              <a:rPr lang="en-GB" sz="4800" dirty="0"/>
              <a:t>100% should have a CHA</a:t>
            </a:r>
            <a:r>
              <a:rPr lang="en-GB" sz="4800" baseline="-25000" dirty="0"/>
              <a:t>2</a:t>
            </a:r>
            <a:r>
              <a:rPr lang="en-GB" sz="4800" dirty="0"/>
              <a:t>DS</a:t>
            </a:r>
            <a:r>
              <a:rPr lang="en-GB" sz="4800" baseline="-25000" dirty="0"/>
              <a:t>2</a:t>
            </a:r>
            <a:r>
              <a:rPr lang="en-GB" sz="4800" dirty="0"/>
              <a:t>VASc or CHADS</a:t>
            </a:r>
            <a:r>
              <a:rPr lang="en-GB" sz="4800" baseline="-25000" dirty="0"/>
              <a:t>2</a:t>
            </a:r>
            <a:r>
              <a:rPr lang="en-GB" sz="4800" dirty="0"/>
              <a:t> score</a:t>
            </a:r>
          </a:p>
          <a:p>
            <a:pPr lvl="0"/>
            <a:r>
              <a:rPr lang="en-GB" sz="4800" dirty="0"/>
              <a:t>100% should have a record of baseline bloods (FBC, renal, liver, bone, clotting times) done within the month prior to starting a NOAC</a:t>
            </a:r>
          </a:p>
          <a:p>
            <a:pPr lvl="0"/>
            <a:r>
              <a:rPr lang="en-GB" sz="4800" dirty="0"/>
              <a:t>100% should have had renal function monitored in last 12 months</a:t>
            </a:r>
          </a:p>
          <a:p>
            <a:pPr lvl="0"/>
            <a:r>
              <a:rPr lang="en-GB" sz="4800" dirty="0"/>
              <a:t>100% of patients should have their medication reviewed at least every 6 months (where treatment has been for &gt;6 months</a:t>
            </a:r>
            <a:r>
              <a:rPr lang="en-GB" sz="4800" dirty="0" smtClean="0"/>
              <a:t>)</a:t>
            </a:r>
          </a:p>
          <a:p>
            <a:pPr marL="0" lvl="0" indent="0">
              <a:buNone/>
            </a:pPr>
            <a:endParaRPr lang="en-GB" sz="4800" dirty="0" smtClean="0"/>
          </a:p>
          <a:p>
            <a:pPr>
              <a:buNone/>
            </a:pPr>
            <a:r>
              <a:rPr lang="en-GB" sz="4800" b="1" dirty="0"/>
              <a:t>Indication</a:t>
            </a:r>
            <a:endParaRPr lang="en-GB" sz="4800" dirty="0"/>
          </a:p>
          <a:p>
            <a:r>
              <a:rPr lang="en-GB" sz="4800" dirty="0"/>
              <a:t>Of 2156 patients taking a NOAC across 47 GP practices in Dudley, 97% (n=2093) were prescribed a NOAC for a documented licensed indication.</a:t>
            </a:r>
          </a:p>
          <a:p>
            <a:pPr>
              <a:buNone/>
            </a:pPr>
            <a:r>
              <a:rPr lang="en-GB" sz="4800" dirty="0"/>
              <a:t> </a:t>
            </a:r>
          </a:p>
          <a:p>
            <a:pPr>
              <a:buNone/>
            </a:pPr>
            <a:r>
              <a:rPr lang="en-GB" sz="4800" b="1" dirty="0"/>
              <a:t>AF risk scoring</a:t>
            </a:r>
            <a:endParaRPr lang="en-GB" sz="4800" dirty="0"/>
          </a:p>
          <a:p>
            <a:r>
              <a:rPr lang="en-GB" sz="4800" dirty="0"/>
              <a:t>Of the 1984 NOAC patients with Atrial Fibrillation (AF), 1362 (69%) had a documented risk score for AF (CHA</a:t>
            </a:r>
            <a:r>
              <a:rPr lang="en-GB" sz="4800" baseline="-25000" dirty="0"/>
              <a:t>2</a:t>
            </a:r>
            <a:r>
              <a:rPr lang="en-GB" sz="4800" dirty="0"/>
              <a:t>DS</a:t>
            </a:r>
            <a:r>
              <a:rPr lang="en-GB" sz="4800" baseline="-25000" dirty="0"/>
              <a:t>2</a:t>
            </a:r>
            <a:r>
              <a:rPr lang="en-GB" sz="4800" dirty="0"/>
              <a:t>VASc or CHADS</a:t>
            </a:r>
            <a:r>
              <a:rPr lang="en-GB" sz="4800" baseline="-25000" dirty="0"/>
              <a:t>2</a:t>
            </a:r>
            <a:r>
              <a:rPr lang="en-GB" sz="4800" dirty="0"/>
              <a:t> score).</a:t>
            </a:r>
          </a:p>
          <a:p>
            <a:pPr>
              <a:buNone/>
            </a:pPr>
            <a:r>
              <a:rPr lang="en-GB" sz="4800" dirty="0"/>
              <a:t> </a:t>
            </a:r>
          </a:p>
          <a:p>
            <a:pPr>
              <a:buNone/>
            </a:pPr>
            <a:r>
              <a:rPr lang="en-GB" sz="4800" b="1" dirty="0"/>
              <a:t>Baseline monitoring</a:t>
            </a:r>
            <a:endParaRPr lang="en-GB" sz="4800" dirty="0"/>
          </a:p>
          <a:p>
            <a:r>
              <a:rPr lang="en-GB" sz="4800" dirty="0"/>
              <a:t>88% of patients (n=1905) had a record of baseline bloods done within 1 month prior to initiation of the NOAC.</a:t>
            </a:r>
          </a:p>
          <a:p>
            <a:pPr>
              <a:buNone/>
            </a:pPr>
            <a:r>
              <a:rPr lang="en-GB" sz="4800" dirty="0"/>
              <a:t> </a:t>
            </a:r>
          </a:p>
          <a:p>
            <a:pPr>
              <a:buNone/>
            </a:pPr>
            <a:r>
              <a:rPr lang="en-GB" sz="4800" b="1" dirty="0"/>
              <a:t>On-going renal function monitoring</a:t>
            </a:r>
            <a:endParaRPr lang="en-GB" sz="4800" dirty="0"/>
          </a:p>
          <a:p>
            <a:r>
              <a:rPr lang="en-GB" sz="4800" dirty="0"/>
              <a:t>92% of patients (n=1978) had their renal function checked in the last 12 months.</a:t>
            </a:r>
          </a:p>
          <a:p>
            <a:pPr>
              <a:buNone/>
            </a:pPr>
            <a:r>
              <a:rPr lang="en-GB" sz="4800" dirty="0"/>
              <a:t> </a:t>
            </a:r>
          </a:p>
          <a:p>
            <a:pPr>
              <a:buNone/>
            </a:pPr>
            <a:r>
              <a:rPr lang="en-GB" sz="4800" b="1" dirty="0"/>
              <a:t>Medication review </a:t>
            </a:r>
            <a:endParaRPr lang="en-GB" sz="4800" dirty="0"/>
          </a:p>
          <a:p>
            <a:r>
              <a:rPr lang="en-GB" sz="4800" dirty="0"/>
              <a:t>58% of patients (n=1240) had a documented medication review in the previous 6 months.</a:t>
            </a:r>
          </a:p>
          <a:p>
            <a:pPr lvl="0"/>
            <a:endParaRPr lang="en-GB" sz="4200" dirty="0"/>
          </a:p>
          <a:p>
            <a:endParaRPr lang="en-GB" b="1" u="sn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4504584" cy="1143000"/>
          </a:xfrm>
        </p:spPr>
        <p:txBody>
          <a:bodyPr/>
          <a:lstStyle/>
          <a:p>
            <a:r>
              <a:rPr lang="en-GB" b="1" dirty="0" smtClean="0"/>
              <a:t>Learning....</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Translating this to a new era- post QOF as we know it...</a:t>
            </a:r>
          </a:p>
          <a:p>
            <a:r>
              <a:rPr lang="en-GB" dirty="0" smtClean="0"/>
              <a:t>Clinical systems approach</a:t>
            </a:r>
          </a:p>
          <a:p>
            <a:r>
              <a:rPr lang="en-GB" b="1" dirty="0" smtClean="0"/>
              <a:t>AF template implementation:</a:t>
            </a:r>
          </a:p>
          <a:p>
            <a:pPr lvl="0">
              <a:buFont typeface="Wingdings" pitchFamily="2" charset="2"/>
              <a:buChar char="ü"/>
            </a:pPr>
            <a:r>
              <a:rPr lang="en-GB" dirty="0" smtClean="0"/>
              <a:t>CHA</a:t>
            </a:r>
            <a:r>
              <a:rPr lang="en-GB" baseline="-25000" dirty="0" smtClean="0"/>
              <a:t>2</a:t>
            </a:r>
            <a:r>
              <a:rPr lang="en-GB" dirty="0" smtClean="0"/>
              <a:t>DS</a:t>
            </a:r>
            <a:r>
              <a:rPr lang="en-GB" baseline="-25000" dirty="0" smtClean="0"/>
              <a:t>2</a:t>
            </a:r>
            <a:r>
              <a:rPr lang="en-GB" dirty="0" smtClean="0"/>
              <a:t>VASc </a:t>
            </a:r>
            <a:r>
              <a:rPr lang="en-GB" dirty="0"/>
              <a:t>score</a:t>
            </a:r>
          </a:p>
          <a:p>
            <a:pPr lvl="0">
              <a:buFont typeface="Wingdings" pitchFamily="2" charset="2"/>
              <a:buChar char="ü"/>
            </a:pPr>
            <a:r>
              <a:rPr lang="en-GB" dirty="0"/>
              <a:t>6 monthly review</a:t>
            </a:r>
          </a:p>
          <a:p>
            <a:pPr lvl="0">
              <a:buFont typeface="Wingdings" pitchFamily="2" charset="2"/>
              <a:buChar char="ü"/>
            </a:pPr>
            <a:r>
              <a:rPr lang="en-GB" dirty="0"/>
              <a:t>Ensure renal function check at least annually for those on NOACs, unless clinical concern warrants more frequent testing</a:t>
            </a:r>
          </a:p>
          <a:p>
            <a:pPr>
              <a:buFont typeface="Wingdings" pitchFamily="2" charset="2"/>
              <a:buChar char="ü"/>
            </a:pPr>
            <a:r>
              <a:rPr lang="en-GB" dirty="0"/>
              <a:t>HAS-BLED risk assessment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Our mission</a:t>
            </a:r>
          </a:p>
        </p:txBody>
      </p:sp>
      <p:sp>
        <p:nvSpPr>
          <p:cNvPr id="3" name="Content Placeholder 2"/>
          <p:cNvSpPr>
            <a:spLocks noGrp="1"/>
          </p:cNvSpPr>
          <p:nvPr>
            <p:ph idx="1"/>
          </p:nvPr>
        </p:nvSpPr>
        <p:spPr/>
        <p:txBody>
          <a:bodyPr>
            <a:normAutofit lnSpcReduction="10000"/>
          </a:bodyPr>
          <a:lstStyle/>
          <a:p>
            <a:r>
              <a:rPr lang="en-GB" dirty="0"/>
              <a:t>To improve the </a:t>
            </a:r>
            <a:r>
              <a:rPr lang="en-GB" b="1" dirty="0"/>
              <a:t>health and wellbeing </a:t>
            </a:r>
            <a:r>
              <a:rPr lang="en-GB" dirty="0"/>
              <a:t>of the </a:t>
            </a:r>
            <a:r>
              <a:rPr lang="en-GB" b="1" dirty="0"/>
              <a:t>population </a:t>
            </a:r>
            <a:r>
              <a:rPr lang="en-GB" dirty="0"/>
              <a:t>of </a:t>
            </a:r>
            <a:r>
              <a:rPr lang="en-GB" b="1" dirty="0"/>
              <a:t>Dudley </a:t>
            </a:r>
            <a:r>
              <a:rPr lang="en-GB" dirty="0"/>
              <a:t>through the </a:t>
            </a:r>
            <a:r>
              <a:rPr lang="en-GB" b="1" dirty="0"/>
              <a:t>safe and effective </a:t>
            </a:r>
            <a:r>
              <a:rPr lang="en-GB" dirty="0"/>
              <a:t>use of </a:t>
            </a:r>
            <a:r>
              <a:rPr lang="en-GB" b="1" dirty="0"/>
              <a:t>medicines and pharmacy services.</a:t>
            </a:r>
          </a:p>
          <a:p>
            <a:r>
              <a:rPr lang="en-GB" dirty="0"/>
              <a:t>To make </a:t>
            </a:r>
            <a:r>
              <a:rPr lang="en-GB" b="1" dirty="0"/>
              <a:t>Dudley </a:t>
            </a:r>
            <a:r>
              <a:rPr lang="en-GB" dirty="0"/>
              <a:t>the safest place to take medicines in the UK.</a:t>
            </a:r>
          </a:p>
          <a:p>
            <a:r>
              <a:rPr lang="en-GB" dirty="0"/>
              <a:t>To reduce the gap in health inequality and increase healthy life </a:t>
            </a:r>
            <a:r>
              <a:rPr lang="en-GB" dirty="0" smtClean="0"/>
              <a:t>expectancy taking a population approach to managing medicines</a:t>
            </a:r>
            <a:endParaRPr lang="en-GB" dirty="0"/>
          </a:p>
        </p:txBody>
      </p:sp>
    </p:spTree>
    <p:extLst>
      <p:ext uri="{BB962C8B-B14F-4D97-AF65-F5344CB8AC3E}">
        <p14:creationId xmlns:p14="http://schemas.microsoft.com/office/powerpoint/2010/main" val="2015054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Task</a:t>
            </a:r>
            <a:endParaRPr lang="en-GB" b="1" dirty="0"/>
          </a:p>
        </p:txBody>
      </p:sp>
      <p:sp>
        <p:nvSpPr>
          <p:cNvPr id="3" name="Content Placeholder 2"/>
          <p:cNvSpPr>
            <a:spLocks noGrp="1"/>
          </p:cNvSpPr>
          <p:nvPr>
            <p:ph idx="1"/>
          </p:nvPr>
        </p:nvSpPr>
        <p:spPr/>
        <p:txBody>
          <a:bodyPr/>
          <a:lstStyle/>
          <a:p>
            <a:r>
              <a:rPr lang="en-GB" dirty="0" smtClean="0"/>
              <a:t>Design a decision making tool for the management of AF</a:t>
            </a:r>
          </a:p>
          <a:p>
            <a:pPr lvl="1"/>
            <a:r>
              <a:rPr lang="en-GB" dirty="0" smtClean="0"/>
              <a:t>Think about what are the main considerations?</a:t>
            </a:r>
          </a:p>
          <a:p>
            <a:pPr lvl="1"/>
            <a:r>
              <a:rPr lang="en-GB" dirty="0" smtClean="0"/>
              <a:t>What would influence your choice of product?</a:t>
            </a:r>
          </a:p>
          <a:p>
            <a:pPr lvl="1"/>
            <a:r>
              <a:rPr lang="en-GB" dirty="0" smtClean="0"/>
              <a:t>How will you share this decision making with the clinicians in your practice?</a:t>
            </a:r>
          </a:p>
          <a:p>
            <a:pPr lvl="1"/>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Anticoagulant Advisor</a:t>
            </a:r>
            <a:endParaRPr lang="en-GB" dirty="0"/>
          </a:p>
        </p:txBody>
      </p:sp>
      <p:sp>
        <p:nvSpPr>
          <p:cNvPr id="3" name="Subtitle 2"/>
          <p:cNvSpPr>
            <a:spLocks noGrp="1"/>
          </p:cNvSpPr>
          <p:nvPr>
            <p:ph type="subTitle" idx="1"/>
          </p:nvPr>
        </p:nvSpPr>
        <p:spPr/>
        <p:txBody>
          <a:bodyPr/>
          <a:lstStyle/>
          <a:p>
            <a:r>
              <a:rPr lang="en-US" dirty="0" smtClean="0"/>
              <a:t>Public Health Pharmaceutical Team</a:t>
            </a:r>
            <a:endParaRPr lang="en-GB" dirty="0"/>
          </a:p>
        </p:txBody>
      </p:sp>
    </p:spTree>
    <p:extLst>
      <p:ext uri="{BB962C8B-B14F-4D97-AF65-F5344CB8AC3E}">
        <p14:creationId xmlns:p14="http://schemas.microsoft.com/office/powerpoint/2010/main" val="2357491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296672" cy="1143000"/>
          </a:xfrm>
        </p:spPr>
        <p:txBody>
          <a:bodyPr>
            <a:noAutofit/>
          </a:bodyPr>
          <a:lstStyle/>
          <a:p>
            <a:r>
              <a:rPr lang="en-US" sz="3600" dirty="0" smtClean="0"/>
              <a:t>Development of the Anticoagulant Advisor</a:t>
            </a:r>
            <a:endParaRPr lang="en-GB" sz="3600" dirty="0"/>
          </a:p>
        </p:txBody>
      </p:sp>
      <p:sp>
        <p:nvSpPr>
          <p:cNvPr id="3" name="Content Placeholder 2"/>
          <p:cNvSpPr>
            <a:spLocks noGrp="1"/>
          </p:cNvSpPr>
          <p:nvPr>
            <p:ph idx="1"/>
          </p:nvPr>
        </p:nvSpPr>
        <p:spPr/>
        <p:txBody>
          <a:bodyPr>
            <a:normAutofit fontScale="92500" lnSpcReduction="20000"/>
          </a:bodyPr>
          <a:lstStyle/>
          <a:p>
            <a:r>
              <a:rPr lang="en-GB" sz="2000" dirty="0"/>
              <a:t>The following resources were used to develop a flow chart:</a:t>
            </a:r>
          </a:p>
          <a:p>
            <a:pPr marL="0" indent="0">
              <a:buNone/>
            </a:pPr>
            <a:r>
              <a:rPr lang="en-GB" sz="2000" dirty="0"/>
              <a:t>	- Dudley Briefing on DOACs, </a:t>
            </a:r>
          </a:p>
          <a:p>
            <a:pPr marL="0" indent="0">
              <a:buNone/>
            </a:pPr>
            <a:r>
              <a:rPr lang="en-GB" sz="2000" dirty="0"/>
              <a:t>	- NICE TAGs for individual DOACs, </a:t>
            </a:r>
          </a:p>
          <a:p>
            <a:pPr marL="0" indent="0">
              <a:buNone/>
            </a:pPr>
            <a:r>
              <a:rPr lang="en-GB" sz="2000" dirty="0"/>
              <a:t>	- The Keele decision aid on anticoagulants,</a:t>
            </a:r>
          </a:p>
          <a:p>
            <a:pPr marL="0" indent="0">
              <a:buNone/>
            </a:pPr>
            <a:r>
              <a:rPr lang="en-GB" sz="2000" dirty="0"/>
              <a:t> 	- SPCs for individual </a:t>
            </a:r>
            <a:r>
              <a:rPr lang="en-GB" sz="2000" dirty="0" smtClean="0"/>
              <a:t>anticoagulants,</a:t>
            </a:r>
            <a:endParaRPr lang="en-GB" sz="2000" dirty="0"/>
          </a:p>
          <a:p>
            <a:pPr marL="0" indent="0">
              <a:buNone/>
            </a:pPr>
            <a:r>
              <a:rPr lang="en-GB" sz="2000" dirty="0"/>
              <a:t>	- NEWT guidance,</a:t>
            </a:r>
          </a:p>
          <a:p>
            <a:pPr marL="0" indent="0">
              <a:buNone/>
            </a:pPr>
            <a:r>
              <a:rPr lang="en-GB" sz="2000" dirty="0"/>
              <a:t>	- UKMI Medicines Compliance Aid database.</a:t>
            </a:r>
          </a:p>
          <a:p>
            <a:r>
              <a:rPr lang="en-GB" sz="2000" dirty="0"/>
              <a:t>A program was developed by </a:t>
            </a:r>
            <a:r>
              <a:rPr lang="en-GB" sz="2000" dirty="0" smtClean="0"/>
              <a:t>Dudley CCG (Dr </a:t>
            </a:r>
            <a:r>
              <a:rPr lang="en-GB" sz="2000" dirty="0" err="1"/>
              <a:t>Nic</a:t>
            </a:r>
            <a:r>
              <a:rPr lang="en-GB" sz="2000" dirty="0"/>
              <a:t> </a:t>
            </a:r>
            <a:r>
              <a:rPr lang="en-GB" sz="2000" dirty="0" smtClean="0"/>
              <a:t>Boeckx, Tom Robinson) on </a:t>
            </a:r>
            <a:r>
              <a:rPr lang="en-GB" sz="2000" dirty="0"/>
              <a:t>Emis Web using the information provided in the flow </a:t>
            </a:r>
            <a:r>
              <a:rPr lang="en-GB" sz="2000" dirty="0" smtClean="0"/>
              <a:t>chart.</a:t>
            </a:r>
          </a:p>
          <a:p>
            <a:r>
              <a:rPr lang="en-GB" sz="2000" dirty="0"/>
              <a:t>Initial testing </a:t>
            </a:r>
            <a:r>
              <a:rPr lang="en-GB" sz="2000" dirty="0" smtClean="0"/>
              <a:t>was conducted </a:t>
            </a:r>
            <a:r>
              <a:rPr lang="en-GB" sz="2000" dirty="0"/>
              <a:t>by Dr Boeckx and the Pharmaceutical Public Health Team with feedback on scenarios from the Anticoagulation Steering Group.</a:t>
            </a:r>
          </a:p>
          <a:p>
            <a:r>
              <a:rPr lang="en-GB" sz="2000" dirty="0"/>
              <a:t>Amendments </a:t>
            </a:r>
            <a:r>
              <a:rPr lang="en-GB" sz="2000" dirty="0" smtClean="0"/>
              <a:t>were made </a:t>
            </a:r>
            <a:r>
              <a:rPr lang="en-GB" sz="2000" dirty="0"/>
              <a:t>to the tool in-line with feedback and testing outcomes</a:t>
            </a:r>
            <a:r>
              <a:rPr lang="en-GB" sz="2000" dirty="0" smtClean="0"/>
              <a:t>.</a:t>
            </a:r>
          </a:p>
          <a:p>
            <a:r>
              <a:rPr lang="en-US" sz="2000" b="1" dirty="0">
                <a:solidFill>
                  <a:srgbClr val="FF0000"/>
                </a:solidFill>
              </a:rPr>
              <a:t>The anticoagulant advisor will support prescribers in decision</a:t>
            </a:r>
          </a:p>
          <a:p>
            <a:pPr marL="0" indent="0">
              <a:buNone/>
            </a:pPr>
            <a:r>
              <a:rPr lang="en-US" sz="2000" b="1" dirty="0">
                <a:solidFill>
                  <a:srgbClr val="FF0000"/>
                </a:solidFill>
              </a:rPr>
              <a:t>       </a:t>
            </a:r>
            <a:r>
              <a:rPr lang="en-US" sz="2000" b="1" dirty="0" smtClean="0">
                <a:solidFill>
                  <a:srgbClr val="FF0000"/>
                </a:solidFill>
              </a:rPr>
              <a:t>making </a:t>
            </a:r>
            <a:r>
              <a:rPr lang="en-US" sz="2000" b="1" dirty="0">
                <a:solidFill>
                  <a:srgbClr val="FF0000"/>
                </a:solidFill>
              </a:rPr>
              <a:t>for patients but does not replace individual clinical decision making                </a:t>
            </a:r>
            <a:endParaRPr lang="en-GB" sz="2000" b="1" dirty="0">
              <a:solidFill>
                <a:srgbClr val="FF0000"/>
              </a:solidFill>
            </a:endParaRPr>
          </a:p>
          <a:p>
            <a:pPr marL="0" indent="0">
              <a:buNone/>
            </a:pPr>
            <a:endParaRPr lang="en-GB" sz="2000" dirty="0"/>
          </a:p>
          <a:p>
            <a:pPr marL="0" indent="0">
              <a:buNone/>
            </a:pPr>
            <a:endParaRPr lang="en-GB" sz="2000" dirty="0"/>
          </a:p>
          <a:p>
            <a:endParaRPr lang="en-GB" sz="2000" dirty="0"/>
          </a:p>
        </p:txBody>
      </p:sp>
    </p:spTree>
    <p:extLst>
      <p:ext uri="{BB962C8B-B14F-4D97-AF65-F5344CB8AC3E}">
        <p14:creationId xmlns:p14="http://schemas.microsoft.com/office/powerpoint/2010/main" val="1716206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1" y="214290"/>
            <a:ext cx="2776391" cy="2566638"/>
          </a:xfrm>
        </p:spPr>
        <p:txBody>
          <a:bodyPr>
            <a:noAutofit/>
          </a:bodyPr>
          <a:lstStyle/>
          <a:p>
            <a:r>
              <a:rPr lang="en-GB" sz="2800" b="1" dirty="0" smtClean="0"/>
              <a:t>Activation of the Anticoagulation Advisor</a:t>
            </a:r>
            <a:endParaRPr lang="en-GB" sz="2800" b="1" dirty="0"/>
          </a:p>
        </p:txBody>
      </p:sp>
      <p:sp>
        <p:nvSpPr>
          <p:cNvPr id="3" name="Content Placeholder 2"/>
          <p:cNvSpPr>
            <a:spLocks noGrp="1"/>
          </p:cNvSpPr>
          <p:nvPr>
            <p:ph idx="1"/>
          </p:nvPr>
        </p:nvSpPr>
        <p:spPr/>
        <p:txBody>
          <a:bodyPr/>
          <a:lstStyle/>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dirty="0" smtClean="0"/>
          </a:p>
          <a:p>
            <a:pPr marL="0" indent="0">
              <a:buNone/>
            </a:pPr>
            <a:endParaRPr lang="en-GB" dirty="0" smtClean="0"/>
          </a:p>
        </p:txBody>
      </p:sp>
      <p:sp>
        <p:nvSpPr>
          <p:cNvPr id="8" name="TextBox 7"/>
          <p:cNvSpPr txBox="1"/>
          <p:nvPr/>
        </p:nvSpPr>
        <p:spPr>
          <a:xfrm>
            <a:off x="7313440" y="1708034"/>
            <a:ext cx="1584176" cy="923330"/>
          </a:xfrm>
          <a:prstGeom prst="rect">
            <a:avLst/>
          </a:prstGeom>
          <a:noFill/>
        </p:spPr>
        <p:txBody>
          <a:bodyPr wrap="square" rtlCol="0">
            <a:spAutoFit/>
          </a:bodyPr>
          <a:lstStyle/>
          <a:p>
            <a:r>
              <a:rPr lang="en-GB" b="1" dirty="0" smtClean="0"/>
              <a:t>Anticoag Advisor in Pink box</a:t>
            </a:r>
            <a:endParaRPr lang="en-GB"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3" y="1176788"/>
            <a:ext cx="2983261" cy="205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5650165" y="2283598"/>
            <a:ext cx="2016224" cy="299128"/>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637" y="3245575"/>
            <a:ext cx="6768752" cy="123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flipV="1">
            <a:off x="3923928" y="3564438"/>
            <a:ext cx="4392488" cy="476471"/>
          </a:xfrm>
          <a:prstGeom prst="straightConnector1">
            <a:avLst/>
          </a:prstGeom>
          <a:ln w="28575">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84368" y="4040909"/>
            <a:ext cx="1080120" cy="923330"/>
          </a:xfrm>
          <a:prstGeom prst="rect">
            <a:avLst/>
          </a:prstGeom>
          <a:noFill/>
        </p:spPr>
        <p:txBody>
          <a:bodyPr wrap="square" rtlCol="0">
            <a:spAutoFit/>
          </a:bodyPr>
          <a:lstStyle/>
          <a:p>
            <a:r>
              <a:rPr lang="en-GB" dirty="0" smtClean="0"/>
              <a:t>Click on Run</a:t>
            </a:r>
          </a:p>
          <a:p>
            <a:r>
              <a:rPr lang="en-GB" dirty="0" smtClean="0"/>
              <a:t>Template</a:t>
            </a:r>
            <a:endParaRPr lang="en-GB" dirty="0"/>
          </a:p>
        </p:txBody>
      </p:sp>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62" y="4674646"/>
            <a:ext cx="5400601" cy="199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flipH="1">
            <a:off x="6855438" y="5258817"/>
            <a:ext cx="1080120" cy="923330"/>
          </a:xfrm>
          <a:prstGeom prst="rect">
            <a:avLst/>
          </a:prstGeom>
          <a:noFill/>
        </p:spPr>
        <p:txBody>
          <a:bodyPr wrap="square" rtlCol="0">
            <a:spAutoFit/>
          </a:bodyPr>
          <a:lstStyle/>
          <a:p>
            <a:r>
              <a:rPr lang="en-GB" dirty="0" smtClean="0"/>
              <a:t>Click on AF Advisor</a:t>
            </a:r>
            <a:endParaRPr lang="en-GB" dirty="0"/>
          </a:p>
        </p:txBody>
      </p:sp>
      <p:cxnSp>
        <p:nvCxnSpPr>
          <p:cNvPr id="16" name="Straight Arrow Connector 15"/>
          <p:cNvCxnSpPr/>
          <p:nvPr/>
        </p:nvCxnSpPr>
        <p:spPr>
          <a:xfrm flipH="1" flipV="1">
            <a:off x="2051720" y="5210338"/>
            <a:ext cx="4896544" cy="461665"/>
          </a:xfrm>
          <a:prstGeom prst="straightConnector1">
            <a:avLst/>
          </a:prstGeom>
          <a:ln w="28575">
            <a:solidFill>
              <a:srgbClr val="CC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574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152656" cy="1143000"/>
          </a:xfrm>
        </p:spPr>
        <p:txBody>
          <a:bodyPr>
            <a:noAutofit/>
          </a:bodyPr>
          <a:lstStyle/>
          <a:p>
            <a:r>
              <a:rPr lang="en-GB" sz="3600" dirty="0" smtClean="0"/>
              <a:t>Step 1 – Calculation of Creatinine Clearance</a:t>
            </a:r>
            <a:endParaRPr lang="en-GB" sz="3600" dirty="0"/>
          </a:p>
        </p:txBody>
      </p:sp>
      <p:sp>
        <p:nvSpPr>
          <p:cNvPr id="3" name="Content Placeholder 2"/>
          <p:cNvSpPr>
            <a:spLocks noGrp="1"/>
          </p:cNvSpPr>
          <p:nvPr>
            <p:ph idx="1"/>
          </p:nvPr>
        </p:nvSpPr>
        <p:spPr/>
        <p:txBody>
          <a:bodyPr>
            <a:normAutofit/>
          </a:bodyPr>
          <a:lstStyle/>
          <a:p>
            <a:r>
              <a:rPr lang="en-US" sz="2400" dirty="0"/>
              <a:t>The </a:t>
            </a:r>
            <a:r>
              <a:rPr lang="en-US" sz="2400" dirty="0" smtClean="0"/>
              <a:t>Anticoagulation advisor </a:t>
            </a:r>
            <a:r>
              <a:rPr lang="en-US" sz="2400" dirty="0"/>
              <a:t>requires the creatinine clearance to be calculated to </a:t>
            </a:r>
            <a:r>
              <a:rPr lang="en-US" sz="2400" dirty="0" smtClean="0"/>
              <a:t>ensure </a:t>
            </a:r>
            <a:r>
              <a:rPr lang="en-US" sz="2400" dirty="0"/>
              <a:t>the </a:t>
            </a:r>
            <a:r>
              <a:rPr lang="en-US" sz="2400" dirty="0" smtClean="0"/>
              <a:t>correct dose is recommended </a:t>
            </a:r>
            <a:r>
              <a:rPr lang="en-US" sz="2400" dirty="0"/>
              <a:t>when a DOAC is </a:t>
            </a:r>
            <a:r>
              <a:rPr lang="en-US" sz="2400" dirty="0" smtClean="0"/>
              <a:t>appropriate:</a:t>
            </a:r>
          </a:p>
          <a:p>
            <a:pPr marL="0" indent="0">
              <a:buNone/>
            </a:pPr>
            <a:endParaRPr lang="en-US" sz="28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852936"/>
            <a:ext cx="6552728"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812360" y="2924944"/>
            <a:ext cx="1224136" cy="1077218"/>
          </a:xfrm>
          <a:prstGeom prst="rect">
            <a:avLst/>
          </a:prstGeom>
          <a:noFill/>
        </p:spPr>
        <p:txBody>
          <a:bodyPr wrap="square" rtlCol="0">
            <a:spAutoFit/>
          </a:bodyPr>
          <a:lstStyle/>
          <a:p>
            <a:r>
              <a:rPr lang="en-GB" sz="1600" dirty="0" smtClean="0"/>
              <a:t>Click on Estimated Creatinine Clearance</a:t>
            </a:r>
            <a:endParaRPr lang="en-GB" sz="1600" dirty="0"/>
          </a:p>
        </p:txBody>
      </p:sp>
      <p:cxnSp>
        <p:nvCxnSpPr>
          <p:cNvPr id="6" name="Straight Arrow Connector 5"/>
          <p:cNvCxnSpPr>
            <a:stCxn id="4" idx="1"/>
          </p:cNvCxnSpPr>
          <p:nvPr/>
        </p:nvCxnSpPr>
        <p:spPr>
          <a:xfrm flipH="1">
            <a:off x="1979712" y="3463553"/>
            <a:ext cx="5832648" cy="538609"/>
          </a:xfrm>
          <a:prstGeom prst="straightConnector1">
            <a:avLst/>
          </a:prstGeom>
          <a:ln w="28575">
            <a:solidFill>
              <a:srgbClr val="CC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33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4864624" cy="1143000"/>
          </a:xfrm>
        </p:spPr>
        <p:txBody>
          <a:bodyPr>
            <a:noAutofit/>
          </a:bodyPr>
          <a:lstStyle/>
          <a:p>
            <a:r>
              <a:rPr lang="en-GB" sz="3600" dirty="0" smtClean="0"/>
              <a:t>Step 1 – Calculation of Creatinine Clearance</a:t>
            </a:r>
            <a:endParaRPr lang="en-GB" sz="36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90075" y="1503303"/>
            <a:ext cx="4854133" cy="149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996952"/>
            <a:ext cx="4824536"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619672" y="1484784"/>
            <a:ext cx="0" cy="2267818"/>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6444208" y="1484784"/>
            <a:ext cx="0" cy="2267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6" idx="1"/>
          </p:cNvCxnSpPr>
          <p:nvPr/>
        </p:nvCxnSpPr>
        <p:spPr>
          <a:xfrm flipH="1">
            <a:off x="3131840" y="1844632"/>
            <a:ext cx="3681286" cy="720272"/>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7" idx="1"/>
          </p:cNvCxnSpPr>
          <p:nvPr/>
        </p:nvCxnSpPr>
        <p:spPr>
          <a:xfrm flipH="1" flipV="1">
            <a:off x="4427984" y="2866993"/>
            <a:ext cx="2736304" cy="36088"/>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13126" y="1429133"/>
            <a:ext cx="1872208" cy="830997"/>
          </a:xfrm>
          <a:prstGeom prst="rect">
            <a:avLst/>
          </a:prstGeom>
          <a:noFill/>
        </p:spPr>
        <p:txBody>
          <a:bodyPr wrap="square" rtlCol="0">
            <a:spAutoFit/>
          </a:bodyPr>
          <a:lstStyle/>
          <a:p>
            <a:r>
              <a:rPr lang="en-GB" sz="1600" dirty="0" smtClean="0"/>
              <a:t>Add weight or recorded weight if there’s no change</a:t>
            </a:r>
            <a:endParaRPr lang="en-GB" sz="1600" dirty="0"/>
          </a:p>
        </p:txBody>
      </p:sp>
      <p:sp>
        <p:nvSpPr>
          <p:cNvPr id="17" name="TextBox 16"/>
          <p:cNvSpPr txBox="1"/>
          <p:nvPr/>
        </p:nvSpPr>
        <p:spPr>
          <a:xfrm>
            <a:off x="7164288" y="2610693"/>
            <a:ext cx="1656184" cy="584775"/>
          </a:xfrm>
          <a:prstGeom prst="rect">
            <a:avLst/>
          </a:prstGeom>
          <a:noFill/>
        </p:spPr>
        <p:txBody>
          <a:bodyPr wrap="square" rtlCol="0">
            <a:spAutoFit/>
          </a:bodyPr>
          <a:lstStyle/>
          <a:p>
            <a:r>
              <a:rPr lang="en-GB" sz="1600" dirty="0" smtClean="0"/>
              <a:t>Press calculate button</a:t>
            </a:r>
            <a:endParaRPr lang="en-GB" sz="16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924" y="3933056"/>
            <a:ext cx="56149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Arrow Connector 23"/>
          <p:cNvCxnSpPr/>
          <p:nvPr/>
        </p:nvCxnSpPr>
        <p:spPr>
          <a:xfrm flipH="1" flipV="1">
            <a:off x="1763688" y="4005064"/>
            <a:ext cx="5760640" cy="648072"/>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24328" y="4468470"/>
            <a:ext cx="1368152" cy="1569660"/>
          </a:xfrm>
          <a:prstGeom prst="rect">
            <a:avLst/>
          </a:prstGeom>
          <a:noFill/>
        </p:spPr>
        <p:txBody>
          <a:bodyPr wrap="square" rtlCol="0">
            <a:spAutoFit/>
          </a:bodyPr>
          <a:lstStyle/>
          <a:p>
            <a:r>
              <a:rPr lang="en-GB" sz="1600" dirty="0" smtClean="0"/>
              <a:t>Save the estimated Creatinine Clearance by pressing this button</a:t>
            </a:r>
            <a:endParaRPr lang="en-GB" sz="1600" dirty="0"/>
          </a:p>
        </p:txBody>
      </p:sp>
      <p:cxnSp>
        <p:nvCxnSpPr>
          <p:cNvPr id="28" name="Straight Connector 27"/>
          <p:cNvCxnSpPr/>
          <p:nvPr/>
        </p:nvCxnSpPr>
        <p:spPr>
          <a:xfrm>
            <a:off x="7215911" y="3933056"/>
            <a:ext cx="0" cy="2105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00924" y="6023793"/>
            <a:ext cx="5614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0" name="Straight Connector 4099"/>
          <p:cNvCxnSpPr/>
          <p:nvPr/>
        </p:nvCxnSpPr>
        <p:spPr>
          <a:xfrm>
            <a:off x="1600924" y="3933056"/>
            <a:ext cx="0" cy="21050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047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152656" cy="1143000"/>
          </a:xfrm>
        </p:spPr>
        <p:txBody>
          <a:bodyPr>
            <a:normAutofit fontScale="90000"/>
          </a:bodyPr>
          <a:lstStyle/>
          <a:p>
            <a:r>
              <a:rPr lang="en-GB" sz="3600" dirty="0" smtClean="0"/>
              <a:t>Step 2 – Anticoagulation Advisor </a:t>
            </a:r>
            <a:endParaRPr lang="en-GB" sz="3600" dirty="0"/>
          </a:p>
        </p:txBody>
      </p:sp>
      <p:sp>
        <p:nvSpPr>
          <p:cNvPr id="3" name="Content Placeholder 2"/>
          <p:cNvSpPr>
            <a:spLocks noGrp="1"/>
          </p:cNvSpPr>
          <p:nvPr>
            <p:ph idx="1"/>
          </p:nvPr>
        </p:nvSpPr>
        <p:spPr>
          <a:xfrm>
            <a:off x="539552" y="1390121"/>
            <a:ext cx="8229600" cy="4525963"/>
          </a:xfrm>
        </p:spPr>
        <p:txBody>
          <a:bodyPr>
            <a:normAutofit/>
          </a:bodyPr>
          <a:lstStyle/>
          <a:p>
            <a:r>
              <a:rPr lang="en-GB" sz="2400" dirty="0" smtClean="0"/>
              <a:t>To open AF Advisor click on ‘Run Template’ icon in the current consultation:</a:t>
            </a:r>
          </a:p>
          <a:p>
            <a:pPr marL="0" indent="0">
              <a:buNone/>
            </a:pP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279" y="2329951"/>
            <a:ext cx="513397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909279" y="3799976"/>
            <a:ext cx="5133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831981" y="2497822"/>
            <a:ext cx="4104456" cy="324036"/>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36437" y="2529470"/>
            <a:ext cx="1512168" cy="584775"/>
          </a:xfrm>
          <a:prstGeom prst="rect">
            <a:avLst/>
          </a:prstGeom>
          <a:noFill/>
        </p:spPr>
        <p:txBody>
          <a:bodyPr wrap="square" rtlCol="0">
            <a:spAutoFit/>
          </a:bodyPr>
          <a:lstStyle/>
          <a:p>
            <a:r>
              <a:rPr lang="en-GB" sz="1600" dirty="0" smtClean="0"/>
              <a:t>Click on ‘Run Template’ icon</a:t>
            </a:r>
            <a:endParaRPr lang="en-GB" sz="1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517" y="4437112"/>
            <a:ext cx="5138737"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99592" y="3861048"/>
            <a:ext cx="7632848" cy="461665"/>
          </a:xfrm>
          <a:prstGeom prst="rect">
            <a:avLst/>
          </a:prstGeom>
          <a:noFill/>
        </p:spPr>
        <p:txBody>
          <a:bodyPr wrap="square" rtlCol="0">
            <a:spAutoFit/>
          </a:bodyPr>
          <a:lstStyle/>
          <a:p>
            <a:r>
              <a:rPr lang="en-GB" sz="2400" dirty="0" smtClean="0"/>
              <a:t>Once the template box appears, select the AF Advisor:</a:t>
            </a:r>
            <a:endParaRPr lang="en-GB" sz="2400" dirty="0"/>
          </a:p>
        </p:txBody>
      </p:sp>
      <p:cxnSp>
        <p:nvCxnSpPr>
          <p:cNvPr id="12" name="Straight Arrow Connector 11"/>
          <p:cNvCxnSpPr/>
          <p:nvPr/>
        </p:nvCxnSpPr>
        <p:spPr>
          <a:xfrm flipH="1" flipV="1">
            <a:off x="2915816" y="4941168"/>
            <a:ext cx="4176464" cy="720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22874" y="4808047"/>
            <a:ext cx="1284317" cy="1077218"/>
          </a:xfrm>
          <a:prstGeom prst="rect">
            <a:avLst/>
          </a:prstGeom>
          <a:noFill/>
        </p:spPr>
        <p:txBody>
          <a:bodyPr wrap="square" rtlCol="0">
            <a:spAutoFit/>
          </a:bodyPr>
          <a:lstStyle/>
          <a:p>
            <a:r>
              <a:rPr lang="en-GB" sz="1600" dirty="0" smtClean="0"/>
              <a:t>Select ‘AF Advisor’ template and click ‘OK’</a:t>
            </a:r>
            <a:endParaRPr lang="en-GB" sz="1600" dirty="0"/>
          </a:p>
        </p:txBody>
      </p:sp>
    </p:spTree>
    <p:extLst>
      <p:ext uri="{BB962C8B-B14F-4D97-AF65-F5344CB8AC3E}">
        <p14:creationId xmlns:p14="http://schemas.microsoft.com/office/powerpoint/2010/main" val="3534384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080648" cy="1143000"/>
          </a:xfrm>
        </p:spPr>
        <p:txBody>
          <a:bodyPr>
            <a:normAutofit/>
          </a:bodyPr>
          <a:lstStyle/>
          <a:p>
            <a:r>
              <a:rPr lang="en-GB" sz="3600" dirty="0" smtClean="0"/>
              <a:t>Anticoagulation Advisor</a:t>
            </a:r>
            <a:endParaRPr lang="en-GB" sz="3600" dirty="0"/>
          </a:p>
        </p:txBody>
      </p:sp>
      <p:sp>
        <p:nvSpPr>
          <p:cNvPr id="8" name="Content Placeholder 7"/>
          <p:cNvSpPr>
            <a:spLocks noGrp="1"/>
          </p:cNvSpPr>
          <p:nvPr>
            <p:ph idx="1"/>
          </p:nvPr>
        </p:nvSpPr>
        <p:spPr/>
        <p:txBody>
          <a:bodyPr>
            <a:normAutofit/>
          </a:bodyPr>
          <a:lstStyle/>
          <a:p>
            <a:pPr marL="0" indent="0">
              <a:buNone/>
            </a:pPr>
            <a:r>
              <a:rPr lang="en-GB" sz="2400" dirty="0" smtClean="0"/>
              <a:t> </a:t>
            </a:r>
            <a:endParaRPr lang="en-GB" sz="24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2776"/>
            <a:ext cx="633670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7092280" y="1412776"/>
            <a:ext cx="0" cy="4032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364088" y="1700808"/>
            <a:ext cx="2160240" cy="108012"/>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54928" y="1331766"/>
            <a:ext cx="1296144" cy="954107"/>
          </a:xfrm>
          <a:prstGeom prst="rect">
            <a:avLst/>
          </a:prstGeom>
          <a:noFill/>
        </p:spPr>
        <p:txBody>
          <a:bodyPr wrap="square" rtlCol="0">
            <a:spAutoFit/>
          </a:bodyPr>
          <a:lstStyle/>
          <a:p>
            <a:r>
              <a:rPr lang="en-GB" sz="1400" dirty="0" smtClean="0"/>
              <a:t>1. Provides advice and limitations of the tool</a:t>
            </a:r>
            <a:endParaRPr lang="en-GB" sz="1400" dirty="0"/>
          </a:p>
        </p:txBody>
      </p:sp>
      <p:cxnSp>
        <p:nvCxnSpPr>
          <p:cNvPr id="18" name="Straight Arrow Connector 17"/>
          <p:cNvCxnSpPr/>
          <p:nvPr/>
        </p:nvCxnSpPr>
        <p:spPr>
          <a:xfrm flipH="1" flipV="1">
            <a:off x="3923928" y="2285873"/>
            <a:ext cx="3456384" cy="351039"/>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10902" y="2443612"/>
            <a:ext cx="1625594" cy="1200329"/>
          </a:xfrm>
          <a:prstGeom prst="rect">
            <a:avLst/>
          </a:prstGeom>
          <a:noFill/>
        </p:spPr>
        <p:txBody>
          <a:bodyPr wrap="square" rtlCol="0">
            <a:spAutoFit/>
          </a:bodyPr>
          <a:lstStyle/>
          <a:p>
            <a:r>
              <a:rPr lang="en-GB" sz="1200" dirty="0" smtClean="0"/>
              <a:t>2. CHA</a:t>
            </a:r>
            <a:r>
              <a:rPr lang="en-GB" sz="1100" dirty="0" smtClean="0"/>
              <a:t>2</a:t>
            </a:r>
            <a:r>
              <a:rPr lang="en-GB" sz="1200" dirty="0" smtClean="0"/>
              <a:t>DS2VASc score is calculated. If score is unavailable click on calculate. Further information on management listed.</a:t>
            </a:r>
            <a:endParaRPr lang="en-GB" sz="1400" dirty="0"/>
          </a:p>
        </p:txBody>
      </p:sp>
      <p:cxnSp>
        <p:nvCxnSpPr>
          <p:cNvPr id="21" name="Straight Arrow Connector 20"/>
          <p:cNvCxnSpPr/>
          <p:nvPr/>
        </p:nvCxnSpPr>
        <p:spPr>
          <a:xfrm flipH="1" flipV="1">
            <a:off x="3851920" y="3043778"/>
            <a:ext cx="3703008" cy="1105302"/>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1"/>
          </p:cNvCxnSpPr>
          <p:nvPr/>
        </p:nvCxnSpPr>
        <p:spPr>
          <a:xfrm flipH="1" flipV="1">
            <a:off x="3059832" y="2564910"/>
            <a:ext cx="4351070" cy="478867"/>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4097" name="TextBox 4096"/>
          <p:cNvSpPr txBox="1"/>
          <p:nvPr/>
        </p:nvSpPr>
        <p:spPr>
          <a:xfrm>
            <a:off x="7524328" y="3867995"/>
            <a:ext cx="1182728" cy="1384995"/>
          </a:xfrm>
          <a:prstGeom prst="rect">
            <a:avLst/>
          </a:prstGeom>
          <a:noFill/>
        </p:spPr>
        <p:txBody>
          <a:bodyPr wrap="square" rtlCol="0">
            <a:spAutoFit/>
          </a:bodyPr>
          <a:lstStyle/>
          <a:p>
            <a:r>
              <a:rPr lang="en-GB" sz="1200" dirty="0" smtClean="0"/>
              <a:t>3. Bleeding risk score  is calculated using HASBLED  and further information is provided.</a:t>
            </a:r>
            <a:endParaRPr lang="en-GB" sz="1200" dirty="0"/>
          </a:p>
        </p:txBody>
      </p:sp>
      <p:cxnSp>
        <p:nvCxnSpPr>
          <p:cNvPr id="4102" name="Straight Arrow Connector 4101"/>
          <p:cNvCxnSpPr/>
          <p:nvPr/>
        </p:nvCxnSpPr>
        <p:spPr>
          <a:xfrm flipH="1" flipV="1">
            <a:off x="2627784" y="3356992"/>
            <a:ext cx="4927144" cy="1080120"/>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4103" name="TextBox 4102"/>
          <p:cNvSpPr txBox="1"/>
          <p:nvPr/>
        </p:nvSpPr>
        <p:spPr>
          <a:xfrm>
            <a:off x="742760" y="5560154"/>
            <a:ext cx="2664296" cy="830997"/>
          </a:xfrm>
          <a:prstGeom prst="rect">
            <a:avLst/>
          </a:prstGeom>
          <a:noFill/>
        </p:spPr>
        <p:txBody>
          <a:bodyPr wrap="square" rtlCol="0">
            <a:spAutoFit/>
          </a:bodyPr>
          <a:lstStyle/>
          <a:p>
            <a:r>
              <a:rPr lang="en-GB" sz="1200" dirty="0" smtClean="0"/>
              <a:t>4. Relevant blood tests are listed and the date they were last tested. If the date is over 4 weeks a message will appear that blood teats are not current.</a:t>
            </a:r>
            <a:endParaRPr lang="en-GB" sz="1200" dirty="0"/>
          </a:p>
        </p:txBody>
      </p:sp>
      <p:cxnSp>
        <p:nvCxnSpPr>
          <p:cNvPr id="4110" name="Straight Connector 4109"/>
          <p:cNvCxnSpPr>
            <a:stCxn id="4103" idx="1"/>
          </p:cNvCxnSpPr>
          <p:nvPr/>
        </p:nvCxnSpPr>
        <p:spPr>
          <a:xfrm flipH="1" flipV="1">
            <a:off x="611560" y="5975652"/>
            <a:ext cx="131200" cy="1"/>
          </a:xfrm>
          <a:prstGeom prst="line">
            <a:avLst/>
          </a:prstGeom>
          <a:ln w="19050">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4112" name="Straight Connector 4111"/>
          <p:cNvCxnSpPr/>
          <p:nvPr/>
        </p:nvCxnSpPr>
        <p:spPr>
          <a:xfrm flipV="1">
            <a:off x="611560" y="3789040"/>
            <a:ext cx="0" cy="2186613"/>
          </a:xfrm>
          <a:prstGeom prst="line">
            <a:avLst/>
          </a:prstGeom>
          <a:ln w="19050">
            <a:solidFill>
              <a:srgbClr val="CC0099"/>
            </a:solidFill>
          </a:ln>
        </p:spPr>
        <p:style>
          <a:lnRef idx="1">
            <a:schemeClr val="accent1"/>
          </a:lnRef>
          <a:fillRef idx="0">
            <a:schemeClr val="accent1"/>
          </a:fillRef>
          <a:effectRef idx="0">
            <a:schemeClr val="accent1"/>
          </a:effectRef>
          <a:fontRef idx="minor">
            <a:schemeClr val="tx1"/>
          </a:fontRef>
        </p:style>
      </p:cxnSp>
      <p:cxnSp>
        <p:nvCxnSpPr>
          <p:cNvPr id="4114" name="Straight Arrow Connector 4113"/>
          <p:cNvCxnSpPr/>
          <p:nvPr/>
        </p:nvCxnSpPr>
        <p:spPr>
          <a:xfrm flipV="1">
            <a:off x="611560" y="3717032"/>
            <a:ext cx="216024" cy="72008"/>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675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4792616" cy="1143000"/>
          </a:xfrm>
        </p:spPr>
        <p:txBody>
          <a:bodyPr>
            <a:noAutofit/>
          </a:bodyPr>
          <a:lstStyle/>
          <a:p>
            <a:r>
              <a:rPr lang="en-GB" sz="3600" dirty="0"/>
              <a:t>Anticoagulation Advisor</a:t>
            </a:r>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61206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6732240" y="1124744"/>
            <a:ext cx="0" cy="5178913"/>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rotWithShape="1">
          <a:blip r:embed="rId3"/>
          <a:srcRect l="12071" t="20868" r="2657" b="39166"/>
          <a:stretch/>
        </p:blipFill>
        <p:spPr bwMode="auto">
          <a:xfrm>
            <a:off x="611560" y="4653136"/>
            <a:ext cx="6120680" cy="1650521"/>
          </a:xfrm>
          <a:prstGeom prst="rect">
            <a:avLst/>
          </a:prstGeom>
          <a:ln>
            <a:noFill/>
          </a:ln>
          <a:extLst>
            <a:ext uri="{53640926-AAD7-44D8-BBD7-CCE9431645EC}">
              <a14:shadowObscured xmlns:a14="http://schemas.microsoft.com/office/drawing/2010/main"/>
            </a:ext>
          </a:extLst>
        </p:spPr>
      </p:pic>
      <p:cxnSp>
        <p:nvCxnSpPr>
          <p:cNvPr id="13" name="Straight Connector 12"/>
          <p:cNvCxnSpPr/>
          <p:nvPr/>
        </p:nvCxnSpPr>
        <p:spPr>
          <a:xfrm>
            <a:off x="611560" y="6309320"/>
            <a:ext cx="612068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48264" y="1484784"/>
            <a:ext cx="1944216" cy="954107"/>
          </a:xfrm>
          <a:prstGeom prst="rect">
            <a:avLst/>
          </a:prstGeom>
          <a:noFill/>
        </p:spPr>
        <p:txBody>
          <a:bodyPr wrap="square" rtlCol="0">
            <a:spAutoFit/>
          </a:bodyPr>
          <a:lstStyle/>
          <a:p>
            <a:r>
              <a:rPr lang="en-GB" sz="1400" dirty="0" smtClean="0"/>
              <a:t>5. Treatment options will be provided based on data recorded in the PMR. </a:t>
            </a:r>
            <a:endParaRPr lang="en-GB" sz="1400" dirty="0"/>
          </a:p>
        </p:txBody>
      </p:sp>
      <p:cxnSp>
        <p:nvCxnSpPr>
          <p:cNvPr id="16" name="Straight Arrow Connector 15"/>
          <p:cNvCxnSpPr/>
          <p:nvPr/>
        </p:nvCxnSpPr>
        <p:spPr>
          <a:xfrm flipH="1" flipV="1">
            <a:off x="4427984" y="1412776"/>
            <a:ext cx="2520280" cy="360040"/>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48264" y="2493475"/>
            <a:ext cx="1944216" cy="1384995"/>
          </a:xfrm>
          <a:prstGeom prst="rect">
            <a:avLst/>
          </a:prstGeom>
          <a:noFill/>
        </p:spPr>
        <p:txBody>
          <a:bodyPr wrap="square" rtlCol="0">
            <a:spAutoFit/>
          </a:bodyPr>
          <a:lstStyle/>
          <a:p>
            <a:r>
              <a:rPr lang="en-GB" sz="1400" dirty="0" smtClean="0"/>
              <a:t>6. Dosage will be based on Creatinine Clearance, weight and age (dependent on drug) this information is listed.</a:t>
            </a:r>
            <a:endParaRPr lang="en-GB" sz="1400" dirty="0"/>
          </a:p>
        </p:txBody>
      </p:sp>
      <p:cxnSp>
        <p:nvCxnSpPr>
          <p:cNvPr id="19" name="Straight Arrow Connector 18"/>
          <p:cNvCxnSpPr/>
          <p:nvPr/>
        </p:nvCxnSpPr>
        <p:spPr>
          <a:xfrm flipH="1">
            <a:off x="3095836" y="3185973"/>
            <a:ext cx="3852428" cy="891099"/>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020272" y="4034824"/>
            <a:ext cx="1800200" cy="1169551"/>
          </a:xfrm>
          <a:prstGeom prst="rect">
            <a:avLst/>
          </a:prstGeom>
          <a:noFill/>
        </p:spPr>
        <p:txBody>
          <a:bodyPr wrap="square" rtlCol="0">
            <a:spAutoFit/>
          </a:bodyPr>
          <a:lstStyle/>
          <a:p>
            <a:r>
              <a:rPr lang="en-GB" sz="1400" dirty="0" smtClean="0"/>
              <a:t>7. Further information on whether the drug can be stored in a tablet organiser is listed if appropriate.</a:t>
            </a:r>
            <a:endParaRPr lang="en-GB" sz="1400" dirty="0"/>
          </a:p>
        </p:txBody>
      </p:sp>
      <p:cxnSp>
        <p:nvCxnSpPr>
          <p:cNvPr id="25" name="Straight Arrow Connector 24"/>
          <p:cNvCxnSpPr/>
          <p:nvPr/>
        </p:nvCxnSpPr>
        <p:spPr>
          <a:xfrm flipH="1" flipV="1">
            <a:off x="3671900" y="4454125"/>
            <a:ext cx="3348372" cy="220960"/>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20272" y="5478396"/>
            <a:ext cx="1800200" cy="954107"/>
          </a:xfrm>
          <a:prstGeom prst="rect">
            <a:avLst/>
          </a:prstGeom>
          <a:noFill/>
        </p:spPr>
        <p:txBody>
          <a:bodyPr wrap="square" rtlCol="0">
            <a:spAutoFit/>
          </a:bodyPr>
          <a:lstStyle/>
          <a:p>
            <a:r>
              <a:rPr lang="en-GB" sz="1400" dirty="0" smtClean="0"/>
              <a:t>8. Further information to help with prescribing decisions is listed.</a:t>
            </a:r>
            <a:endParaRPr lang="en-GB" sz="1400" dirty="0"/>
          </a:p>
        </p:txBody>
      </p:sp>
      <p:cxnSp>
        <p:nvCxnSpPr>
          <p:cNvPr id="29" name="Straight Arrow Connector 28"/>
          <p:cNvCxnSpPr>
            <a:stCxn id="27" idx="1"/>
          </p:cNvCxnSpPr>
          <p:nvPr/>
        </p:nvCxnSpPr>
        <p:spPr>
          <a:xfrm flipH="1" flipV="1">
            <a:off x="3671900" y="5445224"/>
            <a:ext cx="3348372" cy="510226"/>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002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008640" cy="1143000"/>
          </a:xfrm>
        </p:spPr>
        <p:txBody>
          <a:bodyPr>
            <a:noAutofit/>
          </a:bodyPr>
          <a:lstStyle/>
          <a:p>
            <a:r>
              <a:rPr lang="en-GB" sz="3600" dirty="0"/>
              <a:t>Anticoagulation Advisor</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633670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7092280" y="1304764"/>
            <a:ext cx="0" cy="208823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80312" y="1584955"/>
            <a:ext cx="1192843" cy="1815882"/>
          </a:xfrm>
          <a:prstGeom prst="rect">
            <a:avLst/>
          </a:prstGeom>
          <a:noFill/>
        </p:spPr>
        <p:txBody>
          <a:bodyPr wrap="square" rtlCol="0">
            <a:spAutoFit/>
          </a:bodyPr>
          <a:lstStyle/>
          <a:p>
            <a:r>
              <a:rPr lang="en-GB" sz="1400" dirty="0" smtClean="0"/>
              <a:t>9. Further information is provided on treatment options for patients with swallowing difficulties.</a:t>
            </a:r>
            <a:endParaRPr lang="en-GB" sz="1400" dirty="0"/>
          </a:p>
        </p:txBody>
      </p:sp>
      <p:cxnSp>
        <p:nvCxnSpPr>
          <p:cNvPr id="10" name="Straight Arrow Connector 9"/>
          <p:cNvCxnSpPr/>
          <p:nvPr/>
        </p:nvCxnSpPr>
        <p:spPr>
          <a:xfrm flipH="1" flipV="1">
            <a:off x="1979712" y="1700808"/>
            <a:ext cx="5400600" cy="648072"/>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1922" y="3645024"/>
            <a:ext cx="8090557" cy="369332"/>
          </a:xfrm>
          <a:prstGeom prst="rect">
            <a:avLst/>
          </a:prstGeom>
          <a:noFill/>
        </p:spPr>
        <p:txBody>
          <a:bodyPr wrap="square" rtlCol="0">
            <a:spAutoFit/>
          </a:bodyPr>
          <a:lstStyle/>
          <a:p>
            <a:r>
              <a:rPr lang="en-GB" dirty="0" smtClean="0"/>
              <a:t>10. On completion of the Anticoagulation Advisor click on the ‘Save Template’ icon.</a:t>
            </a:r>
            <a:endParaRPr lang="en-GB"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75" y="4149080"/>
            <a:ext cx="629220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7092280" y="4149080"/>
            <a:ext cx="0" cy="1438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1923" y="5587355"/>
            <a:ext cx="629035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96336" y="4365104"/>
            <a:ext cx="976819" cy="954107"/>
          </a:xfrm>
          <a:prstGeom prst="rect">
            <a:avLst/>
          </a:prstGeom>
          <a:noFill/>
        </p:spPr>
        <p:txBody>
          <a:bodyPr wrap="square" rtlCol="0">
            <a:spAutoFit/>
          </a:bodyPr>
          <a:lstStyle/>
          <a:p>
            <a:r>
              <a:rPr lang="en-GB" sz="1400" dirty="0" smtClean="0"/>
              <a:t>Click on ‘Save Template’ icon.</a:t>
            </a:r>
            <a:endParaRPr lang="en-GB" sz="1400" dirty="0"/>
          </a:p>
        </p:txBody>
      </p:sp>
      <p:cxnSp>
        <p:nvCxnSpPr>
          <p:cNvPr id="19" name="Straight Arrow Connector 18"/>
          <p:cNvCxnSpPr>
            <a:stCxn id="17" idx="1"/>
          </p:cNvCxnSpPr>
          <p:nvPr/>
        </p:nvCxnSpPr>
        <p:spPr>
          <a:xfrm flipH="1" flipV="1">
            <a:off x="971600" y="4293096"/>
            <a:ext cx="6624736" cy="549062"/>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1923" y="5877272"/>
            <a:ext cx="7946541" cy="369332"/>
          </a:xfrm>
          <a:prstGeom prst="rect">
            <a:avLst/>
          </a:prstGeom>
          <a:noFill/>
        </p:spPr>
        <p:txBody>
          <a:bodyPr wrap="square" rtlCol="0">
            <a:spAutoFit/>
          </a:bodyPr>
          <a:lstStyle/>
          <a:p>
            <a:r>
              <a:rPr lang="en-GB" dirty="0" smtClean="0"/>
              <a:t>Add further information to the consultation and save the consultation.</a:t>
            </a:r>
            <a:endParaRPr lang="en-GB" dirty="0"/>
          </a:p>
        </p:txBody>
      </p:sp>
    </p:spTree>
    <p:extLst>
      <p:ext uri="{BB962C8B-B14F-4D97-AF65-F5344CB8AC3E}">
        <p14:creationId xmlns:p14="http://schemas.microsoft.com/office/powerpoint/2010/main" val="1502349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080648" cy="1143000"/>
          </a:xfrm>
        </p:spPr>
        <p:txBody>
          <a:bodyPr>
            <a:normAutofit fontScale="90000"/>
          </a:bodyPr>
          <a:lstStyle/>
          <a:p>
            <a:r>
              <a:rPr lang="en-GB" b="1" dirty="0" smtClean="0"/>
              <a:t>Dudley Health Economy</a:t>
            </a:r>
            <a:endParaRPr lang="en-GB" b="1" dirty="0"/>
          </a:p>
        </p:txBody>
      </p:sp>
      <p:sp>
        <p:nvSpPr>
          <p:cNvPr id="3" name="Content Placeholder 2"/>
          <p:cNvSpPr>
            <a:spLocks noGrp="1"/>
          </p:cNvSpPr>
          <p:nvPr>
            <p:ph idx="1"/>
          </p:nvPr>
        </p:nvSpPr>
        <p:spPr>
          <a:xfrm>
            <a:off x="533400" y="1484784"/>
            <a:ext cx="6054824" cy="4896544"/>
          </a:xfrm>
        </p:spPr>
        <p:txBody>
          <a:bodyPr>
            <a:normAutofit/>
          </a:bodyPr>
          <a:lstStyle/>
          <a:p>
            <a:r>
              <a:rPr lang="en-GB" dirty="0" smtClean="0"/>
              <a:t>314,000 population</a:t>
            </a:r>
          </a:p>
          <a:p>
            <a:r>
              <a:rPr lang="en-GB" dirty="0" smtClean="0"/>
              <a:t>46 GP practices</a:t>
            </a:r>
          </a:p>
          <a:p>
            <a:r>
              <a:rPr lang="en-GB" dirty="0" smtClean="0"/>
              <a:t>1 CCG</a:t>
            </a:r>
          </a:p>
          <a:p>
            <a:r>
              <a:rPr lang="en-GB" dirty="0" smtClean="0"/>
              <a:t>1 LA</a:t>
            </a:r>
          </a:p>
          <a:p>
            <a:r>
              <a:rPr lang="en-GB" dirty="0" smtClean="0"/>
              <a:t>1 main acute hospital</a:t>
            </a:r>
          </a:p>
          <a:p>
            <a:r>
              <a:rPr lang="en-GB" dirty="0" smtClean="0"/>
              <a:t>2 mental health providers</a:t>
            </a:r>
          </a:p>
          <a:p>
            <a:r>
              <a:rPr lang="en-GB" dirty="0" smtClean="0"/>
              <a:t>£51m primary care drugs spend</a:t>
            </a:r>
          </a:p>
          <a:p>
            <a:r>
              <a:rPr lang="en-GB" dirty="0" smtClean="0"/>
              <a:t>Vanguard New Care Model- MCP</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412776"/>
            <a:ext cx="2602996" cy="3680930"/>
          </a:xfrm>
          <a:prstGeom prst="rect">
            <a:avLst/>
          </a:prstGeom>
        </p:spPr>
      </p:pic>
    </p:spTree>
    <p:extLst>
      <p:ext uri="{BB962C8B-B14F-4D97-AF65-F5344CB8AC3E}">
        <p14:creationId xmlns:p14="http://schemas.microsoft.com/office/powerpoint/2010/main" val="2833276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080648" cy="1143000"/>
          </a:xfrm>
        </p:spPr>
        <p:txBody>
          <a:bodyPr>
            <a:normAutofit/>
          </a:bodyPr>
          <a:lstStyle/>
          <a:p>
            <a:r>
              <a:rPr lang="en-US" dirty="0" smtClean="0"/>
              <a:t>Scenario 1 – Di Doac</a:t>
            </a:r>
            <a:endParaRPr lang="en-GB" dirty="0"/>
          </a:p>
        </p:txBody>
      </p:sp>
      <p:sp>
        <p:nvSpPr>
          <p:cNvPr id="3" name="Content Placeholder 2"/>
          <p:cNvSpPr>
            <a:spLocks noGrp="1"/>
          </p:cNvSpPr>
          <p:nvPr>
            <p:ph idx="1"/>
          </p:nvPr>
        </p:nvSpPr>
        <p:spPr/>
        <p:txBody>
          <a:bodyPr>
            <a:normAutofit lnSpcReduction="10000"/>
          </a:bodyPr>
          <a:lstStyle/>
          <a:p>
            <a:r>
              <a:rPr lang="en-GB" sz="2600" b="1" dirty="0"/>
              <a:t>Aim of this scenario is to test drug options for non-valvular AF:</a:t>
            </a:r>
          </a:p>
          <a:p>
            <a:pPr marL="0" indent="0">
              <a:buNone/>
            </a:pPr>
            <a:r>
              <a:rPr lang="en-GB" sz="2600" dirty="0"/>
              <a:t>	- 75 year old, female - </a:t>
            </a:r>
            <a:r>
              <a:rPr lang="en-GB" sz="1600" dirty="0">
                <a:solidFill>
                  <a:srgbClr val="FF0000"/>
                </a:solidFill>
              </a:rPr>
              <a:t>CHA2DS2VASc = 3, HAS-BLED = 1</a:t>
            </a:r>
          </a:p>
          <a:p>
            <a:pPr marL="0" indent="0">
              <a:buNone/>
            </a:pPr>
            <a:r>
              <a:rPr lang="en-GB" sz="2600" dirty="0">
                <a:solidFill>
                  <a:srgbClr val="FF0000"/>
                </a:solidFill>
              </a:rPr>
              <a:t>	</a:t>
            </a:r>
            <a:r>
              <a:rPr lang="en-GB" sz="2600" dirty="0"/>
              <a:t>- non-valvular AF - </a:t>
            </a:r>
            <a:r>
              <a:rPr lang="en-GB" sz="1500" dirty="0">
                <a:solidFill>
                  <a:srgbClr val="FF0000"/>
                </a:solidFill>
              </a:rPr>
              <a:t>indication for DOAC</a:t>
            </a:r>
          </a:p>
          <a:p>
            <a:pPr marL="0" indent="0">
              <a:buNone/>
            </a:pPr>
            <a:r>
              <a:rPr lang="en-GB" sz="2600" dirty="0">
                <a:solidFill>
                  <a:srgbClr val="FF0000"/>
                </a:solidFill>
              </a:rPr>
              <a:t>	</a:t>
            </a:r>
            <a:r>
              <a:rPr lang="en-GB" sz="2600" dirty="0"/>
              <a:t>- Creatinine = 90 (6/7/16), eGFR&gt;90 (6/7/16)</a:t>
            </a:r>
          </a:p>
          <a:p>
            <a:pPr marL="0" indent="0">
              <a:buNone/>
            </a:pPr>
            <a:r>
              <a:rPr lang="en-GB" sz="2600" dirty="0"/>
              <a:t>	- LFT= within normal </a:t>
            </a:r>
            <a:r>
              <a:rPr lang="en-GB" sz="2600" dirty="0" smtClean="0"/>
              <a:t>ranges - </a:t>
            </a:r>
            <a:r>
              <a:rPr lang="en-GB" sz="1600" dirty="0" smtClean="0">
                <a:solidFill>
                  <a:srgbClr val="FF0000"/>
                </a:solidFill>
              </a:rPr>
              <a:t>Abnormal </a:t>
            </a:r>
            <a:r>
              <a:rPr lang="en-GB" sz="1600" dirty="0">
                <a:solidFill>
                  <a:srgbClr val="FF0000"/>
                </a:solidFill>
              </a:rPr>
              <a:t>LFTs could be caution/CI for </a:t>
            </a:r>
            <a:r>
              <a:rPr lang="en-GB" sz="1600" dirty="0" smtClean="0">
                <a:solidFill>
                  <a:srgbClr val="FF0000"/>
                </a:solidFill>
              </a:rPr>
              <a:t>	    DOACs</a:t>
            </a:r>
            <a:endParaRPr lang="en-GB" sz="2600" dirty="0"/>
          </a:p>
          <a:p>
            <a:pPr marL="0" indent="0">
              <a:buNone/>
            </a:pPr>
            <a:r>
              <a:rPr lang="en-GB" sz="2600" dirty="0"/>
              <a:t>	- FBC= within normal </a:t>
            </a:r>
            <a:r>
              <a:rPr lang="en-GB" sz="2600" dirty="0" smtClean="0"/>
              <a:t>ranges - </a:t>
            </a:r>
            <a:r>
              <a:rPr lang="en-GB" sz="1600" dirty="0">
                <a:solidFill>
                  <a:srgbClr val="FF0000"/>
                </a:solidFill>
              </a:rPr>
              <a:t>Dudley Briefing requirement</a:t>
            </a:r>
            <a:r>
              <a:rPr lang="en-GB" sz="1600" dirty="0" smtClean="0"/>
              <a:t> </a:t>
            </a:r>
            <a:endParaRPr lang="en-GB" sz="1600" dirty="0"/>
          </a:p>
          <a:p>
            <a:pPr marL="0" indent="0">
              <a:buNone/>
            </a:pPr>
            <a:r>
              <a:rPr lang="en-GB" sz="2600" dirty="0"/>
              <a:t>	- INR = within normal </a:t>
            </a:r>
            <a:r>
              <a:rPr lang="en-GB" sz="2600" dirty="0" smtClean="0"/>
              <a:t>ranges - </a:t>
            </a:r>
            <a:r>
              <a:rPr lang="en-GB" sz="1600" dirty="0">
                <a:solidFill>
                  <a:srgbClr val="FF0000"/>
                </a:solidFill>
              </a:rPr>
              <a:t>Dudley Briefing requirement</a:t>
            </a:r>
            <a:endParaRPr lang="en-GB" sz="1600" dirty="0"/>
          </a:p>
          <a:p>
            <a:pPr marL="0" indent="0">
              <a:buNone/>
            </a:pPr>
            <a:r>
              <a:rPr lang="en-GB" sz="2600" dirty="0"/>
              <a:t>	- Weight = 68kg </a:t>
            </a:r>
            <a:r>
              <a:rPr lang="en-GB" sz="2600" dirty="0" smtClean="0"/>
              <a:t>- </a:t>
            </a:r>
            <a:r>
              <a:rPr lang="en-GB" sz="1600" dirty="0">
                <a:solidFill>
                  <a:srgbClr val="FF0000"/>
                </a:solidFill>
              </a:rPr>
              <a:t>dosing for DOAC- apixaban and edoxaban</a:t>
            </a:r>
          </a:p>
          <a:p>
            <a:pPr marL="0" indent="0">
              <a:buNone/>
            </a:pPr>
            <a:r>
              <a:rPr lang="en-GB" sz="2600" dirty="0"/>
              <a:t>	- No other medication</a:t>
            </a:r>
          </a:p>
          <a:p>
            <a:pPr marL="0" indent="0">
              <a:buNone/>
            </a:pPr>
            <a:endParaRPr lang="en-GB" dirty="0"/>
          </a:p>
        </p:txBody>
      </p:sp>
    </p:spTree>
    <p:extLst>
      <p:ext uri="{BB962C8B-B14F-4D97-AF65-F5344CB8AC3E}">
        <p14:creationId xmlns:p14="http://schemas.microsoft.com/office/powerpoint/2010/main" val="2618401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664" y="1214220"/>
            <a:ext cx="7704856" cy="509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843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27585" y="1340768"/>
            <a:ext cx="784887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262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5" y="1340768"/>
            <a:ext cx="777686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579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1268760"/>
            <a:ext cx="763284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544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152656" cy="1143000"/>
          </a:xfrm>
        </p:spPr>
        <p:txBody>
          <a:bodyPr>
            <a:normAutofit/>
          </a:bodyPr>
          <a:lstStyle/>
          <a:p>
            <a:r>
              <a:rPr lang="en-GB" b="1" dirty="0" smtClean="0"/>
              <a:t>Scenario 2 – Do Doac </a:t>
            </a:r>
            <a:endParaRPr lang="en-GB" b="1" dirty="0"/>
          </a:p>
        </p:txBody>
      </p:sp>
      <p:sp>
        <p:nvSpPr>
          <p:cNvPr id="3" name="Content Placeholder 2"/>
          <p:cNvSpPr>
            <a:spLocks noGrp="1"/>
          </p:cNvSpPr>
          <p:nvPr>
            <p:ph idx="1"/>
          </p:nvPr>
        </p:nvSpPr>
        <p:spPr/>
        <p:txBody>
          <a:bodyPr>
            <a:normAutofit/>
          </a:bodyPr>
          <a:lstStyle/>
          <a:p>
            <a:r>
              <a:rPr lang="en-GB" sz="2400" b="1" dirty="0" smtClean="0"/>
              <a:t>Aim of this scenario is to test dosing differences with DOACs</a:t>
            </a:r>
          </a:p>
          <a:p>
            <a:pPr marL="0" indent="0">
              <a:buNone/>
            </a:pPr>
            <a:r>
              <a:rPr lang="en-GB" sz="2400" dirty="0"/>
              <a:t>	</a:t>
            </a:r>
            <a:r>
              <a:rPr lang="en-GB" sz="2400" dirty="0" smtClean="0"/>
              <a:t>- 79 year old, female, type 2 diabetes – </a:t>
            </a:r>
            <a:r>
              <a:rPr lang="en-GB" sz="1500" dirty="0" smtClean="0">
                <a:solidFill>
                  <a:srgbClr val="FF0000"/>
                </a:solidFill>
              </a:rPr>
              <a:t>CHA2DS2VASc = 4</a:t>
            </a:r>
          </a:p>
          <a:p>
            <a:pPr marL="0" indent="0">
              <a:buNone/>
            </a:pPr>
            <a:r>
              <a:rPr lang="en-GB" sz="2400" dirty="0"/>
              <a:t>	</a:t>
            </a:r>
            <a:r>
              <a:rPr lang="en-GB" sz="2400" dirty="0" smtClean="0"/>
              <a:t>- non-valvular AF – </a:t>
            </a:r>
            <a:r>
              <a:rPr lang="en-GB" sz="1500" dirty="0" smtClean="0">
                <a:solidFill>
                  <a:srgbClr val="FF0000"/>
                </a:solidFill>
              </a:rPr>
              <a:t>indication for DOAC</a:t>
            </a:r>
          </a:p>
          <a:p>
            <a:pPr marL="0" indent="0">
              <a:buNone/>
            </a:pPr>
            <a:r>
              <a:rPr lang="en-GB" sz="2400" dirty="0"/>
              <a:t>	</a:t>
            </a:r>
            <a:r>
              <a:rPr lang="en-GB" sz="2400" dirty="0" smtClean="0"/>
              <a:t>- Alcohol intake = 5units/week, Aspirin 75mg od – </a:t>
            </a:r>
            <a:r>
              <a:rPr lang="en-GB" sz="1500" dirty="0" smtClean="0">
                <a:solidFill>
                  <a:srgbClr val="FF0000"/>
                </a:solidFill>
              </a:rPr>
              <a:t>HASBLED=2 </a:t>
            </a:r>
          </a:p>
          <a:p>
            <a:pPr marL="0" indent="0">
              <a:buNone/>
            </a:pPr>
            <a:r>
              <a:rPr lang="en-GB" sz="2400" dirty="0" smtClean="0"/>
              <a:t>	- Creatinine= 77, CrCl=45ml/min – </a:t>
            </a:r>
            <a:r>
              <a:rPr lang="en-GB" sz="1500" dirty="0" smtClean="0">
                <a:solidFill>
                  <a:srgbClr val="FF0000"/>
                </a:solidFill>
              </a:rPr>
              <a:t>dosing of DOAC</a:t>
            </a:r>
          </a:p>
          <a:p>
            <a:pPr marL="0" indent="0">
              <a:buNone/>
            </a:pPr>
            <a:r>
              <a:rPr lang="en-GB" sz="2400" dirty="0"/>
              <a:t>	</a:t>
            </a:r>
            <a:r>
              <a:rPr lang="en-GB" sz="2400" dirty="0" smtClean="0"/>
              <a:t>- LFTS = normal (1/7/16) – </a:t>
            </a:r>
            <a:r>
              <a:rPr lang="en-GB" sz="1500" dirty="0" smtClean="0">
                <a:solidFill>
                  <a:srgbClr val="FF0000"/>
                </a:solidFill>
              </a:rPr>
              <a:t>Abnormal LFTs could be caution/CI for DOACs</a:t>
            </a:r>
          </a:p>
          <a:p>
            <a:pPr marL="0" indent="0">
              <a:buNone/>
            </a:pPr>
            <a:r>
              <a:rPr lang="en-GB" sz="2400" dirty="0"/>
              <a:t>	</a:t>
            </a:r>
            <a:r>
              <a:rPr lang="en-GB" sz="2400" dirty="0" smtClean="0"/>
              <a:t>- FBC = normal (1/7/16) – </a:t>
            </a:r>
            <a:r>
              <a:rPr lang="en-GB" sz="1500" dirty="0" smtClean="0">
                <a:solidFill>
                  <a:srgbClr val="FF0000"/>
                </a:solidFill>
              </a:rPr>
              <a:t>Dudley Briefing requirement</a:t>
            </a:r>
          </a:p>
          <a:p>
            <a:pPr marL="0" indent="0">
              <a:buNone/>
            </a:pPr>
            <a:r>
              <a:rPr lang="en-GB" sz="2400" dirty="0"/>
              <a:t>	</a:t>
            </a:r>
            <a:r>
              <a:rPr lang="en-GB" sz="2400" dirty="0" smtClean="0"/>
              <a:t>- INR = 1.0 (1/7/16) – </a:t>
            </a:r>
            <a:r>
              <a:rPr lang="en-GB" sz="1500" dirty="0" smtClean="0">
                <a:solidFill>
                  <a:srgbClr val="FF0000"/>
                </a:solidFill>
              </a:rPr>
              <a:t>Dudley Briefing requirement</a:t>
            </a:r>
          </a:p>
          <a:p>
            <a:pPr marL="0" indent="0">
              <a:buNone/>
            </a:pPr>
            <a:r>
              <a:rPr lang="en-GB" sz="2400" dirty="0"/>
              <a:t>	</a:t>
            </a:r>
            <a:r>
              <a:rPr lang="en-GB" sz="2400" dirty="0" smtClean="0"/>
              <a:t>- Weight = 56kg – </a:t>
            </a:r>
            <a:r>
              <a:rPr lang="en-GB" sz="1500" dirty="0" smtClean="0">
                <a:solidFill>
                  <a:srgbClr val="FF0000"/>
                </a:solidFill>
              </a:rPr>
              <a:t>dosing for DOAC- apixaban and edoxaban</a:t>
            </a:r>
          </a:p>
          <a:p>
            <a:pPr marL="0" indent="0">
              <a:buNone/>
            </a:pPr>
            <a:r>
              <a:rPr lang="en-GB" sz="1500" dirty="0"/>
              <a:t>	</a:t>
            </a:r>
            <a:r>
              <a:rPr lang="en-GB" sz="2400" dirty="0" smtClean="0"/>
              <a:t>- Prefers once daily treatment</a:t>
            </a:r>
            <a:r>
              <a:rPr lang="en-GB" sz="1500" dirty="0" smtClean="0"/>
              <a:t> </a:t>
            </a:r>
            <a:r>
              <a:rPr lang="en-GB" sz="2400" dirty="0" smtClean="0"/>
              <a:t>– </a:t>
            </a:r>
            <a:r>
              <a:rPr lang="en-GB" sz="1500" dirty="0" smtClean="0">
                <a:solidFill>
                  <a:srgbClr val="FF0000"/>
                </a:solidFill>
              </a:rPr>
              <a:t>apixaban and dabigatran BD dosing</a:t>
            </a:r>
          </a:p>
        </p:txBody>
      </p:sp>
    </p:spTree>
    <p:extLst>
      <p:ext uri="{BB962C8B-B14F-4D97-AF65-F5344CB8AC3E}">
        <p14:creationId xmlns:p14="http://schemas.microsoft.com/office/powerpoint/2010/main" val="2103530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748883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7586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7" y="1268760"/>
            <a:ext cx="684076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flipV="1">
            <a:off x="5292080" y="3284984"/>
            <a:ext cx="2880320" cy="852192"/>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172400" y="3429000"/>
            <a:ext cx="792088" cy="1200329"/>
          </a:xfrm>
          <a:prstGeom prst="rect">
            <a:avLst/>
          </a:prstGeom>
          <a:noFill/>
        </p:spPr>
        <p:txBody>
          <a:bodyPr wrap="square" rtlCol="0">
            <a:spAutoFit/>
          </a:bodyPr>
          <a:lstStyle/>
          <a:p>
            <a:r>
              <a:rPr lang="en-GB" sz="1200" dirty="0" smtClean="0"/>
              <a:t>Notifies that patient is on an anti-platelet</a:t>
            </a:r>
            <a:endParaRPr lang="en-GB" sz="1200" dirty="0"/>
          </a:p>
        </p:txBody>
      </p:sp>
    </p:spTree>
    <p:extLst>
      <p:ext uri="{BB962C8B-B14F-4D97-AF65-F5344CB8AC3E}">
        <p14:creationId xmlns:p14="http://schemas.microsoft.com/office/powerpoint/2010/main" val="3764689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1" y="1196752"/>
            <a:ext cx="741682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712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792088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763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539552" y="188640"/>
            <a:ext cx="6972300" cy="711200"/>
          </a:xfrm>
        </p:spPr>
        <p:txBody>
          <a:bodyPr>
            <a:normAutofit fontScale="90000"/>
          </a:bodyPr>
          <a:lstStyle/>
          <a:p>
            <a:pPr eaLnBrk="1" fontAlgn="auto" hangingPunct="1">
              <a:spcAft>
                <a:spcPts val="0"/>
              </a:spcAft>
              <a:defRPr/>
            </a:pPr>
            <a:r>
              <a:rPr lang="en-GB" b="1" dirty="0" smtClean="0">
                <a:solidFill>
                  <a:schemeClr val="accent1">
                    <a:tint val="88000"/>
                    <a:satMod val="150000"/>
                  </a:schemeClr>
                </a:solidFill>
                <a:latin typeface="Arial" charset="0"/>
                <a:cs typeface="Arial" charset="0"/>
              </a:rPr>
              <a:t>Slope Index of Inequality</a:t>
            </a:r>
            <a:endParaRPr lang="en-US" b="1" dirty="0" smtClean="0">
              <a:solidFill>
                <a:schemeClr val="accent1">
                  <a:tint val="88000"/>
                  <a:satMod val="150000"/>
                </a:schemeClr>
              </a:solidFill>
              <a:latin typeface="Arial" charset="0"/>
              <a:cs typeface="Arial" charset="0"/>
            </a:endParaRPr>
          </a:p>
        </p:txBody>
      </p:sp>
      <p:pic>
        <p:nvPicPr>
          <p:cNvPr id="102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3194"/>
          <a:stretch>
            <a:fillRect/>
          </a:stretch>
        </p:blipFill>
        <p:spPr bwMode="auto">
          <a:xfrm>
            <a:off x="1404428" y="1412776"/>
            <a:ext cx="6985023" cy="455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7073056" y="1301341"/>
            <a:ext cx="1357313" cy="714375"/>
          </a:xfrm>
          <a:prstGeom prst="wedgeEllipseCallout">
            <a:avLst>
              <a:gd name="adj1" fmla="val -33466"/>
              <a:gd name="adj2" fmla="val 12541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dirty="0">
                <a:solidFill>
                  <a:schemeClr val="bg1"/>
                </a:solidFill>
                <a:latin typeface="Arial" pitchFamily="34" charset="0"/>
                <a:cs typeface="Arial" pitchFamily="34" charset="0"/>
              </a:rPr>
              <a:t>Deprivation gap</a:t>
            </a:r>
          </a:p>
          <a:p>
            <a:pPr algn="ctr" fontAlgn="auto">
              <a:spcBef>
                <a:spcPts val="0"/>
              </a:spcBef>
              <a:spcAft>
                <a:spcPts val="0"/>
              </a:spcAft>
              <a:defRPr/>
            </a:pPr>
            <a:r>
              <a:rPr lang="en-GB" sz="1200" dirty="0">
                <a:solidFill>
                  <a:schemeClr val="bg1"/>
                </a:solidFill>
                <a:latin typeface="Arial" pitchFamily="34" charset="0"/>
                <a:cs typeface="Arial" pitchFamily="34" charset="0"/>
              </a:rPr>
              <a:t> 6 years</a:t>
            </a:r>
          </a:p>
        </p:txBody>
      </p:sp>
      <p:sp>
        <p:nvSpPr>
          <p:cNvPr id="6" name="Oval Callout 5"/>
          <p:cNvSpPr/>
          <p:nvPr/>
        </p:nvSpPr>
        <p:spPr>
          <a:xfrm>
            <a:off x="6358681" y="3252755"/>
            <a:ext cx="1428750" cy="714375"/>
          </a:xfrm>
          <a:prstGeom prst="wedgeEllipseCallout">
            <a:avLst>
              <a:gd name="adj1" fmla="val -18319"/>
              <a:gd name="adj2" fmla="val -11506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bg1"/>
                </a:solidFill>
                <a:latin typeface="Arial" charset="0"/>
                <a:cs typeface="Arial" charset="0"/>
              </a:rPr>
              <a:t>Deprivation gap </a:t>
            </a:r>
          </a:p>
          <a:p>
            <a:pPr algn="ctr">
              <a:defRPr/>
            </a:pPr>
            <a:r>
              <a:rPr lang="en-GB" sz="1200" dirty="0">
                <a:solidFill>
                  <a:schemeClr val="bg1"/>
                </a:solidFill>
                <a:latin typeface="Arial" charset="0"/>
                <a:cs typeface="Arial" charset="0"/>
              </a:rPr>
              <a:t>10 years</a:t>
            </a:r>
          </a:p>
        </p:txBody>
      </p:sp>
    </p:spTree>
    <p:extLst>
      <p:ext uri="{BB962C8B-B14F-4D97-AF65-F5344CB8AC3E}">
        <p14:creationId xmlns:p14="http://schemas.microsoft.com/office/powerpoint/2010/main" val="2306118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5" y="1268760"/>
            <a:ext cx="777686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4859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152656" cy="1143000"/>
          </a:xfrm>
        </p:spPr>
        <p:txBody>
          <a:bodyPr>
            <a:normAutofit fontScale="90000"/>
          </a:bodyPr>
          <a:lstStyle/>
          <a:p>
            <a:r>
              <a:rPr lang="en-GB" b="1" dirty="0" smtClean="0"/>
              <a:t>Scenario 3 – Mo DOAC</a:t>
            </a:r>
            <a:endParaRPr lang="en-GB" b="1" dirty="0"/>
          </a:p>
        </p:txBody>
      </p:sp>
      <p:sp>
        <p:nvSpPr>
          <p:cNvPr id="3" name="Content Placeholder 2"/>
          <p:cNvSpPr>
            <a:spLocks noGrp="1"/>
          </p:cNvSpPr>
          <p:nvPr>
            <p:ph idx="1"/>
          </p:nvPr>
        </p:nvSpPr>
        <p:spPr/>
        <p:txBody>
          <a:bodyPr>
            <a:normAutofit lnSpcReduction="10000"/>
          </a:bodyPr>
          <a:lstStyle/>
          <a:p>
            <a:r>
              <a:rPr lang="en-GB" sz="2400" b="1" dirty="0" smtClean="0"/>
              <a:t>Aim of this scenario is to highlight the contraindication in cancer</a:t>
            </a:r>
          </a:p>
          <a:p>
            <a:pPr marL="0" indent="0">
              <a:buNone/>
            </a:pPr>
            <a:r>
              <a:rPr lang="en-GB" sz="2400" dirty="0"/>
              <a:t>	</a:t>
            </a:r>
            <a:r>
              <a:rPr lang="en-GB" sz="2400" dirty="0" smtClean="0"/>
              <a:t>- 66 year old, female, type 2 diabetes - </a:t>
            </a:r>
            <a:r>
              <a:rPr lang="en-GB" sz="1400" dirty="0" smtClean="0">
                <a:solidFill>
                  <a:srgbClr val="FF0000"/>
                </a:solidFill>
              </a:rPr>
              <a:t>CHA2DS2VASc = 4</a:t>
            </a:r>
          </a:p>
          <a:p>
            <a:pPr marL="0" indent="0">
              <a:buNone/>
            </a:pPr>
            <a:r>
              <a:rPr lang="en-GB" sz="2400" dirty="0" smtClean="0"/>
              <a:t> 	- non-valvular AF - </a:t>
            </a:r>
            <a:r>
              <a:rPr lang="en-GB" sz="1400" dirty="0" smtClean="0">
                <a:solidFill>
                  <a:srgbClr val="FF0000"/>
                </a:solidFill>
              </a:rPr>
              <a:t>indication for DOAC</a:t>
            </a:r>
          </a:p>
          <a:p>
            <a:pPr marL="0" indent="0">
              <a:buNone/>
            </a:pPr>
            <a:r>
              <a:rPr lang="en-GB" sz="1400" dirty="0">
                <a:solidFill>
                  <a:srgbClr val="FF0000"/>
                </a:solidFill>
              </a:rPr>
              <a:t>	</a:t>
            </a:r>
            <a:r>
              <a:rPr lang="en-GB" sz="2400" dirty="0" smtClean="0"/>
              <a:t>- oesophageal carcinoma undergoing chemotherapy - 	</a:t>
            </a:r>
            <a:r>
              <a:rPr lang="en-GB" sz="1400" dirty="0" smtClean="0">
                <a:solidFill>
                  <a:srgbClr val="FF0000"/>
                </a:solidFill>
              </a:rPr>
              <a:t>Contra-indication to anticoagulation</a:t>
            </a:r>
          </a:p>
          <a:p>
            <a:pPr marL="0" indent="0">
              <a:buNone/>
            </a:pPr>
            <a:r>
              <a:rPr lang="en-GB" sz="1400" dirty="0">
                <a:solidFill>
                  <a:srgbClr val="FF0000"/>
                </a:solidFill>
              </a:rPr>
              <a:t>	</a:t>
            </a:r>
            <a:r>
              <a:rPr lang="en-GB" sz="2400" dirty="0" smtClean="0"/>
              <a:t>- nil alcohol consumption, BP&lt;140/80, normal LFTs, renal 	function normal, on anti-hypertensives - </a:t>
            </a:r>
            <a:r>
              <a:rPr lang="en-GB" sz="1400" dirty="0" smtClean="0">
                <a:solidFill>
                  <a:srgbClr val="FF0000"/>
                </a:solidFill>
              </a:rPr>
              <a:t>HAS-BLED = 0</a:t>
            </a:r>
          </a:p>
          <a:p>
            <a:pPr marL="0" indent="0">
              <a:buNone/>
            </a:pPr>
            <a:r>
              <a:rPr lang="en-GB" sz="1400" dirty="0">
                <a:solidFill>
                  <a:srgbClr val="FF0000"/>
                </a:solidFill>
              </a:rPr>
              <a:t>	</a:t>
            </a:r>
            <a:r>
              <a:rPr lang="en-GB" sz="2400" dirty="0" smtClean="0"/>
              <a:t>- weight = 50kg – </a:t>
            </a:r>
            <a:r>
              <a:rPr lang="en-GB" sz="1400" dirty="0" smtClean="0">
                <a:solidFill>
                  <a:srgbClr val="FF0000"/>
                </a:solidFill>
              </a:rPr>
              <a:t>dosing for DOAC – apixaban and edoxaban weight dependent</a:t>
            </a:r>
          </a:p>
          <a:p>
            <a:pPr marL="0" indent="0">
              <a:buNone/>
            </a:pPr>
            <a:r>
              <a:rPr lang="en-GB" sz="2400" dirty="0"/>
              <a:t>	</a:t>
            </a:r>
            <a:r>
              <a:rPr lang="en-GB" sz="2400" dirty="0" smtClean="0"/>
              <a:t>- difficulty swallowing - </a:t>
            </a:r>
            <a:r>
              <a:rPr lang="en-GB" sz="1400" dirty="0" smtClean="0">
                <a:solidFill>
                  <a:srgbClr val="FF0000"/>
                </a:solidFill>
              </a:rPr>
              <a:t>dabigatran and edoxaban not suitable to be crushed</a:t>
            </a:r>
            <a:endParaRPr lang="en-GB" sz="2400" dirty="0" smtClean="0"/>
          </a:p>
          <a:p>
            <a:pPr marL="0" indent="0">
              <a:buNone/>
            </a:pPr>
            <a:r>
              <a:rPr lang="en-GB" sz="2400" dirty="0"/>
              <a:t>	</a:t>
            </a:r>
            <a:r>
              <a:rPr lang="en-GB" sz="2400" dirty="0" smtClean="0"/>
              <a:t>- compliance is good - </a:t>
            </a:r>
            <a:r>
              <a:rPr lang="en-GB" sz="1400" dirty="0" smtClean="0">
                <a:solidFill>
                  <a:srgbClr val="FF0000"/>
                </a:solidFill>
              </a:rPr>
              <a:t>any DOAC is suitable - once daily or twice daily regimes</a:t>
            </a:r>
            <a:endParaRPr lang="en-GB" sz="2400" dirty="0" smtClean="0"/>
          </a:p>
          <a:p>
            <a:pPr marL="0" indent="0">
              <a:buNone/>
            </a:pPr>
            <a:endParaRPr lang="en-GB" sz="2400" dirty="0"/>
          </a:p>
        </p:txBody>
      </p:sp>
    </p:spTree>
    <p:extLst>
      <p:ext uri="{BB962C8B-B14F-4D97-AF65-F5344CB8AC3E}">
        <p14:creationId xmlns:p14="http://schemas.microsoft.com/office/powerpoint/2010/main" val="1844720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761913"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705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548922" y="1196752"/>
            <a:ext cx="7119422" cy="4929411"/>
          </a:xfrm>
          <a:prstGeom prst="rect">
            <a:avLst/>
          </a:prstGeom>
        </p:spPr>
      </p:pic>
      <p:cxnSp>
        <p:nvCxnSpPr>
          <p:cNvPr id="8" name="Straight Arrow Connector 7"/>
          <p:cNvCxnSpPr/>
          <p:nvPr/>
        </p:nvCxnSpPr>
        <p:spPr>
          <a:xfrm flipH="1">
            <a:off x="2195736" y="4149080"/>
            <a:ext cx="5616624" cy="72008"/>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12360" y="3964414"/>
            <a:ext cx="1331640" cy="646331"/>
          </a:xfrm>
          <a:prstGeom prst="rect">
            <a:avLst/>
          </a:prstGeom>
          <a:noFill/>
        </p:spPr>
        <p:txBody>
          <a:bodyPr wrap="square" rtlCol="0">
            <a:spAutoFit/>
          </a:bodyPr>
          <a:lstStyle/>
          <a:p>
            <a:r>
              <a:rPr lang="en-GB" sz="1200" dirty="0" smtClean="0"/>
              <a:t>Notifies that there’s a contraindication</a:t>
            </a:r>
            <a:endParaRPr lang="en-GB" sz="1200" dirty="0"/>
          </a:p>
        </p:txBody>
      </p:sp>
    </p:spTree>
    <p:extLst>
      <p:ext uri="{BB962C8B-B14F-4D97-AF65-F5344CB8AC3E}">
        <p14:creationId xmlns:p14="http://schemas.microsoft.com/office/powerpoint/2010/main" val="2601201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68344" y="2740277"/>
            <a:ext cx="1368152" cy="646331"/>
          </a:xfrm>
          <a:prstGeom prst="rect">
            <a:avLst/>
          </a:prstGeom>
          <a:noFill/>
          <a:ln w="12700">
            <a:solidFill>
              <a:schemeClr val="tx1"/>
            </a:solidFill>
          </a:ln>
        </p:spPr>
        <p:txBody>
          <a:bodyPr wrap="square" rtlCol="0">
            <a:spAutoFit/>
          </a:bodyPr>
          <a:lstStyle/>
          <a:p>
            <a:r>
              <a:rPr lang="en-GB" sz="1200" dirty="0" smtClean="0"/>
              <a:t>Notifies that DOACs are contraindicated </a:t>
            </a:r>
            <a:endParaRPr lang="en-GB" sz="1200"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6267231"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221088"/>
            <a:ext cx="6267450" cy="91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3707904" y="3063442"/>
            <a:ext cx="3960440" cy="149534"/>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9177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152656" cy="1143000"/>
          </a:xfrm>
        </p:spPr>
        <p:txBody>
          <a:bodyPr>
            <a:normAutofit fontScale="90000"/>
          </a:bodyPr>
          <a:lstStyle/>
          <a:p>
            <a:r>
              <a:rPr lang="en-GB" b="1" dirty="0" smtClean="0"/>
              <a:t>Scenario 4 – Me Doac</a:t>
            </a:r>
            <a:endParaRPr lang="en-GB" b="1" dirty="0"/>
          </a:p>
        </p:txBody>
      </p:sp>
      <p:sp>
        <p:nvSpPr>
          <p:cNvPr id="3" name="Content Placeholder 2"/>
          <p:cNvSpPr>
            <a:spLocks noGrp="1"/>
          </p:cNvSpPr>
          <p:nvPr>
            <p:ph idx="1"/>
          </p:nvPr>
        </p:nvSpPr>
        <p:spPr/>
        <p:txBody>
          <a:bodyPr>
            <a:normAutofit/>
          </a:bodyPr>
          <a:lstStyle/>
          <a:p>
            <a:r>
              <a:rPr lang="en-GB" sz="2400" b="1" dirty="0" smtClean="0"/>
              <a:t>Aim of this scenario is to highlight the caution in impaired renal function</a:t>
            </a:r>
          </a:p>
          <a:p>
            <a:pPr marL="0" indent="0">
              <a:buNone/>
            </a:pPr>
            <a:r>
              <a:rPr lang="en-GB" sz="2400" dirty="0"/>
              <a:t>	</a:t>
            </a:r>
            <a:r>
              <a:rPr lang="en-GB" sz="2400" dirty="0" smtClean="0"/>
              <a:t>- 75 year old, male, type 2 diabetes - </a:t>
            </a:r>
            <a:r>
              <a:rPr lang="en-GB" sz="1400" dirty="0" smtClean="0">
                <a:solidFill>
                  <a:srgbClr val="FF0000"/>
                </a:solidFill>
              </a:rPr>
              <a:t>CHA2DS2VASc = 2</a:t>
            </a:r>
          </a:p>
          <a:p>
            <a:pPr marL="0" indent="0">
              <a:buNone/>
            </a:pPr>
            <a:r>
              <a:rPr lang="en-GB" sz="1400" dirty="0">
                <a:solidFill>
                  <a:srgbClr val="FF0000"/>
                </a:solidFill>
              </a:rPr>
              <a:t>	</a:t>
            </a:r>
            <a:r>
              <a:rPr lang="en-GB" sz="2400" dirty="0" smtClean="0"/>
              <a:t>- non-valvular AF - </a:t>
            </a:r>
            <a:r>
              <a:rPr lang="en-GB" sz="1400" dirty="0" smtClean="0">
                <a:solidFill>
                  <a:srgbClr val="FF0000"/>
                </a:solidFill>
              </a:rPr>
              <a:t>indication for DOAC</a:t>
            </a:r>
          </a:p>
          <a:p>
            <a:pPr marL="0" indent="0">
              <a:buNone/>
            </a:pPr>
            <a:r>
              <a:rPr lang="en-GB" sz="1400" dirty="0">
                <a:solidFill>
                  <a:srgbClr val="FF0000"/>
                </a:solidFill>
              </a:rPr>
              <a:t>	</a:t>
            </a:r>
            <a:r>
              <a:rPr lang="en-GB" sz="2400" dirty="0" smtClean="0"/>
              <a:t>- hypertension -166/90 (6/7/16)</a:t>
            </a:r>
          </a:p>
          <a:p>
            <a:pPr marL="0" indent="0">
              <a:buNone/>
            </a:pPr>
            <a:r>
              <a:rPr lang="en-GB" sz="2400" dirty="0" smtClean="0"/>
              <a:t>	- alcohol consumption – 12units/week - </a:t>
            </a:r>
            <a:r>
              <a:rPr lang="en-GB" sz="1500" dirty="0">
                <a:solidFill>
                  <a:srgbClr val="FF0000"/>
                </a:solidFill>
              </a:rPr>
              <a:t>HAS-BLED </a:t>
            </a:r>
            <a:r>
              <a:rPr lang="en-GB" sz="1500" dirty="0" smtClean="0">
                <a:solidFill>
                  <a:srgbClr val="FF0000"/>
                </a:solidFill>
              </a:rPr>
              <a:t>= 4</a:t>
            </a:r>
            <a:endParaRPr lang="en-GB" sz="2400" dirty="0" smtClean="0"/>
          </a:p>
          <a:p>
            <a:pPr marL="0" indent="0">
              <a:buNone/>
            </a:pPr>
            <a:r>
              <a:rPr lang="en-GB" sz="2400" dirty="0"/>
              <a:t>	</a:t>
            </a:r>
            <a:r>
              <a:rPr lang="en-GB" sz="2400" dirty="0" smtClean="0"/>
              <a:t>- Creatinine =200, CrCl - 26 </a:t>
            </a:r>
            <a:r>
              <a:rPr lang="en-GB" sz="1500" dirty="0" smtClean="0">
                <a:solidFill>
                  <a:srgbClr val="FF0000"/>
                </a:solidFill>
              </a:rPr>
              <a:t>dosing of DOAC are CrCl dependent</a:t>
            </a:r>
            <a:endParaRPr lang="en-GB" sz="2400" dirty="0" smtClean="0"/>
          </a:p>
          <a:p>
            <a:pPr marL="0" indent="0">
              <a:buNone/>
            </a:pPr>
            <a:r>
              <a:rPr lang="en-US" sz="2400" dirty="0"/>
              <a:t>	</a:t>
            </a:r>
            <a:r>
              <a:rPr lang="en-US" sz="2400" dirty="0" smtClean="0"/>
              <a:t>- LFTs within normal range - </a:t>
            </a:r>
            <a:r>
              <a:rPr lang="en-GB" sz="1500" dirty="0">
                <a:solidFill>
                  <a:srgbClr val="FF0000"/>
                </a:solidFill>
              </a:rPr>
              <a:t>Abnormal LFTs could be caution/CI for DOACs</a:t>
            </a:r>
            <a:endParaRPr lang="en-US" sz="1500" dirty="0" smtClean="0"/>
          </a:p>
          <a:p>
            <a:pPr marL="0" indent="0">
              <a:buNone/>
            </a:pPr>
            <a:r>
              <a:rPr lang="en-US" sz="2400" dirty="0"/>
              <a:t>	</a:t>
            </a:r>
            <a:r>
              <a:rPr lang="en-US" sz="2400" dirty="0" smtClean="0"/>
              <a:t>- FBC within normal range - </a:t>
            </a:r>
            <a:r>
              <a:rPr lang="en-GB" sz="1500" dirty="0">
                <a:solidFill>
                  <a:srgbClr val="FF0000"/>
                </a:solidFill>
              </a:rPr>
              <a:t>Dudley Briefing requirement</a:t>
            </a:r>
            <a:endParaRPr lang="en-US" sz="1500" dirty="0" smtClean="0"/>
          </a:p>
          <a:p>
            <a:pPr marL="0" indent="0">
              <a:buNone/>
            </a:pPr>
            <a:r>
              <a:rPr lang="en-US" sz="2400" dirty="0"/>
              <a:t>	</a:t>
            </a:r>
            <a:r>
              <a:rPr lang="en-US" sz="2400" dirty="0" smtClean="0"/>
              <a:t>- INR = 1.0 - </a:t>
            </a:r>
            <a:r>
              <a:rPr lang="en-GB" sz="1500" dirty="0">
                <a:solidFill>
                  <a:srgbClr val="FF0000"/>
                </a:solidFill>
              </a:rPr>
              <a:t>Dudley Briefing requirement</a:t>
            </a:r>
            <a:endParaRPr lang="en-GB" sz="1500" dirty="0" smtClean="0"/>
          </a:p>
          <a:p>
            <a:pPr marL="0" indent="0">
              <a:buNone/>
            </a:pPr>
            <a:endParaRPr lang="en-GB" sz="1400" dirty="0" smtClean="0">
              <a:solidFill>
                <a:srgbClr val="FF0000"/>
              </a:solidFill>
            </a:endParaRPr>
          </a:p>
          <a:p>
            <a:pPr marL="0" indent="0">
              <a:buNone/>
            </a:pPr>
            <a:endParaRPr lang="en-GB" sz="2400" dirty="0"/>
          </a:p>
        </p:txBody>
      </p:sp>
    </p:spTree>
    <p:extLst>
      <p:ext uri="{BB962C8B-B14F-4D97-AF65-F5344CB8AC3E}">
        <p14:creationId xmlns:p14="http://schemas.microsoft.com/office/powerpoint/2010/main" val="1013892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424" y="1196752"/>
            <a:ext cx="8361063"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4245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1268760"/>
            <a:ext cx="784887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145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691276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68344" y="3861048"/>
            <a:ext cx="1296144" cy="461665"/>
          </a:xfrm>
          <a:prstGeom prst="rect">
            <a:avLst/>
          </a:prstGeom>
          <a:noFill/>
        </p:spPr>
        <p:txBody>
          <a:bodyPr wrap="square" rtlCol="0">
            <a:spAutoFit/>
          </a:bodyPr>
          <a:lstStyle/>
          <a:p>
            <a:r>
              <a:rPr lang="en-GB" sz="1200" dirty="0" smtClean="0"/>
              <a:t>Notifies a contraindication </a:t>
            </a:r>
            <a:endParaRPr lang="en-GB" sz="1200" dirty="0"/>
          </a:p>
        </p:txBody>
      </p:sp>
      <p:cxnSp>
        <p:nvCxnSpPr>
          <p:cNvPr id="6" name="Straight Arrow Connector 5"/>
          <p:cNvCxnSpPr>
            <a:stCxn id="4" idx="1"/>
          </p:cNvCxnSpPr>
          <p:nvPr/>
        </p:nvCxnSpPr>
        <p:spPr>
          <a:xfrm flipH="1">
            <a:off x="3779912" y="4091881"/>
            <a:ext cx="3888432" cy="345231"/>
          </a:xfrm>
          <a:prstGeom prst="straightConnector1">
            <a:avLst/>
          </a:prstGeom>
          <a:ln w="19050">
            <a:solidFill>
              <a:srgbClr val="CC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032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5" y="1628800"/>
            <a:ext cx="7200800"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187624" y="1628800"/>
            <a:ext cx="720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87624" y="1628800"/>
            <a:ext cx="0" cy="41764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50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008640" cy="1143000"/>
          </a:xfrm>
        </p:spPr>
        <p:txBody>
          <a:bodyPr>
            <a:noAutofit/>
          </a:bodyPr>
          <a:lstStyle/>
          <a:p>
            <a:r>
              <a:rPr lang="en-GB" sz="3600" b="1" dirty="0" smtClean="0"/>
              <a:t>Pharmacy in the Dudley Health Economy</a:t>
            </a:r>
            <a:endParaRPr lang="en-GB" sz="3600" b="1" dirty="0"/>
          </a:p>
        </p:txBody>
      </p:sp>
      <p:pic>
        <p:nvPicPr>
          <p:cNvPr id="4" name="Content Placeholder 3"/>
          <p:cNvPicPr>
            <a:picLocks noGrp="1"/>
          </p:cNvPicPr>
          <p:nvPr>
            <p:ph idx="1"/>
          </p:nvPr>
        </p:nvPicPr>
        <p:blipFill>
          <a:blip r:embed="rId3" cstate="print"/>
          <a:srcRect l="59863" t="22494" r="10003" b="10855"/>
          <a:stretch>
            <a:fillRect/>
          </a:stretch>
        </p:blipFill>
        <p:spPr bwMode="auto">
          <a:xfrm>
            <a:off x="934201" y="1600200"/>
            <a:ext cx="7275597" cy="4525963"/>
          </a:xfrm>
          <a:prstGeom prst="rect">
            <a:avLst/>
          </a:prstGeom>
          <a:noFill/>
          <a:ln w="9525">
            <a:noFill/>
            <a:miter lim="800000"/>
            <a:headEnd/>
            <a:tailEnd/>
          </a:ln>
        </p:spPr>
      </p:pic>
    </p:spTree>
    <p:extLst>
      <p:ext uri="{BB962C8B-B14F-4D97-AF65-F5344CB8AC3E}">
        <p14:creationId xmlns:p14="http://schemas.microsoft.com/office/powerpoint/2010/main" val="2575419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780928"/>
            <a:ext cx="259228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5714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008640" cy="1143000"/>
          </a:xfrm>
        </p:spPr>
        <p:txBody>
          <a:bodyPr>
            <a:normAutofit fontScale="90000"/>
          </a:bodyPr>
          <a:lstStyle/>
          <a:p>
            <a:r>
              <a:rPr lang="en-GB" b="1" dirty="0" smtClean="0"/>
              <a:t>Population impact and ongoing management</a:t>
            </a:r>
            <a:endParaRPr lang="en-GB" b="1" dirty="0"/>
          </a:p>
        </p:txBody>
      </p:sp>
      <p:sp>
        <p:nvSpPr>
          <p:cNvPr id="3" name="Content Placeholder 2"/>
          <p:cNvSpPr>
            <a:spLocks noGrp="1"/>
          </p:cNvSpPr>
          <p:nvPr>
            <p:ph idx="1"/>
          </p:nvPr>
        </p:nvSpPr>
        <p:spPr/>
        <p:txBody>
          <a:bodyPr>
            <a:normAutofit fontScale="70000" lnSpcReduction="20000"/>
          </a:bodyPr>
          <a:lstStyle/>
          <a:p>
            <a:r>
              <a:rPr lang="en-GB" dirty="0" smtClean="0"/>
              <a:t>Ongoing prescribing of DOACs</a:t>
            </a:r>
          </a:p>
          <a:p>
            <a:r>
              <a:rPr lang="en-GB" dirty="0" smtClean="0"/>
              <a:t>Pathway updated to reflect all DOACs and TAG</a:t>
            </a:r>
          </a:p>
          <a:p>
            <a:r>
              <a:rPr lang="en-GB" dirty="0" smtClean="0"/>
              <a:t>Increased skills within Primary Care</a:t>
            </a:r>
          </a:p>
          <a:p>
            <a:r>
              <a:rPr lang="en-GB" dirty="0" smtClean="0"/>
              <a:t>Introduction of AF Advisor Tool on EMISWeb</a:t>
            </a:r>
          </a:p>
          <a:p>
            <a:r>
              <a:rPr lang="en-GB" dirty="0" smtClean="0"/>
              <a:t>Outcomes- Stroke impact/ mortality data</a:t>
            </a:r>
          </a:p>
          <a:p>
            <a:r>
              <a:rPr lang="en-GB" dirty="0" smtClean="0"/>
              <a:t>Use of the Primary Care Practice Based Pharmacist</a:t>
            </a:r>
          </a:p>
          <a:p>
            <a:r>
              <a:rPr lang="en-GB" dirty="0"/>
              <a:t>AF baseline data</a:t>
            </a:r>
          </a:p>
          <a:p>
            <a:r>
              <a:rPr lang="en-GB" dirty="0"/>
              <a:t>Clinical Audit in Primary Care</a:t>
            </a:r>
          </a:p>
          <a:p>
            <a:r>
              <a:rPr lang="en-GB" dirty="0"/>
              <a:t>Case finding</a:t>
            </a:r>
          </a:p>
          <a:p>
            <a:r>
              <a:rPr lang="en-GB" dirty="0"/>
              <a:t>Medication Review</a:t>
            </a:r>
          </a:p>
          <a:p>
            <a:r>
              <a:rPr lang="en-GB" dirty="0"/>
              <a:t>The role of incentives e.g. Quality Premium</a:t>
            </a:r>
          </a:p>
          <a:p>
            <a:r>
              <a:rPr lang="en-GB" dirty="0"/>
              <a:t>Disruptive technology- decision tools</a:t>
            </a:r>
          </a:p>
          <a:p>
            <a:pPr marL="0" indent="0">
              <a:buNone/>
            </a:pPr>
            <a:endParaRPr lang="en-GB" dirty="0"/>
          </a:p>
        </p:txBody>
      </p:sp>
    </p:spTree>
    <p:extLst>
      <p:ext uri="{BB962C8B-B14F-4D97-AF65-F5344CB8AC3E}">
        <p14:creationId xmlns:p14="http://schemas.microsoft.com/office/powerpoint/2010/main" val="1683961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3712496" cy="3286718"/>
          </a:xfrm>
        </p:spPr>
        <p:txBody>
          <a:bodyPr>
            <a:normAutofit fontScale="90000"/>
          </a:bodyPr>
          <a:lstStyle/>
          <a:p>
            <a:r>
              <a:rPr lang="en-GB" b="1" dirty="0" smtClean="0"/>
              <a:t>Directly Standardised Mortality Rate in Dudley for Stroke</a:t>
            </a:r>
            <a:endParaRPr lang="en-GB" b="1" dirty="0"/>
          </a:p>
        </p:txBody>
      </p:sp>
      <p:pic>
        <p:nvPicPr>
          <p:cNvPr id="4" name="fe7659f0-8ae5-4daf-b553-cdfbd982ec75-1253235-1350x675"/>
          <p:cNvPicPr>
            <a:picLocks noGrp="1" noChangeAspect="1"/>
          </p:cNvPicPr>
          <p:nvPr>
            <p:ph idx="1"/>
          </p:nvPr>
        </p:nvPicPr>
        <p:blipFill>
          <a:blip r:embed="rId3" cstate="print"/>
          <a:srcRect/>
          <a:stretch>
            <a:fillRect/>
          </a:stretch>
        </p:blipFill>
        <p:spPr>
          <a:xfrm>
            <a:off x="539552" y="3645024"/>
            <a:ext cx="5637312" cy="2818656"/>
          </a:xfrm>
          <a:prstGeom prst="rect">
            <a:avLst/>
          </a:prstGeom>
          <a:noFill/>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bwMode="auto">
          <a:xfrm>
            <a:off x="4139952" y="1124744"/>
            <a:ext cx="4644008" cy="3240360"/>
          </a:xfrm>
          <a:prstGeom prst="rect">
            <a:avLst/>
          </a:prstGeom>
          <a:noFill/>
          <a:ln w="9525">
            <a:noFill/>
            <a:miter lim="800000"/>
            <a:headEnd/>
            <a:tailEnd/>
          </a:ln>
        </p:spPr>
      </p:pic>
    </p:spTree>
    <p:extLst>
      <p:ext uri="{BB962C8B-B14F-4D97-AF65-F5344CB8AC3E}">
        <p14:creationId xmlns:p14="http://schemas.microsoft.com/office/powerpoint/2010/main" val="2557197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224664" cy="1143000"/>
          </a:xfrm>
        </p:spPr>
        <p:txBody>
          <a:bodyPr>
            <a:normAutofit fontScale="90000"/>
          </a:bodyPr>
          <a:lstStyle/>
          <a:p>
            <a:r>
              <a:rPr lang="en-GB" b="1" dirty="0"/>
              <a:t>Directly Standardised Mortality Rate in Dudley for Stroke</a:t>
            </a:r>
          </a:p>
        </p:txBody>
      </p:sp>
      <p:pic>
        <p:nvPicPr>
          <p:cNvPr id="4" name="Content Placeholder 3"/>
          <p:cNvPicPr>
            <a:picLocks noGrp="1" noChangeAspect="1"/>
          </p:cNvPicPr>
          <p:nvPr>
            <p:ph idx="1"/>
          </p:nvPr>
        </p:nvPicPr>
        <p:blipFill rotWithShape="1">
          <a:blip r:embed="rId3" cstate="print"/>
          <a:srcRect l="2639" t="17561" r="17424" b="7340"/>
          <a:stretch/>
        </p:blipFill>
        <p:spPr>
          <a:xfrm>
            <a:off x="539552" y="1700808"/>
            <a:ext cx="8448189" cy="4464496"/>
          </a:xfrm>
          <a:prstGeom prst="rect">
            <a:avLst/>
          </a:prstGeom>
          <a:ln>
            <a:solidFill>
              <a:schemeClr val="accent1"/>
            </a:solidFill>
          </a:ln>
        </p:spPr>
      </p:pic>
    </p:spTree>
    <p:extLst>
      <p:ext uri="{BB962C8B-B14F-4D97-AF65-F5344CB8AC3E}">
        <p14:creationId xmlns:p14="http://schemas.microsoft.com/office/powerpoint/2010/main" val="3174055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4936632" cy="1143000"/>
          </a:xfrm>
        </p:spPr>
        <p:txBody>
          <a:bodyPr>
            <a:normAutofit fontScale="90000"/>
          </a:bodyPr>
          <a:lstStyle/>
          <a:p>
            <a:r>
              <a:rPr lang="en-GB" dirty="0" smtClean="0"/>
              <a:t>Role of the Primary Care Pharmacist</a:t>
            </a:r>
            <a:endParaRPr lang="en-GB" dirty="0"/>
          </a:p>
        </p:txBody>
      </p:sp>
      <p:sp>
        <p:nvSpPr>
          <p:cNvPr id="3" name="Content Placeholder 2"/>
          <p:cNvSpPr>
            <a:spLocks noGrp="1"/>
          </p:cNvSpPr>
          <p:nvPr>
            <p:ph idx="1"/>
          </p:nvPr>
        </p:nvSpPr>
        <p:spPr/>
        <p:txBody>
          <a:bodyPr/>
          <a:lstStyle/>
          <a:p>
            <a:r>
              <a:rPr lang="en-GB" dirty="0" smtClean="0"/>
              <a:t>Case finding</a:t>
            </a:r>
          </a:p>
          <a:p>
            <a:r>
              <a:rPr lang="en-GB" dirty="0" smtClean="0"/>
              <a:t>Clinical audit</a:t>
            </a:r>
          </a:p>
          <a:p>
            <a:r>
              <a:rPr lang="en-GB" dirty="0" smtClean="0"/>
              <a:t>Patient assessment and medication review</a:t>
            </a:r>
          </a:p>
          <a:p>
            <a:r>
              <a:rPr lang="en-GB" dirty="0" smtClean="0"/>
              <a:t>Expertise in medicines- choice of DOAC</a:t>
            </a:r>
          </a:p>
          <a:p>
            <a:r>
              <a:rPr lang="en-GB" dirty="0" smtClean="0"/>
              <a:t>Interpretation of NICE guidance (TAG)</a:t>
            </a:r>
          </a:p>
          <a:p>
            <a:r>
              <a:rPr lang="en-GB" dirty="0" smtClean="0"/>
              <a:t>Leadership / Education at practice level in the utilisation of AF Advisor</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4936632" cy="1143000"/>
          </a:xfrm>
        </p:spPr>
        <p:txBody>
          <a:bodyPr>
            <a:normAutofit fontScale="90000"/>
          </a:bodyPr>
          <a:lstStyle/>
          <a:p>
            <a:r>
              <a:rPr lang="en-GB" dirty="0" smtClean="0"/>
              <a:t>Competence self-check</a:t>
            </a:r>
            <a:endParaRPr lang="en-GB" dirty="0"/>
          </a:p>
        </p:txBody>
      </p:sp>
      <p:sp>
        <p:nvSpPr>
          <p:cNvPr id="3" name="Content Placeholder 2"/>
          <p:cNvSpPr>
            <a:spLocks noGrp="1"/>
          </p:cNvSpPr>
          <p:nvPr>
            <p:ph idx="1"/>
          </p:nvPr>
        </p:nvSpPr>
        <p:spPr/>
        <p:txBody>
          <a:bodyPr>
            <a:normAutofit lnSpcReduction="10000"/>
          </a:bodyPr>
          <a:lstStyle/>
          <a:p>
            <a:r>
              <a:rPr lang="en-GB" dirty="0" smtClean="0"/>
              <a:t>Are you competent to perform a medication review?</a:t>
            </a:r>
          </a:p>
          <a:p>
            <a:r>
              <a:rPr lang="en-GB" dirty="0" smtClean="0"/>
              <a:t>How will you make an impact on the management of AF?</a:t>
            </a:r>
          </a:p>
          <a:p>
            <a:r>
              <a:rPr lang="en-GB" dirty="0" smtClean="0"/>
              <a:t>Will your decision making be done in isolation/ team/ protocol driven?</a:t>
            </a:r>
          </a:p>
          <a:p>
            <a:r>
              <a:rPr lang="en-GB" dirty="0" smtClean="0"/>
              <a:t>Are you working at a specialist level?</a:t>
            </a:r>
          </a:p>
          <a:p>
            <a:r>
              <a:rPr lang="en-GB" dirty="0" smtClean="0"/>
              <a:t>How will you maintain and demonstrate competence?</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152656" cy="1143000"/>
          </a:xfrm>
        </p:spPr>
        <p:txBody>
          <a:bodyPr>
            <a:normAutofit fontScale="90000"/>
          </a:bodyPr>
          <a:lstStyle/>
          <a:p>
            <a:r>
              <a:rPr lang="en-GB" dirty="0" smtClean="0"/>
              <a:t>Key tips for delivering Pharmaceutical Care at a Population level</a:t>
            </a:r>
            <a:endParaRPr lang="en-GB" dirty="0"/>
          </a:p>
        </p:txBody>
      </p:sp>
      <p:sp>
        <p:nvSpPr>
          <p:cNvPr id="3" name="Content Placeholder 2"/>
          <p:cNvSpPr>
            <a:spLocks noGrp="1"/>
          </p:cNvSpPr>
          <p:nvPr>
            <p:ph idx="1"/>
          </p:nvPr>
        </p:nvSpPr>
        <p:spPr/>
        <p:txBody>
          <a:bodyPr>
            <a:normAutofit lnSpcReduction="10000"/>
          </a:bodyPr>
          <a:lstStyle/>
          <a:p>
            <a:r>
              <a:rPr lang="en-GB" dirty="0" smtClean="0"/>
              <a:t>Targeted medication review</a:t>
            </a:r>
          </a:p>
          <a:p>
            <a:r>
              <a:rPr lang="en-GB" dirty="0" smtClean="0"/>
              <a:t>Stakeholder engagement</a:t>
            </a:r>
          </a:p>
          <a:p>
            <a:r>
              <a:rPr lang="en-GB" dirty="0" smtClean="0"/>
              <a:t>Establishing the needs of the population</a:t>
            </a:r>
          </a:p>
          <a:p>
            <a:r>
              <a:rPr lang="en-GB" dirty="0" smtClean="0"/>
              <a:t>Prioritisation of resource</a:t>
            </a:r>
          </a:p>
          <a:p>
            <a:r>
              <a:rPr lang="en-GB" dirty="0" smtClean="0"/>
              <a:t>Disruptive technology</a:t>
            </a:r>
          </a:p>
          <a:p>
            <a:r>
              <a:rPr lang="en-GB" dirty="0" smtClean="0"/>
              <a:t>Implementing national and local guidance (NICE and formulary)</a:t>
            </a:r>
          </a:p>
          <a:p>
            <a:r>
              <a:rPr lang="en-GB" dirty="0" smtClean="0"/>
              <a:t>Measuring outcomes </a:t>
            </a:r>
          </a:p>
          <a:p>
            <a:pPr>
              <a:buNone/>
            </a:pP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340768"/>
            <a:ext cx="8229600" cy="4608512"/>
          </a:xfrm>
        </p:spPr>
        <p:txBody>
          <a:bodyPr>
            <a:normAutofit/>
          </a:bodyPr>
          <a:lstStyle/>
          <a:p>
            <a:pPr algn="ctr"/>
            <a:r>
              <a:rPr lang="en-GB" b="1" dirty="0" smtClean="0"/>
              <a:t>Thank you for listening</a:t>
            </a:r>
            <a:r>
              <a:rPr lang="en-GB" dirty="0" smtClean="0"/>
              <a:t/>
            </a:r>
            <a:br>
              <a:rPr lang="en-GB" dirty="0" smtClean="0"/>
            </a:br>
            <a:r>
              <a:rPr lang="en-GB" dirty="0" smtClean="0"/>
              <a:t/>
            </a:r>
            <a:br>
              <a:rPr lang="en-GB" dirty="0" smtClean="0"/>
            </a:br>
            <a:r>
              <a:rPr lang="en-GB" sz="1800" dirty="0" smtClean="0"/>
              <a:t>For more information contact :</a:t>
            </a:r>
            <a:br>
              <a:rPr lang="en-GB" sz="1800" dirty="0" smtClean="0"/>
            </a:br>
            <a:r>
              <a:rPr lang="en-GB" sz="1800" dirty="0" smtClean="0"/>
              <a:t/>
            </a:r>
            <a:br>
              <a:rPr lang="en-GB" sz="1800" dirty="0" smtClean="0"/>
            </a:br>
            <a:r>
              <a:rPr lang="en-GB" sz="1800" dirty="0" smtClean="0">
                <a:hlinkClick r:id="rId3"/>
              </a:rPr>
              <a:t>Clair.huckerby@nhs.net</a:t>
            </a:r>
            <a:r>
              <a:rPr lang="en-GB" sz="1800" dirty="0" smtClean="0"/>
              <a:t/>
            </a:r>
            <a:br>
              <a:rPr lang="en-GB" sz="1800" dirty="0" smtClean="0"/>
            </a:br>
            <a:r>
              <a:rPr lang="en-GB" sz="1800" dirty="0"/>
              <a:t/>
            </a:r>
            <a:br>
              <a:rPr lang="en-GB" sz="1800" dirty="0"/>
            </a:br>
            <a:r>
              <a:rPr lang="en-GB" sz="1800" dirty="0" smtClean="0"/>
              <a:t>with thanks to:</a:t>
            </a:r>
            <a:br>
              <a:rPr lang="en-GB" sz="1800" dirty="0" smtClean="0"/>
            </a:br>
            <a:r>
              <a:rPr lang="en-GB" sz="1800" dirty="0" smtClean="0"/>
              <a:t>Public Health Intelligence Team</a:t>
            </a:r>
            <a:br>
              <a:rPr lang="en-GB" sz="1800" dirty="0" smtClean="0"/>
            </a:br>
            <a:r>
              <a:rPr lang="en-GB" sz="1800" dirty="0" smtClean="0"/>
              <a:t>Office of Public Health, Dudley for providing the information</a:t>
            </a:r>
            <a:br>
              <a:rPr lang="en-GB" sz="1800" dirty="0" smtClean="0"/>
            </a:br>
            <a:r>
              <a:rPr lang="en-GB" sz="1800" dirty="0" smtClean="0"/>
              <a:t>Dudley CCG  Contracts Management Team</a:t>
            </a:r>
            <a:br>
              <a:rPr lang="en-GB" sz="1800" dirty="0" smtClean="0"/>
            </a:br>
            <a:r>
              <a:rPr lang="en-GB" sz="1800" dirty="0" smtClean="0"/>
              <a:t>Dudley Practice Based Pharmacists and GPs</a:t>
            </a:r>
            <a:br>
              <a:rPr lang="en-GB" sz="1800" dirty="0" smtClean="0"/>
            </a:br>
            <a:r>
              <a:rPr lang="en-GB" sz="1800" dirty="0" smtClean="0"/>
              <a:t>Dudley Group of Hospitals Cardiology and Haematology Departments</a:t>
            </a:r>
            <a:endParaRPr lang="en-GB" dirty="0"/>
          </a:p>
        </p:txBody>
      </p:sp>
    </p:spTree>
    <p:extLst>
      <p:ext uri="{BB962C8B-B14F-4D97-AF65-F5344CB8AC3E}">
        <p14:creationId xmlns:p14="http://schemas.microsoft.com/office/powerpoint/2010/main" val="3826194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C:\Users\chuckerby\AppData\Local\Microsoft\Windows\Temporary Internet Files\Content.Outlook\II7R1I4B\The Dudley Managed Pharmaceutical System HR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1502"/>
            <a:ext cx="8604448" cy="690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20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Aims</a:t>
            </a:r>
            <a:endParaRPr lang="en-GB" b="1" dirty="0"/>
          </a:p>
        </p:txBody>
      </p:sp>
      <p:sp>
        <p:nvSpPr>
          <p:cNvPr id="3" name="Content Placeholder 2"/>
          <p:cNvSpPr>
            <a:spLocks noGrp="1"/>
          </p:cNvSpPr>
          <p:nvPr>
            <p:ph idx="1"/>
          </p:nvPr>
        </p:nvSpPr>
        <p:spPr/>
        <p:txBody>
          <a:bodyPr>
            <a:normAutofit lnSpcReduction="10000"/>
          </a:bodyPr>
          <a:lstStyle/>
          <a:p>
            <a:r>
              <a:rPr lang="en-GB" dirty="0" smtClean="0"/>
              <a:t>Case Study approach to population level Pharmaceutical Care</a:t>
            </a:r>
          </a:p>
          <a:p>
            <a:r>
              <a:rPr lang="en-GB" dirty="0" err="1" smtClean="0"/>
              <a:t>Atrial</a:t>
            </a:r>
            <a:r>
              <a:rPr lang="en-GB" dirty="0" smtClean="0"/>
              <a:t> Fibrillation (AF)</a:t>
            </a:r>
          </a:p>
          <a:p>
            <a:r>
              <a:rPr lang="en-GB" dirty="0" smtClean="0"/>
              <a:t>Case finding</a:t>
            </a:r>
          </a:p>
          <a:p>
            <a:r>
              <a:rPr lang="en-GB" dirty="0" smtClean="0"/>
              <a:t>Risk stratification</a:t>
            </a:r>
          </a:p>
          <a:p>
            <a:r>
              <a:rPr lang="en-GB" dirty="0" smtClean="0"/>
              <a:t>The role of the Primary Care Pharmacist</a:t>
            </a:r>
          </a:p>
          <a:p>
            <a:r>
              <a:rPr lang="en-GB" dirty="0" smtClean="0"/>
              <a:t>Systematising approach using technology</a:t>
            </a:r>
          </a:p>
          <a:p>
            <a:r>
              <a:rPr lang="en-GB" dirty="0" smtClean="0"/>
              <a:t>Impact</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5224664" cy="1143000"/>
          </a:xfrm>
        </p:spPr>
        <p:txBody>
          <a:bodyPr>
            <a:noAutofit/>
          </a:bodyPr>
          <a:lstStyle/>
          <a:p>
            <a:r>
              <a:rPr lang="en-GB" sz="3600" b="1" dirty="0" smtClean="0"/>
              <a:t>What are the issues for medicines optimisation in Stroke Prevention in AF?</a:t>
            </a:r>
            <a:endParaRPr lang="en-GB" sz="3600" b="1" dirty="0"/>
          </a:p>
        </p:txBody>
      </p:sp>
      <p:sp>
        <p:nvSpPr>
          <p:cNvPr id="3" name="Content Placeholder 2"/>
          <p:cNvSpPr>
            <a:spLocks noGrp="1"/>
          </p:cNvSpPr>
          <p:nvPr>
            <p:ph idx="1"/>
          </p:nvPr>
        </p:nvSpPr>
        <p:spPr/>
        <p:txBody>
          <a:bodyPr/>
          <a:lstStyle/>
          <a:p>
            <a:r>
              <a:rPr lang="en-GB" dirty="0" smtClean="0"/>
              <a:t>NOACs vs. warfarin</a:t>
            </a:r>
          </a:p>
          <a:p>
            <a:r>
              <a:rPr lang="en-GB" dirty="0" smtClean="0"/>
              <a:t>Interpretation of NICE Technical Appraisal Guidance at a local level through to implementation</a:t>
            </a:r>
          </a:p>
          <a:p>
            <a:r>
              <a:rPr lang="en-GB" dirty="0" smtClean="0"/>
              <a:t>Prescriber confidence and competence</a:t>
            </a:r>
          </a:p>
          <a:p>
            <a:r>
              <a:rPr lang="en-GB" dirty="0" smtClean="0"/>
              <a:t>Patient selection</a:t>
            </a:r>
          </a:p>
          <a:p>
            <a:r>
              <a:rPr lang="en-GB" dirty="0" smtClean="0"/>
              <a:t>Practical issues- dosing and side effects</a:t>
            </a:r>
          </a:p>
          <a:p>
            <a:r>
              <a:rPr lang="en-GB" dirty="0" smtClean="0"/>
              <a:t>Coordination of approach</a:t>
            </a:r>
          </a:p>
          <a:p>
            <a:endParaRPr lang="en-GB" sz="2400" dirty="0" smtClean="0"/>
          </a:p>
          <a:p>
            <a:endParaRPr lang="en-GB" dirty="0" smtClean="0"/>
          </a:p>
          <a:p>
            <a:endParaRPr lang="en-GB" dirty="0" smtClean="0"/>
          </a:p>
          <a:p>
            <a:endParaRPr lang="en-GB" dirty="0" smtClean="0"/>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4792616" cy="1143000"/>
          </a:xfrm>
        </p:spPr>
        <p:txBody>
          <a:bodyPr>
            <a:normAutofit fontScale="90000"/>
          </a:bodyPr>
          <a:lstStyle/>
          <a:p>
            <a:r>
              <a:rPr lang="en-GB" b="1" dirty="0" smtClean="0"/>
              <a:t>What has been happening in Dudley?</a:t>
            </a:r>
            <a:endParaRPr lang="en-GB" b="1" dirty="0"/>
          </a:p>
        </p:txBody>
      </p:sp>
      <p:sp>
        <p:nvSpPr>
          <p:cNvPr id="3" name="Content Placeholder 2"/>
          <p:cNvSpPr>
            <a:spLocks noGrp="1"/>
          </p:cNvSpPr>
          <p:nvPr>
            <p:ph idx="1"/>
          </p:nvPr>
        </p:nvSpPr>
        <p:spPr/>
        <p:txBody>
          <a:bodyPr/>
          <a:lstStyle/>
          <a:p>
            <a:r>
              <a:rPr lang="en-GB" dirty="0" smtClean="0"/>
              <a:t>Provision of anticoagulation services within Dudley CCG by DGNFT</a:t>
            </a:r>
          </a:p>
          <a:p>
            <a:r>
              <a:rPr lang="en-GB" dirty="0" smtClean="0"/>
              <a:t>No anticoagulant clinics in primary care</a:t>
            </a:r>
          </a:p>
          <a:p>
            <a:r>
              <a:rPr lang="en-GB" dirty="0" smtClean="0"/>
              <a:t>GPs only prescribe after specialist service initiate</a:t>
            </a:r>
          </a:p>
          <a:p>
            <a:r>
              <a:rPr lang="en-GB" dirty="0" smtClean="0"/>
              <a:t>DGNFT use RAID system for measuring INR which doesn’t current ‘talk’ to primary care EMIS WEB system</a:t>
            </a:r>
          </a:p>
          <a:p>
            <a:endParaRPr lang="en-GB" dirty="0" smtClean="0"/>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2658</TotalTime>
  <Words>2754</Words>
  <Application>Microsoft Office PowerPoint</Application>
  <PresentationFormat>On-screen Show (4:3)</PresentationFormat>
  <Paragraphs>384</Paragraphs>
  <Slides>57</Slides>
  <Notes>25</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Custom Design</vt:lpstr>
      <vt:lpstr>Managing Atrial Fibrillation at a population based level</vt:lpstr>
      <vt:lpstr>Our mission</vt:lpstr>
      <vt:lpstr>Dudley Health Economy</vt:lpstr>
      <vt:lpstr>Slope Index of Inequality</vt:lpstr>
      <vt:lpstr>Pharmacy in the Dudley Health Economy</vt:lpstr>
      <vt:lpstr>PowerPoint Presentation</vt:lpstr>
      <vt:lpstr>Aims</vt:lpstr>
      <vt:lpstr>What are the issues for medicines optimisation in Stroke Prevention in AF?</vt:lpstr>
      <vt:lpstr>What has been happening in Dudley?</vt:lpstr>
      <vt:lpstr>What has been happening in Dudley?</vt:lpstr>
      <vt:lpstr>Dudley guidelines- NOAC brief </vt:lpstr>
      <vt:lpstr>PowerPoint Presentation</vt:lpstr>
      <vt:lpstr>PowerPoint Presentation</vt:lpstr>
      <vt:lpstr>AF Audit</vt:lpstr>
      <vt:lpstr>Impact</vt:lpstr>
      <vt:lpstr>The Growth of NOACs</vt:lpstr>
      <vt:lpstr>Safety and Governance</vt:lpstr>
      <vt:lpstr>NOAC Audit 2015</vt:lpstr>
      <vt:lpstr>Learning....</vt:lpstr>
      <vt:lpstr>Task</vt:lpstr>
      <vt:lpstr>Anticoagulant Advisor</vt:lpstr>
      <vt:lpstr>Development of the Anticoagulant Advisor</vt:lpstr>
      <vt:lpstr>Activation of the Anticoagulation Advisor</vt:lpstr>
      <vt:lpstr>Step 1 – Calculation of Creatinine Clearance</vt:lpstr>
      <vt:lpstr>Step 1 – Calculation of Creatinine Clearance</vt:lpstr>
      <vt:lpstr>Step 2 – Anticoagulation Advisor </vt:lpstr>
      <vt:lpstr>Anticoagulation Advisor</vt:lpstr>
      <vt:lpstr>Anticoagulation Advisor</vt:lpstr>
      <vt:lpstr>Anticoagulation Advisor</vt:lpstr>
      <vt:lpstr>Scenario 1 – Di Doac</vt:lpstr>
      <vt:lpstr>PowerPoint Presentation</vt:lpstr>
      <vt:lpstr>PowerPoint Presentation</vt:lpstr>
      <vt:lpstr>PowerPoint Presentation</vt:lpstr>
      <vt:lpstr>PowerPoint Presentation</vt:lpstr>
      <vt:lpstr>Scenario 2 – Do Doac </vt:lpstr>
      <vt:lpstr>PowerPoint Presentation</vt:lpstr>
      <vt:lpstr>PowerPoint Presentation</vt:lpstr>
      <vt:lpstr>PowerPoint Presentation</vt:lpstr>
      <vt:lpstr>PowerPoint Presentation</vt:lpstr>
      <vt:lpstr>PowerPoint Presentation</vt:lpstr>
      <vt:lpstr>Scenario 3 – Mo DOAC</vt:lpstr>
      <vt:lpstr>PowerPoint Presentation</vt:lpstr>
      <vt:lpstr>PowerPoint Presentation</vt:lpstr>
      <vt:lpstr>PowerPoint Presentation</vt:lpstr>
      <vt:lpstr>Scenario 4 – Me Doac</vt:lpstr>
      <vt:lpstr>PowerPoint Presentation</vt:lpstr>
      <vt:lpstr>PowerPoint Presentation</vt:lpstr>
      <vt:lpstr>PowerPoint Presentation</vt:lpstr>
      <vt:lpstr>PowerPoint Presentation</vt:lpstr>
      <vt:lpstr>PowerPoint Presentation</vt:lpstr>
      <vt:lpstr>Population impact and ongoing management</vt:lpstr>
      <vt:lpstr>Directly Standardised Mortality Rate in Dudley for Stroke</vt:lpstr>
      <vt:lpstr>Directly Standardised Mortality Rate in Dudley for Stroke</vt:lpstr>
      <vt:lpstr>Role of the Primary Care Pharmacist</vt:lpstr>
      <vt:lpstr>Competence self-check</vt:lpstr>
      <vt:lpstr>Key tips for delivering Pharmaceutical Care at a Population level</vt:lpstr>
      <vt:lpstr>Thank you for listening  For more information contact :  Clair.huckerby@nhs.net  with thanks to: Public Health Intelligence Team Office of Public Health, Dudley for providing the information Dudley CCG  Contracts Management Team Dudley Practice Based Pharmacists and GPs Dudley Group of Hospitals Cardiology and Haematology Departments</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LBroster</dc:creator>
  <cp:lastModifiedBy>Huckerby, Clair</cp:lastModifiedBy>
  <cp:revision>179</cp:revision>
  <cp:lastPrinted>2016-12-15T14:48:10Z</cp:lastPrinted>
  <dcterms:created xsi:type="dcterms:W3CDTF">2012-07-17T09:36:26Z</dcterms:created>
  <dcterms:modified xsi:type="dcterms:W3CDTF">2017-10-04T09:18:51Z</dcterms:modified>
</cp:coreProperties>
</file>