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Default Extension="emf" ContentType="image/x-emf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4B76C-B654-1B4A-AAF5-B8BB39C70DF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E47F4-B842-6044-B352-A18A913A67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C98E-6669-4EBC-85C8-0C63DF91389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14017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C98E-6669-4EBC-85C8-0C63DF91389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428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9C98E-6669-4EBC-85C8-0C63DF91389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585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587F3-E4AC-2C43-AE1B-2B6732F03191}" type="datetimeFigureOut">
              <a:rPr lang="en-US" smtClean="0"/>
              <a:t>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2FEC2-0365-D747-9A4E-82A9995845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555" y="-132896"/>
            <a:ext cx="2908300" cy="7112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61257" y="660397"/>
            <a:ext cx="8606972" cy="0"/>
          </a:xfrm>
          <a:prstGeom prst="line">
            <a:avLst/>
          </a:prstGeom>
          <a:ln w="12700" cmpd="sng">
            <a:solidFill>
              <a:srgbClr val="0068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57200" y="505093"/>
            <a:ext cx="8153400" cy="635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286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" y="784089"/>
            <a:ext cx="1759241" cy="305760"/>
          </a:xfrm>
        </p:spPr>
        <p:txBody>
          <a:bodyPr>
            <a:normAutofit fontScale="90000"/>
          </a:bodyPr>
          <a:lstStyle/>
          <a:p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INTU (NIV)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97337" y="2811649"/>
            <a:ext cx="845665" cy="1632518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To improve the quality of care for appropriate patients requiring Acute NIV</a:t>
            </a:r>
          </a:p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in hospital   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4470406" y="1954186"/>
            <a:ext cx="1443761" cy="627119"/>
          </a:xfrm>
          <a:prstGeom prst="rect">
            <a:avLst/>
          </a:prstGeom>
          <a:solidFill>
            <a:srgbClr val="7030A0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Adequate and timely documentation of management plan/ceiling of care 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194090" y="5766606"/>
            <a:ext cx="1566254" cy="627642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/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 Develop Bundle to standardise NIV care in line with BTS guidelines</a:t>
            </a:r>
          </a:p>
          <a:p>
            <a:pPr algn="ctr" defTabSz="913907"/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747319" y="1737133"/>
            <a:ext cx="1330904" cy="410469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Patient focus group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6381202" y="895973"/>
            <a:ext cx="1594464" cy="718392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Develop information resources</a:t>
            </a:r>
          </a:p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(written, video, Internet)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753480" y="3590588"/>
            <a:ext cx="1285288" cy="558732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MDT input for decision making for acute NIV care 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374961" y="6465869"/>
            <a:ext cx="1443761" cy="345476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Log of accessible NIV Equipment 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6151057" y="4399565"/>
            <a:ext cx="1289911" cy="220364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CERNER Template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379682" y="123737"/>
            <a:ext cx="1330192" cy="550084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lIns="91394" tIns="45697" rIns="91394" bIns="45697" anchor="ctr"/>
          <a:lstStyle/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 NIV champions in the community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138176" y="5599101"/>
            <a:ext cx="1542909" cy="380379"/>
          </a:xfrm>
          <a:prstGeom prst="rect">
            <a:avLst/>
          </a:prstGeom>
          <a:solidFill>
            <a:srgbClr val="00B0F0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Ongoing measurement for improvement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7876646" y="3820107"/>
            <a:ext cx="1234269" cy="472916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NIV champions in the hospital 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233284" y="3789688"/>
            <a:ext cx="1312918" cy="533756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Review current practice to identify gaps in Knowledge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740578" y="2553120"/>
            <a:ext cx="1284391" cy="397836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Patient and carer education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717657" y="5879909"/>
            <a:ext cx="1320861" cy="682150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Standardised  and accessible NIV Equipment and resource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2729777" y="1800689"/>
            <a:ext cx="1295192" cy="672403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Provision of appropriate information to patient and carer 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4347409" y="743690"/>
            <a:ext cx="1443298" cy="446913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Formal “consent” / information discussion in hospital 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374961" y="4138195"/>
            <a:ext cx="1443761" cy="579571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Patient centred NIV education programme 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366726" y="129781"/>
            <a:ext cx="1443298" cy="501429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Pre-emptive community and in education regarding NIV</a:t>
            </a:r>
          </a:p>
          <a:p>
            <a:pPr algn="ctr" defTabSz="913907">
              <a:defRPr/>
            </a:pP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9776" y="936969"/>
            <a:ext cx="1305097" cy="792954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Managing patient and carer expectations of what NIV will involve</a:t>
            </a:r>
          </a:p>
        </p:txBody>
      </p:sp>
      <p:sp>
        <p:nvSpPr>
          <p:cNvPr id="3" name="Oval 2"/>
          <p:cNvSpPr/>
          <p:nvPr/>
        </p:nvSpPr>
        <p:spPr>
          <a:xfrm>
            <a:off x="456614" y="2219249"/>
            <a:ext cx="809239" cy="66158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Patient and carer satisfaction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7849298" y="2880833"/>
            <a:ext cx="1233487" cy="567174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Practice educators on shop floor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2740578" y="3096667"/>
            <a:ext cx="1285288" cy="378255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Advanced care planning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6334879" y="6605937"/>
            <a:ext cx="243515" cy="156248"/>
          </a:xfrm>
          <a:prstGeom prst="rect">
            <a:avLst/>
          </a:prstGeom>
          <a:noFill/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lIns="91394" tIns="45697" rIns="91394" bIns="45697" anchor="ctr"/>
          <a:lstStyle/>
          <a:p>
            <a:pPr algn="ctr" defTabSz="913907">
              <a:defRPr/>
            </a:pP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6595227" y="6603497"/>
            <a:ext cx="1182853" cy="175872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GB" sz="700" dirty="0"/>
              <a:t> = Essential to all areas 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1141644" y="2454377"/>
            <a:ext cx="1313065" cy="790885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Patient and carer understanding of why NIV is used and what to expect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1141644" y="3474922"/>
            <a:ext cx="1293102" cy="674398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Shared decision making for appropriate use of NIV (and review)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2719722" y="5320223"/>
            <a:ext cx="1330203" cy="524638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Staff competence of NIV pathway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7637851" y="6374316"/>
            <a:ext cx="1444934" cy="465759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Audit of current equipment and resources</a:t>
            </a:r>
          </a:p>
        </p:txBody>
      </p:sp>
      <p:sp>
        <p:nvSpPr>
          <p:cNvPr id="388" name="Rectangle 387"/>
          <p:cNvSpPr/>
          <p:nvPr/>
        </p:nvSpPr>
        <p:spPr bwMode="auto">
          <a:xfrm>
            <a:off x="4370384" y="3644680"/>
            <a:ext cx="1443298" cy="411886"/>
          </a:xfrm>
          <a:prstGeom prst="rect">
            <a:avLst/>
          </a:prstGeom>
          <a:solidFill>
            <a:srgbClr val="7030A0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Palliative care</a:t>
            </a: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 (are we trying to improve anything here?)</a:t>
            </a: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433" name="Oval 432"/>
          <p:cNvSpPr/>
          <p:nvPr/>
        </p:nvSpPr>
        <p:spPr>
          <a:xfrm>
            <a:off x="230680" y="6149507"/>
            <a:ext cx="225935" cy="14295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0" rIns="91400" bIns="45700" rtlCol="0" anchor="ctr"/>
          <a:lstStyle/>
          <a:p>
            <a:pPr algn="ctr"/>
            <a:endParaRPr lang="en-GB" sz="1000" dirty="0">
              <a:latin typeface="Calibri" panose="020F0502020204030204" pitchFamily="34" charset="0"/>
            </a:endParaRPr>
          </a:p>
          <a:p>
            <a:pPr algn="ctr"/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1134288" y="4399565"/>
            <a:ext cx="1293102" cy="674398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Standardised high quality care across the patient journey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2727990" y="4742226"/>
            <a:ext cx="1332281" cy="558732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lumMod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/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Staff understanding of the patient experience 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2726117" y="4269973"/>
            <a:ext cx="1323808" cy="436943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Provision of NIV </a:t>
            </a: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Bundle and pathway 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4370384" y="2673921"/>
            <a:ext cx="1443297" cy="382038"/>
          </a:xfrm>
          <a:prstGeom prst="rect">
            <a:avLst/>
          </a:prstGeom>
          <a:solidFill>
            <a:srgbClr val="7030A0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Development of a formal NIV MDT 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4349237" y="1261973"/>
            <a:ext cx="1443761" cy="627119"/>
          </a:xfrm>
          <a:prstGeom prst="rect">
            <a:avLst/>
          </a:prstGeom>
          <a:solidFill>
            <a:srgbClr val="7030A0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?</a:t>
            </a: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Review or current and production of new accessible information</a:t>
            </a: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? 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4465737" y="3120818"/>
            <a:ext cx="1443298" cy="452292"/>
          </a:xfrm>
          <a:prstGeom prst="rect">
            <a:avLst/>
          </a:prstGeom>
          <a:solidFill>
            <a:srgbClr val="7030A0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indent="-285596"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Empower patients to be involved in decision making 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6268346" y="5262842"/>
            <a:ext cx="1443761" cy="408324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Describe the patient experience </a:t>
            </a: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of NIV pathway</a:t>
            </a: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245353" y="5872212"/>
            <a:ext cx="1730129" cy="413926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Define the key competencies </a:t>
            </a: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of Staff assessing need and implementing NIV</a:t>
            </a:r>
            <a:endParaRPr lang="en-GB" sz="1000" kern="0" dirty="0">
              <a:solidFill>
                <a:prstClr val="white"/>
              </a:solidFill>
              <a:latin typeface="Calibri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446334" y="4817429"/>
            <a:ext cx="1443761" cy="408324"/>
          </a:xfrm>
          <a:prstGeom prst="rect">
            <a:avLst/>
          </a:prstGeom>
          <a:solidFill>
            <a:srgbClr val="7030A0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Design </a:t>
            </a:r>
            <a:r>
              <a:rPr lang="en-GB" sz="1000" kern="0" dirty="0">
                <a:solidFill>
                  <a:srgbClr val="FF0000"/>
                </a:solidFill>
                <a:latin typeface="Calibri"/>
                <a:cs typeface="Arial" pitchFamily="34" charset="0"/>
              </a:rPr>
              <a:t>NIV</a:t>
            </a: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 bundle and describe pathway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6225429" y="2255886"/>
            <a:ext cx="1355322" cy="474938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Opportunities to engage with patients and ask opinions </a:t>
            </a:r>
          </a:p>
        </p:txBody>
      </p:sp>
      <p:cxnSp>
        <p:nvCxnSpPr>
          <p:cNvPr id="12" name="Straight Arrow Connector 11"/>
          <p:cNvCxnSpPr>
            <a:stCxn id="128" idx="1"/>
            <a:endCxn id="11" idx="3"/>
          </p:cNvCxnSpPr>
          <p:nvPr/>
        </p:nvCxnSpPr>
        <p:spPr>
          <a:xfrm flipH="1">
            <a:off x="943002" y="2849819"/>
            <a:ext cx="198642" cy="7780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6" idx="1"/>
            <a:endCxn id="11" idx="3"/>
          </p:cNvCxnSpPr>
          <p:nvPr/>
        </p:nvCxnSpPr>
        <p:spPr>
          <a:xfrm flipH="1" flipV="1">
            <a:off x="943002" y="3627908"/>
            <a:ext cx="198642" cy="184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4" idx="1"/>
            <a:endCxn id="11" idx="3"/>
          </p:cNvCxnSpPr>
          <p:nvPr/>
        </p:nvCxnSpPr>
        <p:spPr>
          <a:xfrm flipH="1" flipV="1">
            <a:off x="943002" y="3627908"/>
            <a:ext cx="191286" cy="1108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28" idx="3"/>
          </p:cNvCxnSpPr>
          <p:nvPr/>
        </p:nvCxnSpPr>
        <p:spPr>
          <a:xfrm flipH="1">
            <a:off x="2454708" y="1349372"/>
            <a:ext cx="275069" cy="1500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3" idx="1"/>
            <a:endCxn id="146" idx="3"/>
          </p:cNvCxnSpPr>
          <p:nvPr/>
        </p:nvCxnSpPr>
        <p:spPr>
          <a:xfrm flipH="1">
            <a:off x="2434746" y="1333446"/>
            <a:ext cx="295031" cy="2478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46" idx="1"/>
            <a:endCxn id="128" idx="3"/>
          </p:cNvCxnSpPr>
          <p:nvPr/>
        </p:nvCxnSpPr>
        <p:spPr>
          <a:xfrm flipH="1">
            <a:off x="2454709" y="2136891"/>
            <a:ext cx="275068" cy="7129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5" idx="1"/>
            <a:endCxn id="128" idx="3"/>
          </p:cNvCxnSpPr>
          <p:nvPr/>
        </p:nvCxnSpPr>
        <p:spPr>
          <a:xfrm flipH="1">
            <a:off x="2454709" y="2752038"/>
            <a:ext cx="285869" cy="977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5" idx="1"/>
            <a:endCxn id="146" idx="3"/>
          </p:cNvCxnSpPr>
          <p:nvPr/>
        </p:nvCxnSpPr>
        <p:spPr>
          <a:xfrm flipH="1">
            <a:off x="2434746" y="2752038"/>
            <a:ext cx="305832" cy="10600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56" idx="1"/>
            <a:endCxn id="128" idx="3"/>
          </p:cNvCxnSpPr>
          <p:nvPr/>
        </p:nvCxnSpPr>
        <p:spPr>
          <a:xfrm flipH="1" flipV="1">
            <a:off x="2454709" y="2849820"/>
            <a:ext cx="285869" cy="435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6" idx="1"/>
            <a:endCxn id="146" idx="3"/>
          </p:cNvCxnSpPr>
          <p:nvPr/>
        </p:nvCxnSpPr>
        <p:spPr>
          <a:xfrm flipH="1">
            <a:off x="2434746" y="3285795"/>
            <a:ext cx="305832" cy="5263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6" idx="1"/>
            <a:endCxn id="146" idx="3"/>
          </p:cNvCxnSpPr>
          <p:nvPr/>
        </p:nvCxnSpPr>
        <p:spPr>
          <a:xfrm flipH="1" flipV="1">
            <a:off x="2434746" y="3812121"/>
            <a:ext cx="318734" cy="578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6" idx="1"/>
            <a:endCxn id="94" idx="3"/>
          </p:cNvCxnSpPr>
          <p:nvPr/>
        </p:nvCxnSpPr>
        <p:spPr>
          <a:xfrm flipH="1">
            <a:off x="2427390" y="3869954"/>
            <a:ext cx="326089" cy="866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96" idx="1"/>
            <a:endCxn id="94" idx="3"/>
          </p:cNvCxnSpPr>
          <p:nvPr/>
        </p:nvCxnSpPr>
        <p:spPr>
          <a:xfrm flipH="1">
            <a:off x="2427391" y="4488444"/>
            <a:ext cx="298726" cy="248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96" idx="1"/>
            <a:endCxn id="146" idx="3"/>
          </p:cNvCxnSpPr>
          <p:nvPr/>
        </p:nvCxnSpPr>
        <p:spPr>
          <a:xfrm flipH="1" flipV="1">
            <a:off x="2434746" y="3812121"/>
            <a:ext cx="291371" cy="6763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96" idx="1"/>
            <a:endCxn id="128" idx="3"/>
          </p:cNvCxnSpPr>
          <p:nvPr/>
        </p:nvCxnSpPr>
        <p:spPr>
          <a:xfrm flipH="1" flipV="1">
            <a:off x="2454709" y="2849820"/>
            <a:ext cx="271408" cy="163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95" idx="1"/>
            <a:endCxn id="94" idx="3"/>
          </p:cNvCxnSpPr>
          <p:nvPr/>
        </p:nvCxnSpPr>
        <p:spPr>
          <a:xfrm flipH="1" flipV="1">
            <a:off x="2427391" y="4736765"/>
            <a:ext cx="300599" cy="284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95" idx="1"/>
            <a:endCxn id="128" idx="3"/>
          </p:cNvCxnSpPr>
          <p:nvPr/>
        </p:nvCxnSpPr>
        <p:spPr>
          <a:xfrm flipH="1" flipV="1">
            <a:off x="2454709" y="2849819"/>
            <a:ext cx="273281" cy="2171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20" idx="1"/>
            <a:endCxn id="94" idx="3"/>
          </p:cNvCxnSpPr>
          <p:nvPr/>
        </p:nvCxnSpPr>
        <p:spPr>
          <a:xfrm flipH="1" flipV="1">
            <a:off x="2427390" y="4736765"/>
            <a:ext cx="292332" cy="845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42" idx="1"/>
            <a:endCxn id="94" idx="3"/>
          </p:cNvCxnSpPr>
          <p:nvPr/>
        </p:nvCxnSpPr>
        <p:spPr>
          <a:xfrm flipH="1" flipV="1">
            <a:off x="2427390" y="4736765"/>
            <a:ext cx="290267" cy="14842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45" idx="1"/>
            <a:endCxn id="53" idx="3"/>
          </p:cNvCxnSpPr>
          <p:nvPr/>
        </p:nvCxnSpPr>
        <p:spPr>
          <a:xfrm flipH="1">
            <a:off x="4034874" y="380495"/>
            <a:ext cx="331852" cy="952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7" idx="1"/>
            <a:endCxn id="53" idx="3"/>
          </p:cNvCxnSpPr>
          <p:nvPr/>
        </p:nvCxnSpPr>
        <p:spPr>
          <a:xfrm flipH="1">
            <a:off x="4034874" y="967147"/>
            <a:ext cx="312535" cy="366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8" idx="1"/>
            <a:endCxn id="46" idx="3"/>
          </p:cNvCxnSpPr>
          <p:nvPr/>
        </p:nvCxnSpPr>
        <p:spPr>
          <a:xfrm flipH="1">
            <a:off x="4024968" y="1575533"/>
            <a:ext cx="324269" cy="561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8" idx="1"/>
            <a:endCxn id="56" idx="3"/>
          </p:cNvCxnSpPr>
          <p:nvPr/>
        </p:nvCxnSpPr>
        <p:spPr>
          <a:xfrm flipH="1">
            <a:off x="4025866" y="2267746"/>
            <a:ext cx="444540" cy="10180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97" idx="1"/>
            <a:endCxn id="26" idx="3"/>
          </p:cNvCxnSpPr>
          <p:nvPr/>
        </p:nvCxnSpPr>
        <p:spPr>
          <a:xfrm flipH="1">
            <a:off x="4038768" y="2864940"/>
            <a:ext cx="331616" cy="10050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7" idx="1"/>
            <a:endCxn id="56" idx="3"/>
          </p:cNvCxnSpPr>
          <p:nvPr/>
        </p:nvCxnSpPr>
        <p:spPr>
          <a:xfrm flipH="1">
            <a:off x="4025866" y="2864940"/>
            <a:ext cx="344518" cy="4208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45" idx="1"/>
            <a:endCxn id="35" idx="3"/>
          </p:cNvCxnSpPr>
          <p:nvPr/>
        </p:nvCxnSpPr>
        <p:spPr>
          <a:xfrm flipH="1">
            <a:off x="4024970" y="380495"/>
            <a:ext cx="341756" cy="23715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47" idx="1"/>
            <a:endCxn id="35" idx="3"/>
          </p:cNvCxnSpPr>
          <p:nvPr/>
        </p:nvCxnSpPr>
        <p:spPr>
          <a:xfrm flipH="1">
            <a:off x="4024970" y="967147"/>
            <a:ext cx="322439" cy="17848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98" idx="1"/>
          </p:cNvCxnSpPr>
          <p:nvPr/>
        </p:nvCxnSpPr>
        <p:spPr>
          <a:xfrm flipH="1">
            <a:off x="4060271" y="1575533"/>
            <a:ext cx="288966" cy="79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97" idx="1"/>
            <a:endCxn id="35" idx="3"/>
          </p:cNvCxnSpPr>
          <p:nvPr/>
        </p:nvCxnSpPr>
        <p:spPr>
          <a:xfrm flipH="1" flipV="1">
            <a:off x="4024969" y="2752038"/>
            <a:ext cx="345414" cy="1129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99" idx="1"/>
            <a:endCxn id="35" idx="3"/>
          </p:cNvCxnSpPr>
          <p:nvPr/>
        </p:nvCxnSpPr>
        <p:spPr>
          <a:xfrm flipH="1" flipV="1">
            <a:off x="4024970" y="2752038"/>
            <a:ext cx="440768" cy="594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99" idx="1"/>
          </p:cNvCxnSpPr>
          <p:nvPr/>
        </p:nvCxnSpPr>
        <p:spPr>
          <a:xfrm flipH="1" flipV="1">
            <a:off x="4155624" y="2905473"/>
            <a:ext cx="310113" cy="4414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388" idx="1"/>
            <a:endCxn id="26" idx="3"/>
          </p:cNvCxnSpPr>
          <p:nvPr/>
        </p:nvCxnSpPr>
        <p:spPr>
          <a:xfrm flipH="1">
            <a:off x="4038768" y="3850623"/>
            <a:ext cx="331616" cy="19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388" idx="1"/>
            <a:endCxn id="56" idx="3"/>
          </p:cNvCxnSpPr>
          <p:nvPr/>
        </p:nvCxnSpPr>
        <p:spPr>
          <a:xfrm flipH="1" flipV="1">
            <a:off x="4025866" y="3285794"/>
            <a:ext cx="344518" cy="5648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388" idx="1"/>
            <a:endCxn id="96" idx="3"/>
          </p:cNvCxnSpPr>
          <p:nvPr/>
        </p:nvCxnSpPr>
        <p:spPr>
          <a:xfrm flipH="1">
            <a:off x="4049925" y="3850623"/>
            <a:ext cx="320459" cy="637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52" idx="1"/>
            <a:endCxn id="26" idx="3"/>
          </p:cNvCxnSpPr>
          <p:nvPr/>
        </p:nvCxnSpPr>
        <p:spPr>
          <a:xfrm flipH="1" flipV="1">
            <a:off x="4038767" y="3869954"/>
            <a:ext cx="336194" cy="558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52" idx="1"/>
            <a:endCxn id="56" idx="3"/>
          </p:cNvCxnSpPr>
          <p:nvPr/>
        </p:nvCxnSpPr>
        <p:spPr>
          <a:xfrm flipH="1" flipV="1">
            <a:off x="4025866" y="3285794"/>
            <a:ext cx="349095" cy="1142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52" idx="1"/>
            <a:endCxn id="35" idx="3"/>
          </p:cNvCxnSpPr>
          <p:nvPr/>
        </p:nvCxnSpPr>
        <p:spPr>
          <a:xfrm flipH="1" flipV="1">
            <a:off x="4024970" y="2752038"/>
            <a:ext cx="349991" cy="1675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52" idx="1"/>
            <a:endCxn id="95" idx="3"/>
          </p:cNvCxnSpPr>
          <p:nvPr/>
        </p:nvCxnSpPr>
        <p:spPr>
          <a:xfrm flipH="1">
            <a:off x="4060271" y="4427980"/>
            <a:ext cx="314690" cy="593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52" idx="1"/>
            <a:endCxn id="120" idx="3"/>
          </p:cNvCxnSpPr>
          <p:nvPr/>
        </p:nvCxnSpPr>
        <p:spPr>
          <a:xfrm flipH="1">
            <a:off x="4049925" y="4427980"/>
            <a:ext cx="325036" cy="11545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02" idx="1"/>
            <a:endCxn id="120" idx="3"/>
          </p:cNvCxnSpPr>
          <p:nvPr/>
        </p:nvCxnSpPr>
        <p:spPr>
          <a:xfrm flipH="1">
            <a:off x="4049925" y="5021592"/>
            <a:ext cx="396409" cy="560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100" idx="1"/>
            <a:endCxn id="52" idx="3"/>
          </p:cNvCxnSpPr>
          <p:nvPr/>
        </p:nvCxnSpPr>
        <p:spPr>
          <a:xfrm flipH="1" flipV="1">
            <a:off x="5818722" y="4427980"/>
            <a:ext cx="449624" cy="1039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101" idx="1"/>
            <a:endCxn id="120" idx="3"/>
          </p:cNvCxnSpPr>
          <p:nvPr/>
        </p:nvCxnSpPr>
        <p:spPr>
          <a:xfrm flipH="1" flipV="1">
            <a:off x="4049925" y="5582542"/>
            <a:ext cx="195428" cy="496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101" idx="1"/>
            <a:endCxn id="96" idx="3"/>
          </p:cNvCxnSpPr>
          <p:nvPr/>
        </p:nvCxnSpPr>
        <p:spPr>
          <a:xfrm flipH="1" flipV="1">
            <a:off x="4049924" y="4488445"/>
            <a:ext cx="195429" cy="15907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27" idx="1"/>
            <a:endCxn id="42" idx="3"/>
          </p:cNvCxnSpPr>
          <p:nvPr/>
        </p:nvCxnSpPr>
        <p:spPr>
          <a:xfrm flipH="1" flipV="1">
            <a:off x="4038519" y="6220984"/>
            <a:ext cx="336442" cy="4176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27" idx="1"/>
            <a:endCxn id="26" idx="3"/>
          </p:cNvCxnSpPr>
          <p:nvPr/>
        </p:nvCxnSpPr>
        <p:spPr>
          <a:xfrm flipH="1" flipV="1">
            <a:off x="4038767" y="3869954"/>
            <a:ext cx="336194" cy="27686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 bwMode="auto">
          <a:xfrm>
            <a:off x="6201276" y="4853599"/>
            <a:ext cx="1289911" cy="220364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Pathway mapping </a:t>
            </a:r>
          </a:p>
        </p:txBody>
      </p:sp>
      <p:sp>
        <p:nvSpPr>
          <p:cNvPr id="202" name="Rectangle 201"/>
          <p:cNvSpPr/>
          <p:nvPr/>
        </p:nvSpPr>
        <p:spPr bwMode="auto">
          <a:xfrm>
            <a:off x="7839437" y="5368692"/>
            <a:ext cx="1289911" cy="220364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Emotional mapping </a:t>
            </a:r>
          </a:p>
        </p:txBody>
      </p:sp>
      <p:cxnSp>
        <p:nvCxnSpPr>
          <p:cNvPr id="171" name="Straight Arrow Connector 170"/>
          <p:cNvCxnSpPr>
            <a:stCxn id="201" idx="1"/>
            <a:endCxn id="102" idx="3"/>
          </p:cNvCxnSpPr>
          <p:nvPr/>
        </p:nvCxnSpPr>
        <p:spPr>
          <a:xfrm flipH="1">
            <a:off x="5890095" y="4963781"/>
            <a:ext cx="311181" cy="57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202" idx="1"/>
            <a:endCxn id="100" idx="3"/>
          </p:cNvCxnSpPr>
          <p:nvPr/>
        </p:nvCxnSpPr>
        <p:spPr>
          <a:xfrm flipH="1" flipV="1">
            <a:off x="7712107" y="5467004"/>
            <a:ext cx="127330" cy="118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22" idx="1"/>
            <a:endCxn id="102" idx="3"/>
          </p:cNvCxnSpPr>
          <p:nvPr/>
        </p:nvCxnSpPr>
        <p:spPr>
          <a:xfrm flipH="1" flipV="1">
            <a:off x="5890094" y="5021591"/>
            <a:ext cx="303996" cy="1058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22" idx="1"/>
            <a:endCxn id="101" idx="3"/>
          </p:cNvCxnSpPr>
          <p:nvPr/>
        </p:nvCxnSpPr>
        <p:spPr>
          <a:xfrm flipH="1" flipV="1">
            <a:off x="5975482" y="6079175"/>
            <a:ext cx="218608" cy="1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stCxn id="202" idx="1"/>
            <a:endCxn id="52" idx="3"/>
          </p:cNvCxnSpPr>
          <p:nvPr/>
        </p:nvCxnSpPr>
        <p:spPr>
          <a:xfrm flipH="1" flipV="1">
            <a:off x="5818722" y="4427981"/>
            <a:ext cx="2020715" cy="10508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>
            <a:stCxn id="143" idx="1"/>
            <a:endCxn id="27" idx="3"/>
          </p:cNvCxnSpPr>
          <p:nvPr/>
        </p:nvCxnSpPr>
        <p:spPr>
          <a:xfrm flipH="1">
            <a:off x="5818722" y="6607195"/>
            <a:ext cx="1819129" cy="31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31" idx="1"/>
            <a:endCxn id="102" idx="3"/>
          </p:cNvCxnSpPr>
          <p:nvPr/>
        </p:nvCxnSpPr>
        <p:spPr>
          <a:xfrm flipH="1">
            <a:off x="5890094" y="4509747"/>
            <a:ext cx="260963" cy="511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>
            <a:stCxn id="37" idx="1"/>
            <a:endCxn id="101" idx="3"/>
          </p:cNvCxnSpPr>
          <p:nvPr/>
        </p:nvCxnSpPr>
        <p:spPr>
          <a:xfrm flipH="1">
            <a:off x="5975482" y="4056566"/>
            <a:ext cx="257801" cy="20226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Rectangle 237"/>
          <p:cNvSpPr/>
          <p:nvPr/>
        </p:nvSpPr>
        <p:spPr bwMode="auto">
          <a:xfrm>
            <a:off x="7806570" y="4450887"/>
            <a:ext cx="1312918" cy="533756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Review current educational practice and feedback </a:t>
            </a:r>
          </a:p>
        </p:txBody>
      </p:sp>
      <p:cxnSp>
        <p:nvCxnSpPr>
          <p:cNvPr id="217" name="Straight Arrow Connector 216"/>
          <p:cNvCxnSpPr>
            <a:stCxn id="238" idx="1"/>
            <a:endCxn id="101" idx="3"/>
          </p:cNvCxnSpPr>
          <p:nvPr/>
        </p:nvCxnSpPr>
        <p:spPr>
          <a:xfrm flipH="1">
            <a:off x="5975482" y="4717765"/>
            <a:ext cx="1831087" cy="1361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37" idx="1"/>
            <a:endCxn id="52" idx="3"/>
          </p:cNvCxnSpPr>
          <p:nvPr/>
        </p:nvCxnSpPr>
        <p:spPr>
          <a:xfrm flipH="1">
            <a:off x="5818722" y="4056566"/>
            <a:ext cx="414562" cy="3714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>
            <a:stCxn id="238" idx="1"/>
            <a:endCxn id="52" idx="3"/>
          </p:cNvCxnSpPr>
          <p:nvPr/>
        </p:nvCxnSpPr>
        <p:spPr>
          <a:xfrm flipH="1" flipV="1">
            <a:off x="5818722" y="4427980"/>
            <a:ext cx="1987848" cy="289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Rectangle 268"/>
          <p:cNvSpPr/>
          <p:nvPr/>
        </p:nvSpPr>
        <p:spPr bwMode="auto">
          <a:xfrm>
            <a:off x="7694866" y="2350524"/>
            <a:ext cx="1330904" cy="410469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Patient champions/ educators </a:t>
            </a:r>
          </a:p>
        </p:txBody>
      </p:sp>
      <p:cxnSp>
        <p:nvCxnSpPr>
          <p:cNvPr id="250" name="Straight Arrow Connector 249"/>
          <p:cNvCxnSpPr>
            <a:stCxn id="269" idx="1"/>
            <a:endCxn id="52" idx="3"/>
          </p:cNvCxnSpPr>
          <p:nvPr/>
        </p:nvCxnSpPr>
        <p:spPr>
          <a:xfrm flipH="1">
            <a:off x="5818722" y="2555759"/>
            <a:ext cx="1876144" cy="18722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stCxn id="269" idx="1"/>
            <a:endCxn id="99" idx="3"/>
          </p:cNvCxnSpPr>
          <p:nvPr/>
        </p:nvCxnSpPr>
        <p:spPr>
          <a:xfrm flipH="1">
            <a:off x="5909035" y="2555759"/>
            <a:ext cx="1785831" cy="7912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37" idx="1"/>
            <a:endCxn id="388" idx="3"/>
          </p:cNvCxnSpPr>
          <p:nvPr/>
        </p:nvCxnSpPr>
        <p:spPr>
          <a:xfrm flipH="1" flipV="1">
            <a:off x="5813682" y="3850623"/>
            <a:ext cx="419602" cy="205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Oval 279"/>
          <p:cNvSpPr/>
          <p:nvPr/>
        </p:nvSpPr>
        <p:spPr>
          <a:xfrm>
            <a:off x="228286" y="4376124"/>
            <a:ext cx="809239" cy="66158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Clinical outcomes</a:t>
            </a:r>
          </a:p>
        </p:txBody>
      </p:sp>
      <p:sp>
        <p:nvSpPr>
          <p:cNvPr id="281" name="Oval 280"/>
          <p:cNvSpPr/>
          <p:nvPr/>
        </p:nvSpPr>
        <p:spPr>
          <a:xfrm>
            <a:off x="3693477" y="4060927"/>
            <a:ext cx="526404" cy="39661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Use of bundle</a:t>
            </a:r>
          </a:p>
        </p:txBody>
      </p:sp>
      <p:sp>
        <p:nvSpPr>
          <p:cNvPr id="282" name="Oval 281"/>
          <p:cNvSpPr/>
          <p:nvPr/>
        </p:nvSpPr>
        <p:spPr>
          <a:xfrm>
            <a:off x="2627197" y="2901564"/>
            <a:ext cx="504643" cy="32531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Use of ACP</a:t>
            </a:r>
          </a:p>
        </p:txBody>
      </p:sp>
      <p:sp>
        <p:nvSpPr>
          <p:cNvPr id="283" name="Oval 282"/>
          <p:cNvSpPr/>
          <p:nvPr/>
        </p:nvSpPr>
        <p:spPr>
          <a:xfrm>
            <a:off x="3936061" y="4603010"/>
            <a:ext cx="886863" cy="32531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Assess competency</a:t>
            </a:r>
          </a:p>
        </p:txBody>
      </p:sp>
      <p:sp>
        <p:nvSpPr>
          <p:cNvPr id="284" name="Oval 283"/>
          <p:cNvSpPr/>
          <p:nvPr/>
        </p:nvSpPr>
        <p:spPr>
          <a:xfrm>
            <a:off x="3322826" y="566311"/>
            <a:ext cx="1039319" cy="4132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Attendance and use of resources</a:t>
            </a:r>
          </a:p>
        </p:txBody>
      </p:sp>
      <p:sp>
        <p:nvSpPr>
          <p:cNvPr id="285" name="Oval 284"/>
          <p:cNvSpPr/>
          <p:nvPr/>
        </p:nvSpPr>
        <p:spPr>
          <a:xfrm>
            <a:off x="3715363" y="3262848"/>
            <a:ext cx="983002" cy="57853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Increased palliative care referral and </a:t>
            </a:r>
            <a:r>
              <a:rPr lang="en-GB" sz="700" dirty="0" err="1">
                <a:latin typeface="Calibri" panose="020F0502020204030204" pitchFamily="34" charset="0"/>
              </a:rPr>
              <a:t>pts</a:t>
            </a:r>
            <a:r>
              <a:rPr lang="en-GB" sz="700" dirty="0">
                <a:latin typeface="Calibri" panose="020F0502020204030204" pitchFamily="34" charset="0"/>
              </a:rPr>
              <a:t> declining NIV</a:t>
            </a:r>
          </a:p>
        </p:txBody>
      </p:sp>
      <p:sp>
        <p:nvSpPr>
          <p:cNvPr id="286" name="Oval 285"/>
          <p:cNvSpPr/>
          <p:nvPr/>
        </p:nvSpPr>
        <p:spPr>
          <a:xfrm>
            <a:off x="3786265" y="2075176"/>
            <a:ext cx="983002" cy="47794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Quality of documentation</a:t>
            </a:r>
          </a:p>
        </p:txBody>
      </p:sp>
      <p:sp>
        <p:nvSpPr>
          <p:cNvPr id="287" name="Oval 286"/>
          <p:cNvSpPr/>
          <p:nvPr/>
        </p:nvSpPr>
        <p:spPr>
          <a:xfrm>
            <a:off x="1716213" y="4963781"/>
            <a:ext cx="855879" cy="47794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22" tIns="0" rIns="51422" bIns="0" rtlCol="0" anchor="ctr">
            <a:noAutofit/>
          </a:bodyPr>
          <a:lstStyle/>
          <a:p>
            <a:pPr algn="ctr"/>
            <a:r>
              <a:rPr lang="en-GB" sz="700" dirty="0">
                <a:latin typeface="Calibri" panose="020F0502020204030204" pitchFamily="34" charset="0"/>
              </a:rPr>
              <a:t>Compliance with standards</a:t>
            </a:r>
          </a:p>
        </p:txBody>
      </p:sp>
      <p:sp>
        <p:nvSpPr>
          <p:cNvPr id="291" name="Oval 290"/>
          <p:cNvSpPr/>
          <p:nvPr/>
        </p:nvSpPr>
        <p:spPr>
          <a:xfrm>
            <a:off x="228286" y="6374315"/>
            <a:ext cx="225935" cy="14295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0" rIns="91400" bIns="45700" rtlCol="0" anchor="ctr"/>
          <a:lstStyle/>
          <a:p>
            <a:pPr algn="ctr"/>
            <a:endParaRPr lang="en-GB" sz="1000" dirty="0">
              <a:latin typeface="Calibri" panose="020F0502020204030204" pitchFamily="34" charset="0"/>
            </a:endParaRPr>
          </a:p>
          <a:p>
            <a:pPr algn="ctr"/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292" name="Oval 291"/>
          <p:cNvSpPr/>
          <p:nvPr/>
        </p:nvSpPr>
        <p:spPr>
          <a:xfrm>
            <a:off x="228287" y="6589703"/>
            <a:ext cx="225935" cy="1429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0" tIns="45700" rIns="91400" bIns="45700" rtlCol="0" anchor="ctr"/>
          <a:lstStyle/>
          <a:p>
            <a:pPr algn="ctr"/>
            <a:endParaRPr lang="en-GB" sz="1000" dirty="0">
              <a:latin typeface="Calibri" panose="020F0502020204030204" pitchFamily="34" charset="0"/>
            </a:endParaRPr>
          </a:p>
          <a:p>
            <a:pPr algn="ctr"/>
            <a:endParaRPr lang="en-GB" sz="1000" dirty="0">
              <a:latin typeface="Calibri" panose="020F0502020204030204" pitchFamily="34" charset="0"/>
            </a:endParaRPr>
          </a:p>
        </p:txBody>
      </p:sp>
      <p:sp>
        <p:nvSpPr>
          <p:cNvPr id="293" name="TextBox 292"/>
          <p:cNvSpPr txBox="1"/>
          <p:nvPr/>
        </p:nvSpPr>
        <p:spPr>
          <a:xfrm>
            <a:off x="425716" y="6117963"/>
            <a:ext cx="1182853" cy="175872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GB" sz="700" dirty="0"/>
              <a:t> = outcome</a:t>
            </a:r>
          </a:p>
        </p:txBody>
      </p:sp>
      <p:sp>
        <p:nvSpPr>
          <p:cNvPr id="294" name="TextBox 293"/>
          <p:cNvSpPr txBox="1"/>
          <p:nvPr/>
        </p:nvSpPr>
        <p:spPr>
          <a:xfrm>
            <a:off x="422689" y="6348563"/>
            <a:ext cx="1182853" cy="175872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GB" sz="700" dirty="0"/>
              <a:t> = process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422689" y="6589703"/>
            <a:ext cx="1182853" cy="175872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en-GB" sz="700" dirty="0"/>
              <a:t> = balance</a:t>
            </a:r>
          </a:p>
        </p:txBody>
      </p:sp>
      <p:cxnSp>
        <p:nvCxnSpPr>
          <p:cNvPr id="265" name="Straight Arrow Connector 264"/>
          <p:cNvCxnSpPr>
            <a:stCxn id="24" idx="1"/>
            <a:endCxn id="52" idx="3"/>
          </p:cNvCxnSpPr>
          <p:nvPr/>
        </p:nvCxnSpPr>
        <p:spPr>
          <a:xfrm flipH="1">
            <a:off x="5818722" y="1942368"/>
            <a:ext cx="1928597" cy="2485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Arrow Connector 266"/>
          <p:cNvCxnSpPr>
            <a:stCxn id="24" idx="1"/>
            <a:endCxn id="100" idx="3"/>
          </p:cNvCxnSpPr>
          <p:nvPr/>
        </p:nvCxnSpPr>
        <p:spPr>
          <a:xfrm flipH="1">
            <a:off x="7712107" y="1942368"/>
            <a:ext cx="35212" cy="3524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>
            <a:stCxn id="103" idx="1"/>
            <a:endCxn id="102" idx="3"/>
          </p:cNvCxnSpPr>
          <p:nvPr/>
        </p:nvCxnSpPr>
        <p:spPr>
          <a:xfrm flipH="1">
            <a:off x="5890094" y="2493356"/>
            <a:ext cx="335334" cy="252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25" idx="1"/>
            <a:endCxn id="98" idx="3"/>
          </p:cNvCxnSpPr>
          <p:nvPr/>
        </p:nvCxnSpPr>
        <p:spPr>
          <a:xfrm flipH="1">
            <a:off x="5792998" y="1255169"/>
            <a:ext cx="588204" cy="320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>
            <a:stCxn id="25" idx="1"/>
            <a:endCxn id="47" idx="3"/>
          </p:cNvCxnSpPr>
          <p:nvPr/>
        </p:nvCxnSpPr>
        <p:spPr>
          <a:xfrm flipH="1" flipV="1">
            <a:off x="5790706" y="967147"/>
            <a:ext cx="590496" cy="2880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25" idx="1"/>
            <a:endCxn id="45" idx="3"/>
          </p:cNvCxnSpPr>
          <p:nvPr/>
        </p:nvCxnSpPr>
        <p:spPr>
          <a:xfrm flipH="1" flipV="1">
            <a:off x="5810023" y="380495"/>
            <a:ext cx="571179" cy="874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stCxn id="37" idx="1"/>
            <a:endCxn id="97" idx="3"/>
          </p:cNvCxnSpPr>
          <p:nvPr/>
        </p:nvCxnSpPr>
        <p:spPr>
          <a:xfrm flipH="1" flipV="1">
            <a:off x="5813681" y="2864940"/>
            <a:ext cx="419603" cy="11916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stCxn id="269" idx="1"/>
            <a:endCxn id="97" idx="3"/>
          </p:cNvCxnSpPr>
          <p:nvPr/>
        </p:nvCxnSpPr>
        <p:spPr>
          <a:xfrm flipH="1">
            <a:off x="5813681" y="2555759"/>
            <a:ext cx="1881185" cy="309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Rectangle 324"/>
          <p:cNvSpPr/>
          <p:nvPr/>
        </p:nvSpPr>
        <p:spPr bwMode="auto">
          <a:xfrm>
            <a:off x="6456636" y="3245262"/>
            <a:ext cx="1330904" cy="410469"/>
          </a:xfrm>
          <a:prstGeom prst="rect">
            <a:avLst/>
          </a:prstGeom>
          <a:solidFill>
            <a:srgbClr val="9BBB59"/>
          </a:solidFill>
          <a:ln w="25400" cap="flat" cmpd="sng" algn="ctr">
            <a:solidFill>
              <a:srgbClr val="9BBB59">
                <a:shade val="50000"/>
              </a:srgbClr>
            </a:solidFill>
            <a:prstDash val="solid"/>
          </a:ln>
          <a:effectLst/>
        </p:spPr>
        <p:txBody>
          <a:bodyPr lIns="91394" tIns="45697" rIns="91394" bIns="45697" anchor="ctr"/>
          <a:lstStyle/>
          <a:p>
            <a:pPr algn="ctr" defTabSz="913907">
              <a:defRPr/>
            </a:pPr>
            <a:r>
              <a:rPr lang="en-GB" sz="1000" kern="0" dirty="0">
                <a:solidFill>
                  <a:prstClr val="white"/>
                </a:solidFill>
                <a:latin typeface="Calibri"/>
                <a:cs typeface="Arial" pitchFamily="34" charset="0"/>
              </a:rPr>
              <a:t>Define standards of documentation</a:t>
            </a:r>
          </a:p>
        </p:txBody>
      </p:sp>
      <p:cxnSp>
        <p:nvCxnSpPr>
          <p:cNvPr id="312" name="Straight Arrow Connector 311"/>
          <p:cNvCxnSpPr>
            <a:stCxn id="325" idx="1"/>
            <a:endCxn id="18" idx="3"/>
          </p:cNvCxnSpPr>
          <p:nvPr/>
        </p:nvCxnSpPr>
        <p:spPr>
          <a:xfrm flipH="1" flipV="1">
            <a:off x="5914167" y="2267746"/>
            <a:ext cx="542469" cy="11827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103" idx="1"/>
            <a:endCxn id="45" idx="3"/>
          </p:cNvCxnSpPr>
          <p:nvPr/>
        </p:nvCxnSpPr>
        <p:spPr>
          <a:xfrm flipH="1" flipV="1">
            <a:off x="5810024" y="380495"/>
            <a:ext cx="415405" cy="2112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32" idx="1"/>
            <a:endCxn id="45" idx="3"/>
          </p:cNvCxnSpPr>
          <p:nvPr/>
        </p:nvCxnSpPr>
        <p:spPr>
          <a:xfrm flipH="1" flipV="1">
            <a:off x="5810024" y="380495"/>
            <a:ext cx="569658" cy="18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4" idx="1"/>
            <a:endCxn id="37" idx="3"/>
          </p:cNvCxnSpPr>
          <p:nvPr/>
        </p:nvCxnSpPr>
        <p:spPr>
          <a:xfrm flipH="1">
            <a:off x="7546202" y="3164420"/>
            <a:ext cx="303096" cy="892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6" idx="1"/>
            <a:endCxn id="37" idx="3"/>
          </p:cNvCxnSpPr>
          <p:nvPr/>
        </p:nvCxnSpPr>
        <p:spPr>
          <a:xfrm flipH="1">
            <a:off x="7546202" y="4056565"/>
            <a:ext cx="33044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4" idx="1"/>
            <a:endCxn id="238" idx="3"/>
          </p:cNvCxnSpPr>
          <p:nvPr/>
        </p:nvCxnSpPr>
        <p:spPr>
          <a:xfrm>
            <a:off x="7849298" y="3164420"/>
            <a:ext cx="1270190" cy="1553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269" idx="1"/>
            <a:endCxn id="100" idx="3"/>
          </p:cNvCxnSpPr>
          <p:nvPr/>
        </p:nvCxnSpPr>
        <p:spPr>
          <a:xfrm>
            <a:off x="7694866" y="2555759"/>
            <a:ext cx="17241" cy="29112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1767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555" y="-132896"/>
            <a:ext cx="2908300" cy="7112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61257" y="660397"/>
            <a:ext cx="8606972" cy="0"/>
          </a:xfrm>
          <a:prstGeom prst="line">
            <a:avLst/>
          </a:prstGeom>
          <a:ln w="12700" cmpd="sng">
            <a:solidFill>
              <a:srgbClr val="0068B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9031" y="2492896"/>
            <a:ext cx="4468718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7369" y="332656"/>
            <a:ext cx="4606697" cy="295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078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347</Words>
  <Application>Microsoft Macintosh PowerPoint</Application>
  <PresentationFormat>On-screen Show (4:3)</PresentationFormat>
  <Paragraphs>62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INTU (NIV)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Vicky Mummery</dc:creator>
  <cp:lastModifiedBy>Vicky Mummery</cp:lastModifiedBy>
  <cp:revision>1</cp:revision>
  <dcterms:created xsi:type="dcterms:W3CDTF">2018-01-26T03:15:34Z</dcterms:created>
  <dcterms:modified xsi:type="dcterms:W3CDTF">2018-01-26T03:17:32Z</dcterms:modified>
</cp:coreProperties>
</file>