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4136" r:id="rId4"/>
  </p:sldMasterIdLst>
  <p:notesMasterIdLst>
    <p:notesMasterId r:id="rId48"/>
  </p:notesMasterIdLst>
  <p:handoutMasterIdLst>
    <p:handoutMasterId r:id="rId49"/>
  </p:handoutMasterIdLst>
  <p:sldIdLst>
    <p:sldId id="339" r:id="rId5"/>
    <p:sldId id="1797" r:id="rId6"/>
    <p:sldId id="404" r:id="rId7"/>
    <p:sldId id="347" r:id="rId8"/>
    <p:sldId id="348" r:id="rId9"/>
    <p:sldId id="268" r:id="rId10"/>
    <p:sldId id="345" r:id="rId11"/>
    <p:sldId id="2059" r:id="rId12"/>
    <p:sldId id="405" r:id="rId13"/>
    <p:sldId id="375" r:id="rId14"/>
    <p:sldId id="358" r:id="rId15"/>
    <p:sldId id="2050" r:id="rId16"/>
    <p:sldId id="1799" r:id="rId17"/>
    <p:sldId id="349" r:id="rId18"/>
    <p:sldId id="2070" r:id="rId19"/>
    <p:sldId id="2046" r:id="rId20"/>
    <p:sldId id="2047" r:id="rId21"/>
    <p:sldId id="379" r:id="rId22"/>
    <p:sldId id="2048" r:id="rId23"/>
    <p:sldId id="1794" r:id="rId24"/>
    <p:sldId id="382" r:id="rId25"/>
    <p:sldId id="2074" r:id="rId26"/>
    <p:sldId id="2052" r:id="rId27"/>
    <p:sldId id="2065" r:id="rId28"/>
    <p:sldId id="2053" r:id="rId29"/>
    <p:sldId id="2054" r:id="rId30"/>
    <p:sldId id="383" r:id="rId31"/>
    <p:sldId id="385" r:id="rId32"/>
    <p:sldId id="386" r:id="rId33"/>
    <p:sldId id="370" r:id="rId34"/>
    <p:sldId id="1796" r:id="rId35"/>
    <p:sldId id="1864" r:id="rId36"/>
    <p:sldId id="1803" r:id="rId37"/>
    <p:sldId id="2043" r:id="rId38"/>
    <p:sldId id="2045" r:id="rId39"/>
    <p:sldId id="2061" r:id="rId40"/>
    <p:sldId id="387" r:id="rId41"/>
    <p:sldId id="2071" r:id="rId42"/>
    <p:sldId id="2072" r:id="rId43"/>
    <p:sldId id="2073" r:id="rId44"/>
    <p:sldId id="2068" r:id="rId45"/>
    <p:sldId id="2069" r:id="rId46"/>
    <p:sldId id="2055" r:id="rId47"/>
  </p:sldIdLst>
  <p:sldSz cx="12192000" cy="6858000"/>
  <p:notesSz cx="6858000" cy="9144000"/>
  <p:embeddedFontLst>
    <p:embeddedFont>
      <p:font typeface="Inter" panose="02000503000000020004" pitchFamily="2" charset="0"/>
      <p:regular r:id="rId50"/>
    </p:embeddedFont>
    <p:embeddedFont>
      <p:font typeface="Lato" panose="020F0502020204030203" pitchFamily="34" charset="0"/>
      <p:regular r:id="rId51"/>
    </p:embeddedFont>
    <p:embeddedFont>
      <p:font typeface="Lora SemiBold" pitchFamily="2" charset="0"/>
      <p:bold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ckground and key issues" id="{5C8D397E-C577-42B3-A3E6-140C6584B864}">
          <p14:sldIdLst>
            <p14:sldId id="339"/>
            <p14:sldId id="1797"/>
            <p14:sldId id="404"/>
            <p14:sldId id="347"/>
            <p14:sldId id="348"/>
            <p14:sldId id="268"/>
            <p14:sldId id="345"/>
            <p14:sldId id="2059"/>
            <p14:sldId id="405"/>
            <p14:sldId id="375"/>
            <p14:sldId id="358"/>
            <p14:sldId id="2050"/>
          </p14:sldIdLst>
        </p14:section>
        <p14:section name="Clinical effectiveness" id="{D1BD2FA0-3D5B-4524-80EB-1D0448D954C2}">
          <p14:sldIdLst>
            <p14:sldId id="1799"/>
            <p14:sldId id="349"/>
            <p14:sldId id="2070"/>
            <p14:sldId id="2046"/>
            <p14:sldId id="2047"/>
            <p14:sldId id="379"/>
            <p14:sldId id="2048"/>
          </p14:sldIdLst>
        </p14:section>
        <p14:section name="Modelling and cost effectiveness" id="{15D9281D-92C0-42D4-B787-1509A0A862A1}">
          <p14:sldIdLst>
            <p14:sldId id="1794"/>
            <p14:sldId id="382"/>
            <p14:sldId id="2074"/>
            <p14:sldId id="2052"/>
            <p14:sldId id="2065"/>
            <p14:sldId id="2053"/>
            <p14:sldId id="2054"/>
            <p14:sldId id="383"/>
            <p14:sldId id="385"/>
            <p14:sldId id="386"/>
            <p14:sldId id="370"/>
          </p14:sldIdLst>
        </p14:section>
        <p14:section name="Other considerations" id="{E3E9BE2E-C992-49DB-94B2-4DEB96FDEA6E}">
          <p14:sldIdLst/>
        </p14:section>
        <p14:section name="Summary" id="{BC5DA26A-ED84-44C5-83CB-2D7C50250CA9}">
          <p14:sldIdLst>
            <p14:sldId id="1796"/>
            <p14:sldId id="1864"/>
          </p14:sldIdLst>
        </p14:section>
        <p14:section name="S1 Background" id="{D241162D-9E75-4861-AAD2-AEDC79239825}">
          <p14:sldIdLst>
            <p14:sldId id="1803"/>
            <p14:sldId id="2043"/>
            <p14:sldId id="2045"/>
            <p14:sldId id="2061"/>
            <p14:sldId id="387"/>
          </p14:sldIdLst>
        </p14:section>
        <p14:section name="S2: Clinical" id="{640A3E18-C66E-4DFF-8853-F2E665EBFB44}">
          <p14:sldIdLst>
            <p14:sldId id="2071"/>
            <p14:sldId id="2072"/>
            <p14:sldId id="2073"/>
            <p14:sldId id="2068"/>
          </p14:sldIdLst>
        </p14:section>
        <p14:section name="S3: Cost" id="{3EDC4A3B-098B-45B0-AC17-C8FB2E1DE2DA}">
          <p14:sldIdLst>
            <p14:sldId id="2069"/>
            <p14:sldId id="205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DAF515A-6566-6455-6A58-5008825975D3}" name="Yelan Guo" initials="YG" userId="S::Yelan.Guo@nice.org.uk::095e26c1-70a2-437b-ab3c-6f7a4b4dcfcd" providerId="AD"/>
  <p188:author id="{0533F89B-9C17-7E51-5A34-48A60A6952DE}" name="Ross Wilkinson" initials="RW" userId="S::Ross.Wilkinson@nice.org.uk::08e0edfd-2f46-4d6e-86ae-004dd29d899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tella O'Brien" initials="S" lastIdx="44" clrIdx="6">
    <p:extLst>
      <p:ext uri="{19B8F6BF-5375-455C-9EA6-DF929625EA0E}">
        <p15:presenceInfo xmlns:p15="http://schemas.microsoft.com/office/powerpoint/2012/main" userId="Stella O'Brien" providerId="None"/>
      </p:ext>
    </p:extLst>
  </p:cmAuthor>
  <p:cmAuthor id="1" name="Kate Scott" initials="KS" lastIdx="1" clrIdx="0"/>
  <p:cmAuthor id="8" name="Zoe Charles" initials="ZC" lastIdx="2" clrIdx="7">
    <p:extLst>
      <p:ext uri="{19B8F6BF-5375-455C-9EA6-DF929625EA0E}">
        <p15:presenceInfo xmlns:p15="http://schemas.microsoft.com/office/powerpoint/2012/main" userId="S::Zoe.Charles@nice.org.uk::c135eabb-d70c-4ebe-9405-64402c662e6d" providerId="AD"/>
      </p:ext>
    </p:extLst>
  </p:cmAuthor>
  <p:cmAuthor id="2" name="Charlie Hewitt" initials="CH" lastIdx="68" clrIdx="1">
    <p:extLst>
      <p:ext uri="{19B8F6BF-5375-455C-9EA6-DF929625EA0E}">
        <p15:presenceInfo xmlns:p15="http://schemas.microsoft.com/office/powerpoint/2012/main" userId="S::Charlie.Hewitt@nice.org.uk::02b58234-bd66-4ca2-852b-669d09f951b3" providerId="AD"/>
      </p:ext>
    </p:extLst>
  </p:cmAuthor>
  <p:cmAuthor id="9" name="Emma Douch" initials="ED" lastIdx="5" clrIdx="8">
    <p:extLst>
      <p:ext uri="{19B8F6BF-5375-455C-9EA6-DF929625EA0E}">
        <p15:presenceInfo xmlns:p15="http://schemas.microsoft.com/office/powerpoint/2012/main" userId="S::Emma.Douch@nice.org.uk::d23c2457-444e-4a37-91b9-8b92510c8a17" providerId="AD"/>
      </p:ext>
    </p:extLst>
  </p:cmAuthor>
  <p:cmAuthor id="3" name="Alexandra Sampson" initials="AS" lastIdx="8" clrIdx="2">
    <p:extLst>
      <p:ext uri="{19B8F6BF-5375-455C-9EA6-DF929625EA0E}">
        <p15:presenceInfo xmlns:p15="http://schemas.microsoft.com/office/powerpoint/2012/main" userId="S::Alexandra.Sampson@nice.org.uk::5bf57bb1-a65f-4e5e-81b7-701a6cf4a8b7" providerId="AD"/>
      </p:ext>
    </p:extLst>
  </p:cmAuthor>
  <p:cmAuthor id="10" name="Lizzie Walker" initials="LW" lastIdx="1" clrIdx="9">
    <p:extLst>
      <p:ext uri="{19B8F6BF-5375-455C-9EA6-DF929625EA0E}">
        <p15:presenceInfo xmlns:p15="http://schemas.microsoft.com/office/powerpoint/2012/main" userId="S::Lizzie.Walker@nice.org.uk::b92d9012-d16e-48b3-91f9-97fc232c87ba" providerId="AD"/>
      </p:ext>
    </p:extLst>
  </p:cmAuthor>
  <p:cmAuthor id="4" name="Elizabeth Bell" initials="EB" lastIdx="9" clrIdx="3">
    <p:extLst>
      <p:ext uri="{19B8F6BF-5375-455C-9EA6-DF929625EA0E}">
        <p15:presenceInfo xmlns:p15="http://schemas.microsoft.com/office/powerpoint/2012/main" userId="S::Elizabeth.Bell@nice.org.uk::db75d52a-bbc3-4365-b187-451fb7df6c85" providerId="AD"/>
      </p:ext>
    </p:extLst>
  </p:cmAuthor>
  <p:cmAuthor id="11" name="Ross Wilkinson" initials="RW" lastIdx="71" clrIdx="10">
    <p:extLst>
      <p:ext uri="{19B8F6BF-5375-455C-9EA6-DF929625EA0E}">
        <p15:presenceInfo xmlns:p15="http://schemas.microsoft.com/office/powerpoint/2012/main" userId="S::Ross.Wilkinson@nice.org.uk::08e0edfd-2f46-4d6e-86ae-004dd29d899d" providerId="AD"/>
      </p:ext>
    </p:extLst>
  </p:cmAuthor>
  <p:cmAuthor id="5" name="Albany Chandler" initials="AC" lastIdx="3" clrIdx="4">
    <p:extLst>
      <p:ext uri="{19B8F6BF-5375-455C-9EA6-DF929625EA0E}">
        <p15:presenceInfo xmlns:p15="http://schemas.microsoft.com/office/powerpoint/2012/main" userId="S::Albany.Chandler@nice.org.uk::c7eab9cc-0d4b-4e4f-af44-3a7070586937" providerId="AD"/>
      </p:ext>
    </p:extLst>
  </p:cmAuthor>
  <p:cmAuthor id="12" name="Yelan Guo" initials="YG" lastIdx="81" clrIdx="11">
    <p:extLst>
      <p:ext uri="{19B8F6BF-5375-455C-9EA6-DF929625EA0E}">
        <p15:presenceInfo xmlns:p15="http://schemas.microsoft.com/office/powerpoint/2012/main" userId="S::Yelan.Guo@nice.org.uk::095e26c1-70a2-437b-ab3c-6f7a4b4dcfcd" providerId="AD"/>
      </p:ext>
    </p:extLst>
  </p:cmAuthor>
  <p:cmAuthor id="6" name="Victoria Kelly" initials="VK" lastIdx="40" clrIdx="5">
    <p:extLst>
      <p:ext uri="{19B8F6BF-5375-455C-9EA6-DF929625EA0E}">
        <p15:presenceInfo xmlns:p15="http://schemas.microsoft.com/office/powerpoint/2012/main" userId="S::Victoria.Kelly@nice.org.uk::b3cb38c1-50f8-416d-a7ac-e58820acd6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8DD"/>
    <a:srgbClr val="E8EDEF"/>
    <a:srgbClr val="E7E9EB"/>
    <a:srgbClr val="00436C"/>
    <a:srgbClr val="228096"/>
    <a:srgbClr val="FFC000"/>
    <a:srgbClr val="00B050"/>
    <a:srgbClr val="C00000"/>
    <a:srgbClr val="FFFFFF"/>
    <a:srgbClr val="F7F4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61" autoAdjust="0"/>
  </p:normalViewPr>
  <p:slideViewPr>
    <p:cSldViewPr snapToGrid="0">
      <p:cViewPr varScale="1">
        <p:scale>
          <a:sx n="46" d="100"/>
          <a:sy n="46" d="100"/>
        </p:scale>
        <p:origin x="1420"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font" Target="fonts/font1.fntdata"/><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ommentAuthors" Target="commentAuthors.xml"/><Relationship Id="rId58" Type="http://schemas.microsoft.com/office/2018/10/relationships/authors" Target="author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font" Target="fonts/font2.fntdata"/><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latin typeface="Arial" panose="020B0604020202020204" pitchFamily="34" charset="0"/>
              </a:rPr>
              <a:t>12/06/2025</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latin typeface="Arial" panose="020B0604020202020204" pitchFamily="34" charset="0"/>
            </a:endParaRPr>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latin typeface="Arial" panose="020B0604020202020204" pitchFamily="34" charset="0"/>
              </a:rPr>
              <a:t>‹#›</a:t>
            </a:fld>
            <a:endParaRPr lang="en-GB">
              <a:latin typeface="Arial" panose="020B0604020202020204" pitchFamily="34" charset="0"/>
            </a:endParaRPr>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1E0D7A42-0977-2147-8194-01C3DBCDFF3E}" type="datetimeFigureOut">
              <a:rPr lang="en-US" smtClean="0"/>
              <a:pPr/>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3D92B9AF-1FF3-B64A-A57E-17202D6D58C9}" type="slidenum">
              <a:rPr lang="en-US" smtClean="0"/>
              <a:pPr/>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200">
              <a:effectLst/>
              <a:highlight>
                <a:srgbClr val="00FFFF"/>
              </a:highligh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11</a:t>
            </a:fld>
            <a:endParaRPr lang="en-US"/>
          </a:p>
        </p:txBody>
      </p:sp>
    </p:spTree>
    <p:extLst>
      <p:ext uri="{BB962C8B-B14F-4D97-AF65-F5344CB8AC3E}">
        <p14:creationId xmlns:p14="http://schemas.microsoft.com/office/powerpoint/2010/main" val="1709416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75D85-74C8-BF0E-7E37-9BBDE5234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9B231-9021-CAF6-2B59-8ED0D5CB3B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571F50-6691-90B9-BB89-65512E062F5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0DA0273-D648-4030-8E21-2C149DE6A702}"/>
              </a:ext>
            </a:extLst>
          </p:cNvPr>
          <p:cNvSpPr>
            <a:spLocks noGrp="1"/>
          </p:cNvSpPr>
          <p:nvPr>
            <p:ph type="sldNum" sz="quarter" idx="5"/>
          </p:nvPr>
        </p:nvSpPr>
        <p:spPr/>
        <p:txBody>
          <a:bodyPr/>
          <a:lstStyle/>
          <a:p>
            <a:fld id="{3D92B9AF-1FF3-B64A-A57E-17202D6D58C9}" type="slidenum">
              <a:rPr lang="en-US" smtClean="0"/>
              <a:pPr/>
              <a:t>12</a:t>
            </a:fld>
            <a:endParaRPr lang="en-US"/>
          </a:p>
        </p:txBody>
      </p:sp>
    </p:spTree>
    <p:extLst>
      <p:ext uri="{BB962C8B-B14F-4D97-AF65-F5344CB8AC3E}">
        <p14:creationId xmlns:p14="http://schemas.microsoft.com/office/powerpoint/2010/main" val="4039465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13</a:t>
            </a:fld>
            <a:endParaRPr lang="en-US"/>
          </a:p>
        </p:txBody>
      </p:sp>
    </p:spTree>
    <p:extLst>
      <p:ext uri="{BB962C8B-B14F-4D97-AF65-F5344CB8AC3E}">
        <p14:creationId xmlns:p14="http://schemas.microsoft.com/office/powerpoint/2010/main" val="1598413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14</a:t>
            </a:fld>
            <a:endParaRPr lang="en-US"/>
          </a:p>
        </p:txBody>
      </p:sp>
    </p:spTree>
    <p:extLst>
      <p:ext uri="{BB962C8B-B14F-4D97-AF65-F5344CB8AC3E}">
        <p14:creationId xmlns:p14="http://schemas.microsoft.com/office/powerpoint/2010/main" val="3221195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16</a:t>
            </a:fld>
            <a:endParaRPr lang="en-US"/>
          </a:p>
        </p:txBody>
      </p:sp>
    </p:spTree>
    <p:extLst>
      <p:ext uri="{BB962C8B-B14F-4D97-AF65-F5344CB8AC3E}">
        <p14:creationId xmlns:p14="http://schemas.microsoft.com/office/powerpoint/2010/main" val="28649156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17</a:t>
            </a:fld>
            <a:endParaRPr lang="en-US"/>
          </a:p>
        </p:txBody>
      </p:sp>
    </p:spTree>
    <p:extLst>
      <p:ext uri="{BB962C8B-B14F-4D97-AF65-F5344CB8AC3E}">
        <p14:creationId xmlns:p14="http://schemas.microsoft.com/office/powerpoint/2010/main" val="29402150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18</a:t>
            </a:fld>
            <a:endParaRPr lang="en-US"/>
          </a:p>
        </p:txBody>
      </p:sp>
    </p:spTree>
    <p:extLst>
      <p:ext uri="{BB962C8B-B14F-4D97-AF65-F5344CB8AC3E}">
        <p14:creationId xmlns:p14="http://schemas.microsoft.com/office/powerpoint/2010/main" val="1791740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C00F7-0701-4022-E210-3D44DD123A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CE953-ED42-F1FE-8F6D-04873CD1A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184F0D-FF8B-16DF-D0E9-FABEA205FD2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46456E1-7E2F-FE4E-2335-490A5F684924}"/>
              </a:ext>
            </a:extLst>
          </p:cNvPr>
          <p:cNvSpPr>
            <a:spLocks noGrp="1"/>
          </p:cNvSpPr>
          <p:nvPr>
            <p:ph type="sldNum" sz="quarter" idx="5"/>
          </p:nvPr>
        </p:nvSpPr>
        <p:spPr/>
        <p:txBody>
          <a:bodyPr/>
          <a:lstStyle/>
          <a:p>
            <a:fld id="{3D92B9AF-1FF3-B64A-A57E-17202D6D58C9}" type="slidenum">
              <a:rPr lang="en-US" smtClean="0"/>
              <a:pPr/>
              <a:t>19</a:t>
            </a:fld>
            <a:endParaRPr lang="en-US"/>
          </a:p>
        </p:txBody>
      </p:sp>
    </p:spTree>
    <p:extLst>
      <p:ext uri="{BB962C8B-B14F-4D97-AF65-F5344CB8AC3E}">
        <p14:creationId xmlns:p14="http://schemas.microsoft.com/office/powerpoint/2010/main" val="2732481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20</a:t>
            </a:fld>
            <a:endParaRPr lang="en-US"/>
          </a:p>
        </p:txBody>
      </p:sp>
    </p:spTree>
    <p:extLst>
      <p:ext uri="{BB962C8B-B14F-4D97-AF65-F5344CB8AC3E}">
        <p14:creationId xmlns:p14="http://schemas.microsoft.com/office/powerpoint/2010/main" val="19439935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79330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a:t>
            </a:fld>
            <a:endParaRPr lang="en-US"/>
          </a:p>
        </p:txBody>
      </p:sp>
    </p:spTree>
    <p:extLst>
      <p:ext uri="{BB962C8B-B14F-4D97-AF65-F5344CB8AC3E}">
        <p14:creationId xmlns:p14="http://schemas.microsoft.com/office/powerpoint/2010/main" val="2779914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5F4D5-261C-12EA-D92A-DE7300D4A0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3AAB1C-023A-7D5C-EEB0-AD7FA2D6C6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FC88AB-FA01-3240-6FFC-25205C1BAD8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E3F23E9-8360-795D-14C6-33767EC60AA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908328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79330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71F4D-2C39-2A25-A633-8234863308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9F8DA6-19C4-F2DB-4C78-4A145BFA9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929BDD-879B-F982-DB2F-BB1350E1E97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FCC05D8-45D7-A23E-DC30-58317FD64FA9}"/>
              </a:ext>
            </a:extLst>
          </p:cNvPr>
          <p:cNvSpPr>
            <a:spLocks noGrp="1"/>
          </p:cNvSpPr>
          <p:nvPr>
            <p:ph type="sldNum" sz="quarter" idx="5"/>
          </p:nvPr>
        </p:nvSpPr>
        <p:spPr/>
        <p:txBody>
          <a:bodyPr/>
          <a:lstStyle/>
          <a:p>
            <a:fld id="{3D92B9AF-1FF3-B64A-A57E-17202D6D58C9}" type="slidenum">
              <a:rPr lang="en-US" smtClean="0"/>
              <a:pPr/>
              <a:t>24</a:t>
            </a:fld>
            <a:endParaRPr lang="en-US"/>
          </a:p>
        </p:txBody>
      </p:sp>
    </p:spTree>
    <p:extLst>
      <p:ext uri="{BB962C8B-B14F-4D97-AF65-F5344CB8AC3E}">
        <p14:creationId xmlns:p14="http://schemas.microsoft.com/office/powerpoint/2010/main" val="35110554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DF176-4798-7124-6718-3B47C93F69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F00EA-0993-B1C7-FF17-D87D1F8F13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576B6-60B7-407B-D5CD-1694F9033A1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9B19AA1-D41E-E0F1-C608-2B393D2D001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585351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26</a:t>
            </a:fld>
            <a:endParaRPr lang="en-US"/>
          </a:p>
        </p:txBody>
      </p:sp>
    </p:spTree>
    <p:extLst>
      <p:ext uri="{BB962C8B-B14F-4D97-AF65-F5344CB8AC3E}">
        <p14:creationId xmlns:p14="http://schemas.microsoft.com/office/powerpoint/2010/main" val="23416769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60E2A-A76D-016C-4080-5F8296759C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9C3CA7-6B46-15D3-5FDA-980CC8C9A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E97AE5-9241-848C-8915-DC2B0B7BC88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E971C89-CDE9-43FD-488B-536311C2693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770246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40AB4-45AD-B7E8-2812-D3BDF5B35A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0C90ED-B022-8650-EE04-A6FF0A4F58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005EBB-793C-21B6-2BA3-7C8B2C5402C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67ECA8F-471E-E2D1-199D-6D7ADD75A22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740928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69F7C-51D3-7039-33A8-8912E07B8C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065D28-4E73-69E2-A03E-885380466D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CEB96-3D10-4F96-2CB0-E89FC5D3C9C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74F9EDF-DC3F-8D83-714B-9F210D734F8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978260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30</a:t>
            </a:fld>
            <a:endParaRPr lang="en-US"/>
          </a:p>
        </p:txBody>
      </p:sp>
    </p:spTree>
    <p:extLst>
      <p:ext uri="{BB962C8B-B14F-4D97-AF65-F5344CB8AC3E}">
        <p14:creationId xmlns:p14="http://schemas.microsoft.com/office/powerpoint/2010/main" val="7390872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31</a:t>
            </a:fld>
            <a:endParaRPr lang="en-US"/>
          </a:p>
        </p:txBody>
      </p:sp>
    </p:spTree>
    <p:extLst>
      <p:ext uri="{BB962C8B-B14F-4D97-AF65-F5344CB8AC3E}">
        <p14:creationId xmlns:p14="http://schemas.microsoft.com/office/powerpoint/2010/main" val="237855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a:t>
            </a:fld>
            <a:endParaRPr lang="en-US"/>
          </a:p>
        </p:txBody>
      </p:sp>
    </p:spTree>
    <p:extLst>
      <p:ext uri="{BB962C8B-B14F-4D97-AF65-F5344CB8AC3E}">
        <p14:creationId xmlns:p14="http://schemas.microsoft.com/office/powerpoint/2010/main" val="6816715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428213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33</a:t>
            </a:fld>
            <a:endParaRPr lang="en-US"/>
          </a:p>
        </p:txBody>
      </p:sp>
    </p:spTree>
    <p:extLst>
      <p:ext uri="{BB962C8B-B14F-4D97-AF65-F5344CB8AC3E}">
        <p14:creationId xmlns:p14="http://schemas.microsoft.com/office/powerpoint/2010/main" val="17871769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34</a:t>
            </a:fld>
            <a:endParaRPr lang="en-US"/>
          </a:p>
        </p:txBody>
      </p:sp>
    </p:spTree>
    <p:extLst>
      <p:ext uri="{BB962C8B-B14F-4D97-AF65-F5344CB8AC3E}">
        <p14:creationId xmlns:p14="http://schemas.microsoft.com/office/powerpoint/2010/main" val="27122956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76389-01E5-0C59-0882-1E4DE6F715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FDBF57-9D00-A27C-109E-AFC98948DE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5E2FCF-682E-CFD3-AFF9-A9FD6486EA1C}"/>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399549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37</a:t>
            </a:fld>
            <a:endParaRPr lang="en-US"/>
          </a:p>
        </p:txBody>
      </p:sp>
    </p:spTree>
    <p:extLst>
      <p:ext uri="{BB962C8B-B14F-4D97-AF65-F5344CB8AC3E}">
        <p14:creationId xmlns:p14="http://schemas.microsoft.com/office/powerpoint/2010/main" val="40716825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FD2A0-D49A-5B9D-B562-174906C583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22F72E-C80F-3F14-EE67-675A4984B2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092C35-BA13-E43A-582B-131E38F3F5D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943180A-EA88-95F9-15D9-C0103A05F56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192583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87D2C-837A-4467-1C1E-53DC814A1E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11A8CE-85C3-3B91-13C3-33CDE75FB6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F6EDC8-593E-4FE7-5E16-8DFE9B557BA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E3E1FD0E-89A0-3D6C-F22F-43F4E205FAA0}"/>
              </a:ext>
            </a:extLst>
          </p:cNvPr>
          <p:cNvSpPr>
            <a:spLocks noGrp="1"/>
          </p:cNvSpPr>
          <p:nvPr>
            <p:ph type="sldNum" sz="quarter" idx="5"/>
          </p:nvPr>
        </p:nvSpPr>
        <p:spPr/>
        <p:txBody>
          <a:bodyPr/>
          <a:lstStyle/>
          <a:p>
            <a:fld id="{3D92B9AF-1FF3-B64A-A57E-17202D6D58C9}" type="slidenum">
              <a:rPr lang="en-US" smtClean="0"/>
              <a:pPr/>
              <a:t>39</a:t>
            </a:fld>
            <a:endParaRPr lang="en-US"/>
          </a:p>
        </p:txBody>
      </p:sp>
    </p:spTree>
    <p:extLst>
      <p:ext uri="{BB962C8B-B14F-4D97-AF65-F5344CB8AC3E}">
        <p14:creationId xmlns:p14="http://schemas.microsoft.com/office/powerpoint/2010/main" val="41323742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7D418-ADC3-3DDD-8586-98301FF74E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A3887E-4727-94E3-A56B-6B271B4A0D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827242-B631-22B4-7E6D-95548E02CC6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03ED36D6-4305-936B-9B76-8C4C37AA57D1}"/>
              </a:ext>
            </a:extLst>
          </p:cNvPr>
          <p:cNvSpPr>
            <a:spLocks noGrp="1"/>
          </p:cNvSpPr>
          <p:nvPr>
            <p:ph type="sldNum" sz="quarter" idx="5"/>
          </p:nvPr>
        </p:nvSpPr>
        <p:spPr/>
        <p:txBody>
          <a:bodyPr/>
          <a:lstStyle/>
          <a:p>
            <a:fld id="{3D92B9AF-1FF3-B64A-A57E-17202D6D58C9}" type="slidenum">
              <a:rPr lang="en-US" smtClean="0"/>
              <a:pPr/>
              <a:t>40</a:t>
            </a:fld>
            <a:endParaRPr lang="en-US"/>
          </a:p>
        </p:txBody>
      </p:sp>
    </p:spTree>
    <p:extLst>
      <p:ext uri="{BB962C8B-B14F-4D97-AF65-F5344CB8AC3E}">
        <p14:creationId xmlns:p14="http://schemas.microsoft.com/office/powerpoint/2010/main" val="30410312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947CA-5A47-0BB8-F868-5B15733731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827F1-D33E-B294-64D8-F27DC3A5CF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9E25C8-C97A-095C-4AE4-53499EC3C69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17E3F22-A182-A1FE-D119-96395AF96794}"/>
              </a:ext>
            </a:extLst>
          </p:cNvPr>
          <p:cNvSpPr>
            <a:spLocks noGrp="1"/>
          </p:cNvSpPr>
          <p:nvPr>
            <p:ph type="sldNum" sz="quarter" idx="5"/>
          </p:nvPr>
        </p:nvSpPr>
        <p:spPr/>
        <p:txBody>
          <a:bodyPr/>
          <a:lstStyle/>
          <a:p>
            <a:fld id="{3D92B9AF-1FF3-B64A-A57E-17202D6D58C9}" type="slidenum">
              <a:rPr lang="en-US" smtClean="0"/>
              <a:pPr/>
              <a:t>41</a:t>
            </a:fld>
            <a:endParaRPr lang="en-US"/>
          </a:p>
        </p:txBody>
      </p:sp>
    </p:spTree>
    <p:extLst>
      <p:ext uri="{BB962C8B-B14F-4D97-AF65-F5344CB8AC3E}">
        <p14:creationId xmlns:p14="http://schemas.microsoft.com/office/powerpoint/2010/main" val="25478459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83467-0161-BE2D-9868-FFFEF2D347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40055C-7B28-EC73-C75F-68D1256B1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224C4-6895-6363-E2CB-1E8FD5FF5D2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A329B66-438D-6768-D4FF-883F41DC215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03194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4</a:t>
            </a:fld>
            <a:endParaRPr lang="en-US"/>
          </a:p>
        </p:txBody>
      </p:sp>
    </p:spTree>
    <p:extLst>
      <p:ext uri="{BB962C8B-B14F-4D97-AF65-F5344CB8AC3E}">
        <p14:creationId xmlns:p14="http://schemas.microsoft.com/office/powerpoint/2010/main" val="7898096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0E756-C6D8-E273-4894-AE76501C48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7C548E-F199-E849-7E0F-5AF915B0FA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CF476D-4A55-7178-2853-44401E0E3E6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0F6D5D7-1E9A-57BB-F175-A981233EE3C3}"/>
              </a:ext>
            </a:extLst>
          </p:cNvPr>
          <p:cNvSpPr>
            <a:spLocks noGrp="1"/>
          </p:cNvSpPr>
          <p:nvPr>
            <p:ph type="sldNum" sz="quarter" idx="5"/>
          </p:nvPr>
        </p:nvSpPr>
        <p:spPr/>
        <p:txBody>
          <a:bodyPr/>
          <a:lstStyle/>
          <a:p>
            <a:fld id="{3D92B9AF-1FF3-B64A-A57E-17202D6D58C9}" type="slidenum">
              <a:rPr lang="en-US" smtClean="0"/>
              <a:pPr/>
              <a:t>43</a:t>
            </a:fld>
            <a:endParaRPr lang="en-US"/>
          </a:p>
        </p:txBody>
      </p:sp>
    </p:spTree>
    <p:extLst>
      <p:ext uri="{BB962C8B-B14F-4D97-AF65-F5344CB8AC3E}">
        <p14:creationId xmlns:p14="http://schemas.microsoft.com/office/powerpoint/2010/main" val="3881664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5</a:t>
            </a:fld>
            <a:endParaRPr lang="en-US"/>
          </a:p>
        </p:txBody>
      </p:sp>
    </p:spTree>
    <p:extLst>
      <p:ext uri="{BB962C8B-B14F-4D97-AF65-F5344CB8AC3E}">
        <p14:creationId xmlns:p14="http://schemas.microsoft.com/office/powerpoint/2010/main" val="3512959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6</a:t>
            </a:fld>
            <a:endParaRPr lang="en-US"/>
          </a:p>
        </p:txBody>
      </p:sp>
    </p:spTree>
    <p:extLst>
      <p:ext uri="{BB962C8B-B14F-4D97-AF65-F5344CB8AC3E}">
        <p14:creationId xmlns:p14="http://schemas.microsoft.com/office/powerpoint/2010/main" val="3472385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7</a:t>
            </a:fld>
            <a:endParaRPr lang="en-US"/>
          </a:p>
        </p:txBody>
      </p:sp>
    </p:spTree>
    <p:extLst>
      <p:ext uri="{BB962C8B-B14F-4D97-AF65-F5344CB8AC3E}">
        <p14:creationId xmlns:p14="http://schemas.microsoft.com/office/powerpoint/2010/main" val="623575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9</a:t>
            </a:fld>
            <a:endParaRPr lang="en-US"/>
          </a:p>
        </p:txBody>
      </p:sp>
    </p:spTree>
    <p:extLst>
      <p:ext uri="{BB962C8B-B14F-4D97-AF65-F5344CB8AC3E}">
        <p14:creationId xmlns:p14="http://schemas.microsoft.com/office/powerpoint/2010/main" val="1480230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10</a:t>
            </a:fld>
            <a:endParaRPr lang="en-US"/>
          </a:p>
        </p:txBody>
      </p:sp>
    </p:spTree>
    <p:extLst>
      <p:ext uri="{BB962C8B-B14F-4D97-AF65-F5344CB8AC3E}">
        <p14:creationId xmlns:p14="http://schemas.microsoft.com/office/powerpoint/2010/main" val="38562343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Arial" panose="020B0604020202020204" pitchFamily="34" charset="0"/>
                <a:cs typeface="Arial" panose="020B0604020202020204" pitchFamily="34" charset="0"/>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Arial" panose="020B0604020202020204" pitchFamily="34" charset="0"/>
                <a:ea typeface="Inter" panose="02000503000000020004" pitchFamily="2"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atin typeface="Arial" panose="020B0604020202020204" pitchFamily="34" charset="0"/>
                <a:cs typeface="Arial" panose="020B0604020202020204" pitchFamily="34" charset="0"/>
              </a:defRPr>
            </a:lvl1pPr>
          </a:lstStyle>
          <a:p>
            <a:r>
              <a:rPr lang="en-GB"/>
              <a:t>Click icon to add picture</a:t>
            </a:r>
            <a:endParaRPr lang="en-US"/>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Inter" panose="02000503000000020004" pitchFamily="2" charset="0"/>
                <a:cs typeface="Arial" panose="020B0604020202020204" pitchFamily="34" charset="0"/>
              </a:rPr>
              <a:pPr algn="ctr"/>
              <a:t>‹#›</a:t>
            </a:fld>
            <a:endParaRPr lang="en-US" sz="1200">
              <a:solidFill>
                <a:schemeClr val="tx1"/>
              </a:solidFill>
              <a:latin typeface="Arial" panose="020B0604020202020204" pitchFamily="34" charset="0"/>
              <a:ea typeface="Inter" panose="02000503000000020004" pitchFamily="2" charset="0"/>
              <a:cs typeface="Arial" panose="020B0604020202020204" pitchFamily="34"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Inter" panose="02000503000000020004" pitchFamily="2" charset="0"/>
                <a:cs typeface="Arial" panose="020B0604020202020204" pitchFamily="34" charset="0"/>
              </a:rPr>
              <a:pPr algn="ctr"/>
              <a:t>‹#›</a:t>
            </a:fld>
            <a:endParaRPr lang="en-US" sz="1200">
              <a:solidFill>
                <a:schemeClr val="tx1"/>
              </a:solidFill>
              <a:latin typeface="Arial" panose="020B0604020202020204" pitchFamily="34" charset="0"/>
              <a:ea typeface="Inter" panose="02000503000000020004" pitchFamily="2" charset="0"/>
              <a:cs typeface="Arial" panose="020B0604020202020204" pitchFamily="34"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Inter" panose="02000503000000020004" pitchFamily="2" charset="0"/>
                <a:cs typeface="Arial" panose="020B0604020202020204" pitchFamily="34" charset="0"/>
              </a:rPr>
              <a:pPr algn="ctr"/>
              <a:t>‹#›</a:t>
            </a:fld>
            <a:endParaRPr lang="en-US" sz="1200">
              <a:solidFill>
                <a:schemeClr val="tx1"/>
              </a:solidFill>
              <a:latin typeface="Arial" panose="020B0604020202020204" pitchFamily="34" charset="0"/>
              <a:ea typeface="Inter" panose="02000503000000020004" pitchFamily="2" charset="0"/>
              <a:cs typeface="Arial" panose="020B0604020202020204" pitchFamily="34"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Inter" panose="02000503000000020004" pitchFamily="2" charset="0"/>
                <a:cs typeface="Arial" panose="020B0604020202020204" pitchFamily="34" charset="0"/>
              </a:rPr>
              <a:pPr algn="ctr"/>
              <a:t>‹#›</a:t>
            </a:fld>
            <a:endParaRPr lang="en-US" sz="1200">
              <a:solidFill>
                <a:schemeClr val="tx1"/>
              </a:solidFill>
              <a:latin typeface="Arial" panose="020B0604020202020204" pitchFamily="34" charset="0"/>
              <a:ea typeface="Inter" panose="02000503000000020004" pitchFamily="2" charset="0"/>
              <a:cs typeface="Arial" panose="020B0604020202020204" pitchFamily="34"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10118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2pPr>
            <a:lvl3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3pPr>
            <a:lvl4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4pPr>
            <a:lvl5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85340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Arial" panose="020B0604020202020204" pitchFamily="34" charset="0"/>
                <a:cs typeface="Arial" panose="020B0604020202020204" pitchFamily="34" charset="0"/>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977559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cs typeface="Arial" panose="020B0604020202020204" pitchFamily="34" charset="0"/>
            </a:endParaRPr>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Arial" panose="020B0604020202020204" pitchFamily="34" charset="0"/>
                <a:cs typeface="Arial" panose="020B0604020202020204" pitchFamily="34" charset="0"/>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982962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35443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cs typeface="Arial" panose="020B0604020202020204" pitchFamily="34" charset="0"/>
            </a:endParaRPr>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859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51452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01318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10359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0247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14073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Arial" panose="020B0604020202020204" pitchFamily="34" charset="0"/>
                <a:cs typeface="Arial" panose="020B0604020202020204" pitchFamily="34" charset="0"/>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GB"/>
              <a:t>Click icon to add picture</a:t>
            </a:r>
            <a:endParaRPr lang="en-US"/>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98053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80809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892460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816456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GB"/>
              <a:t>Click icon to add picture</a:t>
            </a:r>
            <a:endParaRPr lang="en-US"/>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61664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GB"/>
              <a:t>Click icon to add picture</a:t>
            </a:r>
            <a:endParaRPr lang="en-US"/>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4708876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GB"/>
              <a:t>Click icon to add picture</a:t>
            </a:r>
            <a:endParaRPr lang="en-US"/>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2125710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GB"/>
              <a:t>Click icon to add picture</a:t>
            </a:r>
            <a:endParaRPr lang="en-US"/>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434644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8955252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6455393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GB"/>
              <a:t>Click icon to add picture</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098456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GB"/>
              <a:t>Click icon to add picture</a:t>
            </a:r>
            <a:endParaRPr lang="en-US"/>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759538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GB"/>
              <a:t>Click icon to add picture</a:t>
            </a:r>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504424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GB"/>
              <a:t>Click icon to add picture</a:t>
            </a: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440475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GB"/>
              <a:t>Click icon to add picture</a:t>
            </a:r>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6822613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GB"/>
              <a:t>Click icon to add picture</a:t>
            </a:r>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GB"/>
              <a:t>Click icon to add picture</a:t>
            </a:r>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GB"/>
              <a:t>Click icon to add picture</a:t>
            </a:r>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0126521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GB"/>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0001214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GB"/>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093682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GB"/>
              <a:t>Click icon to add table</a:t>
            </a:r>
            <a:endParaRPr lang="en-US"/>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GB"/>
              <a:t>Click icon to add table</a:t>
            </a:r>
            <a:endParaRPr lang="en-US"/>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8551949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GB"/>
              <a:t>Click icon to add chart</a:t>
            </a:r>
            <a:endParaRPr lang="en-US"/>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GB"/>
              <a:t>Click icon to add chart</a:t>
            </a:r>
            <a:endParaRPr lang="en-US"/>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1165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915508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69414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GB"/>
              <a:t>Click icon to add picture</a:t>
            </a:r>
            <a:endParaRPr lang="en-US"/>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946986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7062526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570432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Arial" panose="02000503000000020004" pitchFamily="2" charset="0"/>
              </a:defRPr>
            </a:lvl1pPr>
            <a:lvl2pPr>
              <a:lnSpc>
                <a:spcPct val="150000"/>
              </a:lnSpc>
              <a:defRPr sz="1800">
                <a:latin typeface="Arial" panose="020B0604020202020204" pitchFamily="34" charset="0"/>
                <a:ea typeface="Arial" panose="02000503000000020004" pitchFamily="2" charset="0"/>
              </a:defRPr>
            </a:lvl2pPr>
            <a:lvl3pPr>
              <a:lnSpc>
                <a:spcPct val="150000"/>
              </a:lnSpc>
              <a:defRPr sz="1800">
                <a:latin typeface="Arial" panose="020B0604020202020204" pitchFamily="34" charset="0"/>
                <a:ea typeface="Arial" panose="02000503000000020004" pitchFamily="2" charset="0"/>
              </a:defRPr>
            </a:lvl3pPr>
            <a:lvl4pPr>
              <a:lnSpc>
                <a:spcPct val="150000"/>
              </a:lnSpc>
              <a:defRPr sz="1800">
                <a:latin typeface="Arial" panose="020B0604020202020204" pitchFamily="34" charset="0"/>
                <a:ea typeface="Arial" panose="02000503000000020004" pitchFamily="2" charset="0"/>
              </a:defRPr>
            </a:lvl4pPr>
            <a:lvl5pPr>
              <a:lnSpc>
                <a:spcPct val="150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Slide Number Placeholder 3">
            <a:extLst>
              <a:ext uri="{FF2B5EF4-FFF2-40B4-BE49-F238E27FC236}">
                <a16:creationId xmlns:a16="http://schemas.microsoft.com/office/drawing/2014/main" id="{8A6747E8-68B1-FA77-357A-655D549D6FDB}"/>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B23B27A8-588E-90D5-CE93-52FB5E3F695F}"/>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4" name="Slide Number Placeholder 3">
            <a:extLst>
              <a:ext uri="{FF2B5EF4-FFF2-40B4-BE49-F238E27FC236}">
                <a16:creationId xmlns:a16="http://schemas.microsoft.com/office/drawing/2014/main" id="{B04FBC92-CC13-3B0C-B385-715133A008B4}"/>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5" name="Slide Number Placeholder 3">
            <a:extLst>
              <a:ext uri="{FF2B5EF4-FFF2-40B4-BE49-F238E27FC236}">
                <a16:creationId xmlns:a16="http://schemas.microsoft.com/office/drawing/2014/main" id="{F7EAFF5E-9938-DEC3-4280-896E584B1A60}"/>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6B83B70F-018F-C93E-D81F-7E4B85F2FCD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458AB888-9953-BC43-DE70-F0EB521A1AF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E820073A-0C14-5854-E83D-AD3E77CB12B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A57C6E1A-48F4-6571-5003-393051E425B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AF007B79-2E82-606A-6972-F69061BCC8B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0" name="Picture 9">
            <a:extLst>
              <a:ext uri="{FF2B5EF4-FFF2-40B4-BE49-F238E27FC236}">
                <a16:creationId xmlns:a16="http://schemas.microsoft.com/office/drawing/2014/main" id="{4C5A2856-DD81-88ED-A57E-00F8BC576A2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1" name="Slide Number Placeholder 3">
            <a:extLst>
              <a:ext uri="{FF2B5EF4-FFF2-40B4-BE49-F238E27FC236}">
                <a16:creationId xmlns:a16="http://schemas.microsoft.com/office/drawing/2014/main" id="{4221C0E9-D3C6-D87C-94C0-7AA1FD263E3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F16F5F0-0EE6-0F83-998A-29438691FA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C9866267-1C12-D36E-2862-ADA59AD33DE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CAD9E0D-06F8-24BE-8A6C-524E0EF342D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3617202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5979428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568423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12403357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7462861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137829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5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2" name="Rectangle 1" descr="Marker showing slides are confidential ">
            <a:extLst>
              <a:ext uri="{FF2B5EF4-FFF2-40B4-BE49-F238E27FC236}">
                <a16:creationId xmlns:a16="http://schemas.microsoft.com/office/drawing/2014/main" id="{711EDC3E-BC01-F67D-4B57-63A2731328B9}"/>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Tree>
    <p:extLst>
      <p:ext uri="{BB962C8B-B14F-4D97-AF65-F5344CB8AC3E}">
        <p14:creationId xmlns:p14="http://schemas.microsoft.com/office/powerpoint/2010/main" val="125570319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6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5" name="Rectangle 4" descr="Marker showing slides are confidential ">
            <a:extLst>
              <a:ext uri="{FF2B5EF4-FFF2-40B4-BE49-F238E27FC236}">
                <a16:creationId xmlns:a16="http://schemas.microsoft.com/office/drawing/2014/main" id="{32A58F66-3E35-CCD6-0FD0-288DC0930A7B}"/>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Tree>
    <p:extLst>
      <p:ext uri="{BB962C8B-B14F-4D97-AF65-F5344CB8AC3E}">
        <p14:creationId xmlns:p14="http://schemas.microsoft.com/office/powerpoint/2010/main" val="3420862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3879848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Infographics 2">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userDrawn="1"/>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a typeface="Arial"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Arial" panose="020B0604020202020204" pitchFamily="34" charset="0"/>
                <a:ea typeface="Arial" panose="02000503000000020004" pitchFamily="2" charset="0"/>
              </a:defRPr>
            </a:lvl1pPr>
          </a:lstStyle>
          <a:p>
            <a:pPr lvl="0"/>
            <a:r>
              <a:rPr lang="en-GB"/>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4140978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7_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90" y="545528"/>
            <a:ext cx="11178381" cy="1160319"/>
          </a:xfrm>
          <a:prstGeom prst="rect">
            <a:avLst/>
          </a:prstGeom>
        </p:spPr>
        <p:txBody>
          <a:bodyPr anchor="t" anchorCtr="0">
            <a:normAutofit/>
          </a:bodyPr>
          <a:lstStyle>
            <a:lvl1pPr algn="l">
              <a:defRPr sz="2345" b="1" i="0">
                <a:latin typeface="Arial" panose="020B0604020202020204" pitchFamily="34" charset="0"/>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7" y="1904990"/>
            <a:ext cx="11177587" cy="3641147"/>
          </a:xfrm>
        </p:spPr>
        <p:txBody>
          <a:bodyPr>
            <a:noAutofit/>
          </a:bodyPr>
          <a:lstStyle>
            <a:lvl1pPr>
              <a:lnSpc>
                <a:spcPct val="150000"/>
              </a:lnSpc>
              <a:spcBef>
                <a:spcPts val="0"/>
              </a:spcBef>
              <a:defRPr sz="1055">
                <a:latin typeface="Arial" panose="020B0604020202020204" pitchFamily="34" charset="0"/>
                <a:ea typeface="Inter" panose="02000503000000020004" pitchFamily="2" charset="0"/>
              </a:defRPr>
            </a:lvl1pPr>
            <a:lvl2pPr>
              <a:lnSpc>
                <a:spcPct val="150000"/>
              </a:lnSpc>
              <a:spcBef>
                <a:spcPts val="0"/>
              </a:spcBef>
              <a:defRPr sz="1055">
                <a:latin typeface="Arial" panose="020B0604020202020204" pitchFamily="34" charset="0"/>
                <a:ea typeface="Inter" panose="02000503000000020004" pitchFamily="2" charset="0"/>
              </a:defRPr>
            </a:lvl2pPr>
            <a:lvl3pPr>
              <a:lnSpc>
                <a:spcPct val="150000"/>
              </a:lnSpc>
              <a:spcBef>
                <a:spcPts val="0"/>
              </a:spcBef>
              <a:defRPr sz="1055">
                <a:latin typeface="Arial" panose="020B0604020202020204" pitchFamily="34" charset="0"/>
                <a:ea typeface="Inter" panose="02000503000000020004" pitchFamily="2" charset="0"/>
              </a:defRPr>
            </a:lvl3pPr>
            <a:lvl4pPr>
              <a:lnSpc>
                <a:spcPct val="150000"/>
              </a:lnSpc>
              <a:spcBef>
                <a:spcPts val="0"/>
              </a:spcBef>
              <a:defRPr sz="1055">
                <a:latin typeface="Arial" panose="020B0604020202020204" pitchFamily="34" charset="0"/>
                <a:ea typeface="Inter" panose="02000503000000020004" pitchFamily="2" charset="0"/>
              </a:defRPr>
            </a:lvl4pPr>
            <a:lvl5pPr>
              <a:lnSpc>
                <a:spcPct val="150000"/>
              </a:lnSpc>
              <a:spcBef>
                <a:spcPts val="0"/>
              </a:spcBef>
              <a:defRPr sz="1055">
                <a:latin typeface="Arial" panose="020B0604020202020204" pitchFamily="34"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6" y="6146060"/>
            <a:ext cx="585971" cy="197517"/>
          </a:xfrm>
          <a:prstGeom prst="rect">
            <a:avLst/>
          </a:prstGeom>
        </p:spPr>
      </p:pic>
      <p:sp>
        <p:nvSpPr>
          <p:cNvPr id="2" name="Slide Number Placeholder 3">
            <a:extLst>
              <a:ext uri="{FF2B5EF4-FFF2-40B4-BE49-F238E27FC236}">
                <a16:creationId xmlns:a16="http://schemas.microsoft.com/office/drawing/2014/main" id="{99C6CE80-5B54-5122-623C-8E785073745B}"/>
              </a:ext>
            </a:extLst>
          </p:cNvPr>
          <p:cNvSpPr txBox="1">
            <a:spLocks/>
          </p:cNvSpPr>
          <p:nvPr userDrawn="1"/>
        </p:nvSpPr>
        <p:spPr>
          <a:xfrm>
            <a:off x="11574160" y="6475725"/>
            <a:ext cx="53134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704" smtClean="0">
                <a:solidFill>
                  <a:schemeClr val="tx1"/>
                </a:solidFill>
                <a:latin typeface="Arial" panose="020B0604020202020204" pitchFamily="34" charset="0"/>
                <a:ea typeface="Inter" panose="02000503000000020004" pitchFamily="2" charset="0"/>
              </a:rPr>
              <a:pPr algn="ctr"/>
              <a:t>‹#›</a:t>
            </a:fld>
            <a:endParaRPr lang="en-US" sz="704">
              <a:solidFill>
                <a:schemeClr val="tx1"/>
              </a:solidFill>
              <a:latin typeface="Arial" panose="020B0604020202020204" pitchFamily="34" charset="0"/>
              <a:ea typeface="Inter" panose="02000503000000020004" pitchFamily="2" charset="0"/>
            </a:endParaRPr>
          </a:p>
        </p:txBody>
      </p:sp>
      <p:sp>
        <p:nvSpPr>
          <p:cNvPr id="6" name="Text Placeholder 15">
            <a:extLst>
              <a:ext uri="{FF2B5EF4-FFF2-40B4-BE49-F238E27FC236}">
                <a16:creationId xmlns:a16="http://schemas.microsoft.com/office/drawing/2014/main" id="{4267EF77-06C9-2290-AE4E-16AA93740DF3}"/>
              </a:ext>
            </a:extLst>
          </p:cNvPr>
          <p:cNvSpPr>
            <a:spLocks noGrp="1"/>
          </p:cNvSpPr>
          <p:nvPr>
            <p:ph type="body" sz="quarter" idx="13" hasCustomPrompt="1"/>
          </p:nvPr>
        </p:nvSpPr>
        <p:spPr>
          <a:xfrm>
            <a:off x="1871667" y="6343653"/>
            <a:ext cx="9086850" cy="365125"/>
          </a:xfrm>
        </p:spPr>
        <p:txBody>
          <a:bodyPr>
            <a:normAutofit/>
          </a:bodyPr>
          <a:lstStyle>
            <a:lvl1pPr>
              <a:defRPr sz="820"/>
            </a:lvl1pPr>
          </a:lstStyle>
          <a:p>
            <a:pPr lvl="0"/>
            <a:r>
              <a:rPr lang="en-US"/>
              <a:t>Abbreviations: </a:t>
            </a:r>
            <a:r>
              <a:rPr lang="en-GB" sz="820"/>
              <a:t>[for example, OS, overall survival; ICER, incremental-cost effectiveness ratio]</a:t>
            </a:r>
            <a:endParaRPr lang="en-US"/>
          </a:p>
        </p:txBody>
      </p:sp>
    </p:spTree>
    <p:extLst>
      <p:ext uri="{BB962C8B-B14F-4D97-AF65-F5344CB8AC3E}">
        <p14:creationId xmlns:p14="http://schemas.microsoft.com/office/powerpoint/2010/main" val="381776199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bg1"/>
                </a:solidFill>
                <a:latin typeface="Arial" panose="020B0604020202020204" pitchFamily="34" charset="0"/>
                <a:ea typeface="Arial" panose="02000503000000020004" pitchFamily="2" charset="0"/>
              </a:defRPr>
            </a:lvl2pPr>
            <a:lvl3pPr>
              <a:lnSpc>
                <a:spcPct val="150000"/>
              </a:lnSpc>
              <a:defRPr sz="1800">
                <a:solidFill>
                  <a:schemeClr val="bg1"/>
                </a:solidFill>
                <a:latin typeface="Arial" panose="020B0604020202020204" pitchFamily="34" charset="0"/>
                <a:ea typeface="Arial" panose="02000503000000020004" pitchFamily="2" charset="0"/>
              </a:defRPr>
            </a:lvl3pPr>
            <a:lvl4pPr>
              <a:lnSpc>
                <a:spcPct val="150000"/>
              </a:lnSpc>
              <a:defRPr sz="1800">
                <a:solidFill>
                  <a:schemeClr val="bg1"/>
                </a:solidFill>
                <a:latin typeface="Arial" panose="020B0604020202020204" pitchFamily="34" charset="0"/>
                <a:ea typeface="Arial" panose="02000503000000020004" pitchFamily="2" charset="0"/>
              </a:defRPr>
            </a:lvl4pPr>
            <a:lvl5pPr>
              <a:lnSpc>
                <a:spcPct val="150000"/>
              </a:lnSpc>
              <a:defRPr sz="1800">
                <a:solidFill>
                  <a:schemeClr val="bg1"/>
                </a:solidFill>
                <a:latin typeface="Arial" panose="020B0604020202020204" pitchFamily="34" charset="0"/>
                <a:ea typeface="Arial"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056077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2903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cs typeface="Arial" panose="020B0604020202020204" pitchFamily="34" charset="0"/>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latin typeface="Arial" panose="020B0604020202020204" pitchFamily="34" charset="0"/>
                <a:ea typeface="Inter" panose="02000503000000020004" pitchFamily="2" charset="0"/>
                <a:cs typeface="Arial" panose="020B0604020202020204" pitchFamily="34" charset="0"/>
              </a:defRPr>
            </a:lvl2pPr>
            <a:lvl3pPr>
              <a:lnSpc>
                <a:spcPct val="150000"/>
              </a:lnSpc>
              <a:defRPr sz="1800">
                <a:latin typeface="Arial" panose="020B0604020202020204" pitchFamily="34" charset="0"/>
                <a:ea typeface="Inter" panose="02000503000000020004" pitchFamily="2" charset="0"/>
                <a:cs typeface="Arial" panose="020B0604020202020204" pitchFamily="34" charset="0"/>
              </a:defRPr>
            </a:lvl3pPr>
            <a:lvl4pPr>
              <a:lnSpc>
                <a:spcPct val="150000"/>
              </a:lnSpc>
              <a:defRPr sz="1800">
                <a:latin typeface="Arial" panose="020B0604020202020204" pitchFamily="34" charset="0"/>
                <a:ea typeface="Inter" panose="02000503000000020004" pitchFamily="2" charset="0"/>
                <a:cs typeface="Arial" panose="020B0604020202020204" pitchFamily="34" charset="0"/>
              </a:defRPr>
            </a:lvl4pPr>
            <a:lvl5pPr>
              <a:lnSpc>
                <a:spcPct val="150000"/>
              </a:lnSpc>
              <a:defRPr sz="1800">
                <a:latin typeface="Arial" panose="020B0604020202020204" pitchFamily="34" charset="0"/>
                <a:ea typeface="Inter" panose="02000503000000020004" pitchFamily="2" charset="0"/>
                <a:cs typeface="Arial" panose="020B0604020202020204" pitchFamily="34"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28020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cs typeface="Arial" panose="020B0604020202020204" pitchFamily="34" charset="0"/>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latin typeface="Arial" panose="020B0604020202020204" pitchFamily="34" charset="0"/>
                <a:ea typeface="Inter" panose="02000503000000020004" pitchFamily="2" charset="0"/>
                <a:cs typeface="Arial" panose="020B0604020202020204" pitchFamily="34" charset="0"/>
              </a:defRPr>
            </a:lvl2pPr>
            <a:lvl3pPr>
              <a:lnSpc>
                <a:spcPct val="150000"/>
              </a:lnSpc>
              <a:defRPr sz="1800">
                <a:latin typeface="Arial" panose="020B0604020202020204" pitchFamily="34" charset="0"/>
                <a:ea typeface="Inter" panose="02000503000000020004" pitchFamily="2" charset="0"/>
                <a:cs typeface="Arial" panose="020B0604020202020204" pitchFamily="34" charset="0"/>
              </a:defRPr>
            </a:lvl3pPr>
            <a:lvl4pPr>
              <a:lnSpc>
                <a:spcPct val="150000"/>
              </a:lnSpc>
              <a:defRPr sz="1800">
                <a:latin typeface="Arial" panose="020B0604020202020204" pitchFamily="34" charset="0"/>
                <a:ea typeface="Inter" panose="02000503000000020004" pitchFamily="2" charset="0"/>
                <a:cs typeface="Arial" panose="020B0604020202020204" pitchFamily="34" charset="0"/>
              </a:defRPr>
            </a:lvl4pPr>
            <a:lvl5pPr>
              <a:lnSpc>
                <a:spcPct val="150000"/>
              </a:lnSpc>
              <a:defRPr sz="1800">
                <a:latin typeface="Arial" panose="020B0604020202020204" pitchFamily="34" charset="0"/>
                <a:ea typeface="Inter" panose="02000503000000020004" pitchFamily="2" charset="0"/>
                <a:cs typeface="Arial" panose="020B0604020202020204" pitchFamily="34"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58769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1pPr>
            <a:lvl2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2pPr>
            <a:lvl3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3pPr>
            <a:lvl4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4pPr>
            <a:lvl5pPr>
              <a:lnSpc>
                <a:spcPct val="150000"/>
              </a:lnSpc>
              <a:defRPr sz="1800">
                <a:solidFill>
                  <a:schemeClr val="bg1"/>
                </a:solidFill>
                <a:latin typeface="Arial" panose="020B0604020202020204" pitchFamily="34" charset="0"/>
                <a:ea typeface="Inter" panose="02000503000000020004" pitchFamily="2" charset="0"/>
                <a:cs typeface="Arial" panose="020B0604020202020204" pitchFamily="34"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79133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229452282"/>
      </p:ext>
    </p:extLst>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 id="2147484148" r:id="rId12"/>
    <p:sldLayoutId id="2147484149" r:id="rId13"/>
    <p:sldLayoutId id="2147484150" r:id="rId14"/>
    <p:sldLayoutId id="2147484151" r:id="rId15"/>
    <p:sldLayoutId id="2147484152" r:id="rId16"/>
    <p:sldLayoutId id="2147484153" r:id="rId17"/>
    <p:sldLayoutId id="2147484154" r:id="rId18"/>
    <p:sldLayoutId id="2147484155" r:id="rId19"/>
    <p:sldLayoutId id="2147484156" r:id="rId20"/>
    <p:sldLayoutId id="2147484157" r:id="rId21"/>
    <p:sldLayoutId id="2147484158" r:id="rId22"/>
    <p:sldLayoutId id="2147484159" r:id="rId23"/>
    <p:sldLayoutId id="2147484160" r:id="rId24"/>
    <p:sldLayoutId id="2147484161" r:id="rId25"/>
    <p:sldLayoutId id="2147484162" r:id="rId26"/>
    <p:sldLayoutId id="2147484163" r:id="rId27"/>
    <p:sldLayoutId id="2147484164" r:id="rId28"/>
    <p:sldLayoutId id="2147484165" r:id="rId29"/>
    <p:sldLayoutId id="2147484166" r:id="rId30"/>
    <p:sldLayoutId id="2147484167" r:id="rId31"/>
    <p:sldLayoutId id="2147484168" r:id="rId32"/>
    <p:sldLayoutId id="2147484169" r:id="rId33"/>
    <p:sldLayoutId id="2147484170" r:id="rId34"/>
    <p:sldLayoutId id="2147484171" r:id="rId35"/>
    <p:sldLayoutId id="2147484172" r:id="rId36"/>
    <p:sldLayoutId id="2147484173" r:id="rId37"/>
    <p:sldLayoutId id="2147484174" r:id="rId38"/>
    <p:sldLayoutId id="2147484175" r:id="rId39"/>
    <p:sldLayoutId id="2147484176" r:id="rId40"/>
    <p:sldLayoutId id="2147484177" r:id="rId41"/>
    <p:sldLayoutId id="2147484178" r:id="rId42"/>
    <p:sldLayoutId id="2147484179" r:id="rId43"/>
    <p:sldLayoutId id="2147484180" r:id="rId44"/>
    <p:sldLayoutId id="2147484181" r:id="rId45"/>
    <p:sldLayoutId id="2147484098" r:id="rId46"/>
    <p:sldLayoutId id="2147484133" r:id="rId47"/>
    <p:sldLayoutId id="2147484134" r:id="rId48"/>
    <p:sldLayoutId id="2147484135" r:id="rId49"/>
    <p:sldLayoutId id="2147484126" r:id="rId50"/>
    <p:sldLayoutId id="2147484182" r:id="rId51"/>
    <p:sldLayoutId id="2147484183" r:id="rId52"/>
  </p:sldLayoutIdLst>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Arial" panose="020B060402020202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Inter"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4.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4.xml"/><Relationship Id="rId5" Type="http://schemas.openxmlformats.org/officeDocument/2006/relationships/slide" Target="slide37.xml"/><Relationship Id="rId4" Type="http://schemas.openxmlformats.org/officeDocument/2006/relationships/slide" Target="slide3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4.xml"/><Relationship Id="rId6" Type="http://schemas.openxmlformats.org/officeDocument/2006/relationships/image" Target="../media/image12.svg"/><Relationship Id="rId5" Type="http://schemas.openxmlformats.org/officeDocument/2006/relationships/image" Target="../media/image5.png"/><Relationship Id="rId4" Type="http://schemas.openxmlformats.org/officeDocument/2006/relationships/slide" Target="slide3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4.xml"/></Relationships>
</file>

<file path=ppt/slides/_rels/slide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4.xml"/><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4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3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slide" Target="slide41.xml"/><Relationship Id="rId2" Type="http://schemas.openxmlformats.org/officeDocument/2006/relationships/notesSlide" Target="../notesSlides/notesSlide17.xml"/><Relationship Id="rId1" Type="http://schemas.openxmlformats.org/officeDocument/2006/relationships/slideLayout" Target="../slideLayouts/slideLayout44.xml"/><Relationship Id="rId6" Type="http://schemas.openxmlformats.org/officeDocument/2006/relationships/image" Target="../media/image12.svg"/><Relationship Id="rId5" Type="http://schemas.openxmlformats.org/officeDocument/2006/relationships/image" Target="../media/image5.png"/><Relationship Id="rId4" Type="http://schemas.openxmlformats.org/officeDocument/2006/relationships/slide" Target="slide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3.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44.xml"/><Relationship Id="rId6" Type="http://schemas.openxmlformats.org/officeDocument/2006/relationships/slide" Target="slide42.xml"/><Relationship Id="rId5" Type="http://schemas.openxmlformats.org/officeDocument/2006/relationships/image" Target="../media/image6.sv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44.xml"/><Relationship Id="rId4" Type="http://schemas.openxmlformats.org/officeDocument/2006/relationships/image" Target="../media/image6.svg"/></Relationships>
</file>

<file path=ppt/slides/_rels/slide23.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21.xml"/><Relationship Id="rId1" Type="http://schemas.openxmlformats.org/officeDocument/2006/relationships/slideLayout" Target="../slideLayouts/slideLayout44.xml"/><Relationship Id="rId4" Type="http://schemas.openxmlformats.org/officeDocument/2006/relationships/image" Target="../media/image11.png"/></Relationships>
</file>

<file path=ppt/slides/_rels/slide24.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22.xml"/><Relationship Id="rId1" Type="http://schemas.openxmlformats.org/officeDocument/2006/relationships/slideLayout" Target="../slideLayouts/slideLayout44.xml"/><Relationship Id="rId6" Type="http://schemas.openxmlformats.org/officeDocument/2006/relationships/image" Target="../media/image11.png"/><Relationship Id="rId5" Type="http://schemas.openxmlformats.org/officeDocument/2006/relationships/image" Target="../media/image6.sv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32.xml"/></Relationships>
</file>

<file path=ppt/slides/_rels/slide26.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24.xml"/><Relationship Id="rId1" Type="http://schemas.openxmlformats.org/officeDocument/2006/relationships/slideLayout" Target="../slideLayouts/slideLayout44.xml"/><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25.xml"/><Relationship Id="rId1" Type="http://schemas.openxmlformats.org/officeDocument/2006/relationships/slideLayout" Target="../slideLayouts/slideLayout4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1.png"/></Relationships>
</file>

<file path=ppt/slides/_rels/slide28.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26.xml"/><Relationship Id="rId1" Type="http://schemas.openxmlformats.org/officeDocument/2006/relationships/slideLayout" Target="../slideLayouts/slideLayout44.xml"/><Relationship Id="rId4" Type="http://schemas.openxmlformats.org/officeDocument/2006/relationships/image" Target="../media/image10.png"/></Relationships>
</file>

<file path=ppt/slides/_rels/slide29.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27.xml"/><Relationship Id="rId1" Type="http://schemas.openxmlformats.org/officeDocument/2006/relationships/slideLayout" Target="../slideLayouts/slideLayout44.xml"/><Relationship Id="rId6" Type="http://schemas.openxmlformats.org/officeDocument/2006/relationships/image" Target="../media/image10.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3.xml"/><Relationship Id="rId1" Type="http://schemas.openxmlformats.org/officeDocument/2006/relationships/slideLayout" Target="../slideLayouts/slideLayout44.xml"/><Relationship Id="rId4" Type="http://schemas.openxmlformats.org/officeDocument/2006/relationships/slide" Target="slide3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3.xml"/></Relationships>
</file>

<file path=ppt/slides/_rels/slide32.xml.rels><?xml version="1.0" encoding="UTF-8" standalone="yes"?>
<Relationships xmlns="http://schemas.openxmlformats.org/package/2006/relationships"><Relationship Id="rId8" Type="http://schemas.openxmlformats.org/officeDocument/2006/relationships/slide" Target="slide28.xml"/><Relationship Id="rId3" Type="http://schemas.openxmlformats.org/officeDocument/2006/relationships/slide" Target="slide11.xml"/><Relationship Id="rId7" Type="http://schemas.openxmlformats.org/officeDocument/2006/relationships/slide" Target="slide26.xml"/><Relationship Id="rId2" Type="http://schemas.openxmlformats.org/officeDocument/2006/relationships/notesSlide" Target="../notesSlides/notesSlide30.xml"/><Relationship Id="rId1" Type="http://schemas.openxmlformats.org/officeDocument/2006/relationships/slideLayout" Target="../slideLayouts/slideLayout44.xml"/><Relationship Id="rId6" Type="http://schemas.openxmlformats.org/officeDocument/2006/relationships/slide" Target="slide23.xml"/><Relationship Id="rId5" Type="http://schemas.openxmlformats.org/officeDocument/2006/relationships/slide" Target="slide19.xml"/><Relationship Id="rId10" Type="http://schemas.openxmlformats.org/officeDocument/2006/relationships/image" Target="../media/image11.png"/><Relationship Id="rId4" Type="http://schemas.openxmlformats.org/officeDocument/2006/relationships/slide" Target="slide18.xml"/><Relationship Id="rId9" Type="http://schemas.openxmlformats.org/officeDocument/2006/relationships/image" Target="../media/image10.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3.xml"/></Relationships>
</file>

<file path=ppt/slides/_rels/slide3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2.xml"/><Relationship Id="rId1" Type="http://schemas.openxmlformats.org/officeDocument/2006/relationships/slideLayout" Target="../slideLayouts/slideLayout44.xml"/><Relationship Id="rId4" Type="http://schemas.openxmlformats.org/officeDocument/2006/relationships/slide" Target="slide6.xml"/></Relationships>
</file>

<file path=ppt/slides/_rels/slide3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44.xml"/></Relationships>
</file>

<file path=ppt/slides/_rels/slide36.xml.rels><?xml version="1.0" encoding="UTF-8" standalone="yes"?>
<Relationships xmlns="http://schemas.openxmlformats.org/package/2006/relationships"><Relationship Id="rId3" Type="http://schemas.openxmlformats.org/officeDocument/2006/relationships/hyperlink" Target="https://pubmed.ncbi.nlm.nih.gov/34297684/" TargetMode="External"/><Relationship Id="rId2" Type="http://schemas.openxmlformats.org/officeDocument/2006/relationships/notesSlide" Target="../notesSlides/notesSlide33.xml"/><Relationship Id="rId1" Type="http://schemas.openxmlformats.org/officeDocument/2006/relationships/slideLayout" Target="../slideLayouts/slideLayout51.xml"/></Relationships>
</file>

<file path=ppt/slides/_rels/slide37.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34.xml"/><Relationship Id="rId1" Type="http://schemas.openxmlformats.org/officeDocument/2006/relationships/slideLayout" Target="../slideLayouts/slideLayout4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4.xml"/></Relationships>
</file>

<file path=ppt/slides/_rels/slide41.xml.rels><?xml version="1.0" encoding="UTF-8" standalone="yes"?>
<Relationships xmlns="http://schemas.openxmlformats.org/package/2006/relationships"><Relationship Id="rId3" Type="http://schemas.openxmlformats.org/officeDocument/2006/relationships/hyperlink" Target="https://www.sheffield.ac.uk/nice-dsu/tsds/population-adjusted" TargetMode="External"/><Relationship Id="rId2" Type="http://schemas.openxmlformats.org/officeDocument/2006/relationships/notesSlide" Target="../notesSlides/notesSlide38.xml"/><Relationship Id="rId1" Type="http://schemas.openxmlformats.org/officeDocument/2006/relationships/slideLayout" Target="../slideLayouts/slideLayout44.xml"/><Relationship Id="rId4" Type="http://schemas.openxmlformats.org/officeDocument/2006/relationships/slide" Target="slide19.xml"/></Relationships>
</file>

<file path=ppt/slides/_rels/slide4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39.xml"/><Relationship Id="rId1" Type="http://schemas.openxmlformats.org/officeDocument/2006/relationships/slideLayout" Target="../slideLayouts/slideLayout44.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44.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6.xml"/><Relationship Id="rId1" Type="http://schemas.openxmlformats.org/officeDocument/2006/relationships/slideLayout" Target="../slideLayouts/slideLayout44.xml"/><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4.xml"/><Relationship Id="rId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4" y="396643"/>
            <a:ext cx="6396122" cy="1276350"/>
          </a:xfrm>
        </p:spPr>
        <p:txBody>
          <a:bodyPr>
            <a:normAutofit fontScale="90000"/>
          </a:bodyPr>
          <a:lstStyle/>
          <a:p>
            <a:r>
              <a:rPr lang="en-GB">
                <a:latin typeface="Arial" panose="020B0604020202020204" pitchFamily="34" charset="0"/>
                <a:cs typeface="Arial" panose="020B0604020202020204" pitchFamily="34" charset="0"/>
              </a:rPr>
              <a:t>Teprotumumab for treating thyroid eye disease</a:t>
            </a: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496384" y="1848740"/>
            <a:ext cx="11328186" cy="4587217"/>
          </a:xfrm>
        </p:spPr>
        <p:txBody>
          <a:bodyPr>
            <a:normAutofit/>
          </a:bodyPr>
          <a:lstStyle/>
          <a:p>
            <a:pPr defTabSz="703434">
              <a:spcBef>
                <a:spcPts val="1200"/>
              </a:spcBef>
              <a:defRPr/>
            </a:pPr>
            <a:r>
              <a:rPr lang="en-US" sz="2200" b="1" dirty="0">
                <a:latin typeface="Arial" panose="020B0604020202020204" pitchFamily="34" charset="0"/>
                <a:cs typeface="Arial" panose="020B0604020202020204" pitchFamily="34" charset="0"/>
              </a:rPr>
              <a:t>Technology appraisal committee A [03 June 2025]</a:t>
            </a:r>
          </a:p>
          <a:p>
            <a:pPr defTabSz="703434">
              <a:spcBef>
                <a:spcPts val="1200"/>
              </a:spcBef>
              <a:defRPr/>
            </a:pPr>
            <a:r>
              <a:rPr lang="en-US" sz="2200" b="1" dirty="0">
                <a:latin typeface="Arial" panose="020B0604020202020204" pitchFamily="34" charset="0"/>
                <a:cs typeface="Arial" panose="020B0604020202020204" pitchFamily="34" charset="0"/>
              </a:rPr>
              <a:t>Chair: </a:t>
            </a:r>
            <a:r>
              <a:rPr lang="en-US" sz="2200" dirty="0"/>
              <a:t>James</a:t>
            </a:r>
            <a:r>
              <a:rPr lang="en-US" sz="2200" b="1" dirty="0"/>
              <a:t> </a:t>
            </a:r>
            <a:r>
              <a:rPr lang="en-US" sz="2200" dirty="0"/>
              <a:t>Fotheringham</a:t>
            </a:r>
            <a:endParaRPr lang="en-US" sz="2200" dirty="0">
              <a:latin typeface="Arial" panose="020B0604020202020204" pitchFamily="34" charset="0"/>
              <a:cs typeface="Arial" panose="020B0604020202020204" pitchFamily="34" charset="0"/>
            </a:endParaRPr>
          </a:p>
          <a:p>
            <a:pPr defTabSz="703434">
              <a:spcBef>
                <a:spcPts val="1200"/>
              </a:spcBef>
              <a:defRPr/>
            </a:pPr>
            <a:r>
              <a:rPr lang="en-US" sz="2200" b="1" dirty="0">
                <a:latin typeface="Arial" panose="020B0604020202020204" pitchFamily="34" charset="0"/>
                <a:cs typeface="Arial" panose="020B0604020202020204" pitchFamily="34" charset="0"/>
              </a:rPr>
              <a:t>Lead team: </a:t>
            </a:r>
            <a:r>
              <a:rPr lang="en-US" sz="2200" dirty="0">
                <a:latin typeface="Arial" panose="020B0604020202020204" pitchFamily="34" charset="0"/>
                <a:cs typeface="Arial" panose="020B0604020202020204" pitchFamily="34" charset="0"/>
              </a:rPr>
              <a:t>Richard M. Ballerand, Steven J. Edwards</a:t>
            </a:r>
            <a:endParaRPr lang="en-US" sz="2200" strike="sngStrike" dirty="0">
              <a:solidFill>
                <a:srgbClr val="FF0000"/>
              </a:solidFill>
              <a:latin typeface="Arial" panose="020B0604020202020204" pitchFamily="34" charset="0"/>
              <a:cs typeface="Arial" panose="020B0604020202020204" pitchFamily="34" charset="0"/>
            </a:endParaRPr>
          </a:p>
          <a:p>
            <a:pPr defTabSz="703434">
              <a:spcBef>
                <a:spcPts val="1200"/>
              </a:spcBef>
              <a:defRPr/>
            </a:pPr>
            <a:r>
              <a:rPr lang="en-US" sz="2200" b="1" dirty="0"/>
              <a:t>External assessment group: </a:t>
            </a:r>
            <a:r>
              <a:rPr lang="en-US" sz="2200" dirty="0" err="1"/>
              <a:t>Kleijnen</a:t>
            </a:r>
            <a:r>
              <a:rPr lang="en-US" sz="2200" dirty="0"/>
              <a:t> Systematic Reviews  </a:t>
            </a:r>
            <a:r>
              <a:rPr lang="en-US" sz="2200" dirty="0">
                <a:latin typeface="Arial" panose="020B0604020202020204" pitchFamily="34" charset="0"/>
                <a:cs typeface="Arial" panose="020B0604020202020204" pitchFamily="34" charset="0"/>
              </a:rPr>
              <a:t>(KSR)  </a:t>
            </a:r>
          </a:p>
          <a:p>
            <a:pPr defTabSz="703434">
              <a:spcBef>
                <a:spcPts val="1200"/>
              </a:spcBef>
              <a:defRPr/>
            </a:pPr>
            <a:r>
              <a:rPr lang="en-US" sz="2200" b="1" dirty="0">
                <a:latin typeface="Arial" panose="020B0604020202020204" pitchFamily="34" charset="0"/>
                <a:cs typeface="Arial" panose="020B0604020202020204" pitchFamily="34" charset="0"/>
              </a:rPr>
              <a:t>Technical team:</a:t>
            </a:r>
            <a:r>
              <a:rPr lang="en-US" sz="2200" dirty="0">
                <a:latin typeface="Arial" panose="020B0604020202020204" pitchFamily="34" charset="0"/>
                <a:cs typeface="Arial" panose="020B0604020202020204" pitchFamily="34" charset="0"/>
              </a:rPr>
              <a:t> </a:t>
            </a:r>
            <a:r>
              <a:rPr lang="en-US" sz="2200" dirty="0"/>
              <a:t>Ross Wilkinson, Yelan Guo, Janet Robertson</a:t>
            </a:r>
            <a:endParaRPr lang="en-US" sz="2200" b="1" dirty="0"/>
          </a:p>
          <a:p>
            <a:pPr defTabSz="703434">
              <a:spcBef>
                <a:spcPts val="1200"/>
              </a:spcBef>
              <a:defRPr/>
            </a:pPr>
            <a:r>
              <a:rPr lang="en-US" sz="2200" b="1" dirty="0">
                <a:latin typeface="Arial" panose="020B0604020202020204" pitchFamily="34" charset="0"/>
                <a:cs typeface="Arial" panose="020B0604020202020204" pitchFamily="34" charset="0"/>
              </a:rPr>
              <a:t>Company: </a:t>
            </a:r>
            <a:r>
              <a:rPr lang="en-US" sz="2200" dirty="0">
                <a:latin typeface="Arial" panose="020B0604020202020204" pitchFamily="34" charset="0"/>
                <a:cs typeface="Arial" panose="020B0604020202020204" pitchFamily="34" charset="0"/>
              </a:rPr>
              <a:t>Amgen </a:t>
            </a:r>
          </a:p>
          <a:p>
            <a:pPr>
              <a:spcBef>
                <a:spcPts val="1200"/>
              </a:spcBef>
            </a:pPr>
            <a:endParaRPr lang="en-GB" sz="22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79A72F6-6F25-4FD7-939A-E0D4CE27677C}"/>
              </a:ext>
            </a:extLst>
          </p:cNvPr>
          <p:cNvSpPr/>
          <p:nvPr/>
        </p:nvSpPr>
        <p:spPr>
          <a:xfrm>
            <a:off x="8624710" y="530578"/>
            <a:ext cx="3070905" cy="9549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latin typeface="Arial" panose="020B0604020202020204" pitchFamily="34" charset="0"/>
                <a:cs typeface="Arial" panose="020B0604020202020204" pitchFamily="34" charset="0"/>
              </a:rPr>
              <a:t>For Public </a:t>
            </a:r>
            <a:r>
              <a:rPr lang="en-GB" dirty="0">
                <a:solidFill>
                  <a:schemeClr val="tx1"/>
                </a:solidFill>
                <a:latin typeface="Arial" panose="020B0604020202020204" pitchFamily="34" charset="0"/>
                <a:cs typeface="Arial" panose="020B0604020202020204" pitchFamily="34" charset="0"/>
              </a:rPr>
              <a:t>– Contains redacted information</a:t>
            </a:r>
          </a:p>
        </p:txBody>
      </p:sp>
      <p:sp>
        <p:nvSpPr>
          <p:cNvPr id="7" name="Text Placeholder 3">
            <a:extLst>
              <a:ext uri="{FF2B5EF4-FFF2-40B4-BE49-F238E27FC236}">
                <a16:creationId xmlns:a16="http://schemas.microsoft.com/office/drawing/2014/main" id="{2B058ACA-0B66-4077-AB91-60A1F832DEAF}"/>
              </a:ext>
            </a:extLst>
          </p:cNvPr>
          <p:cNvSpPr txBox="1">
            <a:spLocks/>
          </p:cNvSpPr>
          <p:nvPr/>
        </p:nvSpPr>
        <p:spPr>
          <a:xfrm>
            <a:off x="1500554" y="5996978"/>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Arial" panose="020F0502020204030203" pitchFamily="34" charset="0"/>
                <a:ea typeface="Arial" panose="020F0502020204030203" pitchFamily="34" charset="0"/>
                <a:cs typeface="Arial"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 NICE </a:t>
            </a:r>
            <a:fld id="{029CBA81-C7A1-4297-9E86-82333D5E6273}" type="datetimeyyyy">
              <a:rPr lang="en-GB" smtClean="0">
                <a:solidFill>
                  <a:schemeClr val="tx1"/>
                </a:solidFill>
                <a:latin typeface="Arial" panose="020B0604020202020204" pitchFamily="34" charset="0"/>
                <a:ea typeface="Times New Roman" panose="02020603050405020304" pitchFamily="18" charset="0"/>
                <a:cs typeface="Arial" panose="020B0604020202020204" pitchFamily="34" charset="0"/>
              </a:rPr>
              <a:t>2025</a:t>
            </a:fld>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 All rights reserved. Subject to </a:t>
            </a:r>
            <a:r>
              <a:rPr lang="en-GB">
                <a:solidFill>
                  <a:schemeClr val="tx1"/>
                </a:solidFill>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Notice of rights</a:t>
            </a: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en-GB">
                <a:solidFill>
                  <a:schemeClr val="tx1"/>
                </a:solidFill>
                <a:latin typeface="Arial" panose="020B0604020202020204" pitchFamily="34" charset="0"/>
                <a:ea typeface="Arial" panose="02000503000000020004" pitchFamily="2" charset="0"/>
                <a:cs typeface="Arial" panose="020B0604020202020204" pitchFamily="34" charset="0"/>
              </a:rPr>
              <a:t> </a:t>
            </a:r>
            <a:endParaRPr lang="en-US">
              <a:solidFill>
                <a:schemeClr val="tx1"/>
              </a:solidFill>
              <a:latin typeface="Arial" panose="020B0604020202020204" pitchFamily="34" charset="0"/>
              <a:ea typeface="Arial" panose="02000503000000020004" pitchFamily="2" charset="0"/>
              <a:cs typeface="Arial" panose="020B0604020202020204" pitchFamily="34" charset="0"/>
            </a:endParaRP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lstStyle/>
          <a:p>
            <a:r>
              <a:rPr lang="en-GB"/>
              <a:t>EAG 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3493104549"/>
              </p:ext>
            </p:extLst>
          </p:nvPr>
        </p:nvGraphicFramePr>
        <p:xfrm>
          <a:off x="466724" y="905000"/>
          <a:ext cx="11341818" cy="5341901"/>
        </p:xfrm>
        <a:graphic>
          <a:graphicData uri="http://schemas.openxmlformats.org/drawingml/2006/table">
            <a:tbl>
              <a:tblPr firstRow="1" bandRow="1">
                <a:tableStyleId>{5C22544A-7EE6-4342-B048-85BDC9FD1C3A}</a:tableStyleId>
              </a:tblPr>
              <a:tblGrid>
                <a:gridCol w="9347420">
                  <a:extLst>
                    <a:ext uri="{9D8B030D-6E8A-4147-A177-3AD203B41FA5}">
                      <a16:colId xmlns:a16="http://schemas.microsoft.com/office/drawing/2014/main" val="3322847139"/>
                    </a:ext>
                  </a:extLst>
                </a:gridCol>
                <a:gridCol w="1994398">
                  <a:extLst>
                    <a:ext uri="{9D8B030D-6E8A-4147-A177-3AD203B41FA5}">
                      <a16:colId xmlns:a16="http://schemas.microsoft.com/office/drawing/2014/main" val="354127724"/>
                    </a:ext>
                  </a:extLst>
                </a:gridCol>
              </a:tblGrid>
              <a:tr h="572621">
                <a:tc>
                  <a:txBody>
                    <a:bodyPr/>
                    <a:lstStyle/>
                    <a:p>
                      <a:r>
                        <a:rPr lang="en-GB">
                          <a:latin typeface="Arial" panose="020B0604020202020204" pitchFamily="34" charset="0"/>
                        </a:rPr>
                        <a:t>Issue</a:t>
                      </a:r>
                    </a:p>
                  </a:txBody>
                  <a:tcPr anchor="ctr"/>
                </a:tc>
                <a:tc>
                  <a:txBody>
                    <a:bodyPr/>
                    <a:lstStyle/>
                    <a:p>
                      <a:r>
                        <a:rPr lang="en-GB">
                          <a:latin typeface="Arial" panose="020B0604020202020204" pitchFamily="34" charset="0"/>
                        </a:rPr>
                        <a:t>ICER impact</a:t>
                      </a:r>
                    </a:p>
                  </a:txBody>
                  <a:tcPr anchor="ctr"/>
                </a:tc>
                <a:extLst>
                  <a:ext uri="{0D108BD9-81ED-4DB2-BD59-A6C34878D82A}">
                    <a16:rowId xmlns:a16="http://schemas.microsoft.com/office/drawing/2014/main" val="2647452487"/>
                  </a:ext>
                </a:extLst>
              </a:tr>
              <a:tr h="0">
                <a:tc gridSpan="2">
                  <a:txBody>
                    <a:bodyPr/>
                    <a:lstStyle/>
                    <a:p>
                      <a:r>
                        <a:rPr lang="en-GB" b="1">
                          <a:solidFill>
                            <a:schemeClr val="bg1"/>
                          </a:solidFill>
                          <a:latin typeface="Arial" panose="020B0604020202020204" pitchFamily="34" charset="0"/>
                        </a:rPr>
                        <a:t>Definition of decision problem</a:t>
                      </a:r>
                    </a:p>
                  </a:txBody>
                  <a:tcPr anchor="ctr">
                    <a:solidFill>
                      <a:srgbClr val="228096"/>
                    </a:solidFill>
                  </a:tcPr>
                </a:tc>
                <a:tc hMerge="1">
                  <a:txBody>
                    <a:bodyPr/>
                    <a:lstStyle/>
                    <a:p>
                      <a:endParaRPr lang="en-GB">
                        <a:latin typeface="Arial" panose="020B0604020202020204" pitchFamily="34" charset="0"/>
                      </a:endParaRPr>
                    </a:p>
                  </a:txBody>
                  <a:tcPr anchor="ctr"/>
                </a:tc>
                <a:extLst>
                  <a:ext uri="{0D108BD9-81ED-4DB2-BD59-A6C34878D82A}">
                    <a16:rowId xmlns:a16="http://schemas.microsoft.com/office/drawing/2014/main" val="3934168558"/>
                  </a:ext>
                </a:extLst>
              </a:tr>
              <a:tr h="576000">
                <a:tc>
                  <a:txBody>
                    <a:bodyPr/>
                    <a:lstStyle/>
                    <a:p>
                      <a:r>
                        <a:rPr lang="en-GB">
                          <a:latin typeface="Arial" panose="020B0604020202020204" pitchFamily="34" charset="0"/>
                        </a:rPr>
                        <a:t>Lack of evidence for some </a:t>
                      </a:r>
                      <a:r>
                        <a:rPr lang="en-GB">
                          <a:solidFill>
                            <a:schemeClr val="tx1"/>
                          </a:solidFill>
                          <a:latin typeface="Arial" panose="020B0604020202020204" pitchFamily="34" charset="0"/>
                        </a:rPr>
                        <a:t>comparators at 2</a:t>
                      </a:r>
                      <a:r>
                        <a:rPr lang="en-GB" baseline="30000">
                          <a:solidFill>
                            <a:schemeClr val="tx1"/>
                          </a:solidFill>
                          <a:latin typeface="Arial" panose="020B0604020202020204" pitchFamily="34" charset="0"/>
                        </a:rPr>
                        <a:t>nd</a:t>
                      </a:r>
                      <a:r>
                        <a:rPr lang="en-GB">
                          <a:solidFill>
                            <a:schemeClr val="tx1"/>
                          </a:solidFill>
                          <a:latin typeface="Arial" panose="020B0604020202020204" pitchFamily="34" charset="0"/>
                        </a:rPr>
                        <a:t> line</a:t>
                      </a:r>
                    </a:p>
                  </a:txBody>
                  <a:tcPr anchor="ctr">
                    <a:solidFill>
                      <a:srgbClr val="CCD8DD"/>
                    </a:solidFill>
                  </a:tcPr>
                </a:tc>
                <a:tc>
                  <a:txBody>
                    <a:bodyPr/>
                    <a:lstStyle/>
                    <a:p>
                      <a:r>
                        <a:rPr lang="en-GB">
                          <a:latin typeface="Arial" panose="020B0604020202020204" pitchFamily="34" charset="0"/>
                        </a:rPr>
                        <a:t>Unknown</a:t>
                      </a:r>
                    </a:p>
                  </a:txBody>
                  <a:tcPr anchor="ctr">
                    <a:solidFill>
                      <a:srgbClr val="CCD8DD"/>
                    </a:solidFill>
                  </a:tcPr>
                </a:tc>
                <a:extLst>
                  <a:ext uri="{0D108BD9-81ED-4DB2-BD59-A6C34878D82A}">
                    <a16:rowId xmlns:a16="http://schemas.microsoft.com/office/drawing/2014/main" val="4286048228"/>
                  </a:ext>
                </a:extLst>
              </a:tr>
              <a:tr h="0">
                <a:tc gridSpan="2">
                  <a:txBody>
                    <a:bodyPr/>
                    <a:lstStyle/>
                    <a:p>
                      <a:r>
                        <a:rPr lang="en-GB" b="1">
                          <a:solidFill>
                            <a:schemeClr val="bg1"/>
                          </a:solidFill>
                          <a:latin typeface="Arial" panose="020B0604020202020204" pitchFamily="34" charset="0"/>
                        </a:rPr>
                        <a:t>Clinical effectiveness</a:t>
                      </a:r>
                    </a:p>
                  </a:txBody>
                  <a:tcPr anchor="ctr">
                    <a:solidFill>
                      <a:srgbClr val="228096"/>
                    </a:solidFill>
                  </a:tcPr>
                </a:tc>
                <a:tc hMerge="1">
                  <a:txBody>
                    <a:bodyPr/>
                    <a:lstStyle/>
                    <a:p>
                      <a:endParaRPr lang="en-GB">
                        <a:latin typeface="Arial" panose="020B0604020202020204" pitchFamily="34" charset="0"/>
                      </a:endParaRPr>
                    </a:p>
                  </a:txBody>
                  <a:tcPr anchor="ctr"/>
                </a:tc>
                <a:extLst>
                  <a:ext uri="{0D108BD9-81ED-4DB2-BD59-A6C34878D82A}">
                    <a16:rowId xmlns:a16="http://schemas.microsoft.com/office/drawing/2014/main" val="2511607907"/>
                  </a:ext>
                </a:extLst>
              </a:tr>
              <a:tr h="576000">
                <a:tc>
                  <a:txBody>
                    <a:bodyPr/>
                    <a:lstStyle/>
                    <a:p>
                      <a:r>
                        <a:rPr lang="en-GB">
                          <a:latin typeface="Arial" panose="020B0604020202020204" pitchFamily="34" charset="0"/>
                        </a:rPr>
                        <a:t>Lack of adjustment for some important prognostic variables in the MAIC analysis</a:t>
                      </a:r>
                    </a:p>
                  </a:txBody>
                  <a:tcPr anchor="ctr"/>
                </a:tc>
                <a:tc>
                  <a:txBody>
                    <a:bodyPr/>
                    <a:lstStyle/>
                    <a:p>
                      <a:r>
                        <a:rPr lang="en-GB">
                          <a:latin typeface="Arial" panose="020B0604020202020204" pitchFamily="34" charset="0"/>
                        </a:rPr>
                        <a:t>Unknown</a:t>
                      </a:r>
                    </a:p>
                  </a:txBody>
                  <a:tcPr anchor="ctr"/>
                </a:tc>
                <a:extLst>
                  <a:ext uri="{0D108BD9-81ED-4DB2-BD59-A6C34878D82A}">
                    <a16:rowId xmlns:a16="http://schemas.microsoft.com/office/drawing/2014/main" val="4079267917"/>
                  </a:ext>
                </a:extLst>
              </a:tr>
              <a:tr h="792000">
                <a:tc>
                  <a:txBody>
                    <a:bodyPr/>
                    <a:lstStyle/>
                    <a:p>
                      <a:r>
                        <a:rPr lang="en-GB">
                          <a:latin typeface="Arial" panose="020B0604020202020204" pitchFamily="34" charset="0"/>
                        </a:rPr>
                        <a:t>Sensitivity analyses using alternative adjustment methods such as a simulated treatment comparison were not conducted</a:t>
                      </a:r>
                    </a:p>
                  </a:txBody>
                  <a:tcPr anchor="ctr"/>
                </a:tc>
                <a:tc>
                  <a:txBody>
                    <a:bodyPr/>
                    <a:lstStyle/>
                    <a:p>
                      <a:r>
                        <a:rPr lang="en-GB">
                          <a:latin typeface="Arial" panose="020B0604020202020204" pitchFamily="34" charset="0"/>
                        </a:rPr>
                        <a:t>Unknown</a:t>
                      </a:r>
                    </a:p>
                  </a:txBody>
                  <a:tcPr anchor="ctr"/>
                </a:tc>
                <a:extLst>
                  <a:ext uri="{0D108BD9-81ED-4DB2-BD59-A6C34878D82A}">
                    <a16:rowId xmlns:a16="http://schemas.microsoft.com/office/drawing/2014/main" val="710463053"/>
                  </a:ext>
                </a:extLst>
              </a:tr>
              <a:tr h="0">
                <a:tc gridSpan="2">
                  <a:txBody>
                    <a:bodyPr/>
                    <a:lstStyle/>
                    <a:p>
                      <a:r>
                        <a:rPr lang="en-GB" b="1">
                          <a:solidFill>
                            <a:schemeClr val="bg1"/>
                          </a:solidFill>
                          <a:latin typeface="Arial" panose="020B0604020202020204" pitchFamily="34" charset="0"/>
                        </a:rPr>
                        <a:t>Cost effectiveness</a:t>
                      </a:r>
                    </a:p>
                  </a:txBody>
                  <a:tcPr anchor="ctr">
                    <a:solidFill>
                      <a:srgbClr val="228096"/>
                    </a:solidFill>
                  </a:tcPr>
                </a:tc>
                <a:tc hMerge="1">
                  <a:txBody>
                    <a:bodyPr/>
                    <a:lstStyle/>
                    <a:p>
                      <a:endParaRPr lang="en-GB">
                        <a:latin typeface="Arial" panose="020B0604020202020204" pitchFamily="34" charset="0"/>
                      </a:endParaRPr>
                    </a:p>
                  </a:txBody>
                  <a:tcPr anchor="ctr"/>
                </a:tc>
                <a:extLst>
                  <a:ext uri="{0D108BD9-81ED-4DB2-BD59-A6C34878D82A}">
                    <a16:rowId xmlns:a16="http://schemas.microsoft.com/office/drawing/2014/main" val="2686430691"/>
                  </a:ext>
                </a:extLst>
              </a:tr>
              <a:tr h="576000">
                <a:tc>
                  <a:txBody>
                    <a:bodyPr/>
                    <a:lstStyle/>
                    <a:p>
                      <a:r>
                        <a:rPr lang="en-GB">
                          <a:latin typeface="Arial" panose="020B0604020202020204" pitchFamily="34" charset="0"/>
                        </a:rPr>
                        <a:t>Treatment effectiveness extrapolation after 24 weeks</a:t>
                      </a:r>
                    </a:p>
                  </a:txBody>
                  <a:tcPr anchor="ctr"/>
                </a:tc>
                <a:tc>
                  <a:txBody>
                    <a:bodyPr/>
                    <a:lstStyle/>
                    <a:p>
                      <a:r>
                        <a:rPr lang="en-GB">
                          <a:latin typeface="Arial" panose="020B0604020202020204" pitchFamily="34" charset="0"/>
                        </a:rPr>
                        <a:t>Large</a:t>
                      </a:r>
                    </a:p>
                  </a:txBody>
                  <a:tcPr anchor="ctr"/>
                </a:tc>
                <a:extLst>
                  <a:ext uri="{0D108BD9-81ED-4DB2-BD59-A6C34878D82A}">
                    <a16:rowId xmlns:a16="http://schemas.microsoft.com/office/drawing/2014/main" val="1907513868"/>
                  </a:ext>
                </a:extLst>
              </a:tr>
              <a:tr h="576000">
                <a:tc>
                  <a:txBody>
                    <a:bodyPr/>
                    <a:lstStyle/>
                    <a:p>
                      <a:r>
                        <a:rPr lang="en-GB">
                          <a:latin typeface="Arial" panose="020B0604020202020204" pitchFamily="34" charset="0"/>
                        </a:rPr>
                        <a:t>Approach used to obtain transition probabilities </a:t>
                      </a:r>
                    </a:p>
                  </a:txBody>
                  <a:tcPr anchor="ctr"/>
                </a:tc>
                <a:tc>
                  <a:txBody>
                    <a:bodyPr/>
                    <a:lstStyle/>
                    <a:p>
                      <a:r>
                        <a:rPr lang="en-GB">
                          <a:latin typeface="Arial" panose="020B0604020202020204" pitchFamily="34" charset="0"/>
                        </a:rPr>
                        <a:t>Unknown</a:t>
                      </a:r>
                    </a:p>
                  </a:txBody>
                  <a:tcPr anchor="ctr"/>
                </a:tc>
                <a:extLst>
                  <a:ext uri="{0D108BD9-81ED-4DB2-BD59-A6C34878D82A}">
                    <a16:rowId xmlns:a16="http://schemas.microsoft.com/office/drawing/2014/main" val="3252160011"/>
                  </a:ext>
                </a:extLst>
              </a:tr>
              <a:tr h="576000">
                <a:tc>
                  <a:txBody>
                    <a:bodyPr/>
                    <a:lstStyle/>
                    <a:p>
                      <a:r>
                        <a:rPr lang="en-GB">
                          <a:latin typeface="Arial" panose="020B0604020202020204" pitchFamily="34" charset="0"/>
                        </a:rPr>
                        <a:t>Probabilistic sensitivity analysis</a:t>
                      </a:r>
                    </a:p>
                  </a:txBody>
                  <a:tcPr anchor="ctr"/>
                </a:tc>
                <a:tc>
                  <a:txBody>
                    <a:bodyPr/>
                    <a:lstStyle/>
                    <a:p>
                      <a:r>
                        <a:rPr lang="en-GB">
                          <a:latin typeface="Arial" panose="020B0604020202020204" pitchFamily="34" charset="0"/>
                        </a:rPr>
                        <a:t>Unknown</a:t>
                      </a:r>
                    </a:p>
                  </a:txBody>
                  <a:tcPr anchor="ctr"/>
                </a:tc>
                <a:extLst>
                  <a:ext uri="{0D108BD9-81ED-4DB2-BD59-A6C34878D82A}">
                    <a16:rowId xmlns:a16="http://schemas.microsoft.com/office/drawing/2014/main" val="3993071413"/>
                  </a:ext>
                </a:extLst>
              </a:tr>
            </a:tbl>
          </a:graphicData>
        </a:graphic>
      </p:graphicFrame>
      <p:pic>
        <p:nvPicPr>
          <p:cNvPr id="4" name="Picture 3">
            <a:extLst>
              <a:ext uri="{FF2B5EF4-FFF2-40B4-BE49-F238E27FC236}">
                <a16:creationId xmlns:a16="http://schemas.microsoft.com/office/drawing/2014/main" id="{F34C3562-F5DA-E2CB-624A-55487B4333FE}"/>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177509" y="1898461"/>
            <a:ext cx="468000" cy="468000"/>
          </a:xfrm>
          <a:prstGeom prst="rect">
            <a:avLst/>
          </a:prstGeom>
        </p:spPr>
      </p:pic>
      <p:pic>
        <p:nvPicPr>
          <p:cNvPr id="5" name="Picture 4">
            <a:extLst>
              <a:ext uri="{FF2B5EF4-FFF2-40B4-BE49-F238E27FC236}">
                <a16:creationId xmlns:a16="http://schemas.microsoft.com/office/drawing/2014/main" id="{04CF3296-30D2-D6B0-06DA-9BDC44697113}"/>
              </a:ext>
              <a:ext uri="{C183D7F6-B498-43B3-948B-1728B52AA6E4}">
                <adec:decorative xmlns:adec="http://schemas.microsoft.com/office/drawing/2017/decorative" val="1"/>
              </a:ext>
            </a:extLst>
          </p:cNvPr>
          <p:cNvPicPr>
            <a:picLocks noChangeAspect="1"/>
          </p:cNvPicPr>
          <p:nvPr/>
        </p:nvPicPr>
        <p:blipFill rotWithShape="1">
          <a:blip r:embed="rId4"/>
          <a:srcRect l="16406" t="4575" r="14821" b="4613"/>
          <a:stretch/>
        </p:blipFill>
        <p:spPr>
          <a:xfrm>
            <a:off x="11177509" y="4590924"/>
            <a:ext cx="468000" cy="468000"/>
          </a:xfrm>
          <a:prstGeom prst="rect">
            <a:avLst/>
          </a:prstGeom>
        </p:spPr>
      </p:pic>
      <p:sp>
        <p:nvSpPr>
          <p:cNvPr id="15" name="Text Placeholder 14">
            <a:extLst>
              <a:ext uri="{FF2B5EF4-FFF2-40B4-BE49-F238E27FC236}">
                <a16:creationId xmlns:a16="http://schemas.microsoft.com/office/drawing/2014/main" id="{B6FEFE86-1917-D103-EC98-7BEB56CA8824}"/>
              </a:ext>
            </a:extLst>
          </p:cNvPr>
          <p:cNvSpPr>
            <a:spLocks noGrp="1"/>
          </p:cNvSpPr>
          <p:nvPr>
            <p:ph type="body" sz="quarter" idx="13"/>
          </p:nvPr>
        </p:nvSpPr>
        <p:spPr>
          <a:xfrm>
            <a:off x="1066800" y="6343650"/>
            <a:ext cx="9891713" cy="365125"/>
          </a:xfrm>
        </p:spPr>
        <p:txBody>
          <a:bodyPr>
            <a:normAutofit fontScale="85000" lnSpcReduction="10000"/>
          </a:bodyPr>
          <a:lstStyle/>
          <a:p>
            <a:r>
              <a:rPr lang="en-GB" dirty="0"/>
              <a:t>Abbreviations: EAG, External Assessment Group; ICER, Incremental cost-effectiveness ratio; MAIC, Matching-adjusted indirect comparison;</a:t>
            </a:r>
          </a:p>
        </p:txBody>
      </p:sp>
      <p:pic>
        <p:nvPicPr>
          <p:cNvPr id="2" name="Picture 1">
            <a:extLst>
              <a:ext uri="{FF2B5EF4-FFF2-40B4-BE49-F238E27FC236}">
                <a16:creationId xmlns:a16="http://schemas.microsoft.com/office/drawing/2014/main" id="{2FB07BDF-1806-4480-3F78-709FD4046F35}"/>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174966" y="2840240"/>
            <a:ext cx="468000" cy="468000"/>
          </a:xfrm>
          <a:prstGeom prst="rect">
            <a:avLst/>
          </a:prstGeom>
        </p:spPr>
      </p:pic>
      <p:pic>
        <p:nvPicPr>
          <p:cNvPr id="7" name="Picture 6">
            <a:extLst>
              <a:ext uri="{FF2B5EF4-FFF2-40B4-BE49-F238E27FC236}">
                <a16:creationId xmlns:a16="http://schemas.microsoft.com/office/drawing/2014/main" id="{8AA98344-639A-54E6-76FF-F718D0092E35}"/>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177509" y="3525890"/>
            <a:ext cx="468000" cy="468000"/>
          </a:xfrm>
          <a:prstGeom prst="rect">
            <a:avLst/>
          </a:prstGeom>
        </p:spPr>
      </p:pic>
      <p:pic>
        <p:nvPicPr>
          <p:cNvPr id="8" name="Picture 7">
            <a:extLst>
              <a:ext uri="{FF2B5EF4-FFF2-40B4-BE49-F238E27FC236}">
                <a16:creationId xmlns:a16="http://schemas.microsoft.com/office/drawing/2014/main" id="{9B991820-8BEB-2385-4148-11544ABC2AA3}"/>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174966" y="5157062"/>
            <a:ext cx="468000" cy="468000"/>
          </a:xfrm>
          <a:prstGeom prst="rect">
            <a:avLst/>
          </a:prstGeom>
        </p:spPr>
      </p:pic>
      <p:pic>
        <p:nvPicPr>
          <p:cNvPr id="10" name="Picture 9">
            <a:extLst>
              <a:ext uri="{FF2B5EF4-FFF2-40B4-BE49-F238E27FC236}">
                <a16:creationId xmlns:a16="http://schemas.microsoft.com/office/drawing/2014/main" id="{23079693-C17F-4947-EB9B-E30E2C8C41A6}"/>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177509" y="5722273"/>
            <a:ext cx="468000" cy="468000"/>
          </a:xfrm>
          <a:prstGeom prst="rect">
            <a:avLst/>
          </a:prstGeom>
        </p:spPr>
      </p:pic>
    </p:spTree>
    <p:extLst>
      <p:ext uri="{BB962C8B-B14F-4D97-AF65-F5344CB8AC3E}">
        <p14:creationId xmlns:p14="http://schemas.microsoft.com/office/powerpoint/2010/main" val="420778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9683878-A61E-7493-1A46-4909D518BCEF}"/>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343001" y="214332"/>
            <a:ext cx="691200" cy="691200"/>
          </a:xfrm>
          <a:prstGeom prst="rect">
            <a:avLst/>
          </a:prstGeom>
        </p:spPr>
      </p:pic>
      <p:sp>
        <p:nvSpPr>
          <p:cNvPr id="6" name="Title 5">
            <a:extLst>
              <a:ext uri="{FF2B5EF4-FFF2-40B4-BE49-F238E27FC236}">
                <a16:creationId xmlns:a16="http://schemas.microsoft.com/office/drawing/2014/main" id="{E08421A2-2D56-2D33-EE57-B5219602C47D}"/>
              </a:ext>
            </a:extLst>
          </p:cNvPr>
          <p:cNvSpPr>
            <a:spLocks noGrp="1"/>
          </p:cNvSpPr>
          <p:nvPr>
            <p:ph type="title"/>
          </p:nvPr>
        </p:nvSpPr>
        <p:spPr>
          <a:xfrm>
            <a:off x="466725" y="263524"/>
            <a:ext cx="10738142" cy="877002"/>
          </a:xfrm>
        </p:spPr>
        <p:txBody>
          <a:bodyPr>
            <a:normAutofit fontScale="90000"/>
          </a:bodyPr>
          <a:lstStyle/>
          <a:p>
            <a:r>
              <a:rPr lang="en-GB" dirty="0">
                <a:hlinkClick r:id="rId4" action="ppaction://hlinksldjump"/>
              </a:rPr>
              <a:t>Key issues</a:t>
            </a:r>
            <a:r>
              <a:rPr lang="en-GB" dirty="0"/>
              <a:t>: Lack of evidence for some comparators at 2</a:t>
            </a:r>
            <a:r>
              <a:rPr lang="en-GB" baseline="30000" dirty="0"/>
              <a:t>nd</a:t>
            </a:r>
            <a:r>
              <a:rPr lang="en-GB" dirty="0"/>
              <a:t> line (1/2)*</a:t>
            </a:r>
          </a:p>
        </p:txBody>
      </p:sp>
      <p:sp>
        <p:nvSpPr>
          <p:cNvPr id="13" name="Rectangle 12">
            <a:extLst>
              <a:ext uri="{FF2B5EF4-FFF2-40B4-BE49-F238E27FC236}">
                <a16:creationId xmlns:a16="http://schemas.microsoft.com/office/drawing/2014/main" id="{E82CA74A-6F08-4190-9479-10C9823605C7}"/>
              </a:ext>
            </a:extLst>
          </p:cNvPr>
          <p:cNvSpPr/>
          <p:nvPr/>
        </p:nvSpPr>
        <p:spPr>
          <a:xfrm>
            <a:off x="466723" y="1229136"/>
            <a:ext cx="11306862" cy="1764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Comparators listed in the final NICE scope: “</a:t>
            </a:r>
            <a:r>
              <a:rPr lang="en-GB">
                <a:solidFill>
                  <a:schemeClr val="tx1"/>
                </a:solidFill>
                <a:latin typeface="Arial" panose="020B0604020202020204" pitchFamily="34" charset="0"/>
                <a:cs typeface="Arial" panose="020B0604020202020204" pitchFamily="34" charset="0"/>
              </a:rPr>
              <a:t>Established clinical management which may include: </a:t>
            </a:r>
          </a:p>
          <a:p>
            <a:pPr marL="742950" lvl="1"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Corticosteroids (prednisolone, methylprednisolone, triamcinolone) </a:t>
            </a:r>
          </a:p>
          <a:p>
            <a:pPr marL="742950" lvl="1"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Immunosuppressive agents (mycophenolate, rituximab, tocilizumab, ciclosporin)</a:t>
            </a:r>
          </a:p>
          <a:p>
            <a:pPr marL="742950" lvl="1"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Orbital radiotherapy </a:t>
            </a:r>
          </a:p>
          <a:p>
            <a:pPr marL="742950" lvl="1" indent="-285750">
              <a:buFont typeface="Arial" panose="020B0604020202020204" pitchFamily="34" charset="0"/>
              <a:buChar char="•"/>
            </a:pPr>
            <a:r>
              <a:rPr lang="en-GB">
                <a:solidFill>
                  <a:schemeClr val="tx1"/>
                </a:solidFill>
                <a:latin typeface="Arial" panose="020B0604020202020204" pitchFamily="34" charset="0"/>
              </a:rPr>
              <a:t>Surgical interventions (eyelid surgery, orbital decompression, strabismus surgery)”</a:t>
            </a:r>
          </a:p>
        </p:txBody>
      </p:sp>
      <p:sp>
        <p:nvSpPr>
          <p:cNvPr id="15" name="Rectangle 14">
            <a:extLst>
              <a:ext uri="{FF2B5EF4-FFF2-40B4-BE49-F238E27FC236}">
                <a16:creationId xmlns:a16="http://schemas.microsoft.com/office/drawing/2014/main" id="{A095D89B-195A-4D94-A8DE-CD5502F42403}"/>
              </a:ext>
            </a:extLst>
          </p:cNvPr>
          <p:cNvSpPr/>
          <p:nvPr/>
        </p:nvSpPr>
        <p:spPr>
          <a:xfrm>
            <a:off x="466723" y="3081746"/>
            <a:ext cx="11340000" cy="316341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2"/>
                </a:solidFill>
                <a:latin typeface="Arial" panose="020B0604020202020204" pitchFamily="34" charset="0"/>
              </a:rPr>
              <a:t>Company</a:t>
            </a:r>
          </a:p>
          <a:p>
            <a:pPr marL="285750" indent="-285750">
              <a:buFont typeface="Arial" panose="020B0604020202020204" pitchFamily="34" charset="0"/>
              <a:buChar char="•"/>
            </a:pPr>
            <a:r>
              <a:rPr lang="en-GB">
                <a:solidFill>
                  <a:schemeClr val="tx1"/>
                </a:solidFill>
                <a:latin typeface="Arial" panose="020B0604020202020204" pitchFamily="34" charset="0"/>
              </a:rPr>
              <a:t>Main comparator is IV methylprednisolone, with or without mycophenolate mofetil  (IVMP ± MMF)</a:t>
            </a:r>
          </a:p>
          <a:p>
            <a:pPr marL="285750" indent="-285750">
              <a:buFont typeface="Arial" panose="020B0604020202020204" pitchFamily="34" charset="0"/>
              <a:buChar char="•"/>
            </a:pPr>
            <a:r>
              <a:rPr lang="en-GB">
                <a:solidFill>
                  <a:schemeClr val="tx1"/>
                </a:solidFill>
                <a:latin typeface="Arial" panose="020B0604020202020204" pitchFamily="34" charset="0"/>
              </a:rPr>
              <a:t>Triamcinolone (local injection) only used when systemic corticosteroids are contraindicated but is not widely used because of AEs and clinicians preferring oral steroids</a:t>
            </a:r>
          </a:p>
          <a:p>
            <a:pPr marL="285750" indent="-285750">
              <a:buFont typeface="Arial" panose="020B0604020202020204" pitchFamily="34" charset="0"/>
              <a:buChar char="•"/>
            </a:pPr>
            <a:r>
              <a:rPr lang="en-GB">
                <a:solidFill>
                  <a:schemeClr val="tx1"/>
                </a:solidFill>
                <a:latin typeface="Arial" panose="020B0604020202020204" pitchFamily="34" charset="0"/>
              </a:rPr>
              <a:t>Rituximab and tocilizumab only available via individual funding requests, rarely approved or implemented</a:t>
            </a:r>
          </a:p>
          <a:p>
            <a:pPr marL="285750" indent="-285750">
              <a:buFont typeface="Arial" panose="020B0604020202020204" pitchFamily="34" charset="0"/>
              <a:buChar char="•"/>
            </a:pPr>
            <a:r>
              <a:rPr lang="en-GB">
                <a:solidFill>
                  <a:schemeClr val="tx1"/>
                </a:solidFill>
                <a:latin typeface="Arial" panose="020B0604020202020204" pitchFamily="34" charset="0"/>
              </a:rPr>
              <a:t>Surgery usually reserved for sight-threatening TED and teprotumumab is not licensed in that population</a:t>
            </a:r>
          </a:p>
          <a:p>
            <a:pPr marL="285750" indent="-285750">
              <a:buFont typeface="Arial" panose="020B0604020202020204" pitchFamily="34" charset="0"/>
              <a:buChar char="•"/>
            </a:pPr>
            <a:r>
              <a:rPr lang="en-GB">
                <a:solidFill>
                  <a:schemeClr val="tx1"/>
                </a:solidFill>
                <a:latin typeface="Arial" panose="020B0604020202020204" pitchFamily="34" charset="0"/>
              </a:rPr>
              <a:t>The evidence base for potential comparators other than IVMP ± MMF is lacking</a:t>
            </a:r>
          </a:p>
          <a:p>
            <a:pPr marL="971550" lvl="1" indent="-285750">
              <a:buFont typeface="Inter" panose="02000503000000020004" pitchFamily="2" charset="0"/>
              <a:buChar char="↳"/>
              <a:defRPr/>
            </a:pPr>
            <a:r>
              <a:rPr lang="en-GB">
                <a:solidFill>
                  <a:schemeClr val="tx1"/>
                </a:solidFill>
                <a:latin typeface="Arial" panose="020B0604020202020204" pitchFamily="34" charset="0"/>
              </a:rPr>
              <a:t>Provided scenario analysis for potential comparators at 2nd line (radiotherapy, ciclosporin, and azathioprine), in combination with IVMP ± MMF, by assuming the effectiveness is the same as IVMP ± MMF at 1st line (assuming equivalence to first line effectiveness of IVMP ± MMF is conservative) </a:t>
            </a:r>
          </a:p>
          <a:p>
            <a:pPr marL="285750" indent="-285750">
              <a:buFont typeface="Arial" panose="020B0604020202020204" pitchFamily="34" charset="0"/>
              <a:buChar char="•"/>
            </a:pPr>
            <a:r>
              <a:rPr lang="en-GB">
                <a:solidFill>
                  <a:schemeClr val="tx1"/>
                </a:solidFill>
                <a:latin typeface="Arial" panose="020B0604020202020204" pitchFamily="34" charset="0"/>
              </a:rPr>
              <a:t>Provided clinical expert estimates of % use of comparators at 1st and 2nd line – see appendix. </a:t>
            </a: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28" name="Abbreviations">
            <a:extLst>
              <a:ext uri="{FF2B5EF4-FFF2-40B4-BE49-F238E27FC236}">
                <a16:creationId xmlns:a16="http://schemas.microsoft.com/office/drawing/2014/main" id="{9036E17B-3538-EAC1-0829-C3B947B8B9F3}"/>
              </a:ext>
            </a:extLst>
          </p:cNvPr>
          <p:cNvSpPr>
            <a:spLocks noGrp="1"/>
          </p:cNvSpPr>
          <p:nvPr>
            <p:ph type="body" sz="quarter" idx="13"/>
          </p:nvPr>
        </p:nvSpPr>
        <p:spPr>
          <a:xfrm>
            <a:off x="1057274" y="6444467"/>
            <a:ext cx="10496551" cy="300018"/>
          </a:xfrm>
        </p:spPr>
        <p:txBody>
          <a:bodyPr>
            <a:normAutofit fontScale="85000" lnSpcReduction="10000"/>
          </a:bodyPr>
          <a:lstStyle/>
          <a:p>
            <a:r>
              <a:rPr lang="en-GB" dirty="0"/>
              <a:t>Abbreviations: AE, Adverse events; IV, Intravenous; IVMP, Intravenous methylprednisolone; MMF, Mycophenolate mofetil; TED, Thyroid eye disease;</a:t>
            </a:r>
          </a:p>
        </p:txBody>
      </p:sp>
      <p:sp>
        <p:nvSpPr>
          <p:cNvPr id="2" name="TextBox 1">
            <a:extLst>
              <a:ext uri="{FF2B5EF4-FFF2-40B4-BE49-F238E27FC236}">
                <a16:creationId xmlns:a16="http://schemas.microsoft.com/office/drawing/2014/main" id="{1009B44A-3B26-0137-C7B9-85115BDB0D95}"/>
              </a:ext>
            </a:extLst>
          </p:cNvPr>
          <p:cNvSpPr txBox="1"/>
          <p:nvPr/>
        </p:nvSpPr>
        <p:spPr>
          <a:xfrm>
            <a:off x="3834582" y="-31627"/>
            <a:ext cx="8337754"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*See appendix - </a:t>
            </a:r>
            <a:r>
              <a:rPr lang="en-GB">
                <a:hlinkClick r:id="rId5" action="ppaction://hlinksldjump"/>
              </a:rPr>
              <a:t>Interventions used in UK clinical practice (1</a:t>
            </a:r>
            <a:r>
              <a:rPr lang="en-GB" baseline="30000">
                <a:hlinkClick r:id="rId5" action="ppaction://hlinksldjump"/>
              </a:rPr>
              <a:t>st</a:t>
            </a:r>
            <a:r>
              <a:rPr lang="en-GB">
                <a:hlinkClick r:id="rId5" action="ppaction://hlinksldjump"/>
              </a:rPr>
              <a:t> &amp; 2</a:t>
            </a:r>
            <a:r>
              <a:rPr lang="en-GB" baseline="30000">
                <a:hlinkClick r:id="rId5" action="ppaction://hlinksldjump"/>
              </a:rPr>
              <a:t>nd</a:t>
            </a:r>
            <a:r>
              <a:rPr lang="en-GB">
                <a:hlinkClick r:id="rId5" action="ppaction://hlinksldjump"/>
              </a:rPr>
              <a:t> line) </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1263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38F17-81E1-9FC0-F028-DF51D37778C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5F3A66C-B44D-12B2-1010-6E74E66A4611}"/>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362026" y="246683"/>
            <a:ext cx="691200" cy="691200"/>
          </a:xfrm>
          <a:prstGeom prst="rect">
            <a:avLst/>
          </a:prstGeom>
        </p:spPr>
      </p:pic>
      <p:sp>
        <p:nvSpPr>
          <p:cNvPr id="2" name="Title 1">
            <a:extLst>
              <a:ext uri="{FF2B5EF4-FFF2-40B4-BE49-F238E27FC236}">
                <a16:creationId xmlns:a16="http://schemas.microsoft.com/office/drawing/2014/main" id="{AF011CA8-B479-D2C8-2648-A1E331D97704}"/>
              </a:ext>
            </a:extLst>
          </p:cNvPr>
          <p:cNvSpPr>
            <a:spLocks noGrp="1"/>
          </p:cNvSpPr>
          <p:nvPr>
            <p:ph type="title"/>
          </p:nvPr>
        </p:nvSpPr>
        <p:spPr>
          <a:xfrm>
            <a:off x="466725" y="263524"/>
            <a:ext cx="10895302" cy="592817"/>
          </a:xfrm>
        </p:spPr>
        <p:txBody>
          <a:bodyPr>
            <a:normAutofit fontScale="90000"/>
          </a:bodyPr>
          <a:lstStyle/>
          <a:p>
            <a:r>
              <a:rPr lang="en-GB">
                <a:hlinkClick r:id="rId4" action="ppaction://hlinksldjump"/>
              </a:rPr>
              <a:t>Key issues</a:t>
            </a:r>
            <a:r>
              <a:rPr lang="en-GB"/>
              <a:t>: Lack of evidence for some comparators at 2</a:t>
            </a:r>
            <a:r>
              <a:rPr lang="en-GB" baseline="30000"/>
              <a:t>nd</a:t>
            </a:r>
            <a:r>
              <a:rPr lang="en-GB"/>
              <a:t> line (2/2)</a:t>
            </a:r>
          </a:p>
        </p:txBody>
      </p:sp>
      <p:sp>
        <p:nvSpPr>
          <p:cNvPr id="5" name="Text Placeholder 4">
            <a:extLst>
              <a:ext uri="{FF2B5EF4-FFF2-40B4-BE49-F238E27FC236}">
                <a16:creationId xmlns:a16="http://schemas.microsoft.com/office/drawing/2014/main" id="{49F136E5-86D6-A6FE-9EB0-75AFADE3424A}"/>
              </a:ext>
            </a:extLst>
          </p:cNvPr>
          <p:cNvSpPr>
            <a:spLocks noGrp="1"/>
          </p:cNvSpPr>
          <p:nvPr>
            <p:ph type="body" sz="quarter" idx="13"/>
          </p:nvPr>
        </p:nvSpPr>
        <p:spPr>
          <a:xfrm>
            <a:off x="1059066" y="6343650"/>
            <a:ext cx="10551909" cy="365125"/>
          </a:xfrm>
        </p:spPr>
        <p:txBody>
          <a:bodyPr>
            <a:normAutofit fontScale="85000" lnSpcReduction="20000"/>
          </a:bodyPr>
          <a:lstStyle/>
          <a:p>
            <a:r>
              <a:rPr lang="en-GB" dirty="0"/>
              <a:t>Abbreviations: EAG, External Assessment Group; EUGOGO, European Group on Graves' Ophthalmopathy; ITC, Indirect treatment comparison; IVMP, Intravenous methylprednisolone; MMF, Mycophenolate mofetil; TED, Thyroid eye disease;</a:t>
            </a:r>
          </a:p>
        </p:txBody>
      </p:sp>
      <p:sp>
        <p:nvSpPr>
          <p:cNvPr id="16" name="Rectangle 15">
            <a:extLst>
              <a:ext uri="{FF2B5EF4-FFF2-40B4-BE49-F238E27FC236}">
                <a16:creationId xmlns:a16="http://schemas.microsoft.com/office/drawing/2014/main" id="{E104CD5F-CA1B-260B-225B-916B8A032E45}"/>
              </a:ext>
            </a:extLst>
          </p:cNvPr>
          <p:cNvSpPr/>
          <p:nvPr/>
        </p:nvSpPr>
        <p:spPr>
          <a:xfrm>
            <a:off x="490994" y="1153825"/>
            <a:ext cx="11317288" cy="204204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 </a:t>
            </a:r>
          </a:p>
          <a:p>
            <a:pPr marL="285750" indent="-285750">
              <a:buFont typeface="Arial" panose="020B0604020202020204" pitchFamily="34" charset="0"/>
              <a:buChar char="•"/>
            </a:pPr>
            <a:r>
              <a:rPr lang="en-GB" dirty="0">
                <a:solidFill>
                  <a:schemeClr val="tx1"/>
                </a:solidFill>
                <a:latin typeface="Arial" panose="020B0604020202020204" pitchFamily="34" charset="0"/>
              </a:rPr>
              <a:t>The proportion of people that are treated with each potential comparator treatment is uncertain and the lack of effectiveness evidence is an issue</a:t>
            </a:r>
          </a:p>
          <a:p>
            <a:pPr marL="285750" indent="-285750">
              <a:buFont typeface="Arial" panose="020B0604020202020204" pitchFamily="34" charset="0"/>
              <a:buChar char="•"/>
            </a:pPr>
            <a:r>
              <a:rPr lang="en-GB" dirty="0">
                <a:solidFill>
                  <a:schemeClr val="tx1"/>
                </a:solidFill>
                <a:latin typeface="Arial" panose="020B0604020202020204" pitchFamily="34" charset="0"/>
              </a:rPr>
              <a:t>Accepts that ITCs for other potential comparators (radiotherapy, ciclosporin and azathioprine) were not feasible given the available data</a:t>
            </a:r>
          </a:p>
          <a:p>
            <a:pPr marL="285750" indent="-285750">
              <a:buFont typeface="Arial" panose="020B0604020202020204" pitchFamily="34" charset="0"/>
              <a:buChar char="•"/>
            </a:pPr>
            <a:r>
              <a:rPr lang="en-GB" dirty="0">
                <a:solidFill>
                  <a:schemeClr val="tx1"/>
                </a:solidFill>
                <a:latin typeface="Arial" panose="020B0604020202020204" pitchFamily="34" charset="0"/>
              </a:rPr>
              <a:t>Agrees it is possibly conservative to assume that the efficacy of radiotherapy, ciclosporin and azathioprine each in combination with IVMP ± MMF, at 2nd line, is equal to that of  IVMP ± MMF at 1st line</a:t>
            </a:r>
          </a:p>
        </p:txBody>
      </p:sp>
      <p:sp>
        <p:nvSpPr>
          <p:cNvPr id="17" name="Rectangle 16">
            <a:extLst>
              <a:ext uri="{FF2B5EF4-FFF2-40B4-BE49-F238E27FC236}">
                <a16:creationId xmlns:a16="http://schemas.microsoft.com/office/drawing/2014/main" id="{C567F3FC-5EA8-590A-2998-6F839446DDBC}"/>
              </a:ext>
            </a:extLst>
          </p:cNvPr>
          <p:cNvSpPr/>
          <p:nvPr/>
        </p:nvSpPr>
        <p:spPr>
          <a:xfrm>
            <a:off x="476451" y="3307979"/>
            <a:ext cx="11317289" cy="1769859"/>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tx2"/>
                </a:solidFill>
                <a:latin typeface="Arial" panose="020B0604020202020204" pitchFamily="34" charset="0"/>
              </a:rPr>
              <a:t>Professional group comments:</a:t>
            </a:r>
          </a:p>
          <a:p>
            <a:pPr marL="285750" indent="-285750">
              <a:buFont typeface="Arial" panose="020B0604020202020204" pitchFamily="34" charset="0"/>
              <a:buChar char="•"/>
            </a:pPr>
            <a:r>
              <a:rPr lang="en-GB">
                <a:solidFill>
                  <a:schemeClr val="tx1"/>
                </a:solidFill>
                <a:latin typeface="Arial" panose="020B0604020202020204" pitchFamily="34" charset="0"/>
              </a:rPr>
              <a:t>A review published in 2024 examining the current landscape of TED treatments states: “Patients presenting with active disease, which is moderate-severe…, are treated with high dose systemic glucocorticoids as first-line treatment in conjunction with Mycophenolate Sodium. This is outlined in the 2021 EUGOGO guidelines, with the emphasis that both therapeutics should be started concomitantly for greatest effect. Non responders may require…. second-line immunosuppressive agents”</a:t>
            </a:r>
          </a:p>
        </p:txBody>
      </p:sp>
      <p:grpSp>
        <p:nvGrpSpPr>
          <p:cNvPr id="3" name="Group 2">
            <a:extLst>
              <a:ext uri="{FF2B5EF4-FFF2-40B4-BE49-F238E27FC236}">
                <a16:creationId xmlns:a16="http://schemas.microsoft.com/office/drawing/2014/main" id="{DC7C0F6F-DB6B-0CDC-104B-7D935A47BFC9}"/>
              </a:ext>
            </a:extLst>
          </p:cNvPr>
          <p:cNvGrpSpPr/>
          <p:nvPr/>
        </p:nvGrpSpPr>
        <p:grpSpPr>
          <a:xfrm>
            <a:off x="965246" y="5251540"/>
            <a:ext cx="10261508" cy="791942"/>
            <a:chOff x="1456000" y="5551708"/>
            <a:chExt cx="10261508" cy="791942"/>
          </a:xfrm>
        </p:grpSpPr>
        <p:sp>
          <p:nvSpPr>
            <p:cNvPr id="18" name="Rectangle 17" descr="Question to committee">
              <a:extLst>
                <a:ext uri="{FF2B5EF4-FFF2-40B4-BE49-F238E27FC236}">
                  <a16:creationId xmlns:a16="http://schemas.microsoft.com/office/drawing/2014/main" id="{871347DE-C1DC-7573-F136-B1461A3632FA}"/>
                </a:ext>
              </a:extLst>
            </p:cNvPr>
            <p:cNvSpPr/>
            <p:nvPr/>
          </p:nvSpPr>
          <p:spPr>
            <a:xfrm>
              <a:off x="1818061" y="5551708"/>
              <a:ext cx="9899447" cy="79194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a:solidFill>
                    <a:schemeClr val="tx1"/>
                  </a:solidFill>
                  <a:latin typeface="Arial" panose="020B0604020202020204" pitchFamily="34" charset="0"/>
                </a:rPr>
                <a:t>Does the committee agree it is conservative to assume the efficacy of radiotherapy, ciclosporin and azathioprine each in combination with IVMP ± MMF at 2nd line is equal to that of  IVMP ± MMF at 1</a:t>
              </a:r>
              <a:r>
                <a:rPr lang="en-GB" baseline="30000">
                  <a:solidFill>
                    <a:schemeClr val="tx1"/>
                  </a:solidFill>
                  <a:latin typeface="Arial" panose="020B0604020202020204" pitchFamily="34" charset="0"/>
                </a:rPr>
                <a:t>st</a:t>
              </a:r>
              <a:r>
                <a:rPr lang="en-GB">
                  <a:solidFill>
                    <a:schemeClr val="tx1"/>
                  </a:solidFill>
                  <a:latin typeface="Arial" panose="020B0604020202020204" pitchFamily="34" charset="0"/>
                </a:rPr>
                <a:t> line?  </a:t>
              </a:r>
            </a:p>
          </p:txBody>
        </p:sp>
        <p:grpSp>
          <p:nvGrpSpPr>
            <p:cNvPr id="19" name="Group 18">
              <a:extLst>
                <a:ext uri="{FF2B5EF4-FFF2-40B4-BE49-F238E27FC236}">
                  <a16:creationId xmlns:a16="http://schemas.microsoft.com/office/drawing/2014/main" id="{E681D82B-2504-59EE-8589-6968FD19071E}"/>
                </a:ext>
                <a:ext uri="{C183D7F6-B498-43B3-948B-1728B52AA6E4}">
                  <adec:decorative xmlns:adec="http://schemas.microsoft.com/office/drawing/2017/decorative" val="1"/>
                </a:ext>
              </a:extLst>
            </p:cNvPr>
            <p:cNvGrpSpPr/>
            <p:nvPr/>
          </p:nvGrpSpPr>
          <p:grpSpPr>
            <a:xfrm>
              <a:off x="1456000" y="5711882"/>
              <a:ext cx="576000" cy="576000"/>
              <a:chOff x="-1440493" y="4133589"/>
              <a:chExt cx="576000" cy="576000"/>
            </a:xfrm>
          </p:grpSpPr>
          <p:sp>
            <p:nvSpPr>
              <p:cNvPr id="20" name="Oval 19">
                <a:extLst>
                  <a:ext uri="{FF2B5EF4-FFF2-40B4-BE49-F238E27FC236}">
                    <a16:creationId xmlns:a16="http://schemas.microsoft.com/office/drawing/2014/main" id="{FD88E8C4-A39D-7713-0C75-89EB90C0627C}"/>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21" name="Graphic 20">
                <a:extLst>
                  <a:ext uri="{FF2B5EF4-FFF2-40B4-BE49-F238E27FC236}">
                    <a16:creationId xmlns:a16="http://schemas.microsoft.com/office/drawing/2014/main" id="{79FA90ED-EDAA-7122-F450-AC8CC5B42A1C}"/>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84225" y="4189857"/>
                <a:ext cx="463463" cy="463463"/>
              </a:xfrm>
              <a:prstGeom prst="rect">
                <a:avLst/>
              </a:prstGeom>
            </p:spPr>
          </p:pic>
        </p:grpSp>
      </p:grpSp>
    </p:spTree>
    <p:extLst>
      <p:ext uri="{BB962C8B-B14F-4D97-AF65-F5344CB8AC3E}">
        <p14:creationId xmlns:p14="http://schemas.microsoft.com/office/powerpoint/2010/main" val="1094293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60350"/>
            <a:ext cx="11136812" cy="1841437"/>
          </a:xfrm>
        </p:spPr>
        <p:txBody>
          <a:bodyPr>
            <a:normAutofit/>
          </a:bodyPr>
          <a:lstStyle/>
          <a:p>
            <a:r>
              <a:rPr lang="en-GB">
                <a:latin typeface="Arial" panose="020B0604020202020204" pitchFamily="34" charset="0"/>
                <a:cs typeface="Arial" panose="020B0604020202020204" pitchFamily="34" charset="0"/>
              </a:rPr>
              <a:t>Teprotumumab for treating thyroid eye disease </a:t>
            </a:r>
            <a:r>
              <a:rPr lang="en-GB" kern="1400">
                <a:ea typeface="Times New Roman" panose="02020603050405020304" pitchFamily="18" charset="0"/>
              </a:rPr>
              <a:t>[ID6432]</a:t>
            </a:r>
            <a:endParaRPr lang="en-GB"/>
          </a:p>
        </p:txBody>
      </p:sp>
      <p:sp>
        <p:nvSpPr>
          <p:cNvPr id="3" name="Guide with 'background' selected" descr="Clinical effectiveness is selected&#10;">
            <a:extLst>
              <a:ext uri="{FF2B5EF4-FFF2-40B4-BE49-F238E27FC236}">
                <a16:creationId xmlns:a16="http://schemas.microsoft.com/office/drawing/2014/main" id="{B2CE1EC4-9D1A-A984-B594-1C7354CFC7A5}"/>
              </a:ext>
              <a:ext uri="{C183D7F6-B498-43B3-948B-1728B52AA6E4}">
                <adec:decorative xmlns:adec="http://schemas.microsoft.com/office/drawing/2017/decorative" val="0"/>
              </a:ext>
            </a:extLst>
          </p:cNvPr>
          <p:cNvSpPr>
            <a:spLocks noGrp="1"/>
          </p:cNvSpPr>
          <p:nvPr>
            <p:ph type="subTitle" idx="1"/>
          </p:nvPr>
        </p:nvSpPr>
        <p:spPr>
          <a:xfrm>
            <a:off x="724988" y="2297654"/>
            <a:ext cx="10026139" cy="2875457"/>
          </a:xfrm>
        </p:spPr>
        <p:txBody>
          <a:bodyPr>
            <a:noAutofit/>
          </a:bodyPr>
          <a:lstStyle/>
          <a:p>
            <a:pPr marL="457200" indent="-457200">
              <a:buSzPts val="2400"/>
              <a:buFont typeface="Wingdings" pitchFamily="2" charset="2"/>
              <a:buChar char="q"/>
            </a:pPr>
            <a:r>
              <a:rPr lang="en-GB" sz="2800"/>
              <a:t> Background and key issues</a:t>
            </a:r>
          </a:p>
          <a:p>
            <a:pPr marL="457200" indent="-457200">
              <a:buSzPts val="2200"/>
              <a:buFont typeface="Wingdings" pitchFamily="2" charset="2"/>
              <a:buChar char="ü"/>
            </a:pPr>
            <a:r>
              <a:rPr lang="en-GB" sz="2800" b="1"/>
              <a:t> Clinical effectiveness</a:t>
            </a:r>
          </a:p>
          <a:p>
            <a:pPr marL="457200" indent="-457200">
              <a:buSzPts val="2200"/>
              <a:buFont typeface="Wingdings" pitchFamily="2" charset="2"/>
              <a:buChar char="q"/>
            </a:pPr>
            <a:r>
              <a:rPr lang="en-GB" sz="2800"/>
              <a:t> Modelling and cost effectiveness</a:t>
            </a:r>
          </a:p>
          <a:p>
            <a:pPr marL="457200" indent="-457200">
              <a:buSzPts val="2000"/>
              <a:buFont typeface="Wingdings" pitchFamily="2" charset="2"/>
              <a:buChar char="q"/>
            </a:pPr>
            <a:r>
              <a:rPr lang="en-GB" sz="2800"/>
              <a:t> Summary</a:t>
            </a:r>
          </a:p>
          <a:p>
            <a:endParaRPr lang="en-GB" sz="2800"/>
          </a:p>
        </p:txBody>
      </p:sp>
    </p:spTree>
    <p:extLst>
      <p:ext uri="{BB962C8B-B14F-4D97-AF65-F5344CB8AC3E}">
        <p14:creationId xmlns:p14="http://schemas.microsoft.com/office/powerpoint/2010/main" val="4129032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E7892-21FA-C57C-C950-AF55E9490E51}"/>
              </a:ext>
            </a:extLst>
          </p:cNvPr>
          <p:cNvSpPr>
            <a:spLocks noGrp="1"/>
          </p:cNvSpPr>
          <p:nvPr>
            <p:ph type="title"/>
          </p:nvPr>
        </p:nvSpPr>
        <p:spPr>
          <a:xfrm>
            <a:off x="453824" y="81302"/>
            <a:ext cx="11250785" cy="592817"/>
          </a:xfrm>
        </p:spPr>
        <p:txBody>
          <a:bodyPr>
            <a:normAutofit/>
          </a:bodyPr>
          <a:lstStyle/>
          <a:p>
            <a:r>
              <a:rPr lang="en-GB"/>
              <a:t>Key clinical trials</a:t>
            </a:r>
          </a:p>
        </p:txBody>
      </p:sp>
      <p:sp>
        <p:nvSpPr>
          <p:cNvPr id="9" name="Text Placeholder 8">
            <a:extLst>
              <a:ext uri="{FF2B5EF4-FFF2-40B4-BE49-F238E27FC236}">
                <a16:creationId xmlns:a16="http://schemas.microsoft.com/office/drawing/2014/main" id="{A57995DE-9DA1-9BF3-C883-01E01F0FFAA4}"/>
              </a:ext>
            </a:extLst>
          </p:cNvPr>
          <p:cNvSpPr>
            <a:spLocks noGrp="1"/>
          </p:cNvSpPr>
          <p:nvPr>
            <p:ph type="body" sz="quarter" idx="13"/>
          </p:nvPr>
        </p:nvSpPr>
        <p:spPr>
          <a:xfrm>
            <a:off x="1285875" y="6581776"/>
            <a:ext cx="9672638" cy="261598"/>
          </a:xfrm>
        </p:spPr>
        <p:txBody>
          <a:bodyPr>
            <a:normAutofit fontScale="92500" lnSpcReduction="10000"/>
          </a:bodyPr>
          <a:lstStyle/>
          <a:p>
            <a:r>
              <a:rPr lang="en-GB" dirty="0"/>
              <a:t>Abbreviations: CAS, Clinical activity score; TED, Thyroid eye disease;</a:t>
            </a:r>
          </a:p>
        </p:txBody>
      </p:sp>
      <p:sp>
        <p:nvSpPr>
          <p:cNvPr id="6" name="TextBox 5">
            <a:extLst>
              <a:ext uri="{FF2B5EF4-FFF2-40B4-BE49-F238E27FC236}">
                <a16:creationId xmlns:a16="http://schemas.microsoft.com/office/drawing/2014/main" id="{235E01DB-6BA1-43FA-948C-3BED423AD6C6}"/>
              </a:ext>
            </a:extLst>
          </p:cNvPr>
          <p:cNvSpPr txBox="1"/>
          <p:nvPr/>
        </p:nvSpPr>
        <p:spPr>
          <a:xfrm>
            <a:off x="424151" y="489453"/>
            <a:ext cx="4463594"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Clinical trial designs and outcomes</a:t>
            </a:r>
          </a:p>
        </p:txBody>
      </p:sp>
      <p:graphicFrame>
        <p:nvGraphicFramePr>
          <p:cNvPr id="4" name="Table 3" descr="Key clinical trials, including design, population, intervention, comparators">
            <a:extLst>
              <a:ext uri="{FF2B5EF4-FFF2-40B4-BE49-F238E27FC236}">
                <a16:creationId xmlns:a16="http://schemas.microsoft.com/office/drawing/2014/main" id="{9C955D59-C2EA-5F84-D82B-566FE29AC19D}"/>
              </a:ext>
            </a:extLst>
          </p:cNvPr>
          <p:cNvGraphicFramePr>
            <a:graphicFrameLocks noGrp="1"/>
          </p:cNvGraphicFramePr>
          <p:nvPr>
            <p:extLst>
              <p:ext uri="{D42A27DB-BD31-4B8C-83A1-F6EECF244321}">
                <p14:modId xmlns:p14="http://schemas.microsoft.com/office/powerpoint/2010/main" val="1124998054"/>
              </p:ext>
            </p:extLst>
          </p:nvPr>
        </p:nvGraphicFramePr>
        <p:xfrm>
          <a:off x="117987" y="794874"/>
          <a:ext cx="11844000" cy="5791200"/>
        </p:xfrm>
        <a:graphic>
          <a:graphicData uri="http://schemas.openxmlformats.org/drawingml/2006/table">
            <a:tbl>
              <a:tblPr firstRow="1" bandRow="1">
                <a:tableStyleId>{5C22544A-7EE6-4342-B048-85BDC9FD1C3A}</a:tableStyleId>
              </a:tblPr>
              <a:tblGrid>
                <a:gridCol w="1728000">
                  <a:extLst>
                    <a:ext uri="{9D8B030D-6E8A-4147-A177-3AD203B41FA5}">
                      <a16:colId xmlns:a16="http://schemas.microsoft.com/office/drawing/2014/main" val="2781295461"/>
                    </a:ext>
                  </a:extLst>
                </a:gridCol>
                <a:gridCol w="4788000">
                  <a:extLst>
                    <a:ext uri="{9D8B030D-6E8A-4147-A177-3AD203B41FA5}">
                      <a16:colId xmlns:a16="http://schemas.microsoft.com/office/drawing/2014/main" val="458621282"/>
                    </a:ext>
                  </a:extLst>
                </a:gridCol>
                <a:gridCol w="5328000">
                  <a:extLst>
                    <a:ext uri="{9D8B030D-6E8A-4147-A177-3AD203B41FA5}">
                      <a16:colId xmlns:a16="http://schemas.microsoft.com/office/drawing/2014/main" val="1148258501"/>
                    </a:ext>
                  </a:extLst>
                </a:gridCol>
              </a:tblGrid>
              <a:tr h="311319">
                <a:tc>
                  <a:txBody>
                    <a:bodyPr/>
                    <a:lstStyle/>
                    <a:p>
                      <a:endParaRPr lang="en-GB" sz="1600">
                        <a:solidFill>
                          <a:schemeClr val="bg1"/>
                        </a:solidFill>
                        <a:latin typeface="Arial" panose="020B0604020202020204" pitchFamily="34" charset="0"/>
                      </a:endParaRPr>
                    </a:p>
                  </a:txBody>
                  <a:tcPr>
                    <a:solidFill>
                      <a:schemeClr val="accent1"/>
                    </a:solidFill>
                  </a:tcPr>
                </a:tc>
                <a:tc>
                  <a:txBody>
                    <a:bodyPr/>
                    <a:lstStyle/>
                    <a:p>
                      <a:r>
                        <a:rPr lang="en-GB" sz="1600" dirty="0">
                          <a:latin typeface="Arial" panose="020B0604020202020204" pitchFamily="34" charset="0"/>
                        </a:rPr>
                        <a:t>NCT01868997 (Phase 2)</a:t>
                      </a:r>
                    </a:p>
                  </a:txBody>
                  <a:tcPr/>
                </a:tc>
                <a:tc>
                  <a:txBody>
                    <a:bodyPr/>
                    <a:lstStyle/>
                    <a:p>
                      <a:r>
                        <a:rPr lang="en-GB" sz="1600" dirty="0">
                          <a:latin typeface="Arial" panose="020B0604020202020204" pitchFamily="34" charset="0"/>
                        </a:rPr>
                        <a:t>OPTIC (Phase 3)</a:t>
                      </a:r>
                    </a:p>
                  </a:txBody>
                  <a:tcPr/>
                </a:tc>
                <a:extLst>
                  <a:ext uri="{0D108BD9-81ED-4DB2-BD59-A6C34878D82A}">
                    <a16:rowId xmlns:a16="http://schemas.microsoft.com/office/drawing/2014/main" val="1220355904"/>
                  </a:ext>
                </a:extLst>
              </a:tr>
              <a:tr h="311319">
                <a:tc>
                  <a:txBody>
                    <a:bodyPr/>
                    <a:lstStyle/>
                    <a:p>
                      <a:r>
                        <a:rPr lang="en-GB" sz="1600" b="1">
                          <a:solidFill>
                            <a:schemeClr val="bg1"/>
                          </a:solidFill>
                          <a:latin typeface="Arial" panose="020B0604020202020204" pitchFamily="34" charset="0"/>
                        </a:rPr>
                        <a:t>Design</a:t>
                      </a:r>
                    </a:p>
                  </a:txBody>
                  <a:tcPr>
                    <a:solidFill>
                      <a:schemeClr val="accent1"/>
                    </a:solidFill>
                  </a:tcPr>
                </a:tc>
                <a:tc gridSpan="2">
                  <a:txBody>
                    <a:bodyPr/>
                    <a:lstStyle/>
                    <a:p>
                      <a:r>
                        <a:rPr lang="en-GB" sz="1600">
                          <a:latin typeface="Arial" panose="020B0604020202020204" pitchFamily="34" charset="0"/>
                        </a:rPr>
                        <a:t>Multicentre, double-blinded, randomised, placebo-controlled</a:t>
                      </a:r>
                    </a:p>
                  </a:txBody>
                  <a:tcPr/>
                </a:tc>
                <a:tc hMerge="1">
                  <a:txBody>
                    <a:bodyPr/>
                    <a:lstStyle/>
                    <a:p>
                      <a:endParaRPr lang="en-GB" sz="1600">
                        <a:latin typeface="Arial" panose="020B0604020202020204" pitchFamily="34" charset="0"/>
                      </a:endParaRPr>
                    </a:p>
                  </a:txBody>
                  <a:tcPr/>
                </a:tc>
                <a:extLst>
                  <a:ext uri="{0D108BD9-81ED-4DB2-BD59-A6C34878D82A}">
                    <a16:rowId xmlns:a16="http://schemas.microsoft.com/office/drawing/2014/main" val="683507817"/>
                  </a:ext>
                </a:extLst>
              </a:tr>
              <a:tr h="311319">
                <a:tc>
                  <a:txBody>
                    <a:bodyPr/>
                    <a:lstStyle/>
                    <a:p>
                      <a:r>
                        <a:rPr lang="en-GB" sz="1600" b="1">
                          <a:solidFill>
                            <a:schemeClr val="bg1"/>
                          </a:solidFill>
                          <a:latin typeface="Arial" panose="020B0604020202020204" pitchFamily="34" charset="0"/>
                        </a:rPr>
                        <a:t>Population</a:t>
                      </a:r>
                    </a:p>
                  </a:txBody>
                  <a:tcPr>
                    <a:solidFill>
                      <a:schemeClr val="accent1"/>
                    </a:solidFill>
                  </a:tcPr>
                </a:tc>
                <a:tc>
                  <a:txBody>
                    <a:bodyPr/>
                    <a:lstStyle/>
                    <a:p>
                      <a:r>
                        <a:rPr lang="en-GB" sz="1600">
                          <a:latin typeface="Arial" panose="020B0604020202020204" pitchFamily="34" charset="0"/>
                        </a:rPr>
                        <a:t>Acute, moderate-to-severe TED</a:t>
                      </a:r>
                    </a:p>
                  </a:txBody>
                  <a:tcPr/>
                </a:tc>
                <a:tc>
                  <a:txBody>
                    <a:bodyPr/>
                    <a:lstStyle/>
                    <a:p>
                      <a:r>
                        <a:rPr lang="en-GB" sz="1600">
                          <a:latin typeface="Arial" panose="020B0604020202020204" pitchFamily="34" charset="0"/>
                        </a:rPr>
                        <a:t>Acute, moderate-to-severe TED</a:t>
                      </a:r>
                    </a:p>
                  </a:txBody>
                  <a:tcPr/>
                </a:tc>
                <a:extLst>
                  <a:ext uri="{0D108BD9-81ED-4DB2-BD59-A6C34878D82A}">
                    <a16:rowId xmlns:a16="http://schemas.microsoft.com/office/drawing/2014/main" val="1606641215"/>
                  </a:ext>
                </a:extLst>
              </a:tr>
              <a:tr h="311319">
                <a:tc>
                  <a:txBody>
                    <a:bodyPr/>
                    <a:lstStyle/>
                    <a:p>
                      <a:r>
                        <a:rPr lang="en-GB" sz="1600" b="1">
                          <a:solidFill>
                            <a:schemeClr val="bg1"/>
                          </a:solidFill>
                          <a:latin typeface="Arial" panose="020B0604020202020204" pitchFamily="34" charset="0"/>
                        </a:rPr>
                        <a:t>Intervention</a:t>
                      </a:r>
                    </a:p>
                  </a:txBody>
                  <a:tcPr>
                    <a:solidFill>
                      <a:schemeClr val="accent1"/>
                    </a:solidFill>
                  </a:tcPr>
                </a:tc>
                <a:tc>
                  <a:txBody>
                    <a:bodyPr/>
                    <a:lstStyle/>
                    <a:p>
                      <a:r>
                        <a:rPr lang="en-GB" sz="1600">
                          <a:latin typeface="Arial" panose="020B0604020202020204" pitchFamily="34" charset="0"/>
                        </a:rPr>
                        <a:t>Teprotumumab (N=42)</a:t>
                      </a:r>
                    </a:p>
                  </a:txBody>
                  <a:tcPr/>
                </a:tc>
                <a:tc>
                  <a:txBody>
                    <a:bodyPr/>
                    <a:lstStyle/>
                    <a:p>
                      <a:r>
                        <a:rPr lang="en-GB" sz="1600">
                          <a:latin typeface="Arial" panose="020B0604020202020204" pitchFamily="34" charset="0"/>
                        </a:rPr>
                        <a:t>Teprotumumab (N=41)</a:t>
                      </a:r>
                    </a:p>
                  </a:txBody>
                  <a:tcPr/>
                </a:tc>
                <a:extLst>
                  <a:ext uri="{0D108BD9-81ED-4DB2-BD59-A6C34878D82A}">
                    <a16:rowId xmlns:a16="http://schemas.microsoft.com/office/drawing/2014/main" val="1086869075"/>
                  </a:ext>
                </a:extLst>
              </a:tr>
              <a:tr h="311319">
                <a:tc>
                  <a:txBody>
                    <a:bodyPr/>
                    <a:lstStyle/>
                    <a:p>
                      <a:r>
                        <a:rPr lang="en-GB" sz="1600" b="1">
                          <a:solidFill>
                            <a:schemeClr val="bg1"/>
                          </a:solidFill>
                          <a:latin typeface="Arial" panose="020B0604020202020204" pitchFamily="34" charset="0"/>
                        </a:rPr>
                        <a:t>Comparator(s)</a:t>
                      </a:r>
                    </a:p>
                  </a:txBody>
                  <a:tcPr>
                    <a:solidFill>
                      <a:schemeClr val="accent1"/>
                    </a:solidFill>
                  </a:tcPr>
                </a:tc>
                <a:tc>
                  <a:txBody>
                    <a:bodyPr/>
                    <a:lstStyle/>
                    <a:p>
                      <a:r>
                        <a:rPr lang="en-GB" sz="1600">
                          <a:latin typeface="Arial" panose="020B0604020202020204" pitchFamily="34" charset="0"/>
                        </a:rPr>
                        <a:t>Placebo (N=45)</a:t>
                      </a:r>
                    </a:p>
                  </a:txBody>
                  <a:tcPr/>
                </a:tc>
                <a:tc>
                  <a:txBody>
                    <a:bodyPr/>
                    <a:lstStyle/>
                    <a:p>
                      <a:r>
                        <a:rPr lang="en-GB" sz="1600" dirty="0">
                          <a:latin typeface="Arial" panose="020B0604020202020204" pitchFamily="34" charset="0"/>
                        </a:rPr>
                        <a:t>Placebo (N=42)</a:t>
                      </a:r>
                    </a:p>
                  </a:txBody>
                  <a:tcPr/>
                </a:tc>
                <a:extLst>
                  <a:ext uri="{0D108BD9-81ED-4DB2-BD59-A6C34878D82A}">
                    <a16:rowId xmlns:a16="http://schemas.microsoft.com/office/drawing/2014/main" val="3789602645"/>
                  </a:ext>
                </a:extLst>
              </a:tr>
              <a:tr h="990560">
                <a:tc>
                  <a:txBody>
                    <a:bodyPr/>
                    <a:lstStyle/>
                    <a:p>
                      <a:r>
                        <a:rPr lang="en-GB" sz="1600" b="1">
                          <a:solidFill>
                            <a:schemeClr val="bg1"/>
                          </a:solidFill>
                          <a:latin typeface="Arial" panose="020B0604020202020204" pitchFamily="34" charset="0"/>
                        </a:rPr>
                        <a:t>Duration</a:t>
                      </a:r>
                    </a:p>
                  </a:txBody>
                  <a:tcPr>
                    <a:solidFill>
                      <a:schemeClr val="accent1"/>
                    </a:solidFill>
                  </a:tcPr>
                </a:tc>
                <a:tc gridSpan="2">
                  <a:txBody>
                    <a:bodyPr/>
                    <a:lstStyle/>
                    <a:p>
                      <a:pPr marL="0" indent="0">
                        <a:buFont typeface="Arial" panose="020B0604020202020204" pitchFamily="34" charset="0"/>
                        <a:buNone/>
                      </a:pPr>
                      <a:r>
                        <a:rPr lang="en-GB" sz="1600" dirty="0">
                          <a:latin typeface="Arial" panose="020B0604020202020204" pitchFamily="34" charset="0"/>
                        </a:rPr>
                        <a:t>Each trial consisted of 3 phases: </a:t>
                      </a:r>
                    </a:p>
                    <a:p>
                      <a:pPr marL="1200150" lvl="2" indent="-285750">
                        <a:buFont typeface="Arial" panose="020B0604020202020204" pitchFamily="34" charset="0"/>
                        <a:buChar char="•"/>
                      </a:pPr>
                      <a:r>
                        <a:rPr lang="en-GB" sz="1600" dirty="0">
                          <a:latin typeface="Arial" panose="020B0604020202020204" pitchFamily="34" charset="0"/>
                        </a:rPr>
                        <a:t>a screening phase of 4 weeks duration (±2 weeks) </a:t>
                      </a:r>
                    </a:p>
                    <a:p>
                      <a:pPr marL="1200150" lvl="2" indent="-285750">
                        <a:buFont typeface="Arial" panose="020B0604020202020204" pitchFamily="34" charset="0"/>
                        <a:buChar char="•"/>
                      </a:pPr>
                      <a:r>
                        <a:rPr lang="en-GB" sz="1600" dirty="0">
                          <a:latin typeface="Arial" panose="020B0604020202020204" pitchFamily="34" charset="0"/>
                        </a:rPr>
                        <a:t>a double-blind treatment phase of 24 weeks </a:t>
                      </a:r>
                    </a:p>
                    <a:p>
                      <a:pPr marL="1200150" lvl="2" indent="-285750">
                        <a:buFont typeface="Arial" panose="020B0604020202020204" pitchFamily="34" charset="0"/>
                        <a:buChar char="•"/>
                      </a:pPr>
                      <a:r>
                        <a:rPr lang="en-GB" sz="1600" dirty="0">
                          <a:latin typeface="Arial" panose="020B0604020202020204" pitchFamily="34" charset="0"/>
                        </a:rPr>
                        <a:t>a follow-up phase of 48 weeks</a:t>
                      </a:r>
                    </a:p>
                  </a:txBody>
                  <a:tcPr/>
                </a:tc>
                <a:tc hMerge="1">
                  <a:txBody>
                    <a:bodyPr/>
                    <a:lstStyle/>
                    <a:p>
                      <a:pPr marL="1200150" lvl="2" indent="-285750">
                        <a:buFont typeface="Arial" panose="020B0604020202020204" pitchFamily="34" charset="0"/>
                        <a:buChar char="•"/>
                      </a:pPr>
                      <a:endParaRPr lang="en-GB" sz="1600">
                        <a:latin typeface="Arial" panose="020B0604020202020204" pitchFamily="34" charset="0"/>
                      </a:endParaRPr>
                    </a:p>
                  </a:txBody>
                  <a:tcPr/>
                </a:tc>
                <a:extLst>
                  <a:ext uri="{0D108BD9-81ED-4DB2-BD59-A6C34878D82A}">
                    <a16:rowId xmlns:a16="http://schemas.microsoft.com/office/drawing/2014/main" val="2605528485"/>
                  </a:ext>
                </a:extLst>
              </a:tr>
              <a:tr h="1216974">
                <a:tc>
                  <a:txBody>
                    <a:bodyPr/>
                    <a:lstStyle/>
                    <a:p>
                      <a:r>
                        <a:rPr lang="en-GB" sz="1600" b="1">
                          <a:solidFill>
                            <a:schemeClr val="bg1"/>
                          </a:solidFill>
                          <a:latin typeface="Arial" panose="020B0604020202020204" pitchFamily="34" charset="0"/>
                        </a:rPr>
                        <a:t>Primary outcome</a:t>
                      </a:r>
                    </a:p>
                  </a:txBody>
                  <a:tcPr>
                    <a:solidFill>
                      <a:schemeClr val="accent1"/>
                    </a:solidFill>
                  </a:tcPr>
                </a:tc>
                <a:tc>
                  <a:txBody>
                    <a:bodyPr/>
                    <a:lstStyle/>
                    <a:p>
                      <a:r>
                        <a:rPr lang="en-GB" sz="1600" dirty="0">
                          <a:latin typeface="Arial" panose="020B0604020202020204" pitchFamily="34" charset="0"/>
                        </a:rPr>
                        <a:t>A reduction in overall CAS ≥2 points and reduction in proptosis ≥2 mm in the study eye (composite endpoints) in the absence of a corresponding amount of worsening in the non-study eye at week 24 </a:t>
                      </a:r>
                    </a:p>
                  </a:txBody>
                  <a:tcPr/>
                </a:tc>
                <a:tc>
                  <a:txBody>
                    <a:bodyPr/>
                    <a:lstStyle/>
                    <a:p>
                      <a:r>
                        <a:rPr lang="en-GB" sz="1600" dirty="0">
                          <a:latin typeface="Arial" panose="020B0604020202020204" pitchFamily="34" charset="0"/>
                        </a:rPr>
                        <a:t>Proptosis response (defined as a reduction in proptosis of ≥2 mm from baseline in the study eye without a corresponding increase of ≥2 mm in the fellow eye) at week 24</a:t>
                      </a:r>
                    </a:p>
                  </a:txBody>
                  <a:tcPr/>
                </a:tc>
                <a:extLst>
                  <a:ext uri="{0D108BD9-81ED-4DB2-BD59-A6C34878D82A}">
                    <a16:rowId xmlns:a16="http://schemas.microsoft.com/office/drawing/2014/main" val="3245755481"/>
                  </a:ext>
                </a:extLst>
              </a:tr>
              <a:tr h="311319">
                <a:tc>
                  <a:txBody>
                    <a:bodyPr/>
                    <a:lstStyle/>
                    <a:p>
                      <a:r>
                        <a:rPr lang="en-GB" sz="1600" b="1">
                          <a:solidFill>
                            <a:schemeClr val="bg1"/>
                          </a:solidFill>
                          <a:latin typeface="Arial" panose="020B0604020202020204" pitchFamily="34" charset="0"/>
                        </a:rPr>
                        <a:t>Locations</a:t>
                      </a:r>
                    </a:p>
                  </a:txBody>
                  <a:tcPr>
                    <a:solidFill>
                      <a:schemeClr val="accent1"/>
                    </a:solidFill>
                  </a:tcPr>
                </a:tc>
                <a:tc>
                  <a:txBody>
                    <a:bodyPr/>
                    <a:lstStyle/>
                    <a:p>
                      <a:r>
                        <a:rPr lang="en-GB" sz="1600">
                          <a:latin typeface="Arial" panose="020B0604020202020204" pitchFamily="34" charset="0"/>
                        </a:rPr>
                        <a:t>15 sites in the US and Europe</a:t>
                      </a:r>
                    </a:p>
                  </a:txBody>
                  <a:tcPr/>
                </a:tc>
                <a:tc>
                  <a:txBody>
                    <a:bodyPr/>
                    <a:lstStyle/>
                    <a:p>
                      <a:r>
                        <a:rPr lang="en-GB" sz="1600">
                          <a:latin typeface="Arial" panose="020B0604020202020204" pitchFamily="34" charset="0"/>
                        </a:rPr>
                        <a:t>13 sites in the US and Europe</a:t>
                      </a:r>
                    </a:p>
                  </a:txBody>
                  <a:tcPr/>
                </a:tc>
                <a:extLst>
                  <a:ext uri="{0D108BD9-81ED-4DB2-BD59-A6C34878D82A}">
                    <a16:rowId xmlns:a16="http://schemas.microsoft.com/office/drawing/2014/main" val="4222386618"/>
                  </a:ext>
                </a:extLst>
              </a:tr>
              <a:tr h="990560">
                <a:tc>
                  <a:txBody>
                    <a:bodyPr/>
                    <a:lstStyle/>
                    <a:p>
                      <a:r>
                        <a:rPr lang="en-GB" sz="1600" b="1">
                          <a:solidFill>
                            <a:schemeClr val="bg1"/>
                          </a:solidFill>
                          <a:latin typeface="Arial" panose="020B0604020202020204" pitchFamily="34" charset="0"/>
                        </a:rPr>
                        <a:t>Inclusion criteria</a:t>
                      </a:r>
                    </a:p>
                  </a:txBody>
                  <a:tcPr>
                    <a:solidFill>
                      <a:schemeClr val="accent1"/>
                    </a:solidFill>
                  </a:tcPr>
                </a:tc>
                <a:tc>
                  <a:txBody>
                    <a:bodyPr/>
                    <a:lstStyle/>
                    <a:p>
                      <a:r>
                        <a:rPr lang="en-GB" sz="1600">
                          <a:latin typeface="Arial" panose="020B0604020202020204" pitchFamily="34" charset="0"/>
                        </a:rPr>
                        <a:t>Diagnosis of Graves’ disease associated with TED; CAS≥ 4; TED onset &lt; 9 months; </a:t>
                      </a:r>
                      <a:r>
                        <a:rPr lang="en-GB" sz="1600" kern="1200">
                          <a:solidFill>
                            <a:schemeClr val="tx1"/>
                          </a:solidFill>
                          <a:latin typeface="Arial" panose="020B0604020202020204" pitchFamily="34" charset="0"/>
                          <a:ea typeface="+mn-ea"/>
                          <a:cs typeface="+mn-cs"/>
                        </a:rPr>
                        <a:t>No previous medical or surgical therapy for TED, excluding local supportive measures and oral glucocorticoids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panose="020B0604020202020204" pitchFamily="34" charset="0"/>
                        </a:rPr>
                        <a:t>Diagnosis of Graves’ disease associated with acute TED; CAS≥ 4; ocular symptoms &lt; 9 months; </a:t>
                      </a:r>
                      <a:r>
                        <a:rPr lang="en-GB" sz="1600" dirty="0">
                          <a:solidFill>
                            <a:schemeClr val="tx1"/>
                          </a:solidFill>
                          <a:latin typeface="Arial" panose="020B0604020202020204" pitchFamily="34" charset="0"/>
                        </a:rPr>
                        <a:t>No previous orbital irradiation or surgery for TED, glucocorticoid use or treatment with rituximab or tocilizumab </a:t>
                      </a:r>
                    </a:p>
                  </a:txBody>
                  <a:tcPr/>
                </a:tc>
                <a:extLst>
                  <a:ext uri="{0D108BD9-81ED-4DB2-BD59-A6C34878D82A}">
                    <a16:rowId xmlns:a16="http://schemas.microsoft.com/office/drawing/2014/main" val="2266461318"/>
                  </a:ext>
                </a:extLst>
              </a:tr>
              <a:tr h="311319">
                <a:tc>
                  <a:txBody>
                    <a:bodyPr/>
                    <a:lstStyle/>
                    <a:p>
                      <a:r>
                        <a:rPr lang="en-GB" sz="1600" b="1">
                          <a:solidFill>
                            <a:schemeClr val="bg1"/>
                          </a:solidFill>
                          <a:latin typeface="Arial" panose="020B0604020202020204" pitchFamily="34" charset="0"/>
                        </a:rPr>
                        <a:t>Used in model?</a:t>
                      </a:r>
                    </a:p>
                  </a:txBody>
                  <a:tcPr>
                    <a:solidFill>
                      <a:schemeClr val="accent1"/>
                    </a:solidFill>
                  </a:tcPr>
                </a:tc>
                <a:tc gridSpan="2">
                  <a:txBody>
                    <a:bodyPr/>
                    <a:lstStyle/>
                    <a:p>
                      <a:r>
                        <a:rPr lang="en-GB" sz="1600" dirty="0">
                          <a:latin typeface="Arial" panose="020B0604020202020204" pitchFamily="34" charset="0"/>
                        </a:rPr>
                        <a:t>Yes data and outcomes were pooled</a:t>
                      </a:r>
                    </a:p>
                  </a:txBody>
                  <a:tcPr/>
                </a:tc>
                <a:tc hMerge="1">
                  <a:txBody>
                    <a:bodyPr/>
                    <a:lstStyle/>
                    <a:p>
                      <a:endParaRPr lang="en-GB" sz="1600" dirty="0">
                        <a:latin typeface="Arial" panose="020B0604020202020204" pitchFamily="34" charset="0"/>
                      </a:endParaRPr>
                    </a:p>
                  </a:txBody>
                  <a:tcPr/>
                </a:tc>
                <a:extLst>
                  <a:ext uri="{0D108BD9-81ED-4DB2-BD59-A6C34878D82A}">
                    <a16:rowId xmlns:a16="http://schemas.microsoft.com/office/drawing/2014/main" val="1907692530"/>
                  </a:ext>
                </a:extLst>
              </a:tr>
            </a:tbl>
          </a:graphicData>
        </a:graphic>
      </p:graphicFrame>
    </p:spTree>
    <p:extLst>
      <p:ext uri="{BB962C8B-B14F-4D97-AF65-F5344CB8AC3E}">
        <p14:creationId xmlns:p14="http://schemas.microsoft.com/office/powerpoint/2010/main" val="3413819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E41EB-3F2A-92B9-889F-2B4AC89B1555}"/>
              </a:ext>
            </a:extLst>
          </p:cNvPr>
          <p:cNvSpPr>
            <a:spLocks noGrp="1"/>
          </p:cNvSpPr>
          <p:nvPr>
            <p:ph type="title"/>
          </p:nvPr>
        </p:nvSpPr>
        <p:spPr/>
        <p:txBody>
          <a:bodyPr/>
          <a:lstStyle/>
          <a:p>
            <a:r>
              <a:rPr lang="en-GB"/>
              <a:t>Baseline characteristics: Phase 2 and OPTIC</a:t>
            </a:r>
          </a:p>
        </p:txBody>
      </p:sp>
      <p:sp>
        <p:nvSpPr>
          <p:cNvPr id="4" name="Text Placeholder 3">
            <a:extLst>
              <a:ext uri="{FF2B5EF4-FFF2-40B4-BE49-F238E27FC236}">
                <a16:creationId xmlns:a16="http://schemas.microsoft.com/office/drawing/2014/main" id="{AA351AE9-D8EC-BA83-F424-924926C4A53B}"/>
              </a:ext>
            </a:extLst>
          </p:cNvPr>
          <p:cNvSpPr>
            <a:spLocks noGrp="1"/>
          </p:cNvSpPr>
          <p:nvPr>
            <p:ph type="body" sz="quarter" idx="13"/>
          </p:nvPr>
        </p:nvSpPr>
        <p:spPr>
          <a:xfrm>
            <a:off x="1772804" y="6459232"/>
            <a:ext cx="9086850" cy="365125"/>
          </a:xfrm>
        </p:spPr>
        <p:txBody>
          <a:bodyPr>
            <a:normAutofit fontScale="85000" lnSpcReduction="10000"/>
          </a:bodyPr>
          <a:lstStyle/>
          <a:p>
            <a:r>
              <a:rPr lang="en-GB" dirty="0"/>
              <a:t>Abbreviations: EAG, External Assessment Group; ITT, Intention-To-Treat; P2, Phase 2; P3, Phase 3; SD, Standard deviation;</a:t>
            </a:r>
          </a:p>
        </p:txBody>
      </p:sp>
      <p:grpSp>
        <p:nvGrpSpPr>
          <p:cNvPr id="6" name="Group 5">
            <a:extLst>
              <a:ext uri="{FF2B5EF4-FFF2-40B4-BE49-F238E27FC236}">
                <a16:creationId xmlns:a16="http://schemas.microsoft.com/office/drawing/2014/main" id="{7B9DBA8D-93E0-A246-3D90-7CAD3B37E3CE}"/>
              </a:ext>
            </a:extLst>
          </p:cNvPr>
          <p:cNvGrpSpPr/>
          <p:nvPr/>
        </p:nvGrpSpPr>
        <p:grpSpPr>
          <a:xfrm>
            <a:off x="466724" y="5818890"/>
            <a:ext cx="11066464" cy="576000"/>
            <a:chOff x="1456000" y="5711882"/>
            <a:chExt cx="10077188" cy="576000"/>
          </a:xfrm>
        </p:grpSpPr>
        <p:sp>
          <p:nvSpPr>
            <p:cNvPr id="7" name="Rectangle 6" descr="Question to committee">
              <a:extLst>
                <a:ext uri="{FF2B5EF4-FFF2-40B4-BE49-F238E27FC236}">
                  <a16:creationId xmlns:a16="http://schemas.microsoft.com/office/drawing/2014/main" id="{477D71BB-8736-CAFD-3D02-2F78200A5637}"/>
                </a:ext>
              </a:extLst>
            </p:cNvPr>
            <p:cNvSpPr/>
            <p:nvPr/>
          </p:nvSpPr>
          <p:spPr>
            <a:xfrm>
              <a:off x="1818062" y="5734052"/>
              <a:ext cx="9715126" cy="53166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Does the committee consider that the populations in the trials represent those with active moderate-to-severe TED in the NHS and will be eligible for teprotumumab? </a:t>
              </a:r>
            </a:p>
          </p:txBody>
        </p:sp>
        <p:grpSp>
          <p:nvGrpSpPr>
            <p:cNvPr id="8" name="Group 7">
              <a:extLst>
                <a:ext uri="{FF2B5EF4-FFF2-40B4-BE49-F238E27FC236}">
                  <a16:creationId xmlns:a16="http://schemas.microsoft.com/office/drawing/2014/main" id="{E040B3A2-CD65-DED5-62C1-542339A2362B}"/>
                </a:ext>
                <a:ext uri="{C183D7F6-B498-43B3-948B-1728B52AA6E4}">
                  <adec:decorative xmlns:adec="http://schemas.microsoft.com/office/drawing/2017/decorative" val="1"/>
                </a:ext>
              </a:extLst>
            </p:cNvPr>
            <p:cNvGrpSpPr/>
            <p:nvPr/>
          </p:nvGrpSpPr>
          <p:grpSpPr>
            <a:xfrm>
              <a:off x="1456000" y="5711882"/>
              <a:ext cx="576000" cy="576000"/>
              <a:chOff x="-1440493" y="4133589"/>
              <a:chExt cx="576000" cy="576000"/>
            </a:xfrm>
          </p:grpSpPr>
          <p:sp>
            <p:nvSpPr>
              <p:cNvPr id="9" name="Oval 8">
                <a:extLst>
                  <a:ext uri="{FF2B5EF4-FFF2-40B4-BE49-F238E27FC236}">
                    <a16:creationId xmlns:a16="http://schemas.microsoft.com/office/drawing/2014/main" id="{E05419A5-CF90-A81C-B123-E00D8FB6C43C}"/>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BA637CEC-6587-1384-BB1B-3C753B0FB618}"/>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84225" y="4189857"/>
                <a:ext cx="463463" cy="463463"/>
              </a:xfrm>
              <a:prstGeom prst="rect">
                <a:avLst/>
              </a:prstGeom>
            </p:spPr>
          </p:pic>
        </p:grpSp>
      </p:grpSp>
      <p:graphicFrame>
        <p:nvGraphicFramePr>
          <p:cNvPr id="12" name="Table 3" descr="Key clinical trials, including design, population, intervention, comparators">
            <a:extLst>
              <a:ext uri="{FF2B5EF4-FFF2-40B4-BE49-F238E27FC236}">
                <a16:creationId xmlns:a16="http://schemas.microsoft.com/office/drawing/2014/main" id="{9035F72F-6473-484D-57F7-66EA17F49F0D}"/>
              </a:ext>
            </a:extLst>
          </p:cNvPr>
          <p:cNvGraphicFramePr>
            <a:graphicFrameLocks noGrp="1"/>
          </p:cNvGraphicFramePr>
          <p:nvPr>
            <p:extLst>
              <p:ext uri="{D42A27DB-BD31-4B8C-83A1-F6EECF244321}">
                <p14:modId xmlns:p14="http://schemas.microsoft.com/office/powerpoint/2010/main" val="3435206120"/>
              </p:ext>
            </p:extLst>
          </p:nvPr>
        </p:nvGraphicFramePr>
        <p:xfrm>
          <a:off x="474491" y="1038973"/>
          <a:ext cx="11238383" cy="3749040"/>
        </p:xfrm>
        <a:graphic>
          <a:graphicData uri="http://schemas.openxmlformats.org/drawingml/2006/table">
            <a:tbl>
              <a:tblPr firstRow="1" bandRow="1"/>
              <a:tblGrid>
                <a:gridCol w="3060000">
                  <a:extLst>
                    <a:ext uri="{9D8B030D-6E8A-4147-A177-3AD203B41FA5}">
                      <a16:colId xmlns:a16="http://schemas.microsoft.com/office/drawing/2014/main" val="2781295461"/>
                    </a:ext>
                  </a:extLst>
                </a:gridCol>
                <a:gridCol w="2196000">
                  <a:extLst>
                    <a:ext uri="{9D8B030D-6E8A-4147-A177-3AD203B41FA5}">
                      <a16:colId xmlns:a16="http://schemas.microsoft.com/office/drawing/2014/main" val="1000991477"/>
                    </a:ext>
                  </a:extLst>
                </a:gridCol>
                <a:gridCol w="2162810">
                  <a:extLst>
                    <a:ext uri="{9D8B030D-6E8A-4147-A177-3AD203B41FA5}">
                      <a16:colId xmlns:a16="http://schemas.microsoft.com/office/drawing/2014/main" val="2106560969"/>
                    </a:ext>
                  </a:extLst>
                </a:gridCol>
                <a:gridCol w="1911573">
                  <a:extLst>
                    <a:ext uri="{9D8B030D-6E8A-4147-A177-3AD203B41FA5}">
                      <a16:colId xmlns:a16="http://schemas.microsoft.com/office/drawing/2014/main" val="1219973654"/>
                    </a:ext>
                  </a:extLst>
                </a:gridCol>
                <a:gridCol w="1908000">
                  <a:extLst>
                    <a:ext uri="{9D8B030D-6E8A-4147-A177-3AD203B41FA5}">
                      <a16:colId xmlns:a16="http://schemas.microsoft.com/office/drawing/2014/main" val="1143682077"/>
                    </a:ext>
                  </a:extLst>
                </a:gridCol>
              </a:tblGrid>
              <a:tr h="241787">
                <a:tc>
                  <a:txBody>
                    <a:bodyPr/>
                    <a:lstStyle/>
                    <a:p>
                      <a:pPr marL="0" lvl="0" indent="0" algn="l">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a:cs typeface="Arial" panose="020B0604020202020204" pitchFamily="34" charset="0"/>
                        </a:rPr>
                        <a:t>Characteristics</a:t>
                      </a:r>
                    </a:p>
                  </a:txBody>
                  <a:tcPr marL="68580" marR="68580" marT="0" marB="0" anchor="ctr">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0" lvl="0" indent="0" algn="l">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a:cs typeface="Arial" panose="020B0604020202020204" pitchFamily="34" charset="0"/>
                        </a:rPr>
                        <a:t> P2 Placebo (n=44)</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0" lvl="0" indent="0" algn="l">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a:cs typeface="Arial" panose="020B0604020202020204" pitchFamily="34" charset="0"/>
                        </a:rPr>
                        <a:t>P3 Placebo (n=42)</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0" lvl="0" indent="0" algn="l">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a:cs typeface="Arial" panose="020B0604020202020204" pitchFamily="34" charset="0"/>
                        </a:rPr>
                        <a:t>P2 </a:t>
                      </a:r>
                      <a:r>
                        <a:rPr lang="en-GB" sz="1800" b="1" err="1">
                          <a:solidFill>
                            <a:schemeClr val="bg1"/>
                          </a:solidFill>
                          <a:effectLst/>
                          <a:latin typeface="Arial" panose="020B0604020202020204" pitchFamily="34" charset="0"/>
                          <a:ea typeface="Arial Unicode MS"/>
                          <a:cs typeface="Arial" panose="020B0604020202020204" pitchFamily="34" charset="0"/>
                        </a:rPr>
                        <a:t>Tepro</a:t>
                      </a:r>
                      <a:r>
                        <a:rPr lang="en-GB" sz="1800" b="1">
                          <a:solidFill>
                            <a:schemeClr val="bg1"/>
                          </a:solidFill>
                          <a:effectLst/>
                          <a:latin typeface="Arial" panose="020B0604020202020204" pitchFamily="34" charset="0"/>
                          <a:ea typeface="Arial Unicode MS"/>
                          <a:cs typeface="Arial" panose="020B0604020202020204" pitchFamily="34" charset="0"/>
                        </a:rPr>
                        <a:t> (n=43)</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0" lvl="0" indent="0" algn="l">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a:cs typeface="Arial" panose="020B0604020202020204" pitchFamily="34" charset="0"/>
                        </a:rPr>
                        <a:t>P3 </a:t>
                      </a:r>
                      <a:r>
                        <a:rPr lang="en-GB" sz="1800" b="1" err="1">
                          <a:solidFill>
                            <a:schemeClr val="bg1"/>
                          </a:solidFill>
                          <a:effectLst/>
                          <a:latin typeface="Arial" panose="020B0604020202020204" pitchFamily="34" charset="0"/>
                          <a:ea typeface="Arial Unicode MS"/>
                          <a:cs typeface="Arial" panose="020B0604020202020204" pitchFamily="34" charset="0"/>
                        </a:rPr>
                        <a:t>Tepro</a:t>
                      </a:r>
                      <a:r>
                        <a:rPr lang="en-GB" sz="1800" b="1">
                          <a:solidFill>
                            <a:schemeClr val="bg1"/>
                          </a:solidFill>
                          <a:effectLst/>
                          <a:latin typeface="Arial" panose="020B0604020202020204" pitchFamily="34" charset="0"/>
                          <a:ea typeface="Arial Unicode MS"/>
                          <a:cs typeface="Arial" panose="020B0604020202020204" pitchFamily="34" charset="0"/>
                        </a:rPr>
                        <a:t> (n=41)</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extLst>
                  <a:ext uri="{0D108BD9-81ED-4DB2-BD59-A6C34878D82A}">
                    <a16:rowId xmlns:a16="http://schemas.microsoft.com/office/drawing/2014/main" val="1220355904"/>
                  </a:ext>
                </a:extLst>
              </a:tr>
              <a:tr h="241787">
                <a:tc>
                  <a:txBody>
                    <a:bodyPr/>
                    <a:lstStyle/>
                    <a:p>
                      <a:pPr marL="79375" marR="79375" algn="l">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Age (years) – </a:t>
                      </a: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mean (SD) </a:t>
                      </a: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28096"/>
                    </a:solidFill>
                  </a:tcPr>
                </a:tc>
                <a:tc>
                  <a:txBody>
                    <a:bodyPr/>
                    <a:lstStyle/>
                    <a:p>
                      <a:r>
                        <a:rPr lang="en-GB">
                          <a:latin typeface="Arial" panose="020B0604020202020204" pitchFamily="34" charset="0"/>
                          <a:cs typeface="Arial" panose="020B0604020202020204" pitchFamily="34" charset="0"/>
                        </a:rPr>
                        <a:t>54.2 (12.98)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48.9 (12.96)</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51.6 (10.67)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51.6 (12.63)</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extLst>
                  <a:ext uri="{0D108BD9-81ED-4DB2-BD59-A6C34878D82A}">
                    <a16:rowId xmlns:a16="http://schemas.microsoft.com/office/drawing/2014/main" val="3826950859"/>
                  </a:ext>
                </a:extLst>
              </a:tr>
              <a:tr h="241787">
                <a:tc>
                  <a:txBody>
                    <a:bodyPr/>
                    <a:lstStyle/>
                    <a:p>
                      <a:pPr marL="79375" marR="79375" algn="l">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Female gender – no. (%)</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28096"/>
                    </a:solidFill>
                  </a:tcPr>
                </a:tc>
                <a:tc>
                  <a:txBody>
                    <a:bodyPr/>
                    <a:lstStyle/>
                    <a:p>
                      <a:r>
                        <a:rPr lang="en-GB">
                          <a:latin typeface="Arial" panose="020B0604020202020204" pitchFamily="34" charset="0"/>
                          <a:cs typeface="Arial" panose="020B0604020202020204" pitchFamily="34" charset="0"/>
                        </a:rPr>
                        <a:t>36 (81.8)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31 (73.8)</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28 (65.1)</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29 (70.7)</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extLst>
                  <a:ext uri="{0D108BD9-81ED-4DB2-BD59-A6C34878D82A}">
                    <a16:rowId xmlns:a16="http://schemas.microsoft.com/office/drawing/2014/main" val="2031951930"/>
                  </a:ext>
                </a:extLst>
              </a:tr>
              <a:tr h="725362">
                <a:tc>
                  <a:txBody>
                    <a:bodyPr/>
                    <a:lstStyle/>
                    <a:p>
                      <a:pPr marL="79375" marR="79375" algn="l">
                        <a:spcBef>
                          <a:spcPts val="300"/>
                        </a:spcBef>
                        <a:spcAft>
                          <a:spcPts val="300"/>
                        </a:spcAft>
                        <a:buNone/>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Duration of eye symptoms or signs (months) – means (SD)</a:t>
                      </a: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28096"/>
                    </a:solidFill>
                  </a:tcPr>
                </a:tc>
                <a:tc>
                  <a:txBody>
                    <a:bodyPr/>
                    <a:lstStyle/>
                    <a:p>
                      <a:r>
                        <a:rPr lang="en-GB">
                          <a:latin typeface="Arial" panose="020B0604020202020204" pitchFamily="34" charset="0"/>
                          <a:cs typeface="Arial" panose="020B0604020202020204" pitchFamily="34" charset="0"/>
                        </a:rPr>
                        <a:t>5.2 (2.3)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4.7 (2.1)</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CD8DD"/>
                    </a:solidFill>
                  </a:tcPr>
                </a:tc>
                <a:extLst>
                  <a:ext uri="{0D108BD9-81ED-4DB2-BD59-A6C34878D82A}">
                    <a16:rowId xmlns:a16="http://schemas.microsoft.com/office/drawing/2014/main" val="1747751967"/>
                  </a:ext>
                </a:extLst>
              </a:tr>
              <a:tr h="483575">
                <a:tc>
                  <a:txBody>
                    <a:bodyPr/>
                    <a:lstStyle/>
                    <a:p>
                      <a:pPr marL="79375" marR="79375" algn="l">
                        <a:spcBef>
                          <a:spcPts val="300"/>
                        </a:spcBef>
                        <a:spcAft>
                          <a:spcPts val="300"/>
                        </a:spcAft>
                        <a:buNone/>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Duration of TED (months) – mean (SD) </a:t>
                      </a: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r>
                        <a:rPr lang="en-GB">
                          <a:latin typeface="Arial" panose="020B0604020202020204" pitchFamily="34" charset="0"/>
                          <a:cs typeface="Arial" panose="020B0604020202020204" pitchFamily="34" charset="0"/>
                        </a:rPr>
                        <a:t>-</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6.4 (2.4)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6.2 (2.3)</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extLst>
                  <a:ext uri="{0D108BD9-81ED-4DB2-BD59-A6C34878D82A}">
                    <a16:rowId xmlns:a16="http://schemas.microsoft.com/office/drawing/2014/main" val="704428033"/>
                  </a:ext>
                </a:extLst>
              </a:tr>
              <a:tr h="241787">
                <a:tc gridSpan="5">
                  <a:txBody>
                    <a:bodyPr/>
                    <a:lstStyle/>
                    <a:p>
                      <a:pPr marL="79375" marR="79375" algn="l">
                        <a:spcBef>
                          <a:spcPts val="300"/>
                        </a:spcBef>
                        <a:spcAft>
                          <a:spcPts val="300"/>
                        </a:spcAft>
                        <a:buNone/>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Race – no. of patients (%)</a:t>
                      </a:r>
                      <a:endParaRPr lang="en-GB" sz="1800" b="1" baseline="3000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hMerge="1">
                  <a:txBody>
                    <a:bodyPr/>
                    <a:lstStyle/>
                    <a:p>
                      <a:endParaRPr lang="en-GB"/>
                    </a:p>
                  </a:txBody>
                  <a:tcPr>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tc hMerge="1">
                  <a:txBody>
                    <a:bodyPr/>
                    <a:lstStyle/>
                    <a:p>
                      <a:endParaRPr lang="en-GB"/>
                    </a:p>
                  </a:txBody>
                  <a:tcPr/>
                </a:tc>
                <a:tc hMerge="1">
                  <a:txBody>
                    <a:bodyPr/>
                    <a:lstStyle/>
                    <a:p>
                      <a:endParaRPr lang="en-GB"/>
                    </a:p>
                  </a:txBody>
                  <a:tcPr>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tc hMerge="1">
                  <a:txBody>
                    <a:bodyPr/>
                    <a:lstStyle/>
                    <a:p>
                      <a:endParaRPr lang="en-GB"/>
                    </a:p>
                  </a:txBody>
                  <a:tcPr>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extLst>
                  <a:ext uri="{0D108BD9-81ED-4DB2-BD59-A6C34878D82A}">
                    <a16:rowId xmlns:a16="http://schemas.microsoft.com/office/drawing/2014/main" val="383452941"/>
                  </a:ext>
                </a:extLst>
              </a:tr>
              <a:tr h="241787">
                <a:tc>
                  <a:txBody>
                    <a:bodyPr/>
                    <a:lstStyle/>
                    <a:p>
                      <a:pPr marL="144145" marR="79375" algn="l">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White</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38 (86.4)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37 (88.1)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37 (86)</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35 (85.4)</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extLst>
                  <a:ext uri="{0D108BD9-81ED-4DB2-BD59-A6C34878D82A}">
                    <a16:rowId xmlns:a16="http://schemas.microsoft.com/office/drawing/2014/main" val="3246625411"/>
                  </a:ext>
                </a:extLst>
              </a:tr>
              <a:tr h="241787">
                <a:tc>
                  <a:txBody>
                    <a:bodyPr/>
                    <a:lstStyle/>
                    <a:p>
                      <a:pPr marL="144145" marR="79375" algn="l">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Black</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4 (9.1)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2 (4.8)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4 (9.3)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4 (9.8)</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extLst>
                  <a:ext uri="{0D108BD9-81ED-4DB2-BD59-A6C34878D82A}">
                    <a16:rowId xmlns:a16="http://schemas.microsoft.com/office/drawing/2014/main" val="3268560286"/>
                  </a:ext>
                </a:extLst>
              </a:tr>
              <a:tr h="241787">
                <a:tc>
                  <a:txBody>
                    <a:bodyPr/>
                    <a:lstStyle/>
                    <a:p>
                      <a:pPr marL="144145" marR="79375" algn="l">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Asian</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2 (4.5)</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1 (2.4)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1 (2.3)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2 (4.9)</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extLst>
                  <a:ext uri="{0D108BD9-81ED-4DB2-BD59-A6C34878D82A}">
                    <a16:rowId xmlns:a16="http://schemas.microsoft.com/office/drawing/2014/main" val="3793157110"/>
                  </a:ext>
                </a:extLst>
              </a:tr>
              <a:tr h="241787">
                <a:tc>
                  <a:txBody>
                    <a:bodyPr/>
                    <a:lstStyle/>
                    <a:p>
                      <a:pPr marL="144145" marR="79375" algn="l">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Other</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 </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2 (4.8)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tc>
                  <a:txBody>
                    <a:bodyPr/>
                    <a:lstStyle/>
                    <a:p>
                      <a:pPr marL="79375" marR="79375" algn="l">
                        <a:spcBef>
                          <a:spcPts val="300"/>
                        </a:spcBef>
                        <a:spcAft>
                          <a:spcPts val="3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0 (0)</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DEF"/>
                    </a:solidFill>
                  </a:tcPr>
                </a:tc>
                <a:extLst>
                  <a:ext uri="{0D108BD9-81ED-4DB2-BD59-A6C34878D82A}">
                    <a16:rowId xmlns:a16="http://schemas.microsoft.com/office/drawing/2014/main" val="2326852995"/>
                  </a:ext>
                </a:extLst>
              </a:tr>
              <a:tr h="161192">
                <a:tc gridSpan="5">
                  <a:txBody>
                    <a:bodyPr/>
                    <a:lstStyle/>
                    <a:p>
                      <a:pPr marL="79375" marR="79375" lvl="0" indent="0" algn="l" defTabSz="914400" rtl="0" eaLnBrk="1" fontAlgn="auto" latinLnBrk="0" hangingPunct="1">
                        <a:lnSpc>
                          <a:spcPct val="100000"/>
                        </a:lnSpc>
                        <a:spcBef>
                          <a:spcPts val="300"/>
                        </a:spcBef>
                        <a:spcAft>
                          <a:spcPts val="300"/>
                        </a:spcAft>
                        <a:buClrTx/>
                        <a:buSzTx/>
                        <a:buFontTx/>
                        <a:buNone/>
                        <a:tabLst/>
                        <a:defRPr/>
                      </a:pPr>
                      <a:r>
                        <a:rPr lang="en-GB"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 - Differs from the intention-to-treat (ITT) population because one patient in the placebo group received teprotumumab in error</a:t>
                      </a:r>
                    </a:p>
                  </a:txBody>
                  <a:tcPr marL="68580" marR="68580" marT="0" marB="0" anchor="ct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tc hMerge="1">
                  <a:txBody>
                    <a:bodyPr/>
                    <a:lstStyle/>
                    <a:p>
                      <a:endParaRPr lang="en-GB"/>
                    </a:p>
                  </a:txBody>
                  <a:tcPr/>
                </a:tc>
                <a:tc hMerge="1">
                  <a:txBody>
                    <a:bodyPr/>
                    <a:lstStyle/>
                    <a:p>
                      <a:endParaRPr lang="en-GB"/>
                    </a:p>
                  </a:txBody>
                  <a:tcPr>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tc hMerge="1">
                  <a:txBody>
                    <a:bodyPr/>
                    <a:lstStyle/>
                    <a:p>
                      <a:pPr marL="79375" marR="79375" algn="l">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28096">
                        <a:tint val="40000"/>
                      </a:srgbClr>
                    </a:solidFill>
                  </a:tcPr>
                </a:tc>
                <a:extLst>
                  <a:ext uri="{0D108BD9-81ED-4DB2-BD59-A6C34878D82A}">
                    <a16:rowId xmlns:a16="http://schemas.microsoft.com/office/drawing/2014/main" val="1892636297"/>
                  </a:ext>
                </a:extLst>
              </a:tr>
            </a:tbl>
          </a:graphicData>
        </a:graphic>
      </p:graphicFrame>
      <p:sp>
        <p:nvSpPr>
          <p:cNvPr id="13" name="Table 1 title: deterministic">
            <a:extLst>
              <a:ext uri="{FF2B5EF4-FFF2-40B4-BE49-F238E27FC236}">
                <a16:creationId xmlns:a16="http://schemas.microsoft.com/office/drawing/2014/main" id="{AE07DC7D-E7D3-4026-589A-D23E2F2112E6}"/>
              </a:ext>
            </a:extLst>
          </p:cNvPr>
          <p:cNvSpPr txBox="1"/>
          <p:nvPr/>
        </p:nvSpPr>
        <p:spPr>
          <a:xfrm>
            <a:off x="441563" y="703296"/>
            <a:ext cx="11102270"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Demographic and Patient Characteristics (Safety Population)</a:t>
            </a:r>
            <a:r>
              <a:rPr lang="en-GB" baseline="30000">
                <a:latin typeface="Arial" panose="020B0604020202020204" pitchFamily="34" charset="0"/>
              </a:rPr>
              <a:t>a</a:t>
            </a:r>
            <a:r>
              <a:rPr lang="en-GB">
                <a:latin typeface="Arial" panose="020B0604020202020204" pitchFamily="34" charset="0"/>
              </a:rPr>
              <a:t> – Phase 2 (ITT Population) – OPTIC </a:t>
            </a:r>
          </a:p>
        </p:txBody>
      </p:sp>
      <p:sp>
        <p:nvSpPr>
          <p:cNvPr id="14" name="Rectangle 13">
            <a:extLst>
              <a:ext uri="{FF2B5EF4-FFF2-40B4-BE49-F238E27FC236}">
                <a16:creationId xmlns:a16="http://schemas.microsoft.com/office/drawing/2014/main" id="{2D962794-20E2-D253-0DF3-01021F7D5E26}"/>
              </a:ext>
            </a:extLst>
          </p:cNvPr>
          <p:cNvSpPr/>
          <p:nvPr/>
        </p:nvSpPr>
        <p:spPr>
          <a:xfrm>
            <a:off x="466724" y="4890553"/>
            <a:ext cx="11242800" cy="864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lvl="0">
              <a:defRPr/>
            </a:pPr>
            <a:r>
              <a:rPr kumimoji="0" lang="en-GB" sz="20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EAG comments</a:t>
            </a:r>
            <a:r>
              <a:rPr lang="en-GB" sz="2000" b="1">
                <a:solidFill>
                  <a:srgbClr val="000000"/>
                </a:solidFill>
                <a:latin typeface="Arial" panose="020B0604020202020204" pitchFamily="34" charset="0"/>
              </a:rPr>
              <a:t>:</a:t>
            </a:r>
          </a:p>
          <a:p>
            <a:pPr marL="342900" lvl="0" indent="-342900">
              <a:buFont typeface="Arial" panose="020B0604020202020204" pitchFamily="34" charset="0"/>
              <a:buChar char="•"/>
              <a:defRPr/>
            </a:pPr>
            <a:r>
              <a:rPr lang="en-GB">
                <a:solidFill>
                  <a:srgbClr val="000000"/>
                </a:solidFill>
                <a:latin typeface="Arial" panose="020B0604020202020204" pitchFamily="34" charset="0"/>
              </a:rPr>
              <a:t>The company has not provided enough information to support its statement that UK clinicians had advised that the trial populations would be generalisable to NHS clinical practice  </a:t>
            </a:r>
            <a:endParaRPr lang="en-GB">
              <a:solidFill>
                <a:schemeClr val="tx1"/>
              </a:solidFill>
              <a:latin typeface="Arial"/>
              <a:cs typeface="Arial"/>
            </a:endParaRPr>
          </a:p>
        </p:txBody>
      </p:sp>
    </p:spTree>
    <p:extLst>
      <p:ext uri="{BB962C8B-B14F-4D97-AF65-F5344CB8AC3E}">
        <p14:creationId xmlns:p14="http://schemas.microsoft.com/office/powerpoint/2010/main" val="3166091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E955D-60AB-2DE9-F712-D4801F151DBE}"/>
              </a:ext>
            </a:extLst>
          </p:cNvPr>
          <p:cNvSpPr>
            <a:spLocks noGrp="1"/>
          </p:cNvSpPr>
          <p:nvPr>
            <p:ph type="title"/>
          </p:nvPr>
        </p:nvSpPr>
        <p:spPr>
          <a:xfrm>
            <a:off x="470607" y="275240"/>
            <a:ext cx="11250785" cy="592817"/>
          </a:xfrm>
        </p:spPr>
        <p:txBody>
          <a:bodyPr>
            <a:normAutofit/>
          </a:bodyPr>
          <a:lstStyle/>
          <a:p>
            <a:r>
              <a:rPr lang="en-GB" dirty="0"/>
              <a:t>Results: Pooled analysis (Phase 2 and OPTIC)</a:t>
            </a:r>
          </a:p>
        </p:txBody>
      </p:sp>
      <p:sp>
        <p:nvSpPr>
          <p:cNvPr id="6" name="Text Placeholder 2">
            <a:extLst>
              <a:ext uri="{FF2B5EF4-FFF2-40B4-BE49-F238E27FC236}">
                <a16:creationId xmlns:a16="http://schemas.microsoft.com/office/drawing/2014/main" id="{F9140411-75DF-3217-8FEE-92CC8ECDA803}"/>
              </a:ext>
            </a:extLst>
          </p:cNvPr>
          <p:cNvSpPr txBox="1">
            <a:spLocks/>
          </p:cNvSpPr>
          <p:nvPr/>
        </p:nvSpPr>
        <p:spPr>
          <a:xfrm>
            <a:off x="230509" y="792482"/>
            <a:ext cx="11250785" cy="589360"/>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GB"/>
              <a:t>At every visit  the proptosis response rate (≥2 mm reduction from baseline) was significantly higher with teprotumumab versus placebo. </a:t>
            </a:r>
          </a:p>
        </p:txBody>
      </p:sp>
      <p:graphicFrame>
        <p:nvGraphicFramePr>
          <p:cNvPr id="7" name="Table 3" descr="Key clinical trials, including design, population, intervention, comparators">
            <a:extLst>
              <a:ext uri="{FF2B5EF4-FFF2-40B4-BE49-F238E27FC236}">
                <a16:creationId xmlns:a16="http://schemas.microsoft.com/office/drawing/2014/main" id="{C6AC7D36-37F1-BD0A-2A23-8D9EB24DDA37}"/>
              </a:ext>
            </a:extLst>
          </p:cNvPr>
          <p:cNvGraphicFramePr>
            <a:graphicFrameLocks noGrp="1"/>
          </p:cNvGraphicFramePr>
          <p:nvPr>
            <p:extLst>
              <p:ext uri="{D42A27DB-BD31-4B8C-83A1-F6EECF244321}">
                <p14:modId xmlns:p14="http://schemas.microsoft.com/office/powerpoint/2010/main" val="97999741"/>
              </p:ext>
            </p:extLst>
          </p:nvPr>
        </p:nvGraphicFramePr>
        <p:xfrm>
          <a:off x="230509" y="1652502"/>
          <a:ext cx="11307131" cy="1463040"/>
        </p:xfrm>
        <a:graphic>
          <a:graphicData uri="http://schemas.openxmlformats.org/drawingml/2006/table">
            <a:tbl>
              <a:tblPr firstRow="1" bandRow="1">
                <a:tableStyleId>{5C22544A-7EE6-4342-B048-85BDC9FD1C3A}</a:tableStyleId>
              </a:tblPr>
              <a:tblGrid>
                <a:gridCol w="1875131">
                  <a:extLst>
                    <a:ext uri="{9D8B030D-6E8A-4147-A177-3AD203B41FA5}">
                      <a16:colId xmlns:a16="http://schemas.microsoft.com/office/drawing/2014/main" val="2781295461"/>
                    </a:ext>
                  </a:extLst>
                </a:gridCol>
                <a:gridCol w="3024000">
                  <a:extLst>
                    <a:ext uri="{9D8B030D-6E8A-4147-A177-3AD203B41FA5}">
                      <a16:colId xmlns:a16="http://schemas.microsoft.com/office/drawing/2014/main" val="258272248"/>
                    </a:ext>
                  </a:extLst>
                </a:gridCol>
                <a:gridCol w="3024000">
                  <a:extLst>
                    <a:ext uri="{9D8B030D-6E8A-4147-A177-3AD203B41FA5}">
                      <a16:colId xmlns:a16="http://schemas.microsoft.com/office/drawing/2014/main" val="2573660473"/>
                    </a:ext>
                  </a:extLst>
                </a:gridCol>
                <a:gridCol w="3384000">
                  <a:extLst>
                    <a:ext uri="{9D8B030D-6E8A-4147-A177-3AD203B41FA5}">
                      <a16:colId xmlns:a16="http://schemas.microsoft.com/office/drawing/2014/main" val="1722267089"/>
                    </a:ext>
                  </a:extLst>
                </a:gridCol>
              </a:tblGrid>
              <a:tr h="215657">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Times New Roman" panose="02020603050405020304" pitchFamily="18" charset="0"/>
                        </a:rPr>
                        <a:t>Teprotumumab (n=84)</a:t>
                      </a:r>
                    </a:p>
                  </a:txBody>
                  <a:tcPr marL="68580" marR="68580" marT="0" marB="0" anchor="ct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Times New Roman" panose="02020603050405020304" pitchFamily="18" charset="0"/>
                        </a:rPr>
                        <a:t>Placebo (n=87)</a:t>
                      </a:r>
                    </a:p>
                  </a:txBody>
                  <a:tcPr marL="68580" marR="68580" marT="0" marB="0" anchor="ct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Arial" panose="020B0604020202020204" pitchFamily="34" charset="0"/>
                        </a:rPr>
                        <a:t>P-value </a:t>
                      </a:r>
                      <a:endParaRPr lang="en-GB" sz="1800" b="1">
                        <a:solidFill>
                          <a:schemeClr val="bg1"/>
                        </a:solidFill>
                        <a:effectLst/>
                        <a:latin typeface="Arial" panose="020B0604020202020204" pitchFamily="34" charset="0"/>
                        <a:ea typeface="Arial Unicode MS"/>
                        <a:cs typeface="Times New Roman" panose="02020603050405020304" pitchFamily="18" charset="0"/>
                      </a:endParaRPr>
                    </a:p>
                  </a:txBody>
                  <a:tcPr marL="68580" marR="68580" marT="0" marB="0" anchor="ctr"/>
                </a:tc>
                <a:extLst>
                  <a:ext uri="{0D108BD9-81ED-4DB2-BD59-A6C34878D82A}">
                    <a16:rowId xmlns:a16="http://schemas.microsoft.com/office/drawing/2014/main" val="1220355904"/>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6 </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55</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8</a:t>
                      </a:r>
                    </a:p>
                  </a:txBody>
                  <a:tcPr marL="68580" marR="68580" marT="0" marB="0" anchor="ctr"/>
                </a:tc>
                <a:tc>
                  <a:txBody>
                    <a:bodyPr/>
                    <a:lstStyle/>
                    <a:p>
                      <a:pPr marL="79375" marR="79375" lvl="0" indent="0" algn="l" defTabSz="914400" rtl="0" eaLnBrk="1" fontAlgn="auto" latinLnBrk="0" hangingPunct="1">
                        <a:lnSpc>
                          <a:spcPct val="100000"/>
                        </a:lnSpc>
                        <a:spcBef>
                          <a:spcPts val="300"/>
                        </a:spcBef>
                        <a:spcAft>
                          <a:spcPts val="300"/>
                        </a:spcAft>
                        <a:buClrTx/>
                        <a:buSzTx/>
                        <a:buFontTx/>
                        <a:buNone/>
                        <a:tabLst/>
                        <a:defRPr/>
                      </a:pPr>
                      <a:r>
                        <a:rPr lang="en-GB" sz="1800">
                          <a:effectLst/>
                          <a:latin typeface="Arial" panose="020B0604020202020204" pitchFamily="34" charset="0"/>
                          <a:ea typeface="Times New Roman" panose="02020603050405020304" pitchFamily="18" charset="0"/>
                          <a:cs typeface="Times New Roman" panose="02020603050405020304" pitchFamily="18" charset="0"/>
                        </a:rPr>
                        <a:t>p&lt;0.0001</a:t>
                      </a:r>
                    </a:p>
                  </a:txBody>
                  <a:tcPr marL="68580" marR="68580" marT="0" marB="0" anchor="ctr"/>
                </a:tc>
                <a:extLst>
                  <a:ext uri="{0D108BD9-81ED-4DB2-BD59-A6C34878D82A}">
                    <a16:rowId xmlns:a16="http://schemas.microsoft.com/office/drawing/2014/main" val="3826950859"/>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12</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66</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9</a:t>
                      </a:r>
                    </a:p>
                  </a:txBody>
                  <a:tcPr marL="68580" marR="68580" marT="0" marB="0" anchor="ctr"/>
                </a:tc>
                <a:tc>
                  <a:txBody>
                    <a:bodyPr/>
                    <a:lstStyle/>
                    <a:p>
                      <a:pPr marL="79375" marR="79375" lvl="0" indent="0" algn="l" defTabSz="914400" rtl="0" eaLnBrk="1" fontAlgn="auto" latinLnBrk="0" hangingPunct="1">
                        <a:lnSpc>
                          <a:spcPct val="100000"/>
                        </a:lnSpc>
                        <a:spcBef>
                          <a:spcPts val="300"/>
                        </a:spcBef>
                        <a:spcAft>
                          <a:spcPts val="300"/>
                        </a:spcAft>
                        <a:buClrTx/>
                        <a:buSzTx/>
                        <a:buFontTx/>
                        <a:buNone/>
                        <a:tabLst/>
                        <a:defRPr/>
                      </a:pPr>
                      <a:r>
                        <a:rPr lang="en-GB" sz="1800">
                          <a:effectLst/>
                          <a:latin typeface="Arial" panose="020B0604020202020204" pitchFamily="34" charset="0"/>
                          <a:ea typeface="Times New Roman" panose="02020603050405020304" pitchFamily="18" charset="0"/>
                          <a:cs typeface="Times New Roman" panose="02020603050405020304" pitchFamily="18" charset="0"/>
                        </a:rPr>
                        <a:t>p&lt;0.0001</a:t>
                      </a:r>
                    </a:p>
                  </a:txBody>
                  <a:tcPr marL="68580" marR="68580" marT="0" marB="0" anchor="ctr"/>
                </a:tc>
                <a:extLst>
                  <a:ext uri="{0D108BD9-81ED-4DB2-BD59-A6C34878D82A}">
                    <a16:rowId xmlns:a16="http://schemas.microsoft.com/office/drawing/2014/main" val="2031951930"/>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18</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79</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12</a:t>
                      </a:r>
                    </a:p>
                  </a:txBody>
                  <a:tcPr marL="68580" marR="68580" marT="0" marB="0" anchor="ctr"/>
                </a:tc>
                <a:tc>
                  <a:txBody>
                    <a:bodyPr/>
                    <a:lstStyle/>
                    <a:p>
                      <a:pPr marL="79375" marR="79375" lvl="0" indent="0" algn="l" defTabSz="914400" rtl="0" eaLnBrk="1" fontAlgn="auto" latinLnBrk="0" hangingPunct="1">
                        <a:lnSpc>
                          <a:spcPct val="100000"/>
                        </a:lnSpc>
                        <a:spcBef>
                          <a:spcPts val="300"/>
                        </a:spcBef>
                        <a:spcAft>
                          <a:spcPts val="300"/>
                        </a:spcAft>
                        <a:buClrTx/>
                        <a:buSzTx/>
                        <a:buFontTx/>
                        <a:buNone/>
                        <a:tabLst/>
                        <a:defRPr/>
                      </a:pPr>
                      <a:r>
                        <a:rPr lang="en-GB" sz="1800">
                          <a:effectLst/>
                          <a:latin typeface="Arial" panose="020B0604020202020204" pitchFamily="34" charset="0"/>
                          <a:ea typeface="Times New Roman" panose="02020603050405020304" pitchFamily="18" charset="0"/>
                          <a:cs typeface="Times New Roman" panose="02020603050405020304" pitchFamily="18" charset="0"/>
                        </a:rPr>
                        <a:t>p&lt;0.0001</a:t>
                      </a:r>
                    </a:p>
                  </a:txBody>
                  <a:tcPr marL="68580" marR="68580" marT="0" marB="0" anchor="ctr"/>
                </a:tc>
                <a:extLst>
                  <a:ext uri="{0D108BD9-81ED-4DB2-BD59-A6C34878D82A}">
                    <a16:rowId xmlns:a16="http://schemas.microsoft.com/office/drawing/2014/main" val="1747751967"/>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24</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77</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15</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p&lt;0.0001</a:t>
                      </a:r>
                    </a:p>
                  </a:txBody>
                  <a:tcPr marL="68580" marR="68580" marT="0" marB="0" anchor="ctr"/>
                </a:tc>
                <a:extLst>
                  <a:ext uri="{0D108BD9-81ED-4DB2-BD59-A6C34878D82A}">
                    <a16:rowId xmlns:a16="http://schemas.microsoft.com/office/drawing/2014/main" val="1893410216"/>
                  </a:ext>
                </a:extLst>
              </a:tr>
            </a:tbl>
          </a:graphicData>
        </a:graphic>
      </p:graphicFrame>
      <p:sp>
        <p:nvSpPr>
          <p:cNvPr id="8" name="Table 1 title: deterministic">
            <a:extLst>
              <a:ext uri="{FF2B5EF4-FFF2-40B4-BE49-F238E27FC236}">
                <a16:creationId xmlns:a16="http://schemas.microsoft.com/office/drawing/2014/main" id="{9F99909B-802A-D86D-7B4D-C282CC38E6D2}"/>
              </a:ext>
            </a:extLst>
          </p:cNvPr>
          <p:cNvSpPr txBox="1"/>
          <p:nvPr/>
        </p:nvSpPr>
        <p:spPr>
          <a:xfrm>
            <a:off x="247009" y="1331510"/>
            <a:ext cx="6823215" cy="369332"/>
          </a:xfrm>
          <a:prstGeom prst="rect">
            <a:avLst/>
          </a:prstGeom>
          <a:noFill/>
        </p:spPr>
        <p:txBody>
          <a:bodyPr wrap="none" rtlCol="0">
            <a:spAutoFit/>
          </a:bodyPr>
          <a:lstStyle/>
          <a:p>
            <a:r>
              <a:rPr lang="en-GB" b="1" dirty="0">
                <a:latin typeface="Arial" panose="020B0604020202020204" pitchFamily="34" charset="0"/>
              </a:rPr>
              <a:t>Table: </a:t>
            </a:r>
            <a:r>
              <a:rPr lang="en-GB" dirty="0">
                <a:latin typeface="Arial" panose="020B0604020202020204" pitchFamily="34" charset="0"/>
              </a:rPr>
              <a:t>Proptosis response (%) over 24 weeks - Pooled analysis </a:t>
            </a:r>
          </a:p>
        </p:txBody>
      </p:sp>
      <p:graphicFrame>
        <p:nvGraphicFramePr>
          <p:cNvPr id="3" name="Table 3" descr="Key clinical trials, including design, population, intervention, comparators">
            <a:extLst>
              <a:ext uri="{FF2B5EF4-FFF2-40B4-BE49-F238E27FC236}">
                <a16:creationId xmlns:a16="http://schemas.microsoft.com/office/drawing/2014/main" id="{D6F40FA2-27F0-74BF-DFAF-62A3C5978B81}"/>
              </a:ext>
            </a:extLst>
          </p:cNvPr>
          <p:cNvGraphicFramePr>
            <a:graphicFrameLocks noGrp="1"/>
          </p:cNvGraphicFramePr>
          <p:nvPr>
            <p:extLst>
              <p:ext uri="{D42A27DB-BD31-4B8C-83A1-F6EECF244321}">
                <p14:modId xmlns:p14="http://schemas.microsoft.com/office/powerpoint/2010/main" val="1970203749"/>
              </p:ext>
            </p:extLst>
          </p:nvPr>
        </p:nvGraphicFramePr>
        <p:xfrm>
          <a:off x="237279" y="4309568"/>
          <a:ext cx="11250785" cy="2011680"/>
        </p:xfrm>
        <a:graphic>
          <a:graphicData uri="http://schemas.openxmlformats.org/drawingml/2006/table">
            <a:tbl>
              <a:tblPr firstRow="1" bandRow="1">
                <a:tableStyleId>{5C22544A-7EE6-4342-B048-85BDC9FD1C3A}</a:tableStyleId>
              </a:tblPr>
              <a:tblGrid>
                <a:gridCol w="2930269">
                  <a:extLst>
                    <a:ext uri="{9D8B030D-6E8A-4147-A177-3AD203B41FA5}">
                      <a16:colId xmlns:a16="http://schemas.microsoft.com/office/drawing/2014/main" val="2781295461"/>
                    </a:ext>
                  </a:extLst>
                </a:gridCol>
                <a:gridCol w="3255854">
                  <a:extLst>
                    <a:ext uri="{9D8B030D-6E8A-4147-A177-3AD203B41FA5}">
                      <a16:colId xmlns:a16="http://schemas.microsoft.com/office/drawing/2014/main" val="1567116184"/>
                    </a:ext>
                  </a:extLst>
                </a:gridCol>
                <a:gridCol w="3255854">
                  <a:extLst>
                    <a:ext uri="{9D8B030D-6E8A-4147-A177-3AD203B41FA5}">
                      <a16:colId xmlns:a16="http://schemas.microsoft.com/office/drawing/2014/main" val="247778488"/>
                    </a:ext>
                  </a:extLst>
                </a:gridCol>
                <a:gridCol w="1808808">
                  <a:extLst>
                    <a:ext uri="{9D8B030D-6E8A-4147-A177-3AD203B41FA5}">
                      <a16:colId xmlns:a16="http://schemas.microsoft.com/office/drawing/2014/main" val="546889356"/>
                    </a:ext>
                  </a:extLst>
                </a:gridCol>
              </a:tblGrid>
              <a:tr h="215657">
                <a:tc>
                  <a:txBody>
                    <a:bodyPr/>
                    <a:lstStyle/>
                    <a:p>
                      <a:pPr>
                        <a:lnSpc>
                          <a:spcPct val="100000"/>
                        </a:lnSpc>
                      </a:pPr>
                      <a:endParaRPr lang="en-GB" sz="1800" b="1">
                        <a:solidFill>
                          <a:schemeClr val="bg1"/>
                        </a:solidFill>
                        <a:latin typeface="Arial" panose="020B0604020202020204" pitchFamily="34" charset="0"/>
                        <a:cs typeface="Arial" panose="020B0604020202020204" pitchFamily="34" charset="0"/>
                      </a:endParaRPr>
                    </a:p>
                  </a:txBody>
                  <a:tcPr anchor="ctr">
                    <a:solidFill>
                      <a:schemeClr val="accent1"/>
                    </a:solidFill>
                  </a:tcP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dirty="0">
                          <a:solidFill>
                            <a:schemeClr val="bg1"/>
                          </a:solidFill>
                          <a:effectLst/>
                          <a:latin typeface="Arial" panose="020B0604020202020204" pitchFamily="34" charset="0"/>
                          <a:ea typeface="Arial Unicode MS" panose="020B0604020202020204"/>
                          <a:cs typeface="Arial" panose="020B0604020202020204" pitchFamily="34" charset="0"/>
                        </a:rPr>
                        <a:t>Teprotumumab </a:t>
                      </a:r>
                      <a:endParaRPr lang="en-GB" sz="1800" b="1" kern="1200" dirty="0">
                        <a:solidFill>
                          <a:srgbClr val="FF0000"/>
                        </a:solidFill>
                        <a:effectLst/>
                        <a:latin typeface="Arial" panose="020B0604020202020204" pitchFamily="34" charset="0"/>
                        <a:ea typeface="Arial Unicode MS" panose="020B0604020202020204"/>
                        <a:cs typeface="Arial" panose="020B0604020202020204" pitchFamily="34" charset="0"/>
                      </a:endParaRPr>
                    </a:p>
                  </a:txBody>
                  <a:tcPr marL="68580" marR="68580" marT="0" marB="0" anchor="ct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dirty="0">
                          <a:solidFill>
                            <a:schemeClr val="bg1"/>
                          </a:solidFill>
                          <a:effectLst/>
                          <a:latin typeface="Arial" panose="020B0604020202020204" pitchFamily="34" charset="0"/>
                          <a:ea typeface="Arial Unicode MS" panose="020B0604020202020204"/>
                          <a:cs typeface="Arial" panose="020B0604020202020204" pitchFamily="34" charset="0"/>
                        </a:rPr>
                        <a:t>Placebo </a:t>
                      </a:r>
                      <a:endParaRPr lang="en-GB" sz="1800" b="1" kern="1200" dirty="0">
                        <a:solidFill>
                          <a:srgbClr val="FF0000"/>
                        </a:solidFill>
                        <a:effectLst/>
                        <a:latin typeface="Arial" panose="020B0604020202020204" pitchFamily="34" charset="0"/>
                        <a:ea typeface="Arial Unicode MS" panose="020B0604020202020204"/>
                        <a:cs typeface="Arial" panose="020B0604020202020204" pitchFamily="34" charset="0"/>
                      </a:endParaRP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Arial" panose="020B0604020202020204" pitchFamily="34" charset="0"/>
                        </a:rPr>
                        <a:t>P-value</a:t>
                      </a:r>
                    </a:p>
                  </a:txBody>
                  <a:tcPr marL="68580" marR="68580" marT="0" marB="0" anchor="ctr"/>
                </a:tc>
                <a:extLst>
                  <a:ext uri="{0D108BD9-81ED-4DB2-BD59-A6C34878D82A}">
                    <a16:rowId xmlns:a16="http://schemas.microsoft.com/office/drawing/2014/main" val="1220355904"/>
                  </a:ext>
                </a:extLst>
              </a:tr>
              <a:tr h="161743">
                <a:tc>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Diplopia resolutions (%)</a:t>
                      </a:r>
                    </a:p>
                  </a:txBody>
                  <a:tcPr marL="68580" marR="68580" marT="0" marB="0" anchor="ctr">
                    <a:solidFill>
                      <a:schemeClr val="accent1"/>
                    </a:solidFill>
                  </a:tcPr>
                </a:tc>
                <a:tc>
                  <a:txBody>
                    <a:bodyPr/>
                    <a:lstStyle/>
                    <a:p>
                      <a:r>
                        <a:rPr lang="en-GB">
                          <a:latin typeface="Arial" panose="020B0604020202020204" pitchFamily="34" charset="0"/>
                          <a:cs typeface="Arial" panose="020B0604020202020204" pitchFamily="34" charset="0"/>
                        </a:rPr>
                        <a:t>53</a:t>
                      </a:r>
                    </a:p>
                  </a:txBody>
                  <a:tcPr marL="68580" marR="68580" marT="0" marB="0" anchor="ctr">
                    <a:solidFill>
                      <a:srgbClr val="CCD8DD"/>
                    </a:solidFill>
                  </a:tcPr>
                </a:tc>
                <a:tc>
                  <a:txBody>
                    <a:bodyPr/>
                    <a:lstStyle/>
                    <a:p>
                      <a:r>
                        <a:rPr lang="en-GB">
                          <a:latin typeface="Arial" panose="020B0604020202020204" pitchFamily="34" charset="0"/>
                          <a:cs typeface="Arial" panose="020B0604020202020204" pitchFamily="34" charset="0"/>
                        </a:rPr>
                        <a:t>25</a:t>
                      </a:r>
                    </a:p>
                  </a:txBody>
                  <a:tcPr marL="68580" marR="68580" marT="0" marB="0" anchor="ctr">
                    <a:solidFill>
                      <a:srgbClr val="CCD8DD"/>
                    </a:solidFill>
                  </a:tcPr>
                </a:tc>
                <a:tc>
                  <a:txBody>
                    <a:bodyPr/>
                    <a:lstStyle/>
                    <a:p>
                      <a:r>
                        <a:rPr lang="en-GB">
                          <a:latin typeface="Arial" panose="020B0604020202020204" pitchFamily="34" charset="0"/>
                          <a:cs typeface="Arial" panose="020B0604020202020204" pitchFamily="34" charset="0"/>
                        </a:rPr>
                        <a:t>p=0.007</a:t>
                      </a:r>
                    </a:p>
                  </a:txBody>
                  <a:tcPr marL="68580" marR="68580" marT="0" marB="0" anchor="ctr">
                    <a:solidFill>
                      <a:srgbClr val="CCD8DD"/>
                    </a:solidFill>
                  </a:tcPr>
                </a:tc>
                <a:extLst>
                  <a:ext uri="{0D108BD9-81ED-4DB2-BD59-A6C34878D82A}">
                    <a16:rowId xmlns:a16="http://schemas.microsoft.com/office/drawing/2014/main" val="2567602826"/>
                  </a:ext>
                </a:extLst>
              </a:tr>
              <a:tr h="161743">
                <a:tc gridSpan="4">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Diplopia responders (%) (≥1 grade improvement)</a:t>
                      </a:r>
                    </a:p>
                  </a:txBody>
                  <a:tcPr marL="68580" marR="68580" marT="0" marB="0" anchor="ctr">
                    <a:solidFill>
                      <a:schemeClr val="accent1"/>
                    </a:solidFill>
                  </a:tcPr>
                </a:tc>
                <a:tc hMerge="1">
                  <a:txBody>
                    <a:bodyPr/>
                    <a:lstStyle/>
                    <a:p>
                      <a:endParaRPr lang="en-GB"/>
                    </a:p>
                  </a:txBody>
                  <a:tcPr/>
                </a:tc>
                <a:tc hMerge="1">
                  <a:txBody>
                    <a:bodyPr/>
                    <a:lstStyle/>
                    <a:p>
                      <a:endParaRPr lang="en-GB"/>
                    </a:p>
                  </a:txBody>
                  <a:tcPr/>
                </a:tc>
                <a:tc hMerge="1">
                  <a:txBody>
                    <a:bodyPr/>
                    <a:lstStyle/>
                    <a:p>
                      <a:pPr>
                        <a:lnSpc>
                          <a:spcPct val="100000"/>
                        </a:lnSpc>
                        <a:spcBef>
                          <a:spcPts val="300"/>
                        </a:spcBef>
                        <a:spcAft>
                          <a:spcPts val="600"/>
                        </a:spcAft>
                        <a:buNone/>
                      </a:pP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1606641215"/>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Arial" panose="020B0604020202020204" pitchFamily="34" charset="0"/>
                        </a:rPr>
                        <a:t>Week 6</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47</a:t>
                      </a:r>
                    </a:p>
                  </a:txBody>
                  <a:tcPr marL="68580" marR="68580" marT="0" marB="0" anchor="ct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19</a:t>
                      </a:r>
                    </a:p>
                  </a:txBody>
                  <a:tcPr marL="68580" marR="68580" marT="0" marB="0" anchor="ct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p=0.006</a:t>
                      </a:r>
                    </a:p>
                  </a:txBody>
                  <a:tcPr marL="68580" marR="68580" marT="0" marB="0" anchor="ctr"/>
                </a:tc>
                <a:extLst>
                  <a:ext uri="{0D108BD9-81ED-4DB2-BD59-A6C34878D82A}">
                    <a16:rowId xmlns:a16="http://schemas.microsoft.com/office/drawing/2014/main" val="2031951930"/>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Arial" panose="020B0604020202020204" pitchFamily="34" charset="0"/>
                        </a:rPr>
                        <a:t>Week 12</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65</a:t>
                      </a:r>
                    </a:p>
                  </a:txBody>
                  <a:tcPr marL="68580" marR="68580" marT="0" marB="0" anchor="ct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27</a:t>
                      </a:r>
                    </a:p>
                  </a:txBody>
                  <a:tcPr marL="68580" marR="68580" marT="0" marB="0" anchor="ct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p&lt;0.0001</a:t>
                      </a:r>
                    </a:p>
                  </a:txBody>
                  <a:tcPr marL="68580" marR="68580" marT="0" marB="0" anchor="ctr"/>
                </a:tc>
                <a:extLst>
                  <a:ext uri="{0D108BD9-81ED-4DB2-BD59-A6C34878D82A}">
                    <a16:rowId xmlns:a16="http://schemas.microsoft.com/office/drawing/2014/main" val="485649175"/>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Arial" panose="020B0604020202020204" pitchFamily="34" charset="0"/>
                        </a:rPr>
                        <a:t>Week 18</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64</a:t>
                      </a:r>
                    </a:p>
                  </a:txBody>
                  <a:tcPr marL="68580" marR="68580" marT="0" marB="0" anchor="ct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29</a:t>
                      </a:r>
                    </a:p>
                  </a:txBody>
                  <a:tcPr marL="68580" marR="68580" marT="0" marB="0" anchor="ctr"/>
                </a:tc>
                <a:tc>
                  <a:txBody>
                    <a:bodyPr/>
                    <a:lstStyle/>
                    <a:p>
                      <a:pPr marL="0" marR="79375" lvl="0" indent="0" algn="l" defTabSz="914400" rtl="0" eaLnBrk="1" fontAlgn="auto" latinLnBrk="0" hangingPunct="1">
                        <a:lnSpc>
                          <a:spcPct val="100000"/>
                        </a:lnSpc>
                        <a:spcBef>
                          <a:spcPts val="300"/>
                        </a:spcBef>
                        <a:spcAft>
                          <a:spcPts val="300"/>
                        </a:spcAft>
                        <a:buClrTx/>
                        <a:buSzTx/>
                        <a:buFontTx/>
                        <a:buNone/>
                        <a:tabLst/>
                        <a:defRPr/>
                      </a:pPr>
                      <a:r>
                        <a:rPr lang="en-GB" sz="1800" kern="1200">
                          <a:solidFill>
                            <a:schemeClr val="dk1"/>
                          </a:solidFill>
                          <a:latin typeface="Arial" panose="020B0604020202020204" pitchFamily="34" charset="0"/>
                          <a:ea typeface="+mn-ea"/>
                          <a:cs typeface="Arial" panose="020B0604020202020204" pitchFamily="34" charset="0"/>
                        </a:rPr>
                        <a:t>p&lt;0.0001</a:t>
                      </a:r>
                    </a:p>
                  </a:txBody>
                  <a:tcPr marL="68580" marR="68580" marT="0" marB="0" anchor="ctr"/>
                </a:tc>
                <a:extLst>
                  <a:ext uri="{0D108BD9-81ED-4DB2-BD59-A6C34878D82A}">
                    <a16:rowId xmlns:a16="http://schemas.microsoft.com/office/drawing/2014/main" val="986752246"/>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Arial" panose="020B0604020202020204" pitchFamily="34" charset="0"/>
                        </a:rPr>
                        <a:t>Week 24</a:t>
                      </a:r>
                      <a:endPar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70</a:t>
                      </a:r>
                    </a:p>
                  </a:txBody>
                  <a:tcPr marL="68580" marR="68580" marT="0" marB="0" anchor="ctr"/>
                </a:tc>
                <a:tc>
                  <a:txBody>
                    <a:bodyPr/>
                    <a:lstStyle/>
                    <a:p>
                      <a:pPr marL="0" marR="79375" algn="l" defTabSz="914400" rtl="0" eaLnBrk="1" latinLnBrk="0" hangingPunct="1">
                        <a:spcBef>
                          <a:spcPts val="300"/>
                        </a:spcBef>
                        <a:spcAft>
                          <a:spcPts val="300"/>
                        </a:spcAft>
                        <a:buNone/>
                      </a:pPr>
                      <a:r>
                        <a:rPr lang="en-GB" sz="1800" kern="1200">
                          <a:solidFill>
                            <a:schemeClr val="dk1"/>
                          </a:solidFill>
                          <a:latin typeface="Arial" panose="020B0604020202020204" pitchFamily="34" charset="0"/>
                          <a:ea typeface="+mn-ea"/>
                          <a:cs typeface="Arial" panose="020B0604020202020204" pitchFamily="34" charset="0"/>
                        </a:rPr>
                        <a:t>31</a:t>
                      </a:r>
                    </a:p>
                  </a:txBody>
                  <a:tcPr marL="68580" marR="68580" marT="0" marB="0" anchor="ctr"/>
                </a:tc>
                <a:tc>
                  <a:txBody>
                    <a:bodyPr/>
                    <a:lstStyle/>
                    <a:p>
                      <a:pPr marL="0" marR="79375" lvl="0" indent="0" algn="l" defTabSz="914400" rtl="0" eaLnBrk="1" fontAlgn="auto" latinLnBrk="0" hangingPunct="1">
                        <a:lnSpc>
                          <a:spcPct val="100000"/>
                        </a:lnSpc>
                        <a:spcBef>
                          <a:spcPts val="300"/>
                        </a:spcBef>
                        <a:spcAft>
                          <a:spcPts val="300"/>
                        </a:spcAft>
                        <a:buClrTx/>
                        <a:buSzTx/>
                        <a:buFontTx/>
                        <a:buNone/>
                        <a:tabLst/>
                        <a:defRPr/>
                      </a:pPr>
                      <a:r>
                        <a:rPr lang="en-GB" sz="1800" kern="1200" dirty="0">
                          <a:solidFill>
                            <a:schemeClr val="dk1"/>
                          </a:solidFill>
                          <a:latin typeface="Arial" panose="020B0604020202020204" pitchFamily="34" charset="0"/>
                          <a:ea typeface="+mn-ea"/>
                          <a:cs typeface="Arial" panose="020B0604020202020204" pitchFamily="34" charset="0"/>
                        </a:rPr>
                        <a:t>p&lt;0.0001</a:t>
                      </a:r>
                    </a:p>
                  </a:txBody>
                  <a:tcPr marL="68580" marR="68580" marT="0" marB="0" anchor="ctr"/>
                </a:tc>
                <a:extLst>
                  <a:ext uri="{0D108BD9-81ED-4DB2-BD59-A6C34878D82A}">
                    <a16:rowId xmlns:a16="http://schemas.microsoft.com/office/drawing/2014/main" val="3542395665"/>
                  </a:ext>
                </a:extLst>
              </a:tr>
            </a:tbl>
          </a:graphicData>
        </a:graphic>
      </p:graphicFrame>
      <p:sp>
        <p:nvSpPr>
          <p:cNvPr id="5" name="Table 1 title: deterministic">
            <a:extLst>
              <a:ext uri="{FF2B5EF4-FFF2-40B4-BE49-F238E27FC236}">
                <a16:creationId xmlns:a16="http://schemas.microsoft.com/office/drawing/2014/main" id="{8DCA3F1D-CE03-092D-E7D2-EF1F5E244E1B}"/>
              </a:ext>
            </a:extLst>
          </p:cNvPr>
          <p:cNvSpPr txBox="1"/>
          <p:nvPr/>
        </p:nvSpPr>
        <p:spPr>
          <a:xfrm>
            <a:off x="253781" y="3975241"/>
            <a:ext cx="5874237" cy="369332"/>
          </a:xfrm>
          <a:prstGeom prst="rect">
            <a:avLst/>
          </a:prstGeom>
          <a:noFill/>
        </p:spPr>
        <p:txBody>
          <a:bodyPr wrap="none" rtlCol="0">
            <a:spAutoFit/>
          </a:bodyPr>
          <a:lstStyle/>
          <a:p>
            <a:r>
              <a:rPr lang="en-GB" b="1" dirty="0">
                <a:latin typeface="Arial" panose="020B0604020202020204" pitchFamily="34" charset="0"/>
              </a:rPr>
              <a:t>Table: </a:t>
            </a:r>
            <a:r>
              <a:rPr lang="en-GB" dirty="0">
                <a:latin typeface="Arial" panose="020B0604020202020204" pitchFamily="34" charset="0"/>
              </a:rPr>
              <a:t>Diplopia response results (%) – Pooled analysis</a:t>
            </a:r>
          </a:p>
        </p:txBody>
      </p:sp>
      <p:sp>
        <p:nvSpPr>
          <p:cNvPr id="11" name="Text Placeholder 2">
            <a:extLst>
              <a:ext uri="{FF2B5EF4-FFF2-40B4-BE49-F238E27FC236}">
                <a16:creationId xmlns:a16="http://schemas.microsoft.com/office/drawing/2014/main" id="{4111351A-A297-B63E-9D64-F9CC29B72733}"/>
              </a:ext>
            </a:extLst>
          </p:cNvPr>
          <p:cNvSpPr txBox="1">
            <a:spLocks/>
          </p:cNvSpPr>
          <p:nvPr/>
        </p:nvSpPr>
        <p:spPr>
          <a:xfrm>
            <a:off x="333333" y="3170279"/>
            <a:ext cx="11250785" cy="589360"/>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GB"/>
              <a:t>A greater proportion of patients had diplopia resolution in the teprotumumab group </a:t>
            </a:r>
          </a:p>
          <a:p>
            <a:pPr marL="285750" indent="-285750">
              <a:lnSpc>
                <a:spcPct val="100000"/>
              </a:lnSpc>
              <a:spcBef>
                <a:spcPts val="0"/>
              </a:spcBef>
              <a:buFont typeface="Arial" panose="020B0604020202020204" pitchFamily="34" charset="0"/>
              <a:buChar char="•"/>
            </a:pPr>
            <a:r>
              <a:rPr lang="en-GB"/>
              <a:t>At all visits, the diplopia response rate (improved diplopia by ≥1 grades) was significantly higher with teprotumumab than placebo</a:t>
            </a:r>
          </a:p>
        </p:txBody>
      </p:sp>
    </p:spTree>
    <p:extLst>
      <p:ext uri="{BB962C8B-B14F-4D97-AF65-F5344CB8AC3E}">
        <p14:creationId xmlns:p14="http://schemas.microsoft.com/office/powerpoint/2010/main" val="3341149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3699-6CEE-AF5F-63AE-D3DB1993A369}"/>
              </a:ext>
            </a:extLst>
          </p:cNvPr>
          <p:cNvSpPr>
            <a:spLocks noGrp="1"/>
          </p:cNvSpPr>
          <p:nvPr>
            <p:ph type="title"/>
          </p:nvPr>
        </p:nvSpPr>
        <p:spPr>
          <a:xfrm>
            <a:off x="337513" y="262744"/>
            <a:ext cx="11250785" cy="592817"/>
          </a:xfrm>
        </p:spPr>
        <p:txBody>
          <a:bodyPr/>
          <a:lstStyle/>
          <a:p>
            <a:r>
              <a:rPr lang="en-GB"/>
              <a:t>Indirect treatment comparison</a:t>
            </a:r>
          </a:p>
        </p:txBody>
      </p:sp>
      <p:sp>
        <p:nvSpPr>
          <p:cNvPr id="4" name="Text Placeholder 3">
            <a:extLst>
              <a:ext uri="{FF2B5EF4-FFF2-40B4-BE49-F238E27FC236}">
                <a16:creationId xmlns:a16="http://schemas.microsoft.com/office/drawing/2014/main" id="{E953E1CD-3D56-2550-BC20-C9DB3B41BE67}"/>
              </a:ext>
            </a:extLst>
          </p:cNvPr>
          <p:cNvSpPr>
            <a:spLocks noGrp="1"/>
          </p:cNvSpPr>
          <p:nvPr>
            <p:ph type="body" sz="quarter" idx="13"/>
          </p:nvPr>
        </p:nvSpPr>
        <p:spPr>
          <a:xfrm>
            <a:off x="1009650" y="6483086"/>
            <a:ext cx="10713646" cy="365125"/>
          </a:xfrm>
        </p:spPr>
        <p:txBody>
          <a:bodyPr>
            <a:normAutofit fontScale="85000" lnSpcReduction="20000"/>
          </a:bodyPr>
          <a:lstStyle/>
          <a:p>
            <a:r>
              <a:rPr lang="en-GB" dirty="0"/>
              <a:t>Abbreviations: CI, Confidence interval; ESS, Effective sample size; IPD, Individual patient-level data; IV, Intravenous; IVMP, Intravenous methylprednisolone; MAIC, Matching-adjusted indirect comparison; MMF, Mycophenolate mofetil; OR, Odds Ratio; SE, Standard error; TED, Thyroid eye disease;</a:t>
            </a:r>
          </a:p>
        </p:txBody>
      </p:sp>
      <p:sp>
        <p:nvSpPr>
          <p:cNvPr id="6" name="Text Placeholder 2">
            <a:extLst>
              <a:ext uri="{FF2B5EF4-FFF2-40B4-BE49-F238E27FC236}">
                <a16:creationId xmlns:a16="http://schemas.microsoft.com/office/drawing/2014/main" id="{093F9B71-427B-D3F0-D085-42423B816EC9}"/>
              </a:ext>
            </a:extLst>
          </p:cNvPr>
          <p:cNvSpPr>
            <a:spLocks noGrp="1"/>
          </p:cNvSpPr>
          <p:nvPr>
            <p:ph type="body" sz="quarter" idx="12"/>
          </p:nvPr>
        </p:nvSpPr>
        <p:spPr>
          <a:xfrm>
            <a:off x="343300" y="798475"/>
            <a:ext cx="11379996" cy="1826111"/>
          </a:xfrm>
        </p:spPr>
        <p:txBody>
          <a:bodyPr tIns="0" rIns="0"/>
          <a:lstStyle/>
          <a:p>
            <a:pPr marL="285750" indent="-285750">
              <a:lnSpc>
                <a:spcPct val="100000"/>
              </a:lnSpc>
              <a:buFont typeface="Arial" panose="020B0604020202020204" pitchFamily="34" charset="0"/>
              <a:buChar char="•"/>
            </a:pPr>
            <a:r>
              <a:rPr lang="en-GB" b="1"/>
              <a:t>Company</a:t>
            </a:r>
            <a:r>
              <a:rPr lang="en-GB"/>
              <a:t>: current standard of care for moderate to severe TED in the active phase is IV methylprednisolone (IVMP) administered over 12 weeks, with or without mycophenolate (MMF)</a:t>
            </a:r>
          </a:p>
          <a:p>
            <a:pPr marL="971550" lvl="1" indent="-285750">
              <a:lnSpc>
                <a:spcPct val="100000"/>
              </a:lnSpc>
              <a:spcBef>
                <a:spcPts val="0"/>
              </a:spcBef>
              <a:buFont typeface="Inter" panose="02000503000000020004" pitchFamily="2" charset="0"/>
              <a:buChar char="↳"/>
              <a:defRPr/>
            </a:pPr>
            <a:r>
              <a:rPr lang="en-GB"/>
              <a:t>No head-to-head comparison between teprotumumab and IVMP</a:t>
            </a:r>
          </a:p>
          <a:p>
            <a:pPr marL="285750" indent="-285750">
              <a:lnSpc>
                <a:spcPct val="100000"/>
              </a:lnSpc>
              <a:spcBef>
                <a:spcPts val="1200"/>
              </a:spcBef>
              <a:buFont typeface="Arial" panose="020B0604020202020204" pitchFamily="34" charset="0"/>
              <a:buChar char="•"/>
              <a:defRPr/>
            </a:pPr>
            <a:r>
              <a:rPr lang="en-GB"/>
              <a:t>Conducted  an unanchored MAIC to estimate the relative effect of teprotumumab (pooled IPD from Phase 2 and OPTIC studies) to IVMP ± MMF (8 studies), on the outcome of  diplopia &amp; proptosis response (informed transition probabilities in model)</a:t>
            </a:r>
            <a:endParaRPr lang="en-GB">
              <a:ea typeface="+mn-ea"/>
            </a:endParaRPr>
          </a:p>
        </p:txBody>
      </p:sp>
      <p:graphicFrame>
        <p:nvGraphicFramePr>
          <p:cNvPr id="7" name="Table 3" descr="Key clinical trials, including design, population, intervention, comparators">
            <a:extLst>
              <a:ext uri="{FF2B5EF4-FFF2-40B4-BE49-F238E27FC236}">
                <a16:creationId xmlns:a16="http://schemas.microsoft.com/office/drawing/2014/main" id="{40F23D12-3F36-3366-E0D1-4458D7BA5866}"/>
              </a:ext>
            </a:extLst>
          </p:cNvPr>
          <p:cNvGraphicFramePr>
            <a:graphicFrameLocks noGrp="1"/>
          </p:cNvGraphicFramePr>
          <p:nvPr>
            <p:extLst>
              <p:ext uri="{D42A27DB-BD31-4B8C-83A1-F6EECF244321}">
                <p14:modId xmlns:p14="http://schemas.microsoft.com/office/powerpoint/2010/main" val="2022787825"/>
              </p:ext>
            </p:extLst>
          </p:nvPr>
        </p:nvGraphicFramePr>
        <p:xfrm>
          <a:off x="337513" y="2927212"/>
          <a:ext cx="11250785" cy="1645920"/>
        </p:xfrm>
        <a:graphic>
          <a:graphicData uri="http://schemas.openxmlformats.org/drawingml/2006/table">
            <a:tbl>
              <a:tblPr firstRow="1" bandRow="1">
                <a:tableStyleId>{5C22544A-7EE6-4342-B048-85BDC9FD1C3A}</a:tableStyleId>
              </a:tblPr>
              <a:tblGrid>
                <a:gridCol w="1934850">
                  <a:extLst>
                    <a:ext uri="{9D8B030D-6E8A-4147-A177-3AD203B41FA5}">
                      <a16:colId xmlns:a16="http://schemas.microsoft.com/office/drawing/2014/main" val="2781295461"/>
                    </a:ext>
                  </a:extLst>
                </a:gridCol>
                <a:gridCol w="1603898">
                  <a:extLst>
                    <a:ext uri="{9D8B030D-6E8A-4147-A177-3AD203B41FA5}">
                      <a16:colId xmlns:a16="http://schemas.microsoft.com/office/drawing/2014/main" val="458621282"/>
                    </a:ext>
                  </a:extLst>
                </a:gridCol>
                <a:gridCol w="7712037">
                  <a:extLst>
                    <a:ext uri="{9D8B030D-6E8A-4147-A177-3AD203B41FA5}">
                      <a16:colId xmlns:a16="http://schemas.microsoft.com/office/drawing/2014/main" val="1790498366"/>
                    </a:ext>
                  </a:extLst>
                </a:gridCol>
              </a:tblGrid>
              <a:tr h="308486">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algn="ctr">
                        <a:lnSpc>
                          <a:spcPct val="100000"/>
                        </a:lnSpc>
                      </a:pPr>
                      <a:r>
                        <a:rPr lang="en-GB" sz="1800" b="1">
                          <a:latin typeface="Arial" panose="020B0604020202020204" pitchFamily="34" charset="0"/>
                        </a:rPr>
                        <a:t>ESS</a:t>
                      </a:r>
                    </a:p>
                  </a:txBody>
                  <a:tcPr anchor="ctr"/>
                </a:tc>
                <a:tc>
                  <a:txBody>
                    <a:bodyPr/>
                    <a:lstStyle/>
                    <a:p>
                      <a:pPr>
                        <a:lnSpc>
                          <a:spcPct val="100000"/>
                        </a:lnSpc>
                      </a:pPr>
                      <a:r>
                        <a:rPr lang="en-GB" sz="1800" b="1">
                          <a:latin typeface="Arial" panose="020B0604020202020204" pitchFamily="34" charset="0"/>
                        </a:rPr>
                        <a:t>Mean change from baseline proptosis difference, mm (SE) (95% CI)</a:t>
                      </a:r>
                    </a:p>
                  </a:txBody>
                  <a:tcPr anchor="ctr"/>
                </a:tc>
                <a:extLst>
                  <a:ext uri="{0D108BD9-81ED-4DB2-BD59-A6C34878D82A}">
                    <a16:rowId xmlns:a16="http://schemas.microsoft.com/office/drawing/2014/main" val="1220355904"/>
                  </a:ext>
                </a:extLst>
              </a:tr>
              <a:tr h="308486">
                <a:tc gridSpan="3">
                  <a:txBody>
                    <a:bodyPr/>
                    <a:lstStyle/>
                    <a:p>
                      <a:pPr>
                        <a:lnSpc>
                          <a:spcPct val="100000"/>
                        </a:lnSpc>
                      </a:pPr>
                      <a:r>
                        <a:rPr lang="en-GB" sz="1800" b="1">
                          <a:solidFill>
                            <a:schemeClr val="bg1"/>
                          </a:solidFill>
                          <a:latin typeface="Arial" panose="020B0604020202020204" pitchFamily="34" charset="0"/>
                        </a:rPr>
                        <a:t>Teprotumumab vs IVMP (7 IVMP RCTs and pooled IPD from teprotumumab trials)</a:t>
                      </a:r>
                    </a:p>
                  </a:txBody>
                  <a:tcPr anchor="ctr">
                    <a:solidFill>
                      <a:schemeClr val="accent1"/>
                    </a:solidFill>
                  </a:tcPr>
                </a:tc>
                <a:tc hMerge="1">
                  <a:txBody>
                    <a:bodyPr/>
                    <a:lstStyle/>
                    <a:p>
                      <a:endParaRPr lang="en-GB">
                        <a:latin typeface="Arial" panose="020B0604020202020204" pitchFamily="34" charset="0"/>
                      </a:endParaRPr>
                    </a:p>
                  </a:txBody>
                  <a:tcPr/>
                </a:tc>
                <a:tc hMerge="1">
                  <a:txBody>
                    <a:bodyPr/>
                    <a:lstStyle/>
                    <a:p>
                      <a:endParaRPr lang="en-GB"/>
                    </a:p>
                  </a:txBody>
                  <a:tcPr/>
                </a:tc>
                <a:extLst>
                  <a:ext uri="{0D108BD9-81ED-4DB2-BD59-A6C34878D82A}">
                    <a16:rowId xmlns:a16="http://schemas.microsoft.com/office/drawing/2014/main" val="683507817"/>
                  </a:ext>
                </a:extLst>
              </a:tr>
              <a:tr h="231365">
                <a:tc>
                  <a:txBody>
                    <a:bodyPr/>
                    <a:lstStyle/>
                    <a:p>
                      <a:pPr>
                        <a:lnSpc>
                          <a:spcPct val="100000"/>
                        </a:lnSpc>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Adjusted results</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algn="ctr">
                        <a:lnSpc>
                          <a:spcPct val="100000"/>
                        </a:lnSpc>
                        <a:spcBef>
                          <a:spcPts val="300"/>
                        </a:spcBef>
                        <a:spcAft>
                          <a:spcPts val="600"/>
                        </a:spcAft>
                        <a:buNone/>
                      </a:pPr>
                      <a:r>
                        <a:rPr lang="en-US" sz="1800" b="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a:t>
                      </a:r>
                      <a:endParaRPr lang="en-GB" sz="1800" b="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Bef>
                          <a:spcPts val="300"/>
                        </a:spcBef>
                        <a:spcAft>
                          <a:spcPts val="600"/>
                        </a:spcAft>
                        <a:buNone/>
                      </a:pPr>
                      <a:r>
                        <a:rPr lang="en-US" sz="1800" b="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XXXXXXXXXXXXXXXXX</a:t>
                      </a:r>
                      <a:endParaRPr lang="en-GB" sz="1800" b="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06641215"/>
                  </a:ext>
                </a:extLst>
              </a:tr>
              <a:tr h="308486">
                <a:tc gridSpan="3">
                  <a:txBody>
                    <a:bodyPr/>
                    <a:lstStyle/>
                    <a:p>
                      <a:pPr>
                        <a:lnSpc>
                          <a:spcPct val="100000"/>
                        </a:lnSpc>
                      </a:pPr>
                      <a:r>
                        <a:rPr lang="en-GB" sz="1800" b="1" dirty="0">
                          <a:solidFill>
                            <a:schemeClr val="bg1"/>
                          </a:solidFill>
                          <a:latin typeface="Arial" panose="020B0604020202020204" pitchFamily="34" charset="0"/>
                        </a:rPr>
                        <a:t>Teprotumumab versus IVMP + MMF (1 IVMP+MMF RCT and pooled IPD from teprotumumab trials)</a:t>
                      </a:r>
                    </a:p>
                  </a:txBody>
                  <a:tcPr anchor="ctr">
                    <a:solidFill>
                      <a:srgbClr val="228096"/>
                    </a:solidFill>
                  </a:tcPr>
                </a:tc>
                <a:tc hMerge="1">
                  <a:txBody>
                    <a:bodyPr/>
                    <a:lstStyle/>
                    <a:p>
                      <a:endParaRPr lang="en-GB">
                        <a:latin typeface="Arial" panose="020B0604020202020204" pitchFamily="34" charset="0"/>
                      </a:endParaRPr>
                    </a:p>
                  </a:txBody>
                  <a:tcPr>
                    <a:solidFill>
                      <a:srgbClr val="228096"/>
                    </a:solidFill>
                  </a:tcPr>
                </a:tc>
                <a:tc hMerge="1">
                  <a:txBody>
                    <a:bodyPr/>
                    <a:lstStyle/>
                    <a:p>
                      <a:endParaRPr lang="en-GB"/>
                    </a:p>
                  </a:txBody>
                  <a:tcPr/>
                </a:tc>
                <a:extLst>
                  <a:ext uri="{0D108BD9-81ED-4DB2-BD59-A6C34878D82A}">
                    <a16:rowId xmlns:a16="http://schemas.microsoft.com/office/drawing/2014/main" val="3174303416"/>
                  </a:ext>
                </a:extLst>
              </a:tr>
              <a:tr h="231365">
                <a:tc>
                  <a:txBody>
                    <a:bodyPr/>
                    <a:lstStyle/>
                    <a:p>
                      <a:pPr>
                        <a:lnSpc>
                          <a:spcPct val="100000"/>
                        </a:lnSpc>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Adjusted results</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algn="ctr">
                        <a:lnSpc>
                          <a:spcPct val="100000"/>
                        </a:lnSpc>
                        <a:spcBef>
                          <a:spcPts val="300"/>
                        </a:spcBef>
                        <a:spcAft>
                          <a:spcPts val="600"/>
                        </a:spcAft>
                        <a:buNone/>
                      </a:pPr>
                      <a:r>
                        <a:rPr lang="en-US" sz="1800" b="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a:t>
                      </a:r>
                      <a:endParaRPr lang="en-GB" sz="1800" b="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Bef>
                          <a:spcPts val="300"/>
                        </a:spcBef>
                        <a:spcAft>
                          <a:spcPts val="600"/>
                        </a:spcAft>
                        <a:buNone/>
                      </a:pPr>
                      <a:r>
                        <a:rPr lang="en-US" sz="1800" b="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XXXXXXXXXXXXXXXXX</a:t>
                      </a:r>
                      <a:endParaRPr lang="en-GB" sz="1800" b="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1951930"/>
                  </a:ext>
                </a:extLst>
              </a:tr>
            </a:tbl>
          </a:graphicData>
        </a:graphic>
      </p:graphicFrame>
      <p:graphicFrame>
        <p:nvGraphicFramePr>
          <p:cNvPr id="8" name="Table 3" descr="Key clinical trials, including design, population, intervention, comparators">
            <a:extLst>
              <a:ext uri="{FF2B5EF4-FFF2-40B4-BE49-F238E27FC236}">
                <a16:creationId xmlns:a16="http://schemas.microsoft.com/office/drawing/2014/main" id="{247D01FE-A332-4200-DBAD-7AFED982A6E3}"/>
              </a:ext>
            </a:extLst>
          </p:cNvPr>
          <p:cNvGraphicFramePr>
            <a:graphicFrameLocks noGrp="1"/>
          </p:cNvGraphicFramePr>
          <p:nvPr>
            <p:extLst>
              <p:ext uri="{D42A27DB-BD31-4B8C-83A1-F6EECF244321}">
                <p14:modId xmlns:p14="http://schemas.microsoft.com/office/powerpoint/2010/main" val="416843269"/>
              </p:ext>
            </p:extLst>
          </p:nvPr>
        </p:nvGraphicFramePr>
        <p:xfrm>
          <a:off x="337513" y="4910390"/>
          <a:ext cx="11250785" cy="1005840"/>
        </p:xfrm>
        <a:graphic>
          <a:graphicData uri="http://schemas.openxmlformats.org/drawingml/2006/table">
            <a:tbl>
              <a:tblPr firstRow="1" bandRow="1">
                <a:tableStyleId>{5C22544A-7EE6-4342-B048-85BDC9FD1C3A}</a:tableStyleId>
              </a:tblPr>
              <a:tblGrid>
                <a:gridCol w="1934850">
                  <a:extLst>
                    <a:ext uri="{9D8B030D-6E8A-4147-A177-3AD203B41FA5}">
                      <a16:colId xmlns:a16="http://schemas.microsoft.com/office/drawing/2014/main" val="2781295461"/>
                    </a:ext>
                  </a:extLst>
                </a:gridCol>
                <a:gridCol w="1593959">
                  <a:extLst>
                    <a:ext uri="{9D8B030D-6E8A-4147-A177-3AD203B41FA5}">
                      <a16:colId xmlns:a16="http://schemas.microsoft.com/office/drawing/2014/main" val="458621282"/>
                    </a:ext>
                  </a:extLst>
                </a:gridCol>
                <a:gridCol w="7721976">
                  <a:extLst>
                    <a:ext uri="{9D8B030D-6E8A-4147-A177-3AD203B41FA5}">
                      <a16:colId xmlns:a16="http://schemas.microsoft.com/office/drawing/2014/main" val="257711830"/>
                    </a:ext>
                  </a:extLst>
                </a:gridCol>
              </a:tblGrid>
              <a:tr h="168125">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algn="ctr">
                        <a:lnSpc>
                          <a:spcPct val="100000"/>
                        </a:lnSpc>
                      </a:pPr>
                      <a:r>
                        <a:rPr lang="en-GB" sz="1800" b="1">
                          <a:latin typeface="Arial" panose="020B0604020202020204" pitchFamily="34" charset="0"/>
                        </a:rPr>
                        <a:t>ESS</a:t>
                      </a:r>
                    </a:p>
                  </a:txBody>
                  <a:tcPr anchor="ctr"/>
                </a:tc>
                <a:tc>
                  <a:txBody>
                    <a:bodyPr/>
                    <a:lstStyle/>
                    <a:p>
                      <a:pPr algn="ctr">
                        <a:lnSpc>
                          <a:spcPct val="100000"/>
                        </a:lnSpc>
                      </a:pPr>
                      <a:r>
                        <a:rPr lang="en-GB" sz="1800" b="1">
                          <a:latin typeface="Arial" panose="020B0604020202020204" pitchFamily="34" charset="0"/>
                        </a:rPr>
                        <a:t>OR (95% CI)</a:t>
                      </a:r>
                    </a:p>
                  </a:txBody>
                  <a:tcPr anchor="ctr"/>
                </a:tc>
                <a:extLst>
                  <a:ext uri="{0D108BD9-81ED-4DB2-BD59-A6C34878D82A}">
                    <a16:rowId xmlns:a16="http://schemas.microsoft.com/office/drawing/2014/main" val="1220355904"/>
                  </a:ext>
                </a:extLst>
              </a:tr>
              <a:tr h="168125">
                <a:tc gridSpan="3">
                  <a:txBody>
                    <a:bodyPr/>
                    <a:lstStyle/>
                    <a:p>
                      <a:pPr>
                        <a:lnSpc>
                          <a:spcPct val="100000"/>
                        </a:lnSpc>
                      </a:pPr>
                      <a:r>
                        <a:rPr lang="en-GB" sz="1800" b="1">
                          <a:solidFill>
                            <a:schemeClr val="bg1"/>
                          </a:solidFill>
                          <a:latin typeface="Arial" panose="020B0604020202020204" pitchFamily="34" charset="0"/>
                        </a:rPr>
                        <a:t>Teprotumumab vs IVMP (4 IVMP studies and pooled IPD from teprotumumab trials)</a:t>
                      </a:r>
                    </a:p>
                  </a:txBody>
                  <a:tcPr anchor="ctr">
                    <a:solidFill>
                      <a:schemeClr val="accent1"/>
                    </a:solidFill>
                  </a:tcPr>
                </a:tc>
                <a:tc hMerge="1">
                  <a:txBody>
                    <a:bodyPr/>
                    <a:lstStyle/>
                    <a:p>
                      <a:endParaRPr lang="en-GB">
                        <a:latin typeface="Arial" panose="020B0604020202020204" pitchFamily="34" charset="0"/>
                      </a:endParaRPr>
                    </a:p>
                  </a:txBody>
                  <a:tcPr/>
                </a:tc>
                <a:tc hMerge="1">
                  <a:txBody>
                    <a:bodyPr/>
                    <a:lstStyle/>
                    <a:p>
                      <a:endParaRPr lang="en-GB"/>
                    </a:p>
                  </a:txBody>
                  <a:tcPr/>
                </a:tc>
                <a:extLst>
                  <a:ext uri="{0D108BD9-81ED-4DB2-BD59-A6C34878D82A}">
                    <a16:rowId xmlns:a16="http://schemas.microsoft.com/office/drawing/2014/main" val="683507817"/>
                  </a:ext>
                </a:extLst>
              </a:tr>
              <a:tr h="165790">
                <a:tc>
                  <a:txBody>
                    <a:bodyPr/>
                    <a:lstStyle/>
                    <a:p>
                      <a:pPr>
                        <a:lnSpc>
                          <a:spcPct val="100000"/>
                        </a:lnSpc>
                        <a:spcBef>
                          <a:spcPts val="300"/>
                        </a:spcBef>
                        <a:spcAft>
                          <a:spcPts val="300"/>
                        </a:spcAft>
                        <a:buNone/>
                      </a:pPr>
                      <a:r>
                        <a:rPr lang="en-US"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Adjusted results</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algn="ctr">
                        <a:lnSpc>
                          <a:spcPct val="100000"/>
                        </a:lnSpc>
                        <a:spcBef>
                          <a:spcPts val="300"/>
                        </a:spcBef>
                        <a:spcAft>
                          <a:spcPts val="600"/>
                        </a:spcAft>
                        <a:buNone/>
                      </a:pPr>
                      <a:r>
                        <a:rPr lang="en-US" sz="1800" b="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a:t>
                      </a:r>
                      <a:endParaRPr lang="en-GB" sz="1800" b="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Bef>
                          <a:spcPts val="300"/>
                        </a:spcBef>
                        <a:spcAft>
                          <a:spcPts val="600"/>
                        </a:spcAft>
                        <a:buNone/>
                      </a:pPr>
                      <a:r>
                        <a:rPr lang="en-US" sz="1800" b="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XXXXXXXXXXXXXXXXX</a:t>
                      </a:r>
                      <a:endParaRPr lang="en-GB" sz="1800" b="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06641215"/>
                  </a:ext>
                </a:extLst>
              </a:tr>
            </a:tbl>
          </a:graphicData>
        </a:graphic>
      </p:graphicFrame>
      <p:sp>
        <p:nvSpPr>
          <p:cNvPr id="9" name="Table 1 title: deterministic">
            <a:extLst>
              <a:ext uri="{FF2B5EF4-FFF2-40B4-BE49-F238E27FC236}">
                <a16:creationId xmlns:a16="http://schemas.microsoft.com/office/drawing/2014/main" id="{BE40A084-190A-0B21-4BAA-B05B91ED8B69}"/>
              </a:ext>
            </a:extLst>
          </p:cNvPr>
          <p:cNvSpPr txBox="1"/>
          <p:nvPr/>
        </p:nvSpPr>
        <p:spPr>
          <a:xfrm>
            <a:off x="337513" y="2559150"/>
            <a:ext cx="9245351"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MAIC results: </a:t>
            </a:r>
            <a:r>
              <a:rPr lang="en-GB"/>
              <a:t>proptosis score (mm), </a:t>
            </a:r>
            <a:r>
              <a:rPr lang="en-GB">
                <a:latin typeface="Arial" panose="020B0604020202020204" pitchFamily="34" charset="0"/>
              </a:rPr>
              <a:t>m</a:t>
            </a:r>
            <a:r>
              <a:rPr lang="en-GB"/>
              <a:t>ean difference in change from baseline</a:t>
            </a:r>
            <a:endParaRPr lang="en-GB">
              <a:latin typeface="Arial" panose="020B0604020202020204" pitchFamily="34" charset="0"/>
            </a:endParaRPr>
          </a:p>
        </p:txBody>
      </p:sp>
      <p:sp>
        <p:nvSpPr>
          <p:cNvPr id="10" name="Table 1 title: deterministic">
            <a:extLst>
              <a:ext uri="{FF2B5EF4-FFF2-40B4-BE49-F238E27FC236}">
                <a16:creationId xmlns:a16="http://schemas.microsoft.com/office/drawing/2014/main" id="{CE8E7FFD-523F-EA53-3185-1A432C1AD9C7}"/>
              </a:ext>
            </a:extLst>
          </p:cNvPr>
          <p:cNvSpPr txBox="1"/>
          <p:nvPr/>
        </p:nvSpPr>
        <p:spPr>
          <a:xfrm>
            <a:off x="361195" y="4541271"/>
            <a:ext cx="9945609" cy="369332"/>
          </a:xfrm>
          <a:prstGeom prst="rect">
            <a:avLst/>
          </a:prstGeom>
          <a:noFill/>
        </p:spPr>
        <p:txBody>
          <a:bodyPr wrap="square" rtlCol="0">
            <a:spAutoFit/>
          </a:bodyPr>
          <a:lstStyle/>
          <a:p>
            <a:r>
              <a:rPr lang="en-GB" b="1">
                <a:latin typeface="Arial" panose="020B0604020202020204" pitchFamily="34" charset="0"/>
              </a:rPr>
              <a:t>Table: </a:t>
            </a:r>
            <a:r>
              <a:rPr lang="en-GB">
                <a:latin typeface="Arial" panose="020B0604020202020204" pitchFamily="34" charset="0"/>
              </a:rPr>
              <a:t>MAIC results: diplopia response </a:t>
            </a:r>
            <a:r>
              <a:rPr lang="en-GB"/>
              <a:t>(defined as reduction in diplopia of ≥1 grade)</a:t>
            </a:r>
            <a:endParaRPr lang="en-GB">
              <a:latin typeface="Arial" panose="020B0604020202020204" pitchFamily="34" charset="0"/>
            </a:endParaRPr>
          </a:p>
        </p:txBody>
      </p:sp>
      <p:sp>
        <p:nvSpPr>
          <p:cNvPr id="3" name="Rectangle 2" descr="Marker showing slides are confidential ">
            <a:extLst>
              <a:ext uri="{FF2B5EF4-FFF2-40B4-BE49-F238E27FC236}">
                <a16:creationId xmlns:a16="http://schemas.microsoft.com/office/drawing/2014/main" id="{22BF7F84-31A6-CEE4-F47E-D94F4F878B27}"/>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grpSp>
        <p:nvGrpSpPr>
          <p:cNvPr id="5" name="Group 4">
            <a:extLst>
              <a:ext uri="{FF2B5EF4-FFF2-40B4-BE49-F238E27FC236}">
                <a16:creationId xmlns:a16="http://schemas.microsoft.com/office/drawing/2014/main" id="{E9E12A22-963F-C2AD-2ABC-88BB38B2D7C5}"/>
              </a:ext>
            </a:extLst>
          </p:cNvPr>
          <p:cNvGrpSpPr/>
          <p:nvPr/>
        </p:nvGrpSpPr>
        <p:grpSpPr>
          <a:xfrm>
            <a:off x="1425519" y="5907086"/>
            <a:ext cx="8669457" cy="576000"/>
            <a:chOff x="1456000" y="5657018"/>
            <a:chExt cx="8669457" cy="576000"/>
          </a:xfrm>
        </p:grpSpPr>
        <p:sp>
          <p:nvSpPr>
            <p:cNvPr id="11" name="Rectangle 10" descr="Question to committee">
              <a:extLst>
                <a:ext uri="{FF2B5EF4-FFF2-40B4-BE49-F238E27FC236}">
                  <a16:creationId xmlns:a16="http://schemas.microsoft.com/office/drawing/2014/main" id="{7E531AAF-7DC7-47E5-603E-BD3260CCFC92}"/>
                </a:ext>
              </a:extLst>
            </p:cNvPr>
            <p:cNvSpPr/>
            <p:nvPr/>
          </p:nvSpPr>
          <p:spPr>
            <a:xfrm>
              <a:off x="1818062" y="5752341"/>
              <a:ext cx="8307395" cy="3595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a:solidFill>
                    <a:schemeClr val="tx1"/>
                  </a:solidFill>
                  <a:latin typeface="Arial" panose="020B0604020202020204" pitchFamily="34" charset="0"/>
                </a:rPr>
                <a:t>What is the committee’s view on how the unanchored MAIC was conducted?</a:t>
              </a:r>
            </a:p>
          </p:txBody>
        </p:sp>
        <p:grpSp>
          <p:nvGrpSpPr>
            <p:cNvPr id="12" name="Group 11">
              <a:extLst>
                <a:ext uri="{FF2B5EF4-FFF2-40B4-BE49-F238E27FC236}">
                  <a16:creationId xmlns:a16="http://schemas.microsoft.com/office/drawing/2014/main" id="{2CE14FE6-57A0-12A9-98B2-167680BCB328}"/>
                </a:ext>
                <a:ext uri="{C183D7F6-B498-43B3-948B-1728B52AA6E4}">
                  <adec:decorative xmlns:adec="http://schemas.microsoft.com/office/drawing/2017/decorative" val="1"/>
                </a:ext>
              </a:extLst>
            </p:cNvPr>
            <p:cNvGrpSpPr/>
            <p:nvPr/>
          </p:nvGrpSpPr>
          <p:grpSpPr>
            <a:xfrm>
              <a:off x="1456000" y="5657018"/>
              <a:ext cx="576000" cy="576000"/>
              <a:chOff x="-1440493" y="4078725"/>
              <a:chExt cx="576000" cy="576000"/>
            </a:xfrm>
          </p:grpSpPr>
          <p:sp>
            <p:nvSpPr>
              <p:cNvPr id="13" name="Oval 12">
                <a:extLst>
                  <a:ext uri="{FF2B5EF4-FFF2-40B4-BE49-F238E27FC236}">
                    <a16:creationId xmlns:a16="http://schemas.microsoft.com/office/drawing/2014/main" id="{E668643B-30AC-BA1C-0B7B-BB049C7CE9CF}"/>
                  </a:ext>
                </a:extLst>
              </p:cNvPr>
              <p:cNvSpPr/>
              <p:nvPr/>
            </p:nvSpPr>
            <p:spPr>
              <a:xfrm>
                <a:off x="-1440493" y="4078725"/>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4" name="Graphic 13">
                <a:extLst>
                  <a:ext uri="{FF2B5EF4-FFF2-40B4-BE49-F238E27FC236}">
                    <a16:creationId xmlns:a16="http://schemas.microsoft.com/office/drawing/2014/main" id="{B38DA6A5-D020-6991-C129-942F131CBCB2}"/>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34993"/>
                <a:ext cx="463463" cy="463463"/>
              </a:xfrm>
              <a:prstGeom prst="rect">
                <a:avLst/>
              </a:prstGeom>
            </p:spPr>
          </p:pic>
        </p:grpSp>
      </p:grpSp>
    </p:spTree>
    <p:extLst>
      <p:ext uri="{BB962C8B-B14F-4D97-AF65-F5344CB8AC3E}">
        <p14:creationId xmlns:p14="http://schemas.microsoft.com/office/powerpoint/2010/main" val="3816762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A955FA-F7BC-C835-205C-A1357337380C}"/>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371909" y="225345"/>
            <a:ext cx="691200" cy="691200"/>
          </a:xfrm>
          <a:prstGeom prst="rect">
            <a:avLst/>
          </a:prstGeom>
        </p:spPr>
      </p:pic>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a:bodyPr>
          <a:lstStyle/>
          <a:p>
            <a:r>
              <a:rPr lang="en-GB" dirty="0">
                <a:hlinkClick r:id="rId4" action="ppaction://hlinksldjump"/>
              </a:rPr>
              <a:t>Key issue</a:t>
            </a:r>
            <a:r>
              <a:rPr lang="en-GB" dirty="0"/>
              <a:t>: Lack of adjustment for important variables</a:t>
            </a:r>
          </a:p>
        </p:txBody>
      </p:sp>
      <p:sp>
        <p:nvSpPr>
          <p:cNvPr id="5" name="Text Placeholder 4">
            <a:extLst>
              <a:ext uri="{FF2B5EF4-FFF2-40B4-BE49-F238E27FC236}">
                <a16:creationId xmlns:a16="http://schemas.microsoft.com/office/drawing/2014/main" id="{8D030E52-75E9-A547-FDEB-89EC48DDC900}"/>
              </a:ext>
            </a:extLst>
          </p:cNvPr>
          <p:cNvSpPr>
            <a:spLocks noGrp="1"/>
          </p:cNvSpPr>
          <p:nvPr>
            <p:ph type="body" sz="quarter" idx="13"/>
          </p:nvPr>
        </p:nvSpPr>
        <p:spPr/>
        <p:txBody>
          <a:bodyPr/>
          <a:lstStyle/>
          <a:p>
            <a:endParaRPr lang="en-GB"/>
          </a:p>
        </p:txBody>
      </p:sp>
      <p:sp>
        <p:nvSpPr>
          <p:cNvPr id="15" name="Rectangle 14">
            <a:extLst>
              <a:ext uri="{FF2B5EF4-FFF2-40B4-BE49-F238E27FC236}">
                <a16:creationId xmlns:a16="http://schemas.microsoft.com/office/drawing/2014/main" id="{A095D89B-195A-4D94-A8DE-CD5502F42403}"/>
              </a:ext>
            </a:extLst>
          </p:cNvPr>
          <p:cNvSpPr/>
          <p:nvPr/>
        </p:nvSpPr>
        <p:spPr>
          <a:xfrm>
            <a:off x="456298" y="2362734"/>
            <a:ext cx="11317288" cy="180060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2"/>
                </a:solidFill>
                <a:latin typeface="Arial" panose="020B0604020202020204" pitchFamily="34" charset="0"/>
              </a:rPr>
              <a:t>Company</a:t>
            </a:r>
          </a:p>
          <a:p>
            <a:pPr marL="285750" indent="-285750">
              <a:buFont typeface="Arial" panose="020B0604020202020204" pitchFamily="34" charset="0"/>
              <a:buChar char="•"/>
            </a:pPr>
            <a:r>
              <a:rPr lang="en-GB">
                <a:solidFill>
                  <a:schemeClr val="tx1"/>
                </a:solidFill>
                <a:latin typeface="Arial" panose="020B0604020202020204" pitchFamily="34" charset="0"/>
              </a:rPr>
              <a:t>Treatment effect modifiers and prognostic variables were identified using clinical expert opinion and a published teprotumumab ITC</a:t>
            </a:r>
          </a:p>
          <a:p>
            <a:pPr marL="285750" indent="-285750">
              <a:buFont typeface="Arial" panose="020B0604020202020204" pitchFamily="34" charset="0"/>
              <a:buChar char="•"/>
            </a:pPr>
            <a:r>
              <a:rPr lang="en-GB">
                <a:solidFill>
                  <a:schemeClr val="tx1"/>
                </a:solidFill>
                <a:latin typeface="Arial" panose="020B0604020202020204" pitchFamily="34" charset="0"/>
              </a:rPr>
              <a:t>Excluding important covariates would result in limited residual confounding bias</a:t>
            </a:r>
          </a:p>
          <a:p>
            <a:pPr marL="971550" lvl="1" indent="-285750">
              <a:buFont typeface="Inter" panose="02000503000000020004" pitchFamily="2" charset="0"/>
              <a:buChar char="↳"/>
              <a:defRPr/>
            </a:pPr>
            <a:r>
              <a:rPr lang="en-GB">
                <a:solidFill>
                  <a:schemeClr val="tx1"/>
                </a:solidFill>
                <a:latin typeface="Arial" panose="020B0604020202020204" pitchFamily="34" charset="0"/>
              </a:rPr>
              <a:t>Scenario analysis exploring the available data confirms that the mix of treatment effect modifiers and prognostic variables do not make a significant difference to the base-case results</a:t>
            </a:r>
          </a:p>
        </p:txBody>
      </p:sp>
      <p:sp>
        <p:nvSpPr>
          <p:cNvPr id="16" name="Rectangle 15">
            <a:extLst>
              <a:ext uri="{FF2B5EF4-FFF2-40B4-BE49-F238E27FC236}">
                <a16:creationId xmlns:a16="http://schemas.microsoft.com/office/drawing/2014/main" id="{BE4E1D21-37B6-4DED-9C97-E9DA5819D47B}"/>
              </a:ext>
            </a:extLst>
          </p:cNvPr>
          <p:cNvSpPr/>
          <p:nvPr/>
        </p:nvSpPr>
        <p:spPr>
          <a:xfrm>
            <a:off x="466724" y="4240458"/>
            <a:ext cx="11317288" cy="147142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tx1"/>
                </a:solidFill>
                <a:latin typeface="Arial" panose="020B0604020202020204" pitchFamily="34" charset="0"/>
              </a:rPr>
              <a:t>EAG comments </a:t>
            </a:r>
          </a:p>
          <a:p>
            <a:pPr marL="285750" indent="-285750">
              <a:buFont typeface="Arial" panose="020B0604020202020204" pitchFamily="34" charset="0"/>
              <a:buChar char="•"/>
            </a:pPr>
            <a:r>
              <a:rPr lang="en-GB">
                <a:solidFill>
                  <a:schemeClr val="tx1"/>
                </a:solidFill>
                <a:latin typeface="Arial" panose="020B0604020202020204" pitchFamily="34" charset="0"/>
              </a:rPr>
              <a:t>Lack of adjustment for important prognostic variables may have compromised the validity of the results from the MAIC</a:t>
            </a:r>
          </a:p>
          <a:p>
            <a:pPr marL="285750" indent="-285750">
              <a:buFont typeface="Arial" panose="020B0604020202020204" pitchFamily="34" charset="0"/>
              <a:buChar char="•"/>
            </a:pPr>
            <a:r>
              <a:rPr lang="en-GB">
                <a:solidFill>
                  <a:schemeClr val="tx1"/>
                </a:solidFill>
                <a:latin typeface="Arial" panose="020B0604020202020204" pitchFamily="34" charset="0"/>
              </a:rPr>
              <a:t>Given data limitations, potentially important prognostic variables (diabetes, thyroid function, and duration of TED symptoms) were not adjusted for in the base case MAIC</a:t>
            </a:r>
          </a:p>
        </p:txBody>
      </p:sp>
      <p:sp>
        <p:nvSpPr>
          <p:cNvPr id="13" name="Rectangle 12">
            <a:extLst>
              <a:ext uri="{FF2B5EF4-FFF2-40B4-BE49-F238E27FC236}">
                <a16:creationId xmlns:a16="http://schemas.microsoft.com/office/drawing/2014/main" id="{E82CA74A-6F08-4190-9479-10C9823605C7}"/>
              </a:ext>
            </a:extLst>
          </p:cNvPr>
          <p:cNvSpPr/>
          <p:nvPr/>
        </p:nvSpPr>
        <p:spPr>
          <a:xfrm>
            <a:off x="466724" y="1027823"/>
            <a:ext cx="11306862" cy="126426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Covariates considered in the base case MAIC were:</a:t>
            </a:r>
          </a:p>
          <a:p>
            <a:pPr marL="971550" lvl="1" indent="-285750">
              <a:buFont typeface="Inter" panose="02000503000000020004" pitchFamily="2" charset="0"/>
              <a:buChar char="↳"/>
              <a:defRPr/>
            </a:pPr>
            <a:r>
              <a:rPr lang="en-GB">
                <a:solidFill>
                  <a:schemeClr val="tx1"/>
                </a:solidFill>
                <a:latin typeface="Arial" panose="020B0604020202020204" pitchFamily="34" charset="0"/>
              </a:rPr>
              <a:t>Comparison with IVMP + MMF: Proportion of smokers, baseline diplopia and baseline proptosis</a:t>
            </a:r>
          </a:p>
          <a:p>
            <a:pPr marL="971550" lvl="1" indent="-285750">
              <a:buFont typeface="Inter" panose="02000503000000020004" pitchFamily="2" charset="0"/>
              <a:buChar char="↳"/>
              <a:defRPr/>
            </a:pPr>
            <a:r>
              <a:rPr lang="en-GB">
                <a:solidFill>
                  <a:schemeClr val="tx1"/>
                </a:solidFill>
                <a:latin typeface="Arial" panose="020B0604020202020204" pitchFamily="34" charset="0"/>
              </a:rPr>
              <a:t>Comparison with IVMP: Proportion of smokers, baseline diplopia, baseline proptosis and RIT</a:t>
            </a:r>
          </a:p>
        </p:txBody>
      </p:sp>
      <p:sp>
        <p:nvSpPr>
          <p:cNvPr id="4" name="Rectangle 3" descr="Question to committee">
            <a:extLst>
              <a:ext uri="{FF2B5EF4-FFF2-40B4-BE49-F238E27FC236}">
                <a16:creationId xmlns:a16="http://schemas.microsoft.com/office/drawing/2014/main" id="{FC1871CC-67C0-5C9E-BF46-D5DED5CE2F66}"/>
              </a:ext>
            </a:extLst>
          </p:cNvPr>
          <p:cNvSpPr/>
          <p:nvPr/>
        </p:nvSpPr>
        <p:spPr>
          <a:xfrm>
            <a:off x="1149466" y="5823159"/>
            <a:ext cx="10634546" cy="809496"/>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What is the committee’s view of the adjustment of prognostic variables in the company’s MAIC? </a:t>
            </a:r>
          </a:p>
          <a:p>
            <a:r>
              <a:rPr lang="en-GB">
                <a:solidFill>
                  <a:schemeClr val="tx1"/>
                </a:solidFill>
                <a:latin typeface="Arial" panose="020B0604020202020204" pitchFamily="34" charset="0"/>
              </a:rPr>
              <a:t>To what extent does it consider the lack of adjustment for important prognostic variables in the MAIC may compromise the validity of the MAIC results? </a:t>
            </a:r>
          </a:p>
        </p:txBody>
      </p:sp>
      <p:grpSp>
        <p:nvGrpSpPr>
          <p:cNvPr id="7" name="Group 6">
            <a:extLst>
              <a:ext uri="{FF2B5EF4-FFF2-40B4-BE49-F238E27FC236}">
                <a16:creationId xmlns:a16="http://schemas.microsoft.com/office/drawing/2014/main" id="{19F146C2-B4AF-BF33-7A68-ACC203C6B3B3}"/>
              </a:ext>
              <a:ext uri="{C183D7F6-B498-43B3-948B-1728B52AA6E4}">
                <adec:decorative xmlns:adec="http://schemas.microsoft.com/office/drawing/2017/decorative" val="1"/>
              </a:ext>
            </a:extLst>
          </p:cNvPr>
          <p:cNvGrpSpPr/>
          <p:nvPr/>
        </p:nvGrpSpPr>
        <p:grpSpPr>
          <a:xfrm>
            <a:off x="787405" y="5800989"/>
            <a:ext cx="576000" cy="576000"/>
            <a:chOff x="-1440493" y="4133589"/>
            <a:chExt cx="576000" cy="576000"/>
          </a:xfrm>
        </p:grpSpPr>
        <p:sp>
          <p:nvSpPr>
            <p:cNvPr id="8" name="Oval 7">
              <a:extLst>
                <a:ext uri="{FF2B5EF4-FFF2-40B4-BE49-F238E27FC236}">
                  <a16:creationId xmlns:a16="http://schemas.microsoft.com/office/drawing/2014/main" id="{5FC9B860-8B69-F50E-DB30-3220B7720E28}"/>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9" name="Graphic 8">
              <a:extLst>
                <a:ext uri="{FF2B5EF4-FFF2-40B4-BE49-F238E27FC236}">
                  <a16:creationId xmlns:a16="http://schemas.microsoft.com/office/drawing/2014/main" id="{40C661F6-3182-E512-F1D0-DA44D8AACA4E}"/>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691596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19841-0B93-8B21-ABA5-6ABE84D7A3D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EB45091-AC81-6D06-642A-23FCF09AD51A}"/>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371909" y="226302"/>
            <a:ext cx="691200" cy="691200"/>
          </a:xfrm>
          <a:prstGeom prst="rect">
            <a:avLst/>
          </a:prstGeom>
        </p:spPr>
      </p:pic>
      <p:sp>
        <p:nvSpPr>
          <p:cNvPr id="2" name="Title 1">
            <a:extLst>
              <a:ext uri="{FF2B5EF4-FFF2-40B4-BE49-F238E27FC236}">
                <a16:creationId xmlns:a16="http://schemas.microsoft.com/office/drawing/2014/main" id="{28385F5C-7809-FB17-7D28-8719B547C30C}"/>
              </a:ext>
            </a:extLst>
          </p:cNvPr>
          <p:cNvSpPr>
            <a:spLocks noGrp="1"/>
          </p:cNvSpPr>
          <p:nvPr>
            <p:ph type="title"/>
          </p:nvPr>
        </p:nvSpPr>
        <p:spPr/>
        <p:txBody>
          <a:bodyPr>
            <a:normAutofit/>
          </a:bodyPr>
          <a:lstStyle/>
          <a:p>
            <a:r>
              <a:rPr lang="en-GB" dirty="0">
                <a:hlinkClick r:id="rId4" action="ppaction://hlinksldjump"/>
              </a:rPr>
              <a:t>Key issue</a:t>
            </a:r>
            <a:r>
              <a:rPr lang="en-GB" dirty="0"/>
              <a:t>: Alternative adjustment methods*</a:t>
            </a:r>
          </a:p>
        </p:txBody>
      </p:sp>
      <p:sp>
        <p:nvSpPr>
          <p:cNvPr id="5" name="Text Placeholder 4">
            <a:extLst>
              <a:ext uri="{FF2B5EF4-FFF2-40B4-BE49-F238E27FC236}">
                <a16:creationId xmlns:a16="http://schemas.microsoft.com/office/drawing/2014/main" id="{FB0195B0-4F6D-446E-BCE0-A45940F23E2C}"/>
              </a:ext>
            </a:extLst>
          </p:cNvPr>
          <p:cNvSpPr>
            <a:spLocks noGrp="1"/>
          </p:cNvSpPr>
          <p:nvPr>
            <p:ph type="body" sz="quarter" idx="13"/>
          </p:nvPr>
        </p:nvSpPr>
        <p:spPr/>
        <p:txBody>
          <a:bodyPr>
            <a:normAutofit fontScale="85000" lnSpcReduction="20000"/>
          </a:bodyPr>
          <a:lstStyle/>
          <a:p>
            <a:r>
              <a:rPr lang="en-GB" dirty="0"/>
              <a:t>Abbreviations: EAG, External Assessment Group; MAIC, Matching-adjusted indirect comparison; STC, Simulated treatment comparison; TSD, Technical support documents;</a:t>
            </a:r>
          </a:p>
        </p:txBody>
      </p:sp>
      <p:sp>
        <p:nvSpPr>
          <p:cNvPr id="15" name="Rectangle 14">
            <a:extLst>
              <a:ext uri="{FF2B5EF4-FFF2-40B4-BE49-F238E27FC236}">
                <a16:creationId xmlns:a16="http://schemas.microsoft.com/office/drawing/2014/main" id="{1BD76FA5-7BBE-E605-BD71-3BBDB526171D}"/>
              </a:ext>
            </a:extLst>
          </p:cNvPr>
          <p:cNvSpPr/>
          <p:nvPr/>
        </p:nvSpPr>
        <p:spPr>
          <a:xfrm>
            <a:off x="456892" y="2533544"/>
            <a:ext cx="11317288" cy="119288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2"/>
                </a:solidFill>
                <a:latin typeface="Arial" panose="020B0604020202020204" pitchFamily="34" charset="0"/>
              </a:rPr>
              <a:t>Company</a:t>
            </a:r>
          </a:p>
          <a:p>
            <a:pPr marL="285750" indent="-285750">
              <a:buFont typeface="Arial" panose="020B0604020202020204" pitchFamily="34" charset="0"/>
              <a:buChar char="•"/>
            </a:pPr>
            <a:r>
              <a:rPr lang="en-GB">
                <a:solidFill>
                  <a:schemeClr val="tx1"/>
                </a:solidFill>
                <a:latin typeface="Arial" panose="020B0604020202020204" pitchFamily="34" charset="0"/>
              </a:rPr>
              <a:t>The MAIC analysis and associated scenario analyses provides sufficient comparative effectiveness data </a:t>
            </a:r>
          </a:p>
          <a:p>
            <a:pPr marL="285750" indent="-285750">
              <a:buFont typeface="Arial" panose="020B0604020202020204" pitchFamily="34" charset="0"/>
              <a:buChar char="•"/>
            </a:pPr>
            <a:r>
              <a:rPr lang="en-GB">
                <a:solidFill>
                  <a:schemeClr val="tx1"/>
                </a:solidFill>
                <a:latin typeface="Arial" panose="020B0604020202020204" pitchFamily="34" charset="0"/>
              </a:rPr>
              <a:t>NICE do not express a preference for propensity score reweighting or outcome regression methods</a:t>
            </a:r>
          </a:p>
          <a:p>
            <a:pPr marL="285750" indent="-285750">
              <a:buFont typeface="Arial" panose="020B0604020202020204" pitchFamily="34" charset="0"/>
              <a:buChar char="•"/>
            </a:pPr>
            <a:r>
              <a:rPr lang="en-GB">
                <a:solidFill>
                  <a:schemeClr val="tx1"/>
                </a:solidFill>
                <a:latin typeface="Arial" panose="020B0604020202020204" pitchFamily="34" charset="0"/>
              </a:rPr>
              <a:t>MAICs have been used in previous HTAs and NICE appraisals. </a:t>
            </a:r>
          </a:p>
        </p:txBody>
      </p:sp>
      <p:sp>
        <p:nvSpPr>
          <p:cNvPr id="16" name="Rectangle 15">
            <a:extLst>
              <a:ext uri="{FF2B5EF4-FFF2-40B4-BE49-F238E27FC236}">
                <a16:creationId xmlns:a16="http://schemas.microsoft.com/office/drawing/2014/main" id="{6F010954-513B-9D51-949B-5CABEEE162ED}"/>
              </a:ext>
            </a:extLst>
          </p:cNvPr>
          <p:cNvSpPr/>
          <p:nvPr/>
        </p:nvSpPr>
        <p:spPr>
          <a:xfrm>
            <a:off x="466724" y="3802159"/>
            <a:ext cx="11317288" cy="99598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tx1"/>
                </a:solidFill>
                <a:latin typeface="Arial" panose="020B0604020202020204" pitchFamily="34" charset="0"/>
              </a:rPr>
              <a:t>EAG comments</a:t>
            </a:r>
          </a:p>
          <a:p>
            <a:pPr marL="285750" indent="-285750">
              <a:buFont typeface="Arial" panose="020B0604020202020204" pitchFamily="34" charset="0"/>
              <a:buChar char="•"/>
            </a:pPr>
            <a:r>
              <a:rPr lang="en-GB">
                <a:solidFill>
                  <a:schemeClr val="tx1"/>
                </a:solidFill>
                <a:latin typeface="Arial" panose="020B0604020202020204" pitchFamily="34" charset="0"/>
              </a:rPr>
              <a:t>Recommends that sensitivity analyses using alternative methods (e.g. STC) should be conducted </a:t>
            </a:r>
          </a:p>
          <a:p>
            <a:pPr marL="971550" lvl="1" indent="-285750">
              <a:buFont typeface="Inter" panose="02000503000000020004" pitchFamily="2" charset="0"/>
              <a:buChar char="↳"/>
              <a:defRPr/>
            </a:pPr>
            <a:r>
              <a:rPr lang="en-GB">
                <a:solidFill>
                  <a:schemeClr val="tx1"/>
                </a:solidFill>
                <a:latin typeface="Arial" panose="020B0604020202020204" pitchFamily="34" charset="0"/>
              </a:rPr>
              <a:t>Would help to determine if the results of the base-case MAIC analyses were robust </a:t>
            </a:r>
          </a:p>
        </p:txBody>
      </p:sp>
      <p:grpSp>
        <p:nvGrpSpPr>
          <p:cNvPr id="3" name="Group 2">
            <a:extLst>
              <a:ext uri="{FF2B5EF4-FFF2-40B4-BE49-F238E27FC236}">
                <a16:creationId xmlns:a16="http://schemas.microsoft.com/office/drawing/2014/main" id="{77BCCE00-F748-2F52-8610-191C932F87DC}"/>
              </a:ext>
            </a:extLst>
          </p:cNvPr>
          <p:cNvGrpSpPr/>
          <p:nvPr/>
        </p:nvGrpSpPr>
        <p:grpSpPr>
          <a:xfrm>
            <a:off x="1151199" y="4895802"/>
            <a:ext cx="10077188" cy="576000"/>
            <a:chOff x="1456000" y="5711882"/>
            <a:chExt cx="10077188" cy="576000"/>
          </a:xfrm>
        </p:grpSpPr>
        <p:sp>
          <p:nvSpPr>
            <p:cNvPr id="18" name="Rectangle 17" descr="Question to committee">
              <a:extLst>
                <a:ext uri="{FF2B5EF4-FFF2-40B4-BE49-F238E27FC236}">
                  <a16:creationId xmlns:a16="http://schemas.microsoft.com/office/drawing/2014/main" id="{AA926528-4B1B-60E7-E636-E911570D4D63}"/>
                </a:ext>
              </a:extLst>
            </p:cNvPr>
            <p:cNvSpPr/>
            <p:nvPr/>
          </p:nvSpPr>
          <p:spPr>
            <a:xfrm>
              <a:off x="1818062" y="5734052"/>
              <a:ext cx="9715126" cy="53166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a:solidFill>
                    <a:schemeClr val="tx1"/>
                  </a:solidFill>
                  <a:latin typeface="Arial" panose="020B0604020202020204" pitchFamily="34" charset="0"/>
                </a:rPr>
                <a:t>Does the committee consider alternative ITC methods such as STC should be conducted as a sensitivity analysis for the MAIC?  </a:t>
              </a:r>
            </a:p>
          </p:txBody>
        </p:sp>
        <p:grpSp>
          <p:nvGrpSpPr>
            <p:cNvPr id="19" name="Group 18">
              <a:extLst>
                <a:ext uri="{FF2B5EF4-FFF2-40B4-BE49-F238E27FC236}">
                  <a16:creationId xmlns:a16="http://schemas.microsoft.com/office/drawing/2014/main" id="{FD5EFD17-E336-C367-B700-844D891DC00E}"/>
                </a:ext>
                <a:ext uri="{C183D7F6-B498-43B3-948B-1728B52AA6E4}">
                  <adec:decorative xmlns:adec="http://schemas.microsoft.com/office/drawing/2017/decorative" val="1"/>
                </a:ext>
              </a:extLst>
            </p:cNvPr>
            <p:cNvGrpSpPr/>
            <p:nvPr/>
          </p:nvGrpSpPr>
          <p:grpSpPr>
            <a:xfrm>
              <a:off x="1456000" y="5711882"/>
              <a:ext cx="576000" cy="576000"/>
              <a:chOff x="-1440493" y="4133589"/>
              <a:chExt cx="576000" cy="576000"/>
            </a:xfrm>
          </p:grpSpPr>
          <p:sp>
            <p:nvSpPr>
              <p:cNvPr id="20" name="Oval 19">
                <a:extLst>
                  <a:ext uri="{FF2B5EF4-FFF2-40B4-BE49-F238E27FC236}">
                    <a16:creationId xmlns:a16="http://schemas.microsoft.com/office/drawing/2014/main" id="{8EE83653-A5E4-4576-A804-10A0D31F4A96}"/>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21" name="Graphic 20">
                <a:extLst>
                  <a:ext uri="{FF2B5EF4-FFF2-40B4-BE49-F238E27FC236}">
                    <a16:creationId xmlns:a16="http://schemas.microsoft.com/office/drawing/2014/main" id="{A342B339-7209-210C-42D1-400DBDDDE5F4}"/>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84225" y="4189857"/>
                <a:ext cx="463463" cy="463463"/>
              </a:xfrm>
              <a:prstGeom prst="rect">
                <a:avLst/>
              </a:prstGeom>
            </p:spPr>
          </p:pic>
        </p:grpSp>
      </p:grpSp>
      <p:sp>
        <p:nvSpPr>
          <p:cNvPr id="13" name="Rectangle 12">
            <a:extLst>
              <a:ext uri="{FF2B5EF4-FFF2-40B4-BE49-F238E27FC236}">
                <a16:creationId xmlns:a16="http://schemas.microsoft.com/office/drawing/2014/main" id="{1F675035-4B9E-0E3C-F572-45F23F219F89}"/>
              </a:ext>
            </a:extLst>
          </p:cNvPr>
          <p:cNvSpPr/>
          <p:nvPr/>
        </p:nvSpPr>
        <p:spPr>
          <a:xfrm>
            <a:off x="466724" y="978662"/>
            <a:ext cx="11306862" cy="147940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NICE TSD18 lists MAICs and simulated treatment comparisons (STCs) as methods that can be used to carry out unanchored indirect comparisons</a:t>
            </a:r>
          </a:p>
          <a:p>
            <a:pPr marL="971550" lvl="1" indent="-285750">
              <a:buFont typeface="Inter" panose="02000503000000020004" pitchFamily="2" charset="0"/>
              <a:buChar char="↳"/>
              <a:defRPr/>
            </a:pPr>
            <a:r>
              <a:rPr lang="en-GB">
                <a:solidFill>
                  <a:schemeClr val="tx1"/>
                </a:solidFill>
                <a:latin typeface="Arial" panose="020B0604020202020204" pitchFamily="34" charset="0"/>
              </a:rPr>
              <a:t>MAICs are underlined by propensity score weighting</a:t>
            </a:r>
          </a:p>
          <a:p>
            <a:pPr marL="971550" lvl="1" indent="-285750">
              <a:buFont typeface="Inter" panose="02000503000000020004" pitchFamily="2" charset="0"/>
              <a:buChar char="↳"/>
              <a:defRPr/>
            </a:pPr>
            <a:r>
              <a:rPr lang="en-GB">
                <a:solidFill>
                  <a:schemeClr val="tx1"/>
                </a:solidFill>
                <a:latin typeface="Arial" panose="020B0604020202020204" pitchFamily="34" charset="0"/>
              </a:rPr>
              <a:t>STCs are underlined by the outcome regression method</a:t>
            </a:r>
          </a:p>
          <a:p>
            <a:pPr marL="285750" indent="-285750">
              <a:buFont typeface="Arial" panose="020B0604020202020204" pitchFamily="34" charset="0"/>
              <a:buChar char="•"/>
            </a:pPr>
            <a:endParaRPr lang="en-GB">
              <a:solidFill>
                <a:schemeClr val="tx1"/>
              </a:solidFill>
              <a:latin typeface="Arial" panose="020B0604020202020204" pitchFamily="34" charset="0"/>
            </a:endParaRP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6" name="TextBox 5">
            <a:extLst>
              <a:ext uri="{FF2B5EF4-FFF2-40B4-BE49-F238E27FC236}">
                <a16:creationId xmlns:a16="http://schemas.microsoft.com/office/drawing/2014/main" id="{D2E52355-E5A8-A65D-A398-8D0398AA86D5}"/>
              </a:ext>
            </a:extLst>
          </p:cNvPr>
          <p:cNvSpPr txBox="1"/>
          <p:nvPr/>
        </p:nvSpPr>
        <p:spPr>
          <a:xfrm>
            <a:off x="6663446" y="-31627"/>
            <a:ext cx="5508889"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*See appendix - </a:t>
            </a:r>
            <a:r>
              <a:rPr lang="en-GB">
                <a:hlinkClick r:id="rId7" action="ppaction://hlinksldjump"/>
              </a:rPr>
              <a:t>MAIC and STC NICE TSD18 </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281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Technology] for treating [condition] (IDxxxx)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a:latin typeface="Arial" panose="020B0604020202020204" pitchFamily="34" charset="0"/>
                <a:cs typeface="Arial" panose="020B0604020202020204" pitchFamily="34" charset="0"/>
              </a:rPr>
              <a:t>Teprotumumab for treating thyroid eye disease </a:t>
            </a:r>
            <a:r>
              <a:rPr lang="en-GB" kern="1400">
                <a:ea typeface="Times New Roman" panose="02020603050405020304" pitchFamily="18" charset="0"/>
              </a:rPr>
              <a:t>[ID6432]</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0026139" cy="2875457"/>
          </a:xfrm>
        </p:spPr>
        <p:txBody>
          <a:bodyPr>
            <a:noAutofit/>
          </a:bodyPr>
          <a:lstStyle/>
          <a:p>
            <a:pPr marL="457200" indent="-457200">
              <a:buSzPts val="2400"/>
              <a:buFont typeface="Wingdings" pitchFamily="2" charset="2"/>
              <a:buChar char="ü"/>
            </a:pPr>
            <a:r>
              <a:rPr lang="en-GB" sz="2800"/>
              <a:t> </a:t>
            </a:r>
            <a:r>
              <a:rPr lang="en-GB" sz="2800" b="1"/>
              <a:t>Background and key issues</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q"/>
            </a:pPr>
            <a:r>
              <a:rPr lang="en-GB" sz="2800"/>
              <a:t> Modelling and cost effectiveness</a:t>
            </a:r>
          </a:p>
          <a:p>
            <a:pPr marL="457200" indent="-457200">
              <a:buSzPts val="2000"/>
              <a:buFont typeface="Wingdings" pitchFamily="2" charset="2"/>
              <a:buChar char="q"/>
            </a:pPr>
            <a:r>
              <a:rPr lang="en-GB" sz="2800"/>
              <a:t> Summary</a:t>
            </a:r>
          </a:p>
          <a:p>
            <a:endParaRPr lang="en-GB" sz="2800"/>
          </a:p>
        </p:txBody>
      </p:sp>
    </p:spTree>
    <p:extLst>
      <p:ext uri="{BB962C8B-B14F-4D97-AF65-F5344CB8AC3E}">
        <p14:creationId xmlns:p14="http://schemas.microsoft.com/office/powerpoint/2010/main" val="3436929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a:latin typeface="Arial" panose="020B0604020202020204" pitchFamily="34" charset="0"/>
                <a:cs typeface="Arial" panose="020B0604020202020204" pitchFamily="34" charset="0"/>
              </a:rPr>
              <a:t>Teprotumumab for treating thyroid eye disease </a:t>
            </a:r>
            <a:r>
              <a:rPr lang="en-GB" kern="1400">
                <a:ea typeface="Times New Roman" panose="02020603050405020304" pitchFamily="18" charset="0"/>
              </a:rPr>
              <a:t>[ID6432]</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1136812" cy="2875457"/>
          </a:xfrm>
        </p:spPr>
        <p:txBody>
          <a:bodyPr>
            <a:noAutofit/>
          </a:bodyPr>
          <a:lstStyle/>
          <a:p>
            <a:pPr marL="457200" indent="-457200">
              <a:buSzPts val="2400"/>
              <a:buFont typeface="Wingdings" pitchFamily="2" charset="2"/>
              <a:buChar char="q"/>
            </a:pPr>
            <a:r>
              <a:rPr lang="en-GB" sz="2800"/>
              <a:t> Background and key issues</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ü"/>
            </a:pPr>
            <a:r>
              <a:rPr lang="en-GB" sz="2800" b="1"/>
              <a:t> Modelling and cost effectiveness</a:t>
            </a:r>
          </a:p>
          <a:p>
            <a:pPr marL="457200" indent="-457200">
              <a:buSzPts val="2000"/>
              <a:buFont typeface="Wingdings" pitchFamily="2" charset="2"/>
              <a:buChar char="q"/>
            </a:pPr>
            <a:r>
              <a:rPr lang="en-GB" sz="2800"/>
              <a:t> Summary</a:t>
            </a:r>
          </a:p>
          <a:p>
            <a:endParaRPr lang="en-GB" sz="2800"/>
          </a:p>
        </p:txBody>
      </p:sp>
    </p:spTree>
    <p:extLst>
      <p:ext uri="{BB962C8B-B14F-4D97-AF65-F5344CB8AC3E}">
        <p14:creationId xmlns:p14="http://schemas.microsoft.com/office/powerpoint/2010/main" val="615957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descr="Question to committee">
            <a:extLst>
              <a:ext uri="{FF2B5EF4-FFF2-40B4-BE49-F238E27FC236}">
                <a16:creationId xmlns:a16="http://schemas.microsoft.com/office/drawing/2014/main" id="{BAA47644-947C-7515-D90C-775C9A1C3208}"/>
              </a:ext>
            </a:extLst>
          </p:cNvPr>
          <p:cNvSpPr/>
          <p:nvPr/>
        </p:nvSpPr>
        <p:spPr>
          <a:xfrm>
            <a:off x="1302590" y="5760433"/>
            <a:ext cx="9920203" cy="57600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Is the model structure appropriate for decision making? </a:t>
            </a:r>
          </a:p>
        </p:txBody>
      </p:sp>
      <p:sp>
        <p:nvSpPr>
          <p:cNvPr id="2" name="Title 1">
            <a:extLst>
              <a:ext uri="{FF2B5EF4-FFF2-40B4-BE49-F238E27FC236}">
                <a16:creationId xmlns:a16="http://schemas.microsoft.com/office/drawing/2014/main" id="{B216A768-A065-8826-B261-8FCC033E216E}"/>
              </a:ext>
            </a:extLst>
          </p:cNvPr>
          <p:cNvSpPr>
            <a:spLocks noGrp="1"/>
          </p:cNvSpPr>
          <p:nvPr>
            <p:ph type="title"/>
          </p:nvPr>
        </p:nvSpPr>
        <p:spPr/>
        <p:txBody>
          <a:bodyPr>
            <a:normAutofit/>
          </a:bodyPr>
          <a:lstStyle/>
          <a:p>
            <a:r>
              <a:rPr lang="en-GB"/>
              <a:t>Model structure*</a:t>
            </a:r>
          </a:p>
        </p:txBody>
      </p:sp>
      <p:sp>
        <p:nvSpPr>
          <p:cNvPr id="5" name="Text Placeholder 4">
            <a:extLst>
              <a:ext uri="{FF2B5EF4-FFF2-40B4-BE49-F238E27FC236}">
                <a16:creationId xmlns:a16="http://schemas.microsoft.com/office/drawing/2014/main" id="{06128FC9-CC58-F26F-F176-DCC3CCA50508}"/>
              </a:ext>
            </a:extLst>
          </p:cNvPr>
          <p:cNvSpPr>
            <a:spLocks noGrp="1"/>
          </p:cNvSpPr>
          <p:nvPr>
            <p:ph type="body" sz="quarter" idx="13"/>
          </p:nvPr>
        </p:nvSpPr>
        <p:spPr>
          <a:xfrm>
            <a:off x="1899095" y="6373992"/>
            <a:ext cx="9086850" cy="365125"/>
          </a:xfrm>
        </p:spPr>
        <p:txBody>
          <a:bodyPr/>
          <a:lstStyle/>
          <a:p>
            <a:r>
              <a:rPr lang="en-GB" dirty="0"/>
              <a:t>Abbreviations: ICER, Incremental cost-effectiveness ratio; QALY, Quality-adjusted life years;</a:t>
            </a:r>
          </a:p>
        </p:txBody>
      </p:sp>
      <p:pic>
        <p:nvPicPr>
          <p:cNvPr id="6" name="Picture 5" descr="A diagram of a diagram&#10;&#10;Description automatically generated">
            <a:extLst>
              <a:ext uri="{FF2B5EF4-FFF2-40B4-BE49-F238E27FC236}">
                <a16:creationId xmlns:a16="http://schemas.microsoft.com/office/drawing/2014/main" id="{E29F3DBD-5772-AEC0-9A24-AF8C5813BF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438" y="1108392"/>
            <a:ext cx="7162482" cy="4536226"/>
          </a:xfrm>
          <a:prstGeom prst="rect">
            <a:avLst/>
          </a:prstGeom>
          <a:noFill/>
          <a:ln>
            <a:noFill/>
          </a:ln>
        </p:spPr>
      </p:pic>
      <p:sp>
        <p:nvSpPr>
          <p:cNvPr id="7" name="Table 1 title: deterministic">
            <a:extLst>
              <a:ext uri="{FF2B5EF4-FFF2-40B4-BE49-F238E27FC236}">
                <a16:creationId xmlns:a16="http://schemas.microsoft.com/office/drawing/2014/main" id="{D0807DC9-C411-B3EC-27CD-38172F8CA26D}"/>
              </a:ext>
            </a:extLst>
          </p:cNvPr>
          <p:cNvSpPr txBox="1"/>
          <p:nvPr/>
        </p:nvSpPr>
        <p:spPr>
          <a:xfrm>
            <a:off x="360606" y="739060"/>
            <a:ext cx="2621230" cy="369332"/>
          </a:xfrm>
          <a:prstGeom prst="rect">
            <a:avLst/>
          </a:prstGeom>
          <a:noFill/>
        </p:spPr>
        <p:txBody>
          <a:bodyPr wrap="none" rtlCol="0">
            <a:spAutoFit/>
          </a:bodyPr>
          <a:lstStyle/>
          <a:p>
            <a:r>
              <a:rPr lang="en-GB" b="1">
                <a:latin typeface="Arial" panose="020B0604020202020204" pitchFamily="34" charset="0"/>
              </a:rPr>
              <a:t>Figure: </a:t>
            </a:r>
            <a:r>
              <a:rPr lang="en-GB">
                <a:latin typeface="Arial" panose="020B0604020202020204" pitchFamily="34" charset="0"/>
              </a:rPr>
              <a:t>Model structure</a:t>
            </a:r>
          </a:p>
        </p:txBody>
      </p:sp>
      <p:grpSp>
        <p:nvGrpSpPr>
          <p:cNvPr id="3" name="Group 2">
            <a:extLst>
              <a:ext uri="{FF2B5EF4-FFF2-40B4-BE49-F238E27FC236}">
                <a16:creationId xmlns:a16="http://schemas.microsoft.com/office/drawing/2014/main" id="{32490F84-1166-AEB2-9EE8-1EA39C7186F9}"/>
              </a:ext>
              <a:ext uri="{C183D7F6-B498-43B3-948B-1728B52AA6E4}">
                <adec:decorative xmlns:adec="http://schemas.microsoft.com/office/drawing/2017/decorative" val="1"/>
              </a:ext>
            </a:extLst>
          </p:cNvPr>
          <p:cNvGrpSpPr/>
          <p:nvPr/>
        </p:nvGrpSpPr>
        <p:grpSpPr>
          <a:xfrm>
            <a:off x="912939" y="5712679"/>
            <a:ext cx="576000" cy="576000"/>
            <a:chOff x="-1440493" y="4133589"/>
            <a:chExt cx="576000" cy="576000"/>
          </a:xfrm>
        </p:grpSpPr>
        <p:sp>
          <p:nvSpPr>
            <p:cNvPr id="4" name="Oval 3">
              <a:extLst>
                <a:ext uri="{FF2B5EF4-FFF2-40B4-BE49-F238E27FC236}">
                  <a16:creationId xmlns:a16="http://schemas.microsoft.com/office/drawing/2014/main" id="{6E338248-2E4C-7FAD-CF45-B33EB633D19C}"/>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2" name="Graphic 11">
              <a:extLst>
                <a:ext uri="{FF2B5EF4-FFF2-40B4-BE49-F238E27FC236}">
                  <a16:creationId xmlns:a16="http://schemas.microsoft.com/office/drawing/2014/main" id="{261AB04D-CA82-5926-FFA0-442A002275DD}"/>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4225" y="4189857"/>
              <a:ext cx="463463" cy="463463"/>
            </a:xfrm>
            <a:prstGeom prst="rect">
              <a:avLst/>
            </a:prstGeom>
          </p:spPr>
        </p:pic>
      </p:grpSp>
      <p:sp>
        <p:nvSpPr>
          <p:cNvPr id="18" name="TextBox 17">
            <a:extLst>
              <a:ext uri="{FF2B5EF4-FFF2-40B4-BE49-F238E27FC236}">
                <a16:creationId xmlns:a16="http://schemas.microsoft.com/office/drawing/2014/main" id="{5B7EE45E-59F3-B072-E26F-0E9C48CDD187}"/>
              </a:ext>
            </a:extLst>
          </p:cNvPr>
          <p:cNvSpPr txBox="1"/>
          <p:nvPr/>
        </p:nvSpPr>
        <p:spPr>
          <a:xfrm>
            <a:off x="4620638" y="-31627"/>
            <a:ext cx="7551697"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*See appendix - </a:t>
            </a:r>
            <a:r>
              <a:rPr lang="en-GB">
                <a:hlinkClick r:id="rId6" action="ppaction://hlinksldjump"/>
              </a:rPr>
              <a:t>Proptosis and diplopia definitions used in the model</a:t>
            </a:r>
            <a:endParaRPr lang="en-GB">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9A07AC4-E968-BF35-D4E5-C89C68F49960}"/>
              </a:ext>
            </a:extLst>
          </p:cNvPr>
          <p:cNvSpPr txBox="1"/>
          <p:nvPr/>
        </p:nvSpPr>
        <p:spPr>
          <a:xfrm flipH="1">
            <a:off x="7474448" y="670681"/>
            <a:ext cx="4470474" cy="5078313"/>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Technology affects </a:t>
            </a:r>
            <a:r>
              <a:rPr lang="en-GB" b="1" u="sng" dirty="0">
                <a:latin typeface="Arial" panose="020B0604020202020204" pitchFamily="34" charset="0"/>
                <a:cs typeface="Arial" panose="020B0604020202020204" pitchFamily="34" charset="0"/>
              </a:rPr>
              <a:t>costs</a:t>
            </a:r>
            <a:r>
              <a:rPr lang="en-GB" b="1" dirty="0">
                <a:latin typeface="Arial" panose="020B0604020202020204" pitchFamily="34" charset="0"/>
                <a:cs typeface="Arial" panose="020B0604020202020204" pitchFamily="34" charset="0"/>
              </a:rPr>
              <a:t> by:</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Increasing treatment acquisition costs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Reducing surgery costs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Reducing  routine monitoring and disease management costs, due to more patients being in a better health state.</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Technology affects </a:t>
            </a:r>
            <a:r>
              <a:rPr lang="en-GB" b="1" u="sng" dirty="0">
                <a:latin typeface="Arial" panose="020B0604020202020204" pitchFamily="34" charset="0"/>
                <a:cs typeface="Arial" panose="020B0604020202020204" pitchFamily="34" charset="0"/>
              </a:rPr>
              <a:t>QALYs</a:t>
            </a:r>
            <a:r>
              <a:rPr lang="en-GB" b="1" dirty="0">
                <a:latin typeface="Arial" panose="020B0604020202020204" pitchFamily="34" charset="0"/>
                <a:cs typeface="Arial" panose="020B0604020202020204" pitchFamily="34" charset="0"/>
              </a:rPr>
              <a:t> by:</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Increasing the number of patients in the “no diplopia, small proptosis” health state</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Assumption with </a:t>
            </a:r>
            <a:r>
              <a:rPr lang="en-GB" b="1" u="sng" dirty="0">
                <a:latin typeface="Arial" panose="020B0604020202020204" pitchFamily="34" charset="0"/>
                <a:cs typeface="Arial" panose="020B0604020202020204" pitchFamily="34" charset="0"/>
              </a:rPr>
              <a:t>greatest ICER effect</a:t>
            </a:r>
            <a:r>
              <a:rPr lang="en-GB" b="1"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health state utility values (</a:t>
            </a:r>
            <a:r>
              <a:rPr lang="en-GB" i="1" dirty="0">
                <a:latin typeface="Arial" panose="020B0604020202020204" pitchFamily="34" charset="0"/>
                <a:cs typeface="Arial" panose="020B0604020202020204" pitchFamily="34" charset="0"/>
              </a:rPr>
              <a:t>derived from a vignette study, Smith et al. 2023</a:t>
            </a:r>
            <a:r>
              <a:rPr lang="en-GB"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Level of treatment waning </a:t>
            </a:r>
          </a:p>
        </p:txBody>
      </p:sp>
    </p:spTree>
    <p:extLst>
      <p:ext uri="{BB962C8B-B14F-4D97-AF65-F5344CB8AC3E}">
        <p14:creationId xmlns:p14="http://schemas.microsoft.com/office/powerpoint/2010/main" val="369915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39599-B1AE-CC38-978A-BDAB228C52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8F9A2D-AECF-939D-834C-CF8F56363AF3}"/>
              </a:ext>
            </a:extLst>
          </p:cNvPr>
          <p:cNvSpPr>
            <a:spLocks noGrp="1"/>
          </p:cNvSpPr>
          <p:nvPr>
            <p:ph type="title"/>
          </p:nvPr>
        </p:nvSpPr>
        <p:spPr/>
        <p:txBody>
          <a:bodyPr>
            <a:normAutofit/>
          </a:bodyPr>
          <a:lstStyle/>
          <a:p>
            <a:r>
              <a:rPr lang="en-GB"/>
              <a:t>Health state utility values</a:t>
            </a:r>
          </a:p>
        </p:txBody>
      </p:sp>
      <p:sp>
        <p:nvSpPr>
          <p:cNvPr id="5" name="Text Placeholder 4">
            <a:extLst>
              <a:ext uri="{FF2B5EF4-FFF2-40B4-BE49-F238E27FC236}">
                <a16:creationId xmlns:a16="http://schemas.microsoft.com/office/drawing/2014/main" id="{41AD13EA-ED73-F32E-276D-D788A8C0EF5C}"/>
              </a:ext>
            </a:extLst>
          </p:cNvPr>
          <p:cNvSpPr>
            <a:spLocks noGrp="1"/>
          </p:cNvSpPr>
          <p:nvPr>
            <p:ph type="body" sz="quarter" idx="13"/>
          </p:nvPr>
        </p:nvSpPr>
        <p:spPr>
          <a:xfrm>
            <a:off x="1871663" y="6569522"/>
            <a:ext cx="9086850" cy="250089"/>
          </a:xfrm>
        </p:spPr>
        <p:txBody>
          <a:bodyPr>
            <a:normAutofit fontScale="92500" lnSpcReduction="10000"/>
          </a:bodyPr>
          <a:lstStyle/>
          <a:p>
            <a:r>
              <a:rPr lang="en-GB" dirty="0"/>
              <a:t>Abbreviations: TED, Thyroid eye disease;</a:t>
            </a:r>
          </a:p>
        </p:txBody>
      </p:sp>
      <p:sp>
        <p:nvSpPr>
          <p:cNvPr id="32" name="Rectangle 31">
            <a:extLst>
              <a:ext uri="{FF2B5EF4-FFF2-40B4-BE49-F238E27FC236}">
                <a16:creationId xmlns:a16="http://schemas.microsoft.com/office/drawing/2014/main" id="{B8B9A9BD-235F-E42C-A39A-A0C9DCD9C1BB}"/>
              </a:ext>
            </a:extLst>
          </p:cNvPr>
          <p:cNvSpPr/>
          <p:nvPr/>
        </p:nvSpPr>
        <p:spPr>
          <a:xfrm>
            <a:off x="466723" y="785791"/>
            <a:ext cx="11304000" cy="224900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228096"/>
                </a:solidFill>
                <a:effectLst/>
                <a:uLnTx/>
                <a:uFillTx/>
                <a:latin typeface="Arial" panose="020B0604020202020204" pitchFamily="34" charset="0"/>
                <a:ea typeface="+mn-ea"/>
                <a:cs typeface="+mn-cs"/>
              </a:rPr>
              <a:t>Background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chemeClr val="tx1"/>
                </a:solidFill>
                <a:latin typeface="Arial" panose="020B0604020202020204" pitchFamily="34" charset="0"/>
              </a:rPr>
              <a:t>The company commissioned a study (Smith et al. 2023) to obtain utility values</a:t>
            </a:r>
          </a:p>
          <a:p>
            <a:pPr marL="971550" marR="0" lvl="1" indent="-285750" fontAlgn="auto">
              <a:lnSpc>
                <a:spcPct val="100000"/>
              </a:lnSpc>
              <a:spcBef>
                <a:spcPts val="0"/>
              </a:spcBef>
              <a:spcAft>
                <a:spcPts val="0"/>
              </a:spcAft>
              <a:buClrTx/>
              <a:buSzTx/>
              <a:buFont typeface="Inter" panose="02000503000000020004" pitchFamily="2" charset="0"/>
              <a:buChar char="↳"/>
              <a:tabLst/>
              <a:defRPr/>
            </a:pPr>
            <a:r>
              <a:rPr lang="en-GB" dirty="0">
                <a:solidFill>
                  <a:schemeClr val="tx1"/>
                </a:solidFill>
                <a:latin typeface="Arial" panose="020B0604020202020204" pitchFamily="34" charset="0"/>
              </a:rPr>
              <a:t>For each of the 6 main health states vignettes were developed based on interviews with 6 US patients with TED and 2 placebo-controlled clinical trials </a:t>
            </a:r>
          </a:p>
          <a:p>
            <a:pPr marL="971550" marR="0" lvl="1" indent="-285750" fontAlgn="auto">
              <a:lnSpc>
                <a:spcPct val="100000"/>
              </a:lnSpc>
              <a:spcBef>
                <a:spcPts val="0"/>
              </a:spcBef>
              <a:spcAft>
                <a:spcPts val="0"/>
              </a:spcAft>
              <a:buClrTx/>
              <a:buSzTx/>
              <a:buFont typeface="Inter" panose="02000503000000020004" pitchFamily="2" charset="0"/>
              <a:buChar char="↳"/>
              <a:tabLst/>
              <a:defRPr/>
            </a:pPr>
            <a:r>
              <a:rPr lang="en-GB" dirty="0">
                <a:solidFill>
                  <a:schemeClr val="tx1"/>
                </a:solidFill>
                <a:latin typeface="Arial" panose="020B0604020202020204" pitchFamily="34" charset="0"/>
              </a:rPr>
              <a:t>111 participants, a demographically representative sample of the US general population and without TED, were recruited for a time-trade off study </a:t>
            </a:r>
          </a:p>
          <a:p>
            <a:pPr marL="285750" indent="-285750">
              <a:buFont typeface="Arial" panose="020B0604020202020204" pitchFamily="34" charset="0"/>
              <a:buChar char="•"/>
              <a:defRPr/>
            </a:pPr>
            <a:r>
              <a:rPr lang="en-GB" dirty="0">
                <a:solidFill>
                  <a:schemeClr val="tx1"/>
                </a:solidFill>
                <a:latin typeface="Arial" panose="020B0604020202020204" pitchFamily="34" charset="0"/>
              </a:rPr>
              <a:t>Averages of the four lowest utility values and the four highest utility values, were used to estimate utility values for the surgery and post-surgery health states, respectively</a:t>
            </a:r>
          </a:p>
        </p:txBody>
      </p:sp>
      <p:graphicFrame>
        <p:nvGraphicFramePr>
          <p:cNvPr id="3" name="Table 4">
            <a:extLst>
              <a:ext uri="{FF2B5EF4-FFF2-40B4-BE49-F238E27FC236}">
                <a16:creationId xmlns:a16="http://schemas.microsoft.com/office/drawing/2014/main" id="{0D2B209A-7E32-ACEE-B419-B367C58E369C}"/>
              </a:ext>
            </a:extLst>
          </p:cNvPr>
          <p:cNvGraphicFramePr>
            <a:graphicFrameLocks noGrp="1"/>
          </p:cNvGraphicFramePr>
          <p:nvPr>
            <p:extLst>
              <p:ext uri="{D42A27DB-BD31-4B8C-83A1-F6EECF244321}">
                <p14:modId xmlns:p14="http://schemas.microsoft.com/office/powerpoint/2010/main" val="1400983695"/>
              </p:ext>
            </p:extLst>
          </p:nvPr>
        </p:nvGraphicFramePr>
        <p:xfrm>
          <a:off x="471000" y="3322299"/>
          <a:ext cx="11299723" cy="2598039"/>
        </p:xfrm>
        <a:graphic>
          <a:graphicData uri="http://schemas.openxmlformats.org/drawingml/2006/table">
            <a:tbl>
              <a:tblPr firstRow="1" bandRow="1">
                <a:tableStyleId>{21E4AEA4-8DFA-4A89-87EB-49C32662AFE0}</a:tableStyleId>
              </a:tblPr>
              <a:tblGrid>
                <a:gridCol w="5746920">
                  <a:extLst>
                    <a:ext uri="{9D8B030D-6E8A-4147-A177-3AD203B41FA5}">
                      <a16:colId xmlns:a16="http://schemas.microsoft.com/office/drawing/2014/main" val="604690041"/>
                    </a:ext>
                  </a:extLst>
                </a:gridCol>
                <a:gridCol w="5552803">
                  <a:extLst>
                    <a:ext uri="{9D8B030D-6E8A-4147-A177-3AD203B41FA5}">
                      <a16:colId xmlns:a16="http://schemas.microsoft.com/office/drawing/2014/main" val="1558910358"/>
                    </a:ext>
                  </a:extLst>
                </a:gridCol>
              </a:tblGrid>
              <a:tr h="237345">
                <a:tc>
                  <a:txBody>
                    <a:bodyPr/>
                    <a:lstStyle/>
                    <a:p>
                      <a:pPr algn="l">
                        <a:lnSpc>
                          <a:spcPct val="100000"/>
                        </a:lnSpc>
                        <a:spcBef>
                          <a:spcPts val="200"/>
                        </a:spcBef>
                        <a:spcAft>
                          <a:spcPts val="200"/>
                        </a:spcAft>
                        <a:buNone/>
                      </a:pPr>
                      <a:endPar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436C"/>
                    </a:solidFill>
                  </a:tcPr>
                </a:tc>
                <a:tc>
                  <a:txBody>
                    <a:bodyPr/>
                    <a:lstStyle/>
                    <a:p>
                      <a:pPr algn="ct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Mean utility value (standard deviation)</a:t>
                      </a:r>
                    </a:p>
                  </a:txBody>
                  <a:tcPr marL="68580" marR="68580" marT="0" marB="0">
                    <a:lnT w="12700" cap="flat" cmpd="sng" algn="ctr">
                      <a:solidFill>
                        <a:schemeClr val="bg1"/>
                      </a:solidFill>
                      <a:prstDash val="solid"/>
                      <a:round/>
                      <a:headEnd type="none" w="med" len="med"/>
                      <a:tailEnd type="none" w="med" len="med"/>
                    </a:lnT>
                    <a:solidFill>
                      <a:srgbClr val="00436C"/>
                    </a:solidFill>
                  </a:tcPr>
                </a:tc>
                <a:extLst>
                  <a:ext uri="{0D108BD9-81ED-4DB2-BD59-A6C34878D82A}">
                    <a16:rowId xmlns:a16="http://schemas.microsoft.com/office/drawing/2014/main" val="3135952743"/>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Small Proptosis, No Diplopia</a:t>
                      </a:r>
                    </a:p>
                  </a:txBody>
                  <a:tcPr marL="68580" marR="68580" marT="0" marB="0">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0.60 (0.34)</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3753817"/>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Large Proptosis, No Diplopia</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0.46 (0.32)</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631127089"/>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Small Proptosis, Intermittent/Inconstant Diplopia</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0.52 (0.33)</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78588015"/>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Large Proptosis, Intermittent/Inconstant Diplopia</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0.43 (0.33)</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3485451443"/>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Small Proptosis, Constant Diplopia</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0.34 (0.31)</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00722641"/>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Large Proptosis, Constant Diplopia</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0.30 (0.31)</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109313565"/>
                  </a:ext>
                </a:extLst>
              </a:tr>
              <a:tr h="237345">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Surgery  </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0.38</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77470683"/>
                  </a:ext>
                </a:extLst>
              </a:tr>
              <a:tr h="237912">
                <a:tc>
                  <a:txBody>
                    <a:bodyPr/>
                    <a:lstStyle/>
                    <a:p>
                      <a:pPr>
                        <a:lnSpc>
                          <a:spcPct val="115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Post-surgery</a:t>
                      </a:r>
                    </a:p>
                  </a:txBody>
                  <a:tcPr marL="68580" marR="68580" marT="0" marB="0">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15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0.50</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271363142"/>
                  </a:ext>
                </a:extLst>
              </a:tr>
            </a:tbl>
          </a:graphicData>
        </a:graphic>
      </p:graphicFrame>
      <p:sp>
        <p:nvSpPr>
          <p:cNvPr id="4" name="Table 1 title: deterministic">
            <a:extLst>
              <a:ext uri="{FF2B5EF4-FFF2-40B4-BE49-F238E27FC236}">
                <a16:creationId xmlns:a16="http://schemas.microsoft.com/office/drawing/2014/main" id="{63982D1A-3F2B-78D1-3FA8-08999B86E91E}"/>
              </a:ext>
            </a:extLst>
          </p:cNvPr>
          <p:cNvSpPr txBox="1"/>
          <p:nvPr/>
        </p:nvSpPr>
        <p:spPr>
          <a:xfrm>
            <a:off x="364819" y="3000037"/>
            <a:ext cx="8336729" cy="369332"/>
          </a:xfrm>
          <a:prstGeom prst="rect">
            <a:avLst/>
          </a:prstGeom>
          <a:noFill/>
        </p:spPr>
        <p:txBody>
          <a:bodyPr wrap="square" rtlCol="0">
            <a:spAutoFit/>
          </a:bodyPr>
          <a:lstStyle/>
          <a:p>
            <a:r>
              <a:rPr lang="en-GB" b="1">
                <a:latin typeface="Arial" panose="020B0604020202020204" pitchFamily="34" charset="0"/>
              </a:rPr>
              <a:t>Table: </a:t>
            </a:r>
            <a:r>
              <a:rPr lang="en-GB">
                <a:latin typeface="Arial" panose="020B0604020202020204" pitchFamily="34" charset="0"/>
              </a:rPr>
              <a:t>Summary of utility values </a:t>
            </a:r>
          </a:p>
        </p:txBody>
      </p:sp>
      <p:grpSp>
        <p:nvGrpSpPr>
          <p:cNvPr id="7" name="Group 6">
            <a:extLst>
              <a:ext uri="{FF2B5EF4-FFF2-40B4-BE49-F238E27FC236}">
                <a16:creationId xmlns:a16="http://schemas.microsoft.com/office/drawing/2014/main" id="{D046E45A-1730-4BBE-8675-8D564E15593B}"/>
              </a:ext>
            </a:extLst>
          </p:cNvPr>
          <p:cNvGrpSpPr/>
          <p:nvPr/>
        </p:nvGrpSpPr>
        <p:grpSpPr>
          <a:xfrm>
            <a:off x="1185141" y="5946032"/>
            <a:ext cx="10156023" cy="586898"/>
            <a:chOff x="1377165" y="5552840"/>
            <a:chExt cx="10156023" cy="586898"/>
          </a:xfrm>
        </p:grpSpPr>
        <p:sp>
          <p:nvSpPr>
            <p:cNvPr id="8" name="Rectangle 7" descr="Question to committee">
              <a:extLst>
                <a:ext uri="{FF2B5EF4-FFF2-40B4-BE49-F238E27FC236}">
                  <a16:creationId xmlns:a16="http://schemas.microsoft.com/office/drawing/2014/main" id="{61988B0B-1331-C1EF-E223-B6C7A745C545}"/>
                </a:ext>
              </a:extLst>
            </p:cNvPr>
            <p:cNvSpPr/>
            <p:nvPr/>
          </p:nvSpPr>
          <p:spPr>
            <a:xfrm>
              <a:off x="1818062" y="5563738"/>
              <a:ext cx="9715126" cy="5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What is the committee’s view on the approach used to generate utility values and the derived values? </a:t>
              </a:r>
            </a:p>
          </p:txBody>
        </p:sp>
        <p:grpSp>
          <p:nvGrpSpPr>
            <p:cNvPr id="9" name="Group 8">
              <a:extLst>
                <a:ext uri="{FF2B5EF4-FFF2-40B4-BE49-F238E27FC236}">
                  <a16:creationId xmlns:a16="http://schemas.microsoft.com/office/drawing/2014/main" id="{71703BB8-0DBF-B199-10E2-78F4356A23E2}"/>
                </a:ext>
                <a:ext uri="{C183D7F6-B498-43B3-948B-1728B52AA6E4}">
                  <adec:decorative xmlns:adec="http://schemas.microsoft.com/office/drawing/2017/decorative" val="1"/>
                </a:ext>
              </a:extLst>
            </p:cNvPr>
            <p:cNvGrpSpPr/>
            <p:nvPr/>
          </p:nvGrpSpPr>
          <p:grpSpPr>
            <a:xfrm>
              <a:off x="1377165" y="5552840"/>
              <a:ext cx="576000" cy="576000"/>
              <a:chOff x="-1519328" y="3974547"/>
              <a:chExt cx="576000" cy="576000"/>
            </a:xfrm>
          </p:grpSpPr>
          <p:sp>
            <p:nvSpPr>
              <p:cNvPr id="10" name="Oval 9">
                <a:extLst>
                  <a:ext uri="{FF2B5EF4-FFF2-40B4-BE49-F238E27FC236}">
                    <a16:creationId xmlns:a16="http://schemas.microsoft.com/office/drawing/2014/main" id="{BF6F2258-C637-79C5-E349-D6340148B357}"/>
                  </a:ext>
                </a:extLst>
              </p:cNvPr>
              <p:cNvSpPr/>
              <p:nvPr/>
            </p:nvSpPr>
            <p:spPr>
              <a:xfrm>
                <a:off x="-1519328" y="3974547"/>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1" name="Graphic 10">
                <a:extLst>
                  <a:ext uri="{FF2B5EF4-FFF2-40B4-BE49-F238E27FC236}">
                    <a16:creationId xmlns:a16="http://schemas.microsoft.com/office/drawing/2014/main" id="{10D63A5F-F493-E706-A796-5929FA5B2FA8}"/>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40665" y="4041714"/>
                <a:ext cx="463463" cy="463463"/>
              </a:xfrm>
              <a:prstGeom prst="rect">
                <a:avLst/>
              </a:prstGeom>
            </p:spPr>
          </p:pic>
        </p:grpSp>
      </p:grpSp>
    </p:spTree>
    <p:extLst>
      <p:ext uri="{BB962C8B-B14F-4D97-AF65-F5344CB8AC3E}">
        <p14:creationId xmlns:p14="http://schemas.microsoft.com/office/powerpoint/2010/main" val="2714282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6A768-A065-8826-B261-8FCC033E216E}"/>
              </a:ext>
            </a:extLst>
          </p:cNvPr>
          <p:cNvSpPr>
            <a:spLocks noGrp="1"/>
          </p:cNvSpPr>
          <p:nvPr>
            <p:ph type="title"/>
          </p:nvPr>
        </p:nvSpPr>
        <p:spPr/>
        <p:txBody>
          <a:bodyPr>
            <a:normAutofit/>
          </a:bodyPr>
          <a:lstStyle/>
          <a:p>
            <a:r>
              <a:rPr lang="en-GB" dirty="0">
                <a:hlinkClick r:id="rId3" action="ppaction://hlinksldjump"/>
              </a:rPr>
              <a:t>Key Issue</a:t>
            </a:r>
            <a:r>
              <a:rPr lang="en-GB" dirty="0"/>
              <a:t>: Treatment effect extrapolation (1/3)*</a:t>
            </a:r>
          </a:p>
        </p:txBody>
      </p:sp>
      <p:sp>
        <p:nvSpPr>
          <p:cNvPr id="5" name="Text Placeholder 4">
            <a:extLst>
              <a:ext uri="{FF2B5EF4-FFF2-40B4-BE49-F238E27FC236}">
                <a16:creationId xmlns:a16="http://schemas.microsoft.com/office/drawing/2014/main" id="{06128FC9-CC58-F26F-F176-DCC3CCA50508}"/>
              </a:ext>
            </a:extLst>
          </p:cNvPr>
          <p:cNvSpPr>
            <a:spLocks noGrp="1"/>
          </p:cNvSpPr>
          <p:nvPr>
            <p:ph type="body" sz="quarter" idx="13"/>
          </p:nvPr>
        </p:nvSpPr>
        <p:spPr>
          <a:xfrm>
            <a:off x="1871663" y="6454486"/>
            <a:ext cx="9086850" cy="365125"/>
          </a:xfrm>
        </p:spPr>
        <p:txBody>
          <a:bodyPr/>
          <a:lstStyle/>
          <a:p>
            <a:r>
              <a:rPr lang="en-GB" dirty="0"/>
              <a:t>EAG, External Assessment Group; ICER, Incremental cost-effectiveness ratio; TED, Thyroid eye disease;</a:t>
            </a:r>
          </a:p>
        </p:txBody>
      </p:sp>
      <p:sp>
        <p:nvSpPr>
          <p:cNvPr id="25" name="Rectangle 24">
            <a:extLst>
              <a:ext uri="{FF2B5EF4-FFF2-40B4-BE49-F238E27FC236}">
                <a16:creationId xmlns:a16="http://schemas.microsoft.com/office/drawing/2014/main" id="{EAF1C037-1182-77ED-44FC-394F8E6E579C}"/>
              </a:ext>
            </a:extLst>
          </p:cNvPr>
          <p:cNvSpPr/>
          <p:nvPr/>
        </p:nvSpPr>
        <p:spPr>
          <a:xfrm>
            <a:off x="466723" y="2307725"/>
            <a:ext cx="11304000" cy="20160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00436C"/>
                </a:solidFill>
                <a:effectLst/>
                <a:uLnTx/>
                <a:uFillTx/>
                <a:latin typeface="Arial" panose="020B0604020202020204" pitchFamily="34" charset="0"/>
                <a:ea typeface="+mn-ea"/>
                <a:cs typeface="+mn-cs"/>
              </a:rPr>
              <a:t>Company</a:t>
            </a:r>
          </a:p>
          <a:p>
            <a:pPr marL="285750" indent="-285750">
              <a:buFont typeface="Arial" panose="020B0604020202020204" pitchFamily="34" charset="0"/>
              <a:buChar char="•"/>
            </a:pPr>
            <a:r>
              <a:rPr lang="en-GB" dirty="0">
                <a:solidFill>
                  <a:srgbClr val="000000"/>
                </a:solidFill>
                <a:latin typeface="Arial" panose="020B0604020202020204" pitchFamily="34" charset="0"/>
              </a:rPr>
              <a:t>Assuming patients remain in same health state after 24 weeks supported by available data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rgbClr val="000000"/>
                </a:solidFill>
                <a:latin typeface="Arial" panose="020B0604020202020204" pitchFamily="34" charset="0"/>
              </a:rPr>
              <a:t>P</a:t>
            </a:r>
            <a:r>
              <a:rPr kumimoji="0" lang="en-GB" sz="1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lausible</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that most patients who respond to treatment would experience disease stabilisation</a:t>
            </a:r>
          </a:p>
          <a:p>
            <a:pPr marL="285750" lvl="0" indent="-285750">
              <a:buFont typeface="Arial" panose="020B0604020202020204" pitchFamily="34" charset="0"/>
              <a:buChar char="•"/>
              <a:defRPr/>
            </a:pPr>
            <a:r>
              <a:rPr lang="en-GB" dirty="0">
                <a:solidFill>
                  <a:srgbClr val="000000"/>
                </a:solidFill>
                <a:latin typeface="Arial" panose="020B0604020202020204" pitchFamily="34" charset="0"/>
              </a:rPr>
              <a:t>As patients move into inactive phase of TED (1-3 yrs post diagnosis) symptoms stabilise </a:t>
            </a:r>
          </a:p>
          <a:p>
            <a:pPr marL="285750" lvl="0" indent="-285750">
              <a:buFont typeface="Arial" panose="020B0604020202020204" pitchFamily="34" charset="0"/>
              <a:buChar char="•"/>
              <a:defRPr/>
            </a:pPr>
            <a:r>
              <a:rPr lang="en-GB" dirty="0">
                <a:solidFill>
                  <a:srgbClr val="000000"/>
                </a:solidFill>
                <a:latin typeface="Arial" panose="020B0604020202020204" pitchFamily="34" charset="0"/>
              </a:rPr>
              <a:t>Calculating long term transitions would not be possible without introducing considerable uncertainty</a:t>
            </a:r>
          </a:p>
          <a:p>
            <a:pPr marL="971550" lvl="1" indent="-285750">
              <a:spcBef>
                <a:spcPts val="300"/>
              </a:spcBef>
              <a:buFont typeface="Inter" panose="02000503000000020004" pitchFamily="2" charset="0"/>
              <a:buChar char="↳"/>
              <a:defRPr/>
            </a:pPr>
            <a:r>
              <a:rPr lang="en-GB" dirty="0">
                <a:solidFill>
                  <a:schemeClr val="tx1"/>
                </a:solidFill>
                <a:latin typeface="Arial"/>
                <a:cs typeface="Arial"/>
              </a:rPr>
              <a:t>Data after 24 weeks is limited for both teprotumumab and comparators – long term transitions would be influenced by individual patients or have zero occupancy </a:t>
            </a:r>
          </a:p>
        </p:txBody>
      </p:sp>
      <p:sp>
        <p:nvSpPr>
          <p:cNvPr id="26" name="Rectangle 25">
            <a:extLst>
              <a:ext uri="{FF2B5EF4-FFF2-40B4-BE49-F238E27FC236}">
                <a16:creationId xmlns:a16="http://schemas.microsoft.com/office/drawing/2014/main" id="{A15841C0-D630-413A-0CA7-BF161E3967C5}"/>
              </a:ext>
            </a:extLst>
          </p:cNvPr>
          <p:cNvSpPr/>
          <p:nvPr/>
        </p:nvSpPr>
        <p:spPr>
          <a:xfrm>
            <a:off x="466724" y="4416503"/>
            <a:ext cx="11306862" cy="193274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EAG comments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solidFill>
                  <a:schemeClr val="tx1"/>
                </a:solidFill>
                <a:latin typeface="Arial"/>
                <a:cs typeface="Arial"/>
              </a:rPr>
              <a:t>Evidence suggested worsening of proptosis and diplopia outcomes between 24 and 72 weeks for people that received teprotumumab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72 week follow up data can not be incorporated directly into modelling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Essential that impact of treatment effect waning explored, provided scenario analysis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ICERs are highly sensitive to health state occupancy at 24 weeks (which is uncertain) and the assumed level of treatment waning</a:t>
            </a:r>
          </a:p>
        </p:txBody>
      </p:sp>
      <p:sp>
        <p:nvSpPr>
          <p:cNvPr id="32" name="Rectangle 31">
            <a:extLst>
              <a:ext uri="{FF2B5EF4-FFF2-40B4-BE49-F238E27FC236}">
                <a16:creationId xmlns:a16="http://schemas.microsoft.com/office/drawing/2014/main" id="{4423FAC9-BAA5-411F-E9CE-445B234CF3C2}"/>
              </a:ext>
            </a:extLst>
          </p:cNvPr>
          <p:cNvSpPr/>
          <p:nvPr/>
        </p:nvSpPr>
        <p:spPr>
          <a:xfrm>
            <a:off x="466723" y="986960"/>
            <a:ext cx="11304000" cy="1240674"/>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228096"/>
                </a:solidFill>
                <a:effectLst/>
                <a:uLnTx/>
                <a:uFillTx/>
                <a:latin typeface="Arial" panose="020B0604020202020204" pitchFamily="34" charset="0"/>
                <a:ea typeface="+mn-ea"/>
                <a:cs typeface="+mn-cs"/>
              </a:rPr>
              <a:t>Background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rgbClr val="000000"/>
                </a:solidFill>
                <a:latin typeface="Arial" panose="020B0604020202020204" pitchFamily="34" charset="0"/>
              </a:rPr>
              <a:t>C</a:t>
            </a:r>
            <a:r>
              <a:rPr kumimoji="0" lang="en-GB" sz="1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ompany</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base-case assumes that after 24 weeks there is no further improvement or deterioration in proptosis or diplopia scores or changes to relative treatment effect</a:t>
            </a:r>
          </a:p>
          <a:p>
            <a:pPr marL="971550" marR="0" lvl="1" indent="-285750" fontAlgn="auto">
              <a:lnSpc>
                <a:spcPct val="100000"/>
              </a:lnSpc>
              <a:spcBef>
                <a:spcPts val="300"/>
              </a:spcBef>
              <a:spcAft>
                <a:spcPts val="0"/>
              </a:spcAft>
              <a:buClrTx/>
              <a:buSzTx/>
              <a:buFont typeface="Inter" panose="02000503000000020004" pitchFamily="2" charset="0"/>
              <a:buChar char="↳"/>
              <a:tabLst/>
              <a:defRPr/>
            </a:pPr>
            <a:r>
              <a:rPr lang="en-GB" dirty="0">
                <a:solidFill>
                  <a:schemeClr val="tx1"/>
                </a:solidFill>
                <a:latin typeface="Arial"/>
                <a:cs typeface="Arial"/>
              </a:rPr>
              <a:t>People remain in health state after 24 weeks unless they transition to surgery or death health states</a:t>
            </a:r>
          </a:p>
        </p:txBody>
      </p:sp>
      <p:pic>
        <p:nvPicPr>
          <p:cNvPr id="6" name="Picture 5">
            <a:extLst>
              <a:ext uri="{FF2B5EF4-FFF2-40B4-BE49-F238E27FC236}">
                <a16:creationId xmlns:a16="http://schemas.microsoft.com/office/drawing/2014/main" id="{A5FC3051-4384-3880-E087-F2AA67D8D241}"/>
              </a:ext>
              <a:ext uri="{C183D7F6-B498-43B3-948B-1728B52AA6E4}">
                <adec:decorative xmlns:adec="http://schemas.microsoft.com/office/drawing/2017/decorative" val="1"/>
              </a:ext>
            </a:extLst>
          </p:cNvPr>
          <p:cNvPicPr>
            <a:picLocks noChangeAspect="1"/>
          </p:cNvPicPr>
          <p:nvPr/>
        </p:nvPicPr>
        <p:blipFill rotWithShape="1">
          <a:blip r:embed="rId4"/>
          <a:srcRect l="16406" t="4575" r="14821" b="4613"/>
          <a:stretch/>
        </p:blipFill>
        <p:spPr>
          <a:xfrm>
            <a:off x="11358445" y="214502"/>
            <a:ext cx="690860" cy="690860"/>
          </a:xfrm>
          <a:prstGeom prst="rect">
            <a:avLst/>
          </a:prstGeom>
        </p:spPr>
      </p:pic>
    </p:spTree>
    <p:extLst>
      <p:ext uri="{BB962C8B-B14F-4D97-AF65-F5344CB8AC3E}">
        <p14:creationId xmlns:p14="http://schemas.microsoft.com/office/powerpoint/2010/main" val="2676468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BD1DE-B7C3-D915-1202-039532950F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FA7827-9BC9-D4C9-40DE-3D8E7183D216}"/>
              </a:ext>
            </a:extLst>
          </p:cNvPr>
          <p:cNvSpPr>
            <a:spLocks noGrp="1"/>
          </p:cNvSpPr>
          <p:nvPr>
            <p:ph type="title"/>
          </p:nvPr>
        </p:nvSpPr>
        <p:spPr>
          <a:xfrm>
            <a:off x="403526" y="138725"/>
            <a:ext cx="11250785" cy="592817"/>
          </a:xfrm>
        </p:spPr>
        <p:txBody>
          <a:bodyPr/>
          <a:lstStyle/>
          <a:p>
            <a:r>
              <a:rPr lang="en-GB" dirty="0">
                <a:hlinkClick r:id="rId3" action="ppaction://hlinksldjump"/>
              </a:rPr>
              <a:t>Key Issue</a:t>
            </a:r>
            <a:r>
              <a:rPr lang="en-GB" dirty="0"/>
              <a:t>: Treatment effect extrapolation (2/3)*</a:t>
            </a:r>
          </a:p>
        </p:txBody>
      </p:sp>
      <p:sp>
        <p:nvSpPr>
          <p:cNvPr id="4" name="Text Placeholder 3">
            <a:extLst>
              <a:ext uri="{FF2B5EF4-FFF2-40B4-BE49-F238E27FC236}">
                <a16:creationId xmlns:a16="http://schemas.microsoft.com/office/drawing/2014/main" id="{C2E11BCF-E902-2592-10C7-A388933B33A1}"/>
              </a:ext>
            </a:extLst>
          </p:cNvPr>
          <p:cNvSpPr>
            <a:spLocks noGrp="1"/>
          </p:cNvSpPr>
          <p:nvPr>
            <p:ph type="body" sz="quarter" idx="13"/>
          </p:nvPr>
        </p:nvSpPr>
        <p:spPr>
          <a:xfrm>
            <a:off x="1871663" y="6448425"/>
            <a:ext cx="9086850" cy="260350"/>
          </a:xfrm>
        </p:spPr>
        <p:txBody>
          <a:bodyPr>
            <a:normAutofit fontScale="92500" lnSpcReduction="10000"/>
          </a:bodyPr>
          <a:lstStyle/>
          <a:p>
            <a:r>
              <a:rPr lang="en-GB" dirty="0"/>
              <a:t>Abbreviations: NR, Not reported;</a:t>
            </a:r>
          </a:p>
        </p:txBody>
      </p:sp>
      <p:graphicFrame>
        <p:nvGraphicFramePr>
          <p:cNvPr id="6" name="Table 4">
            <a:extLst>
              <a:ext uri="{FF2B5EF4-FFF2-40B4-BE49-F238E27FC236}">
                <a16:creationId xmlns:a16="http://schemas.microsoft.com/office/drawing/2014/main" id="{577093C2-017E-EEA9-C587-506CA241954D}"/>
              </a:ext>
            </a:extLst>
          </p:cNvPr>
          <p:cNvGraphicFramePr>
            <a:graphicFrameLocks noGrp="1"/>
          </p:cNvGraphicFramePr>
          <p:nvPr>
            <p:extLst>
              <p:ext uri="{D42A27DB-BD31-4B8C-83A1-F6EECF244321}">
                <p14:modId xmlns:p14="http://schemas.microsoft.com/office/powerpoint/2010/main" val="3754539677"/>
              </p:ext>
            </p:extLst>
          </p:nvPr>
        </p:nvGraphicFramePr>
        <p:xfrm>
          <a:off x="470604" y="1017162"/>
          <a:ext cx="11300117" cy="2606040"/>
        </p:xfrm>
        <a:graphic>
          <a:graphicData uri="http://schemas.openxmlformats.org/drawingml/2006/table">
            <a:tbl>
              <a:tblPr firstRow="1" bandRow="1">
                <a:tableStyleId>{21E4AEA4-8DFA-4A89-87EB-49C32662AFE0}</a:tableStyleId>
              </a:tblPr>
              <a:tblGrid>
                <a:gridCol w="3170537">
                  <a:extLst>
                    <a:ext uri="{9D8B030D-6E8A-4147-A177-3AD203B41FA5}">
                      <a16:colId xmlns:a16="http://schemas.microsoft.com/office/drawing/2014/main" val="604690041"/>
                    </a:ext>
                  </a:extLst>
                </a:gridCol>
                <a:gridCol w="2032395">
                  <a:extLst>
                    <a:ext uri="{9D8B030D-6E8A-4147-A177-3AD203B41FA5}">
                      <a16:colId xmlns:a16="http://schemas.microsoft.com/office/drawing/2014/main" val="1558910358"/>
                    </a:ext>
                  </a:extLst>
                </a:gridCol>
                <a:gridCol w="2032395">
                  <a:extLst>
                    <a:ext uri="{9D8B030D-6E8A-4147-A177-3AD203B41FA5}">
                      <a16:colId xmlns:a16="http://schemas.microsoft.com/office/drawing/2014/main" val="2539275014"/>
                    </a:ext>
                  </a:extLst>
                </a:gridCol>
                <a:gridCol w="2032395">
                  <a:extLst>
                    <a:ext uri="{9D8B030D-6E8A-4147-A177-3AD203B41FA5}">
                      <a16:colId xmlns:a16="http://schemas.microsoft.com/office/drawing/2014/main" val="1247386743"/>
                    </a:ext>
                  </a:extLst>
                </a:gridCol>
                <a:gridCol w="2032395">
                  <a:extLst>
                    <a:ext uri="{9D8B030D-6E8A-4147-A177-3AD203B41FA5}">
                      <a16:colId xmlns:a16="http://schemas.microsoft.com/office/drawing/2014/main" val="2680071126"/>
                    </a:ext>
                  </a:extLst>
                </a:gridCol>
              </a:tblGrid>
              <a:tr h="289040">
                <a:tc>
                  <a:txBody>
                    <a:bodyPr/>
                    <a:lstStyle/>
                    <a:p>
                      <a:endParaRPr lang="en-GB" sz="1800" dirty="0">
                        <a:latin typeface="Arial" panose="020B0604020202020204" pitchFamily="34" charset="0"/>
                        <a:cs typeface="Arial" panose="020B0604020202020204" pitchFamily="34" charset="0"/>
                      </a:endParaRPr>
                    </a:p>
                  </a:txBody>
                  <a:tcPr anchor="ctr">
                    <a:lnB w="12700" cap="flat" cmpd="sng" algn="ctr">
                      <a:solidFill>
                        <a:schemeClr val="bg1"/>
                      </a:solidFill>
                      <a:prstDash val="solid"/>
                      <a:round/>
                      <a:headEnd type="none" w="med" len="med"/>
                      <a:tailEnd type="none" w="med" len="med"/>
                    </a:lnB>
                  </a:tcPr>
                </a:tc>
                <a:tc gridSpan="2">
                  <a:txBody>
                    <a:bodyPr/>
                    <a:lstStyle/>
                    <a:p>
                      <a:pPr algn="ctr"/>
                      <a:r>
                        <a:rPr lang="en-GB" sz="1800">
                          <a:latin typeface="Arial" panose="020B0604020202020204" pitchFamily="34" charset="0"/>
                          <a:cs typeface="Arial" panose="020B0604020202020204" pitchFamily="34" charset="0"/>
                        </a:rPr>
                        <a:t>Proptosis</a:t>
                      </a:r>
                    </a:p>
                  </a:txBody>
                  <a:tcPr anchor="ctr">
                    <a:lnB w="12700" cap="flat" cmpd="sng" algn="ctr">
                      <a:solidFill>
                        <a:schemeClr val="bg1"/>
                      </a:solidFill>
                      <a:prstDash val="solid"/>
                      <a:round/>
                      <a:headEnd type="none" w="med" len="med"/>
                      <a:tailEnd type="none" w="med" len="med"/>
                    </a:lnB>
                  </a:tcPr>
                </a:tc>
                <a:tc hMerge="1">
                  <a:txBody>
                    <a:bodyPr/>
                    <a:lstStyle/>
                    <a:p>
                      <a:pPr algn="ctr"/>
                      <a:endParaRPr lang="en-GB" sz="1800">
                        <a:latin typeface="Arial" panose="020B0604020202020204" pitchFamily="34" charset="0"/>
                        <a:cs typeface="Arial" panose="020B0604020202020204" pitchFamily="34" charset="0"/>
                      </a:endParaRPr>
                    </a:p>
                  </a:txBody>
                  <a:tcPr anchor="ctr">
                    <a:lnB w="12700" cap="flat" cmpd="sng" algn="ctr">
                      <a:solidFill>
                        <a:schemeClr val="bg1"/>
                      </a:solidFill>
                      <a:prstDash val="solid"/>
                      <a:round/>
                      <a:headEnd type="none" w="med" len="med"/>
                      <a:tailEnd type="none" w="med" len="med"/>
                    </a:lnB>
                  </a:tcPr>
                </a:tc>
                <a:tc gridSpan="2">
                  <a:txBody>
                    <a:bodyPr/>
                    <a:lstStyle/>
                    <a:p>
                      <a:pPr algn="ctr"/>
                      <a:r>
                        <a:rPr lang="en-GB" sz="1800">
                          <a:latin typeface="Arial" panose="020B0604020202020204" pitchFamily="34" charset="0"/>
                          <a:cs typeface="Arial" panose="020B0604020202020204" pitchFamily="34" charset="0"/>
                        </a:rPr>
                        <a:t>Diplopia</a:t>
                      </a:r>
                    </a:p>
                  </a:txBody>
                  <a:tcPr anchor="ctr">
                    <a:lnB w="12700" cap="flat" cmpd="sng" algn="ctr">
                      <a:solidFill>
                        <a:schemeClr val="bg1"/>
                      </a:solidFill>
                      <a:prstDash val="solid"/>
                      <a:round/>
                      <a:headEnd type="none" w="med" len="med"/>
                      <a:tailEnd type="none" w="med" len="med"/>
                    </a:lnB>
                  </a:tcPr>
                </a:tc>
                <a:tc hMerge="1">
                  <a:txBody>
                    <a:bodyPr/>
                    <a:lstStyle/>
                    <a:p>
                      <a:pPr algn="ctr"/>
                      <a:endParaRPr lang="en-GB" sz="1800">
                        <a:latin typeface="Arial" panose="020B0604020202020204" pitchFamily="34" charset="0"/>
                        <a:cs typeface="Arial" panose="020B0604020202020204" pitchFamily="34" charset="0"/>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32809235"/>
                  </a:ext>
                </a:extLst>
              </a:tr>
              <a:tr h="216780">
                <a:tc>
                  <a:txBody>
                    <a:bodyPr/>
                    <a:lstStyle/>
                    <a:p>
                      <a:pPr>
                        <a:lnSpc>
                          <a:spcPct val="100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Data source and method</a:t>
                      </a:r>
                      <a:endPar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436C"/>
                    </a:solidFill>
                  </a:tcPr>
                </a:tc>
                <a:tc>
                  <a:txBody>
                    <a:bodyPr/>
                    <a:lstStyle/>
                    <a:p>
                      <a:pPr algn="ctr">
                        <a:lnSpc>
                          <a:spcPct val="100000"/>
                        </a:lnSpc>
                        <a:spcBef>
                          <a:spcPts val="200"/>
                        </a:spcBef>
                        <a:spcAft>
                          <a:spcPts val="200"/>
                        </a:spcAft>
                        <a:buNone/>
                      </a:pPr>
                      <a:r>
                        <a:rPr lang="en-GB"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24 weeks </a:t>
                      </a:r>
                      <a:endParaRPr lang="en-GB"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solidFill>
                      <a:srgbClr val="00436C"/>
                    </a:solidFill>
                  </a:tcPr>
                </a:tc>
                <a:tc>
                  <a:txBody>
                    <a:bodyPr/>
                    <a:lstStyle/>
                    <a:p>
                      <a:pPr algn="ctr">
                        <a:lnSpc>
                          <a:spcPct val="100000"/>
                        </a:lnSpc>
                        <a:spcBef>
                          <a:spcPts val="200"/>
                        </a:spcBef>
                        <a:spcAft>
                          <a:spcPts val="200"/>
                        </a:spcAft>
                        <a:buNone/>
                      </a:pPr>
                      <a:r>
                        <a:rPr lang="en-GB"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72 weeks </a:t>
                      </a:r>
                      <a:endParaRPr lang="en-GB"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436C"/>
                    </a:solidFill>
                  </a:tcPr>
                </a:tc>
                <a:tc>
                  <a:txBody>
                    <a:bodyPr/>
                    <a:lstStyle/>
                    <a:p>
                      <a:pPr algn="ctr">
                        <a:lnSpc>
                          <a:spcPct val="100000"/>
                        </a:lnSpc>
                        <a:spcBef>
                          <a:spcPts val="200"/>
                        </a:spcBef>
                        <a:spcAft>
                          <a:spcPts val="200"/>
                        </a:spcAft>
                        <a:buNone/>
                      </a:pPr>
                      <a:r>
                        <a:rPr lang="en-GB"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24 weeks </a:t>
                      </a:r>
                      <a:endParaRPr lang="en-GB"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436C"/>
                    </a:solidFill>
                  </a:tcPr>
                </a:tc>
                <a:tc>
                  <a:txBody>
                    <a:bodyPr/>
                    <a:lstStyle/>
                    <a:p>
                      <a:pPr algn="ctr">
                        <a:lnSpc>
                          <a:spcPct val="100000"/>
                        </a:lnSpc>
                        <a:spcBef>
                          <a:spcPts val="200"/>
                        </a:spcBef>
                        <a:spcAft>
                          <a:spcPts val="200"/>
                        </a:spcAft>
                        <a:buNone/>
                      </a:pPr>
                      <a:r>
                        <a:rPr lang="en-GB"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72 weeks </a:t>
                      </a:r>
                      <a:endParaRPr lang="en-GB"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436C"/>
                    </a:solidFill>
                  </a:tcPr>
                </a:tc>
                <a:extLst>
                  <a:ext uri="{0D108BD9-81ED-4DB2-BD59-A6C34878D82A}">
                    <a16:rowId xmlns:a16="http://schemas.microsoft.com/office/drawing/2014/main" val="3135952743"/>
                  </a:ext>
                </a:extLst>
              </a:tr>
              <a:tr h="216780">
                <a:tc>
                  <a:txBody>
                    <a:bodyPr/>
                    <a:lstStyle/>
                    <a:p>
                      <a:pPr>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Phase 2 data only</a:t>
                      </a:r>
                    </a:p>
                  </a:txBody>
                  <a:tcPr marL="68580" marR="68580" marT="0" marB="0"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2"/>
                    </a:solidFill>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71% (30/42)</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200"/>
                        </a:spcBef>
                        <a:spcAft>
                          <a:spcPts val="200"/>
                        </a:spcAft>
                        <a:buNone/>
                      </a:pPr>
                      <a:r>
                        <a:rPr lang="en-GB" sz="1800" u="sng" dirty="0">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T w="28575" cap="flat" cmpd="sng" algn="ctr">
                      <a:solidFill>
                        <a:schemeClr val="bg1"/>
                      </a:solidFill>
                      <a:prstDash val="solid"/>
                      <a:round/>
                      <a:headEnd type="none" w="med" len="med"/>
                      <a:tailEnd type="none" w="med" len="med"/>
                    </a:lnT>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68% (26/38)</a:t>
                      </a:r>
                    </a:p>
                  </a:txBody>
                  <a:tcPr marL="68580" marR="68580" marT="0" marB="0" anchor="ctr">
                    <a:lnT w="28575" cap="flat" cmpd="sng" algn="ctr">
                      <a:solidFill>
                        <a:schemeClr val="bg1"/>
                      </a:solidFill>
                      <a:prstDash val="solid"/>
                      <a:round/>
                      <a:headEnd type="none" w="med" len="med"/>
                      <a:tailEnd type="none" w="med" len="med"/>
                    </a:lnT>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NR</a:t>
                      </a:r>
                    </a:p>
                  </a:txBody>
                  <a:tcPr marL="68580" marR="68580" marT="0" marB="0" anchor="ct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23753817"/>
                  </a:ext>
                </a:extLst>
              </a:tr>
              <a:tr h="216780">
                <a:tc>
                  <a:txBody>
                    <a:bodyPr/>
                    <a:lstStyle/>
                    <a:p>
                      <a:pPr>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Phase 3 data</a:t>
                      </a:r>
                      <a:r>
                        <a:rPr lang="en-GB" sz="1800" baseline="30000">
                          <a:solidFill>
                            <a:schemeClr val="bg1"/>
                          </a:solidFill>
                          <a:effectLst/>
                          <a:latin typeface="Arial" panose="020B0604020202020204" pitchFamily="34" charset="0"/>
                          <a:ea typeface="Calibri" panose="020F0502020204030204" pitchFamily="34" charset="0"/>
                          <a:cs typeface="Arial" panose="020B0604020202020204" pitchFamily="34" charset="0"/>
                        </a:rPr>
                        <a:t>a</a:t>
                      </a:r>
                      <a:endPar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83% (34/41)</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200"/>
                        </a:spcBef>
                        <a:spcAft>
                          <a:spcPts val="200"/>
                        </a:spcAft>
                        <a:buNone/>
                      </a:pPr>
                      <a:r>
                        <a:rPr lang="en-GB" sz="1800" u="sng" dirty="0">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68% (19/28)</a:t>
                      </a:r>
                    </a:p>
                  </a:txBody>
                  <a:tcPr marL="68580" marR="68580" marT="0" marB="0" anchor="ctr"/>
                </a:tc>
                <a:tc>
                  <a:txBody>
                    <a:bodyPr/>
                    <a:lstStyle/>
                    <a:p>
                      <a:pPr algn="ctr">
                        <a:lnSpc>
                          <a:spcPct val="100000"/>
                        </a:lnSpc>
                        <a:spcBef>
                          <a:spcPts val="200"/>
                        </a:spcBef>
                        <a:spcAft>
                          <a:spcPts val="200"/>
                        </a:spcAft>
                        <a:buNone/>
                      </a:pPr>
                      <a:r>
                        <a:rPr lang="en-GB" sz="1800" u="sng" dirty="0">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00722641"/>
                  </a:ext>
                </a:extLst>
              </a:tr>
              <a:tr h="216780">
                <a:tc>
                  <a:txBody>
                    <a:bodyPr/>
                    <a:lstStyle/>
                    <a:p>
                      <a:pPr>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Phase 3 </a:t>
                      </a:r>
                      <a:r>
                        <a:rPr lang="en-GB" sz="1800" err="1">
                          <a:solidFill>
                            <a:schemeClr val="bg1"/>
                          </a:solidFill>
                          <a:effectLst/>
                          <a:latin typeface="Arial" panose="020B0604020202020204" pitchFamily="34" charset="0"/>
                          <a:ea typeface="Calibri" panose="020F0502020204030204" pitchFamily="34" charset="0"/>
                          <a:cs typeface="Arial" panose="020B0604020202020204" pitchFamily="34" charset="0"/>
                        </a:rPr>
                        <a:t>data</a:t>
                      </a:r>
                      <a:r>
                        <a:rPr lang="en-GB" sz="1800" baseline="30000" err="1">
                          <a:solidFill>
                            <a:schemeClr val="bg1"/>
                          </a:solidFill>
                          <a:effectLst/>
                          <a:latin typeface="Arial" panose="020B0604020202020204" pitchFamily="34" charset="0"/>
                          <a:ea typeface="Calibri" panose="020F0502020204030204" pitchFamily="34" charset="0"/>
                          <a:cs typeface="Arial" panose="020B0604020202020204" pitchFamily="34" charset="0"/>
                        </a:rPr>
                        <a:t>b</a:t>
                      </a:r>
                      <a:endPar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83% (34/41)</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200"/>
                        </a:spcBef>
                        <a:spcAft>
                          <a:spcPts val="200"/>
                        </a:spcAft>
                        <a:buNone/>
                      </a:pPr>
                      <a:r>
                        <a:rPr lang="en-GB" sz="1800" u="sng" dirty="0">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68% (19/28)</a:t>
                      </a:r>
                    </a:p>
                  </a:txBody>
                  <a:tcPr marL="68580" marR="68580" marT="0" marB="0" anchor="ctr"/>
                </a:tc>
                <a:tc>
                  <a:txBody>
                    <a:bodyPr/>
                    <a:lstStyle/>
                    <a:p>
                      <a:pPr algn="ctr">
                        <a:lnSpc>
                          <a:spcPct val="100000"/>
                        </a:lnSpc>
                        <a:spcBef>
                          <a:spcPts val="200"/>
                        </a:spcBef>
                        <a:spcAft>
                          <a:spcPts val="200"/>
                        </a:spcAft>
                        <a:buNone/>
                      </a:pPr>
                      <a:r>
                        <a:rPr lang="en-GB" sz="1800" u="sng" dirty="0">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09313565"/>
                  </a:ext>
                </a:extLst>
              </a:tr>
              <a:tr h="216780">
                <a:tc>
                  <a:txBody>
                    <a:bodyPr/>
                    <a:lstStyle/>
                    <a:p>
                      <a:pPr>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Pooled data</a:t>
                      </a:r>
                      <a:r>
                        <a:rPr lang="en-GB" sz="1800" baseline="30000">
                          <a:solidFill>
                            <a:schemeClr val="bg1"/>
                          </a:solidFill>
                          <a:effectLst/>
                          <a:latin typeface="Arial" panose="020B0604020202020204" pitchFamily="34" charset="0"/>
                          <a:ea typeface="Calibri" panose="020F0502020204030204" pitchFamily="34" charset="0"/>
                          <a:cs typeface="Arial" panose="020B0604020202020204" pitchFamily="34" charset="0"/>
                        </a:rPr>
                        <a:t>a</a:t>
                      </a:r>
                      <a:endPar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77% (65/84)</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200"/>
                        </a:spcBef>
                        <a:spcAft>
                          <a:spcPts val="200"/>
                        </a:spcAft>
                        <a:buNone/>
                      </a:pPr>
                      <a:r>
                        <a:rPr lang="en-GB" sz="1800" u="sng" dirty="0">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70% (46/66)</a:t>
                      </a:r>
                    </a:p>
                  </a:txBody>
                  <a:tcPr marL="68580" marR="68580" marT="0" marB="0" anchor="ct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NR</a:t>
                      </a:r>
                    </a:p>
                  </a:txBody>
                  <a:tcPr marL="68580" marR="68580" marT="0" marB="0" anchor="ctr"/>
                </a:tc>
                <a:extLst>
                  <a:ext uri="{0D108BD9-81ED-4DB2-BD59-A6C34878D82A}">
                    <a16:rowId xmlns:a16="http://schemas.microsoft.com/office/drawing/2014/main" val="77470683"/>
                  </a:ext>
                </a:extLst>
              </a:tr>
              <a:tr h="216780">
                <a:tc>
                  <a:txBody>
                    <a:bodyPr/>
                    <a:lstStyle/>
                    <a:p>
                      <a:pPr>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Pooled </a:t>
                      </a:r>
                      <a:r>
                        <a:rPr lang="en-GB" sz="1800" err="1">
                          <a:solidFill>
                            <a:schemeClr val="bg1"/>
                          </a:solidFill>
                          <a:effectLst/>
                          <a:latin typeface="Arial" panose="020B0604020202020204" pitchFamily="34" charset="0"/>
                          <a:ea typeface="Calibri" panose="020F0502020204030204" pitchFamily="34" charset="0"/>
                          <a:cs typeface="Arial" panose="020B0604020202020204" pitchFamily="34" charset="0"/>
                        </a:rPr>
                        <a:t>data</a:t>
                      </a:r>
                      <a:r>
                        <a:rPr lang="en-GB" sz="1800" baseline="30000" err="1">
                          <a:solidFill>
                            <a:schemeClr val="bg1"/>
                          </a:solidFill>
                          <a:effectLst/>
                          <a:latin typeface="Arial" panose="020B0604020202020204" pitchFamily="34" charset="0"/>
                          <a:ea typeface="Calibri" panose="020F0502020204030204" pitchFamily="34" charset="0"/>
                          <a:cs typeface="Arial" panose="020B0604020202020204" pitchFamily="34" charset="0"/>
                        </a:rPr>
                        <a:t>b,c</a:t>
                      </a:r>
                      <a:endPar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77% (65/84)</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200"/>
                        </a:spcBef>
                        <a:spcAft>
                          <a:spcPts val="200"/>
                        </a:spcAft>
                        <a:buNone/>
                      </a:pPr>
                      <a:r>
                        <a:rPr lang="en-GB" sz="1800" u="none">
                          <a:effectLst/>
                          <a:latin typeface="Arial" panose="020B0604020202020204" pitchFamily="34" charset="0"/>
                          <a:ea typeface="Calibri" panose="020F0502020204030204" pitchFamily="34" charset="0"/>
                          <a:cs typeface="Arial" panose="020B0604020202020204" pitchFamily="34" charset="0"/>
                        </a:rPr>
                        <a:t>67% (38/57)</a:t>
                      </a:r>
                    </a:p>
                  </a:txBody>
                  <a:tcPr marL="68580" marR="68580" marT="0" marB="0" anchor="ctr"/>
                </a:tc>
                <a:tc>
                  <a:txBody>
                    <a:bodyPr/>
                    <a:lstStyle/>
                    <a:p>
                      <a:pPr algn="ctr">
                        <a:lnSpc>
                          <a:spcPct val="100000"/>
                        </a:lnSpc>
                        <a:spcBef>
                          <a:spcPts val="200"/>
                        </a:spcBef>
                        <a:spcAft>
                          <a:spcPts val="200"/>
                        </a:spcAft>
                        <a:buNone/>
                      </a:pPr>
                      <a:r>
                        <a:rPr lang="en-GB" sz="1800">
                          <a:effectLst/>
                          <a:latin typeface="Arial" panose="020B0604020202020204" pitchFamily="34" charset="0"/>
                          <a:ea typeface="Calibri" panose="020F0502020204030204" pitchFamily="34" charset="0"/>
                          <a:cs typeface="Arial" panose="020B0604020202020204" pitchFamily="34" charset="0"/>
                        </a:rPr>
                        <a:t>70% (46/66)</a:t>
                      </a:r>
                    </a:p>
                  </a:txBody>
                  <a:tcPr marL="68580" marR="68580" marT="0" marB="0" anchor="ctr"/>
                </a:tc>
                <a:tc>
                  <a:txBody>
                    <a:bodyPr/>
                    <a:lstStyle/>
                    <a:p>
                      <a:pPr algn="ctr">
                        <a:lnSpc>
                          <a:spcPct val="100000"/>
                        </a:lnSpc>
                        <a:spcBef>
                          <a:spcPts val="200"/>
                        </a:spcBef>
                        <a:spcAft>
                          <a:spcPts val="200"/>
                        </a:spcAft>
                        <a:buNone/>
                      </a:pPr>
                      <a:r>
                        <a:rPr lang="en-GB" sz="1800" u="none">
                          <a:effectLst/>
                          <a:latin typeface="Arial" panose="020B0604020202020204" pitchFamily="34" charset="0"/>
                          <a:ea typeface="Calibri" panose="020F0502020204030204" pitchFamily="34" charset="0"/>
                          <a:cs typeface="Arial" panose="020B0604020202020204" pitchFamily="34" charset="0"/>
                        </a:rPr>
                        <a:t>69% (33/48)</a:t>
                      </a:r>
                    </a:p>
                  </a:txBody>
                  <a:tcPr marL="68580" marR="68580" marT="0" marB="0" anchor="ctr"/>
                </a:tc>
                <a:extLst>
                  <a:ext uri="{0D108BD9-81ED-4DB2-BD59-A6C34878D82A}">
                    <a16:rowId xmlns:a16="http://schemas.microsoft.com/office/drawing/2014/main" val="680451752"/>
                  </a:ext>
                </a:extLst>
              </a:tr>
              <a:tr h="469691">
                <a:tc gridSpan="5">
                  <a:txBody>
                    <a:bodyPr/>
                    <a:lstStyle/>
                    <a:p>
                      <a:r>
                        <a:rPr lang="en-GB" sz="1100" i="1" dirty="0">
                          <a:solidFill>
                            <a:schemeClr val="tx1"/>
                          </a:solidFill>
                          <a:latin typeface="Arial" panose="020B0604020202020204" pitchFamily="34" charset="0"/>
                          <a:cs typeface="Arial" panose="020B0604020202020204" pitchFamily="34" charset="0"/>
                        </a:rPr>
                        <a:t>Based on the company submission Section B.2.6 and the response to the EAG clarification letter, Table 16.1, 4 - a Assumes non-completion of 72-week follow-up in Phase 3 OPTIC trial indicates non-response - b Excludes non-respondents to 72-week follow-up in Phase 3 OPTIC trial - c This is data presented in the original company submission. </a:t>
                      </a:r>
                    </a:p>
                    <a:p>
                      <a:r>
                        <a:rPr lang="en-GB" sz="1100" i="1" dirty="0">
                          <a:solidFill>
                            <a:schemeClr val="tx1"/>
                          </a:solidFill>
                          <a:latin typeface="Arial" panose="020B0604020202020204" pitchFamily="34" charset="0"/>
                          <a:cs typeface="Arial" panose="020B0604020202020204" pitchFamily="34" charset="0"/>
                        </a:rPr>
                        <a:t>All other numbers are estimated by the EAG based on the data provided by the company. </a:t>
                      </a:r>
                    </a:p>
                  </a:txBody>
                  <a:tcPr anchor="ctr">
                    <a:noFill/>
                  </a:tcPr>
                </a:tc>
                <a:tc hMerge="1">
                  <a:txBody>
                    <a:bodyPr/>
                    <a:lstStyle/>
                    <a:p>
                      <a:pPr algn="ctr">
                        <a:lnSpc>
                          <a:spcPct val="100000"/>
                        </a:lnSpc>
                        <a:spcBef>
                          <a:spcPts val="0"/>
                        </a:spcBef>
                        <a:spcAft>
                          <a:spcPts val="0"/>
                        </a:spcAft>
                        <a:buNone/>
                      </a:pP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tcPr>
                </a:tc>
                <a:tc hMerge="1">
                  <a:txBody>
                    <a:bodyPr/>
                    <a:lstStyle/>
                    <a:p>
                      <a:pPr algn="ctr">
                        <a:lnSpc>
                          <a:spcPct val="100000"/>
                        </a:lnSpc>
                        <a:spcBef>
                          <a:spcPts val="0"/>
                        </a:spcBef>
                        <a:spcAft>
                          <a:spcPts val="0"/>
                        </a:spcAft>
                        <a:buNone/>
                      </a:pP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sz="1400" i="1">
                        <a:solidFill>
                          <a:schemeClr val="tx1"/>
                        </a:solidFill>
                        <a:latin typeface="Arial" panose="020B0604020202020204" pitchFamily="34" charset="0"/>
                        <a:cs typeface="Arial" panose="020B0604020202020204" pitchFamily="34" charset="0"/>
                      </a:endParaRPr>
                    </a:p>
                  </a:txBody>
                  <a:tcPr anchor="ctr">
                    <a:noFill/>
                  </a:tcPr>
                </a:tc>
                <a:tc hMerge="1">
                  <a:txBody>
                    <a:bodyPr/>
                    <a:lstStyle/>
                    <a:p>
                      <a:endParaRPr lang="en-GB" sz="1400" i="1">
                        <a:solidFill>
                          <a:schemeClr val="tx1"/>
                        </a:solidFill>
                        <a:latin typeface="Arial" panose="020B0604020202020204" pitchFamily="34" charset="0"/>
                        <a:cs typeface="Arial" panose="020B0604020202020204" pitchFamily="34" charset="0"/>
                      </a:endParaRPr>
                    </a:p>
                  </a:txBody>
                  <a:tcPr anchor="ctr">
                    <a:noFill/>
                  </a:tcPr>
                </a:tc>
                <a:extLst>
                  <a:ext uri="{0D108BD9-81ED-4DB2-BD59-A6C34878D82A}">
                    <a16:rowId xmlns:a16="http://schemas.microsoft.com/office/drawing/2014/main" val="1718251001"/>
                  </a:ext>
                </a:extLst>
              </a:tr>
            </a:tbl>
          </a:graphicData>
        </a:graphic>
      </p:graphicFrame>
      <p:sp>
        <p:nvSpPr>
          <p:cNvPr id="7" name="Table 1 title: deterministic">
            <a:extLst>
              <a:ext uri="{FF2B5EF4-FFF2-40B4-BE49-F238E27FC236}">
                <a16:creationId xmlns:a16="http://schemas.microsoft.com/office/drawing/2014/main" id="{6F408951-56E3-B857-63F4-B86B09304896}"/>
              </a:ext>
            </a:extLst>
          </p:cNvPr>
          <p:cNvSpPr txBox="1"/>
          <p:nvPr/>
        </p:nvSpPr>
        <p:spPr>
          <a:xfrm>
            <a:off x="364819" y="636797"/>
            <a:ext cx="8336729" cy="369332"/>
          </a:xfrm>
          <a:prstGeom prst="rect">
            <a:avLst/>
          </a:prstGeom>
          <a:noFill/>
        </p:spPr>
        <p:txBody>
          <a:bodyPr wrap="square" rtlCol="0">
            <a:spAutoFit/>
          </a:bodyPr>
          <a:lstStyle/>
          <a:p>
            <a:r>
              <a:rPr lang="en-GB" b="1">
                <a:latin typeface="Arial" panose="020B0604020202020204" pitchFamily="34" charset="0"/>
              </a:rPr>
              <a:t>Table: </a:t>
            </a:r>
            <a:r>
              <a:rPr lang="en-GB">
                <a:latin typeface="Arial" panose="020B0604020202020204" pitchFamily="34" charset="0"/>
              </a:rPr>
              <a:t>Estimated response rates for proptosis and diplopia at 24 and 72 weeks</a:t>
            </a:r>
          </a:p>
        </p:txBody>
      </p:sp>
      <p:sp>
        <p:nvSpPr>
          <p:cNvPr id="8" name="Rectangle 7" descr="Marker showing slides are confidential ">
            <a:extLst>
              <a:ext uri="{FF2B5EF4-FFF2-40B4-BE49-F238E27FC236}">
                <a16:creationId xmlns:a16="http://schemas.microsoft.com/office/drawing/2014/main" id="{E6E6B347-6963-AFFD-C67C-3A6FA5FC9959}"/>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grpSp>
        <p:nvGrpSpPr>
          <p:cNvPr id="9" name="Group 8">
            <a:extLst>
              <a:ext uri="{FF2B5EF4-FFF2-40B4-BE49-F238E27FC236}">
                <a16:creationId xmlns:a16="http://schemas.microsoft.com/office/drawing/2014/main" id="{2F1F638C-FAC6-453A-B45F-097E88E703EF}"/>
              </a:ext>
            </a:extLst>
          </p:cNvPr>
          <p:cNvGrpSpPr/>
          <p:nvPr/>
        </p:nvGrpSpPr>
        <p:grpSpPr>
          <a:xfrm>
            <a:off x="561975" y="5800490"/>
            <a:ext cx="10971213" cy="592190"/>
            <a:chOff x="1377165" y="5800490"/>
            <a:chExt cx="10156023" cy="592190"/>
          </a:xfrm>
        </p:grpSpPr>
        <p:sp>
          <p:nvSpPr>
            <p:cNvPr id="10" name="Rectangle 9" descr="Question to committee">
              <a:extLst>
                <a:ext uri="{FF2B5EF4-FFF2-40B4-BE49-F238E27FC236}">
                  <a16:creationId xmlns:a16="http://schemas.microsoft.com/office/drawing/2014/main" id="{7DB43E8B-3B91-EC2D-0E51-2946DEC229D1}"/>
                </a:ext>
              </a:extLst>
            </p:cNvPr>
            <p:cNvSpPr/>
            <p:nvPr/>
          </p:nvSpPr>
          <p:spPr>
            <a:xfrm>
              <a:off x="1818062" y="5816680"/>
              <a:ext cx="9715126" cy="5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What is the committee’s view on the company’s assumption of t</a:t>
              </a:r>
              <a:r>
                <a:rPr lang="en-GB" dirty="0">
                  <a:solidFill>
                    <a:schemeClr val="tx1"/>
                  </a:solidFill>
                  <a:latin typeface="Arial" panose="020B0604020202020204" pitchFamily="34" charset="0"/>
                  <a:cs typeface="Arial" panose="020B0604020202020204" pitchFamily="34" charset="0"/>
                </a:rPr>
                <a:t>eprotumumab’s treatment effect in the longer term? </a:t>
              </a:r>
              <a:endParaRPr lang="en-GB" dirty="0">
                <a:solidFill>
                  <a:schemeClr val="tx1"/>
                </a:solidFill>
                <a:latin typeface="Arial" panose="020B0604020202020204" pitchFamily="34" charset="0"/>
              </a:endParaRPr>
            </a:p>
          </p:txBody>
        </p:sp>
        <p:grpSp>
          <p:nvGrpSpPr>
            <p:cNvPr id="11" name="Group 10">
              <a:extLst>
                <a:ext uri="{FF2B5EF4-FFF2-40B4-BE49-F238E27FC236}">
                  <a16:creationId xmlns:a16="http://schemas.microsoft.com/office/drawing/2014/main" id="{AA081CAE-4FB1-F9CB-D2DB-38062BF0DCE9}"/>
                </a:ext>
                <a:ext uri="{C183D7F6-B498-43B3-948B-1728B52AA6E4}">
                  <adec:decorative xmlns:adec="http://schemas.microsoft.com/office/drawing/2017/decorative" val="1"/>
                </a:ext>
              </a:extLst>
            </p:cNvPr>
            <p:cNvGrpSpPr/>
            <p:nvPr/>
          </p:nvGrpSpPr>
          <p:grpSpPr>
            <a:xfrm>
              <a:off x="1377165" y="5800490"/>
              <a:ext cx="576000" cy="576000"/>
              <a:chOff x="-1519328" y="4222197"/>
              <a:chExt cx="576000" cy="576000"/>
            </a:xfrm>
          </p:grpSpPr>
          <p:sp>
            <p:nvSpPr>
              <p:cNvPr id="12" name="Oval 11">
                <a:extLst>
                  <a:ext uri="{FF2B5EF4-FFF2-40B4-BE49-F238E27FC236}">
                    <a16:creationId xmlns:a16="http://schemas.microsoft.com/office/drawing/2014/main" id="{83872D8E-2E89-2D6D-42B0-B5C9702AB664}"/>
                  </a:ext>
                </a:extLst>
              </p:cNvPr>
              <p:cNvSpPr/>
              <p:nvPr/>
            </p:nvSpPr>
            <p:spPr>
              <a:xfrm>
                <a:off x="-1519328" y="4222197"/>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3" name="Graphic 12">
                <a:extLst>
                  <a:ext uri="{FF2B5EF4-FFF2-40B4-BE49-F238E27FC236}">
                    <a16:creationId xmlns:a16="http://schemas.microsoft.com/office/drawing/2014/main" id="{42B460AB-3386-5764-CAA0-2C85D063D392}"/>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49482" y="4279839"/>
                <a:ext cx="463463" cy="463463"/>
              </a:xfrm>
              <a:prstGeom prst="rect">
                <a:avLst/>
              </a:prstGeom>
            </p:spPr>
          </p:pic>
        </p:grpSp>
      </p:grpSp>
      <p:sp>
        <p:nvSpPr>
          <p:cNvPr id="3" name="Rectangle 2">
            <a:extLst>
              <a:ext uri="{FF2B5EF4-FFF2-40B4-BE49-F238E27FC236}">
                <a16:creationId xmlns:a16="http://schemas.microsoft.com/office/drawing/2014/main" id="{375DD22B-91BA-2D2C-DC7D-9C52C2D965E6}"/>
              </a:ext>
            </a:extLst>
          </p:cNvPr>
          <p:cNvSpPr/>
          <p:nvPr/>
        </p:nvSpPr>
        <p:spPr>
          <a:xfrm>
            <a:off x="466723" y="3634910"/>
            <a:ext cx="11304000" cy="936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228096"/>
                </a:solidFill>
                <a:effectLst/>
                <a:uLnTx/>
                <a:uFillTx/>
                <a:latin typeface="Arial" panose="020B0604020202020204" pitchFamily="34" charset="0"/>
                <a:ea typeface="+mn-ea"/>
                <a:cs typeface="+mn-cs"/>
              </a:rPr>
              <a:t>Clinical expert comments: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chemeClr val="tx1"/>
                </a:solidFill>
                <a:latin typeface="Arial" panose="020B0604020202020204" pitchFamily="34" charset="0"/>
              </a:rPr>
              <a:t>T</a:t>
            </a:r>
            <a:r>
              <a:rPr kumimoji="0" lang="en-GB"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rials did not examine patients with more long term TED and the longevity of the response</a:t>
            </a:r>
          </a:p>
          <a:p>
            <a:pPr marL="971550" lvl="1" indent="-285750">
              <a:spcBef>
                <a:spcPts val="300"/>
              </a:spcBef>
              <a:buFont typeface="Inter" panose="02000503000000020004" pitchFamily="2" charset="0"/>
              <a:buChar char="↳"/>
              <a:defRPr/>
            </a:pPr>
            <a:r>
              <a:rPr lang="en-GB" dirty="0">
                <a:solidFill>
                  <a:schemeClr val="tx1"/>
                </a:solidFill>
                <a:latin typeface="Arial"/>
                <a:cs typeface="Arial"/>
              </a:rPr>
              <a:t>In a small cohort study only one third of patients had a sustained response on long term follow up</a:t>
            </a:r>
          </a:p>
        </p:txBody>
      </p:sp>
      <p:sp>
        <p:nvSpPr>
          <p:cNvPr id="5" name="Rectangle 4">
            <a:extLst>
              <a:ext uri="{FF2B5EF4-FFF2-40B4-BE49-F238E27FC236}">
                <a16:creationId xmlns:a16="http://schemas.microsoft.com/office/drawing/2014/main" id="{D1A8027D-4419-343E-4802-1479F052EFDF}"/>
              </a:ext>
            </a:extLst>
          </p:cNvPr>
          <p:cNvSpPr/>
          <p:nvPr/>
        </p:nvSpPr>
        <p:spPr>
          <a:xfrm>
            <a:off x="457198" y="4660399"/>
            <a:ext cx="11304000" cy="864101"/>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00436C"/>
                </a:solidFill>
                <a:effectLst/>
                <a:uLnTx/>
                <a:uFillTx/>
                <a:latin typeface="Arial" panose="020B0604020202020204" pitchFamily="34" charset="0"/>
                <a:ea typeface="+mn-ea"/>
                <a:cs typeface="+mn-cs"/>
              </a:rPr>
              <a:t>NHS England comments: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There is already some evidence that there is disease recrudescence in some patients once teprotumumab is discontinued</a:t>
            </a:r>
          </a:p>
        </p:txBody>
      </p:sp>
      <p:pic>
        <p:nvPicPr>
          <p:cNvPr id="14" name="Picture 13">
            <a:extLst>
              <a:ext uri="{FF2B5EF4-FFF2-40B4-BE49-F238E27FC236}">
                <a16:creationId xmlns:a16="http://schemas.microsoft.com/office/drawing/2014/main" id="{45C775DC-FD48-F3C7-2966-C11C1188B5F0}"/>
              </a:ext>
              <a:ext uri="{C183D7F6-B498-43B3-948B-1728B52AA6E4}">
                <adec:decorative xmlns:adec="http://schemas.microsoft.com/office/drawing/2017/decorative" val="1"/>
              </a:ext>
            </a:extLst>
          </p:cNvPr>
          <p:cNvPicPr>
            <a:picLocks noChangeAspect="1"/>
          </p:cNvPicPr>
          <p:nvPr/>
        </p:nvPicPr>
        <p:blipFill rotWithShape="1">
          <a:blip r:embed="rId6"/>
          <a:srcRect l="16406" t="4575" r="14821" b="4613"/>
          <a:stretch/>
        </p:blipFill>
        <p:spPr>
          <a:xfrm>
            <a:off x="11358445" y="214502"/>
            <a:ext cx="690860" cy="690860"/>
          </a:xfrm>
          <a:prstGeom prst="rect">
            <a:avLst/>
          </a:prstGeom>
        </p:spPr>
      </p:pic>
    </p:spTree>
    <p:extLst>
      <p:ext uri="{BB962C8B-B14F-4D97-AF65-F5344CB8AC3E}">
        <p14:creationId xmlns:p14="http://schemas.microsoft.com/office/powerpoint/2010/main" val="3804314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A2D0C-9550-8A1A-FDA6-1D9C30846020}"/>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185D032E-8A44-120A-5E46-787264CF9399}"/>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358445" y="214502"/>
            <a:ext cx="690860" cy="690860"/>
          </a:xfrm>
          <a:prstGeom prst="rect">
            <a:avLst/>
          </a:prstGeom>
        </p:spPr>
      </p:pic>
      <p:sp>
        <p:nvSpPr>
          <p:cNvPr id="2" name="Title 1">
            <a:extLst>
              <a:ext uri="{FF2B5EF4-FFF2-40B4-BE49-F238E27FC236}">
                <a16:creationId xmlns:a16="http://schemas.microsoft.com/office/drawing/2014/main" id="{CCF42547-E547-54EE-1753-EDB1E0508D5A}"/>
              </a:ext>
            </a:extLst>
          </p:cNvPr>
          <p:cNvSpPr>
            <a:spLocks noGrp="1"/>
          </p:cNvSpPr>
          <p:nvPr>
            <p:ph type="title"/>
          </p:nvPr>
        </p:nvSpPr>
        <p:spPr/>
        <p:txBody>
          <a:bodyPr>
            <a:normAutofit/>
          </a:bodyPr>
          <a:lstStyle/>
          <a:p>
            <a:r>
              <a:rPr lang="en-GB" dirty="0">
                <a:hlinkClick r:id="rId4" action="ppaction://hlinksldjump"/>
              </a:rPr>
              <a:t>Key Issue</a:t>
            </a:r>
            <a:r>
              <a:rPr lang="en-GB" dirty="0"/>
              <a:t>: Treatment effect extrapolation (3/3)</a:t>
            </a:r>
          </a:p>
        </p:txBody>
      </p:sp>
      <p:sp>
        <p:nvSpPr>
          <p:cNvPr id="5" name="Text Placeholder 4">
            <a:extLst>
              <a:ext uri="{FF2B5EF4-FFF2-40B4-BE49-F238E27FC236}">
                <a16:creationId xmlns:a16="http://schemas.microsoft.com/office/drawing/2014/main" id="{75FDC6A2-6782-4BB0-72FA-E544E6F9A441}"/>
              </a:ext>
            </a:extLst>
          </p:cNvPr>
          <p:cNvSpPr>
            <a:spLocks noGrp="1"/>
          </p:cNvSpPr>
          <p:nvPr>
            <p:ph type="body" sz="quarter" idx="13"/>
          </p:nvPr>
        </p:nvSpPr>
        <p:spPr>
          <a:xfrm>
            <a:off x="1871663" y="6454486"/>
            <a:ext cx="9086850" cy="365125"/>
          </a:xfrm>
        </p:spPr>
        <p:txBody>
          <a:bodyPr>
            <a:normAutofit fontScale="85000" lnSpcReduction="20000"/>
          </a:bodyPr>
          <a:lstStyle/>
          <a:p>
            <a:r>
              <a:rPr lang="en-GB" dirty="0"/>
              <a:t>Abbreviations: EAG, External Assessment Group; IVMP, Intravenous methylprednisolone; MMF, Mycophenolate mofetil; TED, Thyroid eye disease;</a:t>
            </a:r>
          </a:p>
        </p:txBody>
      </p:sp>
      <p:sp>
        <p:nvSpPr>
          <p:cNvPr id="4" name="Rectangle 3" descr="Question to committee">
            <a:extLst>
              <a:ext uri="{FF2B5EF4-FFF2-40B4-BE49-F238E27FC236}">
                <a16:creationId xmlns:a16="http://schemas.microsoft.com/office/drawing/2014/main" id="{921BD06B-D9C0-B54A-4229-7CA0A0F18925}"/>
              </a:ext>
            </a:extLst>
          </p:cNvPr>
          <p:cNvSpPr/>
          <p:nvPr/>
        </p:nvSpPr>
        <p:spPr>
          <a:xfrm>
            <a:off x="1384340" y="5501598"/>
            <a:ext cx="10333169" cy="898512"/>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dirty="0">
                <a:solidFill>
                  <a:schemeClr val="tx1"/>
                </a:solidFill>
                <a:latin typeface="Arial" panose="020B0604020202020204" pitchFamily="34" charset="0"/>
              </a:rPr>
              <a:t>What’s the committee’s view on the company’s assumption of treatment effect beyond 24 weeks? </a:t>
            </a:r>
          </a:p>
          <a:p>
            <a:r>
              <a:rPr lang="en-GB" dirty="0">
                <a:solidFill>
                  <a:schemeClr val="tx1"/>
                </a:solidFill>
                <a:latin typeface="Arial" panose="020B0604020202020204" pitchFamily="34" charset="0"/>
              </a:rPr>
              <a:t>Which EAG scenarios on treatment effect waning does the committee consider plausible or are more likely to reflect teprotumumab's treatment effect in the longer term? </a:t>
            </a:r>
          </a:p>
        </p:txBody>
      </p:sp>
      <p:grpSp>
        <p:nvGrpSpPr>
          <p:cNvPr id="7" name="Group 6">
            <a:extLst>
              <a:ext uri="{FF2B5EF4-FFF2-40B4-BE49-F238E27FC236}">
                <a16:creationId xmlns:a16="http://schemas.microsoft.com/office/drawing/2014/main" id="{DC239A2D-D0F9-34B8-4F65-C90A2BCB7C9E}"/>
              </a:ext>
              <a:ext uri="{C183D7F6-B498-43B3-948B-1728B52AA6E4}">
                <adec:decorative xmlns:adec="http://schemas.microsoft.com/office/drawing/2017/decorative" val="1"/>
              </a:ext>
            </a:extLst>
          </p:cNvPr>
          <p:cNvGrpSpPr/>
          <p:nvPr/>
        </p:nvGrpSpPr>
        <p:grpSpPr>
          <a:xfrm>
            <a:off x="934889" y="5683372"/>
            <a:ext cx="576000" cy="576000"/>
            <a:chOff x="-1440493" y="4133589"/>
            <a:chExt cx="576000" cy="576000"/>
          </a:xfrm>
        </p:grpSpPr>
        <p:sp>
          <p:nvSpPr>
            <p:cNvPr id="8" name="Oval 7">
              <a:extLst>
                <a:ext uri="{FF2B5EF4-FFF2-40B4-BE49-F238E27FC236}">
                  <a16:creationId xmlns:a16="http://schemas.microsoft.com/office/drawing/2014/main" id="{7C4A79EF-EA38-02B6-B14A-B9A3ACE922D3}"/>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9" name="Graphic 8">
              <a:extLst>
                <a:ext uri="{FF2B5EF4-FFF2-40B4-BE49-F238E27FC236}">
                  <a16:creationId xmlns:a16="http://schemas.microsoft.com/office/drawing/2014/main" id="{0BBE53BA-955D-B4DD-D256-A616B70238CE}"/>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84225" y="4189857"/>
              <a:ext cx="463463" cy="463463"/>
            </a:xfrm>
            <a:prstGeom prst="rect">
              <a:avLst/>
            </a:prstGeom>
          </p:spPr>
        </p:pic>
      </p:grpSp>
      <p:graphicFrame>
        <p:nvGraphicFramePr>
          <p:cNvPr id="3" name="Table 4">
            <a:extLst>
              <a:ext uri="{FF2B5EF4-FFF2-40B4-BE49-F238E27FC236}">
                <a16:creationId xmlns:a16="http://schemas.microsoft.com/office/drawing/2014/main" id="{EB8A7D70-169E-3EE1-81D4-25A4409D7B8D}"/>
              </a:ext>
            </a:extLst>
          </p:cNvPr>
          <p:cNvGraphicFramePr>
            <a:graphicFrameLocks noGrp="1"/>
          </p:cNvGraphicFramePr>
          <p:nvPr>
            <p:extLst>
              <p:ext uri="{D42A27DB-BD31-4B8C-83A1-F6EECF244321}">
                <p14:modId xmlns:p14="http://schemas.microsoft.com/office/powerpoint/2010/main" val="3090788455"/>
              </p:ext>
            </p:extLst>
          </p:nvPr>
        </p:nvGraphicFramePr>
        <p:xfrm>
          <a:off x="470605" y="1085256"/>
          <a:ext cx="11250000" cy="4357686"/>
        </p:xfrm>
        <a:graphic>
          <a:graphicData uri="http://schemas.openxmlformats.org/drawingml/2006/table">
            <a:tbl>
              <a:tblPr firstRow="1" bandRow="1">
                <a:tableStyleId>{21E4AEA4-8DFA-4A89-87EB-49C32662AFE0}</a:tableStyleId>
              </a:tblPr>
              <a:tblGrid>
                <a:gridCol w="3624740">
                  <a:extLst>
                    <a:ext uri="{9D8B030D-6E8A-4147-A177-3AD203B41FA5}">
                      <a16:colId xmlns:a16="http://schemas.microsoft.com/office/drawing/2014/main" val="604690041"/>
                    </a:ext>
                  </a:extLst>
                </a:gridCol>
                <a:gridCol w="7625260">
                  <a:extLst>
                    <a:ext uri="{9D8B030D-6E8A-4147-A177-3AD203B41FA5}">
                      <a16:colId xmlns:a16="http://schemas.microsoft.com/office/drawing/2014/main" val="1558910358"/>
                    </a:ext>
                  </a:extLst>
                </a:gridCol>
              </a:tblGrid>
              <a:tr h="415606">
                <a:tc>
                  <a:txBody>
                    <a:bodyPr/>
                    <a:lstStyle/>
                    <a:p>
                      <a:pPr algn="l">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Assumption</a:t>
                      </a:r>
                    </a:p>
                  </a:txBody>
                  <a:tcPr marL="68580" marR="68580" marT="0" marB="0"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436C"/>
                    </a:solidFill>
                  </a:tcPr>
                </a:tc>
                <a:tc>
                  <a:txBody>
                    <a:bodyPr/>
                    <a:lstStyle/>
                    <a:p>
                      <a:pPr algn="l">
                        <a:lnSpc>
                          <a:spcPct val="100000"/>
                        </a:lnSpc>
                        <a:spcBef>
                          <a:spcPts val="200"/>
                        </a:spcBef>
                        <a:spcAft>
                          <a:spcPts val="200"/>
                        </a:spcAft>
                        <a:buNone/>
                      </a:pPr>
                      <a:r>
                        <a:rPr lang="en-GB" sz="1800">
                          <a:solidFill>
                            <a:schemeClr val="bg1"/>
                          </a:solidFill>
                          <a:effectLst/>
                          <a:latin typeface="Arial" panose="020B0604020202020204" pitchFamily="34" charset="0"/>
                          <a:ea typeface="Calibri" panose="020F0502020204030204" pitchFamily="34" charset="0"/>
                          <a:cs typeface="Arial" panose="020B0604020202020204" pitchFamily="34" charset="0"/>
                        </a:rPr>
                        <a:t>Rational / Considerations</a:t>
                      </a:r>
                    </a:p>
                  </a:txBody>
                  <a:tcPr marL="68580" marR="68580" marT="0" marB="0" anchor="ctr">
                    <a:lnT w="12700" cap="flat" cmpd="sng" algn="ctr">
                      <a:solidFill>
                        <a:schemeClr val="bg1"/>
                      </a:solidFill>
                      <a:prstDash val="solid"/>
                      <a:round/>
                      <a:headEnd type="none" w="med" len="med"/>
                      <a:tailEnd type="none" w="med" len="med"/>
                    </a:lnT>
                    <a:solidFill>
                      <a:srgbClr val="00436C"/>
                    </a:solidFill>
                  </a:tcPr>
                </a:tc>
                <a:extLst>
                  <a:ext uri="{0D108BD9-81ED-4DB2-BD59-A6C34878D82A}">
                    <a16:rowId xmlns:a16="http://schemas.microsoft.com/office/drawing/2014/main" val="3135952743"/>
                  </a:ext>
                </a:extLst>
              </a:tr>
              <a:tr h="869881">
                <a:tc>
                  <a:txBody>
                    <a:bodyPr/>
                    <a:lstStyle/>
                    <a:p>
                      <a:pPr algn="l">
                        <a:lnSpc>
                          <a:spcPct val="100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After 3 yrs people remain in same TED health state</a:t>
                      </a:r>
                    </a:p>
                  </a:txBody>
                  <a:tcPr marL="68580" marR="68580" marT="0" marB="0"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2"/>
                    </a:solidFill>
                  </a:tcPr>
                </a:tc>
                <a:tc>
                  <a:txBody>
                    <a:bodyPr/>
                    <a:lstStyle/>
                    <a:p>
                      <a:pPr marL="285750" indent="-285750" algn="l">
                        <a:lnSpc>
                          <a:spcPct val="100000"/>
                        </a:lnSpc>
                        <a:spcBef>
                          <a:spcPts val="200"/>
                        </a:spcBef>
                        <a:spcAft>
                          <a:spcPts val="200"/>
                        </a:spcAft>
                        <a:buFont typeface="Arial" panose="020B0604020202020204" pitchFamily="34" charset="0"/>
                        <a:buChar char="•"/>
                      </a:pPr>
                      <a:r>
                        <a:rPr lang="en-GB" sz="1800">
                          <a:effectLst/>
                          <a:latin typeface="Arial" panose="020B0604020202020204" pitchFamily="34" charset="0"/>
                          <a:ea typeface="Calibri" panose="020F0502020204030204" pitchFamily="34" charset="0"/>
                          <a:cs typeface="Arial" panose="020B0604020202020204" pitchFamily="34" charset="0"/>
                        </a:rPr>
                        <a:t>3 yrs is the upper bound of time after which symptoms stabilise </a:t>
                      </a:r>
                    </a:p>
                    <a:p>
                      <a:pPr marL="285750" indent="-285750" algn="l">
                        <a:lnSpc>
                          <a:spcPct val="100000"/>
                        </a:lnSpc>
                        <a:spcBef>
                          <a:spcPts val="200"/>
                        </a:spcBef>
                        <a:spcAft>
                          <a:spcPts val="200"/>
                        </a:spcAft>
                        <a:buFont typeface="Arial" panose="020B0604020202020204" pitchFamily="34" charset="0"/>
                        <a:buChar char="•"/>
                      </a:pPr>
                      <a:r>
                        <a:rPr lang="en-GB" sz="1800">
                          <a:effectLst/>
                          <a:latin typeface="Arial" panose="020B0604020202020204" pitchFamily="34" charset="0"/>
                          <a:ea typeface="Calibri" panose="020F0502020204030204" pitchFamily="34" charset="0"/>
                          <a:cs typeface="Arial" panose="020B0604020202020204" pitchFamily="34" charset="0"/>
                        </a:rPr>
                        <a:t>Using 3 yrs rather than 72 weeks is more favourable for teprotumumab because the benefits at 24 weeks are maintained for longer</a:t>
                      </a:r>
                    </a:p>
                  </a:txBody>
                  <a:tcPr marL="68580" marR="68580" marT="0" marB="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23753817"/>
                  </a:ext>
                </a:extLst>
              </a:tr>
              <a:tr h="1092409">
                <a:tc>
                  <a:txBody>
                    <a:bodyPr/>
                    <a:lstStyle/>
                    <a:p>
                      <a:pPr algn="l">
                        <a:lnSpc>
                          <a:spcPct val="100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An immediate health state membership change at 3 yrs rather than a gradual change between 24 weeks and 3 yrs</a:t>
                      </a: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marL="285750" indent="-285750" algn="l">
                        <a:lnSpc>
                          <a:spcPct val="100000"/>
                        </a:lnSpc>
                        <a:spcBef>
                          <a:spcPts val="200"/>
                        </a:spcBef>
                        <a:spcAft>
                          <a:spcPts val="200"/>
                        </a:spcAft>
                        <a:buFont typeface="Arial" panose="020B0604020202020204" pitchFamily="34" charset="0"/>
                        <a:buChar char="•"/>
                      </a:pPr>
                      <a:r>
                        <a:rPr lang="en-GB" sz="1800">
                          <a:effectLst/>
                          <a:latin typeface="Arial" panose="020B0604020202020204" pitchFamily="34" charset="0"/>
                          <a:ea typeface="Calibri" panose="020F0502020204030204" pitchFamily="34" charset="0"/>
                          <a:cs typeface="Arial" panose="020B0604020202020204" pitchFamily="34" charset="0"/>
                        </a:rPr>
                        <a:t>Modelling a gradual change would have had negligible impact</a:t>
                      </a:r>
                    </a:p>
                  </a:txBody>
                  <a:tcPr marL="68580" marR="68580" marT="0" marB="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00722641"/>
                  </a:ext>
                </a:extLst>
              </a:tr>
              <a:tr h="546204">
                <a:tc>
                  <a:txBody>
                    <a:bodyPr/>
                    <a:lstStyle/>
                    <a:p>
                      <a:pPr algn="l">
                        <a:lnSpc>
                          <a:spcPct val="100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Adjustments only apply to teprotumumab </a:t>
                      </a: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marL="285750" indent="-285750" algn="l">
                        <a:lnSpc>
                          <a:spcPct val="100000"/>
                        </a:lnSpc>
                        <a:spcBef>
                          <a:spcPts val="200"/>
                        </a:spcBef>
                        <a:spcAft>
                          <a:spcPts val="200"/>
                        </a:spcAft>
                        <a:buFont typeface="Arial" panose="020B0604020202020204" pitchFamily="34" charset="0"/>
                        <a:buChar char="•"/>
                      </a:pPr>
                      <a:r>
                        <a:rPr lang="en-GB" sz="1800"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Interested in difference between teprotumumab and</a:t>
                      </a:r>
                      <a:r>
                        <a:rPr lang="en-GB" sz="1800">
                          <a:solidFill>
                            <a:schemeClr val="tx1"/>
                          </a:solidFill>
                          <a:effectLst/>
                          <a:latin typeface="Arial" panose="020B0604020202020204" pitchFamily="34" charset="0"/>
                          <a:ea typeface="Calibri" panose="020F0502020204030204" pitchFamily="34" charset="0"/>
                          <a:cs typeface="Arial" panose="020B0604020202020204" pitchFamily="34" charset="0"/>
                        </a:rPr>
                        <a:t> IVMP ± MMF</a:t>
                      </a:r>
                    </a:p>
                  </a:txBody>
                  <a:tcPr marL="68580" marR="68580" marT="0" marB="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109313565"/>
                  </a:ext>
                </a:extLst>
              </a:tr>
              <a:tr h="1416085">
                <a:tc>
                  <a:txBody>
                    <a:bodyPr/>
                    <a:lstStyle/>
                    <a:p>
                      <a:pPr algn="l">
                        <a:lnSpc>
                          <a:spcPct val="100000"/>
                        </a:lnSpc>
                        <a:spcBef>
                          <a:spcPts val="200"/>
                        </a:spcBef>
                        <a:spcAft>
                          <a:spcPts val="200"/>
                        </a:spcAft>
                        <a:buNone/>
                      </a:pPr>
                      <a:r>
                        <a:rPr lang="en-GB" sz="1800" b="1">
                          <a:solidFill>
                            <a:schemeClr val="bg1"/>
                          </a:solidFill>
                          <a:effectLst/>
                          <a:latin typeface="Arial" panose="020B0604020202020204" pitchFamily="34" charset="0"/>
                          <a:ea typeface="Calibri" panose="020F0502020204030204" pitchFamily="34" charset="0"/>
                          <a:cs typeface="Arial" panose="020B0604020202020204" pitchFamily="34" charset="0"/>
                        </a:rPr>
                        <a:t>A risk shift of between 5% and 30%</a:t>
                      </a:r>
                    </a:p>
                  </a:txBody>
                  <a:tcPr marL="68580" marR="68580" marT="0" marB="0" anchor="ctr">
                    <a:lnR w="28575" cap="flat" cmpd="sng" algn="ctr">
                      <a:solidFill>
                        <a:schemeClr val="bg1"/>
                      </a:solidFill>
                      <a:prstDash val="solid"/>
                      <a:round/>
                      <a:headEnd type="none" w="med" len="med"/>
                      <a:tailEnd type="none" w="med" len="med"/>
                    </a:lnR>
                    <a:solidFill>
                      <a:schemeClr val="accent2"/>
                    </a:solidFill>
                  </a:tcPr>
                </a:tc>
                <a:tc>
                  <a:txBody>
                    <a:bodyPr/>
                    <a:lstStyle/>
                    <a:p>
                      <a:pPr marL="285750" indent="-285750" algn="l">
                        <a:lnSpc>
                          <a:spcPct val="100000"/>
                        </a:lnSpc>
                        <a:spcBef>
                          <a:spcPts val="200"/>
                        </a:spcBef>
                        <a:spcAft>
                          <a:spcPts val="200"/>
                        </a:spcAft>
                        <a:buFont typeface="Arial" panose="020B0604020202020204" pitchFamily="34" charset="0"/>
                        <a:buChar char="•"/>
                      </a:pPr>
                      <a:r>
                        <a:rPr lang="en-GB" sz="1800">
                          <a:effectLst/>
                          <a:latin typeface="Arial" panose="020B0604020202020204" pitchFamily="34" charset="0"/>
                          <a:ea typeface="Calibri" panose="020F0502020204030204" pitchFamily="34" charset="0"/>
                          <a:cs typeface="Arial" panose="020B0604020202020204" pitchFamily="34" charset="0"/>
                        </a:rPr>
                        <a:t>A 30% change in risk resulted in teprotumumab state membership probabilities that were comparable to  IVMP ± MMF (equivalent to assuming no difference in long-term outcomes) </a:t>
                      </a:r>
                    </a:p>
                    <a:p>
                      <a:pPr marL="285750" indent="-285750" algn="l">
                        <a:lnSpc>
                          <a:spcPct val="100000"/>
                        </a:lnSpc>
                        <a:spcBef>
                          <a:spcPts val="200"/>
                        </a:spcBef>
                        <a:spcAft>
                          <a:spcPts val="200"/>
                        </a:spcAft>
                        <a:buFont typeface="Arial" panose="020B0604020202020204" pitchFamily="34" charset="0"/>
                        <a:buChar char="•"/>
                      </a:pPr>
                      <a:r>
                        <a:rPr lang="en-GB" sz="1800">
                          <a:effectLst/>
                          <a:latin typeface="Arial" panose="020B0604020202020204" pitchFamily="34" charset="0"/>
                          <a:ea typeface="Calibri" panose="020F0502020204030204" pitchFamily="34" charset="0"/>
                          <a:cs typeface="Arial" panose="020B0604020202020204" pitchFamily="34" charset="0"/>
                        </a:rPr>
                        <a:t>It is likely some benefit is maintained long-term so a 30% change provides an upper bound cost-effectiveness estimate</a:t>
                      </a:r>
                    </a:p>
                  </a:txBody>
                  <a:tcPr marL="68580" marR="68580" marT="0" marB="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7470683"/>
                  </a:ext>
                </a:extLst>
              </a:tr>
            </a:tbl>
          </a:graphicData>
        </a:graphic>
      </p:graphicFrame>
      <p:sp>
        <p:nvSpPr>
          <p:cNvPr id="6" name="Table 1 title: deterministic">
            <a:extLst>
              <a:ext uri="{FF2B5EF4-FFF2-40B4-BE49-F238E27FC236}">
                <a16:creationId xmlns:a16="http://schemas.microsoft.com/office/drawing/2014/main" id="{70C4C308-D086-359F-73E3-E6DFB386A37C}"/>
              </a:ext>
            </a:extLst>
          </p:cNvPr>
          <p:cNvSpPr txBox="1"/>
          <p:nvPr/>
        </p:nvSpPr>
        <p:spPr>
          <a:xfrm>
            <a:off x="364819" y="704893"/>
            <a:ext cx="8336729" cy="369332"/>
          </a:xfrm>
          <a:prstGeom prst="rect">
            <a:avLst/>
          </a:prstGeom>
          <a:noFill/>
        </p:spPr>
        <p:txBody>
          <a:bodyPr wrap="square" rtlCol="0">
            <a:spAutoFit/>
          </a:bodyPr>
          <a:lstStyle/>
          <a:p>
            <a:r>
              <a:rPr lang="en-GB" b="1">
                <a:latin typeface="Arial" panose="020B0604020202020204" pitchFamily="34" charset="0"/>
              </a:rPr>
              <a:t>Table: </a:t>
            </a:r>
            <a:r>
              <a:rPr lang="en-GB">
                <a:latin typeface="Arial" panose="020B0604020202020204" pitchFamily="34" charset="0"/>
              </a:rPr>
              <a:t>EAG scenario analysis - Treatment effect waning  </a:t>
            </a:r>
          </a:p>
        </p:txBody>
      </p:sp>
    </p:spTree>
    <p:extLst>
      <p:ext uri="{BB962C8B-B14F-4D97-AF65-F5344CB8AC3E}">
        <p14:creationId xmlns:p14="http://schemas.microsoft.com/office/powerpoint/2010/main" val="11448528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163CF-E72C-311F-C0AA-D725C36200A4}"/>
              </a:ext>
            </a:extLst>
          </p:cNvPr>
          <p:cNvSpPr>
            <a:spLocks noGrp="1"/>
          </p:cNvSpPr>
          <p:nvPr>
            <p:ph type="title"/>
          </p:nvPr>
        </p:nvSpPr>
        <p:spPr/>
        <p:txBody>
          <a:bodyPr>
            <a:normAutofit/>
          </a:bodyPr>
          <a:lstStyle/>
          <a:p>
            <a:r>
              <a:rPr lang="en-GB" dirty="0">
                <a:hlinkClick r:id="rId3" action="ppaction://hlinksldjump"/>
              </a:rPr>
              <a:t>Key issue</a:t>
            </a:r>
            <a:r>
              <a:rPr lang="en-GB" dirty="0"/>
              <a:t>: Transition probabilities (1/2)</a:t>
            </a:r>
          </a:p>
        </p:txBody>
      </p:sp>
      <p:sp>
        <p:nvSpPr>
          <p:cNvPr id="5" name="Text Placeholder 4">
            <a:extLst>
              <a:ext uri="{FF2B5EF4-FFF2-40B4-BE49-F238E27FC236}">
                <a16:creationId xmlns:a16="http://schemas.microsoft.com/office/drawing/2014/main" id="{839E9A4C-C60F-092C-B516-CAAFB2E7042A}"/>
              </a:ext>
            </a:extLst>
          </p:cNvPr>
          <p:cNvSpPr>
            <a:spLocks noGrp="1"/>
          </p:cNvSpPr>
          <p:nvPr>
            <p:ph type="body" sz="quarter" idx="13"/>
          </p:nvPr>
        </p:nvSpPr>
        <p:spPr/>
        <p:txBody>
          <a:bodyPr>
            <a:normAutofit fontScale="85000" lnSpcReduction="20000"/>
          </a:bodyPr>
          <a:lstStyle/>
          <a:p>
            <a:r>
              <a:rPr lang="en-GB" dirty="0"/>
              <a:t>Abbreviations: CAS, Clinical activity score; IVMP, Intravenous methylprednisolone; MAIC, Matching-adjusted indirect comparison; MMF, Mycophenolate mofetil; TED, Thyroid eye disease;</a:t>
            </a:r>
          </a:p>
        </p:txBody>
      </p:sp>
      <p:sp>
        <p:nvSpPr>
          <p:cNvPr id="13" name="Rectangle 12">
            <a:extLst>
              <a:ext uri="{FF2B5EF4-FFF2-40B4-BE49-F238E27FC236}">
                <a16:creationId xmlns:a16="http://schemas.microsoft.com/office/drawing/2014/main" id="{E82CA74A-6F08-4190-9479-10C9823605C7}"/>
              </a:ext>
            </a:extLst>
          </p:cNvPr>
          <p:cNvSpPr/>
          <p:nvPr/>
        </p:nvSpPr>
        <p:spPr>
          <a:xfrm>
            <a:off x="439830" y="1001936"/>
            <a:ext cx="11360077" cy="203477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Teprotumumab transition probabilities are estimated every 6 weeks (up to 24 weeks), directly informed by patient level data from Phase 2 and OPTIC trials </a:t>
            </a:r>
          </a:p>
          <a:p>
            <a:pPr marL="285750" indent="-285750">
              <a:buFont typeface="Arial" panose="020B0604020202020204" pitchFamily="34" charset="0"/>
              <a:buChar char="•"/>
            </a:pPr>
            <a:r>
              <a:rPr lang="en-GB">
                <a:solidFill>
                  <a:schemeClr val="tx1"/>
                </a:solidFill>
                <a:latin typeface="Arial" panose="020B0604020202020204" pitchFamily="34" charset="0"/>
              </a:rPr>
              <a:t>IVMP ± MMF transition probabilities up to 24 weeks are estimated using transition probabilities for teprotumumab combined with treatment effect estimates from MAICs</a:t>
            </a:r>
          </a:p>
          <a:p>
            <a:pPr marL="285750" indent="-285750">
              <a:buFont typeface="Arial" panose="020B0604020202020204" pitchFamily="34" charset="0"/>
              <a:buChar char="•"/>
            </a:pPr>
            <a:r>
              <a:rPr lang="en-GB">
                <a:solidFill>
                  <a:schemeClr val="tx1"/>
                </a:solidFill>
                <a:latin typeface="Arial" panose="020B0604020202020204" pitchFamily="34" charset="0"/>
              </a:rPr>
              <a:t>Probabilities of transitioning to surgery or death health states from a given health state is the same regardless of treatment received</a:t>
            </a:r>
          </a:p>
        </p:txBody>
      </p:sp>
      <p:sp>
        <p:nvSpPr>
          <p:cNvPr id="8" name="Rectangle 7">
            <a:extLst>
              <a:ext uri="{FF2B5EF4-FFF2-40B4-BE49-F238E27FC236}">
                <a16:creationId xmlns:a16="http://schemas.microsoft.com/office/drawing/2014/main" id="{2BFCBD47-F8D2-D1AA-AFA8-EEFA6995CB60}"/>
              </a:ext>
            </a:extLst>
          </p:cNvPr>
          <p:cNvSpPr/>
          <p:nvPr/>
        </p:nvSpPr>
        <p:spPr>
          <a:xfrm>
            <a:off x="439829" y="3181679"/>
            <a:ext cx="11360077" cy="2859198"/>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00436C"/>
                </a:solidFill>
                <a:effectLst/>
                <a:uLnTx/>
                <a:uFillTx/>
                <a:latin typeface="Arial" panose="020B0604020202020204" pitchFamily="34" charset="0"/>
                <a:ea typeface="+mn-ea"/>
                <a:cs typeface="+mn-cs"/>
              </a:rPr>
              <a:t>Company</a:t>
            </a:r>
          </a:p>
          <a:p>
            <a:pPr marL="285750" marR="0" lvl="0" indent="-285750" fontAlgn="auto">
              <a:lnSpc>
                <a:spcPct val="100000"/>
              </a:lnSpc>
              <a:spcBef>
                <a:spcPts val="0"/>
              </a:spcBef>
              <a:spcAft>
                <a:spcPts val="0"/>
              </a:spcAft>
              <a:buClrTx/>
              <a:buSzTx/>
              <a:buFont typeface="Arial" panose="020B0604020202020204" pitchFamily="34" charset="0"/>
              <a:buChar char="•"/>
              <a:tabLst/>
              <a:defRPr/>
            </a:pPr>
            <a:r>
              <a:rPr lang="en-GB">
                <a:solidFill>
                  <a:schemeClr val="tx1"/>
                </a:solidFill>
                <a:latin typeface="Arial" panose="020B0604020202020204" pitchFamily="34" charset="0"/>
              </a:rPr>
              <a:t>Chosen method for deriving transition probabilities directly captures patient movement observed in trial and produces outcomes that most accurately reflect clinical trial data</a:t>
            </a:r>
          </a:p>
          <a:p>
            <a:pPr marL="285750" marR="0" lvl="0" indent="-285750" fontAlgn="auto">
              <a:lnSpc>
                <a:spcPct val="100000"/>
              </a:lnSpc>
              <a:spcBef>
                <a:spcPts val="0"/>
              </a:spcBef>
              <a:spcAft>
                <a:spcPts val="0"/>
              </a:spcAft>
              <a:buClrTx/>
              <a:buSzTx/>
              <a:buFont typeface="Arial" panose="020B0604020202020204" pitchFamily="34" charset="0"/>
              <a:buChar char="•"/>
              <a:tabLst/>
              <a:defRPr/>
            </a:pPr>
            <a:r>
              <a:rPr lang="en-GB">
                <a:solidFill>
                  <a:schemeClr val="tx1"/>
                </a:solidFill>
                <a:latin typeface="Arial" panose="020B0604020202020204" pitchFamily="34" charset="0"/>
              </a:rPr>
              <a:t>All suitable data sources were pooled to increase sample size and mitigate number of cells with zero values</a:t>
            </a:r>
          </a:p>
          <a:p>
            <a:pPr marL="285750" indent="-285750">
              <a:buFont typeface="Arial" panose="020B0604020202020204" pitchFamily="34" charset="0"/>
              <a:buChar char="•"/>
              <a:defRPr/>
            </a:pPr>
            <a:r>
              <a:rPr lang="en-GB">
                <a:solidFill>
                  <a:schemeClr val="tx1"/>
                </a:solidFill>
                <a:latin typeface="Arial" panose="020B0604020202020204" pitchFamily="34" charset="0"/>
              </a:rPr>
              <a:t>Data from Phase 2 and OPTIC trials will be generalisable to NHS clinical practice despite participants in OPTIC having a higher degree of disease activity at baseline (CAS≥4) than would be expected in NHS clinical practice (CAS≥3)</a:t>
            </a:r>
          </a:p>
          <a:p>
            <a:pPr marL="285750" marR="0" lvl="0" indent="-285750" fontAlgn="auto">
              <a:lnSpc>
                <a:spcPct val="100000"/>
              </a:lnSpc>
              <a:spcBef>
                <a:spcPts val="0"/>
              </a:spcBef>
              <a:spcAft>
                <a:spcPts val="0"/>
              </a:spcAft>
              <a:buClrTx/>
              <a:buSzTx/>
              <a:buFont typeface="Arial" panose="020B0604020202020204" pitchFamily="34" charset="0"/>
              <a:buChar char="•"/>
              <a:tabLst/>
              <a:defRPr/>
            </a:pPr>
            <a:r>
              <a:rPr lang="en-GB">
                <a:solidFill>
                  <a:schemeClr val="tx1"/>
                </a:solidFill>
                <a:latin typeface="Arial" panose="020B0604020202020204" pitchFamily="34" charset="0"/>
              </a:rPr>
              <a:t>Alternative approaches (</a:t>
            </a:r>
            <a:r>
              <a:rPr lang="en-GB" err="1">
                <a:solidFill>
                  <a:schemeClr val="tx1"/>
                </a:solidFill>
                <a:latin typeface="Arial" panose="020B0604020202020204" pitchFamily="34" charset="0"/>
              </a:rPr>
              <a:t>e.g</a:t>
            </a:r>
            <a:r>
              <a:rPr lang="en-GB">
                <a:solidFill>
                  <a:schemeClr val="tx1"/>
                </a:solidFill>
                <a:latin typeface="Arial" panose="020B0604020202020204" pitchFamily="34" charset="0"/>
              </a:rPr>
              <a:t> producing a regression equation) are more complex, require additional assumptions, and would also be associated with uncertainty given small sample size</a:t>
            </a:r>
          </a:p>
          <a:p>
            <a:pPr marL="285750" marR="0" lvl="0" indent="-285750" fontAlgn="auto">
              <a:lnSpc>
                <a:spcPct val="100000"/>
              </a:lnSpc>
              <a:spcBef>
                <a:spcPts val="0"/>
              </a:spcBef>
              <a:spcAft>
                <a:spcPts val="0"/>
              </a:spcAft>
              <a:buClrTx/>
              <a:buSzTx/>
              <a:buFont typeface="Arial" panose="020B0604020202020204" pitchFamily="34" charset="0"/>
              <a:buChar char="•"/>
              <a:tabLst/>
              <a:defRPr/>
            </a:pPr>
            <a:r>
              <a:rPr lang="en-GB">
                <a:solidFill>
                  <a:schemeClr val="tx1"/>
                </a:solidFill>
                <a:latin typeface="Arial" panose="020B0604020202020204" pitchFamily="34" charset="0"/>
              </a:rPr>
              <a:t>Population for active moderate-to-severe TED is small which results in difficulties generating evidence</a:t>
            </a:r>
          </a:p>
        </p:txBody>
      </p:sp>
      <p:pic>
        <p:nvPicPr>
          <p:cNvPr id="3" name="Picture 2">
            <a:extLst>
              <a:ext uri="{FF2B5EF4-FFF2-40B4-BE49-F238E27FC236}">
                <a16:creationId xmlns:a16="http://schemas.microsoft.com/office/drawing/2014/main" id="{D0298523-48DE-ED8D-3ED8-32BF35FE84E2}"/>
              </a:ext>
              <a:ext uri="{C183D7F6-B498-43B3-948B-1728B52AA6E4}">
                <adec:decorative xmlns:adec="http://schemas.microsoft.com/office/drawing/2017/decorative" val="1"/>
              </a:ext>
            </a:extLst>
          </p:cNvPr>
          <p:cNvPicPr>
            <a:picLocks/>
          </p:cNvPicPr>
          <p:nvPr/>
        </p:nvPicPr>
        <p:blipFill rotWithShape="1">
          <a:blip r:embed="rId4"/>
          <a:srcRect l="16268" t="3813" r="14723" b="4056"/>
          <a:stretch/>
        </p:blipFill>
        <p:spPr>
          <a:xfrm>
            <a:off x="11371909" y="226302"/>
            <a:ext cx="691200" cy="691200"/>
          </a:xfrm>
          <a:prstGeom prst="rect">
            <a:avLst/>
          </a:prstGeom>
        </p:spPr>
      </p:pic>
    </p:spTree>
    <p:extLst>
      <p:ext uri="{BB962C8B-B14F-4D97-AF65-F5344CB8AC3E}">
        <p14:creationId xmlns:p14="http://schemas.microsoft.com/office/powerpoint/2010/main" val="1480732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C6B79-271F-4C1B-DB10-3698E87E9B88}"/>
            </a:ext>
          </a:extLst>
        </p:cNvPr>
        <p:cNvGrpSpPr/>
        <p:nvPr/>
      </p:nvGrpSpPr>
      <p:grpSpPr>
        <a:xfrm>
          <a:off x="0" y="0"/>
          <a:ext cx="0" cy="0"/>
          <a:chOff x="0" y="0"/>
          <a:chExt cx="0" cy="0"/>
        </a:xfrm>
      </p:grpSpPr>
      <p:sp>
        <p:nvSpPr>
          <p:cNvPr id="26" name="Rectangle 25">
            <a:extLst>
              <a:ext uri="{FF2B5EF4-FFF2-40B4-BE49-F238E27FC236}">
                <a16:creationId xmlns:a16="http://schemas.microsoft.com/office/drawing/2014/main" id="{7BF60B83-71F0-412C-3EFF-06A60FBBB1C9}"/>
              </a:ext>
            </a:extLst>
          </p:cNvPr>
          <p:cNvSpPr/>
          <p:nvPr/>
        </p:nvSpPr>
        <p:spPr>
          <a:xfrm>
            <a:off x="466724" y="992340"/>
            <a:ext cx="11306862" cy="476838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lvl="0">
              <a:defRPr/>
            </a:pPr>
            <a:r>
              <a:rPr kumimoji="0" lang="en-GB"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EAG comments</a:t>
            </a:r>
            <a:r>
              <a:rPr lang="en-GB" sz="2000" b="1" dirty="0">
                <a:solidFill>
                  <a:srgbClr val="000000"/>
                </a:solidFill>
                <a:latin typeface="Arial" panose="020B0604020202020204" pitchFamily="34" charset="0"/>
              </a:rPr>
              <a:t>: </a:t>
            </a:r>
          </a:p>
          <a:p>
            <a:pPr marL="285750" lvl="0" indent="-285750">
              <a:buFont typeface="Arial" panose="020B0604020202020204" pitchFamily="34" charset="0"/>
              <a:buChar char="•"/>
              <a:defRPr/>
            </a:pPr>
            <a:r>
              <a:rPr lang="en-GB" dirty="0">
                <a:solidFill>
                  <a:srgbClr val="000000"/>
                </a:solidFill>
                <a:latin typeface="Arial" panose="020B0604020202020204" pitchFamily="34" charset="0"/>
              </a:rPr>
              <a:t>Company’s approach to estimating teprotumumab transition probabilities generates:</a:t>
            </a:r>
          </a:p>
          <a:p>
            <a:pPr marL="971550" marR="0" lvl="1" indent="-285750" fontAlgn="auto">
              <a:lnSpc>
                <a:spcPct val="100000"/>
              </a:lnSpc>
              <a:spcBef>
                <a:spcPts val="300"/>
              </a:spcBef>
              <a:spcAft>
                <a:spcPts val="0"/>
              </a:spcAft>
              <a:buClrTx/>
              <a:buSzTx/>
              <a:buFont typeface="Inter" panose="02000503000000020004" pitchFamily="2" charset="0"/>
              <a:buChar char="↳"/>
              <a:tabLst/>
              <a:defRPr/>
            </a:pPr>
            <a:r>
              <a:rPr lang="en-GB" dirty="0">
                <a:solidFill>
                  <a:schemeClr val="tx1"/>
                </a:solidFill>
                <a:latin typeface="Arial"/>
                <a:cs typeface="Arial"/>
              </a:rPr>
              <a:t>0% transitions probabilities for many transitions (</a:t>
            </a:r>
            <a:r>
              <a:rPr lang="en-GB" u="sng" dirty="0">
                <a:solidFill>
                  <a:schemeClr val="tx1"/>
                </a:solidFill>
                <a:highlight>
                  <a:srgbClr val="000000"/>
                </a:highlight>
                <a:latin typeface="Arial"/>
                <a:cs typeface="Arial"/>
              </a:rPr>
              <a:t>XXXXXXXXXXXXXXXXXXXX</a:t>
            </a:r>
            <a:r>
              <a:rPr lang="en-GB" dirty="0">
                <a:solidFill>
                  <a:schemeClr val="tx1"/>
                </a:solidFill>
                <a:latin typeface="Arial"/>
                <a:cs typeface="Arial"/>
              </a:rPr>
              <a:t>) </a:t>
            </a:r>
          </a:p>
          <a:p>
            <a:pPr marL="971550" marR="0" lvl="1" indent="-285750" fontAlgn="auto">
              <a:lnSpc>
                <a:spcPct val="100000"/>
              </a:lnSpc>
              <a:spcBef>
                <a:spcPts val="300"/>
              </a:spcBef>
              <a:spcAft>
                <a:spcPts val="0"/>
              </a:spcAft>
              <a:buClrTx/>
              <a:buSzTx/>
              <a:buFont typeface="Inter" panose="02000503000000020004" pitchFamily="2" charset="0"/>
              <a:buChar char="↳"/>
              <a:tabLst/>
              <a:defRPr/>
            </a:pPr>
            <a:r>
              <a:rPr lang="en-GB" dirty="0">
                <a:solidFill>
                  <a:schemeClr val="tx1"/>
                </a:solidFill>
                <a:latin typeface="Arial"/>
                <a:cs typeface="Arial"/>
              </a:rPr>
              <a:t>Large variations in transition probabilities between model cycles; </a:t>
            </a:r>
          </a:p>
          <a:p>
            <a:pPr marL="285750" marR="0" indent="-285750" fontAlgn="auto">
              <a:lnSpc>
                <a:spcPct val="100000"/>
              </a:lnSpc>
              <a:spcBef>
                <a:spcPts val="300"/>
              </a:spcBef>
              <a:spcAft>
                <a:spcPts val="0"/>
              </a:spcAft>
              <a:buClrTx/>
              <a:buSzTx/>
              <a:buFont typeface="Arial" panose="020B0604020202020204" pitchFamily="34" charset="0"/>
              <a:buChar char="•"/>
              <a:tabLst/>
              <a:defRPr/>
            </a:pPr>
            <a:r>
              <a:rPr lang="en-GB" dirty="0">
                <a:solidFill>
                  <a:srgbClr val="000000"/>
                </a:solidFill>
                <a:latin typeface="Arial" panose="020B0604020202020204" pitchFamily="34" charset="0"/>
              </a:rPr>
              <a:t>Estimating IVMP ± MMF transition probabilities depends on teprotumumab transitions and MAIC results, both associated with uncertainty –various simplifying assumptions </a:t>
            </a:r>
            <a:r>
              <a:rPr lang="en-GB" dirty="0">
                <a:solidFill>
                  <a:schemeClr val="tx1"/>
                </a:solidFill>
                <a:latin typeface="Arial" panose="020B0604020202020204" pitchFamily="34" charset="0"/>
              </a:rPr>
              <a:t>were required</a:t>
            </a:r>
          </a:p>
          <a:p>
            <a:pPr marL="285750" indent="-285750">
              <a:buFont typeface="Arial" panose="020B0604020202020204" pitchFamily="34" charset="0"/>
              <a:buChar char="•"/>
              <a:defRPr/>
            </a:pPr>
            <a:r>
              <a:rPr lang="en-GB" dirty="0">
                <a:solidFill>
                  <a:srgbClr val="000000"/>
                </a:solidFill>
                <a:latin typeface="Arial" panose="020B0604020202020204" pitchFamily="34" charset="0"/>
              </a:rPr>
              <a:t>As noted by company, participants in the Phase 2 and OPTIC trials had higher degrees of disease activity at baseline than might be expected in NHS clinical practice</a:t>
            </a:r>
          </a:p>
          <a:p>
            <a:pPr marL="971550" lvl="1" indent="-285750">
              <a:spcBef>
                <a:spcPts val="300"/>
              </a:spcBef>
              <a:buFont typeface="Inter" panose="02000503000000020004" pitchFamily="2" charset="0"/>
              <a:buChar char="↳"/>
              <a:defRPr/>
            </a:pPr>
            <a:r>
              <a:rPr lang="en-GB" dirty="0">
                <a:solidFill>
                  <a:schemeClr val="tx1"/>
                </a:solidFill>
                <a:latin typeface="Arial"/>
                <a:cs typeface="Arial"/>
              </a:rPr>
              <a:t>The absolute transition probabilities for teprotumumab may not be generalisable, which would also impact the transition probabilities for IVMP ± MMF</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Alternative approaches that could have been explored (if IPD were available) include:</a:t>
            </a:r>
          </a:p>
          <a:p>
            <a:pPr marL="971550" marR="0" lvl="1" indent="-285750" algn="l" defTabSz="914400" rtl="0" eaLnBrk="1" fontAlgn="auto" latinLnBrk="0" hangingPunct="1">
              <a:lnSpc>
                <a:spcPct val="100000"/>
              </a:lnSpc>
              <a:spcBef>
                <a:spcPts val="300"/>
              </a:spcBef>
              <a:spcAft>
                <a:spcPts val="0"/>
              </a:spcAft>
              <a:buClrTx/>
              <a:buSzTx/>
              <a:buFont typeface="Inter" panose="02000503000000020004" pitchFamily="2" charset="0"/>
              <a:buChar char="↳"/>
              <a:tabLst/>
              <a:defRPr/>
            </a:pPr>
            <a:r>
              <a:rPr kumimoji="0" lang="en-GB" sz="1800" b="0" i="0" u="none" strike="noStrike" kern="1200" cap="none" spc="0" normalizeH="0" baseline="0" noProof="0" dirty="0">
                <a:ln>
                  <a:noFill/>
                </a:ln>
                <a:solidFill>
                  <a:srgbClr val="000000"/>
                </a:solidFill>
                <a:effectLst/>
                <a:uLnTx/>
                <a:uFillTx/>
                <a:latin typeface="Arial"/>
                <a:ea typeface="+mn-ea"/>
                <a:cs typeface="Arial"/>
              </a:rPr>
              <a:t>Exploring the impact of lower disease activity on teprotumumab transition probabilities</a:t>
            </a:r>
          </a:p>
          <a:p>
            <a:pPr marL="971550" marR="0" lvl="1" indent="-285750" algn="l" defTabSz="914400" rtl="0" eaLnBrk="1" fontAlgn="auto" latinLnBrk="0" hangingPunct="1">
              <a:lnSpc>
                <a:spcPct val="100000"/>
              </a:lnSpc>
              <a:spcBef>
                <a:spcPts val="300"/>
              </a:spcBef>
              <a:spcAft>
                <a:spcPts val="0"/>
              </a:spcAft>
              <a:buClrTx/>
              <a:buSzTx/>
              <a:buFont typeface="Inter" panose="02000503000000020004" pitchFamily="2" charset="0"/>
              <a:buChar char="↳"/>
              <a:tabLst/>
              <a:defRPr/>
            </a:pPr>
            <a:r>
              <a:rPr kumimoji="0" lang="en-GB" sz="1800" b="0" i="0" u="none" strike="noStrike" kern="1200" cap="none" spc="0" normalizeH="0" baseline="0" noProof="0" dirty="0">
                <a:ln>
                  <a:noFill/>
                </a:ln>
                <a:solidFill>
                  <a:srgbClr val="000000"/>
                </a:solidFill>
                <a:effectLst/>
                <a:uLnTx/>
                <a:uFillTx/>
                <a:latin typeface="Arial"/>
                <a:ea typeface="+mn-ea"/>
                <a:cs typeface="Arial"/>
              </a:rPr>
              <a:t>Parametric modelling of proptosis and diplopia outcomes over time </a:t>
            </a:r>
          </a:p>
          <a:p>
            <a:pPr marL="971550" marR="0" lvl="1" indent="-285750" algn="l" defTabSz="914400" rtl="0" eaLnBrk="1" fontAlgn="auto" latinLnBrk="0" hangingPunct="1">
              <a:lnSpc>
                <a:spcPct val="100000"/>
              </a:lnSpc>
              <a:spcBef>
                <a:spcPts val="300"/>
              </a:spcBef>
              <a:spcAft>
                <a:spcPts val="0"/>
              </a:spcAft>
              <a:buClrTx/>
              <a:buSzTx/>
              <a:buFont typeface="Inter" panose="02000503000000020004" pitchFamily="2" charset="0"/>
              <a:buChar char="↳"/>
              <a:tabLst/>
              <a:defRPr/>
            </a:pPr>
            <a:r>
              <a:rPr kumimoji="0" lang="en-GB" sz="1800" b="0" i="0" u="none" strike="noStrike" kern="1200" cap="none" spc="0" normalizeH="0" baseline="0" noProof="0" dirty="0">
                <a:ln>
                  <a:noFill/>
                </a:ln>
                <a:solidFill>
                  <a:srgbClr val="000000"/>
                </a:solidFill>
                <a:effectLst/>
                <a:uLnTx/>
                <a:uFillTx/>
                <a:latin typeface="Arial"/>
                <a:ea typeface="+mn-ea"/>
                <a:cs typeface="Arial"/>
              </a:rPr>
              <a:t>Modelling transitions directly from 0 to 24 weeks rather than every 6 weeks (avoids the issue of zero counts (0% transition probabilities)) – The specific transitions within the first 24 weeks have minimal impact on model outcomes apart from determining health state membership at 24 weeks</a:t>
            </a:r>
          </a:p>
          <a:p>
            <a:pPr marL="228600">
              <a:spcBef>
                <a:spcPts val="300"/>
              </a:spcBef>
              <a:defRPr/>
            </a:pPr>
            <a:endParaRPr lang="en-GB" dirty="0">
              <a:solidFill>
                <a:schemeClr val="tx1"/>
              </a:solidFill>
              <a:latin typeface="Arial"/>
              <a:cs typeface="Arial"/>
            </a:endParaRPr>
          </a:p>
        </p:txBody>
      </p:sp>
      <p:sp>
        <p:nvSpPr>
          <p:cNvPr id="2" name="Title 1">
            <a:extLst>
              <a:ext uri="{FF2B5EF4-FFF2-40B4-BE49-F238E27FC236}">
                <a16:creationId xmlns:a16="http://schemas.microsoft.com/office/drawing/2014/main" id="{06781505-9AC5-C70A-6EDF-0CD11632C5E7}"/>
              </a:ext>
            </a:extLst>
          </p:cNvPr>
          <p:cNvSpPr>
            <a:spLocks noGrp="1"/>
          </p:cNvSpPr>
          <p:nvPr>
            <p:ph type="title"/>
          </p:nvPr>
        </p:nvSpPr>
        <p:spPr/>
        <p:txBody>
          <a:bodyPr>
            <a:normAutofit/>
          </a:bodyPr>
          <a:lstStyle/>
          <a:p>
            <a:r>
              <a:rPr lang="en-GB" dirty="0">
                <a:hlinkClick r:id="rId3" action="ppaction://hlinksldjump"/>
              </a:rPr>
              <a:t>Key Issue</a:t>
            </a:r>
            <a:r>
              <a:rPr lang="en-GB" dirty="0"/>
              <a:t>: Transition probabilities (2/2)</a:t>
            </a:r>
          </a:p>
        </p:txBody>
      </p:sp>
      <p:sp>
        <p:nvSpPr>
          <p:cNvPr id="5" name="Text Placeholder 4">
            <a:extLst>
              <a:ext uri="{FF2B5EF4-FFF2-40B4-BE49-F238E27FC236}">
                <a16:creationId xmlns:a16="http://schemas.microsoft.com/office/drawing/2014/main" id="{F87F9BA4-005D-E306-8E12-EA5D60F2A47C}"/>
              </a:ext>
            </a:extLst>
          </p:cNvPr>
          <p:cNvSpPr>
            <a:spLocks noGrp="1"/>
          </p:cNvSpPr>
          <p:nvPr>
            <p:ph type="body" sz="quarter" idx="13"/>
          </p:nvPr>
        </p:nvSpPr>
        <p:spPr>
          <a:xfrm>
            <a:off x="964888" y="6455209"/>
            <a:ext cx="10617512" cy="365125"/>
          </a:xfrm>
        </p:spPr>
        <p:txBody>
          <a:bodyPr>
            <a:normAutofit fontScale="85000" lnSpcReduction="10000"/>
          </a:bodyPr>
          <a:lstStyle/>
          <a:p>
            <a:r>
              <a:rPr lang="en-GB" dirty="0"/>
              <a:t>Abbreviations: EAG, External Assessment Group; IPD, Individual patient-level data; IVMP, Intravenous methylprednisolone; MMF, Mycophenolate mofetil;</a:t>
            </a:r>
          </a:p>
        </p:txBody>
      </p:sp>
      <p:pic>
        <p:nvPicPr>
          <p:cNvPr id="3" name="Picture 2">
            <a:extLst>
              <a:ext uri="{FF2B5EF4-FFF2-40B4-BE49-F238E27FC236}">
                <a16:creationId xmlns:a16="http://schemas.microsoft.com/office/drawing/2014/main" id="{28816CBD-6540-24FB-CA71-6078D968FCC8}"/>
              </a:ext>
              <a:ext uri="{C183D7F6-B498-43B3-948B-1728B52AA6E4}">
                <adec:decorative xmlns:adec="http://schemas.microsoft.com/office/drawing/2017/decorative" val="1"/>
              </a:ext>
            </a:extLst>
          </p:cNvPr>
          <p:cNvPicPr>
            <a:picLocks noChangeAspect="1"/>
          </p:cNvPicPr>
          <p:nvPr/>
        </p:nvPicPr>
        <p:blipFill rotWithShape="1">
          <a:blip r:embed="rId4"/>
          <a:srcRect l="16406" t="4575" r="14821" b="4613"/>
          <a:stretch/>
        </p:blipFill>
        <p:spPr>
          <a:xfrm>
            <a:off x="11372079" y="226302"/>
            <a:ext cx="690860" cy="690860"/>
          </a:xfrm>
          <a:prstGeom prst="rect">
            <a:avLst/>
          </a:prstGeom>
        </p:spPr>
      </p:pic>
      <p:sp>
        <p:nvSpPr>
          <p:cNvPr id="4" name="Rectangle 3" descr="Marker showing slides are confidential ">
            <a:extLst>
              <a:ext uri="{FF2B5EF4-FFF2-40B4-BE49-F238E27FC236}">
                <a16:creationId xmlns:a16="http://schemas.microsoft.com/office/drawing/2014/main" id="{4CC641CA-332D-8395-0D59-5BFF18AEE6E8}"/>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
        <p:nvSpPr>
          <p:cNvPr id="6" name="Rectangle 5" descr="Question to committee">
            <a:extLst>
              <a:ext uri="{FF2B5EF4-FFF2-40B4-BE49-F238E27FC236}">
                <a16:creationId xmlns:a16="http://schemas.microsoft.com/office/drawing/2014/main" id="{17F7A5BB-28BE-F1BA-868D-7FB4C8635693}"/>
              </a:ext>
            </a:extLst>
          </p:cNvPr>
          <p:cNvSpPr/>
          <p:nvPr/>
        </p:nvSpPr>
        <p:spPr>
          <a:xfrm>
            <a:off x="1504108" y="5855273"/>
            <a:ext cx="9955525" cy="531665"/>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What is the committee’s view on company’s approach to modelling transition probabilities? What uncertainties does it generates for decision making? </a:t>
            </a:r>
          </a:p>
        </p:txBody>
      </p:sp>
      <p:grpSp>
        <p:nvGrpSpPr>
          <p:cNvPr id="7" name="Group 6">
            <a:extLst>
              <a:ext uri="{FF2B5EF4-FFF2-40B4-BE49-F238E27FC236}">
                <a16:creationId xmlns:a16="http://schemas.microsoft.com/office/drawing/2014/main" id="{02167E40-742B-DBE3-970B-81B8B7D1CEC2}"/>
              </a:ext>
              <a:ext uri="{C183D7F6-B498-43B3-948B-1728B52AA6E4}">
                <adec:decorative xmlns:adec="http://schemas.microsoft.com/office/drawing/2017/decorative" val="1"/>
              </a:ext>
            </a:extLst>
          </p:cNvPr>
          <p:cNvGrpSpPr/>
          <p:nvPr/>
        </p:nvGrpSpPr>
        <p:grpSpPr>
          <a:xfrm>
            <a:off x="1142047" y="5833103"/>
            <a:ext cx="576000" cy="576000"/>
            <a:chOff x="-1440493" y="4133589"/>
            <a:chExt cx="576000" cy="576000"/>
          </a:xfrm>
        </p:grpSpPr>
        <p:sp>
          <p:nvSpPr>
            <p:cNvPr id="8" name="Oval 7">
              <a:extLst>
                <a:ext uri="{FF2B5EF4-FFF2-40B4-BE49-F238E27FC236}">
                  <a16:creationId xmlns:a16="http://schemas.microsoft.com/office/drawing/2014/main" id="{6B48B055-F9BF-6DF1-4AF7-4C649E8A862D}"/>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9" name="Graphic 8">
              <a:extLst>
                <a:ext uri="{FF2B5EF4-FFF2-40B4-BE49-F238E27FC236}">
                  <a16:creationId xmlns:a16="http://schemas.microsoft.com/office/drawing/2014/main" id="{B9102724-741B-78F1-C8DE-519268F16B05}"/>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513072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1A68-6FD8-CE35-7079-003818AA5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19C45-B8B0-BEEF-D1EF-2FE0E85FDB41}"/>
              </a:ext>
            </a:extLst>
          </p:cNvPr>
          <p:cNvSpPr>
            <a:spLocks noGrp="1"/>
          </p:cNvSpPr>
          <p:nvPr>
            <p:ph type="title"/>
          </p:nvPr>
        </p:nvSpPr>
        <p:spPr/>
        <p:txBody>
          <a:bodyPr>
            <a:normAutofit/>
          </a:bodyPr>
          <a:lstStyle/>
          <a:p>
            <a:r>
              <a:rPr lang="en-GB" dirty="0">
                <a:hlinkClick r:id="rId3" action="ppaction://hlinksldjump"/>
              </a:rPr>
              <a:t>Key Issue</a:t>
            </a:r>
            <a:r>
              <a:rPr lang="en-GB" dirty="0"/>
              <a:t>: Probabilistic sensitivity analysis (1/2)</a:t>
            </a:r>
          </a:p>
        </p:txBody>
      </p:sp>
      <p:sp>
        <p:nvSpPr>
          <p:cNvPr id="5" name="Text Placeholder 4">
            <a:extLst>
              <a:ext uri="{FF2B5EF4-FFF2-40B4-BE49-F238E27FC236}">
                <a16:creationId xmlns:a16="http://schemas.microsoft.com/office/drawing/2014/main" id="{EA506954-09D2-F561-85DA-96C4A351FE0A}"/>
              </a:ext>
            </a:extLst>
          </p:cNvPr>
          <p:cNvSpPr>
            <a:spLocks noGrp="1"/>
          </p:cNvSpPr>
          <p:nvPr>
            <p:ph type="body" sz="quarter" idx="13"/>
          </p:nvPr>
        </p:nvSpPr>
        <p:spPr>
          <a:xfrm>
            <a:off x="971550" y="6454486"/>
            <a:ext cx="10534650" cy="365125"/>
          </a:xfrm>
        </p:spPr>
        <p:txBody>
          <a:bodyPr>
            <a:normAutofit fontScale="85000" lnSpcReduction="20000"/>
          </a:bodyPr>
          <a:lstStyle/>
          <a:p>
            <a:r>
              <a:rPr lang="en-GB" dirty="0"/>
              <a:t>Abbreviations: EAG, External Assessment Group; IPD, Individual patient-level data; ITC, Indirect treatment comparison; PSA, Probabilistic sensitivity analyses;</a:t>
            </a:r>
          </a:p>
        </p:txBody>
      </p:sp>
      <p:sp>
        <p:nvSpPr>
          <p:cNvPr id="25" name="Rectangle 24">
            <a:extLst>
              <a:ext uri="{FF2B5EF4-FFF2-40B4-BE49-F238E27FC236}">
                <a16:creationId xmlns:a16="http://schemas.microsoft.com/office/drawing/2014/main" id="{5655DD40-74E7-D450-369F-FCB8885409B8}"/>
              </a:ext>
            </a:extLst>
          </p:cNvPr>
          <p:cNvSpPr/>
          <p:nvPr/>
        </p:nvSpPr>
        <p:spPr>
          <a:xfrm>
            <a:off x="466723" y="2229126"/>
            <a:ext cx="11304000" cy="200240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00436C"/>
                </a:solidFill>
                <a:effectLst/>
                <a:uLnTx/>
                <a:uFillTx/>
                <a:latin typeface="Arial" panose="020B0604020202020204" pitchFamily="34" charset="0"/>
                <a:ea typeface="+mn-ea"/>
                <a:cs typeface="+mn-cs"/>
              </a:rPr>
              <a:t>Company</a:t>
            </a:r>
          </a:p>
          <a:p>
            <a:pPr marL="342900" indent="-342900">
              <a:buFont typeface="Arial" panose="020B0604020202020204" pitchFamily="34" charset="0"/>
              <a:buChar char="•"/>
              <a:defRPr/>
            </a:pP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IPD data for </a:t>
            </a:r>
            <a:r>
              <a:rPr lang="en-GB">
                <a:solidFill>
                  <a:schemeClr val="tx1"/>
                </a:solidFill>
                <a:latin typeface="Arial" panose="020B0604020202020204" pitchFamily="34" charset="0"/>
              </a:rPr>
              <a:t>people having</a:t>
            </a: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 teprotumumab in the </a:t>
            </a:r>
            <a:r>
              <a:rPr lang="en-GB">
                <a:solidFill>
                  <a:schemeClr val="tx1"/>
                </a:solidFill>
                <a:latin typeface="Arial" panose="020B0604020202020204" pitchFamily="34" charset="0"/>
              </a:rPr>
              <a:t>trials </a:t>
            </a: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can not be shared for confidentiality reasons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An informed prior distribution obtained using formal expert elicitation would help reduce uncertainty around 0% transition probabilities but was not possible in the time that is available</a:t>
            </a:r>
          </a:p>
          <a:p>
            <a:pPr marL="971550" lvl="1" indent="-285750">
              <a:spcBef>
                <a:spcPts val="300"/>
              </a:spcBef>
              <a:buFont typeface="Inter" panose="02000503000000020004" pitchFamily="2" charset="0"/>
              <a:buChar char="↳"/>
              <a:defRPr/>
            </a:pPr>
            <a:r>
              <a:rPr lang="en-GB">
                <a:solidFill>
                  <a:schemeClr val="tx1"/>
                </a:solidFill>
                <a:latin typeface="Arial"/>
                <a:cs typeface="Arial"/>
              </a:rPr>
              <a:t>Uninformed prior distributions were not considered – Given the small sample size any adjustment would have a disproportionately large impact on the transition probabilities, creating bias and a poor fit to the observed data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a:ln>
                <a:noFill/>
              </a:ln>
              <a:solidFill>
                <a:srgbClr val="00436C"/>
              </a:solidFill>
              <a:effectLst/>
              <a:uLnTx/>
              <a:uFillTx/>
              <a:latin typeface="Arial" panose="020B0604020202020204" pitchFamily="34" charset="0"/>
              <a:ea typeface="+mn-ea"/>
              <a:cs typeface="+mn-cs"/>
            </a:endParaRPr>
          </a:p>
        </p:txBody>
      </p:sp>
      <p:sp>
        <p:nvSpPr>
          <p:cNvPr id="26" name="Rectangle 25">
            <a:extLst>
              <a:ext uri="{FF2B5EF4-FFF2-40B4-BE49-F238E27FC236}">
                <a16:creationId xmlns:a16="http://schemas.microsoft.com/office/drawing/2014/main" id="{808BF76E-B06D-F985-E388-ADB84EECE031}"/>
              </a:ext>
            </a:extLst>
          </p:cNvPr>
          <p:cNvSpPr/>
          <p:nvPr/>
        </p:nvSpPr>
        <p:spPr>
          <a:xfrm>
            <a:off x="467318" y="4293530"/>
            <a:ext cx="11306862" cy="156391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EAG comments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rPr>
              <a:t>Model shared by company post clarification is not able to run a meaningful PSA</a:t>
            </a:r>
          </a:p>
          <a:p>
            <a:pPr marL="971550" marR="0" lvl="1" indent="-285750" fontAlgn="auto">
              <a:lnSpc>
                <a:spcPct val="100000"/>
              </a:lnSpc>
              <a:spcBef>
                <a:spcPts val="300"/>
              </a:spcBef>
              <a:spcAft>
                <a:spcPts val="0"/>
              </a:spcAft>
              <a:buClrTx/>
              <a:buSzTx/>
              <a:buFont typeface="Inter" panose="02000503000000020004" pitchFamily="2" charset="0"/>
              <a:buChar char="↳"/>
              <a:tabLst/>
              <a:defRPr/>
            </a:pPr>
            <a:r>
              <a:rPr lang="en-GB">
                <a:solidFill>
                  <a:schemeClr val="tx1"/>
                </a:solidFill>
                <a:latin typeface="Arial"/>
                <a:cs typeface="Arial"/>
              </a:rPr>
              <a:t>According to the company teprotumumab IPD is needed to incorporate the uncertainty around the ITC estimates into the PSA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rPr>
              <a:t>Company provided synthetic data too late for analyses and in an alternative format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Rectangle 31">
            <a:extLst>
              <a:ext uri="{FF2B5EF4-FFF2-40B4-BE49-F238E27FC236}">
                <a16:creationId xmlns:a16="http://schemas.microsoft.com/office/drawing/2014/main" id="{8DACEC42-A3F2-9490-0BA2-607DFC9808AB}"/>
              </a:ext>
            </a:extLst>
          </p:cNvPr>
          <p:cNvSpPr/>
          <p:nvPr/>
        </p:nvSpPr>
        <p:spPr>
          <a:xfrm>
            <a:off x="466723" y="986960"/>
            <a:ext cx="11304000" cy="118016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228096"/>
                </a:solidFill>
                <a:effectLst/>
                <a:uLnTx/>
                <a:uFillTx/>
                <a:latin typeface="Arial" panose="020B0604020202020204" pitchFamily="34" charset="0"/>
                <a:ea typeface="+mn-ea"/>
                <a:cs typeface="+mn-cs"/>
              </a:rPr>
              <a:t>Background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The company conducted PSA with 10,000 runs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Teprotumumab IPD is needed to incorporate the uncertainty around the ITC estimates into the PSA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chemeClr val="tx1"/>
                </a:solidFill>
                <a:effectLst/>
                <a:uLnTx/>
                <a:uFillTx/>
                <a:latin typeface="Arial" panose="020B0604020202020204" pitchFamily="34" charset="0"/>
                <a:ea typeface="+mn-ea"/>
                <a:cs typeface="+mn-cs"/>
              </a:rPr>
              <a:t>For transitions probabilities with a 0% probability a 0% probability is applied in all PSA runs</a:t>
            </a:r>
          </a:p>
        </p:txBody>
      </p:sp>
      <p:pic>
        <p:nvPicPr>
          <p:cNvPr id="4" name="Picture 3">
            <a:extLst>
              <a:ext uri="{FF2B5EF4-FFF2-40B4-BE49-F238E27FC236}">
                <a16:creationId xmlns:a16="http://schemas.microsoft.com/office/drawing/2014/main" id="{83AFE55A-A113-F2DF-73E7-12BBD7ACA886}"/>
              </a:ext>
              <a:ext uri="{C183D7F6-B498-43B3-948B-1728B52AA6E4}">
                <adec:decorative xmlns:adec="http://schemas.microsoft.com/office/drawing/2017/decorative" val="1"/>
              </a:ext>
            </a:extLst>
          </p:cNvPr>
          <p:cNvPicPr>
            <a:picLocks/>
          </p:cNvPicPr>
          <p:nvPr/>
        </p:nvPicPr>
        <p:blipFill rotWithShape="1">
          <a:blip r:embed="rId4"/>
          <a:srcRect l="16268" t="3813" r="14723" b="4056"/>
          <a:stretch/>
        </p:blipFill>
        <p:spPr>
          <a:xfrm>
            <a:off x="11371909" y="226302"/>
            <a:ext cx="691200" cy="691200"/>
          </a:xfrm>
          <a:prstGeom prst="rect">
            <a:avLst/>
          </a:prstGeom>
        </p:spPr>
      </p:pic>
    </p:spTree>
    <p:extLst>
      <p:ext uri="{BB962C8B-B14F-4D97-AF65-F5344CB8AC3E}">
        <p14:creationId xmlns:p14="http://schemas.microsoft.com/office/powerpoint/2010/main" val="1238666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FD730-1622-CEB9-8D53-B871637129DF}"/>
            </a:ext>
          </a:extLst>
        </p:cNvPr>
        <p:cNvGrpSpPr/>
        <p:nvPr/>
      </p:nvGrpSpPr>
      <p:grpSpPr>
        <a:xfrm>
          <a:off x="0" y="0"/>
          <a:ext cx="0" cy="0"/>
          <a:chOff x="0" y="0"/>
          <a:chExt cx="0" cy="0"/>
        </a:xfrm>
      </p:grpSpPr>
      <p:sp>
        <p:nvSpPr>
          <p:cNvPr id="26" name="Rectangle 25">
            <a:extLst>
              <a:ext uri="{FF2B5EF4-FFF2-40B4-BE49-F238E27FC236}">
                <a16:creationId xmlns:a16="http://schemas.microsoft.com/office/drawing/2014/main" id="{25371103-BEBE-A633-EC3C-45844B2071B1}"/>
              </a:ext>
            </a:extLst>
          </p:cNvPr>
          <p:cNvSpPr/>
          <p:nvPr/>
        </p:nvSpPr>
        <p:spPr>
          <a:xfrm>
            <a:off x="466724" y="992339"/>
            <a:ext cx="11306862" cy="293863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EAG comments continued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solidFill>
                  <a:srgbClr val="000000"/>
                </a:solidFill>
                <a:latin typeface="Arial" panose="020B0604020202020204" pitchFamily="34" charset="0"/>
              </a:rPr>
              <a:t>Applying 0% transition probabilities in the PSA leads to an underestimation of uncertainty </a:t>
            </a:r>
            <a:endPar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rPr>
              <a:t>Using a noninformative prior to explore uncertainty surrounding 0% probabilities may distort the outcomes, but it is possible to select a noninformative prior that results in modest distortion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rPr>
              <a:t>Performed analysis where 1, 0.5 or 0.1 people were added to each cell in the transition matrix</a:t>
            </a:r>
          </a:p>
          <a:p>
            <a:pPr marL="971550" marR="0" lvl="1" indent="-285750" fontAlgn="auto">
              <a:lnSpc>
                <a:spcPct val="100000"/>
              </a:lnSpc>
              <a:spcBef>
                <a:spcPts val="300"/>
              </a:spcBef>
              <a:spcAft>
                <a:spcPts val="0"/>
              </a:spcAft>
              <a:buClrTx/>
              <a:buSzTx/>
              <a:buFont typeface="Inter" panose="02000503000000020004" pitchFamily="2" charset="0"/>
              <a:buChar char="↳"/>
              <a:tabLst/>
              <a:defRPr/>
            </a:pPr>
            <a:r>
              <a:rPr lang="en-GB">
                <a:solidFill>
                  <a:schemeClr val="tx1"/>
                </a:solidFill>
                <a:latin typeface="Arial"/>
                <a:cs typeface="Arial"/>
              </a:rPr>
              <a:t>Adding 1 person did results in a large distortion</a:t>
            </a:r>
          </a:p>
          <a:p>
            <a:pPr marL="971550" marR="0" lvl="1" indent="-285750" fontAlgn="auto">
              <a:lnSpc>
                <a:spcPct val="100000"/>
              </a:lnSpc>
              <a:spcBef>
                <a:spcPts val="300"/>
              </a:spcBef>
              <a:spcAft>
                <a:spcPts val="0"/>
              </a:spcAft>
              <a:buClrTx/>
              <a:buSzTx/>
              <a:buFont typeface="Inter" panose="02000503000000020004" pitchFamily="2" charset="0"/>
              <a:buChar char="↳"/>
              <a:tabLst/>
              <a:defRPr/>
            </a:pPr>
            <a:r>
              <a:rPr lang="en-GB">
                <a:solidFill>
                  <a:schemeClr val="tx1"/>
                </a:solidFill>
                <a:latin typeface="Arial"/>
                <a:cs typeface="Arial"/>
              </a:rPr>
              <a:t>Adding 0.1 person to each cell had a small impact on the point estimate but provides transition probabilities that range from 0-5% where the cell count was 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i="0" u="none" strike="noStrike" kern="1200" cap="none" spc="0" normalizeH="0" baseline="0" noProof="0">
                <a:ln>
                  <a:noFill/>
                </a:ln>
                <a:solidFill>
                  <a:srgbClr val="000000"/>
                </a:solidFill>
                <a:effectLst/>
                <a:uLnTx/>
                <a:uFillTx/>
                <a:latin typeface="Arial" panose="020B0604020202020204" pitchFamily="34" charset="0"/>
                <a:ea typeface="+mn-ea"/>
                <a:cs typeface="+mn-cs"/>
              </a:rPr>
              <a:t>Analysis exploring how this noninformative prior might influence the incremental costs and QALYs, was not possible because of lack of teprotumumab IPD needed to facilitate PSA</a:t>
            </a:r>
          </a:p>
        </p:txBody>
      </p:sp>
      <p:sp>
        <p:nvSpPr>
          <p:cNvPr id="2" name="Title 1">
            <a:extLst>
              <a:ext uri="{FF2B5EF4-FFF2-40B4-BE49-F238E27FC236}">
                <a16:creationId xmlns:a16="http://schemas.microsoft.com/office/drawing/2014/main" id="{68839F85-949A-6B36-78ED-DD2201EB1CA5}"/>
              </a:ext>
            </a:extLst>
          </p:cNvPr>
          <p:cNvSpPr>
            <a:spLocks noGrp="1"/>
          </p:cNvSpPr>
          <p:nvPr>
            <p:ph type="title"/>
          </p:nvPr>
        </p:nvSpPr>
        <p:spPr/>
        <p:txBody>
          <a:bodyPr>
            <a:normAutofit/>
          </a:bodyPr>
          <a:lstStyle/>
          <a:p>
            <a:r>
              <a:rPr lang="en-GB" dirty="0">
                <a:hlinkClick r:id="rId3" action="ppaction://hlinksldjump"/>
              </a:rPr>
              <a:t>Key Issue</a:t>
            </a:r>
            <a:r>
              <a:rPr lang="en-GB" dirty="0"/>
              <a:t>: Probabilistic sensitivity analysis (2/2)</a:t>
            </a:r>
          </a:p>
        </p:txBody>
      </p:sp>
      <p:sp>
        <p:nvSpPr>
          <p:cNvPr id="5" name="Text Placeholder 4">
            <a:extLst>
              <a:ext uri="{FF2B5EF4-FFF2-40B4-BE49-F238E27FC236}">
                <a16:creationId xmlns:a16="http://schemas.microsoft.com/office/drawing/2014/main" id="{C0D76BCA-3667-DB7D-4729-B95D0CE5FD89}"/>
              </a:ext>
            </a:extLst>
          </p:cNvPr>
          <p:cNvSpPr>
            <a:spLocks noGrp="1"/>
          </p:cNvSpPr>
          <p:nvPr>
            <p:ph type="body" sz="quarter" idx="13"/>
          </p:nvPr>
        </p:nvSpPr>
        <p:spPr>
          <a:xfrm>
            <a:off x="1002988" y="6454486"/>
            <a:ext cx="10714521" cy="365125"/>
          </a:xfrm>
        </p:spPr>
        <p:txBody>
          <a:bodyPr>
            <a:normAutofit fontScale="85000" lnSpcReduction="20000"/>
          </a:bodyPr>
          <a:lstStyle/>
          <a:p>
            <a:r>
              <a:rPr lang="en-GB" dirty="0"/>
              <a:t>Abbreviations: EAG, External Assessment Group; IPD, Individual patient-level data; PSA, Probabilistic sensitivity analyses; QALY, Quality-adjusted life years;</a:t>
            </a:r>
          </a:p>
        </p:txBody>
      </p:sp>
      <p:sp>
        <p:nvSpPr>
          <p:cNvPr id="4" name="Rectangle 3" descr="Question to committee">
            <a:extLst>
              <a:ext uri="{FF2B5EF4-FFF2-40B4-BE49-F238E27FC236}">
                <a16:creationId xmlns:a16="http://schemas.microsoft.com/office/drawing/2014/main" id="{CF4EA14A-9BDC-438E-1E88-4709C892F678}"/>
              </a:ext>
            </a:extLst>
          </p:cNvPr>
          <p:cNvSpPr/>
          <p:nvPr/>
        </p:nvSpPr>
        <p:spPr>
          <a:xfrm>
            <a:off x="1818061" y="5715002"/>
            <a:ext cx="9955525" cy="531665"/>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What is the committee’s view on the lack of PSA? Does it consider results from the deterministic analysis sufficient for decision making given the uncertainties in the model?  </a:t>
            </a:r>
          </a:p>
        </p:txBody>
      </p:sp>
      <p:grpSp>
        <p:nvGrpSpPr>
          <p:cNvPr id="6" name="Group 5">
            <a:extLst>
              <a:ext uri="{FF2B5EF4-FFF2-40B4-BE49-F238E27FC236}">
                <a16:creationId xmlns:a16="http://schemas.microsoft.com/office/drawing/2014/main" id="{36DA3924-FBAE-3C65-C985-71FE5A88B91F}"/>
              </a:ext>
              <a:ext uri="{C183D7F6-B498-43B3-948B-1728B52AA6E4}">
                <adec:decorative xmlns:adec="http://schemas.microsoft.com/office/drawing/2017/decorative" val="1"/>
              </a:ext>
            </a:extLst>
          </p:cNvPr>
          <p:cNvGrpSpPr/>
          <p:nvPr/>
        </p:nvGrpSpPr>
        <p:grpSpPr>
          <a:xfrm>
            <a:off x="1456000" y="5692832"/>
            <a:ext cx="576000" cy="576000"/>
            <a:chOff x="-1440493" y="4133589"/>
            <a:chExt cx="576000" cy="576000"/>
          </a:xfrm>
        </p:grpSpPr>
        <p:sp>
          <p:nvSpPr>
            <p:cNvPr id="7" name="Oval 6">
              <a:extLst>
                <a:ext uri="{FF2B5EF4-FFF2-40B4-BE49-F238E27FC236}">
                  <a16:creationId xmlns:a16="http://schemas.microsoft.com/office/drawing/2014/main" id="{E6AFEC6E-5FD0-80D5-DAC9-072EC16A97D1}"/>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8" name="Graphic 7">
              <a:extLst>
                <a:ext uri="{FF2B5EF4-FFF2-40B4-BE49-F238E27FC236}">
                  <a16:creationId xmlns:a16="http://schemas.microsoft.com/office/drawing/2014/main" id="{0906ED40-0C59-AA9E-3B51-833057F0E34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4225" y="4189857"/>
              <a:ext cx="463463" cy="463463"/>
            </a:xfrm>
            <a:prstGeom prst="rect">
              <a:avLst/>
            </a:prstGeom>
          </p:spPr>
        </p:pic>
      </p:grpSp>
      <p:pic>
        <p:nvPicPr>
          <p:cNvPr id="9" name="Picture 8">
            <a:extLst>
              <a:ext uri="{FF2B5EF4-FFF2-40B4-BE49-F238E27FC236}">
                <a16:creationId xmlns:a16="http://schemas.microsoft.com/office/drawing/2014/main" id="{2606F6BE-CF6E-1A07-3BB6-4BD366044BFD}"/>
              </a:ext>
              <a:ext uri="{C183D7F6-B498-43B3-948B-1728B52AA6E4}">
                <adec:decorative xmlns:adec="http://schemas.microsoft.com/office/drawing/2017/decorative" val="1"/>
              </a:ext>
            </a:extLst>
          </p:cNvPr>
          <p:cNvPicPr>
            <a:picLocks/>
          </p:cNvPicPr>
          <p:nvPr/>
        </p:nvPicPr>
        <p:blipFill rotWithShape="1">
          <a:blip r:embed="rId6"/>
          <a:srcRect l="16268" t="3813" r="14723" b="4056"/>
          <a:stretch/>
        </p:blipFill>
        <p:spPr>
          <a:xfrm>
            <a:off x="11371909" y="226302"/>
            <a:ext cx="691200" cy="691200"/>
          </a:xfrm>
          <a:prstGeom prst="rect">
            <a:avLst/>
          </a:prstGeom>
        </p:spPr>
      </p:pic>
    </p:spTree>
    <p:extLst>
      <p:ext uri="{BB962C8B-B14F-4D97-AF65-F5344CB8AC3E}">
        <p14:creationId xmlns:p14="http://schemas.microsoft.com/office/powerpoint/2010/main" val="2108714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54D5C-77B6-05FC-416F-4530E9520D25}"/>
              </a:ext>
            </a:extLst>
          </p:cNvPr>
          <p:cNvSpPr>
            <a:spLocks noGrp="1"/>
          </p:cNvSpPr>
          <p:nvPr>
            <p:ph type="title"/>
          </p:nvPr>
        </p:nvSpPr>
        <p:spPr>
          <a:xfrm>
            <a:off x="175198" y="139788"/>
            <a:ext cx="11250785" cy="592817"/>
          </a:xfrm>
        </p:spPr>
        <p:txBody>
          <a:bodyPr>
            <a:noAutofit/>
          </a:bodyPr>
          <a:lstStyle/>
          <a:p>
            <a:r>
              <a:rPr lang="en-GB">
                <a:ea typeface="Arial" panose="02000503000000020004" pitchFamily="2" charset="0"/>
              </a:rPr>
              <a:t>Background on thyroid eye disease (TED)*</a:t>
            </a:r>
            <a:br>
              <a:rPr lang="en-GB">
                <a:ea typeface="Arial" panose="02000503000000020004" pitchFamily="2" charset="0"/>
              </a:rPr>
            </a:br>
            <a:endParaRPr lang="en-GB"/>
          </a:p>
        </p:txBody>
      </p:sp>
      <p:sp>
        <p:nvSpPr>
          <p:cNvPr id="3" name="Text Placeholder 2">
            <a:extLst>
              <a:ext uri="{FF2B5EF4-FFF2-40B4-BE49-F238E27FC236}">
                <a16:creationId xmlns:a16="http://schemas.microsoft.com/office/drawing/2014/main" id="{7DBCF023-48EA-236B-DA92-16017DFF96CF}"/>
              </a:ext>
            </a:extLst>
          </p:cNvPr>
          <p:cNvSpPr>
            <a:spLocks noGrp="1"/>
          </p:cNvSpPr>
          <p:nvPr>
            <p:ph type="body" sz="quarter" idx="12"/>
          </p:nvPr>
        </p:nvSpPr>
        <p:spPr>
          <a:xfrm>
            <a:off x="279058" y="599746"/>
            <a:ext cx="11397829" cy="5870364"/>
          </a:xfrm>
        </p:spPr>
        <p:txBody>
          <a:bodyPr/>
          <a:lstStyle/>
          <a:p>
            <a:pPr>
              <a:lnSpc>
                <a:spcPct val="100000"/>
              </a:lnSpc>
              <a:spcBef>
                <a:spcPts val="600"/>
              </a:spcBef>
            </a:pPr>
            <a:r>
              <a:rPr lang="en-GB" b="1"/>
              <a:t>Causes: </a:t>
            </a:r>
            <a:r>
              <a:rPr lang="en-GB"/>
              <a:t>An autoimmune condition where the immune system attacks the muscles and fat around the eyes</a:t>
            </a:r>
          </a:p>
          <a:p>
            <a:pPr marL="971550" lvl="1" indent="-285750">
              <a:lnSpc>
                <a:spcPct val="100000"/>
              </a:lnSpc>
              <a:spcBef>
                <a:spcPts val="0"/>
              </a:spcBef>
              <a:buFont typeface="Inter" panose="02000503000000020004" pitchFamily="2" charset="0"/>
              <a:buChar char="↳"/>
              <a:defRPr/>
            </a:pPr>
            <a:r>
              <a:rPr lang="en-GB">
                <a:ea typeface="+mn-ea"/>
                <a:cs typeface="Arial" panose="020B0604020202020204" pitchFamily="34" charset="0"/>
              </a:rPr>
              <a:t>The immune system activates a protein called IGF-1R, causing inflammation and swelling</a:t>
            </a:r>
          </a:p>
          <a:p>
            <a:pPr marL="971550" lvl="1" indent="-285750">
              <a:lnSpc>
                <a:spcPct val="100000"/>
              </a:lnSpc>
              <a:spcBef>
                <a:spcPts val="0"/>
              </a:spcBef>
              <a:buFont typeface="Inter" panose="02000503000000020004" pitchFamily="2" charset="0"/>
              <a:buChar char="↳"/>
              <a:defRPr/>
            </a:pPr>
            <a:r>
              <a:rPr lang="en-GB">
                <a:ea typeface="+mn-ea"/>
                <a:cs typeface="Arial" panose="020B0604020202020204" pitchFamily="34" charset="0"/>
              </a:rPr>
              <a:t> Affects about 40% of people with Graves' disease but can also occur independently</a:t>
            </a:r>
          </a:p>
          <a:p>
            <a:pPr>
              <a:lnSpc>
                <a:spcPct val="100000"/>
              </a:lnSpc>
              <a:spcBef>
                <a:spcPts val="600"/>
              </a:spcBef>
            </a:pPr>
            <a:r>
              <a:rPr lang="en-GB" b="1"/>
              <a:t>Diagnosis: </a:t>
            </a:r>
            <a:r>
              <a:rPr lang="en-GB"/>
              <a:t>Medical history review, physical examination, imaging, laboratory tests, antibody tests</a:t>
            </a:r>
          </a:p>
          <a:p>
            <a:pPr>
              <a:lnSpc>
                <a:spcPct val="100000"/>
              </a:lnSpc>
              <a:spcBef>
                <a:spcPts val="600"/>
              </a:spcBef>
            </a:pPr>
            <a:r>
              <a:rPr lang="en-GB" b="1"/>
              <a:t>Epidemiology: </a:t>
            </a:r>
          </a:p>
          <a:p>
            <a:pPr marL="285750" indent="-285750">
              <a:lnSpc>
                <a:spcPct val="100000"/>
              </a:lnSpc>
              <a:spcBef>
                <a:spcPts val="0"/>
              </a:spcBef>
              <a:buFont typeface="Arial" panose="020B0604020202020204" pitchFamily="34" charset="0"/>
              <a:buChar char="•"/>
            </a:pPr>
            <a:r>
              <a:rPr lang="en-GB"/>
              <a:t>Prevalence 8.97 to 15.48 per 10,000 (EUGOGO) </a:t>
            </a:r>
            <a:r>
              <a:rPr lang="en-GB">
                <a:sym typeface="Wingdings" panose="05000000000000000000" pitchFamily="2" charset="2"/>
              </a:rPr>
              <a:t> Approximately 61,000 to 105,000 people in the UK</a:t>
            </a:r>
          </a:p>
          <a:p>
            <a:pPr marL="971550" lvl="1" indent="-285750">
              <a:lnSpc>
                <a:spcPct val="100000"/>
              </a:lnSpc>
              <a:spcBef>
                <a:spcPts val="0"/>
              </a:spcBef>
              <a:spcAft>
                <a:spcPts val="600"/>
              </a:spcAft>
              <a:buFont typeface="Inter" panose="02000503000000020004" pitchFamily="2" charset="0"/>
              <a:buChar char="↳"/>
              <a:defRPr/>
            </a:pPr>
            <a:r>
              <a:rPr lang="en-GB">
                <a:ea typeface="+mn-ea"/>
                <a:cs typeface="Arial" panose="020B0604020202020204" pitchFamily="34" charset="0"/>
                <a:sym typeface="Wingdings" panose="05000000000000000000" pitchFamily="2" charset="2"/>
              </a:rPr>
              <a:t>TED is 5 to 6 times more common in women and sh</a:t>
            </a:r>
            <a:r>
              <a:rPr lang="en-GB">
                <a:ea typeface="+mn-ea"/>
                <a:cs typeface="Arial" panose="020B0604020202020204" pitchFamily="34" charset="0"/>
              </a:rPr>
              <a:t>ows two age peaks: Around 40-44 years and around 60-64 years for women (slightly later for men)</a:t>
            </a:r>
            <a:endParaRPr lang="en-GB">
              <a:ea typeface="+mn-ea"/>
              <a:cs typeface="Arial" panose="020B0604020202020204" pitchFamily="34" charset="0"/>
              <a:sym typeface="Wingdings" panose="05000000000000000000" pitchFamily="2" charset="2"/>
            </a:endParaRPr>
          </a:p>
          <a:p>
            <a:pPr>
              <a:lnSpc>
                <a:spcPct val="100000"/>
              </a:lnSpc>
              <a:spcBef>
                <a:spcPts val="600"/>
              </a:spcBef>
            </a:pPr>
            <a:r>
              <a:rPr lang="en-GB" b="1"/>
              <a:t>Classification:</a:t>
            </a:r>
          </a:p>
          <a:p>
            <a:pPr marL="285750" indent="-285750">
              <a:lnSpc>
                <a:spcPct val="100000"/>
              </a:lnSpc>
              <a:spcBef>
                <a:spcPts val="0"/>
              </a:spcBef>
              <a:buFont typeface="Arial" panose="020B0604020202020204" pitchFamily="34" charset="0"/>
              <a:buChar char="•"/>
            </a:pPr>
            <a:r>
              <a:rPr lang="en-GB" b="1"/>
              <a:t>Activity</a:t>
            </a:r>
            <a:r>
              <a:rPr lang="en-GB"/>
              <a:t>: by </a:t>
            </a:r>
            <a:r>
              <a:rPr lang="en-US">
                <a:effectLst/>
                <a:latin typeface="Arial" panose="020B0604020202020204" pitchFamily="34" charset="0"/>
                <a:ea typeface="Times New Roman" panose="02020603050405020304" pitchFamily="18" charset="0"/>
                <a:cs typeface="Times New Roman" panose="02020603050405020304" pitchFamily="18" charset="0"/>
              </a:rPr>
              <a:t>Clinical Activity Score (CAS) </a:t>
            </a:r>
            <a:endParaRPr lang="en-GB">
              <a:effectLst/>
              <a:latin typeface="Arial" panose="020B0604020202020204" pitchFamily="34" charset="0"/>
              <a:ea typeface="Times New Roman" panose="02020603050405020304" pitchFamily="18" charset="0"/>
              <a:cs typeface="Times New Roman" panose="02020603050405020304" pitchFamily="18" charset="0"/>
            </a:endParaRPr>
          </a:p>
          <a:p>
            <a:pPr marL="971550" lvl="1" indent="-285750">
              <a:lnSpc>
                <a:spcPct val="100000"/>
              </a:lnSpc>
              <a:spcBef>
                <a:spcPts val="600"/>
              </a:spcBef>
              <a:spcAft>
                <a:spcPts val="600"/>
              </a:spcAft>
            </a:pPr>
            <a:r>
              <a:rPr lang="en-GB"/>
              <a:t>CAS≥3: active (acute) TED: re-models the fat and muscle tissue behind the eye</a:t>
            </a:r>
          </a:p>
          <a:p>
            <a:pPr marL="971550" lvl="1" indent="-285750">
              <a:lnSpc>
                <a:spcPct val="100000"/>
              </a:lnSpc>
              <a:spcBef>
                <a:spcPts val="600"/>
              </a:spcBef>
              <a:spcAft>
                <a:spcPts val="600"/>
              </a:spcAft>
            </a:pPr>
            <a:r>
              <a:rPr lang="en-GB"/>
              <a:t>CAS&lt;3: inactive (chronic) TED: expanded and fibrotic tissues persist </a:t>
            </a:r>
          </a:p>
          <a:p>
            <a:pPr marL="971550" lvl="1" indent="-285750">
              <a:lnSpc>
                <a:spcPct val="100000"/>
              </a:lnSpc>
              <a:spcBef>
                <a:spcPts val="0"/>
              </a:spcBef>
              <a:spcAft>
                <a:spcPts val="600"/>
              </a:spcAft>
            </a:pPr>
            <a:r>
              <a:rPr lang="en-GB"/>
              <a:t>Company: Limitations in using CAS as sole determinants of disease activity so MRI also used</a:t>
            </a:r>
          </a:p>
          <a:p>
            <a:pPr marL="285750" indent="-285750">
              <a:lnSpc>
                <a:spcPct val="100000"/>
              </a:lnSpc>
              <a:spcBef>
                <a:spcPts val="0"/>
              </a:spcBef>
              <a:spcAft>
                <a:spcPts val="600"/>
              </a:spcAft>
              <a:buFont typeface="Arial" panose="020B0604020202020204" pitchFamily="34" charset="0"/>
              <a:buChar char="•"/>
            </a:pPr>
            <a:r>
              <a:rPr lang="en-GB" b="1"/>
              <a:t>Severity, </a:t>
            </a:r>
            <a:r>
              <a:rPr lang="en-GB"/>
              <a:t>by EUGOGO Classification: mild, moderate-to-severe, and very severe (sight threatening)</a:t>
            </a:r>
          </a:p>
          <a:p>
            <a:pPr>
              <a:lnSpc>
                <a:spcPct val="100000"/>
              </a:lnSpc>
              <a:spcBef>
                <a:spcPts val="600"/>
              </a:spcBef>
            </a:pPr>
            <a:r>
              <a:rPr lang="en-GB" b="1"/>
              <a:t>Symptoms and prognosis</a:t>
            </a:r>
          </a:p>
          <a:p>
            <a:pPr marL="285750" indent="-285750">
              <a:lnSpc>
                <a:spcPct val="100000"/>
              </a:lnSpc>
              <a:spcBef>
                <a:spcPts val="0"/>
              </a:spcBef>
              <a:buFont typeface="Arial" panose="020B0604020202020204" pitchFamily="34" charset="0"/>
              <a:buChar char="•"/>
            </a:pPr>
            <a:r>
              <a:rPr lang="en-GB">
                <a:sym typeface="Wingdings" panose="05000000000000000000" pitchFamily="2" charset="2"/>
              </a:rPr>
              <a:t>Diplopia (double vision) and proptosis (bulging of the eye), lead to changes in appearance and vision loss </a:t>
            </a:r>
          </a:p>
          <a:p>
            <a:pPr marL="971550" lvl="1" indent="-285750">
              <a:lnSpc>
                <a:spcPct val="100000"/>
              </a:lnSpc>
              <a:spcBef>
                <a:spcPts val="0"/>
              </a:spcBef>
              <a:buFont typeface="Inter" panose="02000503000000020004" pitchFamily="2" charset="0"/>
              <a:buChar char="↳"/>
              <a:defRPr/>
            </a:pPr>
            <a:r>
              <a:rPr lang="en-GB">
                <a:ea typeface="+mn-ea"/>
                <a:cs typeface="Arial" panose="020B0604020202020204" pitchFamily="34" charset="0"/>
                <a:sym typeface="Wingdings" panose="05000000000000000000" pitchFamily="2" charset="2"/>
              </a:rPr>
              <a:t>Other symptoms: p</a:t>
            </a:r>
            <a:r>
              <a:rPr lang="en-GB">
                <a:ea typeface="+mn-ea"/>
                <a:cs typeface="Arial" panose="020B0604020202020204" pitchFamily="34" charset="0"/>
              </a:rPr>
              <a:t>ain, swelling, dry eyes , redness of eye lids and ocular surface, corneal ulceration and dysfunction of the optic nerve  </a:t>
            </a:r>
          </a:p>
          <a:p>
            <a:endParaRPr lang="en-GB" sz="2200"/>
          </a:p>
        </p:txBody>
      </p:sp>
      <p:sp>
        <p:nvSpPr>
          <p:cNvPr id="5" name="TextBox 4">
            <a:extLst>
              <a:ext uri="{FF2B5EF4-FFF2-40B4-BE49-F238E27FC236}">
                <a16:creationId xmlns:a16="http://schemas.microsoft.com/office/drawing/2014/main" id="{6D635FC5-7E45-1F41-818F-686846BABCB2}"/>
              </a:ext>
            </a:extLst>
          </p:cNvPr>
          <p:cNvSpPr txBox="1"/>
          <p:nvPr/>
        </p:nvSpPr>
        <p:spPr>
          <a:xfrm>
            <a:off x="3854246" y="-31627"/>
            <a:ext cx="8337754"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*See appendix - </a:t>
            </a:r>
            <a:r>
              <a:rPr lang="en-GB">
                <a:latin typeface="Arial" panose="020B0604020202020204" pitchFamily="34" charset="0"/>
                <a:cs typeface="Arial" panose="020B0604020202020204" pitchFamily="34" charset="0"/>
                <a:hlinkClick r:id="rId3" action="ppaction://hlinksldjump"/>
              </a:rPr>
              <a:t>Clinical activity score (CAS) </a:t>
            </a:r>
            <a:r>
              <a:rPr lang="en-GB">
                <a:latin typeface="Arial" panose="020B0604020202020204" pitchFamily="34" charset="0"/>
                <a:cs typeface="Arial" panose="020B0604020202020204" pitchFamily="34" charset="0"/>
              </a:rPr>
              <a:t>and </a:t>
            </a:r>
            <a:r>
              <a:rPr lang="en-GB">
                <a:latin typeface="Arial" panose="020B0604020202020204" pitchFamily="34" charset="0"/>
                <a:cs typeface="Arial" panose="020B0604020202020204" pitchFamily="34" charset="0"/>
                <a:hlinkClick r:id="rId4" action="ppaction://hlinksldjump"/>
              </a:rPr>
              <a:t>Classification of severity  </a:t>
            </a:r>
            <a:endParaRPr lang="en-GB">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E6463CB3-D67A-5D2F-60E7-FC0B3557893F}"/>
              </a:ext>
            </a:extLst>
          </p:cNvPr>
          <p:cNvSpPr>
            <a:spLocks noGrp="1"/>
          </p:cNvSpPr>
          <p:nvPr>
            <p:ph type="body" sz="quarter" idx="13"/>
          </p:nvPr>
        </p:nvSpPr>
        <p:spPr>
          <a:xfrm>
            <a:off x="933450" y="6470110"/>
            <a:ext cx="10743437" cy="365125"/>
          </a:xfrm>
        </p:spPr>
        <p:txBody>
          <a:bodyPr>
            <a:normAutofit fontScale="85000" lnSpcReduction="20000"/>
          </a:bodyPr>
          <a:lstStyle/>
          <a:p>
            <a:r>
              <a:rPr lang="en-GB" dirty="0"/>
              <a:t>Abbreviations: CAS, Clinical activity score; EUGOGO, European Group on Graves' Ophthalmopathy; IGF-1R, Insulin-like growth factor-1 receptor; MRI, Magnetic resonance imaging; TED, Thyroid eye disease;</a:t>
            </a:r>
          </a:p>
        </p:txBody>
      </p:sp>
    </p:spTree>
    <p:extLst>
      <p:ext uri="{BB962C8B-B14F-4D97-AF65-F5344CB8AC3E}">
        <p14:creationId xmlns:p14="http://schemas.microsoft.com/office/powerpoint/2010/main" val="437559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8BC509D-3987-B791-DA36-9172A87527EC}"/>
              </a:ext>
            </a:extLst>
          </p:cNvPr>
          <p:cNvSpPr>
            <a:spLocks noGrp="1"/>
          </p:cNvSpPr>
          <p:nvPr>
            <p:ph type="body" sz="quarter" idx="12"/>
          </p:nvPr>
        </p:nvSpPr>
        <p:spPr>
          <a:xfrm>
            <a:off x="559377" y="1202304"/>
            <a:ext cx="11177587" cy="3279183"/>
          </a:xfrm>
        </p:spPr>
        <p:txBody>
          <a:bodyPr/>
          <a:lstStyle/>
          <a:p>
            <a:pPr algn="ctr">
              <a:spcBef>
                <a:spcPts val="0"/>
              </a:spcBef>
            </a:pPr>
            <a:r>
              <a:rPr lang="en-GB" sz="2900"/>
              <a:t>All ICERs are reported in PART 2 slides </a:t>
            </a:r>
          </a:p>
          <a:p>
            <a:pPr algn="ctr">
              <a:spcBef>
                <a:spcPts val="0"/>
              </a:spcBef>
            </a:pPr>
            <a:endParaRPr lang="en-GB" sz="2900"/>
          </a:p>
        </p:txBody>
      </p:sp>
      <p:sp>
        <p:nvSpPr>
          <p:cNvPr id="2" name="Title 1">
            <a:extLst>
              <a:ext uri="{FF2B5EF4-FFF2-40B4-BE49-F238E27FC236}">
                <a16:creationId xmlns:a16="http://schemas.microsoft.com/office/drawing/2014/main" id="{53598523-C4CB-C9FC-F17D-FC8EB7104036}"/>
              </a:ext>
            </a:extLst>
          </p:cNvPr>
          <p:cNvSpPr>
            <a:spLocks noGrp="1"/>
          </p:cNvSpPr>
          <p:nvPr>
            <p:ph type="ctrTitle"/>
          </p:nvPr>
        </p:nvSpPr>
        <p:spPr>
          <a:xfrm>
            <a:off x="558583" y="615063"/>
            <a:ext cx="11178381" cy="1160319"/>
          </a:xfrm>
        </p:spPr>
        <p:txBody>
          <a:bodyPr/>
          <a:lstStyle/>
          <a:p>
            <a:r>
              <a:rPr lang="en-GB"/>
              <a:t>Cost-effectiveness results</a:t>
            </a:r>
          </a:p>
        </p:txBody>
      </p:sp>
      <p:sp>
        <p:nvSpPr>
          <p:cNvPr id="3" name="Text Placeholder 3">
            <a:extLst>
              <a:ext uri="{FF2B5EF4-FFF2-40B4-BE49-F238E27FC236}">
                <a16:creationId xmlns:a16="http://schemas.microsoft.com/office/drawing/2014/main" id="{6AB1EBDA-FF52-DB68-F087-960F6E09F144}"/>
              </a:ext>
            </a:extLst>
          </p:cNvPr>
          <p:cNvSpPr txBox="1">
            <a:spLocks/>
          </p:cNvSpPr>
          <p:nvPr/>
        </p:nvSpPr>
        <p:spPr>
          <a:xfrm>
            <a:off x="1235947" y="6109580"/>
            <a:ext cx="10731640" cy="271123"/>
          </a:xfrm>
          <a:prstGeom prst="rect">
            <a:avLst/>
          </a:prstGeom>
        </p:spPr>
        <p:txBody>
          <a:bodyPr vert="horz" lIns="91440" tIns="45720" rIns="9144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chemeClr val="bg1"/>
                </a:solidFill>
              </a:rPr>
              <a:t>Abbreviations: ICER, Incremental cost-effectiveness ratio;</a:t>
            </a:r>
          </a:p>
        </p:txBody>
      </p:sp>
      <p:sp>
        <p:nvSpPr>
          <p:cNvPr id="4" name="Rectangle 3" descr="Question to committee">
            <a:extLst>
              <a:ext uri="{FF2B5EF4-FFF2-40B4-BE49-F238E27FC236}">
                <a16:creationId xmlns:a16="http://schemas.microsoft.com/office/drawing/2014/main" id="{703A20F4-1237-A73D-E85D-EB6AE86F9397}"/>
              </a:ext>
            </a:extLst>
          </p:cNvPr>
          <p:cNvSpPr/>
          <p:nvPr/>
        </p:nvSpPr>
        <p:spPr>
          <a:xfrm>
            <a:off x="900983" y="2249423"/>
            <a:ext cx="10731640" cy="1399033"/>
          </a:xfrm>
          <a:prstGeom prst="rect">
            <a:avLst/>
          </a:prstGeom>
          <a:solidFill>
            <a:srgbClr val="EAD054"/>
          </a:solidFill>
          <a:ln>
            <a:noFill/>
          </a:ln>
        </p:spPr>
        <p:style>
          <a:lnRef idx="0">
            <a:scrgbClr r="0" g="0" b="0"/>
          </a:lnRef>
          <a:fillRef idx="0">
            <a:scrgbClr r="0" g="0" b="0"/>
          </a:fillRef>
          <a:effectRef idx="0">
            <a:scrgbClr r="0" g="0" b="0"/>
          </a:effectRef>
          <a:fontRef idx="minor">
            <a:schemeClr val="lt1"/>
          </a:fontRef>
        </p:style>
        <p:txBody>
          <a:bodyPr lIns="2520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a:buFont typeface="Arial" panose="020B0604020202020204" pitchFamily="34" charset="0"/>
              <a:buChar char="•"/>
            </a:pPr>
            <a:r>
              <a:rPr lang="en-GB" sz="2200">
                <a:solidFill>
                  <a:schemeClr val="tx1"/>
                </a:solidFill>
                <a:latin typeface="Arial" panose="020B0604020202020204" pitchFamily="34" charset="0"/>
              </a:rPr>
              <a:t>The ICERs for the company base case and all scenario analysis are above the range normally considered as an effective use of NHS resources</a:t>
            </a:r>
          </a:p>
          <a:p>
            <a:pPr marL="342900" indent="-342900">
              <a:buFont typeface="Arial" panose="020B0604020202020204" pitchFamily="34" charset="0"/>
              <a:buChar char="•"/>
            </a:pPr>
            <a:r>
              <a:rPr lang="en-GB" sz="2200">
                <a:solidFill>
                  <a:schemeClr val="tx1"/>
                </a:solidFill>
                <a:latin typeface="Arial" panose="020B0604020202020204" pitchFamily="34" charset="0"/>
              </a:rPr>
              <a:t>The criteria for the severity decision modifier were not met</a:t>
            </a:r>
          </a:p>
        </p:txBody>
      </p:sp>
    </p:spTree>
    <p:extLst>
      <p:ext uri="{BB962C8B-B14F-4D97-AF65-F5344CB8AC3E}">
        <p14:creationId xmlns:p14="http://schemas.microsoft.com/office/powerpoint/2010/main" val="6765397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a:latin typeface="Arial" panose="020B0604020202020204" pitchFamily="34" charset="0"/>
                <a:cs typeface="Arial" panose="020B0604020202020204" pitchFamily="34" charset="0"/>
              </a:rPr>
              <a:t>Teprotumumab for treating thyroid eye disease </a:t>
            </a:r>
            <a:r>
              <a:rPr lang="en-GB" kern="1400">
                <a:ea typeface="Times New Roman" panose="02020603050405020304" pitchFamily="18" charset="0"/>
              </a:rPr>
              <a:t>[ID6432]</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0026139" cy="2875457"/>
          </a:xfrm>
        </p:spPr>
        <p:txBody>
          <a:bodyPr>
            <a:noAutofit/>
          </a:bodyPr>
          <a:lstStyle/>
          <a:p>
            <a:pPr marL="457200" indent="-457200">
              <a:buSzPts val="2400"/>
              <a:buFont typeface="Wingdings" pitchFamily="2" charset="2"/>
              <a:buChar char="q"/>
            </a:pPr>
            <a:r>
              <a:rPr lang="en-GB" sz="2800"/>
              <a:t> Background and key issues</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q"/>
            </a:pPr>
            <a:r>
              <a:rPr lang="en-GB" sz="2800"/>
              <a:t> Modelling and cost effectiveness</a:t>
            </a:r>
          </a:p>
          <a:p>
            <a:pPr marL="457200" indent="-457200">
              <a:buSzPts val="2200"/>
              <a:buFont typeface="Wingdings" pitchFamily="2" charset="2"/>
              <a:buChar char="ü"/>
            </a:pPr>
            <a:r>
              <a:rPr lang="en-GB" sz="2800" b="1"/>
              <a:t> Summary</a:t>
            </a:r>
          </a:p>
          <a:p>
            <a:endParaRPr lang="en-GB" sz="2800"/>
          </a:p>
        </p:txBody>
      </p:sp>
    </p:spTree>
    <p:extLst>
      <p:ext uri="{BB962C8B-B14F-4D97-AF65-F5344CB8AC3E}">
        <p14:creationId xmlns:p14="http://schemas.microsoft.com/office/powerpoint/2010/main" val="18528210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a:xfrm>
            <a:off x="474491" y="324515"/>
            <a:ext cx="11250785" cy="745879"/>
          </a:xfrm>
        </p:spPr>
        <p:txBody>
          <a:bodyPr/>
          <a:lstStyle/>
          <a:p>
            <a:r>
              <a:rPr lang="en-GB">
                <a:latin typeface="Arial" panose="020B0604020202020204" pitchFamily="34" charset="0"/>
                <a:cs typeface="Arial" panose="020B0604020202020204" pitchFamily="34" charset="0"/>
              </a:rPr>
              <a:t>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243870335"/>
              </p:ext>
            </p:extLst>
          </p:nvPr>
        </p:nvGraphicFramePr>
        <p:xfrm>
          <a:off x="474491" y="1181615"/>
          <a:ext cx="11353332" cy="4723072"/>
        </p:xfrm>
        <a:graphic>
          <a:graphicData uri="http://schemas.openxmlformats.org/drawingml/2006/table">
            <a:tbl>
              <a:tblPr firstRow="1" bandRow="1">
                <a:tableStyleId>{5C22544A-7EE6-4342-B048-85BDC9FD1C3A}</a:tableStyleId>
              </a:tblPr>
              <a:tblGrid>
                <a:gridCol w="7832663">
                  <a:extLst>
                    <a:ext uri="{9D8B030D-6E8A-4147-A177-3AD203B41FA5}">
                      <a16:colId xmlns:a16="http://schemas.microsoft.com/office/drawing/2014/main" val="3322847139"/>
                    </a:ext>
                  </a:extLst>
                </a:gridCol>
                <a:gridCol w="1713532">
                  <a:extLst>
                    <a:ext uri="{9D8B030D-6E8A-4147-A177-3AD203B41FA5}">
                      <a16:colId xmlns:a16="http://schemas.microsoft.com/office/drawing/2014/main" val="3404180529"/>
                    </a:ext>
                  </a:extLst>
                </a:gridCol>
                <a:gridCol w="1807137">
                  <a:extLst>
                    <a:ext uri="{9D8B030D-6E8A-4147-A177-3AD203B41FA5}">
                      <a16:colId xmlns:a16="http://schemas.microsoft.com/office/drawing/2014/main" val="354127724"/>
                    </a:ext>
                  </a:extLst>
                </a:gridCol>
              </a:tblGrid>
              <a:tr h="512641">
                <a:tc>
                  <a:txBody>
                    <a:bodyPr/>
                    <a:lstStyle/>
                    <a:p>
                      <a:r>
                        <a:rPr lang="en-GB">
                          <a:latin typeface="Arial" panose="020B0604020202020204" pitchFamily="34" charset="0"/>
                        </a:rPr>
                        <a:t>Key issue</a:t>
                      </a:r>
                    </a:p>
                  </a:txBody>
                  <a:tcPr>
                    <a:solidFill>
                      <a:srgbClr val="00436C"/>
                    </a:solidFill>
                  </a:tcPr>
                </a:tc>
                <a:tc>
                  <a:txBody>
                    <a:bodyPr/>
                    <a:lstStyle/>
                    <a:p>
                      <a:pPr algn="ctr"/>
                      <a:r>
                        <a:rPr lang="en-GB">
                          <a:latin typeface="Arial" panose="020B0604020202020204" pitchFamily="34" charset="0"/>
                        </a:rPr>
                        <a:t>ICER impact</a:t>
                      </a:r>
                    </a:p>
                  </a:txBody>
                  <a:tcPr>
                    <a:solidFill>
                      <a:srgbClr val="00436C"/>
                    </a:solidFill>
                  </a:tcPr>
                </a:tc>
                <a:tc>
                  <a:txBody>
                    <a:bodyPr/>
                    <a:lstStyle/>
                    <a:p>
                      <a:pPr algn="ctr"/>
                      <a:r>
                        <a:rPr lang="en-GB">
                          <a:latin typeface="Arial" panose="020B0604020202020204" pitchFamily="34" charset="0"/>
                        </a:rPr>
                        <a:t>Slide</a:t>
                      </a:r>
                    </a:p>
                  </a:txBody>
                  <a:tcPr>
                    <a:solidFill>
                      <a:srgbClr val="00436C"/>
                    </a:solidFill>
                  </a:tcPr>
                </a:tc>
                <a:extLst>
                  <a:ext uri="{0D108BD9-81ED-4DB2-BD59-A6C34878D82A}">
                    <a16:rowId xmlns:a16="http://schemas.microsoft.com/office/drawing/2014/main" val="2647452487"/>
                  </a:ext>
                </a:extLst>
              </a:tr>
              <a:tr h="599241">
                <a:tc>
                  <a:txBody>
                    <a:bodyPr/>
                    <a:lstStyle/>
                    <a:p>
                      <a:r>
                        <a:rPr lang="en-GB" sz="1800" kern="1200" baseline="0">
                          <a:solidFill>
                            <a:schemeClr val="tx1"/>
                          </a:solidFill>
                          <a:latin typeface="Arial" panose="020B0604020202020204" pitchFamily="34" charset="0"/>
                          <a:ea typeface="+mn-ea"/>
                          <a:cs typeface="+mn-cs"/>
                        </a:rPr>
                        <a:t>Lack of evidence for some comparators at 2nd line</a:t>
                      </a:r>
                    </a:p>
                  </a:txBody>
                  <a:tcPr anchor="ctr">
                    <a:solidFill>
                      <a:srgbClr val="CBCFD4"/>
                    </a:solidFill>
                  </a:tcPr>
                </a:tc>
                <a:tc>
                  <a:txBody>
                    <a:bodyPr/>
                    <a:lstStyle/>
                    <a:p>
                      <a:pPr algn="l"/>
                      <a:r>
                        <a:rPr lang="en-GB">
                          <a:latin typeface="Arial" panose="020B0604020202020204" pitchFamily="34" charset="0"/>
                        </a:rPr>
                        <a:t>Unknown</a:t>
                      </a:r>
                    </a:p>
                  </a:txBody>
                  <a:tcPr anchor="ctr">
                    <a:solidFill>
                      <a:srgbClr val="CBCFD4"/>
                    </a:solidFill>
                  </a:tcPr>
                </a:tc>
                <a:tc>
                  <a:txBody>
                    <a:bodyPr/>
                    <a:lstStyle/>
                    <a:p>
                      <a:pPr algn="ctr"/>
                      <a:r>
                        <a:rPr lang="en-GB" dirty="0">
                          <a:latin typeface="Arial" panose="020B0604020202020204" pitchFamily="34" charset="0"/>
                          <a:hlinkClick r:id="rId3" action="ppaction://hlinksldjump"/>
                        </a:rPr>
                        <a:t>11</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505680827"/>
                  </a:ext>
                </a:extLst>
              </a:tr>
              <a:tr h="897122">
                <a:tc>
                  <a:txBody>
                    <a:bodyPr/>
                    <a:lstStyle/>
                    <a:p>
                      <a:r>
                        <a:rPr lang="en-GB" sz="1800" kern="1200" baseline="0">
                          <a:solidFill>
                            <a:schemeClr val="tx1"/>
                          </a:solidFill>
                          <a:latin typeface="Arial" panose="020B0604020202020204" pitchFamily="34" charset="0"/>
                          <a:ea typeface="+mn-ea"/>
                          <a:cs typeface="+mn-cs"/>
                        </a:rPr>
                        <a:t>Lack of adjustment for some important prognostic variables in the MAIC analysis</a:t>
                      </a:r>
                    </a:p>
                  </a:txBody>
                  <a:tcPr anchor="ctr">
                    <a:lnB w="12700" cap="flat" cmpd="sng" algn="ctr">
                      <a:solidFill>
                        <a:schemeClr val="bg1"/>
                      </a:solidFill>
                      <a:prstDash val="solid"/>
                      <a:round/>
                      <a:headEnd type="none" w="med" len="med"/>
                      <a:tailEnd type="none" w="med" len="med"/>
                    </a:lnB>
                    <a:solidFill>
                      <a:srgbClr val="E7E9EB"/>
                    </a:solidFill>
                  </a:tcPr>
                </a:tc>
                <a:tc>
                  <a:txBody>
                    <a:bodyPr/>
                    <a:lstStyle/>
                    <a:p>
                      <a:pPr algn="l"/>
                      <a:r>
                        <a:rPr lang="en-GB">
                          <a:latin typeface="Arial" panose="020B0604020202020204" pitchFamily="34" charset="0"/>
                        </a:rPr>
                        <a:t>Unknown</a:t>
                      </a:r>
                    </a:p>
                  </a:txBody>
                  <a:tcPr anchor="ctr">
                    <a:lnB w="12700" cap="flat" cmpd="sng" algn="ctr">
                      <a:solidFill>
                        <a:schemeClr val="bg1"/>
                      </a:solidFill>
                      <a:prstDash val="solid"/>
                      <a:round/>
                      <a:headEnd type="none" w="med" len="med"/>
                      <a:tailEnd type="none" w="med" len="med"/>
                    </a:lnB>
                    <a:solidFill>
                      <a:srgbClr val="E7E9EB"/>
                    </a:solidFill>
                  </a:tcPr>
                </a:tc>
                <a:tc>
                  <a:txBody>
                    <a:bodyPr/>
                    <a:lstStyle/>
                    <a:p>
                      <a:pPr algn="ctr"/>
                      <a:r>
                        <a:rPr lang="en-GB" dirty="0">
                          <a:latin typeface="Arial" panose="020B0604020202020204" pitchFamily="34" charset="0"/>
                          <a:hlinkClick r:id="rId4" action="ppaction://hlinksldjump"/>
                        </a:rPr>
                        <a:t>18</a:t>
                      </a:r>
                      <a:endParaRPr lang="en-GB" dirty="0">
                        <a:latin typeface="Arial" panose="020B0604020202020204" pitchFamily="34" charset="0"/>
                      </a:endParaRPr>
                    </a:p>
                  </a:txBody>
                  <a:tcPr anchor="ctr">
                    <a:lnB w="12700" cap="flat" cmpd="sng" algn="ctr">
                      <a:solidFill>
                        <a:schemeClr val="bg1"/>
                      </a:solidFill>
                      <a:prstDash val="solid"/>
                      <a:round/>
                      <a:headEnd type="none" w="med" len="med"/>
                      <a:tailEnd type="none" w="med" len="med"/>
                    </a:lnB>
                    <a:solidFill>
                      <a:srgbClr val="E7E9EB"/>
                    </a:solidFill>
                  </a:tcPr>
                </a:tc>
                <a:extLst>
                  <a:ext uri="{0D108BD9-81ED-4DB2-BD59-A6C34878D82A}">
                    <a16:rowId xmlns:a16="http://schemas.microsoft.com/office/drawing/2014/main" val="1903085225"/>
                  </a:ext>
                </a:extLst>
              </a:tr>
              <a:tr h="8971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baseline="0">
                          <a:solidFill>
                            <a:schemeClr val="tx1"/>
                          </a:solidFill>
                          <a:latin typeface="Arial" panose="020B0604020202020204" pitchFamily="34" charset="0"/>
                          <a:ea typeface="+mn-ea"/>
                          <a:cs typeface="+mn-cs"/>
                        </a:rPr>
                        <a:t>Sensitivity analyses by using alternative adjustment methods such as a simulated treatment comparison were not conducted</a:t>
                      </a:r>
                    </a:p>
                  </a:txBody>
                  <a:tcPr anchor="ctr">
                    <a:lnT w="12700" cap="flat" cmpd="sng" algn="ctr">
                      <a:solidFill>
                        <a:schemeClr val="bg1"/>
                      </a:solidFill>
                      <a:prstDash val="solid"/>
                      <a:round/>
                      <a:headEnd type="none" w="med" len="med"/>
                      <a:tailEnd type="none" w="med" len="med"/>
                    </a:lnT>
                    <a:solidFill>
                      <a:srgbClr val="CBCFD4"/>
                    </a:solidFill>
                  </a:tcPr>
                </a:tc>
                <a:tc>
                  <a:txBody>
                    <a:bodyPr/>
                    <a:lstStyle/>
                    <a:p>
                      <a:pPr algn="l"/>
                      <a:r>
                        <a:rPr lang="en-GB">
                          <a:latin typeface="Arial" panose="020B0604020202020204" pitchFamily="34" charset="0"/>
                        </a:rPr>
                        <a:t>Unknown</a:t>
                      </a:r>
                    </a:p>
                  </a:txBody>
                  <a:tcPr anchor="ctr">
                    <a:lnT w="12700" cap="flat" cmpd="sng" algn="ctr">
                      <a:solidFill>
                        <a:schemeClr val="bg1"/>
                      </a:solidFill>
                      <a:prstDash val="solid"/>
                      <a:round/>
                      <a:headEnd type="none" w="med" len="med"/>
                      <a:tailEnd type="none" w="med" len="med"/>
                    </a:lnT>
                    <a:solidFill>
                      <a:srgbClr val="CBCFD4"/>
                    </a:solidFill>
                  </a:tcPr>
                </a:tc>
                <a:tc>
                  <a:txBody>
                    <a:bodyPr/>
                    <a:lstStyle/>
                    <a:p>
                      <a:pPr algn="ctr"/>
                      <a:r>
                        <a:rPr lang="en-GB" dirty="0">
                          <a:latin typeface="Arial" panose="020B0604020202020204" pitchFamily="34" charset="0"/>
                          <a:hlinkClick r:id="rId5" action="ppaction://hlinksldjump"/>
                        </a:rPr>
                        <a:t>19</a:t>
                      </a:r>
                      <a:endParaRPr lang="en-GB" dirty="0">
                        <a:latin typeface="Arial" panose="020B0604020202020204" pitchFamily="34" charset="0"/>
                      </a:endParaRPr>
                    </a:p>
                  </a:txBody>
                  <a:tcPr anchor="ctr">
                    <a:lnT w="12700" cap="flat" cmpd="sng" algn="ctr">
                      <a:solidFill>
                        <a:schemeClr val="bg1"/>
                      </a:solidFill>
                      <a:prstDash val="solid"/>
                      <a:round/>
                      <a:headEnd type="none" w="med" len="med"/>
                      <a:tailEnd type="none" w="med" len="med"/>
                    </a:lnT>
                    <a:solidFill>
                      <a:srgbClr val="CBCFD4"/>
                    </a:solidFill>
                  </a:tcPr>
                </a:tc>
                <a:extLst>
                  <a:ext uri="{0D108BD9-81ED-4DB2-BD59-A6C34878D82A}">
                    <a16:rowId xmlns:a16="http://schemas.microsoft.com/office/drawing/2014/main" val="4079267917"/>
                  </a:ext>
                </a:extLst>
              </a:tr>
              <a:tr h="5992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Treatment effectiveness extrapolation after 24 weeks</a:t>
                      </a:r>
                    </a:p>
                  </a:txBody>
                  <a:tcPr anchor="ctr">
                    <a:solidFill>
                      <a:srgbClr val="E7E9EB"/>
                    </a:solidFill>
                  </a:tcPr>
                </a:tc>
                <a:tc>
                  <a:txBody>
                    <a:bodyPr/>
                    <a:lstStyle/>
                    <a:p>
                      <a:pPr algn="l"/>
                      <a:r>
                        <a:rPr lang="en-GB">
                          <a:latin typeface="Arial" panose="020B0604020202020204" pitchFamily="34" charset="0"/>
                        </a:rPr>
                        <a:t>Large</a:t>
                      </a:r>
                    </a:p>
                  </a:txBody>
                  <a:tcPr anchor="ctr">
                    <a:solidFill>
                      <a:srgbClr val="E7E9EB"/>
                    </a:solidFill>
                  </a:tcPr>
                </a:tc>
                <a:tc>
                  <a:txBody>
                    <a:bodyPr/>
                    <a:lstStyle/>
                    <a:p>
                      <a:pPr algn="ctr"/>
                      <a:r>
                        <a:rPr lang="en-GB" dirty="0">
                          <a:latin typeface="Arial" panose="020B0604020202020204" pitchFamily="34" charset="0"/>
                          <a:hlinkClick r:id="rId6" action="ppaction://hlinksldjump"/>
                        </a:rPr>
                        <a:t>23</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710463053"/>
                  </a:ext>
                </a:extLst>
              </a:tr>
              <a:tr h="7050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Approach used to obtain transition probabilities</a:t>
                      </a:r>
                    </a:p>
                  </a:txBody>
                  <a:tcPr anchor="ctr">
                    <a:solidFill>
                      <a:srgbClr val="CBCFD4"/>
                    </a:solidFill>
                  </a:tcPr>
                </a:tc>
                <a:tc>
                  <a:txBody>
                    <a:bodyPr/>
                    <a:lstStyle/>
                    <a:p>
                      <a:pPr algn="l"/>
                      <a:r>
                        <a:rPr lang="en-GB">
                          <a:latin typeface="Arial" panose="020B0604020202020204" pitchFamily="34" charset="0"/>
                        </a:rPr>
                        <a:t>Unknown</a:t>
                      </a:r>
                    </a:p>
                  </a:txBody>
                  <a:tcPr anchor="ctr">
                    <a:solidFill>
                      <a:srgbClr val="CBCFD4"/>
                    </a:solidFill>
                  </a:tcPr>
                </a:tc>
                <a:tc>
                  <a:txBody>
                    <a:bodyPr/>
                    <a:lstStyle/>
                    <a:p>
                      <a:pPr algn="ctr"/>
                      <a:r>
                        <a:rPr lang="en-GB" dirty="0">
                          <a:latin typeface="Arial" panose="020B0604020202020204" pitchFamily="34" charset="0"/>
                          <a:hlinkClick r:id="rId7" action="ppaction://hlinksldjump"/>
                        </a:rPr>
                        <a:t>26</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1454359923"/>
                  </a:ext>
                </a:extLst>
              </a:tr>
              <a:tr h="512641">
                <a:tc>
                  <a:txBody>
                    <a:bodyPr/>
                    <a:lstStyle/>
                    <a:p>
                      <a:r>
                        <a:rPr lang="en-GB" sz="1800" strike="noStrike" kern="1200" baseline="0">
                          <a:solidFill>
                            <a:schemeClr val="tx1"/>
                          </a:solidFill>
                          <a:latin typeface="Arial" panose="020B0604020202020204" pitchFamily="34" charset="0"/>
                          <a:ea typeface="+mn-ea"/>
                          <a:cs typeface="Arial" panose="020B0604020202020204" pitchFamily="34" charset="0"/>
                        </a:rPr>
                        <a:t>Probabilistic sensitivity analysis</a:t>
                      </a:r>
                    </a:p>
                  </a:txBody>
                  <a:tcPr anchor="ctr">
                    <a:solidFill>
                      <a:srgbClr val="E7E9EB"/>
                    </a:solidFill>
                  </a:tcPr>
                </a:tc>
                <a:tc>
                  <a:txBody>
                    <a:bodyPr/>
                    <a:lstStyle/>
                    <a:p>
                      <a:pPr algn="l"/>
                      <a:r>
                        <a:rPr lang="en-GB">
                          <a:latin typeface="Arial" panose="020B0604020202020204" pitchFamily="34" charset="0"/>
                        </a:rPr>
                        <a:t>Unknown</a:t>
                      </a:r>
                    </a:p>
                  </a:txBody>
                  <a:tcPr anchor="ctr">
                    <a:solidFill>
                      <a:srgbClr val="E7E9EB"/>
                    </a:solidFill>
                  </a:tcPr>
                </a:tc>
                <a:tc>
                  <a:txBody>
                    <a:bodyPr/>
                    <a:lstStyle/>
                    <a:p>
                      <a:pPr algn="ctr"/>
                      <a:r>
                        <a:rPr lang="en-GB" dirty="0">
                          <a:latin typeface="Arial" panose="020B0604020202020204" pitchFamily="34" charset="0"/>
                          <a:hlinkClick r:id="rId8" action="ppaction://hlinksldjump"/>
                        </a:rPr>
                        <a:t>28</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1907513868"/>
                  </a:ext>
                </a:extLst>
              </a:tr>
            </a:tbl>
          </a:graphicData>
        </a:graphic>
      </p:graphicFrame>
      <p:sp>
        <p:nvSpPr>
          <p:cNvPr id="18" name="Text Placeholder 17">
            <a:extLst>
              <a:ext uri="{FF2B5EF4-FFF2-40B4-BE49-F238E27FC236}">
                <a16:creationId xmlns:a16="http://schemas.microsoft.com/office/drawing/2014/main" id="{47218FB1-626F-4605-11BB-5A48AAA12B70}"/>
              </a:ext>
            </a:extLst>
          </p:cNvPr>
          <p:cNvSpPr>
            <a:spLocks noGrp="1"/>
          </p:cNvSpPr>
          <p:nvPr>
            <p:ph type="body" sz="quarter" idx="13"/>
          </p:nvPr>
        </p:nvSpPr>
        <p:spPr>
          <a:xfrm>
            <a:off x="1871663" y="6292960"/>
            <a:ext cx="9086850" cy="365125"/>
          </a:xfrm>
        </p:spPr>
        <p:txBody>
          <a:bodyPr/>
          <a:lstStyle/>
          <a:p>
            <a:endParaRPr lang="en-GB"/>
          </a:p>
        </p:txBody>
      </p:sp>
      <p:pic>
        <p:nvPicPr>
          <p:cNvPr id="3" name="Picture 2">
            <a:extLst>
              <a:ext uri="{FF2B5EF4-FFF2-40B4-BE49-F238E27FC236}">
                <a16:creationId xmlns:a16="http://schemas.microsoft.com/office/drawing/2014/main" id="{EF3D328E-F9FD-C5E4-B716-187D3BAA0A44}"/>
              </a:ext>
              <a:ext uri="{C183D7F6-B498-43B3-948B-1728B52AA6E4}">
                <adec:decorative xmlns:adec="http://schemas.microsoft.com/office/drawing/2017/decorative" val="1"/>
              </a:ext>
            </a:extLst>
          </p:cNvPr>
          <p:cNvPicPr>
            <a:picLocks/>
          </p:cNvPicPr>
          <p:nvPr/>
        </p:nvPicPr>
        <p:blipFill rotWithShape="1">
          <a:blip r:embed="rId9"/>
          <a:srcRect l="16268" t="3813" r="14723" b="4056"/>
          <a:stretch/>
        </p:blipFill>
        <p:spPr>
          <a:xfrm>
            <a:off x="9475169" y="1743552"/>
            <a:ext cx="468000" cy="468000"/>
          </a:xfrm>
          <a:prstGeom prst="rect">
            <a:avLst/>
          </a:prstGeom>
        </p:spPr>
      </p:pic>
      <p:pic>
        <p:nvPicPr>
          <p:cNvPr id="4" name="Picture 3">
            <a:extLst>
              <a:ext uri="{FF2B5EF4-FFF2-40B4-BE49-F238E27FC236}">
                <a16:creationId xmlns:a16="http://schemas.microsoft.com/office/drawing/2014/main" id="{DF1575CC-D7F4-2B4F-6146-251E82A98F92}"/>
              </a:ext>
              <a:ext uri="{C183D7F6-B498-43B3-948B-1728B52AA6E4}">
                <adec:decorative xmlns:adec="http://schemas.microsoft.com/office/drawing/2017/decorative" val="1"/>
              </a:ext>
            </a:extLst>
          </p:cNvPr>
          <p:cNvPicPr>
            <a:picLocks noChangeAspect="1"/>
          </p:cNvPicPr>
          <p:nvPr/>
        </p:nvPicPr>
        <p:blipFill rotWithShape="1">
          <a:blip r:embed="rId10"/>
          <a:srcRect l="16406" t="4575" r="14821" b="4613"/>
          <a:stretch/>
        </p:blipFill>
        <p:spPr>
          <a:xfrm>
            <a:off x="9472626" y="4142171"/>
            <a:ext cx="468000" cy="468000"/>
          </a:xfrm>
          <a:prstGeom prst="rect">
            <a:avLst/>
          </a:prstGeom>
        </p:spPr>
      </p:pic>
      <p:pic>
        <p:nvPicPr>
          <p:cNvPr id="5" name="Picture 4">
            <a:extLst>
              <a:ext uri="{FF2B5EF4-FFF2-40B4-BE49-F238E27FC236}">
                <a16:creationId xmlns:a16="http://schemas.microsoft.com/office/drawing/2014/main" id="{12560B25-243C-682E-5774-46678DE1BECA}"/>
              </a:ext>
              <a:ext uri="{C183D7F6-B498-43B3-948B-1728B52AA6E4}">
                <adec:decorative xmlns:adec="http://schemas.microsoft.com/office/drawing/2017/decorative" val="1"/>
              </a:ext>
            </a:extLst>
          </p:cNvPr>
          <p:cNvPicPr>
            <a:picLocks/>
          </p:cNvPicPr>
          <p:nvPr/>
        </p:nvPicPr>
        <p:blipFill rotWithShape="1">
          <a:blip r:embed="rId9"/>
          <a:srcRect l="16268" t="3813" r="14723" b="4056"/>
          <a:stretch/>
        </p:blipFill>
        <p:spPr>
          <a:xfrm>
            <a:off x="9475169" y="2520491"/>
            <a:ext cx="468000" cy="468000"/>
          </a:xfrm>
          <a:prstGeom prst="rect">
            <a:avLst/>
          </a:prstGeom>
        </p:spPr>
      </p:pic>
      <p:pic>
        <p:nvPicPr>
          <p:cNvPr id="8" name="Picture 7">
            <a:extLst>
              <a:ext uri="{FF2B5EF4-FFF2-40B4-BE49-F238E27FC236}">
                <a16:creationId xmlns:a16="http://schemas.microsoft.com/office/drawing/2014/main" id="{9D403D2D-6B2C-2722-22BE-8E8829BC107C}"/>
              </a:ext>
              <a:ext uri="{C183D7F6-B498-43B3-948B-1728B52AA6E4}">
                <adec:decorative xmlns:adec="http://schemas.microsoft.com/office/drawing/2017/decorative" val="1"/>
              </a:ext>
            </a:extLst>
          </p:cNvPr>
          <p:cNvPicPr>
            <a:picLocks/>
          </p:cNvPicPr>
          <p:nvPr/>
        </p:nvPicPr>
        <p:blipFill rotWithShape="1">
          <a:blip r:embed="rId9"/>
          <a:srcRect l="16268" t="3813" r="14723" b="4056"/>
          <a:stretch/>
        </p:blipFill>
        <p:spPr>
          <a:xfrm>
            <a:off x="9475169" y="3390437"/>
            <a:ext cx="468000" cy="468000"/>
          </a:xfrm>
          <a:prstGeom prst="rect">
            <a:avLst/>
          </a:prstGeom>
        </p:spPr>
      </p:pic>
      <p:pic>
        <p:nvPicPr>
          <p:cNvPr id="10" name="Picture 9">
            <a:extLst>
              <a:ext uri="{FF2B5EF4-FFF2-40B4-BE49-F238E27FC236}">
                <a16:creationId xmlns:a16="http://schemas.microsoft.com/office/drawing/2014/main" id="{578C5050-9387-51EF-DD41-A0D3F317222C}"/>
              </a:ext>
              <a:ext uri="{C183D7F6-B498-43B3-948B-1728B52AA6E4}">
                <adec:decorative xmlns:adec="http://schemas.microsoft.com/office/drawing/2017/decorative" val="1"/>
              </a:ext>
            </a:extLst>
          </p:cNvPr>
          <p:cNvPicPr>
            <a:picLocks/>
          </p:cNvPicPr>
          <p:nvPr/>
        </p:nvPicPr>
        <p:blipFill rotWithShape="1">
          <a:blip r:embed="rId9"/>
          <a:srcRect l="16268" t="3813" r="14723" b="4056"/>
          <a:stretch/>
        </p:blipFill>
        <p:spPr>
          <a:xfrm>
            <a:off x="9475169" y="4802856"/>
            <a:ext cx="468000" cy="468000"/>
          </a:xfrm>
          <a:prstGeom prst="rect">
            <a:avLst/>
          </a:prstGeom>
        </p:spPr>
      </p:pic>
      <p:pic>
        <p:nvPicPr>
          <p:cNvPr id="11" name="Picture 10">
            <a:extLst>
              <a:ext uri="{FF2B5EF4-FFF2-40B4-BE49-F238E27FC236}">
                <a16:creationId xmlns:a16="http://schemas.microsoft.com/office/drawing/2014/main" id="{8378C378-6D98-18C3-B311-6F5A0DD9BDA8}"/>
              </a:ext>
              <a:ext uri="{C183D7F6-B498-43B3-948B-1728B52AA6E4}">
                <adec:decorative xmlns:adec="http://schemas.microsoft.com/office/drawing/2017/decorative" val="1"/>
              </a:ext>
            </a:extLst>
          </p:cNvPr>
          <p:cNvPicPr>
            <a:picLocks/>
          </p:cNvPicPr>
          <p:nvPr/>
        </p:nvPicPr>
        <p:blipFill rotWithShape="1">
          <a:blip r:embed="rId9"/>
          <a:srcRect l="16268" t="3813" r="14723" b="4056"/>
          <a:stretch/>
        </p:blipFill>
        <p:spPr>
          <a:xfrm>
            <a:off x="9475169" y="5412580"/>
            <a:ext cx="468000" cy="468000"/>
          </a:xfrm>
          <a:prstGeom prst="rect">
            <a:avLst/>
          </a:prstGeom>
        </p:spPr>
      </p:pic>
    </p:spTree>
    <p:extLst>
      <p:ext uri="{BB962C8B-B14F-4D97-AF65-F5344CB8AC3E}">
        <p14:creationId xmlns:p14="http://schemas.microsoft.com/office/powerpoint/2010/main" val="1585507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649677"/>
            <a:ext cx="11136812" cy="1841437"/>
          </a:xfrm>
        </p:spPr>
        <p:txBody>
          <a:bodyPr>
            <a:normAutofit/>
          </a:bodyPr>
          <a:lstStyle/>
          <a:p>
            <a:r>
              <a:rPr lang="en-GB" kern="1400">
                <a:ea typeface="Times New Roman" panose="02020603050405020304" pitchFamily="18" charset="0"/>
              </a:rPr>
              <a:t>Teprotumumab for treating thyroid eye disease [ID6432]</a:t>
            </a:r>
            <a:endParaRPr lang="en-GB"/>
          </a:p>
        </p:txBody>
      </p:sp>
      <p:sp>
        <p:nvSpPr>
          <p:cNvPr id="6" name="Guide with 'background' selected">
            <a:extLst>
              <a:ext uri="{FF2B5EF4-FFF2-40B4-BE49-F238E27FC236}">
                <a16:creationId xmlns:a16="http://schemas.microsoft.com/office/drawing/2014/main" id="{68668C8B-7565-C54D-A8DC-3F548530DD8C}"/>
              </a:ext>
            </a:extLst>
          </p:cNvPr>
          <p:cNvSpPr txBox="1">
            <a:spLocks/>
          </p:cNvSpPr>
          <p:nvPr/>
        </p:nvSpPr>
        <p:spPr>
          <a:xfrm>
            <a:off x="724988" y="3205932"/>
            <a:ext cx="10026139" cy="7973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Arial" panose="020B0604020202020204" pitchFamily="34" charset="0"/>
                <a:ea typeface="Arial" panose="02000503000000020004" pitchFamily="2" charset="0"/>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buSzPts val="2400"/>
            </a:pPr>
            <a:r>
              <a:rPr lang="en-GB" sz="6000">
                <a:solidFill>
                  <a:srgbClr val="FF40FF"/>
                </a:solidFill>
              </a:rPr>
              <a:t> </a:t>
            </a:r>
            <a:r>
              <a:rPr lang="en-GB" sz="6000" b="1"/>
              <a:t>Supplementary appendix</a:t>
            </a:r>
          </a:p>
          <a:p>
            <a:endParaRPr lang="en-GB" sz="2800"/>
          </a:p>
        </p:txBody>
      </p:sp>
    </p:spTree>
    <p:extLst>
      <p:ext uri="{BB962C8B-B14F-4D97-AF65-F5344CB8AC3E}">
        <p14:creationId xmlns:p14="http://schemas.microsoft.com/office/powerpoint/2010/main" val="7264428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E8737-FEDB-09C5-B6C9-0A4BFEF7FE51}"/>
              </a:ext>
            </a:extLst>
          </p:cNvPr>
          <p:cNvSpPr>
            <a:spLocks noGrp="1"/>
          </p:cNvSpPr>
          <p:nvPr>
            <p:ph type="title"/>
          </p:nvPr>
        </p:nvSpPr>
        <p:spPr/>
        <p:txBody>
          <a:bodyPr/>
          <a:lstStyle/>
          <a:p>
            <a:r>
              <a:rPr lang="en-GB"/>
              <a:t>Clinical activity score (CAS)</a:t>
            </a:r>
          </a:p>
        </p:txBody>
      </p:sp>
      <p:sp>
        <p:nvSpPr>
          <p:cNvPr id="4" name="Text Placeholder 3">
            <a:extLst>
              <a:ext uri="{FF2B5EF4-FFF2-40B4-BE49-F238E27FC236}">
                <a16:creationId xmlns:a16="http://schemas.microsoft.com/office/drawing/2014/main" id="{D016F2EB-553E-0646-6FA1-BE012566BD92}"/>
              </a:ext>
            </a:extLst>
          </p:cNvPr>
          <p:cNvSpPr>
            <a:spLocks noGrp="1"/>
          </p:cNvSpPr>
          <p:nvPr>
            <p:ph type="body" sz="quarter" idx="13"/>
          </p:nvPr>
        </p:nvSpPr>
        <p:spPr/>
        <p:txBody>
          <a:bodyPr/>
          <a:lstStyle/>
          <a:p>
            <a:endParaRPr lang="en-GB"/>
          </a:p>
        </p:txBody>
      </p:sp>
      <p:graphicFrame>
        <p:nvGraphicFramePr>
          <p:cNvPr id="6" name="Table 5">
            <a:extLst>
              <a:ext uri="{FF2B5EF4-FFF2-40B4-BE49-F238E27FC236}">
                <a16:creationId xmlns:a16="http://schemas.microsoft.com/office/drawing/2014/main" id="{18472375-5EF9-3CB6-D7DC-10A2E95B310D}"/>
              </a:ext>
            </a:extLst>
          </p:cNvPr>
          <p:cNvGraphicFramePr>
            <a:graphicFrameLocks noGrp="1"/>
          </p:cNvGraphicFramePr>
          <p:nvPr>
            <p:extLst>
              <p:ext uri="{D42A27DB-BD31-4B8C-83A1-F6EECF244321}">
                <p14:modId xmlns:p14="http://schemas.microsoft.com/office/powerpoint/2010/main" val="1880065602"/>
              </p:ext>
            </p:extLst>
          </p:nvPr>
        </p:nvGraphicFramePr>
        <p:xfrm>
          <a:off x="466724" y="1985514"/>
          <a:ext cx="11250785" cy="4292722"/>
        </p:xfrm>
        <a:graphic>
          <a:graphicData uri="http://schemas.openxmlformats.org/drawingml/2006/table">
            <a:tbl>
              <a:tblPr firstRow="1" firstCol="1" bandRow="1">
                <a:tableStyleId>{5C22544A-7EE6-4342-B048-85BDC9FD1C3A}</a:tableStyleId>
              </a:tblPr>
              <a:tblGrid>
                <a:gridCol w="11250785">
                  <a:extLst>
                    <a:ext uri="{9D8B030D-6E8A-4147-A177-3AD203B41FA5}">
                      <a16:colId xmlns:a16="http://schemas.microsoft.com/office/drawing/2014/main" val="718522310"/>
                    </a:ext>
                  </a:extLst>
                </a:gridCol>
              </a:tblGrid>
              <a:tr h="452242">
                <a:tc>
                  <a:txBody>
                    <a:bodyPr/>
                    <a:lstStyle/>
                    <a:p>
                      <a:pPr marL="0" lvl="0" indent="0">
                        <a:spcBef>
                          <a:spcPts val="600"/>
                        </a:spcBef>
                        <a:spcAft>
                          <a:spcPts val="600"/>
                        </a:spcAft>
                        <a:buFont typeface="Arial" panose="020B0604020202020204" pitchFamily="34" charset="0"/>
                        <a:buNone/>
                        <a:tabLst>
                          <a:tab pos="914400" algn="l"/>
                          <a:tab pos="1714500" algn="l"/>
                        </a:tabLst>
                      </a:pPr>
                      <a:r>
                        <a:rPr lang="en-GB" sz="1800">
                          <a:effectLst/>
                          <a:latin typeface="Arial" panose="020B0604020202020204" pitchFamily="34" charset="0"/>
                          <a:cs typeface="Arial" panose="020B0604020202020204" pitchFamily="34" charset="0"/>
                        </a:rPr>
                        <a:t>Assessment of activity</a:t>
                      </a:r>
                      <a:endParaRPr lang="en-GB" sz="1800" b="1">
                        <a:solidFill>
                          <a:srgbClr val="1F497D"/>
                        </a:solidFill>
                        <a:effectLst/>
                        <a:latin typeface="Arial" panose="020B0604020202020204" pitchFamily="34" charset="0"/>
                        <a:ea typeface="Arial Unicode MS"/>
                        <a:cs typeface="Arial" panose="020B0604020202020204" pitchFamily="34" charset="0"/>
                      </a:endParaRPr>
                    </a:p>
                  </a:txBody>
                  <a:tcPr marL="35934" marR="35934" marT="0" marB="0" anchor="ctr"/>
                </a:tc>
                <a:extLst>
                  <a:ext uri="{0D108BD9-81ED-4DB2-BD59-A6C34878D82A}">
                    <a16:rowId xmlns:a16="http://schemas.microsoft.com/office/drawing/2014/main" val="2621627293"/>
                  </a:ext>
                </a:extLst>
              </a:tr>
              <a:tr h="2941886">
                <a:tc>
                  <a:txBody>
                    <a:bodyPr/>
                    <a:lstStyle/>
                    <a:p>
                      <a:pPr marL="342900" lvl="0" indent="-342900">
                        <a:spcBef>
                          <a:spcPts val="300"/>
                        </a:spcBef>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Spontaneous retrobulbar pain</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Pain on attempted upward or downward gaze</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Redness of eyelids</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Redness of conjunctiva</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Swelling of caruncle or plica</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Swelling of eyelids</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Swelling of conjunctiva (chemosis)</a:t>
                      </a:r>
                      <a:endParaRPr lang="en-GB" sz="1800" b="0">
                        <a:solidFill>
                          <a:schemeClr val="tx1"/>
                        </a:solidFill>
                        <a:effectLst/>
                        <a:latin typeface="Arial" panose="020B0604020202020204" pitchFamily="34" charset="0"/>
                        <a:cs typeface="Arial" panose="020B0604020202020204" pitchFamily="34" charset="0"/>
                      </a:endParaRPr>
                    </a:p>
                    <a:p>
                      <a:pPr marL="109855" indent="-228600">
                        <a:buNone/>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 </a:t>
                      </a:r>
                      <a:endParaRPr lang="en-GB" sz="1800" b="0">
                        <a:solidFill>
                          <a:schemeClr val="tx1"/>
                        </a:solidFill>
                        <a:effectLst/>
                        <a:latin typeface="Arial" panose="020B0604020202020204" pitchFamily="34" charset="0"/>
                        <a:cs typeface="Arial" panose="020B0604020202020204" pitchFamily="34" charset="0"/>
                      </a:endParaRPr>
                    </a:p>
                    <a:p>
                      <a:pPr marL="109855" indent="-228600">
                        <a:buNone/>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Follow-up (1-3 months)</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Increase in proptosis of ≥2 mm</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Decrease in eye motility of ≥8°</a:t>
                      </a:r>
                      <a:endParaRPr lang="en-GB" sz="1800" b="0">
                        <a:solidFill>
                          <a:schemeClr val="tx1"/>
                        </a:solidFill>
                        <a:effectLst/>
                        <a:latin typeface="Arial" panose="020B0604020202020204" pitchFamily="34" charset="0"/>
                        <a:cs typeface="Arial" panose="020B0604020202020204" pitchFamily="34" charset="0"/>
                      </a:endParaRPr>
                    </a:p>
                    <a:p>
                      <a:pPr marL="342900" lvl="0" indent="-342900">
                        <a:buFont typeface="+mj-lt"/>
                        <a:buAutoNum type="arabicPeriod"/>
                        <a:tabLst>
                          <a:tab pos="228600" algn="l"/>
                          <a:tab pos="457200" algn="l"/>
                        </a:tabLst>
                      </a:pPr>
                      <a:r>
                        <a:rPr lang="en-US" sz="1800" b="0">
                          <a:solidFill>
                            <a:schemeClr val="tx1"/>
                          </a:solidFill>
                          <a:effectLst/>
                          <a:latin typeface="Arial" panose="020B0604020202020204" pitchFamily="34" charset="0"/>
                          <a:cs typeface="Arial" panose="020B0604020202020204" pitchFamily="34" charset="0"/>
                        </a:rPr>
                        <a:t>Decrease of acuity equivalent to 1 Snellen line</a:t>
                      </a:r>
                      <a:endParaRPr lang="en-GB" sz="1800" b="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5934" marR="35934" marT="0" marB="0">
                    <a:solidFill>
                      <a:srgbClr val="CCD8DD"/>
                    </a:solidFill>
                  </a:tcPr>
                </a:tc>
                <a:extLst>
                  <a:ext uri="{0D108BD9-81ED-4DB2-BD59-A6C34878D82A}">
                    <a16:rowId xmlns:a16="http://schemas.microsoft.com/office/drawing/2014/main" val="3557141209"/>
                  </a:ext>
                </a:extLst>
              </a:tr>
              <a:tr h="490314">
                <a:tc>
                  <a:txBody>
                    <a:bodyPr/>
                    <a:lstStyle/>
                    <a:p>
                      <a:pPr>
                        <a:spcBef>
                          <a:spcPts val="300"/>
                        </a:spcBef>
                        <a:buNone/>
                      </a:pPr>
                      <a:r>
                        <a:rPr lang="en-US" sz="1800" b="0">
                          <a:solidFill>
                            <a:schemeClr val="tx1"/>
                          </a:solidFill>
                          <a:effectLst/>
                          <a:latin typeface="Arial" panose="020B0604020202020204" pitchFamily="34" charset="0"/>
                          <a:cs typeface="Arial" panose="020B0604020202020204" pitchFamily="34" charset="0"/>
                        </a:rPr>
                        <a:t>Note: This score is calculated as the sum of each item, with each item having the same value of 1. CAS &lt;3 indicates chronic TED; CAS ≥3 indicates acute TED.</a:t>
                      </a:r>
                      <a:endParaRPr lang="en-GB" sz="1800" b="0">
                        <a:solidFill>
                          <a:schemeClr val="tx1"/>
                        </a:solidFill>
                        <a:effectLst/>
                        <a:latin typeface="Arial" panose="020B0604020202020204" pitchFamily="34" charset="0"/>
                        <a:cs typeface="Arial" panose="020B0604020202020204" pitchFamily="34" charset="0"/>
                      </a:endParaRPr>
                    </a:p>
                  </a:txBody>
                  <a:tcPr marL="35934" marR="35934" marT="0" marB="0">
                    <a:solidFill>
                      <a:srgbClr val="E8EDEF"/>
                    </a:solidFill>
                  </a:tcPr>
                </a:tc>
                <a:extLst>
                  <a:ext uri="{0D108BD9-81ED-4DB2-BD59-A6C34878D82A}">
                    <a16:rowId xmlns:a16="http://schemas.microsoft.com/office/drawing/2014/main" val="4017230787"/>
                  </a:ext>
                </a:extLst>
              </a:tr>
            </a:tbl>
          </a:graphicData>
        </a:graphic>
      </p:graphicFrame>
      <p:sp>
        <p:nvSpPr>
          <p:cNvPr id="7" name="Table 1 title: deterministic">
            <a:extLst>
              <a:ext uri="{FF2B5EF4-FFF2-40B4-BE49-F238E27FC236}">
                <a16:creationId xmlns:a16="http://schemas.microsoft.com/office/drawing/2014/main" id="{E4461CC0-A1C1-3491-08E1-BB6566FBACF7}"/>
              </a:ext>
            </a:extLst>
          </p:cNvPr>
          <p:cNvSpPr txBox="1"/>
          <p:nvPr/>
        </p:nvSpPr>
        <p:spPr>
          <a:xfrm>
            <a:off x="466910" y="1644759"/>
            <a:ext cx="3052952"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Clinical activity score</a:t>
            </a:r>
          </a:p>
        </p:txBody>
      </p:sp>
      <p:sp>
        <p:nvSpPr>
          <p:cNvPr id="8" name="Rectangle 7">
            <a:extLst>
              <a:ext uri="{FF2B5EF4-FFF2-40B4-BE49-F238E27FC236}">
                <a16:creationId xmlns:a16="http://schemas.microsoft.com/office/drawing/2014/main" id="{4EE8E34E-39CD-216E-FB43-A00DF2886AE7}"/>
              </a:ext>
            </a:extLst>
          </p:cNvPr>
          <p:cNvSpPr/>
          <p:nvPr/>
        </p:nvSpPr>
        <p:spPr>
          <a:xfrm>
            <a:off x="475536" y="908099"/>
            <a:ext cx="11317289" cy="683609"/>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tx2"/>
                </a:solidFill>
                <a:latin typeface="Arial" panose="020B0604020202020204" pitchFamily="34" charset="0"/>
              </a:rPr>
              <a:t>Clinical expert comment</a:t>
            </a:r>
          </a:p>
          <a:p>
            <a:pPr marL="285750" indent="-285750">
              <a:buFont typeface="Arial" panose="020B0604020202020204" pitchFamily="34" charset="0"/>
              <a:buChar char="•"/>
            </a:pPr>
            <a:r>
              <a:rPr lang="en-GB">
                <a:solidFill>
                  <a:schemeClr val="tx1"/>
                </a:solidFill>
                <a:latin typeface="Arial" panose="020B0604020202020204" pitchFamily="34" charset="0"/>
              </a:rPr>
              <a:t>The CAS is long-established in Europe as the conventional method of assessing disease activity</a:t>
            </a:r>
          </a:p>
        </p:txBody>
      </p:sp>
      <p:sp>
        <p:nvSpPr>
          <p:cNvPr id="3" name="TextBox 2">
            <a:extLst>
              <a:ext uri="{FF2B5EF4-FFF2-40B4-BE49-F238E27FC236}">
                <a16:creationId xmlns:a16="http://schemas.microsoft.com/office/drawing/2014/main" id="{21837049-1E26-2645-D21F-81672AC3D477}"/>
              </a:ext>
            </a:extLst>
          </p:cNvPr>
          <p:cNvSpPr txBox="1"/>
          <p:nvPr/>
        </p:nvSpPr>
        <p:spPr>
          <a:xfrm>
            <a:off x="6493746" y="78858"/>
            <a:ext cx="5122607" cy="646331"/>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Link to - </a:t>
            </a:r>
            <a:r>
              <a:rPr lang="en-GB">
                <a:latin typeface="Arial" panose="020B0604020202020204" pitchFamily="34" charset="0"/>
                <a:ea typeface="Arial" panose="02000503000000020004" pitchFamily="2" charset="0"/>
                <a:cs typeface="Arial" panose="020B0604020202020204" pitchFamily="34" charset="0"/>
                <a:hlinkClick r:id="rId3" action="ppaction://hlinksldjump"/>
              </a:rPr>
              <a:t>Background on thyroid eye disease</a:t>
            </a:r>
            <a:r>
              <a:rPr lang="en-GB">
                <a:latin typeface="Arial" panose="020B0604020202020204" pitchFamily="34" charset="0"/>
                <a:ea typeface="Arial" panose="02000503000000020004" pitchFamily="2" charset="0"/>
                <a:cs typeface="Arial" panose="020B0604020202020204" pitchFamily="34" charset="0"/>
              </a:rPr>
              <a:t> and </a:t>
            </a:r>
            <a:r>
              <a:rPr lang="en-GB">
                <a:hlinkClick r:id="rId4" action="ppaction://hlinksldjump"/>
              </a:rPr>
              <a:t>Equality considerations</a:t>
            </a:r>
            <a:r>
              <a:rPr lang="en-GB">
                <a:latin typeface="Arial" panose="020B0604020202020204" pitchFamily="34" charset="0"/>
                <a:ea typeface="Arial" panose="02000503000000020004" pitchFamily="2" charset="0"/>
                <a:cs typeface="Arial" panose="020B0604020202020204" pitchFamily="34" charset="0"/>
                <a:hlinkClick r:id="rId4" action="ppaction://hlinksldjump"/>
              </a:rPr>
              <a:t> </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86038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CD00F-5999-1EA4-3166-65D1D58CEADA}"/>
              </a:ext>
            </a:extLst>
          </p:cNvPr>
          <p:cNvSpPr>
            <a:spLocks noGrp="1"/>
          </p:cNvSpPr>
          <p:nvPr>
            <p:ph type="title"/>
          </p:nvPr>
        </p:nvSpPr>
        <p:spPr/>
        <p:txBody>
          <a:bodyPr/>
          <a:lstStyle/>
          <a:p>
            <a:r>
              <a:rPr lang="en-GB"/>
              <a:t>Classification of severity </a:t>
            </a:r>
          </a:p>
        </p:txBody>
      </p:sp>
      <p:sp>
        <p:nvSpPr>
          <p:cNvPr id="4" name="Text Placeholder 3">
            <a:extLst>
              <a:ext uri="{FF2B5EF4-FFF2-40B4-BE49-F238E27FC236}">
                <a16:creationId xmlns:a16="http://schemas.microsoft.com/office/drawing/2014/main" id="{70F45E14-408B-6CE2-8577-F009B6CCFE77}"/>
              </a:ext>
            </a:extLst>
          </p:cNvPr>
          <p:cNvSpPr>
            <a:spLocks noGrp="1"/>
          </p:cNvSpPr>
          <p:nvPr>
            <p:ph type="body" sz="quarter" idx="13"/>
          </p:nvPr>
        </p:nvSpPr>
        <p:spPr/>
        <p:txBody>
          <a:bodyPr/>
          <a:lstStyle/>
          <a:p>
            <a:endParaRPr lang="en-GB"/>
          </a:p>
        </p:txBody>
      </p:sp>
      <p:graphicFrame>
        <p:nvGraphicFramePr>
          <p:cNvPr id="8" name="Table 3" descr="Details of treatment, including marketing authorisation, mechanism of action, administration and price">
            <a:extLst>
              <a:ext uri="{FF2B5EF4-FFF2-40B4-BE49-F238E27FC236}">
                <a16:creationId xmlns:a16="http://schemas.microsoft.com/office/drawing/2014/main" id="{28B9CA78-D1B3-B019-AFA1-53E5083965AA}"/>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1511898393"/>
              </p:ext>
            </p:extLst>
          </p:nvPr>
        </p:nvGraphicFramePr>
        <p:xfrm>
          <a:off x="466724" y="1170320"/>
          <a:ext cx="11317288" cy="5234018"/>
        </p:xfrm>
        <a:graphic>
          <a:graphicData uri="http://schemas.openxmlformats.org/drawingml/2006/table">
            <a:tbl>
              <a:tblPr firstCol="1" bandRow="1">
                <a:tableStyleId>{5C22544A-7EE6-4342-B048-85BDC9FD1C3A}</a:tableStyleId>
              </a:tblPr>
              <a:tblGrid>
                <a:gridCol w="3584166">
                  <a:extLst>
                    <a:ext uri="{9D8B030D-6E8A-4147-A177-3AD203B41FA5}">
                      <a16:colId xmlns:a16="http://schemas.microsoft.com/office/drawing/2014/main" val="748657784"/>
                    </a:ext>
                  </a:extLst>
                </a:gridCol>
                <a:gridCol w="7733122">
                  <a:extLst>
                    <a:ext uri="{9D8B030D-6E8A-4147-A177-3AD203B41FA5}">
                      <a16:colId xmlns:a16="http://schemas.microsoft.com/office/drawing/2014/main" val="3173266189"/>
                    </a:ext>
                  </a:extLst>
                </a:gridCol>
              </a:tblGrid>
              <a:tr h="296258">
                <a:tc>
                  <a:txBody>
                    <a:bodyPr/>
                    <a:lstStyle/>
                    <a:p>
                      <a:pPr marL="0" lvl="0" indent="0">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panose="020B0604020202020204"/>
                          <a:cs typeface="Arial" panose="020B0604020202020204" pitchFamily="34" charset="0"/>
                        </a:rPr>
                        <a:t>Classification</a:t>
                      </a:r>
                    </a:p>
                  </a:txBody>
                  <a:tcPr marL="68580" marR="68580" marT="0" marB="0" anchor="ct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spcBef>
                          <a:spcPts val="400"/>
                        </a:spcBef>
                        <a:spcAft>
                          <a:spcPts val="200"/>
                        </a:spcAft>
                        <a:buFont typeface="Arial" panose="020B0604020202020204" pitchFamily="34" charset="0"/>
                        <a:buNone/>
                        <a:tabLst>
                          <a:tab pos="914400" algn="l"/>
                          <a:tab pos="1714500" algn="l"/>
                        </a:tabLst>
                      </a:pPr>
                      <a:r>
                        <a:rPr lang="en-GB" sz="1800" b="1">
                          <a:solidFill>
                            <a:schemeClr val="bg1"/>
                          </a:solidFill>
                          <a:effectLst/>
                          <a:latin typeface="Arial" panose="020B0604020202020204" pitchFamily="34" charset="0"/>
                          <a:ea typeface="Arial Unicode MS" panose="020B0604020202020204"/>
                          <a:cs typeface="Arial" panose="020B0604020202020204" pitchFamily="34" charset="0"/>
                        </a:rPr>
                        <a:t>Features</a:t>
                      </a:r>
                    </a:p>
                  </a:txBody>
                  <a:tcPr marL="68580" marR="68580" marT="0" marB="0" anchor="ct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28096"/>
                    </a:solidFill>
                  </a:tcPr>
                </a:tc>
                <a:extLst>
                  <a:ext uri="{0D108BD9-81ED-4DB2-BD59-A6C34878D82A}">
                    <a16:rowId xmlns:a16="http://schemas.microsoft.com/office/drawing/2014/main" val="3751016788"/>
                  </a:ext>
                </a:extLst>
              </a:tr>
              <a:tr h="2131591">
                <a:tc>
                  <a:txBody>
                    <a:bodyPr/>
                    <a:lstStyle/>
                    <a:p>
                      <a:pPr marL="228600" indent="-228600">
                        <a:spcBef>
                          <a:spcPts val="300"/>
                        </a:spcBef>
                        <a:buNone/>
                        <a:tabLst>
                          <a:tab pos="228600" algn="l"/>
                          <a:tab pos="457200" algn="l"/>
                        </a:tabLst>
                      </a:pPr>
                      <a:r>
                        <a:rPr lang="en-US" sz="1800">
                          <a:solidFill>
                            <a:schemeClr val="bg1"/>
                          </a:solidFill>
                          <a:effectLst/>
                          <a:latin typeface="Arial" panose="020B0604020202020204" pitchFamily="34" charset="0"/>
                          <a:ea typeface="Tahoma" panose="020B0604030504040204" pitchFamily="34" charset="0"/>
                          <a:cs typeface="Arial" panose="020B0604020202020204" pitchFamily="34" charset="0"/>
                        </a:rPr>
                        <a:t>Mild </a:t>
                      </a:r>
                      <a:endPar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T w="38100" cap="flat" cmpd="sng" algn="ctr">
                      <a:solidFill>
                        <a:schemeClr val="bg1"/>
                      </a:solidFill>
                      <a:prstDash val="solid"/>
                      <a:round/>
                      <a:headEnd type="none" w="med" len="med"/>
                      <a:tailEnd type="none" w="med" len="med"/>
                    </a:lnT>
                  </a:tcPr>
                </a:tc>
                <a:tc>
                  <a:txBody>
                    <a:bodyPr/>
                    <a:lstStyle/>
                    <a:p>
                      <a:r>
                        <a:rPr lang="en-US" sz="1800" kern="1200">
                          <a:solidFill>
                            <a:schemeClr val="dk1"/>
                          </a:solidFill>
                          <a:effectLst/>
                          <a:latin typeface="Arial" panose="020B0604020202020204" pitchFamily="34" charset="0"/>
                          <a:ea typeface="+mn-ea"/>
                          <a:cs typeface="Arial" panose="020B0604020202020204" pitchFamily="34" charset="0"/>
                        </a:rPr>
                        <a:t>Patients whose features of TED have only a minor impact on daily life that have insufficient impact to justify immunomodulation or surgical treatment. They usually have one or more of the following:</a:t>
                      </a:r>
                      <a:endParaRPr lang="en-GB" sz="1800" kern="1200">
                        <a:solidFill>
                          <a:schemeClr val="dk1"/>
                        </a:solidFill>
                        <a:effectLst/>
                        <a:latin typeface="Arial" panose="020B0604020202020204" pitchFamily="34" charset="0"/>
                        <a:ea typeface="+mn-ea"/>
                        <a:cs typeface="Arial" panose="020B0604020202020204" pitchFamily="34" charset="0"/>
                      </a:endParaRPr>
                    </a:p>
                    <a:p>
                      <a:pPr marL="285750" lvl="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minor lid retraction (&lt;2 mm)</a:t>
                      </a:r>
                    </a:p>
                    <a:p>
                      <a:pPr marL="285750" lvl="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mild soft-tissue involvement</a:t>
                      </a:r>
                    </a:p>
                    <a:p>
                      <a:pPr marL="285750" lvl="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exophthalmos (&lt;3 mm above normal for race and gender)</a:t>
                      </a:r>
                    </a:p>
                    <a:p>
                      <a:pPr marL="285750" lvl="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no or intermittent diplopia </a:t>
                      </a:r>
                    </a:p>
                    <a:p>
                      <a:pPr marL="28575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corneal exposure responsive to lubricants</a:t>
                      </a:r>
                      <a:endParaRPr lang="en-GB" sz="1800">
                        <a:latin typeface="Arial" panose="020B0604020202020204" pitchFamily="34" charset="0"/>
                        <a:cs typeface="Arial" panose="020B0604020202020204" pitchFamily="34" charset="0"/>
                      </a:endParaRPr>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984656975"/>
                  </a:ext>
                </a:extLst>
              </a:tr>
              <a:tr h="2131591">
                <a:tc>
                  <a:txBody>
                    <a:bodyPr/>
                    <a:lstStyle/>
                    <a:p>
                      <a:pPr marL="228600" indent="-228600">
                        <a:spcBef>
                          <a:spcPts val="300"/>
                        </a:spcBef>
                        <a:buNone/>
                        <a:tabLst>
                          <a:tab pos="228600" algn="l"/>
                          <a:tab pos="457200" algn="l"/>
                        </a:tabLst>
                      </a:pPr>
                      <a:r>
                        <a:rPr lang="en-US" sz="1800">
                          <a:solidFill>
                            <a:schemeClr val="bg1"/>
                          </a:solidFill>
                          <a:effectLst/>
                          <a:latin typeface="Arial" panose="020B0604020202020204" pitchFamily="34" charset="0"/>
                          <a:ea typeface="Tahoma" panose="020B0604030504040204" pitchFamily="34" charset="0"/>
                          <a:cs typeface="Arial" panose="020B0604020202020204" pitchFamily="34" charset="0"/>
                        </a:rPr>
                        <a:t>Moderate-to severe </a:t>
                      </a:r>
                      <a:endPar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r>
                        <a:rPr lang="en-GB" sz="1800" kern="1200">
                          <a:solidFill>
                            <a:schemeClr val="dk1"/>
                          </a:solidFill>
                          <a:effectLst/>
                          <a:latin typeface="Arial" panose="020B0604020202020204" pitchFamily="34" charset="0"/>
                          <a:ea typeface="+mn-ea"/>
                          <a:cs typeface="Arial" panose="020B0604020202020204" pitchFamily="34" charset="0"/>
                        </a:rPr>
                        <a:t>Patients without sight-threatening TED whose eye disease has sufficient impact on daily life to justify the risks of immunosuppression (if active) or surgical intervention (if chronic). They usually have two or more of the following:</a:t>
                      </a:r>
                    </a:p>
                    <a:p>
                      <a:pPr marL="285750" lvl="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lid </a:t>
                      </a:r>
                      <a:r>
                        <a:rPr lang="en-US" sz="1800" kern="1200">
                          <a:solidFill>
                            <a:schemeClr val="dk1"/>
                          </a:solidFill>
                          <a:effectLst/>
                          <a:latin typeface="Arial" panose="020B0604020202020204" pitchFamily="34" charset="0"/>
                          <a:ea typeface="+mn-ea"/>
                          <a:cs typeface="Arial" panose="020B0604020202020204" pitchFamily="34" charset="0"/>
                        </a:rPr>
                        <a:t>retraction</a:t>
                      </a:r>
                      <a:r>
                        <a:rPr lang="en-GB" sz="1800" kern="1200">
                          <a:solidFill>
                            <a:schemeClr val="dk1"/>
                          </a:solidFill>
                          <a:effectLst/>
                          <a:latin typeface="Arial" panose="020B0604020202020204" pitchFamily="34" charset="0"/>
                          <a:ea typeface="+mn-ea"/>
                          <a:cs typeface="Arial" panose="020B0604020202020204" pitchFamily="34" charset="0"/>
                        </a:rPr>
                        <a:t> ≥2 mm </a:t>
                      </a:r>
                    </a:p>
                    <a:p>
                      <a:pPr marL="285750" lvl="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moderate or severe </a:t>
                      </a:r>
                      <a:r>
                        <a:rPr lang="en-US" sz="1800" kern="1200">
                          <a:solidFill>
                            <a:schemeClr val="dk1"/>
                          </a:solidFill>
                          <a:effectLst/>
                          <a:latin typeface="Arial" panose="020B0604020202020204" pitchFamily="34" charset="0"/>
                          <a:ea typeface="+mn-ea"/>
                          <a:cs typeface="Arial" panose="020B0604020202020204" pitchFamily="34" charset="0"/>
                        </a:rPr>
                        <a:t>soft-tissue involvement</a:t>
                      </a:r>
                      <a:endParaRPr lang="en-GB" sz="1800" kern="1200">
                        <a:solidFill>
                          <a:schemeClr val="dk1"/>
                        </a:solidFill>
                        <a:effectLst/>
                        <a:latin typeface="Arial" panose="020B0604020202020204" pitchFamily="34" charset="0"/>
                        <a:ea typeface="+mn-ea"/>
                        <a:cs typeface="Arial" panose="020B0604020202020204" pitchFamily="34" charset="0"/>
                      </a:endParaRPr>
                    </a:p>
                    <a:p>
                      <a:pPr marL="285750" lvl="0" indent="-285750">
                        <a:buFont typeface="Arial" panose="020B0604020202020204" pitchFamily="34" charset="0"/>
                        <a:buChar char="•"/>
                      </a:pPr>
                      <a:r>
                        <a:rPr lang="en-US" sz="1800" kern="1200">
                          <a:solidFill>
                            <a:schemeClr val="dk1"/>
                          </a:solidFill>
                          <a:effectLst/>
                          <a:latin typeface="Arial" panose="020B0604020202020204" pitchFamily="34" charset="0"/>
                          <a:ea typeface="+mn-ea"/>
                          <a:cs typeface="Arial" panose="020B0604020202020204" pitchFamily="34" charset="0"/>
                        </a:rPr>
                        <a:t>exophthalmos (≥3 mm above normal</a:t>
                      </a:r>
                      <a:r>
                        <a:rPr lang="en-GB" sz="1800" kern="1200">
                          <a:solidFill>
                            <a:schemeClr val="dk1"/>
                          </a:solidFill>
                          <a:effectLst/>
                          <a:latin typeface="Arial" panose="020B0604020202020204" pitchFamily="34" charset="0"/>
                          <a:ea typeface="+mn-ea"/>
                          <a:cs typeface="Arial" panose="020B0604020202020204" pitchFamily="34" charset="0"/>
                        </a:rPr>
                        <a:t> for race and gender)</a:t>
                      </a:r>
                    </a:p>
                    <a:p>
                      <a:pPr marL="285750" indent="-285750">
                        <a:buFont typeface="Arial" panose="020B0604020202020204" pitchFamily="34" charset="0"/>
                        <a:buChar char="•"/>
                      </a:pPr>
                      <a:r>
                        <a:rPr lang="en-GB" sz="1800" kern="1200">
                          <a:solidFill>
                            <a:schemeClr val="dk1"/>
                          </a:solidFill>
                          <a:effectLst/>
                          <a:latin typeface="Arial" panose="020B0604020202020204" pitchFamily="34" charset="0"/>
                          <a:ea typeface="+mn-ea"/>
                          <a:cs typeface="Arial" panose="020B0604020202020204" pitchFamily="34" charset="0"/>
                        </a:rPr>
                        <a:t>inconstant or constant diplopia</a:t>
                      </a:r>
                      <a:endParaRPr lang="en-GB" sz="18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52176351"/>
                  </a:ext>
                </a:extLst>
              </a:tr>
              <a:tr h="341054">
                <a:tc>
                  <a:txBody>
                    <a:bodyPr/>
                    <a:lstStyle/>
                    <a:p>
                      <a:pPr marL="228600" indent="-228600">
                        <a:spcBef>
                          <a:spcPts val="300"/>
                        </a:spcBef>
                        <a:buNone/>
                        <a:tabLst>
                          <a:tab pos="228600" algn="l"/>
                          <a:tab pos="457200" algn="l"/>
                        </a:tabLst>
                      </a:pPr>
                      <a:r>
                        <a:rPr lang="en-US" sz="1800">
                          <a:solidFill>
                            <a:schemeClr val="bg1"/>
                          </a:solidFill>
                          <a:effectLst/>
                          <a:latin typeface="Arial" panose="020B0604020202020204" pitchFamily="34" charset="0"/>
                          <a:ea typeface="Tahoma" panose="020B0604030504040204" pitchFamily="34" charset="0"/>
                          <a:cs typeface="Arial" panose="020B0604020202020204" pitchFamily="34" charset="0"/>
                        </a:rPr>
                        <a:t>Sight-threatening (very severe)</a:t>
                      </a:r>
                      <a:endPar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indent="0">
                        <a:buFont typeface="Arial" panose="020B0604020202020204" pitchFamily="34" charset="0"/>
                        <a:buNone/>
                      </a:pPr>
                      <a:r>
                        <a:rPr lang="en-GB" sz="1800" b="0">
                          <a:latin typeface="Arial" panose="020B0604020202020204" pitchFamily="34" charset="0"/>
                          <a:cs typeface="Arial" panose="020B0604020202020204" pitchFamily="34" charset="0"/>
                        </a:rPr>
                        <a:t>Patients with dysthyroid optic neuropathy and/or corneal breakdown</a:t>
                      </a:r>
                    </a:p>
                  </a:txBody>
                  <a:tcPr/>
                </a:tc>
                <a:extLst>
                  <a:ext uri="{0D108BD9-81ED-4DB2-BD59-A6C34878D82A}">
                    <a16:rowId xmlns:a16="http://schemas.microsoft.com/office/drawing/2014/main" val="3201822029"/>
                  </a:ext>
                </a:extLst>
              </a:tr>
            </a:tbl>
          </a:graphicData>
        </a:graphic>
      </p:graphicFrame>
      <p:sp>
        <p:nvSpPr>
          <p:cNvPr id="9" name="Table 1 title: deterministic">
            <a:extLst>
              <a:ext uri="{FF2B5EF4-FFF2-40B4-BE49-F238E27FC236}">
                <a16:creationId xmlns:a16="http://schemas.microsoft.com/office/drawing/2014/main" id="{127E4372-7E03-B121-EC7B-0D10FAAE4FD6}"/>
              </a:ext>
            </a:extLst>
          </p:cNvPr>
          <p:cNvSpPr txBox="1"/>
          <p:nvPr/>
        </p:nvSpPr>
        <p:spPr>
          <a:xfrm>
            <a:off x="407988" y="787187"/>
            <a:ext cx="5305811"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EUGOGO Classification of Severity of TED</a:t>
            </a:r>
          </a:p>
        </p:txBody>
      </p:sp>
      <p:sp>
        <p:nvSpPr>
          <p:cNvPr id="3" name="TextBox 2">
            <a:extLst>
              <a:ext uri="{FF2B5EF4-FFF2-40B4-BE49-F238E27FC236}">
                <a16:creationId xmlns:a16="http://schemas.microsoft.com/office/drawing/2014/main" id="{B4E802D3-4815-B4AB-45EB-58A30B76EC87}"/>
              </a:ext>
            </a:extLst>
          </p:cNvPr>
          <p:cNvSpPr txBox="1"/>
          <p:nvPr/>
        </p:nvSpPr>
        <p:spPr>
          <a:xfrm>
            <a:off x="6415088" y="263524"/>
            <a:ext cx="5122607"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Link to - </a:t>
            </a:r>
            <a:r>
              <a:rPr lang="en-GB">
                <a:latin typeface="Arial" panose="020B0604020202020204" pitchFamily="34" charset="0"/>
                <a:ea typeface="Arial" panose="02000503000000020004" pitchFamily="2" charset="0"/>
                <a:cs typeface="Arial" panose="020B0604020202020204" pitchFamily="34" charset="0"/>
                <a:hlinkClick r:id="rId2" action="ppaction://hlinksldjump"/>
              </a:rPr>
              <a:t>Background on thyroid eye disease </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26946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A12DF-98D3-E402-8AAD-1E5E71F5F511}"/>
            </a:ext>
          </a:extLst>
        </p:cNvPr>
        <p:cNvGrpSpPr/>
        <p:nvPr/>
      </p:nvGrpSpPr>
      <p:grpSpPr>
        <a:xfrm>
          <a:off x="0" y="0"/>
          <a:ext cx="0" cy="0"/>
          <a:chOff x="0" y="0"/>
          <a:chExt cx="0" cy="0"/>
        </a:xfrm>
      </p:grpSpPr>
      <p:sp>
        <p:nvSpPr>
          <p:cNvPr id="17" name="Freeform: Shape 16">
            <a:extLst>
              <a:ext uri="{FF2B5EF4-FFF2-40B4-BE49-F238E27FC236}">
                <a16:creationId xmlns:a16="http://schemas.microsoft.com/office/drawing/2014/main" id="{EC23DA3B-42FC-D005-B0C3-B395BEBBEAF9}"/>
              </a:ext>
            </a:extLst>
          </p:cNvPr>
          <p:cNvSpPr/>
          <p:nvPr/>
        </p:nvSpPr>
        <p:spPr>
          <a:xfrm>
            <a:off x="582246" y="3813337"/>
            <a:ext cx="10512000" cy="1077449"/>
          </a:xfrm>
          <a:custGeom>
            <a:avLst/>
            <a:gdLst>
              <a:gd name="connsiteX0" fmla="*/ 0 w 8362687"/>
              <a:gd name="connsiteY0" fmla="*/ 0 h 1438967"/>
              <a:gd name="connsiteX1" fmla="*/ 8362687 w 8362687"/>
              <a:gd name="connsiteY1" fmla="*/ 0 h 1438967"/>
              <a:gd name="connsiteX2" fmla="*/ 8362687 w 8362687"/>
              <a:gd name="connsiteY2" fmla="*/ 1438967 h 1438967"/>
              <a:gd name="connsiteX3" fmla="*/ 0 w 8362687"/>
              <a:gd name="connsiteY3" fmla="*/ 1438967 h 1438967"/>
              <a:gd name="connsiteX4" fmla="*/ 0 w 8362687"/>
              <a:gd name="connsiteY4" fmla="*/ 0 h 1438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62687" h="1438967">
                <a:moveTo>
                  <a:pt x="0" y="0"/>
                </a:moveTo>
                <a:lnTo>
                  <a:pt x="8362687" y="0"/>
                </a:lnTo>
                <a:lnTo>
                  <a:pt x="8362687" y="1438967"/>
                </a:lnTo>
                <a:lnTo>
                  <a:pt x="0" y="1438967"/>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6103" tIns="20733" rIns="116103" bIns="20733" numCol="1" spcCol="1270" anchor="ctr" anchorCtr="0">
            <a:noAutofit/>
          </a:bodyPr>
          <a:lstStyle/>
          <a:p>
            <a:pPr algn="ctr" defTabSz="725611">
              <a:lnSpc>
                <a:spcPct val="90000"/>
              </a:lnSpc>
              <a:spcBef>
                <a:spcPct val="0"/>
              </a:spcBef>
              <a:spcAft>
                <a:spcPct val="35000"/>
              </a:spcAft>
            </a:pPr>
            <a:r>
              <a:rPr lang="en-GB" sz="1632" b="1">
                <a:latin typeface="Arial" panose="020B0604020202020204" pitchFamily="34" charset="0"/>
              </a:rPr>
              <a:t>1L: </a:t>
            </a:r>
            <a:r>
              <a:rPr lang="en-GB" sz="1632">
                <a:latin typeface="Arial" panose="020B0604020202020204" pitchFamily="34" charset="0"/>
              </a:rPr>
              <a:t>Methylprednisolone ± mycophenolate. </a:t>
            </a:r>
          </a:p>
          <a:p>
            <a:pPr algn="ctr" defTabSz="725611">
              <a:lnSpc>
                <a:spcPct val="90000"/>
              </a:lnSpc>
              <a:spcBef>
                <a:spcPct val="0"/>
              </a:spcBef>
              <a:spcAft>
                <a:spcPct val="35000"/>
              </a:spcAft>
            </a:pPr>
            <a:r>
              <a:rPr lang="en-GB" sz="1632" b="1">
                <a:latin typeface="Arial" panose="020B0604020202020204" pitchFamily="34" charset="0"/>
                <a:cs typeface="Arial" panose="020B0604020202020204" pitchFamily="34" charset="0"/>
              </a:rPr>
              <a:t>2L: (if inadequate response/deterioration in active TED)</a:t>
            </a:r>
            <a:r>
              <a:rPr lang="en-GB" sz="1632">
                <a:latin typeface="Arial" panose="020B0604020202020204" pitchFamily="34" charset="0"/>
                <a:cs typeface="Arial" panose="020B0604020202020204" pitchFamily="34" charset="0"/>
              </a:rPr>
              <a:t>: Repeat dose of Methylprednisolone (with addition of Mycophenolate if not already received); Oral Prednisone/Prednisolone with Cyclosporine or Azathioprine; orbital radiotherapy with glucocorticoids; </a:t>
            </a:r>
            <a:r>
              <a:rPr lang="en-GB" sz="1632" i="1">
                <a:solidFill>
                  <a:schemeClr val="tx1"/>
                </a:solidFill>
                <a:latin typeface="Arial" panose="020B0604020202020204" pitchFamily="34" charset="0"/>
                <a:cs typeface="Arial" panose="020B0604020202020204" pitchFamily="34" charset="0"/>
              </a:rPr>
              <a:t>Teprotumumab</a:t>
            </a:r>
            <a:r>
              <a:rPr lang="en-GB" sz="1632">
                <a:latin typeface="Arial" panose="020B0604020202020204" pitchFamily="34" charset="0"/>
                <a:cs typeface="Arial" panose="020B0604020202020204" pitchFamily="34" charset="0"/>
              </a:rPr>
              <a:t>; Rituximab or Tocilizumab; </a:t>
            </a:r>
          </a:p>
        </p:txBody>
      </p:sp>
      <p:sp>
        <p:nvSpPr>
          <p:cNvPr id="22" name="Rectangle 21">
            <a:extLst>
              <a:ext uri="{FF2B5EF4-FFF2-40B4-BE49-F238E27FC236}">
                <a16:creationId xmlns:a16="http://schemas.microsoft.com/office/drawing/2014/main" id="{B2FD3CC6-CBC9-B604-E005-A26217873596}"/>
              </a:ext>
            </a:extLst>
          </p:cNvPr>
          <p:cNvSpPr/>
          <p:nvPr/>
        </p:nvSpPr>
        <p:spPr>
          <a:xfrm>
            <a:off x="605102" y="3472818"/>
            <a:ext cx="10489143" cy="3126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32" b="1">
                <a:latin typeface="Arial" panose="020B0604020202020204" pitchFamily="34" charset="0"/>
                <a:cs typeface="Arial" panose="020B0604020202020204" pitchFamily="34" charset="0"/>
              </a:rPr>
              <a:t>Moderate to severe and active</a:t>
            </a:r>
          </a:p>
        </p:txBody>
      </p:sp>
      <p:grpSp>
        <p:nvGrpSpPr>
          <p:cNvPr id="27" name="Group 26">
            <a:extLst>
              <a:ext uri="{FF2B5EF4-FFF2-40B4-BE49-F238E27FC236}">
                <a16:creationId xmlns:a16="http://schemas.microsoft.com/office/drawing/2014/main" id="{0C65A6F1-4B51-D35B-2844-07768DE252BC}"/>
              </a:ext>
            </a:extLst>
          </p:cNvPr>
          <p:cNvGrpSpPr/>
          <p:nvPr/>
        </p:nvGrpSpPr>
        <p:grpSpPr>
          <a:xfrm>
            <a:off x="623814" y="2741076"/>
            <a:ext cx="10487070" cy="664689"/>
            <a:chOff x="700817" y="535613"/>
            <a:chExt cx="8362687" cy="1177751"/>
          </a:xfrm>
        </p:grpSpPr>
        <p:sp>
          <p:nvSpPr>
            <p:cNvPr id="19" name="Freeform: Shape 18">
              <a:extLst>
                <a:ext uri="{FF2B5EF4-FFF2-40B4-BE49-F238E27FC236}">
                  <a16:creationId xmlns:a16="http://schemas.microsoft.com/office/drawing/2014/main" id="{1CD0D633-D140-00A3-5BD4-8D82527E4149}"/>
                </a:ext>
              </a:extLst>
            </p:cNvPr>
            <p:cNvSpPr/>
            <p:nvPr/>
          </p:nvSpPr>
          <p:spPr>
            <a:xfrm>
              <a:off x="700817" y="1008822"/>
              <a:ext cx="4220063" cy="704542"/>
            </a:xfrm>
            <a:custGeom>
              <a:avLst/>
              <a:gdLst>
                <a:gd name="connsiteX0" fmla="*/ 0 w 4181343"/>
                <a:gd name="connsiteY0" fmla="*/ 0 h 704541"/>
                <a:gd name="connsiteX1" fmla="*/ 4181343 w 4181343"/>
                <a:gd name="connsiteY1" fmla="*/ 0 h 704541"/>
                <a:gd name="connsiteX2" fmla="*/ 4181343 w 4181343"/>
                <a:gd name="connsiteY2" fmla="*/ 704541 h 704541"/>
                <a:gd name="connsiteX3" fmla="*/ 0 w 4181343"/>
                <a:gd name="connsiteY3" fmla="*/ 704541 h 704541"/>
                <a:gd name="connsiteX4" fmla="*/ 0 w 4181343"/>
                <a:gd name="connsiteY4" fmla="*/ 0 h 7045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1343" h="704541">
                  <a:moveTo>
                    <a:pt x="0" y="0"/>
                  </a:moveTo>
                  <a:lnTo>
                    <a:pt x="4181343" y="0"/>
                  </a:lnTo>
                  <a:lnTo>
                    <a:pt x="4181343" y="704541"/>
                  </a:lnTo>
                  <a:lnTo>
                    <a:pt x="0" y="7045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6103" tIns="20733" rIns="116103" bIns="20733" numCol="1" spcCol="1270" anchor="ctr" anchorCtr="0">
              <a:noAutofit/>
            </a:bodyPr>
            <a:lstStyle/>
            <a:p>
              <a:pPr algn="ctr" defTabSz="725611">
                <a:lnSpc>
                  <a:spcPct val="90000"/>
                </a:lnSpc>
                <a:spcBef>
                  <a:spcPct val="0"/>
                </a:spcBef>
                <a:spcAft>
                  <a:spcPct val="35000"/>
                </a:spcAft>
              </a:pPr>
              <a:r>
                <a:rPr lang="en-GB" sz="1632">
                  <a:latin typeface="Arial" panose="020B0604020202020204" pitchFamily="34" charset="0"/>
                  <a:cs typeface="Arial" panose="020B0604020202020204" pitchFamily="34" charset="0"/>
                </a:rPr>
                <a:t>Local management (artificial tears, ophthalmic gels)</a:t>
              </a:r>
            </a:p>
          </p:txBody>
        </p:sp>
        <p:sp>
          <p:nvSpPr>
            <p:cNvPr id="20" name="Freeform: Shape 19">
              <a:extLst>
                <a:ext uri="{FF2B5EF4-FFF2-40B4-BE49-F238E27FC236}">
                  <a16:creationId xmlns:a16="http://schemas.microsoft.com/office/drawing/2014/main" id="{DA862C95-178A-E3C8-DD30-345715C1CC16}"/>
                </a:ext>
              </a:extLst>
            </p:cNvPr>
            <p:cNvSpPr/>
            <p:nvPr/>
          </p:nvSpPr>
          <p:spPr>
            <a:xfrm>
              <a:off x="4882161" y="983789"/>
              <a:ext cx="4181343" cy="704541"/>
            </a:xfrm>
            <a:custGeom>
              <a:avLst/>
              <a:gdLst>
                <a:gd name="connsiteX0" fmla="*/ 0 w 4181343"/>
                <a:gd name="connsiteY0" fmla="*/ 0 h 704541"/>
                <a:gd name="connsiteX1" fmla="*/ 4181343 w 4181343"/>
                <a:gd name="connsiteY1" fmla="*/ 0 h 704541"/>
                <a:gd name="connsiteX2" fmla="*/ 4181343 w 4181343"/>
                <a:gd name="connsiteY2" fmla="*/ 704541 h 704541"/>
                <a:gd name="connsiteX3" fmla="*/ 0 w 4181343"/>
                <a:gd name="connsiteY3" fmla="*/ 704541 h 704541"/>
                <a:gd name="connsiteX4" fmla="*/ 0 w 4181343"/>
                <a:gd name="connsiteY4" fmla="*/ 0 h 7045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1343" h="704541">
                  <a:moveTo>
                    <a:pt x="0" y="0"/>
                  </a:moveTo>
                  <a:lnTo>
                    <a:pt x="4181343" y="0"/>
                  </a:lnTo>
                  <a:lnTo>
                    <a:pt x="4181343" y="704541"/>
                  </a:lnTo>
                  <a:lnTo>
                    <a:pt x="0" y="7045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6103" tIns="20733" rIns="116103" bIns="20733" numCol="1" spcCol="1270" anchor="ctr" anchorCtr="0">
              <a:noAutofit/>
            </a:bodyPr>
            <a:lstStyle/>
            <a:p>
              <a:pPr algn="ctr" defTabSz="725611">
                <a:lnSpc>
                  <a:spcPct val="90000"/>
                </a:lnSpc>
                <a:spcBef>
                  <a:spcPct val="0"/>
                </a:spcBef>
                <a:spcAft>
                  <a:spcPct val="35000"/>
                </a:spcAft>
              </a:pPr>
              <a:r>
                <a:rPr lang="en-GB" sz="1632">
                  <a:latin typeface="Arial" panose="020B0604020202020204" pitchFamily="34" charset="0"/>
                  <a:cs typeface="Arial" panose="020B0604020202020204" pitchFamily="34" charset="0"/>
                </a:rPr>
                <a:t>Systematic adjunct therapy</a:t>
              </a:r>
            </a:p>
          </p:txBody>
        </p:sp>
        <p:sp>
          <p:nvSpPr>
            <p:cNvPr id="23" name="Rectangle 22">
              <a:extLst>
                <a:ext uri="{FF2B5EF4-FFF2-40B4-BE49-F238E27FC236}">
                  <a16:creationId xmlns:a16="http://schemas.microsoft.com/office/drawing/2014/main" id="{C070846E-B87C-90B5-ACBB-7278F5FA930B}"/>
                </a:ext>
              </a:extLst>
            </p:cNvPr>
            <p:cNvSpPr/>
            <p:nvPr/>
          </p:nvSpPr>
          <p:spPr>
            <a:xfrm>
              <a:off x="700817" y="535613"/>
              <a:ext cx="8362687" cy="4475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32" b="1">
                  <a:latin typeface="Arial" panose="020B0604020202020204" pitchFamily="34" charset="0"/>
                  <a:cs typeface="Arial" panose="020B0604020202020204" pitchFamily="34" charset="0"/>
                </a:rPr>
                <a:t>Mild and active</a:t>
              </a:r>
            </a:p>
          </p:txBody>
        </p:sp>
      </p:grpSp>
      <p:sp>
        <p:nvSpPr>
          <p:cNvPr id="29" name="TextBox 28">
            <a:extLst>
              <a:ext uri="{FF2B5EF4-FFF2-40B4-BE49-F238E27FC236}">
                <a16:creationId xmlns:a16="http://schemas.microsoft.com/office/drawing/2014/main" id="{391751D5-B371-2237-0AE4-52BFEB0827BD}"/>
              </a:ext>
            </a:extLst>
          </p:cNvPr>
          <p:cNvSpPr txBox="1"/>
          <p:nvPr/>
        </p:nvSpPr>
        <p:spPr>
          <a:xfrm>
            <a:off x="277731" y="2331420"/>
            <a:ext cx="10356816" cy="371512"/>
          </a:xfrm>
          <a:prstGeom prst="rect">
            <a:avLst/>
          </a:prstGeom>
          <a:noFill/>
        </p:spPr>
        <p:txBody>
          <a:bodyPr wrap="square">
            <a:spAutoFit/>
          </a:bodyPr>
          <a:lstStyle/>
          <a:p>
            <a:pPr algn="ctr"/>
            <a:r>
              <a:rPr lang="en-GB" sz="1814" b="1">
                <a:latin typeface="Arial" panose="020B0604020202020204" pitchFamily="34" charset="0"/>
                <a:cs typeface="Arial" panose="020B0604020202020204" pitchFamily="34" charset="0"/>
                <a:hlinkClick r:id="rId3"/>
              </a:rPr>
              <a:t>EUGOGO guidelines (2021): </a:t>
            </a:r>
            <a:r>
              <a:rPr lang="en-GB" sz="1814">
                <a:latin typeface="Arial" panose="020B0604020202020204" pitchFamily="34" charset="0"/>
                <a:cs typeface="Arial" panose="020B0604020202020204" pitchFamily="34" charset="0"/>
              </a:rPr>
              <a:t>treatment choice based on clinical activity and severity  </a:t>
            </a:r>
            <a:endParaRPr lang="en-GB" sz="1632">
              <a:latin typeface="Arial" panose="020B0604020202020204" pitchFamily="34" charset="0"/>
            </a:endParaRPr>
          </a:p>
        </p:txBody>
      </p:sp>
      <p:sp>
        <p:nvSpPr>
          <p:cNvPr id="3" name="Text Placeholder 15">
            <a:extLst>
              <a:ext uri="{FF2B5EF4-FFF2-40B4-BE49-F238E27FC236}">
                <a16:creationId xmlns:a16="http://schemas.microsoft.com/office/drawing/2014/main" id="{B10D56EE-774F-2E38-4E27-B9A6F541CB48}"/>
              </a:ext>
            </a:extLst>
          </p:cNvPr>
          <p:cNvSpPr txBox="1">
            <a:spLocks/>
          </p:cNvSpPr>
          <p:nvPr/>
        </p:nvSpPr>
        <p:spPr>
          <a:xfrm>
            <a:off x="2077832" y="6562542"/>
            <a:ext cx="9086850" cy="365106"/>
          </a:xfrm>
          <a:prstGeom prst="rect">
            <a:avLst/>
          </a:prstGeom>
        </p:spPr>
        <p:txBody>
          <a:bodyPr vert="horz" lIns="82931" tIns="41465" rIns="82931" bIns="41465" rtlCol="0" anchor="t">
            <a:normAutofit/>
          </a:bodyPr>
          <a:lstStyle>
            <a:lvl1pPr marL="0" indent="0" algn="l" defTabSz="590993" rtl="0" eaLnBrk="1" latinLnBrk="0" hangingPunct="1">
              <a:lnSpc>
                <a:spcPct val="90000"/>
              </a:lnSpc>
              <a:spcBef>
                <a:spcPts val="647"/>
              </a:spcBef>
              <a:buFont typeface="Arial" panose="020B0604020202020204" pitchFamily="34" charset="0"/>
              <a:buNone/>
              <a:defRPr sz="904" kern="1200">
                <a:solidFill>
                  <a:schemeClr val="tx1"/>
                </a:solidFill>
                <a:latin typeface="Arial" panose="020B0604020202020204" pitchFamily="34" charset="0"/>
                <a:ea typeface="Inter" charset="0"/>
                <a:cs typeface="Arial" panose="020B0604020202020204" pitchFamily="34" charset="0"/>
              </a:defRPr>
            </a:lvl1pPr>
            <a:lvl2pPr marL="443244" indent="-147748" algn="l" defTabSz="590993" rtl="0" eaLnBrk="1" latinLnBrk="0" hangingPunct="1">
              <a:lnSpc>
                <a:spcPct val="90000"/>
              </a:lnSpc>
              <a:spcBef>
                <a:spcPts val="322"/>
              </a:spcBef>
              <a:buFont typeface="Arial" panose="020B0604020202020204" pitchFamily="34" charset="0"/>
              <a:buChar char="•"/>
              <a:defRPr sz="1551" kern="1200">
                <a:solidFill>
                  <a:schemeClr val="tx1"/>
                </a:solidFill>
                <a:latin typeface="+mn-lt"/>
                <a:ea typeface="+mn-ea"/>
                <a:cs typeface="+mn-cs"/>
              </a:defRPr>
            </a:lvl2pPr>
            <a:lvl3pPr marL="738741" indent="-147748" algn="l" defTabSz="590993" rtl="0" eaLnBrk="1" latinLnBrk="0" hangingPunct="1">
              <a:lnSpc>
                <a:spcPct val="90000"/>
              </a:lnSpc>
              <a:spcBef>
                <a:spcPts val="322"/>
              </a:spcBef>
              <a:buFont typeface="Arial" panose="020B0604020202020204" pitchFamily="34" charset="0"/>
              <a:buChar char="•"/>
              <a:defRPr sz="1293" kern="1200">
                <a:solidFill>
                  <a:schemeClr val="tx1"/>
                </a:solidFill>
                <a:latin typeface="+mn-lt"/>
                <a:ea typeface="+mn-ea"/>
                <a:cs typeface="+mn-cs"/>
              </a:defRPr>
            </a:lvl3pPr>
            <a:lvl4pPr marL="1034238" indent="-147748" algn="l" defTabSz="590993" rtl="0" eaLnBrk="1" latinLnBrk="0" hangingPunct="1">
              <a:lnSpc>
                <a:spcPct val="90000"/>
              </a:lnSpc>
              <a:spcBef>
                <a:spcPts val="322"/>
              </a:spcBef>
              <a:buFont typeface="Arial" panose="020B0604020202020204" pitchFamily="34" charset="0"/>
              <a:buChar char="•"/>
              <a:defRPr sz="1163" kern="1200">
                <a:solidFill>
                  <a:schemeClr val="tx1"/>
                </a:solidFill>
                <a:latin typeface="+mn-lt"/>
                <a:ea typeface="+mn-ea"/>
                <a:cs typeface="+mn-cs"/>
              </a:defRPr>
            </a:lvl4pPr>
            <a:lvl5pPr marL="1329734" indent="-147748" algn="l" defTabSz="590993" rtl="0" eaLnBrk="1" latinLnBrk="0" hangingPunct="1">
              <a:lnSpc>
                <a:spcPct val="90000"/>
              </a:lnSpc>
              <a:spcBef>
                <a:spcPts val="322"/>
              </a:spcBef>
              <a:buFont typeface="Arial" panose="020B0604020202020204" pitchFamily="34" charset="0"/>
              <a:buChar char="•"/>
              <a:defRPr sz="1163" kern="1200">
                <a:solidFill>
                  <a:schemeClr val="tx1"/>
                </a:solidFill>
                <a:latin typeface="+mn-lt"/>
                <a:ea typeface="+mn-ea"/>
                <a:cs typeface="+mn-cs"/>
              </a:defRPr>
            </a:lvl5pPr>
            <a:lvl6pPr marL="1625231" indent="-147748" algn="l" defTabSz="590993" rtl="0" eaLnBrk="1" latinLnBrk="0" hangingPunct="1">
              <a:lnSpc>
                <a:spcPct val="90000"/>
              </a:lnSpc>
              <a:spcBef>
                <a:spcPts val="322"/>
              </a:spcBef>
              <a:buFont typeface="Arial" panose="020B0604020202020204" pitchFamily="34" charset="0"/>
              <a:buChar char="•"/>
              <a:defRPr sz="1163" kern="1200">
                <a:solidFill>
                  <a:schemeClr val="tx1"/>
                </a:solidFill>
                <a:latin typeface="+mn-lt"/>
                <a:ea typeface="+mn-ea"/>
                <a:cs typeface="+mn-cs"/>
              </a:defRPr>
            </a:lvl6pPr>
            <a:lvl7pPr marL="1920729" indent="-147748" algn="l" defTabSz="590993" rtl="0" eaLnBrk="1" latinLnBrk="0" hangingPunct="1">
              <a:lnSpc>
                <a:spcPct val="90000"/>
              </a:lnSpc>
              <a:spcBef>
                <a:spcPts val="322"/>
              </a:spcBef>
              <a:buFont typeface="Arial" panose="020B0604020202020204" pitchFamily="34" charset="0"/>
              <a:buChar char="•"/>
              <a:defRPr sz="1163" kern="1200">
                <a:solidFill>
                  <a:schemeClr val="tx1"/>
                </a:solidFill>
                <a:latin typeface="+mn-lt"/>
                <a:ea typeface="+mn-ea"/>
                <a:cs typeface="+mn-cs"/>
              </a:defRPr>
            </a:lvl7pPr>
            <a:lvl8pPr marL="2216224" indent="-147748" algn="l" defTabSz="590993" rtl="0" eaLnBrk="1" latinLnBrk="0" hangingPunct="1">
              <a:lnSpc>
                <a:spcPct val="90000"/>
              </a:lnSpc>
              <a:spcBef>
                <a:spcPts val="322"/>
              </a:spcBef>
              <a:buFont typeface="Arial" panose="020B0604020202020204" pitchFamily="34" charset="0"/>
              <a:buChar char="•"/>
              <a:defRPr sz="1163" kern="1200">
                <a:solidFill>
                  <a:schemeClr val="tx1"/>
                </a:solidFill>
                <a:latin typeface="+mn-lt"/>
                <a:ea typeface="+mn-ea"/>
                <a:cs typeface="+mn-cs"/>
              </a:defRPr>
            </a:lvl8pPr>
            <a:lvl9pPr marL="2511721" indent="-147748" algn="l" defTabSz="590993" rtl="0" eaLnBrk="1" latinLnBrk="0" hangingPunct="1">
              <a:lnSpc>
                <a:spcPct val="90000"/>
              </a:lnSpc>
              <a:spcBef>
                <a:spcPts val="322"/>
              </a:spcBef>
              <a:buFont typeface="Arial" panose="020B0604020202020204" pitchFamily="34" charset="0"/>
              <a:buChar char="•"/>
              <a:defRPr sz="1163" kern="1200">
                <a:solidFill>
                  <a:schemeClr val="tx1"/>
                </a:solidFill>
                <a:latin typeface="+mn-lt"/>
                <a:ea typeface="+mn-ea"/>
                <a:cs typeface="+mn-cs"/>
              </a:defRPr>
            </a:lvl9pPr>
          </a:lstStyle>
          <a:p>
            <a:r>
              <a:rPr lang="en-GB" sz="1360">
                <a:latin typeface="Arial"/>
                <a:cs typeface="Arial"/>
              </a:rPr>
              <a:t>Abbreviations: EUGOGO, European Groups of Graves' Orbitopathy; TED, Thyroid Eye Disease;</a:t>
            </a:r>
            <a:endParaRPr lang="en-GB" sz="820"/>
          </a:p>
        </p:txBody>
      </p:sp>
      <p:grpSp>
        <p:nvGrpSpPr>
          <p:cNvPr id="4" name="Group 3">
            <a:extLst>
              <a:ext uri="{FF2B5EF4-FFF2-40B4-BE49-F238E27FC236}">
                <a16:creationId xmlns:a16="http://schemas.microsoft.com/office/drawing/2014/main" id="{712F1C5C-842F-6C88-1942-3C12DC99D635}"/>
              </a:ext>
            </a:extLst>
          </p:cNvPr>
          <p:cNvGrpSpPr/>
          <p:nvPr/>
        </p:nvGrpSpPr>
        <p:grpSpPr>
          <a:xfrm>
            <a:off x="567297" y="5897853"/>
            <a:ext cx="10602863" cy="664689"/>
            <a:chOff x="700817" y="535613"/>
            <a:chExt cx="8390495" cy="1177751"/>
          </a:xfrm>
        </p:grpSpPr>
        <p:sp>
          <p:nvSpPr>
            <p:cNvPr id="5" name="Freeform: Shape 4">
              <a:extLst>
                <a:ext uri="{FF2B5EF4-FFF2-40B4-BE49-F238E27FC236}">
                  <a16:creationId xmlns:a16="http://schemas.microsoft.com/office/drawing/2014/main" id="{F30037A3-18D4-41DB-1F6C-1C2BDB0AA127}"/>
                </a:ext>
              </a:extLst>
            </p:cNvPr>
            <p:cNvSpPr/>
            <p:nvPr/>
          </p:nvSpPr>
          <p:spPr>
            <a:xfrm>
              <a:off x="712645" y="1008822"/>
              <a:ext cx="8378667" cy="704542"/>
            </a:xfrm>
            <a:custGeom>
              <a:avLst/>
              <a:gdLst>
                <a:gd name="connsiteX0" fmla="*/ 0 w 4181343"/>
                <a:gd name="connsiteY0" fmla="*/ 0 h 704541"/>
                <a:gd name="connsiteX1" fmla="*/ 4181343 w 4181343"/>
                <a:gd name="connsiteY1" fmla="*/ 0 h 704541"/>
                <a:gd name="connsiteX2" fmla="*/ 4181343 w 4181343"/>
                <a:gd name="connsiteY2" fmla="*/ 704541 h 704541"/>
                <a:gd name="connsiteX3" fmla="*/ 0 w 4181343"/>
                <a:gd name="connsiteY3" fmla="*/ 704541 h 704541"/>
                <a:gd name="connsiteX4" fmla="*/ 0 w 4181343"/>
                <a:gd name="connsiteY4" fmla="*/ 0 h 7045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1343" h="704541">
                  <a:moveTo>
                    <a:pt x="0" y="0"/>
                  </a:moveTo>
                  <a:lnTo>
                    <a:pt x="4181343" y="0"/>
                  </a:lnTo>
                  <a:lnTo>
                    <a:pt x="4181343" y="704541"/>
                  </a:lnTo>
                  <a:lnTo>
                    <a:pt x="0" y="7045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6103" tIns="20733" rIns="116103" bIns="20733" numCol="1" spcCol="1270" anchor="ctr" anchorCtr="0">
              <a:noAutofit/>
            </a:bodyPr>
            <a:lstStyle/>
            <a:p>
              <a:pPr algn="ctr" defTabSz="725611">
                <a:lnSpc>
                  <a:spcPct val="90000"/>
                </a:lnSpc>
                <a:spcBef>
                  <a:spcPct val="0"/>
                </a:spcBef>
                <a:spcAft>
                  <a:spcPct val="35000"/>
                </a:spcAft>
              </a:pPr>
              <a:endParaRPr lang="en-GB" sz="1632">
                <a:latin typeface="Arial" panose="020B0604020202020204" pitchFamily="34" charset="0"/>
                <a:cs typeface="Arial" panose="020B0604020202020204" pitchFamily="34" charset="0"/>
              </a:endParaRPr>
            </a:p>
            <a:p>
              <a:pPr algn="ctr" defTabSz="725611">
                <a:lnSpc>
                  <a:spcPct val="90000"/>
                </a:lnSpc>
                <a:spcBef>
                  <a:spcPct val="0"/>
                </a:spcBef>
                <a:spcAft>
                  <a:spcPct val="35000"/>
                </a:spcAft>
              </a:pPr>
              <a:r>
                <a:rPr lang="en-GB" sz="1632">
                  <a:latin typeface="Arial" panose="020B0604020202020204" pitchFamily="34" charset="0"/>
                  <a:cs typeface="Arial" panose="020B0604020202020204" pitchFamily="34" charset="0"/>
                </a:rPr>
                <a:t>Orbital decompression; eyelid surgery; squint, </a:t>
              </a:r>
            </a:p>
            <a:p>
              <a:pPr algn="ctr" defTabSz="725611">
                <a:lnSpc>
                  <a:spcPct val="90000"/>
                </a:lnSpc>
                <a:spcBef>
                  <a:spcPct val="0"/>
                </a:spcBef>
                <a:spcAft>
                  <a:spcPct val="35000"/>
                </a:spcAft>
              </a:pPr>
              <a:endParaRPr lang="en-GB" sz="1632">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4BC45D68-DA3F-DE17-4951-799CDC964AB7}"/>
                </a:ext>
              </a:extLst>
            </p:cNvPr>
            <p:cNvSpPr/>
            <p:nvPr/>
          </p:nvSpPr>
          <p:spPr>
            <a:xfrm>
              <a:off x="700817" y="535613"/>
              <a:ext cx="8386160" cy="4475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32" b="1">
                  <a:latin typeface="Arial" panose="020B0604020202020204" pitchFamily="34" charset="0"/>
                  <a:cs typeface="Arial" panose="020B0604020202020204" pitchFamily="34" charset="0"/>
                </a:rPr>
                <a:t>Inactive residual disease </a:t>
              </a:r>
            </a:p>
          </p:txBody>
        </p:sp>
      </p:grpSp>
      <p:grpSp>
        <p:nvGrpSpPr>
          <p:cNvPr id="40" name="Group 39">
            <a:extLst>
              <a:ext uri="{FF2B5EF4-FFF2-40B4-BE49-F238E27FC236}">
                <a16:creationId xmlns:a16="http://schemas.microsoft.com/office/drawing/2014/main" id="{EBD4AD37-4BFB-6816-CBA5-3B2811962DFE}"/>
              </a:ext>
            </a:extLst>
          </p:cNvPr>
          <p:cNvGrpSpPr/>
          <p:nvPr/>
        </p:nvGrpSpPr>
        <p:grpSpPr>
          <a:xfrm>
            <a:off x="602438" y="5069341"/>
            <a:ext cx="10567723" cy="664689"/>
            <a:chOff x="700817" y="535613"/>
            <a:chExt cx="8362687" cy="1177751"/>
          </a:xfrm>
        </p:grpSpPr>
        <p:sp>
          <p:nvSpPr>
            <p:cNvPr id="41" name="Freeform: Shape 40">
              <a:extLst>
                <a:ext uri="{FF2B5EF4-FFF2-40B4-BE49-F238E27FC236}">
                  <a16:creationId xmlns:a16="http://schemas.microsoft.com/office/drawing/2014/main" id="{15F88CEB-5386-9609-1F38-29A4393567E6}"/>
                </a:ext>
              </a:extLst>
            </p:cNvPr>
            <p:cNvSpPr/>
            <p:nvPr/>
          </p:nvSpPr>
          <p:spPr>
            <a:xfrm>
              <a:off x="700817" y="1008822"/>
              <a:ext cx="4220063" cy="704542"/>
            </a:xfrm>
            <a:custGeom>
              <a:avLst/>
              <a:gdLst>
                <a:gd name="connsiteX0" fmla="*/ 0 w 4181343"/>
                <a:gd name="connsiteY0" fmla="*/ 0 h 704541"/>
                <a:gd name="connsiteX1" fmla="*/ 4181343 w 4181343"/>
                <a:gd name="connsiteY1" fmla="*/ 0 h 704541"/>
                <a:gd name="connsiteX2" fmla="*/ 4181343 w 4181343"/>
                <a:gd name="connsiteY2" fmla="*/ 704541 h 704541"/>
                <a:gd name="connsiteX3" fmla="*/ 0 w 4181343"/>
                <a:gd name="connsiteY3" fmla="*/ 704541 h 704541"/>
                <a:gd name="connsiteX4" fmla="*/ 0 w 4181343"/>
                <a:gd name="connsiteY4" fmla="*/ 0 h 7045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1343" h="704541">
                  <a:moveTo>
                    <a:pt x="0" y="0"/>
                  </a:moveTo>
                  <a:lnTo>
                    <a:pt x="4181343" y="0"/>
                  </a:lnTo>
                  <a:lnTo>
                    <a:pt x="4181343" y="704541"/>
                  </a:lnTo>
                  <a:lnTo>
                    <a:pt x="0" y="7045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6103" tIns="20733" rIns="116103" bIns="20733" numCol="1" spcCol="1270" anchor="ctr" anchorCtr="0">
              <a:noAutofit/>
            </a:bodyPr>
            <a:lstStyle/>
            <a:p>
              <a:pPr algn="ctr" defTabSz="725611">
                <a:lnSpc>
                  <a:spcPct val="90000"/>
                </a:lnSpc>
                <a:spcBef>
                  <a:spcPct val="0"/>
                </a:spcBef>
                <a:spcAft>
                  <a:spcPct val="35000"/>
                </a:spcAft>
              </a:pPr>
              <a:r>
                <a:rPr lang="en-GB" sz="1632">
                  <a:latin typeface="Arial" panose="020B0604020202020204" pitchFamily="34" charset="0"/>
                  <a:cs typeface="Arial" panose="020B0604020202020204" pitchFamily="34" charset="0"/>
                </a:rPr>
                <a:t> high single doses of methylprednisolone</a:t>
              </a:r>
            </a:p>
          </p:txBody>
        </p:sp>
        <p:sp>
          <p:nvSpPr>
            <p:cNvPr id="42" name="Freeform: Shape 41">
              <a:extLst>
                <a:ext uri="{FF2B5EF4-FFF2-40B4-BE49-F238E27FC236}">
                  <a16:creationId xmlns:a16="http://schemas.microsoft.com/office/drawing/2014/main" id="{B440DBB2-C329-49E0-4BCB-1A7EA3D1A04C}"/>
                </a:ext>
              </a:extLst>
            </p:cNvPr>
            <p:cNvSpPr/>
            <p:nvPr/>
          </p:nvSpPr>
          <p:spPr>
            <a:xfrm>
              <a:off x="4882161" y="983790"/>
              <a:ext cx="4181343" cy="704542"/>
            </a:xfrm>
            <a:custGeom>
              <a:avLst/>
              <a:gdLst>
                <a:gd name="connsiteX0" fmla="*/ 0 w 4181343"/>
                <a:gd name="connsiteY0" fmla="*/ 0 h 704541"/>
                <a:gd name="connsiteX1" fmla="*/ 4181343 w 4181343"/>
                <a:gd name="connsiteY1" fmla="*/ 0 h 704541"/>
                <a:gd name="connsiteX2" fmla="*/ 4181343 w 4181343"/>
                <a:gd name="connsiteY2" fmla="*/ 704541 h 704541"/>
                <a:gd name="connsiteX3" fmla="*/ 0 w 4181343"/>
                <a:gd name="connsiteY3" fmla="*/ 704541 h 704541"/>
                <a:gd name="connsiteX4" fmla="*/ 0 w 4181343"/>
                <a:gd name="connsiteY4" fmla="*/ 0 h 7045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1343" h="704541">
                  <a:moveTo>
                    <a:pt x="0" y="0"/>
                  </a:moveTo>
                  <a:lnTo>
                    <a:pt x="4181343" y="0"/>
                  </a:lnTo>
                  <a:lnTo>
                    <a:pt x="4181343" y="704541"/>
                  </a:lnTo>
                  <a:lnTo>
                    <a:pt x="0" y="7045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6103" tIns="20733" rIns="116103" bIns="20733" numCol="1" spcCol="1270" anchor="ctr" anchorCtr="0">
              <a:noAutofit/>
            </a:bodyPr>
            <a:lstStyle/>
            <a:p>
              <a:pPr algn="ctr" defTabSz="725611">
                <a:lnSpc>
                  <a:spcPct val="90000"/>
                </a:lnSpc>
                <a:spcBef>
                  <a:spcPct val="0"/>
                </a:spcBef>
                <a:spcAft>
                  <a:spcPct val="35000"/>
                </a:spcAft>
              </a:pPr>
              <a:r>
                <a:rPr lang="en-GB" sz="1632">
                  <a:latin typeface="Arial" panose="020B0604020202020204" pitchFamily="34" charset="0"/>
                  <a:cs typeface="Arial" panose="020B0604020202020204" pitchFamily="34" charset="0"/>
                </a:rPr>
                <a:t>urgent orbital decompression</a:t>
              </a:r>
            </a:p>
          </p:txBody>
        </p:sp>
        <p:sp>
          <p:nvSpPr>
            <p:cNvPr id="43" name="Rectangle 42">
              <a:extLst>
                <a:ext uri="{FF2B5EF4-FFF2-40B4-BE49-F238E27FC236}">
                  <a16:creationId xmlns:a16="http://schemas.microsoft.com/office/drawing/2014/main" id="{286E9DB3-1429-37CD-5779-3548D1DFCA0B}"/>
                </a:ext>
              </a:extLst>
            </p:cNvPr>
            <p:cNvSpPr/>
            <p:nvPr/>
          </p:nvSpPr>
          <p:spPr>
            <a:xfrm>
              <a:off x="700817" y="535613"/>
              <a:ext cx="8362687" cy="4475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32" b="1">
                  <a:latin typeface="Arial" panose="020B0604020202020204" pitchFamily="34" charset="0"/>
                  <a:cs typeface="Arial" panose="020B0604020202020204" pitchFamily="34" charset="0"/>
                </a:rPr>
                <a:t>Moderate to severe active and sight threatening</a:t>
              </a:r>
            </a:p>
          </p:txBody>
        </p:sp>
      </p:grpSp>
      <p:sp>
        <p:nvSpPr>
          <p:cNvPr id="6" name="Rectangle 5">
            <a:extLst>
              <a:ext uri="{FF2B5EF4-FFF2-40B4-BE49-F238E27FC236}">
                <a16:creationId xmlns:a16="http://schemas.microsoft.com/office/drawing/2014/main" id="{CB7C2B60-6DA5-2B84-EAC3-AF33E88E7EAB}"/>
              </a:ext>
            </a:extLst>
          </p:cNvPr>
          <p:cNvSpPr/>
          <p:nvPr/>
        </p:nvSpPr>
        <p:spPr>
          <a:xfrm>
            <a:off x="277731" y="759721"/>
            <a:ext cx="11482100" cy="1679641"/>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Currently no pharmacological treatments specifically approved for TED in the UK</a:t>
            </a:r>
          </a:p>
          <a:p>
            <a:pPr marL="971550" lvl="1" indent="-285750">
              <a:lnSpc>
                <a:spcPct val="114000"/>
              </a:lnSpc>
              <a:buFont typeface="Inter" panose="02000503000000020004" pitchFamily="2" charset="0"/>
              <a:buChar char="↳"/>
              <a:defRPr/>
            </a:pPr>
            <a:r>
              <a:rPr lang="en-GB">
                <a:solidFill>
                  <a:schemeClr val="tx1"/>
                </a:solidFill>
                <a:latin typeface="Arial" panose="020B0604020202020204" pitchFamily="34" charset="0"/>
                <a:cs typeface="Arial" panose="020B0604020202020204" pitchFamily="34" charset="0"/>
              </a:rPr>
              <a:t>off-label options including </a:t>
            </a:r>
            <a:r>
              <a:rPr lang="en-GB" sz="1800">
                <a:solidFill>
                  <a:schemeClr val="tx1"/>
                </a:solidFill>
                <a:effectLst/>
                <a:latin typeface="Arial" panose="020B0604020202020204" pitchFamily="34" charset="0"/>
                <a:ea typeface="Times New Roman" panose="02020603050405020304" pitchFamily="18" charset="0"/>
                <a:cs typeface="Arial" panose="020B0604020202020204" pitchFamily="34" charset="0"/>
              </a:rPr>
              <a:t>glucocorticoids, steroid sparing immunosuppressants (azathioprine, ciclosporin), biological agents (rituximab, tocilizumab) and orbital radiation, d</a:t>
            </a:r>
            <a:r>
              <a:rPr lang="en-GB">
                <a:solidFill>
                  <a:schemeClr val="tx1"/>
                </a:solidFill>
                <a:latin typeface="Arial" panose="020B0604020202020204" pitchFamily="34" charset="0"/>
                <a:cs typeface="Arial" panose="020B0604020202020204" pitchFamily="34" charset="0"/>
              </a:rPr>
              <a:t>o not target underlying cause of TED;  </a:t>
            </a:r>
          </a:p>
          <a:p>
            <a:pPr marL="971550" lvl="1" indent="-285750">
              <a:lnSpc>
                <a:spcPct val="114000"/>
              </a:lnSpc>
              <a:buFont typeface="Inter" panose="02000503000000020004" pitchFamily="2" charset="0"/>
              <a:buChar char="↳"/>
              <a:defRPr/>
            </a:pPr>
            <a:r>
              <a:rPr lang="en-GB" i="1">
                <a:solidFill>
                  <a:schemeClr val="tx1"/>
                </a:solidFill>
                <a:latin typeface="Arial" panose="020B0604020202020204" pitchFamily="34" charset="0"/>
                <a:cs typeface="Arial" panose="020B0604020202020204" pitchFamily="34" charset="0"/>
              </a:rPr>
              <a:t>Company</a:t>
            </a:r>
            <a:r>
              <a:rPr lang="en-GB">
                <a:solidFill>
                  <a:schemeClr val="tx1"/>
                </a:solidFill>
                <a:latin typeface="Arial" panose="020B0604020202020204" pitchFamily="34" charset="0"/>
                <a:cs typeface="Arial" panose="020B0604020202020204" pitchFamily="34" charset="0"/>
              </a:rPr>
              <a:t>: clinicians in the UK mostly follow 2021 EUGOGO guidelines for treating TED</a:t>
            </a:r>
          </a:p>
        </p:txBody>
      </p:sp>
      <p:sp>
        <p:nvSpPr>
          <p:cNvPr id="9" name="Title 1">
            <a:extLst>
              <a:ext uri="{FF2B5EF4-FFF2-40B4-BE49-F238E27FC236}">
                <a16:creationId xmlns:a16="http://schemas.microsoft.com/office/drawing/2014/main" id="{B519BD46-1006-51FB-5787-7545A7861019}"/>
              </a:ext>
            </a:extLst>
          </p:cNvPr>
          <p:cNvSpPr txBox="1">
            <a:spLocks/>
          </p:cNvSpPr>
          <p:nvPr/>
        </p:nvSpPr>
        <p:spPr>
          <a:xfrm>
            <a:off x="466724" y="263524"/>
            <a:ext cx="11250785" cy="592817"/>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2345"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en-GB" sz="3200"/>
              <a:t>Management of TED</a:t>
            </a:r>
          </a:p>
        </p:txBody>
      </p:sp>
    </p:spTree>
    <p:extLst>
      <p:ext uri="{BB962C8B-B14F-4D97-AF65-F5344CB8AC3E}">
        <p14:creationId xmlns:p14="http://schemas.microsoft.com/office/powerpoint/2010/main" val="21223104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E7E79-B92F-8F2B-8FFF-BA24F3FED6E3}"/>
              </a:ext>
            </a:extLst>
          </p:cNvPr>
          <p:cNvSpPr>
            <a:spLocks noGrp="1"/>
          </p:cNvSpPr>
          <p:nvPr>
            <p:ph type="title"/>
          </p:nvPr>
        </p:nvSpPr>
        <p:spPr/>
        <p:txBody>
          <a:bodyPr>
            <a:normAutofit/>
          </a:bodyPr>
          <a:lstStyle/>
          <a:p>
            <a:r>
              <a:rPr lang="en-GB"/>
              <a:t>Interventions used in UK clinical practice (1</a:t>
            </a:r>
            <a:r>
              <a:rPr lang="en-GB" baseline="30000"/>
              <a:t>st</a:t>
            </a:r>
            <a:r>
              <a:rPr lang="en-GB"/>
              <a:t> &amp; 2</a:t>
            </a:r>
            <a:r>
              <a:rPr lang="en-GB" baseline="30000"/>
              <a:t>nd</a:t>
            </a:r>
            <a:r>
              <a:rPr lang="en-GB"/>
              <a:t> line) </a:t>
            </a:r>
          </a:p>
        </p:txBody>
      </p:sp>
      <p:sp>
        <p:nvSpPr>
          <p:cNvPr id="4" name="Text Placeholder 3">
            <a:extLst>
              <a:ext uri="{FF2B5EF4-FFF2-40B4-BE49-F238E27FC236}">
                <a16:creationId xmlns:a16="http://schemas.microsoft.com/office/drawing/2014/main" id="{D5318505-3B8B-19A8-B3F9-A3FEAEC09B32}"/>
              </a:ext>
            </a:extLst>
          </p:cNvPr>
          <p:cNvSpPr>
            <a:spLocks noGrp="1"/>
          </p:cNvSpPr>
          <p:nvPr>
            <p:ph type="body" sz="quarter" idx="13"/>
          </p:nvPr>
        </p:nvSpPr>
        <p:spPr/>
        <p:txBody>
          <a:bodyPr/>
          <a:lstStyle/>
          <a:p>
            <a:endParaRPr lang="en-GB"/>
          </a:p>
        </p:txBody>
      </p:sp>
      <p:graphicFrame>
        <p:nvGraphicFramePr>
          <p:cNvPr id="6" name="Table 5" descr="Key clinical trials, including design, population, intervention, comparators">
            <a:extLst>
              <a:ext uri="{FF2B5EF4-FFF2-40B4-BE49-F238E27FC236}">
                <a16:creationId xmlns:a16="http://schemas.microsoft.com/office/drawing/2014/main" id="{D623A5F6-4327-29FB-D695-28323FB60C7E}"/>
              </a:ext>
            </a:extLst>
          </p:cNvPr>
          <p:cNvGraphicFramePr>
            <a:graphicFrameLocks noGrp="1"/>
          </p:cNvGraphicFramePr>
          <p:nvPr>
            <p:extLst>
              <p:ext uri="{D42A27DB-BD31-4B8C-83A1-F6EECF244321}">
                <p14:modId xmlns:p14="http://schemas.microsoft.com/office/powerpoint/2010/main" val="2352542740"/>
              </p:ext>
            </p:extLst>
          </p:nvPr>
        </p:nvGraphicFramePr>
        <p:xfrm>
          <a:off x="466722" y="1408100"/>
          <a:ext cx="11268000" cy="4858248"/>
        </p:xfrm>
        <a:graphic>
          <a:graphicData uri="http://schemas.openxmlformats.org/drawingml/2006/table">
            <a:tbl>
              <a:tblPr firstRow="1" bandRow="1">
                <a:tableStyleId>{5C22544A-7EE6-4342-B048-85BDC9FD1C3A}</a:tableStyleId>
              </a:tblPr>
              <a:tblGrid>
                <a:gridCol w="3096000">
                  <a:extLst>
                    <a:ext uri="{9D8B030D-6E8A-4147-A177-3AD203B41FA5}">
                      <a16:colId xmlns:a16="http://schemas.microsoft.com/office/drawing/2014/main" val="2781295461"/>
                    </a:ext>
                  </a:extLst>
                </a:gridCol>
                <a:gridCol w="936000">
                  <a:extLst>
                    <a:ext uri="{9D8B030D-6E8A-4147-A177-3AD203B41FA5}">
                      <a16:colId xmlns:a16="http://schemas.microsoft.com/office/drawing/2014/main" val="458621282"/>
                    </a:ext>
                  </a:extLst>
                </a:gridCol>
                <a:gridCol w="900000">
                  <a:extLst>
                    <a:ext uri="{9D8B030D-6E8A-4147-A177-3AD203B41FA5}">
                      <a16:colId xmlns:a16="http://schemas.microsoft.com/office/drawing/2014/main" val="983104019"/>
                    </a:ext>
                  </a:extLst>
                </a:gridCol>
                <a:gridCol w="6336000">
                  <a:extLst>
                    <a:ext uri="{9D8B030D-6E8A-4147-A177-3AD203B41FA5}">
                      <a16:colId xmlns:a16="http://schemas.microsoft.com/office/drawing/2014/main" val="1666878859"/>
                    </a:ext>
                  </a:extLst>
                </a:gridCol>
              </a:tblGrid>
              <a:tr h="378855">
                <a:tc>
                  <a:txBody>
                    <a:bodyPr/>
                    <a:lstStyle/>
                    <a:p>
                      <a:pPr>
                        <a:lnSpc>
                          <a:spcPct val="100000"/>
                        </a:lnSpc>
                        <a:spcAft>
                          <a:spcPts val="1200"/>
                        </a:spcAft>
                        <a:buNone/>
                      </a:pPr>
                      <a:r>
                        <a:rPr lang="en-GB" sz="1800" b="1">
                          <a:effectLst/>
                          <a:latin typeface="Arial" panose="020B0604020202020204" pitchFamily="34" charset="0"/>
                          <a:ea typeface="Times New Roman" panose="02020603050405020304" pitchFamily="18" charset="0"/>
                          <a:cs typeface="Arial" panose="020B0604020202020204" pitchFamily="34" charset="0"/>
                        </a:rPr>
                        <a:t>Intervention</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b="1">
                          <a:effectLst/>
                          <a:latin typeface="Arial" panose="020B0604020202020204" pitchFamily="34" charset="0"/>
                          <a:ea typeface="Times New Roman" panose="02020603050405020304" pitchFamily="18" charset="0"/>
                          <a:cs typeface="Arial" panose="020B0604020202020204" pitchFamily="34" charset="0"/>
                        </a:rPr>
                        <a:t>% 1L</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b="1">
                          <a:effectLst/>
                          <a:latin typeface="Arial" panose="020B0604020202020204" pitchFamily="34" charset="0"/>
                          <a:ea typeface="Times New Roman" panose="02020603050405020304" pitchFamily="18" charset="0"/>
                          <a:cs typeface="Arial" panose="020B0604020202020204" pitchFamily="34" charset="0"/>
                        </a:rPr>
                        <a:t>% 2L</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b="1">
                          <a:effectLst/>
                          <a:latin typeface="Arial" panose="020B0604020202020204" pitchFamily="34" charset="0"/>
                          <a:ea typeface="Times New Roman" panose="02020603050405020304" pitchFamily="18" charset="0"/>
                          <a:cs typeface="Arial" panose="020B0604020202020204" pitchFamily="34" charset="0"/>
                        </a:rPr>
                        <a:t>Company comment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1220355904"/>
                  </a:ext>
                </a:extLst>
              </a:tr>
              <a:tr h="518345">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Intravenous methylprednisolone (IVMP)</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rowSpan="2">
                  <a:txBody>
                    <a:bodyPr/>
                    <a:lstStyle/>
                    <a:p>
                      <a:pPr>
                        <a:lnSpc>
                          <a:spcPct val="100000"/>
                        </a:lnSpc>
                        <a:spcAft>
                          <a:spcPts val="12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IVMP with or without MMF is mainstay treatment for active moderate to severe TED. It is used in almost all patients at 1</a:t>
                      </a:r>
                      <a:r>
                        <a:rPr lang="en-GB" sz="1800" baseline="30000">
                          <a:effectLst/>
                          <a:latin typeface="Arial" panose="020B0604020202020204" pitchFamily="34" charset="0"/>
                          <a:ea typeface="Times New Roman" panose="02020603050405020304" pitchFamily="18" charset="0"/>
                          <a:cs typeface="Arial" panose="020B0604020202020204" pitchFamily="34" charset="0"/>
                        </a:rPr>
                        <a:t>st</a:t>
                      </a:r>
                      <a:r>
                        <a:rPr lang="en-GB" sz="1800">
                          <a:effectLst/>
                          <a:latin typeface="Arial" panose="020B0604020202020204" pitchFamily="34" charset="0"/>
                          <a:ea typeface="Times New Roman" panose="02020603050405020304" pitchFamily="18" charset="0"/>
                          <a:cs typeface="Arial" panose="020B0604020202020204" pitchFamily="34" charset="0"/>
                        </a:rPr>
                        <a:t> line, and in a large proportion of patients who require a second line treatment.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139188488"/>
                  </a:ext>
                </a:extLst>
              </a:tr>
              <a:tr h="518345">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IVMP with mycophenolate mofetil (MMF)</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vMerge="1">
                  <a:txBody>
                    <a:bodyPr/>
                    <a:lstStyle/>
                    <a:p>
                      <a:endParaRPr lang="en-GB"/>
                    </a:p>
                  </a:txBody>
                  <a:tcPr/>
                </a:tc>
                <a:extLst>
                  <a:ext uri="{0D108BD9-81ED-4DB2-BD59-A6C34878D82A}">
                    <a16:rowId xmlns:a16="http://schemas.microsoft.com/office/drawing/2014/main" val="683507817"/>
                  </a:ext>
                </a:extLst>
              </a:tr>
              <a:tr h="518345">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Orbital radiotherapy (with oral or IV steroids)</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rowSpan="3">
                  <a:txBody>
                    <a:bodyPr/>
                    <a:lstStyle/>
                    <a:p>
                      <a:pPr>
                        <a:lnSpc>
                          <a:spcPct val="100000"/>
                        </a:lnSpc>
                        <a:spcAft>
                          <a:spcPts val="12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Usually restricted to 2</a:t>
                      </a:r>
                      <a:r>
                        <a:rPr lang="en-GB" sz="1800" baseline="30000">
                          <a:effectLst/>
                          <a:latin typeface="Arial" panose="020B0604020202020204" pitchFamily="34" charset="0"/>
                          <a:ea typeface="Times New Roman" panose="02020603050405020304" pitchFamily="18" charset="0"/>
                          <a:cs typeface="Arial" panose="020B0604020202020204" pitchFamily="34" charset="0"/>
                        </a:rPr>
                        <a:t>nd</a:t>
                      </a:r>
                      <a:r>
                        <a:rPr lang="en-GB" sz="1800">
                          <a:effectLst/>
                          <a:latin typeface="Arial" panose="020B0604020202020204" pitchFamily="34" charset="0"/>
                          <a:ea typeface="Times New Roman" panose="02020603050405020304" pitchFamily="18" charset="0"/>
                          <a:cs typeface="Arial" panose="020B0604020202020204" pitchFamily="34" charset="0"/>
                        </a:rPr>
                        <a:t> line use after IVMP with or without MMF.</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1606641215"/>
                  </a:ext>
                </a:extLst>
              </a:tr>
              <a:tr h="518345">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Ciclosporin (with oral or IV steroids)</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vMerge="1">
                  <a:txBody>
                    <a:bodyPr/>
                    <a:lstStyle/>
                    <a:p>
                      <a:pPr>
                        <a:lnSpc>
                          <a:spcPct val="100000"/>
                        </a:lnSpc>
                        <a:spcAft>
                          <a:spcPts val="12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1086869075"/>
                  </a:ext>
                </a:extLst>
              </a:tr>
              <a:tr h="518345">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Azathioprine (with oral or IV steroids)</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vMerge="1">
                  <a:txBody>
                    <a:bodyPr/>
                    <a:lstStyle/>
                    <a:p>
                      <a:pPr>
                        <a:lnSpc>
                          <a:spcPct val="100000"/>
                        </a:lnSpc>
                        <a:spcAft>
                          <a:spcPts val="12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3789602645"/>
                  </a:ext>
                </a:extLst>
              </a:tr>
              <a:tr h="364593">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Oral steroids alone</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Usually only used if people are unable to have IV steroids.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rgbClr val="CCD8DD"/>
                    </a:solidFill>
                  </a:tcPr>
                </a:tc>
                <a:extLst>
                  <a:ext uri="{0D108BD9-81ED-4DB2-BD59-A6C34878D82A}">
                    <a16:rowId xmlns:a16="http://schemas.microsoft.com/office/drawing/2014/main" val="2605528485"/>
                  </a:ext>
                </a:extLst>
              </a:tr>
              <a:tr h="259173">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Rituximab</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rowSpan="2">
                  <a:txBody>
                    <a:bodyPr/>
                    <a:lstStyle/>
                    <a:p>
                      <a:pPr>
                        <a:lnSpc>
                          <a:spcPct val="100000"/>
                        </a:lnSpc>
                        <a:spcAft>
                          <a:spcPts val="1200"/>
                        </a:spcAft>
                        <a:buNone/>
                      </a:pPr>
                      <a:r>
                        <a:rPr lang="en-GB" sz="1800">
                          <a:effectLst/>
                          <a:latin typeface="Arial" panose="020B0604020202020204" pitchFamily="34" charset="0"/>
                          <a:ea typeface="Times New Roman" panose="02020603050405020304" pitchFamily="18" charset="0"/>
                          <a:cs typeface="Arial" panose="020B0604020202020204" pitchFamily="34" charset="0"/>
                        </a:rPr>
                        <a:t>Not available nationally (only via individual funding request) and rarely used. As such we have not proposed rituximab or tocilizumab as comparators for this appraisal.</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3245755481"/>
                  </a:ext>
                </a:extLst>
              </a:tr>
              <a:tr h="546891">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Tocilizumab </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vMerge="1">
                  <a:txBody>
                    <a:bodyPr/>
                    <a:lstStyle/>
                    <a:p>
                      <a:endParaRPr lang="en-GB"/>
                    </a:p>
                  </a:txBody>
                  <a:tcPr/>
                </a:tc>
                <a:extLst>
                  <a:ext uri="{0D108BD9-81ED-4DB2-BD59-A6C34878D82A}">
                    <a16:rowId xmlns:a16="http://schemas.microsoft.com/office/drawing/2014/main" val="4222386618"/>
                  </a:ext>
                </a:extLst>
              </a:tr>
              <a:tr h="546891">
                <a:tc>
                  <a:txBody>
                    <a:bodyPr/>
                    <a:lstStyle/>
                    <a:p>
                      <a:pPr>
                        <a:lnSpc>
                          <a:spcPct val="100000"/>
                        </a:lnSpc>
                        <a:spcAft>
                          <a:spcPts val="1200"/>
                        </a:spcAft>
                        <a:buNone/>
                      </a:pPr>
                      <a:r>
                        <a:rPr lang="en-GB" sz="1800">
                          <a:solidFill>
                            <a:schemeClr val="bg1"/>
                          </a:solidFill>
                          <a:effectLst/>
                          <a:latin typeface="Arial" panose="020B0604020202020204" pitchFamily="34" charset="0"/>
                          <a:ea typeface="Times New Roman" panose="02020603050405020304" pitchFamily="18" charset="0"/>
                          <a:cs typeface="Arial" panose="020B0604020202020204" pitchFamily="34" charset="0"/>
                        </a:rPr>
                        <a:t>Triamcinolone</a:t>
                      </a:r>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solidFill>
                      <a:schemeClr val="accent1"/>
                    </a:solidFill>
                  </a:tcP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u="sng" dirty="0">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tc>
                  <a:txBody>
                    <a:bodyPr/>
                    <a:lstStyle/>
                    <a:p>
                      <a:pPr>
                        <a:lnSpc>
                          <a:spcPct val="100000"/>
                        </a:lnSpc>
                        <a:spcAft>
                          <a:spcPts val="1200"/>
                        </a:spcAft>
                        <a:buNone/>
                      </a:pPr>
                      <a:r>
                        <a:rPr lang="en-GB" sz="1800" dirty="0">
                          <a:effectLst/>
                          <a:latin typeface="Arial" panose="020B0604020202020204" pitchFamily="34" charset="0"/>
                          <a:ea typeface="Times New Roman" panose="02020603050405020304" pitchFamily="18" charset="0"/>
                          <a:cs typeface="Arial" panose="020B0604020202020204" pitchFamily="34" charset="0"/>
                        </a:rPr>
                        <a:t>Not routinely used in UK clinical practice. As such, we have not proposed triamcinolone as a comparator for this appraisal.</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0" marT="0" marB="0" anchor="ctr"/>
                </a:tc>
                <a:extLst>
                  <a:ext uri="{0D108BD9-81ED-4DB2-BD59-A6C34878D82A}">
                    <a16:rowId xmlns:a16="http://schemas.microsoft.com/office/drawing/2014/main" val="1907692530"/>
                  </a:ext>
                </a:extLst>
              </a:tr>
            </a:tbl>
          </a:graphicData>
        </a:graphic>
      </p:graphicFrame>
      <p:sp>
        <p:nvSpPr>
          <p:cNvPr id="7" name="TextBox 6">
            <a:extLst>
              <a:ext uri="{FF2B5EF4-FFF2-40B4-BE49-F238E27FC236}">
                <a16:creationId xmlns:a16="http://schemas.microsoft.com/office/drawing/2014/main" id="{A34B900B-87D8-2FFF-1ACC-764AF6AB07B0}"/>
              </a:ext>
            </a:extLst>
          </p:cNvPr>
          <p:cNvSpPr txBox="1"/>
          <p:nvPr/>
        </p:nvSpPr>
        <p:spPr>
          <a:xfrm>
            <a:off x="457279" y="761769"/>
            <a:ext cx="11277444" cy="646331"/>
          </a:xfrm>
          <a:prstGeom prst="rect">
            <a:avLst/>
          </a:prstGeom>
          <a:noFill/>
        </p:spPr>
        <p:txBody>
          <a:bodyPr wrap="square" rtlCol="0">
            <a:spAutoFit/>
          </a:bodyPr>
          <a:lstStyle/>
          <a:p>
            <a:r>
              <a:rPr lang="en-GB" b="1">
                <a:latin typeface="Arial" panose="020B0604020202020204" pitchFamily="34" charset="0"/>
                <a:cs typeface="Arial" panose="020B0604020202020204" pitchFamily="34" charset="0"/>
              </a:rPr>
              <a:t>Table: </a:t>
            </a:r>
            <a:r>
              <a:rPr lang="en-GB">
                <a:latin typeface="Arial" panose="020B0604020202020204" pitchFamily="34" charset="0"/>
                <a:cs typeface="Arial" panose="020B0604020202020204" pitchFamily="34" charset="0"/>
              </a:rPr>
              <a:t>Interventions used to treat active moderate to severe TED in UK clinical practice – Informed by company conversations with clinicians </a:t>
            </a:r>
          </a:p>
        </p:txBody>
      </p:sp>
      <p:sp>
        <p:nvSpPr>
          <p:cNvPr id="3" name="TextBox 2">
            <a:extLst>
              <a:ext uri="{FF2B5EF4-FFF2-40B4-BE49-F238E27FC236}">
                <a16:creationId xmlns:a16="http://schemas.microsoft.com/office/drawing/2014/main" id="{5125BDDA-2905-A745-43C1-09A5A079D559}"/>
              </a:ext>
            </a:extLst>
          </p:cNvPr>
          <p:cNvSpPr txBox="1"/>
          <p:nvPr/>
        </p:nvSpPr>
        <p:spPr>
          <a:xfrm>
            <a:off x="7069393" y="0"/>
            <a:ext cx="5122607"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 </a:t>
            </a:r>
            <a:r>
              <a:rPr lang="en-GB" dirty="0">
                <a:latin typeface="Arial" panose="020B0604020202020204" pitchFamily="34" charset="0"/>
                <a:ea typeface="Arial" panose="02000503000000020004" pitchFamily="2" charset="0"/>
                <a:cs typeface="Arial" panose="020B0604020202020204" pitchFamily="34" charset="0"/>
                <a:hlinkClick r:id="rId3" action="ppaction://hlinksldjump"/>
              </a:rPr>
              <a:t>Lack of evidence for comparators (1/2)</a:t>
            </a:r>
            <a:endParaRPr lang="en-GB" dirty="0">
              <a:latin typeface="Arial" panose="020B0604020202020204" pitchFamily="34" charset="0"/>
              <a:cs typeface="Arial" panose="020B0604020202020204" pitchFamily="34" charset="0"/>
            </a:endParaRPr>
          </a:p>
        </p:txBody>
      </p:sp>
      <p:sp>
        <p:nvSpPr>
          <p:cNvPr id="5" name="Rectangle 4" descr="Marker showing slides are confidential ">
            <a:extLst>
              <a:ext uri="{FF2B5EF4-FFF2-40B4-BE49-F238E27FC236}">
                <a16:creationId xmlns:a16="http://schemas.microsoft.com/office/drawing/2014/main" id="{C6DDE399-88A4-E6A6-5723-3DAD2DB359AE}"/>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2622095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4967D-B395-B33A-754F-DD720DBEBC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CE024E-5713-DB87-003A-B0E63C11DDB5}"/>
              </a:ext>
            </a:extLst>
          </p:cNvPr>
          <p:cNvSpPr>
            <a:spLocks noGrp="1"/>
          </p:cNvSpPr>
          <p:nvPr>
            <p:ph type="title"/>
          </p:nvPr>
        </p:nvSpPr>
        <p:spPr>
          <a:xfrm>
            <a:off x="470607" y="275240"/>
            <a:ext cx="11250785" cy="592817"/>
          </a:xfrm>
        </p:spPr>
        <p:txBody>
          <a:bodyPr>
            <a:normAutofit/>
          </a:bodyPr>
          <a:lstStyle/>
          <a:p>
            <a:r>
              <a:rPr lang="en-GB"/>
              <a:t>Results: Overall response</a:t>
            </a:r>
          </a:p>
        </p:txBody>
      </p:sp>
      <p:sp>
        <p:nvSpPr>
          <p:cNvPr id="4" name="Text Placeholder 3">
            <a:extLst>
              <a:ext uri="{FF2B5EF4-FFF2-40B4-BE49-F238E27FC236}">
                <a16:creationId xmlns:a16="http://schemas.microsoft.com/office/drawing/2014/main" id="{2FA8CCD4-E4D6-702F-1977-0C71FAD49BD9}"/>
              </a:ext>
            </a:extLst>
          </p:cNvPr>
          <p:cNvSpPr>
            <a:spLocks noGrp="1"/>
          </p:cNvSpPr>
          <p:nvPr>
            <p:ph type="body" sz="quarter" idx="13"/>
          </p:nvPr>
        </p:nvSpPr>
        <p:spPr/>
        <p:txBody>
          <a:bodyPr/>
          <a:lstStyle/>
          <a:p>
            <a:endParaRPr lang="en-GB"/>
          </a:p>
        </p:txBody>
      </p:sp>
      <p:sp>
        <p:nvSpPr>
          <p:cNvPr id="6" name="Text Placeholder 2">
            <a:extLst>
              <a:ext uri="{FF2B5EF4-FFF2-40B4-BE49-F238E27FC236}">
                <a16:creationId xmlns:a16="http://schemas.microsoft.com/office/drawing/2014/main" id="{63DB78FC-D9CA-D826-CB43-A6735A6DAD67}"/>
              </a:ext>
            </a:extLst>
          </p:cNvPr>
          <p:cNvSpPr txBox="1">
            <a:spLocks/>
          </p:cNvSpPr>
          <p:nvPr/>
        </p:nvSpPr>
        <p:spPr>
          <a:xfrm>
            <a:off x="230509" y="840106"/>
            <a:ext cx="11250785" cy="1059169"/>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Overall response: a ≥2 points reduction in CAS and a ≥2 mm reduction in proptosis (composite outcome) </a:t>
            </a:r>
          </a:p>
          <a:p>
            <a:pPr marL="971550" marR="0" lvl="1" indent="-285750" algn="l" defTabSz="914400" rtl="0" eaLnBrk="1" fontAlgn="auto" latinLnBrk="0" hangingPunct="1">
              <a:lnSpc>
                <a:spcPct val="100000"/>
              </a:lnSpc>
              <a:spcBef>
                <a:spcPts val="600"/>
              </a:spcBef>
              <a:spcAft>
                <a:spcPts val="0"/>
              </a:spcAft>
              <a:buClrTx/>
              <a:buSzTx/>
              <a:buFont typeface="Inter" panose="02000503000000020004" pitchFamily="2"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mn-cs"/>
              </a:rPr>
              <a:t>A significantly greater proportion of people responded in the </a:t>
            </a:r>
            <a:r>
              <a:rPr kumimoji="0" lang="en-GB" sz="1800" b="0" i="0" u="none" strike="noStrike" kern="1200" cap="none" spc="0" normalizeH="0" baseline="0" noProof="0" dirty="0" err="1">
                <a:ln>
                  <a:noFill/>
                </a:ln>
                <a:solidFill>
                  <a:srgbClr val="000000"/>
                </a:solidFill>
                <a:effectLst/>
                <a:uLnTx/>
                <a:uFillTx/>
                <a:latin typeface="Arial" panose="020B0604020202020204" pitchFamily="34" charset="0"/>
                <a:cs typeface="+mn-cs"/>
              </a:rPr>
              <a:t>temprotumumab</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mn-cs"/>
              </a:rPr>
              <a:t> arm than in the placebo arm in both studies across all timepoints </a:t>
            </a:r>
          </a:p>
        </p:txBody>
      </p:sp>
      <p:graphicFrame>
        <p:nvGraphicFramePr>
          <p:cNvPr id="7" name="Table 3" descr="Key clinical trials, including design, population, intervention, comparators">
            <a:extLst>
              <a:ext uri="{FF2B5EF4-FFF2-40B4-BE49-F238E27FC236}">
                <a16:creationId xmlns:a16="http://schemas.microsoft.com/office/drawing/2014/main" id="{BE6DE595-F39E-970F-13C9-B0521FD7A0F1}"/>
              </a:ext>
            </a:extLst>
          </p:cNvPr>
          <p:cNvGraphicFramePr>
            <a:graphicFrameLocks noGrp="1"/>
          </p:cNvGraphicFramePr>
          <p:nvPr/>
        </p:nvGraphicFramePr>
        <p:xfrm>
          <a:off x="230509" y="2111607"/>
          <a:ext cx="11307131" cy="2103120"/>
        </p:xfrm>
        <a:graphic>
          <a:graphicData uri="http://schemas.openxmlformats.org/drawingml/2006/table">
            <a:tbl>
              <a:tblPr firstRow="1" bandRow="1">
                <a:tableStyleId>{5C22544A-7EE6-4342-B048-85BDC9FD1C3A}</a:tableStyleId>
              </a:tblPr>
              <a:tblGrid>
                <a:gridCol w="1875131">
                  <a:extLst>
                    <a:ext uri="{9D8B030D-6E8A-4147-A177-3AD203B41FA5}">
                      <a16:colId xmlns:a16="http://schemas.microsoft.com/office/drawing/2014/main" val="2781295461"/>
                    </a:ext>
                  </a:extLst>
                </a:gridCol>
                <a:gridCol w="3024000">
                  <a:extLst>
                    <a:ext uri="{9D8B030D-6E8A-4147-A177-3AD203B41FA5}">
                      <a16:colId xmlns:a16="http://schemas.microsoft.com/office/drawing/2014/main" val="258272248"/>
                    </a:ext>
                  </a:extLst>
                </a:gridCol>
                <a:gridCol w="3024000">
                  <a:extLst>
                    <a:ext uri="{9D8B030D-6E8A-4147-A177-3AD203B41FA5}">
                      <a16:colId xmlns:a16="http://schemas.microsoft.com/office/drawing/2014/main" val="2573660473"/>
                    </a:ext>
                  </a:extLst>
                </a:gridCol>
                <a:gridCol w="3384000">
                  <a:extLst>
                    <a:ext uri="{9D8B030D-6E8A-4147-A177-3AD203B41FA5}">
                      <a16:colId xmlns:a16="http://schemas.microsoft.com/office/drawing/2014/main" val="1722267089"/>
                    </a:ext>
                  </a:extLst>
                </a:gridCol>
              </a:tblGrid>
              <a:tr h="215657">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Times New Roman" panose="02020603050405020304" pitchFamily="18" charset="0"/>
                        </a:rPr>
                        <a:t>Teprotumumab (n=42)</a:t>
                      </a:r>
                    </a:p>
                  </a:txBody>
                  <a:tcPr marL="68580" marR="68580" marT="0" marB="0" anchor="ct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Times New Roman" panose="02020603050405020304" pitchFamily="18" charset="0"/>
                        </a:rPr>
                        <a:t>Placebo (n=45)</a:t>
                      </a:r>
                    </a:p>
                  </a:txBody>
                  <a:tcPr marL="68580" marR="68580" marT="0" marB="0" anchor="ct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Arial" panose="020B0604020202020204" pitchFamily="34" charset="0"/>
                        </a:rPr>
                        <a:t>Difference</a:t>
                      </a:r>
                      <a:r>
                        <a:rPr lang="en-GB" sz="1800" b="1">
                          <a:solidFill>
                            <a:schemeClr val="bg1"/>
                          </a:solidFill>
                          <a:effectLst/>
                          <a:latin typeface="Arial" panose="020B0604020202020204" pitchFamily="34" charset="0"/>
                          <a:ea typeface="Arial Unicode MS"/>
                          <a:cs typeface="Times New Roman" panose="02020603050405020304" pitchFamily="18" charset="0"/>
                        </a:rPr>
                        <a:t> </a:t>
                      </a:r>
                      <a:r>
                        <a:rPr lang="en-GB" sz="1800" b="1">
                          <a:solidFill>
                            <a:schemeClr val="bg1"/>
                          </a:solidFill>
                          <a:effectLst/>
                          <a:latin typeface="Arial" panose="020B0604020202020204" pitchFamily="34" charset="0"/>
                          <a:ea typeface="Arial Unicode MS"/>
                          <a:cs typeface="Arial" panose="020B0604020202020204" pitchFamily="34" charset="0"/>
                        </a:rPr>
                        <a:t>(95% CI)</a:t>
                      </a:r>
                      <a:r>
                        <a:rPr lang="en-GB" sz="1800" b="1" baseline="30000">
                          <a:solidFill>
                            <a:schemeClr val="bg1"/>
                          </a:solidFill>
                          <a:effectLst/>
                          <a:latin typeface="Arial" panose="020B0604020202020204" pitchFamily="34" charset="0"/>
                          <a:ea typeface="Arial Unicode MS"/>
                          <a:cs typeface="Arial" panose="020B0604020202020204" pitchFamily="34" charset="0"/>
                        </a:rPr>
                        <a:t>*</a:t>
                      </a:r>
                      <a:endParaRPr lang="en-GB" sz="1800" b="1">
                        <a:solidFill>
                          <a:schemeClr val="bg1"/>
                        </a:solidFill>
                        <a:effectLst/>
                        <a:latin typeface="Arial" panose="020B0604020202020204" pitchFamily="34" charset="0"/>
                        <a:ea typeface="Arial Unicode MS"/>
                        <a:cs typeface="Times New Roman" panose="02020603050405020304" pitchFamily="18" charset="0"/>
                      </a:endParaRPr>
                    </a:p>
                  </a:txBody>
                  <a:tcPr marL="68580" marR="68580" marT="0" marB="0" anchor="ctr"/>
                </a:tc>
                <a:extLst>
                  <a:ext uri="{0D108BD9-81ED-4DB2-BD59-A6C34878D82A}">
                    <a16:rowId xmlns:a16="http://schemas.microsoft.com/office/drawing/2014/main" val="1220355904"/>
                  </a:ext>
                </a:extLst>
              </a:tr>
              <a:tr h="161743">
                <a:tc gridSpan="4">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Response in study eye –% (no. of patients)</a:t>
                      </a:r>
                    </a:p>
                  </a:txBody>
                  <a:tcPr marL="68580" marR="68580" marT="0" marB="0" anchor="ctr">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marL="68580" marR="68580" marT="0" marB="0" anchor="ctr"/>
                </a:tc>
                <a:extLst>
                  <a:ext uri="{0D108BD9-81ED-4DB2-BD59-A6C34878D82A}">
                    <a16:rowId xmlns:a16="http://schemas.microsoft.com/office/drawing/2014/main" val="1606641215"/>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6</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42.9 (18)</a:t>
                      </a:r>
                    </a:p>
                  </a:txBody>
                  <a:tcPr marL="68580" marR="68580" marT="0" marB="0" anchor="ct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 4.4 (2)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40.0 (24.2-56.3)</a:t>
                      </a:r>
                    </a:p>
                  </a:txBody>
                  <a:tcPr marL="68580" marR="68580" marT="0" marB="0" anchor="ctr"/>
                </a:tc>
                <a:extLst>
                  <a:ext uri="{0D108BD9-81ED-4DB2-BD59-A6C34878D82A}">
                    <a16:rowId xmlns:a16="http://schemas.microsoft.com/office/drawing/2014/main" val="3826950859"/>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12</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54.8 (23) </a:t>
                      </a:r>
                    </a:p>
                  </a:txBody>
                  <a:tcPr marL="68580" marR="68580" marT="0" marB="0" anchor="ct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 4.4 (2)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49.0 (32.4-65.6)</a:t>
                      </a:r>
                    </a:p>
                  </a:txBody>
                  <a:tcPr marL="68580" marR="68580" marT="0" marB="0" anchor="ctr"/>
                </a:tc>
                <a:extLst>
                  <a:ext uri="{0D108BD9-81ED-4DB2-BD59-A6C34878D82A}">
                    <a16:rowId xmlns:a16="http://schemas.microsoft.com/office/drawing/2014/main" val="2031951930"/>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18</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71.4 (30)</a:t>
                      </a:r>
                    </a:p>
                  </a:txBody>
                  <a:tcPr marL="68580" marR="68580" marT="0" marB="0" anchor="ct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 4.4 (2)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65.8 (50.2-81.3)</a:t>
                      </a:r>
                    </a:p>
                  </a:txBody>
                  <a:tcPr marL="68580" marR="68580" marT="0" marB="0" anchor="ctr"/>
                </a:tc>
                <a:extLst>
                  <a:ext uri="{0D108BD9-81ED-4DB2-BD59-A6C34878D82A}">
                    <a16:rowId xmlns:a16="http://schemas.microsoft.com/office/drawing/2014/main" val="1747751967"/>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24</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69.1 (29)</a:t>
                      </a:r>
                    </a:p>
                  </a:txBody>
                  <a:tcPr marL="68580" marR="68580" marT="0" marB="0" anchor="ct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 20.0 (9)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48.9 (30.2-67.6)</a:t>
                      </a:r>
                    </a:p>
                  </a:txBody>
                  <a:tcPr marL="68580" marR="68580" marT="0" marB="0" anchor="ctr"/>
                </a:tc>
                <a:extLst>
                  <a:ext uri="{0D108BD9-81ED-4DB2-BD59-A6C34878D82A}">
                    <a16:rowId xmlns:a16="http://schemas.microsoft.com/office/drawing/2014/main" val="1893410216"/>
                  </a:ext>
                </a:extLst>
              </a:tr>
              <a:tr h="215657">
                <a:tc gridSpan="4">
                  <a:txBody>
                    <a:bodyPr/>
                    <a:lstStyle/>
                    <a:p>
                      <a:pPr marL="79375" marR="79375">
                        <a:spcBef>
                          <a:spcPts val="300"/>
                        </a:spcBef>
                        <a:spcAft>
                          <a:spcPts val="300"/>
                        </a:spcAft>
                        <a:buNone/>
                      </a:pPr>
                      <a:r>
                        <a:rPr lang="en-GB" sz="1200" b="0" i="1">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*Difference and its corresponding 95% CI is based on a weighted average of the difference within each randomization stratum (tobacco user, tobacco non-use) using Cochran–Mantel–Haenszel weights.</a:t>
                      </a:r>
                    </a:p>
                  </a:txBody>
                  <a:tcPr marL="68580" marR="68580" marT="0" marB="0" anchor="ctr">
                    <a:solidFill>
                      <a:schemeClr val="bg1"/>
                    </a:solidFill>
                  </a:tcPr>
                </a:tc>
                <a:tc hMerge="1">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59224672"/>
                  </a:ext>
                </a:extLst>
              </a:tr>
            </a:tbl>
          </a:graphicData>
        </a:graphic>
      </p:graphicFrame>
      <p:sp>
        <p:nvSpPr>
          <p:cNvPr id="8" name="Table 1 title: deterministic">
            <a:extLst>
              <a:ext uri="{FF2B5EF4-FFF2-40B4-BE49-F238E27FC236}">
                <a16:creationId xmlns:a16="http://schemas.microsoft.com/office/drawing/2014/main" id="{3E11137E-F67B-142A-FF3F-E738CEA2018E}"/>
              </a:ext>
            </a:extLst>
          </p:cNvPr>
          <p:cNvSpPr txBox="1"/>
          <p:nvPr/>
        </p:nvSpPr>
        <p:spPr>
          <a:xfrm>
            <a:off x="247009" y="1788710"/>
            <a:ext cx="980704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Table: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NCT01868997 – Primary outcome - Overall response rate in study eye (ITT population)</a:t>
            </a:r>
          </a:p>
        </p:txBody>
      </p:sp>
      <p:graphicFrame>
        <p:nvGraphicFramePr>
          <p:cNvPr id="9" name="Table 3" descr="Key clinical trials, including design, population, intervention, comparators">
            <a:extLst>
              <a:ext uri="{FF2B5EF4-FFF2-40B4-BE49-F238E27FC236}">
                <a16:creationId xmlns:a16="http://schemas.microsoft.com/office/drawing/2014/main" id="{90BF36C2-C75B-AC5A-DBD4-F164442D30E0}"/>
              </a:ext>
            </a:extLst>
          </p:cNvPr>
          <p:cNvGraphicFramePr>
            <a:graphicFrameLocks noGrp="1"/>
          </p:cNvGraphicFramePr>
          <p:nvPr/>
        </p:nvGraphicFramePr>
        <p:xfrm>
          <a:off x="247009" y="4656296"/>
          <a:ext cx="11307131" cy="1463040"/>
        </p:xfrm>
        <a:graphic>
          <a:graphicData uri="http://schemas.openxmlformats.org/drawingml/2006/table">
            <a:tbl>
              <a:tblPr firstRow="1" bandRow="1">
                <a:tableStyleId>{5C22544A-7EE6-4342-B048-85BDC9FD1C3A}</a:tableStyleId>
              </a:tblPr>
              <a:tblGrid>
                <a:gridCol w="1875131">
                  <a:extLst>
                    <a:ext uri="{9D8B030D-6E8A-4147-A177-3AD203B41FA5}">
                      <a16:colId xmlns:a16="http://schemas.microsoft.com/office/drawing/2014/main" val="2781295461"/>
                    </a:ext>
                  </a:extLst>
                </a:gridCol>
                <a:gridCol w="3024000">
                  <a:extLst>
                    <a:ext uri="{9D8B030D-6E8A-4147-A177-3AD203B41FA5}">
                      <a16:colId xmlns:a16="http://schemas.microsoft.com/office/drawing/2014/main" val="258272248"/>
                    </a:ext>
                  </a:extLst>
                </a:gridCol>
                <a:gridCol w="3024000">
                  <a:extLst>
                    <a:ext uri="{9D8B030D-6E8A-4147-A177-3AD203B41FA5}">
                      <a16:colId xmlns:a16="http://schemas.microsoft.com/office/drawing/2014/main" val="2573660473"/>
                    </a:ext>
                  </a:extLst>
                </a:gridCol>
                <a:gridCol w="3384000">
                  <a:extLst>
                    <a:ext uri="{9D8B030D-6E8A-4147-A177-3AD203B41FA5}">
                      <a16:colId xmlns:a16="http://schemas.microsoft.com/office/drawing/2014/main" val="1722267089"/>
                    </a:ext>
                  </a:extLst>
                </a:gridCol>
              </a:tblGrid>
              <a:tr h="208671">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Times New Roman" panose="02020603050405020304" pitchFamily="18" charset="0"/>
                        </a:rPr>
                        <a:t>Teprotumumab (n=41)</a:t>
                      </a:r>
                    </a:p>
                  </a:txBody>
                  <a:tcPr marL="68580" marR="68580" marT="0" marB="0" anchor="ct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Times New Roman" panose="02020603050405020304" pitchFamily="18" charset="0"/>
                        </a:rPr>
                        <a:t>Placebo (n=42)</a:t>
                      </a:r>
                    </a:p>
                  </a:txBody>
                  <a:tcPr marL="68580" marR="68580" marT="0" marB="0" anchor="ctr"/>
                </a:tc>
                <a:tc>
                  <a:txBody>
                    <a:bodyPr/>
                    <a:lstStyle/>
                    <a:p>
                      <a:pPr>
                        <a:spcBef>
                          <a:spcPts val="0"/>
                        </a:spcBef>
                        <a:spcAft>
                          <a:spcPts val="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a:cs typeface="Arial" panose="020B0604020202020204" pitchFamily="34" charset="0"/>
                        </a:rPr>
                        <a:t>Difference (95% CI)</a:t>
                      </a:r>
                      <a:endParaRPr lang="en-GB" sz="1800" b="1">
                        <a:solidFill>
                          <a:schemeClr val="bg1"/>
                        </a:solidFill>
                        <a:effectLst/>
                        <a:latin typeface="Arial" panose="020B0604020202020204" pitchFamily="34" charset="0"/>
                        <a:ea typeface="Arial Unicode MS"/>
                        <a:cs typeface="Times New Roman" panose="02020603050405020304" pitchFamily="18" charset="0"/>
                      </a:endParaRPr>
                    </a:p>
                  </a:txBody>
                  <a:tcPr marL="68580" marR="68580" marT="0" marB="0" anchor="ctr"/>
                </a:tc>
                <a:extLst>
                  <a:ext uri="{0D108BD9-81ED-4DB2-BD59-A6C34878D82A}">
                    <a16:rowId xmlns:a16="http://schemas.microsoft.com/office/drawing/2014/main" val="1220355904"/>
                  </a:ext>
                </a:extLst>
              </a:tr>
              <a:tr h="163839">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6</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44</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5</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39.8 (23.2-56.5)</a:t>
                      </a:r>
                    </a:p>
                  </a:txBody>
                  <a:tcPr marL="68580" marR="68580" marT="0" marB="0" anchor="ctr"/>
                </a:tc>
                <a:extLst>
                  <a:ext uri="{0D108BD9-81ED-4DB2-BD59-A6C34878D82A}">
                    <a16:rowId xmlns:a16="http://schemas.microsoft.com/office/drawing/2014/main" val="3826950859"/>
                  </a:ext>
                </a:extLst>
              </a:tr>
              <a:tr h="15650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12</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63</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12</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54.3 (36.5-72.2)</a:t>
                      </a:r>
                    </a:p>
                  </a:txBody>
                  <a:tcPr marL="68580" marR="68580" marT="0" marB="0" anchor="ctr"/>
                </a:tc>
                <a:extLst>
                  <a:ext uri="{0D108BD9-81ED-4DB2-BD59-A6C34878D82A}">
                    <a16:rowId xmlns:a16="http://schemas.microsoft.com/office/drawing/2014/main" val="2031951930"/>
                  </a:ext>
                </a:extLst>
              </a:tr>
              <a:tr h="15650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18</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73</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12</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64.4 (47.8-80.9)</a:t>
                      </a:r>
                    </a:p>
                  </a:txBody>
                  <a:tcPr marL="68580" marR="68580" marT="0" marB="0" anchor="ctr"/>
                </a:tc>
                <a:extLst>
                  <a:ext uri="{0D108BD9-81ED-4DB2-BD59-A6C34878D82A}">
                    <a16:rowId xmlns:a16="http://schemas.microsoft.com/office/drawing/2014/main" val="1747751967"/>
                  </a:ext>
                </a:extLst>
              </a:tr>
              <a:tr h="15650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Week 24</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78</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72.5 (57.6-87.4)</a:t>
                      </a:r>
                    </a:p>
                  </a:txBody>
                  <a:tcPr marL="68580" marR="68580" marT="0" marB="0" anchor="ctr"/>
                </a:tc>
                <a:extLst>
                  <a:ext uri="{0D108BD9-81ED-4DB2-BD59-A6C34878D82A}">
                    <a16:rowId xmlns:a16="http://schemas.microsoft.com/office/drawing/2014/main" val="1893410216"/>
                  </a:ext>
                </a:extLst>
              </a:tr>
            </a:tbl>
          </a:graphicData>
        </a:graphic>
      </p:graphicFrame>
      <p:sp>
        <p:nvSpPr>
          <p:cNvPr id="10" name="Table 1 title: deterministic">
            <a:extLst>
              <a:ext uri="{FF2B5EF4-FFF2-40B4-BE49-F238E27FC236}">
                <a16:creationId xmlns:a16="http://schemas.microsoft.com/office/drawing/2014/main" id="{8B2AB7C4-368F-1604-F0AA-7773520000D1}"/>
              </a:ext>
            </a:extLst>
          </p:cNvPr>
          <p:cNvSpPr txBox="1"/>
          <p:nvPr/>
        </p:nvSpPr>
        <p:spPr>
          <a:xfrm>
            <a:off x="230509" y="4286964"/>
            <a:ext cx="560493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Table: </a:t>
            </a: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Phase 3 OPTIC - Overall response rate (%) </a:t>
            </a:r>
            <a:endParaRPr kumimoji="0" lang="en-GB" sz="1800" b="0" i="0" u="none" strike="sng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98881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39E95-51A3-49A0-C9E7-DAFCC92C056F}"/>
            </a:ext>
          </a:extLst>
        </p:cNvPr>
        <p:cNvGrpSpPr/>
        <p:nvPr/>
      </p:nvGrpSpPr>
      <p:grpSpPr>
        <a:xfrm>
          <a:off x="0" y="0"/>
          <a:ext cx="0" cy="0"/>
          <a:chOff x="0" y="0"/>
          <a:chExt cx="0" cy="0"/>
        </a:xfrm>
      </p:grpSpPr>
      <p:sp>
        <p:nvSpPr>
          <p:cNvPr id="18" name="Text Placeholder 2">
            <a:extLst>
              <a:ext uri="{FF2B5EF4-FFF2-40B4-BE49-F238E27FC236}">
                <a16:creationId xmlns:a16="http://schemas.microsoft.com/office/drawing/2014/main" id="{C4A2B2AD-C371-184F-056E-D1FA9269BAE7}"/>
              </a:ext>
            </a:extLst>
          </p:cNvPr>
          <p:cNvSpPr txBox="1">
            <a:spLocks/>
          </p:cNvSpPr>
          <p:nvPr/>
        </p:nvSpPr>
        <p:spPr>
          <a:xfrm>
            <a:off x="333943" y="771253"/>
            <a:ext cx="11250785" cy="1524471"/>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GB"/>
              <a:t>Teprotumumab was associated with a significantly greater reduction in proptosis from baseline compared to placebo in both the Phase 2 and Phase 3 (OPTIC) studies</a:t>
            </a:r>
          </a:p>
          <a:p>
            <a:pPr marL="285750" indent="-285750">
              <a:lnSpc>
                <a:spcPct val="100000"/>
              </a:lnSpc>
              <a:buFont typeface="Arial" panose="020B0604020202020204" pitchFamily="34" charset="0"/>
              <a:buChar char="•"/>
            </a:pPr>
            <a:r>
              <a:rPr lang="en-GB"/>
              <a:t>In both studies:</a:t>
            </a:r>
          </a:p>
          <a:p>
            <a:pPr marL="971550" lvl="1" indent="-285750">
              <a:lnSpc>
                <a:spcPct val="100000"/>
              </a:lnSpc>
              <a:spcBef>
                <a:spcPts val="0"/>
              </a:spcBef>
              <a:buFont typeface="Inter" panose="02000503000000020004" pitchFamily="2" charset="0"/>
              <a:buChar char="↳"/>
              <a:defRPr/>
            </a:pPr>
            <a:r>
              <a:rPr lang="en-GB"/>
              <a:t>Proptosis was assessed with the use of a Hertel </a:t>
            </a:r>
            <a:r>
              <a:rPr lang="en-GB" err="1"/>
              <a:t>exophthalmometer</a:t>
            </a:r>
            <a:endParaRPr lang="en-GB"/>
          </a:p>
          <a:p>
            <a:pPr marL="971550" lvl="1" indent="-285750">
              <a:lnSpc>
                <a:spcPct val="100000"/>
              </a:lnSpc>
              <a:spcBef>
                <a:spcPts val="0"/>
              </a:spcBef>
              <a:buFont typeface="Inter" panose="02000503000000020004" pitchFamily="2" charset="0"/>
              <a:buChar char="↳"/>
              <a:defRPr/>
            </a:pPr>
            <a:r>
              <a:rPr lang="en-GB"/>
              <a:t>Proptosis response was defined as a reduction in proptosis of ≥2 mm from baseline</a:t>
            </a:r>
          </a:p>
        </p:txBody>
      </p:sp>
      <p:sp>
        <p:nvSpPr>
          <p:cNvPr id="4" name="Text Placeholder 3">
            <a:extLst>
              <a:ext uri="{FF2B5EF4-FFF2-40B4-BE49-F238E27FC236}">
                <a16:creationId xmlns:a16="http://schemas.microsoft.com/office/drawing/2014/main" id="{C3961503-B660-7844-AA49-1979EBF41853}"/>
              </a:ext>
            </a:extLst>
          </p:cNvPr>
          <p:cNvSpPr>
            <a:spLocks noGrp="1"/>
          </p:cNvSpPr>
          <p:nvPr>
            <p:ph type="body" sz="quarter" idx="13"/>
          </p:nvPr>
        </p:nvSpPr>
        <p:spPr/>
        <p:txBody>
          <a:bodyPr/>
          <a:lstStyle/>
          <a:p>
            <a:endParaRPr lang="en-GB"/>
          </a:p>
        </p:txBody>
      </p:sp>
      <p:graphicFrame>
        <p:nvGraphicFramePr>
          <p:cNvPr id="7" name="Table 3" descr="Key clinical trials, including design, population, intervention, comparators">
            <a:extLst>
              <a:ext uri="{FF2B5EF4-FFF2-40B4-BE49-F238E27FC236}">
                <a16:creationId xmlns:a16="http://schemas.microsoft.com/office/drawing/2014/main" id="{CF4C0100-0BCC-B541-3077-56A8139A3A52}"/>
              </a:ext>
            </a:extLst>
          </p:cNvPr>
          <p:cNvGraphicFramePr>
            <a:graphicFrameLocks noGrp="1"/>
          </p:cNvGraphicFramePr>
          <p:nvPr/>
        </p:nvGraphicFramePr>
        <p:xfrm>
          <a:off x="230508" y="2695277"/>
          <a:ext cx="11700937" cy="1953017"/>
        </p:xfrm>
        <a:graphic>
          <a:graphicData uri="http://schemas.openxmlformats.org/drawingml/2006/table">
            <a:tbl>
              <a:tblPr firstRow="1" bandRow="1">
                <a:tableStyleId>{5C22544A-7EE6-4342-B048-85BDC9FD1C3A}</a:tableStyleId>
              </a:tblPr>
              <a:tblGrid>
                <a:gridCol w="4617237">
                  <a:extLst>
                    <a:ext uri="{9D8B030D-6E8A-4147-A177-3AD203B41FA5}">
                      <a16:colId xmlns:a16="http://schemas.microsoft.com/office/drawing/2014/main" val="2781295461"/>
                    </a:ext>
                  </a:extLst>
                </a:gridCol>
                <a:gridCol w="2698458">
                  <a:extLst>
                    <a:ext uri="{9D8B030D-6E8A-4147-A177-3AD203B41FA5}">
                      <a16:colId xmlns:a16="http://schemas.microsoft.com/office/drawing/2014/main" val="1567116184"/>
                    </a:ext>
                  </a:extLst>
                </a:gridCol>
                <a:gridCol w="2569918">
                  <a:extLst>
                    <a:ext uri="{9D8B030D-6E8A-4147-A177-3AD203B41FA5}">
                      <a16:colId xmlns:a16="http://schemas.microsoft.com/office/drawing/2014/main" val="247778488"/>
                    </a:ext>
                  </a:extLst>
                </a:gridCol>
                <a:gridCol w="1815324">
                  <a:extLst>
                    <a:ext uri="{9D8B030D-6E8A-4147-A177-3AD203B41FA5}">
                      <a16:colId xmlns:a16="http://schemas.microsoft.com/office/drawing/2014/main" val="546889356"/>
                    </a:ext>
                  </a:extLst>
                </a:gridCol>
              </a:tblGrid>
              <a:tr h="215657">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Teprotumumab (n=42)</a:t>
                      </a: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Placebo (n=45)</a:t>
                      </a: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P-value</a:t>
                      </a:r>
                    </a:p>
                  </a:txBody>
                  <a:tcPr marL="68580" marR="68580" marT="0" marB="0" anchor="ctr"/>
                </a:tc>
                <a:extLst>
                  <a:ext uri="{0D108BD9-81ED-4DB2-BD59-A6C34878D82A}">
                    <a16:rowId xmlns:a16="http://schemas.microsoft.com/office/drawing/2014/main" val="1220355904"/>
                  </a:ext>
                </a:extLst>
              </a:tr>
              <a:tr h="161743">
                <a:tc>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Proptosis response week 24:  % (n)</a:t>
                      </a:r>
                    </a:p>
                  </a:txBody>
                  <a:tcPr marL="68580" marR="68580" marT="0" marB="0" anchor="ctr">
                    <a:solidFill>
                      <a:schemeClr val="accent1"/>
                    </a:solidFill>
                  </a:tcPr>
                </a:tc>
                <a:tc>
                  <a:txBody>
                    <a:bodyPr/>
                    <a:lstStyle/>
                    <a:p>
                      <a:r>
                        <a:rPr lang="en-GB"/>
                        <a:t>71.4 (30)</a:t>
                      </a:r>
                    </a:p>
                  </a:txBody>
                  <a:tcPr marL="68580" marR="68580" marT="0" marB="0" anchor="ctr">
                    <a:solidFill>
                      <a:srgbClr val="CCD8DD"/>
                    </a:solidFill>
                  </a:tcPr>
                </a:tc>
                <a:tc>
                  <a:txBody>
                    <a:bodyPr/>
                    <a:lstStyle/>
                    <a:p>
                      <a:r>
                        <a:rPr lang="en-GB"/>
                        <a:t>20 (9)</a:t>
                      </a:r>
                    </a:p>
                  </a:txBody>
                  <a:tcPr marL="68580" marR="68580" marT="0" marB="0" anchor="ctr">
                    <a:solidFill>
                      <a:srgbClr val="CCD8DD"/>
                    </a:solidFill>
                  </a:tcPr>
                </a:tc>
                <a:tc>
                  <a:txBody>
                    <a:bodyPr/>
                    <a:lstStyle/>
                    <a:p>
                      <a:r>
                        <a:rPr lang="en-GB"/>
                        <a:t>&lt;0.001</a:t>
                      </a:r>
                    </a:p>
                  </a:txBody>
                  <a:tcPr marL="68580" marR="68580" marT="0" marB="0" anchor="ctr">
                    <a:solidFill>
                      <a:srgbClr val="CCD8DD"/>
                    </a:solidFill>
                  </a:tcPr>
                </a:tc>
                <a:extLst>
                  <a:ext uri="{0D108BD9-81ED-4DB2-BD59-A6C34878D82A}">
                    <a16:rowId xmlns:a16="http://schemas.microsoft.com/office/drawing/2014/main" val="1457594436"/>
                  </a:ext>
                </a:extLst>
              </a:tr>
              <a:tr h="161743">
                <a:tc gridSpan="4">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Proptosis (mm) – means (SE)</a:t>
                      </a:r>
                    </a:p>
                  </a:txBody>
                  <a:tcPr marL="68580" marR="68580" marT="0" marB="0" anchor="ctr">
                    <a:solidFill>
                      <a:schemeClr val="accent1"/>
                    </a:solidFill>
                  </a:tcPr>
                </a:tc>
                <a:tc hMerge="1">
                  <a:txBody>
                    <a:bodyPr/>
                    <a:lstStyle/>
                    <a:p>
                      <a:endParaRPr lang="en-GB"/>
                    </a:p>
                  </a:txBody>
                  <a:tcPr/>
                </a:tc>
                <a:tc hMerge="1">
                  <a:txBody>
                    <a:bodyPr/>
                    <a:lstStyle/>
                    <a:p>
                      <a:endParaRPr lang="en-GB"/>
                    </a:p>
                  </a:txBody>
                  <a:tcPr/>
                </a:tc>
                <a:tc hMerge="1">
                  <a:txBody>
                    <a:bodyPr/>
                    <a:lstStyle/>
                    <a:p>
                      <a:pPr>
                        <a:lnSpc>
                          <a:spcPct val="100000"/>
                        </a:lnSpc>
                        <a:spcBef>
                          <a:spcPts val="300"/>
                        </a:spcBef>
                        <a:spcAft>
                          <a:spcPts val="600"/>
                        </a:spcAft>
                        <a:buNone/>
                      </a:pP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1606641215"/>
                  </a:ext>
                </a:extLst>
              </a:tr>
              <a:tr h="161743">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Baseline </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23.38 (3.16)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CCD8DD"/>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23.10 (2.93)</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CCD8DD"/>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CCD8DD"/>
                    </a:solidFill>
                  </a:tcPr>
                </a:tc>
                <a:extLst>
                  <a:ext uri="{0D108BD9-81ED-4DB2-BD59-A6C34878D82A}">
                    <a16:rowId xmlns:a16="http://schemas.microsoft.com/office/drawing/2014/main" val="3826950859"/>
                  </a:ext>
                </a:extLst>
              </a:tr>
              <a:tr h="64997">
                <a:tc>
                  <a:txBody>
                    <a:bodyPr/>
                    <a:lstStyle/>
                    <a:p>
                      <a:pPr marL="79375" marR="79375" algn="l" defTabSz="914400" rtl="0" eaLnBrk="1" latinLnBrk="0" hangingPunct="1">
                        <a:spcBef>
                          <a:spcPts val="300"/>
                        </a:spcBef>
                        <a:spcAft>
                          <a:spcPts val="300"/>
                        </a:spcAft>
                        <a:buNone/>
                      </a:pPr>
                      <a:r>
                        <a:rPr lang="en-US"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Change from baseline o</a:t>
                      </a:r>
                      <a:r>
                        <a:rPr lang="en-US"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ver all post-baseline time points up to week 24</a:t>
                      </a:r>
                      <a:r>
                        <a:rPr lang="en-US" sz="1800" b="1" kern="1200" baseline="300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a</a:t>
                      </a:r>
                      <a:endParaRPr lang="en-GB" sz="1800" b="1" kern="1200" baseline="300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-2.46 (0.20)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-0.15 (0.19)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&lt;0.001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1951930"/>
                  </a:ext>
                </a:extLst>
              </a:tr>
              <a:tr h="215657">
                <a:tc gridSpan="4">
                  <a:txBody>
                    <a:bodyPr/>
                    <a:lstStyle/>
                    <a:p>
                      <a:pPr marL="79375" marR="79375">
                        <a:spcBef>
                          <a:spcPts val="300"/>
                        </a:spcBef>
                        <a:spcAft>
                          <a:spcPts val="300"/>
                        </a:spcAft>
                        <a:buNone/>
                      </a:pPr>
                      <a:r>
                        <a:rPr lang="en-GB" sz="1200" b="0" i="1" baseline="300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 </a:t>
                      </a:r>
                      <a:r>
                        <a:rPr lang="en-GB" sz="1200" b="0" i="1">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Secondary endpoints were analysed with the use of a mixed model of repeated measurements with smoking as a covariate..</a:t>
                      </a:r>
                    </a:p>
                  </a:txBody>
                  <a:tcPr marL="68580" marR="68580" marT="0" marB="0" anchor="ctr">
                    <a:solidFill>
                      <a:schemeClr val="bg1"/>
                    </a:solidFill>
                  </a:tcPr>
                </a:tc>
                <a:tc hMerge="1">
                  <a:txBody>
                    <a:bodyPr/>
                    <a:lstStyle/>
                    <a:p>
                      <a:endParaRPr lang="en-GB"/>
                    </a:p>
                  </a:txBody>
                  <a:tcPr/>
                </a:tc>
                <a:tc hMerge="1">
                  <a:txBody>
                    <a:bodyPr/>
                    <a:lstStyle/>
                    <a:p>
                      <a:endParaRPr lang="en-GB"/>
                    </a:p>
                  </a:txBody>
                  <a:tcPr/>
                </a:tc>
                <a:tc hMerge="1">
                  <a:txBody>
                    <a:bodyPr/>
                    <a:lstStyle/>
                    <a:p>
                      <a:pPr marL="79375" marR="79375">
                        <a:spcBef>
                          <a:spcPts val="300"/>
                        </a:spcBef>
                        <a:spcAft>
                          <a:spcPts val="300"/>
                        </a:spcAft>
                        <a:buNone/>
                      </a:pPr>
                      <a:endParaRPr lang="en-GB" sz="1200" b="0" i="1">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2759224672"/>
                  </a:ext>
                </a:extLst>
              </a:tr>
            </a:tbl>
          </a:graphicData>
        </a:graphic>
      </p:graphicFrame>
      <p:sp>
        <p:nvSpPr>
          <p:cNvPr id="8" name="Table 1 title: deterministic">
            <a:extLst>
              <a:ext uri="{FF2B5EF4-FFF2-40B4-BE49-F238E27FC236}">
                <a16:creationId xmlns:a16="http://schemas.microsoft.com/office/drawing/2014/main" id="{44A8AA5E-CD96-7FD7-1C8B-82D368B79E3D}"/>
              </a:ext>
            </a:extLst>
          </p:cNvPr>
          <p:cNvSpPr txBox="1"/>
          <p:nvPr/>
        </p:nvSpPr>
        <p:spPr>
          <a:xfrm>
            <a:off x="247009" y="2372380"/>
            <a:ext cx="6100901"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Change in proptosis – (ITT Population) - Phase 2</a:t>
            </a:r>
          </a:p>
        </p:txBody>
      </p:sp>
      <p:graphicFrame>
        <p:nvGraphicFramePr>
          <p:cNvPr id="3" name="Table 3" descr="Key clinical trials, including design, population, intervention, comparators">
            <a:extLst>
              <a:ext uri="{FF2B5EF4-FFF2-40B4-BE49-F238E27FC236}">
                <a16:creationId xmlns:a16="http://schemas.microsoft.com/office/drawing/2014/main" id="{3CA7AF7E-936B-FE22-F744-EEEC5713C74D}"/>
              </a:ext>
            </a:extLst>
          </p:cNvPr>
          <p:cNvGraphicFramePr>
            <a:graphicFrameLocks noGrp="1"/>
          </p:cNvGraphicFramePr>
          <p:nvPr/>
        </p:nvGraphicFramePr>
        <p:xfrm>
          <a:off x="237281" y="5006798"/>
          <a:ext cx="11700000" cy="1188720"/>
        </p:xfrm>
        <a:graphic>
          <a:graphicData uri="http://schemas.openxmlformats.org/drawingml/2006/table">
            <a:tbl>
              <a:tblPr firstRow="1" bandRow="1">
                <a:tableStyleId>{5C22544A-7EE6-4342-B048-85BDC9FD1C3A}</a:tableStyleId>
              </a:tblPr>
              <a:tblGrid>
                <a:gridCol w="3960000">
                  <a:extLst>
                    <a:ext uri="{9D8B030D-6E8A-4147-A177-3AD203B41FA5}">
                      <a16:colId xmlns:a16="http://schemas.microsoft.com/office/drawing/2014/main" val="2781295461"/>
                    </a:ext>
                  </a:extLst>
                </a:gridCol>
                <a:gridCol w="2556000">
                  <a:extLst>
                    <a:ext uri="{9D8B030D-6E8A-4147-A177-3AD203B41FA5}">
                      <a16:colId xmlns:a16="http://schemas.microsoft.com/office/drawing/2014/main" val="1567116184"/>
                    </a:ext>
                  </a:extLst>
                </a:gridCol>
                <a:gridCol w="1764000">
                  <a:extLst>
                    <a:ext uri="{9D8B030D-6E8A-4147-A177-3AD203B41FA5}">
                      <a16:colId xmlns:a16="http://schemas.microsoft.com/office/drawing/2014/main" val="247778488"/>
                    </a:ext>
                  </a:extLst>
                </a:gridCol>
                <a:gridCol w="2232000">
                  <a:extLst>
                    <a:ext uri="{9D8B030D-6E8A-4147-A177-3AD203B41FA5}">
                      <a16:colId xmlns:a16="http://schemas.microsoft.com/office/drawing/2014/main" val="2218118573"/>
                    </a:ext>
                  </a:extLst>
                </a:gridCol>
                <a:gridCol w="1188000">
                  <a:extLst>
                    <a:ext uri="{9D8B030D-6E8A-4147-A177-3AD203B41FA5}">
                      <a16:colId xmlns:a16="http://schemas.microsoft.com/office/drawing/2014/main" val="546889356"/>
                    </a:ext>
                  </a:extLst>
                </a:gridCol>
              </a:tblGrid>
              <a:tr h="215657">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Teprotumumab (n=41)</a:t>
                      </a:r>
                    </a:p>
                  </a:txBody>
                  <a:tcPr marL="68580" marR="68580" marT="0" marB="0" anchor="ct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Placebo (n=42)</a:t>
                      </a: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Difference (95% CI)</a:t>
                      </a: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P-value</a:t>
                      </a:r>
                    </a:p>
                  </a:txBody>
                  <a:tcPr marL="68580" marR="68580" marT="0" marB="0" anchor="ctr"/>
                </a:tc>
                <a:extLst>
                  <a:ext uri="{0D108BD9-81ED-4DB2-BD59-A6C34878D82A}">
                    <a16:rowId xmlns:a16="http://schemas.microsoft.com/office/drawing/2014/main" val="1220355904"/>
                  </a:ext>
                </a:extLst>
              </a:tr>
              <a:tr h="161743">
                <a:tc>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Proptosis response week 24:  %</a:t>
                      </a:r>
                    </a:p>
                  </a:txBody>
                  <a:tcPr marL="68580" marR="68580" marT="0" marB="0" anchor="ctr">
                    <a:solidFill>
                      <a:schemeClr val="accent1"/>
                    </a:solidFill>
                  </a:tcPr>
                </a:tc>
                <a:tc>
                  <a:txBody>
                    <a:bodyPr/>
                    <a:lstStyle/>
                    <a:p>
                      <a:r>
                        <a:rPr lang="en-GB"/>
                        <a:t>83</a:t>
                      </a:r>
                    </a:p>
                  </a:txBody>
                  <a:tcPr marL="68580" marR="68580" marT="0" marB="0" anchor="ctr">
                    <a:solidFill>
                      <a:srgbClr val="CCD8DD"/>
                    </a:solidFill>
                  </a:tcPr>
                </a:tc>
                <a:tc>
                  <a:txBody>
                    <a:bodyPr/>
                    <a:lstStyle/>
                    <a:p>
                      <a:r>
                        <a:rPr lang="en-GB"/>
                        <a:t>10</a:t>
                      </a:r>
                    </a:p>
                  </a:txBody>
                  <a:tcPr marL="68580" marR="68580" marT="0" marB="0" anchor="ctr">
                    <a:solidFill>
                      <a:srgbClr val="CCD8DD"/>
                    </a:solidFill>
                  </a:tcPr>
                </a:tc>
                <a:tc>
                  <a:txBody>
                    <a:bodyPr/>
                    <a:lstStyle/>
                    <a:p>
                      <a:r>
                        <a:rPr lang="en-GB"/>
                        <a:t>73 (59-88)</a:t>
                      </a:r>
                    </a:p>
                  </a:txBody>
                  <a:tcPr marL="68580" marR="68580" marT="0" marB="0" anchor="ctr">
                    <a:solidFill>
                      <a:srgbClr val="CCD8DD"/>
                    </a:solidFill>
                  </a:tcPr>
                </a:tc>
                <a:tc>
                  <a:txBody>
                    <a:bodyPr/>
                    <a:lstStyle/>
                    <a:p>
                      <a:r>
                        <a:rPr lang="en-GB"/>
                        <a:t>&lt;0.001</a:t>
                      </a:r>
                    </a:p>
                  </a:txBody>
                  <a:tcPr marL="68580" marR="68580" marT="0" marB="0" anchor="ctr">
                    <a:solidFill>
                      <a:srgbClr val="CCD8DD"/>
                    </a:solidFill>
                  </a:tcPr>
                </a:tc>
                <a:extLst>
                  <a:ext uri="{0D108BD9-81ED-4DB2-BD59-A6C34878D82A}">
                    <a16:rowId xmlns:a16="http://schemas.microsoft.com/office/drawing/2014/main" val="2567602826"/>
                  </a:ext>
                </a:extLst>
              </a:tr>
              <a:tr h="161743">
                <a:tc gridSpan="5">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Proptosis (mm) – means (SE)</a:t>
                      </a:r>
                    </a:p>
                  </a:txBody>
                  <a:tcPr marL="68580" marR="68580" marT="0" marB="0" anchor="ctr">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a:lnSpc>
                          <a:spcPct val="100000"/>
                        </a:lnSpc>
                        <a:spcBef>
                          <a:spcPts val="300"/>
                        </a:spcBef>
                        <a:spcAft>
                          <a:spcPts val="600"/>
                        </a:spcAft>
                        <a:buNone/>
                      </a:pP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1606641215"/>
                  </a:ext>
                </a:extLst>
              </a:tr>
              <a:tr h="161743">
                <a:tc>
                  <a:txBody>
                    <a:bodyPr/>
                    <a:lstStyle/>
                    <a:p>
                      <a:pPr marL="79375" marR="79375" algn="l" defTabSz="914400" rtl="0" eaLnBrk="1" latinLnBrk="0" hangingPunct="1">
                        <a:spcBef>
                          <a:spcPts val="300"/>
                        </a:spcBef>
                        <a:spcAft>
                          <a:spcPts val="300"/>
                        </a:spcAft>
                        <a:buNone/>
                      </a:pPr>
                      <a:r>
                        <a:rPr lang="en-GB"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Change from baseline to week 24 </a:t>
                      </a:r>
                      <a:endParaRPr lang="en-GB" sz="1800" b="1" kern="1200" baseline="300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-2.82 (0.19)</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-0.54 (0.19)</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-2.28 (-2.77,-1.80)</a:t>
                      </a:r>
                    </a:p>
                  </a:txBody>
                  <a:tcPr marL="68580" marR="68580" marT="0" marB="0" anchor="ctr"/>
                </a:tc>
                <a:tc>
                  <a:txBody>
                    <a:bodyPr/>
                    <a:lstStyle/>
                    <a:p>
                      <a:pPr marL="79375" marR="79375">
                        <a:spcBef>
                          <a:spcPts val="300"/>
                        </a:spcBef>
                        <a:spcAft>
                          <a:spcPts val="300"/>
                        </a:spcAft>
                        <a:buNone/>
                      </a:pPr>
                      <a:r>
                        <a:rPr lang="en-GB" sz="1800">
                          <a:effectLst/>
                          <a:latin typeface="Arial" panose="020B0604020202020204" pitchFamily="34" charset="0"/>
                          <a:ea typeface="Times New Roman" panose="02020603050405020304" pitchFamily="18" charset="0"/>
                          <a:cs typeface="Times New Roman" panose="02020603050405020304" pitchFamily="18" charset="0"/>
                        </a:rPr>
                        <a:t>&lt;0.001</a:t>
                      </a:r>
                    </a:p>
                  </a:txBody>
                  <a:tcPr marL="68580" marR="68580" marT="0" marB="0" anchor="ctr"/>
                </a:tc>
                <a:extLst>
                  <a:ext uri="{0D108BD9-81ED-4DB2-BD59-A6C34878D82A}">
                    <a16:rowId xmlns:a16="http://schemas.microsoft.com/office/drawing/2014/main" val="2031951930"/>
                  </a:ext>
                </a:extLst>
              </a:tr>
            </a:tbl>
          </a:graphicData>
        </a:graphic>
      </p:graphicFrame>
      <p:sp>
        <p:nvSpPr>
          <p:cNvPr id="5" name="Table 1 title: deterministic">
            <a:extLst>
              <a:ext uri="{FF2B5EF4-FFF2-40B4-BE49-F238E27FC236}">
                <a16:creationId xmlns:a16="http://schemas.microsoft.com/office/drawing/2014/main" id="{66709D6F-0307-C7F6-9B20-4A08F8DAA879}"/>
              </a:ext>
            </a:extLst>
          </p:cNvPr>
          <p:cNvSpPr txBox="1"/>
          <p:nvPr/>
        </p:nvSpPr>
        <p:spPr>
          <a:xfrm>
            <a:off x="253781" y="4683901"/>
            <a:ext cx="7665432"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Change in proptosis – Primary outcome - (ITT Population) - OPTIC</a:t>
            </a:r>
          </a:p>
        </p:txBody>
      </p:sp>
      <p:sp>
        <p:nvSpPr>
          <p:cNvPr id="16" name="Title 15">
            <a:extLst>
              <a:ext uri="{FF2B5EF4-FFF2-40B4-BE49-F238E27FC236}">
                <a16:creationId xmlns:a16="http://schemas.microsoft.com/office/drawing/2014/main" id="{7583F6B7-9DF8-9856-D676-87FEFDF0DF0A}"/>
              </a:ext>
            </a:extLst>
          </p:cNvPr>
          <p:cNvSpPr>
            <a:spLocks noGrp="1"/>
          </p:cNvSpPr>
          <p:nvPr>
            <p:ph type="title"/>
          </p:nvPr>
        </p:nvSpPr>
        <p:spPr/>
        <p:txBody>
          <a:bodyPr/>
          <a:lstStyle/>
          <a:p>
            <a:r>
              <a:rPr lang="en-GB" b="1">
                <a:latin typeface="Arial" panose="020B0604020202020204" pitchFamily="34" charset="0"/>
                <a:cs typeface="Arial" panose="020B0604020202020204" pitchFamily="34" charset="0"/>
              </a:rPr>
              <a:t>Results: Change in proptosis</a:t>
            </a:r>
          </a:p>
        </p:txBody>
      </p:sp>
    </p:spTree>
    <p:extLst>
      <p:ext uri="{BB962C8B-B14F-4D97-AF65-F5344CB8AC3E}">
        <p14:creationId xmlns:p14="http://schemas.microsoft.com/office/powerpoint/2010/main" val="130789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38124"/>
            <a:ext cx="11250785" cy="592817"/>
          </a:xfrm>
        </p:spPr>
        <p:txBody>
          <a:bodyPr/>
          <a:lstStyle/>
          <a:p>
            <a:r>
              <a:rPr lang="en-GB"/>
              <a:t>Patient perspectives</a:t>
            </a:r>
          </a:p>
        </p:txBody>
      </p:sp>
      <p:sp>
        <p:nvSpPr>
          <p:cNvPr id="10" name="Text Placeholder 9">
            <a:extLst>
              <a:ext uri="{FF2B5EF4-FFF2-40B4-BE49-F238E27FC236}">
                <a16:creationId xmlns:a16="http://schemas.microsoft.com/office/drawing/2014/main" id="{DC265F04-7ECC-7035-6EC5-9E4C1CD448FE}"/>
              </a:ext>
            </a:extLst>
          </p:cNvPr>
          <p:cNvSpPr>
            <a:spLocks noGrp="1"/>
          </p:cNvSpPr>
          <p:nvPr>
            <p:ph type="body" sz="quarter" idx="14"/>
          </p:nvPr>
        </p:nvSpPr>
        <p:spPr/>
        <p:txBody>
          <a:bodyPr/>
          <a:lstStyle/>
          <a:p>
            <a:r>
              <a:rPr lang="en-GB"/>
              <a:t>Submission from: British Thyroid Foundation</a:t>
            </a:r>
          </a:p>
        </p:txBody>
      </p:sp>
      <p:sp>
        <p:nvSpPr>
          <p:cNvPr id="8" name="Text Placeholder 7">
            <a:extLst>
              <a:ext uri="{FF2B5EF4-FFF2-40B4-BE49-F238E27FC236}">
                <a16:creationId xmlns:a16="http://schemas.microsoft.com/office/drawing/2014/main" id="{4B440743-57CD-6292-75D2-7E57A1A13CA0}"/>
              </a:ext>
            </a:extLst>
          </p:cNvPr>
          <p:cNvSpPr>
            <a:spLocks noGrp="1"/>
          </p:cNvSpPr>
          <p:nvPr>
            <p:ph type="body" sz="quarter" idx="12"/>
          </p:nvPr>
        </p:nvSpPr>
        <p:spPr>
          <a:xfrm>
            <a:off x="466725" y="1113858"/>
            <a:ext cx="7861805" cy="5316320"/>
          </a:xfrm>
        </p:spPr>
        <p:txBody>
          <a:bodyPr/>
          <a:lstStyle/>
          <a:p>
            <a:r>
              <a:rPr lang="en-GB" b="1"/>
              <a:t>Impacts on patients</a:t>
            </a:r>
          </a:p>
          <a:p>
            <a:pPr marL="285750" indent="-285750">
              <a:spcBef>
                <a:spcPts val="0"/>
              </a:spcBef>
              <a:buFont typeface="Arial" panose="020B0604020202020204" pitchFamily="34" charset="0"/>
              <a:buChar char="•"/>
            </a:pPr>
            <a:r>
              <a:rPr lang="en-GB"/>
              <a:t>TED impacts many aspects of everyday life</a:t>
            </a:r>
          </a:p>
          <a:p>
            <a:pPr marL="971550" lvl="1" indent="-285750">
              <a:spcBef>
                <a:spcPts val="0"/>
              </a:spcBef>
              <a:buFont typeface="Inter" panose="02000503000000020004" pitchFamily="2" charset="0"/>
              <a:buChar char="↳"/>
              <a:defRPr/>
            </a:pPr>
            <a:r>
              <a:rPr lang="en-GB">
                <a:ea typeface="+mn-ea"/>
                <a:cs typeface="Arial" panose="020B0604020202020204" pitchFamily="34" charset="0"/>
              </a:rPr>
              <a:t>Mobility and independence, ability to engage with work and education, and ability to perform everyday tasks </a:t>
            </a:r>
          </a:p>
          <a:p>
            <a:pPr marL="285750" indent="-285750">
              <a:spcBef>
                <a:spcPts val="0"/>
              </a:spcBef>
              <a:buFont typeface="Arial" panose="020B0604020202020204" pitchFamily="34" charset="0"/>
              <a:buChar char="•"/>
            </a:pPr>
            <a:r>
              <a:rPr lang="en-GB"/>
              <a:t>TED can have a devastating psychological impact</a:t>
            </a:r>
          </a:p>
          <a:p>
            <a:pPr marL="971550" lvl="1" indent="-285750">
              <a:spcBef>
                <a:spcPts val="0"/>
              </a:spcBef>
              <a:buFont typeface="Inter" panose="02000503000000020004" pitchFamily="2" charset="0"/>
              <a:buChar char="↳"/>
              <a:defRPr/>
            </a:pPr>
            <a:r>
              <a:rPr lang="en-GB">
                <a:ea typeface="+mn-ea"/>
                <a:cs typeface="Arial" panose="020B0604020202020204" pitchFamily="34" charset="0"/>
              </a:rPr>
              <a:t>Many people feel embarrassed by their changed appearance and live in fear of symptoms returning</a:t>
            </a:r>
          </a:p>
          <a:p>
            <a:r>
              <a:rPr lang="en-GB" b="1"/>
              <a:t>Current care</a:t>
            </a:r>
          </a:p>
          <a:p>
            <a:pPr marL="285750" indent="-285750">
              <a:spcBef>
                <a:spcPts val="0"/>
              </a:spcBef>
              <a:buFont typeface="Arial" panose="020B0604020202020204" pitchFamily="34" charset="0"/>
              <a:buChar char="•"/>
            </a:pPr>
            <a:r>
              <a:rPr lang="en-GB"/>
              <a:t>Patients feel let down given few effective treatment options, many continuing to experience symptoms despite being treated with currently available treatments</a:t>
            </a:r>
          </a:p>
          <a:p>
            <a:pPr marL="285750" indent="-285750">
              <a:spcBef>
                <a:spcPts val="0"/>
              </a:spcBef>
              <a:buFont typeface="Arial" panose="020B0604020202020204" pitchFamily="34" charset="0"/>
              <a:buChar char="•"/>
            </a:pPr>
            <a:r>
              <a:rPr lang="en-GB"/>
              <a:t>Mixed feeling about accessing care, there is an urgent need for more specialist eye clinics</a:t>
            </a:r>
            <a:endParaRPr lang="en-GB" b="1"/>
          </a:p>
          <a:p>
            <a:r>
              <a:rPr lang="en-GB" b="1"/>
              <a:t>Teprotumumab</a:t>
            </a:r>
          </a:p>
          <a:p>
            <a:pPr marL="342900" indent="-342900">
              <a:spcBef>
                <a:spcPts val="0"/>
              </a:spcBef>
              <a:buFont typeface="Arial" panose="020B0604020202020204" pitchFamily="34" charset="0"/>
              <a:buChar char="•"/>
            </a:pPr>
            <a:r>
              <a:rPr lang="en-GB"/>
              <a:t>Patients welcome the introduction of a targeted therapy that is possibly more effective</a:t>
            </a:r>
          </a:p>
          <a:p>
            <a:endParaRPr lang="en-GB"/>
          </a:p>
        </p:txBody>
      </p:sp>
      <p:sp>
        <p:nvSpPr>
          <p:cNvPr id="2" name="Speech Bubble: Rectangle with Corners Rounded 1" descr="Patient quotation">
            <a:extLst>
              <a:ext uri="{FF2B5EF4-FFF2-40B4-BE49-F238E27FC236}">
                <a16:creationId xmlns:a16="http://schemas.microsoft.com/office/drawing/2014/main" id="{2B9412CB-A184-684E-C9FC-3FE1D22F431C}"/>
              </a:ext>
              <a:ext uri="{C183D7F6-B498-43B3-948B-1728B52AA6E4}">
                <adec:decorative xmlns:adec="http://schemas.microsoft.com/office/drawing/2017/decorative" val="0"/>
              </a:ext>
            </a:extLst>
          </p:cNvPr>
          <p:cNvSpPr/>
          <p:nvPr/>
        </p:nvSpPr>
        <p:spPr>
          <a:xfrm>
            <a:off x="8328530" y="427822"/>
            <a:ext cx="3693173" cy="3250651"/>
          </a:xfrm>
          <a:prstGeom prst="wedgeRoundRectCallo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“TED for me has been awful. The squeezing pain, throbbing headaches, your eyes are constantly bulging, eyelids retracted and your eyes are constantly bright red and feel you have Bournemouth beach rubbing around inside your eyes and in the eye socket. It truly is a never-ending symptom that ruins your life. </a:t>
            </a:r>
          </a:p>
        </p:txBody>
      </p:sp>
      <p:sp>
        <p:nvSpPr>
          <p:cNvPr id="3" name="Speech Bubble: Rectangle with Corners Rounded 2" descr="Patient quotation">
            <a:extLst>
              <a:ext uri="{FF2B5EF4-FFF2-40B4-BE49-F238E27FC236}">
                <a16:creationId xmlns:a16="http://schemas.microsoft.com/office/drawing/2014/main" id="{74F35949-E934-3449-6081-67078021B673}"/>
              </a:ext>
              <a:ext uri="{C183D7F6-B498-43B3-948B-1728B52AA6E4}">
                <adec:decorative xmlns:adec="http://schemas.microsoft.com/office/drawing/2017/decorative" val="0"/>
              </a:ext>
            </a:extLst>
          </p:cNvPr>
          <p:cNvSpPr/>
          <p:nvPr/>
        </p:nvSpPr>
        <p:spPr>
          <a:xfrm>
            <a:off x="8328530" y="4179725"/>
            <a:ext cx="3693173" cy="1938897"/>
          </a:xfrm>
          <a:prstGeom prst="wedgeRoundRectCallout">
            <a:avLst>
              <a:gd name="adj1" fmla="val 21806"/>
              <a:gd name="adj2" fmla="val 61150"/>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“When I developed TED I hid myself away I didn't want to socialise as the amount of stares and horrible comments that were made towards me made me feel suicidal.”</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871663" y="6430178"/>
            <a:ext cx="9086850" cy="365125"/>
          </a:xfrm>
        </p:spPr>
        <p:txBody>
          <a:bodyPr/>
          <a:lstStyle/>
          <a:p>
            <a:r>
              <a:rPr lang="en-GB" dirty="0"/>
              <a:t>Abbreviations: TED, Thyroid eye disease;</a:t>
            </a:r>
          </a:p>
        </p:txBody>
      </p:sp>
    </p:spTree>
    <p:extLst>
      <p:ext uri="{BB962C8B-B14F-4D97-AF65-F5344CB8AC3E}">
        <p14:creationId xmlns:p14="http://schemas.microsoft.com/office/powerpoint/2010/main" val="1674774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30B9C-6BF3-D023-6D43-592EA2D796A7}"/>
            </a:ext>
          </a:extLst>
        </p:cNvPr>
        <p:cNvGrpSpPr/>
        <p:nvPr/>
      </p:nvGrpSpPr>
      <p:grpSpPr>
        <a:xfrm>
          <a:off x="0" y="0"/>
          <a:ext cx="0" cy="0"/>
          <a:chOff x="0" y="0"/>
          <a:chExt cx="0" cy="0"/>
        </a:xfrm>
      </p:grpSpPr>
      <p:sp>
        <p:nvSpPr>
          <p:cNvPr id="18" name="Text Placeholder 2">
            <a:extLst>
              <a:ext uri="{FF2B5EF4-FFF2-40B4-BE49-F238E27FC236}">
                <a16:creationId xmlns:a16="http://schemas.microsoft.com/office/drawing/2014/main" id="{4D0E79BB-D6BE-4B33-296D-11B885626845}"/>
              </a:ext>
            </a:extLst>
          </p:cNvPr>
          <p:cNvSpPr txBox="1">
            <a:spLocks/>
          </p:cNvSpPr>
          <p:nvPr/>
        </p:nvSpPr>
        <p:spPr>
          <a:xfrm>
            <a:off x="333943" y="789954"/>
            <a:ext cx="11524074" cy="563159"/>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GB"/>
              <a:t>In both studies a significantly higher percentage of people in the teprotumumab group showed a diplopia response (improvement by ≥1 diplopia grade) compared to the placebo group </a:t>
            </a:r>
            <a:r>
              <a:rPr lang="en-GB" b="1"/>
              <a:t>at Week 24  </a:t>
            </a:r>
          </a:p>
        </p:txBody>
      </p:sp>
      <p:sp>
        <p:nvSpPr>
          <p:cNvPr id="4" name="Text Placeholder 3">
            <a:extLst>
              <a:ext uri="{FF2B5EF4-FFF2-40B4-BE49-F238E27FC236}">
                <a16:creationId xmlns:a16="http://schemas.microsoft.com/office/drawing/2014/main" id="{2B14C410-1B1A-6FBD-F7EF-F04B0522DD6B}"/>
              </a:ext>
            </a:extLst>
          </p:cNvPr>
          <p:cNvSpPr>
            <a:spLocks noGrp="1"/>
          </p:cNvSpPr>
          <p:nvPr>
            <p:ph type="body" sz="quarter" idx="13"/>
          </p:nvPr>
        </p:nvSpPr>
        <p:spPr>
          <a:xfrm>
            <a:off x="1871663" y="6470111"/>
            <a:ext cx="9086850" cy="365125"/>
          </a:xfrm>
        </p:spPr>
        <p:txBody>
          <a:bodyPr/>
          <a:lstStyle/>
          <a:p>
            <a:endParaRPr lang="en-GB"/>
          </a:p>
        </p:txBody>
      </p:sp>
      <p:sp>
        <p:nvSpPr>
          <p:cNvPr id="16" name="Title 15">
            <a:extLst>
              <a:ext uri="{FF2B5EF4-FFF2-40B4-BE49-F238E27FC236}">
                <a16:creationId xmlns:a16="http://schemas.microsoft.com/office/drawing/2014/main" id="{A0775813-7AD5-EA4D-41CA-5161DAF61BF1}"/>
              </a:ext>
            </a:extLst>
          </p:cNvPr>
          <p:cNvSpPr>
            <a:spLocks noGrp="1"/>
          </p:cNvSpPr>
          <p:nvPr>
            <p:ph type="title"/>
          </p:nvPr>
        </p:nvSpPr>
        <p:spPr/>
        <p:txBody>
          <a:bodyPr/>
          <a:lstStyle/>
          <a:p>
            <a:r>
              <a:rPr lang="en-GB" b="1">
                <a:latin typeface="Arial" panose="020B0604020202020204" pitchFamily="34" charset="0"/>
                <a:cs typeface="Arial" panose="020B0604020202020204" pitchFamily="34" charset="0"/>
              </a:rPr>
              <a:t>Results: Diplopia response</a:t>
            </a:r>
          </a:p>
        </p:txBody>
      </p:sp>
      <p:graphicFrame>
        <p:nvGraphicFramePr>
          <p:cNvPr id="6" name="Table 3" descr="Key clinical trials, including design, population, intervention, comparators">
            <a:extLst>
              <a:ext uri="{FF2B5EF4-FFF2-40B4-BE49-F238E27FC236}">
                <a16:creationId xmlns:a16="http://schemas.microsoft.com/office/drawing/2014/main" id="{C560D4CC-CB07-5AEB-2EA8-0D47A8261C2B}"/>
              </a:ext>
            </a:extLst>
          </p:cNvPr>
          <p:cNvGraphicFramePr>
            <a:graphicFrameLocks noGrp="1"/>
          </p:cNvGraphicFramePr>
          <p:nvPr/>
        </p:nvGraphicFramePr>
        <p:xfrm>
          <a:off x="333943" y="1652209"/>
          <a:ext cx="11611048" cy="3383280"/>
        </p:xfrm>
        <a:graphic>
          <a:graphicData uri="http://schemas.openxmlformats.org/drawingml/2006/table">
            <a:tbl>
              <a:tblPr firstRow="1" bandRow="1">
                <a:tableStyleId>{5C22544A-7EE6-4342-B048-85BDC9FD1C3A}</a:tableStyleId>
              </a:tblPr>
              <a:tblGrid>
                <a:gridCol w="3635903">
                  <a:extLst>
                    <a:ext uri="{9D8B030D-6E8A-4147-A177-3AD203B41FA5}">
                      <a16:colId xmlns:a16="http://schemas.microsoft.com/office/drawing/2014/main" val="2781295461"/>
                    </a:ext>
                  </a:extLst>
                </a:gridCol>
                <a:gridCol w="3374537">
                  <a:extLst>
                    <a:ext uri="{9D8B030D-6E8A-4147-A177-3AD203B41FA5}">
                      <a16:colId xmlns:a16="http://schemas.microsoft.com/office/drawing/2014/main" val="1567116184"/>
                    </a:ext>
                  </a:extLst>
                </a:gridCol>
                <a:gridCol w="3326966">
                  <a:extLst>
                    <a:ext uri="{9D8B030D-6E8A-4147-A177-3AD203B41FA5}">
                      <a16:colId xmlns:a16="http://schemas.microsoft.com/office/drawing/2014/main" val="3954625099"/>
                    </a:ext>
                  </a:extLst>
                </a:gridCol>
                <a:gridCol w="1273642">
                  <a:extLst>
                    <a:ext uri="{9D8B030D-6E8A-4147-A177-3AD203B41FA5}">
                      <a16:colId xmlns:a16="http://schemas.microsoft.com/office/drawing/2014/main" val="3211514236"/>
                    </a:ext>
                  </a:extLst>
                </a:gridCol>
              </a:tblGrid>
              <a:tr h="306747">
                <a:tc>
                  <a:txBody>
                    <a:bodyPr/>
                    <a:lstStyle/>
                    <a:p>
                      <a:pPr>
                        <a:lnSpc>
                          <a:spcPct val="100000"/>
                        </a:lnSpc>
                      </a:pPr>
                      <a:endParaRPr lang="en-GB" sz="1800" b="1">
                        <a:solidFill>
                          <a:schemeClr val="bg1"/>
                        </a:solidFill>
                        <a:latin typeface="Arial" panose="020B0604020202020204" pitchFamily="34" charset="0"/>
                      </a:endParaRPr>
                    </a:p>
                  </a:txBody>
                  <a:tcPr anchor="ctr">
                    <a:solidFill>
                      <a:schemeClr val="accent1"/>
                    </a:solidFill>
                  </a:tcP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Teprotumumab (n=42)</a:t>
                      </a:r>
                    </a:p>
                  </a:txBody>
                  <a:tcPr marL="68580" marR="68580" marT="0" marB="0" anchor="ct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Placebo (n=45)</a:t>
                      </a:r>
                    </a:p>
                  </a:txBody>
                  <a:tcPr marL="68580" marR="68580" marT="0" marB="0" anchor="ct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P-value</a:t>
                      </a:r>
                    </a:p>
                  </a:txBody>
                  <a:tcPr marL="68580" marR="68580" marT="0" marB="0" anchor="ctr"/>
                </a:tc>
                <a:extLst>
                  <a:ext uri="{0D108BD9-81ED-4DB2-BD59-A6C34878D82A}">
                    <a16:rowId xmlns:a16="http://schemas.microsoft.com/office/drawing/2014/main" val="1220355904"/>
                  </a:ext>
                </a:extLst>
              </a:tr>
              <a:tr h="230060">
                <a:tc gridSpan="3">
                  <a:txBody>
                    <a:bodyPr/>
                    <a:lstStyle/>
                    <a:p>
                      <a:pPr>
                        <a:lnSpc>
                          <a:spcPct val="100000"/>
                        </a:lnSpc>
                        <a:spcBef>
                          <a:spcPts val="300"/>
                        </a:spcBef>
                        <a:spcAft>
                          <a:spcPts val="600"/>
                        </a:spcAft>
                        <a:buNone/>
                      </a:pPr>
                      <a:r>
                        <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Baseline diplopia according to grade – no. of patients (%)</a:t>
                      </a:r>
                    </a:p>
                  </a:txBody>
                  <a:tcPr marL="68580" marR="68580" marT="0" marB="0" anchor="ctr">
                    <a:solidFill>
                      <a:schemeClr val="accent1"/>
                    </a:solidFill>
                  </a:tcPr>
                </a:tc>
                <a:tc hMerge="1">
                  <a:txBody>
                    <a:bodyPr/>
                    <a:lstStyle/>
                    <a:p>
                      <a:endParaRPr lang="en-GB"/>
                    </a:p>
                  </a:txBody>
                  <a:tcPr/>
                </a:tc>
                <a:tc hMerge="1">
                  <a:txBody>
                    <a:bodyPr/>
                    <a:lstStyle/>
                    <a:p>
                      <a:pPr>
                        <a:lnSpc>
                          <a:spcPct val="100000"/>
                        </a:lnSpc>
                        <a:spcBef>
                          <a:spcPts val="300"/>
                        </a:spcBef>
                        <a:spcAft>
                          <a:spcPts val="600"/>
                        </a:spcAft>
                        <a:buNone/>
                      </a:pP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a:lnSpc>
                          <a:spcPct val="100000"/>
                        </a:lnSpc>
                        <a:spcBef>
                          <a:spcPts val="300"/>
                        </a:spcBef>
                        <a:spcAft>
                          <a:spcPts val="600"/>
                        </a:spcAft>
                        <a:buNone/>
                      </a:pP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1606641215"/>
                  </a:ext>
                </a:extLst>
              </a:tr>
              <a:tr h="230060">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  No diplopia</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4 (10)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14 (31)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1951930"/>
                  </a:ext>
                </a:extLst>
              </a:tr>
              <a:tr h="230060">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  Intermittent</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16 (38)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19 (42)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34556633"/>
                  </a:ext>
                </a:extLst>
              </a:tr>
              <a:tr h="230060">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  Inconstant</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7 (17)</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8 (18)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1553645"/>
                  </a:ext>
                </a:extLst>
              </a:tr>
              <a:tr h="230060">
                <a:tc>
                  <a:txBody>
                    <a:bodyPr/>
                    <a:lstStyle/>
                    <a:p>
                      <a:pPr marL="79375" marR="79375">
                        <a:spcBef>
                          <a:spcPts val="300"/>
                        </a:spcBef>
                        <a:spcAft>
                          <a:spcPts val="300"/>
                        </a:spcAft>
                        <a:buNone/>
                      </a:pPr>
                      <a:r>
                        <a:rPr lang="en-US" sz="1800" b="1">
                          <a:solidFill>
                            <a:schemeClr val="bg1"/>
                          </a:solidFill>
                          <a:effectLst/>
                          <a:latin typeface="Arial" panose="020B0604020202020204" pitchFamily="34" charset="0"/>
                          <a:ea typeface="Arial" panose="020B0604020202020204" pitchFamily="34" charset="0"/>
                          <a:cs typeface="Times New Roman" panose="02020603050405020304" pitchFamily="18" charset="0"/>
                        </a:rPr>
                        <a:t>  Constant</a:t>
                      </a:r>
                      <a:endParaRPr lang="en-GB" sz="1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15 (35)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r>
                        <a:rPr lang="en-US" sz="1800">
                          <a:effectLst/>
                          <a:latin typeface="Arial" panose="020B0604020202020204" pitchFamily="34" charset="0"/>
                          <a:ea typeface="Times New Roman" panose="02020603050405020304" pitchFamily="18" charset="0"/>
                          <a:cs typeface="Times New Roman" panose="02020603050405020304" pitchFamily="18" charset="0"/>
                        </a:rPr>
                        <a:t>4 (9)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85893229"/>
                  </a:ext>
                </a:extLst>
              </a:tr>
              <a:tr h="230060">
                <a:tc gridSpan="3">
                  <a:txBody>
                    <a:bodyPr/>
                    <a:lstStyle/>
                    <a:p>
                      <a:pPr marL="79375" marR="79375" algn="l" defTabSz="914400" rtl="0" eaLnBrk="1" latinLnBrk="0" hangingPunct="1">
                        <a:spcBef>
                          <a:spcPts val="300"/>
                        </a:spcBef>
                        <a:spcAft>
                          <a:spcPts val="300"/>
                        </a:spcAft>
                        <a:buNone/>
                      </a:pPr>
                      <a:r>
                        <a:rPr lang="en-GB" sz="1800" b="1" kern="1200" baseline="300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Week 24 diplopia according to grade – no. of patients (%)</a:t>
                      </a:r>
                    </a:p>
                  </a:txBody>
                  <a:tcPr marL="68580" marR="68580" marT="0" marB="0" anchor="ctr">
                    <a:solidFill>
                      <a:schemeClr val="accent1"/>
                    </a:solidFill>
                  </a:tcPr>
                </a:tc>
                <a:tc hMerge="1">
                  <a:txBody>
                    <a:bodyPr/>
                    <a:lstStyle/>
                    <a:p>
                      <a:pPr marL="79375" marR="79375">
                        <a:spcBef>
                          <a:spcPts val="300"/>
                        </a:spcBef>
                        <a:spcAft>
                          <a:spcPts val="300"/>
                        </a:spcAft>
                        <a:buNone/>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marL="79375" marR="79375" algn="l" defTabSz="914400" rtl="0" eaLnBrk="1" latinLnBrk="0" hangingPunct="1">
                        <a:spcBef>
                          <a:spcPts val="300"/>
                        </a:spcBef>
                        <a:spcAft>
                          <a:spcPts val="300"/>
                        </a:spcAft>
                        <a:buNone/>
                      </a:pP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79375" marR="79375" algn="l" defTabSz="914400" rtl="0" eaLnBrk="1" latinLnBrk="0" hangingPunct="1">
                        <a:spcBef>
                          <a:spcPts val="300"/>
                        </a:spcBef>
                        <a:spcAft>
                          <a:spcPts val="300"/>
                        </a:spcAft>
                        <a:buNone/>
                      </a:pP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1634784334"/>
                  </a:ext>
                </a:extLst>
              </a:tr>
              <a:tr h="230060">
                <a:tc>
                  <a:txBody>
                    <a:bodyPr/>
                    <a:lstStyle/>
                    <a:p>
                      <a:pPr marL="79375" marR="79375" algn="l" defTabSz="914400" rtl="0" eaLnBrk="1" latinLnBrk="0" hangingPunct="1">
                        <a:spcBef>
                          <a:spcPts val="300"/>
                        </a:spcBef>
                        <a:spcAft>
                          <a:spcPts val="300"/>
                        </a:spcAft>
                        <a:buNone/>
                      </a:pPr>
                      <a:r>
                        <a:rPr lang="en-US"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  No diplopia</a:t>
                      </a: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21 (50)</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18 (40)</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97196051"/>
                  </a:ext>
                </a:extLst>
              </a:tr>
              <a:tr h="230060">
                <a:tc>
                  <a:txBody>
                    <a:bodyPr/>
                    <a:lstStyle/>
                    <a:p>
                      <a:pPr marL="79375" marR="79375" algn="l" defTabSz="914400" rtl="0" eaLnBrk="1" latinLnBrk="0" hangingPunct="1">
                        <a:spcBef>
                          <a:spcPts val="300"/>
                        </a:spcBef>
                        <a:spcAft>
                          <a:spcPts val="300"/>
                        </a:spcAft>
                        <a:buNone/>
                      </a:pPr>
                      <a:r>
                        <a:rPr lang="en-US"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  Intermittent</a:t>
                      </a: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4 (10)</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8 (18)</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3321938"/>
                  </a:ext>
                </a:extLst>
              </a:tr>
              <a:tr h="230060">
                <a:tc>
                  <a:txBody>
                    <a:bodyPr/>
                    <a:lstStyle/>
                    <a:p>
                      <a:pPr marL="79375" marR="79375" algn="l" defTabSz="914400" rtl="0" eaLnBrk="1" latinLnBrk="0" hangingPunct="1">
                        <a:spcBef>
                          <a:spcPts val="300"/>
                        </a:spcBef>
                        <a:spcAft>
                          <a:spcPts val="300"/>
                        </a:spcAft>
                        <a:buNone/>
                      </a:pPr>
                      <a:r>
                        <a:rPr lang="en-US"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  Inconstant</a:t>
                      </a: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9 (21)</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7 (16)</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67462231"/>
                  </a:ext>
                </a:extLst>
              </a:tr>
              <a:tr h="230060">
                <a:tc>
                  <a:txBody>
                    <a:bodyPr/>
                    <a:lstStyle/>
                    <a:p>
                      <a:pPr marL="79375" marR="79375" algn="l" defTabSz="914400" rtl="0" eaLnBrk="1" latinLnBrk="0" hangingPunct="1">
                        <a:spcBef>
                          <a:spcPts val="300"/>
                        </a:spcBef>
                        <a:spcAft>
                          <a:spcPts val="300"/>
                        </a:spcAft>
                        <a:buNone/>
                      </a:pPr>
                      <a:r>
                        <a:rPr lang="en-US"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  Constant</a:t>
                      </a: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4 (10)</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6 (13)</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62074536"/>
                  </a:ext>
                </a:extLst>
              </a:tr>
              <a:tr h="230060">
                <a:tc>
                  <a:txBody>
                    <a:bodyPr/>
                    <a:lstStyle/>
                    <a:p>
                      <a:pPr marL="79375" marR="79375" algn="l" defTabSz="914400" rtl="0" eaLnBrk="1" latinLnBrk="0" hangingPunct="1">
                        <a:spcBef>
                          <a:spcPts val="300"/>
                        </a:spcBef>
                        <a:spcAft>
                          <a:spcPts val="300"/>
                        </a:spcAft>
                        <a:buNone/>
                      </a:pPr>
                      <a:r>
                        <a:rPr lang="en-US"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  Response</a:t>
                      </a:r>
                      <a:endParaRPr lang="en-GB" sz="1800" b="1" kern="12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26/38 (68)</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10/39 (26)</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&lt;0.001</a:t>
                      </a:r>
                    </a:p>
                  </a:txBody>
                  <a:tcPr marL="68580" marR="68580" marT="0" marB="0"/>
                </a:tc>
                <a:extLst>
                  <a:ext uri="{0D108BD9-81ED-4DB2-BD59-A6C34878D82A}">
                    <a16:rowId xmlns:a16="http://schemas.microsoft.com/office/drawing/2014/main" val="435623233"/>
                  </a:ext>
                </a:extLst>
              </a:tr>
            </a:tbl>
          </a:graphicData>
        </a:graphic>
      </p:graphicFrame>
      <p:graphicFrame>
        <p:nvGraphicFramePr>
          <p:cNvPr id="10" name="Table 3" descr="Key clinical trials, including design, population, intervention, comparators">
            <a:extLst>
              <a:ext uri="{FF2B5EF4-FFF2-40B4-BE49-F238E27FC236}">
                <a16:creationId xmlns:a16="http://schemas.microsoft.com/office/drawing/2014/main" id="{E1E00344-E0B3-E532-1742-C434A40E06BC}"/>
              </a:ext>
            </a:extLst>
          </p:cNvPr>
          <p:cNvGraphicFramePr>
            <a:graphicFrameLocks noGrp="1"/>
          </p:cNvGraphicFramePr>
          <p:nvPr/>
        </p:nvGraphicFramePr>
        <p:xfrm>
          <a:off x="327172" y="5301991"/>
          <a:ext cx="11592000" cy="941080"/>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2781295461"/>
                    </a:ext>
                  </a:extLst>
                </a:gridCol>
                <a:gridCol w="2556000">
                  <a:extLst>
                    <a:ext uri="{9D8B030D-6E8A-4147-A177-3AD203B41FA5}">
                      <a16:colId xmlns:a16="http://schemas.microsoft.com/office/drawing/2014/main" val="1567116184"/>
                    </a:ext>
                  </a:extLst>
                </a:gridCol>
                <a:gridCol w="1800000">
                  <a:extLst>
                    <a:ext uri="{9D8B030D-6E8A-4147-A177-3AD203B41FA5}">
                      <a16:colId xmlns:a16="http://schemas.microsoft.com/office/drawing/2014/main" val="247778488"/>
                    </a:ext>
                  </a:extLst>
                </a:gridCol>
                <a:gridCol w="2376000">
                  <a:extLst>
                    <a:ext uri="{9D8B030D-6E8A-4147-A177-3AD203B41FA5}">
                      <a16:colId xmlns:a16="http://schemas.microsoft.com/office/drawing/2014/main" val="2218118573"/>
                    </a:ext>
                  </a:extLst>
                </a:gridCol>
                <a:gridCol w="1260000">
                  <a:extLst>
                    <a:ext uri="{9D8B030D-6E8A-4147-A177-3AD203B41FA5}">
                      <a16:colId xmlns:a16="http://schemas.microsoft.com/office/drawing/2014/main" val="4262489832"/>
                    </a:ext>
                  </a:extLst>
                </a:gridCol>
              </a:tblGrid>
              <a:tr h="255698">
                <a:tc>
                  <a:txBody>
                    <a:bodyPr/>
                    <a:lstStyle/>
                    <a:p>
                      <a:pPr>
                        <a:lnSpc>
                          <a:spcPct val="100000"/>
                        </a:lnSpc>
                      </a:pPr>
                      <a:endParaRPr lang="en-GB" sz="1800" kern="1200">
                        <a:solidFill>
                          <a:schemeClr val="dk1"/>
                        </a:solidFill>
                        <a:effectLst/>
                        <a:latin typeface="Arial" panose="020B0604020202020204" pitchFamily="34" charset="0"/>
                        <a:cs typeface="Times New Roman" panose="02020603050405020304" pitchFamily="18" charset="0"/>
                      </a:endParaRPr>
                    </a:p>
                  </a:txBody>
                  <a:tcPr anchor="ctr">
                    <a:solidFill>
                      <a:schemeClr val="accent1"/>
                    </a:solidFill>
                  </a:tcP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Teprotumumab (n=41)</a:t>
                      </a:r>
                    </a:p>
                  </a:txBody>
                  <a:tcPr marL="68580" marR="68580" marT="0" marB="0" anchor="ctr"/>
                </a:tc>
                <a:tc>
                  <a:txBody>
                    <a:bodyPr/>
                    <a:lstStyle/>
                    <a:p>
                      <a:pPr marL="0" algn="l" defTabSz="914400" rtl="0" eaLnBrk="1" latinLnBrk="0" hangingPunct="1">
                        <a:spcBef>
                          <a:spcPts val="400"/>
                        </a:spcBef>
                        <a:spcAft>
                          <a:spcPts val="200"/>
                        </a:spcAft>
                        <a:buNone/>
                        <a:tabLst>
                          <a:tab pos="914400" algn="l"/>
                          <a:tab pos="1714500" algn="l"/>
                          <a:tab pos="914400" algn="l"/>
                        </a:tabLst>
                      </a:pPr>
                      <a:r>
                        <a:rPr lang="en-GB" sz="1800" b="1" kern="1200">
                          <a:solidFill>
                            <a:schemeClr val="bg1"/>
                          </a:solidFill>
                          <a:effectLst/>
                          <a:latin typeface="Arial" panose="020B0604020202020204" pitchFamily="34" charset="0"/>
                          <a:ea typeface="Arial Unicode MS" panose="020B0604020202020204"/>
                          <a:cs typeface="Times New Roman" panose="02020603050405020304" pitchFamily="18" charset="0"/>
                        </a:rPr>
                        <a:t>Placebo (n=42)</a:t>
                      </a: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Difference (95% CI)</a:t>
                      </a:r>
                    </a:p>
                  </a:txBody>
                  <a:tcPr marL="68580" marR="68580" marT="0" marB="0" anchor="ctr"/>
                </a:tc>
                <a:tc>
                  <a:txBody>
                    <a:bodyPr/>
                    <a:lstStyle/>
                    <a:p>
                      <a:pPr>
                        <a:spcBef>
                          <a:spcPts val="400"/>
                        </a:spcBef>
                        <a:spcAft>
                          <a:spcPts val="200"/>
                        </a:spcAft>
                        <a:buNone/>
                        <a:tabLst>
                          <a:tab pos="914400" algn="l"/>
                          <a:tab pos="1714500" algn="l"/>
                          <a:tab pos="914400" algn="l"/>
                        </a:tabLst>
                      </a:pPr>
                      <a:r>
                        <a:rPr lang="en-GB" sz="1800" b="1">
                          <a:solidFill>
                            <a:schemeClr val="bg1"/>
                          </a:solidFill>
                          <a:effectLst/>
                          <a:latin typeface="Arial" panose="020B0604020202020204" pitchFamily="34" charset="0"/>
                          <a:ea typeface="Arial Unicode MS" panose="020B0604020202020204"/>
                          <a:cs typeface="Times New Roman" panose="02020603050405020304" pitchFamily="18" charset="0"/>
                        </a:rPr>
                        <a:t>P-value</a:t>
                      </a:r>
                    </a:p>
                  </a:txBody>
                  <a:tcPr marL="68580" marR="68580" marT="0" marB="0" anchor="ctr"/>
                </a:tc>
                <a:extLst>
                  <a:ext uri="{0D108BD9-81ED-4DB2-BD59-A6C34878D82A}">
                    <a16:rowId xmlns:a16="http://schemas.microsoft.com/office/drawing/2014/main" val="1220355904"/>
                  </a:ext>
                </a:extLst>
              </a:tr>
              <a:tr h="575320">
                <a:tc>
                  <a:txBody>
                    <a:bodyPr/>
                    <a:lstStyle/>
                    <a:p>
                      <a:pPr marL="79375" marR="79375" algn="l" defTabSz="914400" rtl="0" eaLnBrk="1" latinLnBrk="0" hangingPunct="1">
                        <a:spcBef>
                          <a:spcPts val="300"/>
                        </a:spcBef>
                        <a:spcAft>
                          <a:spcPts val="300"/>
                        </a:spcAft>
                        <a:buNone/>
                      </a:pPr>
                      <a:r>
                        <a:rPr lang="en-GB" sz="1800" b="1" kern="1200">
                          <a:solidFill>
                            <a:schemeClr val="bg1"/>
                          </a:solidFill>
                          <a:effectLst/>
                          <a:latin typeface="Arial" panose="020B0604020202020204" pitchFamily="34" charset="0"/>
                          <a:ea typeface="Arial" panose="020B0604020202020204" pitchFamily="34" charset="0"/>
                          <a:cs typeface="Times New Roman" panose="02020603050405020304" pitchFamily="18" charset="0"/>
                        </a:rPr>
                        <a:t>% (number / number with diplopia at baseline)</a:t>
                      </a:r>
                      <a:endParaRPr lang="en-GB" sz="1800" b="1" kern="1200" baseline="300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68 (19/28)</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29 (8/28)</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US"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39 (16 to 63)</a:t>
                      </a:r>
                      <a:endPar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9375" marR="79375" algn="l" defTabSz="914400" rtl="0" eaLnBrk="1" latinLnBrk="0" hangingPunct="1">
                        <a:spcBef>
                          <a:spcPts val="300"/>
                        </a:spcBef>
                        <a:spcAft>
                          <a:spcPts val="300"/>
                        </a:spcAft>
                        <a:buNone/>
                      </a:pPr>
                      <a:r>
                        <a:rPr lang="en-GB" sz="1800" kern="120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0.001</a:t>
                      </a:r>
                    </a:p>
                  </a:txBody>
                  <a:tcPr marL="68580" marR="68580" marT="0" marB="0"/>
                </a:tc>
                <a:extLst>
                  <a:ext uri="{0D108BD9-81ED-4DB2-BD59-A6C34878D82A}">
                    <a16:rowId xmlns:a16="http://schemas.microsoft.com/office/drawing/2014/main" val="2031951930"/>
                  </a:ext>
                </a:extLst>
              </a:tr>
            </a:tbl>
          </a:graphicData>
        </a:graphic>
      </p:graphicFrame>
      <p:sp>
        <p:nvSpPr>
          <p:cNvPr id="11" name="Table 1 title: deterministic">
            <a:extLst>
              <a:ext uri="{FF2B5EF4-FFF2-40B4-BE49-F238E27FC236}">
                <a16:creationId xmlns:a16="http://schemas.microsoft.com/office/drawing/2014/main" id="{2D7FD75C-66A3-281D-65EB-1BA06BE03192}"/>
              </a:ext>
            </a:extLst>
          </p:cNvPr>
          <p:cNvSpPr txBox="1"/>
          <p:nvPr/>
        </p:nvSpPr>
        <p:spPr>
          <a:xfrm>
            <a:off x="253781" y="5004911"/>
            <a:ext cx="7960384"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Change in diplopia – ITT Population - response </a:t>
            </a:r>
            <a:r>
              <a:rPr lang="en-GB" b="1">
                <a:latin typeface="Arial" panose="020B0604020202020204" pitchFamily="34" charset="0"/>
              </a:rPr>
              <a:t>at 24 weeks- </a:t>
            </a:r>
            <a:r>
              <a:rPr lang="en-GB">
                <a:latin typeface="Arial" panose="020B0604020202020204" pitchFamily="34" charset="0"/>
              </a:rPr>
              <a:t>OPTIC</a:t>
            </a:r>
          </a:p>
        </p:txBody>
      </p:sp>
      <p:sp>
        <p:nvSpPr>
          <p:cNvPr id="12" name="Table 1 title: deterministic">
            <a:extLst>
              <a:ext uri="{FF2B5EF4-FFF2-40B4-BE49-F238E27FC236}">
                <a16:creationId xmlns:a16="http://schemas.microsoft.com/office/drawing/2014/main" id="{CDBF2F9B-8685-8F47-55A8-0636ECA1B072}"/>
              </a:ext>
            </a:extLst>
          </p:cNvPr>
          <p:cNvSpPr txBox="1"/>
          <p:nvPr/>
        </p:nvSpPr>
        <p:spPr>
          <a:xfrm>
            <a:off x="247009" y="1321786"/>
            <a:ext cx="5767476" cy="369332"/>
          </a:xfrm>
          <a:prstGeom prst="rect">
            <a:avLst/>
          </a:prstGeom>
          <a:noFill/>
        </p:spPr>
        <p:txBody>
          <a:bodyPr wrap="none" rtlCol="0">
            <a:spAutoFit/>
          </a:bodyPr>
          <a:lstStyle/>
          <a:p>
            <a:r>
              <a:rPr lang="en-GB" b="1">
                <a:latin typeface="Arial" panose="020B0604020202020204" pitchFamily="34" charset="0"/>
              </a:rPr>
              <a:t>Table: </a:t>
            </a:r>
            <a:r>
              <a:rPr lang="en-GB">
                <a:latin typeface="Arial" panose="020B0604020202020204" pitchFamily="34" charset="0"/>
              </a:rPr>
              <a:t>Change in diplopia – ITT Population - Phase 2</a:t>
            </a:r>
          </a:p>
        </p:txBody>
      </p:sp>
    </p:spTree>
    <p:extLst>
      <p:ext uri="{BB962C8B-B14F-4D97-AF65-F5344CB8AC3E}">
        <p14:creationId xmlns:p14="http://schemas.microsoft.com/office/powerpoint/2010/main" val="38490855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BD6FE-D260-FB6F-6852-C925C9749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8B555-4555-8615-C22C-A3DE4F6ABFAB}"/>
              </a:ext>
            </a:extLst>
          </p:cNvPr>
          <p:cNvSpPr>
            <a:spLocks noGrp="1"/>
          </p:cNvSpPr>
          <p:nvPr>
            <p:ph type="title"/>
          </p:nvPr>
        </p:nvSpPr>
        <p:spPr>
          <a:xfrm>
            <a:off x="466724" y="263524"/>
            <a:ext cx="11250785" cy="446595"/>
          </a:xfrm>
        </p:spPr>
        <p:txBody>
          <a:bodyPr>
            <a:noAutofit/>
          </a:bodyPr>
          <a:lstStyle/>
          <a:p>
            <a:r>
              <a:rPr lang="en-GB"/>
              <a:t>MAIC and STC NICE TSD18 </a:t>
            </a:r>
          </a:p>
        </p:txBody>
      </p:sp>
      <p:sp>
        <p:nvSpPr>
          <p:cNvPr id="5" name="Text Placeholder 4">
            <a:extLst>
              <a:ext uri="{FF2B5EF4-FFF2-40B4-BE49-F238E27FC236}">
                <a16:creationId xmlns:a16="http://schemas.microsoft.com/office/drawing/2014/main" id="{7295E3AA-0ECA-9044-3195-F0EBEE33E04F}"/>
              </a:ext>
            </a:extLst>
          </p:cNvPr>
          <p:cNvSpPr>
            <a:spLocks noGrp="1"/>
          </p:cNvSpPr>
          <p:nvPr>
            <p:ph type="body" sz="quarter" idx="13"/>
          </p:nvPr>
        </p:nvSpPr>
        <p:spPr/>
        <p:txBody>
          <a:bodyPr/>
          <a:lstStyle/>
          <a:p>
            <a:endParaRPr lang="en-GB"/>
          </a:p>
        </p:txBody>
      </p:sp>
      <p:sp>
        <p:nvSpPr>
          <p:cNvPr id="13" name="Rectangle 12">
            <a:extLst>
              <a:ext uri="{FF2B5EF4-FFF2-40B4-BE49-F238E27FC236}">
                <a16:creationId xmlns:a16="http://schemas.microsoft.com/office/drawing/2014/main" id="{E8A6932F-2542-1C7D-3801-1EDF7299725A}"/>
              </a:ext>
            </a:extLst>
          </p:cNvPr>
          <p:cNvSpPr/>
          <p:nvPr/>
        </p:nvSpPr>
        <p:spPr>
          <a:xfrm>
            <a:off x="466724" y="764653"/>
            <a:ext cx="11306862" cy="557899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rPr>
              <a:t>DSU TSD18</a:t>
            </a:r>
          </a:p>
          <a:p>
            <a:pPr marL="285750" indent="-285750">
              <a:buFont typeface="Arial" panose="020B0604020202020204" pitchFamily="34" charset="0"/>
              <a:buChar char="•"/>
            </a:pPr>
            <a:r>
              <a:rPr lang="en-GB" dirty="0">
                <a:solidFill>
                  <a:schemeClr val="tx1"/>
                </a:solidFill>
                <a:latin typeface="Arial" panose="020B0604020202020204" pitchFamily="34" charset="0"/>
              </a:rPr>
              <a:t>TSD18: </a:t>
            </a:r>
            <a:r>
              <a:rPr lang="en-GB" dirty="0">
                <a:solidFill>
                  <a:schemeClr val="tx1"/>
                </a:solidFill>
                <a:latin typeface="Arial" panose="020B0604020202020204" pitchFamily="34" charset="0"/>
                <a:hlinkClick r:id="rId3"/>
              </a:rPr>
              <a:t>Methods for population-adjusted indirect comparisons in submissions to NICE</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Propensity score weighting and outcome regression methods underlie MAIC and STC respectively</a:t>
            </a:r>
          </a:p>
          <a:p>
            <a:pPr marL="971550" lvl="1" indent="-285750">
              <a:buFont typeface="Inter" panose="02000503000000020004" pitchFamily="2" charset="0"/>
              <a:buChar char="↳"/>
              <a:defRPr/>
            </a:pPr>
            <a:r>
              <a:rPr lang="en-GB" dirty="0">
                <a:solidFill>
                  <a:schemeClr val="tx1"/>
                </a:solidFill>
                <a:latin typeface="Arial" panose="020B0604020202020204" pitchFamily="34" charset="0"/>
              </a:rPr>
              <a:t>Propensity score weighting – A method for removing differences in the distribution of covariates between two populations (typically one a sample and the other a target population), based on the propensity score of individuals. Individuals in the sample population are weighted by the inverse of their propensity score to balance differences in the covariate distributions.</a:t>
            </a:r>
          </a:p>
          <a:p>
            <a:pPr marL="971550" lvl="1" indent="-285750">
              <a:buFont typeface="Inter" panose="02000503000000020004" pitchFamily="2" charset="0"/>
              <a:buChar char="↳"/>
              <a:defRPr/>
            </a:pPr>
            <a:r>
              <a:rPr lang="en-GB" dirty="0">
                <a:solidFill>
                  <a:schemeClr val="tx1"/>
                </a:solidFill>
                <a:latin typeface="Arial" panose="020B0604020202020204" pitchFamily="34" charset="0"/>
              </a:rPr>
              <a:t>Outcome regression – A method for adjusting the outcomes observed in a sample population to those that would have been seen in a target population with a different covariate distribution. A statistical model is created to describe the outcome in terms of the covariates, and then applied to predict outcomes for the target population.</a:t>
            </a:r>
          </a:p>
          <a:p>
            <a:pPr marL="285750" indent="-285750">
              <a:buFont typeface="Arial" panose="020B0604020202020204" pitchFamily="34" charset="0"/>
              <a:buChar char="•"/>
              <a:defRPr/>
            </a:pPr>
            <a:r>
              <a:rPr lang="en-GB" dirty="0">
                <a:solidFill>
                  <a:schemeClr val="tx1"/>
                </a:solidFill>
                <a:latin typeface="Arial" panose="020B0604020202020204" pitchFamily="34" charset="0"/>
              </a:rPr>
              <a:t>Both unanchored MAIC and unanchored STC rely on the same core assumptions </a:t>
            </a:r>
          </a:p>
          <a:p>
            <a:pPr marL="285750" indent="-285750">
              <a:buFont typeface="Arial" panose="020B0604020202020204" pitchFamily="34" charset="0"/>
              <a:buChar char="•"/>
              <a:defRPr/>
            </a:pPr>
            <a:r>
              <a:rPr lang="en-GB" dirty="0">
                <a:solidFill>
                  <a:schemeClr val="tx1"/>
                </a:solidFill>
                <a:latin typeface="Arial" panose="020B0604020202020204" pitchFamily="34" charset="0"/>
              </a:rPr>
              <a:t>An unanchored MAIC or STC effectively assumes that absolute outcomes can be predicted from the covariates; that is, it assumes that all effect modifiers and prognostic factors are accounted for. This assumption is very strong and largely considered impossible to meet. Failure of this assumption leads to an unknown amount of bias in the unanchored estimate.</a:t>
            </a:r>
          </a:p>
          <a:p>
            <a:pPr marL="285750" indent="-285750">
              <a:buFont typeface="Arial" panose="020B0604020202020204" pitchFamily="34" charset="0"/>
              <a:buChar char="•"/>
            </a:pPr>
            <a:r>
              <a:rPr lang="en-GB" dirty="0">
                <a:solidFill>
                  <a:schemeClr val="tx1"/>
                </a:solidFill>
                <a:latin typeface="Arial" panose="020B0604020202020204" pitchFamily="34" charset="0"/>
              </a:rPr>
              <a:t>The exact properties of population adjustment methodologies such as MAIC and STC and their performance relative to standard indirect comparisons, can only be properly assessed by a comprehensive simulation exercise. For this reason we do not express any general preference for population reweighting or outcome regression.</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p:txBody>
      </p:sp>
      <p:sp>
        <p:nvSpPr>
          <p:cNvPr id="7" name="TextBox 6">
            <a:extLst>
              <a:ext uri="{FF2B5EF4-FFF2-40B4-BE49-F238E27FC236}">
                <a16:creationId xmlns:a16="http://schemas.microsoft.com/office/drawing/2014/main" id="{171C6DD9-CD89-F49E-70BC-621CFEFEEFFE}"/>
              </a:ext>
            </a:extLst>
          </p:cNvPr>
          <p:cNvSpPr txBox="1"/>
          <p:nvPr/>
        </p:nvSpPr>
        <p:spPr>
          <a:xfrm>
            <a:off x="6493746" y="78858"/>
            <a:ext cx="5122607"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Link to - </a:t>
            </a:r>
            <a:r>
              <a:rPr lang="en-GB">
                <a:latin typeface="Arial" panose="020B0604020202020204" pitchFamily="34" charset="0"/>
                <a:ea typeface="Arial" panose="02000503000000020004" pitchFamily="2" charset="0"/>
                <a:cs typeface="Arial" panose="020B0604020202020204" pitchFamily="34" charset="0"/>
                <a:hlinkClick r:id="rId4" action="ppaction://hlinksldjump"/>
              </a:rPr>
              <a:t>Alternative adjustment methods</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82375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80E0D-B30B-7410-AFD3-17AC7EA483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F5AEB-CFEB-9763-9C69-A74C5667A50B}"/>
              </a:ext>
            </a:extLst>
          </p:cNvPr>
          <p:cNvSpPr>
            <a:spLocks noGrp="1"/>
          </p:cNvSpPr>
          <p:nvPr>
            <p:ph type="title"/>
          </p:nvPr>
        </p:nvSpPr>
        <p:spPr/>
        <p:txBody>
          <a:bodyPr>
            <a:normAutofit/>
          </a:bodyPr>
          <a:lstStyle/>
          <a:p>
            <a:r>
              <a:rPr lang="en-GB"/>
              <a:t>Proptosis and diplopia definitions used in the model</a:t>
            </a:r>
          </a:p>
        </p:txBody>
      </p:sp>
      <p:sp>
        <p:nvSpPr>
          <p:cNvPr id="5" name="Text Placeholder 4">
            <a:extLst>
              <a:ext uri="{FF2B5EF4-FFF2-40B4-BE49-F238E27FC236}">
                <a16:creationId xmlns:a16="http://schemas.microsoft.com/office/drawing/2014/main" id="{3B562EDF-6270-F77D-F78E-120A3153C303}"/>
              </a:ext>
            </a:extLst>
          </p:cNvPr>
          <p:cNvSpPr>
            <a:spLocks noGrp="1"/>
          </p:cNvSpPr>
          <p:nvPr>
            <p:ph type="body" sz="quarter" idx="13"/>
          </p:nvPr>
        </p:nvSpPr>
        <p:spPr>
          <a:xfrm>
            <a:off x="1899095" y="6373992"/>
            <a:ext cx="9086850" cy="365125"/>
          </a:xfrm>
        </p:spPr>
        <p:txBody>
          <a:bodyPr/>
          <a:lstStyle/>
          <a:p>
            <a:endParaRPr lang="en-GB"/>
          </a:p>
        </p:txBody>
      </p:sp>
      <p:sp>
        <p:nvSpPr>
          <p:cNvPr id="8" name="Text Placeholder 2">
            <a:extLst>
              <a:ext uri="{FF2B5EF4-FFF2-40B4-BE49-F238E27FC236}">
                <a16:creationId xmlns:a16="http://schemas.microsoft.com/office/drawing/2014/main" id="{400449AB-A9F1-D440-826D-3A5A49E2B2D3}"/>
              </a:ext>
            </a:extLst>
          </p:cNvPr>
          <p:cNvSpPr>
            <a:spLocks noGrp="1"/>
          </p:cNvSpPr>
          <p:nvPr>
            <p:ph type="body" sz="quarter" idx="12"/>
          </p:nvPr>
        </p:nvSpPr>
        <p:spPr>
          <a:xfrm>
            <a:off x="470471" y="833025"/>
            <a:ext cx="6018253" cy="1865725"/>
          </a:xfrm>
        </p:spPr>
        <p:txBody>
          <a:bodyPr tIns="0" rIns="0"/>
          <a:lstStyle/>
          <a:p>
            <a:pPr>
              <a:lnSpc>
                <a:spcPct val="100000"/>
              </a:lnSpc>
            </a:pPr>
            <a:r>
              <a:rPr lang="en-GB" sz="2000" b="1" u="sng" dirty="0"/>
              <a:t>Proptosis:</a:t>
            </a:r>
          </a:p>
          <a:p>
            <a:pPr>
              <a:lnSpc>
                <a:spcPct val="100000"/>
              </a:lnSpc>
            </a:pPr>
            <a:r>
              <a:rPr lang="en-GB" dirty="0"/>
              <a:t>Proptosis is described by the change from the upper limit of normal for a non-TED patient of the same race and sex</a:t>
            </a:r>
          </a:p>
          <a:p>
            <a:pPr marL="971550" lvl="1" indent="-285750">
              <a:lnSpc>
                <a:spcPct val="150000"/>
              </a:lnSpc>
              <a:spcBef>
                <a:spcPts val="0"/>
              </a:spcBef>
              <a:buFont typeface="Inter" panose="02000503000000020004" pitchFamily="2" charset="0"/>
              <a:buChar char="↳"/>
              <a:defRPr/>
            </a:pPr>
            <a:r>
              <a:rPr lang="en-GB" dirty="0"/>
              <a:t>Small proptosis: &lt;3mm above the upper limit</a:t>
            </a:r>
          </a:p>
          <a:p>
            <a:pPr marL="971550" lvl="1" indent="-285750">
              <a:lnSpc>
                <a:spcPct val="150000"/>
              </a:lnSpc>
              <a:spcBef>
                <a:spcPts val="0"/>
              </a:spcBef>
              <a:buFont typeface="Inter" panose="02000503000000020004" pitchFamily="2" charset="0"/>
              <a:buChar char="↳"/>
              <a:defRPr/>
            </a:pPr>
            <a:r>
              <a:rPr lang="en-GB" dirty="0"/>
              <a:t>Large proptosis: ≥3mm above the upper limit</a:t>
            </a:r>
          </a:p>
        </p:txBody>
      </p:sp>
      <p:graphicFrame>
        <p:nvGraphicFramePr>
          <p:cNvPr id="9" name="Table 4">
            <a:extLst>
              <a:ext uri="{FF2B5EF4-FFF2-40B4-BE49-F238E27FC236}">
                <a16:creationId xmlns:a16="http://schemas.microsoft.com/office/drawing/2014/main" id="{6574915D-220E-7096-88CD-18953D48339B}"/>
              </a:ext>
            </a:extLst>
          </p:cNvPr>
          <p:cNvGraphicFramePr>
            <a:graphicFrameLocks noGrp="1"/>
          </p:cNvGraphicFramePr>
          <p:nvPr>
            <p:extLst>
              <p:ext uri="{D42A27DB-BD31-4B8C-83A1-F6EECF244321}">
                <p14:modId xmlns:p14="http://schemas.microsoft.com/office/powerpoint/2010/main" val="3554448465"/>
              </p:ext>
            </p:extLst>
          </p:nvPr>
        </p:nvGraphicFramePr>
        <p:xfrm>
          <a:off x="843169" y="3068082"/>
          <a:ext cx="5339154" cy="2225040"/>
        </p:xfrm>
        <a:graphic>
          <a:graphicData uri="http://schemas.openxmlformats.org/drawingml/2006/table">
            <a:tbl>
              <a:tblPr firstRow="1" bandRow="1">
                <a:tableStyleId>{21E4AEA4-8DFA-4A89-87EB-49C32662AFE0}</a:tableStyleId>
              </a:tblPr>
              <a:tblGrid>
                <a:gridCol w="1340063">
                  <a:extLst>
                    <a:ext uri="{9D8B030D-6E8A-4147-A177-3AD203B41FA5}">
                      <a16:colId xmlns:a16="http://schemas.microsoft.com/office/drawing/2014/main" val="604690041"/>
                    </a:ext>
                  </a:extLst>
                </a:gridCol>
                <a:gridCol w="1933384">
                  <a:extLst>
                    <a:ext uri="{9D8B030D-6E8A-4147-A177-3AD203B41FA5}">
                      <a16:colId xmlns:a16="http://schemas.microsoft.com/office/drawing/2014/main" val="1558910358"/>
                    </a:ext>
                  </a:extLst>
                </a:gridCol>
                <a:gridCol w="2065707">
                  <a:extLst>
                    <a:ext uri="{9D8B030D-6E8A-4147-A177-3AD203B41FA5}">
                      <a16:colId xmlns:a16="http://schemas.microsoft.com/office/drawing/2014/main" val="2539275014"/>
                    </a:ext>
                  </a:extLst>
                </a:gridCol>
              </a:tblGrid>
              <a:tr h="359230">
                <a:tc>
                  <a:txBody>
                    <a:bodyPr/>
                    <a:lstStyle/>
                    <a:p>
                      <a:r>
                        <a:rPr lang="en-GB" sz="1800">
                          <a:latin typeface="Arial" panose="020B0604020202020204" pitchFamily="34" charset="0"/>
                          <a:cs typeface="Arial" panose="020B0604020202020204" pitchFamily="34" charset="0"/>
                        </a:rPr>
                        <a:t>Race</a:t>
                      </a:r>
                    </a:p>
                  </a:txBody>
                  <a:tcPr anchor="ctr"/>
                </a:tc>
                <a:tc>
                  <a:txBody>
                    <a:bodyPr/>
                    <a:lstStyle/>
                    <a:p>
                      <a:pPr algn="ctr"/>
                      <a:r>
                        <a:rPr lang="en-GB" sz="1800">
                          <a:latin typeface="Arial" panose="020B0604020202020204" pitchFamily="34" charset="0"/>
                          <a:cs typeface="Arial" panose="020B0604020202020204" pitchFamily="34" charset="0"/>
                        </a:rPr>
                        <a:t>Female (mm)</a:t>
                      </a:r>
                    </a:p>
                  </a:txBody>
                  <a:tcPr anchor="ctr"/>
                </a:tc>
                <a:tc>
                  <a:txBody>
                    <a:bodyPr/>
                    <a:lstStyle/>
                    <a:p>
                      <a:pPr algn="ctr"/>
                      <a:r>
                        <a:rPr lang="en-GB" sz="1800">
                          <a:latin typeface="Arial" panose="020B0604020202020204" pitchFamily="34" charset="0"/>
                          <a:cs typeface="Arial" panose="020B0604020202020204" pitchFamily="34" charset="0"/>
                        </a:rPr>
                        <a:t>Male (mm)</a:t>
                      </a:r>
                    </a:p>
                  </a:txBody>
                  <a:tcPr anchor="ctr"/>
                </a:tc>
                <a:extLst>
                  <a:ext uri="{0D108BD9-81ED-4DB2-BD59-A6C34878D82A}">
                    <a16:rowId xmlns:a16="http://schemas.microsoft.com/office/drawing/2014/main" val="3135952743"/>
                  </a:ext>
                </a:extLst>
              </a:tr>
              <a:tr h="628652">
                <a:tc>
                  <a:txBody>
                    <a:bodyPr/>
                    <a:lstStyle/>
                    <a:p>
                      <a:r>
                        <a:rPr lang="en-GB" sz="1800">
                          <a:solidFill>
                            <a:schemeClr val="bg1"/>
                          </a:solidFill>
                          <a:latin typeface="Arial" panose="020B0604020202020204" pitchFamily="34" charset="0"/>
                          <a:cs typeface="Arial" panose="020B0604020202020204" pitchFamily="34" charset="0"/>
                        </a:rPr>
                        <a:t>African American</a:t>
                      </a:r>
                    </a:p>
                  </a:txBody>
                  <a:tcPr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23</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24</a:t>
                      </a:r>
                    </a:p>
                  </a:txBody>
                  <a:tcPr marL="68580" marR="68580" marT="0" marB="0" anchor="ctr"/>
                </a:tc>
                <a:extLst>
                  <a:ext uri="{0D108BD9-81ED-4DB2-BD59-A6C34878D82A}">
                    <a16:rowId xmlns:a16="http://schemas.microsoft.com/office/drawing/2014/main" val="123753817"/>
                  </a:ext>
                </a:extLst>
              </a:tr>
              <a:tr h="359230">
                <a:tc>
                  <a:txBody>
                    <a:bodyPr/>
                    <a:lstStyle/>
                    <a:p>
                      <a:r>
                        <a:rPr lang="en-GB" sz="1800">
                          <a:solidFill>
                            <a:schemeClr val="bg1"/>
                          </a:solidFill>
                          <a:latin typeface="Arial" panose="020B0604020202020204" pitchFamily="34" charset="0"/>
                          <a:cs typeface="Arial" panose="020B0604020202020204" pitchFamily="34" charset="0"/>
                        </a:rPr>
                        <a:t>White</a:t>
                      </a:r>
                    </a:p>
                  </a:txBody>
                  <a:tcPr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19</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21</a:t>
                      </a:r>
                    </a:p>
                  </a:txBody>
                  <a:tcPr marL="68580" marR="68580" marT="0" marB="0" anchor="ctr"/>
                </a:tc>
                <a:extLst>
                  <a:ext uri="{0D108BD9-81ED-4DB2-BD59-A6C34878D82A}">
                    <a16:rowId xmlns:a16="http://schemas.microsoft.com/office/drawing/2014/main" val="200722641"/>
                  </a:ext>
                </a:extLst>
              </a:tr>
              <a:tr h="538845">
                <a:tc>
                  <a:txBody>
                    <a:bodyPr/>
                    <a:lstStyle/>
                    <a:p>
                      <a:r>
                        <a:rPr lang="en-GB" sz="1800">
                          <a:solidFill>
                            <a:schemeClr val="bg1"/>
                          </a:solidFill>
                          <a:latin typeface="Arial" panose="020B0604020202020204" pitchFamily="34" charset="0"/>
                          <a:cs typeface="Arial" panose="020B0604020202020204" pitchFamily="34" charset="0"/>
                        </a:rPr>
                        <a:t>Asian</a:t>
                      </a:r>
                    </a:p>
                  </a:txBody>
                  <a:tcPr anchor="ctr">
                    <a:lnR w="28575" cap="flat" cmpd="sng" algn="ctr">
                      <a:solidFill>
                        <a:schemeClr val="bg1"/>
                      </a:solidFill>
                      <a:prstDash val="solid"/>
                      <a:round/>
                      <a:headEnd type="none" w="med" len="med"/>
                      <a:tailEnd type="none" w="med" len="med"/>
                    </a:lnR>
                    <a:solidFill>
                      <a:schemeClr val="accent2"/>
                    </a:solidFill>
                  </a:tcPr>
                </a:tc>
                <a:tc>
                  <a:txBody>
                    <a:bodyPr/>
                    <a:lstStyle/>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16</a:t>
                      </a:r>
                    </a:p>
                  </a:txBody>
                  <a:tcPr marL="68580" marR="68580" marT="0" marB="0" anchor="ctr">
                    <a:lnL w="28575" cap="flat" cmpd="sng" algn="ctr">
                      <a:solidFill>
                        <a:schemeClr val="bg1"/>
                      </a:solidFill>
                      <a:prstDash val="solid"/>
                      <a:round/>
                      <a:headEnd type="none" w="med" len="med"/>
                      <a:tailEnd type="none" w="med" len="med"/>
                    </a:lnL>
                  </a:tcPr>
                </a:tc>
                <a:tc>
                  <a:txBody>
                    <a:bodyPr/>
                    <a:lstStyle/>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17 (Thai)</a:t>
                      </a:r>
                    </a:p>
                    <a:p>
                      <a:pPr algn="ctr">
                        <a:lnSpc>
                          <a:spcPct val="100000"/>
                        </a:lnSpc>
                        <a:spcBef>
                          <a:spcPts val="0"/>
                        </a:spcBef>
                        <a:spcAft>
                          <a:spcPts val="0"/>
                        </a:spcAft>
                        <a:buNone/>
                      </a:pPr>
                      <a:r>
                        <a:rPr lang="en-GB" sz="1800">
                          <a:effectLst/>
                          <a:latin typeface="Arial" panose="020B0604020202020204" pitchFamily="34" charset="0"/>
                          <a:ea typeface="Calibri" panose="020F0502020204030204" pitchFamily="34" charset="0"/>
                          <a:cs typeface="Arial" panose="020B0604020202020204" pitchFamily="34" charset="0"/>
                        </a:rPr>
                        <a:t>18.6 (Chinese)</a:t>
                      </a:r>
                    </a:p>
                  </a:txBody>
                  <a:tcPr marL="68580" marR="68580" marT="0" marB="0" anchor="ctr"/>
                </a:tc>
                <a:extLst>
                  <a:ext uri="{0D108BD9-81ED-4DB2-BD59-A6C34878D82A}">
                    <a16:rowId xmlns:a16="http://schemas.microsoft.com/office/drawing/2014/main" val="2109313565"/>
                  </a:ext>
                </a:extLst>
              </a:tr>
              <a:tr h="299358">
                <a:tc gridSpan="3">
                  <a:txBody>
                    <a:bodyPr/>
                    <a:lstStyle/>
                    <a:p>
                      <a:r>
                        <a:rPr lang="en-GB" sz="1400" i="1">
                          <a:solidFill>
                            <a:schemeClr val="tx1"/>
                          </a:solidFill>
                          <a:latin typeface="Arial" panose="020B0604020202020204" pitchFamily="34" charset="0"/>
                          <a:cs typeface="Arial" panose="020B0604020202020204" pitchFamily="34" charset="0"/>
                        </a:rPr>
                        <a:t>American Thyroid Association severity classification</a:t>
                      </a:r>
                    </a:p>
                  </a:txBody>
                  <a:tcPr anchor="ctr">
                    <a:noFill/>
                  </a:tcPr>
                </a:tc>
                <a:tc hMerge="1">
                  <a:txBody>
                    <a:bodyPr/>
                    <a:lstStyle/>
                    <a:p>
                      <a:pPr algn="ctr">
                        <a:lnSpc>
                          <a:spcPct val="100000"/>
                        </a:lnSpc>
                        <a:spcBef>
                          <a:spcPts val="0"/>
                        </a:spcBef>
                        <a:spcAft>
                          <a:spcPts val="0"/>
                        </a:spcAft>
                        <a:buNone/>
                      </a:pP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tcPr>
                </a:tc>
                <a:tc hMerge="1">
                  <a:txBody>
                    <a:bodyPr/>
                    <a:lstStyle/>
                    <a:p>
                      <a:pPr algn="ctr">
                        <a:lnSpc>
                          <a:spcPct val="100000"/>
                        </a:lnSpc>
                        <a:spcBef>
                          <a:spcPts val="0"/>
                        </a:spcBef>
                        <a:spcAft>
                          <a:spcPts val="0"/>
                        </a:spcAft>
                        <a:buNone/>
                      </a:pP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718251001"/>
                  </a:ext>
                </a:extLst>
              </a:tr>
            </a:tbl>
          </a:graphicData>
        </a:graphic>
      </p:graphicFrame>
      <p:sp>
        <p:nvSpPr>
          <p:cNvPr id="10" name="Table 1 title: deterministic">
            <a:extLst>
              <a:ext uri="{FF2B5EF4-FFF2-40B4-BE49-F238E27FC236}">
                <a16:creationId xmlns:a16="http://schemas.microsoft.com/office/drawing/2014/main" id="{AE4DE734-A0D2-64BD-A17C-C8A8292D7AA0}"/>
              </a:ext>
            </a:extLst>
          </p:cNvPr>
          <p:cNvSpPr txBox="1"/>
          <p:nvPr/>
        </p:nvSpPr>
        <p:spPr>
          <a:xfrm>
            <a:off x="739473" y="2698750"/>
            <a:ext cx="5603353" cy="369332"/>
          </a:xfrm>
          <a:prstGeom prst="rect">
            <a:avLst/>
          </a:prstGeom>
          <a:noFill/>
        </p:spPr>
        <p:txBody>
          <a:bodyPr wrap="square" rtlCol="0">
            <a:spAutoFit/>
          </a:bodyPr>
          <a:lstStyle/>
          <a:p>
            <a:r>
              <a:rPr lang="en-GB" b="1">
                <a:latin typeface="Arial" panose="020B0604020202020204" pitchFamily="34" charset="0"/>
              </a:rPr>
              <a:t>Table: </a:t>
            </a:r>
            <a:r>
              <a:rPr lang="en-GB">
                <a:latin typeface="Arial" panose="020B0604020202020204" pitchFamily="34" charset="0"/>
              </a:rPr>
              <a:t>Upper limit of normal proptosis by race &amp; sex</a:t>
            </a:r>
          </a:p>
        </p:txBody>
      </p:sp>
      <p:sp>
        <p:nvSpPr>
          <p:cNvPr id="11" name="Text Placeholder 2">
            <a:extLst>
              <a:ext uri="{FF2B5EF4-FFF2-40B4-BE49-F238E27FC236}">
                <a16:creationId xmlns:a16="http://schemas.microsoft.com/office/drawing/2014/main" id="{4164CB69-B816-0BD1-C463-57726F794FF6}"/>
              </a:ext>
            </a:extLst>
          </p:cNvPr>
          <p:cNvSpPr txBox="1">
            <a:spLocks/>
          </p:cNvSpPr>
          <p:nvPr/>
        </p:nvSpPr>
        <p:spPr>
          <a:xfrm>
            <a:off x="6646090" y="856341"/>
            <a:ext cx="5175115" cy="1945225"/>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sz="2000" b="1" u="sng" dirty="0"/>
              <a:t>Diplopia:</a:t>
            </a:r>
          </a:p>
          <a:p>
            <a:pPr>
              <a:lnSpc>
                <a:spcPct val="100000"/>
              </a:lnSpc>
            </a:pPr>
            <a:r>
              <a:rPr lang="en-GB" dirty="0"/>
              <a:t>Definitions are aligned with the Clinical Measures of Severity assessment: </a:t>
            </a:r>
          </a:p>
          <a:p>
            <a:pPr marL="285750" indent="-285750">
              <a:lnSpc>
                <a:spcPct val="150000"/>
              </a:lnSpc>
              <a:spcBef>
                <a:spcPts val="0"/>
              </a:spcBef>
              <a:buFont typeface="Inter" panose="02000503000000020004" pitchFamily="2" charset="0"/>
              <a:buChar char="↳"/>
              <a:defRPr/>
            </a:pPr>
            <a:r>
              <a:rPr lang="en-GB" dirty="0"/>
              <a:t>No diplopia (Score of 0), </a:t>
            </a:r>
          </a:p>
          <a:p>
            <a:pPr marL="285750" indent="-285750">
              <a:lnSpc>
                <a:spcPct val="150000"/>
              </a:lnSpc>
              <a:spcBef>
                <a:spcPts val="0"/>
              </a:spcBef>
              <a:buFont typeface="Inter" panose="02000503000000020004" pitchFamily="2" charset="0"/>
              <a:buChar char="↳"/>
              <a:defRPr/>
            </a:pPr>
            <a:r>
              <a:rPr lang="en-GB" dirty="0"/>
              <a:t>Intermittent/inconstant diplopia (score of 1 or 2)</a:t>
            </a:r>
          </a:p>
          <a:p>
            <a:pPr marL="285750" indent="-285750">
              <a:lnSpc>
                <a:spcPct val="150000"/>
              </a:lnSpc>
              <a:spcBef>
                <a:spcPts val="0"/>
              </a:spcBef>
              <a:buFont typeface="Inter" panose="02000503000000020004" pitchFamily="2" charset="0"/>
              <a:buChar char="↳"/>
              <a:defRPr/>
            </a:pPr>
            <a:r>
              <a:rPr lang="en-GB" dirty="0"/>
              <a:t>Constant diplopia (score of 3)</a:t>
            </a:r>
          </a:p>
          <a:p>
            <a:pPr marL="285750" indent="-285750">
              <a:lnSpc>
                <a:spcPct val="100000"/>
              </a:lnSpc>
              <a:spcBef>
                <a:spcPts val="0"/>
              </a:spcBef>
              <a:buFont typeface="Inter" panose="02000503000000020004" pitchFamily="2" charset="0"/>
              <a:buChar char="↳"/>
              <a:defRPr/>
            </a:pPr>
            <a:endParaRPr lang="en-GB" dirty="0"/>
          </a:p>
          <a:p>
            <a:pPr>
              <a:lnSpc>
                <a:spcPct val="100000"/>
              </a:lnSpc>
              <a:defRPr/>
            </a:pPr>
            <a:r>
              <a:rPr lang="en-GB" sz="2000" b="1" u="sng" dirty="0"/>
              <a:t>Proptosis and diplopia health states</a:t>
            </a:r>
          </a:p>
          <a:p>
            <a:pPr marL="285750" indent="-285750">
              <a:lnSpc>
                <a:spcPct val="100000"/>
              </a:lnSpc>
              <a:buFont typeface="Arial" panose="020B0604020202020204" pitchFamily="34" charset="0"/>
              <a:buChar char="•"/>
              <a:defRPr/>
            </a:pPr>
            <a:r>
              <a:rPr lang="en-GB" dirty="0"/>
              <a:t>Small proptosis, no diplopia</a:t>
            </a:r>
          </a:p>
          <a:p>
            <a:pPr marL="285750" indent="-285750">
              <a:lnSpc>
                <a:spcPct val="100000"/>
              </a:lnSpc>
              <a:buFont typeface="Arial" panose="020B0604020202020204" pitchFamily="34" charset="0"/>
              <a:buChar char="•"/>
              <a:defRPr/>
            </a:pPr>
            <a:r>
              <a:rPr lang="en-GB" dirty="0"/>
              <a:t>Large proptosis, no diplopia</a:t>
            </a:r>
          </a:p>
          <a:p>
            <a:pPr marL="285750" indent="-285750">
              <a:lnSpc>
                <a:spcPct val="100000"/>
              </a:lnSpc>
              <a:buFont typeface="Arial" panose="020B0604020202020204" pitchFamily="34" charset="0"/>
              <a:buChar char="•"/>
              <a:defRPr/>
            </a:pPr>
            <a:r>
              <a:rPr lang="en-GB" dirty="0"/>
              <a:t>Small proptosis, intermittent/inconstant diplopia</a:t>
            </a:r>
          </a:p>
          <a:p>
            <a:pPr marL="285750" indent="-285750">
              <a:lnSpc>
                <a:spcPct val="100000"/>
              </a:lnSpc>
              <a:buFont typeface="Arial" panose="020B0604020202020204" pitchFamily="34" charset="0"/>
              <a:buChar char="•"/>
              <a:defRPr/>
            </a:pPr>
            <a:r>
              <a:rPr lang="en-GB" dirty="0"/>
              <a:t>Large proptosis, intermittent/inconstant diplopia</a:t>
            </a:r>
          </a:p>
          <a:p>
            <a:pPr marL="285750" indent="-285750">
              <a:lnSpc>
                <a:spcPct val="100000"/>
              </a:lnSpc>
              <a:buFont typeface="Arial" panose="020B0604020202020204" pitchFamily="34" charset="0"/>
              <a:buChar char="•"/>
              <a:defRPr/>
            </a:pPr>
            <a:r>
              <a:rPr lang="en-GB" dirty="0"/>
              <a:t>Small proptosis, constant diplopia</a:t>
            </a:r>
          </a:p>
          <a:p>
            <a:pPr marL="285750" indent="-285750">
              <a:lnSpc>
                <a:spcPct val="100000"/>
              </a:lnSpc>
              <a:buFont typeface="Arial" panose="020B0604020202020204" pitchFamily="34" charset="0"/>
              <a:buChar char="•"/>
              <a:defRPr/>
            </a:pPr>
            <a:r>
              <a:rPr lang="en-GB" dirty="0"/>
              <a:t>Large proptosis, constant diplopia</a:t>
            </a:r>
          </a:p>
          <a:p>
            <a:pPr>
              <a:lnSpc>
                <a:spcPct val="100000"/>
              </a:lnSpc>
              <a:defRPr/>
            </a:pPr>
            <a:endParaRPr lang="en-GB" sz="2000" b="1" u="sng" dirty="0"/>
          </a:p>
        </p:txBody>
      </p:sp>
      <p:sp>
        <p:nvSpPr>
          <p:cNvPr id="13" name="Text Placeholder 2">
            <a:extLst>
              <a:ext uri="{FF2B5EF4-FFF2-40B4-BE49-F238E27FC236}">
                <a16:creationId xmlns:a16="http://schemas.microsoft.com/office/drawing/2014/main" id="{2AD665C2-905C-66BE-9287-8F3325FE5FBE}"/>
              </a:ext>
            </a:extLst>
          </p:cNvPr>
          <p:cNvSpPr txBox="1">
            <a:spLocks/>
          </p:cNvSpPr>
          <p:nvPr/>
        </p:nvSpPr>
        <p:spPr>
          <a:xfrm>
            <a:off x="466724" y="5273260"/>
            <a:ext cx="6018253" cy="884349"/>
          </a:xfrm>
          <a:prstGeom prst="rect">
            <a:avLst/>
          </a:prstGeom>
        </p:spPr>
        <p:txBody>
          <a:bodyPr vert="horz" lIns="91440" tIns="0" rIns="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dirty="0"/>
              <a:t>Company stated that ‘No proptosis’ was not considered as a health state in the model as people with moderate-to-severe TED would be expected to be experience proptosis</a:t>
            </a:r>
          </a:p>
        </p:txBody>
      </p:sp>
      <p:sp>
        <p:nvSpPr>
          <p:cNvPr id="17" name="TextBox 16">
            <a:extLst>
              <a:ext uri="{FF2B5EF4-FFF2-40B4-BE49-F238E27FC236}">
                <a16:creationId xmlns:a16="http://schemas.microsoft.com/office/drawing/2014/main" id="{DBE8DB0F-A713-3DDB-FF90-C3758FE837BF}"/>
              </a:ext>
            </a:extLst>
          </p:cNvPr>
          <p:cNvSpPr txBox="1"/>
          <p:nvPr/>
        </p:nvSpPr>
        <p:spPr>
          <a:xfrm>
            <a:off x="6493746" y="49674"/>
            <a:ext cx="5122607"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Link to - </a:t>
            </a:r>
            <a:r>
              <a:rPr lang="en-GB">
                <a:hlinkClick r:id="rId3" action="ppaction://hlinksldjump"/>
              </a:rPr>
              <a:t>Model structure</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86971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E903-B272-91FA-DC27-07A73804A0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BFEE3-9655-7143-D279-C9D9953D31F8}"/>
              </a:ext>
            </a:extLst>
          </p:cNvPr>
          <p:cNvSpPr>
            <a:spLocks noGrp="1"/>
          </p:cNvSpPr>
          <p:nvPr>
            <p:ph type="title"/>
          </p:nvPr>
        </p:nvSpPr>
        <p:spPr/>
        <p:txBody>
          <a:bodyPr>
            <a:normAutofit/>
          </a:bodyPr>
          <a:lstStyle/>
          <a:p>
            <a:r>
              <a:rPr lang="en-GB"/>
              <a:t>Uncaptured benefits</a:t>
            </a:r>
          </a:p>
        </p:txBody>
      </p:sp>
      <p:sp>
        <p:nvSpPr>
          <p:cNvPr id="5" name="Text Placeholder 4">
            <a:extLst>
              <a:ext uri="{FF2B5EF4-FFF2-40B4-BE49-F238E27FC236}">
                <a16:creationId xmlns:a16="http://schemas.microsoft.com/office/drawing/2014/main" id="{AD6F6680-A944-F1FB-26B3-CF49490E9FF1}"/>
              </a:ext>
            </a:extLst>
          </p:cNvPr>
          <p:cNvSpPr>
            <a:spLocks noGrp="1"/>
          </p:cNvSpPr>
          <p:nvPr>
            <p:ph type="body" sz="quarter" idx="13"/>
          </p:nvPr>
        </p:nvSpPr>
        <p:spPr/>
        <p:txBody>
          <a:bodyPr/>
          <a:lstStyle/>
          <a:p>
            <a:endParaRPr lang="en-GB"/>
          </a:p>
        </p:txBody>
      </p:sp>
      <p:sp>
        <p:nvSpPr>
          <p:cNvPr id="13" name="Rectangle 12">
            <a:extLst>
              <a:ext uri="{FF2B5EF4-FFF2-40B4-BE49-F238E27FC236}">
                <a16:creationId xmlns:a16="http://schemas.microsoft.com/office/drawing/2014/main" id="{C13E56EF-595D-7562-3566-4F734667417B}"/>
              </a:ext>
            </a:extLst>
          </p:cNvPr>
          <p:cNvSpPr/>
          <p:nvPr/>
        </p:nvSpPr>
        <p:spPr>
          <a:xfrm>
            <a:off x="466723" y="1003991"/>
            <a:ext cx="11306863" cy="37691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rPr>
              <a:t>Company: </a:t>
            </a:r>
          </a:p>
          <a:p>
            <a:pPr marL="285750" indent="-285750">
              <a:buFont typeface="Arial" panose="020B0604020202020204" pitchFamily="34" charset="0"/>
              <a:buChar char="•"/>
            </a:pPr>
            <a:r>
              <a:rPr lang="en-GB" dirty="0">
                <a:solidFill>
                  <a:schemeClr val="tx1"/>
                </a:solidFill>
                <a:latin typeface="Arial" panose="020B0604020202020204" pitchFamily="34" charset="0"/>
              </a:rPr>
              <a:t>Possible benefits not captured in the economic analysis:</a:t>
            </a:r>
          </a:p>
          <a:p>
            <a:pPr marL="742950" lvl="1" indent="-285750">
              <a:buFont typeface="Arial" panose="020B0604020202020204" pitchFamily="34" charset="0"/>
              <a:buChar char="•"/>
            </a:pPr>
            <a:r>
              <a:rPr lang="en-GB" dirty="0">
                <a:solidFill>
                  <a:schemeClr val="tx1"/>
                </a:solidFill>
                <a:latin typeface="Arial" panose="020B0604020202020204" pitchFamily="34" charset="0"/>
              </a:rPr>
              <a:t>Teprotumumab may have a positive impact on mental health which is not easily captured in the utility and QALY calculations</a:t>
            </a:r>
          </a:p>
          <a:p>
            <a:pPr marL="742950" lvl="1" indent="-285750">
              <a:buFont typeface="Arial" panose="020B0604020202020204" pitchFamily="34" charset="0"/>
              <a:buChar char="•"/>
            </a:pPr>
            <a:r>
              <a:rPr lang="en-GB" dirty="0">
                <a:solidFill>
                  <a:schemeClr val="tx1"/>
                </a:solidFill>
                <a:latin typeface="Arial" panose="020B0604020202020204" pitchFamily="34" charset="0"/>
              </a:rPr>
              <a:t>Teprotumumab may result in greater LYs and QALYS </a:t>
            </a:r>
          </a:p>
          <a:p>
            <a:pPr marL="971550" lvl="1" indent="-285750">
              <a:spcBef>
                <a:spcPts val="300"/>
              </a:spcBef>
              <a:buFont typeface="Inter" panose="02000503000000020004" pitchFamily="2" charset="0"/>
              <a:buChar char="↳"/>
              <a:defRPr/>
            </a:pPr>
            <a:r>
              <a:rPr lang="en-GB" dirty="0">
                <a:solidFill>
                  <a:schemeClr val="tx1"/>
                </a:solidFill>
                <a:latin typeface="Arial"/>
                <a:cs typeface="Arial"/>
              </a:rPr>
              <a:t>Model applies general population mortality for all treatments, but people with TED are known to have a higher risk of suicide </a:t>
            </a:r>
            <a:r>
              <a:rPr lang="en-GB" dirty="0">
                <a:solidFill>
                  <a:schemeClr val="tx1"/>
                </a:solidFill>
                <a:latin typeface="Arial"/>
                <a:cs typeface="Arial"/>
                <a:sym typeface="Wingdings" panose="05000000000000000000" pitchFamily="2" charset="2"/>
              </a:rPr>
              <a:t> Teprotumumab has been shown to improve QoL so may reduce the risk of suicide</a:t>
            </a:r>
          </a:p>
          <a:p>
            <a:pPr marL="742950" lvl="1" indent="-285750">
              <a:spcBef>
                <a:spcPts val="300"/>
              </a:spcBef>
              <a:buFont typeface="Arial" panose="020B0604020202020204" pitchFamily="34" charset="0"/>
              <a:buChar char="•"/>
              <a:defRPr/>
            </a:pPr>
            <a:r>
              <a:rPr lang="en-GB" dirty="0">
                <a:solidFill>
                  <a:schemeClr val="tx1"/>
                </a:solidFill>
                <a:latin typeface="Arial" panose="020B0604020202020204" pitchFamily="34" charset="0"/>
                <a:sym typeface="Wingdings" panose="05000000000000000000" pitchFamily="2" charset="2"/>
              </a:rPr>
              <a:t>The model underestimates the benefits of teprotumumab</a:t>
            </a:r>
          </a:p>
          <a:p>
            <a:pPr marL="971550" lvl="1" indent="-285750">
              <a:spcBef>
                <a:spcPts val="300"/>
              </a:spcBef>
              <a:buFont typeface="Inter" panose="02000503000000020004" pitchFamily="2" charset="0"/>
              <a:buChar char="↳"/>
              <a:defRPr/>
            </a:pPr>
            <a:r>
              <a:rPr lang="en-GB" dirty="0">
                <a:solidFill>
                  <a:schemeClr val="tx1"/>
                </a:solidFill>
                <a:latin typeface="Arial"/>
                <a:cs typeface="Arial"/>
                <a:sym typeface="Wingdings" panose="05000000000000000000" pitchFamily="2" charset="2"/>
              </a:rPr>
              <a:t>Some of the people that entered the model in the “small proptosis” health state experienced a ≥2 mm reduction in proptosis from baseline at week 24 in the trials  However they were not modelled to experience any improvement in proptosis as at model entry they were already in the best possible heath state with respect to proptosis</a:t>
            </a:r>
          </a:p>
          <a:p>
            <a:pPr marL="971550" lvl="1" indent="-285750">
              <a:spcBef>
                <a:spcPts val="300"/>
              </a:spcBef>
              <a:buFont typeface="Inter" panose="02000503000000020004" pitchFamily="2" charset="0"/>
              <a:buChar char="↳"/>
              <a:defRPr/>
            </a:pPr>
            <a:endParaRPr lang="en-GB" dirty="0">
              <a:solidFill>
                <a:schemeClr val="tx1"/>
              </a:solidFill>
              <a:latin typeface="Arial"/>
              <a:cs typeface="Arial"/>
            </a:endParaRPr>
          </a:p>
        </p:txBody>
      </p:sp>
      <p:sp>
        <p:nvSpPr>
          <p:cNvPr id="4" name="Rectangle 3" descr="Question to committee">
            <a:extLst>
              <a:ext uri="{FF2B5EF4-FFF2-40B4-BE49-F238E27FC236}">
                <a16:creationId xmlns:a16="http://schemas.microsoft.com/office/drawing/2014/main" id="{906DE4FC-90F5-8138-A0E1-2EE5F496044D}"/>
              </a:ext>
            </a:extLst>
          </p:cNvPr>
          <p:cNvSpPr/>
          <p:nvPr/>
        </p:nvSpPr>
        <p:spPr>
          <a:xfrm>
            <a:off x="1336641" y="4951486"/>
            <a:ext cx="9955525" cy="531665"/>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Are there likely any benefits associated with teprotumumab not fully captured in the model? </a:t>
            </a:r>
          </a:p>
        </p:txBody>
      </p:sp>
      <p:grpSp>
        <p:nvGrpSpPr>
          <p:cNvPr id="7" name="Group 6">
            <a:extLst>
              <a:ext uri="{FF2B5EF4-FFF2-40B4-BE49-F238E27FC236}">
                <a16:creationId xmlns:a16="http://schemas.microsoft.com/office/drawing/2014/main" id="{FD37E6BD-E8A5-FC57-EED1-83B868AF3A84}"/>
              </a:ext>
              <a:ext uri="{C183D7F6-B498-43B3-948B-1728B52AA6E4}">
                <adec:decorative xmlns:adec="http://schemas.microsoft.com/office/drawing/2017/decorative" val="1"/>
              </a:ext>
            </a:extLst>
          </p:cNvPr>
          <p:cNvGrpSpPr/>
          <p:nvPr/>
        </p:nvGrpSpPr>
        <p:grpSpPr>
          <a:xfrm>
            <a:off x="920978" y="4924345"/>
            <a:ext cx="576000" cy="576000"/>
            <a:chOff x="-1440493" y="4133589"/>
            <a:chExt cx="576000" cy="576000"/>
          </a:xfrm>
        </p:grpSpPr>
        <p:sp>
          <p:nvSpPr>
            <p:cNvPr id="9" name="Oval 8">
              <a:extLst>
                <a:ext uri="{FF2B5EF4-FFF2-40B4-BE49-F238E27FC236}">
                  <a16:creationId xmlns:a16="http://schemas.microsoft.com/office/drawing/2014/main" id="{00054AF3-E7AF-DA69-3870-F6B0761C358D}"/>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ACAF74C7-065A-B165-0FF9-8F719BB8B9C3}"/>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1566981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B170F7C-69A2-0361-D637-1128D6D8CCD7}"/>
              </a:ext>
            </a:extLst>
          </p:cNvPr>
          <p:cNvSpPr>
            <a:spLocks noGrp="1"/>
          </p:cNvSpPr>
          <p:nvPr>
            <p:ph type="title"/>
          </p:nvPr>
        </p:nvSpPr>
        <p:spPr/>
        <p:txBody>
          <a:bodyPr>
            <a:noAutofit/>
          </a:bodyPr>
          <a:lstStyle/>
          <a:p>
            <a:r>
              <a:rPr lang="en-GB"/>
              <a:t>Clinical perspectives</a:t>
            </a:r>
            <a:br>
              <a:rPr lang="en-GB"/>
            </a:br>
            <a:endParaRPr lang="en-GB"/>
          </a:p>
        </p:txBody>
      </p:sp>
      <p:sp>
        <p:nvSpPr>
          <p:cNvPr id="8" name="Text Placeholder 7">
            <a:extLst>
              <a:ext uri="{FF2B5EF4-FFF2-40B4-BE49-F238E27FC236}">
                <a16:creationId xmlns:a16="http://schemas.microsoft.com/office/drawing/2014/main" id="{D45CEE06-CB33-69A8-1695-20491E1315F4}"/>
              </a:ext>
            </a:extLst>
          </p:cNvPr>
          <p:cNvSpPr>
            <a:spLocks noGrp="1"/>
          </p:cNvSpPr>
          <p:nvPr>
            <p:ph type="body" sz="quarter" idx="14"/>
          </p:nvPr>
        </p:nvSpPr>
        <p:spPr/>
        <p:txBody>
          <a:bodyPr/>
          <a:lstStyle/>
          <a:p>
            <a:r>
              <a:rPr lang="en-GB"/>
              <a:t>Submissions from Royal College of Ophthalmologists and British </a:t>
            </a:r>
            <a:r>
              <a:rPr lang="en-GB" err="1"/>
              <a:t>OculoPlastic</a:t>
            </a:r>
            <a:r>
              <a:rPr lang="en-GB"/>
              <a:t> Surgery Society (BOPSS)</a:t>
            </a:r>
          </a:p>
          <a:p>
            <a:endParaRPr lang="en-GB"/>
          </a:p>
        </p:txBody>
      </p:sp>
      <p:sp>
        <p:nvSpPr>
          <p:cNvPr id="6" name="Text Placeholder 5">
            <a:extLst>
              <a:ext uri="{FF2B5EF4-FFF2-40B4-BE49-F238E27FC236}">
                <a16:creationId xmlns:a16="http://schemas.microsoft.com/office/drawing/2014/main" id="{E47874C5-AF6C-5F9F-FE4D-76146CE79497}"/>
              </a:ext>
            </a:extLst>
          </p:cNvPr>
          <p:cNvSpPr>
            <a:spLocks noGrp="1"/>
          </p:cNvSpPr>
          <p:nvPr>
            <p:ph type="body" sz="quarter" idx="12"/>
          </p:nvPr>
        </p:nvSpPr>
        <p:spPr>
          <a:xfrm>
            <a:off x="466725" y="1654630"/>
            <a:ext cx="7389250" cy="4657680"/>
          </a:xfrm>
        </p:spPr>
        <p:txBody>
          <a:bodyPr/>
          <a:lstStyle/>
          <a:p>
            <a:r>
              <a:rPr lang="en-GB" b="1"/>
              <a:t>Current treatment and unmet need</a:t>
            </a:r>
          </a:p>
          <a:p>
            <a:pPr marL="285750" indent="-285750">
              <a:spcBef>
                <a:spcPts val="0"/>
              </a:spcBef>
              <a:buFont typeface="Arial" panose="020B0604020202020204" pitchFamily="34" charset="0"/>
              <a:buChar char="•"/>
            </a:pPr>
            <a:r>
              <a:rPr lang="en-GB"/>
              <a:t>Current treatments do not address the underlying disease and are associated with limitations </a:t>
            </a:r>
          </a:p>
          <a:p>
            <a:pPr marL="971550" lvl="1" indent="-285750">
              <a:spcBef>
                <a:spcPts val="0"/>
              </a:spcBef>
              <a:buFont typeface="Inter" panose="02000503000000020004" pitchFamily="2" charset="0"/>
              <a:buChar char="↳"/>
              <a:defRPr/>
            </a:pPr>
            <a:r>
              <a:rPr lang="en-GB">
                <a:ea typeface="+mn-ea"/>
                <a:cs typeface="Arial" panose="020B0604020202020204" pitchFamily="34" charset="0"/>
              </a:rPr>
              <a:t>Systemic steroids – Fail to reverse disfigurement and a significant proportion of patients experience an inadequate response, adverse effects or relapse</a:t>
            </a:r>
          </a:p>
          <a:p>
            <a:pPr marL="971550" lvl="1" indent="-285750">
              <a:spcBef>
                <a:spcPts val="0"/>
              </a:spcBef>
              <a:buFont typeface="Inter" panose="02000503000000020004" pitchFamily="2" charset="0"/>
              <a:buChar char="↳"/>
              <a:defRPr/>
            </a:pPr>
            <a:r>
              <a:rPr lang="en-GB">
                <a:ea typeface="+mn-ea"/>
                <a:cs typeface="Arial" panose="020B0604020202020204" pitchFamily="34" charset="0"/>
              </a:rPr>
              <a:t>Immunosuppressive agents – Are associated with limited efficacy, delayed onset of action and potential adverse effects</a:t>
            </a:r>
          </a:p>
          <a:p>
            <a:r>
              <a:rPr lang="en-GB" b="1"/>
              <a:t>Use of teprotumumab</a:t>
            </a:r>
          </a:p>
          <a:p>
            <a:pPr marL="285750" indent="-285750">
              <a:spcBef>
                <a:spcPts val="0"/>
              </a:spcBef>
              <a:buFont typeface="Arial" panose="020B0604020202020204" pitchFamily="34" charset="0"/>
              <a:buChar char="•"/>
            </a:pPr>
            <a:r>
              <a:rPr lang="en-GB"/>
              <a:t>The main aim of teprotumumab treatment is to improve symptoms and halt progression</a:t>
            </a:r>
          </a:p>
          <a:p>
            <a:pPr marL="285750" indent="-285750">
              <a:spcBef>
                <a:spcPts val="0"/>
              </a:spcBef>
              <a:buFont typeface="Arial" panose="020B0604020202020204" pitchFamily="34" charset="0"/>
              <a:buChar char="•"/>
            </a:pPr>
            <a:r>
              <a:rPr lang="en-GB"/>
              <a:t>Teprotumumab is a step change for treating TED that can prevent / reverse vision loss and address disfigurement in responsive TED patients </a:t>
            </a:r>
          </a:p>
          <a:p>
            <a:endParaRPr lang="en-GB"/>
          </a:p>
        </p:txBody>
      </p:sp>
      <p:sp>
        <p:nvSpPr>
          <p:cNvPr id="7" name="Text Placeholder 6">
            <a:extLst>
              <a:ext uri="{FF2B5EF4-FFF2-40B4-BE49-F238E27FC236}">
                <a16:creationId xmlns:a16="http://schemas.microsoft.com/office/drawing/2014/main" id="{59C22959-A087-A208-9CE5-7A3221693AE2}"/>
              </a:ext>
            </a:extLst>
          </p:cNvPr>
          <p:cNvSpPr>
            <a:spLocks noGrp="1"/>
          </p:cNvSpPr>
          <p:nvPr>
            <p:ph type="body" sz="quarter" idx="13"/>
          </p:nvPr>
        </p:nvSpPr>
        <p:spPr>
          <a:xfrm>
            <a:off x="1871663" y="6448442"/>
            <a:ext cx="9086850" cy="365125"/>
          </a:xfrm>
        </p:spPr>
        <p:txBody>
          <a:bodyPr/>
          <a:lstStyle/>
          <a:p>
            <a:r>
              <a:rPr lang="en-GB" dirty="0"/>
              <a:t>Abbreviations: TED, Thyroid eye disease;</a:t>
            </a:r>
          </a:p>
        </p:txBody>
      </p:sp>
      <p:sp>
        <p:nvSpPr>
          <p:cNvPr id="2" name="Speech Bubble: Rectangle with Corners Rounded 1" descr="Patient quotation">
            <a:extLst>
              <a:ext uri="{FF2B5EF4-FFF2-40B4-BE49-F238E27FC236}">
                <a16:creationId xmlns:a16="http://schemas.microsoft.com/office/drawing/2014/main" id="{5C09CD07-C167-238D-0AAB-291AC63B4C11}"/>
              </a:ext>
              <a:ext uri="{C183D7F6-B498-43B3-948B-1728B52AA6E4}">
                <adec:decorative xmlns:adec="http://schemas.microsoft.com/office/drawing/2017/decorative" val="0"/>
              </a:ext>
            </a:extLst>
          </p:cNvPr>
          <p:cNvSpPr/>
          <p:nvPr/>
        </p:nvSpPr>
        <p:spPr>
          <a:xfrm>
            <a:off x="7855975" y="1182454"/>
            <a:ext cx="4165728" cy="1531705"/>
          </a:xfrm>
          <a:prstGeom prst="wedgeRoundRect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FFFFFF"/>
                </a:solidFill>
                <a:effectLst/>
                <a:uLnTx/>
                <a:uFillTx/>
                <a:latin typeface="Arial" panose="020B0604020202020204" pitchFamily="34" charset="0"/>
                <a:ea typeface="+mn-ea"/>
                <a:cs typeface="+mn-cs"/>
              </a:rPr>
              <a:t>“Thyroid Eye Disease is a devastating condition which can not only be blinding but have a profound psycho-socio-economic impact on patients and society”</a:t>
            </a:r>
          </a:p>
        </p:txBody>
      </p:sp>
      <p:sp>
        <p:nvSpPr>
          <p:cNvPr id="5" name="Speech Bubble: Rectangle with Corners Rounded 4" descr="Patient quotation">
            <a:extLst>
              <a:ext uri="{FF2B5EF4-FFF2-40B4-BE49-F238E27FC236}">
                <a16:creationId xmlns:a16="http://schemas.microsoft.com/office/drawing/2014/main" id="{D02535E0-CFB0-CD91-4392-DCDDF6E1F9F1}"/>
              </a:ext>
              <a:ext uri="{C183D7F6-B498-43B3-948B-1728B52AA6E4}">
                <adec:decorative xmlns:adec="http://schemas.microsoft.com/office/drawing/2017/decorative" val="0"/>
              </a:ext>
            </a:extLst>
          </p:cNvPr>
          <p:cNvSpPr/>
          <p:nvPr/>
        </p:nvSpPr>
        <p:spPr>
          <a:xfrm>
            <a:off x="7855975" y="2939845"/>
            <a:ext cx="4165728" cy="3007019"/>
          </a:xfrm>
          <a:prstGeom prst="wedgeRoundRectCallout">
            <a:avLst>
              <a:gd name="adj1" fmla="val 22305"/>
              <a:gd name="adj2" fmla="val 59351"/>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FFFFFF"/>
                </a:solidFill>
                <a:effectLst/>
                <a:uLnTx/>
                <a:uFillTx/>
                <a:latin typeface="Arial" panose="020B0604020202020204" pitchFamily="34" charset="0"/>
                <a:ea typeface="+mn-ea"/>
                <a:cs typeface="+mn-cs"/>
              </a:rPr>
              <a:t>“Real-world data on teprotumumab largely confirms its efficacy in reducing proptosis, diplopia, and inflammation in thyroid eye disease as seen in clinical trials. However, real-world studies often report higher frequency of adverse effects, particularly hearing-related issues (up to 81.5% in some cases) and </a:t>
            </a:r>
            <a:r>
              <a:rPr kumimoji="0" lang="en-GB" sz="1800" b="0" i="0" u="none" strike="noStrike" kern="1200" cap="none" spc="0" normalizeH="0" baseline="0" noProof="0" err="1">
                <a:ln>
                  <a:noFill/>
                </a:ln>
                <a:solidFill>
                  <a:srgbClr val="FFFFFF"/>
                </a:solidFill>
                <a:effectLst/>
                <a:uLnTx/>
                <a:uFillTx/>
                <a:latin typeface="Arial" panose="020B0604020202020204" pitchFamily="34" charset="0"/>
                <a:ea typeface="+mn-ea"/>
                <a:cs typeface="+mn-cs"/>
              </a:rPr>
              <a:t>hyperglycemia</a:t>
            </a:r>
            <a:r>
              <a:rPr kumimoji="0" lang="en-GB" sz="1800" b="0" i="0" u="none" strike="noStrike" kern="1200" cap="none" spc="0" normalizeH="0" baseline="0" noProof="0">
                <a:ln>
                  <a:noFill/>
                </a:ln>
                <a:solidFill>
                  <a:srgbClr val="FFFFFF"/>
                </a:solidFill>
                <a:effectLst/>
                <a:uLnTx/>
                <a:uFillTx/>
                <a:latin typeface="Arial" panose="020B0604020202020204" pitchFamily="34" charset="0"/>
                <a:ea typeface="+mn-ea"/>
                <a:cs typeface="+mn-cs"/>
              </a:rPr>
              <a:t>.”</a:t>
            </a:r>
          </a:p>
        </p:txBody>
      </p:sp>
    </p:spTree>
    <p:extLst>
      <p:ext uri="{BB962C8B-B14F-4D97-AF65-F5344CB8AC3E}">
        <p14:creationId xmlns:p14="http://schemas.microsoft.com/office/powerpoint/2010/main" val="253190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3202B3C-291E-1582-A044-0695C4C5949B}"/>
              </a:ext>
            </a:extLst>
          </p:cNvPr>
          <p:cNvSpPr>
            <a:spLocks noGrp="1"/>
          </p:cNvSpPr>
          <p:nvPr>
            <p:ph type="body" sz="quarter" idx="12"/>
          </p:nvPr>
        </p:nvSpPr>
        <p:spPr>
          <a:xfrm>
            <a:off x="466724" y="750060"/>
            <a:ext cx="11250785" cy="5222723"/>
          </a:xfrm>
        </p:spPr>
        <p:txBody>
          <a:bodyPr/>
          <a:lstStyle/>
          <a:p>
            <a:pPr>
              <a:spcBef>
                <a:spcPts val="0"/>
              </a:spcBef>
              <a:spcAft>
                <a:spcPts val="600"/>
              </a:spcAft>
            </a:pPr>
            <a:r>
              <a:rPr lang="en-GB" b="1"/>
              <a:t>Company:</a:t>
            </a:r>
          </a:p>
          <a:p>
            <a:pPr marL="285750" indent="-285750">
              <a:spcBef>
                <a:spcPts val="0"/>
              </a:spcBef>
              <a:spcAft>
                <a:spcPts val="600"/>
              </a:spcAft>
              <a:buFont typeface="Arial" panose="020B0604020202020204" pitchFamily="34" charset="0"/>
              <a:buChar char="•"/>
            </a:pPr>
            <a:r>
              <a:rPr lang="en-GB" sz="1800">
                <a:effectLst/>
              </a:rPr>
              <a:t>TED is much more prevalent in women than men and typical age of onset is 40-60 years</a:t>
            </a:r>
          </a:p>
          <a:p>
            <a:pPr marL="285750" indent="-285750">
              <a:spcBef>
                <a:spcPts val="0"/>
              </a:spcBef>
              <a:spcAft>
                <a:spcPts val="600"/>
              </a:spcAft>
              <a:buFont typeface="Arial" panose="020B0604020202020204" pitchFamily="34" charset="0"/>
              <a:buChar char="•"/>
            </a:pPr>
            <a:r>
              <a:rPr lang="en-GB" sz="1800">
                <a:effectLst/>
              </a:rPr>
              <a:t>The clinical activity score (CAS) (a key measure of disease activity) looks for signs of inflammation and redness which are more difficult to detect in people who have black or brown skin so CAS scoring may underappreciate disease activity in black patients</a:t>
            </a:r>
          </a:p>
          <a:p>
            <a:pPr marL="971550" lvl="1" indent="-285750">
              <a:spcBef>
                <a:spcPts val="0"/>
              </a:spcBef>
              <a:spcAft>
                <a:spcPts val="600"/>
              </a:spcAft>
              <a:buFont typeface="Inter" panose="02000503000000020004" pitchFamily="2" charset="0"/>
              <a:buChar char="↳"/>
              <a:defRPr/>
            </a:pPr>
            <a:r>
              <a:rPr lang="en-GB">
                <a:ea typeface="+mn-ea"/>
                <a:cs typeface="Arial" panose="020B0604020202020204" pitchFamily="34" charset="0"/>
              </a:rPr>
              <a:t>Important to ensure that the defining active disease allows for alternative, and potentially less subjective measures of disease activity in addition to CAS, such as CT and MRI imaging</a:t>
            </a:r>
          </a:p>
          <a:p>
            <a:pPr>
              <a:spcBef>
                <a:spcPts val="0"/>
              </a:spcBef>
              <a:spcAft>
                <a:spcPts val="600"/>
              </a:spcAft>
            </a:pPr>
            <a:r>
              <a:rPr lang="en-GB" b="1"/>
              <a:t>Clinical experts:</a:t>
            </a:r>
          </a:p>
          <a:p>
            <a:pPr marL="285750" indent="-285750">
              <a:spcBef>
                <a:spcPts val="0"/>
              </a:spcBef>
              <a:spcAft>
                <a:spcPts val="600"/>
              </a:spcAft>
              <a:buFont typeface="Arial" panose="020B0604020202020204" pitchFamily="34" charset="0"/>
              <a:buChar char="•"/>
            </a:pPr>
            <a:r>
              <a:rPr lang="en-GB" sz="1800">
                <a:effectLst/>
              </a:rPr>
              <a:t>Proptosis measurements vary by ethnic group due to anatomical differences  so any criteria to start based on severity of proptosis could be an equality issue</a:t>
            </a:r>
          </a:p>
          <a:p>
            <a:pPr marL="285750" indent="-285750">
              <a:spcBef>
                <a:spcPts val="0"/>
              </a:spcBef>
              <a:spcAft>
                <a:spcPts val="600"/>
              </a:spcAft>
              <a:buFont typeface="Arial" panose="020B0604020202020204" pitchFamily="34" charset="0"/>
              <a:buChar char="•"/>
            </a:pPr>
            <a:r>
              <a:rPr lang="en-GB" sz="1800">
                <a:effectLst/>
              </a:rPr>
              <a:t>The CAS is recognised as a flawed instrument as it heavily relies on visible and palpable signs, which may present differently across skin tones, potentially leading to underdiagnosis or misclassification of disease activity in patients with darker skin </a:t>
            </a:r>
            <a:r>
              <a:rPr lang="en-GB" sz="1800">
                <a:effectLst/>
                <a:sym typeface="Wingdings" panose="05000000000000000000" pitchFamily="2" charset="2"/>
              </a:rPr>
              <a:t></a:t>
            </a:r>
            <a:r>
              <a:rPr lang="en-GB" sz="1800">
                <a:effectLst/>
              </a:rPr>
              <a:t> Orbital imaging (especially MRI) can mitigate </a:t>
            </a:r>
          </a:p>
          <a:p>
            <a:pPr marL="285750" indent="-285750">
              <a:spcBef>
                <a:spcPts val="0"/>
              </a:spcBef>
              <a:spcAft>
                <a:spcPts val="600"/>
              </a:spcAft>
              <a:buFont typeface="Arial" panose="020B0604020202020204" pitchFamily="34" charset="0"/>
              <a:buChar char="•"/>
            </a:pPr>
            <a:r>
              <a:rPr lang="en-GB" sz="1800">
                <a:effectLst/>
              </a:rPr>
              <a:t>Patients from a lower socio-economic group/area may still have difficulty accessing treatments requiring multiple infusions/hospital visits</a:t>
            </a:r>
          </a:p>
        </p:txBody>
      </p:sp>
      <p:sp>
        <p:nvSpPr>
          <p:cNvPr id="2" name="Title 1">
            <a:extLst>
              <a:ext uri="{FF2B5EF4-FFF2-40B4-BE49-F238E27FC236}">
                <a16:creationId xmlns:a16="http://schemas.microsoft.com/office/drawing/2014/main" id="{EE8903C0-AB70-5551-51E3-F7BCB36A620E}"/>
              </a:ext>
            </a:extLst>
          </p:cNvPr>
          <p:cNvSpPr>
            <a:spLocks noGrp="1"/>
          </p:cNvSpPr>
          <p:nvPr>
            <p:ph type="title"/>
          </p:nvPr>
        </p:nvSpPr>
        <p:spPr>
          <a:xfrm>
            <a:off x="466724" y="238124"/>
            <a:ext cx="11250785" cy="592817"/>
          </a:xfrm>
        </p:spPr>
        <p:txBody>
          <a:bodyPr/>
          <a:lstStyle/>
          <a:p>
            <a:r>
              <a:rPr lang="en-GB"/>
              <a:t>Equality considerations*</a:t>
            </a:r>
          </a:p>
        </p:txBody>
      </p:sp>
      <p:sp>
        <p:nvSpPr>
          <p:cNvPr id="10" name="Text Placeholder 9">
            <a:extLst>
              <a:ext uri="{FF2B5EF4-FFF2-40B4-BE49-F238E27FC236}">
                <a16:creationId xmlns:a16="http://schemas.microsoft.com/office/drawing/2014/main" id="{36707DB3-19E2-40A4-84EC-09318EBE8C0C}"/>
              </a:ext>
            </a:extLst>
          </p:cNvPr>
          <p:cNvSpPr>
            <a:spLocks noGrp="1"/>
          </p:cNvSpPr>
          <p:nvPr>
            <p:ph type="body" sz="quarter" idx="13"/>
          </p:nvPr>
        </p:nvSpPr>
        <p:spPr>
          <a:xfrm>
            <a:off x="1472937" y="6469507"/>
            <a:ext cx="9463088" cy="365125"/>
          </a:xfrm>
        </p:spPr>
        <p:txBody>
          <a:bodyPr>
            <a:normAutofit fontScale="85000" lnSpcReduction="10000"/>
          </a:bodyPr>
          <a:lstStyle/>
          <a:p>
            <a:r>
              <a:rPr lang="en-GB" dirty="0"/>
              <a:t>Abbreviations: CAS, Clinical activity score; CT, Computed tomography; MRI, Magnetic resonance imaging; TED, Thyroid eye disease;</a:t>
            </a:r>
          </a:p>
        </p:txBody>
      </p:sp>
      <p:sp>
        <p:nvSpPr>
          <p:cNvPr id="3" name="TextBox 2">
            <a:extLst>
              <a:ext uri="{FF2B5EF4-FFF2-40B4-BE49-F238E27FC236}">
                <a16:creationId xmlns:a16="http://schemas.microsoft.com/office/drawing/2014/main" id="{9D4F732B-35EA-B669-234B-9B19A879F8B5}"/>
              </a:ext>
            </a:extLst>
          </p:cNvPr>
          <p:cNvSpPr txBox="1"/>
          <p:nvPr/>
        </p:nvSpPr>
        <p:spPr>
          <a:xfrm>
            <a:off x="7157884" y="-31627"/>
            <a:ext cx="5034116"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*See appendix - </a:t>
            </a:r>
            <a:r>
              <a:rPr lang="en-GB">
                <a:latin typeface="Arial" panose="020B0604020202020204" pitchFamily="34" charset="0"/>
                <a:cs typeface="Arial" panose="020B0604020202020204" pitchFamily="34" charset="0"/>
                <a:hlinkClick r:id="rId3" action="ppaction://hlinksldjump"/>
              </a:rPr>
              <a:t>Clinical activity score (CAS)</a:t>
            </a:r>
            <a:endParaRPr lang="en-GB">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E057A77D-F7BF-463D-ED91-F4D9A80B9B2E}"/>
              </a:ext>
            </a:extLst>
          </p:cNvPr>
          <p:cNvGrpSpPr/>
          <p:nvPr/>
        </p:nvGrpSpPr>
        <p:grpSpPr>
          <a:xfrm>
            <a:off x="1063250" y="5966855"/>
            <a:ext cx="10077188" cy="576000"/>
            <a:chOff x="1456000" y="5674938"/>
            <a:chExt cx="10077188" cy="576000"/>
          </a:xfrm>
        </p:grpSpPr>
        <p:sp>
          <p:nvSpPr>
            <p:cNvPr id="5" name="Rectangle 4" descr="Question to committee">
              <a:extLst>
                <a:ext uri="{FF2B5EF4-FFF2-40B4-BE49-F238E27FC236}">
                  <a16:creationId xmlns:a16="http://schemas.microsoft.com/office/drawing/2014/main" id="{9788EE62-1224-3D38-7495-ADB023883A8D}"/>
                </a:ext>
              </a:extLst>
            </p:cNvPr>
            <p:cNvSpPr/>
            <p:nvPr/>
          </p:nvSpPr>
          <p:spPr>
            <a:xfrm>
              <a:off x="1818062" y="5761760"/>
              <a:ext cx="9715126"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a:solidFill>
                    <a:schemeClr val="tx1"/>
                  </a:solidFill>
                  <a:latin typeface="Arial" panose="020B0604020202020204" pitchFamily="34" charset="0"/>
                </a:rPr>
                <a:t>Are there any equality issues which can be addressed in this technology appraisal?</a:t>
              </a:r>
            </a:p>
          </p:txBody>
        </p:sp>
        <p:grpSp>
          <p:nvGrpSpPr>
            <p:cNvPr id="6" name="Group 5">
              <a:extLst>
                <a:ext uri="{FF2B5EF4-FFF2-40B4-BE49-F238E27FC236}">
                  <a16:creationId xmlns:a16="http://schemas.microsoft.com/office/drawing/2014/main" id="{56F2AAE2-CBAB-768B-ADD4-C8F5F7F59395}"/>
                </a:ext>
                <a:ext uri="{C183D7F6-B498-43B3-948B-1728B52AA6E4}">
                  <adec:decorative xmlns:adec="http://schemas.microsoft.com/office/drawing/2017/decorative" val="1"/>
                </a:ext>
              </a:extLst>
            </p:cNvPr>
            <p:cNvGrpSpPr/>
            <p:nvPr/>
          </p:nvGrpSpPr>
          <p:grpSpPr>
            <a:xfrm>
              <a:off x="1456000" y="5674938"/>
              <a:ext cx="576000" cy="576000"/>
              <a:chOff x="-1440493" y="4096645"/>
              <a:chExt cx="576000" cy="576000"/>
            </a:xfrm>
          </p:grpSpPr>
          <p:sp>
            <p:nvSpPr>
              <p:cNvPr id="7" name="Oval 6">
                <a:extLst>
                  <a:ext uri="{FF2B5EF4-FFF2-40B4-BE49-F238E27FC236}">
                    <a16:creationId xmlns:a16="http://schemas.microsoft.com/office/drawing/2014/main" id="{78237786-DE75-7319-E050-6EB0435DE8FD}"/>
                  </a:ext>
                </a:extLst>
              </p:cNvPr>
              <p:cNvSpPr/>
              <p:nvPr/>
            </p:nvSpPr>
            <p:spPr>
              <a:xfrm>
                <a:off x="-1440493" y="4096645"/>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8" name="Graphic 7">
                <a:extLst>
                  <a:ext uri="{FF2B5EF4-FFF2-40B4-BE49-F238E27FC236}">
                    <a16:creationId xmlns:a16="http://schemas.microsoft.com/office/drawing/2014/main" id="{8C307032-04CA-3525-4567-C429DE150CB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4225" y="4152913"/>
                <a:ext cx="463463" cy="463463"/>
              </a:xfrm>
              <a:prstGeom prst="rect">
                <a:avLst/>
              </a:prstGeom>
            </p:spPr>
          </p:pic>
        </p:grpSp>
      </p:grpSp>
    </p:spTree>
    <p:extLst>
      <p:ext uri="{BB962C8B-B14F-4D97-AF65-F5344CB8AC3E}">
        <p14:creationId xmlns:p14="http://schemas.microsoft.com/office/powerpoint/2010/main" val="2999048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B92F7-556C-2C33-1A32-C7D5A738931F}"/>
              </a:ext>
            </a:extLst>
          </p:cNvPr>
          <p:cNvSpPr>
            <a:spLocks noGrp="1"/>
          </p:cNvSpPr>
          <p:nvPr>
            <p:ph type="title"/>
          </p:nvPr>
        </p:nvSpPr>
        <p:spPr/>
        <p:txBody>
          <a:bodyPr/>
          <a:lstStyle/>
          <a:p>
            <a:r>
              <a:rPr lang="en-GB"/>
              <a:t>Teprotumumab (</a:t>
            </a:r>
            <a:r>
              <a:rPr lang="en-GB" err="1"/>
              <a:t>Tepezza</a:t>
            </a:r>
            <a:r>
              <a:rPr lang="en-GB"/>
              <a:t>, Amgen)</a:t>
            </a:r>
          </a:p>
        </p:txBody>
      </p:sp>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1398769670"/>
              </p:ext>
            </p:extLst>
          </p:nvPr>
        </p:nvGraphicFramePr>
        <p:xfrm>
          <a:off x="466724" y="856340"/>
          <a:ext cx="11317288" cy="5082343"/>
        </p:xfrm>
        <a:graphic>
          <a:graphicData uri="http://schemas.openxmlformats.org/drawingml/2006/table">
            <a:tbl>
              <a:tblPr firstCol="1" bandRow="1">
                <a:tableStyleId>{5C22544A-7EE6-4342-B048-85BDC9FD1C3A}</a:tableStyleId>
              </a:tblPr>
              <a:tblGrid>
                <a:gridCol w="2049006">
                  <a:extLst>
                    <a:ext uri="{9D8B030D-6E8A-4147-A177-3AD203B41FA5}">
                      <a16:colId xmlns:a16="http://schemas.microsoft.com/office/drawing/2014/main" val="748657784"/>
                    </a:ext>
                  </a:extLst>
                </a:gridCol>
                <a:gridCol w="9268282">
                  <a:extLst>
                    <a:ext uri="{9D8B030D-6E8A-4147-A177-3AD203B41FA5}">
                      <a16:colId xmlns:a16="http://schemas.microsoft.com/office/drawing/2014/main" val="3173266189"/>
                    </a:ext>
                  </a:extLst>
                </a:gridCol>
              </a:tblGrid>
              <a:tr h="1826904">
                <a:tc>
                  <a:txBody>
                    <a:bodyPr/>
                    <a:lstStyle/>
                    <a:p>
                      <a:r>
                        <a:rPr lang="en-GB">
                          <a:solidFill>
                            <a:schemeClr val="bg1"/>
                          </a:solidFill>
                          <a:latin typeface="Arial" panose="020B0604020202020204" pitchFamily="34" charset="0"/>
                        </a:rPr>
                        <a:t>Marketing authorisation</a:t>
                      </a:r>
                    </a:p>
                  </a:txBody>
                  <a:tcPr anchor="ctr"/>
                </a:tc>
                <a:tc>
                  <a:txBody>
                    <a:bodyPr/>
                    <a:lstStyle/>
                    <a:p>
                      <a:pPr marL="0" indent="0">
                        <a:buFont typeface="Arial" panose="020B0604020202020204" pitchFamily="34" charset="0"/>
                        <a:buNone/>
                      </a:pPr>
                      <a:r>
                        <a:rPr lang="en-GB" sz="1800" kern="1200">
                          <a:solidFill>
                            <a:schemeClr val="dk1"/>
                          </a:solidFill>
                          <a:effectLst/>
                          <a:latin typeface="+mn-lt"/>
                          <a:ea typeface="+mn-ea"/>
                          <a:cs typeface="+mn-cs"/>
                        </a:rPr>
                        <a:t>Teprotumumab has a UK marketing authorisation for </a:t>
                      </a:r>
                      <a:r>
                        <a:rPr lang="en-GB" sz="1800" kern="1200">
                          <a:solidFill>
                            <a:schemeClr val="tx1"/>
                          </a:solidFill>
                          <a:effectLst/>
                          <a:latin typeface="+mn-lt"/>
                          <a:ea typeface="+mn-ea"/>
                          <a:cs typeface="+mn-cs"/>
                        </a:rPr>
                        <a:t>treating</a:t>
                      </a:r>
                      <a:r>
                        <a:rPr lang="en-GB" sz="1800" kern="1200">
                          <a:solidFill>
                            <a:srgbClr val="FF0000"/>
                          </a:solidFill>
                          <a:effectLst/>
                          <a:latin typeface="+mn-lt"/>
                          <a:ea typeface="+mn-ea"/>
                          <a:cs typeface="+mn-cs"/>
                        </a:rPr>
                        <a:t> </a:t>
                      </a:r>
                      <a:r>
                        <a:rPr lang="en-GB" sz="1800" kern="1200">
                          <a:solidFill>
                            <a:schemeClr val="dk1"/>
                          </a:solidFill>
                          <a:effectLst/>
                          <a:latin typeface="+mn-lt"/>
                          <a:ea typeface="+mn-ea"/>
                          <a:cs typeface="+mn-cs"/>
                        </a:rPr>
                        <a:t>adult patients with moderate to severe Thyroid Eye Disease (TED)</a:t>
                      </a:r>
                    </a:p>
                    <a:p>
                      <a:pPr marL="971550" lvl="1" indent="-285750" algn="l" defTabSz="914400" rtl="0" eaLnBrk="1" latinLnBrk="0" hangingPunct="1">
                        <a:lnSpc>
                          <a:spcPct val="114000"/>
                        </a:lnSpc>
                        <a:spcBef>
                          <a:spcPts val="0"/>
                        </a:spcBef>
                        <a:buFont typeface="Inter" panose="02000503000000020004" pitchFamily="2" charset="0"/>
                        <a:buChar char="↳"/>
                        <a:defRPr/>
                      </a:pPr>
                      <a:r>
                        <a:rPr lang="en-GB" sz="1800" kern="1200">
                          <a:solidFill>
                            <a:schemeClr val="tx1"/>
                          </a:solidFill>
                          <a:latin typeface="Arial" panose="020B0604020202020204" pitchFamily="34" charset="0"/>
                          <a:ea typeface="+mn-ea"/>
                          <a:cs typeface="Arial" panose="020B0604020202020204" pitchFamily="34" charset="0"/>
                        </a:rPr>
                        <a:t>The marketing authorisation was granted on 7 May 2025</a:t>
                      </a:r>
                    </a:p>
                  </a:txBody>
                  <a:tcPr anchor="ctr"/>
                </a:tc>
                <a:extLst>
                  <a:ext uri="{0D108BD9-81ED-4DB2-BD59-A6C34878D82A}">
                    <a16:rowId xmlns:a16="http://schemas.microsoft.com/office/drawing/2014/main" val="3751016788"/>
                  </a:ext>
                </a:extLst>
              </a:tr>
              <a:tr h="1348811">
                <a:tc>
                  <a:txBody>
                    <a:bodyPr/>
                    <a:lstStyle/>
                    <a:p>
                      <a:r>
                        <a:rPr lang="en-GB">
                          <a:solidFill>
                            <a:schemeClr val="bg1"/>
                          </a:solidFill>
                          <a:latin typeface="Arial" panose="020B0604020202020204" pitchFamily="34" charset="0"/>
                        </a:rPr>
                        <a:t>Mechanism of action</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latin typeface="Arial" panose="020B0604020202020204" pitchFamily="34" charset="0"/>
                        </a:rPr>
                        <a:t>Teprotumumab is a first in class, fully human immunoglobulin G1 monoclonal antibody and insulin-like growth factor-1 receptor (IGF-1R) antagonist that blocks the stimulatory effects of auto-antibodies on orbital fibroblasts, thereby preventing muscle and tissue expansion behind the eye to reduce the symptoms of TED</a:t>
                      </a:r>
                    </a:p>
                  </a:txBody>
                  <a:tcPr anchor="ctr"/>
                </a:tc>
                <a:extLst>
                  <a:ext uri="{0D108BD9-81ED-4DB2-BD59-A6C34878D82A}">
                    <a16:rowId xmlns:a16="http://schemas.microsoft.com/office/drawing/2014/main" val="984656975"/>
                  </a:ext>
                </a:extLst>
              </a:tr>
              <a:tr h="1095117">
                <a:tc>
                  <a:txBody>
                    <a:bodyPr/>
                    <a:lstStyle/>
                    <a:p>
                      <a:r>
                        <a:rPr lang="en-GB">
                          <a:solidFill>
                            <a:schemeClr val="bg1"/>
                          </a:solidFill>
                          <a:latin typeface="Arial" panose="020B0604020202020204" pitchFamily="34" charset="0"/>
                        </a:rPr>
                        <a:t>Administration</a:t>
                      </a:r>
                    </a:p>
                  </a:txBody>
                  <a:tcPr anchor="ctr"/>
                </a:tc>
                <a:tc>
                  <a:txBody>
                    <a:bodyPr/>
                    <a:lstStyle/>
                    <a:p>
                      <a:r>
                        <a:rPr lang="en-GB">
                          <a:latin typeface="Arial" panose="020B0604020202020204" pitchFamily="34" charset="0"/>
                        </a:rPr>
                        <a:t>Intravenous (IV) infusion</a:t>
                      </a:r>
                    </a:p>
                    <a:p>
                      <a:pPr marL="971550" lvl="1" indent="-285750" algn="l" defTabSz="914400" rtl="0" eaLnBrk="1" latinLnBrk="0" hangingPunct="1">
                        <a:lnSpc>
                          <a:spcPct val="114000"/>
                        </a:lnSpc>
                        <a:spcBef>
                          <a:spcPts val="0"/>
                        </a:spcBef>
                        <a:buFont typeface="Inter" panose="02000503000000020004" pitchFamily="2" charset="0"/>
                        <a:buChar char="↳"/>
                        <a:defRPr/>
                      </a:pPr>
                      <a:r>
                        <a:rPr lang="en-GB" sz="1800" kern="1200">
                          <a:solidFill>
                            <a:schemeClr val="tx1"/>
                          </a:solidFill>
                          <a:latin typeface="Arial" panose="020B0604020202020204" pitchFamily="34" charset="0"/>
                          <a:ea typeface="+mn-ea"/>
                          <a:cs typeface="Arial" panose="020B0604020202020204" pitchFamily="34" charset="0"/>
                        </a:rPr>
                        <a:t>Recommended dose: 10mg/kg of body weight for the initial dose followed by 20mg/kg of body weight for 7 additional doses given once every 3 weeks</a:t>
                      </a:r>
                    </a:p>
                  </a:txBody>
                  <a:tcPr anchor="ctr"/>
                </a:tc>
                <a:extLst>
                  <a:ext uri="{0D108BD9-81ED-4DB2-BD59-A6C34878D82A}">
                    <a16:rowId xmlns:a16="http://schemas.microsoft.com/office/drawing/2014/main" val="2152176351"/>
                  </a:ext>
                </a:extLst>
              </a:tr>
              <a:tr h="811511">
                <a:tc>
                  <a:txBody>
                    <a:bodyPr/>
                    <a:lstStyle/>
                    <a:p>
                      <a:r>
                        <a:rPr lang="en-GB">
                          <a:solidFill>
                            <a:schemeClr val="bg1"/>
                          </a:solidFill>
                          <a:latin typeface="Arial" panose="020B0604020202020204" pitchFamily="34" charset="0"/>
                        </a:rPr>
                        <a:t>Price</a:t>
                      </a:r>
                    </a:p>
                  </a:txBody>
                  <a:tcPr anchor="ctr"/>
                </a:tc>
                <a:tc>
                  <a:txBody>
                    <a:bodyPr/>
                    <a:lstStyle/>
                    <a:p>
                      <a:pPr marL="0" indent="0">
                        <a:buFont typeface="Arial" panose="020B0604020202020204" pitchFamily="34" charset="0"/>
                        <a:buNone/>
                      </a:pPr>
                      <a:r>
                        <a:rPr lang="en-GB" dirty="0">
                          <a:latin typeface="Arial" panose="020B0604020202020204" pitchFamily="34" charset="0"/>
                        </a:rPr>
                        <a:t>The anticipated list price is </a:t>
                      </a:r>
                      <a:r>
                        <a:rPr lang="en-GB" u="sng" dirty="0">
                          <a:highlight>
                            <a:srgbClr val="000000"/>
                          </a:highlight>
                          <a:latin typeface="Arial" panose="020B0604020202020204" pitchFamily="34" charset="0"/>
                        </a:rPr>
                        <a:t>XXXXX</a:t>
                      </a:r>
                      <a:r>
                        <a:rPr lang="en-GB" u="none" dirty="0">
                          <a:latin typeface="Arial" panose="020B0604020202020204" pitchFamily="34" charset="0"/>
                        </a:rPr>
                        <a:t> </a:t>
                      </a:r>
                      <a:r>
                        <a:rPr lang="en-GB" dirty="0">
                          <a:latin typeface="Arial" panose="020B0604020202020204" pitchFamily="34" charset="0"/>
                        </a:rPr>
                        <a:t>per 500 mg vial</a:t>
                      </a:r>
                    </a:p>
                    <a:p>
                      <a:pPr marL="971550" lvl="1" indent="-285750" algn="l" defTabSz="914400" rtl="0" eaLnBrk="1" latinLnBrk="0" hangingPunct="1">
                        <a:lnSpc>
                          <a:spcPct val="114000"/>
                        </a:lnSpc>
                        <a:spcBef>
                          <a:spcPts val="0"/>
                        </a:spcBef>
                        <a:buFont typeface="Inter" panose="02000503000000020004" pitchFamily="2" charset="0"/>
                        <a:buChar char="↳"/>
                        <a:defRPr/>
                      </a:pPr>
                      <a:r>
                        <a:rPr lang="en-GB" sz="1800" kern="1200" dirty="0">
                          <a:solidFill>
                            <a:schemeClr val="tx1"/>
                          </a:solidFill>
                          <a:latin typeface="Arial" panose="020B0604020202020204" pitchFamily="34" charset="0"/>
                          <a:ea typeface="+mn-ea"/>
                          <a:cs typeface="Arial" panose="020B0604020202020204" pitchFamily="34" charset="0"/>
                        </a:rPr>
                        <a:t>A simple patient access scheme discount has been approved</a:t>
                      </a:r>
                    </a:p>
                  </a:txBody>
                  <a:tcPr anchor="ctr"/>
                </a:tc>
                <a:extLst>
                  <a:ext uri="{0D108BD9-81ED-4DB2-BD59-A6C34878D82A}">
                    <a16:rowId xmlns:a16="http://schemas.microsoft.com/office/drawing/2014/main" val="3201822029"/>
                  </a:ext>
                </a:extLst>
              </a:tr>
            </a:tbl>
          </a:graphicData>
        </a:graphic>
      </p:graphicFrame>
      <p:sp>
        <p:nvSpPr>
          <p:cNvPr id="2" name="Rectangle 1" descr="Marker showing slides are confidential ">
            <a:extLst>
              <a:ext uri="{FF2B5EF4-FFF2-40B4-BE49-F238E27FC236}">
                <a16:creationId xmlns:a16="http://schemas.microsoft.com/office/drawing/2014/main" id="{74E79AE9-C9CD-661C-32AC-13098DC86C24}"/>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
        <p:nvSpPr>
          <p:cNvPr id="5" name="Text Placeholder 9">
            <a:extLst>
              <a:ext uri="{FF2B5EF4-FFF2-40B4-BE49-F238E27FC236}">
                <a16:creationId xmlns:a16="http://schemas.microsoft.com/office/drawing/2014/main" id="{C30584D1-B7F3-3CC8-57A6-D18AAA877C9E}"/>
              </a:ext>
            </a:extLst>
          </p:cNvPr>
          <p:cNvSpPr>
            <a:spLocks noGrp="1"/>
          </p:cNvSpPr>
          <p:nvPr>
            <p:ph type="body" sz="quarter" idx="13"/>
          </p:nvPr>
        </p:nvSpPr>
        <p:spPr>
          <a:xfrm>
            <a:off x="1472937" y="6469507"/>
            <a:ext cx="9463088" cy="365125"/>
          </a:xfrm>
        </p:spPr>
        <p:txBody>
          <a:bodyPr>
            <a:normAutofit/>
          </a:bodyPr>
          <a:lstStyle/>
          <a:p>
            <a:r>
              <a:rPr lang="en-GB" dirty="0"/>
              <a:t>Abbreviations: IGF-1R, Insulin-like growth factor-1 receptor; IV, Intravenous; TED, Thyroid eye disease;</a:t>
            </a:r>
          </a:p>
        </p:txBody>
      </p:sp>
    </p:spTree>
    <p:extLst>
      <p:ext uri="{BB962C8B-B14F-4D97-AF65-F5344CB8AC3E}">
        <p14:creationId xmlns:p14="http://schemas.microsoft.com/office/powerpoint/2010/main" val="36927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AF9C0-800E-7D9A-255B-23563196D3E4}"/>
              </a:ext>
            </a:extLst>
          </p:cNvPr>
          <p:cNvSpPr>
            <a:spLocks noGrp="1"/>
          </p:cNvSpPr>
          <p:nvPr>
            <p:ph type="title"/>
          </p:nvPr>
        </p:nvSpPr>
        <p:spPr>
          <a:xfrm>
            <a:off x="388141" y="149225"/>
            <a:ext cx="11250785" cy="592817"/>
          </a:xfrm>
        </p:spPr>
        <p:txBody>
          <a:bodyPr/>
          <a:lstStyle/>
          <a:p>
            <a:r>
              <a:rPr lang="en-GB"/>
              <a:t>Population</a:t>
            </a:r>
          </a:p>
        </p:txBody>
      </p:sp>
      <p:sp>
        <p:nvSpPr>
          <p:cNvPr id="4" name="Text Placeholder 3">
            <a:extLst>
              <a:ext uri="{FF2B5EF4-FFF2-40B4-BE49-F238E27FC236}">
                <a16:creationId xmlns:a16="http://schemas.microsoft.com/office/drawing/2014/main" id="{E808C17C-0E9B-2B92-E7D3-3E6CD372B817}"/>
              </a:ext>
            </a:extLst>
          </p:cNvPr>
          <p:cNvSpPr>
            <a:spLocks noGrp="1"/>
          </p:cNvSpPr>
          <p:nvPr>
            <p:ph type="body" sz="quarter" idx="13"/>
          </p:nvPr>
        </p:nvSpPr>
        <p:spPr>
          <a:xfrm>
            <a:off x="1104900" y="6343650"/>
            <a:ext cx="9853613" cy="365125"/>
          </a:xfrm>
        </p:spPr>
        <p:txBody>
          <a:bodyPr>
            <a:normAutofit fontScale="85000" lnSpcReduction="20000"/>
          </a:bodyPr>
          <a:lstStyle/>
          <a:p>
            <a:r>
              <a:rPr lang="en-GB" dirty="0"/>
              <a:t>Abbreviations: CAS, Clinical activity score; EAG, External Assessment Group; EUGOGO, European Group on Graves' Ophthalmopathy; TED, Thyroid eye disease</a:t>
            </a:r>
          </a:p>
        </p:txBody>
      </p:sp>
      <p:sp>
        <p:nvSpPr>
          <p:cNvPr id="5" name="Text Placeholder 4">
            <a:extLst>
              <a:ext uri="{FF2B5EF4-FFF2-40B4-BE49-F238E27FC236}">
                <a16:creationId xmlns:a16="http://schemas.microsoft.com/office/drawing/2014/main" id="{B3B93654-9515-D2DD-6677-611C72D4E300}"/>
              </a:ext>
            </a:extLst>
          </p:cNvPr>
          <p:cNvSpPr>
            <a:spLocks noGrp="1"/>
          </p:cNvSpPr>
          <p:nvPr>
            <p:ph type="body" sz="quarter" idx="14"/>
          </p:nvPr>
        </p:nvSpPr>
        <p:spPr>
          <a:xfrm>
            <a:off x="309561" y="668005"/>
            <a:ext cx="10702721" cy="592817"/>
          </a:xfrm>
        </p:spPr>
        <p:txBody>
          <a:bodyPr/>
          <a:lstStyle/>
          <a:p>
            <a:r>
              <a:rPr lang="en-GB" sz="1800" b="1" i="1">
                <a:solidFill>
                  <a:schemeClr val="dk1"/>
                </a:solidFill>
                <a:ea typeface="+mn-ea"/>
                <a:cs typeface="+mn-cs"/>
              </a:rPr>
              <a:t>Company’s proposed population</a:t>
            </a:r>
            <a:r>
              <a:rPr lang="en-GB" sz="1800" i="1">
                <a:solidFill>
                  <a:schemeClr val="dk1"/>
                </a:solidFill>
                <a:ea typeface="+mn-ea"/>
                <a:cs typeface="+mn-cs"/>
              </a:rPr>
              <a:t>: people with </a:t>
            </a:r>
            <a:r>
              <a:rPr lang="en-GB" sz="1800" b="1" i="1">
                <a:solidFill>
                  <a:schemeClr val="dk1"/>
                </a:solidFill>
                <a:ea typeface="+mn-ea"/>
                <a:cs typeface="+mn-cs"/>
              </a:rPr>
              <a:t>active</a:t>
            </a:r>
            <a:r>
              <a:rPr lang="en-GB" sz="1800" i="1">
                <a:solidFill>
                  <a:schemeClr val="dk1"/>
                </a:solidFill>
                <a:ea typeface="+mn-ea"/>
                <a:cs typeface="+mn-cs"/>
              </a:rPr>
              <a:t> moderate-to-severe thyroid eye disease (TED)</a:t>
            </a:r>
          </a:p>
        </p:txBody>
      </p:sp>
      <p:grpSp>
        <p:nvGrpSpPr>
          <p:cNvPr id="7" name="Group 6">
            <a:extLst>
              <a:ext uri="{FF2B5EF4-FFF2-40B4-BE49-F238E27FC236}">
                <a16:creationId xmlns:a16="http://schemas.microsoft.com/office/drawing/2014/main" id="{57C50F9D-FE38-A54A-2845-319FF0BA4D64}"/>
              </a:ext>
            </a:extLst>
          </p:cNvPr>
          <p:cNvGrpSpPr/>
          <p:nvPr/>
        </p:nvGrpSpPr>
        <p:grpSpPr>
          <a:xfrm>
            <a:off x="282403" y="5671875"/>
            <a:ext cx="11564373" cy="638682"/>
            <a:chOff x="1456000" y="5309494"/>
            <a:chExt cx="10358065" cy="707830"/>
          </a:xfrm>
        </p:grpSpPr>
        <p:sp>
          <p:nvSpPr>
            <p:cNvPr id="8" name="Rectangle 7" descr="Question to committee">
              <a:extLst>
                <a:ext uri="{FF2B5EF4-FFF2-40B4-BE49-F238E27FC236}">
                  <a16:creationId xmlns:a16="http://schemas.microsoft.com/office/drawing/2014/main" id="{EF4E2D2E-F02C-6E97-1880-4B1E887CB063}"/>
                </a:ext>
                <a:ext uri="{C183D7F6-B498-43B3-948B-1728B52AA6E4}">
                  <adec:decorative xmlns:adec="http://schemas.microsoft.com/office/drawing/2017/decorative" val="0"/>
                </a:ext>
              </a:extLst>
            </p:cNvPr>
            <p:cNvSpPr/>
            <p:nvPr/>
          </p:nvSpPr>
          <p:spPr>
            <a:xfrm>
              <a:off x="1818062" y="5309494"/>
              <a:ext cx="9996003" cy="7078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 Is the company’s proposed population appropriate? </a:t>
              </a:r>
            </a:p>
            <a:p>
              <a:r>
                <a:rPr lang="en-GB">
                  <a:solidFill>
                    <a:schemeClr val="tx1"/>
                  </a:solidFill>
                  <a:latin typeface="Arial" panose="020B0604020202020204" pitchFamily="34" charset="0"/>
                </a:rPr>
                <a:t> How is active moderate-to-severe TED defined in the NHS? </a:t>
              </a:r>
            </a:p>
          </p:txBody>
        </p:sp>
        <p:grpSp>
          <p:nvGrpSpPr>
            <p:cNvPr id="9" name="Group 8">
              <a:extLst>
                <a:ext uri="{FF2B5EF4-FFF2-40B4-BE49-F238E27FC236}">
                  <a16:creationId xmlns:a16="http://schemas.microsoft.com/office/drawing/2014/main" id="{A8ED78B4-32B7-2CDE-F5BB-A2351732855F}"/>
                </a:ext>
                <a:ext uri="{C183D7F6-B498-43B3-948B-1728B52AA6E4}">
                  <adec:decorative xmlns:adec="http://schemas.microsoft.com/office/drawing/2017/decorative" val="1"/>
                </a:ext>
              </a:extLst>
            </p:cNvPr>
            <p:cNvGrpSpPr/>
            <p:nvPr/>
          </p:nvGrpSpPr>
          <p:grpSpPr>
            <a:xfrm>
              <a:off x="1456000" y="5395742"/>
              <a:ext cx="576000" cy="576000"/>
              <a:chOff x="-1440493" y="4133589"/>
              <a:chExt cx="576000" cy="576000"/>
            </a:xfrm>
          </p:grpSpPr>
          <p:sp>
            <p:nvSpPr>
              <p:cNvPr id="10" name="Oval 9">
                <a:extLst>
                  <a:ext uri="{FF2B5EF4-FFF2-40B4-BE49-F238E27FC236}">
                    <a16:creationId xmlns:a16="http://schemas.microsoft.com/office/drawing/2014/main" id="{257FE85F-5574-CBE7-CB2E-04FF645D9A32}"/>
                  </a:ext>
                  <a:ext uri="{C183D7F6-B498-43B3-948B-1728B52AA6E4}">
                    <adec:decorative xmlns:adec="http://schemas.microsoft.com/office/drawing/2017/decorative" val="1"/>
                  </a:ext>
                </a:extLst>
              </p:cNvPr>
              <p:cNvSpPr/>
              <p:nvPr/>
            </p:nvSpPr>
            <p:spPr>
              <a:xfrm>
                <a:off x="-1440493" y="4133589"/>
                <a:ext cx="576000" cy="576000"/>
              </a:xfrm>
              <a:prstGeom prst="ellipse">
                <a:avLst/>
              </a:prstGeom>
              <a:solidFill>
                <a:schemeClr val="accent3"/>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latin typeface="Arial" panose="020B0604020202020204" pitchFamily="34" charset="0"/>
                </a:endParaRPr>
              </a:p>
            </p:txBody>
          </p:sp>
          <p:pic>
            <p:nvPicPr>
              <p:cNvPr id="11" name="Graphic 10" descr="Chat with solid fill">
                <a:extLst>
                  <a:ext uri="{FF2B5EF4-FFF2-40B4-BE49-F238E27FC236}">
                    <a16:creationId xmlns:a16="http://schemas.microsoft.com/office/drawing/2014/main" id="{D21D8249-490D-4810-72E6-68B5C21B129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84225" y="4189857"/>
                <a:ext cx="463463" cy="463463"/>
              </a:xfrm>
              <a:prstGeom prst="rect">
                <a:avLst/>
              </a:prstGeom>
            </p:spPr>
          </p:pic>
        </p:grpSp>
      </p:grpSp>
      <p:sp>
        <p:nvSpPr>
          <p:cNvPr id="14" name="Text Placeholder 2">
            <a:extLst>
              <a:ext uri="{FF2B5EF4-FFF2-40B4-BE49-F238E27FC236}">
                <a16:creationId xmlns:a16="http://schemas.microsoft.com/office/drawing/2014/main" id="{63B89340-2AE1-B00A-58B3-648C7126216E}"/>
              </a:ext>
            </a:extLst>
          </p:cNvPr>
          <p:cNvSpPr>
            <a:spLocks noGrp="1"/>
          </p:cNvSpPr>
          <p:nvPr>
            <p:ph type="body" sz="quarter" idx="12"/>
          </p:nvPr>
        </p:nvSpPr>
        <p:spPr>
          <a:xfrm>
            <a:off x="346319" y="1139991"/>
            <a:ext cx="11407949" cy="1450963"/>
          </a:xfr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0"/>
              </a:spcBef>
            </a:pPr>
            <a:r>
              <a:rPr lang="en-GB" sz="2000" b="1">
                <a:solidFill>
                  <a:schemeClr val="accent1"/>
                </a:solidFill>
                <a:ea typeface="+mn-ea"/>
              </a:rPr>
              <a:t>Company: </a:t>
            </a:r>
          </a:p>
          <a:p>
            <a:pPr marL="285750" indent="-285750">
              <a:spcBef>
                <a:spcPts val="0"/>
              </a:spcBef>
              <a:buFont typeface="Arial" panose="020B0604020202020204" pitchFamily="34" charset="0"/>
              <a:buChar char="•"/>
            </a:pPr>
            <a:r>
              <a:rPr lang="en-GB">
                <a:solidFill>
                  <a:schemeClr val="tx1"/>
                </a:solidFill>
                <a:ea typeface="+mn-ea"/>
              </a:rPr>
              <a:t>Proposed population narrower than the marketing authorisation because:</a:t>
            </a:r>
          </a:p>
          <a:p>
            <a:pPr marL="971550" lvl="1" indent="-285750">
              <a:lnSpc>
                <a:spcPct val="100000"/>
              </a:lnSpc>
              <a:spcBef>
                <a:spcPts val="0"/>
              </a:spcBef>
              <a:spcAft>
                <a:spcPts val="600"/>
              </a:spcAft>
              <a:buFont typeface="Inter" panose="02000503000000020004" pitchFamily="2" charset="0"/>
              <a:buChar char="↳"/>
              <a:defRPr/>
            </a:pPr>
            <a:r>
              <a:rPr lang="en-GB">
                <a:solidFill>
                  <a:schemeClr val="tx1"/>
                </a:solidFill>
                <a:ea typeface="+mn-ea"/>
                <a:cs typeface="Arial" panose="020B0604020202020204" pitchFamily="34" charset="0"/>
              </a:rPr>
              <a:t>The current evidence base on teprotumumab is mostly in this population</a:t>
            </a:r>
          </a:p>
          <a:p>
            <a:pPr marL="971550" lvl="1" indent="-285750">
              <a:spcBef>
                <a:spcPts val="0"/>
              </a:spcBef>
              <a:spcAft>
                <a:spcPts val="600"/>
              </a:spcAft>
              <a:buFont typeface="Inter" panose="02000503000000020004" pitchFamily="2" charset="0"/>
              <a:buChar char="↳"/>
              <a:defRPr/>
            </a:pPr>
            <a:r>
              <a:rPr lang="en-GB">
                <a:solidFill>
                  <a:schemeClr val="tx1"/>
                </a:solidFill>
                <a:ea typeface="+mn-ea"/>
                <a:cs typeface="Arial" panose="020B0604020202020204" pitchFamily="34" charset="0"/>
              </a:rPr>
              <a:t>This population reflects where teprotumumab provides the most clinical benefit</a:t>
            </a:r>
          </a:p>
        </p:txBody>
      </p:sp>
      <p:sp>
        <p:nvSpPr>
          <p:cNvPr id="15" name="Rectangle 14">
            <a:extLst>
              <a:ext uri="{FF2B5EF4-FFF2-40B4-BE49-F238E27FC236}">
                <a16:creationId xmlns:a16="http://schemas.microsoft.com/office/drawing/2014/main" id="{C2F52896-7FCC-5392-02D1-8AA69E88F2C4}"/>
              </a:ext>
            </a:extLst>
          </p:cNvPr>
          <p:cNvSpPr/>
          <p:nvPr/>
        </p:nvSpPr>
        <p:spPr>
          <a:xfrm>
            <a:off x="349388" y="2682198"/>
            <a:ext cx="11412000" cy="67319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accent2"/>
                </a:solidFill>
                <a:latin typeface="Arial" panose="020B0604020202020204" pitchFamily="34" charset="0"/>
              </a:rPr>
              <a:t>EAG comments:</a:t>
            </a:r>
          </a:p>
          <a:p>
            <a:pPr marL="342900" indent="-342900">
              <a:buFont typeface="Arial" panose="020B0604020202020204" pitchFamily="34" charset="0"/>
              <a:buChar char="•"/>
            </a:pPr>
            <a:r>
              <a:rPr lang="en-GB">
                <a:solidFill>
                  <a:schemeClr val="tx1"/>
                </a:solidFill>
                <a:latin typeface="Arial" panose="020B0604020202020204" pitchFamily="34" charset="0"/>
              </a:rPr>
              <a:t>The focus on active disease seems reasonable</a:t>
            </a: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16" name="Rectangle 15">
            <a:extLst>
              <a:ext uri="{FF2B5EF4-FFF2-40B4-BE49-F238E27FC236}">
                <a16:creationId xmlns:a16="http://schemas.microsoft.com/office/drawing/2014/main" id="{738CFE92-C0E6-B499-E725-88E39F678740}"/>
              </a:ext>
            </a:extLst>
          </p:cNvPr>
          <p:cNvSpPr/>
          <p:nvPr/>
        </p:nvSpPr>
        <p:spPr>
          <a:xfrm>
            <a:off x="343216" y="3419325"/>
            <a:ext cx="11418172" cy="198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a:solidFill>
                  <a:schemeClr val="tx1"/>
                </a:solidFill>
                <a:latin typeface="Arial" panose="020B0604020202020204" pitchFamily="34" charset="0"/>
              </a:rPr>
              <a:t>Professional group comments:</a:t>
            </a:r>
          </a:p>
          <a:p>
            <a:pPr marL="285750" indent="-285750">
              <a:buFont typeface="Arial" panose="020B0604020202020204" pitchFamily="34" charset="0"/>
              <a:buChar char="•"/>
            </a:pPr>
            <a:r>
              <a:rPr lang="en-GB">
                <a:solidFill>
                  <a:schemeClr val="tx1"/>
                </a:solidFill>
                <a:latin typeface="Arial" panose="020B0604020202020204" pitchFamily="34" charset="0"/>
              </a:rPr>
              <a:t>Teprotumumab has been shown to be effective in both active (acute) and inactive (chronic) TED</a:t>
            </a:r>
          </a:p>
          <a:p>
            <a:pPr marL="971550" lvl="1" indent="-285750">
              <a:spcAft>
                <a:spcPts val="600"/>
              </a:spcAft>
              <a:buFont typeface="Inter" panose="02000503000000020004" pitchFamily="2" charset="0"/>
              <a:buChar char="↳"/>
              <a:defRPr/>
            </a:pPr>
            <a:r>
              <a:rPr lang="en-GB">
                <a:solidFill>
                  <a:schemeClr val="tx1"/>
                </a:solidFill>
                <a:latin typeface="Arial" panose="020B0604020202020204" pitchFamily="34" charset="0"/>
                <a:cs typeface="Arial" panose="020B0604020202020204" pitchFamily="34" charset="0"/>
              </a:rPr>
              <a:t>However, it appears most effective in people with active TED</a:t>
            </a:r>
          </a:p>
          <a:p>
            <a:pPr marL="285750" indent="-285750">
              <a:spcAft>
                <a:spcPts val="600"/>
              </a:spcAft>
              <a:buFont typeface="Arial" panose="020B0604020202020204" pitchFamily="34" charset="0"/>
              <a:buChar char="•"/>
              <a:defRPr/>
            </a:pPr>
            <a:r>
              <a:rPr lang="en-GB">
                <a:solidFill>
                  <a:schemeClr val="tx1"/>
                </a:solidFill>
                <a:latin typeface="Arial" panose="020B0604020202020204" pitchFamily="34" charset="0"/>
              </a:rPr>
              <a:t>The most used instrument to determine disease activity is the CAS</a:t>
            </a:r>
          </a:p>
          <a:p>
            <a:pPr marL="285750" indent="-285750">
              <a:spcAft>
                <a:spcPts val="600"/>
              </a:spcAft>
              <a:buFont typeface="Arial" panose="020B0604020202020204" pitchFamily="34" charset="0"/>
              <a:buChar char="•"/>
              <a:defRPr/>
            </a:pPr>
            <a:r>
              <a:rPr lang="en-GB">
                <a:solidFill>
                  <a:schemeClr val="tx1"/>
                </a:solidFill>
                <a:latin typeface="Arial" panose="020B0604020202020204" pitchFamily="34" charset="0"/>
              </a:rPr>
              <a:t>Severity is usually graded according to the categories defined by the </a:t>
            </a:r>
            <a:r>
              <a:rPr lang="en-GB">
                <a:solidFill>
                  <a:schemeClr val="tx1"/>
                </a:solidFill>
                <a:latin typeface="Arial" panose="020B0604020202020204" pitchFamily="34" charset="0"/>
                <a:cs typeface="Arial" panose="020B0604020202020204" pitchFamily="34" charset="0"/>
              </a:rPr>
              <a:t>EUGOGO: mild, moderate to severe and sight threatening (based on visual functioning, soft tissue involvement, ocular motility and proptosis)</a:t>
            </a:r>
          </a:p>
        </p:txBody>
      </p:sp>
    </p:spTree>
    <p:extLst>
      <p:ext uri="{BB962C8B-B14F-4D97-AF65-F5344CB8AC3E}">
        <p14:creationId xmlns:p14="http://schemas.microsoft.com/office/powerpoint/2010/main" val="2676480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7B623478-B081-11C0-4C9B-153058FDDF8B}"/>
              </a:ext>
            </a:extLst>
          </p:cNvPr>
          <p:cNvSpPr/>
          <p:nvPr/>
        </p:nvSpPr>
        <p:spPr>
          <a:xfrm>
            <a:off x="298173" y="1826057"/>
            <a:ext cx="11668540" cy="1650708"/>
          </a:xfrm>
          <a:prstGeom prst="roundRect">
            <a:avLst/>
          </a:prstGeom>
          <a:solidFill>
            <a:srgbClr val="C8E0E6"/>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 name="Title 1">
            <a:extLst>
              <a:ext uri="{FF2B5EF4-FFF2-40B4-BE49-F238E27FC236}">
                <a16:creationId xmlns:a16="http://schemas.microsoft.com/office/drawing/2014/main" id="{9E07F84A-ABD8-B253-3A94-738520812294}"/>
              </a:ext>
            </a:extLst>
          </p:cNvPr>
          <p:cNvSpPr>
            <a:spLocks noGrp="1"/>
          </p:cNvSpPr>
          <p:nvPr>
            <p:ph type="title"/>
          </p:nvPr>
        </p:nvSpPr>
        <p:spPr>
          <a:xfrm>
            <a:off x="345224" y="-44156"/>
            <a:ext cx="11345641" cy="882806"/>
          </a:xfrm>
        </p:spPr>
        <p:txBody>
          <a:bodyPr/>
          <a:lstStyle/>
          <a:p>
            <a:r>
              <a:rPr lang="en-GB"/>
              <a:t>Company’s proposed positioning</a:t>
            </a:r>
          </a:p>
        </p:txBody>
      </p:sp>
      <p:grpSp>
        <p:nvGrpSpPr>
          <p:cNvPr id="13" name="Group 12">
            <a:extLst>
              <a:ext uri="{FF2B5EF4-FFF2-40B4-BE49-F238E27FC236}">
                <a16:creationId xmlns:a16="http://schemas.microsoft.com/office/drawing/2014/main" id="{C962E482-07F4-F694-2A94-8A5A6CC421E3}"/>
              </a:ext>
            </a:extLst>
          </p:cNvPr>
          <p:cNvGrpSpPr/>
          <p:nvPr/>
        </p:nvGrpSpPr>
        <p:grpSpPr>
          <a:xfrm>
            <a:off x="327941" y="5790832"/>
            <a:ext cx="11864059" cy="765414"/>
            <a:chOff x="1496788" y="5441328"/>
            <a:chExt cx="10626490" cy="848283"/>
          </a:xfrm>
        </p:grpSpPr>
        <p:sp>
          <p:nvSpPr>
            <p:cNvPr id="7" name="Rectangle 6" descr="Question to committee">
              <a:extLst>
                <a:ext uri="{FF2B5EF4-FFF2-40B4-BE49-F238E27FC236}">
                  <a16:creationId xmlns:a16="http://schemas.microsoft.com/office/drawing/2014/main" id="{80AB0BCC-0084-0FCC-1B49-ADC7793615DF}"/>
                </a:ext>
                <a:ext uri="{C183D7F6-B498-43B3-948B-1728B52AA6E4}">
                  <adec:decorative xmlns:adec="http://schemas.microsoft.com/office/drawing/2017/decorative" val="0"/>
                </a:ext>
              </a:extLst>
            </p:cNvPr>
            <p:cNvSpPr/>
            <p:nvPr/>
          </p:nvSpPr>
          <p:spPr>
            <a:xfrm>
              <a:off x="1975731" y="5441328"/>
              <a:ext cx="10147547" cy="848283"/>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dirty="0">
                  <a:solidFill>
                    <a:schemeClr val="tx1"/>
                  </a:solidFill>
                  <a:latin typeface="Arial" panose="020B0604020202020204" pitchFamily="34" charset="0"/>
                </a:rPr>
                <a:t>Is the company’s proposed positioning for </a:t>
              </a:r>
              <a:r>
                <a:rPr lang="en-GB" dirty="0">
                  <a:solidFill>
                    <a:schemeClr val="tx1"/>
                  </a:solidFill>
                  <a:latin typeface="Arial" panose="020B0604020202020204" pitchFamily="34" charset="0"/>
                  <a:cs typeface="Arial" panose="020B0604020202020204" pitchFamily="34" charset="0"/>
                </a:rPr>
                <a:t>t</a:t>
              </a:r>
              <a:r>
                <a:rPr lang="en-GB"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eprotumumab appropriate</a:t>
              </a:r>
              <a:r>
                <a:rPr lang="en-GB" dirty="0">
                  <a:solidFill>
                    <a:schemeClr val="tx1"/>
                  </a:solidFill>
                  <a:latin typeface="Arial" panose="020B0604020202020204" pitchFamily="34" charset="0"/>
                </a:rPr>
                <a:t>?</a:t>
              </a:r>
            </a:p>
            <a:p>
              <a:r>
                <a:rPr lang="en-GB" dirty="0">
                  <a:solidFill>
                    <a:schemeClr val="tx1"/>
                  </a:solidFill>
                  <a:latin typeface="Arial" panose="020B0604020202020204" pitchFamily="34" charset="0"/>
                </a:rPr>
                <a:t>If so, what are the relevant comparator for </a:t>
              </a:r>
              <a:r>
                <a:rPr lang="en-GB" dirty="0">
                  <a:solidFill>
                    <a:schemeClr val="tx1"/>
                  </a:solidFill>
                  <a:latin typeface="Arial" panose="020B0604020202020204" pitchFamily="34" charset="0"/>
                  <a:cs typeface="Arial" panose="020B0604020202020204" pitchFamily="34" charset="0"/>
                </a:rPr>
                <a:t>t</a:t>
              </a:r>
              <a:r>
                <a:rPr lang="en-GB"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eprotumumab in the NHS at first line, and second line, respectively? </a:t>
              </a:r>
            </a:p>
          </p:txBody>
        </p:sp>
        <p:grpSp>
          <p:nvGrpSpPr>
            <p:cNvPr id="8" name="Group 7">
              <a:extLst>
                <a:ext uri="{FF2B5EF4-FFF2-40B4-BE49-F238E27FC236}">
                  <a16:creationId xmlns:a16="http://schemas.microsoft.com/office/drawing/2014/main" id="{731FA294-ABC1-5A98-00CC-1FC820485A62}"/>
                </a:ext>
                <a:ext uri="{C183D7F6-B498-43B3-948B-1728B52AA6E4}">
                  <adec:decorative xmlns:adec="http://schemas.microsoft.com/office/drawing/2017/decorative" val="1"/>
                </a:ext>
              </a:extLst>
            </p:cNvPr>
            <p:cNvGrpSpPr/>
            <p:nvPr/>
          </p:nvGrpSpPr>
          <p:grpSpPr>
            <a:xfrm>
              <a:off x="1496788" y="5513820"/>
              <a:ext cx="576000" cy="576000"/>
              <a:chOff x="-1399705" y="4251667"/>
              <a:chExt cx="576000" cy="576000"/>
            </a:xfrm>
          </p:grpSpPr>
          <p:sp>
            <p:nvSpPr>
              <p:cNvPr id="9" name="Oval 8">
                <a:extLst>
                  <a:ext uri="{FF2B5EF4-FFF2-40B4-BE49-F238E27FC236}">
                    <a16:creationId xmlns:a16="http://schemas.microsoft.com/office/drawing/2014/main" id="{66E28E5A-417A-3FA9-04E3-F09C14465ECD}"/>
                  </a:ext>
                  <a:ext uri="{C183D7F6-B498-43B3-948B-1728B52AA6E4}">
                    <adec:decorative xmlns:adec="http://schemas.microsoft.com/office/drawing/2017/decorative" val="1"/>
                  </a:ext>
                </a:extLst>
              </p:cNvPr>
              <p:cNvSpPr/>
              <p:nvPr/>
            </p:nvSpPr>
            <p:spPr>
              <a:xfrm>
                <a:off x="-1399705" y="4251667"/>
                <a:ext cx="576000" cy="576000"/>
              </a:xfrm>
              <a:prstGeom prst="ellipse">
                <a:avLst/>
              </a:prstGeom>
              <a:solidFill>
                <a:schemeClr val="accent3"/>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descr="Chat with solid fill">
                <a:extLst>
                  <a:ext uri="{FF2B5EF4-FFF2-40B4-BE49-F238E27FC236}">
                    <a16:creationId xmlns:a16="http://schemas.microsoft.com/office/drawing/2014/main" id="{889FFACD-3C85-D722-8614-EB0A9D4545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27957" y="4315909"/>
                <a:ext cx="463463" cy="463463"/>
              </a:xfrm>
              <a:prstGeom prst="rect">
                <a:avLst/>
              </a:prstGeom>
            </p:spPr>
          </p:pic>
        </p:grpSp>
      </p:grpSp>
      <p:sp>
        <p:nvSpPr>
          <p:cNvPr id="32" name="Rectangle 31">
            <a:extLst>
              <a:ext uri="{FF2B5EF4-FFF2-40B4-BE49-F238E27FC236}">
                <a16:creationId xmlns:a16="http://schemas.microsoft.com/office/drawing/2014/main" id="{782B5E9A-34E0-FAE2-74AA-27349FB4E59E}"/>
              </a:ext>
            </a:extLst>
          </p:cNvPr>
          <p:cNvSpPr/>
          <p:nvPr/>
        </p:nvSpPr>
        <p:spPr>
          <a:xfrm>
            <a:off x="3049838" y="2207815"/>
            <a:ext cx="2664000" cy="108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596F614F-D9A1-E43B-7AB8-A3CED8BB5158}"/>
              </a:ext>
            </a:extLst>
          </p:cNvPr>
          <p:cNvSpPr>
            <a:spLocks noGrp="1"/>
          </p:cNvSpPr>
          <p:nvPr>
            <p:ph type="body" sz="quarter" idx="13"/>
          </p:nvPr>
        </p:nvSpPr>
        <p:spPr>
          <a:xfrm>
            <a:off x="1201242" y="6588458"/>
            <a:ext cx="9762511" cy="240283"/>
          </a:xfrm>
        </p:spPr>
        <p:txBody>
          <a:bodyPr>
            <a:normAutofit fontScale="92500" lnSpcReduction="20000"/>
          </a:bodyPr>
          <a:lstStyle/>
          <a:p>
            <a:r>
              <a:rPr lang="en-GB" dirty="0"/>
              <a:t>Abbreviations: IV, Intravenous; MMF, Mycophenolate mofetil; TED, Thyroid eye disease;</a:t>
            </a:r>
          </a:p>
        </p:txBody>
      </p:sp>
      <p:sp>
        <p:nvSpPr>
          <p:cNvPr id="4" name="Rectangle 3">
            <a:extLst>
              <a:ext uri="{FF2B5EF4-FFF2-40B4-BE49-F238E27FC236}">
                <a16:creationId xmlns:a16="http://schemas.microsoft.com/office/drawing/2014/main" id="{DA8336E0-B43E-A1D1-68C4-63F88F46506B}"/>
              </a:ext>
            </a:extLst>
          </p:cNvPr>
          <p:cNvSpPr/>
          <p:nvPr/>
        </p:nvSpPr>
        <p:spPr>
          <a:xfrm>
            <a:off x="318221" y="478485"/>
            <a:ext cx="11528555" cy="1195667"/>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800" b="1">
                <a:solidFill>
                  <a:schemeClr val="tx1"/>
                </a:solidFill>
                <a:effectLst/>
                <a:latin typeface="Arial" panose="020B0604020202020204" pitchFamily="34" charset="0"/>
                <a:ea typeface="Times New Roman" panose="02020603050405020304" pitchFamily="18" charset="0"/>
                <a:cs typeface="Arial" panose="020B0604020202020204" pitchFamily="34" charset="0"/>
              </a:rPr>
              <a:t>Company</a:t>
            </a:r>
            <a:r>
              <a:rPr lang="en-GB" sz="1800">
                <a:solidFill>
                  <a:schemeClr val="tx1"/>
                </a:solidFill>
                <a:effectLst/>
                <a:latin typeface="Arial" panose="020B0604020202020204" pitchFamily="34" charset="0"/>
                <a:ea typeface="Times New Roman" panose="02020603050405020304" pitchFamily="18" charset="0"/>
                <a:cs typeface="Arial" panose="020B0604020202020204" pitchFamily="34" charset="0"/>
              </a:rPr>
              <a:t>: teprotumumab as an option in the NHS for adult patients with active, moderate-to-severe TED</a:t>
            </a:r>
          </a:p>
          <a:p>
            <a:pPr marL="285750" indent="-285750">
              <a:buFont typeface="Arial" panose="020B0604020202020204" pitchFamily="34" charset="0"/>
              <a:buChar char="•"/>
            </a:pPr>
            <a:r>
              <a:rPr lang="en-GB">
                <a:solidFill>
                  <a:schemeClr val="tx1"/>
                </a:solidFill>
                <a:effectLst/>
                <a:latin typeface="Arial" panose="020B0604020202020204" pitchFamily="34" charset="0"/>
                <a:ea typeface="Times New Roman" panose="02020603050405020304" pitchFamily="18" charset="0"/>
                <a:cs typeface="Arial" panose="020B0604020202020204" pitchFamily="34" charset="0"/>
              </a:rPr>
              <a:t>as an alternative to IV glucocorticoids (with or without immunosuppressants); and</a:t>
            </a:r>
          </a:p>
          <a:p>
            <a:pPr marL="285750" indent="-285750">
              <a:buFont typeface="Arial" panose="020B0604020202020204" pitchFamily="34" charset="0"/>
              <a:buChar char="•"/>
            </a:pPr>
            <a:r>
              <a:rPr lang="en-GB" sz="1800">
                <a:solidFill>
                  <a:schemeClr val="tx1"/>
                </a:solidFill>
                <a:effectLst/>
                <a:latin typeface="Arial" panose="020B0604020202020204" pitchFamily="34" charset="0"/>
                <a:ea typeface="Times New Roman" panose="02020603050405020304" pitchFamily="18" charset="0"/>
                <a:cs typeface="Arial" panose="020B0604020202020204" pitchFamily="34" charset="0"/>
              </a:rPr>
              <a:t>as an alternative to ciclosporin, azathioprine or orbital radiotherapy if inadequate response to, or deterioration in symptoms following an initial response to, IV </a:t>
            </a:r>
            <a:r>
              <a:rPr lang="en-GB">
                <a:solidFill>
                  <a:schemeClr val="tx1"/>
                </a:solidFill>
                <a:latin typeface="Arial" panose="020B0604020202020204" pitchFamily="34" charset="0"/>
                <a:cs typeface="Arial" panose="020B0604020202020204" pitchFamily="34" charset="0"/>
              </a:rPr>
              <a:t>glucocorticoids ± MMF</a:t>
            </a:r>
          </a:p>
          <a:p>
            <a:pPr marL="285750" indent="-285750">
              <a:buFont typeface="Arial" panose="020B0604020202020204" pitchFamily="34" charset="0"/>
              <a:buChar char="•"/>
            </a:pPr>
            <a:endParaRPr lang="en-GB"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buFont typeface="Arial" panose="020B0604020202020204" pitchFamily="34" charset="0"/>
              <a:buChar char="•"/>
            </a:pPr>
            <a:endParaRPr lang="en-GB">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A76300F8-C625-C632-68F5-359D58A224D3}"/>
              </a:ext>
            </a:extLst>
          </p:cNvPr>
          <p:cNvSpPr/>
          <p:nvPr/>
        </p:nvSpPr>
        <p:spPr>
          <a:xfrm>
            <a:off x="6326494" y="2212216"/>
            <a:ext cx="2664000" cy="10800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AF4A821A-083D-EA7C-DBCC-15432604BC6C}"/>
              </a:ext>
            </a:extLst>
          </p:cNvPr>
          <p:cNvSpPr txBox="1"/>
          <p:nvPr/>
        </p:nvSpPr>
        <p:spPr>
          <a:xfrm>
            <a:off x="3049838" y="2444494"/>
            <a:ext cx="2664000" cy="646331"/>
          </a:xfrm>
          <a:prstGeom prst="rect">
            <a:avLst/>
          </a:prstGeom>
          <a:noFill/>
        </p:spPr>
        <p:txBody>
          <a:bodyPr wrap="square" rtlCol="0">
            <a:spAutoFit/>
          </a:bodyPr>
          <a:lstStyle/>
          <a:p>
            <a:pPr algn="ctr"/>
            <a:r>
              <a:rPr lang="en-GB">
                <a:solidFill>
                  <a:schemeClr val="bg1"/>
                </a:solidFill>
                <a:latin typeface="Arial" panose="020B0604020202020204" pitchFamily="34" charset="0"/>
                <a:cs typeface="Arial" panose="020B0604020202020204" pitchFamily="34" charset="0"/>
              </a:rPr>
              <a:t>IV methylprednisolone ± </a:t>
            </a:r>
          </a:p>
          <a:p>
            <a:pPr algn="ctr"/>
            <a:r>
              <a:rPr lang="en-GB">
                <a:solidFill>
                  <a:schemeClr val="bg1"/>
                </a:solidFill>
                <a:latin typeface="Arial" panose="020B0604020202020204" pitchFamily="34" charset="0"/>
                <a:cs typeface="Arial" panose="020B0604020202020204" pitchFamily="34" charset="0"/>
              </a:rPr>
              <a:t>mycophenolate</a:t>
            </a:r>
          </a:p>
        </p:txBody>
      </p:sp>
      <p:sp>
        <p:nvSpPr>
          <p:cNvPr id="17" name="TextBox 16">
            <a:extLst>
              <a:ext uri="{FF2B5EF4-FFF2-40B4-BE49-F238E27FC236}">
                <a16:creationId xmlns:a16="http://schemas.microsoft.com/office/drawing/2014/main" id="{209625C2-F967-951A-F6DB-900DA9289060}"/>
              </a:ext>
            </a:extLst>
          </p:cNvPr>
          <p:cNvSpPr txBox="1"/>
          <p:nvPr/>
        </p:nvSpPr>
        <p:spPr>
          <a:xfrm>
            <a:off x="6326494" y="2544513"/>
            <a:ext cx="2664000" cy="369332"/>
          </a:xfrm>
          <a:prstGeom prst="rect">
            <a:avLst/>
          </a:prstGeom>
          <a:noFill/>
        </p:spPr>
        <p:txBody>
          <a:bodyPr wrap="square" rtlCol="0">
            <a:spAutoFit/>
          </a:bodyPr>
          <a:lstStyle/>
          <a:p>
            <a:pPr algn="ctr"/>
            <a:r>
              <a:rPr lang="en-GB">
                <a:latin typeface="Arial" panose="020B0604020202020204" pitchFamily="34" charset="0"/>
                <a:cs typeface="Arial" panose="020B0604020202020204" pitchFamily="34" charset="0"/>
              </a:rPr>
              <a:t>Teprotumumab</a:t>
            </a:r>
          </a:p>
        </p:txBody>
      </p:sp>
      <p:sp>
        <p:nvSpPr>
          <p:cNvPr id="18" name="TextBox 17">
            <a:extLst>
              <a:ext uri="{FF2B5EF4-FFF2-40B4-BE49-F238E27FC236}">
                <a16:creationId xmlns:a16="http://schemas.microsoft.com/office/drawing/2014/main" id="{0EB3725D-F01E-B47C-3A5E-E74F60D6B767}"/>
              </a:ext>
            </a:extLst>
          </p:cNvPr>
          <p:cNvSpPr txBox="1"/>
          <p:nvPr/>
        </p:nvSpPr>
        <p:spPr>
          <a:xfrm>
            <a:off x="588847" y="1863102"/>
            <a:ext cx="2565631" cy="369332"/>
          </a:xfrm>
          <a:prstGeom prst="rect">
            <a:avLst/>
          </a:prstGeom>
          <a:noFill/>
        </p:spPr>
        <p:txBody>
          <a:bodyPr wrap="square" rtlCol="0">
            <a:spAutoFit/>
          </a:bodyPr>
          <a:lstStyle/>
          <a:p>
            <a:r>
              <a:rPr lang="en-GB" b="1" u="sng">
                <a:latin typeface="Arial" panose="020B0604020202020204" pitchFamily="34" charset="0"/>
                <a:cs typeface="Arial" panose="020B0604020202020204" pitchFamily="34" charset="0"/>
              </a:rPr>
              <a:t>First line</a:t>
            </a:r>
          </a:p>
        </p:txBody>
      </p:sp>
      <p:grpSp>
        <p:nvGrpSpPr>
          <p:cNvPr id="19" name="Group 18">
            <a:extLst>
              <a:ext uri="{FF2B5EF4-FFF2-40B4-BE49-F238E27FC236}">
                <a16:creationId xmlns:a16="http://schemas.microsoft.com/office/drawing/2014/main" id="{9EDD5AB6-A0C1-2AE9-FB12-6B820135BE77}"/>
              </a:ext>
            </a:extLst>
          </p:cNvPr>
          <p:cNvGrpSpPr/>
          <p:nvPr/>
        </p:nvGrpSpPr>
        <p:grpSpPr>
          <a:xfrm>
            <a:off x="298173" y="4046807"/>
            <a:ext cx="11668540" cy="1693533"/>
            <a:chOff x="298173" y="3639303"/>
            <a:chExt cx="11668540" cy="1693533"/>
          </a:xfrm>
        </p:grpSpPr>
        <p:sp>
          <p:nvSpPr>
            <p:cNvPr id="20" name="Rectangle: Rounded Corners 19">
              <a:extLst>
                <a:ext uri="{FF2B5EF4-FFF2-40B4-BE49-F238E27FC236}">
                  <a16:creationId xmlns:a16="http://schemas.microsoft.com/office/drawing/2014/main" id="{00D2D117-784F-A169-1775-D4A6FBC12CAB}"/>
                </a:ext>
              </a:extLst>
            </p:cNvPr>
            <p:cNvSpPr/>
            <p:nvPr/>
          </p:nvSpPr>
          <p:spPr>
            <a:xfrm>
              <a:off x="298173" y="3639303"/>
              <a:ext cx="11668540" cy="1693533"/>
            </a:xfrm>
            <a:prstGeom prst="roundRect">
              <a:avLst/>
            </a:prstGeom>
            <a:solidFill>
              <a:srgbClr val="C8E0E6"/>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1" name="Rectangle 20">
              <a:extLst>
                <a:ext uri="{FF2B5EF4-FFF2-40B4-BE49-F238E27FC236}">
                  <a16:creationId xmlns:a16="http://schemas.microsoft.com/office/drawing/2014/main" id="{7147887E-172C-B46F-D707-C11B1B70867D}"/>
                </a:ext>
              </a:extLst>
            </p:cNvPr>
            <p:cNvSpPr/>
            <p:nvPr/>
          </p:nvSpPr>
          <p:spPr>
            <a:xfrm>
              <a:off x="3401473" y="4124323"/>
              <a:ext cx="2664000" cy="108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4F66A339-FF1F-CAAA-4461-FDA8A949BF4D}"/>
                </a:ext>
              </a:extLst>
            </p:cNvPr>
            <p:cNvSpPr/>
            <p:nvPr/>
          </p:nvSpPr>
          <p:spPr>
            <a:xfrm>
              <a:off x="585073" y="4119565"/>
              <a:ext cx="2664000" cy="108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3AC971C4-978F-2CDB-B725-9C280AD3B654}"/>
                </a:ext>
              </a:extLst>
            </p:cNvPr>
            <p:cNvSpPr txBox="1"/>
            <p:nvPr/>
          </p:nvSpPr>
          <p:spPr>
            <a:xfrm>
              <a:off x="588847" y="4172994"/>
              <a:ext cx="2664000" cy="923330"/>
            </a:xfrm>
            <a:prstGeom prst="rect">
              <a:avLst/>
            </a:prstGeom>
            <a:noFill/>
          </p:spPr>
          <p:txBody>
            <a:bodyPr wrap="square" rtlCol="0">
              <a:spAutoFit/>
            </a:bodyPr>
            <a:lstStyle/>
            <a:p>
              <a:pPr algn="ctr"/>
              <a:r>
                <a:rPr lang="en-GB">
                  <a:solidFill>
                    <a:schemeClr val="bg1"/>
                  </a:solidFill>
                  <a:latin typeface="Arial" panose="020B0604020202020204" pitchFamily="34" charset="0"/>
                  <a:cs typeface="Arial" panose="020B0604020202020204" pitchFamily="34" charset="0"/>
                </a:rPr>
                <a:t>IV methylprednisolone (Potentially higher dose) </a:t>
              </a:r>
            </a:p>
            <a:p>
              <a:pPr algn="ctr"/>
              <a:r>
                <a:rPr lang="en-GB">
                  <a:solidFill>
                    <a:schemeClr val="bg1"/>
                  </a:solidFill>
                  <a:latin typeface="Arial" panose="020B0604020202020204" pitchFamily="34" charset="0"/>
                  <a:cs typeface="Arial" panose="020B0604020202020204" pitchFamily="34" charset="0"/>
                </a:rPr>
                <a:t>± mycophenolate</a:t>
              </a:r>
            </a:p>
          </p:txBody>
        </p:sp>
        <p:sp>
          <p:nvSpPr>
            <p:cNvPr id="24" name="TextBox 23">
              <a:extLst>
                <a:ext uri="{FF2B5EF4-FFF2-40B4-BE49-F238E27FC236}">
                  <a16:creationId xmlns:a16="http://schemas.microsoft.com/office/drawing/2014/main" id="{2C7BC910-F191-9213-43B8-253B2B78E7B4}"/>
                </a:ext>
              </a:extLst>
            </p:cNvPr>
            <p:cNvSpPr txBox="1"/>
            <p:nvPr/>
          </p:nvSpPr>
          <p:spPr>
            <a:xfrm>
              <a:off x="3401473" y="4242312"/>
              <a:ext cx="2664000" cy="923330"/>
            </a:xfrm>
            <a:prstGeom prst="rect">
              <a:avLst/>
            </a:prstGeom>
            <a:noFill/>
          </p:spPr>
          <p:txBody>
            <a:bodyPr wrap="square" rtlCol="0">
              <a:spAutoFit/>
            </a:bodyPr>
            <a:lstStyle/>
            <a:p>
              <a:pPr algn="ctr"/>
              <a:r>
                <a:rPr lang="en-GB">
                  <a:solidFill>
                    <a:schemeClr val="bg1"/>
                  </a:solidFill>
                  <a:latin typeface="Arial" panose="020B0604020202020204" pitchFamily="34" charset="0"/>
                  <a:cs typeface="Arial" panose="020B0604020202020204" pitchFamily="34" charset="0"/>
                </a:rPr>
                <a:t>Cyclosporin or Azathioprine (usually with oral steroids)</a:t>
              </a:r>
            </a:p>
          </p:txBody>
        </p:sp>
        <p:sp>
          <p:nvSpPr>
            <p:cNvPr id="25" name="Rectangle 24">
              <a:extLst>
                <a:ext uri="{FF2B5EF4-FFF2-40B4-BE49-F238E27FC236}">
                  <a16:creationId xmlns:a16="http://schemas.microsoft.com/office/drawing/2014/main" id="{CB874361-894C-650A-6D71-01E50207D879}"/>
                </a:ext>
              </a:extLst>
            </p:cNvPr>
            <p:cNvSpPr/>
            <p:nvPr/>
          </p:nvSpPr>
          <p:spPr>
            <a:xfrm>
              <a:off x="6217873" y="4124323"/>
              <a:ext cx="2664000" cy="108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670E4DD1-AC8F-1291-5117-059CE749BEB3}"/>
                </a:ext>
              </a:extLst>
            </p:cNvPr>
            <p:cNvSpPr txBox="1"/>
            <p:nvPr/>
          </p:nvSpPr>
          <p:spPr>
            <a:xfrm>
              <a:off x="6217873" y="4214787"/>
              <a:ext cx="2664000" cy="923330"/>
            </a:xfrm>
            <a:prstGeom prst="rect">
              <a:avLst/>
            </a:prstGeom>
            <a:noFill/>
          </p:spPr>
          <p:txBody>
            <a:bodyPr wrap="square" rtlCol="0">
              <a:spAutoFit/>
            </a:bodyPr>
            <a:lstStyle/>
            <a:p>
              <a:pPr algn="ctr"/>
              <a:r>
                <a:rPr lang="en-GB">
                  <a:solidFill>
                    <a:schemeClr val="bg1"/>
                  </a:solidFill>
                  <a:latin typeface="Arial" panose="020B0604020202020204" pitchFamily="34" charset="0"/>
                  <a:cs typeface="Arial" panose="020B0604020202020204" pitchFamily="34" charset="0"/>
                </a:rPr>
                <a:t>Orbital radiotherapy (Usually with IV or oral steroids)</a:t>
              </a:r>
            </a:p>
          </p:txBody>
        </p:sp>
        <p:sp>
          <p:nvSpPr>
            <p:cNvPr id="27" name="Rectangle 26">
              <a:extLst>
                <a:ext uri="{FF2B5EF4-FFF2-40B4-BE49-F238E27FC236}">
                  <a16:creationId xmlns:a16="http://schemas.microsoft.com/office/drawing/2014/main" id="{55C9A982-8E6F-511A-3326-FE292A7CB082}"/>
                </a:ext>
              </a:extLst>
            </p:cNvPr>
            <p:cNvSpPr/>
            <p:nvPr/>
          </p:nvSpPr>
          <p:spPr>
            <a:xfrm>
              <a:off x="9034273" y="4119565"/>
              <a:ext cx="2664000" cy="10800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53035A0F-C2DB-16C1-83D7-12FC700805C6}"/>
                </a:ext>
              </a:extLst>
            </p:cNvPr>
            <p:cNvSpPr txBox="1"/>
            <p:nvPr/>
          </p:nvSpPr>
          <p:spPr>
            <a:xfrm>
              <a:off x="9034273" y="4202086"/>
              <a:ext cx="2664000" cy="923330"/>
            </a:xfrm>
            <a:prstGeom prst="rect">
              <a:avLst/>
            </a:prstGeom>
            <a:noFill/>
          </p:spPr>
          <p:txBody>
            <a:bodyPr wrap="square" rtlCol="0">
              <a:spAutoFit/>
            </a:bodyPr>
            <a:lstStyle/>
            <a:p>
              <a:pPr algn="ctr"/>
              <a:r>
                <a:rPr lang="en-GB">
                  <a:latin typeface="Arial" panose="020B0604020202020204" pitchFamily="34" charset="0"/>
                  <a:cs typeface="Arial" panose="020B0604020202020204" pitchFamily="34" charset="0"/>
                </a:rPr>
                <a:t>Teprotumumab</a:t>
              </a:r>
            </a:p>
            <a:p>
              <a:pPr algn="ctr"/>
              <a:r>
                <a:rPr lang="en-GB">
                  <a:latin typeface="Arial" panose="020B0604020202020204" pitchFamily="34" charset="0"/>
                  <a:cs typeface="Arial" panose="020B0604020202020204" pitchFamily="34" charset="0"/>
                </a:rPr>
                <a:t>(Only if previously not received)</a:t>
              </a:r>
            </a:p>
          </p:txBody>
        </p:sp>
        <p:sp>
          <p:nvSpPr>
            <p:cNvPr id="29" name="TextBox 28">
              <a:extLst>
                <a:ext uri="{FF2B5EF4-FFF2-40B4-BE49-F238E27FC236}">
                  <a16:creationId xmlns:a16="http://schemas.microsoft.com/office/drawing/2014/main" id="{94748809-0668-B913-71B7-7E12B8FBB9A9}"/>
                </a:ext>
              </a:extLst>
            </p:cNvPr>
            <p:cNvSpPr txBox="1"/>
            <p:nvPr/>
          </p:nvSpPr>
          <p:spPr>
            <a:xfrm>
              <a:off x="588847" y="3699738"/>
              <a:ext cx="2565631" cy="369332"/>
            </a:xfrm>
            <a:prstGeom prst="rect">
              <a:avLst/>
            </a:prstGeom>
            <a:noFill/>
          </p:spPr>
          <p:txBody>
            <a:bodyPr wrap="square" rtlCol="0">
              <a:spAutoFit/>
            </a:bodyPr>
            <a:lstStyle/>
            <a:p>
              <a:r>
                <a:rPr lang="en-GB" b="1" u="sng">
                  <a:latin typeface="Arial" panose="020B0604020202020204" pitchFamily="34" charset="0"/>
                  <a:cs typeface="Arial" panose="020B0604020202020204" pitchFamily="34" charset="0"/>
                </a:rPr>
                <a:t>Second line</a:t>
              </a:r>
            </a:p>
          </p:txBody>
        </p:sp>
      </p:grpSp>
      <p:sp>
        <p:nvSpPr>
          <p:cNvPr id="30" name="Arrow: Down 29">
            <a:extLst>
              <a:ext uri="{FF2B5EF4-FFF2-40B4-BE49-F238E27FC236}">
                <a16:creationId xmlns:a16="http://schemas.microsoft.com/office/drawing/2014/main" id="{66917E2A-7DA7-EB24-6E34-7219E237D07D}"/>
              </a:ext>
            </a:extLst>
          </p:cNvPr>
          <p:cNvSpPr/>
          <p:nvPr/>
        </p:nvSpPr>
        <p:spPr>
          <a:xfrm>
            <a:off x="5792061" y="3570077"/>
            <a:ext cx="626165" cy="40656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175D5D9C-C1BA-37C5-CA14-B3EAF643DC8E}"/>
              </a:ext>
            </a:extLst>
          </p:cNvPr>
          <p:cNvSpPr txBox="1"/>
          <p:nvPr/>
        </p:nvSpPr>
        <p:spPr>
          <a:xfrm>
            <a:off x="2527512" y="3586693"/>
            <a:ext cx="3291228"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rPr>
              <a:t>No response / deterioration</a:t>
            </a:r>
          </a:p>
        </p:txBody>
      </p:sp>
    </p:spTree>
    <p:extLst>
      <p:ext uri="{BB962C8B-B14F-4D97-AF65-F5344CB8AC3E}">
        <p14:creationId xmlns:p14="http://schemas.microsoft.com/office/powerpoint/2010/main" val="3241525693"/>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committee template   -  Read-Only" id="{67FD46FA-215A-43E2-B049-710DA3F69158}" vid="{D9E02C5B-BE4F-4DC8-8516-629C376682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eb656aa-4e79-4e95-9076-bc119a23e0cc" xsi:nil="true"/>
    <lcf76f155ced4ddcb4097134ff3c332f xmlns="6113f790-c252-4bfe-890a-0e01b9de803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3164B6419967F4F9BC885BCC38080FE" ma:contentTypeVersion="13" ma:contentTypeDescription="Create a new document." ma:contentTypeScope="" ma:versionID="b5254043dbcae697e8ded2c825e91c8a">
  <xsd:schema xmlns:xsd="http://www.w3.org/2001/XMLSchema" xmlns:xs="http://www.w3.org/2001/XMLSchema" xmlns:p="http://schemas.microsoft.com/office/2006/metadata/properties" xmlns:ns2="6113f790-c252-4bfe-890a-0e01b9de803a" xmlns:ns3="0eb656aa-4e79-4e95-9076-bc119a23e0cc" targetNamespace="http://schemas.microsoft.com/office/2006/metadata/properties" ma:root="true" ma:fieldsID="79195824eaa224afd3314d6e5a88e675" ns2:_="" ns3:_="">
    <xsd:import namespace="6113f790-c252-4bfe-890a-0e01b9de803a"/>
    <xsd:import namespace="0eb656aa-4e79-4e95-9076-bc119a23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3f790-c252-4bfe-890a-0e01b9de80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abb4586-6e39-4769-a9e9-e64cee0e77f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eb656aa-4e79-4e95-9076-bc119a23e0c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6d3fad2-883a-4eaf-9e1c-8c20d986e5dc}" ma:internalName="TaxCatchAll" ma:showField="CatchAllData" ma:web="c484c3bf-3e79-421f-a326-5c77b32e9f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6D4A81-9AA7-4839-9F7C-49A81BAA6B43}">
  <ds:schemaRefs>
    <ds:schemaRef ds:uri="0eb656aa-4e79-4e95-9076-bc119a23e0cc"/>
    <ds:schemaRef ds:uri="6113f790-c252-4bfe-890a-0e01b9de803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81EC78B-BD21-4F7D-A745-F4837912BCCE}">
  <ds:schemaRefs>
    <ds:schemaRef ds:uri="http://schemas.microsoft.com/sharepoint/v3/contenttype/forms"/>
  </ds:schemaRefs>
</ds:datastoreItem>
</file>

<file path=customXml/itemProps3.xml><?xml version="1.0" encoding="utf-8"?>
<ds:datastoreItem xmlns:ds="http://schemas.openxmlformats.org/officeDocument/2006/customXml" ds:itemID="{FA04E4E5-0E72-4E8A-802E-3CCC054F9CC4}">
  <ds:schemaRefs>
    <ds:schemaRef ds:uri="0eb656aa-4e79-4e95-9076-bc119a23e0cc"/>
    <ds:schemaRef ds:uri="6113f790-c252-4bfe-890a-0e01b9de803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ID6432 - Teprotumumab committee slides V0.1</Template>
  <TotalTime>28</TotalTime>
  <Words>7884</Words>
  <Application>Microsoft Office PowerPoint</Application>
  <PresentationFormat>Widescreen</PresentationFormat>
  <Paragraphs>888</Paragraphs>
  <Slides>43</Slides>
  <Notes>40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Inter</vt:lpstr>
      <vt:lpstr>Lato</vt:lpstr>
      <vt:lpstr>Wingdings</vt:lpstr>
      <vt:lpstr>Arial</vt:lpstr>
      <vt:lpstr>Lora SemiBold</vt:lpstr>
      <vt:lpstr>Times New Roman</vt:lpstr>
      <vt:lpstr>NICEbrandtheme</vt:lpstr>
      <vt:lpstr>Teprotumumab for treating thyroid eye disease</vt:lpstr>
      <vt:lpstr>Teprotumumab for treating thyroid eye disease [ID6432]</vt:lpstr>
      <vt:lpstr>Background on thyroid eye disease (TED)* </vt:lpstr>
      <vt:lpstr>Patient perspectives</vt:lpstr>
      <vt:lpstr>Clinical perspectives </vt:lpstr>
      <vt:lpstr>Equality considerations*</vt:lpstr>
      <vt:lpstr>Teprotumumab (Tepezza, Amgen)</vt:lpstr>
      <vt:lpstr>Population</vt:lpstr>
      <vt:lpstr>Company’s proposed positioning</vt:lpstr>
      <vt:lpstr>EAG Key issues</vt:lpstr>
      <vt:lpstr>Key issues: Lack of evidence for some comparators at 2nd line (1/2)*</vt:lpstr>
      <vt:lpstr>Key issues: Lack of evidence for some comparators at 2nd line (2/2)</vt:lpstr>
      <vt:lpstr>Teprotumumab for treating thyroid eye disease [ID6432]</vt:lpstr>
      <vt:lpstr>Key clinical trials</vt:lpstr>
      <vt:lpstr>Baseline characteristics: Phase 2 and OPTIC</vt:lpstr>
      <vt:lpstr>Results: Pooled analysis (Phase 2 and OPTIC)</vt:lpstr>
      <vt:lpstr>Indirect treatment comparison</vt:lpstr>
      <vt:lpstr>Key issue: Lack of adjustment for important variables</vt:lpstr>
      <vt:lpstr>Key issue: Alternative adjustment methods*</vt:lpstr>
      <vt:lpstr>Teprotumumab for treating thyroid eye disease [ID6432]</vt:lpstr>
      <vt:lpstr>Model structure*</vt:lpstr>
      <vt:lpstr>Health state utility values</vt:lpstr>
      <vt:lpstr>Key Issue: Treatment effect extrapolation (1/3)*</vt:lpstr>
      <vt:lpstr>Key Issue: Treatment effect extrapolation (2/3)*</vt:lpstr>
      <vt:lpstr>Key Issue: Treatment effect extrapolation (3/3)</vt:lpstr>
      <vt:lpstr>Key issue: Transition probabilities (1/2)</vt:lpstr>
      <vt:lpstr>Key Issue: Transition probabilities (2/2)</vt:lpstr>
      <vt:lpstr>Key Issue: Probabilistic sensitivity analysis (1/2)</vt:lpstr>
      <vt:lpstr>Key Issue: Probabilistic sensitivity analysis (2/2)</vt:lpstr>
      <vt:lpstr>Cost-effectiveness results</vt:lpstr>
      <vt:lpstr>Teprotumumab for treating thyroid eye disease [ID6432]</vt:lpstr>
      <vt:lpstr>Key issues</vt:lpstr>
      <vt:lpstr>Teprotumumab for treating thyroid eye disease [ID6432]</vt:lpstr>
      <vt:lpstr>Clinical activity score (CAS)</vt:lpstr>
      <vt:lpstr>Classification of severity </vt:lpstr>
      <vt:lpstr>PowerPoint Presentation</vt:lpstr>
      <vt:lpstr>Interventions used in UK clinical practice (1st &amp; 2nd line) </vt:lpstr>
      <vt:lpstr>Results: Overall response</vt:lpstr>
      <vt:lpstr>Results: Change in proptosis</vt:lpstr>
      <vt:lpstr>Results: Diplopia response</vt:lpstr>
      <vt:lpstr>MAIC and STC NICE TSD18 </vt:lpstr>
      <vt:lpstr>Proptosis and diplopia definitions used in the model</vt:lpstr>
      <vt:lpstr>Uncaptured benefits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Ross Wilkinson</dc:creator>
  <cp:lastModifiedBy>Marcia Miller</cp:lastModifiedBy>
  <cp:revision>5</cp:revision>
  <dcterms:created xsi:type="dcterms:W3CDTF">2025-04-28T19:48:29Z</dcterms:created>
  <dcterms:modified xsi:type="dcterms:W3CDTF">2025-06-12T16:05:56Z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2023-06-06T08:52:22Z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3592bedb-0887-4889-a00b-955ebe06d3f5</vt:lpwstr>
  </property>
  <property fmtid="{D5CDD505-2E9C-101B-9397-08002B2CF9AE}" pid="8" name="MSIP_Label_c69d85d5-6d9e-4305-a294-1f636ec0f2d6_ContentBits">
    <vt:lpwstr>0</vt:lpwstr>
  </property>
  <property fmtid="{D5CDD505-2E9C-101B-9397-08002B2CF9AE}" pid="9" name="ContentTypeId">
    <vt:lpwstr>0x010100C3164B6419967F4F9BC885BCC38080FE</vt:lpwstr>
  </property>
  <property fmtid="{D5CDD505-2E9C-101B-9397-08002B2CF9AE}" pid="10" name="MediaServiceImageTags">
    <vt:lpwstr/>
  </property>
  <property fmtid="{D5CDD505-2E9C-101B-9397-08002B2CF9AE}" pid="11" name="lcf76f155ced4ddcb4097134ff3c332f">
    <vt:lpwstr/>
  </property>
  <property fmtid="{D5CDD505-2E9C-101B-9397-08002B2CF9AE}" pid="12" name="TaxCatchAll">
    <vt:lpwstr/>
  </property>
</Properties>
</file>