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 id="2147484186" r:id="rId5"/>
    <p:sldMasterId id="2147484237" r:id="rId6"/>
  </p:sldMasterIdLst>
  <p:notesMasterIdLst>
    <p:notesMasterId r:id="rId57"/>
  </p:notesMasterIdLst>
  <p:handoutMasterIdLst>
    <p:handoutMasterId r:id="rId58"/>
  </p:handoutMasterIdLst>
  <p:sldIdLst>
    <p:sldId id="339" r:id="rId7"/>
    <p:sldId id="1797" r:id="rId8"/>
    <p:sldId id="2098" r:id="rId9"/>
    <p:sldId id="404" r:id="rId10"/>
    <p:sldId id="347" r:id="rId11"/>
    <p:sldId id="348" r:id="rId12"/>
    <p:sldId id="2100" r:id="rId13"/>
    <p:sldId id="345" r:id="rId14"/>
    <p:sldId id="2043" r:id="rId15"/>
    <p:sldId id="1799" r:id="rId16"/>
    <p:sldId id="349" r:id="rId17"/>
    <p:sldId id="2108" r:id="rId18"/>
    <p:sldId id="2045" r:id="rId19"/>
    <p:sldId id="2046" r:id="rId20"/>
    <p:sldId id="2097" r:id="rId21"/>
    <p:sldId id="358" r:id="rId22"/>
    <p:sldId id="2118" r:id="rId23"/>
    <p:sldId id="2050" r:id="rId24"/>
    <p:sldId id="2111" r:id="rId25"/>
    <p:sldId id="1794" r:id="rId26"/>
    <p:sldId id="2056" r:id="rId27"/>
    <p:sldId id="356" r:id="rId28"/>
    <p:sldId id="2052" r:id="rId29"/>
    <p:sldId id="2112" r:id="rId30"/>
    <p:sldId id="2053" r:id="rId31"/>
    <p:sldId id="2048" r:id="rId32"/>
    <p:sldId id="2047" r:id="rId33"/>
    <p:sldId id="2116" r:id="rId34"/>
    <p:sldId id="2049" r:id="rId35"/>
    <p:sldId id="2051" r:id="rId36"/>
    <p:sldId id="2099" r:id="rId37"/>
    <p:sldId id="2117" r:id="rId38"/>
    <p:sldId id="367" r:id="rId39"/>
    <p:sldId id="2055" r:id="rId40"/>
    <p:sldId id="2096" r:id="rId41"/>
    <p:sldId id="1795" r:id="rId42"/>
    <p:sldId id="268" r:id="rId43"/>
    <p:sldId id="1796" r:id="rId44"/>
    <p:sldId id="2119" r:id="rId45"/>
    <p:sldId id="1803" r:id="rId46"/>
    <p:sldId id="2109" r:id="rId47"/>
    <p:sldId id="2110" r:id="rId48"/>
    <p:sldId id="2102" r:id="rId49"/>
    <p:sldId id="2103" r:id="rId50"/>
    <p:sldId id="2105" r:id="rId51"/>
    <p:sldId id="2104" r:id="rId52"/>
    <p:sldId id="2106" r:id="rId53"/>
    <p:sldId id="2107" r:id="rId54"/>
    <p:sldId id="2113" r:id="rId55"/>
    <p:sldId id="2115" r:id="rId56"/>
  </p:sldIdLst>
  <p:sldSz cx="12192000" cy="6858000"/>
  <p:notesSz cx="6858000" cy="9144000"/>
  <p:embeddedFontLst>
    <p:embeddedFont>
      <p:font typeface="Inter" panose="02000503000000020004" pitchFamily="2" charset="0"/>
      <p:regular r:id="rId59"/>
    </p:embeddedFont>
    <p:embeddedFont>
      <p:font typeface="Lato" panose="020F0502020204030203" pitchFamily="34" charset="0"/>
      <p:regular r:id="rId60"/>
      <p:bold r:id="rId61"/>
      <p:italic r:id="rId62"/>
      <p:boldItalic r:id="rId63"/>
    </p:embeddedFont>
    <p:embeddedFont>
      <p:font typeface="Lora SemiBold" pitchFamily="2" charset="0"/>
      <p:regular r:id="rId64"/>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2098"/>
            <p14:sldId id="404"/>
            <p14:sldId id="347"/>
            <p14:sldId id="348"/>
            <p14:sldId id="2100"/>
            <p14:sldId id="345"/>
            <p14:sldId id="2043"/>
          </p14:sldIdLst>
        </p14:section>
        <p14:section name="Clinical effectiveness" id="{D1BD2FA0-3D5B-4524-80EB-1D0448D954C2}">
          <p14:sldIdLst>
            <p14:sldId id="1799"/>
            <p14:sldId id="349"/>
            <p14:sldId id="2108"/>
            <p14:sldId id="2045"/>
            <p14:sldId id="2046"/>
            <p14:sldId id="2097"/>
            <p14:sldId id="358"/>
            <p14:sldId id="2118"/>
            <p14:sldId id="2050"/>
            <p14:sldId id="2111"/>
          </p14:sldIdLst>
        </p14:section>
        <p14:section name="Modelling and cost effectiveness" id="{15D9281D-92C0-42D4-B787-1509A0A862A1}">
          <p14:sldIdLst>
            <p14:sldId id="1794"/>
            <p14:sldId id="2056"/>
            <p14:sldId id="356"/>
            <p14:sldId id="2052"/>
            <p14:sldId id="2112"/>
            <p14:sldId id="2053"/>
            <p14:sldId id="2048"/>
            <p14:sldId id="2047"/>
            <p14:sldId id="2116"/>
            <p14:sldId id="2049"/>
            <p14:sldId id="2051"/>
            <p14:sldId id="2099"/>
            <p14:sldId id="2117"/>
            <p14:sldId id="367"/>
            <p14:sldId id="2055"/>
            <p14:sldId id="2096"/>
          </p14:sldIdLst>
        </p14:section>
        <p14:section name="Other considerations" id="{E3E9BE2E-C992-49DB-94B2-4DEB96FDEA6E}">
          <p14:sldIdLst>
            <p14:sldId id="1795"/>
            <p14:sldId id="268"/>
          </p14:sldIdLst>
        </p14:section>
        <p14:section name="Summary" id="{BC5DA26A-ED84-44C5-83CB-2D7C50250CA9}">
          <p14:sldIdLst>
            <p14:sldId id="1796"/>
            <p14:sldId id="2119"/>
            <p14:sldId id="1803"/>
            <p14:sldId id="2109"/>
            <p14:sldId id="2110"/>
            <p14:sldId id="2102"/>
            <p14:sldId id="2103"/>
            <p14:sldId id="2105"/>
            <p14:sldId id="2104"/>
            <p14:sldId id="2106"/>
            <p14:sldId id="2107"/>
            <p14:sldId id="2113"/>
            <p14:sldId id="21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890302-3981-EFC0-833B-276F452287DB}" name="Luke Cowie" initials="LC" userId="S::Luke.Cowie@nice.org.uk::4bde6a20-8a53-413c-aff5-a941e5d42736" providerId="AD"/>
  <p188:author id="{2A1ECF0F-F90C-5AF0-01A1-346F06949579}" name="Alan Moore" initials="AM" userId="S::Alan.Moore@nice.org.uk::ec5944d7-bd17-4426-9607-517979f30489" providerId="AD"/>
  <p188:author id="{3B1B75E6-263E-0AEE-D0DC-894117388C64}" name="Emily Crowe" initials="EC" userId="S::emily.crowe@nice.org.uk::09a2a722-b6ff-4a4a-912c-f753992f36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 id="7" name="Stella O'Brien" initials="S" lastIdx="44" clrIdx="6">
    <p:extLst>
      <p:ext uri="{19B8F6BF-5375-455C-9EA6-DF929625EA0E}">
        <p15:presenceInfo xmlns:p15="http://schemas.microsoft.com/office/powerpoint/2012/main" userId="Stella O'Brien" providerId="None"/>
      </p:ext>
    </p:extLst>
  </p:cmAuthor>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11" name="Luke Cowie" initials="LC" lastIdx="82" clrIdx="10">
    <p:extLst>
      <p:ext uri="{19B8F6BF-5375-455C-9EA6-DF929625EA0E}">
        <p15:presenceInfo xmlns:p15="http://schemas.microsoft.com/office/powerpoint/2012/main" userId="S::Luke.Cowie@nice.org.uk::4bde6a20-8a53-413c-aff5-a941e5d42736" providerId="AD"/>
      </p:ext>
    </p:extLst>
  </p:cmAuthor>
  <p:cmAuthor id="12" name="Alan Moore" initials="AM" lastIdx="57" clrIdx="11">
    <p:extLst>
      <p:ext uri="{19B8F6BF-5375-455C-9EA6-DF929625EA0E}">
        <p15:presenceInfo xmlns:p15="http://schemas.microsoft.com/office/powerpoint/2012/main" userId="S::Alan.Moore@nice.org.uk::ec5944d7-bd17-4426-9607-517979f30489" providerId="AD"/>
      </p:ext>
    </p:extLst>
  </p:cmAuthor>
  <p:cmAuthor id="13" name="Emily Crowe" initials="EC" lastIdx="46" clrIdx="12">
    <p:extLst>
      <p:ext uri="{19B8F6BF-5375-455C-9EA6-DF929625EA0E}">
        <p15:presenceInfo xmlns:p15="http://schemas.microsoft.com/office/powerpoint/2012/main" userId="S::Emily.Crowe@nice.org.uk::09a2a722-b6ff-4a4a-912c-f753992f36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FFFB"/>
    <a:srgbClr val="CCD8DD"/>
    <a:srgbClr val="228096"/>
    <a:srgbClr val="014343"/>
    <a:srgbClr val="FFC000"/>
    <a:srgbClr val="00B050"/>
    <a:srgbClr val="C00000"/>
    <a:srgbClr val="00436C"/>
    <a:srgbClr val="FFFFFF"/>
    <a:srgbClr val="F7F4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86A5D-F371-4917-9063-01A15FF49FB8}" v="1" dt="2025-07-15T10:37:41.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68"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5.fntdata"/><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2.fntdata"/><Relationship Id="rId65" Type="http://schemas.openxmlformats.org/officeDocument/2006/relationships/font" Target="fonts/font7.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Cowie" userId="4bde6a20-8a53-413c-aff5-a941e5d42736" providerId="ADAL" clId="{AD586A5D-F371-4917-9063-01A15FF49FB8}"/>
    <pc:docChg chg="undo custSel modSld">
      <pc:chgData name="Luke Cowie" userId="4bde6a20-8a53-413c-aff5-a941e5d42736" providerId="ADAL" clId="{AD586A5D-F371-4917-9063-01A15FF49FB8}" dt="2025-07-15T10:38:23.192" v="10" actId="2085"/>
      <pc:docMkLst>
        <pc:docMk/>
      </pc:docMkLst>
      <pc:sldChg chg="modSp mod">
        <pc:chgData name="Luke Cowie" userId="4bde6a20-8a53-413c-aff5-a941e5d42736" providerId="ADAL" clId="{AD586A5D-F371-4917-9063-01A15FF49FB8}" dt="2025-07-15T10:38:13.160" v="9" actId="2085"/>
        <pc:sldMkLst>
          <pc:docMk/>
          <pc:sldMk cId="994129756" sldId="2102"/>
        </pc:sldMkLst>
        <pc:spChg chg="mod">
          <ac:chgData name="Luke Cowie" userId="4bde6a20-8a53-413c-aff5-a941e5d42736" providerId="ADAL" clId="{AD586A5D-F371-4917-9063-01A15FF49FB8}" dt="2025-07-15T10:38:13.160" v="9" actId="2085"/>
          <ac:spMkLst>
            <pc:docMk/>
            <pc:sldMk cId="994129756" sldId="2102"/>
            <ac:spMk id="10" creationId="{CB216F4C-A0D0-6AA5-2649-BDD5C79FDD54}"/>
          </ac:spMkLst>
        </pc:spChg>
      </pc:sldChg>
      <pc:sldChg chg="modSp mod">
        <pc:chgData name="Luke Cowie" userId="4bde6a20-8a53-413c-aff5-a941e5d42736" providerId="ADAL" clId="{AD586A5D-F371-4917-9063-01A15FF49FB8}" dt="2025-07-15T10:38:23.192" v="10" actId="2085"/>
        <pc:sldMkLst>
          <pc:docMk/>
          <pc:sldMk cId="2435210424" sldId="2103"/>
        </pc:sldMkLst>
        <pc:spChg chg="mod">
          <ac:chgData name="Luke Cowie" userId="4bde6a20-8a53-413c-aff5-a941e5d42736" providerId="ADAL" clId="{AD586A5D-F371-4917-9063-01A15FF49FB8}" dt="2025-07-15T10:38:23.192" v="10" actId="2085"/>
          <ac:spMkLst>
            <pc:docMk/>
            <pc:sldMk cId="2435210424" sldId="2103"/>
            <ac:spMk id="10" creationId="{E5DB9C53-6926-AB3A-63C3-1AB708F34E5C}"/>
          </ac:spMkLst>
        </pc:spChg>
      </pc:sldChg>
      <pc:sldChg chg="addSp delSp modSp mod">
        <pc:chgData name="Luke Cowie" userId="4bde6a20-8a53-413c-aff5-a941e5d42736" providerId="ADAL" clId="{AD586A5D-F371-4917-9063-01A15FF49FB8}" dt="2025-07-15T10:37:41.929" v="6"/>
        <pc:sldMkLst>
          <pc:docMk/>
          <pc:sldMk cId="3793189366" sldId="2104"/>
        </pc:sldMkLst>
        <pc:spChg chg="add mod">
          <ac:chgData name="Luke Cowie" userId="4bde6a20-8a53-413c-aff5-a941e5d42736" providerId="ADAL" clId="{AD586A5D-F371-4917-9063-01A15FF49FB8}" dt="2025-07-15T10:37:41.929" v="6"/>
          <ac:spMkLst>
            <pc:docMk/>
            <pc:sldMk cId="3793189366" sldId="2104"/>
            <ac:spMk id="5" creationId="{0F476510-1810-85C7-161A-410D1E87CBD4}"/>
          </ac:spMkLst>
        </pc:spChg>
        <pc:picChg chg="del">
          <ac:chgData name="Luke Cowie" userId="4bde6a20-8a53-413c-aff5-a941e5d42736" providerId="ADAL" clId="{AD586A5D-F371-4917-9063-01A15FF49FB8}" dt="2025-07-15T10:37:39.067" v="5" actId="478"/>
          <ac:picMkLst>
            <pc:docMk/>
            <pc:sldMk cId="3793189366" sldId="2104"/>
            <ac:picMk id="3" creationId="{7EBAD5B7-A651-BAC5-1BF2-CDE5B8AB9FFE}"/>
          </ac:picMkLst>
        </pc:picChg>
      </pc:sldChg>
      <pc:sldChg chg="addSp delSp modSp mod">
        <pc:chgData name="Luke Cowie" userId="4bde6a20-8a53-413c-aff5-a941e5d42736" providerId="ADAL" clId="{AD586A5D-F371-4917-9063-01A15FF49FB8}" dt="2025-07-15T10:37:29.662" v="4" actId="207"/>
        <pc:sldMkLst>
          <pc:docMk/>
          <pc:sldMk cId="3133955131" sldId="2105"/>
        </pc:sldMkLst>
        <pc:spChg chg="add mod">
          <ac:chgData name="Luke Cowie" userId="4bde6a20-8a53-413c-aff5-a941e5d42736" providerId="ADAL" clId="{AD586A5D-F371-4917-9063-01A15FF49FB8}" dt="2025-07-15T10:37:29.662" v="4" actId="207"/>
          <ac:spMkLst>
            <pc:docMk/>
            <pc:sldMk cId="3133955131" sldId="2105"/>
            <ac:spMk id="3" creationId="{76A23CD5-26F7-5553-A684-3CE4FF8FF1B2}"/>
          </ac:spMkLst>
        </pc:spChg>
        <pc:picChg chg="del">
          <ac:chgData name="Luke Cowie" userId="4bde6a20-8a53-413c-aff5-a941e5d42736" providerId="ADAL" clId="{AD586A5D-F371-4917-9063-01A15FF49FB8}" dt="2025-07-15T10:37:15.708" v="1" actId="478"/>
          <ac:picMkLst>
            <pc:docMk/>
            <pc:sldMk cId="3133955131" sldId="2105"/>
            <ac:picMk id="5" creationId="{1B2A83E1-E15A-6EB7-4B68-30B7FC579ADC}"/>
          </ac:picMkLst>
        </pc:picChg>
      </pc:sldChg>
    </pc:docChg>
  </pc:docChgLst>
  <pc:docChgLst>
    <pc:chgData name="Luke Cowie" userId="4bde6a20-8a53-413c-aff5-a941e5d42736" providerId="ADAL" clId="{F26C5171-9BFD-4179-BE63-7FC51DF0A4FA}"/>
    <pc:docChg chg="custSel modSld">
      <pc:chgData name="Luke Cowie" userId="4bde6a20-8a53-413c-aff5-a941e5d42736" providerId="ADAL" clId="{F26C5171-9BFD-4179-BE63-7FC51DF0A4FA}" dt="2025-07-01T10:19:04.245" v="191" actId="13926"/>
      <pc:docMkLst>
        <pc:docMk/>
      </pc:docMkLst>
      <pc:sldChg chg="modSp mod">
        <pc:chgData name="Luke Cowie" userId="4bde6a20-8a53-413c-aff5-a941e5d42736" providerId="ADAL" clId="{F26C5171-9BFD-4179-BE63-7FC51DF0A4FA}" dt="2025-07-01T10:13:30.550" v="25" actId="20577"/>
        <pc:sldMkLst>
          <pc:docMk/>
          <pc:sldMk cId="3793402762" sldId="339"/>
        </pc:sldMkLst>
        <pc:spChg chg="mod">
          <ac:chgData name="Luke Cowie" userId="4bde6a20-8a53-413c-aff5-a941e5d42736" providerId="ADAL" clId="{F26C5171-9BFD-4179-BE63-7FC51DF0A4FA}" dt="2025-07-01T10:13:30.550" v="25" actId="20577"/>
          <ac:spMkLst>
            <pc:docMk/>
            <pc:sldMk cId="3793402762" sldId="339"/>
            <ac:spMk id="3" creationId="{079A72F6-6F25-4FD7-939A-E0D4CE27677C}"/>
          </ac:spMkLst>
        </pc:spChg>
      </pc:sldChg>
      <pc:sldChg chg="delSp modSp mod">
        <pc:chgData name="Luke Cowie" userId="4bde6a20-8a53-413c-aff5-a941e5d42736" providerId="ADAL" clId="{F26C5171-9BFD-4179-BE63-7FC51DF0A4FA}" dt="2025-07-01T10:14:16.697" v="28" actId="207"/>
        <pc:sldMkLst>
          <pc:docMk/>
          <pc:sldMk cId="4242615874" sldId="2045"/>
        </pc:sldMkLst>
        <pc:spChg chg="mod">
          <ac:chgData name="Luke Cowie" userId="4bde6a20-8a53-413c-aff5-a941e5d42736" providerId="ADAL" clId="{F26C5171-9BFD-4179-BE63-7FC51DF0A4FA}" dt="2025-07-01T10:14:16.697" v="28" actId="207"/>
          <ac:spMkLst>
            <pc:docMk/>
            <pc:sldMk cId="4242615874" sldId="2045"/>
            <ac:spMk id="10" creationId="{0B4A545B-C1CB-CAFA-FB78-2ABCD7F2F6CD}"/>
          </ac:spMkLst>
        </pc:spChg>
      </pc:sldChg>
      <pc:sldChg chg="delSp modSp mod">
        <pc:chgData name="Luke Cowie" userId="4bde6a20-8a53-413c-aff5-a941e5d42736" providerId="ADAL" clId="{F26C5171-9BFD-4179-BE63-7FC51DF0A4FA}" dt="2025-07-01T10:14:30.776" v="31" actId="207"/>
        <pc:sldMkLst>
          <pc:docMk/>
          <pc:sldMk cId="739959072" sldId="2046"/>
        </pc:sldMkLst>
        <pc:spChg chg="mod">
          <ac:chgData name="Luke Cowie" userId="4bde6a20-8a53-413c-aff5-a941e5d42736" providerId="ADAL" clId="{F26C5171-9BFD-4179-BE63-7FC51DF0A4FA}" dt="2025-07-01T10:14:30.776" v="31" actId="207"/>
          <ac:spMkLst>
            <pc:docMk/>
            <pc:sldMk cId="739959072" sldId="2046"/>
            <ac:spMk id="10" creationId="{7137933A-2E96-917E-A841-B834ACF1DE3E}"/>
          </ac:spMkLst>
        </pc:spChg>
      </pc:sldChg>
      <pc:sldChg chg="modSp mod">
        <pc:chgData name="Luke Cowie" userId="4bde6a20-8a53-413c-aff5-a941e5d42736" providerId="ADAL" clId="{F26C5171-9BFD-4179-BE63-7FC51DF0A4FA}" dt="2025-07-01T10:16:09.954" v="128" actId="6549"/>
        <pc:sldMkLst>
          <pc:docMk/>
          <pc:sldMk cId="4147238976" sldId="2047"/>
        </pc:sldMkLst>
        <pc:spChg chg="mod">
          <ac:chgData name="Luke Cowie" userId="4bde6a20-8a53-413c-aff5-a941e5d42736" providerId="ADAL" clId="{F26C5171-9BFD-4179-BE63-7FC51DF0A4FA}" dt="2025-07-01T10:15:40.726" v="122" actId="13926"/>
          <ac:spMkLst>
            <pc:docMk/>
            <pc:sldMk cId="4147238976" sldId="2047"/>
            <ac:spMk id="15" creationId="{69AE86C6-441E-83F7-EF57-94F74E7D995B}"/>
          </ac:spMkLst>
        </pc:spChg>
        <pc:spChg chg="mod">
          <ac:chgData name="Luke Cowie" userId="4bde6a20-8a53-413c-aff5-a941e5d42736" providerId="ADAL" clId="{F26C5171-9BFD-4179-BE63-7FC51DF0A4FA}" dt="2025-07-01T10:16:09.954" v="128" actId="6549"/>
          <ac:spMkLst>
            <pc:docMk/>
            <pc:sldMk cId="4147238976" sldId="2047"/>
            <ac:spMk id="16" creationId="{E420EF3E-C6E4-49C9-6B17-9EED0A71775F}"/>
          </ac:spMkLst>
        </pc:spChg>
      </pc:sldChg>
      <pc:sldChg chg="modSp mod">
        <pc:chgData name="Luke Cowie" userId="4bde6a20-8a53-413c-aff5-a941e5d42736" providerId="ADAL" clId="{F26C5171-9BFD-4179-BE63-7FC51DF0A4FA}" dt="2025-07-01T10:16:53.920" v="150" actId="13926"/>
        <pc:sldMkLst>
          <pc:docMk/>
          <pc:sldMk cId="1105651699" sldId="2049"/>
        </pc:sldMkLst>
        <pc:spChg chg="mod">
          <ac:chgData name="Luke Cowie" userId="4bde6a20-8a53-413c-aff5-a941e5d42736" providerId="ADAL" clId="{F26C5171-9BFD-4179-BE63-7FC51DF0A4FA}" dt="2025-07-01T10:16:50.695" v="149" actId="13926"/>
          <ac:spMkLst>
            <pc:docMk/>
            <pc:sldMk cId="1105651699" sldId="2049"/>
            <ac:spMk id="15" creationId="{BF1DDB4E-D8D7-A7BD-B713-9FCC351975C9}"/>
          </ac:spMkLst>
        </pc:spChg>
        <pc:spChg chg="mod">
          <ac:chgData name="Luke Cowie" userId="4bde6a20-8a53-413c-aff5-a941e5d42736" providerId="ADAL" clId="{F26C5171-9BFD-4179-BE63-7FC51DF0A4FA}" dt="2025-07-01T10:16:53.920" v="150" actId="13926"/>
          <ac:spMkLst>
            <pc:docMk/>
            <pc:sldMk cId="1105651699" sldId="2049"/>
            <ac:spMk id="16" creationId="{8DE301AE-175B-8C72-36D3-04E5B1F56C6C}"/>
          </ac:spMkLst>
        </pc:spChg>
      </pc:sldChg>
      <pc:sldChg chg="modSp mod">
        <pc:chgData name="Luke Cowie" userId="4bde6a20-8a53-413c-aff5-a941e5d42736" providerId="ADAL" clId="{F26C5171-9BFD-4179-BE63-7FC51DF0A4FA}" dt="2025-07-01T10:17:04.231" v="154" actId="13926"/>
        <pc:sldMkLst>
          <pc:docMk/>
          <pc:sldMk cId="1414640758" sldId="2051"/>
        </pc:sldMkLst>
        <pc:spChg chg="mod">
          <ac:chgData name="Luke Cowie" userId="4bde6a20-8a53-413c-aff5-a941e5d42736" providerId="ADAL" clId="{F26C5171-9BFD-4179-BE63-7FC51DF0A4FA}" dt="2025-07-01T10:17:04.231" v="154" actId="13926"/>
          <ac:spMkLst>
            <pc:docMk/>
            <pc:sldMk cId="1414640758" sldId="2051"/>
            <ac:spMk id="16" creationId="{DE1FB37F-C5ED-2F7B-9028-DA89039A1FAA}"/>
          </ac:spMkLst>
        </pc:spChg>
      </pc:sldChg>
      <pc:sldChg chg="modSp mod">
        <pc:chgData name="Luke Cowie" userId="4bde6a20-8a53-413c-aff5-a941e5d42736" providerId="ADAL" clId="{F26C5171-9BFD-4179-BE63-7FC51DF0A4FA}" dt="2025-07-01T10:18:06.414" v="171" actId="13926"/>
        <pc:sldMkLst>
          <pc:docMk/>
          <pc:sldMk cId="3962358186" sldId="2055"/>
        </pc:sldMkLst>
        <pc:graphicFrameChg chg="mod modGraphic">
          <ac:chgData name="Luke Cowie" userId="4bde6a20-8a53-413c-aff5-a941e5d42736" providerId="ADAL" clId="{F26C5171-9BFD-4179-BE63-7FC51DF0A4FA}" dt="2025-07-01T10:18:06.414" v="171" actId="13926"/>
          <ac:graphicFrameMkLst>
            <pc:docMk/>
            <pc:sldMk cId="3962358186" sldId="2055"/>
            <ac:graphicFrameMk id="2" creationId="{2C645C33-8308-7C7E-6DF8-C4B977433314}"/>
          </ac:graphicFrameMkLst>
        </pc:graphicFrameChg>
      </pc:sldChg>
      <pc:sldChg chg="delSp modSp mod">
        <pc:chgData name="Luke Cowie" userId="4bde6a20-8a53-413c-aff5-a941e5d42736" providerId="ADAL" clId="{F26C5171-9BFD-4179-BE63-7FC51DF0A4FA}" dt="2025-07-01T10:14:49.499" v="33" actId="478"/>
        <pc:sldMkLst>
          <pc:docMk/>
          <pc:sldMk cId="4059521358" sldId="2056"/>
        </pc:sldMkLst>
      </pc:sldChg>
      <pc:sldChg chg="delSp modSp mod">
        <pc:chgData name="Luke Cowie" userId="4bde6a20-8a53-413c-aff5-a941e5d42736" providerId="ADAL" clId="{F26C5171-9BFD-4179-BE63-7FC51DF0A4FA}" dt="2025-07-01T10:18:33.937" v="180" actId="207"/>
        <pc:sldMkLst>
          <pc:docMk/>
          <pc:sldMk cId="994129756" sldId="2102"/>
        </pc:sldMkLst>
        <pc:spChg chg="mod">
          <ac:chgData name="Luke Cowie" userId="4bde6a20-8a53-413c-aff5-a941e5d42736" providerId="ADAL" clId="{F26C5171-9BFD-4179-BE63-7FC51DF0A4FA}" dt="2025-07-01T10:18:33.937" v="180" actId="207"/>
          <ac:spMkLst>
            <pc:docMk/>
            <pc:sldMk cId="994129756" sldId="2102"/>
            <ac:spMk id="10" creationId="{CB216F4C-A0D0-6AA5-2649-BDD5C79FDD54}"/>
          </ac:spMkLst>
        </pc:spChg>
      </pc:sldChg>
      <pc:sldChg chg="delSp modSp mod">
        <pc:chgData name="Luke Cowie" userId="4bde6a20-8a53-413c-aff5-a941e5d42736" providerId="ADAL" clId="{F26C5171-9BFD-4179-BE63-7FC51DF0A4FA}" dt="2025-07-01T10:18:41.992" v="183" actId="207"/>
        <pc:sldMkLst>
          <pc:docMk/>
          <pc:sldMk cId="2435210424" sldId="2103"/>
        </pc:sldMkLst>
        <pc:spChg chg="mod">
          <ac:chgData name="Luke Cowie" userId="4bde6a20-8a53-413c-aff5-a941e5d42736" providerId="ADAL" clId="{F26C5171-9BFD-4179-BE63-7FC51DF0A4FA}" dt="2025-07-01T10:18:41.992" v="183" actId="207"/>
          <ac:spMkLst>
            <pc:docMk/>
            <pc:sldMk cId="2435210424" sldId="2103"/>
            <ac:spMk id="10" creationId="{E5DB9C53-6926-AB3A-63C3-1AB708F34E5C}"/>
          </ac:spMkLst>
        </pc:spChg>
      </pc:sldChg>
      <pc:sldChg chg="modSp mod">
        <pc:chgData name="Luke Cowie" userId="4bde6a20-8a53-413c-aff5-a941e5d42736" providerId="ADAL" clId="{F26C5171-9BFD-4179-BE63-7FC51DF0A4FA}" dt="2025-07-01T10:18:22.944" v="177" actId="13926"/>
        <pc:sldMkLst>
          <pc:docMk/>
          <pc:sldMk cId="974846389" sldId="2110"/>
        </pc:sldMkLst>
        <pc:graphicFrameChg chg="modGraphic">
          <ac:chgData name="Luke Cowie" userId="4bde6a20-8a53-413c-aff5-a941e5d42736" providerId="ADAL" clId="{F26C5171-9BFD-4179-BE63-7FC51DF0A4FA}" dt="2025-07-01T10:18:22.944" v="177" actId="13926"/>
          <ac:graphicFrameMkLst>
            <pc:docMk/>
            <pc:sldMk cId="974846389" sldId="2110"/>
            <ac:graphicFrameMk id="6" creationId="{1768F3AD-CD5C-EB3E-5D65-2662003D216E}"/>
          </ac:graphicFrameMkLst>
        </pc:graphicFrameChg>
      </pc:sldChg>
      <pc:sldChg chg="modSp mod">
        <pc:chgData name="Luke Cowie" userId="4bde6a20-8a53-413c-aff5-a941e5d42736" providerId="ADAL" clId="{F26C5171-9BFD-4179-BE63-7FC51DF0A4FA}" dt="2025-07-01T10:19:04.245" v="191" actId="13926"/>
        <pc:sldMkLst>
          <pc:docMk/>
          <pc:sldMk cId="1302038982" sldId="2113"/>
        </pc:sldMkLst>
        <pc:graphicFrameChg chg="modGraphic">
          <ac:chgData name="Luke Cowie" userId="4bde6a20-8a53-413c-aff5-a941e5d42736" providerId="ADAL" clId="{F26C5171-9BFD-4179-BE63-7FC51DF0A4FA}" dt="2025-07-01T10:19:04.245" v="191" actId="13926"/>
          <ac:graphicFrameMkLst>
            <pc:docMk/>
            <pc:sldMk cId="1302038982" sldId="2113"/>
            <ac:graphicFrameMk id="8" creationId="{C2CC90C5-E548-FBA8-CD3E-7B922C00AE7D}"/>
          </ac:graphicFrameMkLst>
        </pc:graphicFrameChg>
      </pc:sldChg>
      <pc:sldChg chg="modSp mod">
        <pc:chgData name="Luke Cowie" userId="4bde6a20-8a53-413c-aff5-a941e5d42736" providerId="ADAL" clId="{F26C5171-9BFD-4179-BE63-7FC51DF0A4FA}" dt="2025-07-01T10:16:33.880" v="144" actId="13926"/>
        <pc:sldMkLst>
          <pc:docMk/>
          <pc:sldMk cId="2521888074" sldId="2116"/>
        </pc:sldMkLst>
        <pc:graphicFrameChg chg="modGraphic">
          <ac:chgData name="Luke Cowie" userId="4bde6a20-8a53-413c-aff5-a941e5d42736" providerId="ADAL" clId="{F26C5171-9BFD-4179-BE63-7FC51DF0A4FA}" dt="2025-07-01T10:16:30.293" v="143" actId="13926"/>
          <ac:graphicFrameMkLst>
            <pc:docMk/>
            <pc:sldMk cId="2521888074" sldId="2116"/>
            <ac:graphicFrameMk id="8" creationId="{EF88A47E-54E4-9CD7-BE1D-E2802BA4E9CD}"/>
          </ac:graphicFrameMkLst>
        </pc:graphicFrameChg>
        <pc:graphicFrameChg chg="modGraphic">
          <ac:chgData name="Luke Cowie" userId="4bde6a20-8a53-413c-aff5-a941e5d42736" providerId="ADAL" clId="{F26C5171-9BFD-4179-BE63-7FC51DF0A4FA}" dt="2025-07-01T10:16:33.880" v="144" actId="13926"/>
          <ac:graphicFrameMkLst>
            <pc:docMk/>
            <pc:sldMk cId="2521888074" sldId="2116"/>
            <ac:graphicFrameMk id="9" creationId="{27B553FF-E71F-06CB-0515-C942535B98B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15/07/2025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159841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322119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D8B60-C449-AB9D-3142-8F2107324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5BA1F-0582-3318-88DF-E893FB056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EB782-A97D-2CDA-9731-A00546EE935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D0E699-905B-FD28-1277-994E667E77FA}"/>
              </a:ext>
            </a:extLst>
          </p:cNvPr>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193317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170941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D6875-38ED-31EE-38EF-179D79731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DD5F4-B8D0-BAA8-75E5-37040F3D4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32943-1C87-27DB-62FC-662B7450BE3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8A2215-276F-7A7A-C4E0-5DFC21059150}"/>
              </a:ext>
            </a:extLst>
          </p:cNvPr>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134350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AE31A-556F-4C0D-F1BC-A2B3168CB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2A2E3-C72F-2C85-2DE1-3C324599A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6DC95-62CD-E322-BC63-78AD78B3D8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9086958-7B78-EAFF-463F-DD1BA86813A0}"/>
              </a:ext>
            </a:extLst>
          </p:cNvPr>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79319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71845-5797-FB37-22A2-4638F7731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FE960-9390-A77A-FABB-75A1F8800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83004-5A04-1BC1-2145-C6E22B77C4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F9AA027-B8EE-546C-7961-1EE5598CFC80}"/>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978463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2215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354174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77C3-228F-6EA9-D0EF-BC3579E73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72681-8B18-B367-7A6A-276C10FC8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D92ED-9F2E-BE13-6169-AC26F1DD02A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617EA3-2B4A-1813-CB92-73142D3707A8}"/>
              </a:ext>
            </a:extLst>
          </p:cNvPr>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4135348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59B0-833C-D2A0-6024-0EAFF4211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8C738-634C-1013-FEEC-D8F0DA170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FAB91-1741-05BD-8599-D9B4ADE6B5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117D05-6AC7-AD52-7A94-A1D5C9F17F32}"/>
              </a:ext>
            </a:extLst>
          </p:cNvPr>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134430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1E8F-2CA0-A3C0-B876-7F9E3BE89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89B87-19B5-ADA7-55B3-7075CDC2B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2F852-14CB-F45D-5377-5B1F2285FF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5CD920-E193-0FBF-16A8-2177B82893E2}"/>
              </a:ext>
            </a:extLst>
          </p:cNvPr>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4162881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1A2E3-7D6F-A99C-5475-C372057E3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737A8-0544-B193-CCED-7AB664141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5F93D-7502-2A71-0537-8C8BA2835AF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93144B-BFA2-40CA-6DF2-4D598B137EC0}"/>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782044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CA17-33C6-B0E7-2AAE-77F553111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AC6A9-AC38-5843-4C18-6A492556B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75F33-DA65-22E7-8AC0-E17EC6EE31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95FCB4-783F-472E-520C-9CB6A04F754A}"/>
              </a:ext>
            </a:extLst>
          </p:cNvPr>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1704999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64F64-1D03-2BEC-7FEE-B63CEA0A4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5D8BA-CD82-DF96-F892-6310A48FC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6B93F-D16F-E72B-FD39-29E6875902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C4D7D7-4B00-8CE3-5032-C9A97C00419E}"/>
              </a:ext>
            </a:extLst>
          </p:cNvPr>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3452403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C1F78-F435-7C81-E66F-9F362BF0A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CD744-EC29-840A-83C6-3C7BCF281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DCFEF-1FFC-2E6F-3B62-509B092250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FCC89D-B5E3-FED1-9D32-910BFF8A154B}"/>
              </a:ext>
            </a:extLst>
          </p:cNvPr>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2928494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00F3-4ED4-1D34-82A0-A5A60E152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9F988-728C-4310-F107-18FCA5BB0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C6875-D8A8-45A7-607A-ECD8E459B1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F4FFFC-B431-89FF-7AC7-DE01AC9E7399}"/>
              </a:ext>
            </a:extLst>
          </p:cNvPr>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1840670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7BCD-0F98-BB14-6F21-C7B165A80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A3E89-43D3-A6F3-A841-E93BDDF08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CEACB-DFEB-A20D-100D-0CB9FA925B9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8D5C58-7BF4-6A09-852C-8B9B7CDD3608}"/>
              </a:ext>
            </a:extLst>
          </p:cNvPr>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2359726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50FF-5AA3-E5CA-3E6E-B9602A07D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D8734-3E7B-C317-1032-DF7A3B9C2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AFF70-3461-6080-B965-116A8E3B1C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529A43-6171-FE8C-475C-B634D5F59448}"/>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328586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AE67-5C75-FB61-BC8F-BFCF8F32C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5883E-E946-9BC8-231A-06FEF2E39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B0DC3-9655-402D-147D-DA6A0389E0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79909C-0FA1-4B7D-0476-FFCCA92681BF}"/>
              </a:ext>
            </a:extLst>
          </p:cNvPr>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1894350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EF22-AD36-364D-BA00-E8936B0CB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28453-9F01-96EF-13C5-01BF05300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4DA3D-2036-461A-E249-E1AB455F8B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D62FFC0-D2A2-CFCE-05E2-CB7C7774785D}"/>
              </a:ext>
            </a:extLst>
          </p:cNvPr>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168261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F4BC-AFEE-E577-3E4B-10F2C74E2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512AA-123E-53C3-EBDD-D6EC89695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DCFDB-E7CB-B124-95D8-87071E4F91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61A488-B781-3DCA-ACB1-A041A1232A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69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319415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37</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00CE-870D-22E1-A137-DF66BA75C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92F68-50B8-8BD1-625F-2AF4DDD9A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5ED1E-E4B8-CC1E-A41C-1CA8419039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2E0971A-2D87-1E32-3FC3-19BC952C13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1168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a:p>
        </p:txBody>
      </p:sp>
    </p:spTree>
    <p:extLst>
      <p:ext uri="{BB962C8B-B14F-4D97-AF65-F5344CB8AC3E}">
        <p14:creationId xmlns:p14="http://schemas.microsoft.com/office/powerpoint/2010/main" val="351295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5BC8-BD4C-27B6-ADF6-EF183FFEA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B54FD-3478-E57D-10FB-A2620CEBE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B8668-40D0-10A0-BF26-58EB7C88208D}"/>
              </a:ext>
            </a:extLst>
          </p:cNvPr>
          <p:cNvSpPr>
            <a:spLocks noGrp="1"/>
          </p:cNvSpPr>
          <p:nvPr>
            <p:ph type="body" idx="1"/>
          </p:nvPr>
        </p:nvSpPr>
        <p:spPr/>
        <p:txBody>
          <a:bodyPr/>
          <a:lstStyle/>
          <a:p>
            <a:pPr>
              <a:lnSpc>
                <a:spcPct val="150000"/>
              </a:lnSpc>
              <a:spcBef>
                <a:spcPts val="600"/>
              </a:spcBef>
              <a:spcAft>
                <a:spcPts val="600"/>
              </a:spcAft>
            </a:pPr>
            <a:r>
              <a:rPr lang="en-GB" sz="1800">
                <a:effectLst/>
                <a:latin typeface="Arial" panose="020B0604020202020204" pitchFamily="34" charset="0"/>
                <a:ea typeface="Calibri" panose="020F0502020204030204" pitchFamily="34" charset="0"/>
                <a:cs typeface="Arial" panose="020B0604020202020204" pitchFamily="34" charset="0"/>
              </a:rPr>
              <a:t>Adapted from company submission Figure 5</a:t>
            </a:r>
            <a:endParaRPr lang="en-GB"/>
          </a:p>
        </p:txBody>
      </p:sp>
      <p:sp>
        <p:nvSpPr>
          <p:cNvPr id="4" name="Slide Number Placeholder 3">
            <a:extLst>
              <a:ext uri="{FF2B5EF4-FFF2-40B4-BE49-F238E27FC236}">
                <a16:creationId xmlns:a16="http://schemas.microsoft.com/office/drawing/2014/main" id="{60F4D403-8421-098D-678A-3F57220ECD9A}"/>
              </a:ext>
            </a:extLst>
          </p:cNvPr>
          <p:cNvSpPr>
            <a:spLocks noGrp="1"/>
          </p:cNvSpPr>
          <p:nvPr>
            <p:ph type="sldNum" sz="quarter" idx="5"/>
          </p:nvPr>
        </p:nvSpPr>
        <p:spPr/>
        <p:txBody>
          <a:bodyPr/>
          <a:lstStyle/>
          <a:p>
            <a:fld id="{3D92B9AF-1FF3-B64A-A57E-17202D6D58C9}" type="slidenum">
              <a:rPr lang="en-US" smtClean="0"/>
              <a:pPr/>
              <a:t>7</a:t>
            </a:fld>
            <a:endParaRPr lang="en-US"/>
          </a:p>
        </p:txBody>
      </p:sp>
    </p:spTree>
    <p:extLst>
      <p:ext uri="{BB962C8B-B14F-4D97-AF65-F5344CB8AC3E}">
        <p14:creationId xmlns:p14="http://schemas.microsoft.com/office/powerpoint/2010/main" val="60243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6234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103162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0735642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992186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1074248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8769757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730888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15637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3515085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527766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55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760527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120460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0209124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091946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0177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34506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504808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9172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9886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9799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005702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174459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195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443422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76336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283979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948819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749412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771517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6222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4639563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235826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704506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5973753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52805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421645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11878207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77627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2132311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7873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017055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1502269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845068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0932743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6050248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0220629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26428029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14842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0546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915001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91371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740538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17113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667401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9382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521690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95956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2438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95551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78328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22152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63607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168213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109691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71639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3391666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009136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1836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38965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564490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649560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25307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214105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4330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00977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52348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3807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4144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894993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528592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0284335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76819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85592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1301439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53941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1876815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6646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5754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617307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0781711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1091954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43354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020057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053356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7263012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0586560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175639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580929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theme" Target="../theme/theme3.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slideLayout" Target="../slideLayouts/slideLayout147.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slideLayout" Target="../slideLayouts/slideLayout146.xml"/><Relationship Id="rId8" Type="http://schemas.openxmlformats.org/officeDocument/2006/relationships/slideLayout" Target="../slideLayouts/slideLayout106.xml"/><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0" Type="http://schemas.openxmlformats.org/officeDocument/2006/relationships/slideLayout" Target="../slideLayouts/slideLayout118.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133" r:id="rId46"/>
    <p:sldLayoutId id="2147484134" r:id="rId47"/>
    <p:sldLayoutId id="2147484135" r:id="rId48"/>
    <p:sldLayoutId id="2147484126" r:id="rId49"/>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09788935"/>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 id="2147484214" r:id="rId28"/>
    <p:sldLayoutId id="2147484215" r:id="rId29"/>
    <p:sldLayoutId id="2147484216" r:id="rId30"/>
    <p:sldLayoutId id="2147484217" r:id="rId31"/>
    <p:sldLayoutId id="2147484218" r:id="rId32"/>
    <p:sldLayoutId id="2147484219" r:id="rId33"/>
    <p:sldLayoutId id="2147484220" r:id="rId34"/>
    <p:sldLayoutId id="2147484221" r:id="rId35"/>
    <p:sldLayoutId id="2147484222" r:id="rId36"/>
    <p:sldLayoutId id="2147484223" r:id="rId37"/>
    <p:sldLayoutId id="2147484224" r:id="rId38"/>
    <p:sldLayoutId id="2147484225" r:id="rId39"/>
    <p:sldLayoutId id="2147484226" r:id="rId40"/>
    <p:sldLayoutId id="2147484227" r:id="rId41"/>
    <p:sldLayoutId id="2147484228" r:id="rId42"/>
    <p:sldLayoutId id="2147484229" r:id="rId43"/>
    <p:sldLayoutId id="2147484230" r:id="rId44"/>
    <p:sldLayoutId id="2147484231" r:id="rId45"/>
    <p:sldLayoutId id="2147484233" r:id="rId46"/>
    <p:sldLayoutId id="2147484234" r:id="rId47"/>
    <p:sldLayoutId id="2147484235" r:id="rId48"/>
    <p:sldLayoutId id="2147484236" r:id="rId49"/>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591549558"/>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 id="2147484252" r:id="rId15"/>
    <p:sldLayoutId id="2147484253" r:id="rId16"/>
    <p:sldLayoutId id="2147484254" r:id="rId17"/>
    <p:sldLayoutId id="2147484255" r:id="rId18"/>
    <p:sldLayoutId id="2147484256" r:id="rId19"/>
    <p:sldLayoutId id="2147484257" r:id="rId20"/>
    <p:sldLayoutId id="2147484258" r:id="rId21"/>
    <p:sldLayoutId id="2147484259" r:id="rId22"/>
    <p:sldLayoutId id="2147484260" r:id="rId23"/>
    <p:sldLayoutId id="2147484261" r:id="rId24"/>
    <p:sldLayoutId id="2147484262" r:id="rId25"/>
    <p:sldLayoutId id="2147484263" r:id="rId26"/>
    <p:sldLayoutId id="2147484264" r:id="rId27"/>
    <p:sldLayoutId id="2147484265" r:id="rId28"/>
    <p:sldLayoutId id="2147484266" r:id="rId29"/>
    <p:sldLayoutId id="2147484267" r:id="rId30"/>
    <p:sldLayoutId id="2147484268" r:id="rId31"/>
    <p:sldLayoutId id="2147484269" r:id="rId32"/>
    <p:sldLayoutId id="2147484270" r:id="rId33"/>
    <p:sldLayoutId id="2147484271" r:id="rId34"/>
    <p:sldLayoutId id="2147484272" r:id="rId35"/>
    <p:sldLayoutId id="2147484273" r:id="rId36"/>
    <p:sldLayoutId id="2147484274" r:id="rId37"/>
    <p:sldLayoutId id="2147484275" r:id="rId38"/>
    <p:sldLayoutId id="2147484276" r:id="rId39"/>
    <p:sldLayoutId id="2147484277" r:id="rId40"/>
    <p:sldLayoutId id="2147484278" r:id="rId41"/>
    <p:sldLayoutId id="2147484279" r:id="rId42"/>
    <p:sldLayoutId id="2147484280" r:id="rId43"/>
    <p:sldLayoutId id="2147484281" r:id="rId44"/>
    <p:sldLayoutId id="2147484282" r:id="rId45"/>
    <p:sldLayoutId id="2147484284" r:id="rId46"/>
    <p:sldLayoutId id="2147484285" r:id="rId47"/>
    <p:sldLayoutId id="2147484286" r:id="rId48"/>
    <p:sldLayoutId id="2147484287" r:id="rId49"/>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slide" Target="slide41.xml"/><Relationship Id="rId5" Type="http://schemas.openxmlformats.org/officeDocument/2006/relationships/image" Target="../media/image8.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8.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slide" Target="slide49.xml"/><Relationship Id="rId5" Type="http://schemas.openxmlformats.org/officeDocument/2006/relationships/image" Target="../media/image8.png"/><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slide" Target="slide50.xml"/><Relationship Id="rId5" Type="http://schemas.openxmlformats.org/officeDocument/2006/relationships/image" Target="../media/image8.png"/><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8.png"/><Relationship Id="rId3" Type="http://schemas.openxmlformats.org/officeDocument/2006/relationships/slide" Target="slide15.xml"/><Relationship Id="rId7" Type="http://schemas.openxmlformats.org/officeDocument/2006/relationships/slide" Target="slide25.xml"/><Relationship Id="rId12"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93.xml"/><Relationship Id="rId6" Type="http://schemas.openxmlformats.org/officeDocument/2006/relationships/slide" Target="slide23.xml"/><Relationship Id="rId11" Type="http://schemas.openxmlformats.org/officeDocument/2006/relationships/slide" Target="slide30.xml"/><Relationship Id="rId5" Type="http://schemas.openxmlformats.org/officeDocument/2006/relationships/slide" Target="slide18.xml"/><Relationship Id="rId10" Type="http://schemas.openxmlformats.org/officeDocument/2006/relationships/slide" Target="slide29.xml"/><Relationship Id="rId4" Type="http://schemas.openxmlformats.org/officeDocument/2006/relationships/slide" Target="slide17.xml"/><Relationship Id="rId9" Type="http://schemas.openxmlformats.org/officeDocument/2006/relationships/slide" Target="slide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3" y="275262"/>
            <a:ext cx="8858009" cy="2129674"/>
          </a:xfrm>
        </p:spPr>
        <p:txBody>
          <a:bodyPr>
            <a:normAutofit fontScale="90000"/>
          </a:bodyPr>
          <a:lstStyle/>
          <a:p>
            <a:r>
              <a:rPr lang="en-GB">
                <a:latin typeface="Arial" panose="020B0604020202020204" pitchFamily="34" charset="0"/>
                <a:cs typeface="Arial" panose="020B0604020202020204" pitchFamily="34" charset="0"/>
              </a:rPr>
              <a:t>Brexucabtagene </a:t>
            </a:r>
            <a:r>
              <a:rPr lang="en-GB" err="1">
                <a:latin typeface="Arial" panose="020B0604020202020204" pitchFamily="34" charset="0"/>
                <a:cs typeface="Arial" panose="020B0604020202020204" pitchFamily="34" charset="0"/>
              </a:rPr>
              <a:t>autoleucel</a:t>
            </a:r>
            <a:r>
              <a:rPr lang="en-GB">
                <a:latin typeface="Arial" panose="020B0604020202020204" pitchFamily="34" charset="0"/>
                <a:cs typeface="Arial" panose="020B0604020202020204" pitchFamily="34" charset="0"/>
              </a:rPr>
              <a:t> for treating relapsed or refractory mantle cell lymphoma after 2 or more systemic treatments [ID6325, review of TA677]</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601580" y="2563774"/>
            <a:ext cx="11328186" cy="3296247"/>
          </a:xfrm>
        </p:spPr>
        <p:txBody>
          <a:bodyPr>
            <a:normAutofit/>
          </a:bodyPr>
          <a:lstStyle/>
          <a:p>
            <a:pPr defTabSz="703434">
              <a:lnSpc>
                <a:spcPct val="100000"/>
              </a:lnSpc>
              <a:spcBef>
                <a:spcPts val="1200"/>
              </a:spcBef>
              <a:defRPr/>
            </a:pPr>
            <a:r>
              <a:rPr lang="en-US" sz="2200" b="1">
                <a:latin typeface="Arial" panose="020B0604020202020204" pitchFamily="34" charset="0"/>
                <a:cs typeface="Arial" panose="020B0604020202020204" pitchFamily="34" charset="0"/>
              </a:rPr>
              <a:t>Technology appraisal committee A [</a:t>
            </a:r>
            <a:r>
              <a:rPr lang="en-US" sz="2200" b="1"/>
              <a:t>1</a:t>
            </a:r>
            <a:r>
              <a:rPr lang="en-US" sz="2200" b="1" baseline="30000"/>
              <a:t>st</a:t>
            </a:r>
            <a:r>
              <a:rPr lang="en-US" sz="2200" b="1"/>
              <a:t> July</a:t>
            </a:r>
            <a:r>
              <a:rPr lang="en-US" sz="2200" b="1">
                <a:latin typeface="Arial" panose="020B0604020202020204" pitchFamily="34" charset="0"/>
                <a:cs typeface="Arial" panose="020B0604020202020204" pitchFamily="34" charset="0"/>
              </a:rPr>
              <a:t> </a:t>
            </a:r>
            <a:r>
              <a:rPr lang="en-US" sz="2200" b="1"/>
              <a:t>2025</a:t>
            </a:r>
            <a:r>
              <a:rPr lang="en-US" sz="2200" b="1">
                <a:latin typeface="Arial" panose="020B0604020202020204" pitchFamily="34" charset="0"/>
                <a:cs typeface="Arial" panose="020B0604020202020204" pitchFamily="34" charset="0"/>
              </a:rPr>
              <a:t>]</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Chair: </a:t>
            </a:r>
            <a:r>
              <a:rPr lang="en-US" sz="2200">
                <a:latin typeface="Arial" panose="020B0604020202020204" pitchFamily="34" charset="0"/>
                <a:cs typeface="Arial" panose="020B0604020202020204" pitchFamily="34" charset="0"/>
              </a:rPr>
              <a:t>Radha Todd</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Lead team: </a:t>
            </a:r>
            <a:r>
              <a:rPr lang="en-US" sz="2200">
                <a:latin typeface="Arial" panose="020B0604020202020204" pitchFamily="34" charset="0"/>
                <a:cs typeface="Arial" panose="020B0604020202020204" pitchFamily="34" charset="0"/>
              </a:rPr>
              <a:t>Richard </a:t>
            </a:r>
            <a:r>
              <a:rPr lang="en-US" sz="2200" err="1">
                <a:latin typeface="Arial" panose="020B0604020202020204" pitchFamily="34" charset="0"/>
                <a:cs typeface="Arial" panose="020B0604020202020204" pitchFamily="34" charset="0"/>
              </a:rPr>
              <a:t>Ballerand</a:t>
            </a:r>
            <a:r>
              <a:rPr lang="en-US" sz="2200">
                <a:latin typeface="Arial" panose="020B0604020202020204" pitchFamily="34" charset="0"/>
                <a:cs typeface="Arial" panose="020B0604020202020204" pitchFamily="34" charset="0"/>
              </a:rPr>
              <a:t>, Patrick De Barr, James Fotheringham</a:t>
            </a:r>
            <a:endParaRPr lang="en-US" sz="2200" b="1">
              <a:latin typeface="Arial" panose="020B0604020202020204" pitchFamily="34" charset="0"/>
              <a:cs typeface="Arial" panose="020B0604020202020204" pitchFamily="34" charset="0"/>
            </a:endParaRPr>
          </a:p>
          <a:p>
            <a:pPr defTabSz="703434">
              <a:lnSpc>
                <a:spcPct val="100000"/>
              </a:lnSpc>
              <a:spcBef>
                <a:spcPts val="1200"/>
              </a:spcBef>
              <a:defRPr/>
            </a:pPr>
            <a:r>
              <a:rPr lang="en-US" sz="2200" b="1">
                <a:latin typeface="Arial" panose="020B0604020202020204" pitchFamily="34" charset="0"/>
                <a:cs typeface="Arial" panose="020B0604020202020204" pitchFamily="34" charset="0"/>
              </a:rPr>
              <a:t>External assessment group: </a:t>
            </a:r>
            <a:r>
              <a:rPr lang="en-GB" sz="2200">
                <a:latin typeface="Arial" panose="020B0604020202020204" pitchFamily="34" charset="0"/>
                <a:cs typeface="Arial" panose="020B0604020202020204" pitchFamily="34" charset="0"/>
              </a:rPr>
              <a:t>Birmingham Centre for Evidence and Implementation Science </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Technical team:</a:t>
            </a:r>
            <a:r>
              <a:rPr lang="en-US" sz="2200">
                <a:latin typeface="Arial" panose="020B0604020202020204" pitchFamily="34" charset="0"/>
                <a:cs typeface="Arial" panose="020B0604020202020204" pitchFamily="34" charset="0"/>
              </a:rPr>
              <a:t> Luke Cowie, Alan Moore, Emily Crowe</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Company: </a:t>
            </a:r>
            <a:r>
              <a:rPr lang="en-US" sz="2200">
                <a:latin typeface="Arial" panose="020B0604020202020204" pitchFamily="34" charset="0"/>
                <a:cs typeface="Arial" panose="020B0604020202020204" pitchFamily="34" charset="0"/>
              </a:rPr>
              <a:t>Gilead Sciences </a:t>
            </a:r>
          </a:p>
          <a:p>
            <a:pPr>
              <a:spcBef>
                <a:spcPts val="1200"/>
              </a:spcBef>
            </a:pPr>
            <a:endParaRPr lang="en-GB" sz="22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9645706" y="275262"/>
            <a:ext cx="2405959" cy="886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projector – all </a:t>
            </a:r>
            <a:r>
              <a:rPr kumimoji="0" lang="en-GB" sz="1800" b="0" i="0" u="sng"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mn-ea"/>
                <a:cs typeface="Arial" panose="020B0604020202020204" pitchFamily="34" charset="0"/>
              </a:rPr>
              <a:t>CON</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information is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a:bodyPr>
          <a:lstStyle/>
          <a:p>
            <a:r>
              <a:rPr lang="en-GB">
                <a:latin typeface="Arial" panose="020B0604020202020204" pitchFamily="34" charset="0"/>
                <a:cs typeface="Arial" panose="020B0604020202020204" pitchFamily="34" charset="0"/>
              </a:rPr>
              <a:t>Brexucabtagene </a:t>
            </a:r>
            <a:r>
              <a:rPr lang="en-GB" err="1">
                <a:latin typeface="Arial" panose="020B0604020202020204" pitchFamily="34" charset="0"/>
                <a:cs typeface="Arial" panose="020B0604020202020204" pitchFamily="34" charset="0"/>
              </a:rPr>
              <a:t>autoleucel</a:t>
            </a:r>
            <a:r>
              <a:rPr lang="en-GB">
                <a:latin typeface="Arial" panose="020B0604020202020204" pitchFamily="34" charset="0"/>
                <a:cs typeface="Arial" panose="020B0604020202020204" pitchFamily="34" charset="0"/>
              </a:rPr>
              <a:t> for treating relapsed or refractory mantle cell lymphoma after 2 or more systemic treatments</a:t>
            </a: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p:txBody>
          <a:bodyPr>
            <a:normAutofit fontScale="90000"/>
          </a:bodyPr>
          <a:lstStyle/>
          <a:p>
            <a:r>
              <a:rPr lang="en-GB"/>
              <a:t>Key clinical trial: ZUMA-2</a:t>
            </a:r>
            <a:br>
              <a:rPr lang="en-GB"/>
            </a:br>
            <a:endParaRPr lang="en-GB"/>
          </a:p>
        </p:txBody>
      </p:sp>
      <p:sp>
        <p:nvSpPr>
          <p:cNvPr id="9" name="Text Placeholder 8">
            <a:extLst>
              <a:ext uri="{FF2B5EF4-FFF2-40B4-BE49-F238E27FC236}">
                <a16:creationId xmlns:a16="http://schemas.microsoft.com/office/drawing/2014/main" id="{A57995DE-9DA1-9BF3-C883-01E01F0FFAA4}"/>
              </a:ext>
            </a:extLst>
          </p:cNvPr>
          <p:cNvSpPr>
            <a:spLocks noGrp="1"/>
          </p:cNvSpPr>
          <p:nvPr>
            <p:ph type="body" sz="quarter" idx="13"/>
          </p:nvPr>
        </p:nvSpPr>
        <p:spPr>
          <a:xfrm>
            <a:off x="1871663" y="6594476"/>
            <a:ext cx="9086850" cy="365125"/>
          </a:xfrm>
        </p:spPr>
        <p:txBody>
          <a:bodyPr/>
          <a:lstStyle/>
          <a:p>
            <a:r>
              <a:rPr lang="en-GB" err="1"/>
              <a:t>mITT</a:t>
            </a:r>
            <a:r>
              <a:rPr lang="en-GB"/>
              <a:t>, modified intention-to-treat; MCL, mantle cell lymphoma; PFS, progression-free survival; OS, overall survival</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3995586994"/>
              </p:ext>
            </p:extLst>
          </p:nvPr>
        </p:nvGraphicFramePr>
        <p:xfrm>
          <a:off x="278116" y="795677"/>
          <a:ext cx="11628000" cy="5778707"/>
        </p:xfrm>
        <a:graphic>
          <a:graphicData uri="http://schemas.openxmlformats.org/drawingml/2006/table">
            <a:tbl>
              <a:tblPr firstRow="1" bandRow="1">
                <a:tableStyleId>{5C22544A-7EE6-4342-B048-85BDC9FD1C3A}</a:tableStyleId>
              </a:tblPr>
              <a:tblGrid>
                <a:gridCol w="2304000">
                  <a:extLst>
                    <a:ext uri="{9D8B030D-6E8A-4147-A177-3AD203B41FA5}">
                      <a16:colId xmlns:a16="http://schemas.microsoft.com/office/drawing/2014/main" val="2781295461"/>
                    </a:ext>
                  </a:extLst>
                </a:gridCol>
                <a:gridCol w="9324000">
                  <a:extLst>
                    <a:ext uri="{9D8B030D-6E8A-4147-A177-3AD203B41FA5}">
                      <a16:colId xmlns:a16="http://schemas.microsoft.com/office/drawing/2014/main" val="458621282"/>
                    </a:ext>
                  </a:extLst>
                </a:gridCol>
              </a:tblGrid>
              <a:tr h="389179">
                <a:tc>
                  <a:txBody>
                    <a:bodyPr/>
                    <a:lstStyle/>
                    <a:p>
                      <a:endParaRPr lang="en-GB" sz="2000">
                        <a:solidFill>
                          <a:schemeClr val="bg1"/>
                        </a:solidFill>
                        <a:latin typeface="Arial" panose="020B0604020202020204" pitchFamily="34" charset="0"/>
                      </a:endParaRPr>
                    </a:p>
                  </a:txBody>
                  <a:tcPr>
                    <a:solidFill>
                      <a:schemeClr val="accent1"/>
                    </a:solidFill>
                  </a:tcPr>
                </a:tc>
                <a:tc>
                  <a:txBody>
                    <a:bodyPr/>
                    <a:lstStyle/>
                    <a:p>
                      <a:r>
                        <a:rPr lang="en-GB" sz="2000">
                          <a:latin typeface="Arial"/>
                        </a:rPr>
                        <a:t>ZUMA-2</a:t>
                      </a:r>
                    </a:p>
                  </a:txBody>
                  <a:tcPr/>
                </a:tc>
                <a:extLst>
                  <a:ext uri="{0D108BD9-81ED-4DB2-BD59-A6C34878D82A}">
                    <a16:rowId xmlns:a16="http://schemas.microsoft.com/office/drawing/2014/main" val="1220355904"/>
                  </a:ext>
                </a:extLst>
              </a:tr>
              <a:tr h="389179">
                <a:tc>
                  <a:txBody>
                    <a:bodyPr/>
                    <a:lstStyle/>
                    <a:p>
                      <a:r>
                        <a:rPr lang="en-GB" sz="2000" b="1">
                          <a:solidFill>
                            <a:schemeClr val="bg1"/>
                          </a:solidFill>
                          <a:latin typeface="Arial"/>
                        </a:rPr>
                        <a:t>Design</a:t>
                      </a:r>
                    </a:p>
                  </a:txBody>
                  <a:tcPr>
                    <a:solidFill>
                      <a:schemeClr val="accent1"/>
                    </a:solidFill>
                  </a:tcPr>
                </a:tc>
                <a:tc>
                  <a:txBody>
                    <a:bodyPr/>
                    <a:lstStyle/>
                    <a:p>
                      <a:r>
                        <a:rPr lang="en-GB" sz="2000">
                          <a:latin typeface="Arial"/>
                        </a:rPr>
                        <a:t>Phase 2, open-label, single-arm, multicentre (n=74 enrolled)</a:t>
                      </a:r>
                    </a:p>
                  </a:txBody>
                  <a:tcPr/>
                </a:tc>
                <a:extLst>
                  <a:ext uri="{0D108BD9-81ED-4DB2-BD59-A6C34878D82A}">
                    <a16:rowId xmlns:a16="http://schemas.microsoft.com/office/drawing/2014/main" val="683507817"/>
                  </a:ext>
                </a:extLst>
              </a:tr>
              <a:tr h="688547">
                <a:tc>
                  <a:txBody>
                    <a:bodyPr/>
                    <a:lstStyle/>
                    <a:p>
                      <a:r>
                        <a:rPr lang="en-GB" sz="2000" b="1">
                          <a:solidFill>
                            <a:schemeClr val="bg1"/>
                          </a:solidFill>
                          <a:latin typeface="Arial"/>
                        </a:rPr>
                        <a:t>Population</a:t>
                      </a:r>
                    </a:p>
                  </a:txBody>
                  <a:tcPr>
                    <a:solidFill>
                      <a:schemeClr val="accent1"/>
                    </a:solidFill>
                  </a:tcPr>
                </a:tc>
                <a:tc>
                  <a:txBody>
                    <a:bodyPr/>
                    <a:lstStyle/>
                    <a:p>
                      <a:r>
                        <a:rPr lang="en-GB" sz="2000">
                          <a:latin typeface="Arial"/>
                        </a:rPr>
                        <a:t>Relapsed/refractory MCL whose disease had progressed on anthracycline- or bendamustine-containing chemotherapy, an anti-CD20 antibody, and a BTKi</a:t>
                      </a:r>
                    </a:p>
                  </a:txBody>
                  <a:tcPr/>
                </a:tc>
                <a:extLst>
                  <a:ext uri="{0D108BD9-81ED-4DB2-BD59-A6C34878D82A}">
                    <a16:rowId xmlns:a16="http://schemas.microsoft.com/office/drawing/2014/main" val="1606641215"/>
                  </a:ext>
                </a:extLst>
              </a:tr>
              <a:tr h="389179">
                <a:tc>
                  <a:txBody>
                    <a:bodyPr/>
                    <a:lstStyle/>
                    <a:p>
                      <a:r>
                        <a:rPr lang="en-GB" sz="2000" b="1">
                          <a:solidFill>
                            <a:schemeClr val="bg1"/>
                          </a:solidFill>
                          <a:latin typeface="Arial"/>
                        </a:rPr>
                        <a:t>Intervention</a:t>
                      </a:r>
                    </a:p>
                  </a:txBody>
                  <a:tcPr>
                    <a:solidFill>
                      <a:schemeClr val="accent1"/>
                    </a:solidFill>
                  </a:tcPr>
                </a:tc>
                <a:tc>
                  <a:txBody>
                    <a:bodyPr/>
                    <a:lstStyle/>
                    <a:p>
                      <a:r>
                        <a:rPr lang="en-GB" sz="2000">
                          <a:latin typeface="Arial"/>
                        </a:rPr>
                        <a:t>Brexucabtagene autoleucel (mITT population of people infused, n=68)</a:t>
                      </a:r>
                    </a:p>
                  </a:txBody>
                  <a:tcPr/>
                </a:tc>
                <a:extLst>
                  <a:ext uri="{0D108BD9-81ED-4DB2-BD59-A6C34878D82A}">
                    <a16:rowId xmlns:a16="http://schemas.microsoft.com/office/drawing/2014/main" val="1086869075"/>
                  </a:ext>
                </a:extLst>
              </a:tr>
              <a:tr h="389179">
                <a:tc>
                  <a:txBody>
                    <a:bodyPr/>
                    <a:lstStyle/>
                    <a:p>
                      <a:r>
                        <a:rPr lang="en-GB" sz="2000" b="1">
                          <a:solidFill>
                            <a:schemeClr val="bg1"/>
                          </a:solidFill>
                          <a:latin typeface="Arial"/>
                        </a:rPr>
                        <a:t>Comparator</a:t>
                      </a:r>
                    </a:p>
                  </a:txBody>
                  <a:tcPr>
                    <a:solidFill>
                      <a:schemeClr val="accent1"/>
                    </a:solidFill>
                  </a:tcPr>
                </a:tc>
                <a:tc>
                  <a:txBody>
                    <a:bodyPr/>
                    <a:lstStyle/>
                    <a:p>
                      <a:r>
                        <a:rPr lang="en-GB" sz="2000">
                          <a:latin typeface="Arial"/>
                        </a:rPr>
                        <a:t>None</a:t>
                      </a:r>
                    </a:p>
                  </a:txBody>
                  <a:tcPr/>
                </a:tc>
                <a:extLst>
                  <a:ext uri="{0D108BD9-81ED-4DB2-BD59-A6C34878D82A}">
                    <a16:rowId xmlns:a16="http://schemas.microsoft.com/office/drawing/2014/main" val="3789602645"/>
                  </a:ext>
                </a:extLst>
              </a:tr>
              <a:tr h="389179">
                <a:tc>
                  <a:txBody>
                    <a:bodyPr/>
                    <a:lstStyle/>
                    <a:p>
                      <a:r>
                        <a:rPr lang="en-GB" sz="2000" b="1">
                          <a:solidFill>
                            <a:schemeClr val="bg1"/>
                          </a:solidFill>
                          <a:latin typeface="Arial"/>
                        </a:rPr>
                        <a:t>Duration</a:t>
                      </a:r>
                    </a:p>
                  </a:txBody>
                  <a:tcPr>
                    <a:solidFill>
                      <a:schemeClr val="accent1"/>
                    </a:solidFill>
                  </a:tcPr>
                </a:tc>
                <a:tc>
                  <a:txBody>
                    <a:bodyPr/>
                    <a:lstStyle/>
                    <a:p>
                      <a:r>
                        <a:rPr lang="en-GB" sz="2000">
                          <a:latin typeface="Arial"/>
                        </a:rPr>
                        <a:t>67.8 months of follow-up (range: 58.2 to 88.6) </a:t>
                      </a:r>
                    </a:p>
                  </a:txBody>
                  <a:tcPr/>
                </a:tc>
                <a:extLst>
                  <a:ext uri="{0D108BD9-81ED-4DB2-BD59-A6C34878D82A}">
                    <a16:rowId xmlns:a16="http://schemas.microsoft.com/office/drawing/2014/main" val="2605528485"/>
                  </a:ext>
                </a:extLst>
              </a:tr>
              <a:tr h="688547">
                <a:tc>
                  <a:txBody>
                    <a:bodyPr/>
                    <a:lstStyle/>
                    <a:p>
                      <a:r>
                        <a:rPr lang="en-GB" sz="2000" b="1">
                          <a:solidFill>
                            <a:schemeClr val="bg1"/>
                          </a:solidFill>
                          <a:latin typeface="Arial"/>
                        </a:rPr>
                        <a:t>Primary outcome</a:t>
                      </a:r>
                    </a:p>
                  </a:txBody>
                  <a:tcPr>
                    <a:solidFill>
                      <a:schemeClr val="accent1"/>
                    </a:solidFill>
                  </a:tcPr>
                </a:tc>
                <a:tc>
                  <a:txBody>
                    <a:bodyPr/>
                    <a:lstStyle/>
                    <a:p>
                      <a:r>
                        <a:rPr lang="en-GB" sz="2000">
                          <a:latin typeface="Arial"/>
                        </a:rPr>
                        <a:t>Objective response rate (proportion with partial response or complete response)</a:t>
                      </a:r>
                    </a:p>
                  </a:txBody>
                  <a:tcPr/>
                </a:tc>
                <a:extLst>
                  <a:ext uri="{0D108BD9-81ED-4DB2-BD59-A6C34878D82A}">
                    <a16:rowId xmlns:a16="http://schemas.microsoft.com/office/drawing/2014/main" val="3245755481"/>
                  </a:ext>
                </a:extLst>
              </a:tr>
              <a:tr h="1586653">
                <a:tc>
                  <a:txBody>
                    <a:bodyPr/>
                    <a:lstStyle/>
                    <a:p>
                      <a:r>
                        <a:rPr lang="en-GB" sz="2000" b="1">
                          <a:solidFill>
                            <a:schemeClr val="bg1"/>
                          </a:solidFill>
                          <a:latin typeface="Arial"/>
                        </a:rPr>
                        <a:t>Key secondary outcomes</a:t>
                      </a:r>
                    </a:p>
                  </a:txBody>
                  <a:tcPr>
                    <a:solidFill>
                      <a:schemeClr val="accent1"/>
                    </a:solidFill>
                  </a:tcPr>
                </a:tc>
                <a:tc>
                  <a:txBody>
                    <a:bodyPr/>
                    <a:lstStyle/>
                    <a:p>
                      <a:r>
                        <a:rPr lang="en-GB" sz="2000">
                          <a:latin typeface="Arial"/>
                        </a:rPr>
                        <a:t>Overall survival</a:t>
                      </a:r>
                    </a:p>
                    <a:p>
                      <a:r>
                        <a:rPr lang="en-GB" sz="2000">
                          <a:latin typeface="Arial"/>
                        </a:rPr>
                        <a:t>Progression-free survival</a:t>
                      </a:r>
                    </a:p>
                    <a:p>
                      <a:r>
                        <a:rPr lang="en-GB" sz="2000">
                          <a:latin typeface="Arial"/>
                        </a:rPr>
                        <a:t>Duration of response</a:t>
                      </a:r>
                    </a:p>
                    <a:p>
                      <a:r>
                        <a:rPr lang="en-GB" sz="2000">
                          <a:latin typeface="Arial"/>
                        </a:rPr>
                        <a:t>Adverse effects of treatment</a:t>
                      </a:r>
                    </a:p>
                    <a:p>
                      <a:r>
                        <a:rPr lang="en-GB" sz="2000">
                          <a:latin typeface="Arial"/>
                        </a:rPr>
                        <a:t>Health-related quality of life</a:t>
                      </a:r>
                    </a:p>
                  </a:txBody>
                  <a:tcPr/>
                </a:tc>
                <a:extLst>
                  <a:ext uri="{0D108BD9-81ED-4DB2-BD59-A6C34878D82A}">
                    <a16:rowId xmlns:a16="http://schemas.microsoft.com/office/drawing/2014/main" val="1997387758"/>
                  </a:ext>
                </a:extLst>
              </a:tr>
              <a:tr h="389179">
                <a:tc>
                  <a:txBody>
                    <a:bodyPr/>
                    <a:lstStyle/>
                    <a:p>
                      <a:r>
                        <a:rPr lang="en-GB" sz="2000" b="1">
                          <a:solidFill>
                            <a:schemeClr val="bg1"/>
                          </a:solidFill>
                          <a:latin typeface="Arial"/>
                        </a:rPr>
                        <a:t>Locations</a:t>
                      </a:r>
                    </a:p>
                  </a:txBody>
                  <a:tcPr>
                    <a:solidFill>
                      <a:schemeClr val="accent1"/>
                    </a:solidFill>
                  </a:tcPr>
                </a:tc>
                <a:tc>
                  <a:txBody>
                    <a:bodyPr/>
                    <a:lstStyle/>
                    <a:p>
                      <a:r>
                        <a:rPr lang="en-GB" sz="2000">
                          <a:latin typeface="Arial"/>
                        </a:rPr>
                        <a:t>33 site locations across North America and Europe (not UK)</a:t>
                      </a:r>
                    </a:p>
                  </a:txBody>
                  <a:tcPr/>
                </a:tc>
                <a:extLst>
                  <a:ext uri="{0D108BD9-81ED-4DB2-BD59-A6C34878D82A}">
                    <a16:rowId xmlns:a16="http://schemas.microsoft.com/office/drawing/2014/main" val="4222386618"/>
                  </a:ext>
                </a:extLst>
              </a:tr>
              <a:tr h="389179">
                <a:tc>
                  <a:txBody>
                    <a:bodyPr/>
                    <a:lstStyle/>
                    <a:p>
                      <a:r>
                        <a:rPr lang="en-GB" sz="2000" b="1">
                          <a:solidFill>
                            <a:schemeClr val="bg1"/>
                          </a:solidFill>
                          <a:latin typeface="Arial"/>
                        </a:rPr>
                        <a:t>Used in model?</a:t>
                      </a:r>
                    </a:p>
                  </a:txBody>
                  <a:tcPr>
                    <a:solidFill>
                      <a:schemeClr val="accent1"/>
                    </a:solidFill>
                  </a:tcPr>
                </a:tc>
                <a:tc>
                  <a:txBody>
                    <a:bodyPr/>
                    <a:lstStyle/>
                    <a:p>
                      <a:r>
                        <a:rPr lang="en-GB" sz="2000">
                          <a:latin typeface="Arial"/>
                        </a:rPr>
                        <a:t>PFS and OS</a:t>
                      </a:r>
                    </a:p>
                  </a:txBody>
                  <a:tcPr/>
                </a:tc>
                <a:extLst>
                  <a:ext uri="{0D108BD9-81ED-4DB2-BD59-A6C34878D82A}">
                    <a16:rowId xmlns:a16="http://schemas.microsoft.com/office/drawing/2014/main" val="1907692530"/>
                  </a:ext>
                </a:extLst>
              </a:tr>
            </a:tbl>
          </a:graphicData>
        </a:graphic>
      </p:graphicFrame>
    </p:spTree>
    <p:extLst>
      <p:ext uri="{BB962C8B-B14F-4D97-AF65-F5344CB8AC3E}">
        <p14:creationId xmlns:p14="http://schemas.microsoft.com/office/powerpoint/2010/main" val="341381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BECD-F3C0-DD3B-EBE4-DEE96985D62E}"/>
            </a:ext>
          </a:extLst>
        </p:cNvPr>
        <p:cNvGrpSpPr/>
        <p:nvPr/>
      </p:nvGrpSpPr>
      <p:grpSpPr>
        <a:xfrm>
          <a:off x="0" y="0"/>
          <a:ext cx="0" cy="0"/>
          <a:chOff x="0" y="0"/>
          <a:chExt cx="0" cy="0"/>
        </a:xfrm>
      </p:grpSpPr>
      <p:pic>
        <p:nvPicPr>
          <p:cNvPr id="7" name="Picture 6" descr="A graph with numbers and a number on it&#10;&#10;Description automatically generated">
            <a:extLst>
              <a:ext uri="{FF2B5EF4-FFF2-40B4-BE49-F238E27FC236}">
                <a16:creationId xmlns:a16="http://schemas.microsoft.com/office/drawing/2014/main" id="{AC211621-9F61-2C57-7D79-37C42AD702CA}"/>
              </a:ext>
            </a:extLst>
          </p:cNvPr>
          <p:cNvPicPr>
            <a:picLocks noChangeAspect="1"/>
          </p:cNvPicPr>
          <p:nvPr/>
        </p:nvPicPr>
        <p:blipFill>
          <a:blip r:embed="rId2"/>
          <a:stretch>
            <a:fillRect/>
          </a:stretch>
        </p:blipFill>
        <p:spPr>
          <a:xfrm>
            <a:off x="4847825" y="1283486"/>
            <a:ext cx="7344175" cy="3618462"/>
          </a:xfrm>
          <a:prstGeom prst="rect">
            <a:avLst/>
          </a:prstGeom>
        </p:spPr>
      </p:pic>
      <p:sp>
        <p:nvSpPr>
          <p:cNvPr id="2" name="Title 1">
            <a:extLst>
              <a:ext uri="{FF2B5EF4-FFF2-40B4-BE49-F238E27FC236}">
                <a16:creationId xmlns:a16="http://schemas.microsoft.com/office/drawing/2014/main" id="{96CEAFB3-6352-1CE4-B98A-D16D2BE625D6}"/>
              </a:ext>
            </a:extLst>
          </p:cNvPr>
          <p:cNvSpPr>
            <a:spLocks noGrp="1"/>
          </p:cNvSpPr>
          <p:nvPr>
            <p:ph type="title"/>
          </p:nvPr>
        </p:nvSpPr>
        <p:spPr>
          <a:xfrm>
            <a:off x="131825" y="311151"/>
            <a:ext cx="11958576" cy="592817"/>
          </a:xfrm>
        </p:spPr>
        <p:txBody>
          <a:bodyPr>
            <a:normAutofit/>
          </a:bodyPr>
          <a:lstStyle/>
          <a:p>
            <a:r>
              <a:rPr lang="en-GB" sz="2800"/>
              <a:t>ZUMA-2 trial results: objective response rate &amp; duration of response</a:t>
            </a:r>
          </a:p>
        </p:txBody>
      </p:sp>
      <p:sp>
        <p:nvSpPr>
          <p:cNvPr id="4" name="Text Placeholder 3">
            <a:extLst>
              <a:ext uri="{FF2B5EF4-FFF2-40B4-BE49-F238E27FC236}">
                <a16:creationId xmlns:a16="http://schemas.microsoft.com/office/drawing/2014/main" id="{7BC92F41-6B64-FC72-4247-F6727CF6A922}"/>
              </a:ext>
            </a:extLst>
          </p:cNvPr>
          <p:cNvSpPr>
            <a:spLocks noGrp="1"/>
          </p:cNvSpPr>
          <p:nvPr>
            <p:ph type="body" sz="quarter" idx="13"/>
          </p:nvPr>
        </p:nvSpPr>
        <p:spPr>
          <a:xfrm>
            <a:off x="1531345" y="6382189"/>
            <a:ext cx="10068384" cy="475811"/>
          </a:xfrm>
        </p:spPr>
        <p:txBody>
          <a:bodyPr/>
          <a:lstStyle/>
          <a:p>
            <a:r>
              <a:rPr lang="en-GB" err="1"/>
              <a:t>mITT</a:t>
            </a:r>
            <a:r>
              <a:rPr lang="en-GB"/>
              <a:t>, modified intention-to-treat; CR, complete response; PR, partial response; CI. Confidence interval; IRRC, Independent Radiology Review Committee </a:t>
            </a:r>
          </a:p>
        </p:txBody>
      </p:sp>
      <p:graphicFrame>
        <p:nvGraphicFramePr>
          <p:cNvPr id="8" name="Table 7">
            <a:extLst>
              <a:ext uri="{FF2B5EF4-FFF2-40B4-BE49-F238E27FC236}">
                <a16:creationId xmlns:a16="http://schemas.microsoft.com/office/drawing/2014/main" id="{FC36148E-3DBD-665F-6DA3-B6E9BD2E757B}"/>
              </a:ext>
            </a:extLst>
          </p:cNvPr>
          <p:cNvGraphicFramePr>
            <a:graphicFrameLocks noGrp="1"/>
          </p:cNvGraphicFramePr>
          <p:nvPr>
            <p:extLst>
              <p:ext uri="{D42A27DB-BD31-4B8C-83A1-F6EECF244321}">
                <p14:modId xmlns:p14="http://schemas.microsoft.com/office/powerpoint/2010/main" val="3374257136"/>
              </p:ext>
            </p:extLst>
          </p:nvPr>
        </p:nvGraphicFramePr>
        <p:xfrm>
          <a:off x="131825" y="1290068"/>
          <a:ext cx="4716000" cy="3785936"/>
        </p:xfrm>
        <a:graphic>
          <a:graphicData uri="http://schemas.openxmlformats.org/drawingml/2006/table">
            <a:tbl>
              <a:tblPr firstRow="1" firstCol="1" bandRow="1">
                <a:tableStyleId>{5C22544A-7EE6-4342-B048-85BDC9FD1C3A}</a:tableStyleId>
              </a:tblPr>
              <a:tblGrid>
                <a:gridCol w="2988000">
                  <a:extLst>
                    <a:ext uri="{9D8B030D-6E8A-4147-A177-3AD203B41FA5}">
                      <a16:colId xmlns:a16="http://schemas.microsoft.com/office/drawing/2014/main" val="837197701"/>
                    </a:ext>
                  </a:extLst>
                </a:gridCol>
                <a:gridCol w="1728000">
                  <a:extLst>
                    <a:ext uri="{9D8B030D-6E8A-4147-A177-3AD203B41FA5}">
                      <a16:colId xmlns:a16="http://schemas.microsoft.com/office/drawing/2014/main" val="394816095"/>
                    </a:ext>
                  </a:extLst>
                </a:gridCol>
              </a:tblGrid>
              <a:tr h="288286">
                <a:tc rowSpan="2">
                  <a:txBody>
                    <a:bodyPr/>
                    <a:lstStyle/>
                    <a:p>
                      <a:pPr>
                        <a:lnSpc>
                          <a:spcPct val="107000"/>
                        </a:lnSpc>
                        <a:spcBef>
                          <a:spcPts val="300"/>
                        </a:spcBef>
                        <a:spcAft>
                          <a:spcPts val="300"/>
                        </a:spcAft>
                        <a:buNone/>
                      </a:pPr>
                      <a:r>
                        <a:rPr lang="en-GB" sz="2000" kern="100">
                          <a:effectLst/>
                        </a:rPr>
                        <a:t> </a:t>
                      </a:r>
                      <a:endParaRPr lang="en-GB" sz="2000" b="1"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tc>
                  <a:txBody>
                    <a:bodyPr/>
                    <a:lstStyle/>
                    <a:p>
                      <a:pPr>
                        <a:lnSpc>
                          <a:spcPct val="107000"/>
                        </a:lnSpc>
                        <a:spcBef>
                          <a:spcPts val="300"/>
                        </a:spcBef>
                        <a:spcAft>
                          <a:spcPts val="300"/>
                        </a:spcAft>
                        <a:buNone/>
                      </a:pPr>
                      <a:r>
                        <a:rPr lang="en-GB" sz="2000" kern="100">
                          <a:effectLst/>
                        </a:rPr>
                        <a:t>Brexu-cel</a:t>
                      </a:r>
                      <a:endParaRPr lang="en-GB" sz="2000" b="1"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extLst>
                  <a:ext uri="{0D108BD9-81ED-4DB2-BD59-A6C34878D82A}">
                    <a16:rowId xmlns:a16="http://schemas.microsoft.com/office/drawing/2014/main" val="2687686000"/>
                  </a:ext>
                </a:extLst>
              </a:tr>
              <a:tr h="676715">
                <a:tc vMerge="1">
                  <a:txBody>
                    <a:bodyPr/>
                    <a:lstStyle/>
                    <a:p>
                      <a:endParaRPr lang="en-GB"/>
                    </a:p>
                  </a:txBody>
                  <a:tcPr/>
                </a:tc>
                <a:tc>
                  <a:txBody>
                    <a:bodyPr/>
                    <a:lstStyle/>
                    <a:p>
                      <a:pPr>
                        <a:lnSpc>
                          <a:spcPct val="107000"/>
                        </a:lnSpc>
                        <a:spcBef>
                          <a:spcPts val="300"/>
                        </a:spcBef>
                        <a:spcAft>
                          <a:spcPts val="300"/>
                        </a:spcAft>
                        <a:buNone/>
                      </a:pPr>
                      <a:r>
                        <a:rPr lang="en-GB" sz="2000" kern="100">
                          <a:effectLst/>
                        </a:rPr>
                        <a:t>mITT (n = 68)</a:t>
                      </a:r>
                    </a:p>
                    <a:p>
                      <a:pPr>
                        <a:lnSpc>
                          <a:spcPct val="107000"/>
                        </a:lnSpc>
                        <a:spcBef>
                          <a:spcPts val="300"/>
                        </a:spcBef>
                        <a:spcAft>
                          <a:spcPts val="300"/>
                        </a:spcAft>
                        <a:buNone/>
                      </a:pPr>
                      <a:r>
                        <a:rPr lang="en-GB" sz="2000" kern="100">
                          <a:effectLst/>
                        </a:rPr>
                        <a:t> </a:t>
                      </a:r>
                      <a:endParaRPr lang="en-GB" sz="2000" b="1"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extLst>
                  <a:ext uri="{0D108BD9-81ED-4DB2-BD59-A6C34878D82A}">
                    <a16:rowId xmlns:a16="http://schemas.microsoft.com/office/drawing/2014/main" val="1988481764"/>
                  </a:ext>
                </a:extLst>
              </a:tr>
              <a:tr h="985082">
                <a:tc>
                  <a:txBody>
                    <a:bodyPr/>
                    <a:lstStyle/>
                    <a:p>
                      <a:pPr>
                        <a:lnSpc>
                          <a:spcPct val="107000"/>
                        </a:lnSpc>
                        <a:spcBef>
                          <a:spcPts val="300"/>
                        </a:spcBef>
                        <a:spcAft>
                          <a:spcPts val="300"/>
                        </a:spcAft>
                        <a:buNone/>
                      </a:pPr>
                      <a:r>
                        <a:rPr lang="fr-FR" sz="2000" kern="100">
                          <a:effectLst/>
                        </a:rPr>
                        <a:t>Objective response rate (CR + PR), n (%)</a:t>
                      </a:r>
                      <a:endParaRPr lang="en-GB" sz="2000" kern="100">
                        <a:effectLst/>
                      </a:endParaRPr>
                    </a:p>
                    <a:p>
                      <a:pPr>
                        <a:lnSpc>
                          <a:spcPct val="107000"/>
                        </a:lnSpc>
                        <a:spcBef>
                          <a:spcPts val="300"/>
                        </a:spcBef>
                        <a:spcAft>
                          <a:spcPts val="300"/>
                        </a:spcAft>
                        <a:buNone/>
                      </a:pPr>
                      <a:r>
                        <a:rPr lang="fr-FR" sz="2000" kern="100">
                          <a:effectLst/>
                        </a:rPr>
                        <a:t>[95% CI]</a:t>
                      </a:r>
                      <a:endParaRPr lang="en-GB" sz="2000"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tc>
                  <a:txBody>
                    <a:bodyPr/>
                    <a:lstStyle/>
                    <a:p>
                      <a:pPr>
                        <a:lnSpc>
                          <a:spcPct val="107000"/>
                        </a:lnSpc>
                        <a:spcBef>
                          <a:spcPts val="300"/>
                        </a:spcBef>
                        <a:spcAft>
                          <a:spcPts val="300"/>
                        </a:spcAft>
                        <a:buNone/>
                      </a:pPr>
                      <a:r>
                        <a:rPr lang="en-GB" sz="2000" kern="100">
                          <a:effectLst/>
                        </a:rPr>
                        <a:t>62 (91) </a:t>
                      </a:r>
                      <a:br>
                        <a:rPr lang="en-GB" sz="2000" kern="100">
                          <a:effectLst/>
                        </a:rPr>
                      </a:br>
                      <a:r>
                        <a:rPr lang="en-GB" sz="2000" kern="100">
                          <a:effectLst/>
                        </a:rPr>
                        <a:t>[50.1, 73.2]</a:t>
                      </a:r>
                      <a:endParaRPr lang="en-GB" sz="2000"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extLst>
                  <a:ext uri="{0D108BD9-81ED-4DB2-BD59-A6C34878D82A}">
                    <a16:rowId xmlns:a16="http://schemas.microsoft.com/office/drawing/2014/main" val="3314445797"/>
                  </a:ext>
                </a:extLst>
              </a:tr>
              <a:tr h="985082">
                <a:tc>
                  <a:txBody>
                    <a:bodyPr/>
                    <a:lstStyle/>
                    <a:p>
                      <a:pPr>
                        <a:lnSpc>
                          <a:spcPct val="107000"/>
                        </a:lnSpc>
                        <a:spcBef>
                          <a:spcPts val="300"/>
                        </a:spcBef>
                        <a:spcAft>
                          <a:spcPts val="300"/>
                        </a:spcAft>
                        <a:buNone/>
                      </a:pPr>
                      <a:r>
                        <a:rPr lang="en-GB" sz="2000" kern="100">
                          <a:effectLst/>
                        </a:rPr>
                        <a:t>Complete response rate, n (%)</a:t>
                      </a:r>
                    </a:p>
                    <a:p>
                      <a:pPr>
                        <a:lnSpc>
                          <a:spcPct val="107000"/>
                        </a:lnSpc>
                        <a:spcBef>
                          <a:spcPts val="300"/>
                        </a:spcBef>
                        <a:spcAft>
                          <a:spcPts val="300"/>
                        </a:spcAft>
                        <a:buNone/>
                      </a:pPr>
                      <a:r>
                        <a:rPr lang="en-GB" sz="2000" kern="100">
                          <a:effectLst/>
                        </a:rPr>
                        <a:t>[95% CI]</a:t>
                      </a:r>
                      <a:endParaRPr lang="en-GB" sz="2000"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tc>
                  <a:txBody>
                    <a:bodyPr/>
                    <a:lstStyle/>
                    <a:p>
                      <a:pPr>
                        <a:lnSpc>
                          <a:spcPct val="107000"/>
                        </a:lnSpc>
                        <a:spcBef>
                          <a:spcPts val="300"/>
                        </a:spcBef>
                        <a:spcAft>
                          <a:spcPts val="300"/>
                        </a:spcAft>
                        <a:buNone/>
                      </a:pPr>
                      <a:r>
                        <a:rPr lang="en-GB" sz="2000" kern="100">
                          <a:effectLst/>
                        </a:rPr>
                        <a:t>46 (68) </a:t>
                      </a:r>
                      <a:br>
                        <a:rPr lang="en-GB" sz="2000" kern="100">
                          <a:effectLst/>
                        </a:rPr>
                      </a:br>
                      <a:r>
                        <a:rPr lang="en-GB" sz="2000" kern="100">
                          <a:effectLst/>
                        </a:rPr>
                        <a:t>[55.2, 78.5]</a:t>
                      </a:r>
                      <a:endParaRPr lang="en-GB" sz="2000"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extLst>
                  <a:ext uri="{0D108BD9-81ED-4DB2-BD59-A6C34878D82A}">
                    <a16:rowId xmlns:a16="http://schemas.microsoft.com/office/drawing/2014/main" val="190775698"/>
                  </a:ext>
                </a:extLst>
              </a:tr>
              <a:tr h="676715">
                <a:tc>
                  <a:txBody>
                    <a:bodyPr/>
                    <a:lstStyle/>
                    <a:p>
                      <a:pPr>
                        <a:lnSpc>
                          <a:spcPct val="107000"/>
                        </a:lnSpc>
                        <a:spcBef>
                          <a:spcPts val="300"/>
                        </a:spcBef>
                        <a:spcAft>
                          <a:spcPts val="300"/>
                        </a:spcAft>
                        <a:buNone/>
                      </a:pPr>
                      <a:r>
                        <a:rPr lang="en-GB" sz="2000" kern="100">
                          <a:effectLst/>
                        </a:rPr>
                        <a:t>Partial response, n (%)</a:t>
                      </a:r>
                    </a:p>
                    <a:p>
                      <a:pPr>
                        <a:lnSpc>
                          <a:spcPct val="107000"/>
                        </a:lnSpc>
                        <a:spcBef>
                          <a:spcPts val="300"/>
                        </a:spcBef>
                        <a:spcAft>
                          <a:spcPts val="300"/>
                        </a:spcAft>
                        <a:buNone/>
                      </a:pPr>
                      <a:r>
                        <a:rPr lang="en-GB" sz="2000" kern="100">
                          <a:effectLst/>
                        </a:rPr>
                        <a:t>[95% CI]</a:t>
                      </a:r>
                      <a:endParaRPr lang="en-GB" sz="2000"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tc>
                  <a:txBody>
                    <a:bodyPr/>
                    <a:lstStyle/>
                    <a:p>
                      <a:pPr>
                        <a:lnSpc>
                          <a:spcPct val="107000"/>
                        </a:lnSpc>
                        <a:spcBef>
                          <a:spcPts val="300"/>
                        </a:spcBef>
                        <a:spcAft>
                          <a:spcPts val="300"/>
                        </a:spcAft>
                        <a:buNone/>
                      </a:pPr>
                      <a:r>
                        <a:rPr lang="en-GB" sz="2000" kern="100">
                          <a:effectLst/>
                        </a:rPr>
                        <a:t>16 (24) </a:t>
                      </a:r>
                      <a:br>
                        <a:rPr lang="en-GB" sz="2000" kern="100">
                          <a:effectLst/>
                        </a:rPr>
                      </a:br>
                      <a:r>
                        <a:rPr lang="en-GB" sz="2000" kern="100">
                          <a:effectLst/>
                        </a:rPr>
                        <a:t>[14.1, 35.4]</a:t>
                      </a:r>
                      <a:endParaRPr lang="en-GB" sz="2000" kern="100">
                        <a:effectLst/>
                        <a:latin typeface="Arial" panose="020B0604020202020204" pitchFamily="34" charset="0"/>
                        <a:ea typeface="MS Mincho" panose="02020609040205080304" pitchFamily="49" charset="-128"/>
                        <a:cs typeface="Times New Roman" panose="02020603050405020304" pitchFamily="18" charset="0"/>
                      </a:endParaRPr>
                    </a:p>
                  </a:txBody>
                  <a:tcPr marL="27110" marR="27110" marT="0" marB="0"/>
                </a:tc>
                <a:extLst>
                  <a:ext uri="{0D108BD9-81ED-4DB2-BD59-A6C34878D82A}">
                    <a16:rowId xmlns:a16="http://schemas.microsoft.com/office/drawing/2014/main" val="1221671118"/>
                  </a:ext>
                </a:extLst>
              </a:tr>
            </a:tbl>
          </a:graphicData>
        </a:graphic>
      </p:graphicFrame>
      <p:sp>
        <p:nvSpPr>
          <p:cNvPr id="9" name="TextBox 8">
            <a:extLst>
              <a:ext uri="{FF2B5EF4-FFF2-40B4-BE49-F238E27FC236}">
                <a16:creationId xmlns:a16="http://schemas.microsoft.com/office/drawing/2014/main" id="{0ED01FB8-4C32-DA64-0D58-A924199F261C}"/>
              </a:ext>
            </a:extLst>
          </p:cNvPr>
          <p:cNvSpPr txBox="1"/>
          <p:nvPr/>
        </p:nvSpPr>
        <p:spPr>
          <a:xfrm>
            <a:off x="131825" y="914154"/>
            <a:ext cx="4716000" cy="400110"/>
          </a:xfrm>
          <a:prstGeom prst="rect">
            <a:avLst/>
          </a:prstGeom>
          <a:noFill/>
        </p:spPr>
        <p:txBody>
          <a:bodyPr wrap="square" rtlCol="0">
            <a:spAutoFit/>
          </a:bodyPr>
          <a:lstStyle/>
          <a:p>
            <a:r>
              <a:rPr lang="en-GB" sz="2000"/>
              <a:t>ZUMA-2 objective response rate </a:t>
            </a:r>
          </a:p>
        </p:txBody>
      </p:sp>
      <p:sp>
        <p:nvSpPr>
          <p:cNvPr id="16" name="TextBox 15">
            <a:extLst>
              <a:ext uri="{FF2B5EF4-FFF2-40B4-BE49-F238E27FC236}">
                <a16:creationId xmlns:a16="http://schemas.microsoft.com/office/drawing/2014/main" id="{04B391EC-1882-7970-BA2A-09D687E5EABB}"/>
              </a:ext>
            </a:extLst>
          </p:cNvPr>
          <p:cNvSpPr txBox="1"/>
          <p:nvPr/>
        </p:nvSpPr>
        <p:spPr>
          <a:xfrm>
            <a:off x="4986179" y="937063"/>
            <a:ext cx="4716000" cy="400110"/>
          </a:xfrm>
          <a:prstGeom prst="rect">
            <a:avLst/>
          </a:prstGeom>
          <a:noFill/>
        </p:spPr>
        <p:txBody>
          <a:bodyPr wrap="square" rtlCol="0">
            <a:spAutoFit/>
          </a:bodyPr>
          <a:lstStyle/>
          <a:p>
            <a:r>
              <a:rPr lang="en-GB" sz="2000"/>
              <a:t>ZUMA-2 duration of response</a:t>
            </a:r>
          </a:p>
        </p:txBody>
      </p:sp>
      <p:sp>
        <p:nvSpPr>
          <p:cNvPr id="6" name="TextBox 5">
            <a:extLst>
              <a:ext uri="{FF2B5EF4-FFF2-40B4-BE49-F238E27FC236}">
                <a16:creationId xmlns:a16="http://schemas.microsoft.com/office/drawing/2014/main" id="{01BF299A-EEA4-4B3D-0085-4E085E31B887}"/>
              </a:ext>
            </a:extLst>
          </p:cNvPr>
          <p:cNvSpPr txBox="1"/>
          <p:nvPr/>
        </p:nvSpPr>
        <p:spPr>
          <a:xfrm>
            <a:off x="313374" y="5375153"/>
            <a:ext cx="11565252" cy="707886"/>
          </a:xfrm>
          <a:prstGeom prst="rect">
            <a:avLst/>
          </a:prstGeom>
          <a:noFill/>
        </p:spPr>
        <p:txBody>
          <a:bodyPr wrap="square" rtlCol="0">
            <a:spAutoFit/>
          </a:bodyPr>
          <a:lstStyle/>
          <a:p>
            <a:pPr marL="285750" indent="-285750">
              <a:buFont typeface="Arial" panose="020B0604020202020204" pitchFamily="34" charset="0"/>
              <a:buChar char="•"/>
            </a:pPr>
            <a:r>
              <a:rPr lang="en-GB" sz="2000"/>
              <a:t>Median duration of response = 28.2 months for 62 people with ORR, but 46.7 months for those with CR (n=46) </a:t>
            </a:r>
          </a:p>
        </p:txBody>
      </p:sp>
    </p:spTree>
    <p:extLst>
      <p:ext uri="{BB962C8B-B14F-4D97-AF65-F5344CB8AC3E}">
        <p14:creationId xmlns:p14="http://schemas.microsoft.com/office/powerpoint/2010/main" val="188637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DD04-0E47-A7E7-BAAE-87F07E73A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AC979-8106-8863-9A23-61E76427D174}"/>
              </a:ext>
            </a:extLst>
          </p:cNvPr>
          <p:cNvSpPr>
            <a:spLocks noGrp="1"/>
          </p:cNvSpPr>
          <p:nvPr>
            <p:ph type="title"/>
          </p:nvPr>
        </p:nvSpPr>
        <p:spPr/>
        <p:txBody>
          <a:bodyPr/>
          <a:lstStyle/>
          <a:p>
            <a:r>
              <a:rPr lang="en-GB"/>
              <a:t>ZUMA-2 trial results: progression-free survival</a:t>
            </a:r>
          </a:p>
        </p:txBody>
      </p:sp>
      <p:sp>
        <p:nvSpPr>
          <p:cNvPr id="4" name="Text Placeholder 3">
            <a:extLst>
              <a:ext uri="{FF2B5EF4-FFF2-40B4-BE49-F238E27FC236}">
                <a16:creationId xmlns:a16="http://schemas.microsoft.com/office/drawing/2014/main" id="{A9B64016-8E2B-631A-3841-A9541C8659C8}"/>
              </a:ext>
            </a:extLst>
          </p:cNvPr>
          <p:cNvSpPr>
            <a:spLocks noGrp="1"/>
          </p:cNvSpPr>
          <p:nvPr>
            <p:ph type="body" sz="quarter" idx="13"/>
          </p:nvPr>
        </p:nvSpPr>
        <p:spPr>
          <a:xfrm>
            <a:off x="2477838" y="6551875"/>
            <a:ext cx="9086850" cy="365125"/>
          </a:xfrm>
        </p:spPr>
        <p:txBody>
          <a:bodyPr/>
          <a:lstStyle/>
          <a:p>
            <a:r>
              <a:rPr lang="en-GB" err="1"/>
              <a:t>mITT</a:t>
            </a:r>
            <a:r>
              <a:rPr lang="en-GB"/>
              <a:t>, modified intention-to-treat; PFS, progression-free survival; CI, confidence interval</a:t>
            </a:r>
          </a:p>
        </p:txBody>
      </p:sp>
      <p:sp>
        <p:nvSpPr>
          <p:cNvPr id="8" name="TextBox 7">
            <a:extLst>
              <a:ext uri="{FF2B5EF4-FFF2-40B4-BE49-F238E27FC236}">
                <a16:creationId xmlns:a16="http://schemas.microsoft.com/office/drawing/2014/main" id="{379A2F64-5B91-F4EA-7332-C839981A63C6}"/>
              </a:ext>
            </a:extLst>
          </p:cNvPr>
          <p:cNvSpPr txBox="1"/>
          <p:nvPr/>
        </p:nvSpPr>
        <p:spPr>
          <a:xfrm>
            <a:off x="108684" y="1177417"/>
            <a:ext cx="9764452" cy="400110"/>
          </a:xfrm>
          <a:prstGeom prst="rect">
            <a:avLst/>
          </a:prstGeom>
          <a:noFill/>
        </p:spPr>
        <p:txBody>
          <a:bodyPr wrap="square" rtlCol="0">
            <a:spAutoFit/>
          </a:bodyPr>
          <a:lstStyle/>
          <a:p>
            <a:r>
              <a:rPr lang="en-GB" sz="2000"/>
              <a:t>Kaplan-Meier plot of PFS for old and current data-cuts of ZUMA-2</a:t>
            </a:r>
          </a:p>
        </p:txBody>
      </p:sp>
      <p:sp>
        <p:nvSpPr>
          <p:cNvPr id="9" name="Rectangle 8" descr="Marker showing slides are confidential ">
            <a:extLst>
              <a:ext uri="{FF2B5EF4-FFF2-40B4-BE49-F238E27FC236}">
                <a16:creationId xmlns:a16="http://schemas.microsoft.com/office/drawing/2014/main" id="{C53E5256-0A42-C62E-B3E3-BBCC95B7B4D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0" name="Rectangle 9">
            <a:extLst>
              <a:ext uri="{FF2B5EF4-FFF2-40B4-BE49-F238E27FC236}">
                <a16:creationId xmlns:a16="http://schemas.microsoft.com/office/drawing/2014/main" id="{0B4A545B-C1CB-CAFA-FB78-2ABCD7F2F6CD}"/>
              </a:ext>
            </a:extLst>
          </p:cNvPr>
          <p:cNvSpPr/>
          <p:nvPr/>
        </p:nvSpPr>
        <p:spPr>
          <a:xfrm>
            <a:off x="186431" y="1796950"/>
            <a:ext cx="7705818" cy="4546700"/>
          </a:xfrm>
          <a:prstGeom prst="rect">
            <a:avLst/>
          </a:prstGeom>
          <a:solidFill>
            <a:schemeClr val="tx1"/>
          </a:solidFill>
          <a:ln w="38100">
            <a:solidFill>
              <a:srgbClr val="03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6D5BEC71-CF93-2E20-EDDA-20A6C963AEAD}"/>
              </a:ext>
            </a:extLst>
          </p:cNvPr>
          <p:cNvGraphicFramePr>
            <a:graphicFrameLocks noGrp="1"/>
          </p:cNvGraphicFramePr>
          <p:nvPr>
            <p:extLst>
              <p:ext uri="{D42A27DB-BD31-4B8C-83A1-F6EECF244321}">
                <p14:modId xmlns:p14="http://schemas.microsoft.com/office/powerpoint/2010/main" val="3333933742"/>
              </p:ext>
            </p:extLst>
          </p:nvPr>
        </p:nvGraphicFramePr>
        <p:xfrm>
          <a:off x="8109613" y="2049063"/>
          <a:ext cx="3895956" cy="2744369"/>
        </p:xfrm>
        <a:graphic>
          <a:graphicData uri="http://schemas.openxmlformats.org/drawingml/2006/table">
            <a:tbl>
              <a:tblPr firstRow="1" firstCol="1" bandRow="1">
                <a:tableStyleId>{5C22544A-7EE6-4342-B048-85BDC9FD1C3A}</a:tableStyleId>
              </a:tblPr>
              <a:tblGrid>
                <a:gridCol w="2081095">
                  <a:extLst>
                    <a:ext uri="{9D8B030D-6E8A-4147-A177-3AD203B41FA5}">
                      <a16:colId xmlns:a16="http://schemas.microsoft.com/office/drawing/2014/main" val="2104025416"/>
                    </a:ext>
                  </a:extLst>
                </a:gridCol>
                <a:gridCol w="1814861">
                  <a:extLst>
                    <a:ext uri="{9D8B030D-6E8A-4147-A177-3AD203B41FA5}">
                      <a16:colId xmlns:a16="http://schemas.microsoft.com/office/drawing/2014/main" val="436589032"/>
                    </a:ext>
                  </a:extLst>
                </a:gridCol>
              </a:tblGrid>
              <a:tr h="831579">
                <a:tc>
                  <a:txBody>
                    <a:bodyPr/>
                    <a:lstStyle/>
                    <a:p>
                      <a:pPr>
                        <a:spcAft>
                          <a:spcPts val="300"/>
                        </a:spcAft>
                      </a:pP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tc>
                  <a:txBody>
                    <a:bodyPr/>
                    <a:lstStyle/>
                    <a:p>
                      <a:pPr algn="r">
                        <a:spcAft>
                          <a:spcPts val="300"/>
                        </a:spcAft>
                      </a:pPr>
                      <a:r>
                        <a:rPr lang="en-GB" sz="2000">
                          <a:effectLst/>
                          <a:latin typeface="Arial" panose="020B0604020202020204" pitchFamily="34" charset="0"/>
                          <a:cs typeface="Arial" panose="020B0604020202020204" pitchFamily="34" charset="0"/>
                        </a:rPr>
                        <a:t>ZUMA-2 mITT </a:t>
                      </a:r>
                    </a:p>
                    <a:p>
                      <a:pPr algn="r">
                        <a:spcAft>
                          <a:spcPts val="300"/>
                        </a:spcAft>
                      </a:pPr>
                      <a:r>
                        <a:rPr lang="en-GB" sz="2000">
                          <a:effectLst/>
                          <a:latin typeface="Arial" panose="020B0604020202020204" pitchFamily="34" charset="0"/>
                          <a:cs typeface="Arial" panose="020B0604020202020204" pitchFamily="34" charset="0"/>
                        </a:rPr>
                        <a:t>(n=68)</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extLst>
                  <a:ext uri="{0D108BD9-81ED-4DB2-BD59-A6C34878D82A}">
                    <a16:rowId xmlns:a16="http://schemas.microsoft.com/office/drawing/2014/main" val="305294016"/>
                  </a:ext>
                </a:extLst>
              </a:tr>
              <a:tr h="388790">
                <a:tc>
                  <a:txBody>
                    <a:bodyPr/>
                    <a:lstStyle/>
                    <a:p>
                      <a:pPr>
                        <a:spcAft>
                          <a:spcPts val="300"/>
                        </a:spcAft>
                      </a:pPr>
                      <a:r>
                        <a:rPr lang="en-GB" sz="2000">
                          <a:effectLst/>
                          <a:latin typeface="Arial" panose="020B0604020202020204" pitchFamily="34" charset="0"/>
                          <a:cs typeface="Arial" panose="020B0604020202020204" pitchFamily="34" charset="0"/>
                        </a:rPr>
                        <a:t>Events, n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tc>
                  <a:txBody>
                    <a:bodyPr/>
                    <a:lstStyle/>
                    <a:p>
                      <a:pPr>
                        <a:spcAft>
                          <a:spcPts val="300"/>
                        </a:spcAft>
                      </a:pPr>
                      <a:r>
                        <a:rPr lang="en-GB" sz="2000" u="none">
                          <a:effectLst/>
                          <a:latin typeface="Arial" panose="020B0604020202020204" pitchFamily="34" charset="0"/>
                          <a:ea typeface="Times New Roman" panose="02020603050405020304" pitchFamily="18" charset="0"/>
                          <a:cs typeface="Times New Roman" panose="02020603050405020304" pitchFamily="18" charset="0"/>
                        </a:rPr>
                        <a:t>44 (65)</a:t>
                      </a:r>
                    </a:p>
                  </a:txBody>
                  <a:tcPr marL="68580" marR="68580" marT="0" marB="0"/>
                </a:tc>
                <a:extLst>
                  <a:ext uri="{0D108BD9-81ED-4DB2-BD59-A6C34878D82A}">
                    <a16:rowId xmlns:a16="http://schemas.microsoft.com/office/drawing/2014/main" val="1646293738"/>
                  </a:ext>
                </a:extLst>
              </a:tr>
              <a:tr h="715125">
                <a:tc>
                  <a:txBody>
                    <a:bodyPr/>
                    <a:lstStyle/>
                    <a:p>
                      <a:pPr>
                        <a:spcAft>
                          <a:spcPts val="300"/>
                        </a:spcAft>
                      </a:pPr>
                      <a:r>
                        <a:rPr lang="en-GB" sz="2000">
                          <a:effectLst/>
                          <a:latin typeface="Arial" panose="020B0604020202020204" pitchFamily="34" charset="0"/>
                          <a:cs typeface="Arial" panose="020B0604020202020204" pitchFamily="34" charset="0"/>
                        </a:rPr>
                        <a:t>Median PFS, months [95% CI]</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tc>
                  <a:txBody>
                    <a:bodyPr/>
                    <a:lstStyle/>
                    <a:p>
                      <a:pPr>
                        <a:spcAft>
                          <a:spcPts val="300"/>
                        </a:spcAft>
                      </a:pPr>
                      <a:r>
                        <a:rPr lang="en-GB" sz="2000" u="none">
                          <a:effectLst/>
                          <a:latin typeface="Arial" panose="020B0604020202020204" pitchFamily="34" charset="0"/>
                          <a:ea typeface="Times New Roman" panose="02020603050405020304" pitchFamily="18" charset="0"/>
                          <a:cs typeface="Times New Roman" panose="02020603050405020304" pitchFamily="18" charset="0"/>
                        </a:rPr>
                        <a:t>25.3 (12.7-46.6)</a:t>
                      </a:r>
                    </a:p>
                  </a:txBody>
                  <a:tcPr marL="68580" marR="68580" marT="0" marB="0"/>
                </a:tc>
                <a:extLst>
                  <a:ext uri="{0D108BD9-81ED-4DB2-BD59-A6C34878D82A}">
                    <a16:rowId xmlns:a16="http://schemas.microsoft.com/office/drawing/2014/main" val="1411785271"/>
                  </a:ext>
                </a:extLst>
              </a:tr>
              <a:tr h="388790">
                <a:tc>
                  <a:txBody>
                    <a:bodyPr/>
                    <a:lstStyle/>
                    <a:p>
                      <a:pPr>
                        <a:spcAft>
                          <a:spcPts val="300"/>
                        </a:spcAft>
                      </a:pPr>
                      <a:r>
                        <a:rPr lang="en-GB" sz="2000">
                          <a:effectLst/>
                          <a:latin typeface="Arial" panose="020B0604020202020204" pitchFamily="34" charset="0"/>
                          <a:cs typeface="Arial" panose="020B0604020202020204" pitchFamily="34" charset="0"/>
                        </a:rPr>
                        <a:t>Median follow up [95% CI]</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tc>
                  <a:txBody>
                    <a:bodyPr/>
                    <a:lstStyle/>
                    <a:p>
                      <a:pPr>
                        <a:spcAft>
                          <a:spcPts val="300"/>
                        </a:spcAft>
                      </a:pPr>
                      <a:r>
                        <a:rPr lang="en-GB" sz="2000">
                          <a:effectLst/>
                          <a:latin typeface="Arial" panose="020B0604020202020204" pitchFamily="34" charset="0"/>
                          <a:ea typeface="Times New Roman" panose="02020603050405020304" pitchFamily="18" charset="0"/>
                          <a:cs typeface="Times New Roman" panose="02020603050405020304" pitchFamily="18" charset="0"/>
                        </a:rPr>
                        <a:t>67.8</a:t>
                      </a:r>
                    </a:p>
                  </a:txBody>
                  <a:tcPr marL="68580" marR="68580" marT="0" marB="0"/>
                </a:tc>
                <a:extLst>
                  <a:ext uri="{0D108BD9-81ED-4DB2-BD59-A6C34878D82A}">
                    <a16:rowId xmlns:a16="http://schemas.microsoft.com/office/drawing/2014/main" val="1314600449"/>
                  </a:ext>
                </a:extLst>
              </a:tr>
            </a:tbl>
          </a:graphicData>
        </a:graphic>
      </p:graphicFrame>
      <p:sp>
        <p:nvSpPr>
          <p:cNvPr id="5" name="Text Placeholder 9">
            <a:extLst>
              <a:ext uri="{FF2B5EF4-FFF2-40B4-BE49-F238E27FC236}">
                <a16:creationId xmlns:a16="http://schemas.microsoft.com/office/drawing/2014/main" id="{FC61F033-3D52-B9B2-1A93-650EDA6147B1}"/>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Progression-free survival is reported for the 5-year </a:t>
            </a:r>
            <a:r>
              <a:rPr lang="en-GB" err="1"/>
              <a:t>mITT</a:t>
            </a:r>
            <a:r>
              <a:rPr lang="en-GB"/>
              <a:t> data cut</a:t>
            </a:r>
          </a:p>
        </p:txBody>
      </p:sp>
      <p:sp>
        <p:nvSpPr>
          <p:cNvPr id="6" name="Rectangle 5">
            <a:extLst>
              <a:ext uri="{FF2B5EF4-FFF2-40B4-BE49-F238E27FC236}">
                <a16:creationId xmlns:a16="http://schemas.microsoft.com/office/drawing/2014/main" id="{489D3D45-A1B7-0C6F-759B-6F56A167B174}"/>
              </a:ext>
            </a:extLst>
          </p:cNvPr>
          <p:cNvSpPr/>
          <p:nvPr/>
        </p:nvSpPr>
        <p:spPr>
          <a:xfrm>
            <a:off x="7500135" y="1475874"/>
            <a:ext cx="392114" cy="2865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261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C2ED4-9D9C-A403-9C9B-948B3078E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4CC62-9927-B05F-EC68-6D7FF1457E0B}"/>
              </a:ext>
            </a:extLst>
          </p:cNvPr>
          <p:cNvSpPr>
            <a:spLocks noGrp="1"/>
          </p:cNvSpPr>
          <p:nvPr>
            <p:ph type="title"/>
          </p:nvPr>
        </p:nvSpPr>
        <p:spPr/>
        <p:txBody>
          <a:bodyPr/>
          <a:lstStyle/>
          <a:p>
            <a:r>
              <a:rPr lang="en-GB"/>
              <a:t>ZUMA-2 trial results: overall survival</a:t>
            </a:r>
          </a:p>
        </p:txBody>
      </p:sp>
      <p:sp>
        <p:nvSpPr>
          <p:cNvPr id="4" name="Text Placeholder 3">
            <a:extLst>
              <a:ext uri="{FF2B5EF4-FFF2-40B4-BE49-F238E27FC236}">
                <a16:creationId xmlns:a16="http://schemas.microsoft.com/office/drawing/2014/main" id="{94C05207-5E9B-A5E5-A8A8-DA442594A0E4}"/>
              </a:ext>
            </a:extLst>
          </p:cNvPr>
          <p:cNvSpPr>
            <a:spLocks noGrp="1"/>
          </p:cNvSpPr>
          <p:nvPr>
            <p:ph type="body" sz="quarter" idx="13"/>
          </p:nvPr>
        </p:nvSpPr>
        <p:spPr>
          <a:xfrm>
            <a:off x="2984366" y="6561111"/>
            <a:ext cx="6710477" cy="369332"/>
          </a:xfrm>
        </p:spPr>
        <p:txBody>
          <a:bodyPr/>
          <a:lstStyle/>
          <a:p>
            <a:r>
              <a:rPr lang="en-GB" err="1"/>
              <a:t>mITT</a:t>
            </a:r>
            <a:r>
              <a:rPr lang="en-GB"/>
              <a:t>, modified intention-to-treat; OS, overall survival; CI, confidence interval</a:t>
            </a:r>
          </a:p>
        </p:txBody>
      </p:sp>
      <p:sp>
        <p:nvSpPr>
          <p:cNvPr id="6" name="Rectangle 5" descr="Marker showing slides are confidential ">
            <a:extLst>
              <a:ext uri="{FF2B5EF4-FFF2-40B4-BE49-F238E27FC236}">
                <a16:creationId xmlns:a16="http://schemas.microsoft.com/office/drawing/2014/main" id="{5D1B6DBC-C741-2B53-41B7-015668B1B3F8}"/>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9" name="TextBox 8">
            <a:extLst>
              <a:ext uri="{FF2B5EF4-FFF2-40B4-BE49-F238E27FC236}">
                <a16:creationId xmlns:a16="http://schemas.microsoft.com/office/drawing/2014/main" id="{36B7EF79-3B94-737B-B457-EAB29E30DC0E}"/>
              </a:ext>
            </a:extLst>
          </p:cNvPr>
          <p:cNvSpPr txBox="1"/>
          <p:nvPr/>
        </p:nvSpPr>
        <p:spPr>
          <a:xfrm>
            <a:off x="33718" y="1150619"/>
            <a:ext cx="8629991" cy="400110"/>
          </a:xfrm>
          <a:prstGeom prst="rect">
            <a:avLst/>
          </a:prstGeom>
          <a:noFill/>
        </p:spPr>
        <p:txBody>
          <a:bodyPr wrap="square" rtlCol="0">
            <a:spAutoFit/>
          </a:bodyPr>
          <a:lstStyle/>
          <a:p>
            <a:r>
              <a:rPr lang="en-GB" sz="2000"/>
              <a:t>Kaplan-Meier plot of OS for old and current data-cuts of ZUMA-2</a:t>
            </a:r>
          </a:p>
        </p:txBody>
      </p:sp>
      <p:sp>
        <p:nvSpPr>
          <p:cNvPr id="10" name="Rectangle 9">
            <a:extLst>
              <a:ext uri="{FF2B5EF4-FFF2-40B4-BE49-F238E27FC236}">
                <a16:creationId xmlns:a16="http://schemas.microsoft.com/office/drawing/2014/main" id="{7137933A-2E96-917E-A841-B834ACF1DE3E}"/>
              </a:ext>
            </a:extLst>
          </p:cNvPr>
          <p:cNvSpPr/>
          <p:nvPr/>
        </p:nvSpPr>
        <p:spPr>
          <a:xfrm>
            <a:off x="186431" y="1796950"/>
            <a:ext cx="7990110" cy="4546700"/>
          </a:xfrm>
          <a:prstGeom prst="rect">
            <a:avLst/>
          </a:prstGeom>
          <a:solidFill>
            <a:schemeClr val="tx1"/>
          </a:solidFill>
          <a:ln w="38100">
            <a:solidFill>
              <a:srgbClr val="03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5A6E0DF0-ADF8-43B2-102F-87F18A9FB8F4}"/>
              </a:ext>
            </a:extLst>
          </p:cNvPr>
          <p:cNvGraphicFramePr>
            <a:graphicFrameLocks noGrp="1"/>
          </p:cNvGraphicFramePr>
          <p:nvPr>
            <p:extLst>
              <p:ext uri="{D42A27DB-BD31-4B8C-83A1-F6EECF244321}">
                <p14:modId xmlns:p14="http://schemas.microsoft.com/office/powerpoint/2010/main" val="1401250873"/>
              </p:ext>
            </p:extLst>
          </p:nvPr>
        </p:nvGraphicFramePr>
        <p:xfrm>
          <a:off x="8291777" y="2056675"/>
          <a:ext cx="3713792" cy="2255690"/>
        </p:xfrm>
        <a:graphic>
          <a:graphicData uri="http://schemas.openxmlformats.org/drawingml/2006/table">
            <a:tbl>
              <a:tblPr firstRow="1" firstCol="1" bandRow="1">
                <a:tableStyleId>{5C22544A-7EE6-4342-B048-85BDC9FD1C3A}</a:tableStyleId>
              </a:tblPr>
              <a:tblGrid>
                <a:gridCol w="1983789">
                  <a:extLst>
                    <a:ext uri="{9D8B030D-6E8A-4147-A177-3AD203B41FA5}">
                      <a16:colId xmlns:a16="http://schemas.microsoft.com/office/drawing/2014/main" val="2104025416"/>
                    </a:ext>
                  </a:extLst>
                </a:gridCol>
                <a:gridCol w="1730003">
                  <a:extLst>
                    <a:ext uri="{9D8B030D-6E8A-4147-A177-3AD203B41FA5}">
                      <a16:colId xmlns:a16="http://schemas.microsoft.com/office/drawing/2014/main" val="436589032"/>
                    </a:ext>
                  </a:extLst>
                </a:gridCol>
              </a:tblGrid>
              <a:tr h="831579">
                <a:tc>
                  <a:txBody>
                    <a:bodyPr/>
                    <a:lstStyle/>
                    <a:p>
                      <a:pPr>
                        <a:spcAft>
                          <a:spcPts val="300"/>
                        </a:spcAft>
                      </a:pP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tc>
                  <a:txBody>
                    <a:bodyPr/>
                    <a:lstStyle/>
                    <a:p>
                      <a:pPr algn="r">
                        <a:spcAft>
                          <a:spcPts val="300"/>
                        </a:spcAft>
                      </a:pPr>
                      <a:r>
                        <a:rPr lang="en-GB" sz="2000">
                          <a:effectLst/>
                          <a:latin typeface="Arial" panose="020B0604020202020204" pitchFamily="34" charset="0"/>
                          <a:cs typeface="Arial" panose="020B0604020202020204" pitchFamily="34" charset="0"/>
                        </a:rPr>
                        <a:t>ZUMA-2 mITT </a:t>
                      </a:r>
                    </a:p>
                    <a:p>
                      <a:pPr algn="r">
                        <a:spcAft>
                          <a:spcPts val="300"/>
                        </a:spcAft>
                      </a:pPr>
                      <a:r>
                        <a:rPr lang="en-GB" sz="2000">
                          <a:effectLst/>
                          <a:latin typeface="Arial" panose="020B0604020202020204" pitchFamily="34" charset="0"/>
                          <a:cs typeface="Arial" panose="020B0604020202020204" pitchFamily="34" charset="0"/>
                        </a:rPr>
                        <a:t>(n=68)</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extLst>
                  <a:ext uri="{0D108BD9-81ED-4DB2-BD59-A6C34878D82A}">
                    <a16:rowId xmlns:a16="http://schemas.microsoft.com/office/drawing/2014/main" val="305294016"/>
                  </a:ext>
                </a:extLst>
              </a:tr>
              <a:tr h="388790">
                <a:tc>
                  <a:txBody>
                    <a:bodyPr/>
                    <a:lstStyle/>
                    <a:p>
                      <a:pPr>
                        <a:spcAft>
                          <a:spcPts val="300"/>
                        </a:spcAft>
                      </a:pPr>
                      <a:r>
                        <a:rPr lang="en-GB" sz="2000">
                          <a:effectLst/>
                          <a:latin typeface="Arial" panose="020B0604020202020204" pitchFamily="34" charset="0"/>
                          <a:cs typeface="Arial" panose="020B0604020202020204" pitchFamily="34" charset="0"/>
                        </a:rPr>
                        <a:t>Events, n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tc>
                  <a:txBody>
                    <a:bodyPr/>
                    <a:lstStyle/>
                    <a:p>
                      <a:pPr>
                        <a:spcAft>
                          <a:spcPts val="300"/>
                        </a:spcAft>
                      </a:pPr>
                      <a:r>
                        <a:rPr lang="en-GB" sz="2000" u="none">
                          <a:effectLst/>
                          <a:latin typeface="Arial" panose="020B0604020202020204" pitchFamily="34" charset="0"/>
                          <a:ea typeface="Times New Roman" panose="02020603050405020304" pitchFamily="18" charset="0"/>
                          <a:cs typeface="Times New Roman" panose="02020603050405020304" pitchFamily="18" charset="0"/>
                        </a:rPr>
                        <a:t>44 (65)</a:t>
                      </a:r>
                    </a:p>
                  </a:txBody>
                  <a:tcPr marL="68580" marR="68580" marT="0" marB="0"/>
                </a:tc>
                <a:extLst>
                  <a:ext uri="{0D108BD9-81ED-4DB2-BD59-A6C34878D82A}">
                    <a16:rowId xmlns:a16="http://schemas.microsoft.com/office/drawing/2014/main" val="1646293738"/>
                  </a:ext>
                </a:extLst>
              </a:tr>
              <a:tr h="715125">
                <a:tc>
                  <a:txBody>
                    <a:bodyPr/>
                    <a:lstStyle/>
                    <a:p>
                      <a:pPr>
                        <a:spcAft>
                          <a:spcPts val="300"/>
                        </a:spcAft>
                      </a:pPr>
                      <a:r>
                        <a:rPr lang="en-GB" sz="2000">
                          <a:effectLst/>
                          <a:latin typeface="Arial" panose="020B0604020202020204" pitchFamily="34" charset="0"/>
                          <a:cs typeface="Arial" panose="020B0604020202020204" pitchFamily="34" charset="0"/>
                        </a:rPr>
                        <a:t>Median OS, months [95% CI]</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49484" marR="49484" marT="0" marB="0"/>
                </a:tc>
                <a:tc>
                  <a:txBody>
                    <a:bodyPr/>
                    <a:lstStyle/>
                    <a:p>
                      <a:pPr>
                        <a:spcAft>
                          <a:spcPts val="300"/>
                        </a:spcAft>
                      </a:pPr>
                      <a:r>
                        <a:rPr lang="en-GB" sz="2000" u="none">
                          <a:effectLst/>
                          <a:latin typeface="Arial" panose="020B0604020202020204" pitchFamily="34" charset="0"/>
                          <a:ea typeface="Times New Roman" panose="02020603050405020304" pitchFamily="18" charset="0"/>
                          <a:cs typeface="Times New Roman" panose="02020603050405020304" pitchFamily="18" charset="0"/>
                        </a:rPr>
                        <a:t>46.5 (24.9–60.2)</a:t>
                      </a:r>
                    </a:p>
                  </a:txBody>
                  <a:tcPr marL="68580" marR="68580" marT="0" marB="0"/>
                </a:tc>
                <a:extLst>
                  <a:ext uri="{0D108BD9-81ED-4DB2-BD59-A6C34878D82A}">
                    <a16:rowId xmlns:a16="http://schemas.microsoft.com/office/drawing/2014/main" val="1411785271"/>
                  </a:ext>
                </a:extLst>
              </a:tr>
            </a:tbl>
          </a:graphicData>
        </a:graphic>
      </p:graphicFrame>
      <p:sp>
        <p:nvSpPr>
          <p:cNvPr id="7" name="Text Placeholder 9">
            <a:extLst>
              <a:ext uri="{FF2B5EF4-FFF2-40B4-BE49-F238E27FC236}">
                <a16:creationId xmlns:a16="http://schemas.microsoft.com/office/drawing/2014/main" id="{2255BD63-A272-D332-042D-8299BAC07D5A}"/>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Overall survival is reported for the 5-year </a:t>
            </a:r>
            <a:r>
              <a:rPr lang="en-GB" err="1"/>
              <a:t>mITT</a:t>
            </a:r>
            <a:r>
              <a:rPr lang="en-GB"/>
              <a:t> data cut</a:t>
            </a:r>
          </a:p>
        </p:txBody>
      </p:sp>
    </p:spTree>
    <p:extLst>
      <p:ext uri="{BB962C8B-B14F-4D97-AF65-F5344CB8AC3E}">
        <p14:creationId xmlns:p14="http://schemas.microsoft.com/office/powerpoint/2010/main" val="73995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4D4AD-4828-5664-A2C1-CA81CFECD27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D2A364-8BA3-22F0-7F1B-CAAF0D05DF92}"/>
              </a:ext>
            </a:extLst>
          </p:cNvPr>
          <p:cNvSpPr>
            <a:spLocks noGrp="1"/>
          </p:cNvSpPr>
          <p:nvPr>
            <p:ph type="title"/>
          </p:nvPr>
        </p:nvSpPr>
        <p:spPr/>
        <p:txBody>
          <a:bodyPr>
            <a:normAutofit fontScale="90000"/>
          </a:bodyPr>
          <a:lstStyle/>
          <a:p>
            <a:r>
              <a:rPr lang="en-GB">
                <a:hlinkClick r:id="" action="ppaction://noaction"/>
              </a:rPr>
              <a:t>Key issues</a:t>
            </a:r>
            <a:r>
              <a:rPr lang="en-GB"/>
              <a:t>: Generalisability of ZUMA-2 (1)</a:t>
            </a:r>
            <a:br>
              <a:rPr lang="en-GB"/>
            </a:br>
            <a:endParaRPr lang="en-GB"/>
          </a:p>
        </p:txBody>
      </p:sp>
      <p:sp>
        <p:nvSpPr>
          <p:cNvPr id="13" name="Rectangle 12">
            <a:extLst>
              <a:ext uri="{FF2B5EF4-FFF2-40B4-BE49-F238E27FC236}">
                <a16:creationId xmlns:a16="http://schemas.microsoft.com/office/drawing/2014/main" id="{00B0EDFF-3132-C2EB-F594-983304B68961}"/>
              </a:ext>
            </a:extLst>
          </p:cNvPr>
          <p:cNvSpPr/>
          <p:nvPr/>
        </p:nvSpPr>
        <p:spPr>
          <a:xfrm>
            <a:off x="477150" y="856341"/>
            <a:ext cx="11306862" cy="6890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Company uses ZUMA-2 data in a naïve comparison to real-world data for R-BAC comparator</a:t>
            </a:r>
          </a:p>
        </p:txBody>
      </p:sp>
      <p:sp>
        <p:nvSpPr>
          <p:cNvPr id="15" name="Rectangle 14">
            <a:extLst>
              <a:ext uri="{FF2B5EF4-FFF2-40B4-BE49-F238E27FC236}">
                <a16:creationId xmlns:a16="http://schemas.microsoft.com/office/drawing/2014/main" id="{AB28ED24-3C75-C712-115E-1D0E0107A1F9}"/>
              </a:ext>
            </a:extLst>
          </p:cNvPr>
          <p:cNvSpPr/>
          <p:nvPr/>
        </p:nvSpPr>
        <p:spPr>
          <a:xfrm>
            <a:off x="477150" y="1664152"/>
            <a:ext cx="11317288" cy="252934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a:solidFill>
                  <a:schemeClr val="tx1"/>
                </a:solidFill>
                <a:latin typeface="Arial" panose="020B0604020202020204" pitchFamily="34" charset="0"/>
              </a:rPr>
              <a:t>RWE now available for </a:t>
            </a:r>
            <a:r>
              <a:rPr lang="en-GB" sz="2000" err="1">
                <a:solidFill>
                  <a:schemeClr val="tx1"/>
                </a:solidFill>
                <a:latin typeface="Arial" panose="020B0604020202020204" pitchFamily="34" charset="0"/>
              </a:rPr>
              <a:t>brexu</a:t>
            </a:r>
            <a:r>
              <a:rPr lang="en-GB" sz="2000">
                <a:solidFill>
                  <a:schemeClr val="tx1"/>
                </a:solidFill>
                <a:latin typeface="Arial" panose="020B0604020202020204" pitchFamily="34" charset="0"/>
              </a:rPr>
              <a:t>-cel, including SACT data collected following TA677</a:t>
            </a:r>
          </a:p>
          <a:p>
            <a:pPr marL="285750" indent="-285750">
              <a:buFont typeface="Arial" panose="020B0604020202020204" pitchFamily="34" charset="0"/>
              <a:buChar char="•"/>
            </a:pPr>
            <a:r>
              <a:rPr lang="en-GB" sz="2000">
                <a:solidFill>
                  <a:schemeClr val="tx1"/>
                </a:solidFill>
                <a:latin typeface="Arial" panose="020B0604020202020204" pitchFamily="34" charset="0"/>
              </a:rPr>
              <a:t>Model estimates higher survival than from SACT</a:t>
            </a:r>
          </a:p>
          <a:p>
            <a:pPr marL="285750" indent="-285750">
              <a:buFont typeface="Arial" panose="020B0604020202020204" pitchFamily="34" charset="0"/>
              <a:buChar char="•"/>
            </a:pPr>
            <a:r>
              <a:rPr lang="en-GB" sz="2000">
                <a:solidFill>
                  <a:schemeClr val="tx1"/>
                </a:solidFill>
                <a:latin typeface="Arial" panose="020B0604020202020204" pitchFamily="34" charset="0"/>
              </a:rPr>
              <a:t>Company state this is because production-related problems caused substantial delays to start brexu-cel treatment in SACT database for many of the first patients</a:t>
            </a:r>
          </a:p>
          <a:p>
            <a:pPr marL="285750" indent="-285750">
              <a:buFont typeface="Arial" panose="020B0604020202020204" pitchFamily="34" charset="0"/>
              <a:buChar char="•"/>
            </a:pPr>
            <a:r>
              <a:rPr lang="en-GB" sz="2000">
                <a:solidFill>
                  <a:schemeClr val="tx1"/>
                </a:solidFill>
                <a:latin typeface="Arial" panose="020B0604020202020204" pitchFamily="34" charset="0"/>
              </a:rPr>
              <a:t>No comparative evidence for brexu-cel compared with R-BAC (naïve comparison with McCulloch 2020, retrospective cohort study of people with MCL who had progressed after treatment with a BTKi)</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E2203EA6-4585-DE92-C9FA-890550F7C53A}"/>
              </a:ext>
            </a:extLst>
          </p:cNvPr>
          <p:cNvSpPr/>
          <p:nvPr/>
        </p:nvSpPr>
        <p:spPr>
          <a:xfrm>
            <a:off x="466724" y="4312238"/>
            <a:ext cx="11317288" cy="19153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 </a:t>
            </a:r>
          </a:p>
          <a:p>
            <a:pPr marL="342900" indent="-342900">
              <a:buFont typeface="Arial" panose="020B0604020202020204" pitchFamily="34" charset="0"/>
              <a:buChar char="•"/>
            </a:pPr>
            <a:r>
              <a:rPr lang="en-GB" sz="2000">
                <a:solidFill>
                  <a:schemeClr val="tx1"/>
                </a:solidFill>
                <a:latin typeface="Arial" panose="020B0604020202020204" pitchFamily="34" charset="0"/>
              </a:rPr>
              <a:t>In TA677 committee had concerns about generalisability of ZUMA-2 to NHS: No UK patients, and cohort was younger (8-10 years younger) than seen in NHS</a:t>
            </a:r>
          </a:p>
          <a:p>
            <a:pPr marL="342900" indent="-342900">
              <a:buFont typeface="Arial" panose="020B0604020202020204" pitchFamily="34" charset="0"/>
              <a:buChar char="•"/>
            </a:pPr>
            <a:r>
              <a:rPr lang="en-GB" sz="2000">
                <a:solidFill>
                  <a:schemeClr val="tx1"/>
                </a:solidFill>
                <a:latin typeface="Arial" panose="020B0604020202020204" pitchFamily="34" charset="0"/>
              </a:rPr>
              <a:t>Concerned ZUMA-2 overestimates efficacy of </a:t>
            </a:r>
            <a:r>
              <a:rPr lang="en-GB" sz="2000" err="1">
                <a:solidFill>
                  <a:schemeClr val="tx1"/>
                </a:solidFill>
                <a:latin typeface="Arial" panose="020B0604020202020204" pitchFamily="34" charset="0"/>
              </a:rPr>
              <a:t>brexu</a:t>
            </a:r>
            <a:r>
              <a:rPr lang="en-GB" sz="2000">
                <a:solidFill>
                  <a:schemeClr val="tx1"/>
                </a:solidFill>
                <a:latin typeface="Arial" panose="020B0604020202020204" pitchFamily="34" charset="0"/>
              </a:rPr>
              <a:t>-cel relative to RWE estimates of </a:t>
            </a:r>
            <a:r>
              <a:rPr lang="en-GB" sz="2000" err="1">
                <a:solidFill>
                  <a:schemeClr val="tx1"/>
                </a:solidFill>
                <a:latin typeface="Arial" panose="020B0604020202020204" pitchFamily="34" charset="0"/>
              </a:rPr>
              <a:t>brexu</a:t>
            </a:r>
            <a:r>
              <a:rPr lang="en-GB" sz="2000">
                <a:solidFill>
                  <a:schemeClr val="tx1"/>
                </a:solidFill>
                <a:latin typeface="Arial" panose="020B0604020202020204" pitchFamily="34" charset="0"/>
              </a:rPr>
              <a:t>-cel efficacy</a:t>
            </a:r>
          </a:p>
          <a:p>
            <a:pPr marL="342900" indent="-342900">
              <a:buFont typeface="Arial" panose="020B0604020202020204" pitchFamily="34" charset="0"/>
              <a:buChar char="•"/>
            </a:pPr>
            <a:r>
              <a:rPr lang="en-GB" sz="2000">
                <a:solidFill>
                  <a:schemeClr val="tx1"/>
                </a:solidFill>
                <a:latin typeface="Arial" panose="020B0604020202020204" pitchFamily="34" charset="0"/>
              </a:rPr>
              <a:t>RWE sources for base case analysis would provide more accurate efficacy of brexu-cel</a:t>
            </a:r>
            <a:endParaRPr lang="en-GB" sz="2000" strike="sngStrike">
              <a:solidFill>
                <a:schemeClr val="tx1"/>
              </a:solidFill>
              <a:latin typeface="Arial" panose="020B0604020202020204" pitchFamily="34" charset="0"/>
            </a:endParaRPr>
          </a:p>
          <a:p>
            <a:pPr marL="342900" indent="-342900">
              <a:buFont typeface="Arial" panose="020B0604020202020204" pitchFamily="34" charset="0"/>
              <a:buChar char="•"/>
            </a:pPr>
            <a:endParaRPr lang="en-GB" sz="2000">
              <a:solidFill>
                <a:schemeClr val="tx1"/>
              </a:solidFill>
              <a:latin typeface="Arial" panose="020B0604020202020204" pitchFamily="34" charset="0"/>
            </a:endParaRPr>
          </a:p>
        </p:txBody>
      </p:sp>
      <p:sp>
        <p:nvSpPr>
          <p:cNvPr id="28" name="Abbreviations">
            <a:extLst>
              <a:ext uri="{FF2B5EF4-FFF2-40B4-BE49-F238E27FC236}">
                <a16:creationId xmlns:a16="http://schemas.microsoft.com/office/drawing/2014/main" id="{C4FCFEFD-81AB-C608-F171-02808C5E4D94}"/>
              </a:ext>
            </a:extLst>
          </p:cNvPr>
          <p:cNvSpPr>
            <a:spLocks noGrp="1"/>
          </p:cNvSpPr>
          <p:nvPr>
            <p:ph type="body" sz="quarter" idx="13"/>
          </p:nvPr>
        </p:nvSpPr>
        <p:spPr>
          <a:xfrm>
            <a:off x="965024" y="6594476"/>
            <a:ext cx="10818988" cy="365848"/>
          </a:xfrm>
        </p:spPr>
        <p:txBody>
          <a:bodyPr>
            <a:normAutofit/>
          </a:bodyPr>
          <a:lstStyle/>
          <a:p>
            <a:r>
              <a:rPr lang="en-GB" dirty="0"/>
              <a:t>BTKi. Bruton’s tyrosine kinase inhibitor; MCL, mantle cell lymphoma; RWE, real-world evidence; SACT, Systemic Anti-Cancer Therapy </a:t>
            </a:r>
          </a:p>
        </p:txBody>
      </p:sp>
      <p:pic>
        <p:nvPicPr>
          <p:cNvPr id="2" name="Picture 1">
            <a:extLst>
              <a:ext uri="{FF2B5EF4-FFF2-40B4-BE49-F238E27FC236}">
                <a16:creationId xmlns:a16="http://schemas.microsoft.com/office/drawing/2014/main" id="{D996FE70-7F1A-1572-3047-DD20AA452480}"/>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10110" y="184060"/>
            <a:ext cx="592817" cy="592817"/>
          </a:xfrm>
          <a:prstGeom prst="rect">
            <a:avLst/>
          </a:prstGeom>
        </p:spPr>
      </p:pic>
    </p:spTree>
    <p:extLst>
      <p:ext uri="{BB962C8B-B14F-4D97-AF65-F5344CB8AC3E}">
        <p14:creationId xmlns:p14="http://schemas.microsoft.com/office/powerpoint/2010/main" val="279729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rmAutofit fontScale="90000"/>
          </a:bodyPr>
          <a:lstStyle/>
          <a:p>
            <a:r>
              <a:rPr lang="en-GB">
                <a:hlinkClick r:id="" action="ppaction://noaction"/>
              </a:rPr>
              <a:t>Key issues</a:t>
            </a:r>
            <a:r>
              <a:rPr lang="en-GB"/>
              <a:t>: Generalisability of ZUMA-2 (2)</a:t>
            </a:r>
            <a:br>
              <a:rPr lang="en-GB"/>
            </a:br>
            <a:endParaRPr lang="en-GB"/>
          </a:p>
        </p:txBody>
      </p:sp>
      <p:sp>
        <p:nvSpPr>
          <p:cNvPr id="16" name="Rectangle 15">
            <a:extLst>
              <a:ext uri="{FF2B5EF4-FFF2-40B4-BE49-F238E27FC236}">
                <a16:creationId xmlns:a16="http://schemas.microsoft.com/office/drawing/2014/main" id="{BE4E1D21-37B6-4DED-9C97-E9DA5819D47B}"/>
              </a:ext>
            </a:extLst>
          </p:cNvPr>
          <p:cNvSpPr/>
          <p:nvPr/>
        </p:nvSpPr>
        <p:spPr>
          <a:xfrm>
            <a:off x="400221" y="1111706"/>
            <a:ext cx="11317288" cy="4446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a:solidFill>
                  <a:schemeClr val="tx1"/>
                </a:solidFill>
                <a:latin typeface="Arial"/>
                <a:cs typeface="Arial"/>
              </a:rPr>
              <a:t>EAG comments (cont.)</a:t>
            </a:r>
          </a:p>
          <a:p>
            <a:pPr marL="342900" indent="-342900">
              <a:buFont typeface="Arial" panose="020B0604020202020204" pitchFamily="34" charset="0"/>
              <a:buChar char="•"/>
            </a:pPr>
            <a:r>
              <a:rPr lang="en-GB" sz="2000">
                <a:solidFill>
                  <a:schemeClr val="tx1"/>
                </a:solidFill>
                <a:latin typeface="Arial"/>
                <a:cs typeface="Arial"/>
              </a:rPr>
              <a:t>SACT database better reflects UK treatment and patient characteristics. Other RWE sources report similar outcomes to SACT dataset, and their pooling considerably boosts the sample size</a:t>
            </a:r>
          </a:p>
          <a:p>
            <a:pPr marL="342900" indent="-342900">
              <a:buFont typeface="Arial" panose="020B0604020202020204" pitchFamily="34" charset="0"/>
              <a:buChar char="•"/>
            </a:pPr>
            <a:r>
              <a:rPr lang="en-GB" sz="2000">
                <a:solidFill>
                  <a:schemeClr val="tx1"/>
                </a:solidFill>
                <a:latin typeface="Arial"/>
                <a:cs typeface="Arial"/>
              </a:rPr>
              <a:t>Reliance on naïve comparison unavoidable and makes estimates of relative efficacy uncertain</a:t>
            </a:r>
          </a:p>
          <a:p>
            <a:pPr marL="342900" indent="-342900">
              <a:buFont typeface="Arial" panose="020B0604020202020204" pitchFamily="34" charset="0"/>
              <a:buChar char="•"/>
            </a:pPr>
            <a:r>
              <a:rPr lang="en-GB" sz="2000">
                <a:solidFill>
                  <a:schemeClr val="tx1"/>
                </a:solidFill>
                <a:latin typeface="Arial"/>
                <a:cs typeface="Arial"/>
              </a:rPr>
              <a:t>EAG utilises RWE to provide an extensive overview of generalisability, prognosis, and clinical effectiveness, in conjunction with latest follow-up data from ZUMA-2</a:t>
            </a:r>
          </a:p>
          <a:p>
            <a:pPr marL="342900" indent="-342900">
              <a:buFont typeface="Arial" panose="020B0604020202020204" pitchFamily="34" charset="0"/>
              <a:buChar char="•"/>
            </a:pPr>
            <a:endParaRPr lang="en-GB" sz="2000">
              <a:solidFill>
                <a:srgbClr val="FF0000"/>
              </a:solidFill>
              <a:latin typeface="Arial" panose="020B0604020202020204" pitchFamily="34" charset="0"/>
            </a:endParaRPr>
          </a:p>
          <a:p>
            <a:pPr marL="342900" indent="-342900">
              <a:buFont typeface="Arial" panose="020B0604020202020204" pitchFamily="34" charset="0"/>
              <a:buChar char="•"/>
            </a:pPr>
            <a:r>
              <a:rPr lang="en-GB" sz="2000">
                <a:solidFill>
                  <a:schemeClr val="tx1"/>
                </a:solidFill>
                <a:latin typeface="Arial"/>
                <a:cs typeface="Arial"/>
              </a:rPr>
              <a:t>RWE for </a:t>
            </a:r>
            <a:r>
              <a:rPr lang="en-GB" sz="2000" err="1">
                <a:solidFill>
                  <a:schemeClr val="tx1"/>
                </a:solidFill>
                <a:latin typeface="Arial"/>
                <a:cs typeface="Arial"/>
              </a:rPr>
              <a:t>brexu</a:t>
            </a:r>
            <a:r>
              <a:rPr lang="en-GB" sz="2000">
                <a:solidFill>
                  <a:schemeClr val="tx1"/>
                </a:solidFill>
                <a:latin typeface="Arial"/>
                <a:cs typeface="Arial"/>
              </a:rPr>
              <a:t>-cel encompasses four main sources: </a:t>
            </a:r>
          </a:p>
          <a:p>
            <a:pPr marL="742950" lvl="1" indent="-285750">
              <a:buFont typeface="Courier New" panose="02070309020205020404" pitchFamily="49" charset="0"/>
              <a:buChar char="o"/>
            </a:pPr>
            <a:r>
              <a:rPr lang="en-GB" sz="2000">
                <a:solidFill>
                  <a:schemeClr val="tx1"/>
                </a:solidFill>
                <a:latin typeface="Arial"/>
                <a:cs typeface="Arial"/>
              </a:rPr>
              <a:t>England Systemic Anti-Cancer Therapy (SACT) dataset for the Cancer Drugs Fund (CDF) NHS population</a:t>
            </a:r>
          </a:p>
          <a:p>
            <a:pPr marL="742950" lvl="1" indent="-285750">
              <a:buFont typeface="Courier New" panose="02070309020205020404" pitchFamily="49" charset="0"/>
              <a:buChar char="o"/>
            </a:pPr>
            <a:r>
              <a:rPr lang="en-GB" sz="2000">
                <a:solidFill>
                  <a:schemeClr val="tx1"/>
                </a:solidFill>
                <a:latin typeface="Arial"/>
                <a:cs typeface="Arial"/>
              </a:rPr>
              <a:t>a study by O'Reilly et al. (2024) representing patients from 12 institutions in the UK between February 2021 and June 2023</a:t>
            </a:r>
          </a:p>
          <a:p>
            <a:pPr marL="742950" lvl="1" indent="-285750">
              <a:buFont typeface="Courier New" panose="02070309020205020404" pitchFamily="49" charset="0"/>
              <a:buChar char="o"/>
            </a:pPr>
            <a:r>
              <a:rPr lang="en-GB" sz="2000">
                <a:solidFill>
                  <a:schemeClr val="tx1"/>
                </a:solidFill>
                <a:latin typeface="Arial"/>
                <a:cs typeface="Arial"/>
              </a:rPr>
              <a:t>DESCAR-T registry from France under the European Medicines Agency approval label, and </a:t>
            </a:r>
          </a:p>
          <a:p>
            <a:pPr marL="742950" lvl="1" indent="-285750">
              <a:buFont typeface="Courier New" panose="02070309020205020404" pitchFamily="49" charset="0"/>
              <a:buChar char="o"/>
            </a:pPr>
            <a:r>
              <a:rPr lang="en-GB" sz="2000">
                <a:solidFill>
                  <a:schemeClr val="tx1"/>
                </a:solidFill>
                <a:latin typeface="Arial"/>
                <a:cs typeface="Arial"/>
              </a:rPr>
              <a:t>US lymphoma CAR-T Consortium data</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1056696" y="5746294"/>
            <a:ext cx="10460098" cy="780792"/>
            <a:chOff x="1456000" y="5631826"/>
            <a:chExt cx="10077188"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tIns="45720" rIns="91440" bIns="45720" rtlCol="0" anchor="ctr"/>
            <a:lstStyle/>
            <a:p>
              <a:r>
                <a:rPr lang="en-GB" sz="2000" dirty="0">
                  <a:solidFill>
                    <a:schemeClr val="tx1"/>
                  </a:solidFill>
                  <a:latin typeface="Arial"/>
                  <a:cs typeface="Arial"/>
                </a:rPr>
                <a:t>For the comparison with R-BAC (McCulloch), is it more appropriate to use ZUMA-2 alone or ZUMA-2 pooled with SACT and other RWE sources for brexu-cel?</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pic>
        <p:nvPicPr>
          <p:cNvPr id="4" name="Picture 3">
            <a:extLst>
              <a:ext uri="{FF2B5EF4-FFF2-40B4-BE49-F238E27FC236}">
                <a16:creationId xmlns:a16="http://schemas.microsoft.com/office/drawing/2014/main" id="{9685C802-433A-A1A1-16AB-0E0F8F99000B}"/>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67246" y="203227"/>
            <a:ext cx="592817" cy="592817"/>
          </a:xfrm>
          <a:prstGeom prst="rect">
            <a:avLst/>
          </a:prstGeom>
        </p:spPr>
      </p:pic>
      <p:sp>
        <p:nvSpPr>
          <p:cNvPr id="3" name="TextBox 2">
            <a:extLst>
              <a:ext uri="{FF2B5EF4-FFF2-40B4-BE49-F238E27FC236}">
                <a16:creationId xmlns:a16="http://schemas.microsoft.com/office/drawing/2014/main" id="{98209E7F-969F-4006-B87D-53614AB2E1F0}"/>
              </a:ext>
            </a:extLst>
          </p:cNvPr>
          <p:cNvSpPr txBox="1"/>
          <p:nvPr/>
        </p:nvSpPr>
        <p:spPr>
          <a:xfrm>
            <a:off x="7921375" y="184060"/>
            <a:ext cx="3688424" cy="646331"/>
          </a:xfrm>
          <a:prstGeom prst="rect">
            <a:avLst/>
          </a:prstGeom>
          <a:noFill/>
        </p:spPr>
        <p:txBody>
          <a:bodyPr wrap="square" rtlCol="0">
            <a:spAutoFit/>
          </a:bodyPr>
          <a:lstStyle/>
          <a:p>
            <a:r>
              <a:rPr lang="en-GB">
                <a:hlinkClick r:id="rId6" action="ppaction://hlinksldjump"/>
              </a:rPr>
              <a:t>Baseline characteristics of ZUMA-2 trial and RWE studies </a:t>
            </a:r>
            <a:endParaRPr lang="en-GB"/>
          </a:p>
        </p:txBody>
      </p:sp>
      <p:sp>
        <p:nvSpPr>
          <p:cNvPr id="5" name="Abbreviations">
            <a:extLst>
              <a:ext uri="{FF2B5EF4-FFF2-40B4-BE49-F238E27FC236}">
                <a16:creationId xmlns:a16="http://schemas.microsoft.com/office/drawing/2014/main" id="{26D29EA4-73B6-AF01-0473-6A75D31D74B1}"/>
              </a:ext>
            </a:extLst>
          </p:cNvPr>
          <p:cNvSpPr txBox="1">
            <a:spLocks/>
          </p:cNvSpPr>
          <p:nvPr/>
        </p:nvSpPr>
        <p:spPr>
          <a:xfrm>
            <a:off x="3343779" y="6581052"/>
            <a:ext cx="5496674" cy="3658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RWE, real-world evidence; SACT, Systemic Anti-Cancer Therapy </a:t>
            </a:r>
          </a:p>
        </p:txBody>
      </p:sp>
    </p:spTree>
    <p:extLst>
      <p:ext uri="{BB962C8B-B14F-4D97-AF65-F5344CB8AC3E}">
        <p14:creationId xmlns:p14="http://schemas.microsoft.com/office/powerpoint/2010/main" val="61126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2F8DC-995E-BAAD-6DB3-12BE1F515AE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2E25FA-EE70-6086-EAB0-F55E9560C814}"/>
              </a:ext>
            </a:extLst>
          </p:cNvPr>
          <p:cNvSpPr>
            <a:spLocks noGrp="1"/>
          </p:cNvSpPr>
          <p:nvPr>
            <p:ph type="title"/>
          </p:nvPr>
        </p:nvSpPr>
        <p:spPr/>
        <p:txBody>
          <a:bodyPr>
            <a:normAutofit fontScale="90000"/>
          </a:bodyPr>
          <a:lstStyle/>
          <a:p>
            <a:r>
              <a:rPr lang="en-GB">
                <a:hlinkClick r:id="" action="ppaction://noaction"/>
              </a:rPr>
              <a:t>Key issues</a:t>
            </a:r>
            <a:r>
              <a:rPr lang="en-GB"/>
              <a:t>: Average age of people eligible for brexu-cel</a:t>
            </a:r>
            <a:br>
              <a:rPr lang="en-GB"/>
            </a:br>
            <a:endParaRPr lang="en-GB"/>
          </a:p>
        </p:txBody>
      </p:sp>
      <p:grpSp>
        <p:nvGrpSpPr>
          <p:cNvPr id="2" name="Group 1">
            <a:extLst>
              <a:ext uri="{FF2B5EF4-FFF2-40B4-BE49-F238E27FC236}">
                <a16:creationId xmlns:a16="http://schemas.microsoft.com/office/drawing/2014/main" id="{847581F4-D6C8-E9A4-5076-8A8257C75D02}"/>
              </a:ext>
            </a:extLst>
          </p:cNvPr>
          <p:cNvGrpSpPr/>
          <p:nvPr/>
        </p:nvGrpSpPr>
        <p:grpSpPr>
          <a:xfrm>
            <a:off x="1025873" y="5478846"/>
            <a:ext cx="10460097" cy="763060"/>
            <a:chOff x="1456000" y="5631826"/>
            <a:chExt cx="10077188" cy="576000"/>
          </a:xfrm>
        </p:grpSpPr>
        <p:sp>
          <p:nvSpPr>
            <p:cNvPr id="18" name="Rectangle 17" descr="Question to committee">
              <a:extLst>
                <a:ext uri="{FF2B5EF4-FFF2-40B4-BE49-F238E27FC236}">
                  <a16:creationId xmlns:a16="http://schemas.microsoft.com/office/drawing/2014/main" id="{5E8CEA85-AD46-F05E-8D37-54E92A892BBB}"/>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dirty="0">
                  <a:solidFill>
                    <a:schemeClr val="tx1"/>
                  </a:solidFill>
                  <a:latin typeface="Arial" panose="020B0604020202020204" pitchFamily="34" charset="0"/>
                </a:rPr>
                <a:t>Is population eligible for brexu-cel likely to be younger than broader R/R population?</a:t>
              </a:r>
            </a:p>
            <a:p>
              <a:r>
                <a:rPr lang="en-GB" sz="2000" dirty="0">
                  <a:solidFill>
                    <a:schemeClr val="tx1"/>
                  </a:solidFill>
                  <a:latin typeface="Arial" panose="020B0604020202020204" pitchFamily="34" charset="0"/>
                </a:rPr>
                <a:t>Is 63.2 years the most appropriate starting age for the economic model?</a:t>
              </a:r>
            </a:p>
          </p:txBody>
        </p:sp>
        <p:grpSp>
          <p:nvGrpSpPr>
            <p:cNvPr id="19" name="Group 18">
              <a:extLst>
                <a:ext uri="{FF2B5EF4-FFF2-40B4-BE49-F238E27FC236}">
                  <a16:creationId xmlns:a16="http://schemas.microsoft.com/office/drawing/2014/main" id="{9A35AC38-667B-D31D-F728-4BE4F32EE165}"/>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556F561C-158E-5CAE-05C2-609D308AC615}"/>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EF6D1713-B9C8-F730-31F5-31465ADF014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5" name="Rectangle 4">
            <a:extLst>
              <a:ext uri="{FF2B5EF4-FFF2-40B4-BE49-F238E27FC236}">
                <a16:creationId xmlns:a16="http://schemas.microsoft.com/office/drawing/2014/main" id="{451EBFC6-0868-AD9C-E45B-A2D5628EFDAC}"/>
              </a:ext>
            </a:extLst>
          </p:cNvPr>
          <p:cNvSpPr/>
          <p:nvPr/>
        </p:nvSpPr>
        <p:spPr>
          <a:xfrm>
            <a:off x="477149" y="1055826"/>
            <a:ext cx="11306862" cy="690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Mean starting age in the company’s economic model is 63.2 years, taken from ZUMA-2</a:t>
            </a:r>
          </a:p>
        </p:txBody>
      </p:sp>
      <p:sp>
        <p:nvSpPr>
          <p:cNvPr id="7" name="Rectangle 6">
            <a:extLst>
              <a:ext uri="{FF2B5EF4-FFF2-40B4-BE49-F238E27FC236}">
                <a16:creationId xmlns:a16="http://schemas.microsoft.com/office/drawing/2014/main" id="{FB381C0A-3A68-9E92-3AF3-EA25E83E686A}"/>
              </a:ext>
            </a:extLst>
          </p:cNvPr>
          <p:cNvSpPr/>
          <p:nvPr/>
        </p:nvSpPr>
        <p:spPr>
          <a:xfrm>
            <a:off x="477149" y="1856019"/>
            <a:ext cx="11296436" cy="164948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a:solidFill>
                  <a:schemeClr val="tx1"/>
                </a:solidFill>
                <a:latin typeface="Arial" panose="020B0604020202020204" pitchFamily="34" charset="0"/>
              </a:rPr>
              <a:t>Did scenario analysis using SACT median age: 67.5 years (based on 97 applications for brexu-cel between 19 January 2021 and 30 September 2023)</a:t>
            </a:r>
          </a:p>
          <a:p>
            <a:pPr marL="285750" indent="-285750">
              <a:buFont typeface="Arial" panose="020B0604020202020204" pitchFamily="34" charset="0"/>
              <a:buChar char="•"/>
            </a:pPr>
            <a:r>
              <a:rPr lang="en-GB" sz="2000">
                <a:solidFill>
                  <a:schemeClr val="tx1"/>
                </a:solidFill>
                <a:latin typeface="Arial" panose="020B0604020202020204" pitchFamily="34" charset="0"/>
              </a:rPr>
              <a:t>Agree that mean age of 63.2 years is younger than expected for people with R/R MCL in the UK but is likely reflective of people that would be eligible for CAR T-cell treatment in clinical practice</a:t>
            </a:r>
          </a:p>
          <a:p>
            <a:pPr marL="285750" indent="-285750">
              <a:buFont typeface="Arial" panose="020B0604020202020204" pitchFamily="34" charset="0"/>
              <a:buChar char="•"/>
            </a:pPr>
            <a:endParaRPr lang="en-GB" sz="2000">
              <a:solidFill>
                <a:schemeClr val="tx1"/>
              </a:solidFill>
              <a:latin typeface="Arial" panose="020B0604020202020204" pitchFamily="34" charset="0"/>
            </a:endParaRPr>
          </a:p>
        </p:txBody>
      </p:sp>
      <p:sp>
        <p:nvSpPr>
          <p:cNvPr id="8" name="Rectangle 7">
            <a:extLst>
              <a:ext uri="{FF2B5EF4-FFF2-40B4-BE49-F238E27FC236}">
                <a16:creationId xmlns:a16="http://schemas.microsoft.com/office/drawing/2014/main" id="{F8D7C133-DDCC-2C15-DE8C-CC3B9934DE03}"/>
              </a:ext>
            </a:extLst>
          </p:cNvPr>
          <p:cNvSpPr/>
          <p:nvPr/>
        </p:nvSpPr>
        <p:spPr>
          <a:xfrm>
            <a:off x="477149" y="3614839"/>
            <a:ext cx="11296436" cy="16494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a:solidFill>
                  <a:schemeClr val="tx1"/>
                </a:solidFill>
                <a:latin typeface="Arial" panose="020B0604020202020204" pitchFamily="34" charset="0"/>
              </a:rPr>
              <a:t>Median age from ZUMA-2 is 65 years. Median age from both O’Reilly and DESCAR-T is 68</a:t>
            </a:r>
          </a:p>
          <a:p>
            <a:pPr marL="285750" indent="-285750">
              <a:buFont typeface="Arial" panose="020B0604020202020204" pitchFamily="34" charset="0"/>
              <a:buChar char="•"/>
            </a:pPr>
            <a:r>
              <a:rPr lang="en-GB" sz="2000">
                <a:solidFill>
                  <a:schemeClr val="tx1"/>
                </a:solidFill>
                <a:latin typeface="Arial" panose="020B0604020202020204" pitchFamily="34" charset="0"/>
              </a:rPr>
              <a:t>In TA677, a clinical expert suggested that ZUMA-2 patients were 8–10 years younger than the typical NHS patients with R/R MCL</a:t>
            </a:r>
          </a:p>
          <a:p>
            <a:pPr marL="285750" indent="-285750">
              <a:buFont typeface="Arial" panose="020B0604020202020204" pitchFamily="34" charset="0"/>
              <a:buChar char="•"/>
            </a:pPr>
            <a:r>
              <a:rPr lang="en-GB" sz="2000">
                <a:solidFill>
                  <a:schemeClr val="tx1"/>
                </a:solidFill>
                <a:latin typeface="Arial" panose="020B0604020202020204" pitchFamily="34" charset="0"/>
              </a:rPr>
              <a:t>Prefer mean age of 66 years from SACT for their base case</a:t>
            </a:r>
          </a:p>
          <a:p>
            <a:pPr marL="285750" indent="-285750">
              <a:buFont typeface="Arial" panose="020B0604020202020204" pitchFamily="34" charset="0"/>
              <a:buChar char="•"/>
            </a:pPr>
            <a:endParaRPr lang="en-GB" sz="2000">
              <a:solidFill>
                <a:schemeClr val="tx1"/>
              </a:solidFill>
              <a:latin typeface="Arial" panose="020B0604020202020204" pitchFamily="34" charset="0"/>
            </a:endParaRPr>
          </a:p>
        </p:txBody>
      </p:sp>
      <p:sp>
        <p:nvSpPr>
          <p:cNvPr id="9" name="Abbreviations">
            <a:extLst>
              <a:ext uri="{FF2B5EF4-FFF2-40B4-BE49-F238E27FC236}">
                <a16:creationId xmlns:a16="http://schemas.microsoft.com/office/drawing/2014/main" id="{3558234E-E7B3-0764-D03C-37132EAAE2B3}"/>
              </a:ext>
            </a:extLst>
          </p:cNvPr>
          <p:cNvSpPr txBox="1">
            <a:spLocks/>
          </p:cNvSpPr>
          <p:nvPr/>
        </p:nvSpPr>
        <p:spPr>
          <a:xfrm>
            <a:off x="2375870" y="6594476"/>
            <a:ext cx="8135921" cy="496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R/R, relapsed or refractory; MCL, mantle cell lymphoma; SACT, Systemic Anti-Cancer Therapy</a:t>
            </a:r>
          </a:p>
        </p:txBody>
      </p:sp>
      <p:pic>
        <p:nvPicPr>
          <p:cNvPr id="10" name="Picture 9">
            <a:extLst>
              <a:ext uri="{FF2B5EF4-FFF2-40B4-BE49-F238E27FC236}">
                <a16:creationId xmlns:a16="http://schemas.microsoft.com/office/drawing/2014/main" id="{DAAE1EBB-43C5-A239-0D5F-D6168A827550}"/>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67246" y="203227"/>
            <a:ext cx="592817" cy="592817"/>
          </a:xfrm>
          <a:prstGeom prst="rect">
            <a:avLst/>
          </a:prstGeom>
        </p:spPr>
      </p:pic>
    </p:spTree>
    <p:extLst>
      <p:ext uri="{BB962C8B-B14F-4D97-AF65-F5344CB8AC3E}">
        <p14:creationId xmlns:p14="http://schemas.microsoft.com/office/powerpoint/2010/main" val="128362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F186-4999-78FE-CDF0-EE14F01B92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66B0537-0D09-BBAA-1758-92D0360FC9B1}"/>
              </a:ext>
            </a:extLst>
          </p:cNvPr>
          <p:cNvSpPr>
            <a:spLocks noGrp="1"/>
          </p:cNvSpPr>
          <p:nvPr>
            <p:ph type="title"/>
          </p:nvPr>
        </p:nvSpPr>
        <p:spPr/>
        <p:txBody>
          <a:bodyPr>
            <a:normAutofit fontScale="90000"/>
          </a:bodyPr>
          <a:lstStyle/>
          <a:p>
            <a:r>
              <a:rPr lang="en-GB">
                <a:hlinkClick r:id="" action="ppaction://noaction"/>
              </a:rPr>
              <a:t>Key issues</a:t>
            </a:r>
            <a:r>
              <a:rPr lang="en-GB"/>
              <a:t>: </a:t>
            </a:r>
            <a:br>
              <a:rPr lang="en-GB"/>
            </a:br>
            <a:r>
              <a:rPr lang="en-GB"/>
              <a:t>Choice of population for extrapolating R-BAC PFS and OS (1) </a:t>
            </a:r>
            <a:br>
              <a:rPr lang="en-GB"/>
            </a:br>
            <a:endParaRPr lang="en-GB"/>
          </a:p>
        </p:txBody>
      </p:sp>
      <p:sp>
        <p:nvSpPr>
          <p:cNvPr id="13" name="Rectangle 12">
            <a:extLst>
              <a:ext uri="{FF2B5EF4-FFF2-40B4-BE49-F238E27FC236}">
                <a16:creationId xmlns:a16="http://schemas.microsoft.com/office/drawing/2014/main" id="{647093D7-63D3-6815-335B-3E18D83E69D7}"/>
              </a:ext>
            </a:extLst>
          </p:cNvPr>
          <p:cNvSpPr/>
          <p:nvPr/>
        </p:nvSpPr>
        <p:spPr>
          <a:xfrm>
            <a:off x="466723" y="1231435"/>
            <a:ext cx="11306862" cy="690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Using outcomes from McCulloch 2020 possibly overestimates real-world efficacy of R-BAC</a:t>
            </a:r>
          </a:p>
        </p:txBody>
      </p:sp>
      <p:sp>
        <p:nvSpPr>
          <p:cNvPr id="15" name="Rectangle 14">
            <a:extLst>
              <a:ext uri="{FF2B5EF4-FFF2-40B4-BE49-F238E27FC236}">
                <a16:creationId xmlns:a16="http://schemas.microsoft.com/office/drawing/2014/main" id="{2C1A45A1-1087-1BBB-6B0A-4CB32FE8EA0C}"/>
              </a:ext>
            </a:extLst>
          </p:cNvPr>
          <p:cNvSpPr/>
          <p:nvPr/>
        </p:nvSpPr>
        <p:spPr>
          <a:xfrm>
            <a:off x="477149" y="2049146"/>
            <a:ext cx="11296436" cy="13798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a:solidFill>
                  <a:schemeClr val="tx1"/>
                </a:solidFill>
                <a:latin typeface="Arial" panose="020B0604020202020204" pitchFamily="34" charset="0"/>
              </a:rPr>
              <a:t>Efficacy estimates for SoC sourced from McCulloch 2020, consistent with original submission</a:t>
            </a:r>
          </a:p>
          <a:p>
            <a:pPr marL="285750" indent="-285750">
              <a:buFont typeface="Arial" panose="020B0604020202020204" pitchFamily="34" charset="0"/>
              <a:buChar char="•"/>
            </a:pPr>
            <a:r>
              <a:rPr lang="en-GB" sz="2000">
                <a:solidFill>
                  <a:schemeClr val="tx1"/>
                </a:solidFill>
                <a:latin typeface="Arial" panose="020B0604020202020204" pitchFamily="34" charset="0"/>
              </a:rPr>
              <a:t>Study had higher than expected rate of subsequent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 (31%), but company did not adjust for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 proportions in its base case (scenarios provided for 15% and 40% having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a:t>
            </a:r>
          </a:p>
        </p:txBody>
      </p:sp>
      <p:sp>
        <p:nvSpPr>
          <p:cNvPr id="16" name="Rectangle 15">
            <a:extLst>
              <a:ext uri="{FF2B5EF4-FFF2-40B4-BE49-F238E27FC236}">
                <a16:creationId xmlns:a16="http://schemas.microsoft.com/office/drawing/2014/main" id="{C5E68A4F-2CE7-E1FD-FD2A-F2F89F37C1C1}"/>
              </a:ext>
            </a:extLst>
          </p:cNvPr>
          <p:cNvSpPr/>
          <p:nvPr/>
        </p:nvSpPr>
        <p:spPr>
          <a:xfrm>
            <a:off x="481100" y="3555851"/>
            <a:ext cx="11296436" cy="25836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dirty="0">
                <a:solidFill>
                  <a:schemeClr val="tx1"/>
                </a:solidFill>
                <a:latin typeface="Arial"/>
                <a:cs typeface="Arial"/>
              </a:rPr>
              <a:t>EAG comments</a:t>
            </a:r>
          </a:p>
          <a:p>
            <a:pPr marL="285750" indent="-285750">
              <a:buFont typeface="Arial" panose="020B0604020202020204" pitchFamily="34" charset="0"/>
              <a:buChar char="•"/>
            </a:pPr>
            <a:r>
              <a:rPr lang="en-GB" sz="2000" dirty="0">
                <a:solidFill>
                  <a:schemeClr val="tx1"/>
                </a:solidFill>
                <a:latin typeface="Arial"/>
                <a:cs typeface="Arial"/>
              </a:rPr>
              <a:t>Clinical expert advice to EAG that time-to-event data from McCulloch 2020 too optimistic compared with expected outcomes because of selection bias towards younger and fitter patients </a:t>
            </a:r>
          </a:p>
          <a:p>
            <a:pPr marL="285750" indent="-285750">
              <a:buFont typeface="Arial" panose="020B0604020202020204" pitchFamily="34" charset="0"/>
              <a:buChar char="•"/>
            </a:pPr>
            <a:r>
              <a:rPr lang="en-GB" sz="2000" dirty="0">
                <a:solidFill>
                  <a:schemeClr val="tx1"/>
                </a:solidFill>
                <a:latin typeface="Arial"/>
                <a:cs typeface="Arial"/>
              </a:rPr>
              <a:t>PFS for people who had subsequent </a:t>
            </a:r>
            <a:r>
              <a:rPr lang="en-GB" sz="2000" dirty="0" err="1">
                <a:solidFill>
                  <a:schemeClr val="tx1"/>
                </a:solidFill>
                <a:latin typeface="Arial"/>
                <a:cs typeface="Arial"/>
              </a:rPr>
              <a:t>alloSCT</a:t>
            </a:r>
            <a:r>
              <a:rPr lang="en-GB" sz="2000" dirty="0">
                <a:solidFill>
                  <a:schemeClr val="tx1"/>
                </a:solidFill>
                <a:latin typeface="Arial"/>
                <a:cs typeface="Arial"/>
              </a:rPr>
              <a:t> reported separately, so possible to match these to PFS times for whole population, and remove them</a:t>
            </a:r>
          </a:p>
          <a:p>
            <a:pPr marL="285750" indent="-285750">
              <a:buFont typeface="Arial" panose="020B0604020202020204" pitchFamily="34" charset="0"/>
              <a:buChar char="•"/>
            </a:pPr>
            <a:r>
              <a:rPr lang="en-GB" sz="2000" dirty="0">
                <a:solidFill>
                  <a:schemeClr val="tx1"/>
                </a:solidFill>
                <a:latin typeface="Arial"/>
                <a:cs typeface="Arial"/>
              </a:rPr>
              <a:t>Similar approach also possible for OS</a:t>
            </a:r>
          </a:p>
          <a:p>
            <a:pPr marL="285750" indent="-285750">
              <a:buFont typeface="Arial" panose="020B0604020202020204" pitchFamily="34" charset="0"/>
              <a:buChar char="•"/>
            </a:pPr>
            <a:r>
              <a:rPr lang="en-GB" sz="2000" dirty="0">
                <a:solidFill>
                  <a:schemeClr val="tx1"/>
                </a:solidFill>
                <a:latin typeface="Arial"/>
                <a:cs typeface="Arial"/>
              </a:rPr>
              <a:t>EAG prefers to use population from McCulloch 2020 who did not receive subsequent </a:t>
            </a:r>
            <a:r>
              <a:rPr lang="en-GB" sz="2000" dirty="0" err="1">
                <a:solidFill>
                  <a:schemeClr val="tx1"/>
                </a:solidFill>
                <a:latin typeface="Arial"/>
                <a:cs typeface="Arial"/>
              </a:rPr>
              <a:t>alloSCT</a:t>
            </a:r>
            <a:r>
              <a:rPr lang="en-GB" sz="2000" dirty="0">
                <a:solidFill>
                  <a:schemeClr val="tx1"/>
                </a:solidFill>
                <a:latin typeface="Arial"/>
                <a:cs typeface="Arial"/>
              </a:rPr>
              <a:t> for extrapolating PFS and OS for R-BAC, as more closely aligned with real-world population</a:t>
            </a:r>
          </a:p>
        </p:txBody>
      </p:sp>
      <p:sp>
        <p:nvSpPr>
          <p:cNvPr id="28" name="Abbreviations">
            <a:extLst>
              <a:ext uri="{FF2B5EF4-FFF2-40B4-BE49-F238E27FC236}">
                <a16:creationId xmlns:a16="http://schemas.microsoft.com/office/drawing/2014/main" id="{1D2531C8-6CEA-FF76-7ABC-4B0410A56DF6}"/>
              </a:ext>
            </a:extLst>
          </p:cNvPr>
          <p:cNvSpPr>
            <a:spLocks noGrp="1"/>
          </p:cNvSpPr>
          <p:nvPr>
            <p:ph type="body" sz="quarter" idx="13"/>
          </p:nvPr>
        </p:nvSpPr>
        <p:spPr>
          <a:xfrm>
            <a:off x="2774021" y="6594476"/>
            <a:ext cx="7500135" cy="405829"/>
          </a:xfrm>
        </p:spPr>
        <p:txBody>
          <a:bodyPr>
            <a:normAutofit/>
          </a:bodyPr>
          <a:lstStyle/>
          <a:p>
            <a:r>
              <a:rPr lang="en-GB" dirty="0" err="1"/>
              <a:t>alloSCT</a:t>
            </a:r>
            <a:r>
              <a:rPr lang="en-GB" dirty="0"/>
              <a:t>, allogeneic stem-cell transplant; OS, overall survival; PFS, progression-free survival</a:t>
            </a:r>
          </a:p>
        </p:txBody>
      </p:sp>
      <p:pic>
        <p:nvPicPr>
          <p:cNvPr id="4" name="Picture 3">
            <a:extLst>
              <a:ext uri="{FF2B5EF4-FFF2-40B4-BE49-F238E27FC236}">
                <a16:creationId xmlns:a16="http://schemas.microsoft.com/office/drawing/2014/main" id="{E26A25F3-744B-3897-4A12-F4D819DE15EF}"/>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10110" y="184060"/>
            <a:ext cx="592817" cy="592817"/>
          </a:xfrm>
          <a:prstGeom prst="rect">
            <a:avLst/>
          </a:prstGeom>
        </p:spPr>
      </p:pic>
    </p:spTree>
    <p:extLst>
      <p:ext uri="{BB962C8B-B14F-4D97-AF65-F5344CB8AC3E}">
        <p14:creationId xmlns:p14="http://schemas.microsoft.com/office/powerpoint/2010/main" val="233139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704ED-4722-DC77-AD8A-E3F73E9F571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CA8014-8F7B-291E-5E96-739B40996AF9}"/>
              </a:ext>
            </a:extLst>
          </p:cNvPr>
          <p:cNvSpPr>
            <a:spLocks noGrp="1"/>
          </p:cNvSpPr>
          <p:nvPr>
            <p:ph type="title"/>
          </p:nvPr>
        </p:nvSpPr>
        <p:spPr/>
        <p:txBody>
          <a:bodyPr>
            <a:normAutofit fontScale="90000"/>
          </a:bodyPr>
          <a:lstStyle/>
          <a:p>
            <a:r>
              <a:rPr lang="en-GB">
                <a:hlinkClick r:id="" action="ppaction://noaction"/>
              </a:rPr>
              <a:t>Key issues</a:t>
            </a:r>
            <a:r>
              <a:rPr lang="en-GB"/>
              <a:t>: </a:t>
            </a:r>
            <a:br>
              <a:rPr lang="en-GB"/>
            </a:br>
            <a:r>
              <a:rPr lang="en-GB"/>
              <a:t>Choice of population for extrapolating R-BAC PFS and OS (2) </a:t>
            </a:r>
            <a:br>
              <a:rPr lang="en-GB"/>
            </a:br>
            <a:endParaRPr lang="en-GB"/>
          </a:p>
        </p:txBody>
      </p:sp>
      <p:grpSp>
        <p:nvGrpSpPr>
          <p:cNvPr id="2" name="Group 1">
            <a:extLst>
              <a:ext uri="{FF2B5EF4-FFF2-40B4-BE49-F238E27FC236}">
                <a16:creationId xmlns:a16="http://schemas.microsoft.com/office/drawing/2014/main" id="{56EFF156-D321-EDEE-EE7D-51BD2BF8999A}"/>
              </a:ext>
            </a:extLst>
          </p:cNvPr>
          <p:cNvGrpSpPr/>
          <p:nvPr/>
        </p:nvGrpSpPr>
        <p:grpSpPr>
          <a:xfrm>
            <a:off x="1256291" y="5693280"/>
            <a:ext cx="10077188" cy="707886"/>
            <a:chOff x="1456000" y="5631826"/>
            <a:chExt cx="10077188" cy="576000"/>
          </a:xfrm>
        </p:grpSpPr>
        <p:sp>
          <p:nvSpPr>
            <p:cNvPr id="18" name="Rectangle 17" descr="Question to committee">
              <a:extLst>
                <a:ext uri="{FF2B5EF4-FFF2-40B4-BE49-F238E27FC236}">
                  <a16:creationId xmlns:a16="http://schemas.microsoft.com/office/drawing/2014/main" id="{E2098F03-D7E2-D424-54EF-0711505D8D77}"/>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a:solidFill>
                    <a:schemeClr val="tx1"/>
                  </a:solidFill>
                  <a:latin typeface="Arial" panose="020B0604020202020204" pitchFamily="34" charset="0"/>
                </a:rPr>
                <a:t>Is it more appropriate to use company method or EAG-adjusted population from McCulloch 2020 for extrapolating PFS and OS for R-BAC?</a:t>
              </a:r>
            </a:p>
          </p:txBody>
        </p:sp>
        <p:grpSp>
          <p:nvGrpSpPr>
            <p:cNvPr id="19" name="Group 18">
              <a:extLst>
                <a:ext uri="{FF2B5EF4-FFF2-40B4-BE49-F238E27FC236}">
                  <a16:creationId xmlns:a16="http://schemas.microsoft.com/office/drawing/2014/main" id="{D1BF4FD7-1C9E-6902-6417-961037270AB5}"/>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8C7D34D1-7EE8-FD59-3EFC-5E16D7EBDB0D}"/>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FDB77E3F-AB11-9AA4-DD43-79230E191F8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28" name="Abbreviations">
            <a:extLst>
              <a:ext uri="{FF2B5EF4-FFF2-40B4-BE49-F238E27FC236}">
                <a16:creationId xmlns:a16="http://schemas.microsoft.com/office/drawing/2014/main" id="{17E4ED2F-5843-70FB-C32B-8A929290A915}"/>
              </a:ext>
            </a:extLst>
          </p:cNvPr>
          <p:cNvSpPr>
            <a:spLocks noGrp="1"/>
          </p:cNvSpPr>
          <p:nvPr>
            <p:ph type="body" sz="quarter" idx="13"/>
          </p:nvPr>
        </p:nvSpPr>
        <p:spPr>
          <a:xfrm>
            <a:off x="2123260" y="6594476"/>
            <a:ext cx="9086850" cy="365125"/>
          </a:xfrm>
        </p:spPr>
        <p:txBody>
          <a:bodyPr/>
          <a:lstStyle/>
          <a:p>
            <a:r>
              <a:rPr lang="en-GB"/>
              <a:t>PFS, progression-free survival; OS, overall survival; </a:t>
            </a:r>
            <a:r>
              <a:rPr lang="en-GB" err="1"/>
              <a:t>alloSCT</a:t>
            </a:r>
            <a:r>
              <a:rPr lang="en-GB"/>
              <a:t>, allogeneic stem cell transplant</a:t>
            </a:r>
          </a:p>
        </p:txBody>
      </p:sp>
      <p:pic>
        <p:nvPicPr>
          <p:cNvPr id="4" name="Picture 3">
            <a:extLst>
              <a:ext uri="{FF2B5EF4-FFF2-40B4-BE49-F238E27FC236}">
                <a16:creationId xmlns:a16="http://schemas.microsoft.com/office/drawing/2014/main" id="{6A8D0B44-1425-3311-4BED-FBAD91BF4F3C}"/>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210110" y="184060"/>
            <a:ext cx="592817" cy="592817"/>
          </a:xfrm>
          <a:prstGeom prst="rect">
            <a:avLst/>
          </a:prstGeom>
        </p:spPr>
      </p:pic>
      <p:pic>
        <p:nvPicPr>
          <p:cNvPr id="3" name="Picture 2" descr="A graph of a graph&#10;&#10;AI-generated content may be incorrect.">
            <a:extLst>
              <a:ext uri="{FF2B5EF4-FFF2-40B4-BE49-F238E27FC236}">
                <a16:creationId xmlns:a16="http://schemas.microsoft.com/office/drawing/2014/main" id="{540A842B-E04D-F130-3C70-66468AE011C6}"/>
              </a:ext>
            </a:extLst>
          </p:cNvPr>
          <p:cNvPicPr>
            <a:picLocks noChangeAspect="1"/>
          </p:cNvPicPr>
          <p:nvPr/>
        </p:nvPicPr>
        <p:blipFill>
          <a:blip r:embed="rId6"/>
          <a:stretch>
            <a:fillRect/>
          </a:stretch>
        </p:blipFill>
        <p:spPr>
          <a:xfrm>
            <a:off x="6189202" y="1893670"/>
            <a:ext cx="5731510" cy="3317240"/>
          </a:xfrm>
          <a:prstGeom prst="rect">
            <a:avLst/>
          </a:prstGeom>
        </p:spPr>
      </p:pic>
      <p:pic>
        <p:nvPicPr>
          <p:cNvPr id="5" name="Picture 4" descr="A graph of a number of months&#10;&#10;AI-generated content may be incorrect.">
            <a:extLst>
              <a:ext uri="{FF2B5EF4-FFF2-40B4-BE49-F238E27FC236}">
                <a16:creationId xmlns:a16="http://schemas.microsoft.com/office/drawing/2014/main" id="{F50A2B16-43C5-A7E1-1C36-0CE3C75ECCD9}"/>
              </a:ext>
            </a:extLst>
          </p:cNvPr>
          <p:cNvPicPr>
            <a:picLocks noChangeAspect="1"/>
          </p:cNvPicPr>
          <p:nvPr/>
        </p:nvPicPr>
        <p:blipFill>
          <a:blip r:embed="rId7"/>
          <a:stretch>
            <a:fillRect/>
          </a:stretch>
        </p:blipFill>
        <p:spPr>
          <a:xfrm>
            <a:off x="96627" y="1947098"/>
            <a:ext cx="5731510" cy="3263812"/>
          </a:xfrm>
          <a:prstGeom prst="rect">
            <a:avLst/>
          </a:prstGeom>
        </p:spPr>
      </p:pic>
      <p:sp>
        <p:nvSpPr>
          <p:cNvPr id="7" name="TextBox 6">
            <a:extLst>
              <a:ext uri="{FF2B5EF4-FFF2-40B4-BE49-F238E27FC236}">
                <a16:creationId xmlns:a16="http://schemas.microsoft.com/office/drawing/2014/main" id="{0DC15149-D5F1-390A-0667-2D86A00410FB}"/>
              </a:ext>
            </a:extLst>
          </p:cNvPr>
          <p:cNvSpPr txBox="1"/>
          <p:nvPr/>
        </p:nvSpPr>
        <p:spPr>
          <a:xfrm>
            <a:off x="339047" y="1323924"/>
            <a:ext cx="5489090" cy="707886"/>
          </a:xfrm>
          <a:prstGeom prst="rect">
            <a:avLst/>
          </a:prstGeom>
          <a:noFill/>
        </p:spPr>
        <p:txBody>
          <a:bodyPr wrap="square" rtlCol="0">
            <a:spAutoFit/>
          </a:bodyPr>
          <a:lstStyle/>
          <a:p>
            <a:r>
              <a:rPr lang="en-GB" sz="2000"/>
              <a:t>PFS from McCulloch et al. removing people with subsequent </a:t>
            </a:r>
            <a:r>
              <a:rPr lang="en-GB" sz="2000" err="1"/>
              <a:t>alloSCT</a:t>
            </a:r>
            <a:endParaRPr lang="en-GB" sz="2000"/>
          </a:p>
        </p:txBody>
      </p:sp>
      <p:sp>
        <p:nvSpPr>
          <p:cNvPr id="8" name="TextBox 7">
            <a:extLst>
              <a:ext uri="{FF2B5EF4-FFF2-40B4-BE49-F238E27FC236}">
                <a16:creationId xmlns:a16="http://schemas.microsoft.com/office/drawing/2014/main" id="{F81C0F3B-7169-9A86-202E-078174221DBE}"/>
              </a:ext>
            </a:extLst>
          </p:cNvPr>
          <p:cNvSpPr txBox="1"/>
          <p:nvPr/>
        </p:nvSpPr>
        <p:spPr>
          <a:xfrm>
            <a:off x="6606283" y="1323924"/>
            <a:ext cx="5489090" cy="707886"/>
          </a:xfrm>
          <a:prstGeom prst="rect">
            <a:avLst/>
          </a:prstGeom>
          <a:noFill/>
        </p:spPr>
        <p:txBody>
          <a:bodyPr wrap="square" rtlCol="0">
            <a:spAutoFit/>
          </a:bodyPr>
          <a:lstStyle/>
          <a:p>
            <a:r>
              <a:rPr lang="en-GB" sz="2000"/>
              <a:t>OS from McCulloch et al. removing people with subsequent </a:t>
            </a:r>
            <a:r>
              <a:rPr lang="en-GB" sz="2000" err="1"/>
              <a:t>alloSCT</a:t>
            </a:r>
            <a:endParaRPr lang="en-GB" sz="2000"/>
          </a:p>
        </p:txBody>
      </p:sp>
    </p:spTree>
    <p:extLst>
      <p:ext uri="{BB962C8B-B14F-4D97-AF65-F5344CB8AC3E}">
        <p14:creationId xmlns:p14="http://schemas.microsoft.com/office/powerpoint/2010/main" val="284966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Brexucabtagene </a:t>
            </a:r>
            <a:r>
              <a:rPr lang="en-GB" err="1">
                <a:latin typeface="Arial" panose="020B0604020202020204" pitchFamily="34" charset="0"/>
                <a:cs typeface="Arial" panose="020B0604020202020204" pitchFamily="34" charset="0"/>
              </a:rPr>
              <a:t>autoleucel</a:t>
            </a:r>
            <a:r>
              <a:rPr lang="en-GB">
                <a:latin typeface="Arial" panose="020B0604020202020204" pitchFamily="34" charset="0"/>
                <a:cs typeface="Arial" panose="020B0604020202020204" pitchFamily="34" charset="0"/>
              </a:rPr>
              <a:t> for treating relapsed or refractory mantle cell lymphoma after 2 or more systemic treatments</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a:t> </a:t>
            </a:r>
            <a:r>
              <a:rPr lang="en-GB" sz="2800" b="1"/>
              <a:t>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Brexucabtagene </a:t>
            </a:r>
            <a:r>
              <a:rPr lang="en-GB" err="1">
                <a:latin typeface="Arial" panose="020B0604020202020204" pitchFamily="34" charset="0"/>
                <a:cs typeface="Arial" panose="020B0604020202020204" pitchFamily="34" charset="0"/>
              </a:rPr>
              <a:t>autoleucel</a:t>
            </a:r>
            <a:r>
              <a:rPr lang="en-GB">
                <a:latin typeface="Arial" panose="020B0604020202020204" pitchFamily="34" charset="0"/>
                <a:cs typeface="Arial" panose="020B0604020202020204" pitchFamily="34" charset="0"/>
              </a:rPr>
              <a:t> for treating relapsed or refractory mantle cell lymphoma after 2 or more systemic treatments</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ü"/>
            </a:pPr>
            <a:r>
              <a:rPr lang="en-GB" sz="2800" b="1"/>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1595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D1D93-156B-406B-912A-00A5611DF27E}"/>
              </a:ext>
            </a:extLst>
          </p:cNvPr>
          <p:cNvSpPr txBox="1"/>
          <p:nvPr/>
        </p:nvSpPr>
        <p:spPr>
          <a:xfrm>
            <a:off x="71919" y="3316892"/>
            <a:ext cx="4253501" cy="770685"/>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3 health states: pre-progression</a:t>
            </a:r>
            <a:r>
              <a:rPr lang="en-GB" sz="2000">
                <a:solidFill>
                  <a:srgbClr val="000000"/>
                </a:solidFill>
                <a:latin typeface="Arial" panose="020B0604020202020204"/>
              </a:rPr>
              <a:t>,</a:t>
            </a: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 post-progression, and death</a:t>
            </a:r>
          </a:p>
        </p:txBody>
      </p:sp>
      <p:sp>
        <p:nvSpPr>
          <p:cNvPr id="2" name="Title 1">
            <a:extLst>
              <a:ext uri="{FF2B5EF4-FFF2-40B4-BE49-F238E27FC236}">
                <a16:creationId xmlns:a16="http://schemas.microsoft.com/office/drawing/2014/main" id="{73EE0DF2-256F-EF03-55AB-A770E93707B5}"/>
              </a:ext>
            </a:extLst>
          </p:cNvPr>
          <p:cNvSpPr>
            <a:spLocks noGrp="1"/>
          </p:cNvSpPr>
          <p:nvPr>
            <p:ph type="title"/>
          </p:nvPr>
        </p:nvSpPr>
        <p:spPr/>
        <p:txBody>
          <a:bodyPr>
            <a:noAutofit/>
          </a:bodyPr>
          <a:lstStyle/>
          <a:p>
            <a:r>
              <a:rPr lang="en-GB" sz="2800"/>
              <a:t>Company’s model overview: Partitioned Survival model</a:t>
            </a:r>
            <a:br>
              <a:rPr lang="en-GB" sz="2800"/>
            </a:br>
            <a:endParaRPr lang="en-GB" sz="2800"/>
          </a:p>
        </p:txBody>
      </p:sp>
      <p:sp>
        <p:nvSpPr>
          <p:cNvPr id="6" name="Text Placeholder 5">
            <a:extLst>
              <a:ext uri="{FF2B5EF4-FFF2-40B4-BE49-F238E27FC236}">
                <a16:creationId xmlns:a16="http://schemas.microsoft.com/office/drawing/2014/main" id="{26FB63C3-F28C-6D1A-017E-2D10111282F6}"/>
              </a:ext>
            </a:extLst>
          </p:cNvPr>
          <p:cNvSpPr>
            <a:spLocks noGrp="1"/>
          </p:cNvSpPr>
          <p:nvPr>
            <p:ph type="body" sz="quarter" idx="13"/>
          </p:nvPr>
        </p:nvSpPr>
        <p:spPr>
          <a:xfrm>
            <a:off x="1338477" y="6400801"/>
            <a:ext cx="9870630" cy="457199"/>
          </a:xfrm>
        </p:spPr>
        <p:txBody>
          <a:bodyPr>
            <a:noAutofit/>
          </a:bodyPr>
          <a:lstStyle/>
          <a:p>
            <a:r>
              <a:rPr lang="en-GB"/>
              <a:t>ONS, Office for National Statistics; RWE, real-world evidence; </a:t>
            </a:r>
            <a:r>
              <a:rPr lang="en-GB" err="1"/>
              <a:t>alloSCT</a:t>
            </a:r>
            <a:r>
              <a:rPr lang="en-GB"/>
              <a:t>, allogeneic stem cell transplant; R/R, relapsed or refractory; MCL, mantle cell lymphoma</a:t>
            </a:r>
          </a:p>
        </p:txBody>
      </p:sp>
      <p:sp>
        <p:nvSpPr>
          <p:cNvPr id="7" name="Text Placeholder 6">
            <a:extLst>
              <a:ext uri="{FF2B5EF4-FFF2-40B4-BE49-F238E27FC236}">
                <a16:creationId xmlns:a16="http://schemas.microsoft.com/office/drawing/2014/main" id="{BAEE50B8-22A2-DBF3-24BF-CE4D7A5CF929}"/>
              </a:ext>
            </a:extLst>
          </p:cNvPr>
          <p:cNvSpPr>
            <a:spLocks noGrp="1"/>
          </p:cNvSpPr>
          <p:nvPr>
            <p:ph type="body" sz="quarter" idx="14"/>
          </p:nvPr>
        </p:nvSpPr>
        <p:spPr/>
        <p:txBody>
          <a:bodyPr/>
          <a:lstStyle/>
          <a:p>
            <a:r>
              <a:rPr lang="en-GB"/>
              <a:t>EAG says model structure is consistent with TA677 and is appropriate </a:t>
            </a:r>
          </a:p>
        </p:txBody>
      </p:sp>
      <p:pic>
        <p:nvPicPr>
          <p:cNvPr id="9" name="Picture 8" descr="A diagram of a death&#10;&#10;AI-generated content may be incorrect.">
            <a:extLst>
              <a:ext uri="{FF2B5EF4-FFF2-40B4-BE49-F238E27FC236}">
                <a16:creationId xmlns:a16="http://schemas.microsoft.com/office/drawing/2014/main" id="{E86AE8E5-3B37-A2B8-EB83-AD2747AC0E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531" y="1515343"/>
            <a:ext cx="2905692" cy="1886399"/>
          </a:xfrm>
          <a:prstGeom prst="rect">
            <a:avLst/>
          </a:prstGeom>
          <a:noFill/>
        </p:spPr>
      </p:pic>
      <p:sp>
        <p:nvSpPr>
          <p:cNvPr id="11" name="TextBox 30">
            <a:extLst>
              <a:ext uri="{FF2B5EF4-FFF2-40B4-BE49-F238E27FC236}">
                <a16:creationId xmlns:a16="http://schemas.microsoft.com/office/drawing/2014/main" id="{86BCC8EE-16D6-A0D9-9772-C44870AB031A}"/>
              </a:ext>
            </a:extLst>
          </p:cNvPr>
          <p:cNvSpPr txBox="1"/>
          <p:nvPr/>
        </p:nvSpPr>
        <p:spPr>
          <a:xfrm>
            <a:off x="364933" y="4274693"/>
            <a:ext cx="11454365" cy="1938992"/>
          </a:xfrm>
          <a:prstGeom prst="rect">
            <a:avLst/>
          </a:prstGeom>
          <a:solidFill>
            <a:schemeClr val="bg1"/>
          </a:solidFill>
          <a:ln w="38100">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Arial" panose="020B0604020202020204" pitchFamily="34" charset="0"/>
                <a:cs typeface="Arial" panose="020B0604020202020204" pitchFamily="34" charset="0"/>
              </a:rPr>
              <a:t>EAG comments:</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Model differentiates long-term survivorship (LTS) in the pre-progression state, specifically for </a:t>
            </a:r>
            <a:r>
              <a:rPr lang="en-GB" sz="2000" err="1">
                <a:latin typeface="Arial" panose="020B0604020202020204" pitchFamily="34" charset="0"/>
                <a:cs typeface="Arial" panose="020B0604020202020204" pitchFamily="34" charset="0"/>
              </a:rPr>
              <a:t>brexu</a:t>
            </a:r>
            <a:r>
              <a:rPr lang="en-GB" sz="2000">
                <a:latin typeface="Arial" panose="020B0604020202020204" pitchFamily="34" charset="0"/>
                <a:cs typeface="Arial" panose="020B0604020202020204" pitchFamily="34" charset="0"/>
              </a:rPr>
              <a:t>-cel</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Patients in the </a:t>
            </a:r>
            <a:r>
              <a:rPr lang="en-GB" sz="2000" err="1">
                <a:latin typeface="Arial" panose="020B0604020202020204" pitchFamily="34" charset="0"/>
                <a:cs typeface="Arial" panose="020B0604020202020204" pitchFamily="34" charset="0"/>
              </a:rPr>
              <a:t>brexu</a:t>
            </a:r>
            <a:r>
              <a:rPr lang="en-GB" sz="2000">
                <a:latin typeface="Arial" panose="020B0604020202020204" pitchFamily="34" charset="0"/>
                <a:cs typeface="Arial" panose="020B0604020202020204" pitchFamily="34" charset="0"/>
              </a:rPr>
              <a:t>-cel arm are assumed LTS after 48 months and follow age-adjusted ONS general population survival data, adjusted by a standardised mortality ratio</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Mean age at start is 63.2 years (see tech team issue on average age of people with R/R MCL)</a:t>
            </a:r>
          </a:p>
        </p:txBody>
      </p:sp>
      <p:sp>
        <p:nvSpPr>
          <p:cNvPr id="10" name="TextBox 30">
            <a:extLst>
              <a:ext uri="{FF2B5EF4-FFF2-40B4-BE49-F238E27FC236}">
                <a16:creationId xmlns:a16="http://schemas.microsoft.com/office/drawing/2014/main" id="{EBA5198D-A7E5-B649-F0DC-32322B661578}"/>
              </a:ext>
            </a:extLst>
          </p:cNvPr>
          <p:cNvSpPr txBox="1"/>
          <p:nvPr/>
        </p:nvSpPr>
        <p:spPr>
          <a:xfrm>
            <a:off x="4561726" y="1533032"/>
            <a:ext cx="7252296" cy="2554545"/>
          </a:xfrm>
          <a:prstGeom prst="rect">
            <a:avLst/>
          </a:prstGeom>
          <a:solidFill>
            <a:schemeClr val="bg1"/>
          </a:solidFill>
          <a:ln w="38100">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Arial" panose="020B0604020202020204" pitchFamily="34" charset="0"/>
                <a:cs typeface="Arial" panose="020B0604020202020204" pitchFamily="34" charset="0"/>
              </a:rPr>
              <a:t>Modelling assumptions with greatest effect on ICER:</a:t>
            </a:r>
          </a:p>
          <a:p>
            <a:pPr marL="342900" lvl="0" indent="-342900">
              <a:buFont typeface="Symbol" panose="05050102010706020507" pitchFamily="18" charset="2"/>
              <a:buChar char=""/>
              <a:tabLst>
                <a:tab pos="180340" algn="l"/>
                <a:tab pos="450215" algn="l"/>
              </a:tabLst>
            </a:pPr>
            <a:r>
              <a:rPr lang="en-GB" sz="2000">
                <a:latin typeface="Arial" panose="020B0604020202020204" pitchFamily="34" charset="0"/>
                <a:ea typeface="Times New Roman" panose="02020603050405020304" pitchFamily="18" charset="0"/>
                <a:cs typeface="Times New Roman" panose="02020603050405020304" pitchFamily="18" charset="0"/>
              </a:rPr>
              <a:t>D</a:t>
            </a:r>
            <a:r>
              <a:rPr lang="en-GB" sz="2000">
                <a:effectLst/>
                <a:latin typeface="Arial" panose="020B0604020202020204" pitchFamily="34" charset="0"/>
                <a:ea typeface="Times New Roman" panose="02020603050405020304" pitchFamily="18" charset="0"/>
                <a:cs typeface="Times New Roman" panose="02020603050405020304" pitchFamily="18" charset="0"/>
              </a:rPr>
              <a:t>ecision to include the leukapheresis period and broaden the population of brexu-cel </a:t>
            </a:r>
          </a:p>
          <a:p>
            <a:pPr marL="342900" lvl="0" indent="-342900">
              <a:buFont typeface="Symbol" panose="05050102010706020507" pitchFamily="18" charset="2"/>
              <a:buChar char=""/>
              <a:tabLst>
                <a:tab pos="180340" algn="l"/>
                <a:tab pos="450215" algn="l"/>
              </a:tabLst>
            </a:pPr>
            <a:r>
              <a:rPr lang="en-GB" sz="2000">
                <a:effectLst/>
                <a:latin typeface="Arial" panose="020B0604020202020204" pitchFamily="34" charset="0"/>
                <a:ea typeface="Times New Roman" panose="02020603050405020304" pitchFamily="18" charset="0"/>
                <a:cs typeface="Times New Roman" panose="02020603050405020304" pitchFamily="18" charset="0"/>
              </a:rPr>
              <a:t>Whether to use RWE or trial data to extrapolate for </a:t>
            </a:r>
            <a:r>
              <a:rPr lang="en-GB" sz="2000" err="1">
                <a:effectLst/>
                <a:latin typeface="Arial" panose="020B0604020202020204" pitchFamily="34" charset="0"/>
                <a:ea typeface="Times New Roman" panose="02020603050405020304" pitchFamily="18" charset="0"/>
                <a:cs typeface="Times New Roman" panose="02020603050405020304" pitchFamily="18" charset="0"/>
              </a:rPr>
              <a:t>brexu</a:t>
            </a:r>
            <a:r>
              <a:rPr lang="en-GB" sz="2000">
                <a:effectLst/>
                <a:latin typeface="Arial" panose="020B0604020202020204" pitchFamily="34" charset="0"/>
                <a:ea typeface="Times New Roman" panose="02020603050405020304" pitchFamily="18" charset="0"/>
                <a:cs typeface="Times New Roman" panose="02020603050405020304" pitchFamily="18" charset="0"/>
              </a:rPr>
              <a:t>-cel, and choice of overall survival extrapolation</a:t>
            </a:r>
          </a:p>
          <a:p>
            <a:pPr marL="342900" lvl="0" indent="-342900">
              <a:buFont typeface="Symbol" panose="05050102010706020507" pitchFamily="18" charset="2"/>
              <a:buChar char=""/>
              <a:tabLst>
                <a:tab pos="180340" algn="l"/>
              </a:tabLst>
            </a:pPr>
            <a:r>
              <a:rPr lang="en-GB" sz="2000">
                <a:effectLst/>
                <a:latin typeface="Arial" panose="020B0604020202020204" pitchFamily="34" charset="0"/>
                <a:ea typeface="Times New Roman" panose="02020603050405020304" pitchFamily="18" charset="0"/>
                <a:cs typeface="Times New Roman" panose="02020603050405020304" pitchFamily="18" charset="0"/>
              </a:rPr>
              <a:t>When and how to apply the cure assumption for </a:t>
            </a:r>
            <a:r>
              <a:rPr lang="en-GB" sz="2000" err="1">
                <a:effectLst/>
                <a:latin typeface="Arial" panose="020B0604020202020204" pitchFamily="34" charset="0"/>
                <a:ea typeface="Times New Roman" panose="02020603050405020304" pitchFamily="18" charset="0"/>
                <a:cs typeface="Times New Roman" panose="02020603050405020304" pitchFamily="18" charset="0"/>
              </a:rPr>
              <a:t>brexu</a:t>
            </a:r>
            <a:r>
              <a:rPr lang="en-GB" sz="2000">
                <a:effectLst/>
                <a:latin typeface="Arial" panose="020B0604020202020204" pitchFamily="34" charset="0"/>
                <a:ea typeface="Times New Roman" panose="02020603050405020304" pitchFamily="18" charset="0"/>
                <a:cs typeface="Times New Roman" panose="02020603050405020304" pitchFamily="18" charset="0"/>
              </a:rPr>
              <a:t>-cel</a:t>
            </a:r>
          </a:p>
          <a:p>
            <a:pPr marL="342900" lvl="0" indent="-342900">
              <a:buFont typeface="Symbol" panose="05050102010706020507" pitchFamily="18" charset="2"/>
              <a:buChar char=""/>
              <a:tabLst>
                <a:tab pos="180340" algn="l"/>
              </a:tabLst>
            </a:pPr>
            <a:r>
              <a:rPr lang="en-GB" sz="2000">
                <a:effectLst/>
                <a:latin typeface="Arial" panose="020B0604020202020204" pitchFamily="34" charset="0"/>
                <a:ea typeface="Times New Roman" panose="02020603050405020304" pitchFamily="18" charset="0"/>
                <a:cs typeface="Times New Roman" panose="02020603050405020304" pitchFamily="18" charset="0"/>
              </a:rPr>
              <a:t>Whether to include effects of </a:t>
            </a:r>
            <a:r>
              <a:rPr lang="en-GB" sz="2000" err="1">
                <a:effectLst/>
                <a:latin typeface="Arial" panose="020B0604020202020204" pitchFamily="34" charset="0"/>
                <a:ea typeface="Times New Roman" panose="02020603050405020304" pitchFamily="18" charset="0"/>
                <a:cs typeface="Times New Roman" panose="02020603050405020304" pitchFamily="18" charset="0"/>
              </a:rPr>
              <a:t>alloSCT</a:t>
            </a:r>
            <a:r>
              <a:rPr lang="en-GB" sz="2000">
                <a:effectLst/>
                <a:latin typeface="Arial" panose="020B0604020202020204" pitchFamily="34" charset="0"/>
                <a:ea typeface="Times New Roman" panose="02020603050405020304" pitchFamily="18" charset="0"/>
                <a:cs typeface="Times New Roman" panose="02020603050405020304" pitchFamily="18" charset="0"/>
              </a:rPr>
              <a:t> in R-BAC data source</a:t>
            </a:r>
          </a:p>
          <a:p>
            <a:pPr marL="342900" lvl="0" indent="-342900">
              <a:buFont typeface="Symbol" panose="05050102010706020507" pitchFamily="18" charset="2"/>
              <a:buChar char=""/>
              <a:tabLst>
                <a:tab pos="180340" algn="l"/>
              </a:tabLst>
            </a:pPr>
            <a:r>
              <a:rPr lang="en-GB" sz="2000">
                <a:effectLst/>
                <a:latin typeface="Arial" panose="020B0604020202020204" pitchFamily="34" charset="0"/>
                <a:ea typeface="Times New Roman" panose="02020603050405020304" pitchFamily="18" charset="0"/>
                <a:cs typeface="Times New Roman" panose="02020603050405020304" pitchFamily="18" charset="0"/>
              </a:rPr>
              <a:t>The proportion of people receiving subsequent </a:t>
            </a:r>
            <a:r>
              <a:rPr lang="en-GB" sz="2000" err="1">
                <a:effectLst/>
                <a:latin typeface="Arial" panose="020B0604020202020204" pitchFamily="34" charset="0"/>
                <a:ea typeface="Times New Roman" panose="02020603050405020304" pitchFamily="18" charset="0"/>
                <a:cs typeface="Times New Roman" panose="02020603050405020304" pitchFamily="18" charset="0"/>
              </a:rPr>
              <a:t>alloSCT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52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p:txBody>
          <a:bodyPr/>
          <a:lstStyle/>
          <a:p>
            <a:r>
              <a:rPr lang="en-GB" sz="3200">
                <a:ea typeface="Arial" panose="02000503000000020004" pitchFamily="2" charset="0"/>
              </a:rPr>
              <a:t>How company incorporated evidence into model</a:t>
            </a:r>
            <a:endParaRPr lang="en-GB"/>
          </a:p>
        </p:txBody>
      </p:sp>
      <p:sp>
        <p:nvSpPr>
          <p:cNvPr id="14" name="Text Placeholder 13">
            <a:extLst>
              <a:ext uri="{FF2B5EF4-FFF2-40B4-BE49-F238E27FC236}">
                <a16:creationId xmlns:a16="http://schemas.microsoft.com/office/drawing/2014/main" id="{65790F8F-D567-784A-7771-AEEF92FE735E}"/>
              </a:ext>
            </a:extLst>
          </p:cNvPr>
          <p:cNvSpPr>
            <a:spLocks noGrp="1"/>
          </p:cNvSpPr>
          <p:nvPr>
            <p:ph type="body" sz="quarter" idx="13"/>
          </p:nvPr>
        </p:nvSpPr>
        <p:spPr>
          <a:xfrm>
            <a:off x="1714937" y="6518812"/>
            <a:ext cx="10346075" cy="416746"/>
          </a:xfrm>
        </p:spPr>
        <p:txBody>
          <a:bodyPr>
            <a:normAutofit fontScale="92500" lnSpcReduction="10000"/>
          </a:bodyPr>
          <a:lstStyle/>
          <a:p>
            <a:r>
              <a:rPr lang="en-GB" err="1"/>
              <a:t>mITT</a:t>
            </a:r>
            <a:r>
              <a:rPr lang="en-GB"/>
              <a:t>, modified intention-to-treat; AE, adverse events; LTS, long-term survivorship; R/R, relapsed or refractory; MCL, mantle cell lymphoma; PFS, progression-free survival; OS, overall survival</a:t>
            </a:r>
          </a:p>
        </p:txBody>
      </p:sp>
      <p:sp>
        <p:nvSpPr>
          <p:cNvPr id="5" name="TextBox 4">
            <a:extLst>
              <a:ext uri="{FF2B5EF4-FFF2-40B4-BE49-F238E27FC236}">
                <a16:creationId xmlns:a16="http://schemas.microsoft.com/office/drawing/2014/main" id="{8B6B9460-EF04-457E-ADEA-A9DA71D0C3F8}"/>
              </a:ext>
            </a:extLst>
          </p:cNvPr>
          <p:cNvSpPr txBox="1"/>
          <p:nvPr/>
        </p:nvSpPr>
        <p:spPr>
          <a:xfrm>
            <a:off x="423405" y="1101105"/>
            <a:ext cx="3005951" cy="369332"/>
          </a:xfrm>
          <a:prstGeom prst="rect">
            <a:avLst/>
          </a:prstGeom>
          <a:noFill/>
        </p:spPr>
        <p:txBody>
          <a:bodyPr wrap="none" rtlCol="0">
            <a:spAutoFit/>
          </a:bodyPr>
          <a:lstStyle/>
          <a:p>
            <a:r>
              <a:rPr lang="en-GB">
                <a:latin typeface="Arial" panose="020B0604020202020204" pitchFamily="34" charset="0"/>
              </a:rPr>
              <a:t>Input and evidence sources</a:t>
            </a:r>
          </a:p>
        </p:txBody>
      </p:sp>
      <p:graphicFrame>
        <p:nvGraphicFramePr>
          <p:cNvPr id="2" name="Table 1">
            <a:extLst>
              <a:ext uri="{FF2B5EF4-FFF2-40B4-BE49-F238E27FC236}">
                <a16:creationId xmlns:a16="http://schemas.microsoft.com/office/drawing/2014/main" id="{E82E781C-EFEC-1717-7164-0D37C2CC0EFA}"/>
              </a:ext>
            </a:extLst>
          </p:cNvPr>
          <p:cNvGraphicFramePr>
            <a:graphicFrameLocks noGrp="1"/>
          </p:cNvGraphicFramePr>
          <p:nvPr>
            <p:extLst>
              <p:ext uri="{D42A27DB-BD31-4B8C-83A1-F6EECF244321}">
                <p14:modId xmlns:p14="http://schemas.microsoft.com/office/powerpoint/2010/main" val="688176759"/>
              </p:ext>
            </p:extLst>
          </p:nvPr>
        </p:nvGraphicFramePr>
        <p:xfrm>
          <a:off x="224116" y="856341"/>
          <a:ext cx="11736000" cy="5486400"/>
        </p:xfrm>
        <a:graphic>
          <a:graphicData uri="http://schemas.openxmlformats.org/drawingml/2006/table">
            <a:tbl>
              <a:tblPr firstRow="1" firstCol="1" bandRow="1">
                <a:tableStyleId>{5C22544A-7EE6-4342-B048-85BDC9FD1C3A}</a:tableStyleId>
              </a:tblPr>
              <a:tblGrid>
                <a:gridCol w="1476000">
                  <a:extLst>
                    <a:ext uri="{9D8B030D-6E8A-4147-A177-3AD203B41FA5}">
                      <a16:colId xmlns:a16="http://schemas.microsoft.com/office/drawing/2014/main" val="420159060"/>
                    </a:ext>
                  </a:extLst>
                </a:gridCol>
                <a:gridCol w="3168000">
                  <a:extLst>
                    <a:ext uri="{9D8B030D-6E8A-4147-A177-3AD203B41FA5}">
                      <a16:colId xmlns:a16="http://schemas.microsoft.com/office/drawing/2014/main" val="3472813138"/>
                    </a:ext>
                  </a:extLst>
                </a:gridCol>
                <a:gridCol w="3888000">
                  <a:extLst>
                    <a:ext uri="{9D8B030D-6E8A-4147-A177-3AD203B41FA5}">
                      <a16:colId xmlns:a16="http://schemas.microsoft.com/office/drawing/2014/main" val="2806263695"/>
                    </a:ext>
                  </a:extLst>
                </a:gridCol>
                <a:gridCol w="3204000">
                  <a:extLst>
                    <a:ext uri="{9D8B030D-6E8A-4147-A177-3AD203B41FA5}">
                      <a16:colId xmlns:a16="http://schemas.microsoft.com/office/drawing/2014/main" val="2899472018"/>
                    </a:ext>
                  </a:extLst>
                </a:gridCol>
              </a:tblGrid>
              <a:tr h="56407">
                <a:tc>
                  <a:txBody>
                    <a:bodyPr/>
                    <a:lstStyle/>
                    <a:p>
                      <a:pPr algn="l">
                        <a:spcBef>
                          <a:spcPts val="0"/>
                        </a:spcBef>
                        <a:spcAft>
                          <a:spcPts val="0"/>
                        </a:spcAft>
                        <a:buNone/>
                      </a:pPr>
                      <a:r>
                        <a:rPr lang="en-GB" sz="2000">
                          <a:effectLst/>
                        </a:rPr>
                        <a:t>Component</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algn="ctr">
                        <a:spcBef>
                          <a:spcPts val="0"/>
                        </a:spcBef>
                        <a:spcAft>
                          <a:spcPts val="0"/>
                        </a:spcAft>
                        <a:buNone/>
                      </a:pPr>
                      <a:r>
                        <a:rPr lang="en-GB" sz="2000">
                          <a:effectLst/>
                        </a:rPr>
                        <a:t>Application with the model</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algn="ctr">
                        <a:spcBef>
                          <a:spcPts val="0"/>
                        </a:spcBef>
                        <a:spcAft>
                          <a:spcPts val="0"/>
                        </a:spcAft>
                        <a:buNone/>
                      </a:pPr>
                      <a:r>
                        <a:rPr lang="en-GB" sz="2000">
                          <a:effectLst/>
                        </a:rPr>
                        <a:t>Source(s) for brexu-cel</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algn="ctr">
                        <a:spcBef>
                          <a:spcPts val="0"/>
                        </a:spcBef>
                        <a:spcAft>
                          <a:spcPts val="0"/>
                        </a:spcAft>
                        <a:buNone/>
                      </a:pPr>
                      <a:r>
                        <a:rPr lang="en-GB" sz="2000">
                          <a:effectLst/>
                        </a:rPr>
                        <a:t>Source(s) for SoC</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extLst>
                  <a:ext uri="{0D108BD9-81ED-4DB2-BD59-A6C34878D82A}">
                    <a16:rowId xmlns:a16="http://schemas.microsoft.com/office/drawing/2014/main" val="1593977637"/>
                  </a:ext>
                </a:extLst>
              </a:tr>
              <a:tr h="141017">
                <a:tc>
                  <a:txBody>
                    <a:bodyPr/>
                    <a:lstStyle/>
                    <a:p>
                      <a:pPr>
                        <a:spcBef>
                          <a:spcPts val="0"/>
                        </a:spcBef>
                        <a:spcAft>
                          <a:spcPts val="0"/>
                        </a:spcAft>
                        <a:buNone/>
                      </a:pPr>
                      <a:r>
                        <a:rPr lang="en-GB" sz="2000">
                          <a:effectLst/>
                        </a:rPr>
                        <a:t>PFS</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a:spcBef>
                          <a:spcPts val="0"/>
                        </a:spcBef>
                        <a:spcAft>
                          <a:spcPts val="0"/>
                        </a:spcAft>
                        <a:buNone/>
                      </a:pPr>
                      <a:r>
                        <a:rPr lang="en-GB" sz="2000">
                          <a:effectLst/>
                        </a:rPr>
                        <a:t>Used to fit parametric survival curves to capture lifetime PFS estimates</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rowSpan="2">
                  <a:txBody>
                    <a:bodyPr/>
                    <a:lstStyle/>
                    <a:p>
                      <a:pPr marL="342900" lvl="0" indent="-342900">
                        <a:spcBef>
                          <a:spcPts val="0"/>
                        </a:spcBef>
                        <a:spcAft>
                          <a:spcPts val="0"/>
                        </a:spcAft>
                        <a:buFont typeface="Symbol" panose="05050102010706020507" pitchFamily="18" charset="2"/>
                        <a:buChar char=""/>
                      </a:pPr>
                      <a:r>
                        <a:rPr lang="en-GB" sz="2000">
                          <a:effectLst/>
                        </a:rPr>
                        <a:t>ZUMA-2 Cohort 1, mITT population </a:t>
                      </a:r>
                    </a:p>
                    <a:p>
                      <a:pPr marL="342900" lvl="0" indent="-342900">
                        <a:spcBef>
                          <a:spcPts val="0"/>
                        </a:spcBef>
                        <a:spcAft>
                          <a:spcPts val="0"/>
                        </a:spcAft>
                        <a:buFont typeface="Symbol" panose="05050102010706020507" pitchFamily="18" charset="2"/>
                        <a:buChar char=""/>
                      </a:pPr>
                      <a:r>
                        <a:rPr lang="en-GB" sz="2000">
                          <a:effectLst/>
                        </a:rPr>
                        <a:t>UK lifetables for background mortality</a:t>
                      </a:r>
                    </a:p>
                    <a:p>
                      <a:pPr marL="342900" lvl="0" indent="-342900">
                        <a:spcBef>
                          <a:spcPts val="0"/>
                        </a:spcBef>
                        <a:spcAft>
                          <a:spcPts val="0"/>
                        </a:spcAft>
                        <a:buFont typeface="Symbol" panose="05050102010706020507" pitchFamily="18" charset="2"/>
                        <a:buChar char=""/>
                      </a:pPr>
                      <a:r>
                        <a:rPr lang="fr-FR" sz="2000">
                          <a:effectLst/>
                        </a:rPr>
                        <a:t>Literature (Maurer et al., 2014) for LTS</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rowSpan="2">
                  <a:txBody>
                    <a:bodyPr/>
                    <a:lstStyle/>
                    <a:p>
                      <a:pPr marL="342900" lvl="0" indent="-342900">
                        <a:spcBef>
                          <a:spcPts val="0"/>
                        </a:spcBef>
                        <a:spcAft>
                          <a:spcPts val="0"/>
                        </a:spcAft>
                        <a:buFont typeface="Symbol" panose="05050102010706020507" pitchFamily="18" charset="2"/>
                        <a:buChar char=""/>
                      </a:pPr>
                      <a:r>
                        <a:rPr lang="en-GB" sz="2000">
                          <a:effectLst/>
                        </a:rPr>
                        <a:t>McCulloch 2020</a:t>
                      </a:r>
                    </a:p>
                    <a:p>
                      <a:pPr marL="342900" lvl="0" indent="-342900">
                        <a:spcBef>
                          <a:spcPts val="0"/>
                        </a:spcBef>
                        <a:spcAft>
                          <a:spcPts val="0"/>
                        </a:spcAft>
                        <a:buFont typeface="Symbol" panose="05050102010706020507" pitchFamily="18" charset="2"/>
                        <a:buChar char=""/>
                      </a:pPr>
                      <a:r>
                        <a:rPr lang="en-GB" sz="2000">
                          <a:effectLst/>
                        </a:rPr>
                        <a:t>UK lifetables for background mortality</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extLst>
                  <a:ext uri="{0D108BD9-81ED-4DB2-BD59-A6C34878D82A}">
                    <a16:rowId xmlns:a16="http://schemas.microsoft.com/office/drawing/2014/main" val="2210091244"/>
                  </a:ext>
                </a:extLst>
              </a:tr>
              <a:tr h="307674">
                <a:tc>
                  <a:txBody>
                    <a:bodyPr/>
                    <a:lstStyle/>
                    <a:p>
                      <a:pPr>
                        <a:spcBef>
                          <a:spcPts val="0"/>
                        </a:spcBef>
                        <a:spcAft>
                          <a:spcPts val="0"/>
                        </a:spcAft>
                        <a:buNone/>
                      </a:pPr>
                      <a:r>
                        <a:rPr lang="en-GB" sz="2000">
                          <a:effectLst/>
                        </a:rPr>
                        <a:t>OS</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a:spcBef>
                          <a:spcPts val="0"/>
                        </a:spcBef>
                        <a:spcAft>
                          <a:spcPts val="0"/>
                        </a:spcAft>
                        <a:buNone/>
                      </a:pPr>
                      <a:r>
                        <a:rPr lang="en-GB" sz="2000">
                          <a:effectLst/>
                        </a:rPr>
                        <a:t>Used to fit parametric survival curves to capture lifetime OS estimates</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88961002"/>
                  </a:ext>
                </a:extLst>
              </a:tr>
              <a:tr h="169221">
                <a:tc>
                  <a:txBody>
                    <a:bodyPr/>
                    <a:lstStyle/>
                    <a:p>
                      <a:pPr>
                        <a:spcBef>
                          <a:spcPts val="0"/>
                        </a:spcBef>
                        <a:spcAft>
                          <a:spcPts val="0"/>
                        </a:spcAft>
                        <a:buNone/>
                      </a:pPr>
                      <a:r>
                        <a:rPr lang="en-GB" sz="2000">
                          <a:effectLst/>
                        </a:rPr>
                        <a:t>AE incidence</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a:spcBef>
                          <a:spcPts val="0"/>
                        </a:spcBef>
                        <a:spcAft>
                          <a:spcPts val="0"/>
                        </a:spcAft>
                        <a:buNone/>
                      </a:pPr>
                      <a:r>
                        <a:rPr lang="en-GB" sz="2000">
                          <a:effectLst/>
                        </a:rPr>
                        <a:t>Informed the proportion of patients who incur the disutility associated with each AE</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marL="342900" lvl="0" indent="-342900">
                        <a:spcBef>
                          <a:spcPts val="0"/>
                        </a:spcBef>
                        <a:spcAft>
                          <a:spcPts val="0"/>
                        </a:spcAft>
                        <a:buFont typeface="Symbol" panose="05050102010706020507" pitchFamily="18" charset="2"/>
                        <a:buChar char=""/>
                      </a:pPr>
                      <a:r>
                        <a:rPr lang="en-GB" sz="2000">
                          <a:effectLst/>
                        </a:rPr>
                        <a:t>ZUMA-2 Cohort 1, mITT population </a:t>
                      </a:r>
                    </a:p>
                    <a:p>
                      <a:pPr>
                        <a:spcBef>
                          <a:spcPts val="0"/>
                        </a:spcBef>
                        <a:spcAft>
                          <a:spcPts val="0"/>
                        </a:spcAft>
                        <a:buNone/>
                      </a:pPr>
                      <a:r>
                        <a:rPr lang="en-GB" sz="2000">
                          <a:effectLst/>
                        </a:rPr>
                        <a:t> </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marL="342900" lvl="0" indent="-342900">
                        <a:spcBef>
                          <a:spcPts val="0"/>
                        </a:spcBef>
                        <a:spcAft>
                          <a:spcPts val="0"/>
                        </a:spcAft>
                        <a:buFont typeface="Symbol" panose="05050102010706020507" pitchFamily="18" charset="2"/>
                        <a:buChar char=""/>
                      </a:pPr>
                      <a:r>
                        <a:rPr lang="en-GB" sz="2000">
                          <a:effectLst/>
                        </a:rPr>
                        <a:t>N/A</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extLst>
                  <a:ext uri="{0D108BD9-81ED-4DB2-BD59-A6C34878D82A}">
                    <a16:rowId xmlns:a16="http://schemas.microsoft.com/office/drawing/2014/main" val="351317793"/>
                  </a:ext>
                </a:extLst>
              </a:tr>
              <a:tr h="574325">
                <a:tc>
                  <a:txBody>
                    <a:bodyPr/>
                    <a:lstStyle/>
                    <a:p>
                      <a:pPr>
                        <a:spcBef>
                          <a:spcPts val="0"/>
                        </a:spcBef>
                        <a:spcAft>
                          <a:spcPts val="0"/>
                        </a:spcAft>
                        <a:buNone/>
                      </a:pPr>
                      <a:r>
                        <a:rPr lang="en-GB" sz="2000">
                          <a:effectLst/>
                        </a:rPr>
                        <a:t>Utility values</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a:spcBef>
                          <a:spcPts val="0"/>
                        </a:spcBef>
                        <a:spcAft>
                          <a:spcPts val="0"/>
                        </a:spcAft>
                        <a:buNone/>
                      </a:pPr>
                      <a:r>
                        <a:rPr lang="en-GB" sz="2000">
                          <a:effectLst/>
                        </a:rPr>
                        <a:t>Used to inform utility of pre-progression and post-progression </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marL="342900" lvl="0" indent="-342900">
                        <a:spcBef>
                          <a:spcPts val="0"/>
                        </a:spcBef>
                        <a:spcAft>
                          <a:spcPts val="0"/>
                        </a:spcAft>
                        <a:buFont typeface="Symbol" panose="05050102010706020507" pitchFamily="18" charset="2"/>
                        <a:buChar char=""/>
                      </a:pPr>
                      <a:r>
                        <a:rPr lang="fr-FR" sz="2000">
                          <a:effectLst/>
                        </a:rPr>
                        <a:t>ZUMA-2 Cohort 1, mITT population (pre-progression)</a:t>
                      </a:r>
                      <a:endParaRPr lang="en-GB" sz="2000">
                        <a:effectLst/>
                      </a:endParaRPr>
                    </a:p>
                    <a:p>
                      <a:pPr marL="342900" lvl="0" indent="-342900">
                        <a:spcBef>
                          <a:spcPts val="0"/>
                        </a:spcBef>
                        <a:spcAft>
                          <a:spcPts val="0"/>
                        </a:spcAft>
                        <a:buFont typeface="Symbol" panose="05050102010706020507" pitchFamily="18" charset="2"/>
                        <a:buChar char=""/>
                      </a:pPr>
                      <a:r>
                        <a:rPr lang="en-GB" sz="2000">
                          <a:effectLst/>
                        </a:rPr>
                        <a:t>TA502 (ibrutinib for R/R MCL) for post-progression</a:t>
                      </a:r>
                    </a:p>
                    <a:p>
                      <a:pPr marL="342900" lvl="0" indent="-342900">
                        <a:spcBef>
                          <a:spcPts val="0"/>
                        </a:spcBef>
                        <a:spcAft>
                          <a:spcPts val="0"/>
                        </a:spcAft>
                        <a:buFont typeface="Symbol" panose="05050102010706020507" pitchFamily="18" charset="2"/>
                        <a:buChar char=""/>
                      </a:pPr>
                      <a:r>
                        <a:rPr lang="en-GB" sz="2000">
                          <a:effectLst/>
                        </a:rPr>
                        <a:t>Ara and Brazier 2010 for LTS</a:t>
                      </a:r>
                    </a:p>
                    <a:p>
                      <a:pPr marL="342900" lvl="0" indent="-342900">
                        <a:spcBef>
                          <a:spcPts val="0"/>
                        </a:spcBef>
                        <a:spcAft>
                          <a:spcPts val="0"/>
                        </a:spcAft>
                        <a:buFont typeface="Symbol" panose="05050102010706020507" pitchFamily="18" charset="2"/>
                        <a:buChar char=""/>
                      </a:pPr>
                      <a:r>
                        <a:rPr lang="en-GB" sz="2000">
                          <a:effectLst/>
                        </a:rPr>
                        <a:t>Wider literature (O’Reilly 2024, AE utility effects)</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tc>
                  <a:txBody>
                    <a:bodyPr/>
                    <a:lstStyle/>
                    <a:p>
                      <a:pPr marL="342900" lvl="0" indent="-342900">
                        <a:spcBef>
                          <a:spcPts val="0"/>
                        </a:spcBef>
                        <a:spcAft>
                          <a:spcPts val="0"/>
                        </a:spcAft>
                        <a:buFont typeface="Symbol" panose="05050102010706020507" pitchFamily="18" charset="2"/>
                        <a:buChar char=""/>
                      </a:pPr>
                      <a:r>
                        <a:rPr lang="fr-FR" sz="2000">
                          <a:effectLst/>
                        </a:rPr>
                        <a:t>ZUMA-2 </a:t>
                      </a:r>
                      <a:r>
                        <a:rPr lang="fr-FR" sz="2000" err="1">
                          <a:effectLst/>
                        </a:rPr>
                        <a:t>Cohort</a:t>
                      </a:r>
                      <a:r>
                        <a:rPr lang="fr-FR" sz="2000">
                          <a:effectLst/>
                        </a:rPr>
                        <a:t> 1, </a:t>
                      </a:r>
                      <a:r>
                        <a:rPr lang="fr-FR" sz="2000" err="1">
                          <a:effectLst/>
                        </a:rPr>
                        <a:t>mITT</a:t>
                      </a:r>
                      <a:r>
                        <a:rPr lang="fr-FR" sz="2000">
                          <a:effectLst/>
                        </a:rPr>
                        <a:t> population (</a:t>
                      </a:r>
                      <a:r>
                        <a:rPr lang="fr-FR" sz="2000" err="1">
                          <a:effectLst/>
                        </a:rPr>
                        <a:t>pre</a:t>
                      </a:r>
                      <a:r>
                        <a:rPr lang="fr-FR" sz="2000">
                          <a:effectLst/>
                        </a:rPr>
                        <a:t>-progression)</a:t>
                      </a:r>
                      <a:endParaRPr lang="en-GB" sz="2000">
                        <a:effectLst/>
                      </a:endParaRPr>
                    </a:p>
                    <a:p>
                      <a:pPr marL="342900" lvl="0" indent="-342900">
                        <a:spcBef>
                          <a:spcPts val="0"/>
                        </a:spcBef>
                        <a:spcAft>
                          <a:spcPts val="0"/>
                        </a:spcAft>
                        <a:buFont typeface="Symbol" panose="05050102010706020507" pitchFamily="18" charset="2"/>
                        <a:buChar char=""/>
                      </a:pPr>
                      <a:r>
                        <a:rPr lang="en-GB" sz="2000">
                          <a:effectLst/>
                        </a:rPr>
                        <a:t>TA502 (ibrutinib for R/R MCL) for post-progression</a:t>
                      </a:r>
                    </a:p>
                    <a:p>
                      <a:pPr marL="228600">
                        <a:spcBef>
                          <a:spcPts val="0"/>
                        </a:spcBef>
                        <a:spcAft>
                          <a:spcPts val="0"/>
                        </a:spcAft>
                        <a:buNone/>
                      </a:pPr>
                      <a:r>
                        <a:rPr lang="en-GB" sz="2000">
                          <a:effectLst/>
                        </a:rPr>
                        <a:t> </a:t>
                      </a:r>
                      <a:endParaRPr lang="en-GB" sz="2000">
                        <a:effectLst/>
                        <a:latin typeface="Arial" panose="020B0604020202020204" pitchFamily="34" charset="0"/>
                        <a:ea typeface="SimSun" panose="02010600030101010101" pitchFamily="2" charset="-122"/>
                        <a:cs typeface="Times New Roman" panose="02020603050405020304" pitchFamily="18" charset="0"/>
                      </a:endParaRPr>
                    </a:p>
                  </a:txBody>
                  <a:tcPr marL="11538" marR="11538" marT="0" marB="0"/>
                </a:tc>
                <a:extLst>
                  <a:ext uri="{0D108BD9-81ED-4DB2-BD59-A6C34878D82A}">
                    <a16:rowId xmlns:a16="http://schemas.microsoft.com/office/drawing/2014/main" val="146138401"/>
                  </a:ext>
                </a:extLst>
              </a:tr>
            </a:tbl>
          </a:graphicData>
        </a:graphic>
      </p:graphicFrame>
    </p:spTree>
    <p:extLst>
      <p:ext uri="{BB962C8B-B14F-4D97-AF65-F5344CB8AC3E}">
        <p14:creationId xmlns:p14="http://schemas.microsoft.com/office/powerpoint/2010/main" val="23017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95F8-53D6-6D9E-08B1-E0303C653E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390068B-52C3-D19B-AF9E-FF77E0C34C1B}"/>
              </a:ext>
            </a:extLst>
          </p:cNvPr>
          <p:cNvSpPr>
            <a:spLocks noGrp="1"/>
          </p:cNvSpPr>
          <p:nvPr>
            <p:ph type="title"/>
          </p:nvPr>
        </p:nvSpPr>
        <p:spPr/>
        <p:txBody>
          <a:bodyPr>
            <a:normAutofit fontScale="90000"/>
          </a:bodyPr>
          <a:lstStyle/>
          <a:p>
            <a:r>
              <a:rPr lang="en-GB">
                <a:hlinkClick r:id="" action="ppaction://noaction"/>
              </a:rPr>
              <a:t>Key issues</a:t>
            </a:r>
            <a:r>
              <a:rPr lang="en-GB"/>
              <a:t>: Modelling of pre-infusion period for </a:t>
            </a:r>
            <a:r>
              <a:rPr lang="en-GB" err="1"/>
              <a:t>brexu</a:t>
            </a:r>
            <a:r>
              <a:rPr lang="en-GB"/>
              <a:t>-cel (1)</a:t>
            </a:r>
            <a:br>
              <a:rPr lang="en-GB"/>
            </a:br>
            <a:br>
              <a:rPr lang="en-GB"/>
            </a:br>
            <a:endParaRPr lang="en-GB"/>
          </a:p>
        </p:txBody>
      </p:sp>
      <p:sp>
        <p:nvSpPr>
          <p:cNvPr id="13" name="Rectangle 12">
            <a:extLst>
              <a:ext uri="{FF2B5EF4-FFF2-40B4-BE49-F238E27FC236}">
                <a16:creationId xmlns:a16="http://schemas.microsoft.com/office/drawing/2014/main" id="{AA2DF2C2-9E5F-2F7C-3355-56A495CC6697}"/>
              </a:ext>
            </a:extLst>
          </p:cNvPr>
          <p:cNvSpPr/>
          <p:nvPr/>
        </p:nvSpPr>
        <p:spPr>
          <a:xfrm>
            <a:off x="466723" y="1016682"/>
            <a:ext cx="11306862" cy="10006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Unclear when in the CAR-T process is a fair starting point for comparison to R-BAC</a:t>
            </a:r>
          </a:p>
          <a:p>
            <a:pPr marL="285750" indent="-285750">
              <a:buFont typeface="Arial" panose="020B0604020202020204" pitchFamily="34" charset="0"/>
              <a:buChar char="•"/>
            </a:pPr>
            <a:r>
              <a:rPr lang="en-GB" sz="2000">
                <a:solidFill>
                  <a:schemeClr val="tx1"/>
                </a:solidFill>
                <a:latin typeface="Arial" panose="020B0604020202020204" pitchFamily="34" charset="0"/>
              </a:rPr>
              <a:t>Survival from leukapheresis not reported for majority of datasets, including SACT and ZUMA-2</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15" name="Rectangle 14">
            <a:extLst>
              <a:ext uri="{FF2B5EF4-FFF2-40B4-BE49-F238E27FC236}">
                <a16:creationId xmlns:a16="http://schemas.microsoft.com/office/drawing/2014/main" id="{24DB3782-80D5-0C1C-FE32-A5AC6A5828D3}"/>
              </a:ext>
            </a:extLst>
          </p:cNvPr>
          <p:cNvSpPr/>
          <p:nvPr/>
        </p:nvSpPr>
        <p:spPr>
          <a:xfrm>
            <a:off x="466723" y="2153179"/>
            <a:ext cx="11317289" cy="13703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Base case does not account for outcomes of people </a:t>
            </a:r>
            <a:r>
              <a:rPr lang="en-GB" sz="2000" dirty="0" err="1">
                <a:solidFill>
                  <a:schemeClr val="tx1"/>
                </a:solidFill>
                <a:latin typeface="Arial" panose="020B0604020202020204" pitchFamily="34" charset="0"/>
              </a:rPr>
              <a:t>leukapheresed</a:t>
            </a:r>
            <a:r>
              <a:rPr lang="en-GB" sz="2000" dirty="0">
                <a:solidFill>
                  <a:schemeClr val="tx1"/>
                </a:solidFill>
                <a:latin typeface="Arial" panose="020B0604020202020204" pitchFamily="34" charset="0"/>
              </a:rPr>
              <a:t> but not infused, only costs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Brexu-cel manufactured for 71 patients </a:t>
            </a:r>
            <a:r>
              <a:rPr lang="en-GB" sz="2000" dirty="0" err="1">
                <a:solidFill>
                  <a:schemeClr val="tx1"/>
                </a:solidFill>
                <a:latin typeface="Arial" panose="020B0604020202020204" pitchFamily="34" charset="0"/>
              </a:rPr>
              <a:t>leukapheresed</a:t>
            </a:r>
            <a:r>
              <a:rPr lang="en-GB" sz="2000" dirty="0">
                <a:solidFill>
                  <a:schemeClr val="tx1"/>
                </a:solidFill>
                <a:latin typeface="Arial" panose="020B0604020202020204" pitchFamily="34" charset="0"/>
              </a:rPr>
              <a:t> (96%), administered to 68 patients (92%)</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Median time from leukapheresis to infusion = 27 days (range: 19–134 days)</a:t>
            </a:r>
          </a:p>
        </p:txBody>
      </p:sp>
      <p:sp>
        <p:nvSpPr>
          <p:cNvPr id="16" name="Rectangle 15">
            <a:extLst>
              <a:ext uri="{FF2B5EF4-FFF2-40B4-BE49-F238E27FC236}">
                <a16:creationId xmlns:a16="http://schemas.microsoft.com/office/drawing/2014/main" id="{A0602A7E-34D4-D70E-2916-A4B4770AEF8E}"/>
              </a:ext>
            </a:extLst>
          </p:cNvPr>
          <p:cNvSpPr/>
          <p:nvPr/>
        </p:nvSpPr>
        <p:spPr>
          <a:xfrm>
            <a:off x="485639" y="3659340"/>
            <a:ext cx="11317288" cy="26085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Evaluation population should include all </a:t>
            </a:r>
            <a:r>
              <a:rPr lang="en-GB" sz="2000" dirty="0" err="1">
                <a:solidFill>
                  <a:schemeClr val="tx1"/>
                </a:solidFill>
                <a:latin typeface="Arial" panose="020B0604020202020204" pitchFamily="34" charset="0"/>
              </a:rPr>
              <a:t>leukapheresed</a:t>
            </a:r>
            <a:r>
              <a:rPr lang="en-GB" sz="2000" dirty="0">
                <a:solidFill>
                  <a:schemeClr val="tx1"/>
                </a:solidFill>
                <a:latin typeface="Arial" panose="020B0604020202020204" pitchFamily="34" charset="0"/>
              </a:rPr>
              <a:t> patients: more accurate assessment of brexu-cel’s real-world feasibility and effectiveness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DESCAR-T study most appropriate source to estimate the survival of people not infused with CAR-T (ITT population from 181 patients in France, 26 of whom did not progress to infusion)</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O’Reilly 2024: out of 119 approved applications for CAR-T, 104 people did leukapheresis (87.4%), and 83 were infused (69.7%)</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High agreement with SACT data, where 95 people were infused from 135 applications (70.4%)</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28" name="Abbreviations">
            <a:extLst>
              <a:ext uri="{FF2B5EF4-FFF2-40B4-BE49-F238E27FC236}">
                <a16:creationId xmlns:a16="http://schemas.microsoft.com/office/drawing/2014/main" id="{2E2ADC91-9D95-EDCD-2CDD-2F416086377C}"/>
              </a:ext>
            </a:extLst>
          </p:cNvPr>
          <p:cNvSpPr>
            <a:spLocks noGrp="1"/>
          </p:cNvSpPr>
          <p:nvPr>
            <p:ph type="body" sz="quarter" idx="13"/>
          </p:nvPr>
        </p:nvSpPr>
        <p:spPr>
          <a:xfrm>
            <a:off x="3402513" y="6594476"/>
            <a:ext cx="4919555" cy="339349"/>
          </a:xfrm>
        </p:spPr>
        <p:txBody>
          <a:bodyPr/>
          <a:lstStyle/>
          <a:p>
            <a:r>
              <a:rPr lang="en-GB"/>
              <a:t>SACT, Systemic Anti‑Cancer Therapy; ITT, intention-to-treat</a:t>
            </a:r>
          </a:p>
        </p:txBody>
      </p:sp>
      <p:pic>
        <p:nvPicPr>
          <p:cNvPr id="4" name="Picture 3">
            <a:extLst>
              <a:ext uri="{FF2B5EF4-FFF2-40B4-BE49-F238E27FC236}">
                <a16:creationId xmlns:a16="http://schemas.microsoft.com/office/drawing/2014/main" id="{1A65F43D-F5A5-3F31-7198-18C1A4831DCC}"/>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10110" y="184060"/>
            <a:ext cx="592817" cy="592817"/>
          </a:xfrm>
          <a:prstGeom prst="rect">
            <a:avLst/>
          </a:prstGeom>
        </p:spPr>
      </p:pic>
    </p:spTree>
    <p:extLst>
      <p:ext uri="{BB962C8B-B14F-4D97-AF65-F5344CB8AC3E}">
        <p14:creationId xmlns:p14="http://schemas.microsoft.com/office/powerpoint/2010/main" val="145084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021D-9FA6-BF12-5D3F-C25DC6EA8E7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5F0C79-8E55-BED4-1EF9-61D781038691}"/>
              </a:ext>
            </a:extLst>
          </p:cNvPr>
          <p:cNvSpPr>
            <a:spLocks noGrp="1"/>
          </p:cNvSpPr>
          <p:nvPr>
            <p:ph type="title"/>
          </p:nvPr>
        </p:nvSpPr>
        <p:spPr/>
        <p:txBody>
          <a:bodyPr>
            <a:normAutofit fontScale="90000"/>
          </a:bodyPr>
          <a:lstStyle/>
          <a:p>
            <a:r>
              <a:rPr lang="en-GB">
                <a:hlinkClick r:id="" action="ppaction://noaction"/>
              </a:rPr>
              <a:t>Key issues</a:t>
            </a:r>
            <a:r>
              <a:rPr lang="en-GB"/>
              <a:t>: Modelling of pre-infusion period for </a:t>
            </a:r>
            <a:r>
              <a:rPr lang="en-GB" err="1"/>
              <a:t>brexu</a:t>
            </a:r>
            <a:r>
              <a:rPr lang="en-GB"/>
              <a:t>-cel (2)</a:t>
            </a:r>
            <a:br>
              <a:rPr lang="en-GB"/>
            </a:br>
            <a:br>
              <a:rPr lang="en-GB"/>
            </a:br>
            <a:endParaRPr lang="en-GB"/>
          </a:p>
        </p:txBody>
      </p:sp>
      <p:grpSp>
        <p:nvGrpSpPr>
          <p:cNvPr id="2" name="Group 1">
            <a:extLst>
              <a:ext uri="{FF2B5EF4-FFF2-40B4-BE49-F238E27FC236}">
                <a16:creationId xmlns:a16="http://schemas.microsoft.com/office/drawing/2014/main" id="{0FC05994-2254-8F69-16EB-90D3B0F6372B}"/>
              </a:ext>
            </a:extLst>
          </p:cNvPr>
          <p:cNvGrpSpPr/>
          <p:nvPr/>
        </p:nvGrpSpPr>
        <p:grpSpPr>
          <a:xfrm>
            <a:off x="417045" y="5606259"/>
            <a:ext cx="11478576" cy="707885"/>
            <a:chOff x="1456000" y="5631826"/>
            <a:chExt cx="10077188" cy="576000"/>
          </a:xfrm>
        </p:grpSpPr>
        <p:sp>
          <p:nvSpPr>
            <p:cNvPr id="18" name="Rectangle 17" descr="Question to committee">
              <a:extLst>
                <a:ext uri="{FF2B5EF4-FFF2-40B4-BE49-F238E27FC236}">
                  <a16:creationId xmlns:a16="http://schemas.microsoft.com/office/drawing/2014/main" id="{A15C276E-37EC-9738-5206-08C1C197E060}"/>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a:solidFill>
                    <a:schemeClr val="tx1"/>
                  </a:solidFill>
                  <a:latin typeface="Arial" panose="020B0604020202020204" pitchFamily="34" charset="0"/>
                </a:rPr>
                <a:t>Is it appropriate to model costs and outcomes for people who undergo leukapheresis but are not infused?</a:t>
              </a:r>
            </a:p>
          </p:txBody>
        </p:sp>
        <p:grpSp>
          <p:nvGrpSpPr>
            <p:cNvPr id="19" name="Group 18">
              <a:extLst>
                <a:ext uri="{FF2B5EF4-FFF2-40B4-BE49-F238E27FC236}">
                  <a16:creationId xmlns:a16="http://schemas.microsoft.com/office/drawing/2014/main" id="{9489A6C4-BF9E-7A16-D93D-87D15AA10539}"/>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22E7ED4F-0AD8-5018-EBD7-95FD0667D132}"/>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894EE0F5-338E-9690-4F2A-7FD3193D38E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pic>
        <p:nvPicPr>
          <p:cNvPr id="4" name="Picture 3">
            <a:extLst>
              <a:ext uri="{FF2B5EF4-FFF2-40B4-BE49-F238E27FC236}">
                <a16:creationId xmlns:a16="http://schemas.microsoft.com/office/drawing/2014/main" id="{31B32A9D-61CA-205C-5FFF-94FCE5BC1F99}"/>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62596" y="161657"/>
            <a:ext cx="592817" cy="592817"/>
          </a:xfrm>
          <a:prstGeom prst="rect">
            <a:avLst/>
          </a:prstGeom>
        </p:spPr>
      </p:pic>
      <p:pic>
        <p:nvPicPr>
          <p:cNvPr id="3" name="Picture 2" descr="A diagram of a car gene&#10;&#10;AI-generated content may be incorrect.">
            <a:extLst>
              <a:ext uri="{FF2B5EF4-FFF2-40B4-BE49-F238E27FC236}">
                <a16:creationId xmlns:a16="http://schemas.microsoft.com/office/drawing/2014/main" id="{477F95DF-DE73-75BE-91E3-11415705B914}"/>
              </a:ext>
            </a:extLst>
          </p:cNvPr>
          <p:cNvPicPr>
            <a:picLocks noChangeAspect="1"/>
          </p:cNvPicPr>
          <p:nvPr/>
        </p:nvPicPr>
        <p:blipFill>
          <a:blip r:embed="rId6"/>
          <a:stretch>
            <a:fillRect/>
          </a:stretch>
        </p:blipFill>
        <p:spPr>
          <a:xfrm>
            <a:off x="1178536" y="2108671"/>
            <a:ext cx="9955594" cy="3464457"/>
          </a:xfrm>
          <a:prstGeom prst="rect">
            <a:avLst/>
          </a:prstGeom>
        </p:spPr>
      </p:pic>
      <p:sp>
        <p:nvSpPr>
          <p:cNvPr id="5" name="TextBox 4">
            <a:extLst>
              <a:ext uri="{FF2B5EF4-FFF2-40B4-BE49-F238E27FC236}">
                <a16:creationId xmlns:a16="http://schemas.microsoft.com/office/drawing/2014/main" id="{7097F9E5-2B43-2413-F8A7-B3519769C35D}"/>
              </a:ext>
            </a:extLst>
          </p:cNvPr>
          <p:cNvSpPr txBox="1"/>
          <p:nvPr/>
        </p:nvSpPr>
        <p:spPr>
          <a:xfrm>
            <a:off x="417045" y="2176621"/>
            <a:ext cx="7233562" cy="400110"/>
          </a:xfrm>
          <a:prstGeom prst="rect">
            <a:avLst/>
          </a:prstGeom>
          <a:noFill/>
          <a:ln w="15875">
            <a:solidFill>
              <a:srgbClr val="228096"/>
            </a:solidFill>
          </a:ln>
        </p:spPr>
        <p:txBody>
          <a:bodyPr wrap="square" rtlCol="0">
            <a:spAutoFit/>
          </a:bodyPr>
          <a:lstStyle/>
          <a:p>
            <a:r>
              <a:rPr lang="en-GB" sz="2000" b="1"/>
              <a:t>CAR T-cell therapy manufacturing and administration steps:</a:t>
            </a:r>
          </a:p>
        </p:txBody>
      </p:sp>
      <p:sp>
        <p:nvSpPr>
          <p:cNvPr id="7" name="TextBox 6">
            <a:extLst>
              <a:ext uri="{FF2B5EF4-FFF2-40B4-BE49-F238E27FC236}">
                <a16:creationId xmlns:a16="http://schemas.microsoft.com/office/drawing/2014/main" id="{3483995B-5FBD-2EAB-87B6-CCFD81FBEFB3}"/>
              </a:ext>
            </a:extLst>
          </p:cNvPr>
          <p:cNvSpPr txBox="1"/>
          <p:nvPr/>
        </p:nvSpPr>
        <p:spPr>
          <a:xfrm>
            <a:off x="798122" y="1079653"/>
            <a:ext cx="10587987" cy="707886"/>
          </a:xfrm>
          <a:prstGeom prst="rect">
            <a:avLst/>
          </a:prstGeom>
          <a:noFill/>
        </p:spPr>
        <p:txBody>
          <a:bodyPr wrap="square" rtlCol="0">
            <a:spAutoFit/>
          </a:bodyPr>
          <a:lstStyle/>
          <a:p>
            <a:pPr marL="285750" indent="-285750">
              <a:buFont typeface="Arial" panose="020B0604020202020204" pitchFamily="34" charset="0"/>
              <a:buChar char="•"/>
            </a:pPr>
            <a:r>
              <a:rPr lang="en-GB" sz="2000"/>
              <a:t>Leukapheresis is the first stage of the CAR-T process, in which white blood cells (leukocytes) are separated from a sample of blood </a:t>
            </a:r>
          </a:p>
        </p:txBody>
      </p:sp>
    </p:spTree>
    <p:extLst>
      <p:ext uri="{BB962C8B-B14F-4D97-AF65-F5344CB8AC3E}">
        <p14:creationId xmlns:p14="http://schemas.microsoft.com/office/powerpoint/2010/main" val="302177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9DEC-F34D-1FBD-7F76-496FF2AD1FB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BAEE077-05AE-21B6-EF49-D2D6E4AB530E}"/>
              </a:ext>
            </a:extLst>
          </p:cNvPr>
          <p:cNvSpPr>
            <a:spLocks noGrp="1"/>
          </p:cNvSpPr>
          <p:nvPr>
            <p:ph type="title"/>
          </p:nvPr>
        </p:nvSpPr>
        <p:spPr/>
        <p:txBody>
          <a:bodyPr>
            <a:normAutofit fontScale="90000"/>
          </a:bodyPr>
          <a:lstStyle/>
          <a:p>
            <a:r>
              <a:rPr lang="en-GB">
                <a:hlinkClick r:id="" action="ppaction://noaction"/>
              </a:rPr>
              <a:t>Key issues</a:t>
            </a:r>
            <a:r>
              <a:rPr lang="en-GB"/>
              <a:t>: Implementation of cure assumption </a:t>
            </a:r>
            <a:br>
              <a:rPr lang="en-GB"/>
            </a:br>
            <a:endParaRPr lang="en-GB"/>
          </a:p>
        </p:txBody>
      </p:sp>
      <p:sp>
        <p:nvSpPr>
          <p:cNvPr id="13" name="Rectangle 12">
            <a:extLst>
              <a:ext uri="{FF2B5EF4-FFF2-40B4-BE49-F238E27FC236}">
                <a16:creationId xmlns:a16="http://schemas.microsoft.com/office/drawing/2014/main" id="{A727844B-4753-F493-BD68-8466F41459E0}"/>
              </a:ext>
            </a:extLst>
          </p:cNvPr>
          <p:cNvSpPr/>
          <p:nvPr/>
        </p:nvSpPr>
        <p:spPr>
          <a:xfrm>
            <a:off x="437355" y="890439"/>
            <a:ext cx="11306862" cy="94887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Economic model includes long-term survivorship (LTS) in the pre-progression state</a:t>
            </a:r>
          </a:p>
          <a:p>
            <a:pPr marL="285750" indent="-285750">
              <a:buFont typeface="Arial" panose="020B0604020202020204" pitchFamily="34" charset="0"/>
              <a:buChar char="•"/>
            </a:pPr>
            <a:r>
              <a:rPr lang="en-GB" sz="2000">
                <a:solidFill>
                  <a:schemeClr val="tx1"/>
                </a:solidFill>
                <a:latin typeface="Arial" panose="020B0604020202020204" pitchFamily="34" charset="0"/>
              </a:rPr>
              <a:t>Very few disease-related deaths or progressions beyond 48 months in ZUMA-2</a:t>
            </a:r>
          </a:p>
        </p:txBody>
      </p:sp>
      <p:sp>
        <p:nvSpPr>
          <p:cNvPr id="15" name="Rectangle 14">
            <a:extLst>
              <a:ext uri="{FF2B5EF4-FFF2-40B4-BE49-F238E27FC236}">
                <a16:creationId xmlns:a16="http://schemas.microsoft.com/office/drawing/2014/main" id="{8CF29007-158F-5359-3943-48C259F06F91}"/>
              </a:ext>
            </a:extLst>
          </p:cNvPr>
          <p:cNvSpPr/>
          <p:nvPr/>
        </p:nvSpPr>
        <p:spPr>
          <a:xfrm>
            <a:off x="437355" y="1929437"/>
            <a:ext cx="11317288" cy="15847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a:solidFill>
                  <a:schemeClr val="tx1"/>
                </a:solidFill>
                <a:latin typeface="Arial" panose="020B0604020202020204" pitchFamily="34" charset="0"/>
              </a:rPr>
              <a:t>Applied a 48-month LTS (cure assumption) timepoint, based on ZUMA-2 data and RWE (O’Reilly 2024), to reflect the reduced probability of disease progression or death after this point</a:t>
            </a:r>
          </a:p>
          <a:p>
            <a:pPr marL="285750" indent="-285750">
              <a:buFont typeface="Arial" panose="020B0604020202020204" pitchFamily="34" charset="0"/>
              <a:buChar char="•"/>
            </a:pPr>
            <a:r>
              <a:rPr lang="en-GB" sz="2000">
                <a:solidFill>
                  <a:schemeClr val="tx1"/>
                </a:solidFill>
                <a:latin typeface="Arial" panose="020B0604020202020204" pitchFamily="34" charset="0"/>
              </a:rPr>
              <a:t>People in the LTS group are assumed to follow age-adjusted general population survival curves, adjusted by a standardised mortality ratio (SMR) of 1.09 (Maurer et al 2014)</a:t>
            </a:r>
          </a:p>
        </p:txBody>
      </p:sp>
      <p:sp>
        <p:nvSpPr>
          <p:cNvPr id="16" name="Rectangle 15">
            <a:extLst>
              <a:ext uri="{FF2B5EF4-FFF2-40B4-BE49-F238E27FC236}">
                <a16:creationId xmlns:a16="http://schemas.microsoft.com/office/drawing/2014/main" id="{A9891F17-2D0E-1CD8-7D7D-ED8562DD350E}"/>
              </a:ext>
            </a:extLst>
          </p:cNvPr>
          <p:cNvSpPr/>
          <p:nvPr/>
        </p:nvSpPr>
        <p:spPr>
          <a:xfrm>
            <a:off x="437356" y="3598931"/>
            <a:ext cx="11317288" cy="25541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No evidence to support a plateau in survival curves prior to 60 months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Between 48 and 88 months, risk of death remains substantially higher than background mortality, and mortality ratio of 1.09 does not adequately account for this difference</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Considers 60-month cure assumption more appropriate (as used in TA677 model)</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SMR of 1.09 taken from a study of diffuse large B-cell lymphoma (not CAR-T therapy)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EAG prefers ratio of 3.00, accepted by committee in TA893 (brexu-cel for relapsed or refractory B-cell acute lymphoblastic leukaemia)</a:t>
            </a:r>
          </a:p>
        </p:txBody>
      </p:sp>
      <p:grpSp>
        <p:nvGrpSpPr>
          <p:cNvPr id="2" name="Group 1">
            <a:extLst>
              <a:ext uri="{FF2B5EF4-FFF2-40B4-BE49-F238E27FC236}">
                <a16:creationId xmlns:a16="http://schemas.microsoft.com/office/drawing/2014/main" id="{35DB6633-8ECD-06B5-9A12-031DE9980BA3}"/>
              </a:ext>
            </a:extLst>
          </p:cNvPr>
          <p:cNvGrpSpPr/>
          <p:nvPr/>
        </p:nvGrpSpPr>
        <p:grpSpPr>
          <a:xfrm>
            <a:off x="1026802" y="6237850"/>
            <a:ext cx="10690707" cy="605793"/>
            <a:chOff x="1456000" y="5631826"/>
            <a:chExt cx="10077188" cy="576000"/>
          </a:xfrm>
        </p:grpSpPr>
        <p:sp>
          <p:nvSpPr>
            <p:cNvPr id="18" name="Rectangle 17" descr="Question to committee">
              <a:extLst>
                <a:ext uri="{FF2B5EF4-FFF2-40B4-BE49-F238E27FC236}">
                  <a16:creationId xmlns:a16="http://schemas.microsoft.com/office/drawing/2014/main" id="{E6D691E1-3976-D1F9-CE09-CF530EB22413}"/>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dirty="0">
                  <a:solidFill>
                    <a:schemeClr val="tx1"/>
                  </a:solidFill>
                  <a:latin typeface="Arial" panose="020B0604020202020204" pitchFamily="34" charset="0"/>
                </a:rPr>
                <a:t>Is a cure assumption timepoint of 48 months or 60 months more appropriate?</a:t>
              </a:r>
            </a:p>
            <a:p>
              <a:r>
                <a:rPr lang="en-GB" sz="2000" dirty="0">
                  <a:solidFill>
                    <a:schemeClr val="tx1"/>
                  </a:solidFill>
                  <a:latin typeface="Arial" panose="020B0604020202020204" pitchFamily="34" charset="0"/>
                </a:rPr>
                <a:t>Is a mortality ratio of 1.09 or 3.00 more appropriate to adjust background mortality? </a:t>
              </a:r>
            </a:p>
          </p:txBody>
        </p:sp>
        <p:grpSp>
          <p:nvGrpSpPr>
            <p:cNvPr id="19" name="Group 18">
              <a:extLst>
                <a:ext uri="{FF2B5EF4-FFF2-40B4-BE49-F238E27FC236}">
                  <a16:creationId xmlns:a16="http://schemas.microsoft.com/office/drawing/2014/main" id="{21E3EC35-C97D-F8D8-75B2-4A3EF963E651}"/>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1888B479-2959-FE8C-3541-F6678D22E912}"/>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8F23DCEE-296D-B2EC-A39E-FEBEFA74BA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pic>
        <p:nvPicPr>
          <p:cNvPr id="4" name="Picture 3">
            <a:extLst>
              <a:ext uri="{FF2B5EF4-FFF2-40B4-BE49-F238E27FC236}">
                <a16:creationId xmlns:a16="http://schemas.microsoft.com/office/drawing/2014/main" id="{E0E82877-206B-99FF-D3C9-777027D1A37F}"/>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210110" y="184060"/>
            <a:ext cx="592817" cy="592817"/>
          </a:xfrm>
          <a:prstGeom prst="rect">
            <a:avLst/>
          </a:prstGeom>
        </p:spPr>
      </p:pic>
      <p:sp>
        <p:nvSpPr>
          <p:cNvPr id="3" name="TextBox 2">
            <a:extLst>
              <a:ext uri="{FF2B5EF4-FFF2-40B4-BE49-F238E27FC236}">
                <a16:creationId xmlns:a16="http://schemas.microsoft.com/office/drawing/2014/main" id="{A2F9A58F-6332-4642-BA25-D352F3ED354F}"/>
              </a:ext>
            </a:extLst>
          </p:cNvPr>
          <p:cNvSpPr txBox="1"/>
          <p:nvPr/>
        </p:nvSpPr>
        <p:spPr>
          <a:xfrm>
            <a:off x="9483048" y="285689"/>
            <a:ext cx="1448656" cy="369332"/>
          </a:xfrm>
          <a:prstGeom prst="rect">
            <a:avLst/>
          </a:prstGeom>
          <a:noFill/>
        </p:spPr>
        <p:txBody>
          <a:bodyPr wrap="square" rtlCol="0">
            <a:spAutoFit/>
          </a:bodyPr>
          <a:lstStyle/>
          <a:p>
            <a:r>
              <a:rPr lang="en-GB">
                <a:hlinkClick r:id="rId6" action="ppaction://hlinksldjump"/>
              </a:rPr>
              <a:t>SMR values</a:t>
            </a:r>
            <a:endParaRPr lang="en-GB"/>
          </a:p>
        </p:txBody>
      </p:sp>
    </p:spTree>
    <p:extLst>
      <p:ext uri="{BB962C8B-B14F-4D97-AF65-F5344CB8AC3E}">
        <p14:creationId xmlns:p14="http://schemas.microsoft.com/office/powerpoint/2010/main" val="1777774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DFE5-5A39-845B-2156-9F4A9FEE744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C2A1BF2-0219-C5D3-8143-482B3DAD0321}"/>
              </a:ext>
            </a:extLst>
          </p:cNvPr>
          <p:cNvSpPr>
            <a:spLocks noGrp="1"/>
          </p:cNvSpPr>
          <p:nvPr>
            <p:ph type="title"/>
          </p:nvPr>
        </p:nvSpPr>
        <p:spPr/>
        <p:txBody>
          <a:bodyPr>
            <a:normAutofit fontScale="90000"/>
          </a:bodyPr>
          <a:lstStyle/>
          <a:p>
            <a:r>
              <a:rPr lang="en-GB">
                <a:hlinkClick r:id="" action="ppaction://noaction"/>
              </a:rPr>
              <a:t>Key issues</a:t>
            </a:r>
            <a:r>
              <a:rPr lang="en-GB"/>
              <a:t>: CAR-T Tariff application and ICU costs</a:t>
            </a:r>
            <a:br>
              <a:rPr lang="en-GB"/>
            </a:br>
            <a:endParaRPr lang="en-GB"/>
          </a:p>
        </p:txBody>
      </p:sp>
      <p:sp>
        <p:nvSpPr>
          <p:cNvPr id="13" name="Rectangle 12">
            <a:extLst>
              <a:ext uri="{FF2B5EF4-FFF2-40B4-BE49-F238E27FC236}">
                <a16:creationId xmlns:a16="http://schemas.microsoft.com/office/drawing/2014/main" id="{8B4ED282-EEB2-2949-184C-6357ABF87DC0}"/>
              </a:ext>
            </a:extLst>
          </p:cNvPr>
          <p:cNvSpPr/>
          <p:nvPr/>
        </p:nvSpPr>
        <p:spPr>
          <a:xfrm>
            <a:off x="466723" y="935805"/>
            <a:ext cx="11306862" cy="690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Company model uses outdated CAR-T tariff cost (£41,101), and does not include costs for ICU</a:t>
            </a:r>
          </a:p>
        </p:txBody>
      </p:sp>
      <p:sp>
        <p:nvSpPr>
          <p:cNvPr id="15" name="Rectangle 14">
            <a:extLst>
              <a:ext uri="{FF2B5EF4-FFF2-40B4-BE49-F238E27FC236}">
                <a16:creationId xmlns:a16="http://schemas.microsoft.com/office/drawing/2014/main" id="{091D900E-5CD0-2D87-0A2F-EDB4B1184B2E}"/>
              </a:ext>
            </a:extLst>
          </p:cNvPr>
          <p:cNvSpPr/>
          <p:nvPr/>
        </p:nvSpPr>
        <p:spPr>
          <a:xfrm>
            <a:off x="466723" y="1706129"/>
            <a:ext cx="11317288" cy="21746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a:solidFill>
                  <a:schemeClr val="tx1"/>
                </a:solidFill>
                <a:latin typeface="Arial" panose="020B0604020202020204" pitchFamily="34" charset="0"/>
              </a:rPr>
              <a:t>Brexu-cel costs: drug acquisition, bridging therapy, conditioning chemotherapy, and a CAR-T tariff (encapsulates leukapheresis, infusion, monitoring, hospitalisation, AE management in first 100 days)</a:t>
            </a:r>
          </a:p>
          <a:p>
            <a:pPr marL="285750" indent="-285750">
              <a:buFont typeface="Arial" panose="020B0604020202020204" pitchFamily="34" charset="0"/>
              <a:buChar char="•"/>
            </a:pPr>
            <a:r>
              <a:rPr lang="en-GB" sz="2000">
                <a:solidFill>
                  <a:schemeClr val="tx1"/>
                </a:solidFill>
                <a:latin typeface="Arial" panose="020B0604020202020204" pitchFamily="34" charset="0"/>
              </a:rPr>
              <a:t>Model uses CAR-T tariff of £41,101; covers primary hospitalisation and management of CAR-T-related toxicities, in line with TA872 (axicabtagene ciloleucel for DLBCL)</a:t>
            </a:r>
          </a:p>
          <a:p>
            <a:pPr marL="285750" indent="-285750">
              <a:buFont typeface="Arial" panose="020B0604020202020204" pitchFamily="34" charset="0"/>
              <a:buChar char="•"/>
            </a:pPr>
            <a:r>
              <a:rPr lang="en-GB" sz="2000">
                <a:solidFill>
                  <a:schemeClr val="tx1"/>
                </a:solidFill>
                <a:latin typeface="Arial" panose="020B0604020202020204" pitchFamily="34" charset="0"/>
              </a:rPr>
              <a:t>Contests this tariff, highlights that NHS efficiencies have likely reduced CAR-T costs over time</a:t>
            </a:r>
          </a:p>
        </p:txBody>
      </p:sp>
      <p:sp>
        <p:nvSpPr>
          <p:cNvPr id="16" name="Rectangle 15">
            <a:extLst>
              <a:ext uri="{FF2B5EF4-FFF2-40B4-BE49-F238E27FC236}">
                <a16:creationId xmlns:a16="http://schemas.microsoft.com/office/drawing/2014/main" id="{5A0C0540-DCB5-70F6-1006-BEAA30CA4834}"/>
              </a:ext>
            </a:extLst>
          </p:cNvPr>
          <p:cNvSpPr/>
          <p:nvPr/>
        </p:nvSpPr>
        <p:spPr>
          <a:xfrm>
            <a:off x="485639" y="3980697"/>
            <a:ext cx="11317288" cy="12899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a:solidFill>
                  <a:schemeClr val="tx1"/>
                </a:solidFill>
                <a:latin typeface="Arial" panose="020B0604020202020204" pitchFamily="34" charset="0"/>
              </a:rPr>
              <a:t>A more robust approach, informed by prior Committee experience, involves using the tariff cost of £58,964 for CAR-T infusion and monitoring, in addition to ICU-related expenses</a:t>
            </a:r>
          </a:p>
          <a:p>
            <a:pPr marL="285750" indent="-285750">
              <a:buFont typeface="Arial" panose="020B0604020202020204" pitchFamily="34" charset="0"/>
              <a:buChar char="•"/>
            </a:pPr>
            <a:r>
              <a:rPr lang="en-GB" sz="2000">
                <a:solidFill>
                  <a:schemeClr val="tx1"/>
                </a:solidFill>
                <a:latin typeface="Arial" panose="020B0604020202020204" pitchFamily="34" charset="0"/>
              </a:rPr>
              <a:t>NHS England confirmed that costs associated with ICU are not included in CAR-T tariff</a:t>
            </a:r>
          </a:p>
        </p:txBody>
      </p:sp>
      <p:grpSp>
        <p:nvGrpSpPr>
          <p:cNvPr id="2" name="Group 1">
            <a:extLst>
              <a:ext uri="{FF2B5EF4-FFF2-40B4-BE49-F238E27FC236}">
                <a16:creationId xmlns:a16="http://schemas.microsoft.com/office/drawing/2014/main" id="{138D096A-087C-7A6E-CAC0-07DDF627FBBC}"/>
              </a:ext>
            </a:extLst>
          </p:cNvPr>
          <p:cNvGrpSpPr/>
          <p:nvPr/>
        </p:nvGrpSpPr>
        <p:grpSpPr>
          <a:xfrm>
            <a:off x="1280896" y="5909067"/>
            <a:ext cx="10077188" cy="685409"/>
            <a:chOff x="1456000" y="5631826"/>
            <a:chExt cx="10077188" cy="576000"/>
          </a:xfrm>
        </p:grpSpPr>
        <p:sp>
          <p:nvSpPr>
            <p:cNvPr id="18" name="Rectangle 17" descr="Question to committee">
              <a:extLst>
                <a:ext uri="{FF2B5EF4-FFF2-40B4-BE49-F238E27FC236}">
                  <a16:creationId xmlns:a16="http://schemas.microsoft.com/office/drawing/2014/main" id="{1C885883-D13D-C962-32E0-9730FCC23C79}"/>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dirty="0">
                  <a:solidFill>
                    <a:schemeClr val="tx1"/>
                  </a:solidFill>
                  <a:latin typeface="Arial" panose="020B0604020202020204" pitchFamily="34" charset="0"/>
                </a:rPr>
                <a:t>Is it appropriate to use the 2025/26 CAR-T tariff cost in the economic model?</a:t>
              </a:r>
            </a:p>
            <a:p>
              <a:r>
                <a:rPr lang="en-GB" sz="2000" dirty="0">
                  <a:solidFill>
                    <a:schemeClr val="tx1"/>
                  </a:solidFill>
                  <a:latin typeface="Arial" panose="020B0604020202020204" pitchFamily="34" charset="0"/>
                </a:rPr>
                <a:t>Is it appropriate to also include supplementary ICU costs in the model?</a:t>
              </a:r>
            </a:p>
          </p:txBody>
        </p:sp>
        <p:grpSp>
          <p:nvGrpSpPr>
            <p:cNvPr id="19" name="Group 18">
              <a:extLst>
                <a:ext uri="{FF2B5EF4-FFF2-40B4-BE49-F238E27FC236}">
                  <a16:creationId xmlns:a16="http://schemas.microsoft.com/office/drawing/2014/main" id="{EE10E92E-EB53-24C4-A3FD-CF3CE61ADD8F}"/>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30AAE445-3812-9FF6-20D7-C79E0EFDD5AA}"/>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BD102B3B-B6D1-1985-8574-8D8C9C800B2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28" name="Abbreviations">
            <a:extLst>
              <a:ext uri="{FF2B5EF4-FFF2-40B4-BE49-F238E27FC236}">
                <a16:creationId xmlns:a16="http://schemas.microsoft.com/office/drawing/2014/main" id="{1DFD5FD7-B50B-A8AA-2856-24EDA88CFD26}"/>
              </a:ext>
            </a:extLst>
          </p:cNvPr>
          <p:cNvSpPr>
            <a:spLocks noGrp="1"/>
          </p:cNvSpPr>
          <p:nvPr>
            <p:ph type="body" sz="quarter" idx="13"/>
          </p:nvPr>
        </p:nvSpPr>
        <p:spPr>
          <a:xfrm>
            <a:off x="2632599" y="6594476"/>
            <a:ext cx="7023367" cy="330481"/>
          </a:xfrm>
        </p:spPr>
        <p:txBody>
          <a:bodyPr>
            <a:normAutofit/>
          </a:bodyPr>
          <a:lstStyle/>
          <a:p>
            <a:r>
              <a:rPr lang="en-GB" dirty="0"/>
              <a:t>AE, adverse events; ICU, intensive care unit; DLBCL, diffuse large B-cell lymphoma</a:t>
            </a:r>
          </a:p>
        </p:txBody>
      </p:sp>
      <p:pic>
        <p:nvPicPr>
          <p:cNvPr id="4" name="Picture 3">
            <a:extLst>
              <a:ext uri="{FF2B5EF4-FFF2-40B4-BE49-F238E27FC236}">
                <a16:creationId xmlns:a16="http://schemas.microsoft.com/office/drawing/2014/main" id="{0040448D-505F-F83B-3104-E9859336D0D9}"/>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42842" y="163631"/>
            <a:ext cx="592817" cy="592817"/>
          </a:xfrm>
          <a:prstGeom prst="rect">
            <a:avLst/>
          </a:prstGeom>
        </p:spPr>
      </p:pic>
      <p:sp>
        <p:nvSpPr>
          <p:cNvPr id="5" name="TextBox 4">
            <a:extLst>
              <a:ext uri="{FF2B5EF4-FFF2-40B4-BE49-F238E27FC236}">
                <a16:creationId xmlns:a16="http://schemas.microsoft.com/office/drawing/2014/main" id="{7EA5E6D7-FF43-5E2C-6003-3C8692F3B6B0}"/>
              </a:ext>
            </a:extLst>
          </p:cNvPr>
          <p:cNvSpPr txBox="1"/>
          <p:nvPr/>
        </p:nvSpPr>
        <p:spPr>
          <a:xfrm>
            <a:off x="474491" y="5367454"/>
            <a:ext cx="11317288" cy="400110"/>
          </a:xfrm>
          <a:prstGeom prst="rect">
            <a:avLst/>
          </a:prstGeom>
          <a:noFill/>
          <a:ln w="28575">
            <a:solidFill>
              <a:srgbClr val="228096"/>
            </a:solidFill>
          </a:ln>
        </p:spPr>
        <p:txBody>
          <a:bodyPr wrap="square" rtlCol="0">
            <a:spAutoFit/>
          </a:bodyPr>
          <a:lstStyle/>
          <a:p>
            <a:pPr marL="285750" indent="-285750">
              <a:buFont typeface="Arial" panose="020B0604020202020204" pitchFamily="34" charset="0"/>
              <a:buChar char="•"/>
            </a:pPr>
            <a:r>
              <a:rPr lang="en-GB" sz="2000"/>
              <a:t>NICE notes that updated CAR-T tariff of £60,462 has been provided by NHSE for 2025/26</a:t>
            </a:r>
          </a:p>
        </p:txBody>
      </p:sp>
      <p:sp>
        <p:nvSpPr>
          <p:cNvPr id="3" name="TextBox 2">
            <a:extLst>
              <a:ext uri="{FF2B5EF4-FFF2-40B4-BE49-F238E27FC236}">
                <a16:creationId xmlns:a16="http://schemas.microsoft.com/office/drawing/2014/main" id="{D59C8E23-A186-9FFD-3F18-84224005B184}"/>
              </a:ext>
            </a:extLst>
          </p:cNvPr>
          <p:cNvSpPr txBox="1"/>
          <p:nvPr/>
        </p:nvSpPr>
        <p:spPr>
          <a:xfrm>
            <a:off x="9729628" y="163631"/>
            <a:ext cx="1477258" cy="646331"/>
          </a:xfrm>
          <a:prstGeom prst="rect">
            <a:avLst/>
          </a:prstGeom>
          <a:noFill/>
        </p:spPr>
        <p:txBody>
          <a:bodyPr wrap="square" rtlCol="0">
            <a:spAutoFit/>
          </a:bodyPr>
          <a:lstStyle/>
          <a:p>
            <a:r>
              <a:rPr lang="en-GB">
                <a:hlinkClick r:id="rId6" action="ppaction://hlinksldjump"/>
              </a:rPr>
              <a:t>CAR-T tariff details</a:t>
            </a:r>
            <a:endParaRPr lang="en-GB"/>
          </a:p>
        </p:txBody>
      </p:sp>
    </p:spTree>
    <p:extLst>
      <p:ext uri="{BB962C8B-B14F-4D97-AF65-F5344CB8AC3E}">
        <p14:creationId xmlns:p14="http://schemas.microsoft.com/office/powerpoint/2010/main" val="53443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C20A7-88FD-FC77-D2B1-6CE17AC35FA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401F955-DAFE-D414-DA9D-28E545ECEDB5}"/>
              </a:ext>
            </a:extLst>
          </p:cNvPr>
          <p:cNvSpPr>
            <a:spLocks noGrp="1"/>
          </p:cNvSpPr>
          <p:nvPr>
            <p:ph type="title"/>
          </p:nvPr>
        </p:nvSpPr>
        <p:spPr/>
        <p:txBody>
          <a:bodyPr>
            <a:normAutofit fontScale="90000"/>
          </a:bodyPr>
          <a:lstStyle/>
          <a:p>
            <a:r>
              <a:rPr lang="en-GB">
                <a:hlinkClick r:id="" action="ppaction://noaction"/>
              </a:rPr>
              <a:t>Key issues</a:t>
            </a:r>
            <a:r>
              <a:rPr lang="en-GB"/>
              <a:t>: Utility values for health states (1)</a:t>
            </a:r>
            <a:br>
              <a:rPr lang="en-GB"/>
            </a:br>
            <a:br>
              <a:rPr lang="en-GB"/>
            </a:br>
            <a:endParaRPr lang="en-GB"/>
          </a:p>
        </p:txBody>
      </p:sp>
      <p:sp>
        <p:nvSpPr>
          <p:cNvPr id="13" name="Rectangle 12">
            <a:extLst>
              <a:ext uri="{FF2B5EF4-FFF2-40B4-BE49-F238E27FC236}">
                <a16:creationId xmlns:a16="http://schemas.microsoft.com/office/drawing/2014/main" id="{0ED2F88D-4D5D-DA8C-E6D5-615DC4DB108C}"/>
              </a:ext>
            </a:extLst>
          </p:cNvPr>
          <p:cNvSpPr/>
          <p:nvPr/>
        </p:nvSpPr>
        <p:spPr>
          <a:xfrm>
            <a:off x="477150" y="892164"/>
            <a:ext cx="11306862" cy="690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Utility values taken from ZUMA-2, but some of these are higher than the UK general population</a:t>
            </a:r>
          </a:p>
        </p:txBody>
      </p:sp>
      <p:sp>
        <p:nvSpPr>
          <p:cNvPr id="15" name="Rectangle 14">
            <a:extLst>
              <a:ext uri="{FF2B5EF4-FFF2-40B4-BE49-F238E27FC236}">
                <a16:creationId xmlns:a16="http://schemas.microsoft.com/office/drawing/2014/main" id="{69AE86C6-441E-83F7-EF57-94F74E7D995B}"/>
              </a:ext>
            </a:extLst>
          </p:cNvPr>
          <p:cNvSpPr/>
          <p:nvPr/>
        </p:nvSpPr>
        <p:spPr>
          <a:xfrm>
            <a:off x="477150" y="1712253"/>
            <a:ext cx="11317288" cy="194099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Pre-progression utility estimate of </a:t>
            </a:r>
            <a:r>
              <a:rPr lang="en-GB" sz="2000" u="sng" dirty="0">
                <a:solidFill>
                  <a:schemeClr val="tx1"/>
                </a:solidFill>
                <a:highlight>
                  <a:srgbClr val="000000"/>
                </a:highlight>
                <a:latin typeface="Arial" panose="020B0604020202020204" pitchFamily="34" charset="0"/>
              </a:rPr>
              <a:t>xxxx</a:t>
            </a:r>
            <a:r>
              <a:rPr lang="en-GB" sz="2000" dirty="0">
                <a:solidFill>
                  <a:schemeClr val="tx1"/>
                </a:solidFill>
                <a:latin typeface="Arial" panose="020B0604020202020204" pitchFamily="34" charset="0"/>
              </a:rPr>
              <a:t> taken from EQ-5D-5L data from ZUMA-2</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Post-progression utility estimate of 0.724 derived from TA502* (limited data from ZUMA-2)</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For long-term survivors, company use general population utility values: utility value of </a:t>
            </a:r>
            <a:r>
              <a:rPr lang="en-GB" sz="2000" u="sng" dirty="0">
                <a:solidFill>
                  <a:schemeClr val="tx1"/>
                </a:solidFill>
                <a:highlight>
                  <a:srgbClr val="000000"/>
                </a:highlight>
                <a:latin typeface="Arial" panose="020B0604020202020204" pitchFamily="34" charset="0"/>
              </a:rPr>
              <a:t>xxxx</a:t>
            </a:r>
            <a:r>
              <a:rPr lang="en-GB" sz="2000" dirty="0">
                <a:solidFill>
                  <a:schemeClr val="tx1"/>
                </a:solidFill>
                <a:latin typeface="Arial" panose="020B0604020202020204" pitchFamily="34" charset="0"/>
              </a:rPr>
              <a:t> for patients aged around 67 years (aligns with TA502)</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Incorporates disutility values for grade 3 and 4 adverse events into model (brexu-cel arm only)</a:t>
            </a:r>
          </a:p>
        </p:txBody>
      </p:sp>
      <p:sp>
        <p:nvSpPr>
          <p:cNvPr id="16" name="Rectangle 15">
            <a:extLst>
              <a:ext uri="{FF2B5EF4-FFF2-40B4-BE49-F238E27FC236}">
                <a16:creationId xmlns:a16="http://schemas.microsoft.com/office/drawing/2014/main" id="{E420EF3E-C6E4-49C9-6B17-9EED0A71775F}"/>
              </a:ext>
            </a:extLst>
          </p:cNvPr>
          <p:cNvSpPr/>
          <p:nvPr/>
        </p:nvSpPr>
        <p:spPr>
          <a:xfrm>
            <a:off x="477150" y="3782476"/>
            <a:ext cx="11317288" cy="252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Where utility values exceed general population, EAG prefers to cap at general population values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Pre-progression utility value of </a:t>
            </a:r>
            <a:r>
              <a:rPr lang="en-GB" sz="2000" u="sng" dirty="0" err="1">
                <a:solidFill>
                  <a:schemeClr val="tx1"/>
                </a:solidFill>
                <a:highlight>
                  <a:srgbClr val="000000"/>
                </a:highlight>
                <a:latin typeface="Arial" panose="020B0604020202020204" pitchFamily="34" charset="0"/>
              </a:rPr>
              <a:t>xxxxxxxxxxxxxxxxxxxxxxxxxxxxxxxxxxxxxxxxxxxxxxxxxx</a:t>
            </a:r>
            <a:r>
              <a:rPr lang="en-GB" sz="2000" u="sng" dirty="0">
                <a:solidFill>
                  <a:schemeClr val="tx1"/>
                </a:solidFill>
                <a:highlight>
                  <a:srgbClr val="000000"/>
                </a:highlight>
                <a:latin typeface="Arial" panose="020B0604020202020204" pitchFamily="34" charset="0"/>
              </a:rPr>
              <a:t> x    (xxxx</a:t>
            </a:r>
            <a:r>
              <a:rPr lang="en-GB" sz="2000" dirty="0">
                <a:solidFill>
                  <a:schemeClr val="tx1"/>
                </a:solidFill>
                <a:latin typeface="Arial" panose="020B0604020202020204" pitchFamily="34" charset="0"/>
              </a:rPr>
              <a:t> and may be justifiable if adverse event disutilities are excluded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Deriving post-progression utility from the difference between TA502 utilities lacks methodological robustness. EAG proposes either calculating post-progression utility proportionally (e.g., </a:t>
            </a:r>
            <a:r>
              <a:rPr lang="en-GB" sz="2000" u="sng" dirty="0" err="1">
                <a:solidFill>
                  <a:schemeClr val="tx1"/>
                </a:solidFill>
                <a:highlight>
                  <a:srgbClr val="000000"/>
                </a:highlight>
                <a:latin typeface="Arial" panose="020B0604020202020204" pitchFamily="34" charset="0"/>
              </a:rPr>
              <a:t>xxxxxxxxxxxxxx</a:t>
            </a:r>
            <a:r>
              <a:rPr lang="en-GB" sz="2000" dirty="0">
                <a:solidFill>
                  <a:schemeClr val="tx1"/>
                </a:solidFill>
                <a:latin typeface="Arial" panose="020B0604020202020204" pitchFamily="34" charset="0"/>
              </a:rPr>
              <a:t> or directly adopting the TA502 post-progression value of 0.68 directly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For long-term survivors, utility assumption too optimistic, should be capped at general population</a:t>
            </a:r>
          </a:p>
        </p:txBody>
      </p:sp>
      <p:sp>
        <p:nvSpPr>
          <p:cNvPr id="4" name="Rectangle 3" descr="Marker showing slides are confidential ">
            <a:extLst>
              <a:ext uri="{FF2B5EF4-FFF2-40B4-BE49-F238E27FC236}">
                <a16:creationId xmlns:a16="http://schemas.microsoft.com/office/drawing/2014/main" id="{5BB2D192-4F43-2093-41C9-A9DB03E78AE7}"/>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pic>
        <p:nvPicPr>
          <p:cNvPr id="7" name="Picture 6">
            <a:extLst>
              <a:ext uri="{FF2B5EF4-FFF2-40B4-BE49-F238E27FC236}">
                <a16:creationId xmlns:a16="http://schemas.microsoft.com/office/drawing/2014/main" id="{CCF939CF-2489-F7CE-D5B2-338B4513637C}"/>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239885" y="130505"/>
            <a:ext cx="586605" cy="592816"/>
          </a:xfrm>
          <a:prstGeom prst="rect">
            <a:avLst/>
          </a:prstGeom>
        </p:spPr>
      </p:pic>
      <p:sp>
        <p:nvSpPr>
          <p:cNvPr id="2" name="TextBox 1">
            <a:extLst>
              <a:ext uri="{FF2B5EF4-FFF2-40B4-BE49-F238E27FC236}">
                <a16:creationId xmlns:a16="http://schemas.microsoft.com/office/drawing/2014/main" id="{0CAE08FC-00FF-2EE9-7E5D-00E3C39DECF7}"/>
              </a:ext>
            </a:extLst>
          </p:cNvPr>
          <p:cNvSpPr txBox="1"/>
          <p:nvPr/>
        </p:nvSpPr>
        <p:spPr>
          <a:xfrm>
            <a:off x="2403835" y="6488668"/>
            <a:ext cx="10039546" cy="369332"/>
          </a:xfrm>
          <a:prstGeom prst="rect">
            <a:avLst/>
          </a:prstGeom>
          <a:noFill/>
        </p:spPr>
        <p:txBody>
          <a:bodyPr wrap="square" rtlCol="0">
            <a:spAutoFit/>
          </a:bodyPr>
          <a:lstStyle/>
          <a:p>
            <a:r>
              <a:rPr lang="en-GB"/>
              <a:t>* TA502: ibrutinib for relapsed or refractory mantle cell lymphoma</a:t>
            </a:r>
          </a:p>
        </p:txBody>
      </p:sp>
    </p:spTree>
    <p:extLst>
      <p:ext uri="{BB962C8B-B14F-4D97-AF65-F5344CB8AC3E}">
        <p14:creationId xmlns:p14="http://schemas.microsoft.com/office/powerpoint/2010/main" val="4147238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B9A5-6147-9831-F485-E46852F5A1D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254EC8E-D6A1-24EF-F4DE-8990C625A2DB}"/>
              </a:ext>
            </a:extLst>
          </p:cNvPr>
          <p:cNvSpPr>
            <a:spLocks noGrp="1"/>
          </p:cNvSpPr>
          <p:nvPr>
            <p:ph type="title"/>
          </p:nvPr>
        </p:nvSpPr>
        <p:spPr/>
        <p:txBody>
          <a:bodyPr>
            <a:normAutofit fontScale="90000"/>
          </a:bodyPr>
          <a:lstStyle/>
          <a:p>
            <a:r>
              <a:rPr lang="en-GB">
                <a:hlinkClick r:id="" action="ppaction://noaction"/>
              </a:rPr>
              <a:t>Key issues</a:t>
            </a:r>
            <a:r>
              <a:rPr lang="en-GB"/>
              <a:t>: Utility values for health states (2)</a:t>
            </a:r>
            <a:br>
              <a:rPr lang="en-GB"/>
            </a:br>
            <a:br>
              <a:rPr lang="en-GB"/>
            </a:br>
            <a:endParaRPr lang="en-GB"/>
          </a:p>
        </p:txBody>
      </p:sp>
      <p:grpSp>
        <p:nvGrpSpPr>
          <p:cNvPr id="2" name="Group 1">
            <a:extLst>
              <a:ext uri="{FF2B5EF4-FFF2-40B4-BE49-F238E27FC236}">
                <a16:creationId xmlns:a16="http://schemas.microsoft.com/office/drawing/2014/main" id="{4660AE62-F8CE-9606-9934-5A008949D1E3}"/>
              </a:ext>
            </a:extLst>
          </p:cNvPr>
          <p:cNvGrpSpPr/>
          <p:nvPr/>
        </p:nvGrpSpPr>
        <p:grpSpPr>
          <a:xfrm>
            <a:off x="2525812" y="6082488"/>
            <a:ext cx="6528980" cy="576000"/>
            <a:chOff x="1456000" y="5631826"/>
            <a:chExt cx="6214746" cy="576000"/>
          </a:xfrm>
        </p:grpSpPr>
        <p:sp>
          <p:nvSpPr>
            <p:cNvPr id="18" name="Rectangle 17" descr="Question to committee">
              <a:extLst>
                <a:ext uri="{FF2B5EF4-FFF2-40B4-BE49-F238E27FC236}">
                  <a16:creationId xmlns:a16="http://schemas.microsoft.com/office/drawing/2014/main" id="{D064D322-E764-4833-E7E2-A32F524D5A31}"/>
                </a:ext>
              </a:extLst>
            </p:cNvPr>
            <p:cNvSpPr/>
            <p:nvPr/>
          </p:nvSpPr>
          <p:spPr>
            <a:xfrm>
              <a:off x="1860392" y="5688093"/>
              <a:ext cx="5810354" cy="46346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rPr>
                <a:t>Which</a:t>
              </a:r>
              <a:r>
                <a:rPr lang="en-GB">
                  <a:solidFill>
                    <a:schemeClr val="tx1"/>
                  </a:solidFill>
                  <a:latin typeface="Arial" panose="020B0604020202020204" pitchFamily="34" charset="0"/>
                </a:rPr>
                <a:t> are the most appropriate utility values to use?</a:t>
              </a:r>
            </a:p>
          </p:txBody>
        </p:sp>
        <p:grpSp>
          <p:nvGrpSpPr>
            <p:cNvPr id="19" name="Group 18">
              <a:extLst>
                <a:ext uri="{FF2B5EF4-FFF2-40B4-BE49-F238E27FC236}">
                  <a16:creationId xmlns:a16="http://schemas.microsoft.com/office/drawing/2014/main" id="{1B96E17B-8D3E-3DFA-7363-92A983542D98}"/>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54D00B48-A2AC-45D2-293F-78AA1AD81332}"/>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967C0A35-254C-9E71-6DD0-8EC87788D18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4" name="Rectangle 3" descr="Marker showing slides are confidential ">
            <a:extLst>
              <a:ext uri="{FF2B5EF4-FFF2-40B4-BE49-F238E27FC236}">
                <a16:creationId xmlns:a16="http://schemas.microsoft.com/office/drawing/2014/main" id="{A3069B4C-65F7-DC03-0037-E77A02A5F95D}"/>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pic>
        <p:nvPicPr>
          <p:cNvPr id="7" name="Picture 6">
            <a:extLst>
              <a:ext uri="{FF2B5EF4-FFF2-40B4-BE49-F238E27FC236}">
                <a16:creationId xmlns:a16="http://schemas.microsoft.com/office/drawing/2014/main" id="{FF4BFA67-E26E-0065-E4E7-E52355977622}"/>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239885" y="130505"/>
            <a:ext cx="586605" cy="592816"/>
          </a:xfrm>
          <a:prstGeom prst="rect">
            <a:avLst/>
          </a:prstGeom>
        </p:spPr>
      </p:pic>
      <p:graphicFrame>
        <p:nvGraphicFramePr>
          <p:cNvPr id="8" name="Table 7">
            <a:extLst>
              <a:ext uri="{FF2B5EF4-FFF2-40B4-BE49-F238E27FC236}">
                <a16:creationId xmlns:a16="http://schemas.microsoft.com/office/drawing/2014/main" id="{EF88A47E-54E4-9CD7-BE1D-E2802BA4E9CD}"/>
              </a:ext>
            </a:extLst>
          </p:cNvPr>
          <p:cNvGraphicFramePr>
            <a:graphicFrameLocks noGrp="1"/>
          </p:cNvGraphicFramePr>
          <p:nvPr>
            <p:extLst>
              <p:ext uri="{D42A27DB-BD31-4B8C-83A1-F6EECF244321}">
                <p14:modId xmlns:p14="http://schemas.microsoft.com/office/powerpoint/2010/main" val="199932593"/>
              </p:ext>
            </p:extLst>
          </p:nvPr>
        </p:nvGraphicFramePr>
        <p:xfrm>
          <a:off x="488748" y="1086681"/>
          <a:ext cx="11232000" cy="1274400"/>
        </p:xfrm>
        <a:graphic>
          <a:graphicData uri="http://schemas.openxmlformats.org/drawingml/2006/table">
            <a:tbl>
              <a:tblPr firstRow="1" firstCol="1" lastRow="1" lastCol="1" bandRow="1" bandCol="1">
                <a:tableStyleId>{5C22544A-7EE6-4342-B048-85BDC9FD1C3A}</a:tableStyleId>
              </a:tblPr>
              <a:tblGrid>
                <a:gridCol w="2844000">
                  <a:extLst>
                    <a:ext uri="{9D8B030D-6E8A-4147-A177-3AD203B41FA5}">
                      <a16:colId xmlns:a16="http://schemas.microsoft.com/office/drawing/2014/main" val="4094702389"/>
                    </a:ext>
                  </a:extLst>
                </a:gridCol>
                <a:gridCol w="1656000">
                  <a:extLst>
                    <a:ext uri="{9D8B030D-6E8A-4147-A177-3AD203B41FA5}">
                      <a16:colId xmlns:a16="http://schemas.microsoft.com/office/drawing/2014/main" val="1067991579"/>
                    </a:ext>
                  </a:extLst>
                </a:gridCol>
                <a:gridCol w="6732000">
                  <a:extLst>
                    <a:ext uri="{9D8B030D-6E8A-4147-A177-3AD203B41FA5}">
                      <a16:colId xmlns:a16="http://schemas.microsoft.com/office/drawing/2014/main" val="3252761804"/>
                    </a:ext>
                  </a:extLst>
                </a:gridCol>
              </a:tblGrid>
              <a:tr h="360000">
                <a:tc>
                  <a:txBody>
                    <a:bodyPr/>
                    <a:lstStyle/>
                    <a:p>
                      <a:pPr algn="ctr">
                        <a:spcBef>
                          <a:spcPts val="300"/>
                        </a:spcBef>
                        <a:spcAft>
                          <a:spcPts val="300"/>
                        </a:spcAft>
                        <a:buNone/>
                      </a:pPr>
                      <a:r>
                        <a:rPr lang="en-GB" sz="2000">
                          <a:effectLst/>
                        </a:rPr>
                        <a:t>Health state</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nchor="ctr"/>
                </a:tc>
                <a:tc>
                  <a:txBody>
                    <a:bodyPr/>
                    <a:lstStyle/>
                    <a:p>
                      <a:pPr algn="ctr">
                        <a:spcBef>
                          <a:spcPts val="300"/>
                        </a:spcBef>
                        <a:spcAft>
                          <a:spcPts val="300"/>
                        </a:spcAft>
                        <a:buNone/>
                      </a:pPr>
                      <a:r>
                        <a:rPr lang="en-GB" sz="2000">
                          <a:effectLst/>
                        </a:rPr>
                        <a:t>Utility value</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nchor="ctr"/>
                </a:tc>
                <a:tc>
                  <a:txBody>
                    <a:bodyPr/>
                    <a:lstStyle/>
                    <a:p>
                      <a:pPr algn="ctr">
                        <a:spcBef>
                          <a:spcPts val="300"/>
                        </a:spcBef>
                        <a:spcAft>
                          <a:spcPts val="300"/>
                        </a:spcAft>
                        <a:buNone/>
                      </a:pPr>
                      <a:r>
                        <a:rPr lang="en-GB" sz="2000" b="1">
                          <a:effectLst/>
                          <a:latin typeface="Arial" panose="020B0604020202020204" pitchFamily="34" charset="0"/>
                          <a:ea typeface="SimSun" panose="02010600030101010101" pitchFamily="2" charset="-122"/>
                          <a:cs typeface="Times New Roman" panose="02020603050405020304" pitchFamily="18" charset="0"/>
                        </a:rPr>
                        <a:t>Source</a:t>
                      </a:r>
                    </a:p>
                  </a:txBody>
                  <a:tcPr marL="43540" marR="43540" marT="0" marB="0" anchor="ctr"/>
                </a:tc>
                <a:extLst>
                  <a:ext uri="{0D108BD9-81ED-4DB2-BD59-A6C34878D82A}">
                    <a16:rowId xmlns:a16="http://schemas.microsoft.com/office/drawing/2014/main" val="1916816201"/>
                  </a:ext>
                </a:extLst>
              </a:tr>
              <a:tr h="212864">
                <a:tc>
                  <a:txBody>
                    <a:bodyPr/>
                    <a:lstStyle/>
                    <a:p>
                      <a:pPr>
                        <a:spcBef>
                          <a:spcPts val="300"/>
                        </a:spcBef>
                        <a:spcAft>
                          <a:spcPts val="300"/>
                        </a:spcAft>
                        <a:buNone/>
                      </a:pPr>
                      <a:r>
                        <a:rPr lang="en-GB" sz="2000" b="1">
                          <a:effectLst/>
                        </a:rPr>
                        <a:t>Pre-progression </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tc>
                <a:tc>
                  <a:txBody>
                    <a:bodyPr/>
                    <a:lstStyle/>
                    <a:p>
                      <a:pPr algn="ctr">
                        <a:spcBef>
                          <a:spcPts val="300"/>
                        </a:spcBef>
                        <a:spcAft>
                          <a:spcPts val="300"/>
                        </a:spcAft>
                        <a:buNone/>
                      </a:pPr>
                      <a:r>
                        <a:rPr lang="en-GB" sz="2000" b="0" u="sng" dirty="0">
                          <a:effectLst/>
                          <a:highlight>
                            <a:srgbClr val="000000"/>
                          </a:highlight>
                        </a:rPr>
                        <a:t>xxxx</a:t>
                      </a:r>
                      <a:endParaRPr lang="en-GB" sz="2000" b="0" u="sng" dirty="0">
                        <a:effectLst/>
                        <a:highlight>
                          <a:srgbClr val="000000"/>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tc>
                <a:tc>
                  <a:txBody>
                    <a:bodyPr/>
                    <a:lstStyle/>
                    <a:p>
                      <a:pPr algn="l">
                        <a:spcBef>
                          <a:spcPts val="300"/>
                        </a:spcBef>
                        <a:spcAft>
                          <a:spcPts val="300"/>
                        </a:spcAft>
                        <a:buNone/>
                      </a:pPr>
                      <a:r>
                        <a:rPr lang="en-GB" sz="2000" b="0" u="none">
                          <a:solidFill>
                            <a:schemeClr val="tx1"/>
                          </a:solidFill>
                          <a:effectLst/>
                          <a:latin typeface="Arial" panose="020B0604020202020204" pitchFamily="34" charset="0"/>
                          <a:ea typeface="SimSun" panose="02010600030101010101" pitchFamily="2" charset="-122"/>
                          <a:cs typeface="Times New Roman" panose="02020603050405020304" pitchFamily="18" charset="0"/>
                        </a:rPr>
                        <a:t>Derived from EQ-5D-5L data in the ZUMA-2 trial</a:t>
                      </a:r>
                      <a:endParaRPr lang="en-GB" sz="2000" b="0" u="none">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solidFill>
                      <a:srgbClr val="CCD8DD"/>
                    </a:solidFill>
                  </a:tcPr>
                </a:tc>
                <a:extLst>
                  <a:ext uri="{0D108BD9-81ED-4DB2-BD59-A6C34878D82A}">
                    <a16:rowId xmlns:a16="http://schemas.microsoft.com/office/drawing/2014/main" val="2976878621"/>
                  </a:ext>
                </a:extLst>
              </a:tr>
              <a:tr h="216000">
                <a:tc>
                  <a:txBody>
                    <a:bodyPr/>
                    <a:lstStyle/>
                    <a:p>
                      <a:pPr>
                        <a:spcBef>
                          <a:spcPts val="300"/>
                        </a:spcBef>
                        <a:spcAft>
                          <a:spcPts val="300"/>
                        </a:spcAft>
                        <a:buNone/>
                      </a:pPr>
                      <a:r>
                        <a:rPr lang="en-GB" sz="2000" b="1">
                          <a:effectLst/>
                        </a:rPr>
                        <a:t>Pre-progression, LTS</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buNone/>
                      </a:pPr>
                      <a:r>
                        <a:rPr lang="en-GB" sz="2000" b="0" u="sng" dirty="0" err="1">
                          <a:effectLst/>
                          <a:highlight>
                            <a:srgbClr val="000000"/>
                          </a:highlight>
                        </a:rPr>
                        <a:t>xxxxx</a:t>
                      </a:r>
                      <a:endParaRPr lang="en-GB" sz="2000" b="0" u="sng" dirty="0">
                        <a:effectLst/>
                        <a:highlight>
                          <a:srgbClr val="000000"/>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B w="12700" cap="flat" cmpd="sng" algn="ctr">
                      <a:solidFill>
                        <a:schemeClr val="bg1"/>
                      </a:solidFill>
                      <a:prstDash val="solid"/>
                      <a:round/>
                      <a:headEnd type="none" w="med" len="med"/>
                      <a:tailEnd type="none" w="med" len="med"/>
                    </a:lnB>
                  </a:tcPr>
                </a:tc>
                <a:tc>
                  <a:txBody>
                    <a:bodyPr/>
                    <a:lstStyle/>
                    <a:p>
                      <a:pPr algn="l">
                        <a:spcBef>
                          <a:spcPts val="300"/>
                        </a:spcBef>
                        <a:spcAft>
                          <a:spcPts val="300"/>
                        </a:spcAft>
                        <a:buNone/>
                      </a:pPr>
                      <a:r>
                        <a:rPr lang="en-GB" sz="2000" b="0" u="none">
                          <a:solidFill>
                            <a:schemeClr val="tx1"/>
                          </a:solidFill>
                          <a:effectLst/>
                          <a:latin typeface="Arial" panose="020B0604020202020204" pitchFamily="34" charset="0"/>
                          <a:ea typeface="SimSun" panose="02010600030101010101" pitchFamily="2" charset="-122"/>
                          <a:cs typeface="Times New Roman" panose="02020603050405020304" pitchFamily="18" charset="0"/>
                        </a:rPr>
                        <a:t>General population (HSE data, aged around 67 years)</a:t>
                      </a:r>
                      <a:endParaRPr lang="en-GB" sz="2000" b="0" u="none">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441862650"/>
                  </a:ext>
                </a:extLst>
              </a:tr>
              <a:tr h="212864">
                <a:tc>
                  <a:txBody>
                    <a:bodyPr/>
                    <a:lstStyle/>
                    <a:p>
                      <a:pPr>
                        <a:spcBef>
                          <a:spcPts val="300"/>
                        </a:spcBef>
                        <a:spcAft>
                          <a:spcPts val="300"/>
                        </a:spcAft>
                        <a:buNone/>
                      </a:pPr>
                      <a:r>
                        <a:rPr lang="en-GB" sz="2000" b="1">
                          <a:effectLst/>
                        </a:rPr>
                        <a:t>Post-progression</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T w="12700" cap="flat" cmpd="sng" algn="ctr">
                      <a:solidFill>
                        <a:schemeClr val="bg1"/>
                      </a:solidFill>
                      <a:prstDash val="solid"/>
                      <a:round/>
                      <a:headEnd type="none" w="med" len="med"/>
                      <a:tailEnd type="none" w="med" len="med"/>
                    </a:lnT>
                  </a:tcPr>
                </a:tc>
                <a:tc>
                  <a:txBody>
                    <a:bodyPr/>
                    <a:lstStyle/>
                    <a:p>
                      <a:pPr algn="ctr">
                        <a:spcBef>
                          <a:spcPts val="300"/>
                        </a:spcBef>
                        <a:spcAft>
                          <a:spcPts val="300"/>
                        </a:spcAft>
                        <a:buNone/>
                      </a:pPr>
                      <a:r>
                        <a:rPr lang="en-GB" sz="2000" b="0">
                          <a:solidFill>
                            <a:schemeClr val="tx1"/>
                          </a:solidFill>
                          <a:effectLst/>
                        </a:rPr>
                        <a:t>0.724</a:t>
                      </a:r>
                      <a:endParaRPr lang="en-GB" sz="2000" b="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T w="12700" cap="flat" cmpd="sng" algn="ctr">
                      <a:solidFill>
                        <a:schemeClr val="bg1"/>
                      </a:solidFill>
                      <a:prstDash val="solid"/>
                      <a:round/>
                      <a:headEnd type="none" w="med" len="med"/>
                      <a:tailEnd type="none" w="med" len="med"/>
                    </a:lnT>
                    <a:solidFill>
                      <a:srgbClr val="CCD8DD"/>
                    </a:solidFill>
                  </a:tcPr>
                </a:tc>
                <a:tc>
                  <a:txBody>
                    <a:bodyPr/>
                    <a:lstStyle/>
                    <a:p>
                      <a:pPr algn="l">
                        <a:spcBef>
                          <a:spcPts val="300"/>
                        </a:spcBef>
                        <a:spcAft>
                          <a:spcPts val="300"/>
                        </a:spcAft>
                        <a:buNone/>
                      </a:pPr>
                      <a:r>
                        <a:rPr lang="en-GB" sz="2000" b="0" u="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Based on an estimate from TA502 (ibrutinib for R/R MCL)</a:t>
                      </a:r>
                    </a:p>
                  </a:txBody>
                  <a:tcPr marL="43540" marR="43540" marT="0" marB="0">
                    <a:lnT w="12700" cap="flat" cmpd="sng" algn="ctr">
                      <a:solidFill>
                        <a:schemeClr val="bg1"/>
                      </a:solidFill>
                      <a:prstDash val="solid"/>
                      <a:round/>
                      <a:headEnd type="none" w="med" len="med"/>
                      <a:tailEnd type="none" w="med" len="med"/>
                    </a:lnT>
                    <a:solidFill>
                      <a:srgbClr val="CCD8DD"/>
                    </a:solidFill>
                  </a:tcPr>
                </a:tc>
                <a:extLst>
                  <a:ext uri="{0D108BD9-81ED-4DB2-BD59-A6C34878D82A}">
                    <a16:rowId xmlns:a16="http://schemas.microsoft.com/office/drawing/2014/main" val="1205180364"/>
                  </a:ext>
                </a:extLst>
              </a:tr>
            </a:tbl>
          </a:graphicData>
        </a:graphic>
      </p:graphicFrame>
      <p:graphicFrame>
        <p:nvGraphicFramePr>
          <p:cNvPr id="9" name="Table 8">
            <a:extLst>
              <a:ext uri="{FF2B5EF4-FFF2-40B4-BE49-F238E27FC236}">
                <a16:creationId xmlns:a16="http://schemas.microsoft.com/office/drawing/2014/main" id="{27B553FF-E71F-06CB-0515-C942535B98B9}"/>
              </a:ext>
            </a:extLst>
          </p:cNvPr>
          <p:cNvGraphicFramePr>
            <a:graphicFrameLocks noGrp="1"/>
          </p:cNvGraphicFramePr>
          <p:nvPr>
            <p:extLst>
              <p:ext uri="{D42A27DB-BD31-4B8C-83A1-F6EECF244321}">
                <p14:modId xmlns:p14="http://schemas.microsoft.com/office/powerpoint/2010/main" val="1317994416"/>
              </p:ext>
            </p:extLst>
          </p:nvPr>
        </p:nvGraphicFramePr>
        <p:xfrm>
          <a:off x="466724" y="2715428"/>
          <a:ext cx="11232000" cy="1579200"/>
        </p:xfrm>
        <a:graphic>
          <a:graphicData uri="http://schemas.openxmlformats.org/drawingml/2006/table">
            <a:tbl>
              <a:tblPr firstRow="1" firstCol="1" lastRow="1" lastCol="1" bandRow="1" bandCol="1">
                <a:tableStyleId>{5C22544A-7EE6-4342-B048-85BDC9FD1C3A}</a:tableStyleId>
              </a:tblPr>
              <a:tblGrid>
                <a:gridCol w="2844000">
                  <a:extLst>
                    <a:ext uri="{9D8B030D-6E8A-4147-A177-3AD203B41FA5}">
                      <a16:colId xmlns:a16="http://schemas.microsoft.com/office/drawing/2014/main" val="4094702389"/>
                    </a:ext>
                  </a:extLst>
                </a:gridCol>
                <a:gridCol w="1656000">
                  <a:extLst>
                    <a:ext uri="{9D8B030D-6E8A-4147-A177-3AD203B41FA5}">
                      <a16:colId xmlns:a16="http://schemas.microsoft.com/office/drawing/2014/main" val="1067991579"/>
                    </a:ext>
                  </a:extLst>
                </a:gridCol>
                <a:gridCol w="6732000">
                  <a:extLst>
                    <a:ext uri="{9D8B030D-6E8A-4147-A177-3AD203B41FA5}">
                      <a16:colId xmlns:a16="http://schemas.microsoft.com/office/drawing/2014/main" val="3252761804"/>
                    </a:ext>
                  </a:extLst>
                </a:gridCol>
              </a:tblGrid>
              <a:tr h="360000">
                <a:tc>
                  <a:txBody>
                    <a:bodyPr/>
                    <a:lstStyle/>
                    <a:p>
                      <a:pPr algn="ctr">
                        <a:spcBef>
                          <a:spcPts val="300"/>
                        </a:spcBef>
                        <a:spcAft>
                          <a:spcPts val="300"/>
                        </a:spcAft>
                        <a:buNone/>
                      </a:pPr>
                      <a:r>
                        <a:rPr lang="en-GB" sz="2000">
                          <a:effectLst/>
                        </a:rPr>
                        <a:t>Health state</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nchor="ctr"/>
                </a:tc>
                <a:tc>
                  <a:txBody>
                    <a:bodyPr/>
                    <a:lstStyle/>
                    <a:p>
                      <a:pPr algn="ctr">
                        <a:spcBef>
                          <a:spcPts val="300"/>
                        </a:spcBef>
                        <a:spcAft>
                          <a:spcPts val="300"/>
                        </a:spcAft>
                        <a:buNone/>
                      </a:pPr>
                      <a:r>
                        <a:rPr lang="en-GB" sz="2000">
                          <a:effectLst/>
                        </a:rPr>
                        <a:t>Utility value</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nchor="ctr"/>
                </a:tc>
                <a:tc>
                  <a:txBody>
                    <a:bodyPr/>
                    <a:lstStyle/>
                    <a:p>
                      <a:pPr algn="ctr">
                        <a:spcBef>
                          <a:spcPts val="300"/>
                        </a:spcBef>
                        <a:spcAft>
                          <a:spcPts val="300"/>
                        </a:spcAft>
                        <a:buNone/>
                      </a:pPr>
                      <a:r>
                        <a:rPr lang="en-GB" sz="2000" b="1">
                          <a:effectLst/>
                          <a:latin typeface="Arial" panose="020B0604020202020204" pitchFamily="34" charset="0"/>
                          <a:ea typeface="SimSun" panose="02010600030101010101" pitchFamily="2" charset="-122"/>
                          <a:cs typeface="Times New Roman" panose="02020603050405020304" pitchFamily="18" charset="0"/>
                        </a:rPr>
                        <a:t>Source</a:t>
                      </a:r>
                    </a:p>
                  </a:txBody>
                  <a:tcPr marL="43540" marR="43540" marT="0" marB="0" anchor="ctr"/>
                </a:tc>
                <a:extLst>
                  <a:ext uri="{0D108BD9-81ED-4DB2-BD59-A6C34878D82A}">
                    <a16:rowId xmlns:a16="http://schemas.microsoft.com/office/drawing/2014/main" val="1916816201"/>
                  </a:ext>
                </a:extLst>
              </a:tr>
              <a:tr h="212864">
                <a:tc>
                  <a:txBody>
                    <a:bodyPr/>
                    <a:lstStyle/>
                    <a:p>
                      <a:pPr>
                        <a:spcBef>
                          <a:spcPts val="300"/>
                        </a:spcBef>
                        <a:spcAft>
                          <a:spcPts val="300"/>
                        </a:spcAft>
                        <a:buNone/>
                      </a:pPr>
                      <a:r>
                        <a:rPr lang="en-GB" sz="2000" b="1">
                          <a:effectLst/>
                        </a:rPr>
                        <a:t>Pre-progression </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tc>
                <a:tc>
                  <a:txBody>
                    <a:bodyPr/>
                    <a:lstStyle/>
                    <a:p>
                      <a:pPr algn="ctr">
                        <a:spcBef>
                          <a:spcPts val="300"/>
                        </a:spcBef>
                        <a:spcAft>
                          <a:spcPts val="300"/>
                        </a:spcAft>
                        <a:buNone/>
                      </a:pPr>
                      <a:r>
                        <a:rPr lang="en-GB" sz="2000" b="0" u="sng" dirty="0" err="1">
                          <a:effectLst/>
                          <a:highlight>
                            <a:srgbClr val="000000"/>
                          </a:highlight>
                        </a:rPr>
                        <a:t>xxxxx</a:t>
                      </a:r>
                      <a:endParaRPr lang="en-GB" sz="2000" b="0" u="sng" dirty="0">
                        <a:effectLst/>
                        <a:highlight>
                          <a:srgbClr val="000000"/>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tc>
                <a:tc>
                  <a:txBody>
                    <a:bodyPr/>
                    <a:lstStyle/>
                    <a:p>
                      <a:pPr algn="l">
                        <a:spcBef>
                          <a:spcPts val="300"/>
                        </a:spcBef>
                        <a:spcAft>
                          <a:spcPts val="300"/>
                        </a:spcAft>
                        <a:buNone/>
                      </a:pPr>
                      <a:r>
                        <a:rPr lang="en-GB" sz="2000" b="0" u="none">
                          <a:solidFill>
                            <a:schemeClr val="tx1"/>
                          </a:solidFill>
                          <a:effectLst/>
                          <a:latin typeface="Arial" panose="020B0604020202020204" pitchFamily="34" charset="0"/>
                          <a:ea typeface="SimSun" panose="02010600030101010101" pitchFamily="2" charset="-122"/>
                          <a:cs typeface="Times New Roman" panose="02020603050405020304" pitchFamily="18" charset="0"/>
                        </a:rPr>
                        <a:t>Derived from EQ-5D-5L data in the ZUMA-2 trial</a:t>
                      </a:r>
                      <a:endParaRPr lang="en-GB" sz="2000" b="0" u="none">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solidFill>
                      <a:srgbClr val="CCD8DD"/>
                    </a:solidFill>
                  </a:tcPr>
                </a:tc>
                <a:extLst>
                  <a:ext uri="{0D108BD9-81ED-4DB2-BD59-A6C34878D82A}">
                    <a16:rowId xmlns:a16="http://schemas.microsoft.com/office/drawing/2014/main" val="2976878621"/>
                  </a:ext>
                </a:extLst>
              </a:tr>
              <a:tr h="216000">
                <a:tc>
                  <a:txBody>
                    <a:bodyPr/>
                    <a:lstStyle/>
                    <a:p>
                      <a:pPr>
                        <a:spcBef>
                          <a:spcPts val="300"/>
                        </a:spcBef>
                        <a:spcAft>
                          <a:spcPts val="300"/>
                        </a:spcAft>
                        <a:buNone/>
                      </a:pPr>
                      <a:r>
                        <a:rPr lang="en-GB" sz="2000" b="1">
                          <a:effectLst/>
                        </a:rPr>
                        <a:t>Pre-progression, </a:t>
                      </a:r>
                      <a:r>
                        <a:rPr lang="en-GB" sz="2000" b="1" kern="1200">
                          <a:solidFill>
                            <a:schemeClr val="lt1"/>
                          </a:solidFill>
                          <a:effectLst/>
                          <a:latin typeface="+mn-lt"/>
                          <a:ea typeface="+mn-ea"/>
                          <a:cs typeface="+mn-cs"/>
                        </a:rPr>
                        <a:t>after 5 years (cure point)</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buNone/>
                      </a:pPr>
                      <a:r>
                        <a:rPr lang="en-GB" sz="2000" b="0" u="none">
                          <a:effectLst/>
                        </a:rPr>
                        <a:t>0.797</a:t>
                      </a:r>
                      <a:endParaRPr lang="en-GB" sz="2000" b="0" u="none">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B w="12700" cap="flat" cmpd="sng" algn="ctr">
                      <a:solidFill>
                        <a:schemeClr val="bg1"/>
                      </a:solidFill>
                      <a:prstDash val="solid"/>
                      <a:round/>
                      <a:headEnd type="none" w="med" len="med"/>
                      <a:tailEnd type="none" w="med" len="med"/>
                    </a:lnB>
                  </a:tcPr>
                </a:tc>
                <a:tc>
                  <a:txBody>
                    <a:bodyPr/>
                    <a:lstStyle/>
                    <a:p>
                      <a:pPr algn="l">
                        <a:spcBef>
                          <a:spcPts val="300"/>
                        </a:spcBef>
                        <a:spcAft>
                          <a:spcPts val="300"/>
                        </a:spcAft>
                        <a:buNone/>
                      </a:pPr>
                      <a:r>
                        <a:rPr lang="en-GB" sz="2000" b="0" u="none">
                          <a:solidFill>
                            <a:schemeClr val="tx1"/>
                          </a:solidFill>
                          <a:effectLst/>
                          <a:latin typeface="Arial" panose="020B0604020202020204" pitchFamily="34" charset="0"/>
                          <a:ea typeface="SimSun" panose="02010600030101010101" pitchFamily="2" charset="-122"/>
                          <a:cs typeface="Times New Roman" panose="02020603050405020304" pitchFamily="18" charset="0"/>
                        </a:rPr>
                        <a:t>Based on general population (Ara and Brazier, 2010)</a:t>
                      </a:r>
                      <a:endParaRPr lang="en-GB" sz="2000" b="0" u="none">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441862650"/>
                  </a:ext>
                </a:extLst>
              </a:tr>
              <a:tr h="212864">
                <a:tc>
                  <a:txBody>
                    <a:bodyPr/>
                    <a:lstStyle/>
                    <a:p>
                      <a:pPr>
                        <a:spcBef>
                          <a:spcPts val="300"/>
                        </a:spcBef>
                        <a:spcAft>
                          <a:spcPts val="300"/>
                        </a:spcAft>
                        <a:buNone/>
                      </a:pPr>
                      <a:r>
                        <a:rPr lang="en-GB" sz="2000" b="1">
                          <a:effectLst/>
                        </a:rPr>
                        <a:t>Post-progression</a:t>
                      </a: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T w="12700" cap="flat" cmpd="sng" algn="ctr">
                      <a:solidFill>
                        <a:schemeClr val="bg1"/>
                      </a:solidFill>
                      <a:prstDash val="solid"/>
                      <a:round/>
                      <a:headEnd type="none" w="med" len="med"/>
                      <a:tailEnd type="none" w="med" len="med"/>
                    </a:lnT>
                  </a:tcPr>
                </a:tc>
                <a:tc>
                  <a:txBody>
                    <a:bodyPr/>
                    <a:lstStyle/>
                    <a:p>
                      <a:pPr algn="ctr">
                        <a:spcBef>
                          <a:spcPts val="300"/>
                        </a:spcBef>
                        <a:spcAft>
                          <a:spcPts val="300"/>
                        </a:spcAft>
                        <a:buNone/>
                      </a:pPr>
                      <a:r>
                        <a:rPr lang="en-GB" sz="2000" b="0">
                          <a:solidFill>
                            <a:schemeClr val="tx1"/>
                          </a:solidFill>
                          <a:effectLst/>
                        </a:rPr>
                        <a:t>0.724</a:t>
                      </a:r>
                      <a:endParaRPr lang="en-GB" sz="2000" b="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T w="12700" cap="flat" cmpd="sng" algn="ctr">
                      <a:solidFill>
                        <a:schemeClr val="bg1"/>
                      </a:solidFill>
                      <a:prstDash val="solid"/>
                      <a:round/>
                      <a:headEnd type="none" w="med" len="med"/>
                      <a:tailEnd type="none" w="med" len="med"/>
                    </a:lnT>
                    <a:solidFill>
                      <a:srgbClr val="CCD8DD"/>
                    </a:solidFill>
                  </a:tcPr>
                </a:tc>
                <a:tc>
                  <a:txBody>
                    <a:bodyPr/>
                    <a:lstStyle/>
                    <a:p>
                      <a:pPr algn="l">
                        <a:spcBef>
                          <a:spcPts val="300"/>
                        </a:spcBef>
                        <a:spcAft>
                          <a:spcPts val="300"/>
                        </a:spcAft>
                        <a:buNone/>
                      </a:pPr>
                      <a:r>
                        <a:rPr lang="en-GB" sz="2000" b="0" u="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Based on an estimate from TA502 (ibrutinib for R/R MCL)</a:t>
                      </a:r>
                    </a:p>
                  </a:txBody>
                  <a:tcPr marL="43540" marR="43540" marT="0" marB="0">
                    <a:lnT w="12700" cap="flat" cmpd="sng" algn="ctr">
                      <a:solidFill>
                        <a:schemeClr val="bg1"/>
                      </a:solidFill>
                      <a:prstDash val="solid"/>
                      <a:round/>
                      <a:headEnd type="none" w="med" len="med"/>
                      <a:tailEnd type="none" w="med" len="med"/>
                    </a:lnT>
                    <a:solidFill>
                      <a:srgbClr val="CCD8DD"/>
                    </a:solidFill>
                  </a:tcPr>
                </a:tc>
                <a:extLst>
                  <a:ext uri="{0D108BD9-81ED-4DB2-BD59-A6C34878D82A}">
                    <a16:rowId xmlns:a16="http://schemas.microsoft.com/office/drawing/2014/main" val="1205180364"/>
                  </a:ext>
                </a:extLst>
              </a:tr>
            </a:tbl>
          </a:graphicData>
        </a:graphic>
      </p:graphicFrame>
      <p:sp>
        <p:nvSpPr>
          <p:cNvPr id="11" name="TextBox 10">
            <a:extLst>
              <a:ext uri="{FF2B5EF4-FFF2-40B4-BE49-F238E27FC236}">
                <a16:creationId xmlns:a16="http://schemas.microsoft.com/office/drawing/2014/main" id="{5F35664E-F614-ADB2-13B0-CEF6290ADBA0}"/>
              </a:ext>
            </a:extLst>
          </p:cNvPr>
          <p:cNvSpPr txBox="1"/>
          <p:nvPr/>
        </p:nvSpPr>
        <p:spPr>
          <a:xfrm>
            <a:off x="488747" y="752348"/>
            <a:ext cx="9280005" cy="400110"/>
          </a:xfrm>
          <a:prstGeom prst="rect">
            <a:avLst/>
          </a:prstGeom>
          <a:noFill/>
        </p:spPr>
        <p:txBody>
          <a:bodyPr wrap="square" rtlCol="0">
            <a:spAutoFit/>
          </a:bodyPr>
          <a:lstStyle/>
          <a:p>
            <a:r>
              <a:rPr lang="en-GB" sz="2000"/>
              <a:t>Utility values used in company model </a:t>
            </a:r>
            <a:endParaRPr lang="en-GB" sz="2000">
              <a:solidFill>
                <a:srgbClr val="FF0000"/>
              </a:solidFill>
            </a:endParaRPr>
          </a:p>
        </p:txBody>
      </p:sp>
      <p:sp>
        <p:nvSpPr>
          <p:cNvPr id="12" name="TextBox 11">
            <a:extLst>
              <a:ext uri="{FF2B5EF4-FFF2-40B4-BE49-F238E27FC236}">
                <a16:creationId xmlns:a16="http://schemas.microsoft.com/office/drawing/2014/main" id="{D291024E-026A-95AD-CFFD-663528FD92D8}"/>
              </a:ext>
            </a:extLst>
          </p:cNvPr>
          <p:cNvSpPr txBox="1"/>
          <p:nvPr/>
        </p:nvSpPr>
        <p:spPr>
          <a:xfrm>
            <a:off x="466724" y="2361081"/>
            <a:ext cx="4416720" cy="400110"/>
          </a:xfrm>
          <a:prstGeom prst="rect">
            <a:avLst/>
          </a:prstGeom>
          <a:noFill/>
        </p:spPr>
        <p:txBody>
          <a:bodyPr wrap="square" rtlCol="0">
            <a:spAutoFit/>
          </a:bodyPr>
          <a:lstStyle/>
          <a:p>
            <a:r>
              <a:rPr lang="en-GB" sz="2000"/>
              <a:t>Utility values accepted in TA677</a:t>
            </a:r>
          </a:p>
        </p:txBody>
      </p:sp>
      <p:sp>
        <p:nvSpPr>
          <p:cNvPr id="17" name="Rectangle 16">
            <a:extLst>
              <a:ext uri="{FF2B5EF4-FFF2-40B4-BE49-F238E27FC236}">
                <a16:creationId xmlns:a16="http://schemas.microsoft.com/office/drawing/2014/main" id="{A5CC78A4-1BCF-0EAE-3902-216E7321F76E}"/>
              </a:ext>
            </a:extLst>
          </p:cNvPr>
          <p:cNvSpPr/>
          <p:nvPr/>
        </p:nvSpPr>
        <p:spPr>
          <a:xfrm>
            <a:off x="6190810" y="4427091"/>
            <a:ext cx="5507914" cy="1579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base case</a:t>
            </a:r>
          </a:p>
          <a:p>
            <a:pPr marL="285750" indent="-285750">
              <a:buFont typeface="Arial" panose="020B0604020202020204" pitchFamily="34" charset="0"/>
              <a:buChar char="•"/>
            </a:pPr>
            <a:r>
              <a:rPr lang="en-GB" sz="2000">
                <a:solidFill>
                  <a:schemeClr val="tx1"/>
                </a:solidFill>
                <a:latin typeface="Arial" panose="020B0604020202020204" pitchFamily="34" charset="0"/>
              </a:rPr>
              <a:t>Pre-Progression: Capped at general population utility (decrement by AE impacts)</a:t>
            </a:r>
          </a:p>
          <a:p>
            <a:pPr marL="285750" indent="-285750">
              <a:buFont typeface="Arial" panose="020B0604020202020204" pitchFamily="34" charset="0"/>
              <a:buChar char="•"/>
            </a:pPr>
            <a:r>
              <a:rPr lang="en-GB" sz="2000">
                <a:solidFill>
                  <a:schemeClr val="tx1"/>
                </a:solidFill>
                <a:latin typeface="Arial" panose="020B0604020202020204" pitchFamily="34" charset="0"/>
              </a:rPr>
              <a:t>LTS: Capped at general population utility</a:t>
            </a:r>
          </a:p>
          <a:p>
            <a:pPr marL="285750" indent="-285750">
              <a:buFont typeface="Arial" panose="020B0604020202020204" pitchFamily="34" charset="0"/>
              <a:buChar char="•"/>
            </a:pPr>
            <a:r>
              <a:rPr lang="en-GB" sz="2000">
                <a:solidFill>
                  <a:schemeClr val="tx1"/>
                </a:solidFill>
                <a:latin typeface="Arial" panose="020B0604020202020204" pitchFamily="34" charset="0"/>
              </a:rPr>
              <a:t>Post-Progression: Direct TA502 value (0.68)</a:t>
            </a:r>
          </a:p>
          <a:p>
            <a:pPr marL="285750" indent="-285750">
              <a:buFont typeface="Arial" panose="020B0604020202020204" pitchFamily="34" charset="0"/>
              <a:buChar char="•"/>
            </a:pPr>
            <a:endParaRPr lang="en-GB" sz="2000">
              <a:solidFill>
                <a:schemeClr val="tx1"/>
              </a:solidFill>
              <a:latin typeface="Arial" panose="020B0604020202020204" pitchFamily="34" charset="0"/>
            </a:endParaRPr>
          </a:p>
        </p:txBody>
      </p:sp>
      <p:sp>
        <p:nvSpPr>
          <p:cNvPr id="22" name="Text Placeholder 3">
            <a:extLst>
              <a:ext uri="{FF2B5EF4-FFF2-40B4-BE49-F238E27FC236}">
                <a16:creationId xmlns:a16="http://schemas.microsoft.com/office/drawing/2014/main" id="{76A07630-B65F-9394-ED79-8C5B50F33FFB}"/>
              </a:ext>
            </a:extLst>
          </p:cNvPr>
          <p:cNvSpPr txBox="1">
            <a:spLocks/>
          </p:cNvSpPr>
          <p:nvPr/>
        </p:nvSpPr>
        <p:spPr>
          <a:xfrm>
            <a:off x="1099457" y="6640352"/>
            <a:ext cx="10861548" cy="3651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AE, adverse events; LTS, long-term survivorship; HSE, Health Survey for England; R/R, relapsed or refractory; MCL, mantle cell lymphoma </a:t>
            </a:r>
          </a:p>
        </p:txBody>
      </p:sp>
      <p:sp>
        <p:nvSpPr>
          <p:cNvPr id="3" name="Rectangle 2">
            <a:extLst>
              <a:ext uri="{FF2B5EF4-FFF2-40B4-BE49-F238E27FC236}">
                <a16:creationId xmlns:a16="http://schemas.microsoft.com/office/drawing/2014/main" id="{1FE729F3-664A-82FC-C9C0-ED34F4B8D9C3}"/>
              </a:ext>
            </a:extLst>
          </p:cNvPr>
          <p:cNvSpPr/>
          <p:nvPr/>
        </p:nvSpPr>
        <p:spPr>
          <a:xfrm>
            <a:off x="466724" y="4427091"/>
            <a:ext cx="5507914" cy="1579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TA677 conclusion</a:t>
            </a:r>
          </a:p>
          <a:p>
            <a:pPr marL="285750" indent="-285750">
              <a:buFont typeface="Arial" panose="020B0604020202020204" pitchFamily="34" charset="0"/>
              <a:buChar char="•"/>
            </a:pPr>
            <a:r>
              <a:rPr lang="en-GB" sz="2000">
                <a:solidFill>
                  <a:schemeClr val="tx1"/>
                </a:solidFill>
                <a:latin typeface="Arial" panose="020B0604020202020204" pitchFamily="34" charset="0"/>
              </a:rPr>
              <a:t>Not clear if long-term survivors would have the same health-related quality of life as people in the general population of the same age and sex</a:t>
            </a:r>
          </a:p>
        </p:txBody>
      </p:sp>
    </p:spTree>
    <p:extLst>
      <p:ext uri="{BB962C8B-B14F-4D97-AF65-F5344CB8AC3E}">
        <p14:creationId xmlns:p14="http://schemas.microsoft.com/office/powerpoint/2010/main" val="2521888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7192-0657-15FB-04EC-1C1213B49FB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295C902-1FB3-D164-CF8F-874D8DD847B1}"/>
              </a:ext>
            </a:extLst>
          </p:cNvPr>
          <p:cNvSpPr>
            <a:spLocks noGrp="1"/>
          </p:cNvSpPr>
          <p:nvPr>
            <p:ph type="title"/>
          </p:nvPr>
        </p:nvSpPr>
        <p:spPr/>
        <p:txBody>
          <a:bodyPr>
            <a:normAutofit fontScale="90000"/>
          </a:bodyPr>
          <a:lstStyle/>
          <a:p>
            <a:r>
              <a:rPr lang="en-GB">
                <a:hlinkClick r:id="" action="ppaction://noaction"/>
              </a:rPr>
              <a:t>Key issues</a:t>
            </a:r>
            <a:r>
              <a:rPr lang="en-GB"/>
              <a:t>: Underestimation of IVIg costs</a:t>
            </a:r>
            <a:br>
              <a:rPr lang="en-GB"/>
            </a:br>
            <a:endParaRPr lang="en-GB"/>
          </a:p>
        </p:txBody>
      </p:sp>
      <p:sp>
        <p:nvSpPr>
          <p:cNvPr id="13" name="Rectangle 12">
            <a:extLst>
              <a:ext uri="{FF2B5EF4-FFF2-40B4-BE49-F238E27FC236}">
                <a16:creationId xmlns:a16="http://schemas.microsoft.com/office/drawing/2014/main" id="{44838821-654E-39A9-B981-7ECBEAF25210}"/>
              </a:ext>
            </a:extLst>
          </p:cNvPr>
          <p:cNvSpPr/>
          <p:nvPr/>
        </p:nvSpPr>
        <p:spPr>
          <a:xfrm>
            <a:off x="442569" y="819292"/>
            <a:ext cx="11306862" cy="69067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IVIg for management of adverse events, including hypogammaglobulinaemia</a:t>
            </a:r>
          </a:p>
        </p:txBody>
      </p:sp>
      <p:sp>
        <p:nvSpPr>
          <p:cNvPr id="15" name="Rectangle 14">
            <a:extLst>
              <a:ext uri="{FF2B5EF4-FFF2-40B4-BE49-F238E27FC236}">
                <a16:creationId xmlns:a16="http://schemas.microsoft.com/office/drawing/2014/main" id="{BF1DDB4E-D8D7-A7BD-B713-9FCC351975C9}"/>
              </a:ext>
            </a:extLst>
          </p:cNvPr>
          <p:cNvSpPr/>
          <p:nvPr/>
        </p:nvSpPr>
        <p:spPr>
          <a:xfrm>
            <a:off x="442569" y="1599357"/>
            <a:ext cx="11317288" cy="159362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AE costs included within the CAR-T tariff, except for hypogammaglobulinemia, which necessitates long-term IVIg therapy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use </a:t>
            </a:r>
            <a:r>
              <a:rPr lang="en-GB" sz="2000" u="sng" dirty="0">
                <a:solidFill>
                  <a:schemeClr val="tx1"/>
                </a:solidFill>
                <a:highlight>
                  <a:srgbClr val="000000"/>
                </a:highlight>
                <a:latin typeface="Arial" panose="020B0604020202020204" pitchFamily="34" charset="0"/>
              </a:rPr>
              <a:t>xx</a:t>
            </a:r>
            <a:r>
              <a:rPr lang="en-GB" sz="2000" dirty="0">
                <a:solidFill>
                  <a:schemeClr val="tx1"/>
                </a:solidFill>
                <a:latin typeface="Arial" panose="020B0604020202020204" pitchFamily="34" charset="0"/>
              </a:rPr>
              <a:t>% incidence rate for IVIg from ZUMA-2 (for hypogammaglobulinaemia grade 3 or above) and assume 1 year of treatment</a:t>
            </a:r>
          </a:p>
        </p:txBody>
      </p:sp>
      <p:sp>
        <p:nvSpPr>
          <p:cNvPr id="16" name="Rectangle 15">
            <a:extLst>
              <a:ext uri="{FF2B5EF4-FFF2-40B4-BE49-F238E27FC236}">
                <a16:creationId xmlns:a16="http://schemas.microsoft.com/office/drawing/2014/main" id="{8DE301AE-175B-8C72-36D3-04E5B1F56C6C}"/>
              </a:ext>
            </a:extLst>
          </p:cNvPr>
          <p:cNvSpPr/>
          <p:nvPr/>
        </p:nvSpPr>
        <p:spPr>
          <a:xfrm>
            <a:off x="442569" y="3307873"/>
            <a:ext cx="11317288" cy="28094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u="sng" dirty="0">
                <a:solidFill>
                  <a:schemeClr val="tx1"/>
                </a:solidFill>
                <a:highlight>
                  <a:srgbClr val="000000"/>
                </a:highlight>
                <a:latin typeface="Arial" panose="020B0604020202020204" pitchFamily="34" charset="0"/>
              </a:rPr>
              <a:t>xx</a:t>
            </a:r>
            <a:r>
              <a:rPr lang="en-GB" sz="2000" dirty="0">
                <a:solidFill>
                  <a:schemeClr val="tx1"/>
                </a:solidFill>
                <a:latin typeface="Arial" panose="020B0604020202020204" pitchFamily="34" charset="0"/>
              </a:rPr>
              <a:t>% incidence rate from ZUMA-2 likely underrepresents proportion requiring IVIg</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Wang et al. 2023 (median follow-up 35.6 months) reports 38% having IVIg (ZUMA-2, any cause)</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32% previously accepted in TA677</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Clinical expert advice: 30–40% of patients will require IVIg for a duration of 1 to 2 years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Assumption of 12-month IVIg treatment duration after brexu-cel aligns with TA559 (</a:t>
            </a:r>
            <a:r>
              <a:rPr lang="en-GB" sz="2000" dirty="0" err="1">
                <a:solidFill>
                  <a:schemeClr val="tx1"/>
                </a:solidFill>
                <a:latin typeface="Arial" panose="020B0604020202020204" pitchFamily="34" charset="0"/>
              </a:rPr>
              <a:t>axicabtagene</a:t>
            </a:r>
            <a:r>
              <a:rPr lang="en-GB" sz="2000" dirty="0">
                <a:solidFill>
                  <a:schemeClr val="tx1"/>
                </a:solidFill>
                <a:latin typeface="Arial" panose="020B0604020202020204" pitchFamily="34" charset="0"/>
              </a:rPr>
              <a:t> </a:t>
            </a:r>
            <a:r>
              <a:rPr lang="en-GB" sz="2000" dirty="0" err="1">
                <a:solidFill>
                  <a:schemeClr val="tx1"/>
                </a:solidFill>
                <a:latin typeface="Arial" panose="020B0604020202020204" pitchFamily="34" charset="0"/>
              </a:rPr>
              <a:t>ciloleucel</a:t>
            </a:r>
            <a:r>
              <a:rPr lang="en-GB" sz="2000" dirty="0">
                <a:solidFill>
                  <a:schemeClr val="tx1"/>
                </a:solidFill>
                <a:latin typeface="Arial" panose="020B0604020202020204" pitchFamily="34" charset="0"/>
              </a:rPr>
              <a:t> for DLBCL after 2 or more systemic therapies), but not with TA567 (</a:t>
            </a:r>
            <a:r>
              <a:rPr lang="en-GB" sz="2000" dirty="0" err="1">
                <a:solidFill>
                  <a:schemeClr val="tx1"/>
                </a:solidFill>
                <a:latin typeface="Arial" panose="020B0604020202020204" pitchFamily="34" charset="0"/>
              </a:rPr>
              <a:t>tisagenlecleucel</a:t>
            </a:r>
            <a:r>
              <a:rPr lang="en-GB" sz="2000" dirty="0">
                <a:solidFill>
                  <a:schemeClr val="tx1"/>
                </a:solidFill>
                <a:latin typeface="Arial" panose="020B0604020202020204" pitchFamily="34" charset="0"/>
              </a:rPr>
              <a:t> for R/R DLBCL after 2 or more systemic therapies: 36-month IVIg treatment duration)</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EAG prefers using 38% for patients requiring IVIg for 1 year</a:t>
            </a:r>
          </a:p>
        </p:txBody>
      </p:sp>
      <p:grpSp>
        <p:nvGrpSpPr>
          <p:cNvPr id="2" name="Group 1">
            <a:extLst>
              <a:ext uri="{FF2B5EF4-FFF2-40B4-BE49-F238E27FC236}">
                <a16:creationId xmlns:a16="http://schemas.microsoft.com/office/drawing/2014/main" id="{D63BBBE3-9F66-A142-05A4-24E504A25A13}"/>
              </a:ext>
            </a:extLst>
          </p:cNvPr>
          <p:cNvGrpSpPr/>
          <p:nvPr/>
        </p:nvGrpSpPr>
        <p:grpSpPr>
          <a:xfrm>
            <a:off x="1156771" y="6222547"/>
            <a:ext cx="10264698" cy="450528"/>
            <a:chOff x="1565071" y="5740896"/>
            <a:chExt cx="9968116" cy="466930"/>
          </a:xfrm>
        </p:grpSpPr>
        <p:sp>
          <p:nvSpPr>
            <p:cNvPr id="18" name="Rectangle 17" descr="Question to committee">
              <a:extLst>
                <a:ext uri="{FF2B5EF4-FFF2-40B4-BE49-F238E27FC236}">
                  <a16:creationId xmlns:a16="http://schemas.microsoft.com/office/drawing/2014/main" id="{6E832C22-0B9B-B3C9-19B6-8C46EBA2068C}"/>
                </a:ext>
              </a:extLst>
            </p:cNvPr>
            <p:cNvSpPr/>
            <p:nvPr/>
          </p:nvSpPr>
          <p:spPr>
            <a:xfrm>
              <a:off x="1818061" y="5747965"/>
              <a:ext cx="9715126" cy="4034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a:solidFill>
                    <a:schemeClr val="tx1"/>
                  </a:solidFill>
                  <a:latin typeface="Arial" panose="020B0604020202020204" pitchFamily="34" charset="0"/>
                </a:rPr>
                <a:t>What are committee’s preferred assumptions for IVIg treatment incidence &amp; duration?</a:t>
              </a:r>
            </a:p>
          </p:txBody>
        </p:sp>
        <p:grpSp>
          <p:nvGrpSpPr>
            <p:cNvPr id="19" name="Group 18">
              <a:extLst>
                <a:ext uri="{FF2B5EF4-FFF2-40B4-BE49-F238E27FC236}">
                  <a16:creationId xmlns:a16="http://schemas.microsoft.com/office/drawing/2014/main" id="{2E2B1C68-A16A-2170-7B2B-BAF94C26558F}"/>
                </a:ext>
                <a:ext uri="{C183D7F6-B498-43B3-948B-1728B52AA6E4}">
                  <adec:decorative xmlns:adec="http://schemas.microsoft.com/office/drawing/2017/decorative" val="1"/>
                </a:ext>
              </a:extLst>
            </p:cNvPr>
            <p:cNvGrpSpPr/>
            <p:nvPr/>
          </p:nvGrpSpPr>
          <p:grpSpPr>
            <a:xfrm>
              <a:off x="1565071" y="5740896"/>
              <a:ext cx="466929" cy="466930"/>
              <a:chOff x="-1331422" y="4242659"/>
              <a:chExt cx="466929" cy="466930"/>
            </a:xfrm>
          </p:grpSpPr>
          <p:sp>
            <p:nvSpPr>
              <p:cNvPr id="20" name="Oval 19">
                <a:extLst>
                  <a:ext uri="{FF2B5EF4-FFF2-40B4-BE49-F238E27FC236}">
                    <a16:creationId xmlns:a16="http://schemas.microsoft.com/office/drawing/2014/main" id="{A7C0AD4A-5796-4E9B-F44E-00F50C86D5E7}"/>
                  </a:ext>
                  <a:ext uri="{C183D7F6-B498-43B3-948B-1728B52AA6E4}">
                    <adec:decorative xmlns:adec="http://schemas.microsoft.com/office/drawing/2017/decorative" val="1"/>
                  </a:ext>
                </a:extLst>
              </p:cNvPr>
              <p:cNvSpPr/>
              <p:nvPr/>
            </p:nvSpPr>
            <p:spPr>
              <a:xfrm>
                <a:off x="-1331422" y="4242659"/>
                <a:ext cx="466929" cy="46693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9ADAEDA1-CDA0-AB88-A208-B2475510ED2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3763" y="4249728"/>
                <a:ext cx="410660" cy="410660"/>
              </a:xfrm>
              <a:prstGeom prst="rect">
                <a:avLst/>
              </a:prstGeom>
            </p:spPr>
          </p:pic>
        </p:grpSp>
      </p:grpSp>
      <p:sp>
        <p:nvSpPr>
          <p:cNvPr id="28" name="Abbreviations">
            <a:extLst>
              <a:ext uri="{FF2B5EF4-FFF2-40B4-BE49-F238E27FC236}">
                <a16:creationId xmlns:a16="http://schemas.microsoft.com/office/drawing/2014/main" id="{EEB5CD65-702E-B553-4E3C-FE3E2F1D69A3}"/>
              </a:ext>
            </a:extLst>
          </p:cNvPr>
          <p:cNvSpPr>
            <a:spLocks noGrp="1"/>
          </p:cNvSpPr>
          <p:nvPr>
            <p:ph type="body" sz="quarter" idx="13"/>
          </p:nvPr>
        </p:nvSpPr>
        <p:spPr>
          <a:xfrm>
            <a:off x="1765421" y="6604934"/>
            <a:ext cx="9382124" cy="389293"/>
          </a:xfrm>
        </p:spPr>
        <p:txBody>
          <a:bodyPr>
            <a:normAutofit fontScale="92500"/>
          </a:bodyPr>
          <a:lstStyle/>
          <a:p>
            <a:r>
              <a:rPr lang="en-GB"/>
              <a:t>IVIg, intravenous immunoglobulin; AE, adverse events; DLBCL, diffuse large B-cell lymphoma; R/R, relapsed or refractory</a:t>
            </a:r>
          </a:p>
        </p:txBody>
      </p:sp>
      <p:sp>
        <p:nvSpPr>
          <p:cNvPr id="4" name="Rectangle 3" descr="Marker showing slides are confidential ">
            <a:extLst>
              <a:ext uri="{FF2B5EF4-FFF2-40B4-BE49-F238E27FC236}">
                <a16:creationId xmlns:a16="http://schemas.microsoft.com/office/drawing/2014/main" id="{32CA5E71-707B-5A59-0B45-C384F01EAFB2}"/>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pic>
        <p:nvPicPr>
          <p:cNvPr id="7" name="Picture 6">
            <a:extLst>
              <a:ext uri="{FF2B5EF4-FFF2-40B4-BE49-F238E27FC236}">
                <a16:creationId xmlns:a16="http://schemas.microsoft.com/office/drawing/2014/main" id="{92518DD9-9668-BDFD-B235-51A08983899A}"/>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239885" y="130505"/>
            <a:ext cx="586605" cy="592816"/>
          </a:xfrm>
          <a:prstGeom prst="rect">
            <a:avLst/>
          </a:prstGeom>
        </p:spPr>
      </p:pic>
    </p:spTree>
    <p:extLst>
      <p:ext uri="{BB962C8B-B14F-4D97-AF65-F5344CB8AC3E}">
        <p14:creationId xmlns:p14="http://schemas.microsoft.com/office/powerpoint/2010/main" val="110565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76701-D438-6230-346B-278E04E83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5D531-257B-943B-9ACC-DCFB5EDD217D}"/>
              </a:ext>
            </a:extLst>
          </p:cNvPr>
          <p:cNvSpPr>
            <a:spLocks noGrp="1"/>
          </p:cNvSpPr>
          <p:nvPr>
            <p:ph type="title"/>
          </p:nvPr>
        </p:nvSpPr>
        <p:spPr>
          <a:xfrm>
            <a:off x="466724" y="212724"/>
            <a:ext cx="11250785" cy="592817"/>
          </a:xfrm>
        </p:spPr>
        <p:txBody>
          <a:bodyPr>
            <a:normAutofit fontScale="90000"/>
          </a:bodyPr>
          <a:lstStyle/>
          <a:p>
            <a:r>
              <a:rPr lang="en-GB" sz="3200">
                <a:ea typeface="Arial" panose="02000503000000020004" pitchFamily="2" charset="0"/>
              </a:rPr>
              <a:t>Recap of committee conclusions from TA677 (October 2020)*</a:t>
            </a:r>
            <a:br>
              <a:rPr lang="en-GB">
                <a:ea typeface="Arial" panose="02000503000000020004" pitchFamily="2" charset="0"/>
              </a:rPr>
            </a:br>
            <a:endParaRPr lang="en-GB"/>
          </a:p>
        </p:txBody>
      </p:sp>
      <p:sp>
        <p:nvSpPr>
          <p:cNvPr id="3" name="Text Placeholder 2">
            <a:extLst>
              <a:ext uri="{FF2B5EF4-FFF2-40B4-BE49-F238E27FC236}">
                <a16:creationId xmlns:a16="http://schemas.microsoft.com/office/drawing/2014/main" id="{F0B4DFC6-DED1-9707-FA7C-DAC673B695C8}"/>
              </a:ext>
            </a:extLst>
          </p:cNvPr>
          <p:cNvSpPr>
            <a:spLocks noGrp="1"/>
          </p:cNvSpPr>
          <p:nvPr>
            <p:ph type="body" sz="quarter" idx="12"/>
          </p:nvPr>
        </p:nvSpPr>
        <p:spPr>
          <a:xfrm>
            <a:off x="466723" y="1022795"/>
            <a:ext cx="11250785" cy="4642714"/>
          </a:xfrm>
        </p:spPr>
        <p:txBody>
          <a:bodyPr/>
          <a:lstStyle/>
          <a:p>
            <a:pPr marL="342900" indent="-342900">
              <a:lnSpc>
                <a:spcPts val="2000"/>
              </a:lnSpc>
              <a:spcBef>
                <a:spcPts val="600"/>
              </a:spcBef>
              <a:spcAft>
                <a:spcPts val="600"/>
              </a:spcAft>
              <a:buFont typeface="Arial" panose="020B0604020202020204" pitchFamily="34" charset="0"/>
              <a:buChar char="•"/>
            </a:pPr>
            <a:r>
              <a:rPr lang="en-GB" sz="2000"/>
              <a:t>Difficult to quantify benefits of </a:t>
            </a:r>
            <a:r>
              <a:rPr lang="en-GB" sz="2000" err="1"/>
              <a:t>brexu</a:t>
            </a:r>
            <a:r>
              <a:rPr lang="en-GB" sz="2000"/>
              <a:t>-cel: immature survival data and single arm trial</a:t>
            </a:r>
          </a:p>
          <a:p>
            <a:pPr marL="342900" indent="-342900">
              <a:lnSpc>
                <a:spcPts val="2000"/>
              </a:lnSpc>
              <a:spcBef>
                <a:spcPts val="600"/>
              </a:spcBef>
              <a:spcAft>
                <a:spcPts val="600"/>
              </a:spcAft>
              <a:buFont typeface="Arial" panose="020B0604020202020204" pitchFamily="34" charset="0"/>
              <a:buChar char="•"/>
            </a:pPr>
            <a:r>
              <a:rPr lang="en-GB" sz="2000"/>
              <a:t>Possibility of a “cure”, but long-term survival data from ZUMA-2 is too immature to establish this</a:t>
            </a:r>
          </a:p>
          <a:p>
            <a:pPr marL="342900" indent="-342900">
              <a:lnSpc>
                <a:spcPts val="2000"/>
              </a:lnSpc>
              <a:spcBef>
                <a:spcPts val="600"/>
              </a:spcBef>
              <a:spcAft>
                <a:spcPts val="600"/>
              </a:spcAft>
              <a:buFont typeface="Arial" panose="020B0604020202020204" pitchFamily="34" charset="0"/>
              <a:buChar char="•"/>
            </a:pPr>
            <a:r>
              <a:rPr lang="en-GB" sz="2000"/>
              <a:t>People having treatment with </a:t>
            </a:r>
            <a:r>
              <a:rPr lang="en-GB" sz="2000" err="1"/>
              <a:t>brexu</a:t>
            </a:r>
            <a:r>
              <a:rPr lang="en-GB" sz="2000"/>
              <a:t>-cel likely to have higher mortality risks than general population, even if they are “cured”</a:t>
            </a:r>
            <a:endParaRPr lang="fr-FR" sz="2000"/>
          </a:p>
          <a:p>
            <a:pPr marL="342900" indent="-342900">
              <a:lnSpc>
                <a:spcPts val="2000"/>
              </a:lnSpc>
              <a:spcBef>
                <a:spcPts val="600"/>
              </a:spcBef>
              <a:spcAft>
                <a:spcPts val="600"/>
              </a:spcAft>
              <a:buFont typeface="Arial" panose="020B0604020202020204" pitchFamily="34" charset="0"/>
              <a:buChar char="•"/>
            </a:pPr>
            <a:r>
              <a:rPr lang="en-GB" sz="2000"/>
              <a:t>Not clear if long-term survivors would have same health-related quality of life as people in general population of same age and sex</a:t>
            </a:r>
          </a:p>
          <a:p>
            <a:pPr marL="342900" indent="-342900">
              <a:lnSpc>
                <a:spcPts val="2000"/>
              </a:lnSpc>
              <a:spcBef>
                <a:spcPts val="600"/>
              </a:spcBef>
              <a:spcAft>
                <a:spcPts val="600"/>
              </a:spcAft>
              <a:buFont typeface="Arial" panose="020B0604020202020204" pitchFamily="34" charset="0"/>
              <a:buChar char="•"/>
            </a:pPr>
            <a:r>
              <a:rPr lang="en-GB" sz="2000"/>
              <a:t>Patients' age when they start treatment has a significant effect on cost-effectiveness estimates</a:t>
            </a:r>
          </a:p>
          <a:p>
            <a:pPr marL="342900" indent="-342900">
              <a:lnSpc>
                <a:spcPts val="2000"/>
              </a:lnSpc>
              <a:spcBef>
                <a:spcPts val="600"/>
              </a:spcBef>
              <a:spcAft>
                <a:spcPts val="600"/>
              </a:spcAft>
              <a:buFont typeface="Arial" panose="020B0604020202020204" pitchFamily="34" charset="0"/>
              <a:buChar char="•"/>
            </a:pPr>
            <a:r>
              <a:rPr lang="en-GB" sz="2000"/>
              <a:t>More data on progression-free, post-progression and overall survival up to 5 years will help clarify if treatment with </a:t>
            </a:r>
            <a:r>
              <a:rPr lang="en-GB" sz="2000" err="1"/>
              <a:t>brexu</a:t>
            </a:r>
            <a:r>
              <a:rPr lang="en-GB" sz="2000"/>
              <a:t>-cel improves long-term survival</a:t>
            </a:r>
          </a:p>
          <a:p>
            <a:pPr marL="342900" indent="-342900">
              <a:lnSpc>
                <a:spcPts val="2000"/>
              </a:lnSpc>
              <a:spcBef>
                <a:spcPts val="600"/>
              </a:spcBef>
              <a:spcAft>
                <a:spcPts val="600"/>
              </a:spcAft>
              <a:buFont typeface="Arial" panose="020B0604020202020204" pitchFamily="34" charset="0"/>
              <a:buChar char="•"/>
            </a:pPr>
            <a:r>
              <a:rPr lang="en-GB" sz="2000"/>
              <a:t>Systemic Anti‑Cancer Therapy (SACT) data should provide more accurate costs and benefits for its use in clinical practice, as well as median age of the patients who would be offered treatment with </a:t>
            </a:r>
            <a:r>
              <a:rPr lang="en-GB" sz="2000" err="1"/>
              <a:t>brexu</a:t>
            </a:r>
            <a:r>
              <a:rPr lang="en-GB" sz="2000"/>
              <a:t>-cel</a:t>
            </a:r>
          </a:p>
        </p:txBody>
      </p:sp>
      <p:sp>
        <p:nvSpPr>
          <p:cNvPr id="5" name="TextBox 4">
            <a:extLst>
              <a:ext uri="{FF2B5EF4-FFF2-40B4-BE49-F238E27FC236}">
                <a16:creationId xmlns:a16="http://schemas.microsoft.com/office/drawing/2014/main" id="{A5210D38-9659-3405-490D-D2A0CB4B783B}"/>
              </a:ext>
            </a:extLst>
          </p:cNvPr>
          <p:cNvSpPr txBox="1"/>
          <p:nvPr/>
        </p:nvSpPr>
        <p:spPr>
          <a:xfrm>
            <a:off x="2356702" y="5882763"/>
            <a:ext cx="7268066" cy="369332"/>
          </a:xfrm>
          <a:prstGeom prst="rect">
            <a:avLst/>
          </a:prstGeom>
          <a:noFill/>
          <a:ln w="12700">
            <a:solidFill>
              <a:schemeClr val="accent1"/>
            </a:solidFill>
          </a:ln>
        </p:spPr>
        <p:txBody>
          <a:bodyPr wrap="square" rtlCol="0">
            <a:spAutoFit/>
          </a:bodyPr>
          <a:lstStyle/>
          <a:p>
            <a:r>
              <a:rPr lang="en-GB"/>
              <a:t>* EAG for TA677 was York Centre for Reviews and Dissemination</a:t>
            </a:r>
          </a:p>
        </p:txBody>
      </p:sp>
    </p:spTree>
    <p:extLst>
      <p:ext uri="{BB962C8B-B14F-4D97-AF65-F5344CB8AC3E}">
        <p14:creationId xmlns:p14="http://schemas.microsoft.com/office/powerpoint/2010/main" val="180716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22824-C583-881F-8E4E-792A7CBE09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5D4739B-7F9A-834A-EAC0-61EBB83A772D}"/>
              </a:ext>
            </a:extLst>
          </p:cNvPr>
          <p:cNvSpPr>
            <a:spLocks noGrp="1"/>
          </p:cNvSpPr>
          <p:nvPr>
            <p:ph type="title"/>
          </p:nvPr>
        </p:nvSpPr>
        <p:spPr/>
        <p:txBody>
          <a:bodyPr>
            <a:normAutofit fontScale="90000"/>
          </a:bodyPr>
          <a:lstStyle/>
          <a:p>
            <a:r>
              <a:rPr lang="en-GB">
                <a:hlinkClick r:id="" action="ppaction://noaction"/>
              </a:rPr>
              <a:t>Key issues</a:t>
            </a:r>
            <a:r>
              <a:rPr lang="en-GB"/>
              <a:t>: Costs and usage of </a:t>
            </a:r>
            <a:r>
              <a:rPr lang="en-GB" err="1"/>
              <a:t>alloSCT</a:t>
            </a:r>
            <a:br>
              <a:rPr lang="en-GB"/>
            </a:br>
            <a:endParaRPr lang="en-GB"/>
          </a:p>
        </p:txBody>
      </p:sp>
      <p:sp>
        <p:nvSpPr>
          <p:cNvPr id="13" name="Rectangle 12">
            <a:extLst>
              <a:ext uri="{FF2B5EF4-FFF2-40B4-BE49-F238E27FC236}">
                <a16:creationId xmlns:a16="http://schemas.microsoft.com/office/drawing/2014/main" id="{E1091AF0-3A96-D995-D2AF-6CFBFFD99488}"/>
              </a:ext>
            </a:extLst>
          </p:cNvPr>
          <p:cNvSpPr/>
          <p:nvPr/>
        </p:nvSpPr>
        <p:spPr>
          <a:xfrm>
            <a:off x="477150" y="1009318"/>
            <a:ext cx="11306862" cy="7167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000">
                <a:solidFill>
                  <a:schemeClr val="tx1"/>
                </a:solidFill>
                <a:latin typeface="Arial" panose="020B0604020202020204" pitchFamily="34" charset="0"/>
              </a:rPr>
              <a:t>Subsequent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 of 31% for R-BAC (McCulloch 2020) in company’s model may be too high</a:t>
            </a:r>
          </a:p>
        </p:txBody>
      </p:sp>
      <p:sp>
        <p:nvSpPr>
          <p:cNvPr id="15" name="Rectangle 14">
            <a:extLst>
              <a:ext uri="{FF2B5EF4-FFF2-40B4-BE49-F238E27FC236}">
                <a16:creationId xmlns:a16="http://schemas.microsoft.com/office/drawing/2014/main" id="{3B4FB2B4-133C-F2D2-68F8-147628C5E0F7}"/>
              </a:ext>
            </a:extLst>
          </p:cNvPr>
          <p:cNvSpPr/>
          <p:nvPr/>
        </p:nvSpPr>
        <p:spPr>
          <a:xfrm>
            <a:off x="477150" y="1836002"/>
            <a:ext cx="11317288" cy="159299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a:solidFill>
                  <a:schemeClr val="tx1"/>
                </a:solidFill>
                <a:latin typeface="Arial" panose="020B0604020202020204" pitchFamily="34" charset="0"/>
              </a:rPr>
              <a:t>In TA677, 2 clinical experts estimated subsequent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 proportions following R-BAC to be below 30% and below 15%. Use 31% for R-BAC (0% for brexu-cel) to model costs for alloSCT</a:t>
            </a:r>
          </a:p>
          <a:p>
            <a:pPr marL="285750" indent="-285750">
              <a:buFont typeface="Arial" panose="020B0604020202020204" pitchFamily="34" charset="0"/>
              <a:buChar char="•"/>
            </a:pPr>
            <a:r>
              <a:rPr lang="en-GB" sz="2000">
                <a:solidFill>
                  <a:schemeClr val="tx1"/>
                </a:solidFill>
                <a:latin typeface="Arial" panose="020B0604020202020204" pitchFamily="34" charset="0"/>
              </a:rPr>
              <a:t>At clarification,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 costs revised to £106,393, with £1,927 for harvesting and £56,957 for follow-up, aligning with TA893 methodology (brexu-cell for R/R B-cell ALL)</a:t>
            </a:r>
          </a:p>
          <a:p>
            <a:pPr marL="285750" indent="-285750">
              <a:buFont typeface="Arial" panose="020B0604020202020204" pitchFamily="34" charset="0"/>
              <a:buChar char="•"/>
            </a:pPr>
            <a:endParaRPr lang="en-GB" sz="200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DE1FB37F-C5ED-2F7B-9028-DA89039A1FAA}"/>
              </a:ext>
            </a:extLst>
          </p:cNvPr>
          <p:cNvSpPr/>
          <p:nvPr/>
        </p:nvSpPr>
        <p:spPr>
          <a:xfrm>
            <a:off x="489137" y="3538944"/>
            <a:ext cx="11317288" cy="19276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Company’s revision at clarification does now include stem cell harvesting and follow-up costs, but revised costs still appear lower than those in TA893 Prefers subsequent </a:t>
            </a:r>
            <a:r>
              <a:rPr lang="en-GB" sz="2000" dirty="0" err="1">
                <a:solidFill>
                  <a:schemeClr val="tx1"/>
                </a:solidFill>
                <a:latin typeface="Arial" panose="020B0604020202020204" pitchFamily="34" charset="0"/>
              </a:rPr>
              <a:t>alloSCT</a:t>
            </a:r>
            <a:r>
              <a:rPr lang="en-GB" sz="2000" dirty="0">
                <a:solidFill>
                  <a:schemeClr val="tx1"/>
                </a:solidFill>
                <a:latin typeface="Arial" panose="020B0604020202020204" pitchFamily="34" charset="0"/>
              </a:rPr>
              <a:t> costs used in TA893 as a more appropriate source (£117,751)</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Not clear why rate of </a:t>
            </a:r>
            <a:r>
              <a:rPr lang="en-GB" sz="2000" dirty="0" err="1">
                <a:solidFill>
                  <a:schemeClr val="tx1"/>
                </a:solidFill>
                <a:latin typeface="Arial" panose="020B0604020202020204" pitchFamily="34" charset="0"/>
              </a:rPr>
              <a:t>alloSCT</a:t>
            </a:r>
            <a:r>
              <a:rPr lang="en-GB" sz="2000" dirty="0">
                <a:solidFill>
                  <a:schemeClr val="tx1"/>
                </a:solidFill>
                <a:latin typeface="Arial" panose="020B0604020202020204" pitchFamily="34" charset="0"/>
              </a:rPr>
              <a:t> after R-BAC would differ from the rate following brexu-cel</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Prefers to model same rate (</a:t>
            </a:r>
            <a:r>
              <a:rPr lang="en-GB" sz="2000" u="sng" dirty="0">
                <a:solidFill>
                  <a:schemeClr val="tx1"/>
                </a:solidFill>
                <a:highlight>
                  <a:srgbClr val="000000"/>
                </a:highlight>
                <a:latin typeface="Arial" panose="020B0604020202020204" pitchFamily="34" charset="0"/>
              </a:rPr>
              <a:t>xxx</a:t>
            </a:r>
            <a:r>
              <a:rPr lang="en-GB" sz="2000" dirty="0">
                <a:solidFill>
                  <a:schemeClr val="tx1"/>
                </a:solidFill>
                <a:latin typeface="Arial" panose="020B0604020202020204" pitchFamily="34" charset="0"/>
              </a:rPr>
              <a:t>%) for both arms when estimating subsequent treatment costs </a:t>
            </a:r>
          </a:p>
        </p:txBody>
      </p:sp>
      <p:grpSp>
        <p:nvGrpSpPr>
          <p:cNvPr id="2" name="Group 1">
            <a:extLst>
              <a:ext uri="{FF2B5EF4-FFF2-40B4-BE49-F238E27FC236}">
                <a16:creationId xmlns:a16="http://schemas.microsoft.com/office/drawing/2014/main" id="{2F7FA044-5134-83F9-5B47-D7AED0B7BA76}"/>
              </a:ext>
            </a:extLst>
          </p:cNvPr>
          <p:cNvGrpSpPr/>
          <p:nvPr/>
        </p:nvGrpSpPr>
        <p:grpSpPr>
          <a:xfrm>
            <a:off x="750012" y="5642659"/>
            <a:ext cx="10783175" cy="711824"/>
            <a:chOff x="1456000" y="5631826"/>
            <a:chExt cx="10077188" cy="576000"/>
          </a:xfrm>
        </p:grpSpPr>
        <p:sp>
          <p:nvSpPr>
            <p:cNvPr id="18" name="Rectangle 17" descr="Question to committee">
              <a:extLst>
                <a:ext uri="{FF2B5EF4-FFF2-40B4-BE49-F238E27FC236}">
                  <a16:creationId xmlns:a16="http://schemas.microsoft.com/office/drawing/2014/main" id="{87291C16-BD4A-2C25-7F38-DDACD31D5F7E}"/>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a:solidFill>
                    <a:schemeClr val="tx1"/>
                  </a:solidFill>
                  <a:latin typeface="Arial" panose="020B0604020202020204" pitchFamily="34" charset="0"/>
                </a:rPr>
                <a:t>What is committee’s preferred rate of subsequent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 for each treatment arm?</a:t>
              </a:r>
            </a:p>
            <a:p>
              <a:r>
                <a:rPr lang="en-GB" sz="2000">
                  <a:solidFill>
                    <a:schemeClr val="tx1"/>
                  </a:solidFill>
                  <a:latin typeface="Arial" panose="020B0604020202020204" pitchFamily="34" charset="0"/>
                </a:rPr>
                <a:t>Does committee consider company’s or EAG’s </a:t>
              </a:r>
              <a:r>
                <a:rPr lang="en-GB" sz="2000" err="1">
                  <a:solidFill>
                    <a:schemeClr val="tx1"/>
                  </a:solidFill>
                  <a:latin typeface="Arial" panose="020B0604020202020204" pitchFamily="34" charset="0"/>
                </a:rPr>
                <a:t>alloSCT</a:t>
              </a:r>
              <a:r>
                <a:rPr lang="en-GB" sz="2000">
                  <a:solidFill>
                    <a:schemeClr val="tx1"/>
                  </a:solidFill>
                  <a:latin typeface="Arial" panose="020B0604020202020204" pitchFamily="34" charset="0"/>
                </a:rPr>
                <a:t> costs to be more appropriate?</a:t>
              </a:r>
            </a:p>
          </p:txBody>
        </p:sp>
        <p:grpSp>
          <p:nvGrpSpPr>
            <p:cNvPr id="19" name="Group 18">
              <a:extLst>
                <a:ext uri="{FF2B5EF4-FFF2-40B4-BE49-F238E27FC236}">
                  <a16:creationId xmlns:a16="http://schemas.microsoft.com/office/drawing/2014/main" id="{1942BA1F-024B-C598-E158-F2A28737DED5}"/>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2EFF0873-2EDF-99E1-A767-2D3900C1894B}"/>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0005DC6F-C9A3-1A81-C8FC-52F11B9780A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28" name="Abbreviations">
            <a:extLst>
              <a:ext uri="{FF2B5EF4-FFF2-40B4-BE49-F238E27FC236}">
                <a16:creationId xmlns:a16="http://schemas.microsoft.com/office/drawing/2014/main" id="{F8043A43-16EC-AB80-D1F8-4AA8E9A536B1}"/>
              </a:ext>
            </a:extLst>
          </p:cNvPr>
          <p:cNvSpPr>
            <a:spLocks noGrp="1"/>
          </p:cNvSpPr>
          <p:nvPr>
            <p:ph type="body" sz="quarter" idx="13"/>
          </p:nvPr>
        </p:nvSpPr>
        <p:spPr>
          <a:xfrm>
            <a:off x="1627632" y="6594476"/>
            <a:ext cx="9684531" cy="432709"/>
          </a:xfrm>
        </p:spPr>
        <p:txBody>
          <a:bodyPr>
            <a:normAutofit/>
          </a:bodyPr>
          <a:lstStyle/>
          <a:p>
            <a:r>
              <a:rPr lang="en-GB" err="1"/>
              <a:t>alloSCT</a:t>
            </a:r>
            <a:r>
              <a:rPr lang="en-GB"/>
              <a:t>, allogeneic stem-cell transplant; R/R, relapsed or refractory; B-cell ALL, B-cell acute lymphoblastic leukaemia </a:t>
            </a:r>
          </a:p>
        </p:txBody>
      </p:sp>
      <p:sp>
        <p:nvSpPr>
          <p:cNvPr id="7" name="Rectangle 6" descr="Marker showing slides are confidential ">
            <a:extLst>
              <a:ext uri="{FF2B5EF4-FFF2-40B4-BE49-F238E27FC236}">
                <a16:creationId xmlns:a16="http://schemas.microsoft.com/office/drawing/2014/main" id="{C359CA9B-00D9-BF62-394D-97CC1C9916A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pic>
        <p:nvPicPr>
          <p:cNvPr id="4" name="Picture 3">
            <a:extLst>
              <a:ext uri="{FF2B5EF4-FFF2-40B4-BE49-F238E27FC236}">
                <a16:creationId xmlns:a16="http://schemas.microsoft.com/office/drawing/2014/main" id="{3E6E5045-E9AB-5510-34D0-CC5E5C29E13A}"/>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239885" y="130505"/>
            <a:ext cx="586605" cy="592816"/>
          </a:xfrm>
          <a:prstGeom prst="rect">
            <a:avLst/>
          </a:prstGeom>
        </p:spPr>
      </p:pic>
    </p:spTree>
    <p:extLst>
      <p:ext uri="{BB962C8B-B14F-4D97-AF65-F5344CB8AC3E}">
        <p14:creationId xmlns:p14="http://schemas.microsoft.com/office/powerpoint/2010/main" val="1414640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7EFC1-308A-9FB1-E88D-7EA78A0A9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88B4F-BCAE-C1FB-54EE-1A9CFDFD9EFC}"/>
              </a:ext>
            </a:extLst>
          </p:cNvPr>
          <p:cNvSpPr>
            <a:spLocks noGrp="1"/>
          </p:cNvSpPr>
          <p:nvPr>
            <p:ph type="title"/>
          </p:nvPr>
        </p:nvSpPr>
        <p:spPr>
          <a:xfrm>
            <a:off x="466724" y="212724"/>
            <a:ext cx="11250785" cy="592817"/>
          </a:xfrm>
        </p:spPr>
        <p:txBody>
          <a:bodyPr>
            <a:normAutofit fontScale="90000"/>
          </a:bodyPr>
          <a:lstStyle/>
          <a:p>
            <a:r>
              <a:rPr lang="en-GB" sz="3200">
                <a:ea typeface="Arial" panose="02000503000000020004" pitchFamily="2" charset="0"/>
              </a:rPr>
              <a:t>Decision modifier (1)</a:t>
            </a:r>
            <a:br>
              <a:rPr lang="en-GB">
                <a:ea typeface="Arial" panose="02000503000000020004" pitchFamily="2" charset="0"/>
              </a:rPr>
            </a:br>
            <a:endParaRPr lang="en-GB"/>
          </a:p>
        </p:txBody>
      </p:sp>
      <p:sp>
        <p:nvSpPr>
          <p:cNvPr id="3" name="Text Placeholder 2">
            <a:extLst>
              <a:ext uri="{FF2B5EF4-FFF2-40B4-BE49-F238E27FC236}">
                <a16:creationId xmlns:a16="http://schemas.microsoft.com/office/drawing/2014/main" id="{A4F3AABC-5851-83E3-461D-B3B9005B04D6}"/>
              </a:ext>
            </a:extLst>
          </p:cNvPr>
          <p:cNvSpPr>
            <a:spLocks noGrp="1"/>
          </p:cNvSpPr>
          <p:nvPr>
            <p:ph type="body" sz="quarter" idx="12"/>
          </p:nvPr>
        </p:nvSpPr>
        <p:spPr>
          <a:xfrm>
            <a:off x="466723" y="1488558"/>
            <a:ext cx="11250785" cy="4745734"/>
          </a:xfrm>
        </p:spPr>
        <p:txBody>
          <a:bodyPr/>
          <a:lstStyle/>
          <a:p>
            <a:pPr marL="342900" indent="-342900">
              <a:lnSpc>
                <a:spcPts val="2000"/>
              </a:lnSpc>
              <a:spcBef>
                <a:spcPts val="600"/>
              </a:spcBef>
              <a:spcAft>
                <a:spcPts val="600"/>
              </a:spcAft>
              <a:buFont typeface="Arial" panose="020B0604020202020204" pitchFamily="34" charset="0"/>
              <a:buChar char="•"/>
            </a:pPr>
            <a:r>
              <a:rPr lang="en-GB" sz="2000" err="1"/>
              <a:t>Brexu</a:t>
            </a:r>
            <a:r>
              <a:rPr lang="en-GB" sz="2000"/>
              <a:t>-cel was originally assessed under the end-of-life (EOL) criteria, and </a:t>
            </a:r>
            <a:r>
              <a:rPr lang="en-GB" sz="2000">
                <a:latin typeface="Arial" panose="020B0604020202020204" pitchFamily="34" charset="0"/>
              </a:rPr>
              <a:t>was considered to have met this criteria, </a:t>
            </a:r>
            <a:r>
              <a:rPr lang="en-GB" sz="2000"/>
              <a:t>as outlined in TA677</a:t>
            </a:r>
          </a:p>
          <a:p>
            <a:pPr marL="342900" indent="-342900">
              <a:lnSpc>
                <a:spcPts val="2000"/>
              </a:lnSpc>
              <a:spcBef>
                <a:spcPts val="600"/>
              </a:spcBef>
              <a:spcAft>
                <a:spcPts val="600"/>
              </a:spcAft>
              <a:buFont typeface="Arial" panose="020B0604020202020204" pitchFamily="34" charset="0"/>
              <a:buChar char="•"/>
            </a:pPr>
            <a:r>
              <a:rPr lang="en-GB" sz="2000"/>
              <a:t>NICE’s January 2022 update replaced these criteria with the severity modifier</a:t>
            </a:r>
          </a:p>
          <a:p>
            <a:pPr marL="342900" indent="-342900">
              <a:lnSpc>
                <a:spcPts val="2000"/>
              </a:lnSpc>
              <a:spcBef>
                <a:spcPts val="600"/>
              </a:spcBef>
              <a:spcAft>
                <a:spcPts val="600"/>
              </a:spcAft>
              <a:buFont typeface="Arial" panose="020B0604020202020204" pitchFamily="34" charset="0"/>
              <a:buChar char="•"/>
            </a:pPr>
            <a:r>
              <a:rPr lang="en-GB" sz="2000"/>
              <a:t>Company considers the ongoing review an extension of the initial appraisal rather than a new assessment and maintains that applying the severity modifier retrospectively would contradict the established Cancer Drugs Fund exit process</a:t>
            </a:r>
          </a:p>
          <a:p>
            <a:pPr marL="342900" indent="-342900">
              <a:lnSpc>
                <a:spcPts val="2000"/>
              </a:lnSpc>
              <a:spcBef>
                <a:spcPts val="600"/>
              </a:spcBef>
              <a:spcAft>
                <a:spcPts val="600"/>
              </a:spcAft>
              <a:buFont typeface="Arial" panose="020B0604020202020204" pitchFamily="34" charset="0"/>
              <a:buChar char="•"/>
            </a:pPr>
            <a:r>
              <a:rPr lang="en-GB" sz="2000"/>
              <a:t>NICE considers that the EOL criteria no longer apply due to the methods and process manual changes in 2022</a:t>
            </a:r>
          </a:p>
          <a:p>
            <a:pPr marL="342900" indent="-342900">
              <a:lnSpc>
                <a:spcPts val="2000"/>
              </a:lnSpc>
              <a:spcBef>
                <a:spcPts val="600"/>
              </a:spcBef>
              <a:spcAft>
                <a:spcPts val="600"/>
              </a:spcAft>
              <a:buFont typeface="Arial" panose="020B0604020202020204" pitchFamily="34" charset="0"/>
              <a:buChar char="•"/>
            </a:pPr>
            <a:r>
              <a:rPr lang="en-GB" sz="2000"/>
              <a:t>Company recently submitted a calculation for the severity modifier </a:t>
            </a:r>
          </a:p>
          <a:p>
            <a:pPr>
              <a:lnSpc>
                <a:spcPts val="2000"/>
              </a:lnSpc>
              <a:spcBef>
                <a:spcPts val="600"/>
              </a:spcBef>
              <a:spcAft>
                <a:spcPts val="600"/>
              </a:spcAft>
            </a:pPr>
            <a:r>
              <a:rPr lang="en-GB" sz="2000">
                <a:ea typeface="Times New Roman" panose="02020603050405020304" pitchFamily="18" charset="0"/>
                <a:cs typeface="Times New Roman" panose="02020603050405020304" pitchFamily="18" charset="0"/>
              </a:rPr>
              <a:t>T</a:t>
            </a:r>
            <a:r>
              <a:rPr lang="en-GB" sz="2000">
                <a:effectLst/>
                <a:latin typeface="Arial" panose="020B0604020202020204" pitchFamily="34" charset="0"/>
                <a:ea typeface="Times New Roman" panose="02020603050405020304" pitchFamily="18" charset="0"/>
                <a:cs typeface="Times New Roman" panose="02020603050405020304" pitchFamily="18" charset="0"/>
              </a:rPr>
              <a:t>he committee will have to consider the particular circumstances in this evaluation, in particular the application of the end-of-life criteria in TA677, and whether the change to the severity modifier requires the committee to apply any flexibility here. </a:t>
            </a:r>
          </a:p>
          <a:p>
            <a:pPr marL="342900" indent="-342900">
              <a:lnSpc>
                <a:spcPts val="2000"/>
              </a:lnSpc>
              <a:spcBef>
                <a:spcPts val="600"/>
              </a:spcBef>
              <a:spcAft>
                <a:spcPts val="600"/>
              </a:spcAft>
              <a:buFont typeface="Arial" panose="020B0604020202020204" pitchFamily="34" charset="0"/>
              <a:buChar char="•"/>
            </a:pPr>
            <a:endParaRPr lang="en-GB" sz="2000"/>
          </a:p>
        </p:txBody>
      </p:sp>
      <p:sp>
        <p:nvSpPr>
          <p:cNvPr id="4" name="Text Placeholder 3">
            <a:extLst>
              <a:ext uri="{FF2B5EF4-FFF2-40B4-BE49-F238E27FC236}">
                <a16:creationId xmlns:a16="http://schemas.microsoft.com/office/drawing/2014/main" id="{544D1831-3C2B-57D8-9EEC-75A35B6D2DAE}"/>
              </a:ext>
            </a:extLst>
          </p:cNvPr>
          <p:cNvSpPr>
            <a:spLocks noGrp="1"/>
          </p:cNvSpPr>
          <p:nvPr>
            <p:ph type="body" sz="quarter" idx="13"/>
          </p:nvPr>
        </p:nvSpPr>
        <p:spPr>
          <a:xfrm>
            <a:off x="2084727" y="6526212"/>
            <a:ext cx="9086850" cy="365125"/>
          </a:xfrm>
        </p:spPr>
        <p:txBody>
          <a:bodyPr/>
          <a:lstStyle/>
          <a:p>
            <a:r>
              <a:rPr lang="en-GB"/>
              <a:t>MCL, mantle cell lymphoma; </a:t>
            </a:r>
          </a:p>
        </p:txBody>
      </p:sp>
      <p:sp>
        <p:nvSpPr>
          <p:cNvPr id="5" name="Text Placeholder 4">
            <a:extLst>
              <a:ext uri="{FF2B5EF4-FFF2-40B4-BE49-F238E27FC236}">
                <a16:creationId xmlns:a16="http://schemas.microsoft.com/office/drawing/2014/main" id="{D487CF65-51F1-FCD0-E538-B606D73FC377}"/>
              </a:ext>
            </a:extLst>
          </p:cNvPr>
          <p:cNvSpPr>
            <a:spLocks noGrp="1"/>
          </p:cNvSpPr>
          <p:nvPr>
            <p:ph type="body" sz="quarter" idx="14"/>
          </p:nvPr>
        </p:nvSpPr>
        <p:spPr>
          <a:xfrm>
            <a:off x="466723" y="717426"/>
            <a:ext cx="11250786" cy="520838"/>
          </a:xfrm>
        </p:spPr>
        <p:txBody>
          <a:bodyPr/>
          <a:lstStyle/>
          <a:p>
            <a:r>
              <a:rPr lang="en-GB"/>
              <a:t>NICE methods and processes manual changed in 2022</a:t>
            </a:r>
          </a:p>
        </p:txBody>
      </p:sp>
    </p:spTree>
    <p:extLst>
      <p:ext uri="{BB962C8B-B14F-4D97-AF65-F5344CB8AC3E}">
        <p14:creationId xmlns:p14="http://schemas.microsoft.com/office/powerpoint/2010/main" val="115242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1150C-4138-FDEA-ADDE-7DC3E8F98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812E2-23E2-8D8F-346C-423E866632B0}"/>
              </a:ext>
            </a:extLst>
          </p:cNvPr>
          <p:cNvSpPr>
            <a:spLocks noGrp="1"/>
          </p:cNvSpPr>
          <p:nvPr>
            <p:ph type="title"/>
          </p:nvPr>
        </p:nvSpPr>
        <p:spPr>
          <a:xfrm>
            <a:off x="466724" y="212724"/>
            <a:ext cx="11250785" cy="592817"/>
          </a:xfrm>
        </p:spPr>
        <p:txBody>
          <a:bodyPr>
            <a:normAutofit fontScale="90000"/>
          </a:bodyPr>
          <a:lstStyle/>
          <a:p>
            <a:r>
              <a:rPr lang="en-GB" sz="3200">
                <a:ea typeface="Arial" panose="02000503000000020004" pitchFamily="2" charset="0"/>
              </a:rPr>
              <a:t>Decision modifier (2)</a:t>
            </a:r>
            <a:br>
              <a:rPr lang="en-GB">
                <a:ea typeface="Arial" panose="02000503000000020004" pitchFamily="2" charset="0"/>
              </a:rPr>
            </a:br>
            <a:endParaRPr lang="en-GB"/>
          </a:p>
        </p:txBody>
      </p:sp>
      <p:sp>
        <p:nvSpPr>
          <p:cNvPr id="4" name="Text Placeholder 3">
            <a:extLst>
              <a:ext uri="{FF2B5EF4-FFF2-40B4-BE49-F238E27FC236}">
                <a16:creationId xmlns:a16="http://schemas.microsoft.com/office/drawing/2014/main" id="{044D580B-4323-B401-2750-EEE2449BFE45}"/>
              </a:ext>
            </a:extLst>
          </p:cNvPr>
          <p:cNvSpPr>
            <a:spLocks noGrp="1"/>
          </p:cNvSpPr>
          <p:nvPr>
            <p:ph type="body" sz="quarter" idx="13"/>
          </p:nvPr>
        </p:nvSpPr>
        <p:spPr>
          <a:xfrm>
            <a:off x="2084727" y="6526212"/>
            <a:ext cx="9086850" cy="365125"/>
          </a:xfrm>
        </p:spPr>
        <p:txBody>
          <a:bodyPr/>
          <a:lstStyle/>
          <a:p>
            <a:r>
              <a:rPr lang="en-GB"/>
              <a:t>MCL, mantle cell lymphoma; </a:t>
            </a:r>
          </a:p>
        </p:txBody>
      </p:sp>
      <p:sp>
        <p:nvSpPr>
          <p:cNvPr id="9" name="Text Placeholder 8">
            <a:extLst>
              <a:ext uri="{FF2B5EF4-FFF2-40B4-BE49-F238E27FC236}">
                <a16:creationId xmlns:a16="http://schemas.microsoft.com/office/drawing/2014/main" id="{5E8FCCE8-248A-BD5A-910A-022C1BEBF2C4}"/>
              </a:ext>
            </a:extLst>
          </p:cNvPr>
          <p:cNvSpPr>
            <a:spLocks noGrp="1"/>
          </p:cNvSpPr>
          <p:nvPr>
            <p:ph type="body" sz="quarter" idx="14"/>
          </p:nvPr>
        </p:nvSpPr>
        <p:spPr/>
        <p:txBody>
          <a:bodyPr/>
          <a:lstStyle/>
          <a:p>
            <a:r>
              <a:rPr lang="en-GB"/>
              <a:t>Severity modifier analysis</a:t>
            </a:r>
          </a:p>
        </p:txBody>
      </p:sp>
      <p:graphicFrame>
        <p:nvGraphicFramePr>
          <p:cNvPr id="10" name="Table 9">
            <a:extLst>
              <a:ext uri="{FF2B5EF4-FFF2-40B4-BE49-F238E27FC236}">
                <a16:creationId xmlns:a16="http://schemas.microsoft.com/office/drawing/2014/main" id="{B75A18DF-3FF8-8A0C-8E4C-FBA26D59BBB3}"/>
              </a:ext>
            </a:extLst>
          </p:cNvPr>
          <p:cNvGraphicFramePr>
            <a:graphicFrameLocks noGrp="1"/>
          </p:cNvGraphicFramePr>
          <p:nvPr>
            <p:extLst>
              <p:ext uri="{D42A27DB-BD31-4B8C-83A1-F6EECF244321}">
                <p14:modId xmlns:p14="http://schemas.microsoft.com/office/powerpoint/2010/main" val="437490599"/>
              </p:ext>
            </p:extLst>
          </p:nvPr>
        </p:nvGraphicFramePr>
        <p:xfrm>
          <a:off x="466724" y="1150078"/>
          <a:ext cx="10259788" cy="3310890"/>
        </p:xfrm>
        <a:graphic>
          <a:graphicData uri="http://schemas.openxmlformats.org/drawingml/2006/table">
            <a:tbl>
              <a:tblPr firstRow="1" firstCol="1" bandRow="1">
                <a:tableStyleId>{5C22544A-7EE6-4342-B048-85BDC9FD1C3A}</a:tableStyleId>
              </a:tblPr>
              <a:tblGrid>
                <a:gridCol w="5580000">
                  <a:extLst>
                    <a:ext uri="{9D8B030D-6E8A-4147-A177-3AD203B41FA5}">
                      <a16:colId xmlns:a16="http://schemas.microsoft.com/office/drawing/2014/main" val="558785352"/>
                    </a:ext>
                  </a:extLst>
                </a:gridCol>
                <a:gridCol w="1907788">
                  <a:extLst>
                    <a:ext uri="{9D8B030D-6E8A-4147-A177-3AD203B41FA5}">
                      <a16:colId xmlns:a16="http://schemas.microsoft.com/office/drawing/2014/main" val="2051656858"/>
                    </a:ext>
                  </a:extLst>
                </a:gridCol>
                <a:gridCol w="2772000">
                  <a:extLst>
                    <a:ext uri="{9D8B030D-6E8A-4147-A177-3AD203B41FA5}">
                      <a16:colId xmlns:a16="http://schemas.microsoft.com/office/drawing/2014/main" val="1742891163"/>
                    </a:ext>
                  </a:extLst>
                </a:gridCol>
              </a:tblGrid>
              <a:tr h="109513">
                <a:tc>
                  <a:txBody>
                    <a:bodyPr/>
                    <a:lstStyle/>
                    <a:p>
                      <a:pPr>
                        <a:lnSpc>
                          <a:spcPct val="115000"/>
                        </a:lnSpc>
                        <a:spcAft>
                          <a:spcPts val="800"/>
                        </a:spcAft>
                        <a:buNone/>
                      </a:pPr>
                      <a:r>
                        <a:rPr lang="en-GB" sz="2000" kern="100">
                          <a:effectLst/>
                        </a:rPr>
                        <a:t>Parameter</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Input</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Reference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extLst>
                  <a:ext uri="{0D108BD9-81ED-4DB2-BD59-A6C34878D82A}">
                    <a16:rowId xmlns:a16="http://schemas.microsoft.com/office/drawing/2014/main" val="3853236018"/>
                  </a:ext>
                </a:extLst>
              </a:tr>
              <a:tr h="109513">
                <a:tc>
                  <a:txBody>
                    <a:bodyPr/>
                    <a:lstStyle/>
                    <a:p>
                      <a:pPr>
                        <a:lnSpc>
                          <a:spcPct val="115000"/>
                        </a:lnSpc>
                        <a:spcAft>
                          <a:spcPts val="800"/>
                        </a:spcAft>
                        <a:buNone/>
                      </a:pPr>
                      <a:r>
                        <a:rPr lang="en-GB" sz="2000" kern="100">
                          <a:effectLst/>
                        </a:rPr>
                        <a:t>Age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63.2 years</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ZUMA-2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extLst>
                  <a:ext uri="{0D108BD9-81ED-4DB2-BD59-A6C34878D82A}">
                    <a16:rowId xmlns:a16="http://schemas.microsoft.com/office/drawing/2014/main" val="3403991852"/>
                  </a:ext>
                </a:extLst>
              </a:tr>
              <a:tr h="224731">
                <a:tc>
                  <a:txBody>
                    <a:bodyPr/>
                    <a:lstStyle/>
                    <a:p>
                      <a:pPr>
                        <a:lnSpc>
                          <a:spcPct val="115000"/>
                        </a:lnSpc>
                        <a:spcAft>
                          <a:spcPts val="800"/>
                        </a:spcAft>
                        <a:buNone/>
                      </a:pPr>
                      <a:r>
                        <a:rPr lang="en-GB" sz="2000" kern="100">
                          <a:effectLst/>
                        </a:rPr>
                        <a:t>% female in the patient population</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16%</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ZUMA-2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extLst>
                  <a:ext uri="{0D108BD9-81ED-4DB2-BD59-A6C34878D82A}">
                    <a16:rowId xmlns:a16="http://schemas.microsoft.com/office/drawing/2014/main" val="123069767"/>
                  </a:ext>
                </a:extLst>
              </a:tr>
              <a:tr h="224731">
                <a:tc>
                  <a:txBody>
                    <a:bodyPr/>
                    <a:lstStyle/>
                    <a:p>
                      <a:pPr>
                        <a:lnSpc>
                          <a:spcPct val="115000"/>
                        </a:lnSpc>
                        <a:spcAft>
                          <a:spcPts val="800"/>
                        </a:spcAft>
                        <a:buNone/>
                      </a:pPr>
                      <a:r>
                        <a:rPr lang="en-GB" sz="2000" kern="100" dirty="0">
                          <a:effectLst/>
                        </a:rPr>
                        <a:t>QALYs of patients untreated</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1.39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dirty="0">
                          <a:effectLst/>
                        </a:rPr>
                        <a:t>Company base case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extLst>
                  <a:ext uri="{0D108BD9-81ED-4DB2-BD59-A6C34878D82A}">
                    <a16:rowId xmlns:a16="http://schemas.microsoft.com/office/drawing/2014/main" val="835773703"/>
                  </a:ext>
                </a:extLst>
              </a:tr>
              <a:tr h="109513">
                <a:tc>
                  <a:txBody>
                    <a:bodyPr/>
                    <a:lstStyle/>
                    <a:p>
                      <a:pPr>
                        <a:lnSpc>
                          <a:spcPct val="115000"/>
                        </a:lnSpc>
                        <a:spcAft>
                          <a:spcPts val="800"/>
                        </a:spcAft>
                        <a:buNone/>
                      </a:pPr>
                      <a:r>
                        <a:rPr lang="en-GB" sz="2000" kern="100">
                          <a:effectLst/>
                        </a:rPr>
                        <a:t>Discount rate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3.5%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a:txBody>
                    <a:bodyPr/>
                    <a:lstStyle/>
                    <a:p>
                      <a:pPr>
                        <a:lnSpc>
                          <a:spcPct val="115000"/>
                        </a:lnSpc>
                        <a:spcAft>
                          <a:spcPts val="800"/>
                        </a:spcAft>
                        <a:buNone/>
                      </a:pPr>
                      <a:r>
                        <a:rPr lang="en-GB" sz="2000" kern="100">
                          <a:effectLst/>
                        </a:rPr>
                        <a:t>NICE Methods</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extLst>
                  <a:ext uri="{0D108BD9-81ED-4DB2-BD59-A6C34878D82A}">
                    <a16:rowId xmlns:a16="http://schemas.microsoft.com/office/drawing/2014/main" val="1370856499"/>
                  </a:ext>
                </a:extLst>
              </a:tr>
              <a:tr h="109513">
                <a:tc gridSpan="3">
                  <a:txBody>
                    <a:bodyPr/>
                    <a:lstStyle/>
                    <a:p>
                      <a:pPr>
                        <a:lnSpc>
                          <a:spcPct val="115000"/>
                        </a:lnSpc>
                        <a:spcAft>
                          <a:spcPts val="800"/>
                        </a:spcAft>
                        <a:buNone/>
                      </a:pPr>
                      <a:r>
                        <a:rPr lang="en-GB" sz="2000" kern="100">
                          <a:effectLst/>
                        </a:rPr>
                        <a:t>Remaining QALYs</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85558472"/>
                  </a:ext>
                </a:extLst>
              </a:tr>
              <a:tr h="109513">
                <a:tc>
                  <a:txBody>
                    <a:bodyPr/>
                    <a:lstStyle/>
                    <a:p>
                      <a:pPr>
                        <a:lnSpc>
                          <a:spcPct val="115000"/>
                        </a:lnSpc>
                        <a:spcAft>
                          <a:spcPts val="800"/>
                        </a:spcAft>
                        <a:buNone/>
                      </a:pPr>
                      <a:r>
                        <a:rPr lang="en-GB" sz="2000" kern="100">
                          <a:effectLst/>
                        </a:rPr>
                        <a:t>Without the disease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gridSpan="2">
                  <a:txBody>
                    <a:bodyPr/>
                    <a:lstStyle/>
                    <a:p>
                      <a:pPr>
                        <a:lnSpc>
                          <a:spcPct val="115000"/>
                        </a:lnSpc>
                        <a:spcAft>
                          <a:spcPts val="800"/>
                        </a:spcAft>
                        <a:buNone/>
                      </a:pPr>
                      <a:r>
                        <a:rPr lang="en-GB" sz="2000" kern="100">
                          <a:effectLst/>
                        </a:rPr>
                        <a:t>11.90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hMerge="1">
                  <a:txBody>
                    <a:bodyPr/>
                    <a:lstStyle/>
                    <a:p>
                      <a:endParaRPr lang="en-GB"/>
                    </a:p>
                  </a:txBody>
                  <a:tcPr/>
                </a:tc>
                <a:extLst>
                  <a:ext uri="{0D108BD9-81ED-4DB2-BD59-A6C34878D82A}">
                    <a16:rowId xmlns:a16="http://schemas.microsoft.com/office/drawing/2014/main" val="2681790520"/>
                  </a:ext>
                </a:extLst>
              </a:tr>
              <a:tr h="109513">
                <a:tc>
                  <a:txBody>
                    <a:bodyPr/>
                    <a:lstStyle/>
                    <a:p>
                      <a:pPr>
                        <a:lnSpc>
                          <a:spcPct val="115000"/>
                        </a:lnSpc>
                        <a:spcAft>
                          <a:spcPts val="800"/>
                        </a:spcAft>
                        <a:buNone/>
                      </a:pPr>
                      <a:r>
                        <a:rPr lang="en-GB" sz="2000" kern="100">
                          <a:effectLst/>
                        </a:rPr>
                        <a:t>With the disease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gridSpan="2">
                  <a:txBody>
                    <a:bodyPr/>
                    <a:lstStyle/>
                    <a:p>
                      <a:pPr>
                        <a:lnSpc>
                          <a:spcPct val="115000"/>
                        </a:lnSpc>
                        <a:spcAft>
                          <a:spcPts val="800"/>
                        </a:spcAft>
                        <a:buNone/>
                      </a:pPr>
                      <a:r>
                        <a:rPr lang="en-GB" sz="2000" kern="100">
                          <a:effectLst/>
                        </a:rPr>
                        <a:t>1.39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hMerge="1">
                  <a:txBody>
                    <a:bodyPr/>
                    <a:lstStyle/>
                    <a:p>
                      <a:endParaRPr lang="en-GB"/>
                    </a:p>
                  </a:txBody>
                  <a:tcPr/>
                </a:tc>
                <a:extLst>
                  <a:ext uri="{0D108BD9-81ED-4DB2-BD59-A6C34878D82A}">
                    <a16:rowId xmlns:a16="http://schemas.microsoft.com/office/drawing/2014/main" val="1373339869"/>
                  </a:ext>
                </a:extLst>
              </a:tr>
              <a:tr h="109513">
                <a:tc>
                  <a:txBody>
                    <a:bodyPr/>
                    <a:lstStyle/>
                    <a:p>
                      <a:pPr>
                        <a:lnSpc>
                          <a:spcPct val="115000"/>
                        </a:lnSpc>
                        <a:spcAft>
                          <a:spcPts val="800"/>
                        </a:spcAft>
                        <a:buNone/>
                      </a:pPr>
                      <a:r>
                        <a:rPr lang="en-GB" sz="2000" kern="100">
                          <a:effectLst/>
                        </a:rPr>
                        <a:t>Absolute shortfall</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gridSpan="2">
                  <a:txBody>
                    <a:bodyPr/>
                    <a:lstStyle/>
                    <a:p>
                      <a:pPr>
                        <a:lnSpc>
                          <a:spcPct val="115000"/>
                        </a:lnSpc>
                        <a:spcAft>
                          <a:spcPts val="800"/>
                        </a:spcAft>
                        <a:buNone/>
                      </a:pPr>
                      <a:r>
                        <a:rPr lang="en-GB" sz="2000" kern="100">
                          <a:effectLst/>
                        </a:rPr>
                        <a:t>10.51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hMerge="1">
                  <a:txBody>
                    <a:bodyPr/>
                    <a:lstStyle/>
                    <a:p>
                      <a:endParaRPr lang="en-GB"/>
                    </a:p>
                  </a:txBody>
                  <a:tcPr/>
                </a:tc>
                <a:extLst>
                  <a:ext uri="{0D108BD9-81ED-4DB2-BD59-A6C34878D82A}">
                    <a16:rowId xmlns:a16="http://schemas.microsoft.com/office/drawing/2014/main" val="600825765"/>
                  </a:ext>
                </a:extLst>
              </a:tr>
              <a:tr h="109513">
                <a:tc>
                  <a:txBody>
                    <a:bodyPr/>
                    <a:lstStyle/>
                    <a:p>
                      <a:pPr>
                        <a:lnSpc>
                          <a:spcPct val="115000"/>
                        </a:lnSpc>
                        <a:spcAft>
                          <a:spcPts val="800"/>
                        </a:spcAft>
                        <a:buNone/>
                      </a:pPr>
                      <a:r>
                        <a:rPr lang="en-GB" sz="2000" kern="100">
                          <a:effectLst/>
                        </a:rPr>
                        <a:t>Proportional shortfall</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gridSpan="2">
                  <a:txBody>
                    <a:bodyPr/>
                    <a:lstStyle/>
                    <a:p>
                      <a:pPr>
                        <a:lnSpc>
                          <a:spcPct val="115000"/>
                        </a:lnSpc>
                        <a:spcAft>
                          <a:spcPts val="800"/>
                        </a:spcAft>
                        <a:buNone/>
                      </a:pPr>
                      <a:r>
                        <a:rPr lang="en-GB" sz="2000" kern="100" dirty="0">
                          <a:effectLst/>
                        </a:rPr>
                        <a:t>88.32%</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571" marR="37571" marT="0" marB="0"/>
                </a:tc>
                <a:tc hMerge="1">
                  <a:txBody>
                    <a:bodyPr/>
                    <a:lstStyle/>
                    <a:p>
                      <a:endParaRPr lang="en-GB"/>
                    </a:p>
                  </a:txBody>
                  <a:tcPr/>
                </a:tc>
                <a:extLst>
                  <a:ext uri="{0D108BD9-81ED-4DB2-BD59-A6C34878D82A}">
                    <a16:rowId xmlns:a16="http://schemas.microsoft.com/office/drawing/2014/main" val="3586719277"/>
                  </a:ext>
                </a:extLst>
              </a:tr>
            </a:tbl>
          </a:graphicData>
        </a:graphic>
      </p:graphicFrame>
      <p:sp>
        <p:nvSpPr>
          <p:cNvPr id="11" name="Rectangle 10">
            <a:extLst>
              <a:ext uri="{FF2B5EF4-FFF2-40B4-BE49-F238E27FC236}">
                <a16:creationId xmlns:a16="http://schemas.microsoft.com/office/drawing/2014/main" id="{CEB4471D-1361-89A0-7752-2B7B77F0CB45}"/>
              </a:ext>
            </a:extLst>
          </p:cNvPr>
          <p:cNvSpPr/>
          <p:nvPr/>
        </p:nvSpPr>
        <p:spPr>
          <a:xfrm>
            <a:off x="466724" y="4731655"/>
            <a:ext cx="10941505" cy="13398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Company’s shortfall calculations and 1.2 QALY weighting considered appropriate by the EAG</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has not provided an updated model or base case that incorporates the application of the severity modifier</a:t>
            </a:r>
          </a:p>
        </p:txBody>
      </p:sp>
    </p:spTree>
    <p:extLst>
      <p:ext uri="{BB962C8B-B14F-4D97-AF65-F5344CB8AC3E}">
        <p14:creationId xmlns:p14="http://schemas.microsoft.com/office/powerpoint/2010/main" val="4131138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normAutofit fontScale="90000"/>
          </a:bodyPr>
          <a:lstStyle/>
          <a:p>
            <a:r>
              <a:rPr lang="en-GB" sz="3200">
                <a:ea typeface="Arial" panose="02000503000000020004" pitchFamily="2" charset="0"/>
              </a:rPr>
              <a:t>Summary of company and EAG base case assumptions (1)</a:t>
            </a:r>
            <a:endParaRPr lang="en-GB"/>
          </a:p>
        </p:txBody>
      </p:sp>
      <p:sp>
        <p:nvSpPr>
          <p:cNvPr id="11" name="Text Placeholder 10">
            <a:extLst>
              <a:ext uri="{FF2B5EF4-FFF2-40B4-BE49-F238E27FC236}">
                <a16:creationId xmlns:a16="http://schemas.microsoft.com/office/drawing/2014/main" id="{72D78FF6-861B-50AA-68D1-C8F4C2E79136}"/>
              </a:ext>
            </a:extLst>
          </p:cNvPr>
          <p:cNvSpPr>
            <a:spLocks noGrp="1"/>
          </p:cNvSpPr>
          <p:nvPr>
            <p:ph type="body" sz="quarter" idx="13"/>
          </p:nvPr>
        </p:nvSpPr>
        <p:spPr/>
        <p:txBody>
          <a:bodyPr/>
          <a:lstStyle/>
          <a:p>
            <a:endParaRPr lang="en-GB"/>
          </a:p>
        </p:txBody>
      </p:sp>
      <p:graphicFrame>
        <p:nvGraphicFramePr>
          <p:cNvPr id="2" name="Table 1">
            <a:extLst>
              <a:ext uri="{FF2B5EF4-FFF2-40B4-BE49-F238E27FC236}">
                <a16:creationId xmlns:a16="http://schemas.microsoft.com/office/drawing/2014/main" id="{DB16CF15-935D-E8E3-A7B0-C5500013D785}"/>
              </a:ext>
            </a:extLst>
          </p:cNvPr>
          <p:cNvGraphicFramePr>
            <a:graphicFrameLocks noGrp="1"/>
          </p:cNvGraphicFramePr>
          <p:nvPr>
            <p:extLst>
              <p:ext uri="{D42A27DB-BD31-4B8C-83A1-F6EECF244321}">
                <p14:modId xmlns:p14="http://schemas.microsoft.com/office/powerpoint/2010/main" val="1136182033"/>
              </p:ext>
            </p:extLst>
          </p:nvPr>
        </p:nvGraphicFramePr>
        <p:xfrm>
          <a:off x="332116" y="872043"/>
          <a:ext cx="11520000" cy="4791710"/>
        </p:xfrm>
        <a:graphic>
          <a:graphicData uri="http://schemas.openxmlformats.org/drawingml/2006/table">
            <a:tbl>
              <a:tblPr firstRow="1" firstCol="1" bandRow="1">
                <a:tableStyleId>{5C22544A-7EE6-4342-B048-85BDC9FD1C3A}</a:tableStyleId>
              </a:tblPr>
              <a:tblGrid>
                <a:gridCol w="1944000">
                  <a:extLst>
                    <a:ext uri="{9D8B030D-6E8A-4147-A177-3AD203B41FA5}">
                      <a16:colId xmlns:a16="http://schemas.microsoft.com/office/drawing/2014/main" val="923223649"/>
                    </a:ext>
                  </a:extLst>
                </a:gridCol>
                <a:gridCol w="3837813">
                  <a:extLst>
                    <a:ext uri="{9D8B030D-6E8A-4147-A177-3AD203B41FA5}">
                      <a16:colId xmlns:a16="http://schemas.microsoft.com/office/drawing/2014/main" val="1005374265"/>
                    </a:ext>
                  </a:extLst>
                </a:gridCol>
                <a:gridCol w="5738187">
                  <a:extLst>
                    <a:ext uri="{9D8B030D-6E8A-4147-A177-3AD203B41FA5}">
                      <a16:colId xmlns:a16="http://schemas.microsoft.com/office/drawing/2014/main" val="2302590340"/>
                    </a:ext>
                  </a:extLst>
                </a:gridCol>
              </a:tblGrid>
              <a:tr h="45095">
                <a:tc>
                  <a:txBody>
                    <a:bodyPr/>
                    <a:lstStyle/>
                    <a:p>
                      <a:pPr>
                        <a:lnSpc>
                          <a:spcPct val="107000"/>
                        </a:lnSpc>
                        <a:buNone/>
                      </a:pPr>
                      <a:r>
                        <a:rPr lang="en-GB" sz="2000" kern="100">
                          <a:effectLst/>
                        </a:rPr>
                        <a:t>Area of change </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Company’s Value/approach </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EAG’s value/approach</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2147393282"/>
                  </a:ext>
                </a:extLst>
              </a:tr>
              <a:tr h="305193">
                <a:tc>
                  <a:txBody>
                    <a:bodyPr/>
                    <a:lstStyle/>
                    <a:p>
                      <a:pPr>
                        <a:lnSpc>
                          <a:spcPct val="107000"/>
                        </a:lnSpc>
                        <a:buNone/>
                      </a:pPr>
                      <a:r>
                        <a:rPr lang="en-GB" sz="2000" kern="100">
                          <a:effectLst/>
                        </a:rPr>
                        <a:t>Population approach and extrapolation</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gn="l">
                        <a:lnSpc>
                          <a:spcPct val="107000"/>
                        </a:lnSpc>
                        <a:spcBef>
                          <a:spcPts val="200"/>
                        </a:spcBef>
                        <a:spcAft>
                          <a:spcPts val="200"/>
                        </a:spcAft>
                        <a:buNone/>
                      </a:pPr>
                      <a:r>
                        <a:rPr lang="en-GB" sz="2000" kern="100">
                          <a:effectLst/>
                        </a:rPr>
                        <a:t>Intervention: Using the mITT from ZUMA-2</a:t>
                      </a:r>
                    </a:p>
                    <a:p>
                      <a:pPr>
                        <a:lnSpc>
                          <a:spcPct val="107000"/>
                        </a:lnSpc>
                        <a:buNone/>
                      </a:pPr>
                      <a:r>
                        <a:rPr lang="en-GB" sz="2000" kern="100">
                          <a:effectLst/>
                        </a:rPr>
                        <a:t>Comparator: R-BAC based on McCulloch (2020)</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gn="l">
                        <a:lnSpc>
                          <a:spcPct val="107000"/>
                        </a:lnSpc>
                        <a:spcBef>
                          <a:spcPts val="200"/>
                        </a:spcBef>
                        <a:spcAft>
                          <a:spcPts val="200"/>
                        </a:spcAft>
                        <a:buNone/>
                      </a:pPr>
                      <a:r>
                        <a:rPr lang="en-GB" sz="2000" kern="100">
                          <a:effectLst/>
                        </a:rPr>
                        <a:t>Intervention: Using ITT population (leukapheresed patients) from real world sources.</a:t>
                      </a:r>
                    </a:p>
                    <a:p>
                      <a:pPr>
                        <a:lnSpc>
                          <a:spcPct val="107000"/>
                        </a:lnSpc>
                        <a:buNone/>
                      </a:pPr>
                      <a:r>
                        <a:rPr lang="en-GB" sz="2000" kern="100">
                          <a:effectLst/>
                        </a:rPr>
                        <a:t>Comparator: Comparator: R-BAC based on McCulloch (2020) with using the updated extrapolation with excluding alloSCT effects</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2910168927"/>
                  </a:ext>
                </a:extLst>
              </a:tr>
              <a:tr h="91784">
                <a:tc>
                  <a:txBody>
                    <a:bodyPr/>
                    <a:lstStyle/>
                    <a:p>
                      <a:pPr>
                        <a:lnSpc>
                          <a:spcPct val="107000"/>
                        </a:lnSpc>
                        <a:buNone/>
                      </a:pPr>
                      <a:r>
                        <a:rPr lang="en-GB" sz="2000" kern="100">
                          <a:effectLst/>
                        </a:rPr>
                        <a:t>Time horizon</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fixed 50-year time horizon</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100 years minus starting age</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353453170"/>
                  </a:ext>
                </a:extLst>
              </a:tr>
              <a:tr h="91784">
                <a:tc>
                  <a:txBody>
                    <a:bodyPr/>
                    <a:lstStyle/>
                    <a:p>
                      <a:pPr>
                        <a:lnSpc>
                          <a:spcPct val="107000"/>
                        </a:lnSpc>
                        <a:buNone/>
                      </a:pPr>
                      <a:r>
                        <a:rPr lang="en-GB" sz="2000" kern="100">
                          <a:effectLst/>
                        </a:rPr>
                        <a:t>Half-cycle correction</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cycle midpoints</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Average health state occupancy for half-cycle correction</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1089174783"/>
                  </a:ext>
                </a:extLst>
              </a:tr>
              <a:tr h="45095">
                <a:tc>
                  <a:txBody>
                    <a:bodyPr/>
                    <a:lstStyle/>
                    <a:p>
                      <a:pPr>
                        <a:lnSpc>
                          <a:spcPct val="107000"/>
                        </a:lnSpc>
                        <a:buNone/>
                      </a:pPr>
                      <a:r>
                        <a:rPr lang="en-GB" sz="2000" kern="100">
                          <a:effectLst/>
                        </a:rPr>
                        <a:t>Cure time point</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the 48-month LTS timepoint.</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the 60-month LTS timepoint</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684061128"/>
                  </a:ext>
                </a:extLst>
              </a:tr>
              <a:tr h="45095">
                <a:tc>
                  <a:txBody>
                    <a:bodyPr/>
                    <a:lstStyle/>
                    <a:p>
                      <a:pPr>
                        <a:lnSpc>
                          <a:spcPct val="107000"/>
                        </a:lnSpc>
                        <a:buNone/>
                      </a:pPr>
                      <a:r>
                        <a:rPr lang="en-GB" sz="2000" kern="100">
                          <a:effectLst/>
                        </a:rPr>
                        <a:t>Mortality Rate Adjustment Factor (MRAF)</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the MRAF of 1.09</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the MRAF of 3.00</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1831806187"/>
                  </a:ext>
                </a:extLst>
              </a:tr>
            </a:tbl>
          </a:graphicData>
        </a:graphic>
      </p:graphicFrame>
    </p:spTree>
    <p:extLst>
      <p:ext uri="{BB962C8B-B14F-4D97-AF65-F5344CB8AC3E}">
        <p14:creationId xmlns:p14="http://schemas.microsoft.com/office/powerpoint/2010/main" val="350830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E0C69-E9BD-0206-BA58-1861AAEEC6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C883AF-DB29-8197-AEFA-508A35330D0C}"/>
              </a:ext>
            </a:extLst>
          </p:cNvPr>
          <p:cNvSpPr>
            <a:spLocks noGrp="1"/>
          </p:cNvSpPr>
          <p:nvPr>
            <p:ph type="title"/>
          </p:nvPr>
        </p:nvSpPr>
        <p:spPr/>
        <p:txBody>
          <a:bodyPr>
            <a:normAutofit fontScale="90000"/>
          </a:bodyPr>
          <a:lstStyle/>
          <a:p>
            <a:r>
              <a:rPr lang="en-GB" sz="3200">
                <a:ea typeface="Arial" panose="02000503000000020004" pitchFamily="2" charset="0"/>
              </a:rPr>
              <a:t>Summary of company and EAG base case assumptions (2)</a:t>
            </a:r>
            <a:endParaRPr lang="en-GB"/>
          </a:p>
        </p:txBody>
      </p:sp>
      <p:graphicFrame>
        <p:nvGraphicFramePr>
          <p:cNvPr id="2" name="Table 1">
            <a:extLst>
              <a:ext uri="{FF2B5EF4-FFF2-40B4-BE49-F238E27FC236}">
                <a16:creationId xmlns:a16="http://schemas.microsoft.com/office/drawing/2014/main" id="{2C645C33-8308-7C7E-6DF8-C4B977433314}"/>
              </a:ext>
            </a:extLst>
          </p:cNvPr>
          <p:cNvGraphicFramePr>
            <a:graphicFrameLocks noGrp="1"/>
          </p:cNvGraphicFramePr>
          <p:nvPr>
            <p:extLst>
              <p:ext uri="{D42A27DB-BD31-4B8C-83A1-F6EECF244321}">
                <p14:modId xmlns:p14="http://schemas.microsoft.com/office/powerpoint/2010/main" val="3372464669"/>
              </p:ext>
            </p:extLst>
          </p:nvPr>
        </p:nvGraphicFramePr>
        <p:xfrm>
          <a:off x="278116" y="869518"/>
          <a:ext cx="11628000" cy="5744718"/>
        </p:xfrm>
        <a:graphic>
          <a:graphicData uri="http://schemas.openxmlformats.org/drawingml/2006/table">
            <a:tbl>
              <a:tblPr firstRow="1" firstCol="1" bandRow="1">
                <a:tableStyleId>{5C22544A-7EE6-4342-B048-85BDC9FD1C3A}</a:tableStyleId>
              </a:tblPr>
              <a:tblGrid>
                <a:gridCol w="2052000">
                  <a:extLst>
                    <a:ext uri="{9D8B030D-6E8A-4147-A177-3AD203B41FA5}">
                      <a16:colId xmlns:a16="http://schemas.microsoft.com/office/drawing/2014/main" val="923223649"/>
                    </a:ext>
                  </a:extLst>
                </a:gridCol>
                <a:gridCol w="4248000">
                  <a:extLst>
                    <a:ext uri="{9D8B030D-6E8A-4147-A177-3AD203B41FA5}">
                      <a16:colId xmlns:a16="http://schemas.microsoft.com/office/drawing/2014/main" val="1005374265"/>
                    </a:ext>
                  </a:extLst>
                </a:gridCol>
                <a:gridCol w="5328000">
                  <a:extLst>
                    <a:ext uri="{9D8B030D-6E8A-4147-A177-3AD203B41FA5}">
                      <a16:colId xmlns:a16="http://schemas.microsoft.com/office/drawing/2014/main" val="2302590340"/>
                    </a:ext>
                  </a:extLst>
                </a:gridCol>
              </a:tblGrid>
              <a:tr h="45095">
                <a:tc>
                  <a:txBody>
                    <a:bodyPr/>
                    <a:lstStyle/>
                    <a:p>
                      <a:pPr>
                        <a:lnSpc>
                          <a:spcPct val="107000"/>
                        </a:lnSpc>
                        <a:buNone/>
                      </a:pPr>
                      <a:r>
                        <a:rPr lang="en-GB" sz="2000" kern="100">
                          <a:effectLst/>
                        </a:rPr>
                        <a:t>Area of change </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Company’s Value/approach </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EAG’s value/approach</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2147393282"/>
                  </a:ext>
                </a:extLst>
              </a:tr>
              <a:tr h="91784">
                <a:tc>
                  <a:txBody>
                    <a:bodyPr/>
                    <a:lstStyle/>
                    <a:p>
                      <a:pPr>
                        <a:lnSpc>
                          <a:spcPct val="107000"/>
                        </a:lnSpc>
                        <a:buNone/>
                      </a:pPr>
                      <a:r>
                        <a:rPr lang="en-GB" sz="2000" kern="100">
                          <a:effectLst/>
                        </a:rPr>
                        <a:t>Proportion receiving alloSCT and associated costs</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dirty="0">
                          <a:effectLst/>
                        </a:rPr>
                        <a:t>Including </a:t>
                      </a:r>
                      <a:r>
                        <a:rPr lang="en-GB" sz="2000" kern="100" dirty="0" err="1">
                          <a:effectLst/>
                        </a:rPr>
                        <a:t>alloSCT</a:t>
                      </a:r>
                      <a:r>
                        <a:rPr lang="en-GB" sz="2000" kern="100" dirty="0">
                          <a:effectLst/>
                        </a:rPr>
                        <a:t> in both arms (</a:t>
                      </a:r>
                      <a:r>
                        <a:rPr lang="en-GB" sz="2000" u="sng" kern="100" dirty="0">
                          <a:effectLst/>
                          <a:highlight>
                            <a:srgbClr val="000000"/>
                          </a:highlight>
                        </a:rPr>
                        <a:t>xxx</a:t>
                      </a:r>
                      <a:r>
                        <a:rPr lang="en-GB" sz="2000" kern="100" dirty="0">
                          <a:effectLst/>
                        </a:rPr>
                        <a:t>% in brexu-cel and 31% in R-BAC) with updated costs</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dirty="0">
                          <a:effectLst/>
                        </a:rPr>
                        <a:t>Including </a:t>
                      </a:r>
                      <a:r>
                        <a:rPr lang="en-GB" sz="2000" kern="100" dirty="0" err="1">
                          <a:effectLst/>
                        </a:rPr>
                        <a:t>alloSCT</a:t>
                      </a:r>
                      <a:r>
                        <a:rPr lang="en-GB" sz="2000" kern="100" dirty="0">
                          <a:effectLst/>
                        </a:rPr>
                        <a:t> in both arms (</a:t>
                      </a:r>
                      <a:r>
                        <a:rPr kumimoji="0" lang="en-GB" sz="2000" b="0" i="0" u="sng" strike="noStrike" kern="100" cap="none" spc="0" normalizeH="0" baseline="0" noProof="0" dirty="0">
                          <a:ln>
                            <a:noFill/>
                          </a:ln>
                          <a:solidFill>
                            <a:srgbClr val="000000"/>
                          </a:solidFill>
                          <a:effectLst/>
                          <a:highlight>
                            <a:srgbClr val="000000"/>
                          </a:highlight>
                          <a:uLnTx/>
                          <a:uFillTx/>
                          <a:latin typeface="+mn-lt"/>
                          <a:ea typeface="+mn-ea"/>
                          <a:cs typeface="+mn-cs"/>
                        </a:rPr>
                        <a:t>xxx</a:t>
                      </a:r>
                      <a:r>
                        <a:rPr lang="en-GB" sz="2000" kern="100" dirty="0">
                          <a:effectLst/>
                        </a:rPr>
                        <a:t>% in brexu-cel and </a:t>
                      </a:r>
                      <a:r>
                        <a:rPr kumimoji="0" lang="en-GB" sz="2000" b="0" i="0" u="sng" strike="noStrike" kern="100" cap="none" spc="0" normalizeH="0" baseline="0" noProof="0" dirty="0">
                          <a:ln>
                            <a:noFill/>
                          </a:ln>
                          <a:solidFill>
                            <a:srgbClr val="000000"/>
                          </a:solidFill>
                          <a:effectLst/>
                          <a:highlight>
                            <a:srgbClr val="000000"/>
                          </a:highlight>
                          <a:uLnTx/>
                          <a:uFillTx/>
                          <a:latin typeface="+mn-lt"/>
                          <a:ea typeface="+mn-ea"/>
                          <a:cs typeface="+mn-cs"/>
                        </a:rPr>
                        <a:t>xxx</a:t>
                      </a:r>
                      <a:r>
                        <a:rPr lang="en-GB" sz="2000" kern="100" dirty="0">
                          <a:effectLst/>
                        </a:rPr>
                        <a:t>% in R-BAC) with updated costs</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3524653094"/>
                  </a:ext>
                </a:extLst>
              </a:tr>
              <a:tr h="91784">
                <a:tc>
                  <a:txBody>
                    <a:bodyPr/>
                    <a:lstStyle/>
                    <a:p>
                      <a:pPr>
                        <a:lnSpc>
                          <a:spcPct val="107000"/>
                        </a:lnSpc>
                        <a:buNone/>
                      </a:pPr>
                      <a:r>
                        <a:rPr lang="en-GB" sz="2000" kern="100">
                          <a:effectLst/>
                        </a:rPr>
                        <a:t>IVIg Therapy Needs</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dirty="0">
                          <a:effectLst/>
                        </a:rPr>
                        <a:t>Using </a:t>
                      </a:r>
                      <a:r>
                        <a:rPr kumimoji="0" lang="en-GB" sz="2000" b="0" i="0" u="sng" strike="noStrike" kern="100" cap="none" spc="0" normalizeH="0" baseline="0" noProof="0" dirty="0">
                          <a:ln>
                            <a:noFill/>
                          </a:ln>
                          <a:solidFill>
                            <a:srgbClr val="000000"/>
                          </a:solidFill>
                          <a:effectLst/>
                          <a:highlight>
                            <a:srgbClr val="000000"/>
                          </a:highlight>
                          <a:uLnTx/>
                          <a:uFillTx/>
                          <a:latin typeface="+mn-lt"/>
                          <a:ea typeface="+mn-ea"/>
                          <a:cs typeface="+mn-cs"/>
                        </a:rPr>
                        <a:t>xxx</a:t>
                      </a:r>
                      <a:r>
                        <a:rPr lang="en-GB" sz="2000" kern="100" dirty="0">
                          <a:effectLst/>
                        </a:rPr>
                        <a:t>% for patients requiring IVIg therapy for a period of one year</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38% for patients requiring IVIg therapy for a period of one year</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2122211410"/>
                  </a:ext>
                </a:extLst>
              </a:tr>
              <a:tr h="68439">
                <a:tc>
                  <a:txBody>
                    <a:bodyPr/>
                    <a:lstStyle/>
                    <a:p>
                      <a:pPr>
                        <a:lnSpc>
                          <a:spcPct val="107000"/>
                        </a:lnSpc>
                        <a:buNone/>
                      </a:pPr>
                      <a:r>
                        <a:rPr lang="en-GB" sz="2000" kern="100">
                          <a:effectLst/>
                        </a:rPr>
                        <a:t>Adverse events source</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Incidence rates that are reported in the main submission</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the most updated incidence rates</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1875463626"/>
                  </a:ext>
                </a:extLst>
              </a:tr>
              <a:tr h="161819">
                <a:tc>
                  <a:txBody>
                    <a:bodyPr/>
                    <a:lstStyle/>
                    <a:p>
                      <a:pPr>
                        <a:lnSpc>
                          <a:spcPct val="107000"/>
                        </a:lnSpc>
                        <a:buNone/>
                      </a:pPr>
                      <a:r>
                        <a:rPr lang="en-GB" sz="2000" kern="100">
                          <a:effectLst/>
                        </a:rPr>
                        <a:t>CAR-T tariff costs</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the tariff costs for CAR-T infusion and monitoring, valued at £41,101</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a:effectLst/>
                        </a:rPr>
                        <a:t>Using the tariff costs for CAR-T infusion and monitoring, valued at £58,964 + ICU costs (with the probability of 27% for requiring ICU)</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2532157984"/>
                  </a:ext>
                </a:extLst>
              </a:tr>
              <a:tr h="115129">
                <a:tc>
                  <a:txBody>
                    <a:bodyPr/>
                    <a:lstStyle/>
                    <a:p>
                      <a:pPr>
                        <a:lnSpc>
                          <a:spcPct val="107000"/>
                        </a:lnSpc>
                        <a:buNone/>
                      </a:pPr>
                      <a:r>
                        <a:rPr lang="en-GB" sz="2000" kern="100">
                          <a:effectLst/>
                        </a:rPr>
                        <a:t>Pre/Post-Progression, and LTS HRQoL Estimates</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dirty="0">
                          <a:effectLst/>
                        </a:rPr>
                        <a:t>Pre-Progression; ZUMA-2 value (</a:t>
                      </a:r>
                      <a:r>
                        <a:rPr lang="en-GB" sz="2000" u="sng" kern="100" dirty="0">
                          <a:effectLst/>
                          <a:highlight>
                            <a:srgbClr val="000000"/>
                          </a:highlight>
                        </a:rPr>
                        <a:t>xxxx</a:t>
                      </a:r>
                      <a:r>
                        <a:rPr lang="en-GB" sz="2000" kern="100" dirty="0">
                          <a:effectLst/>
                        </a:rPr>
                        <a:t>), Post-Progression: </a:t>
                      </a:r>
                      <a:r>
                        <a:rPr lang="en-GB" sz="2000" u="sng" kern="100" dirty="0">
                          <a:effectLst/>
                          <a:highlight>
                            <a:srgbClr val="000000"/>
                          </a:highlight>
                        </a:rPr>
                        <a:t>xxxx</a:t>
                      </a:r>
                      <a:r>
                        <a:rPr lang="en-GB" sz="2000" kern="100" dirty="0">
                          <a:effectLst/>
                        </a:rPr>
                        <a:t>, LTS: general population utility</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tc>
                  <a:txBody>
                    <a:bodyPr/>
                    <a:lstStyle/>
                    <a:p>
                      <a:pPr>
                        <a:lnSpc>
                          <a:spcPct val="107000"/>
                        </a:lnSpc>
                        <a:buNone/>
                      </a:pPr>
                      <a:r>
                        <a:rPr lang="en-GB" sz="2000" kern="100" dirty="0">
                          <a:effectLst/>
                        </a:rPr>
                        <a:t>Pre-Progression; general population utility, Post-Progression: Direct TA502* value (0.68), LTS: general population utility</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925" marR="8925" marT="0" marB="0"/>
                </a:tc>
                <a:extLst>
                  <a:ext uri="{0D108BD9-81ED-4DB2-BD59-A6C34878D82A}">
                    <a16:rowId xmlns:a16="http://schemas.microsoft.com/office/drawing/2014/main" val="798791440"/>
                  </a:ext>
                </a:extLst>
              </a:tr>
            </a:tbl>
          </a:graphicData>
        </a:graphic>
      </p:graphicFrame>
      <p:sp>
        <p:nvSpPr>
          <p:cNvPr id="3" name="Rectangle 2" descr="Marker showing slides are confidential ">
            <a:extLst>
              <a:ext uri="{FF2B5EF4-FFF2-40B4-BE49-F238E27FC236}">
                <a16:creationId xmlns:a16="http://schemas.microsoft.com/office/drawing/2014/main" id="{52F91EA2-D175-1238-A205-3DC78A10C6C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4" name="TextBox 3">
            <a:extLst>
              <a:ext uri="{FF2B5EF4-FFF2-40B4-BE49-F238E27FC236}">
                <a16:creationId xmlns:a16="http://schemas.microsoft.com/office/drawing/2014/main" id="{020D67DA-0850-084F-68E9-E745084BF458}"/>
              </a:ext>
            </a:extLst>
          </p:cNvPr>
          <p:cNvSpPr txBox="1"/>
          <p:nvPr/>
        </p:nvSpPr>
        <p:spPr>
          <a:xfrm>
            <a:off x="2403835" y="6562806"/>
            <a:ext cx="10039546" cy="369332"/>
          </a:xfrm>
          <a:prstGeom prst="rect">
            <a:avLst/>
          </a:prstGeom>
          <a:noFill/>
        </p:spPr>
        <p:txBody>
          <a:bodyPr wrap="square" rtlCol="0">
            <a:spAutoFit/>
          </a:bodyPr>
          <a:lstStyle/>
          <a:p>
            <a:r>
              <a:rPr lang="en-GB"/>
              <a:t>* TA502: ibrutinib for relapsed or refractory mantle cell lymphoma</a:t>
            </a:r>
          </a:p>
        </p:txBody>
      </p:sp>
    </p:spTree>
    <p:extLst>
      <p:ext uri="{BB962C8B-B14F-4D97-AF65-F5344CB8AC3E}">
        <p14:creationId xmlns:p14="http://schemas.microsoft.com/office/powerpoint/2010/main" val="3962358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43CE-517E-8D69-77EA-06D1748CF5A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DB7B5C3-5CCD-CF53-06D6-FCE216C11E06}"/>
              </a:ext>
            </a:extLst>
          </p:cNvPr>
          <p:cNvSpPr>
            <a:spLocks noGrp="1"/>
          </p:cNvSpPr>
          <p:nvPr>
            <p:ph type="body" sz="quarter" idx="12"/>
          </p:nvPr>
        </p:nvSpPr>
        <p:spPr>
          <a:xfrm>
            <a:off x="146585" y="616689"/>
            <a:ext cx="11898829" cy="4727752"/>
          </a:xfrm>
        </p:spPr>
        <p:txBody>
          <a:bodyPr/>
          <a:lstStyle/>
          <a:p>
            <a:r>
              <a:rPr lang="en-GB" sz="4000" b="1"/>
              <a:t>Cost-effectiveness results: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000"/>
              <a:t>Cost effectiveness results cannot be reported here because of confidential discounts for included technologies </a:t>
            </a:r>
          </a:p>
          <a:p>
            <a:pPr marL="285750" indent="-285750">
              <a:buFont typeface="Arial" panose="020B0604020202020204" pitchFamily="34" charset="0"/>
              <a:buChar char="•"/>
            </a:pPr>
            <a:r>
              <a:rPr lang="en-GB" sz="2000"/>
              <a:t>Company base case ICER is above £30,000 per QALY gained</a:t>
            </a:r>
          </a:p>
          <a:p>
            <a:pPr marL="285750" indent="-285750">
              <a:buFont typeface="Arial" panose="020B0604020202020204" pitchFamily="34" charset="0"/>
              <a:buChar char="•"/>
            </a:pPr>
            <a:r>
              <a:rPr lang="en-GB" sz="2000"/>
              <a:t>EAG base case ICER is above £30,000 per QALY gained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All results are presented in Part 2 slides for committee</a:t>
            </a:r>
          </a:p>
        </p:txBody>
      </p:sp>
      <p:sp>
        <p:nvSpPr>
          <p:cNvPr id="2" name="Text Placeholder 10">
            <a:extLst>
              <a:ext uri="{FF2B5EF4-FFF2-40B4-BE49-F238E27FC236}">
                <a16:creationId xmlns:a16="http://schemas.microsoft.com/office/drawing/2014/main" id="{1897BA96-2BE2-7A77-402A-A050771F01C9}"/>
              </a:ext>
            </a:extLst>
          </p:cNvPr>
          <p:cNvSpPr>
            <a:spLocks noGrp="1"/>
          </p:cNvSpPr>
          <p:nvPr>
            <p:ph type="body" sz="quarter" idx="13"/>
          </p:nvPr>
        </p:nvSpPr>
        <p:spPr>
          <a:xfrm>
            <a:off x="1459287" y="6366900"/>
            <a:ext cx="9086850" cy="365125"/>
          </a:xfrm>
        </p:spPr>
        <p:txBody>
          <a:bodyPr>
            <a:noAutofit/>
          </a:bodyPr>
          <a:lstStyle/>
          <a:p>
            <a:r>
              <a:rPr lang="en-GB"/>
              <a:t>Abbreviations: ICER; incremental cost effectiveness ratio, QALY; quality adjusted life year</a:t>
            </a:r>
          </a:p>
        </p:txBody>
      </p:sp>
    </p:spTree>
    <p:extLst>
      <p:ext uri="{BB962C8B-B14F-4D97-AF65-F5344CB8AC3E}">
        <p14:creationId xmlns:p14="http://schemas.microsoft.com/office/powerpoint/2010/main" val="3322403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Brexucabtagene </a:t>
            </a:r>
            <a:r>
              <a:rPr lang="en-GB" err="1">
                <a:latin typeface="Arial" panose="020B0604020202020204" pitchFamily="34" charset="0"/>
                <a:cs typeface="Arial" panose="020B0604020202020204" pitchFamily="34" charset="0"/>
              </a:rPr>
              <a:t>autoleucel</a:t>
            </a:r>
            <a:r>
              <a:rPr lang="en-GB">
                <a:latin typeface="Arial" panose="020B0604020202020204" pitchFamily="34" charset="0"/>
                <a:cs typeface="Arial" panose="020B0604020202020204" pitchFamily="34" charset="0"/>
              </a:rPr>
              <a:t> for treating relapsed or refractory mantle cell lymphoma after 2 or more systemic treatments</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ü"/>
            </a:pPr>
            <a:r>
              <a:rPr lang="en-GB" sz="2800" b="1"/>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66763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238124"/>
            <a:ext cx="11250785" cy="592817"/>
          </a:xfrm>
        </p:spPr>
        <p:txBody>
          <a:bodyPr/>
          <a:lstStyle/>
          <a:p>
            <a:r>
              <a:rPr lang="en-GB"/>
              <a:t>Equality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a:xfrm>
            <a:off x="466724" y="1654630"/>
            <a:ext cx="11250785" cy="1774370"/>
          </a:xfrm>
        </p:spPr>
        <p:txBody>
          <a:bodyPr/>
          <a:lstStyle/>
          <a:p>
            <a:pPr marL="285750" indent="-285750">
              <a:buFont typeface="Arial" panose="020B0604020202020204" pitchFamily="34" charset="0"/>
              <a:buChar char="•"/>
            </a:pPr>
            <a:r>
              <a:rPr lang="en-GB" sz="2000">
                <a:effectLst/>
                <a:latin typeface="+mn-lt"/>
              </a:rPr>
              <a:t>Mantle cell lymphoma is more prevalent in men than women</a:t>
            </a:r>
          </a:p>
          <a:p>
            <a:pPr marL="285750" indent="-285750">
              <a:buFont typeface="Arial" panose="020B0604020202020204" pitchFamily="34" charset="0"/>
              <a:buChar char="•"/>
            </a:pPr>
            <a:r>
              <a:rPr lang="en-GB" sz="2000">
                <a:effectLst/>
                <a:latin typeface="+mn-lt"/>
              </a:rPr>
              <a:t>No other equalities issues were identified during scoping. This does not constitute an equalities issue that needs to be addressed by the committee in its evaluation of the technology</a:t>
            </a:r>
            <a:endParaRPr lang="en-GB" sz="2000"/>
          </a:p>
        </p:txBody>
      </p:sp>
      <p:sp>
        <p:nvSpPr>
          <p:cNvPr id="10" name="Text Placeholder 9">
            <a:extLst>
              <a:ext uri="{FF2B5EF4-FFF2-40B4-BE49-F238E27FC236}">
                <a16:creationId xmlns:a16="http://schemas.microsoft.com/office/drawing/2014/main" id="{36707DB3-19E2-40A4-84EC-09318EBE8C0C}"/>
              </a:ext>
            </a:extLst>
          </p:cNvPr>
          <p:cNvSpPr>
            <a:spLocks noGrp="1"/>
          </p:cNvSpPr>
          <p:nvPr>
            <p:ph type="body" sz="quarter" idx="13"/>
          </p:nvPr>
        </p:nvSpPr>
        <p:spPr/>
        <p:txBody>
          <a:bodyPr/>
          <a:lstStyle/>
          <a:p>
            <a:endParaRPr lang="en-GB"/>
          </a:p>
        </p:txBody>
      </p:sp>
      <p:sp>
        <p:nvSpPr>
          <p:cNvPr id="11" name="Text Placeholder 10">
            <a:extLst>
              <a:ext uri="{FF2B5EF4-FFF2-40B4-BE49-F238E27FC236}">
                <a16:creationId xmlns:a16="http://schemas.microsoft.com/office/drawing/2014/main" id="{21F24E55-3ECB-4E5E-27B5-33368590CB1F}"/>
              </a:ext>
            </a:extLst>
          </p:cNvPr>
          <p:cNvSpPr>
            <a:spLocks noGrp="1"/>
          </p:cNvSpPr>
          <p:nvPr>
            <p:ph type="body" sz="quarter" idx="14"/>
          </p:nvPr>
        </p:nvSpPr>
        <p:spPr/>
        <p:txBody>
          <a:bodyPr/>
          <a:lstStyle/>
          <a:p>
            <a:r>
              <a:rPr lang="en-GB"/>
              <a:t>No equalities issues identified</a:t>
            </a:r>
          </a:p>
        </p:txBody>
      </p:sp>
      <p:grpSp>
        <p:nvGrpSpPr>
          <p:cNvPr id="4" name="Group 3">
            <a:extLst>
              <a:ext uri="{FF2B5EF4-FFF2-40B4-BE49-F238E27FC236}">
                <a16:creationId xmlns:a16="http://schemas.microsoft.com/office/drawing/2014/main" id="{297BAD01-88A9-7418-3C64-56B30C87BCF4}"/>
              </a:ext>
            </a:extLst>
          </p:cNvPr>
          <p:cNvGrpSpPr/>
          <p:nvPr/>
        </p:nvGrpSpPr>
        <p:grpSpPr>
          <a:xfrm>
            <a:off x="2981767" y="5435101"/>
            <a:ext cx="6007396" cy="576000"/>
            <a:chOff x="1181168" y="5395742"/>
            <a:chExt cx="10352020" cy="576000"/>
          </a:xfrm>
        </p:grpSpPr>
        <p:sp>
          <p:nvSpPr>
            <p:cNvPr id="5" name="Rectangle 4" descr="Question to committee">
              <a:extLst>
                <a:ext uri="{FF2B5EF4-FFF2-40B4-BE49-F238E27FC236}">
                  <a16:creationId xmlns:a16="http://schemas.microsoft.com/office/drawing/2014/main" id="{1D1B49BD-0F86-E0E8-9F6A-5639043FC263}"/>
                </a:ext>
                <a:ext uri="{C183D7F6-B498-43B3-948B-1728B52AA6E4}">
                  <adec:decorative xmlns:adec="http://schemas.microsoft.com/office/drawing/2017/decorative" val="0"/>
                </a:ext>
              </a:extLst>
            </p:cNvPr>
            <p:cNvSpPr/>
            <p:nvPr/>
          </p:nvSpPr>
          <p:spPr>
            <a:xfrm>
              <a:off x="1818062" y="5417912"/>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Are there any other equalities issues to consider?</a:t>
              </a:r>
            </a:p>
          </p:txBody>
        </p:sp>
        <p:grpSp>
          <p:nvGrpSpPr>
            <p:cNvPr id="6" name="Group 5">
              <a:extLst>
                <a:ext uri="{FF2B5EF4-FFF2-40B4-BE49-F238E27FC236}">
                  <a16:creationId xmlns:a16="http://schemas.microsoft.com/office/drawing/2014/main" id="{FBCEC17D-1EB8-687B-84CF-BF35C0EF3C97}"/>
                </a:ext>
                <a:ext uri="{C183D7F6-B498-43B3-948B-1728B52AA6E4}">
                  <adec:decorative xmlns:adec="http://schemas.microsoft.com/office/drawing/2017/decorative" val="1"/>
                </a:ext>
              </a:extLst>
            </p:cNvPr>
            <p:cNvGrpSpPr/>
            <p:nvPr/>
          </p:nvGrpSpPr>
          <p:grpSpPr>
            <a:xfrm>
              <a:off x="1181168" y="5395742"/>
              <a:ext cx="850832" cy="576000"/>
              <a:chOff x="-1715325" y="4133589"/>
              <a:chExt cx="850832" cy="576000"/>
            </a:xfrm>
          </p:grpSpPr>
          <p:sp>
            <p:nvSpPr>
              <p:cNvPr id="7" name="Oval 6">
                <a:extLst>
                  <a:ext uri="{FF2B5EF4-FFF2-40B4-BE49-F238E27FC236}">
                    <a16:creationId xmlns:a16="http://schemas.microsoft.com/office/drawing/2014/main" id="{13B9FB10-99AC-DEE8-BCFC-6D4E2B869A9E}"/>
                  </a:ext>
                  <a:ext uri="{C183D7F6-B498-43B3-948B-1728B52AA6E4}">
                    <adec:decorative xmlns:adec="http://schemas.microsoft.com/office/drawing/2017/decorative" val="1"/>
                  </a:ext>
                </a:extLst>
              </p:cNvPr>
              <p:cNvSpPr/>
              <p:nvPr/>
            </p:nvSpPr>
            <p:spPr>
              <a:xfrm>
                <a:off x="-1715325" y="4133589"/>
                <a:ext cx="850832"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8" name="Graphic 7" descr="Chat with solid fill">
                <a:extLst>
                  <a:ext uri="{FF2B5EF4-FFF2-40B4-BE49-F238E27FC236}">
                    <a16:creationId xmlns:a16="http://schemas.microsoft.com/office/drawing/2014/main" id="{B5C1CE5D-F3F2-2B8B-4F72-B0C40F758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7756" y="4189857"/>
                <a:ext cx="713263" cy="463463"/>
              </a:xfrm>
              <a:prstGeom prst="rect">
                <a:avLst/>
              </a:prstGeom>
            </p:spPr>
          </p:pic>
        </p:grpSp>
      </p:grpSp>
    </p:spTree>
    <p:extLst>
      <p:ext uri="{BB962C8B-B14F-4D97-AF65-F5344CB8AC3E}">
        <p14:creationId xmlns:p14="http://schemas.microsoft.com/office/powerpoint/2010/main" val="2999048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Brexucabtagene </a:t>
            </a:r>
            <a:r>
              <a:rPr lang="en-GB" err="1">
                <a:latin typeface="Arial" panose="020B0604020202020204" pitchFamily="34" charset="0"/>
                <a:cs typeface="Arial" panose="020B0604020202020204" pitchFamily="34" charset="0"/>
              </a:rPr>
              <a:t>autoleucel</a:t>
            </a:r>
            <a:r>
              <a:rPr lang="en-GB">
                <a:latin typeface="Arial" panose="020B0604020202020204" pitchFamily="34" charset="0"/>
                <a:cs typeface="Arial" panose="020B0604020202020204" pitchFamily="34" charset="0"/>
              </a:rPr>
              <a:t> for treating relapsed or refractory mantle cell lymphoma after 2 or more systemic treatments</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9509B-C66B-282C-51E5-3940D6C4504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1B1D7CC-7D26-CE7C-D09D-4F920114D18D}"/>
              </a:ext>
            </a:extLst>
          </p:cNvPr>
          <p:cNvSpPr>
            <a:spLocks noGrp="1"/>
          </p:cNvSpPr>
          <p:nvPr>
            <p:ph type="title"/>
          </p:nvPr>
        </p:nvSpPr>
        <p:spPr>
          <a:xfrm>
            <a:off x="284352" y="119416"/>
            <a:ext cx="11250785" cy="592817"/>
          </a:xfrm>
        </p:spPr>
        <p:txBody>
          <a:bodyPr/>
          <a:lstStyle/>
          <a:p>
            <a:r>
              <a:rPr lang="en-GB"/>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8001C75B-E619-1ED6-1058-7403AFC245C8}"/>
              </a:ext>
            </a:extLst>
          </p:cNvPr>
          <p:cNvGraphicFramePr>
            <a:graphicFrameLocks noGrp="1"/>
          </p:cNvGraphicFramePr>
          <p:nvPr>
            <p:extLst>
              <p:ext uri="{D42A27DB-BD31-4B8C-83A1-F6EECF244321}">
                <p14:modId xmlns:p14="http://schemas.microsoft.com/office/powerpoint/2010/main" val="3796913020"/>
              </p:ext>
            </p:extLst>
          </p:nvPr>
        </p:nvGraphicFramePr>
        <p:xfrm>
          <a:off x="317324" y="690061"/>
          <a:ext cx="11355928" cy="5554394"/>
        </p:xfrm>
        <a:graphic>
          <a:graphicData uri="http://schemas.openxmlformats.org/drawingml/2006/table">
            <a:tbl>
              <a:tblPr firstRow="1" bandRow="1">
                <a:tableStyleId>{5C22544A-7EE6-4342-B048-85BDC9FD1C3A}</a:tableStyleId>
              </a:tblPr>
              <a:tblGrid>
                <a:gridCol w="9565585">
                  <a:extLst>
                    <a:ext uri="{9D8B030D-6E8A-4147-A177-3AD203B41FA5}">
                      <a16:colId xmlns:a16="http://schemas.microsoft.com/office/drawing/2014/main" val="3322847139"/>
                    </a:ext>
                  </a:extLst>
                </a:gridCol>
                <a:gridCol w="1790343">
                  <a:extLst>
                    <a:ext uri="{9D8B030D-6E8A-4147-A177-3AD203B41FA5}">
                      <a16:colId xmlns:a16="http://schemas.microsoft.com/office/drawing/2014/main" val="354127724"/>
                    </a:ext>
                  </a:extLst>
                </a:gridCol>
              </a:tblGrid>
              <a:tr h="532390">
                <a:tc>
                  <a:txBody>
                    <a:bodyPr/>
                    <a:lstStyle/>
                    <a:p>
                      <a:r>
                        <a:rPr lang="en-GB" sz="2000">
                          <a:latin typeface="Arial" panose="020B0604020202020204" pitchFamily="34" charset="0"/>
                        </a:rPr>
                        <a:t>Issue</a:t>
                      </a:r>
                    </a:p>
                  </a:txBody>
                  <a:tcPr/>
                </a:tc>
                <a:tc>
                  <a:txBody>
                    <a:bodyPr/>
                    <a:lstStyle/>
                    <a:p>
                      <a:r>
                        <a:rPr lang="en-GB" sz="2000">
                          <a:latin typeface="Arial" panose="020B0604020202020204" pitchFamily="34" charset="0"/>
                        </a:rPr>
                        <a:t>ICER impact</a:t>
                      </a:r>
                    </a:p>
                  </a:txBody>
                  <a:tcPr/>
                </a:tc>
                <a:extLst>
                  <a:ext uri="{0D108BD9-81ED-4DB2-BD59-A6C34878D82A}">
                    <a16:rowId xmlns:a16="http://schemas.microsoft.com/office/drawing/2014/main" val="2647452487"/>
                  </a:ext>
                </a:extLst>
              </a:tr>
              <a:tr h="661336">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3" action="ppaction://hlinksldjump"/>
                        </a:rPr>
                        <a:t>Generalisability of ZUMA-2 trial to NHS care and choice of data</a:t>
                      </a:r>
                    </a:p>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3" action="ppaction://hlinksldjump"/>
                        </a:rPr>
                        <a:t>source for extrapolating </a:t>
                      </a:r>
                      <a:r>
                        <a:rPr lang="en-GB" sz="2000" kern="1200" err="1">
                          <a:solidFill>
                            <a:schemeClr val="dk1"/>
                          </a:solidFill>
                          <a:latin typeface="Arial" panose="020B0604020202020204" pitchFamily="34" charset="0"/>
                          <a:ea typeface="+mn-ea"/>
                          <a:cs typeface="Arial" panose="020B0604020202020204" pitchFamily="34" charset="0"/>
                          <a:hlinkClick r:id="rId3" action="ppaction://hlinksldjump"/>
                        </a:rPr>
                        <a:t>brexu</a:t>
                      </a:r>
                      <a:r>
                        <a:rPr lang="en-GB" sz="2000" kern="1200">
                          <a:solidFill>
                            <a:schemeClr val="dk1"/>
                          </a:solidFill>
                          <a:latin typeface="Arial" panose="020B0604020202020204" pitchFamily="34" charset="0"/>
                          <a:ea typeface="+mn-ea"/>
                          <a:cs typeface="Arial" panose="020B0604020202020204" pitchFamily="34" charset="0"/>
                          <a:hlinkClick r:id="rId3" action="ppaction://hlinksldjump"/>
                        </a:rPr>
                        <a:t>-cel PFS and OS</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4286048228"/>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4" action="ppaction://hlinksldjump"/>
                        </a:rPr>
                        <a:t>Tech team key issue: Average age of people with R/R MCL eligible for brexu-cel</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283110779"/>
                  </a:ext>
                </a:extLst>
              </a:tr>
              <a:tr h="623542">
                <a:tc>
                  <a:txBody>
                    <a:bodyPr/>
                    <a:lstStyle/>
                    <a:p>
                      <a:pPr marL="0" indent="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5" action="ppaction://hlinksldjump"/>
                        </a:rPr>
                        <a:t>Choice of population for extrapolating R-BAC PFS and OS relative to subsequent </a:t>
                      </a:r>
                      <a:r>
                        <a:rPr lang="en-GB" sz="2000" kern="1200" err="1">
                          <a:solidFill>
                            <a:schemeClr val="dk1"/>
                          </a:solidFill>
                          <a:latin typeface="Arial" panose="020B0604020202020204" pitchFamily="34" charset="0"/>
                          <a:ea typeface="+mn-ea"/>
                          <a:cs typeface="Arial" panose="020B0604020202020204" pitchFamily="34" charset="0"/>
                          <a:hlinkClick r:id="rId5" action="ppaction://hlinksldjump"/>
                        </a:rPr>
                        <a:t>alloSCT</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4079267917"/>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6" action="ppaction://hlinksldjump"/>
                        </a:rPr>
                        <a:t>Modelling of pre-infusion period for </a:t>
                      </a:r>
                      <a:r>
                        <a:rPr lang="en-GB" sz="2000" kern="1200" err="1">
                          <a:solidFill>
                            <a:schemeClr val="dk1"/>
                          </a:solidFill>
                          <a:latin typeface="Arial" panose="020B0604020202020204" pitchFamily="34" charset="0"/>
                          <a:ea typeface="+mn-ea"/>
                          <a:cs typeface="Arial" panose="020B0604020202020204" pitchFamily="34" charset="0"/>
                          <a:hlinkClick r:id="rId6" action="ppaction://hlinksldjump"/>
                        </a:rPr>
                        <a:t>brexu</a:t>
                      </a:r>
                      <a:r>
                        <a:rPr lang="en-GB" sz="2000" kern="1200">
                          <a:solidFill>
                            <a:schemeClr val="dk1"/>
                          </a:solidFill>
                          <a:latin typeface="Arial" panose="020B0604020202020204" pitchFamily="34" charset="0"/>
                          <a:ea typeface="+mn-ea"/>
                          <a:cs typeface="Arial" panose="020B0604020202020204" pitchFamily="34" charset="0"/>
                          <a:hlinkClick r:id="rId6" action="ppaction://hlinksldjump"/>
                        </a:rPr>
                        <a:t>-cel</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4003890239"/>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7" action="ppaction://hlinksldjump"/>
                        </a:rPr>
                        <a:t>Implementation of cure assumption (timing and magnitude)</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sz="2000">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710463053"/>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8" action="ppaction://hlinksldjump"/>
                        </a:rPr>
                        <a:t>CAR-T Tariff application and ICU costs</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2864805391"/>
                  </a:ext>
                </a:extLst>
              </a:tr>
              <a:tr h="532390">
                <a:tc>
                  <a:txBody>
                    <a:bodyPr/>
                    <a:lstStyle/>
                    <a:p>
                      <a:pPr marL="228600" marR="0" lvl="0" indent="-228600" algn="l" defTabSz="914400" rtl="0" eaLnBrk="1" fontAlgn="auto" latinLnBrk="0" hangingPunct="1">
                        <a:lnSpc>
                          <a:spcPct val="107000"/>
                        </a:lnSpc>
                        <a:spcBef>
                          <a:spcPts val="0"/>
                        </a:spcBef>
                        <a:spcAft>
                          <a:spcPts val="300"/>
                        </a:spcAft>
                        <a:buClrTx/>
                        <a:buSzTx/>
                        <a:buFontTx/>
                        <a:buNone/>
                        <a:tabLst/>
                        <a:defRPr/>
                      </a:pPr>
                      <a:r>
                        <a:rPr lang="en-GB" sz="2000" kern="1200">
                          <a:solidFill>
                            <a:schemeClr val="dk1"/>
                          </a:solidFill>
                          <a:latin typeface="Arial" panose="020B0604020202020204" pitchFamily="34" charset="0"/>
                          <a:ea typeface="+mn-ea"/>
                          <a:cs typeface="Arial" panose="020B0604020202020204" pitchFamily="34" charset="0"/>
                          <a:hlinkClick r:id="rId9" action="ppaction://hlinksldjump"/>
                        </a:rPr>
                        <a:t>Utility values for health states</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sz="2000">
                          <a:latin typeface="Arial" panose="020B0604020202020204" pitchFamily="34" charset="0"/>
                          <a:cs typeface="Arial" panose="020B0604020202020204" pitchFamily="34" charset="0"/>
                        </a:rPr>
                        <a:t>Small</a:t>
                      </a:r>
                    </a:p>
                  </a:txBody>
                  <a:tcPr anchor="ctr"/>
                </a:tc>
                <a:extLst>
                  <a:ext uri="{0D108BD9-81ED-4DB2-BD59-A6C34878D82A}">
                    <a16:rowId xmlns:a16="http://schemas.microsoft.com/office/drawing/2014/main" val="1907513868"/>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10" action="ppaction://hlinksldjump"/>
                        </a:rPr>
                        <a:t>Underestimation of IVIg costs </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Small</a:t>
                      </a:r>
                    </a:p>
                  </a:txBody>
                  <a:tcPr anchor="ctr"/>
                </a:tc>
                <a:extLst>
                  <a:ext uri="{0D108BD9-81ED-4DB2-BD59-A6C34878D82A}">
                    <a16:rowId xmlns:a16="http://schemas.microsoft.com/office/drawing/2014/main" val="3350328306"/>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hlinkClick r:id="rId11" action="ppaction://hlinksldjump"/>
                        </a:rPr>
                        <a:t>Costs and usage of </a:t>
                      </a:r>
                      <a:r>
                        <a:rPr lang="en-GB" sz="2000" kern="1200" err="1">
                          <a:solidFill>
                            <a:schemeClr val="dk1"/>
                          </a:solidFill>
                          <a:latin typeface="Arial" panose="020B0604020202020204" pitchFamily="34" charset="0"/>
                          <a:ea typeface="+mn-ea"/>
                          <a:cs typeface="Arial" panose="020B0604020202020204" pitchFamily="34" charset="0"/>
                          <a:hlinkClick r:id="rId11" action="ppaction://hlinksldjump"/>
                        </a:rPr>
                        <a:t>alloSCT</a:t>
                      </a:r>
                      <a:r>
                        <a:rPr lang="en-GB" sz="2000" kern="1200">
                          <a:solidFill>
                            <a:schemeClr val="dk1"/>
                          </a:solidFill>
                          <a:latin typeface="Arial" panose="020B0604020202020204" pitchFamily="34" charset="0"/>
                          <a:ea typeface="+mn-ea"/>
                          <a:cs typeface="Arial" panose="020B0604020202020204" pitchFamily="34" charset="0"/>
                          <a:hlinkClick r:id="rId11" action="ppaction://hlinksldjump"/>
                        </a:rPr>
                        <a:t> </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Small</a:t>
                      </a:r>
                    </a:p>
                  </a:txBody>
                  <a:tcPr anchor="ctr"/>
                </a:tc>
                <a:extLst>
                  <a:ext uri="{0D108BD9-81ED-4DB2-BD59-A6C34878D82A}">
                    <a16:rowId xmlns:a16="http://schemas.microsoft.com/office/drawing/2014/main" val="3224599380"/>
                  </a:ext>
                </a:extLst>
              </a:tr>
            </a:tbl>
          </a:graphicData>
        </a:graphic>
      </p:graphicFrame>
      <p:sp>
        <p:nvSpPr>
          <p:cNvPr id="15" name="Text Placeholder 14">
            <a:extLst>
              <a:ext uri="{FF2B5EF4-FFF2-40B4-BE49-F238E27FC236}">
                <a16:creationId xmlns:a16="http://schemas.microsoft.com/office/drawing/2014/main" id="{2F78CE00-1C12-4880-3B51-AE7C86AB90D8}"/>
              </a:ext>
            </a:extLst>
          </p:cNvPr>
          <p:cNvSpPr>
            <a:spLocks noGrp="1"/>
          </p:cNvSpPr>
          <p:nvPr>
            <p:ph type="body" sz="quarter" idx="13"/>
          </p:nvPr>
        </p:nvSpPr>
        <p:spPr>
          <a:xfrm>
            <a:off x="1485862" y="6395614"/>
            <a:ext cx="9856223" cy="477729"/>
          </a:xfrm>
        </p:spPr>
        <p:txBody>
          <a:bodyPr>
            <a:normAutofit/>
          </a:bodyPr>
          <a:lstStyle/>
          <a:p>
            <a:r>
              <a:rPr lang="en-GB"/>
              <a:t>PFS, progression-free survival; OS, overall survival; R/R, relapsed or refractory; MCL, mantle cell lymphoma; ICU, intensive care unit; IVIg, intravenous immunoglobulin; </a:t>
            </a:r>
            <a:r>
              <a:rPr lang="en-GB" err="1"/>
              <a:t>alloSCT</a:t>
            </a:r>
            <a:r>
              <a:rPr lang="en-GB"/>
              <a:t>; allogeneic stem-cell transplant</a:t>
            </a:r>
          </a:p>
        </p:txBody>
      </p:sp>
      <p:pic>
        <p:nvPicPr>
          <p:cNvPr id="11" name="Picture 10">
            <a:extLst>
              <a:ext uri="{FF2B5EF4-FFF2-40B4-BE49-F238E27FC236}">
                <a16:creationId xmlns:a16="http://schemas.microsoft.com/office/drawing/2014/main" id="{2160B2CB-9136-CD37-1021-A1A25171BFD5}"/>
              </a:ext>
              <a:ext uri="{C183D7F6-B498-43B3-948B-1728B52AA6E4}">
                <adec:decorative xmlns:adec="http://schemas.microsoft.com/office/drawing/2017/decorative" val="1"/>
              </a:ext>
            </a:extLst>
          </p:cNvPr>
          <p:cNvPicPr>
            <a:picLocks/>
          </p:cNvPicPr>
          <p:nvPr/>
        </p:nvPicPr>
        <p:blipFill rotWithShape="1">
          <a:blip r:embed="rId12"/>
          <a:srcRect l="15651" t="4371" r="14330" b="4307"/>
          <a:stretch/>
        </p:blipFill>
        <p:spPr>
          <a:xfrm>
            <a:off x="11159355" y="5791789"/>
            <a:ext cx="375782" cy="376150"/>
          </a:xfrm>
          <a:prstGeom prst="rect">
            <a:avLst/>
          </a:prstGeom>
        </p:spPr>
      </p:pic>
      <p:pic>
        <p:nvPicPr>
          <p:cNvPr id="16" name="Picture 15">
            <a:extLst>
              <a:ext uri="{FF2B5EF4-FFF2-40B4-BE49-F238E27FC236}">
                <a16:creationId xmlns:a16="http://schemas.microsoft.com/office/drawing/2014/main" id="{73080741-E8C8-97E6-47E6-5F2686867998}"/>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11163900" y="2577782"/>
            <a:ext cx="376150" cy="376150"/>
          </a:xfrm>
          <a:prstGeom prst="rect">
            <a:avLst/>
          </a:prstGeom>
        </p:spPr>
      </p:pic>
      <p:pic>
        <p:nvPicPr>
          <p:cNvPr id="3" name="Picture 2">
            <a:extLst>
              <a:ext uri="{FF2B5EF4-FFF2-40B4-BE49-F238E27FC236}">
                <a16:creationId xmlns:a16="http://schemas.microsoft.com/office/drawing/2014/main" id="{7E242BA2-C266-BD7A-0426-83254659DAAD}"/>
              </a:ext>
              <a:ext uri="{C183D7F6-B498-43B3-948B-1728B52AA6E4}">
                <adec:decorative xmlns:adec="http://schemas.microsoft.com/office/drawing/2017/decorative" val="1"/>
              </a:ext>
            </a:extLst>
          </p:cNvPr>
          <p:cNvPicPr>
            <a:picLocks/>
          </p:cNvPicPr>
          <p:nvPr/>
        </p:nvPicPr>
        <p:blipFill rotWithShape="1">
          <a:blip r:embed="rId12"/>
          <a:srcRect l="15651" t="4371" r="14330" b="4307"/>
          <a:stretch/>
        </p:blipFill>
        <p:spPr>
          <a:xfrm>
            <a:off x="11161087" y="5251012"/>
            <a:ext cx="375782" cy="376150"/>
          </a:xfrm>
          <a:prstGeom prst="rect">
            <a:avLst/>
          </a:prstGeom>
        </p:spPr>
      </p:pic>
      <p:pic>
        <p:nvPicPr>
          <p:cNvPr id="4" name="Picture 3">
            <a:extLst>
              <a:ext uri="{FF2B5EF4-FFF2-40B4-BE49-F238E27FC236}">
                <a16:creationId xmlns:a16="http://schemas.microsoft.com/office/drawing/2014/main" id="{57FB2B68-FD33-F9DF-2C6C-E14DD63C6751}"/>
              </a:ext>
              <a:ext uri="{C183D7F6-B498-43B3-948B-1728B52AA6E4}">
                <adec:decorative xmlns:adec="http://schemas.microsoft.com/office/drawing/2017/decorative" val="1"/>
              </a:ext>
            </a:extLst>
          </p:cNvPr>
          <p:cNvPicPr>
            <a:picLocks/>
          </p:cNvPicPr>
          <p:nvPr/>
        </p:nvPicPr>
        <p:blipFill rotWithShape="1">
          <a:blip r:embed="rId12"/>
          <a:srcRect l="15651" t="4371" r="14330" b="4307"/>
          <a:stretch/>
        </p:blipFill>
        <p:spPr>
          <a:xfrm>
            <a:off x="11154010" y="4725562"/>
            <a:ext cx="375782" cy="376150"/>
          </a:xfrm>
          <a:prstGeom prst="rect">
            <a:avLst/>
          </a:prstGeom>
        </p:spPr>
      </p:pic>
      <p:pic>
        <p:nvPicPr>
          <p:cNvPr id="5" name="Picture 4">
            <a:extLst>
              <a:ext uri="{FF2B5EF4-FFF2-40B4-BE49-F238E27FC236}">
                <a16:creationId xmlns:a16="http://schemas.microsoft.com/office/drawing/2014/main" id="{16AB7D20-7D6F-68D7-2DF7-116BF9599A11}"/>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11161087" y="1394469"/>
            <a:ext cx="376150" cy="376150"/>
          </a:xfrm>
          <a:prstGeom prst="rect">
            <a:avLst/>
          </a:prstGeom>
        </p:spPr>
      </p:pic>
      <p:pic>
        <p:nvPicPr>
          <p:cNvPr id="7" name="Picture 6">
            <a:extLst>
              <a:ext uri="{FF2B5EF4-FFF2-40B4-BE49-F238E27FC236}">
                <a16:creationId xmlns:a16="http://schemas.microsoft.com/office/drawing/2014/main" id="{12971728-206B-C1B7-271D-18416C9C962D}"/>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11154010" y="3659336"/>
            <a:ext cx="376150" cy="376150"/>
          </a:xfrm>
          <a:prstGeom prst="rect">
            <a:avLst/>
          </a:prstGeom>
        </p:spPr>
      </p:pic>
      <p:pic>
        <p:nvPicPr>
          <p:cNvPr id="8" name="Picture 7">
            <a:extLst>
              <a:ext uri="{FF2B5EF4-FFF2-40B4-BE49-F238E27FC236}">
                <a16:creationId xmlns:a16="http://schemas.microsoft.com/office/drawing/2014/main" id="{C8B8620C-F58F-991A-2395-A07A113F96B5}"/>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11160719" y="4210004"/>
            <a:ext cx="376150" cy="376150"/>
          </a:xfrm>
          <a:prstGeom prst="rect">
            <a:avLst/>
          </a:prstGeom>
        </p:spPr>
      </p:pic>
      <p:pic>
        <p:nvPicPr>
          <p:cNvPr id="10" name="Picture 9">
            <a:extLst>
              <a:ext uri="{FF2B5EF4-FFF2-40B4-BE49-F238E27FC236}">
                <a16:creationId xmlns:a16="http://schemas.microsoft.com/office/drawing/2014/main" id="{B8813526-B4CA-0C84-0ECF-05C82EF87D69}"/>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11161087" y="3176985"/>
            <a:ext cx="376150" cy="376150"/>
          </a:xfrm>
          <a:prstGeom prst="rect">
            <a:avLst/>
          </a:prstGeom>
        </p:spPr>
      </p:pic>
      <p:pic>
        <p:nvPicPr>
          <p:cNvPr id="2" name="Picture 1">
            <a:extLst>
              <a:ext uri="{FF2B5EF4-FFF2-40B4-BE49-F238E27FC236}">
                <a16:creationId xmlns:a16="http://schemas.microsoft.com/office/drawing/2014/main" id="{61DE4775-91A5-2C00-7DB1-051BF62B1DE6}"/>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11160719" y="1960489"/>
            <a:ext cx="376150" cy="376150"/>
          </a:xfrm>
          <a:prstGeom prst="rect">
            <a:avLst/>
          </a:prstGeom>
        </p:spPr>
      </p:pic>
    </p:spTree>
    <p:extLst>
      <p:ext uri="{BB962C8B-B14F-4D97-AF65-F5344CB8AC3E}">
        <p14:creationId xmlns:p14="http://schemas.microsoft.com/office/powerpoint/2010/main" val="281288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212724"/>
            <a:ext cx="11250785" cy="592817"/>
          </a:xfrm>
        </p:spPr>
        <p:txBody>
          <a:bodyPr>
            <a:normAutofit fontScale="90000"/>
          </a:bodyPr>
          <a:lstStyle/>
          <a:p>
            <a:r>
              <a:rPr lang="en-GB" sz="3200">
                <a:ea typeface="Arial" panose="02000503000000020004" pitchFamily="2" charset="0"/>
              </a:rPr>
              <a:t>Background on relapsed or refractory mantle cell lymphoma </a:t>
            </a:r>
            <a:br>
              <a:rPr lang="en-GB">
                <a:ea typeface="Arial" panose="02000503000000020004" pitchFamily="2" charset="0"/>
              </a:rPr>
            </a:br>
            <a:endParaRPr lang="en-GB"/>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a:xfrm>
            <a:off x="466723" y="717426"/>
            <a:ext cx="11250786" cy="520838"/>
          </a:xfrm>
        </p:spPr>
        <p:txBody>
          <a:bodyPr/>
          <a:lstStyle/>
          <a:p>
            <a:r>
              <a:rPr lang="en-GB"/>
              <a:t>Each subsequent treatment line for MCL is associated with worsening prognosis </a:t>
            </a:r>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47689" y="1027522"/>
            <a:ext cx="11177587" cy="5498690"/>
          </a:xfrm>
        </p:spPr>
        <p:txBody>
          <a:bodyPr/>
          <a:lstStyle/>
          <a:p>
            <a:pPr>
              <a:lnSpc>
                <a:spcPts val="2000"/>
              </a:lnSpc>
              <a:spcBef>
                <a:spcPts val="300"/>
              </a:spcBef>
            </a:pPr>
            <a:endParaRPr lang="en-GB" sz="2200" b="1" dirty="0"/>
          </a:p>
          <a:p>
            <a:pPr>
              <a:lnSpc>
                <a:spcPts val="2000"/>
              </a:lnSpc>
              <a:spcBef>
                <a:spcPts val="300"/>
              </a:spcBef>
            </a:pPr>
            <a:r>
              <a:rPr lang="en-GB" sz="2200" b="1" dirty="0"/>
              <a:t>Causes</a:t>
            </a:r>
          </a:p>
          <a:p>
            <a:pPr marL="285750" indent="-285750">
              <a:lnSpc>
                <a:spcPts val="2000"/>
              </a:lnSpc>
              <a:spcBef>
                <a:spcPts val="300"/>
              </a:spcBef>
              <a:buFont typeface="Arial" panose="020B0604020202020204" pitchFamily="34" charset="0"/>
              <a:buChar char="•"/>
            </a:pPr>
            <a:r>
              <a:rPr lang="en-GB" sz="2000" dirty="0"/>
              <a:t>Rare fast-growing cancer of lymphatic system, caused by accumulation of abnormal B-cells in mantle zone of lymph nodes</a:t>
            </a:r>
          </a:p>
          <a:p>
            <a:pPr marL="285750" indent="-285750">
              <a:lnSpc>
                <a:spcPts val="2000"/>
              </a:lnSpc>
              <a:spcBef>
                <a:spcPts val="300"/>
              </a:spcBef>
              <a:buFont typeface="Arial" panose="020B0604020202020204" pitchFamily="34" charset="0"/>
              <a:buChar char="•"/>
            </a:pPr>
            <a:r>
              <a:rPr lang="en-GB" sz="2000" dirty="0"/>
              <a:t>Relapsed/ refractory MCL returns after remission (a period of disease decline or disappearance) or if it didn’t respond to initial treatment</a:t>
            </a:r>
          </a:p>
          <a:p>
            <a:pPr>
              <a:lnSpc>
                <a:spcPts val="2000"/>
              </a:lnSpc>
              <a:spcBef>
                <a:spcPts val="300"/>
              </a:spcBef>
            </a:pPr>
            <a:endParaRPr lang="en-GB" sz="2200" b="1" dirty="0"/>
          </a:p>
          <a:p>
            <a:pPr>
              <a:lnSpc>
                <a:spcPts val="2000"/>
              </a:lnSpc>
              <a:spcBef>
                <a:spcPts val="300"/>
              </a:spcBef>
            </a:pPr>
            <a:r>
              <a:rPr lang="en-GB" sz="2200" b="1" dirty="0"/>
              <a:t>Epidemiology</a:t>
            </a:r>
          </a:p>
          <a:p>
            <a:pPr marL="342900" indent="-342900">
              <a:lnSpc>
                <a:spcPts val="2000"/>
              </a:lnSpc>
              <a:spcBef>
                <a:spcPts val="300"/>
              </a:spcBef>
              <a:buFont typeface="Arial" panose="020B0604020202020204" pitchFamily="34" charset="0"/>
              <a:buChar char="•"/>
            </a:pPr>
            <a:r>
              <a:rPr lang="en-GB" sz="2000" dirty="0"/>
              <a:t>Approximately 590 people are diagnosed with MCL each year (UK)</a:t>
            </a:r>
          </a:p>
          <a:p>
            <a:pPr marL="342900" indent="-342900">
              <a:lnSpc>
                <a:spcPts val="2000"/>
              </a:lnSpc>
              <a:spcBef>
                <a:spcPts val="300"/>
              </a:spcBef>
              <a:buFont typeface="Arial" panose="020B0604020202020204" pitchFamily="34" charset="0"/>
              <a:buChar char="•"/>
            </a:pPr>
            <a:r>
              <a:rPr lang="en-GB" sz="2000" dirty="0"/>
              <a:t>Most commonly diagnosed at middle-age or older</a:t>
            </a:r>
          </a:p>
          <a:p>
            <a:pPr>
              <a:lnSpc>
                <a:spcPts val="2000"/>
              </a:lnSpc>
              <a:spcBef>
                <a:spcPts val="300"/>
              </a:spcBef>
            </a:pPr>
            <a:endParaRPr lang="en-GB" sz="2200" b="1" dirty="0"/>
          </a:p>
          <a:p>
            <a:pPr>
              <a:lnSpc>
                <a:spcPts val="2000"/>
              </a:lnSpc>
              <a:spcBef>
                <a:spcPts val="300"/>
              </a:spcBef>
            </a:pPr>
            <a:r>
              <a:rPr lang="en-GB" sz="2200" b="1" dirty="0"/>
              <a:t>Symptoms and prognosis</a:t>
            </a:r>
          </a:p>
          <a:p>
            <a:pPr marL="285750" indent="-285750">
              <a:lnSpc>
                <a:spcPts val="2000"/>
              </a:lnSpc>
              <a:spcBef>
                <a:spcPts val="300"/>
              </a:spcBef>
              <a:buFont typeface="Arial" panose="020B0604020202020204" pitchFamily="34" charset="0"/>
              <a:buChar char="•"/>
            </a:pPr>
            <a:r>
              <a:rPr lang="en-GB" sz="2000" dirty="0"/>
              <a:t>Painless swelling (because of enlarged lymph nodes), night sweats, high temperatures, weight loss and itching</a:t>
            </a:r>
          </a:p>
          <a:p>
            <a:pPr marL="285750" indent="-285750">
              <a:lnSpc>
                <a:spcPts val="2000"/>
              </a:lnSpc>
              <a:spcBef>
                <a:spcPts val="300"/>
              </a:spcBef>
              <a:buFont typeface="Arial" panose="020B0604020202020204" pitchFamily="34" charset="0"/>
              <a:buChar char="•"/>
            </a:pPr>
            <a:r>
              <a:rPr lang="en-GB" sz="2000" dirty="0"/>
              <a:t>Aim of </a:t>
            </a:r>
            <a:r>
              <a:rPr lang="en-GB" sz="2000"/>
              <a:t>treatment for R</a:t>
            </a:r>
            <a:r>
              <a:rPr lang="en-GB" sz="2000" dirty="0"/>
              <a:t>/R MCL is disease management and prolonging survival</a:t>
            </a:r>
          </a:p>
          <a:p>
            <a:pPr marL="285750" indent="-285750">
              <a:lnSpc>
                <a:spcPts val="2000"/>
              </a:lnSpc>
              <a:spcBef>
                <a:spcPts val="300"/>
              </a:spcBef>
              <a:buFont typeface="Arial" panose="020B0604020202020204" pitchFamily="34" charset="0"/>
              <a:buChar char="•"/>
            </a:pPr>
            <a:r>
              <a:rPr lang="en-GB" sz="2000" dirty="0"/>
              <a:t>Dependent on MCL International Prognostic Index risk category (low, medium or high), 5-year survival estimates at diagnosis are 60%, 40% and 15% respectively</a:t>
            </a:r>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3779967" y="6593807"/>
            <a:ext cx="4624298" cy="365126"/>
          </a:xfrm>
        </p:spPr>
        <p:txBody>
          <a:bodyPr/>
          <a:lstStyle/>
          <a:p>
            <a:r>
              <a:rPr lang="en-GB"/>
              <a:t>MCL, mantle cell lymphoma; R/R, relapsed or refractory</a:t>
            </a:r>
          </a:p>
        </p:txBody>
      </p:sp>
    </p:spTree>
    <p:extLst>
      <p:ext uri="{BB962C8B-B14F-4D97-AF65-F5344CB8AC3E}">
        <p14:creationId xmlns:p14="http://schemas.microsoft.com/office/powerpoint/2010/main" val="437559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kern="1400">
                <a:ea typeface="Times New Roman" panose="02020603050405020304" pitchFamily="18" charset="0"/>
              </a:rPr>
              <a:t>Brexucabtagene </a:t>
            </a:r>
            <a:r>
              <a:rPr lang="en-GB" kern="1400" err="1">
                <a:ea typeface="Times New Roman" panose="02020603050405020304" pitchFamily="18" charset="0"/>
              </a:rPr>
              <a:t>autoleucel</a:t>
            </a:r>
            <a:r>
              <a:rPr lang="en-GB" kern="1400">
                <a:ea typeface="Times New Roman" panose="02020603050405020304" pitchFamily="18" charset="0"/>
              </a:rPr>
              <a:t> for treating relapsed or refractory mantle cell lymphoma after 2 or more systemic treatments</a:t>
            </a:r>
            <a:endParaRPr lang="en-GB"/>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4114-CD00-B47F-38E1-150AC4FAE260}"/>
              </a:ext>
            </a:extLst>
          </p:cNvPr>
          <p:cNvSpPr>
            <a:spLocks noGrp="1"/>
          </p:cNvSpPr>
          <p:nvPr>
            <p:ph type="title"/>
          </p:nvPr>
        </p:nvSpPr>
        <p:spPr/>
        <p:txBody>
          <a:bodyPr>
            <a:normAutofit fontScale="90000"/>
          </a:bodyPr>
          <a:lstStyle/>
          <a:p>
            <a:r>
              <a:rPr lang="en-GB"/>
              <a:t>Baseline characteristics of ZUMA-2 trial compared with RWE studies of </a:t>
            </a:r>
            <a:r>
              <a:rPr lang="en-GB" err="1"/>
              <a:t>brexu</a:t>
            </a:r>
            <a:r>
              <a:rPr lang="en-GB"/>
              <a:t>-cel and R-BAC (1)</a:t>
            </a:r>
          </a:p>
        </p:txBody>
      </p:sp>
      <p:graphicFrame>
        <p:nvGraphicFramePr>
          <p:cNvPr id="6" name="Table 5">
            <a:extLst>
              <a:ext uri="{FF2B5EF4-FFF2-40B4-BE49-F238E27FC236}">
                <a16:creationId xmlns:a16="http://schemas.microsoft.com/office/drawing/2014/main" id="{2E559C5D-6C4E-D994-231F-78013833F810}"/>
              </a:ext>
            </a:extLst>
          </p:cNvPr>
          <p:cNvGraphicFramePr>
            <a:graphicFrameLocks noGrp="1"/>
          </p:cNvGraphicFramePr>
          <p:nvPr>
            <p:extLst>
              <p:ext uri="{D42A27DB-BD31-4B8C-83A1-F6EECF244321}">
                <p14:modId xmlns:p14="http://schemas.microsoft.com/office/powerpoint/2010/main" val="1186307378"/>
              </p:ext>
            </p:extLst>
          </p:nvPr>
        </p:nvGraphicFramePr>
        <p:xfrm>
          <a:off x="66616" y="1091285"/>
          <a:ext cx="12019500" cy="5212080"/>
        </p:xfrm>
        <a:graphic>
          <a:graphicData uri="http://schemas.openxmlformats.org/drawingml/2006/table">
            <a:tbl>
              <a:tblPr firstRow="1" firstCol="1" bandRow="1">
                <a:tableStyleId>{5C22544A-7EE6-4342-B048-85BDC9FD1C3A}</a:tableStyleId>
              </a:tblPr>
              <a:tblGrid>
                <a:gridCol w="1548000">
                  <a:extLst>
                    <a:ext uri="{9D8B030D-6E8A-4147-A177-3AD203B41FA5}">
                      <a16:colId xmlns:a16="http://schemas.microsoft.com/office/drawing/2014/main" val="3920426110"/>
                    </a:ext>
                  </a:extLst>
                </a:gridCol>
                <a:gridCol w="1620000">
                  <a:extLst>
                    <a:ext uri="{9D8B030D-6E8A-4147-A177-3AD203B41FA5}">
                      <a16:colId xmlns:a16="http://schemas.microsoft.com/office/drawing/2014/main" val="2102127480"/>
                    </a:ext>
                  </a:extLst>
                </a:gridCol>
                <a:gridCol w="1440000">
                  <a:extLst>
                    <a:ext uri="{9D8B030D-6E8A-4147-A177-3AD203B41FA5}">
                      <a16:colId xmlns:a16="http://schemas.microsoft.com/office/drawing/2014/main" val="1440261750"/>
                    </a:ext>
                  </a:extLst>
                </a:gridCol>
                <a:gridCol w="1476000">
                  <a:extLst>
                    <a:ext uri="{9D8B030D-6E8A-4147-A177-3AD203B41FA5}">
                      <a16:colId xmlns:a16="http://schemas.microsoft.com/office/drawing/2014/main" val="4107598635"/>
                    </a:ext>
                  </a:extLst>
                </a:gridCol>
                <a:gridCol w="1440000">
                  <a:extLst>
                    <a:ext uri="{9D8B030D-6E8A-4147-A177-3AD203B41FA5}">
                      <a16:colId xmlns:a16="http://schemas.microsoft.com/office/drawing/2014/main" val="2834659739"/>
                    </a:ext>
                  </a:extLst>
                </a:gridCol>
                <a:gridCol w="1440000">
                  <a:extLst>
                    <a:ext uri="{9D8B030D-6E8A-4147-A177-3AD203B41FA5}">
                      <a16:colId xmlns:a16="http://schemas.microsoft.com/office/drawing/2014/main" val="2555784395"/>
                    </a:ext>
                  </a:extLst>
                </a:gridCol>
                <a:gridCol w="1579500">
                  <a:extLst>
                    <a:ext uri="{9D8B030D-6E8A-4147-A177-3AD203B41FA5}">
                      <a16:colId xmlns:a16="http://schemas.microsoft.com/office/drawing/2014/main" val="2437537605"/>
                    </a:ext>
                  </a:extLst>
                </a:gridCol>
                <a:gridCol w="1476000">
                  <a:extLst>
                    <a:ext uri="{9D8B030D-6E8A-4147-A177-3AD203B41FA5}">
                      <a16:colId xmlns:a16="http://schemas.microsoft.com/office/drawing/2014/main" val="898633308"/>
                    </a:ext>
                  </a:extLst>
                </a:gridCol>
              </a:tblGrid>
              <a:tr h="239348">
                <a:tc gridSpan="2">
                  <a:txBody>
                    <a:bodyPr/>
                    <a:lstStyle/>
                    <a:p>
                      <a:pPr>
                        <a:lnSpc>
                          <a:spcPct val="100000"/>
                        </a:lnSpc>
                        <a:spcAft>
                          <a:spcPts val="0"/>
                        </a:spcAft>
                        <a:buNone/>
                      </a:pPr>
                      <a:r>
                        <a:rPr lang="en-GB" sz="1800" kern="100">
                          <a:effectLst/>
                        </a:rPr>
                        <a:t>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kern="100">
                          <a:effectLst/>
                        </a:rPr>
                        <a:t>ZUMA-2 trial cohort 1 enrolled population (ITT; n =74)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O'Reilly et al. 2024 (n=119)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CDF patients reported as SACT (n=92)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DESCAR registry (n=152)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US consortium (n=144)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McCulloch 2020 (n=36)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2811200293"/>
                  </a:ext>
                </a:extLst>
              </a:tr>
              <a:tr h="63300">
                <a:tc>
                  <a:txBody>
                    <a:bodyPr/>
                    <a:lstStyle/>
                    <a:p>
                      <a:pPr>
                        <a:lnSpc>
                          <a:spcPct val="100000"/>
                        </a:lnSpc>
                        <a:spcAft>
                          <a:spcPts val="0"/>
                        </a:spcAft>
                        <a:buNone/>
                      </a:pPr>
                      <a:r>
                        <a:rPr lang="en-GB" sz="1800" kern="100">
                          <a:effectLst/>
                        </a:rPr>
                        <a:t>Age</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Median (range), years</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65 (38-79)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68 (41–80)</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67.5 (41-78)</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68.0 (39-83)</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67 (34-89)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66 (43–81)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3305268187"/>
                  </a:ext>
                </a:extLst>
              </a:tr>
              <a:tr h="41294">
                <a:tc gridSpan="2">
                  <a:txBody>
                    <a:bodyPr/>
                    <a:lstStyle/>
                    <a:p>
                      <a:pPr>
                        <a:lnSpc>
                          <a:spcPct val="100000"/>
                        </a:lnSpc>
                        <a:spcAft>
                          <a:spcPts val="0"/>
                        </a:spcAft>
                        <a:buNone/>
                      </a:pPr>
                      <a:r>
                        <a:rPr lang="en-GB" sz="1800" kern="100">
                          <a:effectLst/>
                        </a:rPr>
                        <a:t>Male,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kern="100">
                          <a:effectLst/>
                        </a:rPr>
                        <a:t>62 (84)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87 (73)</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71 (77)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131 (86.2)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29 (80.6)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3224226661"/>
                  </a:ext>
                </a:extLst>
              </a:tr>
              <a:tr h="37510">
                <a:tc rowSpan="4">
                  <a:txBody>
                    <a:bodyPr/>
                    <a:lstStyle/>
                    <a:p>
                      <a:pPr>
                        <a:lnSpc>
                          <a:spcPct val="100000"/>
                        </a:lnSpc>
                        <a:spcAft>
                          <a:spcPts val="0"/>
                        </a:spcAft>
                        <a:buNone/>
                      </a:pPr>
                      <a:r>
                        <a:rPr lang="en-GB" sz="1800" kern="100">
                          <a:effectLst/>
                        </a:rPr>
                        <a:t>ECOG performance status score,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0</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47 (64)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42 (35)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15 (16)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rowSpan="2">
                  <a:txBody>
                    <a:bodyPr/>
                    <a:lstStyle/>
                    <a:p>
                      <a:pPr>
                        <a:lnSpc>
                          <a:spcPct val="100000"/>
                        </a:lnSpc>
                        <a:spcAft>
                          <a:spcPts val="0"/>
                        </a:spcAft>
                        <a:buNone/>
                      </a:pPr>
                      <a:r>
                        <a:rPr lang="en-GB" sz="1800" kern="100">
                          <a:effectLst/>
                        </a:rPr>
                        <a:t>125 (88.0)</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2924204369"/>
                  </a:ext>
                </a:extLst>
              </a:tr>
              <a:tr h="37510">
                <a:tc vMerge="1">
                  <a:txBody>
                    <a:bodyPr/>
                    <a:lstStyle/>
                    <a:p>
                      <a:endParaRPr lang="en-GB"/>
                    </a:p>
                  </a:txBody>
                  <a:tcPr/>
                </a:tc>
                <a:tc>
                  <a:txBody>
                    <a:bodyPr/>
                    <a:lstStyle/>
                    <a:p>
                      <a:pPr>
                        <a:lnSpc>
                          <a:spcPct val="100000"/>
                        </a:lnSpc>
                        <a:spcAft>
                          <a:spcPts val="0"/>
                        </a:spcAft>
                        <a:buNone/>
                      </a:pPr>
                      <a:r>
                        <a:rPr lang="en-GB" sz="1800" kern="100">
                          <a:effectLst/>
                        </a:rPr>
                        <a:t>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27 (36)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77 (65)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33 (36)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vMerge="1">
                  <a:txBody>
                    <a:bodyPr/>
                    <a:lstStyle/>
                    <a:p>
                      <a:endParaRPr lang="en-GB"/>
                    </a:p>
                  </a:txBody>
                  <a:tcP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4024388481"/>
                  </a:ext>
                </a:extLst>
              </a:tr>
              <a:tr h="41294">
                <a:tc vMerge="1">
                  <a:txBody>
                    <a:bodyPr/>
                    <a:lstStyle/>
                    <a:p>
                      <a:endParaRPr lang="en-GB"/>
                    </a:p>
                  </a:txBody>
                  <a:tcPr/>
                </a:tc>
                <a:tc>
                  <a:txBody>
                    <a:bodyPr/>
                    <a:lstStyle/>
                    <a:p>
                      <a:pPr>
                        <a:lnSpc>
                          <a:spcPct val="100000"/>
                        </a:lnSpc>
                        <a:spcAft>
                          <a:spcPts val="0"/>
                        </a:spcAft>
                        <a:buNone/>
                      </a:pPr>
                      <a:r>
                        <a:rPr lang="en-GB" sz="1800" kern="100">
                          <a:effectLst/>
                        </a:rPr>
                        <a:t>≥ 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0</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0</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 (2)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17 (12)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18 (13)</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7 (19.5)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1614120581"/>
                  </a:ext>
                </a:extLst>
              </a:tr>
              <a:tr h="41294">
                <a:tc vMerge="1">
                  <a:txBody>
                    <a:bodyPr/>
                    <a:lstStyle/>
                    <a:p>
                      <a:endParaRPr lang="en-GB"/>
                    </a:p>
                  </a:txBody>
                  <a:tcPr/>
                </a:tc>
                <a:tc>
                  <a:txBody>
                    <a:bodyPr/>
                    <a:lstStyle/>
                    <a:p>
                      <a:pPr>
                        <a:lnSpc>
                          <a:spcPct val="100000"/>
                        </a:lnSpc>
                        <a:spcAft>
                          <a:spcPts val="0"/>
                        </a:spcAft>
                        <a:buNone/>
                      </a:pPr>
                      <a:r>
                        <a:rPr lang="en-GB" sz="1800" kern="100">
                          <a:effectLst/>
                        </a:rPr>
                        <a:t>Missing</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NA</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NA</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42 (46)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1017677612"/>
                  </a:ext>
                </a:extLst>
              </a:tr>
              <a:tr h="63300">
                <a:tc rowSpan="4">
                  <a:txBody>
                    <a:bodyPr/>
                    <a:lstStyle/>
                    <a:p>
                      <a:pPr>
                        <a:lnSpc>
                          <a:spcPct val="100000"/>
                        </a:lnSpc>
                        <a:spcAft>
                          <a:spcPts val="0"/>
                        </a:spcAft>
                        <a:buNone/>
                      </a:pPr>
                      <a:r>
                        <a:rPr lang="en-GB" sz="1800" kern="100">
                          <a:effectLst/>
                        </a:rPr>
                        <a:t>Simplified MIPI,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Low risk</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29 (39)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23 (23)</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27 (19.9)**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46 (32)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5 (13.9)**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506138703"/>
                  </a:ext>
                </a:extLst>
              </a:tr>
              <a:tr h="63300">
                <a:tc vMerge="1">
                  <a:txBody>
                    <a:bodyPr/>
                    <a:lstStyle/>
                    <a:p>
                      <a:endParaRPr lang="en-GB"/>
                    </a:p>
                  </a:txBody>
                  <a:tcPr/>
                </a:tc>
                <a:tc>
                  <a:txBody>
                    <a:bodyPr/>
                    <a:lstStyle/>
                    <a:p>
                      <a:pPr>
                        <a:lnSpc>
                          <a:spcPct val="100000"/>
                        </a:lnSpc>
                        <a:spcAft>
                          <a:spcPts val="0"/>
                        </a:spcAft>
                        <a:buNone/>
                      </a:pPr>
                      <a:r>
                        <a:rPr lang="en-GB" sz="1800" kern="100">
                          <a:effectLst/>
                        </a:rPr>
                        <a:t>Intermediate risk</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30 (41)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31 (31)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54 (39.7)**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75 (52)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 (16.7)**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1000283460"/>
                  </a:ext>
                </a:extLst>
              </a:tr>
              <a:tr h="63300">
                <a:tc vMerge="1">
                  <a:txBody>
                    <a:bodyPr/>
                    <a:lstStyle/>
                    <a:p>
                      <a:endParaRPr lang="en-GB"/>
                    </a:p>
                  </a:txBody>
                  <a:tcPr/>
                </a:tc>
                <a:tc>
                  <a:txBody>
                    <a:bodyPr/>
                    <a:lstStyle/>
                    <a:p>
                      <a:pPr>
                        <a:lnSpc>
                          <a:spcPct val="100000"/>
                        </a:lnSpc>
                        <a:spcAft>
                          <a:spcPts val="0"/>
                        </a:spcAft>
                        <a:buNone/>
                      </a:pPr>
                      <a:r>
                        <a:rPr lang="en-GB" sz="1800" kern="100">
                          <a:effectLst/>
                        </a:rPr>
                        <a:t>High risk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13 (18)</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47 (47)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55 (40.4)**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23 (16)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15 (41.7)**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1852808058"/>
                  </a:ext>
                </a:extLst>
              </a:tr>
              <a:tr h="41294">
                <a:tc vMerge="1">
                  <a:txBody>
                    <a:bodyPr/>
                    <a:lstStyle/>
                    <a:p>
                      <a:endParaRPr lang="en-GB"/>
                    </a:p>
                  </a:txBody>
                  <a:tcPr/>
                </a:tc>
                <a:tc>
                  <a:txBody>
                    <a:bodyPr/>
                    <a:lstStyle/>
                    <a:p>
                      <a:pPr>
                        <a:lnSpc>
                          <a:spcPct val="100000"/>
                        </a:lnSpc>
                        <a:spcAft>
                          <a:spcPts val="0"/>
                        </a:spcAft>
                        <a:buNone/>
                      </a:pPr>
                      <a:r>
                        <a:rPr lang="en-GB" sz="1800" kern="100">
                          <a:effectLst/>
                        </a:rPr>
                        <a:t>Missing</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 (3)</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18 (15)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16 (10.5)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2852156962"/>
                  </a:ext>
                </a:extLst>
              </a:tr>
              <a:tr h="85306">
                <a:tc gridSpan="2">
                  <a:txBody>
                    <a:bodyPr/>
                    <a:lstStyle/>
                    <a:p>
                      <a:pPr>
                        <a:lnSpc>
                          <a:spcPct val="100000"/>
                        </a:lnSpc>
                        <a:spcAft>
                          <a:spcPts val="0"/>
                        </a:spcAft>
                        <a:buNone/>
                      </a:pPr>
                      <a:r>
                        <a:rPr lang="en-GB" sz="1800" kern="100">
                          <a:effectLst/>
                        </a:rPr>
                        <a:t>Ki-67 proliferation index ≥ 30%,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kern="100">
                          <a:effectLst/>
                        </a:rPr>
                        <a:t>40 (54.1)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49 (78)</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85 (79.4)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102 (70.8)</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62226843"/>
                  </a:ext>
                </a:extLst>
              </a:tr>
            </a:tbl>
          </a:graphicData>
        </a:graphic>
      </p:graphicFrame>
      <p:sp>
        <p:nvSpPr>
          <p:cNvPr id="4" name="Text Placeholder 3">
            <a:extLst>
              <a:ext uri="{FF2B5EF4-FFF2-40B4-BE49-F238E27FC236}">
                <a16:creationId xmlns:a16="http://schemas.microsoft.com/office/drawing/2014/main" id="{C407D4AD-4B31-E396-A09A-735F139D8410}"/>
              </a:ext>
            </a:extLst>
          </p:cNvPr>
          <p:cNvSpPr>
            <a:spLocks noGrp="1"/>
          </p:cNvSpPr>
          <p:nvPr>
            <p:ph type="body" sz="quarter" idx="13"/>
          </p:nvPr>
        </p:nvSpPr>
        <p:spPr>
          <a:xfrm>
            <a:off x="1810018" y="6317198"/>
            <a:ext cx="9086850" cy="554555"/>
          </a:xfrm>
        </p:spPr>
        <p:txBody>
          <a:bodyPr>
            <a:normAutofit fontScale="92500" lnSpcReduction="10000"/>
          </a:bodyPr>
          <a:lstStyle/>
          <a:p>
            <a:r>
              <a:rPr lang="en-GB"/>
              <a:t>ECOG, Eastern Cooperative Oncology Group; s MIPI, simplified-Mantle Cell Lymphoma International Prognostic Index</a:t>
            </a:r>
          </a:p>
          <a:p>
            <a:r>
              <a:rPr lang="en-GB"/>
              <a:t>**MIPI has been reported. For the McCulloch et al. (2020), MIPI at start of R-BAC has been used.</a:t>
            </a:r>
          </a:p>
          <a:p>
            <a:endParaRPr lang="en-GB"/>
          </a:p>
        </p:txBody>
      </p:sp>
    </p:spTree>
    <p:extLst>
      <p:ext uri="{BB962C8B-B14F-4D97-AF65-F5344CB8AC3E}">
        <p14:creationId xmlns:p14="http://schemas.microsoft.com/office/powerpoint/2010/main" val="1044538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0CB2F-B445-D8F6-9721-C950FAF17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B0D57-DCF0-6D44-7A99-CE7A95B9522B}"/>
              </a:ext>
            </a:extLst>
          </p:cNvPr>
          <p:cNvSpPr>
            <a:spLocks noGrp="1"/>
          </p:cNvSpPr>
          <p:nvPr>
            <p:ph type="title"/>
          </p:nvPr>
        </p:nvSpPr>
        <p:spPr/>
        <p:txBody>
          <a:bodyPr>
            <a:normAutofit fontScale="90000"/>
          </a:bodyPr>
          <a:lstStyle/>
          <a:p>
            <a:r>
              <a:rPr lang="en-GB"/>
              <a:t>Baseline characteristics of ZUMA-2 trial compared with RWE studies of </a:t>
            </a:r>
            <a:r>
              <a:rPr lang="en-GB" err="1"/>
              <a:t>brexu</a:t>
            </a:r>
            <a:r>
              <a:rPr lang="en-GB"/>
              <a:t>-cel and R-BAC (2)</a:t>
            </a:r>
          </a:p>
        </p:txBody>
      </p:sp>
      <p:sp>
        <p:nvSpPr>
          <p:cNvPr id="4" name="Text Placeholder 3">
            <a:extLst>
              <a:ext uri="{FF2B5EF4-FFF2-40B4-BE49-F238E27FC236}">
                <a16:creationId xmlns:a16="http://schemas.microsoft.com/office/drawing/2014/main" id="{0BE419BE-4C97-6907-F648-3591E90CE61E}"/>
              </a:ext>
            </a:extLst>
          </p:cNvPr>
          <p:cNvSpPr>
            <a:spLocks noGrp="1"/>
          </p:cNvSpPr>
          <p:nvPr>
            <p:ph type="body" sz="quarter" idx="13"/>
          </p:nvPr>
        </p:nvSpPr>
        <p:spPr>
          <a:xfrm>
            <a:off x="1871663" y="6178497"/>
            <a:ext cx="9086850" cy="831958"/>
          </a:xfrm>
        </p:spPr>
        <p:txBody>
          <a:bodyPr>
            <a:normAutofit fontScale="92500" lnSpcReduction="20000"/>
          </a:bodyPr>
          <a:lstStyle/>
          <a:p>
            <a:r>
              <a:rPr lang="en-GB" err="1"/>
              <a:t>alloSCT</a:t>
            </a:r>
            <a:r>
              <a:rPr lang="en-GB"/>
              <a:t>, allogeneic stem cell transplant; </a:t>
            </a:r>
            <a:r>
              <a:rPr lang="en-GB" err="1"/>
              <a:t>autoSCT</a:t>
            </a:r>
            <a:r>
              <a:rPr lang="en-GB"/>
              <a:t>, autologous stem cell transplant; CDF, cancer drugs fund; SACT, Systemic Anti‑Cancer Therapy </a:t>
            </a:r>
          </a:p>
          <a:p>
            <a:pPr>
              <a:lnSpc>
                <a:spcPct val="150000"/>
              </a:lnSpc>
              <a:spcAft>
                <a:spcPts val="600"/>
              </a:spcAft>
            </a:pPr>
            <a:r>
              <a:rPr lang="en-GB" baseline="30000">
                <a:ea typeface="Times New Roman" panose="02020603050405020304" pitchFamily="18" charset="0"/>
              </a:rPr>
              <a:t>a </a:t>
            </a:r>
            <a:r>
              <a:rPr lang="en-GB" sz="1400">
                <a:effectLst/>
                <a:latin typeface="Arial" panose="020B0604020202020204" pitchFamily="34" charset="0"/>
                <a:ea typeface="Times New Roman" panose="02020603050405020304" pitchFamily="18" charset="0"/>
                <a:cs typeface="Arial" panose="020B0604020202020204" pitchFamily="34" charset="0"/>
              </a:rPr>
              <a:t>Calculated from </a:t>
            </a:r>
            <a:r>
              <a:rPr lang="en-GB" sz="1400" err="1">
                <a:effectLst/>
                <a:latin typeface="Arial" panose="020B0604020202020204" pitchFamily="34" charset="0"/>
                <a:ea typeface="Times New Roman" panose="02020603050405020304" pitchFamily="18" charset="0"/>
                <a:cs typeface="Arial" panose="020B0604020202020204" pitchFamily="34" charset="0"/>
              </a:rPr>
              <a:t>mITT</a:t>
            </a:r>
            <a:r>
              <a:rPr lang="en-GB" sz="1400">
                <a:effectLst/>
                <a:latin typeface="Arial" panose="020B0604020202020204" pitchFamily="34" charset="0"/>
                <a:ea typeface="Times New Roman" panose="02020603050405020304" pitchFamily="18" charset="0"/>
                <a:cs typeface="Arial" panose="020B0604020202020204" pitchFamily="34" charset="0"/>
              </a:rPr>
              <a:t> population with 68 patients</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graphicFrame>
        <p:nvGraphicFramePr>
          <p:cNvPr id="6" name="Table 5">
            <a:extLst>
              <a:ext uri="{FF2B5EF4-FFF2-40B4-BE49-F238E27FC236}">
                <a16:creationId xmlns:a16="http://schemas.microsoft.com/office/drawing/2014/main" id="{1768F3AD-CD5C-EB3E-5D65-2662003D216E}"/>
              </a:ext>
            </a:extLst>
          </p:cNvPr>
          <p:cNvGraphicFramePr>
            <a:graphicFrameLocks noGrp="1"/>
          </p:cNvGraphicFramePr>
          <p:nvPr>
            <p:extLst>
              <p:ext uri="{D42A27DB-BD31-4B8C-83A1-F6EECF244321}">
                <p14:modId xmlns:p14="http://schemas.microsoft.com/office/powerpoint/2010/main" val="3863322913"/>
              </p:ext>
            </p:extLst>
          </p:nvPr>
        </p:nvGraphicFramePr>
        <p:xfrm>
          <a:off x="66616" y="1245342"/>
          <a:ext cx="12051000" cy="3840480"/>
        </p:xfrm>
        <a:graphic>
          <a:graphicData uri="http://schemas.openxmlformats.org/drawingml/2006/table">
            <a:tbl>
              <a:tblPr firstRow="1" firstCol="1" bandRow="1">
                <a:tableStyleId>{5C22544A-7EE6-4342-B048-85BDC9FD1C3A}</a:tableStyleId>
              </a:tblPr>
              <a:tblGrid>
                <a:gridCol w="1548000">
                  <a:extLst>
                    <a:ext uri="{9D8B030D-6E8A-4147-A177-3AD203B41FA5}">
                      <a16:colId xmlns:a16="http://schemas.microsoft.com/office/drawing/2014/main" val="3920426110"/>
                    </a:ext>
                  </a:extLst>
                </a:gridCol>
                <a:gridCol w="1548000">
                  <a:extLst>
                    <a:ext uri="{9D8B030D-6E8A-4147-A177-3AD203B41FA5}">
                      <a16:colId xmlns:a16="http://schemas.microsoft.com/office/drawing/2014/main" val="2102127480"/>
                    </a:ext>
                  </a:extLst>
                </a:gridCol>
                <a:gridCol w="1440000">
                  <a:extLst>
                    <a:ext uri="{9D8B030D-6E8A-4147-A177-3AD203B41FA5}">
                      <a16:colId xmlns:a16="http://schemas.microsoft.com/office/drawing/2014/main" val="1440261750"/>
                    </a:ext>
                  </a:extLst>
                </a:gridCol>
                <a:gridCol w="1476000">
                  <a:extLst>
                    <a:ext uri="{9D8B030D-6E8A-4147-A177-3AD203B41FA5}">
                      <a16:colId xmlns:a16="http://schemas.microsoft.com/office/drawing/2014/main" val="4107598635"/>
                    </a:ext>
                  </a:extLst>
                </a:gridCol>
                <a:gridCol w="1440000">
                  <a:extLst>
                    <a:ext uri="{9D8B030D-6E8A-4147-A177-3AD203B41FA5}">
                      <a16:colId xmlns:a16="http://schemas.microsoft.com/office/drawing/2014/main" val="2834659739"/>
                    </a:ext>
                  </a:extLst>
                </a:gridCol>
                <a:gridCol w="1440000">
                  <a:extLst>
                    <a:ext uri="{9D8B030D-6E8A-4147-A177-3AD203B41FA5}">
                      <a16:colId xmlns:a16="http://schemas.microsoft.com/office/drawing/2014/main" val="2555784395"/>
                    </a:ext>
                  </a:extLst>
                </a:gridCol>
                <a:gridCol w="1579500">
                  <a:extLst>
                    <a:ext uri="{9D8B030D-6E8A-4147-A177-3AD203B41FA5}">
                      <a16:colId xmlns:a16="http://schemas.microsoft.com/office/drawing/2014/main" val="2437537605"/>
                    </a:ext>
                  </a:extLst>
                </a:gridCol>
                <a:gridCol w="1579500">
                  <a:extLst>
                    <a:ext uri="{9D8B030D-6E8A-4147-A177-3AD203B41FA5}">
                      <a16:colId xmlns:a16="http://schemas.microsoft.com/office/drawing/2014/main" val="898633308"/>
                    </a:ext>
                  </a:extLst>
                </a:gridCol>
              </a:tblGrid>
              <a:tr h="239348">
                <a:tc gridSpan="2">
                  <a:txBody>
                    <a:bodyPr/>
                    <a:lstStyle/>
                    <a:p>
                      <a:pPr>
                        <a:lnSpc>
                          <a:spcPct val="100000"/>
                        </a:lnSpc>
                        <a:spcAft>
                          <a:spcPts val="0"/>
                        </a:spcAft>
                        <a:buNone/>
                      </a:pPr>
                      <a:r>
                        <a:rPr lang="en-GB" sz="1800" kern="100">
                          <a:effectLst/>
                        </a:rPr>
                        <a:t>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kern="100">
                          <a:effectLst/>
                        </a:rPr>
                        <a:t>ZUMA-2 trial cohort 1 enrolled population (ITT; n =74)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O'Reilly et al. 2024 (n=119)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CDF patients reported as SACT (n=92)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DESCAR registry (n=152)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US consortium (n=144)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McCulloch 2020 (n=36)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2811200293"/>
                  </a:ext>
                </a:extLst>
              </a:tr>
              <a:tr h="41294">
                <a:tc rowSpan="2">
                  <a:txBody>
                    <a:bodyPr/>
                    <a:lstStyle/>
                    <a:p>
                      <a:pPr>
                        <a:lnSpc>
                          <a:spcPct val="100000"/>
                        </a:lnSpc>
                        <a:spcAft>
                          <a:spcPts val="0"/>
                        </a:spcAft>
                        <a:buNone/>
                      </a:pPr>
                      <a:r>
                        <a:rPr lang="en-GB" sz="1800" kern="100">
                          <a:effectLst/>
                        </a:rPr>
                        <a:t>Morphology,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Blastoid</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19 (26)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29 (37)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41 (31.1)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rowSpan="2">
                  <a:txBody>
                    <a:bodyPr/>
                    <a:lstStyle/>
                    <a:p>
                      <a:pPr>
                        <a:lnSpc>
                          <a:spcPct val="100000"/>
                        </a:lnSpc>
                        <a:spcAft>
                          <a:spcPts val="0"/>
                        </a:spcAft>
                        <a:buNone/>
                      </a:pPr>
                      <a:r>
                        <a:rPr lang="en-GB" sz="1800" kern="100">
                          <a:effectLst/>
                        </a:rPr>
                        <a:t>59 (41)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7 (19.5)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3541765801"/>
                  </a:ext>
                </a:extLst>
              </a:tr>
              <a:tr h="0">
                <a:tc vMerge="1">
                  <a:txBody>
                    <a:bodyPr/>
                    <a:lstStyle/>
                    <a:p>
                      <a:endParaRPr lang="en-GB"/>
                    </a:p>
                  </a:txBody>
                  <a:tcPr/>
                </a:tc>
                <a:tc>
                  <a:txBody>
                    <a:bodyPr/>
                    <a:lstStyle/>
                    <a:p>
                      <a:pPr>
                        <a:lnSpc>
                          <a:spcPct val="100000"/>
                        </a:lnSpc>
                        <a:spcAft>
                          <a:spcPts val="0"/>
                        </a:spcAft>
                        <a:buNone/>
                      </a:pPr>
                      <a:r>
                        <a:rPr lang="en-GB" sz="1800" kern="100">
                          <a:effectLst/>
                        </a:rPr>
                        <a:t>Pleomorphic</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 (5)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 (5)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vMerge="1">
                  <a:txBody>
                    <a:bodyPr/>
                    <a:lstStyle/>
                    <a:p>
                      <a:endParaRPr lang="en-GB"/>
                    </a:p>
                  </a:txBody>
                  <a:tcP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731042895"/>
                  </a:ext>
                </a:extLst>
              </a:tr>
              <a:tr h="41294">
                <a:tc gridSpan="2">
                  <a:txBody>
                    <a:bodyPr/>
                    <a:lstStyle/>
                    <a:p>
                      <a:pPr>
                        <a:lnSpc>
                          <a:spcPct val="100000"/>
                        </a:lnSpc>
                        <a:spcAft>
                          <a:spcPts val="0"/>
                        </a:spcAft>
                        <a:buNone/>
                      </a:pPr>
                      <a:r>
                        <a:rPr lang="en-GB" sz="1800" kern="100">
                          <a:effectLst/>
                        </a:rPr>
                        <a:t>TP53 mutation,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kern="100">
                          <a:effectLst/>
                        </a:rPr>
                        <a:t>6 (8.1)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21 (17.6)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29 (30.2)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54 (50)</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2350295919"/>
                  </a:ext>
                </a:extLst>
              </a:tr>
              <a:tr h="41294">
                <a:tc gridSpan="2">
                  <a:txBody>
                    <a:bodyPr/>
                    <a:lstStyle/>
                    <a:p>
                      <a:pPr>
                        <a:lnSpc>
                          <a:spcPct val="100000"/>
                        </a:lnSpc>
                        <a:spcAft>
                          <a:spcPts val="0"/>
                        </a:spcAft>
                        <a:buNone/>
                      </a:pPr>
                      <a:r>
                        <a:rPr lang="en-GB" sz="1800" kern="100">
                          <a:effectLst/>
                        </a:rPr>
                        <a:t>POD24,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kern="100">
                          <a:effectLst/>
                        </a:rPr>
                        <a:t>33 (48.5)</a:t>
                      </a:r>
                      <a:r>
                        <a:rPr lang="en-GB" sz="1800" kern="100" baseline="30000">
                          <a:effectLst/>
                        </a:rPr>
                        <a:t>a</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67 (57)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71 (49)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4097094386"/>
                  </a:ext>
                </a:extLst>
              </a:tr>
              <a:tr h="41294">
                <a:tc gridSpan="2">
                  <a:txBody>
                    <a:bodyPr/>
                    <a:lstStyle/>
                    <a:p>
                      <a:pPr>
                        <a:lnSpc>
                          <a:spcPct val="100000"/>
                        </a:lnSpc>
                        <a:spcAft>
                          <a:spcPts val="0"/>
                        </a:spcAft>
                        <a:buNone/>
                      </a:pPr>
                      <a:r>
                        <a:rPr lang="en-GB" sz="1800" kern="100">
                          <a:effectLst/>
                        </a:rPr>
                        <a:t>Extranodal disease,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kern="100">
                          <a:effectLst/>
                        </a:rPr>
                        <a:t>43 (58)</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90 (76)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1490010373"/>
                  </a:ext>
                </a:extLst>
              </a:tr>
              <a:tr h="41294">
                <a:tc rowSpan="2">
                  <a:txBody>
                    <a:bodyPr/>
                    <a:lstStyle/>
                    <a:p>
                      <a:pPr>
                        <a:lnSpc>
                          <a:spcPct val="100000"/>
                        </a:lnSpc>
                        <a:spcAft>
                          <a:spcPts val="0"/>
                        </a:spcAft>
                        <a:buNone/>
                      </a:pPr>
                      <a:r>
                        <a:rPr lang="en-GB" sz="1800" kern="100">
                          <a:effectLst/>
                        </a:rPr>
                        <a:t>Prior therapy,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AutoSCT</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31 (42)</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40 (34)</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25 (27)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60 (39.5)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15 (41.7)</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681732314"/>
                  </a:ext>
                </a:extLst>
              </a:tr>
              <a:tr h="41294">
                <a:tc vMerge="1">
                  <a:txBody>
                    <a:bodyPr/>
                    <a:lstStyle/>
                    <a:p>
                      <a:endParaRPr lang="en-GB"/>
                    </a:p>
                  </a:txBody>
                  <a:tcPr/>
                </a:tc>
                <a:tc>
                  <a:txBody>
                    <a:bodyPr/>
                    <a:lstStyle/>
                    <a:p>
                      <a:pPr>
                        <a:lnSpc>
                          <a:spcPct val="100000"/>
                        </a:lnSpc>
                        <a:spcAft>
                          <a:spcPts val="0"/>
                        </a:spcAft>
                        <a:buNone/>
                      </a:pPr>
                      <a:r>
                        <a:rPr lang="en-GB" sz="1800" kern="100">
                          <a:effectLst/>
                        </a:rPr>
                        <a:t>AlloSCT</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0 (0)</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15 (13)</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14 (15)</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9 (5.9)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2 (5.6)</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145378839"/>
                  </a:ext>
                </a:extLst>
              </a:tr>
              <a:tr h="63300">
                <a:tc gridSpan="2">
                  <a:txBody>
                    <a:bodyPr/>
                    <a:lstStyle/>
                    <a:p>
                      <a:pPr>
                        <a:lnSpc>
                          <a:spcPct val="100000"/>
                        </a:lnSpc>
                        <a:spcAft>
                          <a:spcPts val="0"/>
                        </a:spcAft>
                        <a:buNone/>
                      </a:pPr>
                      <a:r>
                        <a:rPr lang="en-GB" sz="1800" kern="100">
                          <a:effectLst/>
                        </a:rPr>
                        <a:t>Received bridging therapy, n (%)</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hMerge="1">
                  <a:txBody>
                    <a:bodyPr/>
                    <a:lstStyle/>
                    <a:p>
                      <a:endParaRPr lang="en-GB"/>
                    </a:p>
                  </a:txBody>
                  <a:tcPr/>
                </a:tc>
                <a:tc>
                  <a:txBody>
                    <a:bodyPr/>
                    <a:lstStyle/>
                    <a:p>
                      <a:pPr>
                        <a:lnSpc>
                          <a:spcPct val="100000"/>
                        </a:lnSpc>
                        <a:spcAft>
                          <a:spcPts val="0"/>
                        </a:spcAft>
                        <a:buNone/>
                      </a:pPr>
                      <a:r>
                        <a:rPr lang="en-GB" sz="1800" u="sng" kern="100" dirty="0" err="1">
                          <a:effectLst/>
                          <a:highlight>
                            <a:srgbClr val="000000"/>
                          </a:highlight>
                        </a:rPr>
                        <a:t>xxxxx</a:t>
                      </a:r>
                      <a:r>
                        <a:rPr lang="en-GB" sz="1800" u="sng" kern="100" dirty="0">
                          <a:effectLst/>
                          <a:highlight>
                            <a:srgbClr val="000000"/>
                          </a:highlight>
                        </a:rPr>
                        <a:t>)</a:t>
                      </a:r>
                      <a:endParaRPr lang="en-GB" sz="1800" kern="1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94 (79)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84 (91)</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126 (82.9)</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a:effectLst/>
                        </a:rPr>
                        <a:t>NR</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tc>
                  <a:txBody>
                    <a:bodyPr/>
                    <a:lstStyle/>
                    <a:p>
                      <a:pPr>
                        <a:lnSpc>
                          <a:spcPct val="100000"/>
                        </a:lnSpc>
                        <a:spcAft>
                          <a:spcPts val="0"/>
                        </a:spcAft>
                        <a:buNone/>
                      </a:pPr>
                      <a:r>
                        <a:rPr lang="en-GB" sz="1800" kern="100" dirty="0">
                          <a:effectLst/>
                        </a:rPr>
                        <a:t>NA</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68" marR="3168" marT="0" marB="0" anchor="ctr"/>
                </a:tc>
                <a:extLst>
                  <a:ext uri="{0D108BD9-81ED-4DB2-BD59-A6C34878D82A}">
                    <a16:rowId xmlns:a16="http://schemas.microsoft.com/office/drawing/2014/main" val="1623454886"/>
                  </a:ext>
                </a:extLst>
              </a:tr>
            </a:tbl>
          </a:graphicData>
        </a:graphic>
      </p:graphicFrame>
      <p:sp>
        <p:nvSpPr>
          <p:cNvPr id="3" name="TextBox 2">
            <a:extLst>
              <a:ext uri="{FF2B5EF4-FFF2-40B4-BE49-F238E27FC236}">
                <a16:creationId xmlns:a16="http://schemas.microsoft.com/office/drawing/2014/main" id="{5B07F096-44C0-6EE4-6DD9-EC1A101964B9}"/>
              </a:ext>
            </a:extLst>
          </p:cNvPr>
          <p:cNvSpPr txBox="1"/>
          <p:nvPr/>
        </p:nvSpPr>
        <p:spPr>
          <a:xfrm>
            <a:off x="8264807" y="5474823"/>
            <a:ext cx="3852809" cy="369332"/>
          </a:xfrm>
          <a:prstGeom prst="rect">
            <a:avLst/>
          </a:prstGeom>
          <a:noFill/>
        </p:spPr>
        <p:txBody>
          <a:bodyPr wrap="square" rtlCol="0">
            <a:spAutoFit/>
          </a:bodyPr>
          <a:lstStyle/>
          <a:p>
            <a:r>
              <a:rPr lang="en-GB">
                <a:hlinkClick r:id="rId2" action="ppaction://hlinksldjump"/>
              </a:rPr>
              <a:t>Back to generalisability key issue</a:t>
            </a:r>
            <a:endParaRPr lang="en-GB"/>
          </a:p>
        </p:txBody>
      </p:sp>
      <p:sp>
        <p:nvSpPr>
          <p:cNvPr id="5" name="Rectangle 4" descr="Marker showing slides are confidential ">
            <a:extLst>
              <a:ext uri="{FF2B5EF4-FFF2-40B4-BE49-F238E27FC236}">
                <a16:creationId xmlns:a16="http://schemas.microsoft.com/office/drawing/2014/main" id="{20052410-89F6-E1D8-DBD9-318FDE2240F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97484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41BB-9AEE-52EA-58CD-3337FA6B9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2827D-BE8D-B7C7-B491-8BB72D94B13C}"/>
              </a:ext>
            </a:extLst>
          </p:cNvPr>
          <p:cNvSpPr>
            <a:spLocks noGrp="1"/>
          </p:cNvSpPr>
          <p:nvPr>
            <p:ph type="title"/>
          </p:nvPr>
        </p:nvSpPr>
        <p:spPr/>
        <p:txBody>
          <a:bodyPr/>
          <a:lstStyle/>
          <a:p>
            <a:r>
              <a:rPr lang="en-GB"/>
              <a:t>ZUMA-2 v RWE: progression-free survival</a:t>
            </a:r>
          </a:p>
        </p:txBody>
      </p:sp>
      <p:sp>
        <p:nvSpPr>
          <p:cNvPr id="4" name="Text Placeholder 3">
            <a:extLst>
              <a:ext uri="{FF2B5EF4-FFF2-40B4-BE49-F238E27FC236}">
                <a16:creationId xmlns:a16="http://schemas.microsoft.com/office/drawing/2014/main" id="{7BA900C1-112E-5D9F-3475-1EBB65EEB64F}"/>
              </a:ext>
            </a:extLst>
          </p:cNvPr>
          <p:cNvSpPr>
            <a:spLocks noGrp="1"/>
          </p:cNvSpPr>
          <p:nvPr>
            <p:ph type="body" sz="quarter" idx="13"/>
          </p:nvPr>
        </p:nvSpPr>
        <p:spPr>
          <a:xfrm>
            <a:off x="4604589" y="6568186"/>
            <a:ext cx="2505128" cy="365125"/>
          </a:xfrm>
        </p:spPr>
        <p:txBody>
          <a:bodyPr/>
          <a:lstStyle/>
          <a:p>
            <a:r>
              <a:rPr lang="en-GB"/>
              <a:t>RWE, real-world evidence</a:t>
            </a:r>
          </a:p>
        </p:txBody>
      </p:sp>
      <p:sp>
        <p:nvSpPr>
          <p:cNvPr id="9" name="Rectangle 8" descr="Marker showing slides are confidential ">
            <a:extLst>
              <a:ext uri="{FF2B5EF4-FFF2-40B4-BE49-F238E27FC236}">
                <a16:creationId xmlns:a16="http://schemas.microsoft.com/office/drawing/2014/main" id="{3EB7FC63-CCF9-9F4D-0F2F-CF279410BEF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0" name="Rectangle 9">
            <a:extLst>
              <a:ext uri="{FF2B5EF4-FFF2-40B4-BE49-F238E27FC236}">
                <a16:creationId xmlns:a16="http://schemas.microsoft.com/office/drawing/2014/main" id="{CB216F4C-A0D0-6AA5-2649-BDD5C79FDD54}"/>
              </a:ext>
            </a:extLst>
          </p:cNvPr>
          <p:cNvSpPr/>
          <p:nvPr/>
        </p:nvSpPr>
        <p:spPr>
          <a:xfrm>
            <a:off x="186431" y="853185"/>
            <a:ext cx="8436574" cy="5490465"/>
          </a:xfrm>
          <a:prstGeom prst="rect">
            <a:avLst/>
          </a:prstGeom>
          <a:solidFill>
            <a:schemeClr val="tx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4129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FAFC-DDB6-38EA-FAFA-1CE8A26F3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9F9F6-FDFC-F4B6-DCE1-998B2135C7AE}"/>
              </a:ext>
            </a:extLst>
          </p:cNvPr>
          <p:cNvSpPr>
            <a:spLocks noGrp="1"/>
          </p:cNvSpPr>
          <p:nvPr>
            <p:ph type="title"/>
          </p:nvPr>
        </p:nvSpPr>
        <p:spPr/>
        <p:txBody>
          <a:bodyPr/>
          <a:lstStyle/>
          <a:p>
            <a:r>
              <a:rPr lang="en-GB"/>
              <a:t>ZUMA-2 v RWE: overall survival</a:t>
            </a:r>
          </a:p>
        </p:txBody>
      </p:sp>
      <p:sp>
        <p:nvSpPr>
          <p:cNvPr id="4" name="Text Placeholder 3">
            <a:extLst>
              <a:ext uri="{FF2B5EF4-FFF2-40B4-BE49-F238E27FC236}">
                <a16:creationId xmlns:a16="http://schemas.microsoft.com/office/drawing/2014/main" id="{ACC6D541-7CB1-749C-6AF4-5649517FEE91}"/>
              </a:ext>
            </a:extLst>
          </p:cNvPr>
          <p:cNvSpPr>
            <a:spLocks noGrp="1"/>
          </p:cNvSpPr>
          <p:nvPr>
            <p:ph type="body" sz="quarter" idx="13"/>
          </p:nvPr>
        </p:nvSpPr>
        <p:spPr>
          <a:xfrm>
            <a:off x="4590786" y="6594476"/>
            <a:ext cx="2351016" cy="365125"/>
          </a:xfrm>
        </p:spPr>
        <p:txBody>
          <a:bodyPr/>
          <a:lstStyle/>
          <a:p>
            <a:r>
              <a:rPr lang="en-GB"/>
              <a:t>RWE, real-world evidence</a:t>
            </a:r>
          </a:p>
        </p:txBody>
      </p:sp>
      <p:sp>
        <p:nvSpPr>
          <p:cNvPr id="6" name="Rectangle 5" descr="Marker showing slides are confidential ">
            <a:extLst>
              <a:ext uri="{FF2B5EF4-FFF2-40B4-BE49-F238E27FC236}">
                <a16:creationId xmlns:a16="http://schemas.microsoft.com/office/drawing/2014/main" id="{20D07EE0-7D90-58AC-D065-19009E649123}"/>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0" name="Rectangle 9">
            <a:extLst>
              <a:ext uri="{FF2B5EF4-FFF2-40B4-BE49-F238E27FC236}">
                <a16:creationId xmlns:a16="http://schemas.microsoft.com/office/drawing/2014/main" id="{E5DB9C53-6926-AB3A-63C3-1AB708F34E5C}"/>
              </a:ext>
            </a:extLst>
          </p:cNvPr>
          <p:cNvSpPr/>
          <p:nvPr/>
        </p:nvSpPr>
        <p:spPr>
          <a:xfrm>
            <a:off x="186430" y="829051"/>
            <a:ext cx="8808713" cy="5514599"/>
          </a:xfrm>
          <a:prstGeom prst="rect">
            <a:avLst/>
          </a:prstGeom>
          <a:solidFill>
            <a:schemeClr val="tx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21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FD81-C41F-DAAD-DA2A-7FBB2C459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DD6F0-0C56-1E28-9605-5D551A0CA378}"/>
              </a:ext>
            </a:extLst>
          </p:cNvPr>
          <p:cNvSpPr>
            <a:spLocks noGrp="1"/>
          </p:cNvSpPr>
          <p:nvPr>
            <p:ph type="title"/>
          </p:nvPr>
        </p:nvSpPr>
        <p:spPr/>
        <p:txBody>
          <a:bodyPr>
            <a:normAutofit fontScale="90000"/>
          </a:bodyPr>
          <a:lstStyle/>
          <a:p>
            <a:r>
              <a:rPr lang="en-GB"/>
              <a:t>EAG preferred extrapolation for </a:t>
            </a:r>
            <a:r>
              <a:rPr lang="en-GB" err="1"/>
              <a:t>brexu</a:t>
            </a:r>
            <a:r>
              <a:rPr lang="en-GB"/>
              <a:t>-cel PFS (log-normal)</a:t>
            </a:r>
          </a:p>
        </p:txBody>
      </p:sp>
      <p:sp>
        <p:nvSpPr>
          <p:cNvPr id="4" name="Text Placeholder 3">
            <a:extLst>
              <a:ext uri="{FF2B5EF4-FFF2-40B4-BE49-F238E27FC236}">
                <a16:creationId xmlns:a16="http://schemas.microsoft.com/office/drawing/2014/main" id="{5A5733DA-D38F-2982-D65D-089164F9D890}"/>
              </a:ext>
            </a:extLst>
          </p:cNvPr>
          <p:cNvSpPr>
            <a:spLocks noGrp="1"/>
          </p:cNvSpPr>
          <p:nvPr>
            <p:ph type="body" sz="quarter" idx="13"/>
          </p:nvPr>
        </p:nvSpPr>
        <p:spPr>
          <a:xfrm>
            <a:off x="4481299" y="6594476"/>
            <a:ext cx="2772256" cy="328523"/>
          </a:xfrm>
        </p:spPr>
        <p:txBody>
          <a:bodyPr/>
          <a:lstStyle/>
          <a:p>
            <a:r>
              <a:rPr lang="en-GB"/>
              <a:t>PFS, progression-free survival</a:t>
            </a:r>
          </a:p>
        </p:txBody>
      </p:sp>
      <p:sp>
        <p:nvSpPr>
          <p:cNvPr id="3" name="Rectangle 2">
            <a:extLst>
              <a:ext uri="{FF2B5EF4-FFF2-40B4-BE49-F238E27FC236}">
                <a16:creationId xmlns:a16="http://schemas.microsoft.com/office/drawing/2014/main" id="{76A23CD5-26F7-5553-A684-3CE4FF8FF1B2}"/>
              </a:ext>
            </a:extLst>
          </p:cNvPr>
          <p:cNvSpPr/>
          <p:nvPr/>
        </p:nvSpPr>
        <p:spPr>
          <a:xfrm>
            <a:off x="914399" y="1140642"/>
            <a:ext cx="8946037" cy="472282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3955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EC1D-14A4-027B-F725-E9C5D53A6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B1BC4-B749-2387-B287-10FD6599C0D1}"/>
              </a:ext>
            </a:extLst>
          </p:cNvPr>
          <p:cNvSpPr>
            <a:spLocks noGrp="1"/>
          </p:cNvSpPr>
          <p:nvPr>
            <p:ph type="title"/>
          </p:nvPr>
        </p:nvSpPr>
        <p:spPr/>
        <p:txBody>
          <a:bodyPr>
            <a:normAutofit fontScale="90000"/>
          </a:bodyPr>
          <a:lstStyle/>
          <a:p>
            <a:r>
              <a:rPr lang="en-GB"/>
              <a:t>EAG preferred extrapolation for </a:t>
            </a:r>
            <a:r>
              <a:rPr lang="en-GB" err="1"/>
              <a:t>brexu</a:t>
            </a:r>
            <a:r>
              <a:rPr lang="en-GB"/>
              <a:t>-cel OS (log-normal)</a:t>
            </a:r>
          </a:p>
        </p:txBody>
      </p:sp>
      <p:sp>
        <p:nvSpPr>
          <p:cNvPr id="4" name="Text Placeholder 3">
            <a:extLst>
              <a:ext uri="{FF2B5EF4-FFF2-40B4-BE49-F238E27FC236}">
                <a16:creationId xmlns:a16="http://schemas.microsoft.com/office/drawing/2014/main" id="{3E654F1C-A21B-1167-AB04-DB8FFE8A00D9}"/>
              </a:ext>
            </a:extLst>
          </p:cNvPr>
          <p:cNvSpPr>
            <a:spLocks noGrp="1"/>
          </p:cNvSpPr>
          <p:nvPr>
            <p:ph type="body" sz="quarter" idx="13"/>
          </p:nvPr>
        </p:nvSpPr>
        <p:spPr>
          <a:xfrm>
            <a:off x="4871717" y="6539751"/>
            <a:ext cx="1888679" cy="318249"/>
          </a:xfrm>
        </p:spPr>
        <p:txBody>
          <a:bodyPr/>
          <a:lstStyle/>
          <a:p>
            <a:r>
              <a:rPr lang="en-GB"/>
              <a:t>OS, overall survival</a:t>
            </a:r>
          </a:p>
        </p:txBody>
      </p:sp>
      <p:sp>
        <p:nvSpPr>
          <p:cNvPr id="5" name="Rectangle 4">
            <a:extLst>
              <a:ext uri="{FF2B5EF4-FFF2-40B4-BE49-F238E27FC236}">
                <a16:creationId xmlns:a16="http://schemas.microsoft.com/office/drawing/2014/main" id="{0F476510-1810-85C7-161A-410D1E87CBD4}"/>
              </a:ext>
            </a:extLst>
          </p:cNvPr>
          <p:cNvSpPr/>
          <p:nvPr/>
        </p:nvSpPr>
        <p:spPr>
          <a:xfrm>
            <a:off x="914399" y="1140642"/>
            <a:ext cx="8946037" cy="472282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3189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B4C27-8066-42FA-C733-68B88D42C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A5668-2659-18E5-2D59-222643107A49}"/>
              </a:ext>
            </a:extLst>
          </p:cNvPr>
          <p:cNvSpPr>
            <a:spLocks noGrp="1"/>
          </p:cNvSpPr>
          <p:nvPr>
            <p:ph type="title"/>
          </p:nvPr>
        </p:nvSpPr>
        <p:spPr/>
        <p:txBody>
          <a:bodyPr>
            <a:normAutofit fontScale="90000"/>
          </a:bodyPr>
          <a:lstStyle/>
          <a:p>
            <a:r>
              <a:rPr lang="en-GB"/>
              <a:t>Parametric models fitted to EAG preferred R-BAC PFS data</a:t>
            </a:r>
          </a:p>
        </p:txBody>
      </p:sp>
      <p:sp>
        <p:nvSpPr>
          <p:cNvPr id="4" name="Text Placeholder 3">
            <a:extLst>
              <a:ext uri="{FF2B5EF4-FFF2-40B4-BE49-F238E27FC236}">
                <a16:creationId xmlns:a16="http://schemas.microsoft.com/office/drawing/2014/main" id="{08892B2A-2166-13A8-78B3-0A81FB21BC78}"/>
              </a:ext>
            </a:extLst>
          </p:cNvPr>
          <p:cNvSpPr>
            <a:spLocks noGrp="1"/>
          </p:cNvSpPr>
          <p:nvPr>
            <p:ph type="body" sz="quarter" idx="13"/>
          </p:nvPr>
        </p:nvSpPr>
        <p:spPr>
          <a:xfrm>
            <a:off x="4614863" y="6594476"/>
            <a:ext cx="2659240" cy="410717"/>
          </a:xfrm>
        </p:spPr>
        <p:txBody>
          <a:bodyPr/>
          <a:lstStyle/>
          <a:p>
            <a:r>
              <a:rPr lang="en-GB"/>
              <a:t>PFS, progression-free survival</a:t>
            </a:r>
          </a:p>
        </p:txBody>
      </p:sp>
      <p:pic>
        <p:nvPicPr>
          <p:cNvPr id="3" name="Picture 2" descr="A graph of different colored lines&#10;&#10;AI-generated content may be incorrect.">
            <a:extLst>
              <a:ext uri="{FF2B5EF4-FFF2-40B4-BE49-F238E27FC236}">
                <a16:creationId xmlns:a16="http://schemas.microsoft.com/office/drawing/2014/main" id="{42354D61-E49A-C80D-8A89-DFC56CDFDADD}"/>
              </a:ext>
            </a:extLst>
          </p:cNvPr>
          <p:cNvPicPr>
            <a:picLocks noChangeAspect="1"/>
          </p:cNvPicPr>
          <p:nvPr/>
        </p:nvPicPr>
        <p:blipFill>
          <a:blip r:embed="rId2"/>
          <a:stretch>
            <a:fillRect/>
          </a:stretch>
        </p:blipFill>
        <p:spPr>
          <a:xfrm>
            <a:off x="466724" y="1075453"/>
            <a:ext cx="9141408" cy="5299910"/>
          </a:xfrm>
          <a:prstGeom prst="rect">
            <a:avLst/>
          </a:prstGeom>
        </p:spPr>
      </p:pic>
    </p:spTree>
    <p:extLst>
      <p:ext uri="{BB962C8B-B14F-4D97-AF65-F5344CB8AC3E}">
        <p14:creationId xmlns:p14="http://schemas.microsoft.com/office/powerpoint/2010/main" val="3483412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BF671-E2AF-DA02-8A9A-820EDB15F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F3787-720D-9C60-D8ED-8D600C099BD7}"/>
              </a:ext>
            </a:extLst>
          </p:cNvPr>
          <p:cNvSpPr>
            <a:spLocks noGrp="1"/>
          </p:cNvSpPr>
          <p:nvPr>
            <p:ph type="title"/>
          </p:nvPr>
        </p:nvSpPr>
        <p:spPr/>
        <p:txBody>
          <a:bodyPr>
            <a:normAutofit fontScale="90000"/>
          </a:bodyPr>
          <a:lstStyle/>
          <a:p>
            <a:r>
              <a:rPr lang="en-GB"/>
              <a:t>Parametric models fitted to EAG preferred R-BAC OS data</a:t>
            </a:r>
          </a:p>
        </p:txBody>
      </p:sp>
      <p:sp>
        <p:nvSpPr>
          <p:cNvPr id="4" name="Text Placeholder 3">
            <a:extLst>
              <a:ext uri="{FF2B5EF4-FFF2-40B4-BE49-F238E27FC236}">
                <a16:creationId xmlns:a16="http://schemas.microsoft.com/office/drawing/2014/main" id="{5E0052B2-E54F-2EC3-7B66-EACB8B50F069}"/>
              </a:ext>
            </a:extLst>
          </p:cNvPr>
          <p:cNvSpPr>
            <a:spLocks noGrp="1"/>
          </p:cNvSpPr>
          <p:nvPr>
            <p:ph type="body" sz="quarter" idx="13"/>
          </p:nvPr>
        </p:nvSpPr>
        <p:spPr>
          <a:xfrm>
            <a:off x="5036103" y="6594476"/>
            <a:ext cx="2977739" cy="372347"/>
          </a:xfrm>
        </p:spPr>
        <p:txBody>
          <a:bodyPr/>
          <a:lstStyle/>
          <a:p>
            <a:r>
              <a:rPr lang="en-GB"/>
              <a:t>OS, overall survival</a:t>
            </a:r>
          </a:p>
        </p:txBody>
      </p:sp>
      <p:pic>
        <p:nvPicPr>
          <p:cNvPr id="5" name="Picture 4" descr="A graph of different colored lines&#10;&#10;AI-generated content may be incorrect.">
            <a:extLst>
              <a:ext uri="{FF2B5EF4-FFF2-40B4-BE49-F238E27FC236}">
                <a16:creationId xmlns:a16="http://schemas.microsoft.com/office/drawing/2014/main" id="{9D8E7BF1-0282-3A69-DF79-FB72C76AE629}"/>
              </a:ext>
            </a:extLst>
          </p:cNvPr>
          <p:cNvPicPr>
            <a:picLocks noChangeAspect="1"/>
          </p:cNvPicPr>
          <p:nvPr/>
        </p:nvPicPr>
        <p:blipFill>
          <a:blip r:embed="rId2"/>
          <a:stretch>
            <a:fillRect/>
          </a:stretch>
        </p:blipFill>
        <p:spPr>
          <a:xfrm>
            <a:off x="466724" y="1091989"/>
            <a:ext cx="9359813" cy="5266839"/>
          </a:xfrm>
          <a:prstGeom prst="rect">
            <a:avLst/>
          </a:prstGeom>
        </p:spPr>
      </p:pic>
    </p:spTree>
    <p:extLst>
      <p:ext uri="{BB962C8B-B14F-4D97-AF65-F5344CB8AC3E}">
        <p14:creationId xmlns:p14="http://schemas.microsoft.com/office/powerpoint/2010/main" val="1458889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6A2AF-DBEC-EE74-AF2F-B692C35E6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5FB8D-A2C0-5D2E-3BFA-A9D66ADBE038}"/>
              </a:ext>
            </a:extLst>
          </p:cNvPr>
          <p:cNvSpPr>
            <a:spLocks noGrp="1"/>
          </p:cNvSpPr>
          <p:nvPr>
            <p:ph type="title"/>
          </p:nvPr>
        </p:nvSpPr>
        <p:spPr/>
        <p:txBody>
          <a:bodyPr>
            <a:normAutofit/>
          </a:bodyPr>
          <a:lstStyle/>
          <a:p>
            <a:r>
              <a:rPr lang="en-GB"/>
              <a:t>Variation in mortality ratios from ID6325 and TA677</a:t>
            </a:r>
          </a:p>
        </p:txBody>
      </p:sp>
      <p:sp>
        <p:nvSpPr>
          <p:cNvPr id="4" name="Text Placeholder 3">
            <a:extLst>
              <a:ext uri="{FF2B5EF4-FFF2-40B4-BE49-F238E27FC236}">
                <a16:creationId xmlns:a16="http://schemas.microsoft.com/office/drawing/2014/main" id="{0B9A7360-7070-5D57-0A91-5CCFE6D3CCC1}"/>
              </a:ext>
            </a:extLst>
          </p:cNvPr>
          <p:cNvSpPr>
            <a:spLocks noGrp="1"/>
          </p:cNvSpPr>
          <p:nvPr>
            <p:ph type="body" sz="quarter" idx="13"/>
          </p:nvPr>
        </p:nvSpPr>
        <p:spPr>
          <a:xfrm>
            <a:off x="1643865" y="6408415"/>
            <a:ext cx="9376293" cy="562601"/>
          </a:xfrm>
        </p:spPr>
        <p:txBody>
          <a:bodyPr>
            <a:normAutofit/>
          </a:bodyPr>
          <a:lstStyle/>
          <a:p>
            <a:r>
              <a:rPr lang="en-GB"/>
              <a:t>DLBCL, </a:t>
            </a:r>
            <a:r>
              <a:rPr lang="fr-FR"/>
              <a:t>diffuse large B‑</a:t>
            </a:r>
            <a:r>
              <a:rPr lang="fr-FR" err="1"/>
              <a:t>cell</a:t>
            </a:r>
            <a:r>
              <a:rPr lang="fr-FR"/>
              <a:t> </a:t>
            </a:r>
            <a:r>
              <a:rPr lang="fr-FR" err="1"/>
              <a:t>lymphoma</a:t>
            </a:r>
            <a:r>
              <a:rPr lang="fr-FR"/>
              <a:t>; MCL, </a:t>
            </a:r>
            <a:r>
              <a:rPr lang="fr-FR" err="1"/>
              <a:t>mantle</a:t>
            </a:r>
            <a:r>
              <a:rPr lang="fr-FR"/>
              <a:t> </a:t>
            </a:r>
            <a:r>
              <a:rPr lang="fr-FR" err="1"/>
              <a:t>cell</a:t>
            </a:r>
            <a:r>
              <a:rPr lang="fr-FR"/>
              <a:t> </a:t>
            </a:r>
            <a:r>
              <a:rPr lang="fr-FR" err="1"/>
              <a:t>lymphoma</a:t>
            </a:r>
            <a:r>
              <a:rPr lang="fr-FR"/>
              <a:t>; B-ALL, </a:t>
            </a:r>
            <a:r>
              <a:rPr lang="en-GB"/>
              <a:t>B‑cell acute lymphoblastic leukaemia; </a:t>
            </a:r>
            <a:r>
              <a:rPr lang="en-GB" err="1"/>
              <a:t>alloSCT</a:t>
            </a:r>
            <a:r>
              <a:rPr lang="en-GB"/>
              <a:t>, allogeneic stem-cell transplant; R/R, relapsed or refractory; </a:t>
            </a:r>
            <a:r>
              <a:rPr lang="en-GB" err="1"/>
              <a:t>autoSCT</a:t>
            </a:r>
            <a:r>
              <a:rPr lang="en-GB"/>
              <a:t>, autologous stem-cell transplant</a:t>
            </a:r>
          </a:p>
        </p:txBody>
      </p:sp>
      <p:sp>
        <p:nvSpPr>
          <p:cNvPr id="3" name="TextBox 2">
            <a:extLst>
              <a:ext uri="{FF2B5EF4-FFF2-40B4-BE49-F238E27FC236}">
                <a16:creationId xmlns:a16="http://schemas.microsoft.com/office/drawing/2014/main" id="{9016F0AC-FCBC-7CB0-BD3D-4BB87911179A}"/>
              </a:ext>
            </a:extLst>
          </p:cNvPr>
          <p:cNvSpPr txBox="1"/>
          <p:nvPr/>
        </p:nvSpPr>
        <p:spPr>
          <a:xfrm>
            <a:off x="657086" y="956208"/>
            <a:ext cx="10870059" cy="707886"/>
          </a:xfrm>
          <a:prstGeom prst="rect">
            <a:avLst/>
          </a:prstGeom>
          <a:noFill/>
        </p:spPr>
        <p:txBody>
          <a:bodyPr wrap="square" rtlCol="0">
            <a:spAutoFit/>
          </a:bodyPr>
          <a:lstStyle/>
          <a:p>
            <a:pPr marL="285750" indent="-285750">
              <a:buFont typeface="Arial" panose="020B0604020202020204" pitchFamily="34" charset="0"/>
              <a:buChar char="•"/>
            </a:pPr>
            <a:r>
              <a:rPr lang="en-GB" sz="2000"/>
              <a:t>Cure assumption: people in the LTS group are assumed to follow age-adjusted general population survival curves, adjusted by a standardised mortality ratio (SMR) </a:t>
            </a:r>
          </a:p>
        </p:txBody>
      </p:sp>
      <p:graphicFrame>
        <p:nvGraphicFramePr>
          <p:cNvPr id="8" name="Table 7">
            <a:extLst>
              <a:ext uri="{FF2B5EF4-FFF2-40B4-BE49-F238E27FC236}">
                <a16:creationId xmlns:a16="http://schemas.microsoft.com/office/drawing/2014/main" id="{C2CC90C5-E548-FBA8-CD3E-7B922C00AE7D}"/>
              </a:ext>
            </a:extLst>
          </p:cNvPr>
          <p:cNvGraphicFramePr>
            <a:graphicFrameLocks noGrp="1"/>
          </p:cNvGraphicFramePr>
          <p:nvPr>
            <p:extLst>
              <p:ext uri="{D42A27DB-BD31-4B8C-83A1-F6EECF244321}">
                <p14:modId xmlns:p14="http://schemas.microsoft.com/office/powerpoint/2010/main" val="3101585454"/>
              </p:ext>
            </p:extLst>
          </p:nvPr>
        </p:nvGraphicFramePr>
        <p:xfrm>
          <a:off x="593509" y="1698083"/>
          <a:ext cx="11124000" cy="4322400"/>
        </p:xfrm>
        <a:graphic>
          <a:graphicData uri="http://schemas.openxmlformats.org/drawingml/2006/table">
            <a:tbl>
              <a:tblPr firstRow="1" firstCol="1" lastRow="1" lastCol="1" bandRow="1" bandCol="1">
                <a:tableStyleId>{5C22544A-7EE6-4342-B048-85BDC9FD1C3A}</a:tableStyleId>
              </a:tblPr>
              <a:tblGrid>
                <a:gridCol w="2448000">
                  <a:extLst>
                    <a:ext uri="{9D8B030D-6E8A-4147-A177-3AD203B41FA5}">
                      <a16:colId xmlns:a16="http://schemas.microsoft.com/office/drawing/2014/main" val="4094702389"/>
                    </a:ext>
                  </a:extLst>
                </a:gridCol>
                <a:gridCol w="1368000">
                  <a:extLst>
                    <a:ext uri="{9D8B030D-6E8A-4147-A177-3AD203B41FA5}">
                      <a16:colId xmlns:a16="http://schemas.microsoft.com/office/drawing/2014/main" val="1067991579"/>
                    </a:ext>
                  </a:extLst>
                </a:gridCol>
                <a:gridCol w="7308000">
                  <a:extLst>
                    <a:ext uri="{9D8B030D-6E8A-4147-A177-3AD203B41FA5}">
                      <a16:colId xmlns:a16="http://schemas.microsoft.com/office/drawing/2014/main" val="3252761804"/>
                    </a:ext>
                  </a:extLst>
                </a:gridCol>
              </a:tblGrid>
              <a:tr h="360000">
                <a:tc>
                  <a:txBody>
                    <a:bodyPr/>
                    <a:lstStyle/>
                    <a:p>
                      <a:pPr algn="ctr">
                        <a:spcBef>
                          <a:spcPts val="300"/>
                        </a:spcBef>
                        <a:spcAft>
                          <a:spcPts val="300"/>
                        </a:spcAft>
                        <a:buNone/>
                      </a:pPr>
                      <a:endParaRPr lang="en-GB" sz="2000" b="1">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nchor="ctr"/>
                </a:tc>
                <a:tc>
                  <a:txBody>
                    <a:bodyPr/>
                    <a:lstStyle/>
                    <a:p>
                      <a:pPr algn="ctr">
                        <a:spcBef>
                          <a:spcPts val="300"/>
                        </a:spcBef>
                        <a:spcAft>
                          <a:spcPts val="300"/>
                        </a:spcAft>
                        <a:buNone/>
                      </a:pPr>
                      <a:r>
                        <a:rPr lang="en-GB" sz="2000" b="1">
                          <a:effectLst/>
                          <a:latin typeface="Arial" panose="020B0604020202020204" pitchFamily="34" charset="0"/>
                          <a:ea typeface="SimSun" panose="02010600030101010101" pitchFamily="2" charset="-122"/>
                          <a:cs typeface="Times New Roman" panose="02020603050405020304" pitchFamily="18" charset="0"/>
                        </a:rPr>
                        <a:t>SMR</a:t>
                      </a:r>
                    </a:p>
                  </a:txBody>
                  <a:tcPr marL="43540" marR="43540" marT="0" marB="0" anchor="ctr"/>
                </a:tc>
                <a:tc>
                  <a:txBody>
                    <a:bodyPr/>
                    <a:lstStyle/>
                    <a:p>
                      <a:pPr algn="ctr">
                        <a:spcBef>
                          <a:spcPts val="300"/>
                        </a:spcBef>
                        <a:spcAft>
                          <a:spcPts val="300"/>
                        </a:spcAft>
                        <a:buNone/>
                      </a:pPr>
                      <a:r>
                        <a:rPr lang="en-GB" sz="2000" b="1">
                          <a:effectLst/>
                          <a:latin typeface="Arial" panose="020B0604020202020204" pitchFamily="34" charset="0"/>
                          <a:ea typeface="SimSun" panose="02010600030101010101" pitchFamily="2" charset="-122"/>
                          <a:cs typeface="Times New Roman" panose="02020603050405020304" pitchFamily="18" charset="0"/>
                        </a:rPr>
                        <a:t>Source</a:t>
                      </a:r>
                    </a:p>
                  </a:txBody>
                  <a:tcPr marL="43540" marR="43540" marT="0" marB="0" anchor="ctr"/>
                </a:tc>
                <a:extLst>
                  <a:ext uri="{0D108BD9-81ED-4DB2-BD59-A6C34878D82A}">
                    <a16:rowId xmlns:a16="http://schemas.microsoft.com/office/drawing/2014/main" val="1916816201"/>
                  </a:ext>
                </a:extLst>
              </a:tr>
              <a:tr h="212864">
                <a:tc>
                  <a:txBody>
                    <a:bodyPr/>
                    <a:lstStyle/>
                    <a:p>
                      <a:pPr>
                        <a:spcBef>
                          <a:spcPts val="300"/>
                        </a:spcBef>
                        <a:spcAft>
                          <a:spcPts val="300"/>
                        </a:spcAft>
                        <a:buNone/>
                      </a:pPr>
                      <a:r>
                        <a:rPr lang="en-GB" sz="2000" b="1">
                          <a:effectLst/>
                          <a:latin typeface="Arial" panose="020B0604020202020204" pitchFamily="34" charset="0"/>
                          <a:cs typeface="Arial" panose="020B0604020202020204" pitchFamily="34" charset="0"/>
                        </a:rPr>
                        <a:t>Company preference (TA677 and ID6325)</a:t>
                      </a:r>
                      <a:endParaRPr lang="en-GB" sz="2000" b="1">
                        <a:effectLst/>
                        <a:latin typeface="Arial" panose="020B0604020202020204" pitchFamily="34" charset="0"/>
                        <a:ea typeface="SimSun" panose="02010600030101010101" pitchFamily="2" charset="-122"/>
                        <a:cs typeface="Arial" panose="020B0604020202020204" pitchFamily="34" charset="0"/>
                      </a:endParaRPr>
                    </a:p>
                  </a:txBody>
                  <a:tcPr marL="43540" marR="43540" marT="0" marB="0"/>
                </a:tc>
                <a:tc>
                  <a:txBody>
                    <a:bodyPr/>
                    <a:lstStyle/>
                    <a:p>
                      <a:pPr algn="ctr">
                        <a:spcBef>
                          <a:spcPts val="300"/>
                        </a:spcBef>
                        <a:spcAft>
                          <a:spcPts val="300"/>
                        </a:spcAft>
                        <a:buNone/>
                      </a:pPr>
                      <a:r>
                        <a:rPr lang="en-GB" sz="2000" b="0" u="none">
                          <a:effectLst/>
                          <a:latin typeface="Arial" panose="020B0604020202020204" pitchFamily="34" charset="0"/>
                          <a:ea typeface="SimSun" panose="02010600030101010101" pitchFamily="2" charset="-122"/>
                          <a:cs typeface="Times New Roman" panose="02020603050405020304" pitchFamily="18" charset="0"/>
                        </a:rPr>
                        <a:t>1.09</a:t>
                      </a:r>
                    </a:p>
                  </a:txBody>
                  <a:tcPr marL="43540" marR="43540" marT="0" marB="0"/>
                </a:tc>
                <a:tc>
                  <a:txBody>
                    <a:bodyPr/>
                    <a:lstStyle/>
                    <a:p>
                      <a:pPr algn="l">
                        <a:spcBef>
                          <a:spcPts val="300"/>
                        </a:spcBef>
                        <a:spcAft>
                          <a:spcPts val="300"/>
                        </a:spcAft>
                        <a:buNone/>
                      </a:pPr>
                      <a:r>
                        <a:rPr lang="en-GB" sz="2000" b="0" u="none">
                          <a:solidFill>
                            <a:schemeClr val="tx1"/>
                          </a:solidFill>
                          <a:effectLst/>
                          <a:latin typeface="Arial" panose="020B0604020202020204" pitchFamily="34" charset="0"/>
                          <a:ea typeface="SimSun" panose="02010600030101010101" pitchFamily="2" charset="-122"/>
                          <a:cs typeface="Times New Roman" panose="02020603050405020304" pitchFamily="18" charset="0"/>
                        </a:rPr>
                        <a:t>Maurer et al 2014: data from a French cohort of people with DLBCL having </a:t>
                      </a:r>
                      <a:r>
                        <a:rPr lang="en-GB" sz="2000" b="0" u="none"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alloSCT</a:t>
                      </a:r>
                      <a:r>
                        <a:rPr lang="en-GB" sz="2000" b="0" u="none">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accepted in TA559 (axicabtagene ciloleucel for treating DLBCL after 2 or more systemic therapies, 2019)</a:t>
                      </a:r>
                      <a:endParaRPr lang="en-GB" sz="2000" b="0" u="none">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solidFill>
                      <a:srgbClr val="CCD8DD"/>
                    </a:solidFill>
                  </a:tcPr>
                </a:tc>
                <a:extLst>
                  <a:ext uri="{0D108BD9-81ED-4DB2-BD59-A6C34878D82A}">
                    <a16:rowId xmlns:a16="http://schemas.microsoft.com/office/drawing/2014/main" val="2976878621"/>
                  </a:ext>
                </a:extLst>
              </a:tr>
              <a:tr h="216000">
                <a:tc>
                  <a:txBody>
                    <a:bodyPr/>
                    <a:lstStyle/>
                    <a:p>
                      <a:pPr>
                        <a:spcBef>
                          <a:spcPts val="300"/>
                        </a:spcBef>
                        <a:spcAft>
                          <a:spcPts val="300"/>
                        </a:spcAft>
                        <a:buNone/>
                      </a:pPr>
                      <a:r>
                        <a:rPr lang="en-GB" sz="2000" b="1">
                          <a:effectLst/>
                          <a:latin typeface="Arial" panose="020B0604020202020204" pitchFamily="34" charset="0"/>
                          <a:cs typeface="Arial" panose="020B0604020202020204" pitchFamily="34" charset="0"/>
                        </a:rPr>
                        <a:t>Committee preference (TA677)</a:t>
                      </a:r>
                      <a:endParaRPr lang="en-GB" sz="2000" b="1">
                        <a:effectLst/>
                        <a:latin typeface="Arial" panose="020B0604020202020204" pitchFamily="34" charset="0"/>
                        <a:ea typeface="SimSun" panose="02010600030101010101" pitchFamily="2" charset="-122"/>
                        <a:cs typeface="Arial" panose="020B0604020202020204" pitchFamily="34" charset="0"/>
                      </a:endParaRPr>
                    </a:p>
                  </a:txBody>
                  <a:tcPr marL="43540" marR="43540" marT="0" marB="0">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buNone/>
                      </a:pPr>
                      <a:r>
                        <a:rPr lang="en-GB" sz="2000" b="0" u="none">
                          <a:effectLst/>
                          <a:latin typeface="Arial" panose="020B0604020202020204" pitchFamily="34" charset="0"/>
                          <a:ea typeface="SimSun" panose="02010600030101010101" pitchFamily="2" charset="-122"/>
                          <a:cs typeface="Times New Roman" panose="02020603050405020304" pitchFamily="18" charset="0"/>
                        </a:rPr>
                        <a:t>2.36</a:t>
                      </a:r>
                    </a:p>
                  </a:txBody>
                  <a:tcPr marL="43540" marR="43540" marT="0" marB="0">
                    <a:lnB w="12700" cap="flat" cmpd="sng" algn="ctr">
                      <a:solidFill>
                        <a:schemeClr val="bg1"/>
                      </a:solidFill>
                      <a:prstDash val="solid"/>
                      <a:round/>
                      <a:headEnd type="none" w="med" len="med"/>
                      <a:tailEnd type="none" w="med" len="med"/>
                    </a:lnB>
                  </a:tcPr>
                </a:tc>
                <a:tc>
                  <a:txBody>
                    <a:bodyPr/>
                    <a:lstStyle/>
                    <a:p>
                      <a:pPr algn="l">
                        <a:spcBef>
                          <a:spcPts val="300"/>
                        </a:spcBef>
                        <a:spcAft>
                          <a:spcPts val="300"/>
                        </a:spcAft>
                        <a:buNone/>
                      </a:pPr>
                      <a:r>
                        <a:rPr lang="en-GB" sz="2000" b="0" u="none">
                          <a:solidFill>
                            <a:schemeClr val="tx1"/>
                          </a:solidFill>
                          <a:effectLst/>
                          <a:latin typeface="Arial" panose="020B0604020202020204" pitchFamily="34" charset="0"/>
                          <a:ea typeface="SimSun" panose="02010600030101010101" pitchFamily="2" charset="-122"/>
                          <a:cs typeface="Times New Roman" panose="02020603050405020304" pitchFamily="18" charset="0"/>
                        </a:rPr>
                        <a:t>Eskelund et al 2016: reports up to 15 years of follow up (median 11.4 years) of 160 newly diagnosed patients with MCL after first-line treatment with chemotherapy then autoSCT (SMR range considered in TA677, 2020 = 2.36 to 4.37)</a:t>
                      </a:r>
                      <a:endParaRPr lang="en-GB" sz="2000" b="0" u="none">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441862650"/>
                  </a:ext>
                </a:extLst>
              </a:tr>
              <a:tr h="212864">
                <a:tc>
                  <a:txBody>
                    <a:bodyPr/>
                    <a:lstStyle/>
                    <a:p>
                      <a:pPr>
                        <a:spcBef>
                          <a:spcPts val="300"/>
                        </a:spcBef>
                        <a:spcAft>
                          <a:spcPts val="300"/>
                        </a:spcAft>
                        <a:buNone/>
                      </a:pPr>
                      <a:r>
                        <a:rPr lang="en-GB" sz="2000" b="1">
                          <a:effectLst/>
                          <a:latin typeface="Arial" panose="020B0604020202020204" pitchFamily="34" charset="0"/>
                          <a:cs typeface="Arial" panose="020B0604020202020204" pitchFamily="34" charset="0"/>
                        </a:rPr>
                        <a:t>EAG preference (ID6325)</a:t>
                      </a:r>
                      <a:endParaRPr lang="en-GB" sz="2000" b="1">
                        <a:effectLst/>
                        <a:latin typeface="Arial" panose="020B0604020202020204" pitchFamily="34" charset="0"/>
                        <a:ea typeface="SimSun" panose="02010600030101010101" pitchFamily="2" charset="-122"/>
                        <a:cs typeface="Arial" panose="020B0604020202020204" pitchFamily="34" charset="0"/>
                      </a:endParaRPr>
                    </a:p>
                  </a:txBody>
                  <a:tcPr marL="43540" marR="43540" marT="0" marB="0">
                    <a:lnT w="12700" cap="flat" cmpd="sng" algn="ctr">
                      <a:solidFill>
                        <a:schemeClr val="bg1"/>
                      </a:solidFill>
                      <a:prstDash val="solid"/>
                      <a:round/>
                      <a:headEnd type="none" w="med" len="med"/>
                      <a:tailEnd type="none" w="med" len="med"/>
                    </a:lnT>
                  </a:tcPr>
                </a:tc>
                <a:tc>
                  <a:txBody>
                    <a:bodyPr/>
                    <a:lstStyle/>
                    <a:p>
                      <a:pPr algn="ctr">
                        <a:spcBef>
                          <a:spcPts val="300"/>
                        </a:spcBef>
                        <a:spcAft>
                          <a:spcPts val="300"/>
                        </a:spcAft>
                        <a:buNone/>
                      </a:pPr>
                      <a:r>
                        <a:rPr lang="en-GB" sz="2000" b="0">
                          <a:solidFill>
                            <a:schemeClr val="tx1"/>
                          </a:solidFill>
                          <a:effectLst/>
                        </a:rPr>
                        <a:t>3.00</a:t>
                      </a:r>
                      <a:endParaRPr lang="en-GB" sz="2000" b="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43540" marR="43540" marT="0" marB="0">
                    <a:lnT w="12700" cap="flat" cmpd="sng" algn="ctr">
                      <a:solidFill>
                        <a:schemeClr val="bg1"/>
                      </a:solidFill>
                      <a:prstDash val="solid"/>
                      <a:round/>
                      <a:headEnd type="none" w="med" len="med"/>
                      <a:tailEnd type="none" w="med" len="med"/>
                    </a:lnT>
                    <a:solidFill>
                      <a:srgbClr val="CCD8DD"/>
                    </a:solidFill>
                  </a:tcPr>
                </a:tc>
                <a:tc>
                  <a:txBody>
                    <a:bodyPr/>
                    <a:lstStyle/>
                    <a:p>
                      <a:pPr algn="l">
                        <a:spcBef>
                          <a:spcPts val="300"/>
                        </a:spcBef>
                        <a:spcAft>
                          <a:spcPts val="300"/>
                        </a:spcAft>
                        <a:buNone/>
                      </a:pPr>
                      <a:r>
                        <a:rPr lang="en-GB" sz="2000" b="0" u="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Comparing ZUMA-2 data over period of 60 to 88 months with general population mortality produces an average SMR of </a:t>
                      </a:r>
                      <a:r>
                        <a:rPr lang="en-GB" sz="2000" b="0" u="sng" dirty="0">
                          <a:solidFill>
                            <a:schemeClr val="tx1"/>
                          </a:solidFill>
                          <a:effectLst/>
                          <a:highlight>
                            <a:srgbClr val="000000"/>
                          </a:highlight>
                          <a:latin typeface="Arial" panose="020B0604020202020204" pitchFamily="34" charset="0"/>
                          <a:ea typeface="SimSun" panose="02010600030101010101" pitchFamily="2" charset="-122"/>
                          <a:cs typeface="Times New Roman" panose="02020603050405020304" pitchFamily="18" charset="0"/>
                        </a:rPr>
                        <a:t>xxx</a:t>
                      </a:r>
                      <a:r>
                        <a:rPr lang="en-GB" sz="2000" b="0" u="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(SD </a:t>
                      </a:r>
                      <a:r>
                        <a:rPr lang="en-GB" sz="2000" b="0" u="sng" dirty="0">
                          <a:solidFill>
                            <a:schemeClr val="tx1"/>
                          </a:solidFill>
                          <a:effectLst/>
                          <a:highlight>
                            <a:srgbClr val="000000"/>
                          </a:highlight>
                          <a:latin typeface="Arial" panose="020B0604020202020204" pitchFamily="34" charset="0"/>
                          <a:ea typeface="SimSun" panose="02010600030101010101" pitchFamily="2" charset="-122"/>
                          <a:cs typeface="Times New Roman" panose="02020603050405020304" pitchFamily="18" charset="0"/>
                        </a:rPr>
                        <a:t>xxx</a:t>
                      </a:r>
                      <a:r>
                        <a:rPr lang="en-GB" sz="2000" b="0" u="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indicating that the company’s selected value underestimates the mortality risk. SMR of 3.00 (SD 0.39) accepted in TA893 (brexu-cel for R/R B-ALL, 2023)</a:t>
                      </a:r>
                    </a:p>
                  </a:txBody>
                  <a:tcPr marL="43540" marR="43540" marT="0" marB="0">
                    <a:lnT w="12700" cap="flat" cmpd="sng" algn="ctr">
                      <a:solidFill>
                        <a:schemeClr val="bg1"/>
                      </a:solidFill>
                      <a:prstDash val="solid"/>
                      <a:round/>
                      <a:headEnd type="none" w="med" len="med"/>
                      <a:tailEnd type="none" w="med" len="med"/>
                    </a:lnT>
                    <a:solidFill>
                      <a:srgbClr val="CCD8DD"/>
                    </a:solidFill>
                  </a:tcPr>
                </a:tc>
                <a:extLst>
                  <a:ext uri="{0D108BD9-81ED-4DB2-BD59-A6C34878D82A}">
                    <a16:rowId xmlns:a16="http://schemas.microsoft.com/office/drawing/2014/main" val="1205180364"/>
                  </a:ext>
                </a:extLst>
              </a:tr>
            </a:tbl>
          </a:graphicData>
        </a:graphic>
      </p:graphicFrame>
      <p:sp>
        <p:nvSpPr>
          <p:cNvPr id="9" name="TextBox 8">
            <a:extLst>
              <a:ext uri="{FF2B5EF4-FFF2-40B4-BE49-F238E27FC236}">
                <a16:creationId xmlns:a16="http://schemas.microsoft.com/office/drawing/2014/main" id="{9BB4E564-8613-7434-1BA4-902CCA10C94B}"/>
              </a:ext>
            </a:extLst>
          </p:cNvPr>
          <p:cNvSpPr txBox="1"/>
          <p:nvPr/>
        </p:nvSpPr>
        <p:spPr>
          <a:xfrm>
            <a:off x="7500720" y="6029783"/>
            <a:ext cx="4216789" cy="369332"/>
          </a:xfrm>
          <a:prstGeom prst="rect">
            <a:avLst/>
          </a:prstGeom>
          <a:noFill/>
        </p:spPr>
        <p:txBody>
          <a:bodyPr wrap="square" rtlCol="0">
            <a:spAutoFit/>
          </a:bodyPr>
          <a:lstStyle/>
          <a:p>
            <a:r>
              <a:rPr lang="en-GB">
                <a:hlinkClick r:id="rId2" action="ppaction://hlinksldjump"/>
              </a:rPr>
              <a:t>Back to cure assumption key issue</a:t>
            </a:r>
            <a:endParaRPr lang="en-GB"/>
          </a:p>
        </p:txBody>
      </p:sp>
      <p:sp>
        <p:nvSpPr>
          <p:cNvPr id="10" name="Rectangle 9" descr="Marker showing slides are confidential ">
            <a:extLst>
              <a:ext uri="{FF2B5EF4-FFF2-40B4-BE49-F238E27FC236}">
                <a16:creationId xmlns:a16="http://schemas.microsoft.com/office/drawing/2014/main" id="{10BE81B4-A39B-0E2F-D5A7-2E742F4D7DD9}"/>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30203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a:t>Patient perspectives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a:t>Unmet need because of relapsing nature of MCL</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1260215"/>
            <a:ext cx="8197881" cy="4879390"/>
          </a:xfrm>
        </p:spPr>
        <p:txBody>
          <a:bodyPr/>
          <a:lstStyle/>
          <a:p>
            <a:pPr>
              <a:lnSpc>
                <a:spcPct val="100000"/>
              </a:lnSpc>
              <a:spcBef>
                <a:spcPts val="600"/>
              </a:spcBef>
            </a:pPr>
            <a:r>
              <a:rPr lang="en-GB" sz="2000" b="1"/>
              <a:t>Submissions from Lymphoma Action</a:t>
            </a:r>
          </a:p>
          <a:p>
            <a:pPr marL="285750" indent="-285750">
              <a:lnSpc>
                <a:spcPct val="100000"/>
              </a:lnSpc>
              <a:spcBef>
                <a:spcPts val="600"/>
              </a:spcBef>
              <a:buFont typeface="Arial" panose="020B0604020202020204" pitchFamily="34" charset="0"/>
              <a:buChar char="•"/>
            </a:pPr>
            <a:r>
              <a:rPr lang="en-GB" sz="2000"/>
              <a:t>MCL almost always relapses, so aim is to achieve as much time as possible cancer free in between treatments</a:t>
            </a:r>
          </a:p>
          <a:p>
            <a:pPr marL="285750" indent="-285750">
              <a:lnSpc>
                <a:spcPct val="100000"/>
              </a:lnSpc>
              <a:spcBef>
                <a:spcPts val="600"/>
              </a:spcBef>
              <a:buFont typeface="Arial" panose="020B0604020202020204" pitchFamily="34" charset="0"/>
              <a:buChar char="•"/>
            </a:pPr>
            <a:r>
              <a:rPr lang="en-GB" sz="2000"/>
              <a:t>Big psychological impact of MCL diagnosis, causing insomnia, anxiety and a constant fear of dying because of high risk of relapse and running out of viable treatment options</a:t>
            </a:r>
          </a:p>
          <a:p>
            <a:pPr marL="285750" indent="-285750">
              <a:lnSpc>
                <a:spcPct val="100000"/>
              </a:lnSpc>
              <a:spcBef>
                <a:spcPts val="600"/>
              </a:spcBef>
              <a:buFont typeface="Arial" panose="020B0604020202020204" pitchFamily="34" charset="0"/>
              <a:buChar char="•"/>
            </a:pPr>
            <a:r>
              <a:rPr lang="en-GB" sz="2000"/>
              <a:t>People first offered chemotherapy in combination with immunotherapy such as rituximab. If fit enough, they will be offered an intensive regimen including cytarabine - can be difficult to endure. Others will be offered alternative chemotherapy regimens </a:t>
            </a:r>
          </a:p>
          <a:p>
            <a:pPr marL="285750" indent="-285750">
              <a:lnSpc>
                <a:spcPct val="100000"/>
              </a:lnSpc>
              <a:spcBef>
                <a:spcPts val="600"/>
              </a:spcBef>
              <a:buFont typeface="Arial" panose="020B0604020202020204" pitchFamily="34" charset="0"/>
              <a:buChar char="•"/>
            </a:pPr>
            <a:r>
              <a:rPr lang="en-GB" sz="2000"/>
              <a:t>Without </a:t>
            </a:r>
            <a:r>
              <a:rPr lang="en-GB" sz="2000" err="1"/>
              <a:t>brexu</a:t>
            </a:r>
            <a:r>
              <a:rPr lang="en-GB" sz="2000"/>
              <a:t>-cel there will be an increase in unmet need for patients who have relapsed after an autologous stem cell transplant and who may not be able to find a donor match on the stem cell transplant register</a:t>
            </a:r>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780015" y="434288"/>
            <a:ext cx="3241688" cy="3093683"/>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“Before having the treatment, life was very difficult. I lost my hearing completely in one ear, had no appetite, and no energy. I went from being a very active person to someone who couldn’t do anything.”</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780015" y="4011285"/>
            <a:ext cx="3241687" cy="2336352"/>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“We need as many treatments at our disposal as possible given the high relapse rate. This is especially important for younger patients.”</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4306638" y="6568879"/>
            <a:ext cx="2792804" cy="289121"/>
          </a:xfrm>
        </p:spPr>
        <p:txBody>
          <a:bodyPr/>
          <a:lstStyle/>
          <a:p>
            <a:r>
              <a:rPr lang="en-GB"/>
              <a:t>MCL, mantle cell lymphoma</a:t>
            </a:r>
          </a:p>
        </p:txBody>
      </p:sp>
    </p:spTree>
    <p:extLst>
      <p:ext uri="{BB962C8B-B14F-4D97-AF65-F5344CB8AC3E}">
        <p14:creationId xmlns:p14="http://schemas.microsoft.com/office/powerpoint/2010/main" val="16747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84B51-AF35-88E3-532B-559034BB8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7633B-B0A5-8133-4525-6E1978AD3009}"/>
              </a:ext>
            </a:extLst>
          </p:cNvPr>
          <p:cNvSpPr>
            <a:spLocks noGrp="1"/>
          </p:cNvSpPr>
          <p:nvPr>
            <p:ph type="title"/>
          </p:nvPr>
        </p:nvSpPr>
        <p:spPr/>
        <p:txBody>
          <a:bodyPr>
            <a:normAutofit/>
          </a:bodyPr>
          <a:lstStyle/>
          <a:p>
            <a:r>
              <a:rPr lang="en-GB"/>
              <a:t>CAR-T tariff cost for 2025/2026</a:t>
            </a:r>
          </a:p>
        </p:txBody>
      </p:sp>
      <p:sp>
        <p:nvSpPr>
          <p:cNvPr id="4" name="Text Placeholder 3">
            <a:extLst>
              <a:ext uri="{FF2B5EF4-FFF2-40B4-BE49-F238E27FC236}">
                <a16:creationId xmlns:a16="http://schemas.microsoft.com/office/drawing/2014/main" id="{B7113988-BBE2-E1B6-ABA1-440432A0D293}"/>
              </a:ext>
            </a:extLst>
          </p:cNvPr>
          <p:cNvSpPr>
            <a:spLocks noGrp="1"/>
          </p:cNvSpPr>
          <p:nvPr>
            <p:ph type="body" sz="quarter" idx="13"/>
          </p:nvPr>
        </p:nvSpPr>
        <p:spPr>
          <a:xfrm>
            <a:off x="1643865" y="6408415"/>
            <a:ext cx="9376293" cy="562601"/>
          </a:xfrm>
        </p:spPr>
        <p:txBody>
          <a:bodyPr>
            <a:normAutofit/>
          </a:bodyPr>
          <a:lstStyle/>
          <a:p>
            <a:r>
              <a:rPr lang="en-GB"/>
              <a:t>DLBCL, </a:t>
            </a:r>
            <a:r>
              <a:rPr lang="fr-FR"/>
              <a:t>diffuse large B‑</a:t>
            </a:r>
            <a:r>
              <a:rPr lang="fr-FR" err="1"/>
              <a:t>cell</a:t>
            </a:r>
            <a:r>
              <a:rPr lang="fr-FR"/>
              <a:t> </a:t>
            </a:r>
            <a:r>
              <a:rPr lang="fr-FR" err="1"/>
              <a:t>lymphoma</a:t>
            </a:r>
            <a:r>
              <a:rPr lang="fr-FR"/>
              <a:t>; MCL, </a:t>
            </a:r>
            <a:r>
              <a:rPr lang="fr-FR" err="1"/>
              <a:t>mantle</a:t>
            </a:r>
            <a:r>
              <a:rPr lang="fr-FR"/>
              <a:t> </a:t>
            </a:r>
            <a:r>
              <a:rPr lang="fr-FR" err="1"/>
              <a:t>cell</a:t>
            </a:r>
            <a:r>
              <a:rPr lang="fr-FR"/>
              <a:t> </a:t>
            </a:r>
            <a:r>
              <a:rPr lang="fr-FR" err="1"/>
              <a:t>lymphoma</a:t>
            </a:r>
            <a:r>
              <a:rPr lang="fr-FR"/>
              <a:t>; B-ALL, </a:t>
            </a:r>
            <a:r>
              <a:rPr lang="en-GB"/>
              <a:t>B‑cell acute lymphoblastic leukaemia; </a:t>
            </a:r>
            <a:r>
              <a:rPr lang="en-GB" err="1"/>
              <a:t>alloSCT</a:t>
            </a:r>
            <a:r>
              <a:rPr lang="en-GB"/>
              <a:t>, allogeneic stem-cell transplant; R/R, relapsed or refractory; </a:t>
            </a:r>
            <a:r>
              <a:rPr lang="en-GB" err="1"/>
              <a:t>autoSCT</a:t>
            </a:r>
            <a:r>
              <a:rPr lang="en-GB"/>
              <a:t>, autologous stem-cell transplant</a:t>
            </a:r>
          </a:p>
        </p:txBody>
      </p:sp>
      <p:sp>
        <p:nvSpPr>
          <p:cNvPr id="9" name="TextBox 8">
            <a:extLst>
              <a:ext uri="{FF2B5EF4-FFF2-40B4-BE49-F238E27FC236}">
                <a16:creationId xmlns:a16="http://schemas.microsoft.com/office/drawing/2014/main" id="{6661FD79-BE6F-0BE7-BF97-442305D9CFB8}"/>
              </a:ext>
            </a:extLst>
          </p:cNvPr>
          <p:cNvSpPr txBox="1"/>
          <p:nvPr/>
        </p:nvSpPr>
        <p:spPr>
          <a:xfrm>
            <a:off x="8558958" y="375266"/>
            <a:ext cx="4216789" cy="369332"/>
          </a:xfrm>
          <a:prstGeom prst="rect">
            <a:avLst/>
          </a:prstGeom>
          <a:noFill/>
        </p:spPr>
        <p:txBody>
          <a:bodyPr wrap="square" rtlCol="0">
            <a:spAutoFit/>
          </a:bodyPr>
          <a:lstStyle/>
          <a:p>
            <a:r>
              <a:rPr lang="en-GB">
                <a:hlinkClick r:id="rId2" action="ppaction://hlinksldjump"/>
              </a:rPr>
              <a:t>Back to CAR-T tariff key issue</a:t>
            </a:r>
            <a:endParaRPr lang="en-GB"/>
          </a:p>
        </p:txBody>
      </p:sp>
      <p:sp>
        <p:nvSpPr>
          <p:cNvPr id="11" name="TextBox 10">
            <a:extLst>
              <a:ext uri="{FF2B5EF4-FFF2-40B4-BE49-F238E27FC236}">
                <a16:creationId xmlns:a16="http://schemas.microsoft.com/office/drawing/2014/main" id="{BD10E9BF-64E4-A749-BD72-16CAAF209FB4}"/>
              </a:ext>
            </a:extLst>
          </p:cNvPr>
          <p:cNvSpPr txBox="1"/>
          <p:nvPr/>
        </p:nvSpPr>
        <p:spPr>
          <a:xfrm>
            <a:off x="704146" y="1840923"/>
            <a:ext cx="5080205" cy="400110"/>
          </a:xfrm>
          <a:prstGeom prst="rect">
            <a:avLst/>
          </a:prstGeom>
          <a:noFill/>
        </p:spPr>
        <p:txBody>
          <a:bodyPr wrap="square" rtlCol="0">
            <a:spAutoFit/>
          </a:bodyPr>
          <a:lstStyle/>
          <a:p>
            <a:r>
              <a:rPr lang="en-GB" sz="2000"/>
              <a:t>Items included in the CAR-T tariff cost</a:t>
            </a:r>
          </a:p>
        </p:txBody>
      </p:sp>
      <p:graphicFrame>
        <p:nvGraphicFramePr>
          <p:cNvPr id="3" name="Table 2">
            <a:extLst>
              <a:ext uri="{FF2B5EF4-FFF2-40B4-BE49-F238E27FC236}">
                <a16:creationId xmlns:a16="http://schemas.microsoft.com/office/drawing/2014/main" id="{6A354732-8E40-5A52-7B27-C1942E3E211B}"/>
              </a:ext>
            </a:extLst>
          </p:cNvPr>
          <p:cNvGraphicFramePr>
            <a:graphicFrameLocks noGrp="1"/>
          </p:cNvGraphicFramePr>
          <p:nvPr>
            <p:extLst>
              <p:ext uri="{D42A27DB-BD31-4B8C-83A1-F6EECF244321}">
                <p14:modId xmlns:p14="http://schemas.microsoft.com/office/powerpoint/2010/main" val="4081332848"/>
              </p:ext>
            </p:extLst>
          </p:nvPr>
        </p:nvGraphicFramePr>
        <p:xfrm>
          <a:off x="704146" y="2210255"/>
          <a:ext cx="7128000" cy="4042200"/>
        </p:xfrm>
        <a:graphic>
          <a:graphicData uri="http://schemas.openxmlformats.org/drawingml/2006/table">
            <a:tbl>
              <a:tblPr firstRow="1" firstCol="1" bandRow="1"/>
              <a:tblGrid>
                <a:gridCol w="5544000">
                  <a:extLst>
                    <a:ext uri="{9D8B030D-6E8A-4147-A177-3AD203B41FA5}">
                      <a16:colId xmlns:a16="http://schemas.microsoft.com/office/drawing/2014/main" val="4017453737"/>
                    </a:ext>
                  </a:extLst>
                </a:gridCol>
                <a:gridCol w="1584000">
                  <a:extLst>
                    <a:ext uri="{9D8B030D-6E8A-4147-A177-3AD203B41FA5}">
                      <a16:colId xmlns:a16="http://schemas.microsoft.com/office/drawing/2014/main" val="3748048071"/>
                    </a:ext>
                  </a:extLst>
                </a:gridCol>
              </a:tblGrid>
              <a:tr h="282847">
                <a:tc>
                  <a:txBody>
                    <a:bodyPr/>
                    <a:lstStyle/>
                    <a:p>
                      <a:pPr>
                        <a:buNone/>
                      </a:pPr>
                      <a:r>
                        <a:rPr lang="en-GB" sz="2000" b="1">
                          <a:solidFill>
                            <a:srgbClr val="FFFFFF"/>
                          </a:solidFill>
                          <a:effectLst/>
                          <a:latin typeface="Arial" panose="020B0604020202020204" pitchFamily="34" charset="0"/>
                          <a:ea typeface="Aptos" panose="020B0004020202020204" pitchFamily="34" charset="0"/>
                          <a:cs typeface="Aptos" panose="020B0004020202020204" pitchFamily="34" charset="0"/>
                        </a:rPr>
                        <a:t>Costs associated with</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550"/>
                    </a:solidFill>
                  </a:tcPr>
                </a:tc>
                <a:tc>
                  <a:txBody>
                    <a:bodyPr/>
                    <a:lstStyle/>
                    <a:p>
                      <a:pPr>
                        <a:buNone/>
                      </a:pPr>
                      <a:r>
                        <a:rPr lang="en-GB" sz="2000" b="1">
                          <a:solidFill>
                            <a:srgbClr val="FFFFFF"/>
                          </a:solidFill>
                          <a:effectLst/>
                          <a:latin typeface="Arial" panose="020B0604020202020204" pitchFamily="34" charset="0"/>
                          <a:ea typeface="Aptos" panose="020B0004020202020204" pitchFamily="34" charset="0"/>
                          <a:cs typeface="Aptos" panose="020B0004020202020204" pitchFamily="34" charset="0"/>
                        </a:rPr>
                        <a:t>Included in NHS tariff?</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550"/>
                    </a:solidFill>
                  </a:tcPr>
                </a:tc>
                <a:extLst>
                  <a:ext uri="{0D108BD9-81ED-4DB2-BD59-A6C34878D82A}">
                    <a16:rowId xmlns:a16="http://schemas.microsoft.com/office/drawing/2014/main" val="1727109572"/>
                  </a:ext>
                </a:extLst>
              </a:tr>
              <a:tr h="108972">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Leukapheresis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FD0"/>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Yes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622861101"/>
                  </a:ext>
                </a:extLst>
              </a:tr>
              <a:tr h="108972">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CAR-T therapy delivery in hospital</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9"/>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Yes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2745317307"/>
                  </a:ext>
                </a:extLst>
              </a:tr>
              <a:tr h="110308">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Adverse events in hospital</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FD0"/>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Yes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685416116"/>
                  </a:ext>
                </a:extLst>
              </a:tr>
              <a:tr h="112444">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Monitoring for 100 days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9"/>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Yes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3560944767"/>
                  </a:ext>
                </a:extLst>
              </a:tr>
              <a:tr h="114581">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Training</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FD0"/>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Yes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3669184740"/>
                  </a:ext>
                </a:extLst>
              </a:tr>
              <a:tr h="112979">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Conditioning and bridging chemotherapy acquisition, administration and delivery</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9"/>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No</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2F2F"/>
                    </a:solidFill>
                  </a:tcPr>
                </a:tc>
                <a:extLst>
                  <a:ext uri="{0D108BD9-81ED-4DB2-BD59-A6C34878D82A}">
                    <a16:rowId xmlns:a16="http://schemas.microsoft.com/office/drawing/2014/main" val="785433254"/>
                  </a:ext>
                </a:extLst>
              </a:tr>
              <a:tr h="111376">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CAR-T product acquisition</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FD0"/>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No</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2F2F"/>
                    </a:solidFill>
                  </a:tcPr>
                </a:tc>
                <a:extLst>
                  <a:ext uri="{0D108BD9-81ED-4DB2-BD59-A6C34878D82A}">
                    <a16:rowId xmlns:a16="http://schemas.microsoft.com/office/drawing/2014/main" val="4204893839"/>
                  </a:ext>
                </a:extLst>
              </a:tr>
              <a:tr h="108972">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Subsequent treatments</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9"/>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No</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2F2F"/>
                    </a:solidFill>
                  </a:tcPr>
                </a:tc>
                <a:extLst>
                  <a:ext uri="{0D108BD9-81ED-4DB2-BD59-A6C34878D82A}">
                    <a16:rowId xmlns:a16="http://schemas.microsoft.com/office/drawing/2014/main" val="3447408179"/>
                  </a:ext>
                </a:extLst>
              </a:tr>
              <a:tr h="154110">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Subsequent allo-SCT</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FD0"/>
                    </a:solidFill>
                  </a:tcPr>
                </a:tc>
                <a:tc>
                  <a:txBody>
                    <a:bodyPr/>
                    <a:lstStyle/>
                    <a:p>
                      <a:pPr>
                        <a:buNone/>
                      </a:pPr>
                      <a:r>
                        <a:rPr lang="en-GB" sz="2000">
                          <a:solidFill>
                            <a:srgbClr val="000000"/>
                          </a:solidFill>
                          <a:effectLst/>
                          <a:latin typeface="Arial" panose="020B0604020202020204" pitchFamily="34" charset="0"/>
                          <a:ea typeface="Aptos" panose="020B0004020202020204" pitchFamily="34" charset="0"/>
                          <a:cs typeface="Aptos" panose="020B0004020202020204" pitchFamily="34" charset="0"/>
                        </a:rPr>
                        <a:t>No</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38461" marR="38461" marT="19230" marB="192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2F2F"/>
                    </a:solidFill>
                  </a:tcPr>
                </a:tc>
                <a:extLst>
                  <a:ext uri="{0D108BD9-81ED-4DB2-BD59-A6C34878D82A}">
                    <a16:rowId xmlns:a16="http://schemas.microsoft.com/office/drawing/2014/main" val="2468202635"/>
                  </a:ext>
                </a:extLst>
              </a:tr>
            </a:tbl>
          </a:graphicData>
        </a:graphic>
      </p:graphicFrame>
      <p:sp>
        <p:nvSpPr>
          <p:cNvPr id="8" name="TextBox 7">
            <a:extLst>
              <a:ext uri="{FF2B5EF4-FFF2-40B4-BE49-F238E27FC236}">
                <a16:creationId xmlns:a16="http://schemas.microsoft.com/office/drawing/2014/main" id="{646332ED-0BD6-9F59-CDB6-10F9B249C251}"/>
              </a:ext>
            </a:extLst>
          </p:cNvPr>
          <p:cNvSpPr txBox="1"/>
          <p:nvPr/>
        </p:nvSpPr>
        <p:spPr>
          <a:xfrm>
            <a:off x="704146" y="1012301"/>
            <a:ext cx="10582382" cy="707886"/>
          </a:xfrm>
          <a:prstGeom prst="rect">
            <a:avLst/>
          </a:prstGeom>
          <a:noFill/>
        </p:spPr>
        <p:txBody>
          <a:bodyPr wrap="square" rtlCol="0">
            <a:spAutoFit/>
          </a:bodyPr>
          <a:lstStyle/>
          <a:p>
            <a:pPr marL="285750" indent="-285750">
              <a:buFont typeface="Arial" panose="020B0604020202020204" pitchFamily="34" charset="0"/>
              <a:buChar char="•"/>
            </a:pPr>
            <a:r>
              <a:rPr lang="en-GB" sz="2000"/>
              <a:t>CAR T tariff for 2025/2026 is £60,462 </a:t>
            </a:r>
          </a:p>
          <a:p>
            <a:pPr marL="285750" indent="-285750">
              <a:buFont typeface="Arial" panose="020B0604020202020204" pitchFamily="34" charset="0"/>
              <a:buChar char="•"/>
            </a:pPr>
            <a:r>
              <a:rPr lang="en-GB" sz="2000"/>
              <a:t>This is the annual uplift applied to the 2024/25 figure of £58,953</a:t>
            </a:r>
          </a:p>
        </p:txBody>
      </p:sp>
    </p:spTree>
    <p:extLst>
      <p:ext uri="{BB962C8B-B14F-4D97-AF65-F5344CB8AC3E}">
        <p14:creationId xmlns:p14="http://schemas.microsoft.com/office/powerpoint/2010/main" val="366136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a:t>Clinical perspectives</a:t>
            </a:r>
            <a:br>
              <a:rPr lang="en-GB"/>
            </a:br>
            <a:endParaRPr lang="en-GB"/>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466724" y="709616"/>
            <a:ext cx="11250786" cy="520838"/>
          </a:xfrm>
        </p:spPr>
        <p:txBody>
          <a:bodyPr/>
          <a:lstStyle/>
          <a:p>
            <a:r>
              <a:rPr lang="en-GB"/>
              <a:t>Positive benefits for patients who respond well with prolonged remissions</a:t>
            </a: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106325" y="1132672"/>
            <a:ext cx="8439736" cy="5015712"/>
          </a:xfrm>
        </p:spPr>
        <p:txBody>
          <a:bodyPr/>
          <a:lstStyle/>
          <a:p>
            <a:pPr>
              <a:spcBef>
                <a:spcPts val="600"/>
              </a:spcBef>
            </a:pPr>
            <a:r>
              <a:rPr lang="en-GB" sz="2000" b="1"/>
              <a:t>Submissions from the Royal Marsden NHS Foundation Trust</a:t>
            </a:r>
          </a:p>
          <a:p>
            <a:pPr marL="342900" indent="-342900">
              <a:spcBef>
                <a:spcPts val="600"/>
              </a:spcBef>
              <a:buFont typeface="Arial" panose="020B0604020202020204" pitchFamily="34" charset="0"/>
              <a:buChar char="•"/>
            </a:pPr>
            <a:r>
              <a:rPr lang="en-GB" sz="2000"/>
              <a:t>Apart from small number of people who have </a:t>
            </a:r>
            <a:r>
              <a:rPr lang="en-GB" sz="2000" err="1"/>
              <a:t>alloSCT</a:t>
            </a:r>
            <a:r>
              <a:rPr lang="en-GB" sz="2000"/>
              <a:t>, treatment for MCL not expected to be curative. Aim of treatment is to reverse symptoms and give longest possible remission</a:t>
            </a:r>
          </a:p>
          <a:p>
            <a:pPr marL="342900" indent="-342900">
              <a:spcBef>
                <a:spcPts val="600"/>
              </a:spcBef>
              <a:buFont typeface="Arial" panose="020B0604020202020204" pitchFamily="34" charset="0"/>
              <a:buChar char="•"/>
            </a:pPr>
            <a:r>
              <a:rPr lang="en-GB" sz="2000"/>
              <a:t>MCL relapsing post ibrutinib therapy presents a significant challenge. CAR-T therapy appears most effective treatment available. Outcomes for those who relapse following ibrutinib therapy is poor with standard, non-CAR-T therapies</a:t>
            </a:r>
          </a:p>
          <a:p>
            <a:pPr marL="342900" indent="-342900">
              <a:spcBef>
                <a:spcPts val="600"/>
              </a:spcBef>
              <a:buFont typeface="Arial" panose="020B0604020202020204" pitchFamily="34" charset="0"/>
              <a:buChar char="•"/>
            </a:pPr>
            <a:r>
              <a:rPr lang="en-GB" sz="2000"/>
              <a:t>Side-effects of </a:t>
            </a:r>
            <a:r>
              <a:rPr lang="en-GB" sz="2000" err="1"/>
              <a:t>brexu</a:t>
            </a:r>
            <a:r>
              <a:rPr lang="en-GB" sz="2000"/>
              <a:t>-cel: cytokine release syndrome (CRS), immune effector cell associated neurological syndrome (ICANS), and infections in first month following treatment</a:t>
            </a:r>
          </a:p>
          <a:p>
            <a:pPr marL="342900" indent="-342900">
              <a:spcBef>
                <a:spcPts val="600"/>
              </a:spcBef>
              <a:buFont typeface="Arial" panose="020B0604020202020204" pitchFamily="34" charset="0"/>
              <a:buChar char="•"/>
            </a:pPr>
            <a:r>
              <a:rPr lang="en-GB" sz="2000"/>
              <a:t>Fatigue, low blood counts and risk of infection can persist following completion of treatment for several months</a:t>
            </a:r>
          </a:p>
        </p:txBody>
      </p:sp>
      <p:sp>
        <p:nvSpPr>
          <p:cNvPr id="7" name="Text Placeholder 6">
            <a:extLst>
              <a:ext uri="{FF2B5EF4-FFF2-40B4-BE49-F238E27FC236}">
                <a16:creationId xmlns:a16="http://schemas.microsoft.com/office/drawing/2014/main" id="{59C22959-A087-A208-9CE5-7A3221693AE2}"/>
              </a:ext>
            </a:extLst>
          </p:cNvPr>
          <p:cNvSpPr>
            <a:spLocks noGrp="1"/>
          </p:cNvSpPr>
          <p:nvPr>
            <p:ph type="body" sz="quarter" idx="13"/>
          </p:nvPr>
        </p:nvSpPr>
        <p:spPr>
          <a:xfrm>
            <a:off x="2311684" y="6573690"/>
            <a:ext cx="7335749" cy="284310"/>
          </a:xfrm>
        </p:spPr>
        <p:txBody>
          <a:bodyPr>
            <a:normAutofit/>
          </a:bodyPr>
          <a:lstStyle/>
          <a:p>
            <a:r>
              <a:rPr lang="en-GB"/>
              <a:t>MCL, mantle cell lymphoma; QoL, quality of life; </a:t>
            </a:r>
            <a:r>
              <a:rPr lang="en-GB" err="1"/>
              <a:t>alloSCT</a:t>
            </a:r>
            <a:r>
              <a:rPr lang="en-GB"/>
              <a:t>, allogeneic stem cell transplant </a:t>
            </a:r>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8546061" y="1125036"/>
            <a:ext cx="3531848" cy="2506920"/>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“Potentially a greater proportion of people will be able to return to work and / or their carers will have an improved QoL as a result of</a:t>
            </a:r>
            <a:r>
              <a:rPr lang="en-GB" sz="2000" i="1">
                <a:solidFill>
                  <a:srgbClr val="FFFFFF"/>
                </a:solidFill>
                <a:latin typeface="Arial" panose="020B0604020202020204" pitchFamily="34" charset="0"/>
              </a:rPr>
              <a:t> a</a:t>
            </a:r>
            <a:r>
              <a:rPr kumimoji="0" lang="en-GB" sz="2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 good response and long remission with CAR-T”</a:t>
            </a: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8546061" y="4012321"/>
            <a:ext cx="3539614" cy="2506920"/>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i="1">
                <a:solidFill>
                  <a:srgbClr val="FFFFFF"/>
                </a:solidFill>
                <a:latin typeface="Arial" panose="020B0604020202020204" pitchFamily="34" charset="0"/>
              </a:rPr>
              <a:t>“C</a:t>
            </a:r>
            <a:r>
              <a:rPr kumimoji="0" lang="en-GB" sz="2000" b="0" i="1" u="none" strike="noStrike" kern="1200" cap="none" spc="0" normalizeH="0" baseline="0" noProof="0" err="1">
                <a:ln>
                  <a:noFill/>
                </a:ln>
                <a:solidFill>
                  <a:srgbClr val="FFFFFF"/>
                </a:solidFill>
                <a:effectLst/>
                <a:uLnTx/>
                <a:uFillTx/>
                <a:latin typeface="Arial" panose="020B0604020202020204" pitchFamily="34" charset="0"/>
                <a:ea typeface="+mn-ea"/>
                <a:cs typeface="+mn-cs"/>
              </a:rPr>
              <a:t>hallenges</a:t>
            </a:r>
            <a:r>
              <a:rPr kumimoji="0" lang="en-GB" sz="2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 with getting patients to the point of cell infusion (30% of approved and 20% of harvested patients did not proceed with CAR-T therapy in the UK real world data),” </a:t>
            </a:r>
          </a:p>
        </p:txBody>
      </p:sp>
    </p:spTree>
    <p:extLst>
      <p:ext uri="{BB962C8B-B14F-4D97-AF65-F5344CB8AC3E}">
        <p14:creationId xmlns:p14="http://schemas.microsoft.com/office/powerpoint/2010/main" val="253190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9C7C6-A6BC-53DD-2E30-9E528D853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F73B4-4497-6E1E-09F5-B235765FB8B1}"/>
              </a:ext>
            </a:extLst>
          </p:cNvPr>
          <p:cNvSpPr>
            <a:spLocks noGrp="1"/>
          </p:cNvSpPr>
          <p:nvPr>
            <p:ph type="title"/>
          </p:nvPr>
        </p:nvSpPr>
        <p:spPr>
          <a:xfrm>
            <a:off x="340649" y="360025"/>
            <a:ext cx="11250785" cy="592817"/>
          </a:xfrm>
        </p:spPr>
        <p:txBody>
          <a:bodyPr>
            <a:normAutofit fontScale="90000"/>
          </a:bodyPr>
          <a:lstStyle/>
          <a:p>
            <a:r>
              <a:rPr lang="en-GB"/>
              <a:t>Proposed positioning of </a:t>
            </a:r>
            <a:r>
              <a:rPr lang="en-GB" err="1"/>
              <a:t>brexu</a:t>
            </a:r>
            <a:r>
              <a:rPr lang="en-GB"/>
              <a:t>-cel in the relapsed/refractory MCL treatment pathway</a:t>
            </a:r>
          </a:p>
        </p:txBody>
      </p:sp>
      <p:sp>
        <p:nvSpPr>
          <p:cNvPr id="5" name="Text Placeholder 4">
            <a:extLst>
              <a:ext uri="{FF2B5EF4-FFF2-40B4-BE49-F238E27FC236}">
                <a16:creationId xmlns:a16="http://schemas.microsoft.com/office/drawing/2014/main" id="{44145632-40DE-034F-BBFF-B0684839D457}"/>
              </a:ext>
            </a:extLst>
          </p:cNvPr>
          <p:cNvSpPr>
            <a:spLocks noGrp="1"/>
          </p:cNvSpPr>
          <p:nvPr>
            <p:ph type="body" sz="quarter" idx="13"/>
          </p:nvPr>
        </p:nvSpPr>
        <p:spPr>
          <a:xfrm>
            <a:off x="985562" y="6541556"/>
            <a:ext cx="10907618" cy="306808"/>
          </a:xfrm>
        </p:spPr>
        <p:txBody>
          <a:bodyPr>
            <a:normAutofit fontScale="92500"/>
          </a:bodyPr>
          <a:lstStyle/>
          <a:p>
            <a:r>
              <a:rPr lang="en-GB"/>
              <a:t>R-BAC, rituximab, </a:t>
            </a:r>
            <a:r>
              <a:rPr lang="en-GB" err="1"/>
              <a:t>bendamustine</a:t>
            </a:r>
            <a:r>
              <a:rPr lang="en-GB"/>
              <a:t> and cytarabine; </a:t>
            </a:r>
            <a:r>
              <a:rPr lang="en-GB" err="1"/>
              <a:t>alloSCT</a:t>
            </a:r>
            <a:r>
              <a:rPr lang="en-GB"/>
              <a:t>, allogeneic stem cell transplant; R/R, relapsed or refractory; MCL, mantle cell lymphoma</a:t>
            </a:r>
          </a:p>
        </p:txBody>
      </p:sp>
      <p:grpSp>
        <p:nvGrpSpPr>
          <p:cNvPr id="71" name="Group 70">
            <a:extLst>
              <a:ext uri="{FF2B5EF4-FFF2-40B4-BE49-F238E27FC236}">
                <a16:creationId xmlns:a16="http://schemas.microsoft.com/office/drawing/2014/main" id="{93F5130F-6150-3A8A-4A42-1D8F032D5596}"/>
              </a:ext>
            </a:extLst>
          </p:cNvPr>
          <p:cNvGrpSpPr/>
          <p:nvPr/>
        </p:nvGrpSpPr>
        <p:grpSpPr>
          <a:xfrm>
            <a:off x="340649" y="1449235"/>
            <a:ext cx="8279268" cy="4819170"/>
            <a:chOff x="2841949" y="1395471"/>
            <a:chExt cx="8279268" cy="4819170"/>
          </a:xfrm>
        </p:grpSpPr>
        <p:grpSp>
          <p:nvGrpSpPr>
            <p:cNvPr id="3" name="Group 2">
              <a:extLst>
                <a:ext uri="{FF2B5EF4-FFF2-40B4-BE49-F238E27FC236}">
                  <a16:creationId xmlns:a16="http://schemas.microsoft.com/office/drawing/2014/main" id="{FD6D07E4-B136-F2FC-23CE-0687DEB0C8BA}"/>
                </a:ext>
              </a:extLst>
            </p:cNvPr>
            <p:cNvGrpSpPr/>
            <p:nvPr/>
          </p:nvGrpSpPr>
          <p:grpSpPr>
            <a:xfrm>
              <a:off x="5121562" y="1395471"/>
              <a:ext cx="1701650" cy="467232"/>
              <a:chOff x="2951786" y="2848538"/>
              <a:chExt cx="1701650" cy="1033416"/>
            </a:xfrm>
          </p:grpSpPr>
          <p:sp>
            <p:nvSpPr>
              <p:cNvPr id="7" name="Rectangle: Rounded Corners 6">
                <a:extLst>
                  <a:ext uri="{FF2B5EF4-FFF2-40B4-BE49-F238E27FC236}">
                    <a16:creationId xmlns:a16="http://schemas.microsoft.com/office/drawing/2014/main" id="{C9692833-6A39-377F-BED7-9BE3970074F9}"/>
                  </a:ext>
                </a:extLst>
              </p:cNvPr>
              <p:cNvSpPr/>
              <p:nvPr/>
            </p:nvSpPr>
            <p:spPr>
              <a:xfrm>
                <a:off x="2951786" y="2848538"/>
                <a:ext cx="1701650" cy="103341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955E11CE-14D3-64EF-0F53-88954CB56551}"/>
                  </a:ext>
                </a:extLst>
              </p:cNvPr>
              <p:cNvSpPr txBox="1"/>
              <p:nvPr/>
            </p:nvSpPr>
            <p:spPr>
              <a:xfrm>
                <a:off x="2982054" y="2878806"/>
                <a:ext cx="1641114" cy="97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R/R MCL</a:t>
                </a:r>
              </a:p>
            </p:txBody>
          </p:sp>
        </p:grpSp>
        <p:grpSp>
          <p:nvGrpSpPr>
            <p:cNvPr id="9" name="Group 8">
              <a:extLst>
                <a:ext uri="{FF2B5EF4-FFF2-40B4-BE49-F238E27FC236}">
                  <a16:creationId xmlns:a16="http://schemas.microsoft.com/office/drawing/2014/main" id="{B95D6AFF-6C70-F48A-C6F0-DC8DC5DCBC00}"/>
                </a:ext>
              </a:extLst>
            </p:cNvPr>
            <p:cNvGrpSpPr/>
            <p:nvPr/>
          </p:nvGrpSpPr>
          <p:grpSpPr>
            <a:xfrm>
              <a:off x="4777454" y="2015103"/>
              <a:ext cx="2377173" cy="467232"/>
              <a:chOff x="2951786" y="2848538"/>
              <a:chExt cx="1701650" cy="1033416"/>
            </a:xfrm>
          </p:grpSpPr>
          <p:sp>
            <p:nvSpPr>
              <p:cNvPr id="10" name="Rectangle: Rounded Corners 9">
                <a:extLst>
                  <a:ext uri="{FF2B5EF4-FFF2-40B4-BE49-F238E27FC236}">
                    <a16:creationId xmlns:a16="http://schemas.microsoft.com/office/drawing/2014/main" id="{249D6C1D-A8FF-0212-BED6-1ECCCB2FCEA5}"/>
                  </a:ext>
                </a:extLst>
              </p:cNvPr>
              <p:cNvSpPr/>
              <p:nvPr/>
            </p:nvSpPr>
            <p:spPr>
              <a:xfrm>
                <a:off x="2951786" y="2848538"/>
                <a:ext cx="1701650" cy="103341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11" name="Rectangle: Rounded Corners 4">
                <a:extLst>
                  <a:ext uri="{FF2B5EF4-FFF2-40B4-BE49-F238E27FC236}">
                    <a16:creationId xmlns:a16="http://schemas.microsoft.com/office/drawing/2014/main" id="{81025895-2F36-3E94-C479-50A50BB199ED}"/>
                  </a:ext>
                </a:extLst>
              </p:cNvPr>
              <p:cNvSpPr txBox="1"/>
              <p:nvPr/>
            </p:nvSpPr>
            <p:spPr>
              <a:xfrm>
                <a:off x="2982054" y="2878806"/>
                <a:ext cx="1641114" cy="97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TA502 (ibrutinib)</a:t>
                </a:r>
              </a:p>
            </p:txBody>
          </p:sp>
        </p:grpSp>
        <p:grpSp>
          <p:nvGrpSpPr>
            <p:cNvPr id="13" name="Group 12">
              <a:extLst>
                <a:ext uri="{FF2B5EF4-FFF2-40B4-BE49-F238E27FC236}">
                  <a16:creationId xmlns:a16="http://schemas.microsoft.com/office/drawing/2014/main" id="{B34AA0E8-431B-2407-39C0-F1F7EE6535A5}"/>
                </a:ext>
              </a:extLst>
            </p:cNvPr>
            <p:cNvGrpSpPr/>
            <p:nvPr/>
          </p:nvGrpSpPr>
          <p:grpSpPr>
            <a:xfrm>
              <a:off x="5082352" y="2713288"/>
              <a:ext cx="1498630" cy="1033416"/>
              <a:chOff x="1333762" y="2848538"/>
              <a:chExt cx="1498630" cy="1033416"/>
            </a:xfrm>
          </p:grpSpPr>
          <p:sp>
            <p:nvSpPr>
              <p:cNvPr id="21" name="Rectangle: Rounded Corners 20">
                <a:extLst>
                  <a:ext uri="{FF2B5EF4-FFF2-40B4-BE49-F238E27FC236}">
                    <a16:creationId xmlns:a16="http://schemas.microsoft.com/office/drawing/2014/main" id="{E1136DC9-8E6E-18C0-C924-24A07AA7DC0E}"/>
                  </a:ext>
                </a:extLst>
              </p:cNvPr>
              <p:cNvSpPr/>
              <p:nvPr/>
            </p:nvSpPr>
            <p:spPr>
              <a:xfrm>
                <a:off x="1333762" y="2848538"/>
                <a:ext cx="1498630" cy="103341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22" name="Rectangle: Rounded Corners 6">
                <a:extLst>
                  <a:ext uri="{FF2B5EF4-FFF2-40B4-BE49-F238E27FC236}">
                    <a16:creationId xmlns:a16="http://schemas.microsoft.com/office/drawing/2014/main" id="{854DE240-C84E-2C91-734F-AD8F0BBE932C}"/>
                  </a:ext>
                </a:extLst>
              </p:cNvPr>
              <p:cNvSpPr txBox="1"/>
              <p:nvPr/>
            </p:nvSpPr>
            <p:spPr>
              <a:xfrm>
                <a:off x="1364030" y="2878806"/>
                <a:ext cx="1438094" cy="97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Palliative care</a:t>
                </a:r>
              </a:p>
            </p:txBody>
          </p:sp>
        </p:grpSp>
        <p:grpSp>
          <p:nvGrpSpPr>
            <p:cNvPr id="12" name="Group 11">
              <a:extLst>
                <a:ext uri="{FF2B5EF4-FFF2-40B4-BE49-F238E27FC236}">
                  <a16:creationId xmlns:a16="http://schemas.microsoft.com/office/drawing/2014/main" id="{465FCB8D-417B-211E-3279-C9971B013ABE}"/>
                </a:ext>
              </a:extLst>
            </p:cNvPr>
            <p:cNvGrpSpPr/>
            <p:nvPr/>
          </p:nvGrpSpPr>
          <p:grpSpPr>
            <a:xfrm>
              <a:off x="3789973" y="2710274"/>
              <a:ext cx="1172986" cy="1033416"/>
              <a:chOff x="41383" y="2848538"/>
              <a:chExt cx="1172986" cy="1033416"/>
            </a:xfrm>
          </p:grpSpPr>
          <p:sp>
            <p:nvSpPr>
              <p:cNvPr id="23" name="Rectangle: Rounded Corners 22">
                <a:extLst>
                  <a:ext uri="{FF2B5EF4-FFF2-40B4-BE49-F238E27FC236}">
                    <a16:creationId xmlns:a16="http://schemas.microsoft.com/office/drawing/2014/main" id="{2BC57092-59BD-E22C-6221-6093E096CD20}"/>
                  </a:ext>
                </a:extLst>
              </p:cNvPr>
              <p:cNvSpPr/>
              <p:nvPr/>
            </p:nvSpPr>
            <p:spPr>
              <a:xfrm>
                <a:off x="41383" y="2848538"/>
                <a:ext cx="1172986" cy="1033416"/>
              </a:xfrm>
              <a:prstGeom prst="roundRect">
                <a:avLst>
                  <a:gd name="adj" fmla="val 10000"/>
                </a:avLst>
              </a:prstGeom>
              <a:solidFill>
                <a:srgbClr val="DC9C7A"/>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24" name="Rectangle: Rounded Corners 4">
                <a:extLst>
                  <a:ext uri="{FF2B5EF4-FFF2-40B4-BE49-F238E27FC236}">
                    <a16:creationId xmlns:a16="http://schemas.microsoft.com/office/drawing/2014/main" id="{A1A66324-D157-3F9B-9445-ADD0C4395F00}"/>
                  </a:ext>
                </a:extLst>
              </p:cNvPr>
              <p:cNvSpPr txBox="1"/>
              <p:nvPr/>
            </p:nvSpPr>
            <p:spPr>
              <a:xfrm>
                <a:off x="71651" y="2878806"/>
                <a:ext cx="1112450" cy="97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err="1">
                    <a:latin typeface="Arial" panose="020B0604020202020204" pitchFamily="34" charset="0"/>
                    <a:cs typeface="Arial" panose="020B0604020202020204" pitchFamily="34" charset="0"/>
                  </a:rPr>
                  <a:t>Brexu</a:t>
                </a:r>
                <a:r>
                  <a:rPr lang="en-GB" sz="1800" kern="1200">
                    <a:latin typeface="Arial" panose="020B0604020202020204" pitchFamily="34" charset="0"/>
                    <a:cs typeface="Arial" panose="020B0604020202020204" pitchFamily="34" charset="0"/>
                  </a:rPr>
                  <a:t>-cel</a:t>
                </a:r>
              </a:p>
            </p:txBody>
          </p:sp>
        </p:grpSp>
        <p:grpSp>
          <p:nvGrpSpPr>
            <p:cNvPr id="15" name="Group 14">
              <a:extLst>
                <a:ext uri="{FF2B5EF4-FFF2-40B4-BE49-F238E27FC236}">
                  <a16:creationId xmlns:a16="http://schemas.microsoft.com/office/drawing/2014/main" id="{FABB6196-056A-1DA8-1106-C12A643EBBCD}"/>
                </a:ext>
              </a:extLst>
            </p:cNvPr>
            <p:cNvGrpSpPr/>
            <p:nvPr/>
          </p:nvGrpSpPr>
          <p:grpSpPr>
            <a:xfrm>
              <a:off x="6700376" y="2710274"/>
              <a:ext cx="1701650" cy="1033416"/>
              <a:chOff x="2951786" y="2848538"/>
              <a:chExt cx="1701650" cy="1033416"/>
            </a:xfrm>
          </p:grpSpPr>
          <p:sp>
            <p:nvSpPr>
              <p:cNvPr id="19" name="Rectangle: Rounded Corners 18">
                <a:extLst>
                  <a:ext uri="{FF2B5EF4-FFF2-40B4-BE49-F238E27FC236}">
                    <a16:creationId xmlns:a16="http://schemas.microsoft.com/office/drawing/2014/main" id="{E6392695-50F3-B319-3B34-066731CC1D9F}"/>
                  </a:ext>
                </a:extLst>
              </p:cNvPr>
              <p:cNvSpPr/>
              <p:nvPr/>
            </p:nvSpPr>
            <p:spPr>
              <a:xfrm>
                <a:off x="2951786" y="2848538"/>
                <a:ext cx="1701650" cy="103341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20" name="Rectangle: Rounded Corners 8">
                <a:extLst>
                  <a:ext uri="{FF2B5EF4-FFF2-40B4-BE49-F238E27FC236}">
                    <a16:creationId xmlns:a16="http://schemas.microsoft.com/office/drawing/2014/main" id="{46D02A8A-4516-5800-833F-84FF3F5F98A8}"/>
                  </a:ext>
                </a:extLst>
              </p:cNvPr>
              <p:cNvSpPr txBox="1"/>
              <p:nvPr/>
            </p:nvSpPr>
            <p:spPr>
              <a:xfrm>
                <a:off x="2982054" y="2878806"/>
                <a:ext cx="1641114" cy="97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R-Chemo (usually R-BAC)</a:t>
                </a:r>
              </a:p>
            </p:txBody>
          </p:sp>
        </p:grpSp>
        <p:sp>
          <p:nvSpPr>
            <p:cNvPr id="27" name="Rectangle: Rounded Corners 26">
              <a:extLst>
                <a:ext uri="{FF2B5EF4-FFF2-40B4-BE49-F238E27FC236}">
                  <a16:creationId xmlns:a16="http://schemas.microsoft.com/office/drawing/2014/main" id="{8E4007EF-C908-3EFD-E706-C7CCCE9F3548}"/>
                </a:ext>
              </a:extLst>
            </p:cNvPr>
            <p:cNvSpPr/>
            <p:nvPr/>
          </p:nvSpPr>
          <p:spPr>
            <a:xfrm>
              <a:off x="4484186" y="3991283"/>
              <a:ext cx="1701650" cy="103341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r>
                <a:rPr lang="en-GB"/>
                <a:t>R-Chemo (usually R-BAC)</a:t>
              </a:r>
            </a:p>
          </p:txBody>
        </p:sp>
        <p:grpSp>
          <p:nvGrpSpPr>
            <p:cNvPr id="30" name="Group 29">
              <a:extLst>
                <a:ext uri="{FF2B5EF4-FFF2-40B4-BE49-F238E27FC236}">
                  <a16:creationId xmlns:a16="http://schemas.microsoft.com/office/drawing/2014/main" id="{EC45AAA3-8628-353A-3B5D-79243F8A19D2}"/>
                </a:ext>
              </a:extLst>
            </p:cNvPr>
            <p:cNvGrpSpPr/>
            <p:nvPr/>
          </p:nvGrpSpPr>
          <p:grpSpPr>
            <a:xfrm>
              <a:off x="2841949" y="3988328"/>
              <a:ext cx="1498630" cy="1033416"/>
              <a:chOff x="1333762" y="2848538"/>
              <a:chExt cx="1498630" cy="1033416"/>
            </a:xfrm>
          </p:grpSpPr>
          <p:sp>
            <p:nvSpPr>
              <p:cNvPr id="31" name="Rectangle: Rounded Corners 30">
                <a:extLst>
                  <a:ext uri="{FF2B5EF4-FFF2-40B4-BE49-F238E27FC236}">
                    <a16:creationId xmlns:a16="http://schemas.microsoft.com/office/drawing/2014/main" id="{68928A80-47D9-CDE7-AD2F-5973B90A9CC0}"/>
                  </a:ext>
                </a:extLst>
              </p:cNvPr>
              <p:cNvSpPr/>
              <p:nvPr/>
            </p:nvSpPr>
            <p:spPr>
              <a:xfrm>
                <a:off x="1333762" y="2848538"/>
                <a:ext cx="1498630" cy="103341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32" name="Rectangle: Rounded Corners 6">
                <a:extLst>
                  <a:ext uri="{FF2B5EF4-FFF2-40B4-BE49-F238E27FC236}">
                    <a16:creationId xmlns:a16="http://schemas.microsoft.com/office/drawing/2014/main" id="{934DDCE8-507E-F115-D88F-6C5794EA54AD}"/>
                  </a:ext>
                </a:extLst>
              </p:cNvPr>
              <p:cNvSpPr txBox="1"/>
              <p:nvPr/>
            </p:nvSpPr>
            <p:spPr>
              <a:xfrm>
                <a:off x="1364030" y="2878806"/>
                <a:ext cx="1438094" cy="97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Palliative care</a:t>
                </a:r>
              </a:p>
            </p:txBody>
          </p:sp>
        </p:grpSp>
        <p:grpSp>
          <p:nvGrpSpPr>
            <p:cNvPr id="33" name="Group 32">
              <a:extLst>
                <a:ext uri="{FF2B5EF4-FFF2-40B4-BE49-F238E27FC236}">
                  <a16:creationId xmlns:a16="http://schemas.microsoft.com/office/drawing/2014/main" id="{BFBC841A-CCB7-79F8-66FD-9CA4A501E5E3}"/>
                </a:ext>
              </a:extLst>
            </p:cNvPr>
            <p:cNvGrpSpPr/>
            <p:nvPr/>
          </p:nvGrpSpPr>
          <p:grpSpPr>
            <a:xfrm>
              <a:off x="4597370" y="5181225"/>
              <a:ext cx="1498630" cy="1033416"/>
              <a:chOff x="1333762" y="2848538"/>
              <a:chExt cx="1498630" cy="1033416"/>
            </a:xfrm>
          </p:grpSpPr>
          <p:sp>
            <p:nvSpPr>
              <p:cNvPr id="34" name="Rectangle: Rounded Corners 33">
                <a:extLst>
                  <a:ext uri="{FF2B5EF4-FFF2-40B4-BE49-F238E27FC236}">
                    <a16:creationId xmlns:a16="http://schemas.microsoft.com/office/drawing/2014/main" id="{21450CF9-72C0-BF50-DD56-1B2C3FDEBB9C}"/>
                  </a:ext>
                </a:extLst>
              </p:cNvPr>
              <p:cNvSpPr/>
              <p:nvPr/>
            </p:nvSpPr>
            <p:spPr>
              <a:xfrm>
                <a:off x="1333762" y="2848538"/>
                <a:ext cx="1498630" cy="103341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35" name="Rectangle: Rounded Corners 6">
                <a:extLst>
                  <a:ext uri="{FF2B5EF4-FFF2-40B4-BE49-F238E27FC236}">
                    <a16:creationId xmlns:a16="http://schemas.microsoft.com/office/drawing/2014/main" id="{74215EF6-1CAE-3A7A-5D58-FD92D3304E59}"/>
                  </a:ext>
                </a:extLst>
              </p:cNvPr>
              <p:cNvSpPr txBox="1"/>
              <p:nvPr/>
            </p:nvSpPr>
            <p:spPr>
              <a:xfrm>
                <a:off x="1364030" y="2878806"/>
                <a:ext cx="1438094" cy="97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panose="020B0604020202020204" pitchFamily="34" charset="0"/>
                    <a:cs typeface="Arial" panose="020B0604020202020204" pitchFamily="34" charset="0"/>
                  </a:rPr>
                  <a:t>AlloSCT</a:t>
                </a:r>
                <a:endParaRPr lang="en-GB" sz="1800" kern="1200">
                  <a:latin typeface="Arial" panose="020B0604020202020204" pitchFamily="34" charset="0"/>
                  <a:cs typeface="Arial" panose="020B0604020202020204" pitchFamily="34" charset="0"/>
                </a:endParaRPr>
              </a:p>
            </p:txBody>
          </p:sp>
        </p:grpSp>
        <p:cxnSp>
          <p:nvCxnSpPr>
            <p:cNvPr id="37" name="Connector: Elbow 36">
              <a:extLst>
                <a:ext uri="{FF2B5EF4-FFF2-40B4-BE49-F238E27FC236}">
                  <a16:creationId xmlns:a16="http://schemas.microsoft.com/office/drawing/2014/main" id="{4B286876-95E7-2F01-3CAF-57441D710B97}"/>
                </a:ext>
              </a:extLst>
            </p:cNvPr>
            <p:cNvCxnSpPr>
              <a:stCxn id="10" idx="1"/>
            </p:cNvCxnSpPr>
            <p:nvPr/>
          </p:nvCxnSpPr>
          <p:spPr>
            <a:xfrm rot="10800000" flipV="1">
              <a:off x="4484186" y="2248718"/>
              <a:ext cx="293269" cy="4615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D8DE9DDB-4E25-EF05-D0EE-CE78A0F63884}"/>
                </a:ext>
              </a:extLst>
            </p:cNvPr>
            <p:cNvCxnSpPr>
              <a:cxnSpLocks/>
              <a:stCxn id="10" idx="3"/>
            </p:cNvCxnSpPr>
            <p:nvPr/>
          </p:nvCxnSpPr>
          <p:spPr>
            <a:xfrm>
              <a:off x="7154627" y="2248719"/>
              <a:ext cx="259920" cy="43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825FE3F-4D3E-34A3-F267-279A296D2F70}"/>
                </a:ext>
              </a:extLst>
            </p:cNvPr>
            <p:cNvCxnSpPr>
              <a:stCxn id="10" idx="2"/>
            </p:cNvCxnSpPr>
            <p:nvPr/>
          </p:nvCxnSpPr>
          <p:spPr>
            <a:xfrm flipH="1">
              <a:off x="5966040" y="2482335"/>
              <a:ext cx="1" cy="258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A3EF94D7-312C-148A-22A1-B85C52A0B436}"/>
                </a:ext>
              </a:extLst>
            </p:cNvPr>
            <p:cNvCxnSpPr/>
            <p:nvPr/>
          </p:nvCxnSpPr>
          <p:spPr>
            <a:xfrm rot="10800000" flipV="1">
              <a:off x="3486862" y="3483681"/>
              <a:ext cx="293269" cy="4615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2AB995-3DE8-471E-6067-E580D14238F1}"/>
                </a:ext>
              </a:extLst>
            </p:cNvPr>
            <p:cNvCxnSpPr/>
            <p:nvPr/>
          </p:nvCxnSpPr>
          <p:spPr>
            <a:xfrm flipH="1">
              <a:off x="4678424" y="3720091"/>
              <a:ext cx="1" cy="258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3E785CD-11A0-451A-7371-26D58DE64D51}"/>
                </a:ext>
              </a:extLst>
            </p:cNvPr>
            <p:cNvCxnSpPr/>
            <p:nvPr/>
          </p:nvCxnSpPr>
          <p:spPr>
            <a:xfrm flipH="1">
              <a:off x="5335010" y="4910730"/>
              <a:ext cx="1" cy="258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E6738A61-D55C-FBF2-3627-6F9088C93F43}"/>
                </a:ext>
              </a:extLst>
            </p:cNvPr>
            <p:cNvCxnSpPr>
              <a:cxnSpLocks/>
              <a:stCxn id="19" idx="2"/>
              <a:endCxn id="34" idx="3"/>
            </p:cNvCxnSpPr>
            <p:nvPr/>
          </p:nvCxnSpPr>
          <p:spPr>
            <a:xfrm rot="5400000">
              <a:off x="5846480" y="3993211"/>
              <a:ext cx="1954243" cy="1455201"/>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1FADBC03-7D2C-B669-DF89-FA356F6E9AEE}"/>
                </a:ext>
              </a:extLst>
            </p:cNvPr>
            <p:cNvCxnSpPr>
              <a:cxnSpLocks/>
            </p:cNvCxnSpPr>
            <p:nvPr/>
          </p:nvCxnSpPr>
          <p:spPr>
            <a:xfrm rot="10800000" flipV="1">
              <a:off x="6065735" y="2248717"/>
              <a:ext cx="5002758" cy="3785809"/>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6B4C89-144C-32B4-4EAF-E7FF52051583}"/>
                </a:ext>
              </a:extLst>
            </p:cNvPr>
            <p:cNvCxnSpPr/>
            <p:nvPr/>
          </p:nvCxnSpPr>
          <p:spPr>
            <a:xfrm>
              <a:off x="7414547" y="2248719"/>
              <a:ext cx="115529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FC5F394F-BE6F-D73A-BD56-357F71A682F4}"/>
                </a:ext>
              </a:extLst>
            </p:cNvPr>
            <p:cNvSpPr/>
            <p:nvPr/>
          </p:nvSpPr>
          <p:spPr>
            <a:xfrm>
              <a:off x="8597300" y="1972576"/>
              <a:ext cx="2523917" cy="431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Arrow Connector 62">
              <a:extLst>
                <a:ext uri="{FF2B5EF4-FFF2-40B4-BE49-F238E27FC236}">
                  <a16:creationId xmlns:a16="http://schemas.microsoft.com/office/drawing/2014/main" id="{87B281F0-4628-76FA-5F9C-990922666EB9}"/>
                </a:ext>
              </a:extLst>
            </p:cNvPr>
            <p:cNvCxnSpPr>
              <a:cxnSpLocks/>
              <a:stCxn id="8" idx="2"/>
              <a:endCxn id="11" idx="0"/>
            </p:cNvCxnSpPr>
            <p:nvPr/>
          </p:nvCxnSpPr>
          <p:spPr>
            <a:xfrm flipH="1">
              <a:off x="5966041" y="1849018"/>
              <a:ext cx="6346" cy="179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7AED3B90-6E08-2BB3-2B7A-0674DD382334}"/>
              </a:ext>
            </a:extLst>
          </p:cNvPr>
          <p:cNvGrpSpPr/>
          <p:nvPr/>
        </p:nvGrpSpPr>
        <p:grpSpPr>
          <a:xfrm>
            <a:off x="6096000" y="4964494"/>
            <a:ext cx="6031720" cy="1011194"/>
            <a:chOff x="789597" y="5395742"/>
            <a:chExt cx="11017753" cy="576000"/>
          </a:xfrm>
        </p:grpSpPr>
        <p:sp>
          <p:nvSpPr>
            <p:cNvPr id="73" name="Rectangle 72" descr="Question to committee">
              <a:extLst>
                <a:ext uri="{FF2B5EF4-FFF2-40B4-BE49-F238E27FC236}">
                  <a16:creationId xmlns:a16="http://schemas.microsoft.com/office/drawing/2014/main" id="{2EA11807-CF55-76BC-169D-23E521BB1043}"/>
                </a:ext>
                <a:ext uri="{C183D7F6-B498-43B3-948B-1728B52AA6E4}">
                  <adec:decorative xmlns:adec="http://schemas.microsoft.com/office/drawing/2017/decorative" val="0"/>
                </a:ext>
              </a:extLst>
            </p:cNvPr>
            <p:cNvSpPr/>
            <p:nvPr/>
          </p:nvSpPr>
          <p:spPr>
            <a:xfrm>
              <a:off x="2524307" y="5398182"/>
              <a:ext cx="9283043"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dirty="0">
                  <a:solidFill>
                    <a:schemeClr val="tx1"/>
                  </a:solidFill>
                  <a:latin typeface="Arial" panose="020B0604020202020204" pitchFamily="34" charset="0"/>
                </a:rPr>
                <a:t>Is this pathway positioning for brexu-cel appropriate?</a:t>
              </a:r>
            </a:p>
            <a:p>
              <a:r>
                <a:rPr lang="en-GB" sz="2000" dirty="0">
                  <a:solidFill>
                    <a:schemeClr val="tx1"/>
                  </a:solidFill>
                  <a:latin typeface="Arial" panose="020B0604020202020204" pitchFamily="34" charset="0"/>
                </a:rPr>
                <a:t>Is </a:t>
              </a:r>
              <a:r>
                <a:rPr lang="en-GB" sz="2000" dirty="0" err="1">
                  <a:solidFill>
                    <a:schemeClr val="tx1"/>
                  </a:solidFill>
                  <a:latin typeface="Arial" panose="020B0604020202020204" pitchFamily="34" charset="0"/>
                </a:rPr>
                <a:t>alloSCT</a:t>
              </a:r>
              <a:r>
                <a:rPr lang="en-GB" sz="2000" dirty="0">
                  <a:solidFill>
                    <a:schemeClr val="tx1"/>
                  </a:solidFill>
                  <a:latin typeface="Arial" panose="020B0604020202020204" pitchFamily="34" charset="0"/>
                </a:rPr>
                <a:t> an option after brexu-cel?</a:t>
              </a:r>
            </a:p>
          </p:txBody>
        </p:sp>
        <p:grpSp>
          <p:nvGrpSpPr>
            <p:cNvPr id="74" name="Group 73">
              <a:extLst>
                <a:ext uri="{FF2B5EF4-FFF2-40B4-BE49-F238E27FC236}">
                  <a16:creationId xmlns:a16="http://schemas.microsoft.com/office/drawing/2014/main" id="{87A2C1D9-3A62-A099-5BBD-99BD180C11EA}"/>
                </a:ext>
                <a:ext uri="{C183D7F6-B498-43B3-948B-1728B52AA6E4}">
                  <adec:decorative xmlns:adec="http://schemas.microsoft.com/office/drawing/2017/decorative" val="1"/>
                </a:ext>
              </a:extLst>
            </p:cNvPr>
            <p:cNvGrpSpPr/>
            <p:nvPr/>
          </p:nvGrpSpPr>
          <p:grpSpPr>
            <a:xfrm>
              <a:off x="789597" y="5395742"/>
              <a:ext cx="1784699" cy="576000"/>
              <a:chOff x="-2106896" y="4133589"/>
              <a:chExt cx="1784699" cy="576000"/>
            </a:xfrm>
          </p:grpSpPr>
          <p:sp>
            <p:nvSpPr>
              <p:cNvPr id="75" name="Oval 74">
                <a:extLst>
                  <a:ext uri="{FF2B5EF4-FFF2-40B4-BE49-F238E27FC236}">
                    <a16:creationId xmlns:a16="http://schemas.microsoft.com/office/drawing/2014/main" id="{D8591F34-24E7-DF1E-C1E0-FAD55F2F9CAE}"/>
                  </a:ext>
                  <a:ext uri="{C183D7F6-B498-43B3-948B-1728B52AA6E4}">
                    <adec:decorative xmlns:adec="http://schemas.microsoft.com/office/drawing/2017/decorative" val="1"/>
                  </a:ext>
                </a:extLst>
              </p:cNvPr>
              <p:cNvSpPr/>
              <p:nvPr/>
            </p:nvSpPr>
            <p:spPr>
              <a:xfrm>
                <a:off x="-2106896" y="4133589"/>
                <a:ext cx="1784699"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76" name="Graphic 75" descr="Chat with solid fill">
                <a:extLst>
                  <a:ext uri="{FF2B5EF4-FFF2-40B4-BE49-F238E27FC236}">
                    <a16:creationId xmlns:a16="http://schemas.microsoft.com/office/drawing/2014/main" id="{3995946C-7EB0-E74C-429B-A6C393B3A7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1429" y="4167031"/>
                <a:ext cx="1497473" cy="531475"/>
              </a:xfrm>
              <a:prstGeom prst="rect">
                <a:avLst/>
              </a:prstGeom>
            </p:spPr>
          </p:pic>
        </p:grpSp>
      </p:grpSp>
      <p:sp>
        <p:nvSpPr>
          <p:cNvPr id="77" name="TextBox 76">
            <a:extLst>
              <a:ext uri="{FF2B5EF4-FFF2-40B4-BE49-F238E27FC236}">
                <a16:creationId xmlns:a16="http://schemas.microsoft.com/office/drawing/2014/main" id="{AADCFCA3-73F4-4DF5-2350-D3A828855493}"/>
              </a:ext>
            </a:extLst>
          </p:cNvPr>
          <p:cNvSpPr txBox="1"/>
          <p:nvPr/>
        </p:nvSpPr>
        <p:spPr>
          <a:xfrm>
            <a:off x="6520321" y="2415935"/>
            <a:ext cx="5331030"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t>When suitable, patients are treated 1</a:t>
            </a:r>
            <a:r>
              <a:rPr lang="en-GB" sz="2000" baseline="30000" dirty="0"/>
              <a:t>st</a:t>
            </a:r>
            <a:r>
              <a:rPr lang="en-GB" sz="2000" dirty="0"/>
              <a:t> line with high-dose cytarabine auto-SCT, with or without rituximab</a:t>
            </a:r>
          </a:p>
          <a:p>
            <a:pPr marL="285750" indent="-285750">
              <a:buFont typeface="Arial" panose="020B0604020202020204" pitchFamily="34" charset="0"/>
              <a:buChar char="•"/>
            </a:pPr>
            <a:r>
              <a:rPr lang="en-GB" sz="2000" dirty="0"/>
              <a:t>Patients for whom an auto-SCT is unsuitable are generally treated 1</a:t>
            </a:r>
            <a:r>
              <a:rPr lang="en-GB" sz="2000" baseline="30000" dirty="0"/>
              <a:t>st</a:t>
            </a:r>
            <a:r>
              <a:rPr lang="en-GB" sz="2000" dirty="0"/>
              <a:t> line with immunochemotherapy, most commonly R-BAC</a:t>
            </a:r>
          </a:p>
        </p:txBody>
      </p:sp>
      <p:sp>
        <p:nvSpPr>
          <p:cNvPr id="4" name="TextBox 3">
            <a:extLst>
              <a:ext uri="{FF2B5EF4-FFF2-40B4-BE49-F238E27FC236}">
                <a16:creationId xmlns:a16="http://schemas.microsoft.com/office/drawing/2014/main" id="{4604964F-C52B-BE6C-EF1B-8C54E14EC8C9}"/>
              </a:ext>
            </a:extLst>
          </p:cNvPr>
          <p:cNvSpPr txBox="1"/>
          <p:nvPr/>
        </p:nvSpPr>
        <p:spPr>
          <a:xfrm>
            <a:off x="114795" y="2086172"/>
            <a:ext cx="1077942" cy="369332"/>
          </a:xfrm>
          <a:prstGeom prst="rect">
            <a:avLst/>
          </a:prstGeom>
          <a:noFill/>
          <a:ln w="25400">
            <a:solidFill>
              <a:schemeClr val="accent1"/>
            </a:solidFill>
          </a:ln>
        </p:spPr>
        <p:txBody>
          <a:bodyPr wrap="square" rtlCol="0">
            <a:spAutoFit/>
          </a:bodyPr>
          <a:lstStyle/>
          <a:p>
            <a:r>
              <a:rPr lang="en-GB"/>
              <a:t>2</a:t>
            </a:r>
            <a:r>
              <a:rPr lang="en-GB" baseline="30000"/>
              <a:t>nd</a:t>
            </a:r>
            <a:r>
              <a:rPr lang="en-GB"/>
              <a:t> line:</a:t>
            </a:r>
          </a:p>
        </p:txBody>
      </p:sp>
      <p:sp>
        <p:nvSpPr>
          <p:cNvPr id="6" name="TextBox 5">
            <a:extLst>
              <a:ext uri="{FF2B5EF4-FFF2-40B4-BE49-F238E27FC236}">
                <a16:creationId xmlns:a16="http://schemas.microsoft.com/office/drawing/2014/main" id="{99D11520-8705-2D96-EBBD-1C0D65965FFC}"/>
              </a:ext>
            </a:extLst>
          </p:cNvPr>
          <p:cNvSpPr txBox="1"/>
          <p:nvPr/>
        </p:nvSpPr>
        <p:spPr>
          <a:xfrm>
            <a:off x="114795" y="3028317"/>
            <a:ext cx="1077942" cy="369332"/>
          </a:xfrm>
          <a:prstGeom prst="rect">
            <a:avLst/>
          </a:prstGeom>
          <a:noFill/>
          <a:ln w="25400">
            <a:solidFill>
              <a:schemeClr val="accent1"/>
            </a:solidFill>
          </a:ln>
        </p:spPr>
        <p:txBody>
          <a:bodyPr wrap="square" rtlCol="0">
            <a:spAutoFit/>
          </a:bodyPr>
          <a:lstStyle/>
          <a:p>
            <a:r>
              <a:rPr lang="en-GB"/>
              <a:t>3</a:t>
            </a:r>
            <a:r>
              <a:rPr lang="en-GB" baseline="30000"/>
              <a:t>rd</a:t>
            </a:r>
            <a:r>
              <a:rPr lang="en-GB"/>
              <a:t> line:</a:t>
            </a:r>
          </a:p>
        </p:txBody>
      </p:sp>
    </p:spTree>
    <p:extLst>
      <p:ext uri="{BB962C8B-B14F-4D97-AF65-F5344CB8AC3E}">
        <p14:creationId xmlns:p14="http://schemas.microsoft.com/office/powerpoint/2010/main" val="165223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normAutofit/>
          </a:bodyPr>
          <a:lstStyle/>
          <a:p>
            <a:r>
              <a:rPr kumimoji="0" lang="en-GB"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Brexucabtagene </a:t>
            </a:r>
            <a:r>
              <a:rPr kumimoji="0" lang="en-GB"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autoleucel</a:t>
            </a:r>
            <a:r>
              <a:rPr lang="en-GB"/>
              <a:t> (</a:t>
            </a:r>
            <a:r>
              <a:rPr lang="en-GB" err="1"/>
              <a:t>Tecartus</a:t>
            </a:r>
            <a:r>
              <a:rPr lang="en-GB"/>
              <a:t>, Gilead Sciences)</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51921641"/>
              </p:ext>
            </p:extLst>
          </p:nvPr>
        </p:nvGraphicFramePr>
        <p:xfrm>
          <a:off x="433472" y="979928"/>
          <a:ext cx="11317288" cy="5100720"/>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224278">
                <a:tc>
                  <a:txBody>
                    <a:bodyPr/>
                    <a:lstStyle/>
                    <a:p>
                      <a:r>
                        <a:rPr lang="en-GB" sz="2000">
                          <a:solidFill>
                            <a:schemeClr val="bg1"/>
                          </a:solidFill>
                          <a:latin typeface="Arial" panose="020B0604020202020204" pitchFamily="34" charset="0"/>
                        </a:rPr>
                        <a:t>Marketing authorisation (EMA, Dec 2020)</a:t>
                      </a:r>
                    </a:p>
                  </a:txBody>
                  <a:tcPr/>
                </a:tc>
                <a:tc>
                  <a:txBody>
                    <a:bodyPr/>
                    <a:lstStyle/>
                    <a:p>
                      <a:pPr marL="0" indent="0">
                        <a:buFont typeface="Arial" panose="020B0604020202020204" pitchFamily="34" charset="0"/>
                        <a:buNone/>
                      </a:pPr>
                      <a:r>
                        <a:rPr lang="en-GB" sz="2000">
                          <a:latin typeface="Arial" panose="020B0604020202020204" pitchFamily="34" charset="0"/>
                        </a:rPr>
                        <a:t>Adult patients with relapsed or refractory mantle cell lymphoma who have previously received two or more lines of systemic therapy including a Bruton’s tyrosine kinase (BTK) inhibitor</a:t>
                      </a:r>
                    </a:p>
                  </a:txBody>
                  <a:tcPr/>
                </a:tc>
                <a:extLst>
                  <a:ext uri="{0D108BD9-81ED-4DB2-BD59-A6C34878D82A}">
                    <a16:rowId xmlns:a16="http://schemas.microsoft.com/office/drawing/2014/main" val="3751016788"/>
                  </a:ext>
                </a:extLst>
              </a:tr>
              <a:tr h="1191360">
                <a:tc>
                  <a:txBody>
                    <a:bodyPr/>
                    <a:lstStyle/>
                    <a:p>
                      <a:r>
                        <a:rPr lang="en-GB" sz="2000">
                          <a:solidFill>
                            <a:schemeClr val="bg1"/>
                          </a:solidFill>
                          <a:latin typeface="Arial" panose="020B0604020202020204" pitchFamily="34" charset="0"/>
                        </a:rPr>
                        <a:t>Mechanism of action</a:t>
                      </a:r>
                    </a:p>
                  </a:txBody>
                  <a:tcPr/>
                </a:tc>
                <a:tc>
                  <a:txBody>
                    <a:bodyPr/>
                    <a:lstStyle/>
                    <a:p>
                      <a:pPr marL="342900" indent="-342900">
                        <a:buFont typeface="Arial" panose="020B0604020202020204" pitchFamily="34" charset="0"/>
                        <a:buChar char="•"/>
                      </a:pPr>
                      <a:r>
                        <a:rPr lang="en-GB" sz="2000">
                          <a:latin typeface="Arial" panose="020B0604020202020204" pitchFamily="34" charset="0"/>
                        </a:rPr>
                        <a:t>Single-chain anti CD19 antibody fragment</a:t>
                      </a:r>
                    </a:p>
                    <a:p>
                      <a:pPr marL="342900" indent="-342900">
                        <a:buFont typeface="Arial" panose="020B0604020202020204" pitchFamily="34" charset="0"/>
                        <a:buChar char="•"/>
                      </a:pPr>
                      <a:r>
                        <a:rPr lang="en-GB" sz="2000">
                          <a:latin typeface="Arial" panose="020B0604020202020204" pitchFamily="34" charset="0"/>
                        </a:rPr>
                        <a:t>Patients undergo leukapheresis to harvest T-cells which are then engineered to express CD19 antigen-specific CAR, and given back to the patient enabling them to kill CD19-expressing tumour</a:t>
                      </a:r>
                    </a:p>
                  </a:txBody>
                  <a:tcPr/>
                </a:tc>
                <a:extLst>
                  <a:ext uri="{0D108BD9-81ED-4DB2-BD59-A6C34878D82A}">
                    <a16:rowId xmlns:a16="http://schemas.microsoft.com/office/drawing/2014/main" val="984656975"/>
                  </a:ext>
                </a:extLst>
              </a:tr>
              <a:tr h="788602">
                <a:tc>
                  <a:txBody>
                    <a:bodyPr/>
                    <a:lstStyle/>
                    <a:p>
                      <a:r>
                        <a:rPr lang="en-GB" sz="2000">
                          <a:solidFill>
                            <a:schemeClr val="bg1"/>
                          </a:solidFill>
                          <a:latin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sz="2000">
                          <a:latin typeface="Arial" panose="020B0604020202020204" pitchFamily="34" charset="0"/>
                        </a:rPr>
                        <a:t>Single-infusion containing anti-CD19 CAR T-cells in approximately 68 mL for a target dose of 2 x 106 CAR T-cells/kg body weight</a:t>
                      </a:r>
                    </a:p>
                    <a:p>
                      <a:pPr marL="285750" indent="-285750">
                        <a:buFont typeface="Arial" panose="020B0604020202020204" pitchFamily="34" charset="0"/>
                        <a:buChar char="•"/>
                      </a:pPr>
                      <a:r>
                        <a:rPr lang="en-GB" sz="2000">
                          <a:latin typeface="Arial" panose="020B0604020202020204" pitchFamily="34" charset="0"/>
                        </a:rPr>
                        <a:t>Prior to infusion, patients treated with a conditioning chemotherapy regimen of intravenous fludarabine and cyclophosphamide for 3 days</a:t>
                      </a:r>
                    </a:p>
                    <a:p>
                      <a:endParaRPr lang="en-GB" sz="2000">
                        <a:latin typeface="Arial" panose="020B0604020202020204" pitchFamily="34" charset="0"/>
                      </a:endParaRPr>
                    </a:p>
                  </a:txBody>
                  <a:tcPr/>
                </a:tc>
                <a:extLst>
                  <a:ext uri="{0D108BD9-81ED-4DB2-BD59-A6C34878D82A}">
                    <a16:rowId xmlns:a16="http://schemas.microsoft.com/office/drawing/2014/main" val="2152176351"/>
                  </a:ext>
                </a:extLst>
              </a:tr>
              <a:tr h="864000">
                <a:tc>
                  <a:txBody>
                    <a:bodyPr/>
                    <a:lstStyle/>
                    <a:p>
                      <a:r>
                        <a:rPr lang="en-GB" sz="200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sz="2000">
                          <a:latin typeface="Arial" panose="020B0604020202020204" pitchFamily="34" charset="0"/>
                        </a:rPr>
                        <a:t>List price: £316,118</a:t>
                      </a:r>
                    </a:p>
                    <a:p>
                      <a:pPr marL="285750" indent="-285750">
                        <a:buFont typeface="Arial" panose="020B0604020202020204" pitchFamily="34" charset="0"/>
                        <a:buChar char="•"/>
                      </a:pPr>
                      <a:r>
                        <a:rPr lang="en-GB" sz="2000">
                          <a:latin typeface="Arial" panose="020B0604020202020204" pitchFamily="34" charset="0"/>
                        </a:rPr>
                        <a:t>A patient access scheme is applicable subject to a commercial agreement</a:t>
                      </a:r>
                      <a:endParaRPr lang="en-GB" sz="2000" b="1">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Tree>
    <p:extLst>
      <p:ext uri="{BB962C8B-B14F-4D97-AF65-F5344CB8AC3E}">
        <p14:creationId xmlns:p14="http://schemas.microsoft.com/office/powerpoint/2010/main" val="3692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284352" y="119416"/>
            <a:ext cx="11250785" cy="592817"/>
          </a:xfrm>
        </p:spPr>
        <p:txBody>
          <a:bodyPr/>
          <a:lstStyle/>
          <a:p>
            <a:r>
              <a:rPr lang="en-GB"/>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440163906"/>
              </p:ext>
            </p:extLst>
          </p:nvPr>
        </p:nvGraphicFramePr>
        <p:xfrm>
          <a:off x="317324" y="690061"/>
          <a:ext cx="11355928" cy="5554394"/>
        </p:xfrm>
        <a:graphic>
          <a:graphicData uri="http://schemas.openxmlformats.org/drawingml/2006/table">
            <a:tbl>
              <a:tblPr firstRow="1" bandRow="1">
                <a:tableStyleId>{5C22544A-7EE6-4342-B048-85BDC9FD1C3A}</a:tableStyleId>
              </a:tblPr>
              <a:tblGrid>
                <a:gridCol w="9565585">
                  <a:extLst>
                    <a:ext uri="{9D8B030D-6E8A-4147-A177-3AD203B41FA5}">
                      <a16:colId xmlns:a16="http://schemas.microsoft.com/office/drawing/2014/main" val="3322847139"/>
                    </a:ext>
                  </a:extLst>
                </a:gridCol>
                <a:gridCol w="1790343">
                  <a:extLst>
                    <a:ext uri="{9D8B030D-6E8A-4147-A177-3AD203B41FA5}">
                      <a16:colId xmlns:a16="http://schemas.microsoft.com/office/drawing/2014/main" val="354127724"/>
                    </a:ext>
                  </a:extLst>
                </a:gridCol>
              </a:tblGrid>
              <a:tr h="532390">
                <a:tc>
                  <a:txBody>
                    <a:bodyPr/>
                    <a:lstStyle/>
                    <a:p>
                      <a:r>
                        <a:rPr lang="en-GB" sz="2000">
                          <a:latin typeface="Arial" panose="020B0604020202020204" pitchFamily="34" charset="0"/>
                        </a:rPr>
                        <a:t>Issue</a:t>
                      </a:r>
                    </a:p>
                  </a:txBody>
                  <a:tcPr/>
                </a:tc>
                <a:tc>
                  <a:txBody>
                    <a:bodyPr/>
                    <a:lstStyle/>
                    <a:p>
                      <a:r>
                        <a:rPr lang="en-GB" sz="2000">
                          <a:latin typeface="Arial" panose="020B0604020202020204" pitchFamily="34" charset="0"/>
                        </a:rPr>
                        <a:t>ICER impact</a:t>
                      </a:r>
                    </a:p>
                  </a:txBody>
                  <a:tcPr/>
                </a:tc>
                <a:extLst>
                  <a:ext uri="{0D108BD9-81ED-4DB2-BD59-A6C34878D82A}">
                    <a16:rowId xmlns:a16="http://schemas.microsoft.com/office/drawing/2014/main" val="2647452487"/>
                  </a:ext>
                </a:extLst>
              </a:tr>
              <a:tr h="661336">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Generalisability of ZUMA-2 trial to NHS care and choice of data</a:t>
                      </a:r>
                    </a:p>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source for extrapolating </a:t>
                      </a:r>
                      <a:r>
                        <a:rPr lang="en-GB" sz="2000" kern="1200" err="1">
                          <a:solidFill>
                            <a:schemeClr val="dk1"/>
                          </a:solidFill>
                          <a:latin typeface="Arial" panose="020B0604020202020204" pitchFamily="34" charset="0"/>
                          <a:ea typeface="+mn-ea"/>
                          <a:cs typeface="Arial" panose="020B0604020202020204" pitchFamily="34" charset="0"/>
                        </a:rPr>
                        <a:t>brexu</a:t>
                      </a:r>
                      <a:r>
                        <a:rPr lang="en-GB" sz="2000" kern="1200">
                          <a:solidFill>
                            <a:schemeClr val="dk1"/>
                          </a:solidFill>
                          <a:latin typeface="Arial" panose="020B0604020202020204" pitchFamily="34" charset="0"/>
                          <a:ea typeface="+mn-ea"/>
                          <a:cs typeface="Arial" panose="020B0604020202020204" pitchFamily="34" charset="0"/>
                        </a:rPr>
                        <a:t>-cel PFS and OS</a:t>
                      </a: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4286048228"/>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Average age of people with R/R MCL eligible for brexu-cel</a:t>
                      </a: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283110779"/>
                  </a:ext>
                </a:extLst>
              </a:tr>
              <a:tr h="623542">
                <a:tc>
                  <a:txBody>
                    <a:bodyPr/>
                    <a:lstStyle/>
                    <a:p>
                      <a:pPr marL="0" indent="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Choice of population for extrapolating R-BAC PFS and OS relative to subsequent </a:t>
                      </a:r>
                      <a:r>
                        <a:rPr lang="en-GB" sz="2000" kern="1200" err="1">
                          <a:solidFill>
                            <a:schemeClr val="dk1"/>
                          </a:solidFill>
                          <a:latin typeface="Arial" panose="020B0604020202020204" pitchFamily="34" charset="0"/>
                          <a:ea typeface="+mn-ea"/>
                          <a:cs typeface="Arial" panose="020B0604020202020204" pitchFamily="34" charset="0"/>
                        </a:rPr>
                        <a:t>alloSCT</a:t>
                      </a:r>
                      <a:endParaRPr lang="en-GB" sz="20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4079267917"/>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Modelling of pre-infusion period for </a:t>
                      </a:r>
                      <a:r>
                        <a:rPr lang="en-GB" sz="2000" kern="1200" err="1">
                          <a:solidFill>
                            <a:schemeClr val="dk1"/>
                          </a:solidFill>
                          <a:latin typeface="Arial" panose="020B0604020202020204" pitchFamily="34" charset="0"/>
                          <a:ea typeface="+mn-ea"/>
                          <a:cs typeface="Arial" panose="020B0604020202020204" pitchFamily="34" charset="0"/>
                        </a:rPr>
                        <a:t>brexu</a:t>
                      </a:r>
                      <a:r>
                        <a:rPr lang="en-GB" sz="2000" kern="1200">
                          <a:solidFill>
                            <a:schemeClr val="dk1"/>
                          </a:solidFill>
                          <a:latin typeface="Arial" panose="020B0604020202020204" pitchFamily="34" charset="0"/>
                          <a:ea typeface="+mn-ea"/>
                          <a:cs typeface="Arial" panose="020B0604020202020204" pitchFamily="34" charset="0"/>
                        </a:rPr>
                        <a:t>-cel</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4003890239"/>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Implementation of cure assumption (timing and magnitude)</a:t>
                      </a:r>
                    </a:p>
                  </a:txBody>
                  <a:tcPr marL="68580" marR="68580" marT="0" marB="0" anchor="ctr"/>
                </a:tc>
                <a:tc>
                  <a:txBody>
                    <a:bodyPr/>
                    <a:lstStyle/>
                    <a:p>
                      <a:r>
                        <a:rPr lang="en-GB" sz="2000">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710463053"/>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CAR-T Tariff application and ICU costs</a:t>
                      </a:r>
                    </a:p>
                  </a:txBody>
                  <a:tcPr marL="68580" marR="68580" marT="0" marB="0" anchor="ctr"/>
                </a:tc>
                <a:tc>
                  <a:txBody>
                    <a:bodyPr/>
                    <a:lstStyle/>
                    <a:p>
                      <a:r>
                        <a:rPr lang="en-GB" sz="2000">
                          <a:latin typeface="Arial" panose="020B0604020202020204" pitchFamily="34" charset="0"/>
                        </a:rPr>
                        <a:t>Large</a:t>
                      </a:r>
                    </a:p>
                  </a:txBody>
                  <a:tcPr anchor="ctr"/>
                </a:tc>
                <a:extLst>
                  <a:ext uri="{0D108BD9-81ED-4DB2-BD59-A6C34878D82A}">
                    <a16:rowId xmlns:a16="http://schemas.microsoft.com/office/drawing/2014/main" val="2864805391"/>
                  </a:ext>
                </a:extLst>
              </a:tr>
              <a:tr h="532390">
                <a:tc>
                  <a:txBody>
                    <a:bodyPr/>
                    <a:lstStyle/>
                    <a:p>
                      <a:pPr marL="228600" marR="0" lvl="0" indent="-228600" algn="l" defTabSz="914400" rtl="0" eaLnBrk="1" fontAlgn="auto" latinLnBrk="0" hangingPunct="1">
                        <a:lnSpc>
                          <a:spcPct val="107000"/>
                        </a:lnSpc>
                        <a:spcBef>
                          <a:spcPts val="0"/>
                        </a:spcBef>
                        <a:spcAft>
                          <a:spcPts val="300"/>
                        </a:spcAft>
                        <a:buClrTx/>
                        <a:buSzTx/>
                        <a:buFontTx/>
                        <a:buNone/>
                        <a:tabLst/>
                        <a:defRPr/>
                      </a:pPr>
                      <a:r>
                        <a:rPr lang="en-GB" sz="2000" kern="1200">
                          <a:solidFill>
                            <a:schemeClr val="dk1"/>
                          </a:solidFill>
                          <a:latin typeface="Arial" panose="020B0604020202020204" pitchFamily="34" charset="0"/>
                          <a:ea typeface="+mn-ea"/>
                          <a:cs typeface="Arial" panose="020B0604020202020204" pitchFamily="34" charset="0"/>
                        </a:rPr>
                        <a:t>Utility values for health states</a:t>
                      </a:r>
                    </a:p>
                  </a:txBody>
                  <a:tcPr marL="68580" marR="68580" marT="0" marB="0" anchor="ctr"/>
                </a:tc>
                <a:tc>
                  <a:txBody>
                    <a:bodyPr/>
                    <a:lstStyle/>
                    <a:p>
                      <a:r>
                        <a:rPr lang="en-GB" sz="2000">
                          <a:latin typeface="Arial" panose="020B0604020202020204" pitchFamily="34" charset="0"/>
                          <a:cs typeface="Arial" panose="020B0604020202020204" pitchFamily="34" charset="0"/>
                        </a:rPr>
                        <a:t>Small</a:t>
                      </a:r>
                    </a:p>
                  </a:txBody>
                  <a:tcPr anchor="ctr"/>
                </a:tc>
                <a:extLst>
                  <a:ext uri="{0D108BD9-81ED-4DB2-BD59-A6C34878D82A}">
                    <a16:rowId xmlns:a16="http://schemas.microsoft.com/office/drawing/2014/main" val="1907513868"/>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Underestimation of IVIg costs </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Small</a:t>
                      </a:r>
                    </a:p>
                  </a:txBody>
                  <a:tcPr anchor="ctr"/>
                </a:tc>
                <a:extLst>
                  <a:ext uri="{0D108BD9-81ED-4DB2-BD59-A6C34878D82A}">
                    <a16:rowId xmlns:a16="http://schemas.microsoft.com/office/drawing/2014/main" val="3350328306"/>
                  </a:ext>
                </a:extLst>
              </a:tr>
              <a:tr h="532390">
                <a:tc>
                  <a:txBody>
                    <a:bodyPr/>
                    <a:lstStyle/>
                    <a:p>
                      <a:pPr marL="228600" indent="-228600">
                        <a:lnSpc>
                          <a:spcPct val="107000"/>
                        </a:lnSpc>
                        <a:spcAft>
                          <a:spcPts val="300"/>
                        </a:spcAft>
                      </a:pPr>
                      <a:r>
                        <a:rPr lang="en-GB" sz="2000" kern="1200">
                          <a:solidFill>
                            <a:schemeClr val="dk1"/>
                          </a:solidFill>
                          <a:latin typeface="Arial" panose="020B0604020202020204" pitchFamily="34" charset="0"/>
                          <a:ea typeface="+mn-ea"/>
                          <a:cs typeface="Arial" panose="020B0604020202020204" pitchFamily="34" charset="0"/>
                        </a:rPr>
                        <a:t>Costs and usage of </a:t>
                      </a:r>
                      <a:r>
                        <a:rPr lang="en-GB" sz="2000" kern="1200" err="1">
                          <a:solidFill>
                            <a:schemeClr val="dk1"/>
                          </a:solidFill>
                          <a:latin typeface="Arial" panose="020B0604020202020204" pitchFamily="34" charset="0"/>
                          <a:ea typeface="+mn-ea"/>
                          <a:cs typeface="Arial" panose="020B0604020202020204" pitchFamily="34" charset="0"/>
                        </a:rPr>
                        <a:t>alloSCT</a:t>
                      </a:r>
                      <a:r>
                        <a:rPr lang="en-GB" sz="2000" kern="1200">
                          <a:solidFill>
                            <a:schemeClr val="dk1"/>
                          </a:solidFill>
                          <a:latin typeface="Arial" panose="020B0604020202020204" pitchFamily="34" charset="0"/>
                          <a:ea typeface="+mn-ea"/>
                          <a:cs typeface="Arial" panose="020B0604020202020204" pitchFamily="34" charset="0"/>
                        </a:rPr>
                        <a:t> </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Small</a:t>
                      </a:r>
                    </a:p>
                  </a:txBody>
                  <a:tcPr anchor="ctr"/>
                </a:tc>
                <a:extLst>
                  <a:ext uri="{0D108BD9-81ED-4DB2-BD59-A6C34878D82A}">
                    <a16:rowId xmlns:a16="http://schemas.microsoft.com/office/drawing/2014/main" val="3224599380"/>
                  </a:ext>
                </a:extLst>
              </a:tr>
            </a:tbl>
          </a:graphicData>
        </a:graphic>
      </p:graphicFrame>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a:xfrm>
            <a:off x="1485862" y="6395614"/>
            <a:ext cx="9856223" cy="477729"/>
          </a:xfrm>
        </p:spPr>
        <p:txBody>
          <a:bodyPr>
            <a:normAutofit/>
          </a:bodyPr>
          <a:lstStyle/>
          <a:p>
            <a:r>
              <a:rPr lang="en-GB"/>
              <a:t>PFS, progression-free survival; OS, overall survival; R/R, relapsed or refractory; MCL, mantle cell lymphoma; ICU, intensive care unit; IVIg, intravenous immunoglobulin; </a:t>
            </a:r>
            <a:r>
              <a:rPr lang="en-GB" err="1"/>
              <a:t>alloSCT</a:t>
            </a:r>
            <a:r>
              <a:rPr lang="en-GB"/>
              <a:t>; allogeneic stem-cell transplant</a:t>
            </a:r>
          </a:p>
        </p:txBody>
      </p:sp>
      <p:pic>
        <p:nvPicPr>
          <p:cNvPr id="11" name="Picture 10">
            <a:extLst>
              <a:ext uri="{FF2B5EF4-FFF2-40B4-BE49-F238E27FC236}">
                <a16:creationId xmlns:a16="http://schemas.microsoft.com/office/drawing/2014/main" id="{94D8110C-2B2A-15B3-F941-39C72A31CF61}"/>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159355" y="5791789"/>
            <a:ext cx="375782" cy="376150"/>
          </a:xfrm>
          <a:prstGeom prst="rect">
            <a:avLst/>
          </a:prstGeom>
        </p:spPr>
      </p:pic>
      <p:pic>
        <p:nvPicPr>
          <p:cNvPr id="16" name="Picture 15">
            <a:extLst>
              <a:ext uri="{FF2B5EF4-FFF2-40B4-BE49-F238E27FC236}">
                <a16:creationId xmlns:a16="http://schemas.microsoft.com/office/drawing/2014/main" id="{956D23E1-6811-0BD1-C6F2-E35C6DA1DE36}"/>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63900" y="2577782"/>
            <a:ext cx="376150" cy="376150"/>
          </a:xfrm>
          <a:prstGeom prst="rect">
            <a:avLst/>
          </a:prstGeom>
        </p:spPr>
      </p:pic>
      <p:pic>
        <p:nvPicPr>
          <p:cNvPr id="3" name="Picture 2">
            <a:extLst>
              <a:ext uri="{FF2B5EF4-FFF2-40B4-BE49-F238E27FC236}">
                <a16:creationId xmlns:a16="http://schemas.microsoft.com/office/drawing/2014/main" id="{3975C3AB-C7FD-06EE-FB29-6306E8F07CD2}"/>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161087" y="5251012"/>
            <a:ext cx="375782" cy="376150"/>
          </a:xfrm>
          <a:prstGeom prst="rect">
            <a:avLst/>
          </a:prstGeom>
        </p:spPr>
      </p:pic>
      <p:pic>
        <p:nvPicPr>
          <p:cNvPr id="4" name="Picture 3">
            <a:extLst>
              <a:ext uri="{FF2B5EF4-FFF2-40B4-BE49-F238E27FC236}">
                <a16:creationId xmlns:a16="http://schemas.microsoft.com/office/drawing/2014/main" id="{34597105-5B9F-625F-E95A-610898F09050}"/>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154010" y="4725562"/>
            <a:ext cx="375782" cy="376150"/>
          </a:xfrm>
          <a:prstGeom prst="rect">
            <a:avLst/>
          </a:prstGeom>
        </p:spPr>
      </p:pic>
      <p:pic>
        <p:nvPicPr>
          <p:cNvPr id="5" name="Picture 4">
            <a:extLst>
              <a:ext uri="{FF2B5EF4-FFF2-40B4-BE49-F238E27FC236}">
                <a16:creationId xmlns:a16="http://schemas.microsoft.com/office/drawing/2014/main" id="{D8C5EBAB-5D70-6247-3CA4-A829DFE145F6}"/>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61087" y="1394469"/>
            <a:ext cx="376150" cy="376150"/>
          </a:xfrm>
          <a:prstGeom prst="rect">
            <a:avLst/>
          </a:prstGeom>
        </p:spPr>
      </p:pic>
      <p:pic>
        <p:nvPicPr>
          <p:cNvPr id="7" name="Picture 6">
            <a:extLst>
              <a:ext uri="{FF2B5EF4-FFF2-40B4-BE49-F238E27FC236}">
                <a16:creationId xmlns:a16="http://schemas.microsoft.com/office/drawing/2014/main" id="{58D64FAB-7C25-656C-D392-341CBEB2976D}"/>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54010" y="3659336"/>
            <a:ext cx="376150" cy="376150"/>
          </a:xfrm>
          <a:prstGeom prst="rect">
            <a:avLst/>
          </a:prstGeom>
        </p:spPr>
      </p:pic>
      <p:pic>
        <p:nvPicPr>
          <p:cNvPr id="8" name="Picture 7">
            <a:extLst>
              <a:ext uri="{FF2B5EF4-FFF2-40B4-BE49-F238E27FC236}">
                <a16:creationId xmlns:a16="http://schemas.microsoft.com/office/drawing/2014/main" id="{6756FF0A-3C5B-ABE2-ACC5-D48B754E959F}"/>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60719" y="4210004"/>
            <a:ext cx="376150" cy="376150"/>
          </a:xfrm>
          <a:prstGeom prst="rect">
            <a:avLst/>
          </a:prstGeom>
        </p:spPr>
      </p:pic>
      <p:pic>
        <p:nvPicPr>
          <p:cNvPr id="10" name="Picture 9">
            <a:extLst>
              <a:ext uri="{FF2B5EF4-FFF2-40B4-BE49-F238E27FC236}">
                <a16:creationId xmlns:a16="http://schemas.microsoft.com/office/drawing/2014/main" id="{C962578C-D7CB-DF7B-4913-9A6EF9B6FE78}"/>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61087" y="3176985"/>
            <a:ext cx="376150" cy="376150"/>
          </a:xfrm>
          <a:prstGeom prst="rect">
            <a:avLst/>
          </a:prstGeom>
        </p:spPr>
      </p:pic>
      <p:pic>
        <p:nvPicPr>
          <p:cNvPr id="2" name="Picture 1">
            <a:extLst>
              <a:ext uri="{FF2B5EF4-FFF2-40B4-BE49-F238E27FC236}">
                <a16:creationId xmlns:a16="http://schemas.microsoft.com/office/drawing/2014/main" id="{8945B7C1-4B63-E52D-AC85-676A8A2CCCF7}"/>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160719" y="1960489"/>
            <a:ext cx="376150" cy="376150"/>
          </a:xfrm>
          <a:prstGeom prst="rect">
            <a:avLst/>
          </a:prstGeom>
        </p:spPr>
      </p:pic>
    </p:spTree>
    <p:extLst>
      <p:ext uri="{BB962C8B-B14F-4D97-AF65-F5344CB8AC3E}">
        <p14:creationId xmlns:p14="http://schemas.microsoft.com/office/powerpoint/2010/main" val="3141396310"/>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ID6325 Brexu-Cel draft slides v0.1 LC [CON]  -  Read-Only" id="{4844DD6D-C584-498A-A5AB-18776FF219AD}" vid="{E9D23270-6438-4E97-99B6-54489269EB48}"/>
    </a:ext>
  </a:extLst>
</a:theme>
</file>

<file path=ppt/theme/theme2.xml><?xml version="1.0" encoding="utf-8"?>
<a:theme xmlns:a="http://schemas.openxmlformats.org/drawingml/2006/main" name="1_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ID6325 Brexu-Cel draft slides v0.1 LC [CON]  -  Read-Only" id="{4844DD6D-C584-498A-A5AB-18776FF219AD}" vid="{2B3AC6BC-EE91-4412-8D8F-CCDF020BF3B4}"/>
    </a:ext>
  </a:extLst>
</a:theme>
</file>

<file path=ppt/theme/theme3.xml><?xml version="1.0" encoding="utf-8"?>
<a:theme xmlns:a="http://schemas.openxmlformats.org/drawingml/2006/main" name="2_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ID6325 Brexu-Cel draft slides v0.1 LC [CON]  -  Read-Only" id="{4844DD6D-C584-498A-A5AB-18776FF219AD}" vid="{50A24508-9AD6-403E-8C7E-5EC84B019D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4" ma:contentTypeDescription="Create a new document." ma:contentTypeScope="" ma:versionID="3c6a5024122fb7c5c5074beed631cb37">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8b384a948197d1f4f7c6a1da5ea71383"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CC47B-95DC-4C2C-82FC-FB3DD1477BF0}">
  <ds:schemaRefs>
    <ds:schemaRef ds:uri="0eb656aa-4e79-4e95-9076-bc119a23e0cc"/>
    <ds:schemaRef ds:uri="6113f790-c252-4bfe-890a-0e01b9de80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6D4A81-9AA7-4839-9F7C-49A81BAA6B43}">
  <ds:schemaRefs>
    <ds:schemaRef ds:uri="http://schemas.microsoft.com/office/2006/documentManagement/types"/>
    <ds:schemaRef ds:uri="0eb656aa-4e79-4e95-9076-bc119a23e0cc"/>
    <ds:schemaRef ds:uri="http://purl.org/dc/dcmitype/"/>
    <ds:schemaRef ds:uri="http://purl.org/dc/elements/1.1/"/>
    <ds:schemaRef ds:uri="http://purl.org/dc/terms/"/>
    <ds:schemaRef ds:uri="http://schemas.openxmlformats.org/package/2006/metadata/core-properties"/>
    <ds:schemaRef ds:uri="6113f790-c252-4bfe-890a-0e01b9de803a"/>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ID6325 Brexu-Cel draft slides v0.2 LC [CON]</Template>
  <TotalTime>24</TotalTime>
  <Words>6645</Words>
  <Application>Microsoft Office PowerPoint</Application>
  <PresentationFormat>Widescreen</PresentationFormat>
  <Paragraphs>804</Paragraphs>
  <Slides>50</Slides>
  <Notes>37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50</vt:i4>
      </vt:variant>
    </vt:vector>
  </HeadingPairs>
  <TitlesOfParts>
    <vt:vector size="62" baseType="lpstr">
      <vt:lpstr>Wingdings</vt:lpstr>
      <vt:lpstr>Lato</vt:lpstr>
      <vt:lpstr>Symbol</vt:lpstr>
      <vt:lpstr>Arial</vt:lpstr>
      <vt:lpstr>Inter</vt:lpstr>
      <vt:lpstr>Times New Roman</vt:lpstr>
      <vt:lpstr>Courier New</vt:lpstr>
      <vt:lpstr>Lora SemiBold</vt:lpstr>
      <vt:lpstr>Aptos</vt:lpstr>
      <vt:lpstr>NICEbrandtheme</vt:lpstr>
      <vt:lpstr>1_NICEbrandtheme</vt:lpstr>
      <vt:lpstr>2_NICEbrandtheme</vt:lpstr>
      <vt:lpstr>Brexucabtagene autoleucel for treating relapsed or refractory mantle cell lymphoma after 2 or more systemic treatments [ID6325, review of TA677]</vt:lpstr>
      <vt:lpstr>Brexucabtagene autoleucel for treating relapsed or refractory mantle cell lymphoma after 2 or more systemic treatments</vt:lpstr>
      <vt:lpstr>Recap of committee conclusions from TA677 (October 2020)* </vt:lpstr>
      <vt:lpstr>Background on relapsed or refractory mantle cell lymphoma  </vt:lpstr>
      <vt:lpstr>Patient perspectives</vt:lpstr>
      <vt:lpstr>Clinical perspectives </vt:lpstr>
      <vt:lpstr>Proposed positioning of brexu-cel in the relapsed/refractory MCL treatment pathway</vt:lpstr>
      <vt:lpstr>Brexucabtagene autoleucel (Tecartus, Gilead Sciences)</vt:lpstr>
      <vt:lpstr>Key Issues</vt:lpstr>
      <vt:lpstr>Brexucabtagene autoleucel for treating relapsed or refractory mantle cell lymphoma after 2 or more systemic treatments</vt:lpstr>
      <vt:lpstr>Key clinical trial: ZUMA-2 </vt:lpstr>
      <vt:lpstr>ZUMA-2 trial results: objective response rate &amp; duration of response</vt:lpstr>
      <vt:lpstr>ZUMA-2 trial results: progression-free survival</vt:lpstr>
      <vt:lpstr>ZUMA-2 trial results: overall survival</vt:lpstr>
      <vt:lpstr>Key issues: Generalisability of ZUMA-2 (1) </vt:lpstr>
      <vt:lpstr>Key issues: Generalisability of ZUMA-2 (2) </vt:lpstr>
      <vt:lpstr>Key issues: Average age of people eligible for brexu-cel </vt:lpstr>
      <vt:lpstr>Key issues:  Choice of population for extrapolating R-BAC PFS and OS (1)  </vt:lpstr>
      <vt:lpstr>Key issues:  Choice of population for extrapolating R-BAC PFS and OS (2)  </vt:lpstr>
      <vt:lpstr>Brexucabtagene autoleucel for treating relapsed or refractory mantle cell lymphoma after 2 or more systemic treatments</vt:lpstr>
      <vt:lpstr>Company’s model overview: Partitioned Survival model </vt:lpstr>
      <vt:lpstr>How company incorporated evidence into model</vt:lpstr>
      <vt:lpstr>Key issues: Modelling of pre-infusion period for brexu-cel (1)  </vt:lpstr>
      <vt:lpstr>Key issues: Modelling of pre-infusion period for brexu-cel (2)  </vt:lpstr>
      <vt:lpstr>Key issues: Implementation of cure assumption  </vt:lpstr>
      <vt:lpstr>Key issues: CAR-T Tariff application and ICU costs </vt:lpstr>
      <vt:lpstr>Key issues: Utility values for health states (1)  </vt:lpstr>
      <vt:lpstr>Key issues: Utility values for health states (2)  </vt:lpstr>
      <vt:lpstr>Key issues: Underestimation of IVIg costs </vt:lpstr>
      <vt:lpstr>Key issues: Costs and usage of alloSCT </vt:lpstr>
      <vt:lpstr>Decision modifier (1) </vt:lpstr>
      <vt:lpstr>Decision modifier (2) </vt:lpstr>
      <vt:lpstr>Summary of company and EAG base case assumptions (1)</vt:lpstr>
      <vt:lpstr>Summary of company and EAG base case assumptions (2)</vt:lpstr>
      <vt:lpstr>PowerPoint Presentation</vt:lpstr>
      <vt:lpstr>Brexucabtagene autoleucel for treating relapsed or refractory mantle cell lymphoma after 2 or more systemic treatments</vt:lpstr>
      <vt:lpstr>Equality considerations</vt:lpstr>
      <vt:lpstr>Brexucabtagene autoleucel for treating relapsed or refractory mantle cell lymphoma after 2 or more systemic treatments</vt:lpstr>
      <vt:lpstr>Key Issues</vt:lpstr>
      <vt:lpstr>Brexucabtagene autoleucel for treating relapsed or refractory mantle cell lymphoma after 2 or more systemic treatments</vt:lpstr>
      <vt:lpstr>Baseline characteristics of ZUMA-2 trial compared with RWE studies of brexu-cel and R-BAC (1)</vt:lpstr>
      <vt:lpstr>Baseline characteristics of ZUMA-2 trial compared with RWE studies of brexu-cel and R-BAC (2)</vt:lpstr>
      <vt:lpstr>ZUMA-2 v RWE: progression-free survival</vt:lpstr>
      <vt:lpstr>ZUMA-2 v RWE: overall survival</vt:lpstr>
      <vt:lpstr>EAG preferred extrapolation for brexu-cel PFS (log-normal)</vt:lpstr>
      <vt:lpstr>EAG preferred extrapolation for brexu-cel OS (log-normal)</vt:lpstr>
      <vt:lpstr>Parametric models fitted to EAG preferred R-BAC PFS data</vt:lpstr>
      <vt:lpstr>Parametric models fitted to EAG preferred R-BAC OS data</vt:lpstr>
      <vt:lpstr>Variation in mortality ratios from ID6325 and TA677</vt:lpstr>
      <vt:lpstr>CAR-T tariff cost for 2025/2026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Luke Cowie</dc:creator>
  <cp:lastModifiedBy>Luke Cowie</cp:lastModifiedBy>
  <cp:revision>2</cp:revision>
  <dcterms:created xsi:type="dcterms:W3CDTF">2025-06-13T12:53:42Z</dcterms:created>
  <dcterms:modified xsi:type="dcterms:W3CDTF">2025-07-15T10:38:23Z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y fmtid="{D5CDD505-2E9C-101B-9397-08002B2CF9AE}" pid="11" name="lcf76f155ced4ddcb4097134ff3c332f">
    <vt:lpwstr/>
  </property>
  <property fmtid="{D5CDD505-2E9C-101B-9397-08002B2CF9AE}" pid="12" name="TaxCatchAll">
    <vt:lpwstr/>
  </property>
</Properties>
</file>