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changesInfos/changesInfo1.xml" ContentType="application/vnd.ms-powerpoint.changes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autoCompressPictures="0">
  <p:sldMasterIdLst>
    <p:sldMasterId id="2147484091" r:id="rId4"/>
  </p:sldMasterIdLst>
  <p:notesMasterIdLst>
    <p:notesMasterId r:id="rId55"/>
  </p:notesMasterIdLst>
  <p:handoutMasterIdLst>
    <p:handoutMasterId r:id="rId56"/>
  </p:handoutMasterIdLst>
  <p:sldIdLst>
    <p:sldId id="339" r:id="rId5"/>
    <p:sldId id="1797" r:id="rId6"/>
    <p:sldId id="2232" r:id="rId7"/>
    <p:sldId id="2183" r:id="rId8"/>
    <p:sldId id="347" r:id="rId9"/>
    <p:sldId id="2400" r:id="rId10"/>
    <p:sldId id="2370" r:id="rId11"/>
    <p:sldId id="345" r:id="rId12"/>
    <p:sldId id="358" r:id="rId13"/>
    <p:sldId id="2329" r:id="rId14"/>
    <p:sldId id="2388" r:id="rId15"/>
    <p:sldId id="2374" r:id="rId16"/>
    <p:sldId id="2331" r:id="rId17"/>
    <p:sldId id="2387" r:id="rId18"/>
    <p:sldId id="2353" r:id="rId19"/>
    <p:sldId id="2404" r:id="rId20"/>
    <p:sldId id="2340" r:id="rId21"/>
    <p:sldId id="2394" r:id="rId22"/>
    <p:sldId id="2405" r:id="rId23"/>
    <p:sldId id="2384" r:id="rId24"/>
    <p:sldId id="2373" r:id="rId25"/>
    <p:sldId id="2389" r:id="rId26"/>
    <p:sldId id="2307" r:id="rId27"/>
    <p:sldId id="2309" r:id="rId28"/>
    <p:sldId id="2371" r:id="rId29"/>
    <p:sldId id="2376" r:id="rId30"/>
    <p:sldId id="2372" r:id="rId31"/>
    <p:sldId id="2407" r:id="rId32"/>
    <p:sldId id="2398" r:id="rId33"/>
    <p:sldId id="2339" r:id="rId34"/>
    <p:sldId id="2377" r:id="rId35"/>
    <p:sldId id="2379" r:id="rId36"/>
    <p:sldId id="2399" r:id="rId37"/>
    <p:sldId id="463" r:id="rId38"/>
    <p:sldId id="2395" r:id="rId39"/>
    <p:sldId id="370" r:id="rId40"/>
    <p:sldId id="2391" r:id="rId41"/>
    <p:sldId id="1813" r:id="rId42"/>
    <p:sldId id="2392" r:id="rId43"/>
    <p:sldId id="2406" r:id="rId44"/>
    <p:sldId id="1803" r:id="rId45"/>
    <p:sldId id="376" r:id="rId46"/>
    <p:sldId id="2330" r:id="rId47"/>
    <p:sldId id="2390" r:id="rId48"/>
    <p:sldId id="2375" r:id="rId49"/>
    <p:sldId id="2385" r:id="rId50"/>
    <p:sldId id="2393" r:id="rId51"/>
    <p:sldId id="2408" r:id="rId52"/>
    <p:sldId id="2397" r:id="rId53"/>
    <p:sldId id="2403" r:id="rId54"/>
  </p:sldIdLst>
  <p:sldSz cx="12192000" cy="6858000"/>
  <p:notesSz cx="6858000" cy="9144000"/>
  <p:embeddedFontLst>
    <p:embeddedFont>
      <p:font typeface="Inter" panose="02000503000000020004" pitchFamily="2" charset="0"/>
      <p:regular r:id="rId57"/>
      <p:bold r:id="rId58"/>
    </p:embeddedFont>
    <p:embeddedFont>
      <p:font typeface="Lato" panose="020F0502020204030203" pitchFamily="34" charset="0"/>
      <p:regular r:id="rId59"/>
      <p:bold r:id="rId60"/>
      <p:italic r:id="rId61"/>
      <p:boldItalic r:id="rId62"/>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Background and key issues" id="{4FA87308-A1A1-4C25-A091-279FC6A6ABF9}">
          <p14:sldIdLst>
            <p14:sldId id="339"/>
          </p14:sldIdLst>
        </p14:section>
        <p14:section name="Key issues and decision problem" id="{82830923-5B2F-49DB-A92A-6F0DA7D4CB7C}">
          <p14:sldIdLst>
            <p14:sldId id="1797"/>
            <p14:sldId id="2232"/>
            <p14:sldId id="2183"/>
            <p14:sldId id="347"/>
            <p14:sldId id="2400"/>
            <p14:sldId id="2370"/>
            <p14:sldId id="345"/>
            <p14:sldId id="358"/>
            <p14:sldId id="2329"/>
            <p14:sldId id="2388"/>
            <p14:sldId id="2374"/>
            <p14:sldId id="2331"/>
          </p14:sldIdLst>
        </p14:section>
        <p14:section name="Clinical section" id="{D9A1ED2B-7F3A-4A7E-9630-55F6414DCECE}">
          <p14:sldIdLst>
            <p14:sldId id="2387"/>
            <p14:sldId id="2353"/>
            <p14:sldId id="2404"/>
            <p14:sldId id="2340"/>
            <p14:sldId id="2394"/>
            <p14:sldId id="2405"/>
            <p14:sldId id="2384"/>
            <p14:sldId id="2373"/>
          </p14:sldIdLst>
        </p14:section>
        <p14:section name="Cost-effectivness" id="{B1ADAA79-5AB9-406E-A761-9CAA1A974C87}">
          <p14:sldIdLst>
            <p14:sldId id="2389"/>
            <p14:sldId id="2307"/>
            <p14:sldId id="2309"/>
            <p14:sldId id="2371"/>
            <p14:sldId id="2376"/>
            <p14:sldId id="2372"/>
            <p14:sldId id="2407"/>
            <p14:sldId id="2398"/>
            <p14:sldId id="2339"/>
            <p14:sldId id="2377"/>
            <p14:sldId id="2379"/>
          </p14:sldIdLst>
        </p14:section>
        <p14:section name="Other considerations" id="{DBF1FE05-C32B-4B2A-A449-39427D639D1F}">
          <p14:sldIdLst>
            <p14:sldId id="2399"/>
            <p14:sldId id="463"/>
            <p14:sldId id="2395"/>
            <p14:sldId id="370"/>
            <p14:sldId id="2391"/>
            <p14:sldId id="1813"/>
            <p14:sldId id="2392"/>
            <p14:sldId id="2406"/>
            <p14:sldId id="1803"/>
            <p14:sldId id="376"/>
            <p14:sldId id="2330"/>
            <p14:sldId id="2390"/>
            <p14:sldId id="2375"/>
            <p14:sldId id="2385"/>
            <p14:sldId id="2393"/>
            <p14:sldId id="2408"/>
            <p14:sldId id="2397"/>
            <p14:sldId id="2403"/>
          </p14:sldIdLst>
        </p14:section>
      </p14:sectionLst>
    </p:ex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D07ADD0F-B62A-DBC1-4450-74A5433EAE92}" name="Victoria Kelly" initials="VK" userId="S::Victoria.Kelly@nice.org.uk::b3cb38c1-50f8-416d-a7ac-e58820acd664" providerId="AD"/>
  <p188:author id="{3EE6FD3A-8E8F-4CB8-AE17-BF9610D250C6}" name="Eleanor Donegan" initials="ED" userId="S::Eleanor.Donegan@nice.org.uk::80e05966-f039-4f54-9598-de2728b10b4c" providerId="AD"/>
  <p188:author id="{2DE93757-9A70-FFCB-2D05-C0781C719F5C}" name="Mary Hughes" initials="MH" userId="S::Mary.Hughes@nice.org.uk::c42b8133-3957-4741-8b3b-769b19e0ca29" providerId="AD"/>
  <p188:author id="{4DAF515A-6566-6455-6A58-5008825975D3}" name="Yelan Guo" initials="YG" userId="S::Yelan.Guo@nice.org.uk::095e26c1-70a2-437b-ab3c-6f7a4b4dcfcd" providerId="AD"/>
  <p188:author id="{7C43795C-09E3-8FF3-9007-890DEFBDDE4B}" name="Harsimran Sarpal" initials="HS" userId="S::Harsimran.Sarpal@nice.org.uk::ecb7fd74-0e07-4530-a046-3ff207cf16f7" providerId="AD"/>
  <p188:author id="{B70F3265-A59A-B0A1-ED3C-DF451EB2BF86}" name="Zain Hussain" initials="ZH" userId="S::Zain.Hussain@nice.org.uk::6bb0b37e-cc1e-46da-918b-e9b499e72558" providerId="AD"/>
  <p188:author id="{27E1A079-6B87-9A2E-2979-9F455C366CAC}" name="Ross Dent" initials="RD" userId="S::Ross.Dent@nice.org.uk::85ba5c32-f745-4353-a2f9-f82afced9921" providerId="AD"/>
  <p188:author id="{6DA51B92-5A52-F8F8-8436-3B6BE7A432FC}" name="Lizzie Walker" initials="LW" userId="S::Lizzie.Walker@nice.org.uk::b92d9012-d16e-48b3-91f9-97fc232c87ba" providerId="AD"/>
  <p188:author id="{601621E2-CDE1-4EFE-36F2-B328AE3CF8B3}" name="Charles Crawley" initials="CC" userId="0b0d8313b50819b9" providerId="Windows Live"/>
  <p188:author id="{ED57C0E6-A38B-F1DB-9914-9C4C4855C0FA}" name="Pracz Anna (GM-JCT)" initials="PA(J" userId="S-1-5-21-1989025133-2135616333-3276069599-71732" providerId="AD"/>
  <p188:author id="{D7192BEA-CF4B-136D-A517-03294E253AEF}" name="Nigel Gumbleton" initials="NG" userId="S::Nigel.Gumbleton@nice.org.uk::cdbb7ff5-a56f-4d85-97a9-f63cb3d92d21" providerId="AD"/>
  <p188:author id="{DAE894F4-8E61-CEEB-0EE6-01EF2407F912}" name="Caron Jones" initials="CJ" userId="S::Caron.Jones@nice.org.uk::1dc48ed7-672c-4bcb-ad74-96dd81f92c73" providerId="AD"/>
  <p188:author id="{D007E3FF-411F-337C-D019-3756B2E5832D}" name="Eleanor Donegan" initials="ED" userId="S::Eleanor.donegan@nice.org.uk::80e05966-f039-4f54-9598-de2728b10b4c"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7" name="James Fotheringham" initials="JF" lastIdx="10" clrIdx="6">
    <p:extLst>
      <p:ext uri="{19B8F6BF-5375-455C-9EA6-DF929625EA0E}">
        <p15:presenceInfo xmlns:p15="http://schemas.microsoft.com/office/powerpoint/2012/main" userId="James Fotheringham" providerId="None"/>
      </p:ext>
    </p:extLst>
  </p:cmAuthor>
  <p:cmAuthor id="1" name="Kate Scott" initials="KS" lastIdx="1" clrIdx="0"/>
  <p:cmAuthor id="8" name="Victoria Kelly" initials="VK" lastIdx="6" clrIdx="7">
    <p:extLst>
      <p:ext uri="{19B8F6BF-5375-455C-9EA6-DF929625EA0E}">
        <p15:presenceInfo xmlns:p15="http://schemas.microsoft.com/office/powerpoint/2012/main" userId="S::Victoria.Kelly@nice.org.uk::b3cb38c1-50f8-416d-a7ac-e58820acd664" providerId="AD"/>
      </p:ext>
    </p:extLst>
  </p:cmAuthor>
  <p:cmAuthor id="2" name="Charlie Hewitt" initials="CH" lastIdx="56" clrIdx="1">
    <p:extLst>
      <p:ext uri="{19B8F6BF-5375-455C-9EA6-DF929625EA0E}">
        <p15:presenceInfo xmlns:p15="http://schemas.microsoft.com/office/powerpoint/2012/main" userId="S::Charlie.Hewitt@nice.org.uk::02b58234-bd66-4ca2-852b-669d09f951b3" providerId="AD"/>
      </p:ext>
    </p:extLst>
  </p:cmAuthor>
  <p:cmAuthor id="3" name="Alexandra Sampson" initials="AS" lastIdx="3" clrIdx="2">
    <p:extLst>
      <p:ext uri="{19B8F6BF-5375-455C-9EA6-DF929625EA0E}">
        <p15:presenceInfo xmlns:p15="http://schemas.microsoft.com/office/powerpoint/2012/main" userId="S::Alexandra.Sampson@nice.org.uk::5bf57bb1-a65f-4e5e-81b7-701a6cf4a8b7" providerId="AD"/>
      </p:ext>
    </p:extLst>
  </p:cmAuthor>
  <p:cmAuthor id="4" name="Elizabeth Bell" initials="EB" lastIdx="6" clrIdx="3">
    <p:extLst>
      <p:ext uri="{19B8F6BF-5375-455C-9EA6-DF929625EA0E}">
        <p15:presenceInfo xmlns:p15="http://schemas.microsoft.com/office/powerpoint/2012/main" userId="S::Elizabeth.Bell@nice.org.uk::db75d52a-bbc3-4365-b187-451fb7df6c85" providerId="AD"/>
      </p:ext>
    </p:extLst>
  </p:cmAuthor>
  <p:cmAuthor id="5" name="Harsimran Sarpal" initials="HS" lastIdx="154" clrIdx="4">
    <p:extLst>
      <p:ext uri="{19B8F6BF-5375-455C-9EA6-DF929625EA0E}">
        <p15:presenceInfo xmlns:p15="http://schemas.microsoft.com/office/powerpoint/2012/main" userId="S::Harsimran.Sarpal@nice.org.uk::ecb7fd74-0e07-4530-a046-3ff207cf16f7" providerId="AD"/>
      </p:ext>
    </p:extLst>
  </p:cmAuthor>
  <p:cmAuthor id="6" name="Yelan Guo" initials="YG" lastIdx="164" clrIdx="5">
    <p:extLst>
      <p:ext uri="{19B8F6BF-5375-455C-9EA6-DF929625EA0E}">
        <p15:presenceInfo xmlns:p15="http://schemas.microsoft.com/office/powerpoint/2012/main" userId="S::Yelan.Guo@nice.org.uk::095e26c1-70a2-437b-ab3c-6f7a4b4dcfcd"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0A500"/>
    <a:srgbClr val="00FFFF"/>
    <a:srgbClr val="00B050"/>
    <a:srgbClr val="FFFFFF"/>
    <a:srgbClr val="1E416C"/>
    <a:srgbClr val="CBCFD4"/>
    <a:srgbClr val="E7E9EB"/>
    <a:srgbClr val="595959"/>
    <a:srgbClr val="F0F0F0"/>
    <a:srgbClr val="FFC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4" d="100"/>
          <a:sy n="104" d="100"/>
        </p:scale>
        <p:origin x="138" y="132"/>
      </p:cViewPr>
      <p:guideLst/>
    </p:cSldViewPr>
  </p:slideViewPr>
  <p:notesTextViewPr>
    <p:cViewPr>
      <p:scale>
        <a:sx n="1" d="1"/>
        <a:sy n="1" d="1"/>
      </p:scale>
      <p:origin x="0" y="0"/>
    </p:cViewPr>
  </p:notesTextViewPr>
  <p:notesViewPr>
    <p:cSldViewPr snapToGrid="0">
      <p:cViewPr varScale="1">
        <p:scale>
          <a:sx n="66" d="100"/>
          <a:sy n="66" d="100"/>
        </p:scale>
        <p:origin x="0" y="0"/>
      </p:cViewPr>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commentAuthors" Target="commentAuthors.xml"/><Relationship Id="rId68" Type="http://schemas.microsoft.com/office/2016/11/relationships/changesInfo" Target="changesInfos/changesInfo1.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font" Target="fonts/font2.fntdata"/><Relationship Id="rId66" Type="http://schemas.openxmlformats.org/officeDocument/2006/relationships/theme" Target="theme/theme1.xml"/><Relationship Id="rId5" Type="http://schemas.openxmlformats.org/officeDocument/2006/relationships/slide" Target="slides/slide1.xml"/><Relationship Id="rId61" Type="http://schemas.openxmlformats.org/officeDocument/2006/relationships/font" Target="fonts/font5.fntdata"/><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handoutMaster" Target="handoutMasters/handoutMaster1.xml"/><Relationship Id="rId64" Type="http://schemas.openxmlformats.org/officeDocument/2006/relationships/presProps" Target="presProps.xml"/><Relationship Id="rId69" Type="http://schemas.microsoft.com/office/2018/10/relationships/authors" Target="authors.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font" Target="fonts/font3.fntdata"/><Relationship Id="rId67" Type="http://schemas.openxmlformats.org/officeDocument/2006/relationships/tableStyles" Target="tableStyles.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font" Target="fonts/font6.fntdata"/><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font" Target="fonts/font1.fntdata"/><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font" Target="fonts/font4.fntdata"/><Relationship Id="rId65"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notesMaster" Target="notesMasters/notesMaster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Harsimran Sarpal" userId="ecb7fd74-0e07-4530-a046-3ff207cf16f7" providerId="ADAL" clId="{22406FB0-3C3C-45A0-B030-9C1F1CBB557C}"/>
    <pc:docChg chg="modSld">
      <pc:chgData name="Harsimran Sarpal" userId="ecb7fd74-0e07-4530-a046-3ff207cf16f7" providerId="ADAL" clId="{22406FB0-3C3C-45A0-B030-9C1F1CBB557C}" dt="2025-09-19T14:31:09.732" v="5" actId="20577"/>
      <pc:docMkLst>
        <pc:docMk/>
      </pc:docMkLst>
      <pc:sldChg chg="modSp mod">
        <pc:chgData name="Harsimran Sarpal" userId="ecb7fd74-0e07-4530-a046-3ff207cf16f7" providerId="ADAL" clId="{22406FB0-3C3C-45A0-B030-9C1F1CBB557C}" dt="2025-09-19T14:31:09.732" v="5" actId="20577"/>
        <pc:sldMkLst>
          <pc:docMk/>
          <pc:sldMk cId="1090473529" sldId="358"/>
        </pc:sldMkLst>
        <pc:spChg chg="mod">
          <ac:chgData name="Harsimran Sarpal" userId="ecb7fd74-0e07-4530-a046-3ff207cf16f7" providerId="ADAL" clId="{22406FB0-3C3C-45A0-B030-9C1F1CBB557C}" dt="2025-09-19T14:31:09.732" v="5" actId="20577"/>
          <ac:spMkLst>
            <pc:docMk/>
            <pc:sldMk cId="1090473529" sldId="358"/>
            <ac:spMk id="132" creationId="{4688800B-90EC-9214-B737-96BB8F13E7C1}"/>
          </ac:spMkLst>
        </pc:spChg>
      </pc:sldChg>
      <pc:sldChg chg="modSp mod">
        <pc:chgData name="Harsimran Sarpal" userId="ecb7fd74-0e07-4530-a046-3ff207cf16f7" providerId="ADAL" clId="{22406FB0-3C3C-45A0-B030-9C1F1CBB557C}" dt="2025-09-19T14:29:52.157" v="1" actId="207"/>
        <pc:sldMkLst>
          <pc:docMk/>
          <pc:sldMk cId="80785676" sldId="2232"/>
        </pc:sldMkLst>
        <pc:spChg chg="mod">
          <ac:chgData name="Harsimran Sarpal" userId="ecb7fd74-0e07-4530-a046-3ff207cf16f7" providerId="ADAL" clId="{22406FB0-3C3C-45A0-B030-9C1F1CBB557C}" dt="2025-09-19T14:29:52.157" v="1" actId="207"/>
          <ac:spMkLst>
            <pc:docMk/>
            <pc:sldMk cId="80785676" sldId="2232"/>
            <ac:spMk id="6" creationId="{56E1BFA5-072D-0E62-B828-51DF67526C31}"/>
          </ac:spMkLst>
        </pc:spChg>
      </pc:sldChg>
    </pc:docChg>
  </pc:docChgLst>
  <pc:docChgLst>
    <pc:chgData name="Caron Jones" userId="1dc48ed7-672c-4bcb-ad74-96dd81f92c73" providerId="ADAL" clId="{1E48DB13-C073-4101-A5DA-279EBFEDA152}"/>
    <pc:docChg chg="custSel modSld">
      <pc:chgData name="Caron Jones" userId="1dc48ed7-672c-4bcb-ad74-96dd81f92c73" providerId="ADAL" clId="{1E48DB13-C073-4101-A5DA-279EBFEDA152}" dt="2025-09-19T14:09:48.028" v="158" actId="20577"/>
      <pc:docMkLst>
        <pc:docMk/>
      </pc:docMkLst>
      <pc:sldChg chg="modSp mod">
        <pc:chgData name="Caron Jones" userId="1dc48ed7-672c-4bcb-ad74-96dd81f92c73" providerId="ADAL" clId="{1E48DB13-C073-4101-A5DA-279EBFEDA152}" dt="2025-09-19T14:09:48.028" v="158" actId="20577"/>
        <pc:sldMkLst>
          <pc:docMk/>
          <pc:sldMk cId="80785676" sldId="2232"/>
        </pc:sldMkLst>
        <pc:spChg chg="mod">
          <ac:chgData name="Caron Jones" userId="1dc48ed7-672c-4bcb-ad74-96dd81f92c73" providerId="ADAL" clId="{1E48DB13-C073-4101-A5DA-279EBFEDA152}" dt="2025-09-19T14:09:48.028" v="158" actId="20577"/>
          <ac:spMkLst>
            <pc:docMk/>
            <pc:sldMk cId="80785676" sldId="2232"/>
            <ac:spMk id="6" creationId="{56E1BFA5-072D-0E62-B828-51DF67526C31}"/>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63A7B4E0-C5AF-4E67-A372-F7A03C7E29D6}"/>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latin typeface="Arial" panose="020B0604020202020204" pitchFamily="34" charset="0"/>
            </a:endParaRPr>
          </a:p>
        </p:txBody>
      </p:sp>
      <p:sp>
        <p:nvSpPr>
          <p:cNvPr id="3" name="Date Placeholder 2">
            <a:extLst>
              <a:ext uri="{FF2B5EF4-FFF2-40B4-BE49-F238E27FC236}">
                <a16:creationId xmlns:a16="http://schemas.microsoft.com/office/drawing/2014/main" id="{FF831CFB-1E73-40F4-AB1A-D345A7F8CA0A}"/>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CB99B0F1-6494-479E-9AB9-629C0F1571D6}" type="datetimeFigureOut">
              <a:rPr lang="en-GB" smtClean="0">
                <a:latin typeface="Arial" panose="020B0604020202020204" pitchFamily="34" charset="0"/>
              </a:rPr>
              <a:t>19/09/2025</a:t>
            </a:fld>
            <a:endParaRPr lang="en-GB">
              <a:latin typeface="Arial" panose="020B0604020202020204" pitchFamily="34" charset="0"/>
            </a:endParaRPr>
          </a:p>
        </p:txBody>
      </p:sp>
      <p:sp>
        <p:nvSpPr>
          <p:cNvPr id="4" name="Footer Placeholder 3">
            <a:extLst>
              <a:ext uri="{FF2B5EF4-FFF2-40B4-BE49-F238E27FC236}">
                <a16:creationId xmlns:a16="http://schemas.microsoft.com/office/drawing/2014/main" id="{FC8C8A56-2EE4-4E74-BCEC-B277CFD218C0}"/>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latin typeface="Arial" panose="020B0604020202020204" pitchFamily="34" charset="0"/>
            </a:endParaRPr>
          </a:p>
        </p:txBody>
      </p:sp>
      <p:sp>
        <p:nvSpPr>
          <p:cNvPr id="5" name="Slide Number Placeholder 4">
            <a:extLst>
              <a:ext uri="{FF2B5EF4-FFF2-40B4-BE49-F238E27FC236}">
                <a16:creationId xmlns:a16="http://schemas.microsoft.com/office/drawing/2014/main" id="{852F1CB3-6147-438D-AE3F-8D3A9D32BC04}"/>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6D6832AD-622C-4DA7-9523-4C5A8793F563}" type="slidenum">
              <a:rPr lang="en-GB" smtClean="0">
                <a:latin typeface="Arial" panose="020B0604020202020204" pitchFamily="34" charset="0"/>
              </a:rPr>
              <a:t>‹#›</a:t>
            </a:fld>
            <a:endParaRPr lang="en-GB">
              <a:latin typeface="Arial" panose="020B0604020202020204" pitchFamily="34" charset="0"/>
            </a:endParaRPr>
          </a:p>
        </p:txBody>
      </p:sp>
    </p:spTree>
    <p:extLst>
      <p:ext uri="{BB962C8B-B14F-4D97-AF65-F5344CB8AC3E}">
        <p14:creationId xmlns:p14="http://schemas.microsoft.com/office/powerpoint/2010/main" val="351852727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Arial" panose="020B0604020202020204" pitchFamily="34" charset="0"/>
              </a:defRPr>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atin typeface="Arial" panose="020B0604020202020204" pitchFamily="34" charset="0"/>
              </a:defRPr>
            </a:lvl1pPr>
          </a:lstStyle>
          <a:p>
            <a:fld id="{1E0D7A42-0977-2147-8194-01C3DBCDFF3E}" type="datetimeFigureOut">
              <a:rPr lang="en-US" smtClean="0"/>
              <a:pPr/>
              <a:t>9/19/2025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atin typeface="Arial" panose="020B0604020202020204" pitchFamily="34" charset="0"/>
              </a:defRPr>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atin typeface="Arial" panose="020B0604020202020204" pitchFamily="34" charset="0"/>
              </a:defRPr>
            </a:lvl1pPr>
          </a:lstStyle>
          <a:p>
            <a:fld id="{3D92B9AF-1FF3-B64A-A57E-17202D6D58C9}" type="slidenum">
              <a:rPr lang="en-US" smtClean="0"/>
              <a:pPr/>
              <a:t>‹#›</a:t>
            </a:fld>
            <a:endParaRPr lang="en-US"/>
          </a:p>
        </p:txBody>
      </p:sp>
    </p:spTree>
    <p:extLst>
      <p:ext uri="{BB962C8B-B14F-4D97-AF65-F5344CB8AC3E}">
        <p14:creationId xmlns:p14="http://schemas.microsoft.com/office/powerpoint/2010/main" val="423260044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Arial" panose="020B0604020202020204" pitchFamily="34" charset="0"/>
        <a:ea typeface="+mn-ea"/>
        <a:cs typeface="+mn-cs"/>
      </a:defRPr>
    </a:lvl1pPr>
    <a:lvl2pPr marL="457200" algn="l" defTabSz="914400" rtl="0" eaLnBrk="1" latinLnBrk="0" hangingPunct="1">
      <a:defRPr sz="1200" kern="1200">
        <a:solidFill>
          <a:schemeClr val="tx1"/>
        </a:solidFill>
        <a:latin typeface="Arial" panose="020B0604020202020204" pitchFamily="34" charset="0"/>
        <a:ea typeface="+mn-ea"/>
        <a:cs typeface="+mn-cs"/>
      </a:defRPr>
    </a:lvl2pPr>
    <a:lvl3pPr marL="914400" algn="l" defTabSz="914400" rtl="0" eaLnBrk="1" latinLnBrk="0" hangingPunct="1">
      <a:defRPr sz="1200" kern="1200">
        <a:solidFill>
          <a:schemeClr val="tx1"/>
        </a:solidFill>
        <a:latin typeface="Arial" panose="020B0604020202020204" pitchFamily="34" charset="0"/>
        <a:ea typeface="+mn-ea"/>
        <a:cs typeface="+mn-cs"/>
      </a:defRPr>
    </a:lvl3pPr>
    <a:lvl4pPr marL="1371600" algn="l" defTabSz="914400" rtl="0" eaLnBrk="1" latinLnBrk="0" hangingPunct="1">
      <a:defRPr sz="1200" kern="1200">
        <a:solidFill>
          <a:schemeClr val="tx1"/>
        </a:solidFill>
        <a:latin typeface="Arial" panose="020B0604020202020204" pitchFamily="34" charset="0"/>
        <a:ea typeface="+mn-ea"/>
        <a:cs typeface="+mn-cs"/>
      </a:defRPr>
    </a:lvl4pPr>
    <a:lvl5pPr marL="1828800" algn="l" defTabSz="914400" rtl="0" eaLnBrk="1" latinLnBrk="0" hangingPunct="1">
      <a:defRPr sz="1200" kern="1200">
        <a:solidFill>
          <a:schemeClr val="tx1"/>
        </a:solidFill>
        <a:latin typeface="Arial" panose="020B060402020202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GB" sz="1200">
              <a:effectLst/>
              <a:highlight>
                <a:srgbClr val="00FFFF"/>
              </a:highlight>
              <a:ea typeface="Lato" panose="020F0502020204030203"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3D92B9AF-1FF3-B64A-A57E-17202D6D58C9}" type="slidenum">
              <a:rPr lang="en-US" smtClean="0"/>
              <a:t>1</a:t>
            </a:fld>
            <a:endParaRPr lang="en-US"/>
          </a:p>
        </p:txBody>
      </p:sp>
    </p:spTree>
    <p:extLst>
      <p:ext uri="{BB962C8B-B14F-4D97-AF65-F5344CB8AC3E}">
        <p14:creationId xmlns:p14="http://schemas.microsoft.com/office/powerpoint/2010/main" val="329792500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FA72807-413D-6469-D47C-B9BDABE5380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D96AD19-860F-B0E4-229C-196FD4F5044D}"/>
              </a:ext>
            </a:extLst>
          </p:cNvPr>
          <p:cNvSpPr>
            <a:spLocks noGrp="1" noRot="1" noChangeAspect="1"/>
          </p:cNvSpPr>
          <p:nvPr>
            <p:ph type="sldImg"/>
          </p:nvPr>
        </p:nvSpPr>
        <p:spPr>
          <a:xfrm>
            <a:off x="685800" y="1143000"/>
            <a:ext cx="5486400" cy="3086100"/>
          </a:xfrm>
        </p:spPr>
      </p:sp>
      <p:sp>
        <p:nvSpPr>
          <p:cNvPr id="3" name="Notes Placeholder 2">
            <a:extLst>
              <a:ext uri="{FF2B5EF4-FFF2-40B4-BE49-F238E27FC236}">
                <a16:creationId xmlns:a16="http://schemas.microsoft.com/office/drawing/2014/main" id="{28F2AAB4-C80D-9B2D-0B48-52FB47AEA505}"/>
              </a:ext>
            </a:extLst>
          </p:cNvPr>
          <p:cNvSpPr>
            <a:spLocks noGrp="1"/>
          </p:cNvSpPr>
          <p:nvPr>
            <p:ph type="body" idx="1"/>
          </p:nvPr>
        </p:nvSpPr>
        <p:spPr/>
        <p:txBody>
          <a:bodyPr/>
          <a:lstStyle/>
          <a:p>
            <a:r>
              <a:rPr lang="en-GB"/>
              <a:t>Source: Figure 5, CS</a:t>
            </a:r>
          </a:p>
        </p:txBody>
      </p:sp>
      <p:sp>
        <p:nvSpPr>
          <p:cNvPr id="4" name="Slide Number Placeholder 3">
            <a:extLst>
              <a:ext uri="{FF2B5EF4-FFF2-40B4-BE49-F238E27FC236}">
                <a16:creationId xmlns:a16="http://schemas.microsoft.com/office/drawing/2014/main" id="{DA0C9253-E1EE-B273-43EF-D2EFC59DA641}"/>
              </a:ext>
            </a:extLst>
          </p:cNvPr>
          <p:cNvSpPr>
            <a:spLocks noGrp="1"/>
          </p:cNvSpPr>
          <p:nvPr>
            <p:ph type="sldNum" sz="quarter" idx="5"/>
          </p:nvPr>
        </p:nvSpPr>
        <p:spPr/>
        <p:txBody>
          <a:bodyPr/>
          <a:lstStyle/>
          <a:p>
            <a:fld id="{3D92B9AF-1FF3-B64A-A57E-17202D6D58C9}" type="slidenum">
              <a:rPr lang="en-US" smtClean="0"/>
              <a:t>11</a:t>
            </a:fld>
            <a:endParaRPr lang="en-US"/>
          </a:p>
        </p:txBody>
      </p:sp>
    </p:spTree>
    <p:extLst>
      <p:ext uri="{BB962C8B-B14F-4D97-AF65-F5344CB8AC3E}">
        <p14:creationId xmlns:p14="http://schemas.microsoft.com/office/powerpoint/2010/main" val="180101487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GB"/>
              <a:t>Source table 16 EAG report</a:t>
            </a:r>
          </a:p>
        </p:txBody>
      </p:sp>
      <p:sp>
        <p:nvSpPr>
          <p:cNvPr id="4" name="Slide Number Placeholder 3"/>
          <p:cNvSpPr>
            <a:spLocks noGrp="1"/>
          </p:cNvSpPr>
          <p:nvPr>
            <p:ph type="sldNum" sz="quarter" idx="5"/>
          </p:nvPr>
        </p:nvSpPr>
        <p:spPr/>
        <p:txBody>
          <a:bodyPr/>
          <a:lstStyle/>
          <a:p>
            <a:fld id="{3D92B9AF-1FF3-B64A-A57E-17202D6D58C9}" type="slidenum">
              <a:rPr lang="en-US" smtClean="0"/>
              <a:t>12</a:t>
            </a:fld>
            <a:endParaRPr lang="en-US"/>
          </a:p>
        </p:txBody>
      </p:sp>
    </p:spTree>
    <p:extLst>
      <p:ext uri="{BB962C8B-B14F-4D97-AF65-F5344CB8AC3E}">
        <p14:creationId xmlns:p14="http://schemas.microsoft.com/office/powerpoint/2010/main" val="331731724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C741720-7F77-BD0E-3558-3947FE0B5F5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A0D523F-A5FC-2D96-5312-8AF7065BF9F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AB75F5F-4063-4588-1C62-6615A74A8097}"/>
              </a:ext>
            </a:extLst>
          </p:cNvPr>
          <p:cNvSpPr>
            <a:spLocks noGrp="1"/>
          </p:cNvSpPr>
          <p:nvPr>
            <p:ph type="body" idx="1"/>
          </p:nvPr>
        </p:nvSpPr>
        <p:spPr/>
        <p:txBody>
          <a:bodyPr/>
          <a:lstStyle/>
          <a:p>
            <a:endParaRPr lang="en-GB"/>
          </a:p>
        </p:txBody>
      </p:sp>
      <p:sp>
        <p:nvSpPr>
          <p:cNvPr id="4" name="Slide Number Placeholder 3">
            <a:extLst>
              <a:ext uri="{FF2B5EF4-FFF2-40B4-BE49-F238E27FC236}">
                <a16:creationId xmlns:a16="http://schemas.microsoft.com/office/drawing/2014/main" id="{A6E14163-339F-DE8D-02F6-6B0323D9DB40}"/>
              </a:ext>
            </a:extLst>
          </p:cNvPr>
          <p:cNvSpPr>
            <a:spLocks noGrp="1"/>
          </p:cNvSpPr>
          <p:nvPr>
            <p:ph type="sldNum" sz="quarter" idx="5"/>
          </p:nvPr>
        </p:nvSpPr>
        <p:spPr/>
        <p:txBody>
          <a:bodyPr/>
          <a:lstStyle/>
          <a:p>
            <a:fld id="{3D92B9AF-1FF3-B64A-A57E-17202D6D58C9}" type="slidenum">
              <a:rPr lang="en-US" smtClean="0"/>
              <a:pPr/>
              <a:t>13</a:t>
            </a:fld>
            <a:endParaRPr lang="en-US"/>
          </a:p>
        </p:txBody>
      </p:sp>
    </p:spTree>
    <p:extLst>
      <p:ext uri="{BB962C8B-B14F-4D97-AF65-F5344CB8AC3E}">
        <p14:creationId xmlns:p14="http://schemas.microsoft.com/office/powerpoint/2010/main" val="391790378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EB2BA7F-B97F-634F-CB96-6B1437973CF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3A77401-2B39-813B-6FB6-3DF07CE5834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FB6F6D8-E14E-8FB8-9721-AC7506400641}"/>
              </a:ext>
            </a:extLst>
          </p:cNvPr>
          <p:cNvSpPr>
            <a:spLocks noGrp="1"/>
          </p:cNvSpPr>
          <p:nvPr>
            <p:ph type="body" idx="1"/>
          </p:nvPr>
        </p:nvSpPr>
        <p:spPr/>
        <p:txBody>
          <a:bodyPr/>
          <a:lstStyle/>
          <a:p>
            <a:endParaRPr lang="en-GB"/>
          </a:p>
        </p:txBody>
      </p:sp>
      <p:sp>
        <p:nvSpPr>
          <p:cNvPr id="4" name="Slide Number Placeholder 3">
            <a:extLst>
              <a:ext uri="{FF2B5EF4-FFF2-40B4-BE49-F238E27FC236}">
                <a16:creationId xmlns:a16="http://schemas.microsoft.com/office/drawing/2014/main" id="{A6ED279D-42CC-BB8F-B3E1-D21C588EE7D8}"/>
              </a:ext>
            </a:extLst>
          </p:cNvPr>
          <p:cNvSpPr>
            <a:spLocks noGrp="1"/>
          </p:cNvSpPr>
          <p:nvPr>
            <p:ph type="sldNum" sz="quarter" idx="5"/>
          </p:nvPr>
        </p:nvSpPr>
        <p:spPr/>
        <p:txBody>
          <a:bodyPr/>
          <a:lstStyle/>
          <a:p>
            <a:fld id="{3D92B9AF-1FF3-B64A-A57E-17202D6D58C9}" type="slidenum">
              <a:rPr lang="en-US" smtClean="0"/>
              <a:pPr/>
              <a:t>14</a:t>
            </a:fld>
            <a:endParaRPr lang="en-US"/>
          </a:p>
        </p:txBody>
      </p:sp>
    </p:spTree>
    <p:extLst>
      <p:ext uri="{BB962C8B-B14F-4D97-AF65-F5344CB8AC3E}">
        <p14:creationId xmlns:p14="http://schemas.microsoft.com/office/powerpoint/2010/main" val="376596979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4B2C4CA-59F7-8E3C-F7B9-7BF40290275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BB20AC2-5392-EC97-1965-9DDFB2B8FA3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AF7E4FE-B72D-F9E4-8FE0-5DEADBB91031}"/>
              </a:ext>
            </a:extLst>
          </p:cNvPr>
          <p:cNvSpPr>
            <a:spLocks noGrp="1"/>
          </p:cNvSpPr>
          <p:nvPr>
            <p:ph type="body" idx="1"/>
          </p:nvPr>
        </p:nvSpPr>
        <p:spPr/>
        <p:txBody>
          <a:bodyPr/>
          <a:lstStyle/>
          <a:p>
            <a:r>
              <a:rPr lang="en-GB"/>
              <a:t>Source: table 21 EAG  report</a:t>
            </a:r>
          </a:p>
        </p:txBody>
      </p:sp>
      <p:sp>
        <p:nvSpPr>
          <p:cNvPr id="4" name="Slide Number Placeholder 3">
            <a:extLst>
              <a:ext uri="{FF2B5EF4-FFF2-40B4-BE49-F238E27FC236}">
                <a16:creationId xmlns:a16="http://schemas.microsoft.com/office/drawing/2014/main" id="{75FEECF0-E797-217E-DC1C-83DE51888EAD}"/>
              </a:ext>
            </a:extLst>
          </p:cNvPr>
          <p:cNvSpPr>
            <a:spLocks noGrp="1"/>
          </p:cNvSpPr>
          <p:nvPr>
            <p:ph type="sldNum" sz="quarter" idx="5"/>
          </p:nvPr>
        </p:nvSpPr>
        <p:spPr/>
        <p:txBody>
          <a:bodyPr/>
          <a:lstStyle/>
          <a:p>
            <a:fld id="{3D92B9AF-1FF3-B64A-A57E-17202D6D58C9}" type="slidenum">
              <a:rPr lang="en-US" smtClean="0"/>
              <a:pPr/>
              <a:t>15</a:t>
            </a:fld>
            <a:endParaRPr lang="en-US"/>
          </a:p>
        </p:txBody>
      </p:sp>
    </p:spTree>
    <p:extLst>
      <p:ext uri="{BB962C8B-B14F-4D97-AF65-F5344CB8AC3E}">
        <p14:creationId xmlns:p14="http://schemas.microsoft.com/office/powerpoint/2010/main" val="375470377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5DFEC35-A72A-0687-C12A-032C73CDD9E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AF2BCA4-D68C-3212-6F39-8B0C397EC946}"/>
              </a:ext>
            </a:extLst>
          </p:cNvPr>
          <p:cNvSpPr>
            <a:spLocks noGrp="1" noRot="1" noChangeAspect="1"/>
          </p:cNvSpPr>
          <p:nvPr>
            <p:ph type="sldImg"/>
          </p:nvPr>
        </p:nvSpPr>
        <p:spPr>
          <a:xfrm>
            <a:off x="685800" y="1143000"/>
            <a:ext cx="5486400" cy="3086100"/>
          </a:xfrm>
        </p:spPr>
      </p:sp>
      <p:sp>
        <p:nvSpPr>
          <p:cNvPr id="3" name="Notes Placeholder 2">
            <a:extLst>
              <a:ext uri="{FF2B5EF4-FFF2-40B4-BE49-F238E27FC236}">
                <a16:creationId xmlns:a16="http://schemas.microsoft.com/office/drawing/2014/main" id="{08C65E1D-EE42-118A-A90A-FA22A8866D4A}"/>
              </a:ext>
            </a:extLst>
          </p:cNvPr>
          <p:cNvSpPr>
            <a:spLocks noGrp="1"/>
          </p:cNvSpPr>
          <p:nvPr>
            <p:ph type="body" idx="1"/>
          </p:nvPr>
        </p:nvSpPr>
        <p:spPr/>
        <p:txBody>
          <a:bodyPr/>
          <a:lstStyle/>
          <a:p>
            <a:r>
              <a:rPr lang="en-GB"/>
              <a:t>Source: table 19 EAG report</a:t>
            </a:r>
          </a:p>
        </p:txBody>
      </p:sp>
      <p:sp>
        <p:nvSpPr>
          <p:cNvPr id="4" name="Slide Number Placeholder 3">
            <a:extLst>
              <a:ext uri="{FF2B5EF4-FFF2-40B4-BE49-F238E27FC236}">
                <a16:creationId xmlns:a16="http://schemas.microsoft.com/office/drawing/2014/main" id="{1CEEF681-BF1D-1B43-887B-3F599B90B5FB}"/>
              </a:ext>
            </a:extLst>
          </p:cNvPr>
          <p:cNvSpPr>
            <a:spLocks noGrp="1"/>
          </p:cNvSpPr>
          <p:nvPr>
            <p:ph type="sldNum" sz="quarter" idx="5"/>
          </p:nvPr>
        </p:nvSpPr>
        <p:spPr/>
        <p:txBody>
          <a:bodyPr/>
          <a:lstStyle/>
          <a:p>
            <a:fld id="{3D92B9AF-1FF3-B64A-A57E-17202D6D58C9}" type="slidenum">
              <a:rPr lang="en-US" smtClean="0"/>
              <a:t>16</a:t>
            </a:fld>
            <a:endParaRPr lang="en-US"/>
          </a:p>
        </p:txBody>
      </p:sp>
    </p:spTree>
    <p:extLst>
      <p:ext uri="{BB962C8B-B14F-4D97-AF65-F5344CB8AC3E}">
        <p14:creationId xmlns:p14="http://schemas.microsoft.com/office/powerpoint/2010/main" val="8533290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GB"/>
              <a:t>Source: 16 EAG report</a:t>
            </a:r>
          </a:p>
          <a:p>
            <a:pPr marL="0" indent="0">
              <a:buFont typeface="Arial" panose="020B0604020202020204" pitchFamily="34" charset="0"/>
              <a:buNone/>
            </a:pPr>
            <a:endParaRPr lang="en-GB"/>
          </a:p>
        </p:txBody>
      </p:sp>
      <p:sp>
        <p:nvSpPr>
          <p:cNvPr id="4" name="Slide Number Placeholder 3"/>
          <p:cNvSpPr>
            <a:spLocks noGrp="1"/>
          </p:cNvSpPr>
          <p:nvPr>
            <p:ph type="sldNum" sz="quarter" idx="5"/>
          </p:nvPr>
        </p:nvSpPr>
        <p:spPr/>
        <p:txBody>
          <a:bodyPr/>
          <a:lstStyle/>
          <a:p>
            <a:fld id="{3D92B9AF-1FF3-B64A-A57E-17202D6D58C9}" type="slidenum">
              <a:rPr lang="en-US" smtClean="0"/>
              <a:pPr/>
              <a:t>17</a:t>
            </a:fld>
            <a:endParaRPr lang="en-US"/>
          </a:p>
        </p:txBody>
      </p:sp>
    </p:spTree>
    <p:extLst>
      <p:ext uri="{BB962C8B-B14F-4D97-AF65-F5344CB8AC3E}">
        <p14:creationId xmlns:p14="http://schemas.microsoft.com/office/powerpoint/2010/main" val="345477172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29F9641-10B4-FD39-86E9-5FF0FFE8AD7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4AB7C9B-53D0-056A-74AA-6DBBACE916A3}"/>
              </a:ext>
            </a:extLst>
          </p:cNvPr>
          <p:cNvSpPr>
            <a:spLocks noGrp="1" noRot="1" noChangeAspect="1"/>
          </p:cNvSpPr>
          <p:nvPr>
            <p:ph type="sldImg"/>
          </p:nvPr>
        </p:nvSpPr>
        <p:spPr>
          <a:xfrm>
            <a:off x="685800" y="1143000"/>
            <a:ext cx="5486400" cy="3086100"/>
          </a:xfrm>
        </p:spPr>
      </p:sp>
      <p:sp>
        <p:nvSpPr>
          <p:cNvPr id="3" name="Notes Placeholder 2">
            <a:extLst>
              <a:ext uri="{FF2B5EF4-FFF2-40B4-BE49-F238E27FC236}">
                <a16:creationId xmlns:a16="http://schemas.microsoft.com/office/drawing/2014/main" id="{8A546EFB-649F-7052-3916-877E5020CF39}"/>
              </a:ext>
            </a:extLst>
          </p:cNvPr>
          <p:cNvSpPr>
            <a:spLocks noGrp="1"/>
          </p:cNvSpPr>
          <p:nvPr>
            <p:ph type="body" idx="1"/>
          </p:nvPr>
        </p:nvSpPr>
        <p:spPr/>
        <p:txBody>
          <a:bodyPr/>
          <a:lstStyle/>
          <a:p>
            <a:r>
              <a:rPr lang="en-GB"/>
              <a:t>Source table 21 EAG report</a:t>
            </a:r>
          </a:p>
        </p:txBody>
      </p:sp>
      <p:sp>
        <p:nvSpPr>
          <p:cNvPr id="4" name="Slide Number Placeholder 3">
            <a:extLst>
              <a:ext uri="{FF2B5EF4-FFF2-40B4-BE49-F238E27FC236}">
                <a16:creationId xmlns:a16="http://schemas.microsoft.com/office/drawing/2014/main" id="{29138767-9BF6-5E2D-67F4-2AA7D49E4661}"/>
              </a:ext>
            </a:extLst>
          </p:cNvPr>
          <p:cNvSpPr>
            <a:spLocks noGrp="1"/>
          </p:cNvSpPr>
          <p:nvPr>
            <p:ph type="sldNum" sz="quarter" idx="5"/>
          </p:nvPr>
        </p:nvSpPr>
        <p:spPr/>
        <p:txBody>
          <a:bodyPr/>
          <a:lstStyle/>
          <a:p>
            <a:fld id="{3D92B9AF-1FF3-B64A-A57E-17202D6D58C9}" type="slidenum">
              <a:rPr lang="en-US" smtClean="0"/>
              <a:t>18</a:t>
            </a:fld>
            <a:endParaRPr lang="en-US"/>
          </a:p>
        </p:txBody>
      </p:sp>
    </p:spTree>
    <p:extLst>
      <p:ext uri="{BB962C8B-B14F-4D97-AF65-F5344CB8AC3E}">
        <p14:creationId xmlns:p14="http://schemas.microsoft.com/office/powerpoint/2010/main" val="321605902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776204F-CA66-A290-7F47-8FB5E76D76F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22D8218-CCDC-86A5-D007-BFA4A677D2F3}"/>
              </a:ext>
            </a:extLst>
          </p:cNvPr>
          <p:cNvSpPr>
            <a:spLocks noGrp="1" noRot="1" noChangeAspect="1"/>
          </p:cNvSpPr>
          <p:nvPr>
            <p:ph type="sldImg"/>
          </p:nvPr>
        </p:nvSpPr>
        <p:spPr>
          <a:xfrm>
            <a:off x="685800" y="1143000"/>
            <a:ext cx="5486400" cy="3086100"/>
          </a:xfrm>
        </p:spPr>
      </p:sp>
      <p:sp>
        <p:nvSpPr>
          <p:cNvPr id="3" name="Notes Placeholder 2">
            <a:extLst>
              <a:ext uri="{FF2B5EF4-FFF2-40B4-BE49-F238E27FC236}">
                <a16:creationId xmlns:a16="http://schemas.microsoft.com/office/drawing/2014/main" id="{C9D33D91-6DC3-CE39-C3C9-1A24D6E449CA}"/>
              </a:ext>
            </a:extLst>
          </p:cNvPr>
          <p:cNvSpPr>
            <a:spLocks noGrp="1"/>
          </p:cNvSpPr>
          <p:nvPr>
            <p:ph type="body" idx="1"/>
          </p:nvPr>
        </p:nvSpPr>
        <p:spPr/>
        <p:txBody>
          <a:bodyPr/>
          <a:lstStyle/>
          <a:p>
            <a:r>
              <a:rPr lang="en-GB"/>
              <a:t>Source table 22 and 23 EAG report</a:t>
            </a:r>
          </a:p>
        </p:txBody>
      </p:sp>
      <p:sp>
        <p:nvSpPr>
          <p:cNvPr id="4" name="Slide Number Placeholder 3">
            <a:extLst>
              <a:ext uri="{FF2B5EF4-FFF2-40B4-BE49-F238E27FC236}">
                <a16:creationId xmlns:a16="http://schemas.microsoft.com/office/drawing/2014/main" id="{BB84D8B8-C1BA-DB7C-D18B-660AB6FFED65}"/>
              </a:ext>
            </a:extLst>
          </p:cNvPr>
          <p:cNvSpPr>
            <a:spLocks noGrp="1"/>
          </p:cNvSpPr>
          <p:nvPr>
            <p:ph type="sldNum" sz="quarter" idx="5"/>
          </p:nvPr>
        </p:nvSpPr>
        <p:spPr/>
        <p:txBody>
          <a:bodyPr/>
          <a:lstStyle/>
          <a:p>
            <a:fld id="{3D92B9AF-1FF3-B64A-A57E-17202D6D58C9}" type="slidenum">
              <a:rPr lang="en-US" smtClean="0"/>
              <a:t>19</a:t>
            </a:fld>
            <a:endParaRPr lang="en-US"/>
          </a:p>
        </p:txBody>
      </p:sp>
    </p:spTree>
    <p:extLst>
      <p:ext uri="{BB962C8B-B14F-4D97-AF65-F5344CB8AC3E}">
        <p14:creationId xmlns:p14="http://schemas.microsoft.com/office/powerpoint/2010/main" val="206002468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AE7B9E8-6B4F-B6AC-32B3-35EB82CFA34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A9CD503-44F6-8A1C-B933-220A34A2779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160C0D6-0227-0BB2-0B3B-BFEF728F92E0}"/>
              </a:ext>
            </a:extLst>
          </p:cNvPr>
          <p:cNvSpPr>
            <a:spLocks noGrp="1"/>
          </p:cNvSpPr>
          <p:nvPr>
            <p:ph type="body" idx="1"/>
          </p:nvPr>
        </p:nvSpPr>
        <p:spPr/>
        <p:txBody>
          <a:bodyPr/>
          <a:lstStyle/>
          <a:p>
            <a:pPr marL="0" indent="0">
              <a:buFont typeface="Arial" panose="020B0604020202020204" pitchFamily="34" charset="0"/>
              <a:buNone/>
            </a:pPr>
            <a:r>
              <a:rPr lang="en-GB"/>
              <a:t>Source: 16 EAG report</a:t>
            </a:r>
          </a:p>
        </p:txBody>
      </p:sp>
      <p:sp>
        <p:nvSpPr>
          <p:cNvPr id="4" name="Slide Number Placeholder 3">
            <a:extLst>
              <a:ext uri="{FF2B5EF4-FFF2-40B4-BE49-F238E27FC236}">
                <a16:creationId xmlns:a16="http://schemas.microsoft.com/office/drawing/2014/main" id="{4C53828B-EC09-40EF-31EA-57E6B8C12F88}"/>
              </a:ext>
            </a:extLst>
          </p:cNvPr>
          <p:cNvSpPr>
            <a:spLocks noGrp="1"/>
          </p:cNvSpPr>
          <p:nvPr>
            <p:ph type="sldNum" sz="quarter" idx="5"/>
          </p:nvPr>
        </p:nvSpPr>
        <p:spPr/>
        <p:txBody>
          <a:bodyPr/>
          <a:lstStyle/>
          <a:p>
            <a:fld id="{3D92B9AF-1FF3-B64A-A57E-17202D6D58C9}" type="slidenum">
              <a:rPr lang="en-US" smtClean="0"/>
              <a:pPr/>
              <a:t>20</a:t>
            </a:fld>
            <a:endParaRPr lang="en-US"/>
          </a:p>
        </p:txBody>
      </p:sp>
    </p:spTree>
    <p:extLst>
      <p:ext uri="{BB962C8B-B14F-4D97-AF65-F5344CB8AC3E}">
        <p14:creationId xmlns:p14="http://schemas.microsoft.com/office/powerpoint/2010/main" val="188349398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3D92B9AF-1FF3-B64A-A57E-17202D6D58C9}" type="slidenum">
              <a:rPr lang="en-US" smtClean="0"/>
              <a:pPr/>
              <a:t>2</a:t>
            </a:fld>
            <a:endParaRPr lang="en-US"/>
          </a:p>
        </p:txBody>
      </p:sp>
    </p:spTree>
    <p:extLst>
      <p:ext uri="{BB962C8B-B14F-4D97-AF65-F5344CB8AC3E}">
        <p14:creationId xmlns:p14="http://schemas.microsoft.com/office/powerpoint/2010/main" val="277991421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77667C3-FAE5-0C59-F670-D24AFF63D02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920437B-7568-756E-4221-6117CE15C26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1EC2DB1-E512-F286-4867-EF8EC27481F3}"/>
              </a:ext>
            </a:extLst>
          </p:cNvPr>
          <p:cNvSpPr>
            <a:spLocks noGrp="1"/>
          </p:cNvSpPr>
          <p:nvPr>
            <p:ph type="body" idx="1"/>
          </p:nvPr>
        </p:nvSpPr>
        <p:spPr/>
        <p:txBody>
          <a:bodyPr/>
          <a:lstStyle/>
          <a:p>
            <a:pPr marL="0" indent="0">
              <a:buFont typeface="Arial" panose="020B0604020202020204" pitchFamily="34" charset="0"/>
              <a:buNone/>
            </a:pPr>
            <a:r>
              <a:rPr lang="en-GB"/>
              <a:t>Source: 18 EAG Report</a:t>
            </a:r>
          </a:p>
        </p:txBody>
      </p:sp>
      <p:sp>
        <p:nvSpPr>
          <p:cNvPr id="4" name="Slide Number Placeholder 3">
            <a:extLst>
              <a:ext uri="{FF2B5EF4-FFF2-40B4-BE49-F238E27FC236}">
                <a16:creationId xmlns:a16="http://schemas.microsoft.com/office/drawing/2014/main" id="{C167D53E-D95B-5A0A-F5DF-DFFCB76BDDE3}"/>
              </a:ext>
            </a:extLst>
          </p:cNvPr>
          <p:cNvSpPr>
            <a:spLocks noGrp="1"/>
          </p:cNvSpPr>
          <p:nvPr>
            <p:ph type="sldNum" sz="quarter" idx="5"/>
          </p:nvPr>
        </p:nvSpPr>
        <p:spPr/>
        <p:txBody>
          <a:bodyPr/>
          <a:lstStyle/>
          <a:p>
            <a:fld id="{3D92B9AF-1FF3-B64A-A57E-17202D6D58C9}" type="slidenum">
              <a:rPr lang="en-US" smtClean="0"/>
              <a:pPr/>
              <a:t>21</a:t>
            </a:fld>
            <a:endParaRPr lang="en-US"/>
          </a:p>
        </p:txBody>
      </p:sp>
    </p:spTree>
    <p:extLst>
      <p:ext uri="{BB962C8B-B14F-4D97-AF65-F5344CB8AC3E}">
        <p14:creationId xmlns:p14="http://schemas.microsoft.com/office/powerpoint/2010/main" val="266971623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A7BCFCF-B9E0-3681-FC39-2EAD222B6D6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842FE1C-A72C-C823-9F46-6A02AC6C532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D570DD4-D4EA-31D5-C029-2231FAA9A30D}"/>
              </a:ext>
            </a:extLst>
          </p:cNvPr>
          <p:cNvSpPr>
            <a:spLocks noGrp="1"/>
          </p:cNvSpPr>
          <p:nvPr>
            <p:ph type="body" idx="1"/>
          </p:nvPr>
        </p:nvSpPr>
        <p:spPr/>
        <p:txBody>
          <a:bodyPr/>
          <a:lstStyle/>
          <a:p>
            <a:endParaRPr lang="en-GB"/>
          </a:p>
        </p:txBody>
      </p:sp>
      <p:sp>
        <p:nvSpPr>
          <p:cNvPr id="4" name="Slide Number Placeholder 3">
            <a:extLst>
              <a:ext uri="{FF2B5EF4-FFF2-40B4-BE49-F238E27FC236}">
                <a16:creationId xmlns:a16="http://schemas.microsoft.com/office/drawing/2014/main" id="{8A2A5FB8-5F2D-107C-45C7-F0A8EA6BA8FF}"/>
              </a:ext>
            </a:extLst>
          </p:cNvPr>
          <p:cNvSpPr>
            <a:spLocks noGrp="1"/>
          </p:cNvSpPr>
          <p:nvPr>
            <p:ph type="sldNum" sz="quarter" idx="5"/>
          </p:nvPr>
        </p:nvSpPr>
        <p:spPr/>
        <p:txBody>
          <a:bodyPr/>
          <a:lstStyle/>
          <a:p>
            <a:fld id="{3D92B9AF-1FF3-B64A-A57E-17202D6D58C9}" type="slidenum">
              <a:rPr lang="en-US" smtClean="0"/>
              <a:pPr/>
              <a:t>22</a:t>
            </a:fld>
            <a:endParaRPr lang="en-US"/>
          </a:p>
        </p:txBody>
      </p:sp>
    </p:spTree>
    <p:extLst>
      <p:ext uri="{BB962C8B-B14F-4D97-AF65-F5344CB8AC3E}">
        <p14:creationId xmlns:p14="http://schemas.microsoft.com/office/powerpoint/2010/main" val="421552491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GB"/>
              <a:t>Source: Figure 13 EAG report</a:t>
            </a:r>
          </a:p>
        </p:txBody>
      </p:sp>
      <p:sp>
        <p:nvSpPr>
          <p:cNvPr id="4" name="Slide Number Placeholder 3"/>
          <p:cNvSpPr>
            <a:spLocks noGrp="1"/>
          </p:cNvSpPr>
          <p:nvPr>
            <p:ph type="sldNum" sz="quarter" idx="5"/>
          </p:nvPr>
        </p:nvSpPr>
        <p:spPr/>
        <p:txBody>
          <a:bodyPr/>
          <a:lstStyle/>
          <a:p>
            <a:fld id="{3D92B9AF-1FF3-B64A-A57E-17202D6D58C9}" type="slidenum">
              <a:rPr lang="en-US" smtClean="0"/>
              <a:pPr/>
              <a:t>23</a:t>
            </a:fld>
            <a:endParaRPr lang="en-US"/>
          </a:p>
        </p:txBody>
      </p:sp>
    </p:spTree>
    <p:extLst>
      <p:ext uri="{BB962C8B-B14F-4D97-AF65-F5344CB8AC3E}">
        <p14:creationId xmlns:p14="http://schemas.microsoft.com/office/powerpoint/2010/main" val="125910750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Source: table 38 EAG report</a:t>
            </a:r>
          </a:p>
        </p:txBody>
      </p:sp>
      <p:sp>
        <p:nvSpPr>
          <p:cNvPr id="4" name="Slide Number Placeholder 3"/>
          <p:cNvSpPr>
            <a:spLocks noGrp="1"/>
          </p:cNvSpPr>
          <p:nvPr>
            <p:ph type="sldNum" sz="quarter" idx="5"/>
          </p:nvPr>
        </p:nvSpPr>
        <p:spPr/>
        <p:txBody>
          <a:bodyPr/>
          <a:lstStyle/>
          <a:p>
            <a:fld id="{3D92B9AF-1FF3-B64A-A57E-17202D6D58C9}" type="slidenum">
              <a:rPr lang="en-US" smtClean="0"/>
              <a:pPr/>
              <a:t>24</a:t>
            </a:fld>
            <a:endParaRPr lang="en-US"/>
          </a:p>
        </p:txBody>
      </p:sp>
    </p:spTree>
    <p:extLst>
      <p:ext uri="{BB962C8B-B14F-4D97-AF65-F5344CB8AC3E}">
        <p14:creationId xmlns:p14="http://schemas.microsoft.com/office/powerpoint/2010/main" val="238123617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1F385EC-27BF-C232-D0E1-DC71F9195D0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535CAA4-DB52-A916-2716-F46E70BC3F1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6DDFECF-06A9-C80B-B702-8B268B8C805A}"/>
              </a:ext>
            </a:extLst>
          </p:cNvPr>
          <p:cNvSpPr>
            <a:spLocks noGrp="1"/>
          </p:cNvSpPr>
          <p:nvPr>
            <p:ph type="body" idx="1"/>
          </p:nvPr>
        </p:nvSpPr>
        <p:spPr/>
        <p:txBody>
          <a:bodyPr/>
          <a:lstStyle/>
          <a:p>
            <a:pPr marL="0" indent="0">
              <a:buFont typeface="Arial" panose="020B0604020202020204" pitchFamily="34" charset="0"/>
              <a:buNone/>
            </a:pPr>
            <a:endParaRPr lang="en-GB"/>
          </a:p>
        </p:txBody>
      </p:sp>
      <p:sp>
        <p:nvSpPr>
          <p:cNvPr id="4" name="Slide Number Placeholder 3">
            <a:extLst>
              <a:ext uri="{FF2B5EF4-FFF2-40B4-BE49-F238E27FC236}">
                <a16:creationId xmlns:a16="http://schemas.microsoft.com/office/drawing/2014/main" id="{C7FFE6DA-35BF-9262-1B29-8B073936AE9D}"/>
              </a:ext>
            </a:extLst>
          </p:cNvPr>
          <p:cNvSpPr>
            <a:spLocks noGrp="1"/>
          </p:cNvSpPr>
          <p:nvPr>
            <p:ph type="sldNum" sz="quarter" idx="5"/>
          </p:nvPr>
        </p:nvSpPr>
        <p:spPr/>
        <p:txBody>
          <a:bodyPr/>
          <a:lstStyle/>
          <a:p>
            <a:fld id="{3D92B9AF-1FF3-B64A-A57E-17202D6D58C9}" type="slidenum">
              <a:rPr lang="en-US" smtClean="0"/>
              <a:pPr/>
              <a:t>25</a:t>
            </a:fld>
            <a:endParaRPr lang="en-US"/>
          </a:p>
        </p:txBody>
      </p:sp>
    </p:spTree>
    <p:extLst>
      <p:ext uri="{BB962C8B-B14F-4D97-AF65-F5344CB8AC3E}">
        <p14:creationId xmlns:p14="http://schemas.microsoft.com/office/powerpoint/2010/main" val="239941824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1B945BE-06CA-E449-12F2-9CDEAE5FE80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F503E39-68D7-D4C5-E818-BA27487884B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E650331-E0A8-D21C-6828-A0172976265A}"/>
              </a:ext>
            </a:extLst>
          </p:cNvPr>
          <p:cNvSpPr>
            <a:spLocks noGrp="1"/>
          </p:cNvSpPr>
          <p:nvPr>
            <p:ph type="body" idx="1"/>
          </p:nvPr>
        </p:nvSpPr>
        <p:spPr/>
        <p:txBody>
          <a:bodyPr/>
          <a:lstStyle/>
          <a:p>
            <a:pPr marL="0" indent="0">
              <a:buFont typeface="Arial" panose="020B0604020202020204" pitchFamily="34" charset="0"/>
              <a:buNone/>
            </a:pPr>
            <a:r>
              <a:rPr lang="en-GB"/>
              <a:t>Source: Figure 26 and 27 EAG report</a:t>
            </a:r>
          </a:p>
          <a:p>
            <a:pPr marL="0" indent="0">
              <a:buFont typeface="Arial" panose="020B0604020202020204" pitchFamily="34" charset="0"/>
              <a:buNone/>
            </a:pPr>
            <a:endParaRPr lang="en-GB"/>
          </a:p>
        </p:txBody>
      </p:sp>
      <p:sp>
        <p:nvSpPr>
          <p:cNvPr id="4" name="Slide Number Placeholder 3">
            <a:extLst>
              <a:ext uri="{FF2B5EF4-FFF2-40B4-BE49-F238E27FC236}">
                <a16:creationId xmlns:a16="http://schemas.microsoft.com/office/drawing/2014/main" id="{59877B86-9BFF-05C9-3095-11A7EF301424}"/>
              </a:ext>
            </a:extLst>
          </p:cNvPr>
          <p:cNvSpPr>
            <a:spLocks noGrp="1"/>
          </p:cNvSpPr>
          <p:nvPr>
            <p:ph type="sldNum" sz="quarter" idx="5"/>
          </p:nvPr>
        </p:nvSpPr>
        <p:spPr/>
        <p:txBody>
          <a:bodyPr/>
          <a:lstStyle/>
          <a:p>
            <a:fld id="{3D92B9AF-1FF3-B64A-A57E-17202D6D58C9}" type="slidenum">
              <a:rPr lang="en-US" smtClean="0"/>
              <a:pPr/>
              <a:t>26</a:t>
            </a:fld>
            <a:endParaRPr lang="en-US"/>
          </a:p>
        </p:txBody>
      </p:sp>
    </p:spTree>
    <p:extLst>
      <p:ext uri="{BB962C8B-B14F-4D97-AF65-F5344CB8AC3E}">
        <p14:creationId xmlns:p14="http://schemas.microsoft.com/office/powerpoint/2010/main" val="77752268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B7360B3-6FDC-B4F9-B0A7-452FE4573C7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262DAEC-C195-E407-15B5-7D399C5671C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420FA3C-9B51-3A36-E97B-9AC5B3FFB8B6}"/>
              </a:ext>
            </a:extLst>
          </p:cNvPr>
          <p:cNvSpPr>
            <a:spLocks noGrp="1"/>
          </p:cNvSpPr>
          <p:nvPr>
            <p:ph type="body" idx="1"/>
          </p:nvPr>
        </p:nvSpPr>
        <p:spPr/>
        <p:txBody>
          <a:bodyPr/>
          <a:lstStyle/>
          <a:p>
            <a:pPr marL="0" indent="0">
              <a:buFont typeface="Arial" panose="020B0604020202020204" pitchFamily="34" charset="0"/>
              <a:buNone/>
            </a:pPr>
            <a:r>
              <a:rPr lang="en-GB"/>
              <a:t>Source: table 44 EAG report</a:t>
            </a:r>
          </a:p>
          <a:p>
            <a:pPr marL="0" indent="0">
              <a:buFont typeface="Arial" panose="020B0604020202020204" pitchFamily="34" charset="0"/>
              <a:buNone/>
            </a:pPr>
            <a:endParaRPr lang="en-GB"/>
          </a:p>
          <a:p>
            <a:pPr marL="0" indent="0">
              <a:buFont typeface="Arial" panose="020B0604020202020204" pitchFamily="34" charset="0"/>
              <a:buNone/>
            </a:pPr>
            <a:endParaRPr lang="en-GB"/>
          </a:p>
        </p:txBody>
      </p:sp>
      <p:sp>
        <p:nvSpPr>
          <p:cNvPr id="4" name="Slide Number Placeholder 3">
            <a:extLst>
              <a:ext uri="{FF2B5EF4-FFF2-40B4-BE49-F238E27FC236}">
                <a16:creationId xmlns:a16="http://schemas.microsoft.com/office/drawing/2014/main" id="{F6474CCE-D23C-67DD-E8EC-5FB1409466AB}"/>
              </a:ext>
            </a:extLst>
          </p:cNvPr>
          <p:cNvSpPr>
            <a:spLocks noGrp="1"/>
          </p:cNvSpPr>
          <p:nvPr>
            <p:ph type="sldNum" sz="quarter" idx="5"/>
          </p:nvPr>
        </p:nvSpPr>
        <p:spPr/>
        <p:txBody>
          <a:bodyPr/>
          <a:lstStyle/>
          <a:p>
            <a:fld id="{3D92B9AF-1FF3-B64A-A57E-17202D6D58C9}" type="slidenum">
              <a:rPr lang="en-US" smtClean="0"/>
              <a:pPr/>
              <a:t>27</a:t>
            </a:fld>
            <a:endParaRPr lang="en-US"/>
          </a:p>
        </p:txBody>
      </p:sp>
    </p:spTree>
    <p:extLst>
      <p:ext uri="{BB962C8B-B14F-4D97-AF65-F5344CB8AC3E}">
        <p14:creationId xmlns:p14="http://schemas.microsoft.com/office/powerpoint/2010/main" val="359160988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8BDB68F-EA3E-AE67-9B9A-8EF12320312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56B292E-77C8-6C40-5665-ACF1E0FA5D6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C6E6D6F-10ED-16E0-B09B-2A38BFA70BED}"/>
              </a:ext>
            </a:extLst>
          </p:cNvPr>
          <p:cNvSpPr>
            <a:spLocks noGrp="1"/>
          </p:cNvSpPr>
          <p:nvPr>
            <p:ph type="body" idx="1"/>
          </p:nvPr>
        </p:nvSpPr>
        <p:spPr/>
        <p:txBody>
          <a:bodyPr/>
          <a:lstStyle/>
          <a:p>
            <a:pPr marL="0" indent="0">
              <a:buFont typeface="Arial" panose="020B0604020202020204" pitchFamily="34" charset="0"/>
              <a:buNone/>
            </a:pPr>
            <a:r>
              <a:rPr lang="en-GB"/>
              <a:t>Source: 36-40  EAG report</a:t>
            </a:r>
          </a:p>
          <a:p>
            <a:pPr marL="0" indent="0">
              <a:buFont typeface="Arial" panose="020B0604020202020204" pitchFamily="34" charset="0"/>
              <a:buNone/>
            </a:pPr>
            <a:endParaRPr lang="en-GB"/>
          </a:p>
          <a:p>
            <a:pPr marL="0" indent="0">
              <a:buFont typeface="Arial" panose="020B0604020202020204" pitchFamily="34" charset="0"/>
              <a:buNone/>
            </a:pPr>
            <a:endParaRPr lang="en-GB"/>
          </a:p>
        </p:txBody>
      </p:sp>
      <p:sp>
        <p:nvSpPr>
          <p:cNvPr id="4" name="Slide Number Placeholder 3">
            <a:extLst>
              <a:ext uri="{FF2B5EF4-FFF2-40B4-BE49-F238E27FC236}">
                <a16:creationId xmlns:a16="http://schemas.microsoft.com/office/drawing/2014/main" id="{BD4EE0F0-62A6-6B0A-646E-4402182D9CF2}"/>
              </a:ext>
            </a:extLst>
          </p:cNvPr>
          <p:cNvSpPr>
            <a:spLocks noGrp="1"/>
          </p:cNvSpPr>
          <p:nvPr>
            <p:ph type="sldNum" sz="quarter" idx="5"/>
          </p:nvPr>
        </p:nvSpPr>
        <p:spPr/>
        <p:txBody>
          <a:bodyPr/>
          <a:lstStyle/>
          <a:p>
            <a:fld id="{3D92B9AF-1FF3-B64A-A57E-17202D6D58C9}" type="slidenum">
              <a:rPr lang="en-US" smtClean="0"/>
              <a:pPr/>
              <a:t>29</a:t>
            </a:fld>
            <a:endParaRPr lang="en-US"/>
          </a:p>
        </p:txBody>
      </p:sp>
    </p:spTree>
    <p:extLst>
      <p:ext uri="{BB962C8B-B14F-4D97-AF65-F5344CB8AC3E}">
        <p14:creationId xmlns:p14="http://schemas.microsoft.com/office/powerpoint/2010/main" val="216167280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1710BA9-D6AD-35A2-DB52-F0F378B77B7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653E862-57B4-0AE6-522E-16456F8EC7E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A2BEDEF-DE32-4DC6-7C42-5EA86AC9DB9C}"/>
              </a:ext>
            </a:extLst>
          </p:cNvPr>
          <p:cNvSpPr>
            <a:spLocks noGrp="1"/>
          </p:cNvSpPr>
          <p:nvPr>
            <p:ph type="body" idx="1"/>
          </p:nvPr>
        </p:nvSpPr>
        <p:spPr/>
        <p:txBody>
          <a:bodyPr/>
          <a:lstStyle/>
          <a:p>
            <a:r>
              <a:rPr lang="en-GB"/>
              <a:t>Source: table 48 EAG report</a:t>
            </a:r>
          </a:p>
          <a:p>
            <a:endParaRPr lang="en-GB"/>
          </a:p>
          <a:p>
            <a:pPr marL="171450" indent="-171450">
              <a:buFont typeface="Arial" panose="020B0604020202020204" pitchFamily="34" charset="0"/>
              <a:buChar char="•"/>
            </a:pPr>
            <a:r>
              <a:rPr lang="en-GB"/>
              <a:t>Further information: missing data and drop out</a:t>
            </a:r>
          </a:p>
          <a:p>
            <a:pPr marL="171450" indent="-171450">
              <a:buFont typeface="Arial" panose="020B0604020202020204" pitchFamily="34" charset="0"/>
              <a:buChar char="•"/>
            </a:pPr>
            <a:r>
              <a:rPr lang="en-GB"/>
              <a:t>Updated regression analyses </a:t>
            </a:r>
          </a:p>
          <a:p>
            <a:pPr marL="171450" indent="-171450">
              <a:buFont typeface="Arial" panose="020B0604020202020204" pitchFamily="34" charset="0"/>
              <a:buChar char="•"/>
            </a:pPr>
            <a:r>
              <a:rPr lang="en-GB"/>
              <a:t>Fitted coefficients, estimated p-values, goodness-of-fit statistics, and diagnostic plots for the updated regression analyses</a:t>
            </a:r>
          </a:p>
          <a:p>
            <a:pPr marL="171450" indent="-171450">
              <a:buFont typeface="Arial" panose="020B0604020202020204" pitchFamily="34" charset="0"/>
              <a:buChar char="•"/>
            </a:pPr>
            <a:r>
              <a:rPr lang="en-GB"/>
              <a:t>Full justification for the selection of terms for inclusion in the full regression model;</a:t>
            </a:r>
          </a:p>
          <a:p>
            <a:pPr marL="171450" indent="-171450">
              <a:buFont typeface="Arial" panose="020B0604020202020204" pitchFamily="34" charset="0"/>
              <a:buChar char="•"/>
            </a:pPr>
            <a:r>
              <a:rPr lang="en-GB"/>
              <a:t>Justification for use of a linear MMRM rather than a generalised model</a:t>
            </a:r>
          </a:p>
          <a:p>
            <a:pPr marL="171450" indent="-171450">
              <a:buFont typeface="Arial" panose="020B0604020202020204" pitchFamily="34" charset="0"/>
              <a:buChar char="•"/>
            </a:pPr>
            <a:endParaRPr lang="en-GB"/>
          </a:p>
        </p:txBody>
      </p:sp>
      <p:sp>
        <p:nvSpPr>
          <p:cNvPr id="4" name="Slide Number Placeholder 3">
            <a:extLst>
              <a:ext uri="{FF2B5EF4-FFF2-40B4-BE49-F238E27FC236}">
                <a16:creationId xmlns:a16="http://schemas.microsoft.com/office/drawing/2014/main" id="{C49B6F76-2537-08D1-709B-9AABC2D7D0AE}"/>
              </a:ext>
            </a:extLst>
          </p:cNvPr>
          <p:cNvSpPr>
            <a:spLocks noGrp="1"/>
          </p:cNvSpPr>
          <p:nvPr>
            <p:ph type="sldNum" sz="quarter" idx="5"/>
          </p:nvPr>
        </p:nvSpPr>
        <p:spPr/>
        <p:txBody>
          <a:bodyPr/>
          <a:lstStyle/>
          <a:p>
            <a:fld id="{3D92B9AF-1FF3-B64A-A57E-17202D6D58C9}" type="slidenum">
              <a:rPr lang="en-US" smtClean="0"/>
              <a:pPr/>
              <a:t>30</a:t>
            </a:fld>
            <a:endParaRPr lang="en-US"/>
          </a:p>
        </p:txBody>
      </p:sp>
    </p:spTree>
    <p:extLst>
      <p:ext uri="{BB962C8B-B14F-4D97-AF65-F5344CB8AC3E}">
        <p14:creationId xmlns:p14="http://schemas.microsoft.com/office/powerpoint/2010/main" val="12557670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FAB0436-DE66-CEB5-B5B6-9DE44805BD9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402BC92-404F-8915-BDC4-8E322FA9CB9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E647097-ADA4-0466-F9DE-AC9061E1BDA1}"/>
              </a:ext>
            </a:extLst>
          </p:cNvPr>
          <p:cNvSpPr>
            <a:spLocks noGrp="1"/>
          </p:cNvSpPr>
          <p:nvPr>
            <p:ph type="body" idx="1"/>
          </p:nvPr>
        </p:nvSpPr>
        <p:spPr/>
        <p:txBody>
          <a:bodyPr/>
          <a:lstStyle/>
          <a:p>
            <a:endParaRPr lang="en-GB"/>
          </a:p>
        </p:txBody>
      </p:sp>
      <p:sp>
        <p:nvSpPr>
          <p:cNvPr id="4" name="Slide Number Placeholder 3">
            <a:extLst>
              <a:ext uri="{FF2B5EF4-FFF2-40B4-BE49-F238E27FC236}">
                <a16:creationId xmlns:a16="http://schemas.microsoft.com/office/drawing/2014/main" id="{3574A1B6-92C9-7CFE-04A5-F78B13EADFA1}"/>
              </a:ext>
            </a:extLst>
          </p:cNvPr>
          <p:cNvSpPr>
            <a:spLocks noGrp="1"/>
          </p:cNvSpPr>
          <p:nvPr>
            <p:ph type="sldNum" sz="quarter" idx="5"/>
          </p:nvPr>
        </p:nvSpPr>
        <p:spPr/>
        <p:txBody>
          <a:bodyPr/>
          <a:lstStyle/>
          <a:p>
            <a:fld id="{3D92B9AF-1FF3-B64A-A57E-17202D6D58C9}" type="slidenum">
              <a:rPr lang="en-US" smtClean="0"/>
              <a:pPr/>
              <a:t>31</a:t>
            </a:fld>
            <a:endParaRPr lang="en-US"/>
          </a:p>
        </p:txBody>
      </p:sp>
    </p:spTree>
    <p:extLst>
      <p:ext uri="{BB962C8B-B14F-4D97-AF65-F5344CB8AC3E}">
        <p14:creationId xmlns:p14="http://schemas.microsoft.com/office/powerpoint/2010/main" val="116371932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3D92B9AF-1FF3-B64A-A57E-17202D6D58C9}" type="slidenum">
              <a:rPr lang="en-US" smtClean="0"/>
              <a:pPr/>
              <a:t>3</a:t>
            </a:fld>
            <a:endParaRPr lang="en-US"/>
          </a:p>
        </p:txBody>
      </p:sp>
    </p:spTree>
    <p:extLst>
      <p:ext uri="{BB962C8B-B14F-4D97-AF65-F5344CB8AC3E}">
        <p14:creationId xmlns:p14="http://schemas.microsoft.com/office/powerpoint/2010/main" val="42494514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3E6FCFC-F49E-1500-8ECB-A6C542BD1A9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D82CD7E-B180-BD16-689B-23E2E84ACB8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D0ED71B-235B-8324-8D2A-65614B45C09E}"/>
              </a:ext>
            </a:extLst>
          </p:cNvPr>
          <p:cNvSpPr>
            <a:spLocks noGrp="1"/>
          </p:cNvSpPr>
          <p:nvPr>
            <p:ph type="body" idx="1"/>
          </p:nvPr>
        </p:nvSpPr>
        <p:spPr/>
        <p:txBody>
          <a:bodyPr/>
          <a:lstStyle/>
          <a:p>
            <a:r>
              <a:rPr lang="en-GB"/>
              <a:t>Table 61: EAG report </a:t>
            </a:r>
          </a:p>
        </p:txBody>
      </p:sp>
      <p:sp>
        <p:nvSpPr>
          <p:cNvPr id="4" name="Slide Number Placeholder 3">
            <a:extLst>
              <a:ext uri="{FF2B5EF4-FFF2-40B4-BE49-F238E27FC236}">
                <a16:creationId xmlns:a16="http://schemas.microsoft.com/office/drawing/2014/main" id="{3BAE8DCF-6697-0724-D4E4-15034AE90646}"/>
              </a:ext>
            </a:extLst>
          </p:cNvPr>
          <p:cNvSpPr>
            <a:spLocks noGrp="1"/>
          </p:cNvSpPr>
          <p:nvPr>
            <p:ph type="sldNum" sz="quarter" idx="5"/>
          </p:nvPr>
        </p:nvSpPr>
        <p:spPr/>
        <p:txBody>
          <a:bodyPr/>
          <a:lstStyle/>
          <a:p>
            <a:fld id="{3D92B9AF-1FF3-B64A-A57E-17202D6D58C9}" type="slidenum">
              <a:rPr lang="en-US" smtClean="0"/>
              <a:pPr/>
              <a:t>32</a:t>
            </a:fld>
            <a:endParaRPr lang="en-US"/>
          </a:p>
        </p:txBody>
      </p:sp>
    </p:spTree>
    <p:extLst>
      <p:ext uri="{BB962C8B-B14F-4D97-AF65-F5344CB8AC3E}">
        <p14:creationId xmlns:p14="http://schemas.microsoft.com/office/powerpoint/2010/main" val="235040953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GB"/>
          </a:p>
        </p:txBody>
      </p:sp>
      <p:sp>
        <p:nvSpPr>
          <p:cNvPr id="4" name="Slide Number Placeholder 3"/>
          <p:cNvSpPr>
            <a:spLocks noGrp="1"/>
          </p:cNvSpPr>
          <p:nvPr>
            <p:ph type="sldNum" sz="quarter" idx="5"/>
          </p:nvPr>
        </p:nvSpPr>
        <p:spPr/>
        <p:txBody>
          <a:bodyPr/>
          <a:lstStyle/>
          <a:p>
            <a:fld id="{3D92B9AF-1FF3-B64A-A57E-17202D6D58C9}" type="slidenum">
              <a:rPr lang="en-US" smtClean="0"/>
              <a:pPr/>
              <a:t>33</a:t>
            </a:fld>
            <a:endParaRPr lang="en-US"/>
          </a:p>
        </p:txBody>
      </p:sp>
    </p:spTree>
    <p:extLst>
      <p:ext uri="{BB962C8B-B14F-4D97-AF65-F5344CB8AC3E}">
        <p14:creationId xmlns:p14="http://schemas.microsoft.com/office/powerpoint/2010/main" val="152633367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3D92B9AF-1FF3-B64A-A57E-17202D6D58C9}" type="slidenum">
              <a:rPr lang="en-US" smtClean="0"/>
              <a:pPr/>
              <a:t>34</a:t>
            </a:fld>
            <a:endParaRPr lang="en-US"/>
          </a:p>
        </p:txBody>
      </p:sp>
    </p:spTree>
    <p:extLst>
      <p:ext uri="{BB962C8B-B14F-4D97-AF65-F5344CB8AC3E}">
        <p14:creationId xmlns:p14="http://schemas.microsoft.com/office/powerpoint/2010/main" val="246931287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F668537-B7D8-C6CB-34D7-D5FEAE3C7DF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987C67A-02BF-5AD2-4D27-0C52C5C2998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D84D48C-F29B-4CC0-4FA1-80E859364B0E}"/>
              </a:ext>
            </a:extLst>
          </p:cNvPr>
          <p:cNvSpPr>
            <a:spLocks noGrp="1"/>
          </p:cNvSpPr>
          <p:nvPr>
            <p:ph type="body" idx="1"/>
          </p:nvPr>
        </p:nvSpPr>
        <p:spPr/>
        <p:txBody>
          <a:bodyPr/>
          <a:lstStyle/>
          <a:p>
            <a:r>
              <a:rPr lang="en-GB"/>
              <a:t>Table 88: EAG report</a:t>
            </a:r>
          </a:p>
        </p:txBody>
      </p:sp>
      <p:sp>
        <p:nvSpPr>
          <p:cNvPr id="4" name="Slide Number Placeholder 3">
            <a:extLst>
              <a:ext uri="{FF2B5EF4-FFF2-40B4-BE49-F238E27FC236}">
                <a16:creationId xmlns:a16="http://schemas.microsoft.com/office/drawing/2014/main" id="{51CECCCE-E391-3C88-8F74-25855C31DDEB}"/>
              </a:ext>
            </a:extLst>
          </p:cNvPr>
          <p:cNvSpPr>
            <a:spLocks noGrp="1"/>
          </p:cNvSpPr>
          <p:nvPr>
            <p:ph type="sldNum" sz="quarter" idx="5"/>
          </p:nvPr>
        </p:nvSpPr>
        <p:spPr/>
        <p:txBody>
          <a:bodyPr/>
          <a:lstStyle/>
          <a:p>
            <a:fld id="{3D92B9AF-1FF3-B64A-A57E-17202D6D58C9}" type="slidenum">
              <a:rPr lang="en-US" smtClean="0"/>
              <a:pPr/>
              <a:t>35</a:t>
            </a:fld>
            <a:endParaRPr lang="en-US"/>
          </a:p>
        </p:txBody>
      </p:sp>
    </p:spTree>
    <p:extLst>
      <p:ext uri="{BB962C8B-B14F-4D97-AF65-F5344CB8AC3E}">
        <p14:creationId xmlns:p14="http://schemas.microsoft.com/office/powerpoint/2010/main" val="245786113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3D92B9AF-1FF3-B64A-A57E-17202D6D58C9}" type="slidenum">
              <a:rPr lang="en-US" smtClean="0"/>
              <a:pPr/>
              <a:t>36</a:t>
            </a:fld>
            <a:endParaRPr lang="en-US"/>
          </a:p>
        </p:txBody>
      </p:sp>
    </p:spTree>
    <p:extLst>
      <p:ext uri="{BB962C8B-B14F-4D97-AF65-F5344CB8AC3E}">
        <p14:creationId xmlns:p14="http://schemas.microsoft.com/office/powerpoint/2010/main" val="256178266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7BD371D-6CFB-F044-78CB-781BCE021BB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66F22E1-E2A9-F1C8-90D8-99269B44B19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F24BDD5-6EF8-E499-287E-8F64FE8C58A5}"/>
              </a:ext>
            </a:extLst>
          </p:cNvPr>
          <p:cNvSpPr>
            <a:spLocks noGrp="1"/>
          </p:cNvSpPr>
          <p:nvPr>
            <p:ph type="body" idx="1"/>
          </p:nvPr>
        </p:nvSpPr>
        <p:spPr/>
        <p:txBody>
          <a:bodyPr/>
          <a:lstStyle/>
          <a:p>
            <a:endParaRPr lang="en-GB"/>
          </a:p>
        </p:txBody>
      </p:sp>
      <p:sp>
        <p:nvSpPr>
          <p:cNvPr id="4" name="Slide Number Placeholder 3">
            <a:extLst>
              <a:ext uri="{FF2B5EF4-FFF2-40B4-BE49-F238E27FC236}">
                <a16:creationId xmlns:a16="http://schemas.microsoft.com/office/drawing/2014/main" id="{E5944A63-D705-506B-C1C2-23113A4771E2}"/>
              </a:ext>
            </a:extLst>
          </p:cNvPr>
          <p:cNvSpPr>
            <a:spLocks noGrp="1"/>
          </p:cNvSpPr>
          <p:nvPr>
            <p:ph type="sldNum" sz="quarter" idx="5"/>
          </p:nvPr>
        </p:nvSpPr>
        <p:spPr/>
        <p:txBody>
          <a:bodyPr/>
          <a:lstStyle/>
          <a:p>
            <a:fld id="{3D92B9AF-1FF3-B64A-A57E-17202D6D58C9}" type="slidenum">
              <a:rPr lang="en-US" smtClean="0"/>
              <a:pPr/>
              <a:t>37</a:t>
            </a:fld>
            <a:endParaRPr lang="en-US"/>
          </a:p>
        </p:txBody>
      </p:sp>
    </p:spTree>
    <p:extLst>
      <p:ext uri="{BB962C8B-B14F-4D97-AF65-F5344CB8AC3E}">
        <p14:creationId xmlns:p14="http://schemas.microsoft.com/office/powerpoint/2010/main" val="462437373"/>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3D92B9AF-1FF3-B64A-A57E-17202D6D58C9}" type="slidenum">
              <a:rPr lang="en-US" smtClean="0"/>
              <a:pPr/>
              <a:t>38</a:t>
            </a:fld>
            <a:endParaRPr lang="en-US"/>
          </a:p>
        </p:txBody>
      </p:sp>
    </p:spTree>
    <p:extLst>
      <p:ext uri="{BB962C8B-B14F-4D97-AF65-F5344CB8AC3E}">
        <p14:creationId xmlns:p14="http://schemas.microsoft.com/office/powerpoint/2010/main" val="2032991909"/>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22FEF67-922C-40AF-B84A-13D65102DCE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7546EED-7FD3-085D-4795-43D71953053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A77A3FC-F0FA-1105-3490-43227905FA83}"/>
              </a:ext>
            </a:extLst>
          </p:cNvPr>
          <p:cNvSpPr>
            <a:spLocks noGrp="1"/>
          </p:cNvSpPr>
          <p:nvPr>
            <p:ph type="body" idx="1"/>
          </p:nvPr>
        </p:nvSpPr>
        <p:spPr/>
        <p:txBody>
          <a:bodyPr/>
          <a:lstStyle/>
          <a:p>
            <a:endParaRPr lang="en-GB"/>
          </a:p>
        </p:txBody>
      </p:sp>
      <p:sp>
        <p:nvSpPr>
          <p:cNvPr id="4" name="Slide Number Placeholder 3">
            <a:extLst>
              <a:ext uri="{FF2B5EF4-FFF2-40B4-BE49-F238E27FC236}">
                <a16:creationId xmlns:a16="http://schemas.microsoft.com/office/drawing/2014/main" id="{52849DC1-1545-C3DB-54AE-CE2A66259C6D}"/>
              </a:ext>
            </a:extLst>
          </p:cNvPr>
          <p:cNvSpPr>
            <a:spLocks noGrp="1"/>
          </p:cNvSpPr>
          <p:nvPr>
            <p:ph type="sldNum" sz="quarter" idx="5"/>
          </p:nvPr>
        </p:nvSpPr>
        <p:spPr/>
        <p:txBody>
          <a:bodyPr/>
          <a:lstStyle/>
          <a:p>
            <a:fld id="{3D92B9AF-1FF3-B64A-A57E-17202D6D58C9}" type="slidenum">
              <a:rPr lang="en-US" smtClean="0"/>
              <a:pPr/>
              <a:t>39</a:t>
            </a:fld>
            <a:endParaRPr lang="en-US"/>
          </a:p>
        </p:txBody>
      </p:sp>
    </p:spTree>
    <p:extLst>
      <p:ext uri="{BB962C8B-B14F-4D97-AF65-F5344CB8AC3E}">
        <p14:creationId xmlns:p14="http://schemas.microsoft.com/office/powerpoint/2010/main" val="194354159"/>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889C929-D5AB-1BB1-2671-8F194CBBD37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CAD5BF9-B0C2-72A3-399B-5251F84F578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C0E0721-A503-A678-FF09-33DE418F3153}"/>
              </a:ext>
            </a:extLst>
          </p:cNvPr>
          <p:cNvSpPr>
            <a:spLocks noGrp="1"/>
          </p:cNvSpPr>
          <p:nvPr>
            <p:ph type="body" idx="1"/>
          </p:nvPr>
        </p:nvSpPr>
        <p:spPr/>
        <p:txBody>
          <a:bodyPr/>
          <a:lstStyle/>
          <a:p>
            <a:endParaRPr lang="en-GB"/>
          </a:p>
        </p:txBody>
      </p:sp>
      <p:sp>
        <p:nvSpPr>
          <p:cNvPr id="4" name="Slide Number Placeholder 3">
            <a:extLst>
              <a:ext uri="{FF2B5EF4-FFF2-40B4-BE49-F238E27FC236}">
                <a16:creationId xmlns:a16="http://schemas.microsoft.com/office/drawing/2014/main" id="{1C82935D-802F-7972-DA06-3638E6A47712}"/>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D92B9AF-1FF3-B64A-A57E-17202D6D58C9}" type="slidenum">
              <a:rPr kumimoji="0" lang="en-US"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40</a:t>
            </a:fld>
            <a:endParaRPr kumimoji="0" lang="en-US"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420855693"/>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3D92B9AF-1FF3-B64A-A57E-17202D6D58C9}" type="slidenum">
              <a:rPr lang="en-US" smtClean="0"/>
              <a:pPr/>
              <a:t>41</a:t>
            </a:fld>
            <a:endParaRPr lang="en-US"/>
          </a:p>
        </p:txBody>
      </p:sp>
    </p:spTree>
    <p:extLst>
      <p:ext uri="{BB962C8B-B14F-4D97-AF65-F5344CB8AC3E}">
        <p14:creationId xmlns:p14="http://schemas.microsoft.com/office/powerpoint/2010/main" val="113406854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3D92B9AF-1FF3-B64A-A57E-17202D6D58C9}" type="slidenum">
              <a:rPr lang="en-US" smtClean="0"/>
              <a:pPr/>
              <a:t>4</a:t>
            </a:fld>
            <a:endParaRPr lang="en-US"/>
          </a:p>
        </p:txBody>
      </p:sp>
    </p:spTree>
    <p:extLst>
      <p:ext uri="{BB962C8B-B14F-4D97-AF65-F5344CB8AC3E}">
        <p14:creationId xmlns:p14="http://schemas.microsoft.com/office/powerpoint/2010/main" val="519066447"/>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3D92B9AF-1FF3-B64A-A57E-17202D6D58C9}" type="slidenum">
              <a:rPr lang="en-US" smtClean="0"/>
              <a:t>42</a:t>
            </a:fld>
            <a:endParaRPr lang="en-US"/>
          </a:p>
        </p:txBody>
      </p:sp>
    </p:spTree>
    <p:extLst>
      <p:ext uri="{BB962C8B-B14F-4D97-AF65-F5344CB8AC3E}">
        <p14:creationId xmlns:p14="http://schemas.microsoft.com/office/powerpoint/2010/main" val="2944291749"/>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622614E-F3C7-A4C1-5F20-CAAB33654B5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2FD35B9-56AB-9732-586F-B4501F0BC555}"/>
              </a:ext>
            </a:extLst>
          </p:cNvPr>
          <p:cNvSpPr>
            <a:spLocks noGrp="1" noRot="1" noChangeAspect="1"/>
          </p:cNvSpPr>
          <p:nvPr>
            <p:ph type="sldImg"/>
          </p:nvPr>
        </p:nvSpPr>
        <p:spPr>
          <a:xfrm>
            <a:off x="685800" y="1143000"/>
            <a:ext cx="5486400" cy="3086100"/>
          </a:xfrm>
        </p:spPr>
      </p:sp>
      <p:sp>
        <p:nvSpPr>
          <p:cNvPr id="3" name="Notes Placeholder 2">
            <a:extLst>
              <a:ext uri="{FF2B5EF4-FFF2-40B4-BE49-F238E27FC236}">
                <a16:creationId xmlns:a16="http://schemas.microsoft.com/office/drawing/2014/main" id="{7A6F1ABD-1FF1-6ADB-A078-73FCAEE65B4D}"/>
              </a:ext>
            </a:extLst>
          </p:cNvPr>
          <p:cNvSpPr>
            <a:spLocks noGrp="1"/>
          </p:cNvSpPr>
          <p:nvPr>
            <p:ph type="body" idx="1"/>
          </p:nvPr>
        </p:nvSpPr>
        <p:spPr/>
        <p:txBody>
          <a:bodyPr/>
          <a:lstStyle/>
          <a:p>
            <a:r>
              <a:rPr lang="en-GB"/>
              <a:t>Table 14: EAG report</a:t>
            </a:r>
          </a:p>
        </p:txBody>
      </p:sp>
      <p:sp>
        <p:nvSpPr>
          <p:cNvPr id="4" name="Slide Number Placeholder 3">
            <a:extLst>
              <a:ext uri="{FF2B5EF4-FFF2-40B4-BE49-F238E27FC236}">
                <a16:creationId xmlns:a16="http://schemas.microsoft.com/office/drawing/2014/main" id="{44DB82FE-A53F-F696-8C75-88F77751C74F}"/>
              </a:ext>
            </a:extLst>
          </p:cNvPr>
          <p:cNvSpPr>
            <a:spLocks noGrp="1"/>
          </p:cNvSpPr>
          <p:nvPr>
            <p:ph type="sldNum" sz="quarter" idx="5"/>
          </p:nvPr>
        </p:nvSpPr>
        <p:spPr/>
        <p:txBody>
          <a:bodyPr/>
          <a:lstStyle/>
          <a:p>
            <a:fld id="{3D92B9AF-1FF3-B64A-A57E-17202D6D58C9}" type="slidenum">
              <a:rPr lang="en-US" smtClean="0"/>
              <a:t>43</a:t>
            </a:fld>
            <a:endParaRPr lang="en-US"/>
          </a:p>
        </p:txBody>
      </p:sp>
    </p:spTree>
    <p:extLst>
      <p:ext uri="{BB962C8B-B14F-4D97-AF65-F5344CB8AC3E}">
        <p14:creationId xmlns:p14="http://schemas.microsoft.com/office/powerpoint/2010/main" val="2155133286"/>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0765E44-AF7B-07B9-F8EF-154347B49D9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01A61DD-D935-2BA9-85BC-7F06CAFCBD0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E530DB9-5659-2369-BD45-1010EF374E9E}"/>
              </a:ext>
            </a:extLst>
          </p:cNvPr>
          <p:cNvSpPr>
            <a:spLocks noGrp="1"/>
          </p:cNvSpPr>
          <p:nvPr>
            <p:ph type="body" idx="1"/>
          </p:nvPr>
        </p:nvSpPr>
        <p:spPr/>
        <p:txBody>
          <a:bodyPr/>
          <a:lstStyle/>
          <a:p>
            <a:r>
              <a:rPr lang="en-GB"/>
              <a:t>Table 88: EAG report</a:t>
            </a:r>
          </a:p>
        </p:txBody>
      </p:sp>
      <p:sp>
        <p:nvSpPr>
          <p:cNvPr id="4" name="Slide Number Placeholder 3">
            <a:extLst>
              <a:ext uri="{FF2B5EF4-FFF2-40B4-BE49-F238E27FC236}">
                <a16:creationId xmlns:a16="http://schemas.microsoft.com/office/drawing/2014/main" id="{45696ED1-DD4C-C94B-D0FE-E1CFF35A0164}"/>
              </a:ext>
            </a:extLst>
          </p:cNvPr>
          <p:cNvSpPr>
            <a:spLocks noGrp="1"/>
          </p:cNvSpPr>
          <p:nvPr>
            <p:ph type="sldNum" sz="quarter" idx="5"/>
          </p:nvPr>
        </p:nvSpPr>
        <p:spPr/>
        <p:txBody>
          <a:bodyPr/>
          <a:lstStyle/>
          <a:p>
            <a:fld id="{3D92B9AF-1FF3-B64A-A57E-17202D6D58C9}" type="slidenum">
              <a:rPr lang="en-US" smtClean="0"/>
              <a:pPr/>
              <a:t>44</a:t>
            </a:fld>
            <a:endParaRPr lang="en-US"/>
          </a:p>
        </p:txBody>
      </p:sp>
    </p:spTree>
    <p:extLst>
      <p:ext uri="{BB962C8B-B14F-4D97-AF65-F5344CB8AC3E}">
        <p14:creationId xmlns:p14="http://schemas.microsoft.com/office/powerpoint/2010/main" val="2671515791"/>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22FAB4C-85CF-A404-D2A8-0B7696235AA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44F9436-D37A-5022-0063-E452B40BB2C7}"/>
              </a:ext>
            </a:extLst>
          </p:cNvPr>
          <p:cNvSpPr>
            <a:spLocks noGrp="1" noRot="1" noChangeAspect="1"/>
          </p:cNvSpPr>
          <p:nvPr>
            <p:ph type="sldImg"/>
          </p:nvPr>
        </p:nvSpPr>
        <p:spPr>
          <a:xfrm>
            <a:off x="685800" y="1143000"/>
            <a:ext cx="5486400" cy="3086100"/>
          </a:xfrm>
        </p:spPr>
      </p:sp>
      <p:sp>
        <p:nvSpPr>
          <p:cNvPr id="3" name="Notes Placeholder 2">
            <a:extLst>
              <a:ext uri="{FF2B5EF4-FFF2-40B4-BE49-F238E27FC236}">
                <a16:creationId xmlns:a16="http://schemas.microsoft.com/office/drawing/2014/main" id="{69D8AA92-B151-D9FA-0515-22DF11E55DF5}"/>
              </a:ext>
            </a:extLst>
          </p:cNvPr>
          <p:cNvSpPr>
            <a:spLocks noGrp="1"/>
          </p:cNvSpPr>
          <p:nvPr>
            <p:ph type="body" idx="1"/>
          </p:nvPr>
        </p:nvSpPr>
        <p:spPr/>
        <p:txBody>
          <a:bodyPr/>
          <a:lstStyle/>
          <a:p>
            <a:r>
              <a:rPr lang="en-GB"/>
              <a:t>Source table 20 EAG report</a:t>
            </a:r>
          </a:p>
        </p:txBody>
      </p:sp>
      <p:sp>
        <p:nvSpPr>
          <p:cNvPr id="4" name="Slide Number Placeholder 3">
            <a:extLst>
              <a:ext uri="{FF2B5EF4-FFF2-40B4-BE49-F238E27FC236}">
                <a16:creationId xmlns:a16="http://schemas.microsoft.com/office/drawing/2014/main" id="{6282BF66-A73E-3882-0BEF-41977626A824}"/>
              </a:ext>
            </a:extLst>
          </p:cNvPr>
          <p:cNvSpPr>
            <a:spLocks noGrp="1"/>
          </p:cNvSpPr>
          <p:nvPr>
            <p:ph type="sldNum" sz="quarter" idx="5"/>
          </p:nvPr>
        </p:nvSpPr>
        <p:spPr/>
        <p:txBody>
          <a:bodyPr/>
          <a:lstStyle/>
          <a:p>
            <a:fld id="{3D92B9AF-1FF3-B64A-A57E-17202D6D58C9}" type="slidenum">
              <a:rPr lang="en-US" smtClean="0"/>
              <a:t>45</a:t>
            </a:fld>
            <a:endParaRPr lang="en-US"/>
          </a:p>
        </p:txBody>
      </p:sp>
    </p:spTree>
    <p:extLst>
      <p:ext uri="{BB962C8B-B14F-4D97-AF65-F5344CB8AC3E}">
        <p14:creationId xmlns:p14="http://schemas.microsoft.com/office/powerpoint/2010/main" val="2092450318"/>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3B769A5-30BF-E888-5828-304CB2EA991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7251566-11E8-31A5-06F6-2A551DDD4DA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1046163-F480-7B28-194C-7B182C958E9A}"/>
              </a:ext>
            </a:extLst>
          </p:cNvPr>
          <p:cNvSpPr>
            <a:spLocks noGrp="1"/>
          </p:cNvSpPr>
          <p:nvPr>
            <p:ph type="body" idx="1"/>
          </p:nvPr>
        </p:nvSpPr>
        <p:spPr/>
        <p:txBody>
          <a:bodyPr/>
          <a:lstStyle/>
          <a:p>
            <a:pPr marL="0" indent="0">
              <a:buFont typeface="Arial" panose="020B0604020202020204" pitchFamily="34" charset="0"/>
              <a:buNone/>
            </a:pPr>
            <a:r>
              <a:rPr lang="en-GB"/>
              <a:t>Source: tables 32, 33 &amp; 34 EAG report</a:t>
            </a:r>
          </a:p>
        </p:txBody>
      </p:sp>
      <p:sp>
        <p:nvSpPr>
          <p:cNvPr id="4" name="Slide Number Placeholder 3">
            <a:extLst>
              <a:ext uri="{FF2B5EF4-FFF2-40B4-BE49-F238E27FC236}">
                <a16:creationId xmlns:a16="http://schemas.microsoft.com/office/drawing/2014/main" id="{053CBBF5-89C6-CFBC-6EB8-F9EDC603DF39}"/>
              </a:ext>
            </a:extLst>
          </p:cNvPr>
          <p:cNvSpPr>
            <a:spLocks noGrp="1"/>
          </p:cNvSpPr>
          <p:nvPr>
            <p:ph type="sldNum" sz="quarter" idx="5"/>
          </p:nvPr>
        </p:nvSpPr>
        <p:spPr/>
        <p:txBody>
          <a:bodyPr/>
          <a:lstStyle/>
          <a:p>
            <a:fld id="{3D92B9AF-1FF3-B64A-A57E-17202D6D58C9}" type="slidenum">
              <a:rPr lang="en-US" smtClean="0"/>
              <a:pPr/>
              <a:t>46</a:t>
            </a:fld>
            <a:endParaRPr lang="en-US"/>
          </a:p>
        </p:txBody>
      </p:sp>
    </p:spTree>
    <p:extLst>
      <p:ext uri="{BB962C8B-B14F-4D97-AF65-F5344CB8AC3E}">
        <p14:creationId xmlns:p14="http://schemas.microsoft.com/office/powerpoint/2010/main" val="3812103538"/>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6EAA369-8724-8EBF-ADCF-30AA6001D5E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D828D3A-EEAD-BFCB-4704-91350F24201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40D32D8-D625-0B2A-2968-EF962FCA1CA7}"/>
              </a:ext>
            </a:extLst>
          </p:cNvPr>
          <p:cNvSpPr>
            <a:spLocks noGrp="1"/>
          </p:cNvSpPr>
          <p:nvPr>
            <p:ph type="body" idx="1"/>
          </p:nvPr>
        </p:nvSpPr>
        <p:spPr/>
        <p:txBody>
          <a:bodyPr/>
          <a:lstStyle/>
          <a:p>
            <a:pPr marL="0" indent="0">
              <a:buFont typeface="Arial" panose="020B0604020202020204" pitchFamily="34" charset="0"/>
              <a:buNone/>
            </a:pPr>
            <a:r>
              <a:rPr lang="en-GB"/>
              <a:t>Source: Figure 28 and 29 EAG report</a:t>
            </a:r>
          </a:p>
          <a:p>
            <a:pPr marL="0" indent="0">
              <a:buFont typeface="Arial" panose="020B0604020202020204" pitchFamily="34" charset="0"/>
              <a:buNone/>
            </a:pPr>
            <a:endParaRPr lang="en-GB"/>
          </a:p>
        </p:txBody>
      </p:sp>
      <p:sp>
        <p:nvSpPr>
          <p:cNvPr id="4" name="Slide Number Placeholder 3">
            <a:extLst>
              <a:ext uri="{FF2B5EF4-FFF2-40B4-BE49-F238E27FC236}">
                <a16:creationId xmlns:a16="http://schemas.microsoft.com/office/drawing/2014/main" id="{D57C6CA0-84FD-5C56-972F-2FE1649C46AC}"/>
              </a:ext>
            </a:extLst>
          </p:cNvPr>
          <p:cNvSpPr>
            <a:spLocks noGrp="1"/>
          </p:cNvSpPr>
          <p:nvPr>
            <p:ph type="sldNum" sz="quarter" idx="5"/>
          </p:nvPr>
        </p:nvSpPr>
        <p:spPr/>
        <p:txBody>
          <a:bodyPr/>
          <a:lstStyle/>
          <a:p>
            <a:fld id="{3D92B9AF-1FF3-B64A-A57E-17202D6D58C9}" type="slidenum">
              <a:rPr lang="en-US" smtClean="0"/>
              <a:pPr/>
              <a:t>47</a:t>
            </a:fld>
            <a:endParaRPr lang="en-US"/>
          </a:p>
        </p:txBody>
      </p:sp>
    </p:spTree>
    <p:extLst>
      <p:ext uri="{BB962C8B-B14F-4D97-AF65-F5344CB8AC3E}">
        <p14:creationId xmlns:p14="http://schemas.microsoft.com/office/powerpoint/2010/main" val="3990457982"/>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B3BEEC1-2EB8-9AC6-8EEF-43E34D220ED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B74BEA3-11BC-A56D-35B8-3C0E4510598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8321733-DAC4-67E8-F0C2-16EC1BB9EC05}"/>
              </a:ext>
            </a:extLst>
          </p:cNvPr>
          <p:cNvSpPr>
            <a:spLocks noGrp="1"/>
          </p:cNvSpPr>
          <p:nvPr>
            <p:ph type="body" idx="1"/>
          </p:nvPr>
        </p:nvSpPr>
        <p:spPr/>
        <p:txBody>
          <a:bodyPr/>
          <a:lstStyle/>
          <a:p>
            <a:r>
              <a:rPr lang="en-GB"/>
              <a:t>Table 88: EAG report</a:t>
            </a:r>
          </a:p>
        </p:txBody>
      </p:sp>
      <p:sp>
        <p:nvSpPr>
          <p:cNvPr id="4" name="Slide Number Placeholder 3">
            <a:extLst>
              <a:ext uri="{FF2B5EF4-FFF2-40B4-BE49-F238E27FC236}">
                <a16:creationId xmlns:a16="http://schemas.microsoft.com/office/drawing/2014/main" id="{A8980B8B-FB3F-3EB0-62C5-57B2A07F5657}"/>
              </a:ext>
            </a:extLst>
          </p:cNvPr>
          <p:cNvSpPr>
            <a:spLocks noGrp="1"/>
          </p:cNvSpPr>
          <p:nvPr>
            <p:ph type="sldNum" sz="quarter" idx="5"/>
          </p:nvPr>
        </p:nvSpPr>
        <p:spPr/>
        <p:txBody>
          <a:bodyPr/>
          <a:lstStyle/>
          <a:p>
            <a:fld id="{3D92B9AF-1FF3-B64A-A57E-17202D6D58C9}" type="slidenum">
              <a:rPr lang="en-US" smtClean="0"/>
              <a:pPr/>
              <a:t>49</a:t>
            </a:fld>
            <a:endParaRPr lang="en-US"/>
          </a:p>
        </p:txBody>
      </p:sp>
    </p:spTree>
    <p:extLst>
      <p:ext uri="{BB962C8B-B14F-4D97-AF65-F5344CB8AC3E}">
        <p14:creationId xmlns:p14="http://schemas.microsoft.com/office/powerpoint/2010/main" val="260818363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3D92B9AF-1FF3-B64A-A57E-17202D6D58C9}" type="slidenum">
              <a:rPr lang="en-US" smtClean="0"/>
              <a:pPr/>
              <a:t>5</a:t>
            </a:fld>
            <a:endParaRPr lang="en-US"/>
          </a:p>
        </p:txBody>
      </p:sp>
    </p:spTree>
    <p:extLst>
      <p:ext uri="{BB962C8B-B14F-4D97-AF65-F5344CB8AC3E}">
        <p14:creationId xmlns:p14="http://schemas.microsoft.com/office/powerpoint/2010/main" val="78980964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09A08F3-9C3D-C1FC-9565-31F70E9AC46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CAD0807-D47F-F30C-AAA0-EB3E5CC5415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FCCC079-D395-E731-EA61-869C8C148F7F}"/>
              </a:ext>
            </a:extLst>
          </p:cNvPr>
          <p:cNvSpPr>
            <a:spLocks noGrp="1"/>
          </p:cNvSpPr>
          <p:nvPr>
            <p:ph type="body" idx="1"/>
          </p:nvPr>
        </p:nvSpPr>
        <p:spPr/>
        <p:txBody>
          <a:bodyPr/>
          <a:lstStyle/>
          <a:p>
            <a:endParaRPr lang="en-GB"/>
          </a:p>
        </p:txBody>
      </p:sp>
      <p:sp>
        <p:nvSpPr>
          <p:cNvPr id="4" name="Slide Number Placeholder 3">
            <a:extLst>
              <a:ext uri="{FF2B5EF4-FFF2-40B4-BE49-F238E27FC236}">
                <a16:creationId xmlns:a16="http://schemas.microsoft.com/office/drawing/2014/main" id="{46BD5AB6-AE4A-0021-1E60-001077DB2370}"/>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D92B9AF-1FF3-B64A-A57E-17202D6D58C9}" type="slidenum">
              <a:rPr kumimoji="0" lang="en-US"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54969429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GB"/>
              <a:t>Source: table 2, CS</a:t>
            </a:r>
          </a:p>
          <a:p>
            <a:endParaRPr lang="en-GB"/>
          </a:p>
        </p:txBody>
      </p:sp>
      <p:sp>
        <p:nvSpPr>
          <p:cNvPr id="4" name="Slide Number Placeholder 3"/>
          <p:cNvSpPr>
            <a:spLocks noGrp="1"/>
          </p:cNvSpPr>
          <p:nvPr>
            <p:ph type="sldNum" sz="quarter" idx="5"/>
          </p:nvPr>
        </p:nvSpPr>
        <p:spPr/>
        <p:txBody>
          <a:bodyPr/>
          <a:lstStyle/>
          <a:p>
            <a:fld id="{3D92B9AF-1FF3-B64A-A57E-17202D6D58C9}" type="slidenum">
              <a:rPr lang="en-US" smtClean="0"/>
              <a:t>8</a:t>
            </a:fld>
            <a:endParaRPr lang="en-US"/>
          </a:p>
        </p:txBody>
      </p:sp>
    </p:spTree>
    <p:extLst>
      <p:ext uri="{BB962C8B-B14F-4D97-AF65-F5344CB8AC3E}">
        <p14:creationId xmlns:p14="http://schemas.microsoft.com/office/powerpoint/2010/main" val="62357542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GB"/>
              <a:t>Source: Figure 1 BIM</a:t>
            </a:r>
          </a:p>
          <a:p>
            <a:pPr marL="0" indent="0">
              <a:buFont typeface="Arial" panose="020B0604020202020204" pitchFamily="34" charset="0"/>
              <a:buNone/>
            </a:pPr>
            <a:endParaRPr lang="en-GB"/>
          </a:p>
          <a:p>
            <a:pPr marL="0" indent="0">
              <a:buFont typeface="Arial" panose="020B0604020202020204" pitchFamily="34" charset="0"/>
              <a:buNone/>
            </a:pPr>
            <a:endParaRPr lang="en-GB"/>
          </a:p>
        </p:txBody>
      </p:sp>
      <p:sp>
        <p:nvSpPr>
          <p:cNvPr id="4" name="Slide Number Placeholder 3"/>
          <p:cNvSpPr>
            <a:spLocks noGrp="1"/>
          </p:cNvSpPr>
          <p:nvPr>
            <p:ph type="sldNum" sz="quarter" idx="5"/>
          </p:nvPr>
        </p:nvSpPr>
        <p:spPr/>
        <p:txBody>
          <a:bodyPr/>
          <a:lstStyle/>
          <a:p>
            <a:fld id="{3D92B9AF-1FF3-B64A-A57E-17202D6D58C9}" type="slidenum">
              <a:rPr lang="en-US" smtClean="0"/>
              <a:pPr/>
              <a:t>9</a:t>
            </a:fld>
            <a:endParaRPr lang="en-US"/>
          </a:p>
        </p:txBody>
      </p:sp>
    </p:spTree>
    <p:extLst>
      <p:ext uri="{BB962C8B-B14F-4D97-AF65-F5344CB8AC3E}">
        <p14:creationId xmlns:p14="http://schemas.microsoft.com/office/powerpoint/2010/main" val="401639816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8DF4A14-5BA3-0445-3004-55BF97288EE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221B88E-A186-D576-939E-6C40861B99A8}"/>
              </a:ext>
            </a:extLst>
          </p:cNvPr>
          <p:cNvSpPr>
            <a:spLocks noGrp="1" noRot="1" noChangeAspect="1"/>
          </p:cNvSpPr>
          <p:nvPr>
            <p:ph type="sldImg"/>
          </p:nvPr>
        </p:nvSpPr>
        <p:spPr>
          <a:xfrm>
            <a:off x="685800" y="1143000"/>
            <a:ext cx="5486400" cy="3086100"/>
          </a:xfrm>
        </p:spPr>
      </p:sp>
      <p:sp>
        <p:nvSpPr>
          <p:cNvPr id="3" name="Notes Placeholder 2">
            <a:extLst>
              <a:ext uri="{FF2B5EF4-FFF2-40B4-BE49-F238E27FC236}">
                <a16:creationId xmlns:a16="http://schemas.microsoft.com/office/drawing/2014/main" id="{89E391F9-4697-A09B-7576-7BF4F4409897}"/>
              </a:ext>
            </a:extLst>
          </p:cNvPr>
          <p:cNvSpPr>
            <a:spLocks noGrp="1"/>
          </p:cNvSpPr>
          <p:nvPr>
            <p:ph type="body" idx="1"/>
          </p:nvPr>
        </p:nvSpPr>
        <p:spPr/>
        <p:txBody>
          <a:bodyPr/>
          <a:lstStyle/>
          <a:p>
            <a:r>
              <a:rPr lang="en-GB"/>
              <a:t>Source:  table 7, CS</a:t>
            </a:r>
          </a:p>
        </p:txBody>
      </p:sp>
      <p:sp>
        <p:nvSpPr>
          <p:cNvPr id="4" name="Slide Number Placeholder 3">
            <a:extLst>
              <a:ext uri="{FF2B5EF4-FFF2-40B4-BE49-F238E27FC236}">
                <a16:creationId xmlns:a16="http://schemas.microsoft.com/office/drawing/2014/main" id="{3DFD761D-4CE0-5EFB-D978-6FD67EA7178E}"/>
              </a:ext>
            </a:extLst>
          </p:cNvPr>
          <p:cNvSpPr>
            <a:spLocks noGrp="1"/>
          </p:cNvSpPr>
          <p:nvPr>
            <p:ph type="sldNum" sz="quarter" idx="5"/>
          </p:nvPr>
        </p:nvSpPr>
        <p:spPr/>
        <p:txBody>
          <a:bodyPr/>
          <a:lstStyle/>
          <a:p>
            <a:fld id="{3D92B9AF-1FF3-B64A-A57E-17202D6D58C9}" type="slidenum">
              <a:rPr lang="en-US" smtClean="0"/>
              <a:t>10</a:t>
            </a:fld>
            <a:endParaRPr lang="en-US"/>
          </a:p>
        </p:txBody>
      </p:sp>
    </p:spTree>
    <p:extLst>
      <p:ext uri="{BB962C8B-B14F-4D97-AF65-F5344CB8AC3E}">
        <p14:creationId xmlns:p14="http://schemas.microsoft.com/office/powerpoint/2010/main" val="60775334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Whit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2D06FB-66AF-0540-962A-7751FA64099F}"/>
              </a:ext>
            </a:extLst>
          </p:cNvPr>
          <p:cNvSpPr>
            <a:spLocks noGrp="1"/>
          </p:cNvSpPr>
          <p:nvPr>
            <p:ph type="ctrTitle" hasCustomPrompt="1"/>
          </p:nvPr>
        </p:nvSpPr>
        <p:spPr>
          <a:xfrm>
            <a:off x="724988" y="722208"/>
            <a:ext cx="4120710" cy="1276350"/>
          </a:xfrm>
          <a:prstGeom prst="rect">
            <a:avLst/>
          </a:prstGeom>
        </p:spPr>
        <p:txBody>
          <a:bodyPr anchor="t" anchorCtr="0">
            <a:normAutofit/>
          </a:bodyPr>
          <a:lstStyle>
            <a:lvl1pPr algn="l">
              <a:defRPr sz="4000" b="1" i="0">
                <a:latin typeface="Arial" panose="020B0604020202020204" pitchFamily="34" charset="0"/>
              </a:defRPr>
            </a:lvl1pPr>
          </a:lstStyle>
          <a:p>
            <a:r>
              <a:rPr lang="en-US"/>
              <a:t>This is a sample title page layout</a:t>
            </a:r>
          </a:p>
        </p:txBody>
      </p:sp>
      <p:sp>
        <p:nvSpPr>
          <p:cNvPr id="3" name="Subtitle 2">
            <a:extLst>
              <a:ext uri="{FF2B5EF4-FFF2-40B4-BE49-F238E27FC236}">
                <a16:creationId xmlns:a16="http://schemas.microsoft.com/office/drawing/2014/main" id="{9B118A4B-6435-DC40-953D-BE77A26858BC}"/>
              </a:ext>
            </a:extLst>
          </p:cNvPr>
          <p:cNvSpPr>
            <a:spLocks noGrp="1"/>
          </p:cNvSpPr>
          <p:nvPr>
            <p:ph type="subTitle" idx="1" hasCustomPrompt="1"/>
          </p:nvPr>
        </p:nvSpPr>
        <p:spPr>
          <a:xfrm>
            <a:off x="724988" y="2253442"/>
            <a:ext cx="3924300" cy="1356518"/>
          </a:xfrm>
          <a:prstGeom prst="rect">
            <a:avLst/>
          </a:prstGeom>
        </p:spPr>
        <p:txBody>
          <a:bodyPr>
            <a:normAutofit/>
          </a:bodyPr>
          <a:lstStyle>
            <a:lvl1pPr marL="0" indent="0" algn="l">
              <a:buNone/>
              <a:defRPr sz="2000">
                <a:latin typeface="Arial" panose="020B0604020202020204" pitchFamily="34" charset="0"/>
                <a:ea typeface="Lato" panose="020F0502020204030203"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Subtitle here please</a:t>
            </a:r>
            <a:endParaRPr lang="en-US"/>
          </a:p>
        </p:txBody>
      </p:sp>
      <p:sp>
        <p:nvSpPr>
          <p:cNvPr id="8" name="Picture Placeholder 7">
            <a:extLst>
              <a:ext uri="{FF2B5EF4-FFF2-40B4-BE49-F238E27FC236}">
                <a16:creationId xmlns:a16="http://schemas.microsoft.com/office/drawing/2014/main" id="{97505851-31E7-A767-55A1-7D4F2742B4CF}"/>
              </a:ext>
              <a:ext uri="{C183D7F6-B498-43B3-948B-1728B52AA6E4}">
                <adec:decorative xmlns:adec="http://schemas.microsoft.com/office/drawing/2017/decorative" val="1"/>
              </a:ext>
            </a:extLst>
          </p:cNvPr>
          <p:cNvSpPr>
            <a:spLocks noGrp="1"/>
          </p:cNvSpPr>
          <p:nvPr>
            <p:ph type="pic" sz="quarter" idx="10"/>
          </p:nvPr>
        </p:nvSpPr>
        <p:spPr>
          <a:xfrm>
            <a:off x="5730875" y="-9053"/>
            <a:ext cx="6461125" cy="6867053"/>
          </a:xfrm>
          <a:custGeom>
            <a:avLst/>
            <a:gdLst>
              <a:gd name="connsiteX0" fmla="*/ 0 w 6461125"/>
              <a:gd name="connsiteY0" fmla="*/ 0 h 6858000"/>
              <a:gd name="connsiteX1" fmla="*/ 6461125 w 6461125"/>
              <a:gd name="connsiteY1" fmla="*/ 0 h 6858000"/>
              <a:gd name="connsiteX2" fmla="*/ 6461125 w 6461125"/>
              <a:gd name="connsiteY2" fmla="*/ 6858000 h 6858000"/>
              <a:gd name="connsiteX3" fmla="*/ 0 w 6461125"/>
              <a:gd name="connsiteY3" fmla="*/ 6858000 h 6858000"/>
              <a:gd name="connsiteX4" fmla="*/ 0 w 6461125"/>
              <a:gd name="connsiteY4" fmla="*/ 0 h 6858000"/>
              <a:gd name="connsiteX0" fmla="*/ 1910281 w 6461125"/>
              <a:gd name="connsiteY0" fmla="*/ 0 h 6867053"/>
              <a:gd name="connsiteX1" fmla="*/ 6461125 w 6461125"/>
              <a:gd name="connsiteY1" fmla="*/ 9053 h 6867053"/>
              <a:gd name="connsiteX2" fmla="*/ 6461125 w 6461125"/>
              <a:gd name="connsiteY2" fmla="*/ 6867053 h 6867053"/>
              <a:gd name="connsiteX3" fmla="*/ 0 w 6461125"/>
              <a:gd name="connsiteY3" fmla="*/ 6867053 h 6867053"/>
              <a:gd name="connsiteX4" fmla="*/ 1910281 w 6461125"/>
              <a:gd name="connsiteY4" fmla="*/ 0 h 68670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61125" h="6867053">
                <a:moveTo>
                  <a:pt x="1910281" y="0"/>
                </a:moveTo>
                <a:lnTo>
                  <a:pt x="6461125" y="9053"/>
                </a:lnTo>
                <a:lnTo>
                  <a:pt x="6461125" y="6867053"/>
                </a:lnTo>
                <a:lnTo>
                  <a:pt x="0" y="6867053"/>
                </a:lnTo>
                <a:lnTo>
                  <a:pt x="1910281" y="0"/>
                </a:lnTo>
                <a:close/>
              </a:path>
            </a:pathLst>
          </a:custGeom>
        </p:spPr>
        <p:txBody>
          <a:bodyPr/>
          <a:lstStyle>
            <a:lvl1pPr>
              <a:defRPr/>
            </a:lvl1pPr>
          </a:lstStyle>
          <a:p>
            <a:r>
              <a:rPr lang="en-US"/>
              <a:t>Click icon to add picture</a:t>
            </a:r>
          </a:p>
        </p:txBody>
      </p:sp>
      <p:sp>
        <p:nvSpPr>
          <p:cNvPr id="15" name="Slide Number Placeholder 3">
            <a:extLst>
              <a:ext uri="{FF2B5EF4-FFF2-40B4-BE49-F238E27FC236}">
                <a16:creationId xmlns:a16="http://schemas.microsoft.com/office/drawing/2014/main" id="{E57A747B-9E90-DACB-5813-5ED5C7C3B501}"/>
              </a:ext>
            </a:extLst>
          </p:cNvPr>
          <p:cNvSpPr txBox="1">
            <a:spLocks/>
          </p:cNvSpPr>
          <p:nvPr userDrawn="1"/>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tx1"/>
                </a:solidFill>
                <a:latin typeface="Arial" panose="020B0604020202020204" pitchFamily="34" charset="0"/>
                <a:ea typeface="Lato" panose="020F0502020204030203" pitchFamily="34" charset="0"/>
              </a:rPr>
              <a:pPr algn="ctr"/>
              <a:t>‹#›</a:t>
            </a:fld>
            <a:endParaRPr lang="en-US" sz="1200">
              <a:solidFill>
                <a:schemeClr val="tx1"/>
              </a:solidFill>
              <a:latin typeface="Arial" panose="020B0604020202020204" pitchFamily="34" charset="0"/>
              <a:ea typeface="Lato" panose="020F0502020204030203" pitchFamily="34" charset="0"/>
            </a:endParaRPr>
          </a:p>
        </p:txBody>
      </p:sp>
      <p:sp>
        <p:nvSpPr>
          <p:cNvPr id="9" name="Slide Number Placeholder 3">
            <a:extLst>
              <a:ext uri="{FF2B5EF4-FFF2-40B4-BE49-F238E27FC236}">
                <a16:creationId xmlns:a16="http://schemas.microsoft.com/office/drawing/2014/main" id="{E57A747B-9E90-DACB-5813-5ED5C7C3B501}"/>
              </a:ext>
            </a:extLst>
          </p:cNvPr>
          <p:cNvSpPr txBox="1">
            <a:spLocks/>
          </p:cNvSpPr>
          <p:nvPr userDrawn="1"/>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tx1"/>
                </a:solidFill>
                <a:latin typeface="Arial" panose="020B0604020202020204" pitchFamily="34" charset="0"/>
                <a:ea typeface="Lato" panose="020F0502020204030203" pitchFamily="34" charset="0"/>
              </a:rPr>
              <a:pPr algn="ctr"/>
              <a:t>‹#›</a:t>
            </a:fld>
            <a:endParaRPr lang="en-US" sz="1200">
              <a:solidFill>
                <a:schemeClr val="tx1"/>
              </a:solidFill>
              <a:latin typeface="Arial" panose="020B0604020202020204" pitchFamily="34" charset="0"/>
              <a:ea typeface="Lato" panose="020F0502020204030203" pitchFamily="34" charset="0"/>
            </a:endParaRPr>
          </a:p>
        </p:txBody>
      </p:sp>
      <p:sp>
        <p:nvSpPr>
          <p:cNvPr id="11" name="Slide Number Placeholder 3">
            <a:extLst>
              <a:ext uri="{FF2B5EF4-FFF2-40B4-BE49-F238E27FC236}">
                <a16:creationId xmlns:a16="http://schemas.microsoft.com/office/drawing/2014/main" id="{A5CC9FE9-D734-EAD4-B8FD-F6E441BA9309}"/>
              </a:ext>
            </a:extLst>
          </p:cNvPr>
          <p:cNvSpPr txBox="1">
            <a:spLocks/>
          </p:cNvSpPr>
          <p:nvPr userDrawn="1"/>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tx1"/>
                </a:solidFill>
                <a:latin typeface="Arial" panose="020B0604020202020204" pitchFamily="34" charset="0"/>
                <a:ea typeface="Lato" panose="020F0502020204030203" pitchFamily="34" charset="0"/>
              </a:rPr>
              <a:pPr algn="ctr"/>
              <a:t>‹#›</a:t>
            </a:fld>
            <a:endParaRPr lang="en-US" sz="1200">
              <a:solidFill>
                <a:schemeClr val="tx1"/>
              </a:solidFill>
              <a:latin typeface="Arial" panose="020B0604020202020204" pitchFamily="34" charset="0"/>
              <a:ea typeface="Lato" panose="020F0502020204030203" pitchFamily="34" charset="0"/>
            </a:endParaRPr>
          </a:p>
        </p:txBody>
      </p:sp>
      <p:sp>
        <p:nvSpPr>
          <p:cNvPr id="13" name="Slide Number Placeholder 3">
            <a:extLst>
              <a:ext uri="{FF2B5EF4-FFF2-40B4-BE49-F238E27FC236}">
                <a16:creationId xmlns:a16="http://schemas.microsoft.com/office/drawing/2014/main" id="{67B2196E-3391-C5F1-3D54-4A20CC141C2B}"/>
              </a:ext>
            </a:extLst>
          </p:cNvPr>
          <p:cNvSpPr txBox="1">
            <a:spLocks/>
          </p:cNvSpPr>
          <p:nvPr userDrawn="1"/>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tx1"/>
                </a:solidFill>
                <a:latin typeface="Arial" panose="020B0604020202020204" pitchFamily="34" charset="0"/>
                <a:ea typeface="Lato" panose="020F0502020204030203" pitchFamily="34" charset="0"/>
              </a:rPr>
              <a:pPr algn="ctr"/>
              <a:t>‹#›</a:t>
            </a:fld>
            <a:endParaRPr lang="en-US" sz="1200">
              <a:solidFill>
                <a:schemeClr val="tx1"/>
              </a:solidFill>
              <a:latin typeface="Arial" panose="020B0604020202020204" pitchFamily="34" charset="0"/>
              <a:ea typeface="Lato" panose="020F0502020204030203" pitchFamily="34" charset="0"/>
            </a:endParaRPr>
          </a:p>
        </p:txBody>
      </p:sp>
      <p:pic>
        <p:nvPicPr>
          <p:cNvPr id="16" name="Picture 15">
            <a:extLst>
              <a:ext uri="{FF2B5EF4-FFF2-40B4-BE49-F238E27FC236}">
                <a16:creationId xmlns:a16="http://schemas.microsoft.com/office/drawing/2014/main" id="{7876C832-BC07-12B0-034D-68332761892C}"/>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724988" y="5795023"/>
            <a:ext cx="3746500" cy="381000"/>
          </a:xfrm>
          <a:prstGeom prst="rect">
            <a:avLst/>
          </a:prstGeom>
        </p:spPr>
      </p:pic>
    </p:spTree>
    <p:extLst>
      <p:ext uri="{BB962C8B-B14F-4D97-AF65-F5344CB8AC3E}">
        <p14:creationId xmlns:p14="http://schemas.microsoft.com/office/powerpoint/2010/main" val="272840789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Sample Page (Teal)">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2C99BF27-F2A3-634A-9BA9-2AAB83CB1B82}"/>
              </a:ext>
              <a:ext uri="{C183D7F6-B498-43B3-948B-1728B52AA6E4}">
                <adec:decorative xmlns:adec="http://schemas.microsoft.com/office/drawing/2017/decorative" val="1"/>
              </a:ext>
            </a:extLst>
          </p:cNvPr>
          <p:cNvSpPr/>
          <p:nvPr/>
        </p:nvSpPr>
        <p:spPr>
          <a:xfrm>
            <a:off x="0" y="0"/>
            <a:ext cx="12192000" cy="6858000"/>
          </a:xfrm>
          <a:prstGeom prst="rect">
            <a:avLst/>
          </a:prstGeom>
          <a:solidFill>
            <a:srgbClr val="2280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latin typeface="Arial" panose="020B0604020202020204" pitchFamily="34" charset="0"/>
            </a:endParaRPr>
          </a:p>
        </p:txBody>
      </p:sp>
      <p:sp>
        <p:nvSpPr>
          <p:cNvPr id="8" name="Title 1">
            <a:extLst>
              <a:ext uri="{FF2B5EF4-FFF2-40B4-BE49-F238E27FC236}">
                <a16:creationId xmlns:a16="http://schemas.microsoft.com/office/drawing/2014/main" id="{B286C578-67DC-CD80-788E-2DA484291CE9}"/>
              </a:ext>
            </a:extLst>
          </p:cNvPr>
          <p:cNvSpPr>
            <a:spLocks noGrp="1"/>
          </p:cNvSpPr>
          <p:nvPr>
            <p:ph type="ctrTitle" hasCustomPrompt="1"/>
          </p:nvPr>
        </p:nvSpPr>
        <p:spPr>
          <a:xfrm>
            <a:off x="558583" y="545526"/>
            <a:ext cx="11178381" cy="1160319"/>
          </a:xfrm>
          <a:prstGeom prst="rect">
            <a:avLst/>
          </a:prstGeom>
        </p:spPr>
        <p:txBody>
          <a:bodyPr anchor="t" anchorCtr="0">
            <a:normAutofit/>
          </a:bodyPr>
          <a:lstStyle>
            <a:lvl1pPr algn="l">
              <a:defRPr sz="4000" b="1" i="0">
                <a:solidFill>
                  <a:schemeClr val="bg1"/>
                </a:solidFill>
                <a:latin typeface="Arial" panose="020B0604020202020204" pitchFamily="34" charset="0"/>
              </a:defRPr>
            </a:lvl1pPr>
          </a:lstStyle>
          <a:p>
            <a:r>
              <a:rPr lang="en-US"/>
              <a:t>This is a sample page layout</a:t>
            </a:r>
            <a:br>
              <a:rPr lang="en-US"/>
            </a:br>
            <a:endParaRPr lang="en-US"/>
          </a:p>
        </p:txBody>
      </p:sp>
      <p:sp>
        <p:nvSpPr>
          <p:cNvPr id="9" name="Text Placeholder 3">
            <a:extLst>
              <a:ext uri="{FF2B5EF4-FFF2-40B4-BE49-F238E27FC236}">
                <a16:creationId xmlns:a16="http://schemas.microsoft.com/office/drawing/2014/main" id="{B47995B4-B0D2-C426-ACF5-CF4A86FA7B95}"/>
              </a:ext>
            </a:extLst>
          </p:cNvPr>
          <p:cNvSpPr>
            <a:spLocks noGrp="1"/>
          </p:cNvSpPr>
          <p:nvPr>
            <p:ph type="body" sz="quarter" idx="12" hasCustomPrompt="1"/>
          </p:nvPr>
        </p:nvSpPr>
        <p:spPr>
          <a:xfrm>
            <a:off x="539923" y="1904986"/>
            <a:ext cx="11177587" cy="3641147"/>
          </a:xfrm>
        </p:spPr>
        <p:txBody>
          <a:bodyPr/>
          <a:lstStyle>
            <a:lvl1pPr>
              <a:lnSpc>
                <a:spcPct val="150000"/>
              </a:lnSpc>
              <a:defRPr sz="1800">
                <a:solidFill>
                  <a:schemeClr val="bg1"/>
                </a:solidFill>
                <a:latin typeface="Arial" panose="020B0604020202020204" pitchFamily="34" charset="0"/>
                <a:ea typeface="Lato" panose="020F0502020204030203" pitchFamily="34" charset="0"/>
              </a:defRPr>
            </a:lvl1pPr>
            <a:lvl2pPr>
              <a:lnSpc>
                <a:spcPct val="150000"/>
              </a:lnSpc>
              <a:defRPr sz="1800">
                <a:solidFill>
                  <a:schemeClr val="bg1"/>
                </a:solidFill>
                <a:latin typeface="Arial" panose="020B0604020202020204" pitchFamily="34" charset="0"/>
                <a:ea typeface="Lato" panose="020F0502020204030203" pitchFamily="34" charset="0"/>
              </a:defRPr>
            </a:lvl2pPr>
            <a:lvl3pPr>
              <a:lnSpc>
                <a:spcPct val="150000"/>
              </a:lnSpc>
              <a:defRPr sz="1800">
                <a:solidFill>
                  <a:schemeClr val="bg1"/>
                </a:solidFill>
                <a:latin typeface="Arial" panose="020B0604020202020204" pitchFamily="34" charset="0"/>
                <a:ea typeface="Lato" panose="020F0502020204030203" pitchFamily="34" charset="0"/>
              </a:defRPr>
            </a:lvl3pPr>
            <a:lvl4pPr>
              <a:lnSpc>
                <a:spcPct val="150000"/>
              </a:lnSpc>
              <a:defRPr sz="1800">
                <a:solidFill>
                  <a:schemeClr val="bg1"/>
                </a:solidFill>
                <a:latin typeface="Arial" panose="020B0604020202020204" pitchFamily="34" charset="0"/>
                <a:ea typeface="Lato" panose="020F0502020204030203" pitchFamily="34" charset="0"/>
              </a:defRPr>
            </a:lvl4pPr>
            <a:lvl5pPr>
              <a:lnSpc>
                <a:spcPct val="150000"/>
              </a:lnSpc>
              <a:defRPr sz="1800">
                <a:solidFill>
                  <a:schemeClr val="bg1"/>
                </a:solidFill>
                <a:latin typeface="Arial" panose="020B0604020202020204" pitchFamily="34" charset="0"/>
                <a:ea typeface="Lato" panose="020F0502020204030203" pitchFamily="34" charset="0"/>
              </a:defRPr>
            </a:lvl5pPr>
          </a:lstStyle>
          <a:p>
            <a:pPr lvl="0"/>
            <a:r>
              <a:rPr lang="en-US"/>
              <a:t>Please use this space to insert written content as required. Please use Inter or Arial with a minimum font size of 16pt and avoid changing the </a:t>
            </a:r>
            <a:r>
              <a:rPr lang="en-US" err="1"/>
              <a:t>colour</a:t>
            </a:r>
            <a:r>
              <a:rPr lang="en-US"/>
              <a:t> of the text.</a:t>
            </a:r>
          </a:p>
          <a:p>
            <a:pPr lvl="1"/>
            <a:r>
              <a:rPr lang="en-US"/>
              <a:t>Second level</a:t>
            </a:r>
          </a:p>
          <a:p>
            <a:pPr lvl="2"/>
            <a:r>
              <a:rPr lang="en-US"/>
              <a:t>Third level</a:t>
            </a:r>
          </a:p>
          <a:p>
            <a:pPr lvl="3"/>
            <a:r>
              <a:rPr lang="en-US"/>
              <a:t>Fourth level</a:t>
            </a:r>
          </a:p>
          <a:p>
            <a:pPr lvl="4"/>
            <a:r>
              <a:rPr lang="en-US"/>
              <a:t>Fifth level</a:t>
            </a:r>
            <a:endParaRPr lang="en-GB"/>
          </a:p>
        </p:txBody>
      </p:sp>
      <p:sp>
        <p:nvSpPr>
          <p:cNvPr id="7" name="Slide Number Placeholder 3">
            <a:extLst>
              <a:ext uri="{FF2B5EF4-FFF2-40B4-BE49-F238E27FC236}">
                <a16:creationId xmlns:a16="http://schemas.microsoft.com/office/drawing/2014/main" id="{8D41442C-0600-5C76-C581-D615E9BBF8EC}"/>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Arial" panose="020B0604020202020204" pitchFamily="34" charset="0"/>
                <a:ea typeface="Lato" panose="020F0502020204030203" pitchFamily="34" charset="0"/>
              </a:rPr>
              <a:pPr algn="ctr"/>
              <a:t>‹#›</a:t>
            </a:fld>
            <a:endParaRPr lang="en-US" sz="1200">
              <a:solidFill>
                <a:schemeClr val="bg1"/>
              </a:solidFill>
              <a:latin typeface="Arial" panose="020B0604020202020204" pitchFamily="34" charset="0"/>
              <a:ea typeface="Lato" panose="020F0502020204030203" pitchFamily="34" charset="0"/>
            </a:endParaRPr>
          </a:p>
        </p:txBody>
      </p:sp>
      <p:sp>
        <p:nvSpPr>
          <p:cNvPr id="12" name="Slide Number Placeholder 3">
            <a:extLst>
              <a:ext uri="{FF2B5EF4-FFF2-40B4-BE49-F238E27FC236}">
                <a16:creationId xmlns:a16="http://schemas.microsoft.com/office/drawing/2014/main" id="{8D41442C-0600-5C76-C581-D615E9BBF8EC}"/>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Arial" panose="020B0604020202020204" pitchFamily="34" charset="0"/>
                <a:ea typeface="Lato" panose="020F0502020204030203" pitchFamily="34" charset="0"/>
              </a:rPr>
              <a:pPr algn="ctr"/>
              <a:t>‹#›</a:t>
            </a:fld>
            <a:endParaRPr lang="en-US" sz="1200">
              <a:solidFill>
                <a:schemeClr val="bg1"/>
              </a:solidFill>
              <a:latin typeface="Arial" panose="020B0604020202020204" pitchFamily="34" charset="0"/>
              <a:ea typeface="Lato" panose="020F0502020204030203" pitchFamily="34" charset="0"/>
            </a:endParaRPr>
          </a:p>
        </p:txBody>
      </p:sp>
      <p:sp>
        <p:nvSpPr>
          <p:cNvPr id="11" name="Slide Number Placeholder 3">
            <a:extLst>
              <a:ext uri="{FF2B5EF4-FFF2-40B4-BE49-F238E27FC236}">
                <a16:creationId xmlns:a16="http://schemas.microsoft.com/office/drawing/2014/main" id="{9C8E6E03-32B1-C5CD-664E-063384D556DF}"/>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Arial" panose="020B0604020202020204" pitchFamily="34" charset="0"/>
                <a:ea typeface="Lato" panose="020F0502020204030203" pitchFamily="34" charset="0"/>
              </a:rPr>
              <a:pPr algn="ctr"/>
              <a:t>‹#›</a:t>
            </a:fld>
            <a:endParaRPr lang="en-US" sz="1200">
              <a:solidFill>
                <a:schemeClr val="bg1"/>
              </a:solidFill>
              <a:latin typeface="Arial" panose="020B0604020202020204" pitchFamily="34" charset="0"/>
              <a:ea typeface="Lato" panose="020F0502020204030203" pitchFamily="34" charset="0"/>
            </a:endParaRPr>
          </a:p>
        </p:txBody>
      </p:sp>
      <p:sp>
        <p:nvSpPr>
          <p:cNvPr id="14" name="Slide Number Placeholder 3">
            <a:extLst>
              <a:ext uri="{FF2B5EF4-FFF2-40B4-BE49-F238E27FC236}">
                <a16:creationId xmlns:a16="http://schemas.microsoft.com/office/drawing/2014/main" id="{7AF76EB2-7323-DE1D-B4D9-E10245CCA7FD}"/>
              </a:ext>
            </a:extLst>
          </p:cNvPr>
          <p:cNvSpPr txBox="1">
            <a:spLocks/>
          </p:cNvSpPr>
          <p:nvPr userDrawn="1"/>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Arial" panose="020B0604020202020204" pitchFamily="34" charset="0"/>
                <a:ea typeface="Lato" panose="020F0502020204030203" pitchFamily="34" charset="0"/>
              </a:rPr>
              <a:pPr algn="ctr"/>
              <a:t>‹#›</a:t>
            </a:fld>
            <a:endParaRPr lang="en-US" sz="1200">
              <a:solidFill>
                <a:schemeClr val="bg1"/>
              </a:solidFill>
              <a:latin typeface="Arial" panose="020B0604020202020204" pitchFamily="34" charset="0"/>
              <a:ea typeface="Lato" panose="020F0502020204030203" pitchFamily="34" charset="0"/>
            </a:endParaRPr>
          </a:p>
        </p:txBody>
      </p:sp>
      <p:pic>
        <p:nvPicPr>
          <p:cNvPr id="18" name="Picture 17">
            <a:extLst>
              <a:ext uri="{FF2B5EF4-FFF2-40B4-BE49-F238E27FC236}">
                <a16:creationId xmlns:a16="http://schemas.microsoft.com/office/drawing/2014/main" id="{0C9087A8-57F0-4F52-0D4C-4A508308343B}"/>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539924" y="6146056"/>
            <a:ext cx="585971" cy="197518"/>
          </a:xfrm>
          <a:prstGeom prst="rect">
            <a:avLst/>
          </a:prstGeom>
        </p:spPr>
      </p:pic>
    </p:spTree>
    <p:extLst>
      <p:ext uri="{BB962C8B-B14F-4D97-AF65-F5344CB8AC3E}">
        <p14:creationId xmlns:p14="http://schemas.microsoft.com/office/powerpoint/2010/main" val="138560793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Sample Page (Purple)">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2C99BF27-F2A3-634A-9BA9-2AAB83CB1B82}"/>
              </a:ext>
              <a:ext uri="{C183D7F6-B498-43B3-948B-1728B52AA6E4}">
                <adec:decorative xmlns:adec="http://schemas.microsoft.com/office/drawing/2017/decorative" val="1"/>
              </a:ext>
            </a:extLst>
          </p:cNvPr>
          <p:cNvSpPr/>
          <p:nvPr/>
        </p:nvSpPr>
        <p:spPr>
          <a:xfrm>
            <a:off x="0" y="0"/>
            <a:ext cx="12192000" cy="6858000"/>
          </a:xfrm>
          <a:prstGeom prst="rect">
            <a:avLst/>
          </a:prstGeom>
          <a:solidFill>
            <a:srgbClr val="0043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latin typeface="Arial" panose="020B0604020202020204" pitchFamily="34" charset="0"/>
            </a:endParaRPr>
          </a:p>
        </p:txBody>
      </p:sp>
      <p:sp>
        <p:nvSpPr>
          <p:cNvPr id="7" name="Title 1">
            <a:extLst>
              <a:ext uri="{FF2B5EF4-FFF2-40B4-BE49-F238E27FC236}">
                <a16:creationId xmlns:a16="http://schemas.microsoft.com/office/drawing/2014/main" id="{E3BAE709-476B-A489-7DC7-5DA16C7CFE73}"/>
              </a:ext>
            </a:extLst>
          </p:cNvPr>
          <p:cNvSpPr>
            <a:spLocks noGrp="1"/>
          </p:cNvSpPr>
          <p:nvPr>
            <p:ph type="ctrTitle" hasCustomPrompt="1"/>
          </p:nvPr>
        </p:nvSpPr>
        <p:spPr>
          <a:xfrm>
            <a:off x="558583" y="545526"/>
            <a:ext cx="11178381" cy="1160319"/>
          </a:xfrm>
          <a:prstGeom prst="rect">
            <a:avLst/>
          </a:prstGeom>
        </p:spPr>
        <p:txBody>
          <a:bodyPr anchor="t" anchorCtr="0">
            <a:normAutofit/>
          </a:bodyPr>
          <a:lstStyle>
            <a:lvl1pPr algn="l">
              <a:defRPr sz="4000" b="1" i="0">
                <a:solidFill>
                  <a:schemeClr val="bg1"/>
                </a:solidFill>
                <a:latin typeface="Arial" panose="020B0604020202020204" pitchFamily="34" charset="0"/>
              </a:defRPr>
            </a:lvl1pPr>
          </a:lstStyle>
          <a:p>
            <a:r>
              <a:rPr lang="en-US"/>
              <a:t>This is a sample page layout</a:t>
            </a:r>
            <a:br>
              <a:rPr lang="en-US"/>
            </a:br>
            <a:endParaRPr lang="en-US"/>
          </a:p>
        </p:txBody>
      </p:sp>
      <p:sp>
        <p:nvSpPr>
          <p:cNvPr id="8" name="Text Placeholder 3">
            <a:extLst>
              <a:ext uri="{FF2B5EF4-FFF2-40B4-BE49-F238E27FC236}">
                <a16:creationId xmlns:a16="http://schemas.microsoft.com/office/drawing/2014/main" id="{B53E5169-A8A8-4023-8954-85A11AE37346}"/>
              </a:ext>
            </a:extLst>
          </p:cNvPr>
          <p:cNvSpPr>
            <a:spLocks noGrp="1"/>
          </p:cNvSpPr>
          <p:nvPr>
            <p:ph type="body" sz="quarter" idx="12" hasCustomPrompt="1"/>
          </p:nvPr>
        </p:nvSpPr>
        <p:spPr>
          <a:xfrm>
            <a:off x="539923" y="1904986"/>
            <a:ext cx="11177587" cy="3641147"/>
          </a:xfrm>
        </p:spPr>
        <p:txBody>
          <a:bodyPr/>
          <a:lstStyle>
            <a:lvl1pPr>
              <a:lnSpc>
                <a:spcPct val="150000"/>
              </a:lnSpc>
              <a:defRPr sz="1800">
                <a:solidFill>
                  <a:schemeClr val="bg1"/>
                </a:solidFill>
                <a:latin typeface="Arial" panose="020B0604020202020204" pitchFamily="34" charset="0"/>
                <a:ea typeface="Lato" panose="020F0502020204030203" pitchFamily="34" charset="0"/>
              </a:defRPr>
            </a:lvl1pPr>
            <a:lvl2pPr>
              <a:lnSpc>
                <a:spcPct val="150000"/>
              </a:lnSpc>
              <a:defRPr sz="1800">
                <a:solidFill>
                  <a:schemeClr val="bg1"/>
                </a:solidFill>
                <a:latin typeface="Arial" panose="020B0604020202020204" pitchFamily="34" charset="0"/>
                <a:ea typeface="Lato" panose="020F0502020204030203" pitchFamily="34" charset="0"/>
              </a:defRPr>
            </a:lvl2pPr>
            <a:lvl3pPr>
              <a:lnSpc>
                <a:spcPct val="150000"/>
              </a:lnSpc>
              <a:defRPr sz="1800">
                <a:solidFill>
                  <a:schemeClr val="bg1"/>
                </a:solidFill>
                <a:latin typeface="Arial" panose="020B0604020202020204" pitchFamily="34" charset="0"/>
                <a:ea typeface="Lato" panose="020F0502020204030203" pitchFamily="34" charset="0"/>
              </a:defRPr>
            </a:lvl3pPr>
            <a:lvl4pPr>
              <a:lnSpc>
                <a:spcPct val="150000"/>
              </a:lnSpc>
              <a:defRPr sz="1800">
                <a:solidFill>
                  <a:schemeClr val="bg1"/>
                </a:solidFill>
                <a:latin typeface="Arial" panose="020B0604020202020204" pitchFamily="34" charset="0"/>
                <a:ea typeface="Lato" panose="020F0502020204030203" pitchFamily="34" charset="0"/>
              </a:defRPr>
            </a:lvl4pPr>
            <a:lvl5pPr>
              <a:lnSpc>
                <a:spcPct val="150000"/>
              </a:lnSpc>
              <a:defRPr sz="1800">
                <a:solidFill>
                  <a:schemeClr val="bg1"/>
                </a:solidFill>
                <a:latin typeface="Arial" panose="020B0604020202020204" pitchFamily="34" charset="0"/>
                <a:ea typeface="Lato" panose="020F0502020204030203" pitchFamily="34" charset="0"/>
              </a:defRPr>
            </a:lvl5pPr>
          </a:lstStyle>
          <a:p>
            <a:pPr lvl="0"/>
            <a:r>
              <a:rPr lang="en-US"/>
              <a:t>Please use this space to insert written content as required. Please use Inter or Arial with a minimum font size of 16pt and avoid changing the </a:t>
            </a:r>
            <a:r>
              <a:rPr lang="en-US" err="1"/>
              <a:t>colour</a:t>
            </a:r>
            <a:r>
              <a:rPr lang="en-US"/>
              <a:t> of the text.</a:t>
            </a:r>
          </a:p>
          <a:p>
            <a:pPr lvl="1"/>
            <a:r>
              <a:rPr lang="en-US"/>
              <a:t>Second level</a:t>
            </a:r>
          </a:p>
          <a:p>
            <a:pPr lvl="2"/>
            <a:r>
              <a:rPr lang="en-US"/>
              <a:t>Third level</a:t>
            </a:r>
          </a:p>
          <a:p>
            <a:pPr lvl="3"/>
            <a:r>
              <a:rPr lang="en-US"/>
              <a:t>Fourth level</a:t>
            </a:r>
          </a:p>
          <a:p>
            <a:pPr lvl="4"/>
            <a:r>
              <a:rPr lang="en-US"/>
              <a:t>Fifth level</a:t>
            </a:r>
            <a:endParaRPr lang="en-GB"/>
          </a:p>
        </p:txBody>
      </p:sp>
      <p:sp>
        <p:nvSpPr>
          <p:cNvPr id="9" name="Slide Number Placeholder 3">
            <a:extLst>
              <a:ext uri="{FF2B5EF4-FFF2-40B4-BE49-F238E27FC236}">
                <a16:creationId xmlns:a16="http://schemas.microsoft.com/office/drawing/2014/main" id="{0153EB3D-1301-EBCB-1D3D-2595E539FC51}"/>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Arial" panose="020B0604020202020204" pitchFamily="34" charset="0"/>
                <a:ea typeface="Lato" panose="020F0502020204030203" pitchFamily="34" charset="0"/>
              </a:rPr>
              <a:pPr algn="ctr"/>
              <a:t>‹#›</a:t>
            </a:fld>
            <a:endParaRPr lang="en-US" sz="1200">
              <a:solidFill>
                <a:schemeClr val="bg1"/>
              </a:solidFill>
              <a:latin typeface="Arial" panose="020B0604020202020204" pitchFamily="34" charset="0"/>
              <a:ea typeface="Lato" panose="020F0502020204030203" pitchFamily="34" charset="0"/>
            </a:endParaRPr>
          </a:p>
        </p:txBody>
      </p:sp>
      <p:sp>
        <p:nvSpPr>
          <p:cNvPr id="13" name="Slide Number Placeholder 3">
            <a:extLst>
              <a:ext uri="{FF2B5EF4-FFF2-40B4-BE49-F238E27FC236}">
                <a16:creationId xmlns:a16="http://schemas.microsoft.com/office/drawing/2014/main" id="{0153EB3D-1301-EBCB-1D3D-2595E539FC51}"/>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Arial" panose="020B0604020202020204" pitchFamily="34" charset="0"/>
                <a:ea typeface="Lato" panose="020F0502020204030203" pitchFamily="34" charset="0"/>
              </a:rPr>
              <a:pPr algn="ctr"/>
              <a:t>‹#›</a:t>
            </a:fld>
            <a:endParaRPr lang="en-US" sz="1200">
              <a:solidFill>
                <a:schemeClr val="bg1"/>
              </a:solidFill>
              <a:latin typeface="Arial" panose="020B0604020202020204" pitchFamily="34" charset="0"/>
              <a:ea typeface="Lato" panose="020F0502020204030203" pitchFamily="34" charset="0"/>
            </a:endParaRPr>
          </a:p>
        </p:txBody>
      </p:sp>
      <p:sp>
        <p:nvSpPr>
          <p:cNvPr id="10" name="Slide Number Placeholder 3">
            <a:extLst>
              <a:ext uri="{FF2B5EF4-FFF2-40B4-BE49-F238E27FC236}">
                <a16:creationId xmlns:a16="http://schemas.microsoft.com/office/drawing/2014/main" id="{063E9818-14BF-C085-2270-1815862C5A2B}"/>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Arial" panose="020B0604020202020204" pitchFamily="34" charset="0"/>
                <a:ea typeface="Lato" panose="020F0502020204030203" pitchFamily="34" charset="0"/>
              </a:rPr>
              <a:pPr algn="ctr"/>
              <a:t>‹#›</a:t>
            </a:fld>
            <a:endParaRPr lang="en-US" sz="1200">
              <a:solidFill>
                <a:schemeClr val="bg1"/>
              </a:solidFill>
              <a:latin typeface="Arial" panose="020B0604020202020204" pitchFamily="34" charset="0"/>
              <a:ea typeface="Lato" panose="020F0502020204030203" pitchFamily="34" charset="0"/>
            </a:endParaRPr>
          </a:p>
        </p:txBody>
      </p:sp>
      <p:sp>
        <p:nvSpPr>
          <p:cNvPr id="14" name="Slide Number Placeholder 3">
            <a:extLst>
              <a:ext uri="{FF2B5EF4-FFF2-40B4-BE49-F238E27FC236}">
                <a16:creationId xmlns:a16="http://schemas.microsoft.com/office/drawing/2014/main" id="{6AF898F7-301E-51C8-5C47-83F8D53ACAA3}"/>
              </a:ext>
            </a:extLst>
          </p:cNvPr>
          <p:cNvSpPr txBox="1">
            <a:spLocks/>
          </p:cNvSpPr>
          <p:nvPr userDrawn="1"/>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Arial" panose="020B0604020202020204" pitchFamily="34" charset="0"/>
                <a:ea typeface="Lato" panose="020F0502020204030203" pitchFamily="34" charset="0"/>
              </a:rPr>
              <a:pPr algn="ctr"/>
              <a:t>‹#›</a:t>
            </a:fld>
            <a:endParaRPr lang="en-US" sz="1200">
              <a:solidFill>
                <a:schemeClr val="bg1"/>
              </a:solidFill>
              <a:latin typeface="Arial" panose="020B0604020202020204" pitchFamily="34" charset="0"/>
              <a:ea typeface="Lato" panose="020F0502020204030203" pitchFamily="34" charset="0"/>
            </a:endParaRPr>
          </a:p>
        </p:txBody>
      </p:sp>
      <p:pic>
        <p:nvPicPr>
          <p:cNvPr id="16" name="Picture 15">
            <a:extLst>
              <a:ext uri="{FF2B5EF4-FFF2-40B4-BE49-F238E27FC236}">
                <a16:creationId xmlns:a16="http://schemas.microsoft.com/office/drawing/2014/main" id="{A0B944DA-A86A-F9A3-D617-CEA507540995}"/>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539924" y="6146056"/>
            <a:ext cx="585971" cy="197518"/>
          </a:xfrm>
          <a:prstGeom prst="rect">
            <a:avLst/>
          </a:prstGeom>
        </p:spPr>
      </p:pic>
    </p:spTree>
    <p:extLst>
      <p:ext uri="{BB962C8B-B14F-4D97-AF65-F5344CB8AC3E}">
        <p14:creationId xmlns:p14="http://schemas.microsoft.com/office/powerpoint/2010/main" val="92502269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One Column (White)">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6844831D-77BF-5F4B-B60B-55D5C0D74FE3}"/>
              </a:ext>
            </a:extLst>
          </p:cNvPr>
          <p:cNvSpPr>
            <a:spLocks noGrp="1"/>
          </p:cNvSpPr>
          <p:nvPr>
            <p:ph type="ctrTitle" hasCustomPrompt="1"/>
          </p:nvPr>
        </p:nvSpPr>
        <p:spPr>
          <a:xfrm>
            <a:off x="496383" y="487510"/>
            <a:ext cx="11080069" cy="1276350"/>
          </a:xfrm>
          <a:prstGeom prst="rect">
            <a:avLst/>
          </a:prstGeom>
        </p:spPr>
        <p:txBody>
          <a:bodyPr anchor="t" anchorCtr="0">
            <a:normAutofit/>
          </a:bodyPr>
          <a:lstStyle>
            <a:lvl1pPr algn="l">
              <a:defRPr sz="4000" b="1" i="0">
                <a:solidFill>
                  <a:srgbClr val="222222"/>
                </a:solidFill>
                <a:latin typeface="Arial" panose="020B0604020202020204" pitchFamily="34" charset="0"/>
              </a:defRPr>
            </a:lvl1pPr>
          </a:lstStyle>
          <a:p>
            <a:r>
              <a:rPr lang="en-US"/>
              <a:t>This is sample bulleted text (1 column)</a:t>
            </a:r>
            <a:br>
              <a:rPr lang="en-US"/>
            </a:br>
            <a:endParaRPr lang="en-US"/>
          </a:p>
        </p:txBody>
      </p:sp>
      <p:sp>
        <p:nvSpPr>
          <p:cNvPr id="7" name="Text Placeholder 3">
            <a:extLst>
              <a:ext uri="{FF2B5EF4-FFF2-40B4-BE49-F238E27FC236}">
                <a16:creationId xmlns:a16="http://schemas.microsoft.com/office/drawing/2014/main" id="{B47995B4-B0D2-C426-ACF5-CF4A86FA7B95}"/>
              </a:ext>
            </a:extLst>
          </p:cNvPr>
          <p:cNvSpPr>
            <a:spLocks noGrp="1"/>
          </p:cNvSpPr>
          <p:nvPr>
            <p:ph type="body" sz="quarter" idx="12" hasCustomPrompt="1"/>
          </p:nvPr>
        </p:nvSpPr>
        <p:spPr>
          <a:xfrm>
            <a:off x="539923" y="1904986"/>
            <a:ext cx="11177587" cy="3641147"/>
          </a:xfrm>
        </p:spPr>
        <p:txBody>
          <a:bodyPr/>
          <a:lstStyle>
            <a:lvl1pPr marL="285750" marR="0" indent="-285750" algn="l" defTabSz="914400" rtl="0" eaLnBrk="1" fontAlgn="auto" latinLnBrk="0" hangingPunct="1">
              <a:lnSpc>
                <a:spcPct val="150000"/>
              </a:lnSpc>
              <a:spcBef>
                <a:spcPts val="1000"/>
              </a:spcBef>
              <a:spcAft>
                <a:spcPts val="0"/>
              </a:spcAft>
              <a:buClrTx/>
              <a:buSzTx/>
              <a:buFont typeface="Arial" charset="0"/>
              <a:buChar char="•"/>
              <a:tabLst/>
              <a:defRPr sz="1800">
                <a:solidFill>
                  <a:schemeClr val="tx1"/>
                </a:solidFill>
                <a:latin typeface="Arial" panose="020B0604020202020204" pitchFamily="34" charset="0"/>
                <a:ea typeface="Lato" panose="020F0502020204030203" pitchFamily="34" charset="0"/>
              </a:defRPr>
            </a:lvl1pPr>
            <a:lvl2pPr>
              <a:lnSpc>
                <a:spcPct val="150000"/>
              </a:lnSpc>
              <a:defRPr sz="1800">
                <a:solidFill>
                  <a:schemeClr val="tx1"/>
                </a:solidFill>
                <a:latin typeface="Inter" panose="02000503000000020004" pitchFamily="2" charset="0"/>
                <a:ea typeface="Inter" panose="02000503000000020004" pitchFamily="2" charset="0"/>
              </a:defRPr>
            </a:lvl2pPr>
            <a:lvl3pPr>
              <a:lnSpc>
                <a:spcPct val="150000"/>
              </a:lnSpc>
              <a:defRPr sz="1800">
                <a:solidFill>
                  <a:schemeClr val="tx1"/>
                </a:solidFill>
                <a:latin typeface="Inter" panose="02000503000000020004" pitchFamily="2" charset="0"/>
                <a:ea typeface="Inter" panose="02000503000000020004" pitchFamily="2" charset="0"/>
              </a:defRPr>
            </a:lvl3pPr>
            <a:lvl4pPr>
              <a:lnSpc>
                <a:spcPct val="150000"/>
              </a:lnSpc>
              <a:defRPr sz="1800">
                <a:solidFill>
                  <a:schemeClr val="tx1"/>
                </a:solidFill>
                <a:latin typeface="Inter" panose="02000503000000020004" pitchFamily="2" charset="0"/>
                <a:ea typeface="Inter" panose="02000503000000020004" pitchFamily="2" charset="0"/>
              </a:defRPr>
            </a:lvl4pPr>
            <a:lvl5pPr>
              <a:lnSpc>
                <a:spcPct val="150000"/>
              </a:lnSpc>
              <a:defRPr sz="1800">
                <a:solidFill>
                  <a:schemeClr val="tx1"/>
                </a:solidFill>
                <a:latin typeface="Inter" panose="02000503000000020004" pitchFamily="2" charset="0"/>
                <a:ea typeface="Inter" panose="02000503000000020004" pitchFamily="2" charset="0"/>
              </a:defRPr>
            </a:lvl5pPr>
          </a:lstStyle>
          <a:p>
            <a:pPr lvl="0"/>
            <a:r>
              <a:rPr lang="en-GB"/>
              <a:t>Please use this space to insert written content as required </a:t>
            </a:r>
          </a:p>
          <a:p>
            <a:pPr lvl="0"/>
            <a:r>
              <a:rPr lang="en-GB"/>
              <a:t>Please use this space to insert written content as required </a:t>
            </a:r>
          </a:p>
          <a:p>
            <a:pPr lvl="0"/>
            <a:r>
              <a:rPr lang="en-GB"/>
              <a:t>Please use this space to insert written content as required </a:t>
            </a:r>
          </a:p>
          <a:p>
            <a:pPr lvl="0"/>
            <a:r>
              <a:rPr lang="en-GB"/>
              <a:t>Please use this space to insert written content as required </a:t>
            </a:r>
          </a:p>
          <a:p>
            <a:pPr lvl="0"/>
            <a:endParaRPr lang="en-GB"/>
          </a:p>
        </p:txBody>
      </p:sp>
      <p:pic>
        <p:nvPicPr>
          <p:cNvPr id="11" name="Picture 10">
            <a:extLst>
              <a:ext uri="{FF2B5EF4-FFF2-40B4-BE49-F238E27FC236}">
                <a16:creationId xmlns:a16="http://schemas.microsoft.com/office/drawing/2014/main" id="{AD304228-CD0C-4EA6-DB18-6287BB1B3052}"/>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539923" y="6146056"/>
            <a:ext cx="585971" cy="197518"/>
          </a:xfrm>
          <a:prstGeom prst="rect">
            <a:avLst/>
          </a:prstGeom>
        </p:spPr>
      </p:pic>
      <p:sp>
        <p:nvSpPr>
          <p:cNvPr id="8" name="Slide Number Placeholder 3">
            <a:extLst>
              <a:ext uri="{FF2B5EF4-FFF2-40B4-BE49-F238E27FC236}">
                <a16:creationId xmlns:a16="http://schemas.microsoft.com/office/drawing/2014/main" id="{5FC04D79-84AB-5243-FB1B-DED100B41FED}"/>
              </a:ext>
            </a:extLst>
          </p:cNvPr>
          <p:cNvSpPr txBox="1">
            <a:spLocks/>
          </p:cNvSpPr>
          <p:nvPr userDrawn="1"/>
        </p:nvSpPr>
        <p:spPr>
          <a:xfrm>
            <a:off x="11637742" y="6440601"/>
            <a:ext cx="470045"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C04DF40-495D-ED41-91BB-C1D52B6AEB39}" type="slidenum">
              <a:rPr lang="en-US" sz="1400" smtClean="0">
                <a:solidFill>
                  <a:schemeClr val="tx1"/>
                </a:solidFill>
                <a:latin typeface="Arial" panose="020B0604020202020204" pitchFamily="34" charset="0"/>
                <a:ea typeface="Lato" panose="020F0502020204030203" pitchFamily="34" charset="0"/>
              </a:rPr>
              <a:pPr algn="r"/>
              <a:t>‹#›</a:t>
            </a:fld>
            <a:endParaRPr lang="en-US" sz="1400">
              <a:solidFill>
                <a:schemeClr val="tx1"/>
              </a:solidFill>
              <a:latin typeface="Arial" panose="020B0604020202020204" pitchFamily="34" charset="0"/>
              <a:ea typeface="Lato" panose="020F0502020204030203" pitchFamily="34" charset="0"/>
            </a:endParaRPr>
          </a:p>
        </p:txBody>
      </p:sp>
      <p:sp>
        <p:nvSpPr>
          <p:cNvPr id="9" name="Slide Number Placeholder 3">
            <a:extLst>
              <a:ext uri="{FF2B5EF4-FFF2-40B4-BE49-F238E27FC236}">
                <a16:creationId xmlns:a16="http://schemas.microsoft.com/office/drawing/2014/main" id="{34AA8ABB-B0BA-B519-D46B-E501DBCAE150}"/>
              </a:ext>
            </a:extLst>
          </p:cNvPr>
          <p:cNvSpPr txBox="1">
            <a:spLocks/>
          </p:cNvSpPr>
          <p:nvPr userDrawn="1"/>
        </p:nvSpPr>
        <p:spPr>
          <a:xfrm>
            <a:off x="11637742" y="6440601"/>
            <a:ext cx="470045"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C04DF40-495D-ED41-91BB-C1D52B6AEB39}" type="slidenum">
              <a:rPr lang="en-US" sz="1400" smtClean="0">
                <a:solidFill>
                  <a:schemeClr val="tx1"/>
                </a:solidFill>
                <a:latin typeface="Arial" panose="020B0604020202020204" pitchFamily="34" charset="0"/>
                <a:ea typeface="Lato" panose="020F0502020204030203" pitchFamily="34" charset="0"/>
              </a:rPr>
              <a:pPr algn="r"/>
              <a:t>‹#›</a:t>
            </a:fld>
            <a:endParaRPr lang="en-US" sz="1400">
              <a:solidFill>
                <a:schemeClr val="tx1"/>
              </a:solidFill>
              <a:latin typeface="Arial" panose="020B0604020202020204" pitchFamily="34" charset="0"/>
              <a:ea typeface="Lato" panose="020F0502020204030203" pitchFamily="34" charset="0"/>
            </a:endParaRPr>
          </a:p>
        </p:txBody>
      </p:sp>
      <p:sp>
        <p:nvSpPr>
          <p:cNvPr id="10" name="Slide Number Placeholder 3">
            <a:extLst>
              <a:ext uri="{FF2B5EF4-FFF2-40B4-BE49-F238E27FC236}">
                <a16:creationId xmlns:a16="http://schemas.microsoft.com/office/drawing/2014/main" id="{267E45F3-4990-E614-3D69-D2F8961C453A}"/>
              </a:ext>
            </a:extLst>
          </p:cNvPr>
          <p:cNvSpPr txBox="1">
            <a:spLocks/>
          </p:cNvSpPr>
          <p:nvPr userDrawn="1"/>
        </p:nvSpPr>
        <p:spPr>
          <a:xfrm>
            <a:off x="11637742" y="6440601"/>
            <a:ext cx="470045"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C04DF40-495D-ED41-91BB-C1D52B6AEB39}" type="slidenum">
              <a:rPr lang="en-US" sz="1400" smtClean="0">
                <a:solidFill>
                  <a:schemeClr val="tx1"/>
                </a:solidFill>
                <a:latin typeface="Arial" panose="020B0604020202020204" pitchFamily="34" charset="0"/>
                <a:ea typeface="Lato" panose="020F0502020204030203" pitchFamily="34" charset="0"/>
              </a:rPr>
              <a:pPr algn="r"/>
              <a:t>‹#›</a:t>
            </a:fld>
            <a:endParaRPr lang="en-US" sz="1400">
              <a:solidFill>
                <a:schemeClr val="tx1"/>
              </a:solidFill>
              <a:latin typeface="Arial" panose="020B0604020202020204" pitchFamily="34" charset="0"/>
              <a:ea typeface="Lato" panose="020F0502020204030203" pitchFamily="34" charset="0"/>
            </a:endParaRPr>
          </a:p>
        </p:txBody>
      </p:sp>
      <p:sp>
        <p:nvSpPr>
          <p:cNvPr id="12" name="Slide Number Placeholder 3">
            <a:extLst>
              <a:ext uri="{FF2B5EF4-FFF2-40B4-BE49-F238E27FC236}">
                <a16:creationId xmlns:a16="http://schemas.microsoft.com/office/drawing/2014/main" id="{6FB4BD29-F0C4-7967-F4AA-59D82EB7A5C4}"/>
              </a:ext>
            </a:extLst>
          </p:cNvPr>
          <p:cNvSpPr txBox="1">
            <a:spLocks/>
          </p:cNvSpPr>
          <p:nvPr userDrawn="1"/>
        </p:nvSpPr>
        <p:spPr>
          <a:xfrm>
            <a:off x="11637742" y="6440601"/>
            <a:ext cx="470045"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C04DF40-495D-ED41-91BB-C1D52B6AEB39}" type="slidenum">
              <a:rPr lang="en-US" sz="1400" smtClean="0">
                <a:solidFill>
                  <a:schemeClr val="tx1"/>
                </a:solidFill>
                <a:latin typeface="Arial" panose="020B0604020202020204" pitchFamily="34" charset="0"/>
                <a:ea typeface="Lato" panose="020F0502020204030203" pitchFamily="34" charset="0"/>
              </a:rPr>
              <a:pPr algn="r"/>
              <a:t>‹#›</a:t>
            </a:fld>
            <a:endParaRPr lang="en-US" sz="1400">
              <a:solidFill>
                <a:schemeClr val="tx1"/>
              </a:solidFill>
              <a:latin typeface="Arial" panose="020B0604020202020204" pitchFamily="34" charset="0"/>
              <a:ea typeface="Lato" panose="020F0502020204030203" pitchFamily="34" charset="0"/>
            </a:endParaRPr>
          </a:p>
        </p:txBody>
      </p:sp>
    </p:spTree>
    <p:extLst>
      <p:ext uri="{BB962C8B-B14F-4D97-AF65-F5344CB8AC3E}">
        <p14:creationId xmlns:p14="http://schemas.microsoft.com/office/powerpoint/2010/main" val="384944110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One Column (Grey)">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2C99BF27-F2A3-634A-9BA9-2AAB83CB1B82}"/>
              </a:ext>
              <a:ext uri="{C183D7F6-B498-43B3-948B-1728B52AA6E4}">
                <adec:decorative xmlns:adec="http://schemas.microsoft.com/office/drawing/2017/decorative" val="1"/>
              </a:ext>
            </a:extLst>
          </p:cNvPr>
          <p:cNvSpPr/>
          <p:nvPr userDrawn="1"/>
        </p:nvSpPr>
        <p:spPr>
          <a:xfrm>
            <a:off x="0" y="0"/>
            <a:ext cx="12192000" cy="6858000"/>
          </a:xfrm>
          <a:prstGeom prst="rect">
            <a:avLst/>
          </a:prstGeom>
          <a:solidFill>
            <a:srgbClr val="F7F4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latin typeface="Arial" panose="020B0604020202020204" pitchFamily="34" charset="0"/>
            </a:endParaRPr>
          </a:p>
        </p:txBody>
      </p:sp>
      <p:sp>
        <p:nvSpPr>
          <p:cNvPr id="10" name="Title 1">
            <a:extLst>
              <a:ext uri="{FF2B5EF4-FFF2-40B4-BE49-F238E27FC236}">
                <a16:creationId xmlns:a16="http://schemas.microsoft.com/office/drawing/2014/main" id="{6844831D-77BF-5F4B-B60B-55D5C0D74FE3}"/>
              </a:ext>
            </a:extLst>
          </p:cNvPr>
          <p:cNvSpPr>
            <a:spLocks noGrp="1"/>
          </p:cNvSpPr>
          <p:nvPr>
            <p:ph type="ctrTitle" hasCustomPrompt="1"/>
          </p:nvPr>
        </p:nvSpPr>
        <p:spPr>
          <a:xfrm>
            <a:off x="496383" y="487510"/>
            <a:ext cx="11080069" cy="1276350"/>
          </a:xfrm>
          <a:prstGeom prst="rect">
            <a:avLst/>
          </a:prstGeom>
        </p:spPr>
        <p:txBody>
          <a:bodyPr anchor="t" anchorCtr="0">
            <a:normAutofit/>
          </a:bodyPr>
          <a:lstStyle>
            <a:lvl1pPr algn="l">
              <a:defRPr sz="4000" b="1" i="0">
                <a:solidFill>
                  <a:srgbClr val="222222"/>
                </a:solidFill>
                <a:latin typeface="Arial" panose="020B0604020202020204" pitchFamily="34" charset="0"/>
              </a:defRPr>
            </a:lvl1pPr>
          </a:lstStyle>
          <a:p>
            <a:r>
              <a:rPr lang="en-US"/>
              <a:t>This is sample bulleted text (1 column)</a:t>
            </a:r>
            <a:br>
              <a:rPr lang="en-US"/>
            </a:br>
            <a:endParaRPr lang="en-US"/>
          </a:p>
        </p:txBody>
      </p:sp>
      <p:sp>
        <p:nvSpPr>
          <p:cNvPr id="11" name="Text Placeholder 3">
            <a:extLst>
              <a:ext uri="{FF2B5EF4-FFF2-40B4-BE49-F238E27FC236}">
                <a16:creationId xmlns:a16="http://schemas.microsoft.com/office/drawing/2014/main" id="{B47995B4-B0D2-C426-ACF5-CF4A86FA7B95}"/>
              </a:ext>
            </a:extLst>
          </p:cNvPr>
          <p:cNvSpPr>
            <a:spLocks noGrp="1"/>
          </p:cNvSpPr>
          <p:nvPr>
            <p:ph type="body" sz="quarter" idx="12" hasCustomPrompt="1"/>
          </p:nvPr>
        </p:nvSpPr>
        <p:spPr>
          <a:xfrm>
            <a:off x="539923" y="1904986"/>
            <a:ext cx="11177587" cy="3641147"/>
          </a:xfrm>
        </p:spPr>
        <p:txBody>
          <a:bodyPr/>
          <a:lstStyle>
            <a:lvl1pPr marL="285750" marR="0" indent="-285750" algn="l" defTabSz="914400" rtl="0" eaLnBrk="1" fontAlgn="auto" latinLnBrk="0" hangingPunct="1">
              <a:lnSpc>
                <a:spcPct val="150000"/>
              </a:lnSpc>
              <a:spcBef>
                <a:spcPts val="1000"/>
              </a:spcBef>
              <a:spcAft>
                <a:spcPts val="0"/>
              </a:spcAft>
              <a:buClrTx/>
              <a:buSzTx/>
              <a:buFont typeface="Arial" charset="0"/>
              <a:buChar char="•"/>
              <a:tabLst/>
              <a:defRPr sz="1800">
                <a:solidFill>
                  <a:schemeClr val="tx1"/>
                </a:solidFill>
                <a:latin typeface="Arial" panose="020B0604020202020204" pitchFamily="34" charset="0"/>
                <a:ea typeface="Lato" panose="020F0502020204030203" pitchFamily="34" charset="0"/>
              </a:defRPr>
            </a:lvl1pPr>
            <a:lvl2pPr>
              <a:lnSpc>
                <a:spcPct val="150000"/>
              </a:lnSpc>
              <a:defRPr sz="1800">
                <a:solidFill>
                  <a:schemeClr val="tx1"/>
                </a:solidFill>
                <a:latin typeface="Inter" panose="02000503000000020004" pitchFamily="2" charset="0"/>
                <a:ea typeface="Inter" panose="02000503000000020004" pitchFamily="2" charset="0"/>
              </a:defRPr>
            </a:lvl2pPr>
            <a:lvl3pPr>
              <a:lnSpc>
                <a:spcPct val="150000"/>
              </a:lnSpc>
              <a:defRPr sz="1800">
                <a:solidFill>
                  <a:schemeClr val="tx1"/>
                </a:solidFill>
                <a:latin typeface="Inter" panose="02000503000000020004" pitchFamily="2" charset="0"/>
                <a:ea typeface="Inter" panose="02000503000000020004" pitchFamily="2" charset="0"/>
              </a:defRPr>
            </a:lvl3pPr>
            <a:lvl4pPr>
              <a:lnSpc>
                <a:spcPct val="150000"/>
              </a:lnSpc>
              <a:defRPr sz="1800">
                <a:solidFill>
                  <a:schemeClr val="tx1"/>
                </a:solidFill>
                <a:latin typeface="Inter" panose="02000503000000020004" pitchFamily="2" charset="0"/>
                <a:ea typeface="Inter" panose="02000503000000020004" pitchFamily="2" charset="0"/>
              </a:defRPr>
            </a:lvl4pPr>
            <a:lvl5pPr>
              <a:lnSpc>
                <a:spcPct val="150000"/>
              </a:lnSpc>
              <a:defRPr sz="1800">
                <a:solidFill>
                  <a:schemeClr val="tx1"/>
                </a:solidFill>
                <a:latin typeface="Inter" panose="02000503000000020004" pitchFamily="2" charset="0"/>
                <a:ea typeface="Inter" panose="02000503000000020004" pitchFamily="2" charset="0"/>
              </a:defRPr>
            </a:lvl5pPr>
          </a:lstStyle>
          <a:p>
            <a:pPr lvl="0"/>
            <a:r>
              <a:rPr lang="en-GB"/>
              <a:t>Please use this space to insert written content as required </a:t>
            </a:r>
          </a:p>
          <a:p>
            <a:pPr lvl="0"/>
            <a:r>
              <a:rPr lang="en-GB"/>
              <a:t>Please use this space to insert written content as required </a:t>
            </a:r>
          </a:p>
          <a:p>
            <a:pPr lvl="0"/>
            <a:r>
              <a:rPr lang="en-GB"/>
              <a:t>Please use this space to insert written content as required </a:t>
            </a:r>
          </a:p>
          <a:p>
            <a:pPr lvl="0"/>
            <a:r>
              <a:rPr lang="en-GB"/>
              <a:t>Please use this space to insert written content as required </a:t>
            </a:r>
          </a:p>
          <a:p>
            <a:pPr lvl="0"/>
            <a:endParaRPr lang="en-GB"/>
          </a:p>
        </p:txBody>
      </p:sp>
      <p:pic>
        <p:nvPicPr>
          <p:cNvPr id="15" name="Picture 14">
            <a:extLst>
              <a:ext uri="{FF2B5EF4-FFF2-40B4-BE49-F238E27FC236}">
                <a16:creationId xmlns:a16="http://schemas.microsoft.com/office/drawing/2014/main" id="{B3B966A2-6C2B-49F6-F5A0-9BB1C7E13EBA}"/>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539923" y="6146056"/>
            <a:ext cx="585971" cy="197518"/>
          </a:xfrm>
          <a:prstGeom prst="rect">
            <a:avLst/>
          </a:prstGeom>
        </p:spPr>
      </p:pic>
      <p:sp>
        <p:nvSpPr>
          <p:cNvPr id="18" name="Slide Number Placeholder 3">
            <a:extLst>
              <a:ext uri="{FF2B5EF4-FFF2-40B4-BE49-F238E27FC236}">
                <a16:creationId xmlns:a16="http://schemas.microsoft.com/office/drawing/2014/main" id="{736DE81E-4D22-5724-E8E6-41709B8213A8}"/>
              </a:ext>
            </a:extLst>
          </p:cNvPr>
          <p:cNvSpPr txBox="1">
            <a:spLocks/>
          </p:cNvSpPr>
          <p:nvPr userDrawn="1"/>
        </p:nvSpPr>
        <p:spPr>
          <a:xfrm>
            <a:off x="11637742" y="6440601"/>
            <a:ext cx="470045"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C04DF40-495D-ED41-91BB-C1D52B6AEB39}" type="slidenum">
              <a:rPr lang="en-US" sz="1400" smtClean="0">
                <a:solidFill>
                  <a:schemeClr val="bg1"/>
                </a:solidFill>
                <a:latin typeface="Arial" panose="020B0604020202020204" pitchFamily="34" charset="0"/>
                <a:ea typeface="Lato" panose="020F0502020204030203" pitchFamily="34" charset="0"/>
              </a:rPr>
              <a:pPr algn="r"/>
              <a:t>‹#›</a:t>
            </a:fld>
            <a:endParaRPr lang="en-US" sz="1400">
              <a:solidFill>
                <a:schemeClr val="bg1"/>
              </a:solidFill>
              <a:latin typeface="Arial" panose="020B0604020202020204" pitchFamily="34" charset="0"/>
              <a:ea typeface="Lato" panose="020F0502020204030203" pitchFamily="34" charset="0"/>
            </a:endParaRPr>
          </a:p>
        </p:txBody>
      </p:sp>
      <p:sp>
        <p:nvSpPr>
          <p:cNvPr id="19" name="Slide Number Placeholder 3">
            <a:extLst>
              <a:ext uri="{FF2B5EF4-FFF2-40B4-BE49-F238E27FC236}">
                <a16:creationId xmlns:a16="http://schemas.microsoft.com/office/drawing/2014/main" id="{D32C529E-1E67-D62F-3D84-70E6AF8A60C9}"/>
              </a:ext>
            </a:extLst>
          </p:cNvPr>
          <p:cNvSpPr txBox="1">
            <a:spLocks/>
          </p:cNvSpPr>
          <p:nvPr userDrawn="1"/>
        </p:nvSpPr>
        <p:spPr>
          <a:xfrm>
            <a:off x="11637742" y="6440601"/>
            <a:ext cx="470045"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C04DF40-495D-ED41-91BB-C1D52B6AEB39}" type="slidenum">
              <a:rPr lang="en-US" sz="1400" smtClean="0">
                <a:solidFill>
                  <a:schemeClr val="bg1"/>
                </a:solidFill>
                <a:latin typeface="Arial" panose="020B0604020202020204" pitchFamily="34" charset="0"/>
                <a:ea typeface="Lato" panose="020F0502020204030203" pitchFamily="34" charset="0"/>
              </a:rPr>
              <a:pPr algn="r"/>
              <a:t>‹#›</a:t>
            </a:fld>
            <a:endParaRPr lang="en-US" sz="1400">
              <a:solidFill>
                <a:schemeClr val="bg1"/>
              </a:solidFill>
              <a:latin typeface="Arial" panose="020B0604020202020204" pitchFamily="34" charset="0"/>
              <a:ea typeface="Lato" panose="020F0502020204030203" pitchFamily="34" charset="0"/>
            </a:endParaRPr>
          </a:p>
        </p:txBody>
      </p:sp>
      <p:sp>
        <p:nvSpPr>
          <p:cNvPr id="20" name="Slide Number Placeholder 3">
            <a:extLst>
              <a:ext uri="{FF2B5EF4-FFF2-40B4-BE49-F238E27FC236}">
                <a16:creationId xmlns:a16="http://schemas.microsoft.com/office/drawing/2014/main" id="{82F41CD0-3BF9-779E-55F6-55CE07AC5326}"/>
              </a:ext>
            </a:extLst>
          </p:cNvPr>
          <p:cNvSpPr txBox="1">
            <a:spLocks/>
          </p:cNvSpPr>
          <p:nvPr userDrawn="1"/>
        </p:nvSpPr>
        <p:spPr>
          <a:xfrm>
            <a:off x="11637742" y="6440601"/>
            <a:ext cx="470045"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C04DF40-495D-ED41-91BB-C1D52B6AEB39}" type="slidenum">
              <a:rPr lang="en-US" sz="1400" smtClean="0">
                <a:solidFill>
                  <a:schemeClr val="bg1"/>
                </a:solidFill>
                <a:latin typeface="Arial" panose="020B0604020202020204" pitchFamily="34" charset="0"/>
                <a:ea typeface="Lato" panose="020F0502020204030203" pitchFamily="34" charset="0"/>
              </a:rPr>
              <a:pPr algn="r"/>
              <a:t>‹#›</a:t>
            </a:fld>
            <a:endParaRPr lang="en-US" sz="1400">
              <a:solidFill>
                <a:schemeClr val="bg1"/>
              </a:solidFill>
              <a:latin typeface="Arial" panose="020B0604020202020204" pitchFamily="34" charset="0"/>
              <a:ea typeface="Lato" panose="020F0502020204030203" pitchFamily="34" charset="0"/>
            </a:endParaRPr>
          </a:p>
        </p:txBody>
      </p:sp>
      <p:sp>
        <p:nvSpPr>
          <p:cNvPr id="21" name="Slide Number Placeholder 3">
            <a:extLst>
              <a:ext uri="{FF2B5EF4-FFF2-40B4-BE49-F238E27FC236}">
                <a16:creationId xmlns:a16="http://schemas.microsoft.com/office/drawing/2014/main" id="{6A037A60-3B80-9000-D7FD-772E99273C0A}"/>
              </a:ext>
            </a:extLst>
          </p:cNvPr>
          <p:cNvSpPr txBox="1">
            <a:spLocks/>
          </p:cNvSpPr>
          <p:nvPr userDrawn="1"/>
        </p:nvSpPr>
        <p:spPr>
          <a:xfrm>
            <a:off x="11637742" y="6440601"/>
            <a:ext cx="470045"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C04DF40-495D-ED41-91BB-C1D52B6AEB39}" type="slidenum">
              <a:rPr lang="en-US" sz="1400" smtClean="0">
                <a:solidFill>
                  <a:schemeClr val="bg1"/>
                </a:solidFill>
                <a:latin typeface="Arial" panose="020B0604020202020204" pitchFamily="34" charset="0"/>
                <a:ea typeface="Lato" panose="020F0502020204030203" pitchFamily="34" charset="0"/>
              </a:rPr>
              <a:pPr algn="r"/>
              <a:t>‹#›</a:t>
            </a:fld>
            <a:endParaRPr lang="en-US" sz="1400">
              <a:solidFill>
                <a:schemeClr val="bg1"/>
              </a:solidFill>
              <a:latin typeface="Arial" panose="020B0604020202020204" pitchFamily="34" charset="0"/>
              <a:ea typeface="Lato" panose="020F0502020204030203" pitchFamily="34" charset="0"/>
            </a:endParaRPr>
          </a:p>
        </p:txBody>
      </p:sp>
    </p:spTree>
    <p:extLst>
      <p:ext uri="{BB962C8B-B14F-4D97-AF65-F5344CB8AC3E}">
        <p14:creationId xmlns:p14="http://schemas.microsoft.com/office/powerpoint/2010/main" val="31126333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1_One Column (Grey)">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2C99BF27-F2A3-634A-9BA9-2AAB83CB1B82}"/>
              </a:ext>
              <a:ext uri="{C183D7F6-B498-43B3-948B-1728B52AA6E4}">
                <adec:decorative xmlns:adec="http://schemas.microsoft.com/office/drawing/2017/decorative" val="1"/>
              </a:ext>
            </a:extLst>
          </p:cNvPr>
          <p:cNvSpPr/>
          <p:nvPr/>
        </p:nvSpPr>
        <p:spPr>
          <a:xfrm>
            <a:off x="0" y="0"/>
            <a:ext cx="12192000" cy="6858000"/>
          </a:xfrm>
          <a:prstGeom prst="rect">
            <a:avLst/>
          </a:prstGeom>
          <a:solidFill>
            <a:srgbClr val="2280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solidFill>
                <a:schemeClr val="bg1"/>
              </a:solidFill>
              <a:latin typeface="Arial" panose="020B0604020202020204" pitchFamily="34" charset="0"/>
            </a:endParaRPr>
          </a:p>
        </p:txBody>
      </p:sp>
      <p:sp>
        <p:nvSpPr>
          <p:cNvPr id="12" name="Slide Number Placeholder 3">
            <a:extLst>
              <a:ext uri="{FF2B5EF4-FFF2-40B4-BE49-F238E27FC236}">
                <a16:creationId xmlns:a16="http://schemas.microsoft.com/office/drawing/2014/main" id="{8E98A944-FE84-2129-7C96-905FBEDEF754}"/>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Arial" panose="020B0604020202020204" pitchFamily="34" charset="0"/>
                <a:ea typeface="Lato" panose="020F0502020204030203" pitchFamily="34" charset="0"/>
              </a:rPr>
              <a:pPr algn="ctr"/>
              <a:t>‹#›</a:t>
            </a:fld>
            <a:endParaRPr lang="en-US" sz="1200">
              <a:solidFill>
                <a:schemeClr val="bg1"/>
              </a:solidFill>
              <a:latin typeface="Arial" panose="020B0604020202020204" pitchFamily="34" charset="0"/>
              <a:ea typeface="Lato" panose="020F0502020204030203" pitchFamily="34" charset="0"/>
            </a:endParaRPr>
          </a:p>
        </p:txBody>
      </p:sp>
      <p:sp>
        <p:nvSpPr>
          <p:cNvPr id="13" name="Title 1">
            <a:extLst>
              <a:ext uri="{FF2B5EF4-FFF2-40B4-BE49-F238E27FC236}">
                <a16:creationId xmlns:a16="http://schemas.microsoft.com/office/drawing/2014/main" id="{6844831D-77BF-5F4B-B60B-55D5C0D74FE3}"/>
              </a:ext>
            </a:extLst>
          </p:cNvPr>
          <p:cNvSpPr>
            <a:spLocks noGrp="1"/>
          </p:cNvSpPr>
          <p:nvPr>
            <p:ph type="ctrTitle" hasCustomPrompt="1"/>
          </p:nvPr>
        </p:nvSpPr>
        <p:spPr>
          <a:xfrm>
            <a:off x="496383" y="487510"/>
            <a:ext cx="11080069" cy="1276350"/>
          </a:xfrm>
          <a:prstGeom prst="rect">
            <a:avLst/>
          </a:prstGeom>
        </p:spPr>
        <p:txBody>
          <a:bodyPr anchor="t" anchorCtr="0">
            <a:normAutofit/>
          </a:bodyPr>
          <a:lstStyle>
            <a:lvl1pPr algn="l">
              <a:defRPr sz="4000" b="1" i="0">
                <a:solidFill>
                  <a:schemeClr val="bg1"/>
                </a:solidFill>
                <a:latin typeface="Arial" panose="020B0604020202020204" pitchFamily="34" charset="0"/>
              </a:defRPr>
            </a:lvl1pPr>
          </a:lstStyle>
          <a:p>
            <a:r>
              <a:rPr lang="en-US"/>
              <a:t>This is sample bulleted text (1 column)</a:t>
            </a:r>
            <a:br>
              <a:rPr lang="en-US"/>
            </a:br>
            <a:endParaRPr lang="en-US"/>
          </a:p>
        </p:txBody>
      </p:sp>
      <p:sp>
        <p:nvSpPr>
          <p:cNvPr id="14" name="Text Placeholder 3">
            <a:extLst>
              <a:ext uri="{FF2B5EF4-FFF2-40B4-BE49-F238E27FC236}">
                <a16:creationId xmlns:a16="http://schemas.microsoft.com/office/drawing/2014/main" id="{B47995B4-B0D2-C426-ACF5-CF4A86FA7B95}"/>
              </a:ext>
            </a:extLst>
          </p:cNvPr>
          <p:cNvSpPr>
            <a:spLocks noGrp="1"/>
          </p:cNvSpPr>
          <p:nvPr>
            <p:ph type="body" sz="quarter" idx="12" hasCustomPrompt="1"/>
          </p:nvPr>
        </p:nvSpPr>
        <p:spPr>
          <a:xfrm>
            <a:off x="539923" y="1904986"/>
            <a:ext cx="11177587" cy="3641147"/>
          </a:xfrm>
        </p:spPr>
        <p:txBody>
          <a:bodyPr/>
          <a:lstStyle>
            <a:lvl1pPr marL="285750" marR="0" indent="-285750" algn="l" defTabSz="914400" rtl="0" eaLnBrk="1" fontAlgn="auto" latinLnBrk="0" hangingPunct="1">
              <a:lnSpc>
                <a:spcPct val="150000"/>
              </a:lnSpc>
              <a:spcBef>
                <a:spcPts val="1000"/>
              </a:spcBef>
              <a:spcAft>
                <a:spcPts val="0"/>
              </a:spcAft>
              <a:buClrTx/>
              <a:buSzTx/>
              <a:buFont typeface="Arial" charset="0"/>
              <a:buChar char="•"/>
              <a:tabLst/>
              <a:defRPr sz="1800">
                <a:solidFill>
                  <a:schemeClr val="bg1"/>
                </a:solidFill>
                <a:latin typeface="Arial" panose="020B0604020202020204" pitchFamily="34" charset="0"/>
                <a:ea typeface="Lato" panose="020F0502020204030203" pitchFamily="34" charset="0"/>
              </a:defRPr>
            </a:lvl1pPr>
            <a:lvl2pPr>
              <a:lnSpc>
                <a:spcPct val="150000"/>
              </a:lnSpc>
              <a:defRPr sz="1800">
                <a:solidFill>
                  <a:schemeClr val="tx1"/>
                </a:solidFill>
                <a:latin typeface="Inter" panose="02000503000000020004" pitchFamily="2" charset="0"/>
                <a:ea typeface="Inter" panose="02000503000000020004" pitchFamily="2" charset="0"/>
              </a:defRPr>
            </a:lvl2pPr>
            <a:lvl3pPr>
              <a:lnSpc>
                <a:spcPct val="150000"/>
              </a:lnSpc>
              <a:defRPr sz="1800">
                <a:solidFill>
                  <a:schemeClr val="tx1"/>
                </a:solidFill>
                <a:latin typeface="Inter" panose="02000503000000020004" pitchFamily="2" charset="0"/>
                <a:ea typeface="Inter" panose="02000503000000020004" pitchFamily="2" charset="0"/>
              </a:defRPr>
            </a:lvl3pPr>
            <a:lvl4pPr>
              <a:lnSpc>
                <a:spcPct val="150000"/>
              </a:lnSpc>
              <a:defRPr sz="1800">
                <a:solidFill>
                  <a:schemeClr val="tx1"/>
                </a:solidFill>
                <a:latin typeface="Inter" panose="02000503000000020004" pitchFamily="2" charset="0"/>
                <a:ea typeface="Inter" panose="02000503000000020004" pitchFamily="2" charset="0"/>
              </a:defRPr>
            </a:lvl4pPr>
            <a:lvl5pPr>
              <a:lnSpc>
                <a:spcPct val="150000"/>
              </a:lnSpc>
              <a:defRPr sz="1800">
                <a:solidFill>
                  <a:schemeClr val="tx1"/>
                </a:solidFill>
                <a:latin typeface="Inter" panose="02000503000000020004" pitchFamily="2" charset="0"/>
                <a:ea typeface="Inter" panose="02000503000000020004" pitchFamily="2" charset="0"/>
              </a:defRPr>
            </a:lvl5pPr>
          </a:lstStyle>
          <a:p>
            <a:pPr lvl="0"/>
            <a:r>
              <a:rPr lang="en-GB"/>
              <a:t>Please use this space to insert written content as required </a:t>
            </a:r>
          </a:p>
          <a:p>
            <a:pPr lvl="0"/>
            <a:r>
              <a:rPr lang="en-GB"/>
              <a:t>Please use this space to insert written content as required </a:t>
            </a:r>
          </a:p>
          <a:p>
            <a:pPr lvl="0"/>
            <a:r>
              <a:rPr lang="en-GB"/>
              <a:t>Please use this space to insert written content as required </a:t>
            </a:r>
          </a:p>
          <a:p>
            <a:pPr lvl="0"/>
            <a:r>
              <a:rPr lang="en-GB"/>
              <a:t>Please use this space to insert written content as required </a:t>
            </a:r>
          </a:p>
          <a:p>
            <a:pPr lvl="0"/>
            <a:endParaRPr lang="en-GB"/>
          </a:p>
        </p:txBody>
      </p:sp>
      <p:sp>
        <p:nvSpPr>
          <p:cNvPr id="9" name="Slide Number Placeholder 3">
            <a:extLst>
              <a:ext uri="{FF2B5EF4-FFF2-40B4-BE49-F238E27FC236}">
                <a16:creationId xmlns:a16="http://schemas.microsoft.com/office/drawing/2014/main" id="{8E98A944-FE84-2129-7C96-905FBEDEF754}"/>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Arial" panose="020B0604020202020204" pitchFamily="34" charset="0"/>
                <a:ea typeface="Lato" panose="020F0502020204030203" pitchFamily="34" charset="0"/>
              </a:rPr>
              <a:pPr algn="ctr"/>
              <a:t>‹#›</a:t>
            </a:fld>
            <a:endParaRPr lang="en-US" sz="1200">
              <a:solidFill>
                <a:schemeClr val="bg1"/>
              </a:solidFill>
              <a:latin typeface="Arial" panose="020B0604020202020204" pitchFamily="34" charset="0"/>
              <a:ea typeface="Lato" panose="020F0502020204030203" pitchFamily="34" charset="0"/>
            </a:endParaRPr>
          </a:p>
        </p:txBody>
      </p:sp>
      <p:sp>
        <p:nvSpPr>
          <p:cNvPr id="8" name="Slide Number Placeholder 3">
            <a:extLst>
              <a:ext uri="{FF2B5EF4-FFF2-40B4-BE49-F238E27FC236}">
                <a16:creationId xmlns:a16="http://schemas.microsoft.com/office/drawing/2014/main" id="{9C241C8F-E76E-FD73-EA23-B0D00E77E518}"/>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Arial" panose="020B0604020202020204" pitchFamily="34" charset="0"/>
                <a:ea typeface="Lato" panose="020F0502020204030203" pitchFamily="34" charset="0"/>
              </a:rPr>
              <a:pPr algn="ctr"/>
              <a:t>‹#›</a:t>
            </a:fld>
            <a:endParaRPr lang="en-US" sz="1200">
              <a:solidFill>
                <a:schemeClr val="bg1"/>
              </a:solidFill>
              <a:latin typeface="Arial" panose="020B0604020202020204" pitchFamily="34" charset="0"/>
              <a:ea typeface="Lato" panose="020F0502020204030203" pitchFamily="34" charset="0"/>
            </a:endParaRPr>
          </a:p>
        </p:txBody>
      </p:sp>
      <p:sp>
        <p:nvSpPr>
          <p:cNvPr id="15" name="Slide Number Placeholder 3">
            <a:extLst>
              <a:ext uri="{FF2B5EF4-FFF2-40B4-BE49-F238E27FC236}">
                <a16:creationId xmlns:a16="http://schemas.microsoft.com/office/drawing/2014/main" id="{D2A63E50-1936-94C2-FF11-2EB49F66D145}"/>
              </a:ext>
            </a:extLst>
          </p:cNvPr>
          <p:cNvSpPr txBox="1">
            <a:spLocks/>
          </p:cNvSpPr>
          <p:nvPr userDrawn="1"/>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Arial" panose="020B0604020202020204" pitchFamily="34" charset="0"/>
                <a:ea typeface="Lato" panose="020F0502020204030203" pitchFamily="34" charset="0"/>
              </a:rPr>
              <a:pPr algn="ctr"/>
              <a:t>‹#›</a:t>
            </a:fld>
            <a:endParaRPr lang="en-US" sz="1200">
              <a:solidFill>
                <a:schemeClr val="bg1"/>
              </a:solidFill>
              <a:latin typeface="Arial" panose="020B0604020202020204" pitchFamily="34" charset="0"/>
              <a:ea typeface="Lato" panose="020F0502020204030203" pitchFamily="34" charset="0"/>
            </a:endParaRPr>
          </a:p>
        </p:txBody>
      </p:sp>
      <p:pic>
        <p:nvPicPr>
          <p:cNvPr id="16" name="Picture 15">
            <a:extLst>
              <a:ext uri="{FF2B5EF4-FFF2-40B4-BE49-F238E27FC236}">
                <a16:creationId xmlns:a16="http://schemas.microsoft.com/office/drawing/2014/main" id="{0ED8832D-D62A-CAE6-14C4-6E11015D921C}"/>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539924" y="6146056"/>
            <a:ext cx="585971" cy="197518"/>
          </a:xfrm>
          <a:prstGeom prst="rect">
            <a:avLst/>
          </a:prstGeom>
        </p:spPr>
      </p:pic>
    </p:spTree>
    <p:extLst>
      <p:ext uri="{BB962C8B-B14F-4D97-AF65-F5344CB8AC3E}">
        <p14:creationId xmlns:p14="http://schemas.microsoft.com/office/powerpoint/2010/main" val="21301190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One Column (Purple)">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2C99BF27-F2A3-634A-9BA9-2AAB83CB1B82}"/>
              </a:ext>
              <a:ext uri="{C183D7F6-B498-43B3-948B-1728B52AA6E4}">
                <adec:decorative xmlns:adec="http://schemas.microsoft.com/office/drawing/2017/decorative" val="1"/>
              </a:ext>
            </a:extLst>
          </p:cNvPr>
          <p:cNvSpPr/>
          <p:nvPr/>
        </p:nvSpPr>
        <p:spPr>
          <a:xfrm>
            <a:off x="0" y="0"/>
            <a:ext cx="12192000" cy="6858000"/>
          </a:xfrm>
          <a:prstGeom prst="rect">
            <a:avLst/>
          </a:prstGeom>
          <a:solidFill>
            <a:srgbClr val="0043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latin typeface="Arial" panose="020B0604020202020204" pitchFamily="34" charset="0"/>
            </a:endParaRPr>
          </a:p>
        </p:txBody>
      </p:sp>
      <p:sp>
        <p:nvSpPr>
          <p:cNvPr id="9" name="Slide Number Placeholder 3">
            <a:extLst>
              <a:ext uri="{FF2B5EF4-FFF2-40B4-BE49-F238E27FC236}">
                <a16:creationId xmlns:a16="http://schemas.microsoft.com/office/drawing/2014/main" id="{F6F3ABE1-54A6-A9F0-1083-202CF26FE125}"/>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Arial" panose="020B0604020202020204" pitchFamily="34" charset="0"/>
                <a:ea typeface="Lato" panose="020F0502020204030203" pitchFamily="34" charset="0"/>
              </a:rPr>
              <a:pPr algn="ctr"/>
              <a:t>‹#›</a:t>
            </a:fld>
            <a:endParaRPr lang="en-US" sz="1200">
              <a:solidFill>
                <a:schemeClr val="bg1"/>
              </a:solidFill>
              <a:latin typeface="Arial" panose="020B0604020202020204" pitchFamily="34" charset="0"/>
              <a:ea typeface="Lato" panose="020F0502020204030203" pitchFamily="34" charset="0"/>
            </a:endParaRPr>
          </a:p>
        </p:txBody>
      </p:sp>
      <p:sp>
        <p:nvSpPr>
          <p:cNvPr id="10" name="Title 1">
            <a:extLst>
              <a:ext uri="{FF2B5EF4-FFF2-40B4-BE49-F238E27FC236}">
                <a16:creationId xmlns:a16="http://schemas.microsoft.com/office/drawing/2014/main" id="{6844831D-77BF-5F4B-B60B-55D5C0D74FE3}"/>
              </a:ext>
            </a:extLst>
          </p:cNvPr>
          <p:cNvSpPr>
            <a:spLocks noGrp="1"/>
          </p:cNvSpPr>
          <p:nvPr>
            <p:ph type="ctrTitle" hasCustomPrompt="1"/>
          </p:nvPr>
        </p:nvSpPr>
        <p:spPr>
          <a:xfrm>
            <a:off x="496383" y="487510"/>
            <a:ext cx="11080069" cy="1276350"/>
          </a:xfrm>
          <a:prstGeom prst="rect">
            <a:avLst/>
          </a:prstGeom>
        </p:spPr>
        <p:txBody>
          <a:bodyPr anchor="t" anchorCtr="0">
            <a:normAutofit/>
          </a:bodyPr>
          <a:lstStyle>
            <a:lvl1pPr algn="l">
              <a:defRPr sz="4000" b="1" i="0">
                <a:solidFill>
                  <a:schemeClr val="bg1"/>
                </a:solidFill>
                <a:latin typeface="Arial" panose="020B0604020202020204" pitchFamily="34" charset="0"/>
              </a:defRPr>
            </a:lvl1pPr>
          </a:lstStyle>
          <a:p>
            <a:r>
              <a:rPr lang="en-US"/>
              <a:t>This is sample bulleted text (1 column)</a:t>
            </a:r>
            <a:br>
              <a:rPr lang="en-US"/>
            </a:br>
            <a:endParaRPr lang="en-US"/>
          </a:p>
        </p:txBody>
      </p:sp>
      <p:sp>
        <p:nvSpPr>
          <p:cNvPr id="11" name="Text Placeholder 3">
            <a:extLst>
              <a:ext uri="{FF2B5EF4-FFF2-40B4-BE49-F238E27FC236}">
                <a16:creationId xmlns:a16="http://schemas.microsoft.com/office/drawing/2014/main" id="{B47995B4-B0D2-C426-ACF5-CF4A86FA7B95}"/>
              </a:ext>
            </a:extLst>
          </p:cNvPr>
          <p:cNvSpPr>
            <a:spLocks noGrp="1"/>
          </p:cNvSpPr>
          <p:nvPr>
            <p:ph type="body" sz="quarter" idx="12" hasCustomPrompt="1"/>
          </p:nvPr>
        </p:nvSpPr>
        <p:spPr>
          <a:xfrm>
            <a:off x="539923" y="1904986"/>
            <a:ext cx="11177587" cy="3641147"/>
          </a:xfrm>
        </p:spPr>
        <p:txBody>
          <a:bodyPr/>
          <a:lstStyle>
            <a:lvl1pPr marL="285750" marR="0" indent="-285750" algn="l" defTabSz="914400" rtl="0" eaLnBrk="1" fontAlgn="auto" latinLnBrk="0" hangingPunct="1">
              <a:lnSpc>
                <a:spcPct val="150000"/>
              </a:lnSpc>
              <a:spcBef>
                <a:spcPts val="1000"/>
              </a:spcBef>
              <a:spcAft>
                <a:spcPts val="0"/>
              </a:spcAft>
              <a:buClrTx/>
              <a:buSzTx/>
              <a:buFont typeface="Arial" charset="0"/>
              <a:buChar char="•"/>
              <a:tabLst/>
              <a:defRPr sz="1800">
                <a:solidFill>
                  <a:schemeClr val="bg1"/>
                </a:solidFill>
                <a:latin typeface="Arial" panose="020B0604020202020204" pitchFamily="34" charset="0"/>
                <a:ea typeface="Lato" panose="020F0502020204030203" pitchFamily="34" charset="0"/>
              </a:defRPr>
            </a:lvl1pPr>
            <a:lvl2pPr>
              <a:lnSpc>
                <a:spcPct val="150000"/>
              </a:lnSpc>
              <a:defRPr sz="1800">
                <a:solidFill>
                  <a:schemeClr val="tx1"/>
                </a:solidFill>
                <a:latin typeface="Inter" panose="02000503000000020004" pitchFamily="2" charset="0"/>
                <a:ea typeface="Inter" panose="02000503000000020004" pitchFamily="2" charset="0"/>
              </a:defRPr>
            </a:lvl2pPr>
            <a:lvl3pPr>
              <a:lnSpc>
                <a:spcPct val="150000"/>
              </a:lnSpc>
              <a:defRPr sz="1800">
                <a:solidFill>
                  <a:schemeClr val="tx1"/>
                </a:solidFill>
                <a:latin typeface="Inter" panose="02000503000000020004" pitchFamily="2" charset="0"/>
                <a:ea typeface="Inter" panose="02000503000000020004" pitchFamily="2" charset="0"/>
              </a:defRPr>
            </a:lvl3pPr>
            <a:lvl4pPr>
              <a:lnSpc>
                <a:spcPct val="150000"/>
              </a:lnSpc>
              <a:defRPr sz="1800">
                <a:solidFill>
                  <a:schemeClr val="tx1"/>
                </a:solidFill>
                <a:latin typeface="Inter" panose="02000503000000020004" pitchFamily="2" charset="0"/>
                <a:ea typeface="Inter" panose="02000503000000020004" pitchFamily="2" charset="0"/>
              </a:defRPr>
            </a:lvl4pPr>
            <a:lvl5pPr>
              <a:lnSpc>
                <a:spcPct val="150000"/>
              </a:lnSpc>
              <a:defRPr sz="1800">
                <a:solidFill>
                  <a:schemeClr val="tx1"/>
                </a:solidFill>
                <a:latin typeface="Inter" panose="02000503000000020004" pitchFamily="2" charset="0"/>
                <a:ea typeface="Inter" panose="02000503000000020004" pitchFamily="2" charset="0"/>
              </a:defRPr>
            </a:lvl5pPr>
          </a:lstStyle>
          <a:p>
            <a:pPr lvl="0"/>
            <a:r>
              <a:rPr lang="en-GB"/>
              <a:t>Please use this space to insert written content as required </a:t>
            </a:r>
          </a:p>
          <a:p>
            <a:pPr lvl="0"/>
            <a:r>
              <a:rPr lang="en-GB"/>
              <a:t>Please use this space to insert written content as required </a:t>
            </a:r>
          </a:p>
          <a:p>
            <a:pPr lvl="0"/>
            <a:r>
              <a:rPr lang="en-GB"/>
              <a:t>Please use this space to insert written content as required </a:t>
            </a:r>
          </a:p>
          <a:p>
            <a:pPr lvl="0"/>
            <a:r>
              <a:rPr lang="en-GB"/>
              <a:t>Please use this space to insert written content as required </a:t>
            </a:r>
          </a:p>
          <a:p>
            <a:pPr lvl="0"/>
            <a:endParaRPr lang="en-GB"/>
          </a:p>
        </p:txBody>
      </p:sp>
      <p:sp>
        <p:nvSpPr>
          <p:cNvPr id="13" name="Slide Number Placeholder 3">
            <a:extLst>
              <a:ext uri="{FF2B5EF4-FFF2-40B4-BE49-F238E27FC236}">
                <a16:creationId xmlns:a16="http://schemas.microsoft.com/office/drawing/2014/main" id="{F6F3ABE1-54A6-A9F0-1083-202CF26FE125}"/>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Arial" panose="020B0604020202020204" pitchFamily="34" charset="0"/>
                <a:ea typeface="Lato" panose="020F0502020204030203" pitchFamily="34" charset="0"/>
              </a:rPr>
              <a:pPr algn="ctr"/>
              <a:t>‹#›</a:t>
            </a:fld>
            <a:endParaRPr lang="en-US" sz="1200">
              <a:solidFill>
                <a:schemeClr val="bg1"/>
              </a:solidFill>
              <a:latin typeface="Arial" panose="020B0604020202020204" pitchFamily="34" charset="0"/>
              <a:ea typeface="Lato" panose="020F0502020204030203" pitchFamily="34" charset="0"/>
            </a:endParaRPr>
          </a:p>
        </p:txBody>
      </p:sp>
      <p:sp>
        <p:nvSpPr>
          <p:cNvPr id="12" name="Slide Number Placeholder 3">
            <a:extLst>
              <a:ext uri="{FF2B5EF4-FFF2-40B4-BE49-F238E27FC236}">
                <a16:creationId xmlns:a16="http://schemas.microsoft.com/office/drawing/2014/main" id="{3A288302-AAB0-66ED-BC12-48B7EEB6D8AB}"/>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Arial" panose="020B0604020202020204" pitchFamily="34" charset="0"/>
                <a:ea typeface="Lato" panose="020F0502020204030203" pitchFamily="34" charset="0"/>
              </a:rPr>
              <a:pPr algn="ctr"/>
              <a:t>‹#›</a:t>
            </a:fld>
            <a:endParaRPr lang="en-US" sz="1200">
              <a:solidFill>
                <a:schemeClr val="bg1"/>
              </a:solidFill>
              <a:latin typeface="Arial" panose="020B0604020202020204" pitchFamily="34" charset="0"/>
              <a:ea typeface="Lato" panose="020F0502020204030203" pitchFamily="34" charset="0"/>
            </a:endParaRPr>
          </a:p>
        </p:txBody>
      </p:sp>
      <p:sp>
        <p:nvSpPr>
          <p:cNvPr id="14" name="Slide Number Placeholder 3">
            <a:extLst>
              <a:ext uri="{FF2B5EF4-FFF2-40B4-BE49-F238E27FC236}">
                <a16:creationId xmlns:a16="http://schemas.microsoft.com/office/drawing/2014/main" id="{CD855CAB-E865-8483-4CA1-749AFBA686C9}"/>
              </a:ext>
            </a:extLst>
          </p:cNvPr>
          <p:cNvSpPr txBox="1">
            <a:spLocks/>
          </p:cNvSpPr>
          <p:nvPr userDrawn="1"/>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Arial" panose="020B0604020202020204" pitchFamily="34" charset="0"/>
                <a:ea typeface="Lato" panose="020F0502020204030203" pitchFamily="34" charset="0"/>
              </a:rPr>
              <a:pPr algn="ctr"/>
              <a:t>‹#›</a:t>
            </a:fld>
            <a:endParaRPr lang="en-US" sz="1200">
              <a:solidFill>
                <a:schemeClr val="bg1"/>
              </a:solidFill>
              <a:latin typeface="Arial" panose="020B0604020202020204" pitchFamily="34" charset="0"/>
              <a:ea typeface="Lato" panose="020F0502020204030203" pitchFamily="34" charset="0"/>
            </a:endParaRPr>
          </a:p>
        </p:txBody>
      </p:sp>
      <p:pic>
        <p:nvPicPr>
          <p:cNvPr id="15" name="Picture 14">
            <a:extLst>
              <a:ext uri="{FF2B5EF4-FFF2-40B4-BE49-F238E27FC236}">
                <a16:creationId xmlns:a16="http://schemas.microsoft.com/office/drawing/2014/main" id="{3BD15571-089F-B590-2BC4-CAC6912D8A3E}"/>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539924" y="6146056"/>
            <a:ext cx="585971" cy="197518"/>
          </a:xfrm>
          <a:prstGeom prst="rect">
            <a:avLst/>
          </a:prstGeom>
        </p:spPr>
      </p:pic>
    </p:spTree>
    <p:extLst>
      <p:ext uri="{BB962C8B-B14F-4D97-AF65-F5344CB8AC3E}">
        <p14:creationId xmlns:p14="http://schemas.microsoft.com/office/powerpoint/2010/main" val="343126752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Two Column (White)">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47C73940-1394-1145-A37B-DD10AE53BC3F}"/>
              </a:ext>
            </a:extLst>
          </p:cNvPr>
          <p:cNvSpPr>
            <a:spLocks noGrp="1"/>
          </p:cNvSpPr>
          <p:nvPr>
            <p:ph type="ctrTitle" hasCustomPrompt="1"/>
          </p:nvPr>
        </p:nvSpPr>
        <p:spPr>
          <a:xfrm>
            <a:off x="496383" y="487510"/>
            <a:ext cx="11270744" cy="1276350"/>
          </a:xfrm>
          <a:prstGeom prst="rect">
            <a:avLst/>
          </a:prstGeom>
        </p:spPr>
        <p:txBody>
          <a:bodyPr anchor="t" anchorCtr="0">
            <a:normAutofit/>
          </a:bodyPr>
          <a:lstStyle>
            <a:lvl1pPr algn="l">
              <a:defRPr sz="4000" b="1" i="0">
                <a:solidFill>
                  <a:srgbClr val="222222"/>
                </a:solidFill>
                <a:latin typeface="Arial" panose="020B0604020202020204" pitchFamily="34" charset="0"/>
              </a:defRPr>
            </a:lvl1pPr>
          </a:lstStyle>
          <a:p>
            <a:r>
              <a:rPr lang="en-US"/>
              <a:t>This is sample bulleted text (2 columns)</a:t>
            </a:r>
            <a:br>
              <a:rPr lang="en-US"/>
            </a:br>
            <a:endParaRPr lang="en-US"/>
          </a:p>
        </p:txBody>
      </p:sp>
      <p:sp>
        <p:nvSpPr>
          <p:cNvPr id="10" name="Title 1">
            <a:extLst>
              <a:ext uri="{FF2B5EF4-FFF2-40B4-BE49-F238E27FC236}">
                <a16:creationId xmlns:a16="http://schemas.microsoft.com/office/drawing/2014/main" id="{6844831D-77BF-5F4B-B60B-55D5C0D74FE3}"/>
              </a:ext>
            </a:extLst>
          </p:cNvPr>
          <p:cNvSpPr txBox="1">
            <a:spLocks/>
          </p:cNvSpPr>
          <p:nvPr/>
        </p:nvSpPr>
        <p:spPr>
          <a:xfrm>
            <a:off x="496383" y="487510"/>
            <a:ext cx="11080069" cy="1276350"/>
          </a:xfrm>
          <a:prstGeom prst="rect">
            <a:avLst/>
          </a:prstGeom>
        </p:spPr>
        <p:txBody>
          <a:bodyPr vert="horz" lIns="91440" tIns="45720" rIns="91440" bIns="45720" rtlCol="0" anchor="t" anchorCtr="0">
            <a:normAutofit/>
          </a:bodyPr>
          <a:lstStyle>
            <a:lvl1pPr algn="l" defTabSz="914400" rtl="0" eaLnBrk="1" latinLnBrk="0" hangingPunct="1">
              <a:lnSpc>
                <a:spcPct val="90000"/>
              </a:lnSpc>
              <a:spcBef>
                <a:spcPct val="0"/>
              </a:spcBef>
              <a:buNone/>
              <a:defRPr sz="4000" b="1" i="0" kern="1200">
                <a:solidFill>
                  <a:srgbClr val="222222"/>
                </a:solidFill>
                <a:latin typeface="Lora SemiBold" pitchFamily="2" charset="77"/>
                <a:ea typeface="Lora SemiBold" charset="0"/>
                <a:cs typeface="Lora SemiBold" charset="0"/>
              </a:defRPr>
            </a:lvl1pPr>
          </a:lstStyle>
          <a:p>
            <a:endParaRPr lang="en-US">
              <a:latin typeface="Arial" panose="020B0604020202020204" pitchFamily="34" charset="0"/>
              <a:ea typeface="Lato" panose="020F0502020204030203" pitchFamily="34" charset="0"/>
              <a:cs typeface="Arial" panose="020B0604020202020204" pitchFamily="34" charset="0"/>
            </a:endParaRPr>
          </a:p>
        </p:txBody>
      </p:sp>
      <p:sp>
        <p:nvSpPr>
          <p:cNvPr id="11" name="Text Placeholder 3">
            <a:extLst>
              <a:ext uri="{FF2B5EF4-FFF2-40B4-BE49-F238E27FC236}">
                <a16:creationId xmlns:a16="http://schemas.microsoft.com/office/drawing/2014/main" id="{B47995B4-B0D2-C426-ACF5-CF4A86FA7B95}"/>
              </a:ext>
            </a:extLst>
          </p:cNvPr>
          <p:cNvSpPr>
            <a:spLocks noGrp="1"/>
          </p:cNvSpPr>
          <p:nvPr>
            <p:ph type="body" sz="quarter" idx="12" hasCustomPrompt="1"/>
          </p:nvPr>
        </p:nvSpPr>
        <p:spPr>
          <a:xfrm>
            <a:off x="539923" y="1916939"/>
            <a:ext cx="11177587" cy="3641147"/>
          </a:xfrm>
        </p:spPr>
        <p:txBody>
          <a:bodyPr numCol="2"/>
          <a:lstStyle>
            <a:lvl1pPr marL="285750" marR="0" indent="-285750" algn="l" defTabSz="914400" rtl="0" eaLnBrk="1" fontAlgn="auto" latinLnBrk="0" hangingPunct="1">
              <a:lnSpc>
                <a:spcPct val="150000"/>
              </a:lnSpc>
              <a:spcBef>
                <a:spcPts val="1000"/>
              </a:spcBef>
              <a:spcAft>
                <a:spcPts val="0"/>
              </a:spcAft>
              <a:buClrTx/>
              <a:buSzTx/>
              <a:buFont typeface="Arial" charset="0"/>
              <a:buChar char="•"/>
              <a:tabLst/>
              <a:defRPr sz="1800">
                <a:solidFill>
                  <a:schemeClr val="tx1"/>
                </a:solidFill>
                <a:latin typeface="Arial" panose="020B0604020202020204" pitchFamily="34" charset="0"/>
                <a:ea typeface="Lato" panose="020F0502020204030203" pitchFamily="34" charset="0"/>
              </a:defRPr>
            </a:lvl1pPr>
            <a:lvl2pPr>
              <a:lnSpc>
                <a:spcPct val="150000"/>
              </a:lnSpc>
              <a:defRPr sz="1800">
                <a:solidFill>
                  <a:schemeClr val="tx1"/>
                </a:solidFill>
                <a:latin typeface="Inter" panose="02000503000000020004" pitchFamily="2" charset="0"/>
                <a:ea typeface="Inter" panose="02000503000000020004" pitchFamily="2" charset="0"/>
              </a:defRPr>
            </a:lvl2pPr>
            <a:lvl3pPr>
              <a:lnSpc>
                <a:spcPct val="150000"/>
              </a:lnSpc>
              <a:defRPr sz="1800">
                <a:solidFill>
                  <a:schemeClr val="tx1"/>
                </a:solidFill>
                <a:latin typeface="Inter" panose="02000503000000020004" pitchFamily="2" charset="0"/>
                <a:ea typeface="Inter" panose="02000503000000020004" pitchFamily="2" charset="0"/>
              </a:defRPr>
            </a:lvl3pPr>
            <a:lvl4pPr>
              <a:lnSpc>
                <a:spcPct val="150000"/>
              </a:lnSpc>
              <a:defRPr sz="1800">
                <a:solidFill>
                  <a:schemeClr val="tx1"/>
                </a:solidFill>
                <a:latin typeface="Inter" panose="02000503000000020004" pitchFamily="2" charset="0"/>
                <a:ea typeface="Inter" panose="02000503000000020004" pitchFamily="2" charset="0"/>
              </a:defRPr>
            </a:lvl4pPr>
            <a:lvl5pPr>
              <a:lnSpc>
                <a:spcPct val="150000"/>
              </a:lnSpc>
              <a:defRPr sz="1800">
                <a:solidFill>
                  <a:schemeClr val="tx1"/>
                </a:solidFill>
                <a:latin typeface="Inter" panose="02000503000000020004" pitchFamily="2" charset="0"/>
                <a:ea typeface="Inter" panose="02000503000000020004" pitchFamily="2" charset="0"/>
              </a:defRPr>
            </a:lvl5pPr>
          </a:lstStyle>
          <a:p>
            <a:pPr lvl="0"/>
            <a:r>
              <a:rPr lang="en-GB"/>
              <a:t>Please use this space to insert written content as required </a:t>
            </a:r>
          </a:p>
          <a:p>
            <a:pPr lvl="0"/>
            <a:r>
              <a:rPr lang="en-GB"/>
              <a:t>Please use this space to insert written content as required </a:t>
            </a:r>
          </a:p>
          <a:p>
            <a:pPr lvl="0"/>
            <a:r>
              <a:rPr lang="en-GB"/>
              <a:t>Please use this space to insert written content as required </a:t>
            </a:r>
          </a:p>
          <a:p>
            <a:pPr lvl="0"/>
            <a:r>
              <a:rPr lang="en-GB"/>
              <a:t>Please use this space to insert written content as required </a:t>
            </a:r>
          </a:p>
          <a:p>
            <a:pPr lvl="0"/>
            <a:endParaRPr lang="en-GB"/>
          </a:p>
        </p:txBody>
      </p:sp>
      <p:sp>
        <p:nvSpPr>
          <p:cNvPr id="8" name="Title 1">
            <a:extLst>
              <a:ext uri="{FF2B5EF4-FFF2-40B4-BE49-F238E27FC236}">
                <a16:creationId xmlns:a16="http://schemas.microsoft.com/office/drawing/2014/main" id="{6844831D-77BF-5F4B-B60B-55D5C0D74FE3}"/>
              </a:ext>
            </a:extLst>
          </p:cNvPr>
          <p:cNvSpPr txBox="1">
            <a:spLocks/>
          </p:cNvSpPr>
          <p:nvPr/>
        </p:nvSpPr>
        <p:spPr>
          <a:xfrm>
            <a:off x="496383" y="487510"/>
            <a:ext cx="11080069" cy="1276350"/>
          </a:xfrm>
          <a:prstGeom prst="rect">
            <a:avLst/>
          </a:prstGeom>
        </p:spPr>
        <p:txBody>
          <a:bodyPr vert="horz" lIns="91440" tIns="45720" rIns="91440" bIns="45720" rtlCol="0" anchor="t" anchorCtr="0">
            <a:normAutofit/>
          </a:bodyPr>
          <a:lstStyle>
            <a:lvl1pPr algn="l" defTabSz="914400" rtl="0" eaLnBrk="1" latinLnBrk="0" hangingPunct="1">
              <a:lnSpc>
                <a:spcPct val="90000"/>
              </a:lnSpc>
              <a:spcBef>
                <a:spcPct val="0"/>
              </a:spcBef>
              <a:buNone/>
              <a:defRPr sz="4000" b="1" i="0" kern="1200">
                <a:solidFill>
                  <a:srgbClr val="222222"/>
                </a:solidFill>
                <a:latin typeface="Lora SemiBold" pitchFamily="2" charset="77"/>
                <a:ea typeface="Lora SemiBold" charset="0"/>
                <a:cs typeface="Lora SemiBold" charset="0"/>
              </a:defRPr>
            </a:lvl1pPr>
          </a:lstStyle>
          <a:p>
            <a:endParaRPr lang="en-US">
              <a:latin typeface="Arial" panose="020B0604020202020204" pitchFamily="34" charset="0"/>
              <a:ea typeface="Lato" panose="020F0502020204030203" pitchFamily="34" charset="0"/>
              <a:cs typeface="Arial" panose="020B0604020202020204" pitchFamily="34" charset="0"/>
            </a:endParaRPr>
          </a:p>
        </p:txBody>
      </p:sp>
      <p:sp>
        <p:nvSpPr>
          <p:cNvPr id="7" name="Title 1">
            <a:extLst>
              <a:ext uri="{FF2B5EF4-FFF2-40B4-BE49-F238E27FC236}">
                <a16:creationId xmlns:a16="http://schemas.microsoft.com/office/drawing/2014/main" id="{52FBD5A5-7A2B-0609-A33F-1EEE51712C01}"/>
              </a:ext>
            </a:extLst>
          </p:cNvPr>
          <p:cNvSpPr txBox="1">
            <a:spLocks/>
          </p:cNvSpPr>
          <p:nvPr/>
        </p:nvSpPr>
        <p:spPr>
          <a:xfrm>
            <a:off x="496383" y="487510"/>
            <a:ext cx="11080069" cy="1276350"/>
          </a:xfrm>
          <a:prstGeom prst="rect">
            <a:avLst/>
          </a:prstGeom>
        </p:spPr>
        <p:txBody>
          <a:bodyPr vert="horz" lIns="91440" tIns="45720" rIns="91440" bIns="45720" rtlCol="0" anchor="t" anchorCtr="0">
            <a:normAutofit/>
          </a:bodyPr>
          <a:lstStyle>
            <a:lvl1pPr algn="l" defTabSz="914400" rtl="0" eaLnBrk="1" latinLnBrk="0" hangingPunct="1">
              <a:lnSpc>
                <a:spcPct val="90000"/>
              </a:lnSpc>
              <a:spcBef>
                <a:spcPct val="0"/>
              </a:spcBef>
              <a:buNone/>
              <a:defRPr sz="4000" b="1" i="0" kern="1200">
                <a:solidFill>
                  <a:srgbClr val="222222"/>
                </a:solidFill>
                <a:latin typeface="Lora SemiBold" pitchFamily="2" charset="77"/>
                <a:ea typeface="Lora SemiBold" charset="0"/>
                <a:cs typeface="Lora SemiBold" charset="0"/>
              </a:defRPr>
            </a:lvl1pPr>
          </a:lstStyle>
          <a:p>
            <a:endParaRPr lang="en-US">
              <a:latin typeface="Arial" panose="020B0604020202020204" pitchFamily="34" charset="0"/>
              <a:ea typeface="Lato" panose="020F0502020204030203" pitchFamily="34" charset="0"/>
              <a:cs typeface="Arial" panose="020B0604020202020204" pitchFamily="34" charset="0"/>
            </a:endParaRPr>
          </a:p>
        </p:txBody>
      </p:sp>
      <p:sp>
        <p:nvSpPr>
          <p:cNvPr id="14" name="Title 1">
            <a:extLst>
              <a:ext uri="{FF2B5EF4-FFF2-40B4-BE49-F238E27FC236}">
                <a16:creationId xmlns:a16="http://schemas.microsoft.com/office/drawing/2014/main" id="{4A20C810-11A7-12CE-B50A-96B7E975780F}"/>
              </a:ext>
            </a:extLst>
          </p:cNvPr>
          <p:cNvSpPr txBox="1">
            <a:spLocks/>
          </p:cNvSpPr>
          <p:nvPr userDrawn="1"/>
        </p:nvSpPr>
        <p:spPr>
          <a:xfrm>
            <a:off x="496383" y="487510"/>
            <a:ext cx="11080069" cy="1276350"/>
          </a:xfrm>
          <a:prstGeom prst="rect">
            <a:avLst/>
          </a:prstGeom>
        </p:spPr>
        <p:txBody>
          <a:bodyPr vert="horz" lIns="91440" tIns="45720" rIns="91440" bIns="45720" rtlCol="0" anchor="t" anchorCtr="0">
            <a:normAutofit/>
          </a:bodyPr>
          <a:lstStyle>
            <a:lvl1pPr algn="l" defTabSz="914400" rtl="0" eaLnBrk="1" latinLnBrk="0" hangingPunct="1">
              <a:lnSpc>
                <a:spcPct val="90000"/>
              </a:lnSpc>
              <a:spcBef>
                <a:spcPct val="0"/>
              </a:spcBef>
              <a:buNone/>
              <a:defRPr sz="4000" b="1" i="0" kern="1200">
                <a:solidFill>
                  <a:srgbClr val="222222"/>
                </a:solidFill>
                <a:latin typeface="Lora SemiBold" pitchFamily="2" charset="77"/>
                <a:ea typeface="Lora SemiBold" charset="0"/>
                <a:cs typeface="Lora SemiBold" charset="0"/>
              </a:defRPr>
            </a:lvl1pPr>
          </a:lstStyle>
          <a:p>
            <a:endParaRPr lang="en-US">
              <a:latin typeface="Arial" panose="020B0604020202020204" pitchFamily="34" charset="0"/>
              <a:ea typeface="Lato" panose="020F0502020204030203" pitchFamily="34" charset="0"/>
              <a:cs typeface="Arial" panose="020B0604020202020204" pitchFamily="34" charset="0"/>
            </a:endParaRPr>
          </a:p>
        </p:txBody>
      </p:sp>
      <p:pic>
        <p:nvPicPr>
          <p:cNvPr id="16" name="Picture 15">
            <a:extLst>
              <a:ext uri="{FF2B5EF4-FFF2-40B4-BE49-F238E27FC236}">
                <a16:creationId xmlns:a16="http://schemas.microsoft.com/office/drawing/2014/main" id="{DEBD5AC8-46A6-95DF-B791-2B369ACED69C}"/>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539923" y="6146056"/>
            <a:ext cx="585971" cy="197518"/>
          </a:xfrm>
          <a:prstGeom prst="rect">
            <a:avLst/>
          </a:prstGeom>
        </p:spPr>
      </p:pic>
    </p:spTree>
    <p:extLst>
      <p:ext uri="{BB962C8B-B14F-4D97-AF65-F5344CB8AC3E}">
        <p14:creationId xmlns:p14="http://schemas.microsoft.com/office/powerpoint/2010/main" val="61982985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Two Column (Grey)">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12F9D580-E317-5C4C-B981-C9DC1F5E28C6}"/>
              </a:ext>
              <a:ext uri="{C183D7F6-B498-43B3-948B-1728B52AA6E4}">
                <adec:decorative xmlns:adec="http://schemas.microsoft.com/office/drawing/2017/decorative" val="1"/>
              </a:ext>
            </a:extLst>
          </p:cNvPr>
          <p:cNvSpPr/>
          <p:nvPr/>
        </p:nvSpPr>
        <p:spPr>
          <a:xfrm>
            <a:off x="0" y="0"/>
            <a:ext cx="12192000" cy="6858000"/>
          </a:xfrm>
          <a:prstGeom prst="rect">
            <a:avLst/>
          </a:prstGeom>
          <a:solidFill>
            <a:srgbClr val="F7F4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latin typeface="Arial" panose="020B0604020202020204" pitchFamily="34" charset="0"/>
            </a:endParaRPr>
          </a:p>
        </p:txBody>
      </p:sp>
      <p:sp>
        <p:nvSpPr>
          <p:cNvPr id="10" name="Title 1">
            <a:extLst>
              <a:ext uri="{FF2B5EF4-FFF2-40B4-BE49-F238E27FC236}">
                <a16:creationId xmlns:a16="http://schemas.microsoft.com/office/drawing/2014/main" id="{DDE8F042-D308-184D-B342-2519009D3C19}"/>
              </a:ext>
            </a:extLst>
          </p:cNvPr>
          <p:cNvSpPr>
            <a:spLocks noGrp="1"/>
          </p:cNvSpPr>
          <p:nvPr>
            <p:ph type="ctrTitle" hasCustomPrompt="1"/>
          </p:nvPr>
        </p:nvSpPr>
        <p:spPr>
          <a:xfrm>
            <a:off x="496383" y="487510"/>
            <a:ext cx="11132199" cy="1276350"/>
          </a:xfrm>
          <a:prstGeom prst="rect">
            <a:avLst/>
          </a:prstGeom>
        </p:spPr>
        <p:txBody>
          <a:bodyPr anchor="t" anchorCtr="0">
            <a:normAutofit/>
          </a:bodyPr>
          <a:lstStyle>
            <a:lvl1pPr algn="l">
              <a:defRPr sz="4000">
                <a:solidFill>
                  <a:srgbClr val="222222"/>
                </a:solidFill>
              </a:defRPr>
            </a:lvl1pPr>
          </a:lstStyle>
          <a:p>
            <a:r>
              <a:rPr lang="en-US"/>
              <a:t>This is sample bulleted text (2 columns)</a:t>
            </a:r>
            <a:br>
              <a:rPr lang="en-US"/>
            </a:br>
            <a:endParaRPr lang="en-US"/>
          </a:p>
        </p:txBody>
      </p:sp>
      <p:sp>
        <p:nvSpPr>
          <p:cNvPr id="7" name="Slide Number Placeholder 3">
            <a:extLst>
              <a:ext uri="{FF2B5EF4-FFF2-40B4-BE49-F238E27FC236}">
                <a16:creationId xmlns:a16="http://schemas.microsoft.com/office/drawing/2014/main" id="{A6059545-8DB2-C466-C9CD-3455525CAE90}"/>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tx1"/>
                </a:solidFill>
                <a:latin typeface="Arial" panose="020B0604020202020204" pitchFamily="34" charset="0"/>
                <a:ea typeface="Lato" panose="020F0502020204030203" pitchFamily="34" charset="0"/>
              </a:rPr>
              <a:pPr algn="ctr"/>
              <a:t>‹#›</a:t>
            </a:fld>
            <a:endParaRPr lang="en-US" sz="1200">
              <a:solidFill>
                <a:schemeClr val="tx1"/>
              </a:solidFill>
              <a:latin typeface="Arial" panose="020B0604020202020204" pitchFamily="34" charset="0"/>
              <a:ea typeface="Lato" panose="020F0502020204030203" pitchFamily="34" charset="0"/>
            </a:endParaRPr>
          </a:p>
        </p:txBody>
      </p:sp>
      <p:sp>
        <p:nvSpPr>
          <p:cNvPr id="11" name="Text Placeholder 3">
            <a:extLst>
              <a:ext uri="{FF2B5EF4-FFF2-40B4-BE49-F238E27FC236}">
                <a16:creationId xmlns:a16="http://schemas.microsoft.com/office/drawing/2014/main" id="{B47995B4-B0D2-C426-ACF5-CF4A86FA7B95}"/>
              </a:ext>
            </a:extLst>
          </p:cNvPr>
          <p:cNvSpPr>
            <a:spLocks noGrp="1"/>
          </p:cNvSpPr>
          <p:nvPr>
            <p:ph type="body" sz="quarter" idx="12" hasCustomPrompt="1"/>
          </p:nvPr>
        </p:nvSpPr>
        <p:spPr>
          <a:xfrm>
            <a:off x="539923" y="1904986"/>
            <a:ext cx="11177587" cy="3641147"/>
          </a:xfrm>
        </p:spPr>
        <p:txBody>
          <a:bodyPr numCol="2"/>
          <a:lstStyle>
            <a:lvl1pPr marL="285750" marR="0" indent="-285750" algn="l" defTabSz="914400" rtl="0" eaLnBrk="1" fontAlgn="auto" latinLnBrk="0" hangingPunct="1">
              <a:lnSpc>
                <a:spcPct val="150000"/>
              </a:lnSpc>
              <a:spcBef>
                <a:spcPts val="1000"/>
              </a:spcBef>
              <a:spcAft>
                <a:spcPts val="0"/>
              </a:spcAft>
              <a:buClrTx/>
              <a:buSzTx/>
              <a:buFont typeface="Arial" charset="0"/>
              <a:buChar char="•"/>
              <a:tabLst/>
              <a:defRPr sz="1800">
                <a:solidFill>
                  <a:schemeClr val="tx1"/>
                </a:solidFill>
                <a:latin typeface="Arial" panose="020B0604020202020204" pitchFamily="34" charset="0"/>
                <a:ea typeface="Lato" panose="020F0502020204030203" pitchFamily="34" charset="0"/>
              </a:defRPr>
            </a:lvl1pPr>
            <a:lvl2pPr>
              <a:lnSpc>
                <a:spcPct val="150000"/>
              </a:lnSpc>
              <a:defRPr sz="1800">
                <a:solidFill>
                  <a:schemeClr val="tx1"/>
                </a:solidFill>
                <a:latin typeface="Inter" panose="02000503000000020004" pitchFamily="2" charset="0"/>
                <a:ea typeface="Inter" panose="02000503000000020004" pitchFamily="2" charset="0"/>
              </a:defRPr>
            </a:lvl2pPr>
            <a:lvl3pPr>
              <a:lnSpc>
                <a:spcPct val="150000"/>
              </a:lnSpc>
              <a:defRPr sz="1800">
                <a:solidFill>
                  <a:schemeClr val="tx1"/>
                </a:solidFill>
                <a:latin typeface="Inter" panose="02000503000000020004" pitchFamily="2" charset="0"/>
                <a:ea typeface="Inter" panose="02000503000000020004" pitchFamily="2" charset="0"/>
              </a:defRPr>
            </a:lvl3pPr>
            <a:lvl4pPr>
              <a:lnSpc>
                <a:spcPct val="150000"/>
              </a:lnSpc>
              <a:defRPr sz="1800">
                <a:solidFill>
                  <a:schemeClr val="tx1"/>
                </a:solidFill>
                <a:latin typeface="Inter" panose="02000503000000020004" pitchFamily="2" charset="0"/>
                <a:ea typeface="Inter" panose="02000503000000020004" pitchFamily="2" charset="0"/>
              </a:defRPr>
            </a:lvl4pPr>
            <a:lvl5pPr>
              <a:lnSpc>
                <a:spcPct val="150000"/>
              </a:lnSpc>
              <a:defRPr sz="1800">
                <a:solidFill>
                  <a:schemeClr val="tx1"/>
                </a:solidFill>
                <a:latin typeface="Inter" panose="02000503000000020004" pitchFamily="2" charset="0"/>
                <a:ea typeface="Inter" panose="02000503000000020004" pitchFamily="2" charset="0"/>
              </a:defRPr>
            </a:lvl5pPr>
          </a:lstStyle>
          <a:p>
            <a:pPr lvl="0"/>
            <a:r>
              <a:rPr lang="en-GB"/>
              <a:t>Please use this space to insert written content as required </a:t>
            </a:r>
          </a:p>
          <a:p>
            <a:pPr lvl="0"/>
            <a:r>
              <a:rPr lang="en-GB"/>
              <a:t>Please use this space to insert written content as required </a:t>
            </a:r>
          </a:p>
          <a:p>
            <a:pPr lvl="0"/>
            <a:r>
              <a:rPr lang="en-GB"/>
              <a:t>Please use this space to insert written content as required </a:t>
            </a:r>
          </a:p>
          <a:p>
            <a:pPr lvl="0"/>
            <a:r>
              <a:rPr lang="en-GB"/>
              <a:t>Please use this space to insert written content as required </a:t>
            </a:r>
          </a:p>
          <a:p>
            <a:pPr lvl="0"/>
            <a:endParaRPr lang="en-GB"/>
          </a:p>
        </p:txBody>
      </p:sp>
      <p:sp>
        <p:nvSpPr>
          <p:cNvPr id="13" name="Slide Number Placeholder 3">
            <a:extLst>
              <a:ext uri="{FF2B5EF4-FFF2-40B4-BE49-F238E27FC236}">
                <a16:creationId xmlns:a16="http://schemas.microsoft.com/office/drawing/2014/main" id="{A6059545-8DB2-C466-C9CD-3455525CAE90}"/>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tx1"/>
                </a:solidFill>
                <a:latin typeface="Arial" panose="020B0604020202020204" pitchFamily="34" charset="0"/>
                <a:ea typeface="Lato" panose="020F0502020204030203" pitchFamily="34" charset="0"/>
              </a:rPr>
              <a:pPr algn="ctr"/>
              <a:t>‹#›</a:t>
            </a:fld>
            <a:endParaRPr lang="en-US" sz="1200">
              <a:solidFill>
                <a:schemeClr val="tx1"/>
              </a:solidFill>
              <a:latin typeface="Arial" panose="020B0604020202020204" pitchFamily="34" charset="0"/>
              <a:ea typeface="Lato" panose="020F0502020204030203" pitchFamily="34" charset="0"/>
            </a:endParaRPr>
          </a:p>
        </p:txBody>
      </p:sp>
      <p:sp>
        <p:nvSpPr>
          <p:cNvPr id="9" name="Slide Number Placeholder 3">
            <a:extLst>
              <a:ext uri="{FF2B5EF4-FFF2-40B4-BE49-F238E27FC236}">
                <a16:creationId xmlns:a16="http://schemas.microsoft.com/office/drawing/2014/main" id="{D5F2E009-4AC4-8BE8-449A-D98E0B4D419F}"/>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tx1"/>
                </a:solidFill>
                <a:latin typeface="Arial" panose="020B0604020202020204" pitchFamily="34" charset="0"/>
                <a:ea typeface="Lato" panose="020F0502020204030203" pitchFamily="34" charset="0"/>
              </a:rPr>
              <a:pPr algn="ctr"/>
              <a:t>‹#›</a:t>
            </a:fld>
            <a:endParaRPr lang="en-US" sz="1200">
              <a:solidFill>
                <a:schemeClr val="tx1"/>
              </a:solidFill>
              <a:latin typeface="Arial" panose="020B0604020202020204" pitchFamily="34" charset="0"/>
              <a:ea typeface="Lato" panose="020F0502020204030203" pitchFamily="34" charset="0"/>
            </a:endParaRPr>
          </a:p>
        </p:txBody>
      </p:sp>
      <p:sp>
        <p:nvSpPr>
          <p:cNvPr id="14" name="Slide Number Placeholder 3">
            <a:extLst>
              <a:ext uri="{FF2B5EF4-FFF2-40B4-BE49-F238E27FC236}">
                <a16:creationId xmlns:a16="http://schemas.microsoft.com/office/drawing/2014/main" id="{FAC7A0B0-AE4B-F793-1F59-1EC3584DEA01}"/>
              </a:ext>
            </a:extLst>
          </p:cNvPr>
          <p:cNvSpPr txBox="1">
            <a:spLocks/>
          </p:cNvSpPr>
          <p:nvPr userDrawn="1"/>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tx1"/>
                </a:solidFill>
                <a:latin typeface="Arial" panose="020B0604020202020204" pitchFamily="34" charset="0"/>
                <a:ea typeface="Lato" panose="020F0502020204030203" pitchFamily="34" charset="0"/>
              </a:rPr>
              <a:pPr algn="ctr"/>
              <a:t>‹#›</a:t>
            </a:fld>
            <a:endParaRPr lang="en-US" sz="1200">
              <a:solidFill>
                <a:schemeClr val="tx1"/>
              </a:solidFill>
              <a:latin typeface="Arial" panose="020B0604020202020204" pitchFamily="34" charset="0"/>
              <a:ea typeface="Lato" panose="020F0502020204030203" pitchFamily="34" charset="0"/>
            </a:endParaRPr>
          </a:p>
        </p:txBody>
      </p:sp>
      <p:pic>
        <p:nvPicPr>
          <p:cNvPr id="16" name="Picture 15">
            <a:extLst>
              <a:ext uri="{FF2B5EF4-FFF2-40B4-BE49-F238E27FC236}">
                <a16:creationId xmlns:a16="http://schemas.microsoft.com/office/drawing/2014/main" id="{6C6FC489-B11C-2654-C925-48D950964D7C}"/>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539923" y="6146056"/>
            <a:ext cx="585971" cy="197518"/>
          </a:xfrm>
          <a:prstGeom prst="rect">
            <a:avLst/>
          </a:prstGeom>
        </p:spPr>
      </p:pic>
    </p:spTree>
    <p:extLst>
      <p:ext uri="{BB962C8B-B14F-4D97-AF65-F5344CB8AC3E}">
        <p14:creationId xmlns:p14="http://schemas.microsoft.com/office/powerpoint/2010/main" val="351790912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Two Column (Teal)">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12F9D580-E317-5C4C-B981-C9DC1F5E28C6}"/>
              </a:ext>
              <a:ext uri="{C183D7F6-B498-43B3-948B-1728B52AA6E4}">
                <adec:decorative xmlns:adec="http://schemas.microsoft.com/office/drawing/2017/decorative" val="1"/>
              </a:ext>
            </a:extLst>
          </p:cNvPr>
          <p:cNvSpPr/>
          <p:nvPr/>
        </p:nvSpPr>
        <p:spPr>
          <a:xfrm>
            <a:off x="0" y="0"/>
            <a:ext cx="12192000" cy="6858000"/>
          </a:xfrm>
          <a:prstGeom prst="rect">
            <a:avLst/>
          </a:prstGeom>
          <a:solidFill>
            <a:srgbClr val="2280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latin typeface="Arial" panose="020B0604020202020204" pitchFamily="34" charset="0"/>
            </a:endParaRPr>
          </a:p>
        </p:txBody>
      </p:sp>
      <p:sp>
        <p:nvSpPr>
          <p:cNvPr id="8" name="Title 1">
            <a:extLst>
              <a:ext uri="{FF2B5EF4-FFF2-40B4-BE49-F238E27FC236}">
                <a16:creationId xmlns:a16="http://schemas.microsoft.com/office/drawing/2014/main" id="{8B2FD56C-BB5C-3D45-8F56-0F195C1428C3}"/>
              </a:ext>
            </a:extLst>
          </p:cNvPr>
          <p:cNvSpPr>
            <a:spLocks noGrp="1"/>
          </p:cNvSpPr>
          <p:nvPr>
            <p:ph type="ctrTitle" hasCustomPrompt="1"/>
          </p:nvPr>
        </p:nvSpPr>
        <p:spPr>
          <a:xfrm>
            <a:off x="496383" y="487510"/>
            <a:ext cx="11132199" cy="1276350"/>
          </a:xfrm>
          <a:prstGeom prst="rect">
            <a:avLst/>
          </a:prstGeom>
        </p:spPr>
        <p:txBody>
          <a:bodyPr anchor="t" anchorCtr="0">
            <a:normAutofit/>
          </a:bodyPr>
          <a:lstStyle>
            <a:lvl1pPr algn="l">
              <a:defRPr sz="4000">
                <a:solidFill>
                  <a:srgbClr val="FFFFFF"/>
                </a:solidFill>
              </a:defRPr>
            </a:lvl1pPr>
          </a:lstStyle>
          <a:p>
            <a:r>
              <a:rPr lang="en-US"/>
              <a:t>This is sample bulleted text (2 columns)</a:t>
            </a:r>
            <a:br>
              <a:rPr lang="en-US"/>
            </a:br>
            <a:endParaRPr lang="en-US"/>
          </a:p>
        </p:txBody>
      </p:sp>
      <p:sp>
        <p:nvSpPr>
          <p:cNvPr id="9" name="Slide Number Placeholder 3">
            <a:extLst>
              <a:ext uri="{FF2B5EF4-FFF2-40B4-BE49-F238E27FC236}">
                <a16:creationId xmlns:a16="http://schemas.microsoft.com/office/drawing/2014/main" id="{CEDBD470-04D9-C985-F47F-8377F68596F8}"/>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Arial" panose="020B0604020202020204" pitchFamily="34" charset="0"/>
                <a:ea typeface="Lato" panose="020F0502020204030203" pitchFamily="34" charset="0"/>
              </a:rPr>
              <a:pPr algn="ctr"/>
              <a:t>‹#›</a:t>
            </a:fld>
            <a:endParaRPr lang="en-US" sz="1200">
              <a:solidFill>
                <a:schemeClr val="bg1"/>
              </a:solidFill>
              <a:latin typeface="Arial" panose="020B0604020202020204" pitchFamily="34" charset="0"/>
              <a:ea typeface="Lato" panose="020F0502020204030203" pitchFamily="34" charset="0"/>
            </a:endParaRPr>
          </a:p>
        </p:txBody>
      </p:sp>
      <p:sp>
        <p:nvSpPr>
          <p:cNvPr id="10" name="Text Placeholder 3">
            <a:extLst>
              <a:ext uri="{FF2B5EF4-FFF2-40B4-BE49-F238E27FC236}">
                <a16:creationId xmlns:a16="http://schemas.microsoft.com/office/drawing/2014/main" id="{B47995B4-B0D2-C426-ACF5-CF4A86FA7B95}"/>
              </a:ext>
            </a:extLst>
          </p:cNvPr>
          <p:cNvSpPr>
            <a:spLocks noGrp="1"/>
          </p:cNvSpPr>
          <p:nvPr>
            <p:ph type="body" sz="quarter" idx="12" hasCustomPrompt="1"/>
          </p:nvPr>
        </p:nvSpPr>
        <p:spPr>
          <a:xfrm>
            <a:off x="539923" y="1904986"/>
            <a:ext cx="11177587" cy="3641147"/>
          </a:xfrm>
        </p:spPr>
        <p:txBody>
          <a:bodyPr numCol="2"/>
          <a:lstStyle>
            <a:lvl1pPr marL="285750" marR="0" indent="-285750" algn="l" defTabSz="914400" rtl="0" eaLnBrk="1" fontAlgn="auto" latinLnBrk="0" hangingPunct="1">
              <a:lnSpc>
                <a:spcPct val="150000"/>
              </a:lnSpc>
              <a:spcBef>
                <a:spcPts val="1000"/>
              </a:spcBef>
              <a:spcAft>
                <a:spcPts val="0"/>
              </a:spcAft>
              <a:buClrTx/>
              <a:buSzTx/>
              <a:buFont typeface="Arial" charset="0"/>
              <a:buChar char="•"/>
              <a:tabLst/>
              <a:defRPr sz="1800">
                <a:solidFill>
                  <a:schemeClr val="bg1"/>
                </a:solidFill>
                <a:latin typeface="Arial" panose="020B0604020202020204" pitchFamily="34" charset="0"/>
                <a:ea typeface="Lato" panose="020F0502020204030203" pitchFamily="34" charset="0"/>
              </a:defRPr>
            </a:lvl1pPr>
            <a:lvl2pPr>
              <a:lnSpc>
                <a:spcPct val="150000"/>
              </a:lnSpc>
              <a:defRPr sz="1800">
                <a:solidFill>
                  <a:schemeClr val="tx1"/>
                </a:solidFill>
                <a:latin typeface="Inter" panose="02000503000000020004" pitchFamily="2" charset="0"/>
                <a:ea typeface="Inter" panose="02000503000000020004" pitchFamily="2" charset="0"/>
              </a:defRPr>
            </a:lvl2pPr>
            <a:lvl3pPr>
              <a:lnSpc>
                <a:spcPct val="150000"/>
              </a:lnSpc>
              <a:defRPr sz="1800">
                <a:solidFill>
                  <a:schemeClr val="tx1"/>
                </a:solidFill>
                <a:latin typeface="Inter" panose="02000503000000020004" pitchFamily="2" charset="0"/>
                <a:ea typeface="Inter" panose="02000503000000020004" pitchFamily="2" charset="0"/>
              </a:defRPr>
            </a:lvl3pPr>
            <a:lvl4pPr>
              <a:lnSpc>
                <a:spcPct val="150000"/>
              </a:lnSpc>
              <a:defRPr sz="1800">
                <a:solidFill>
                  <a:schemeClr val="tx1"/>
                </a:solidFill>
                <a:latin typeface="Inter" panose="02000503000000020004" pitchFamily="2" charset="0"/>
                <a:ea typeface="Inter" panose="02000503000000020004" pitchFamily="2" charset="0"/>
              </a:defRPr>
            </a:lvl4pPr>
            <a:lvl5pPr>
              <a:lnSpc>
                <a:spcPct val="150000"/>
              </a:lnSpc>
              <a:defRPr sz="1800">
                <a:solidFill>
                  <a:schemeClr val="tx1"/>
                </a:solidFill>
                <a:latin typeface="Inter" panose="02000503000000020004" pitchFamily="2" charset="0"/>
                <a:ea typeface="Inter" panose="02000503000000020004" pitchFamily="2" charset="0"/>
              </a:defRPr>
            </a:lvl5pPr>
          </a:lstStyle>
          <a:p>
            <a:pPr lvl="0"/>
            <a:r>
              <a:rPr lang="en-GB"/>
              <a:t>Please use this space to insert written content as required </a:t>
            </a:r>
          </a:p>
          <a:p>
            <a:pPr lvl="0"/>
            <a:r>
              <a:rPr lang="en-GB"/>
              <a:t>Please use this space to insert written content as required </a:t>
            </a:r>
          </a:p>
          <a:p>
            <a:pPr lvl="0"/>
            <a:r>
              <a:rPr lang="en-GB"/>
              <a:t>Please use this space to insert written content as required </a:t>
            </a:r>
          </a:p>
          <a:p>
            <a:pPr lvl="0"/>
            <a:r>
              <a:rPr lang="en-GB"/>
              <a:t>Please use this space to insert written content as required </a:t>
            </a:r>
          </a:p>
          <a:p>
            <a:pPr lvl="0"/>
            <a:endParaRPr lang="en-GB"/>
          </a:p>
        </p:txBody>
      </p:sp>
      <p:sp>
        <p:nvSpPr>
          <p:cNvPr id="13" name="Slide Number Placeholder 3">
            <a:extLst>
              <a:ext uri="{FF2B5EF4-FFF2-40B4-BE49-F238E27FC236}">
                <a16:creationId xmlns:a16="http://schemas.microsoft.com/office/drawing/2014/main" id="{CEDBD470-04D9-C985-F47F-8377F68596F8}"/>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Arial" panose="020B0604020202020204" pitchFamily="34" charset="0"/>
                <a:ea typeface="Lato" panose="020F0502020204030203" pitchFamily="34" charset="0"/>
              </a:rPr>
              <a:pPr algn="ctr"/>
              <a:t>‹#›</a:t>
            </a:fld>
            <a:endParaRPr lang="en-US" sz="1200">
              <a:solidFill>
                <a:schemeClr val="bg1"/>
              </a:solidFill>
              <a:latin typeface="Arial" panose="020B0604020202020204" pitchFamily="34" charset="0"/>
              <a:ea typeface="Lato" panose="020F0502020204030203" pitchFamily="34" charset="0"/>
            </a:endParaRPr>
          </a:p>
        </p:txBody>
      </p:sp>
      <p:sp>
        <p:nvSpPr>
          <p:cNvPr id="11" name="Slide Number Placeholder 3">
            <a:extLst>
              <a:ext uri="{FF2B5EF4-FFF2-40B4-BE49-F238E27FC236}">
                <a16:creationId xmlns:a16="http://schemas.microsoft.com/office/drawing/2014/main" id="{A812A246-8492-A6DF-26EA-231CD0D4C72E}"/>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Arial" panose="020B0604020202020204" pitchFamily="34" charset="0"/>
                <a:ea typeface="Lato" panose="020F0502020204030203" pitchFamily="34" charset="0"/>
              </a:rPr>
              <a:pPr algn="ctr"/>
              <a:t>‹#›</a:t>
            </a:fld>
            <a:endParaRPr lang="en-US" sz="1200">
              <a:solidFill>
                <a:schemeClr val="bg1"/>
              </a:solidFill>
              <a:latin typeface="Arial" panose="020B0604020202020204" pitchFamily="34" charset="0"/>
              <a:ea typeface="Lato" panose="020F0502020204030203" pitchFamily="34" charset="0"/>
            </a:endParaRPr>
          </a:p>
        </p:txBody>
      </p:sp>
      <p:sp>
        <p:nvSpPr>
          <p:cNvPr id="12" name="Slide Number Placeholder 3">
            <a:extLst>
              <a:ext uri="{FF2B5EF4-FFF2-40B4-BE49-F238E27FC236}">
                <a16:creationId xmlns:a16="http://schemas.microsoft.com/office/drawing/2014/main" id="{D1E41F4E-F481-AD30-99FC-2947FB6B0A60}"/>
              </a:ext>
            </a:extLst>
          </p:cNvPr>
          <p:cNvSpPr txBox="1">
            <a:spLocks/>
          </p:cNvSpPr>
          <p:nvPr userDrawn="1"/>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Arial" panose="020B0604020202020204" pitchFamily="34" charset="0"/>
                <a:ea typeface="Lato" panose="020F0502020204030203" pitchFamily="34" charset="0"/>
              </a:rPr>
              <a:pPr algn="ctr"/>
              <a:t>‹#›</a:t>
            </a:fld>
            <a:endParaRPr lang="en-US" sz="1200">
              <a:solidFill>
                <a:schemeClr val="bg1"/>
              </a:solidFill>
              <a:latin typeface="Arial" panose="020B0604020202020204" pitchFamily="34" charset="0"/>
              <a:ea typeface="Lato" panose="020F0502020204030203" pitchFamily="34" charset="0"/>
            </a:endParaRPr>
          </a:p>
        </p:txBody>
      </p:sp>
      <p:pic>
        <p:nvPicPr>
          <p:cNvPr id="15" name="Picture 14">
            <a:extLst>
              <a:ext uri="{FF2B5EF4-FFF2-40B4-BE49-F238E27FC236}">
                <a16:creationId xmlns:a16="http://schemas.microsoft.com/office/drawing/2014/main" id="{E655F0AC-C291-F5A1-F78F-EBA04390CB62}"/>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539924" y="6146056"/>
            <a:ext cx="585971" cy="197518"/>
          </a:xfrm>
          <a:prstGeom prst="rect">
            <a:avLst/>
          </a:prstGeom>
        </p:spPr>
      </p:pic>
    </p:spTree>
    <p:extLst>
      <p:ext uri="{BB962C8B-B14F-4D97-AF65-F5344CB8AC3E}">
        <p14:creationId xmlns:p14="http://schemas.microsoft.com/office/powerpoint/2010/main" val="45231532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Two Column (Purple)">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12F9D580-E317-5C4C-B981-C9DC1F5E28C6}"/>
              </a:ext>
              <a:ext uri="{C183D7F6-B498-43B3-948B-1728B52AA6E4}">
                <adec:decorative xmlns:adec="http://schemas.microsoft.com/office/drawing/2017/decorative" val="1"/>
              </a:ext>
            </a:extLst>
          </p:cNvPr>
          <p:cNvSpPr/>
          <p:nvPr/>
        </p:nvSpPr>
        <p:spPr>
          <a:xfrm>
            <a:off x="0" y="0"/>
            <a:ext cx="12192000" cy="6858000"/>
          </a:xfrm>
          <a:prstGeom prst="rect">
            <a:avLst/>
          </a:prstGeom>
          <a:solidFill>
            <a:srgbClr val="0043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latin typeface="Arial" panose="020B0604020202020204" pitchFamily="34" charset="0"/>
            </a:endParaRPr>
          </a:p>
        </p:txBody>
      </p:sp>
      <p:sp>
        <p:nvSpPr>
          <p:cNvPr id="7" name="Title 1">
            <a:extLst>
              <a:ext uri="{FF2B5EF4-FFF2-40B4-BE49-F238E27FC236}">
                <a16:creationId xmlns:a16="http://schemas.microsoft.com/office/drawing/2014/main" id="{8BAD4AF8-AA18-5A42-BB2F-5211ADA7E94F}"/>
              </a:ext>
            </a:extLst>
          </p:cNvPr>
          <p:cNvSpPr>
            <a:spLocks noGrp="1"/>
          </p:cNvSpPr>
          <p:nvPr>
            <p:ph type="ctrTitle" hasCustomPrompt="1"/>
          </p:nvPr>
        </p:nvSpPr>
        <p:spPr>
          <a:xfrm>
            <a:off x="496383" y="487510"/>
            <a:ext cx="11104489" cy="1291188"/>
          </a:xfrm>
          <a:prstGeom prst="rect">
            <a:avLst/>
          </a:prstGeom>
        </p:spPr>
        <p:txBody>
          <a:bodyPr anchor="t" anchorCtr="0">
            <a:normAutofit/>
          </a:bodyPr>
          <a:lstStyle>
            <a:lvl1pPr algn="l">
              <a:defRPr sz="4000" b="1" i="0">
                <a:solidFill>
                  <a:schemeClr val="bg1"/>
                </a:solidFill>
                <a:latin typeface="Arial" panose="020B0604020202020204" pitchFamily="34" charset="0"/>
              </a:defRPr>
            </a:lvl1pPr>
          </a:lstStyle>
          <a:p>
            <a:r>
              <a:rPr lang="en-US"/>
              <a:t>This is sample bulleted text (2 columns)</a:t>
            </a:r>
            <a:br>
              <a:rPr lang="en-US"/>
            </a:br>
            <a:endParaRPr lang="en-US"/>
          </a:p>
        </p:txBody>
      </p:sp>
      <p:sp>
        <p:nvSpPr>
          <p:cNvPr id="9" name="Slide Number Placeholder 3">
            <a:extLst>
              <a:ext uri="{FF2B5EF4-FFF2-40B4-BE49-F238E27FC236}">
                <a16:creationId xmlns:a16="http://schemas.microsoft.com/office/drawing/2014/main" id="{C0F2871E-DAE6-816D-2EE7-E4F57CAA1239}"/>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Arial" panose="020B0604020202020204" pitchFamily="34" charset="0"/>
                <a:ea typeface="Lato" panose="020F0502020204030203" pitchFamily="34" charset="0"/>
              </a:rPr>
              <a:pPr algn="ctr"/>
              <a:t>‹#›</a:t>
            </a:fld>
            <a:endParaRPr lang="en-US" sz="1200">
              <a:solidFill>
                <a:schemeClr val="bg1"/>
              </a:solidFill>
              <a:latin typeface="Arial" panose="020B0604020202020204" pitchFamily="34" charset="0"/>
              <a:ea typeface="Lato" panose="020F0502020204030203" pitchFamily="34" charset="0"/>
            </a:endParaRPr>
          </a:p>
        </p:txBody>
      </p:sp>
      <p:sp>
        <p:nvSpPr>
          <p:cNvPr id="12" name="Text Placeholder 3">
            <a:extLst>
              <a:ext uri="{FF2B5EF4-FFF2-40B4-BE49-F238E27FC236}">
                <a16:creationId xmlns:a16="http://schemas.microsoft.com/office/drawing/2014/main" id="{B47995B4-B0D2-C426-ACF5-CF4A86FA7B95}"/>
              </a:ext>
            </a:extLst>
          </p:cNvPr>
          <p:cNvSpPr>
            <a:spLocks noGrp="1"/>
          </p:cNvSpPr>
          <p:nvPr>
            <p:ph type="body" sz="quarter" idx="12" hasCustomPrompt="1"/>
          </p:nvPr>
        </p:nvSpPr>
        <p:spPr>
          <a:xfrm>
            <a:off x="539923" y="1904986"/>
            <a:ext cx="11177587" cy="3641147"/>
          </a:xfrm>
        </p:spPr>
        <p:txBody>
          <a:bodyPr numCol="2"/>
          <a:lstStyle>
            <a:lvl1pPr marL="285750" marR="0" indent="-285750" algn="l" defTabSz="914400" rtl="0" eaLnBrk="1" fontAlgn="auto" latinLnBrk="0" hangingPunct="1">
              <a:lnSpc>
                <a:spcPct val="150000"/>
              </a:lnSpc>
              <a:spcBef>
                <a:spcPts val="1000"/>
              </a:spcBef>
              <a:spcAft>
                <a:spcPts val="0"/>
              </a:spcAft>
              <a:buClrTx/>
              <a:buSzTx/>
              <a:buFont typeface="Arial" charset="0"/>
              <a:buChar char="•"/>
              <a:tabLst/>
              <a:defRPr sz="1800">
                <a:solidFill>
                  <a:schemeClr val="bg1"/>
                </a:solidFill>
                <a:latin typeface="Arial" panose="020B0604020202020204" pitchFamily="34" charset="0"/>
                <a:ea typeface="Lato" panose="020F0502020204030203" pitchFamily="34" charset="0"/>
              </a:defRPr>
            </a:lvl1pPr>
            <a:lvl2pPr>
              <a:lnSpc>
                <a:spcPct val="150000"/>
              </a:lnSpc>
              <a:defRPr sz="1800">
                <a:solidFill>
                  <a:schemeClr val="tx1"/>
                </a:solidFill>
                <a:latin typeface="Inter" panose="02000503000000020004" pitchFamily="2" charset="0"/>
                <a:ea typeface="Inter" panose="02000503000000020004" pitchFamily="2" charset="0"/>
              </a:defRPr>
            </a:lvl2pPr>
            <a:lvl3pPr>
              <a:lnSpc>
                <a:spcPct val="150000"/>
              </a:lnSpc>
              <a:defRPr sz="1800">
                <a:solidFill>
                  <a:schemeClr val="tx1"/>
                </a:solidFill>
                <a:latin typeface="Inter" panose="02000503000000020004" pitchFamily="2" charset="0"/>
                <a:ea typeface="Inter" panose="02000503000000020004" pitchFamily="2" charset="0"/>
              </a:defRPr>
            </a:lvl3pPr>
            <a:lvl4pPr>
              <a:lnSpc>
                <a:spcPct val="150000"/>
              </a:lnSpc>
              <a:defRPr sz="1800">
                <a:solidFill>
                  <a:schemeClr val="tx1"/>
                </a:solidFill>
                <a:latin typeface="Inter" panose="02000503000000020004" pitchFamily="2" charset="0"/>
                <a:ea typeface="Inter" panose="02000503000000020004" pitchFamily="2" charset="0"/>
              </a:defRPr>
            </a:lvl4pPr>
            <a:lvl5pPr>
              <a:lnSpc>
                <a:spcPct val="150000"/>
              </a:lnSpc>
              <a:defRPr sz="1800">
                <a:solidFill>
                  <a:schemeClr val="tx1"/>
                </a:solidFill>
                <a:latin typeface="Inter" panose="02000503000000020004" pitchFamily="2" charset="0"/>
                <a:ea typeface="Inter" panose="02000503000000020004" pitchFamily="2" charset="0"/>
              </a:defRPr>
            </a:lvl5pPr>
          </a:lstStyle>
          <a:p>
            <a:pPr lvl="0"/>
            <a:r>
              <a:rPr lang="en-GB"/>
              <a:t>Please use this space to insert written content as required </a:t>
            </a:r>
          </a:p>
          <a:p>
            <a:pPr lvl="0"/>
            <a:r>
              <a:rPr lang="en-GB"/>
              <a:t>Please use this space to insert written content as required </a:t>
            </a:r>
          </a:p>
          <a:p>
            <a:pPr lvl="0"/>
            <a:r>
              <a:rPr lang="en-GB"/>
              <a:t>Please use this space to insert written content as required </a:t>
            </a:r>
          </a:p>
          <a:p>
            <a:pPr lvl="0"/>
            <a:r>
              <a:rPr lang="en-GB"/>
              <a:t>Please use this space to insert written content as required </a:t>
            </a:r>
          </a:p>
          <a:p>
            <a:pPr lvl="0"/>
            <a:endParaRPr lang="en-GB"/>
          </a:p>
        </p:txBody>
      </p:sp>
      <p:sp>
        <p:nvSpPr>
          <p:cNvPr id="13" name="Slide Number Placeholder 3">
            <a:extLst>
              <a:ext uri="{FF2B5EF4-FFF2-40B4-BE49-F238E27FC236}">
                <a16:creationId xmlns:a16="http://schemas.microsoft.com/office/drawing/2014/main" id="{C0F2871E-DAE6-816D-2EE7-E4F57CAA1239}"/>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Arial" panose="020B0604020202020204" pitchFamily="34" charset="0"/>
                <a:ea typeface="Lato" panose="020F0502020204030203" pitchFamily="34" charset="0"/>
              </a:rPr>
              <a:pPr algn="ctr"/>
              <a:t>‹#›</a:t>
            </a:fld>
            <a:endParaRPr lang="en-US" sz="1200">
              <a:solidFill>
                <a:schemeClr val="bg1"/>
              </a:solidFill>
              <a:latin typeface="Arial" panose="020B0604020202020204" pitchFamily="34" charset="0"/>
              <a:ea typeface="Lato" panose="020F0502020204030203" pitchFamily="34" charset="0"/>
            </a:endParaRPr>
          </a:p>
        </p:txBody>
      </p:sp>
      <p:sp>
        <p:nvSpPr>
          <p:cNvPr id="10" name="Slide Number Placeholder 3">
            <a:extLst>
              <a:ext uri="{FF2B5EF4-FFF2-40B4-BE49-F238E27FC236}">
                <a16:creationId xmlns:a16="http://schemas.microsoft.com/office/drawing/2014/main" id="{64CC3806-C2E5-B6D1-570D-834470E8BD69}"/>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Arial" panose="020B0604020202020204" pitchFamily="34" charset="0"/>
                <a:ea typeface="Lato" panose="020F0502020204030203" pitchFamily="34" charset="0"/>
              </a:rPr>
              <a:pPr algn="ctr"/>
              <a:t>‹#›</a:t>
            </a:fld>
            <a:endParaRPr lang="en-US" sz="1200">
              <a:solidFill>
                <a:schemeClr val="bg1"/>
              </a:solidFill>
              <a:latin typeface="Arial" panose="020B0604020202020204" pitchFamily="34" charset="0"/>
              <a:ea typeface="Lato" panose="020F0502020204030203" pitchFamily="34" charset="0"/>
            </a:endParaRPr>
          </a:p>
        </p:txBody>
      </p:sp>
      <p:sp>
        <p:nvSpPr>
          <p:cNvPr id="14" name="Slide Number Placeholder 3">
            <a:extLst>
              <a:ext uri="{FF2B5EF4-FFF2-40B4-BE49-F238E27FC236}">
                <a16:creationId xmlns:a16="http://schemas.microsoft.com/office/drawing/2014/main" id="{19042514-82A1-B26E-B76D-98A3807B5026}"/>
              </a:ext>
            </a:extLst>
          </p:cNvPr>
          <p:cNvSpPr txBox="1">
            <a:spLocks/>
          </p:cNvSpPr>
          <p:nvPr userDrawn="1"/>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Arial" panose="020B0604020202020204" pitchFamily="34" charset="0"/>
                <a:ea typeface="Lato" panose="020F0502020204030203" pitchFamily="34" charset="0"/>
              </a:rPr>
              <a:pPr algn="ctr"/>
              <a:t>‹#›</a:t>
            </a:fld>
            <a:endParaRPr lang="en-US" sz="1200">
              <a:solidFill>
                <a:schemeClr val="bg1"/>
              </a:solidFill>
              <a:latin typeface="Arial" panose="020B0604020202020204" pitchFamily="34" charset="0"/>
              <a:ea typeface="Lato" panose="020F0502020204030203" pitchFamily="34" charset="0"/>
            </a:endParaRPr>
          </a:p>
        </p:txBody>
      </p:sp>
      <p:pic>
        <p:nvPicPr>
          <p:cNvPr id="18" name="Picture 17">
            <a:extLst>
              <a:ext uri="{FF2B5EF4-FFF2-40B4-BE49-F238E27FC236}">
                <a16:creationId xmlns:a16="http://schemas.microsoft.com/office/drawing/2014/main" id="{1EBB4B56-C5CF-5A4B-2F99-B5622224CDD3}"/>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539924" y="6146056"/>
            <a:ext cx="585971" cy="197518"/>
          </a:xfrm>
          <a:prstGeom prst="rect">
            <a:avLst/>
          </a:prstGeom>
        </p:spPr>
      </p:pic>
    </p:spTree>
    <p:extLst>
      <p:ext uri="{BB962C8B-B14F-4D97-AF65-F5344CB8AC3E}">
        <p14:creationId xmlns:p14="http://schemas.microsoft.com/office/powerpoint/2010/main" val="7731219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Slide (Grey)">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12F0B7A7-6AD4-440A-9072-C51E759FC231}"/>
              </a:ext>
              <a:ext uri="{C183D7F6-B498-43B3-948B-1728B52AA6E4}">
                <adec:decorative xmlns:adec="http://schemas.microsoft.com/office/drawing/2017/decorative" val="1"/>
              </a:ext>
            </a:extLst>
          </p:cNvPr>
          <p:cNvSpPr/>
          <p:nvPr/>
        </p:nvSpPr>
        <p:spPr>
          <a:xfrm>
            <a:off x="0" y="5033"/>
            <a:ext cx="12192000" cy="6857999"/>
          </a:xfrm>
          <a:prstGeom prst="rect">
            <a:avLst/>
          </a:prstGeom>
          <a:solidFill>
            <a:srgbClr val="F7F4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latin typeface="Arial" panose="020B0604020202020204" pitchFamily="34" charset="0"/>
            </a:endParaRPr>
          </a:p>
        </p:txBody>
      </p:sp>
      <p:sp>
        <p:nvSpPr>
          <p:cNvPr id="10" name="Title 1">
            <a:extLst>
              <a:ext uri="{FF2B5EF4-FFF2-40B4-BE49-F238E27FC236}">
                <a16:creationId xmlns:a16="http://schemas.microsoft.com/office/drawing/2014/main" id="{EE3C02B6-8ECF-EFEF-0169-F2A3AC0CFFAF}"/>
              </a:ext>
            </a:extLst>
          </p:cNvPr>
          <p:cNvSpPr>
            <a:spLocks noGrp="1"/>
          </p:cNvSpPr>
          <p:nvPr>
            <p:ph type="ctrTitle" hasCustomPrompt="1"/>
          </p:nvPr>
        </p:nvSpPr>
        <p:spPr>
          <a:xfrm>
            <a:off x="724988" y="724143"/>
            <a:ext cx="4120710" cy="1276350"/>
          </a:xfrm>
          <a:prstGeom prst="rect">
            <a:avLst/>
          </a:prstGeom>
        </p:spPr>
        <p:txBody>
          <a:bodyPr anchor="t" anchorCtr="0">
            <a:normAutofit/>
          </a:bodyPr>
          <a:lstStyle>
            <a:lvl1pPr algn="l">
              <a:defRPr sz="4000" b="1" i="0">
                <a:latin typeface="Arial" panose="020B0604020202020204" pitchFamily="34" charset="0"/>
              </a:defRPr>
            </a:lvl1pPr>
          </a:lstStyle>
          <a:p>
            <a:r>
              <a:rPr lang="en-US"/>
              <a:t>This is a sample title page layout</a:t>
            </a:r>
          </a:p>
        </p:txBody>
      </p:sp>
      <p:sp>
        <p:nvSpPr>
          <p:cNvPr id="11" name="Subtitle 2">
            <a:extLst>
              <a:ext uri="{FF2B5EF4-FFF2-40B4-BE49-F238E27FC236}">
                <a16:creationId xmlns:a16="http://schemas.microsoft.com/office/drawing/2014/main" id="{5833D2BE-BF69-3979-88C5-67C970639A37}"/>
              </a:ext>
            </a:extLst>
          </p:cNvPr>
          <p:cNvSpPr>
            <a:spLocks noGrp="1"/>
          </p:cNvSpPr>
          <p:nvPr>
            <p:ph type="subTitle" idx="1" hasCustomPrompt="1"/>
          </p:nvPr>
        </p:nvSpPr>
        <p:spPr>
          <a:xfrm>
            <a:off x="724988" y="2241489"/>
            <a:ext cx="3924300" cy="1356518"/>
          </a:xfrm>
          <a:prstGeom prst="rect">
            <a:avLst/>
          </a:prstGeom>
        </p:spPr>
        <p:txBody>
          <a:bodyPr>
            <a:normAutofit/>
          </a:bodyPr>
          <a:lstStyle>
            <a:lvl1pPr marL="0" indent="0" algn="l">
              <a:buNone/>
              <a:defRPr sz="2000">
                <a:latin typeface="Arial" panose="020B0604020202020204" pitchFamily="34" charset="0"/>
                <a:ea typeface="Lato" panose="020F0502020204030203"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Subtitle here please</a:t>
            </a:r>
            <a:endParaRPr lang="en-US"/>
          </a:p>
        </p:txBody>
      </p:sp>
      <p:sp>
        <p:nvSpPr>
          <p:cNvPr id="9" name="Picture Placeholder 7">
            <a:extLst>
              <a:ext uri="{FF2B5EF4-FFF2-40B4-BE49-F238E27FC236}">
                <a16:creationId xmlns:a16="http://schemas.microsoft.com/office/drawing/2014/main" id="{DC10BCB9-796E-4ED3-BCAB-6890E853D78A}"/>
              </a:ext>
              <a:ext uri="{C183D7F6-B498-43B3-948B-1728B52AA6E4}">
                <adec:decorative xmlns:adec="http://schemas.microsoft.com/office/drawing/2017/decorative" val="1"/>
              </a:ext>
            </a:extLst>
          </p:cNvPr>
          <p:cNvSpPr>
            <a:spLocks noGrp="1"/>
          </p:cNvSpPr>
          <p:nvPr>
            <p:ph type="pic" sz="quarter" idx="10"/>
          </p:nvPr>
        </p:nvSpPr>
        <p:spPr>
          <a:xfrm>
            <a:off x="5730875" y="-9054"/>
            <a:ext cx="6461125" cy="6867053"/>
          </a:xfrm>
          <a:custGeom>
            <a:avLst/>
            <a:gdLst>
              <a:gd name="connsiteX0" fmla="*/ 0 w 6461125"/>
              <a:gd name="connsiteY0" fmla="*/ 0 h 6858000"/>
              <a:gd name="connsiteX1" fmla="*/ 6461125 w 6461125"/>
              <a:gd name="connsiteY1" fmla="*/ 0 h 6858000"/>
              <a:gd name="connsiteX2" fmla="*/ 6461125 w 6461125"/>
              <a:gd name="connsiteY2" fmla="*/ 6858000 h 6858000"/>
              <a:gd name="connsiteX3" fmla="*/ 0 w 6461125"/>
              <a:gd name="connsiteY3" fmla="*/ 6858000 h 6858000"/>
              <a:gd name="connsiteX4" fmla="*/ 0 w 6461125"/>
              <a:gd name="connsiteY4" fmla="*/ 0 h 6858000"/>
              <a:gd name="connsiteX0" fmla="*/ 1910281 w 6461125"/>
              <a:gd name="connsiteY0" fmla="*/ 0 h 6867053"/>
              <a:gd name="connsiteX1" fmla="*/ 6461125 w 6461125"/>
              <a:gd name="connsiteY1" fmla="*/ 9053 h 6867053"/>
              <a:gd name="connsiteX2" fmla="*/ 6461125 w 6461125"/>
              <a:gd name="connsiteY2" fmla="*/ 6867053 h 6867053"/>
              <a:gd name="connsiteX3" fmla="*/ 0 w 6461125"/>
              <a:gd name="connsiteY3" fmla="*/ 6867053 h 6867053"/>
              <a:gd name="connsiteX4" fmla="*/ 1910281 w 6461125"/>
              <a:gd name="connsiteY4" fmla="*/ 0 h 68670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61125" h="6867053">
                <a:moveTo>
                  <a:pt x="1910281" y="0"/>
                </a:moveTo>
                <a:lnTo>
                  <a:pt x="6461125" y="9053"/>
                </a:lnTo>
                <a:lnTo>
                  <a:pt x="6461125" y="6867053"/>
                </a:lnTo>
                <a:lnTo>
                  <a:pt x="0" y="6867053"/>
                </a:lnTo>
                <a:lnTo>
                  <a:pt x="1910281" y="0"/>
                </a:lnTo>
                <a:close/>
              </a:path>
            </a:pathLst>
          </a:custGeom>
        </p:spPr>
        <p:txBody>
          <a:bodyPr/>
          <a:lstStyle>
            <a:lvl1pPr>
              <a:defRPr/>
            </a:lvl1pPr>
          </a:lstStyle>
          <a:p>
            <a:r>
              <a:rPr lang="en-US"/>
              <a:t>Click icon to add picture</a:t>
            </a:r>
          </a:p>
        </p:txBody>
      </p:sp>
      <p:sp>
        <p:nvSpPr>
          <p:cNvPr id="12" name="Slide Number Placeholder 3">
            <a:extLst>
              <a:ext uri="{FF2B5EF4-FFF2-40B4-BE49-F238E27FC236}">
                <a16:creationId xmlns:a16="http://schemas.microsoft.com/office/drawing/2014/main" id="{DAD31B37-9311-27AE-0864-6D1A54196EC1}"/>
              </a:ext>
            </a:extLst>
          </p:cNvPr>
          <p:cNvSpPr txBox="1">
            <a:spLocks/>
          </p:cNvSpPr>
          <p:nvPr userDrawn="1"/>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Arial" panose="020B0604020202020204" pitchFamily="34" charset="0"/>
                <a:ea typeface="Lato" panose="020F0502020204030203" pitchFamily="34" charset="0"/>
              </a:rPr>
              <a:pPr algn="ctr"/>
              <a:t>‹#›</a:t>
            </a:fld>
            <a:endParaRPr lang="en-US" sz="1200">
              <a:solidFill>
                <a:schemeClr val="bg1"/>
              </a:solidFill>
              <a:latin typeface="Arial" panose="020B0604020202020204" pitchFamily="34" charset="0"/>
              <a:ea typeface="Lato" panose="020F0502020204030203" pitchFamily="34" charset="0"/>
            </a:endParaRPr>
          </a:p>
        </p:txBody>
      </p:sp>
      <p:sp>
        <p:nvSpPr>
          <p:cNvPr id="15" name="Slide Number Placeholder 3">
            <a:extLst>
              <a:ext uri="{FF2B5EF4-FFF2-40B4-BE49-F238E27FC236}">
                <a16:creationId xmlns:a16="http://schemas.microsoft.com/office/drawing/2014/main" id="{DAD31B37-9311-27AE-0864-6D1A54196EC1}"/>
              </a:ext>
            </a:extLst>
          </p:cNvPr>
          <p:cNvSpPr txBox="1">
            <a:spLocks/>
          </p:cNvSpPr>
          <p:nvPr userDrawn="1"/>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Arial" panose="020B0604020202020204" pitchFamily="34" charset="0"/>
                <a:ea typeface="Lato" panose="020F0502020204030203" pitchFamily="34" charset="0"/>
              </a:rPr>
              <a:pPr algn="ctr"/>
              <a:t>‹#›</a:t>
            </a:fld>
            <a:endParaRPr lang="en-US" sz="1200">
              <a:solidFill>
                <a:schemeClr val="bg1"/>
              </a:solidFill>
              <a:latin typeface="Arial" panose="020B0604020202020204" pitchFamily="34" charset="0"/>
              <a:ea typeface="Lato" panose="020F0502020204030203" pitchFamily="34" charset="0"/>
            </a:endParaRPr>
          </a:p>
        </p:txBody>
      </p:sp>
      <p:sp>
        <p:nvSpPr>
          <p:cNvPr id="13" name="Slide Number Placeholder 3">
            <a:extLst>
              <a:ext uri="{FF2B5EF4-FFF2-40B4-BE49-F238E27FC236}">
                <a16:creationId xmlns:a16="http://schemas.microsoft.com/office/drawing/2014/main" id="{A0AA9CF9-9D4D-4527-6F05-1AF14E246EC6}"/>
              </a:ext>
            </a:extLst>
          </p:cNvPr>
          <p:cNvSpPr txBox="1">
            <a:spLocks/>
          </p:cNvSpPr>
          <p:nvPr userDrawn="1"/>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Arial" panose="020B0604020202020204" pitchFamily="34" charset="0"/>
                <a:ea typeface="Lato" panose="020F0502020204030203" pitchFamily="34" charset="0"/>
              </a:rPr>
              <a:pPr algn="ctr"/>
              <a:t>‹#›</a:t>
            </a:fld>
            <a:endParaRPr lang="en-US" sz="1200">
              <a:solidFill>
                <a:schemeClr val="bg1"/>
              </a:solidFill>
              <a:latin typeface="Arial" panose="020B0604020202020204" pitchFamily="34" charset="0"/>
              <a:ea typeface="Lato" panose="020F0502020204030203" pitchFamily="34" charset="0"/>
            </a:endParaRPr>
          </a:p>
        </p:txBody>
      </p:sp>
      <p:sp>
        <p:nvSpPr>
          <p:cNvPr id="17" name="Slide Number Placeholder 3">
            <a:extLst>
              <a:ext uri="{FF2B5EF4-FFF2-40B4-BE49-F238E27FC236}">
                <a16:creationId xmlns:a16="http://schemas.microsoft.com/office/drawing/2014/main" id="{F672A222-6CF7-5C28-1341-13D00CB90A8F}"/>
              </a:ext>
            </a:extLst>
          </p:cNvPr>
          <p:cNvSpPr txBox="1">
            <a:spLocks/>
          </p:cNvSpPr>
          <p:nvPr userDrawn="1"/>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Arial" panose="020B0604020202020204" pitchFamily="34" charset="0"/>
                <a:ea typeface="Lato" panose="020F0502020204030203" pitchFamily="34" charset="0"/>
              </a:rPr>
              <a:pPr algn="ctr"/>
              <a:t>‹#›</a:t>
            </a:fld>
            <a:endParaRPr lang="en-US" sz="1200">
              <a:solidFill>
                <a:schemeClr val="bg1"/>
              </a:solidFill>
              <a:latin typeface="Arial" panose="020B0604020202020204" pitchFamily="34" charset="0"/>
              <a:ea typeface="Lato" panose="020F0502020204030203" pitchFamily="34" charset="0"/>
            </a:endParaRPr>
          </a:p>
        </p:txBody>
      </p:sp>
      <p:pic>
        <p:nvPicPr>
          <p:cNvPr id="19" name="Picture 18">
            <a:extLst>
              <a:ext uri="{FF2B5EF4-FFF2-40B4-BE49-F238E27FC236}">
                <a16:creationId xmlns:a16="http://schemas.microsoft.com/office/drawing/2014/main" id="{387D394A-E4C4-E935-0900-17F4B88EEBD3}"/>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724988" y="5795023"/>
            <a:ext cx="3746500" cy="381000"/>
          </a:xfrm>
          <a:prstGeom prst="rect">
            <a:avLst/>
          </a:prstGeom>
        </p:spPr>
      </p:pic>
    </p:spTree>
    <p:extLst>
      <p:ext uri="{BB962C8B-B14F-4D97-AF65-F5344CB8AC3E}">
        <p14:creationId xmlns:p14="http://schemas.microsoft.com/office/powerpoint/2010/main" val="391428261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Three Column (White)">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47C73940-1394-1145-A37B-DD10AE53BC3F}"/>
              </a:ext>
            </a:extLst>
          </p:cNvPr>
          <p:cNvSpPr>
            <a:spLocks noGrp="1"/>
          </p:cNvSpPr>
          <p:nvPr>
            <p:ph type="ctrTitle" hasCustomPrompt="1"/>
          </p:nvPr>
        </p:nvSpPr>
        <p:spPr>
          <a:xfrm>
            <a:off x="496383" y="487510"/>
            <a:ext cx="11224562" cy="1276350"/>
          </a:xfrm>
          <a:prstGeom prst="rect">
            <a:avLst/>
          </a:prstGeom>
        </p:spPr>
        <p:txBody>
          <a:bodyPr anchor="t" anchorCtr="0">
            <a:normAutofit/>
          </a:bodyPr>
          <a:lstStyle>
            <a:lvl1pPr algn="l">
              <a:defRPr sz="4000" b="1" i="0">
                <a:solidFill>
                  <a:srgbClr val="222222"/>
                </a:solidFill>
                <a:latin typeface="Arial" panose="020B0604020202020204" pitchFamily="34" charset="0"/>
              </a:defRPr>
            </a:lvl1pPr>
          </a:lstStyle>
          <a:p>
            <a:r>
              <a:rPr lang="en-US"/>
              <a:t>This is sample bulleted text (3 columns)</a:t>
            </a:r>
            <a:br>
              <a:rPr lang="en-US"/>
            </a:br>
            <a:endParaRPr lang="en-US"/>
          </a:p>
        </p:txBody>
      </p:sp>
      <p:sp>
        <p:nvSpPr>
          <p:cNvPr id="7" name="Text Placeholder 3">
            <a:extLst>
              <a:ext uri="{FF2B5EF4-FFF2-40B4-BE49-F238E27FC236}">
                <a16:creationId xmlns:a16="http://schemas.microsoft.com/office/drawing/2014/main" id="{B47995B4-B0D2-C426-ACF5-CF4A86FA7B95}"/>
              </a:ext>
            </a:extLst>
          </p:cNvPr>
          <p:cNvSpPr>
            <a:spLocks noGrp="1"/>
          </p:cNvSpPr>
          <p:nvPr>
            <p:ph type="body" sz="quarter" idx="12" hasCustomPrompt="1"/>
          </p:nvPr>
        </p:nvSpPr>
        <p:spPr>
          <a:xfrm>
            <a:off x="539923" y="1916939"/>
            <a:ext cx="11177587" cy="3641147"/>
          </a:xfrm>
        </p:spPr>
        <p:txBody>
          <a:bodyPr numCol="3"/>
          <a:lstStyle>
            <a:lvl1pPr marL="285750" marR="0" indent="-285750" algn="l" defTabSz="914400" rtl="0" eaLnBrk="1" fontAlgn="auto" latinLnBrk="0" hangingPunct="1">
              <a:lnSpc>
                <a:spcPct val="150000"/>
              </a:lnSpc>
              <a:spcBef>
                <a:spcPts val="1000"/>
              </a:spcBef>
              <a:spcAft>
                <a:spcPts val="0"/>
              </a:spcAft>
              <a:buClrTx/>
              <a:buSzTx/>
              <a:buFont typeface="Arial" charset="0"/>
              <a:buChar char="•"/>
              <a:tabLst/>
              <a:defRPr sz="1800">
                <a:solidFill>
                  <a:schemeClr val="tx1"/>
                </a:solidFill>
                <a:latin typeface="Arial" panose="020B0604020202020204" pitchFamily="34" charset="0"/>
                <a:ea typeface="Lato" panose="020F0502020204030203" pitchFamily="34" charset="0"/>
              </a:defRPr>
            </a:lvl1pPr>
            <a:lvl2pPr>
              <a:lnSpc>
                <a:spcPct val="150000"/>
              </a:lnSpc>
              <a:defRPr sz="1800">
                <a:solidFill>
                  <a:schemeClr val="tx1"/>
                </a:solidFill>
                <a:latin typeface="Inter" panose="02000503000000020004" pitchFamily="2" charset="0"/>
                <a:ea typeface="Inter" panose="02000503000000020004" pitchFamily="2" charset="0"/>
              </a:defRPr>
            </a:lvl2pPr>
            <a:lvl3pPr>
              <a:lnSpc>
                <a:spcPct val="150000"/>
              </a:lnSpc>
              <a:defRPr sz="1800">
                <a:solidFill>
                  <a:schemeClr val="tx1"/>
                </a:solidFill>
                <a:latin typeface="Inter" panose="02000503000000020004" pitchFamily="2" charset="0"/>
                <a:ea typeface="Inter" panose="02000503000000020004" pitchFamily="2" charset="0"/>
              </a:defRPr>
            </a:lvl3pPr>
            <a:lvl4pPr>
              <a:lnSpc>
                <a:spcPct val="150000"/>
              </a:lnSpc>
              <a:defRPr sz="1800">
                <a:solidFill>
                  <a:schemeClr val="tx1"/>
                </a:solidFill>
                <a:latin typeface="Inter" panose="02000503000000020004" pitchFamily="2" charset="0"/>
                <a:ea typeface="Inter" panose="02000503000000020004" pitchFamily="2" charset="0"/>
              </a:defRPr>
            </a:lvl4pPr>
            <a:lvl5pPr>
              <a:lnSpc>
                <a:spcPct val="150000"/>
              </a:lnSpc>
              <a:defRPr sz="1800">
                <a:solidFill>
                  <a:schemeClr val="tx1"/>
                </a:solidFill>
                <a:latin typeface="Inter" panose="02000503000000020004" pitchFamily="2" charset="0"/>
                <a:ea typeface="Inter" panose="02000503000000020004" pitchFamily="2" charset="0"/>
              </a:defRPr>
            </a:lvl5pPr>
          </a:lstStyle>
          <a:p>
            <a:pPr lvl="0"/>
            <a:r>
              <a:rPr lang="en-GB"/>
              <a:t>Please use this space to insert written content as required </a:t>
            </a:r>
          </a:p>
          <a:p>
            <a:pPr lvl="0"/>
            <a:r>
              <a:rPr lang="en-GB"/>
              <a:t>Please use this space to insert written content as required </a:t>
            </a:r>
          </a:p>
          <a:p>
            <a:pPr lvl="0"/>
            <a:r>
              <a:rPr lang="en-GB"/>
              <a:t>Please use this space to insert written content as required </a:t>
            </a:r>
          </a:p>
          <a:p>
            <a:pPr lvl="0"/>
            <a:r>
              <a:rPr lang="en-GB"/>
              <a:t>Please use this space to insert written content as required </a:t>
            </a:r>
          </a:p>
          <a:p>
            <a:pPr lvl="0"/>
            <a:r>
              <a:rPr lang="en-GB"/>
              <a:t>Please use this space to insert written content as required </a:t>
            </a:r>
          </a:p>
          <a:p>
            <a:pPr lvl="0"/>
            <a:r>
              <a:rPr lang="en-GB"/>
              <a:t>Please use this space to insert written content as required </a:t>
            </a:r>
          </a:p>
          <a:p>
            <a:pPr lvl="0"/>
            <a:r>
              <a:rPr lang="en-GB"/>
              <a:t>Please use this space to insert written content as required </a:t>
            </a:r>
          </a:p>
          <a:p>
            <a:pPr lvl="0"/>
            <a:r>
              <a:rPr lang="en-GB"/>
              <a:t>Please use this space to insert written content as required </a:t>
            </a:r>
          </a:p>
          <a:p>
            <a:pPr lvl="0"/>
            <a:endParaRPr lang="en-GB"/>
          </a:p>
          <a:p>
            <a:pPr lvl="0"/>
            <a:endParaRPr lang="en-GB"/>
          </a:p>
        </p:txBody>
      </p:sp>
      <p:pic>
        <p:nvPicPr>
          <p:cNvPr id="5" name="Picture 4">
            <a:extLst>
              <a:ext uri="{FF2B5EF4-FFF2-40B4-BE49-F238E27FC236}">
                <a16:creationId xmlns:a16="http://schemas.microsoft.com/office/drawing/2014/main" id="{ABF6E0EA-4C5B-6C5D-7447-EFE478D04333}"/>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539923" y="6146056"/>
            <a:ext cx="585971" cy="197518"/>
          </a:xfrm>
          <a:prstGeom prst="rect">
            <a:avLst/>
          </a:prstGeom>
        </p:spPr>
      </p:pic>
    </p:spTree>
    <p:extLst>
      <p:ext uri="{BB962C8B-B14F-4D97-AF65-F5344CB8AC3E}">
        <p14:creationId xmlns:p14="http://schemas.microsoft.com/office/powerpoint/2010/main" val="193538708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Three Column (Grey)">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12F9D580-E317-5C4C-B981-C9DC1F5E28C6}"/>
              </a:ext>
              <a:ext uri="{C183D7F6-B498-43B3-948B-1728B52AA6E4}">
                <adec:decorative xmlns:adec="http://schemas.microsoft.com/office/drawing/2017/decorative" val="1"/>
              </a:ext>
            </a:extLst>
          </p:cNvPr>
          <p:cNvSpPr/>
          <p:nvPr/>
        </p:nvSpPr>
        <p:spPr>
          <a:xfrm>
            <a:off x="0" y="0"/>
            <a:ext cx="12192000" cy="6858000"/>
          </a:xfrm>
          <a:prstGeom prst="rect">
            <a:avLst/>
          </a:prstGeom>
          <a:solidFill>
            <a:srgbClr val="F7F4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latin typeface="Arial" panose="020B0604020202020204" pitchFamily="34" charset="0"/>
            </a:endParaRPr>
          </a:p>
        </p:txBody>
      </p:sp>
      <p:sp>
        <p:nvSpPr>
          <p:cNvPr id="10" name="Title 1">
            <a:extLst>
              <a:ext uri="{FF2B5EF4-FFF2-40B4-BE49-F238E27FC236}">
                <a16:creationId xmlns:a16="http://schemas.microsoft.com/office/drawing/2014/main" id="{DDE8F042-D308-184D-B342-2519009D3C19}"/>
              </a:ext>
            </a:extLst>
          </p:cNvPr>
          <p:cNvSpPr>
            <a:spLocks noGrp="1"/>
          </p:cNvSpPr>
          <p:nvPr>
            <p:ph type="ctrTitle" hasCustomPrompt="1"/>
          </p:nvPr>
        </p:nvSpPr>
        <p:spPr>
          <a:xfrm>
            <a:off x="496383" y="487510"/>
            <a:ext cx="11058308" cy="1276350"/>
          </a:xfrm>
          <a:prstGeom prst="rect">
            <a:avLst/>
          </a:prstGeom>
        </p:spPr>
        <p:txBody>
          <a:bodyPr anchor="t" anchorCtr="0">
            <a:normAutofit/>
          </a:bodyPr>
          <a:lstStyle>
            <a:lvl1pPr algn="l">
              <a:defRPr sz="4000" b="1" i="0">
                <a:solidFill>
                  <a:srgbClr val="222222"/>
                </a:solidFill>
                <a:latin typeface="Arial" panose="020B0604020202020204" pitchFamily="34" charset="0"/>
              </a:defRPr>
            </a:lvl1pPr>
          </a:lstStyle>
          <a:p>
            <a:r>
              <a:rPr lang="en-US"/>
              <a:t>This is sample bulleted text (3 columns)</a:t>
            </a:r>
            <a:br>
              <a:rPr lang="en-US"/>
            </a:br>
            <a:endParaRPr lang="en-US"/>
          </a:p>
        </p:txBody>
      </p:sp>
      <p:sp>
        <p:nvSpPr>
          <p:cNvPr id="7" name="Slide Number Placeholder 3">
            <a:extLst>
              <a:ext uri="{FF2B5EF4-FFF2-40B4-BE49-F238E27FC236}">
                <a16:creationId xmlns:a16="http://schemas.microsoft.com/office/drawing/2014/main" id="{27390C06-BD06-9CD8-C96F-FE7771E52774}"/>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tx1"/>
                </a:solidFill>
                <a:latin typeface="Arial" panose="020B0604020202020204" pitchFamily="34" charset="0"/>
                <a:ea typeface="Lato" panose="020F0502020204030203" pitchFamily="34" charset="0"/>
              </a:rPr>
              <a:pPr algn="ctr"/>
              <a:t>‹#›</a:t>
            </a:fld>
            <a:endParaRPr lang="en-US" sz="1200">
              <a:solidFill>
                <a:schemeClr val="tx1"/>
              </a:solidFill>
              <a:latin typeface="Arial" panose="020B0604020202020204" pitchFamily="34" charset="0"/>
              <a:ea typeface="Lato" panose="020F0502020204030203" pitchFamily="34" charset="0"/>
            </a:endParaRPr>
          </a:p>
        </p:txBody>
      </p:sp>
      <p:sp>
        <p:nvSpPr>
          <p:cNvPr id="13" name="Text Placeholder 3">
            <a:extLst>
              <a:ext uri="{FF2B5EF4-FFF2-40B4-BE49-F238E27FC236}">
                <a16:creationId xmlns:a16="http://schemas.microsoft.com/office/drawing/2014/main" id="{B47995B4-B0D2-C426-ACF5-CF4A86FA7B95}"/>
              </a:ext>
            </a:extLst>
          </p:cNvPr>
          <p:cNvSpPr>
            <a:spLocks noGrp="1"/>
          </p:cNvSpPr>
          <p:nvPr>
            <p:ph type="body" sz="quarter" idx="12" hasCustomPrompt="1"/>
          </p:nvPr>
        </p:nvSpPr>
        <p:spPr>
          <a:xfrm>
            <a:off x="510043" y="1916939"/>
            <a:ext cx="11177587" cy="3641147"/>
          </a:xfrm>
        </p:spPr>
        <p:txBody>
          <a:bodyPr numCol="3"/>
          <a:lstStyle>
            <a:lvl1pPr marL="285750" marR="0" indent="-285750" algn="l" defTabSz="914400" rtl="0" eaLnBrk="1" fontAlgn="auto" latinLnBrk="0" hangingPunct="1">
              <a:lnSpc>
                <a:spcPct val="150000"/>
              </a:lnSpc>
              <a:spcBef>
                <a:spcPts val="1000"/>
              </a:spcBef>
              <a:spcAft>
                <a:spcPts val="0"/>
              </a:spcAft>
              <a:buClrTx/>
              <a:buSzTx/>
              <a:buFont typeface="Arial" charset="0"/>
              <a:buChar char="•"/>
              <a:tabLst/>
              <a:defRPr sz="1800">
                <a:solidFill>
                  <a:schemeClr val="tx1"/>
                </a:solidFill>
                <a:latin typeface="Arial" panose="020B0604020202020204" pitchFamily="34" charset="0"/>
                <a:ea typeface="Lato" panose="020F0502020204030203" pitchFamily="34" charset="0"/>
              </a:defRPr>
            </a:lvl1pPr>
            <a:lvl2pPr>
              <a:lnSpc>
                <a:spcPct val="150000"/>
              </a:lnSpc>
              <a:defRPr sz="1800">
                <a:solidFill>
                  <a:schemeClr val="tx1"/>
                </a:solidFill>
                <a:latin typeface="Inter" panose="02000503000000020004" pitchFamily="2" charset="0"/>
                <a:ea typeface="Inter" panose="02000503000000020004" pitchFamily="2" charset="0"/>
              </a:defRPr>
            </a:lvl2pPr>
            <a:lvl3pPr>
              <a:lnSpc>
                <a:spcPct val="150000"/>
              </a:lnSpc>
              <a:defRPr sz="1800">
                <a:solidFill>
                  <a:schemeClr val="tx1"/>
                </a:solidFill>
                <a:latin typeface="Inter" panose="02000503000000020004" pitchFamily="2" charset="0"/>
                <a:ea typeface="Inter" panose="02000503000000020004" pitchFamily="2" charset="0"/>
              </a:defRPr>
            </a:lvl3pPr>
            <a:lvl4pPr>
              <a:lnSpc>
                <a:spcPct val="150000"/>
              </a:lnSpc>
              <a:defRPr sz="1800">
                <a:solidFill>
                  <a:schemeClr val="tx1"/>
                </a:solidFill>
                <a:latin typeface="Inter" panose="02000503000000020004" pitchFamily="2" charset="0"/>
                <a:ea typeface="Inter" panose="02000503000000020004" pitchFamily="2" charset="0"/>
              </a:defRPr>
            </a:lvl4pPr>
            <a:lvl5pPr>
              <a:lnSpc>
                <a:spcPct val="150000"/>
              </a:lnSpc>
              <a:defRPr sz="1800">
                <a:solidFill>
                  <a:schemeClr val="tx1"/>
                </a:solidFill>
                <a:latin typeface="Inter" panose="02000503000000020004" pitchFamily="2" charset="0"/>
                <a:ea typeface="Inter" panose="02000503000000020004" pitchFamily="2" charset="0"/>
              </a:defRPr>
            </a:lvl5pPr>
          </a:lstStyle>
          <a:p>
            <a:pPr lvl="0"/>
            <a:r>
              <a:rPr lang="en-GB"/>
              <a:t>Please use this space to insert written content as required </a:t>
            </a:r>
          </a:p>
          <a:p>
            <a:pPr lvl="0"/>
            <a:r>
              <a:rPr lang="en-GB"/>
              <a:t>Please use this space to insert written content as required </a:t>
            </a:r>
          </a:p>
          <a:p>
            <a:pPr lvl="0"/>
            <a:r>
              <a:rPr lang="en-GB"/>
              <a:t>Please use this space to insert written content as required </a:t>
            </a:r>
          </a:p>
          <a:p>
            <a:pPr lvl="0"/>
            <a:r>
              <a:rPr lang="en-GB"/>
              <a:t>Please use this space to insert written content as required </a:t>
            </a:r>
          </a:p>
          <a:p>
            <a:pPr lvl="0"/>
            <a:r>
              <a:rPr lang="en-GB"/>
              <a:t>Please use this space to insert written content as required </a:t>
            </a:r>
          </a:p>
          <a:p>
            <a:pPr lvl="0"/>
            <a:r>
              <a:rPr lang="en-GB"/>
              <a:t>Please use this space to insert written content as required </a:t>
            </a:r>
          </a:p>
          <a:p>
            <a:pPr lvl="0"/>
            <a:r>
              <a:rPr lang="en-GB"/>
              <a:t>Please use this space to insert written content as required </a:t>
            </a:r>
          </a:p>
          <a:p>
            <a:pPr lvl="0"/>
            <a:r>
              <a:rPr lang="en-GB"/>
              <a:t>Please use this space to insert written content as required </a:t>
            </a:r>
          </a:p>
          <a:p>
            <a:pPr lvl="0"/>
            <a:endParaRPr lang="en-GB"/>
          </a:p>
          <a:p>
            <a:pPr lvl="0"/>
            <a:endParaRPr lang="en-GB"/>
          </a:p>
        </p:txBody>
      </p:sp>
      <p:sp>
        <p:nvSpPr>
          <p:cNvPr id="12" name="Slide Number Placeholder 3">
            <a:extLst>
              <a:ext uri="{FF2B5EF4-FFF2-40B4-BE49-F238E27FC236}">
                <a16:creationId xmlns:a16="http://schemas.microsoft.com/office/drawing/2014/main" id="{27390C06-BD06-9CD8-C96F-FE7771E52774}"/>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tx1"/>
                </a:solidFill>
                <a:latin typeface="Arial" panose="020B0604020202020204" pitchFamily="34" charset="0"/>
                <a:ea typeface="Lato" panose="020F0502020204030203" pitchFamily="34" charset="0"/>
              </a:rPr>
              <a:pPr algn="ctr"/>
              <a:t>‹#›</a:t>
            </a:fld>
            <a:endParaRPr lang="en-US" sz="1200">
              <a:solidFill>
                <a:schemeClr val="tx1"/>
              </a:solidFill>
              <a:latin typeface="Arial" panose="020B0604020202020204" pitchFamily="34" charset="0"/>
              <a:ea typeface="Lato" panose="020F0502020204030203" pitchFamily="34" charset="0"/>
            </a:endParaRPr>
          </a:p>
        </p:txBody>
      </p:sp>
      <p:sp>
        <p:nvSpPr>
          <p:cNvPr id="8" name="Slide Number Placeholder 3">
            <a:extLst>
              <a:ext uri="{FF2B5EF4-FFF2-40B4-BE49-F238E27FC236}">
                <a16:creationId xmlns:a16="http://schemas.microsoft.com/office/drawing/2014/main" id="{4BED9458-EC91-0DDD-81D0-D8EA7CDBB8F7}"/>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tx1"/>
                </a:solidFill>
                <a:latin typeface="Arial" panose="020B0604020202020204" pitchFamily="34" charset="0"/>
                <a:ea typeface="Lato" panose="020F0502020204030203" pitchFamily="34" charset="0"/>
              </a:rPr>
              <a:pPr algn="ctr"/>
              <a:t>‹#›</a:t>
            </a:fld>
            <a:endParaRPr lang="en-US" sz="1200">
              <a:solidFill>
                <a:schemeClr val="tx1"/>
              </a:solidFill>
              <a:latin typeface="Arial" panose="020B0604020202020204" pitchFamily="34" charset="0"/>
              <a:ea typeface="Lato" panose="020F0502020204030203" pitchFamily="34" charset="0"/>
            </a:endParaRPr>
          </a:p>
        </p:txBody>
      </p:sp>
      <p:sp>
        <p:nvSpPr>
          <p:cNvPr id="14" name="Slide Number Placeholder 3">
            <a:extLst>
              <a:ext uri="{FF2B5EF4-FFF2-40B4-BE49-F238E27FC236}">
                <a16:creationId xmlns:a16="http://schemas.microsoft.com/office/drawing/2014/main" id="{6D431EAC-CCCF-F033-AA25-1C0750ED1428}"/>
              </a:ext>
            </a:extLst>
          </p:cNvPr>
          <p:cNvSpPr txBox="1">
            <a:spLocks/>
          </p:cNvSpPr>
          <p:nvPr userDrawn="1"/>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tx1"/>
                </a:solidFill>
                <a:latin typeface="Arial" panose="020B0604020202020204" pitchFamily="34" charset="0"/>
                <a:ea typeface="Lato" panose="020F0502020204030203" pitchFamily="34" charset="0"/>
              </a:rPr>
              <a:pPr algn="ctr"/>
              <a:t>‹#›</a:t>
            </a:fld>
            <a:endParaRPr lang="en-US" sz="1200">
              <a:solidFill>
                <a:schemeClr val="tx1"/>
              </a:solidFill>
              <a:latin typeface="Arial" panose="020B0604020202020204" pitchFamily="34" charset="0"/>
              <a:ea typeface="Lato" panose="020F0502020204030203" pitchFamily="34" charset="0"/>
            </a:endParaRPr>
          </a:p>
        </p:txBody>
      </p:sp>
      <p:pic>
        <p:nvPicPr>
          <p:cNvPr id="16" name="Picture 15">
            <a:extLst>
              <a:ext uri="{FF2B5EF4-FFF2-40B4-BE49-F238E27FC236}">
                <a16:creationId xmlns:a16="http://schemas.microsoft.com/office/drawing/2014/main" id="{31CD765D-C425-5545-1A03-16E4327141BB}"/>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539923" y="6146056"/>
            <a:ext cx="585971" cy="197518"/>
          </a:xfrm>
          <a:prstGeom prst="rect">
            <a:avLst/>
          </a:prstGeom>
        </p:spPr>
      </p:pic>
    </p:spTree>
    <p:extLst>
      <p:ext uri="{BB962C8B-B14F-4D97-AF65-F5344CB8AC3E}">
        <p14:creationId xmlns:p14="http://schemas.microsoft.com/office/powerpoint/2010/main" val="42174123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Three Column (Teal)">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12F9D580-E317-5C4C-B981-C9DC1F5E28C6}"/>
              </a:ext>
              <a:ext uri="{C183D7F6-B498-43B3-948B-1728B52AA6E4}">
                <adec:decorative xmlns:adec="http://schemas.microsoft.com/office/drawing/2017/decorative" val="1"/>
              </a:ext>
            </a:extLst>
          </p:cNvPr>
          <p:cNvSpPr/>
          <p:nvPr/>
        </p:nvSpPr>
        <p:spPr>
          <a:xfrm>
            <a:off x="0" y="0"/>
            <a:ext cx="12192000" cy="6858000"/>
          </a:xfrm>
          <a:prstGeom prst="rect">
            <a:avLst/>
          </a:prstGeom>
          <a:solidFill>
            <a:srgbClr val="2280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latin typeface="Arial" panose="020B0604020202020204" pitchFamily="34" charset="0"/>
            </a:endParaRPr>
          </a:p>
        </p:txBody>
      </p:sp>
      <p:sp>
        <p:nvSpPr>
          <p:cNvPr id="8" name="Title 1">
            <a:extLst>
              <a:ext uri="{FF2B5EF4-FFF2-40B4-BE49-F238E27FC236}">
                <a16:creationId xmlns:a16="http://schemas.microsoft.com/office/drawing/2014/main" id="{8B2FD56C-BB5C-3D45-8F56-0F195C1428C3}"/>
              </a:ext>
            </a:extLst>
          </p:cNvPr>
          <p:cNvSpPr>
            <a:spLocks noGrp="1"/>
          </p:cNvSpPr>
          <p:nvPr>
            <p:ph type="ctrTitle" hasCustomPrompt="1"/>
          </p:nvPr>
        </p:nvSpPr>
        <p:spPr>
          <a:xfrm>
            <a:off x="496383" y="487510"/>
            <a:ext cx="11076781" cy="1276350"/>
          </a:xfrm>
          <a:prstGeom prst="rect">
            <a:avLst/>
          </a:prstGeom>
        </p:spPr>
        <p:txBody>
          <a:bodyPr anchor="t" anchorCtr="0">
            <a:normAutofit/>
          </a:bodyPr>
          <a:lstStyle>
            <a:lvl1pPr algn="l">
              <a:defRPr sz="4000" b="1" i="0">
                <a:solidFill>
                  <a:srgbClr val="FFFFFF"/>
                </a:solidFill>
                <a:latin typeface="Arial" panose="020B0604020202020204" pitchFamily="34" charset="0"/>
              </a:defRPr>
            </a:lvl1pPr>
          </a:lstStyle>
          <a:p>
            <a:r>
              <a:rPr lang="en-US"/>
              <a:t>This is sample bulleted text (3 columns)</a:t>
            </a:r>
            <a:br>
              <a:rPr lang="en-US"/>
            </a:br>
            <a:endParaRPr lang="en-US"/>
          </a:p>
        </p:txBody>
      </p:sp>
      <p:sp>
        <p:nvSpPr>
          <p:cNvPr id="7" name="Slide Number Placeholder 3">
            <a:extLst>
              <a:ext uri="{FF2B5EF4-FFF2-40B4-BE49-F238E27FC236}">
                <a16:creationId xmlns:a16="http://schemas.microsoft.com/office/drawing/2014/main" id="{0EEA4251-8CFD-B3E0-D721-6F017DCF6B67}"/>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Arial" panose="020B0604020202020204" pitchFamily="34" charset="0"/>
                <a:ea typeface="Lato" panose="020F0502020204030203" pitchFamily="34" charset="0"/>
              </a:rPr>
              <a:pPr algn="ctr"/>
              <a:t>‹#›</a:t>
            </a:fld>
            <a:endParaRPr lang="en-US" sz="1200">
              <a:solidFill>
                <a:schemeClr val="bg1"/>
              </a:solidFill>
              <a:latin typeface="Arial" panose="020B0604020202020204" pitchFamily="34" charset="0"/>
              <a:ea typeface="Lato" panose="020F0502020204030203" pitchFamily="34" charset="0"/>
            </a:endParaRPr>
          </a:p>
        </p:txBody>
      </p:sp>
      <p:sp>
        <p:nvSpPr>
          <p:cNvPr id="9" name="Text Placeholder 3">
            <a:extLst>
              <a:ext uri="{FF2B5EF4-FFF2-40B4-BE49-F238E27FC236}">
                <a16:creationId xmlns:a16="http://schemas.microsoft.com/office/drawing/2014/main" id="{B47995B4-B0D2-C426-ACF5-CF4A86FA7B95}"/>
              </a:ext>
            </a:extLst>
          </p:cNvPr>
          <p:cNvSpPr>
            <a:spLocks noGrp="1"/>
          </p:cNvSpPr>
          <p:nvPr>
            <p:ph type="body" sz="quarter" idx="12" hasCustomPrompt="1"/>
          </p:nvPr>
        </p:nvSpPr>
        <p:spPr>
          <a:xfrm>
            <a:off x="539923" y="1916939"/>
            <a:ext cx="11177587" cy="3641147"/>
          </a:xfrm>
        </p:spPr>
        <p:txBody>
          <a:bodyPr numCol="3"/>
          <a:lstStyle>
            <a:lvl1pPr marL="285750" marR="0" indent="-285750" algn="l" defTabSz="914400" rtl="0" eaLnBrk="1" fontAlgn="auto" latinLnBrk="0" hangingPunct="1">
              <a:lnSpc>
                <a:spcPct val="150000"/>
              </a:lnSpc>
              <a:spcBef>
                <a:spcPts val="1000"/>
              </a:spcBef>
              <a:spcAft>
                <a:spcPts val="0"/>
              </a:spcAft>
              <a:buClrTx/>
              <a:buSzTx/>
              <a:buFont typeface="Arial" charset="0"/>
              <a:buChar char="•"/>
              <a:tabLst/>
              <a:defRPr sz="1800">
                <a:solidFill>
                  <a:schemeClr val="bg1"/>
                </a:solidFill>
                <a:latin typeface="Arial" panose="020B0604020202020204" pitchFamily="34" charset="0"/>
                <a:ea typeface="Lato" panose="020F0502020204030203" pitchFamily="34" charset="0"/>
              </a:defRPr>
            </a:lvl1pPr>
            <a:lvl2pPr>
              <a:lnSpc>
                <a:spcPct val="150000"/>
              </a:lnSpc>
              <a:defRPr sz="1800">
                <a:solidFill>
                  <a:schemeClr val="tx1"/>
                </a:solidFill>
                <a:latin typeface="Inter" panose="02000503000000020004" pitchFamily="2" charset="0"/>
                <a:ea typeface="Inter" panose="02000503000000020004" pitchFamily="2" charset="0"/>
              </a:defRPr>
            </a:lvl2pPr>
            <a:lvl3pPr>
              <a:lnSpc>
                <a:spcPct val="150000"/>
              </a:lnSpc>
              <a:defRPr sz="1800">
                <a:solidFill>
                  <a:schemeClr val="tx1"/>
                </a:solidFill>
                <a:latin typeface="Inter" panose="02000503000000020004" pitchFamily="2" charset="0"/>
                <a:ea typeface="Inter" panose="02000503000000020004" pitchFamily="2" charset="0"/>
              </a:defRPr>
            </a:lvl3pPr>
            <a:lvl4pPr>
              <a:lnSpc>
                <a:spcPct val="150000"/>
              </a:lnSpc>
              <a:defRPr sz="1800">
                <a:solidFill>
                  <a:schemeClr val="tx1"/>
                </a:solidFill>
                <a:latin typeface="Inter" panose="02000503000000020004" pitchFamily="2" charset="0"/>
                <a:ea typeface="Inter" panose="02000503000000020004" pitchFamily="2" charset="0"/>
              </a:defRPr>
            </a:lvl4pPr>
            <a:lvl5pPr>
              <a:lnSpc>
                <a:spcPct val="150000"/>
              </a:lnSpc>
              <a:defRPr sz="1800">
                <a:solidFill>
                  <a:schemeClr val="tx1"/>
                </a:solidFill>
                <a:latin typeface="Inter" panose="02000503000000020004" pitchFamily="2" charset="0"/>
                <a:ea typeface="Inter" panose="02000503000000020004" pitchFamily="2" charset="0"/>
              </a:defRPr>
            </a:lvl5pPr>
          </a:lstStyle>
          <a:p>
            <a:pPr lvl="0"/>
            <a:r>
              <a:rPr lang="en-GB"/>
              <a:t>Please use this space to insert written content as required </a:t>
            </a:r>
          </a:p>
          <a:p>
            <a:pPr lvl="0"/>
            <a:r>
              <a:rPr lang="en-GB"/>
              <a:t>Please use this space to insert written content as required </a:t>
            </a:r>
          </a:p>
          <a:p>
            <a:pPr lvl="0"/>
            <a:r>
              <a:rPr lang="en-GB"/>
              <a:t>Please use this space to insert written content as required </a:t>
            </a:r>
          </a:p>
          <a:p>
            <a:pPr lvl="0"/>
            <a:r>
              <a:rPr lang="en-GB"/>
              <a:t>Please use this space to insert written content as required </a:t>
            </a:r>
          </a:p>
          <a:p>
            <a:pPr lvl="0"/>
            <a:r>
              <a:rPr lang="en-GB"/>
              <a:t>Please use this space to insert written content as required </a:t>
            </a:r>
          </a:p>
          <a:p>
            <a:pPr lvl="0"/>
            <a:r>
              <a:rPr lang="en-GB"/>
              <a:t>Please use this space to insert written content as required </a:t>
            </a:r>
          </a:p>
          <a:p>
            <a:pPr lvl="0"/>
            <a:r>
              <a:rPr lang="en-GB"/>
              <a:t>Please use this space to insert written content as required </a:t>
            </a:r>
          </a:p>
          <a:p>
            <a:pPr lvl="0"/>
            <a:r>
              <a:rPr lang="en-GB"/>
              <a:t>Please use this space to insert written content as required </a:t>
            </a:r>
          </a:p>
          <a:p>
            <a:pPr lvl="0"/>
            <a:endParaRPr lang="en-GB"/>
          </a:p>
          <a:p>
            <a:pPr lvl="0"/>
            <a:endParaRPr lang="en-GB"/>
          </a:p>
        </p:txBody>
      </p:sp>
      <p:sp>
        <p:nvSpPr>
          <p:cNvPr id="13" name="Slide Number Placeholder 3">
            <a:extLst>
              <a:ext uri="{FF2B5EF4-FFF2-40B4-BE49-F238E27FC236}">
                <a16:creationId xmlns:a16="http://schemas.microsoft.com/office/drawing/2014/main" id="{0EEA4251-8CFD-B3E0-D721-6F017DCF6B67}"/>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Arial" panose="020B0604020202020204" pitchFamily="34" charset="0"/>
                <a:ea typeface="Lato" panose="020F0502020204030203" pitchFamily="34" charset="0"/>
              </a:rPr>
              <a:pPr algn="ctr"/>
              <a:t>‹#›</a:t>
            </a:fld>
            <a:endParaRPr lang="en-US" sz="1200">
              <a:solidFill>
                <a:schemeClr val="bg1"/>
              </a:solidFill>
              <a:latin typeface="Arial" panose="020B0604020202020204" pitchFamily="34" charset="0"/>
              <a:ea typeface="Lato" panose="020F0502020204030203" pitchFamily="34" charset="0"/>
            </a:endParaRPr>
          </a:p>
        </p:txBody>
      </p:sp>
      <p:sp>
        <p:nvSpPr>
          <p:cNvPr id="11" name="Slide Number Placeholder 3">
            <a:extLst>
              <a:ext uri="{FF2B5EF4-FFF2-40B4-BE49-F238E27FC236}">
                <a16:creationId xmlns:a16="http://schemas.microsoft.com/office/drawing/2014/main" id="{78EE0FF4-7CF4-1BE1-C7EC-A7BF890D743E}"/>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Arial" panose="020B0604020202020204" pitchFamily="34" charset="0"/>
                <a:ea typeface="Lato" panose="020F0502020204030203" pitchFamily="34" charset="0"/>
              </a:rPr>
              <a:pPr algn="ctr"/>
              <a:t>‹#›</a:t>
            </a:fld>
            <a:endParaRPr lang="en-US" sz="1200">
              <a:solidFill>
                <a:schemeClr val="bg1"/>
              </a:solidFill>
              <a:latin typeface="Arial" panose="020B0604020202020204" pitchFamily="34" charset="0"/>
              <a:ea typeface="Lato" panose="020F0502020204030203" pitchFamily="34" charset="0"/>
            </a:endParaRPr>
          </a:p>
        </p:txBody>
      </p:sp>
      <p:sp>
        <p:nvSpPr>
          <p:cNvPr id="12" name="Slide Number Placeholder 3">
            <a:extLst>
              <a:ext uri="{FF2B5EF4-FFF2-40B4-BE49-F238E27FC236}">
                <a16:creationId xmlns:a16="http://schemas.microsoft.com/office/drawing/2014/main" id="{FCB2ECA4-86F5-928A-8109-698BE4DB7460}"/>
              </a:ext>
            </a:extLst>
          </p:cNvPr>
          <p:cNvSpPr txBox="1">
            <a:spLocks/>
          </p:cNvSpPr>
          <p:nvPr userDrawn="1"/>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Arial" panose="020B0604020202020204" pitchFamily="34" charset="0"/>
                <a:ea typeface="Lato" panose="020F0502020204030203" pitchFamily="34" charset="0"/>
              </a:rPr>
              <a:pPr algn="ctr"/>
              <a:t>‹#›</a:t>
            </a:fld>
            <a:endParaRPr lang="en-US" sz="1200">
              <a:solidFill>
                <a:schemeClr val="bg1"/>
              </a:solidFill>
              <a:latin typeface="Arial" panose="020B0604020202020204" pitchFamily="34" charset="0"/>
              <a:ea typeface="Lato" panose="020F0502020204030203" pitchFamily="34" charset="0"/>
            </a:endParaRPr>
          </a:p>
        </p:txBody>
      </p:sp>
      <p:pic>
        <p:nvPicPr>
          <p:cNvPr id="15" name="Picture 14">
            <a:extLst>
              <a:ext uri="{FF2B5EF4-FFF2-40B4-BE49-F238E27FC236}">
                <a16:creationId xmlns:a16="http://schemas.microsoft.com/office/drawing/2014/main" id="{5B69CD60-9A52-0A6D-BADA-DACBCE2884F3}"/>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539924" y="6146056"/>
            <a:ext cx="585971" cy="197518"/>
          </a:xfrm>
          <a:prstGeom prst="rect">
            <a:avLst/>
          </a:prstGeom>
        </p:spPr>
      </p:pic>
    </p:spTree>
    <p:extLst>
      <p:ext uri="{BB962C8B-B14F-4D97-AF65-F5344CB8AC3E}">
        <p14:creationId xmlns:p14="http://schemas.microsoft.com/office/powerpoint/2010/main" val="336166170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Three Column (Purple)">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12F9D580-E317-5C4C-B981-C9DC1F5E28C6}"/>
              </a:ext>
              <a:ext uri="{C183D7F6-B498-43B3-948B-1728B52AA6E4}">
                <adec:decorative xmlns:adec="http://schemas.microsoft.com/office/drawing/2017/decorative" val="1"/>
              </a:ext>
            </a:extLst>
          </p:cNvPr>
          <p:cNvSpPr/>
          <p:nvPr/>
        </p:nvSpPr>
        <p:spPr>
          <a:xfrm>
            <a:off x="-33517" y="0"/>
            <a:ext cx="12192000" cy="6858000"/>
          </a:xfrm>
          <a:prstGeom prst="rect">
            <a:avLst/>
          </a:prstGeom>
          <a:solidFill>
            <a:srgbClr val="0043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latin typeface="Arial" panose="020B0604020202020204" pitchFamily="34" charset="0"/>
            </a:endParaRPr>
          </a:p>
        </p:txBody>
      </p:sp>
      <p:sp>
        <p:nvSpPr>
          <p:cNvPr id="7" name="Title 1">
            <a:extLst>
              <a:ext uri="{FF2B5EF4-FFF2-40B4-BE49-F238E27FC236}">
                <a16:creationId xmlns:a16="http://schemas.microsoft.com/office/drawing/2014/main" id="{8BAD4AF8-AA18-5A42-BB2F-5211ADA7E94F}"/>
              </a:ext>
            </a:extLst>
          </p:cNvPr>
          <p:cNvSpPr>
            <a:spLocks noGrp="1"/>
          </p:cNvSpPr>
          <p:nvPr>
            <p:ph type="ctrTitle" hasCustomPrompt="1"/>
          </p:nvPr>
        </p:nvSpPr>
        <p:spPr>
          <a:xfrm>
            <a:off x="496384" y="487510"/>
            <a:ext cx="11132198" cy="1291188"/>
          </a:xfrm>
          <a:prstGeom prst="rect">
            <a:avLst/>
          </a:prstGeom>
        </p:spPr>
        <p:txBody>
          <a:bodyPr anchor="t" anchorCtr="0">
            <a:normAutofit/>
          </a:bodyPr>
          <a:lstStyle>
            <a:lvl1pPr algn="l">
              <a:defRPr sz="4000" b="1" i="0">
                <a:solidFill>
                  <a:schemeClr val="bg1"/>
                </a:solidFill>
                <a:latin typeface="Arial" panose="020B0604020202020204" pitchFamily="34" charset="0"/>
              </a:defRPr>
            </a:lvl1pPr>
          </a:lstStyle>
          <a:p>
            <a:r>
              <a:rPr lang="en-US"/>
              <a:t>This is sample bulleted text (3 columns)</a:t>
            </a:r>
            <a:br>
              <a:rPr lang="en-US"/>
            </a:br>
            <a:endParaRPr lang="en-US"/>
          </a:p>
        </p:txBody>
      </p:sp>
      <p:sp>
        <p:nvSpPr>
          <p:cNvPr id="9" name="Slide Number Placeholder 3">
            <a:extLst>
              <a:ext uri="{FF2B5EF4-FFF2-40B4-BE49-F238E27FC236}">
                <a16:creationId xmlns:a16="http://schemas.microsoft.com/office/drawing/2014/main" id="{03597521-B8F5-CAB8-884C-7F7852DFEC68}"/>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Arial" panose="020B0604020202020204" pitchFamily="34" charset="0"/>
                <a:ea typeface="Lato" panose="020F0502020204030203" pitchFamily="34" charset="0"/>
              </a:rPr>
              <a:pPr algn="ctr"/>
              <a:t>‹#›</a:t>
            </a:fld>
            <a:endParaRPr lang="en-US" sz="1200">
              <a:solidFill>
                <a:schemeClr val="bg1"/>
              </a:solidFill>
              <a:latin typeface="Arial" panose="020B0604020202020204" pitchFamily="34" charset="0"/>
              <a:ea typeface="Lato" panose="020F0502020204030203" pitchFamily="34" charset="0"/>
            </a:endParaRPr>
          </a:p>
        </p:txBody>
      </p:sp>
      <p:sp>
        <p:nvSpPr>
          <p:cNvPr id="11" name="Text Placeholder 3">
            <a:extLst>
              <a:ext uri="{FF2B5EF4-FFF2-40B4-BE49-F238E27FC236}">
                <a16:creationId xmlns:a16="http://schemas.microsoft.com/office/drawing/2014/main" id="{B47995B4-B0D2-C426-ACF5-CF4A86FA7B95}"/>
              </a:ext>
            </a:extLst>
          </p:cNvPr>
          <p:cNvSpPr>
            <a:spLocks noGrp="1"/>
          </p:cNvSpPr>
          <p:nvPr>
            <p:ph type="body" sz="quarter" idx="12" hasCustomPrompt="1"/>
          </p:nvPr>
        </p:nvSpPr>
        <p:spPr>
          <a:xfrm>
            <a:off x="539923" y="1928892"/>
            <a:ext cx="11177587" cy="3641147"/>
          </a:xfrm>
        </p:spPr>
        <p:txBody>
          <a:bodyPr numCol="3"/>
          <a:lstStyle>
            <a:lvl1pPr marL="285750" marR="0" indent="-285750" algn="l" defTabSz="914400" rtl="0" eaLnBrk="1" fontAlgn="auto" latinLnBrk="0" hangingPunct="1">
              <a:lnSpc>
                <a:spcPct val="150000"/>
              </a:lnSpc>
              <a:spcBef>
                <a:spcPts val="1000"/>
              </a:spcBef>
              <a:spcAft>
                <a:spcPts val="0"/>
              </a:spcAft>
              <a:buClrTx/>
              <a:buSzTx/>
              <a:buFont typeface="Arial" charset="0"/>
              <a:buChar char="•"/>
              <a:tabLst/>
              <a:defRPr sz="1800">
                <a:solidFill>
                  <a:schemeClr val="bg1"/>
                </a:solidFill>
                <a:latin typeface="Arial" panose="020B0604020202020204" pitchFamily="34" charset="0"/>
                <a:ea typeface="Lato" panose="020F0502020204030203" pitchFamily="34" charset="0"/>
              </a:defRPr>
            </a:lvl1pPr>
            <a:lvl2pPr>
              <a:lnSpc>
                <a:spcPct val="150000"/>
              </a:lnSpc>
              <a:defRPr sz="1800">
                <a:solidFill>
                  <a:schemeClr val="tx1"/>
                </a:solidFill>
                <a:latin typeface="Inter" panose="02000503000000020004" pitchFamily="2" charset="0"/>
                <a:ea typeface="Inter" panose="02000503000000020004" pitchFamily="2" charset="0"/>
              </a:defRPr>
            </a:lvl2pPr>
            <a:lvl3pPr>
              <a:lnSpc>
                <a:spcPct val="150000"/>
              </a:lnSpc>
              <a:defRPr sz="1800">
                <a:solidFill>
                  <a:schemeClr val="tx1"/>
                </a:solidFill>
                <a:latin typeface="Inter" panose="02000503000000020004" pitchFamily="2" charset="0"/>
                <a:ea typeface="Inter" panose="02000503000000020004" pitchFamily="2" charset="0"/>
              </a:defRPr>
            </a:lvl3pPr>
            <a:lvl4pPr>
              <a:lnSpc>
                <a:spcPct val="150000"/>
              </a:lnSpc>
              <a:defRPr sz="1800">
                <a:solidFill>
                  <a:schemeClr val="tx1"/>
                </a:solidFill>
                <a:latin typeface="Inter" panose="02000503000000020004" pitchFamily="2" charset="0"/>
                <a:ea typeface="Inter" panose="02000503000000020004" pitchFamily="2" charset="0"/>
              </a:defRPr>
            </a:lvl4pPr>
            <a:lvl5pPr>
              <a:lnSpc>
                <a:spcPct val="150000"/>
              </a:lnSpc>
              <a:defRPr sz="1800">
                <a:solidFill>
                  <a:schemeClr val="tx1"/>
                </a:solidFill>
                <a:latin typeface="Inter" panose="02000503000000020004" pitchFamily="2" charset="0"/>
                <a:ea typeface="Inter" panose="02000503000000020004" pitchFamily="2" charset="0"/>
              </a:defRPr>
            </a:lvl5pPr>
          </a:lstStyle>
          <a:p>
            <a:pPr lvl="0"/>
            <a:r>
              <a:rPr lang="en-GB"/>
              <a:t>Please use this space to insert written content as required </a:t>
            </a:r>
          </a:p>
          <a:p>
            <a:pPr lvl="0"/>
            <a:r>
              <a:rPr lang="en-GB"/>
              <a:t>Please use this space to insert written content as required </a:t>
            </a:r>
          </a:p>
          <a:p>
            <a:pPr lvl="0"/>
            <a:r>
              <a:rPr lang="en-GB"/>
              <a:t>Please use this space to insert written content as required </a:t>
            </a:r>
          </a:p>
          <a:p>
            <a:pPr lvl="0"/>
            <a:r>
              <a:rPr lang="en-GB"/>
              <a:t>Please use this space to insert written content as required </a:t>
            </a:r>
          </a:p>
          <a:p>
            <a:pPr lvl="0"/>
            <a:r>
              <a:rPr lang="en-GB"/>
              <a:t>Please use this space to insert written content as required </a:t>
            </a:r>
          </a:p>
          <a:p>
            <a:pPr lvl="0"/>
            <a:r>
              <a:rPr lang="en-GB"/>
              <a:t>Please use this space to insert written content as required </a:t>
            </a:r>
          </a:p>
          <a:p>
            <a:pPr lvl="0"/>
            <a:r>
              <a:rPr lang="en-GB"/>
              <a:t>Please use this space to insert written content as required </a:t>
            </a:r>
          </a:p>
          <a:p>
            <a:pPr lvl="0"/>
            <a:r>
              <a:rPr lang="en-GB"/>
              <a:t>Please use this space to insert written content as required </a:t>
            </a:r>
          </a:p>
          <a:p>
            <a:pPr lvl="0"/>
            <a:endParaRPr lang="en-GB"/>
          </a:p>
          <a:p>
            <a:pPr lvl="0"/>
            <a:endParaRPr lang="en-GB"/>
          </a:p>
        </p:txBody>
      </p:sp>
      <p:sp>
        <p:nvSpPr>
          <p:cNvPr id="13" name="Slide Number Placeholder 3">
            <a:extLst>
              <a:ext uri="{FF2B5EF4-FFF2-40B4-BE49-F238E27FC236}">
                <a16:creationId xmlns:a16="http://schemas.microsoft.com/office/drawing/2014/main" id="{03597521-B8F5-CAB8-884C-7F7852DFEC68}"/>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Arial" panose="020B0604020202020204" pitchFamily="34" charset="0"/>
                <a:ea typeface="Lato" panose="020F0502020204030203" pitchFamily="34" charset="0"/>
              </a:rPr>
              <a:pPr algn="ctr"/>
              <a:t>‹#›</a:t>
            </a:fld>
            <a:endParaRPr lang="en-US" sz="1200">
              <a:solidFill>
                <a:schemeClr val="bg1"/>
              </a:solidFill>
              <a:latin typeface="Arial" panose="020B0604020202020204" pitchFamily="34" charset="0"/>
              <a:ea typeface="Lato" panose="020F0502020204030203" pitchFamily="34" charset="0"/>
            </a:endParaRPr>
          </a:p>
        </p:txBody>
      </p:sp>
      <p:sp>
        <p:nvSpPr>
          <p:cNvPr id="10" name="Slide Number Placeholder 3">
            <a:extLst>
              <a:ext uri="{FF2B5EF4-FFF2-40B4-BE49-F238E27FC236}">
                <a16:creationId xmlns:a16="http://schemas.microsoft.com/office/drawing/2014/main" id="{03A976B7-8EB2-91A1-8D3D-0F2289B86830}"/>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Arial" panose="020B0604020202020204" pitchFamily="34" charset="0"/>
                <a:ea typeface="Lato" panose="020F0502020204030203" pitchFamily="34" charset="0"/>
              </a:rPr>
              <a:pPr algn="ctr"/>
              <a:t>‹#›</a:t>
            </a:fld>
            <a:endParaRPr lang="en-US" sz="1200">
              <a:solidFill>
                <a:schemeClr val="bg1"/>
              </a:solidFill>
              <a:latin typeface="Arial" panose="020B0604020202020204" pitchFamily="34" charset="0"/>
              <a:ea typeface="Lato" panose="020F0502020204030203" pitchFamily="34" charset="0"/>
            </a:endParaRPr>
          </a:p>
        </p:txBody>
      </p:sp>
      <p:sp>
        <p:nvSpPr>
          <p:cNvPr id="12" name="Slide Number Placeholder 3">
            <a:extLst>
              <a:ext uri="{FF2B5EF4-FFF2-40B4-BE49-F238E27FC236}">
                <a16:creationId xmlns:a16="http://schemas.microsoft.com/office/drawing/2014/main" id="{12D3821A-C6BC-1009-35C8-4094C89935BD}"/>
              </a:ext>
            </a:extLst>
          </p:cNvPr>
          <p:cNvSpPr txBox="1">
            <a:spLocks/>
          </p:cNvSpPr>
          <p:nvPr userDrawn="1"/>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Arial" panose="020B0604020202020204" pitchFamily="34" charset="0"/>
                <a:ea typeface="Lato" panose="020F0502020204030203" pitchFamily="34" charset="0"/>
              </a:rPr>
              <a:pPr algn="ctr"/>
              <a:t>‹#›</a:t>
            </a:fld>
            <a:endParaRPr lang="en-US" sz="1200">
              <a:solidFill>
                <a:schemeClr val="bg1"/>
              </a:solidFill>
              <a:latin typeface="Arial" panose="020B0604020202020204" pitchFamily="34" charset="0"/>
              <a:ea typeface="Lato" panose="020F0502020204030203" pitchFamily="34" charset="0"/>
            </a:endParaRPr>
          </a:p>
        </p:txBody>
      </p:sp>
      <p:pic>
        <p:nvPicPr>
          <p:cNvPr id="16" name="Picture 15">
            <a:extLst>
              <a:ext uri="{FF2B5EF4-FFF2-40B4-BE49-F238E27FC236}">
                <a16:creationId xmlns:a16="http://schemas.microsoft.com/office/drawing/2014/main" id="{094D1BFE-B2F4-4CD4-D233-ACB66BB716E9}"/>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539924" y="6146056"/>
            <a:ext cx="585971" cy="197518"/>
          </a:xfrm>
          <a:prstGeom prst="rect">
            <a:avLst/>
          </a:prstGeom>
        </p:spPr>
      </p:pic>
    </p:spTree>
    <p:extLst>
      <p:ext uri="{BB962C8B-B14F-4D97-AF65-F5344CB8AC3E}">
        <p14:creationId xmlns:p14="http://schemas.microsoft.com/office/powerpoint/2010/main" val="177005242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Sample Layout Page (Whit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2D06FB-66AF-0540-962A-7751FA64099F}"/>
              </a:ext>
            </a:extLst>
          </p:cNvPr>
          <p:cNvSpPr>
            <a:spLocks noGrp="1"/>
          </p:cNvSpPr>
          <p:nvPr>
            <p:ph type="ctrTitle" hasCustomPrompt="1"/>
          </p:nvPr>
        </p:nvSpPr>
        <p:spPr>
          <a:xfrm>
            <a:off x="496384" y="487510"/>
            <a:ext cx="8629143" cy="1276350"/>
          </a:xfrm>
          <a:prstGeom prst="rect">
            <a:avLst/>
          </a:prstGeom>
        </p:spPr>
        <p:txBody>
          <a:bodyPr anchor="t" anchorCtr="0">
            <a:normAutofit/>
          </a:bodyPr>
          <a:lstStyle>
            <a:lvl1pPr algn="l">
              <a:defRPr sz="4000" b="1" i="0">
                <a:latin typeface="Arial" panose="020B0604020202020204" pitchFamily="34" charset="0"/>
              </a:defRPr>
            </a:lvl1pPr>
          </a:lstStyle>
          <a:p>
            <a:r>
              <a:rPr lang="en-US"/>
              <a:t>This is a sample page layout</a:t>
            </a:r>
            <a:br>
              <a:rPr lang="en-US"/>
            </a:br>
            <a:endParaRPr lang="en-US"/>
          </a:p>
        </p:txBody>
      </p:sp>
      <p:sp>
        <p:nvSpPr>
          <p:cNvPr id="7" name="Picture Placeholder 7">
            <a:extLst>
              <a:ext uri="{FF2B5EF4-FFF2-40B4-BE49-F238E27FC236}">
                <a16:creationId xmlns:a16="http://schemas.microsoft.com/office/drawing/2014/main" id="{9F1E3FF1-EAC5-11C4-A42E-BE75B5A57BA8}"/>
              </a:ext>
              <a:ext uri="{C183D7F6-B498-43B3-948B-1728B52AA6E4}">
                <adec:decorative xmlns:adec="http://schemas.microsoft.com/office/drawing/2017/decorative" val="1"/>
              </a:ext>
            </a:extLst>
          </p:cNvPr>
          <p:cNvSpPr>
            <a:spLocks noGrp="1"/>
          </p:cNvSpPr>
          <p:nvPr>
            <p:ph type="pic" sz="quarter" idx="10"/>
          </p:nvPr>
        </p:nvSpPr>
        <p:spPr>
          <a:xfrm>
            <a:off x="9424689" y="0"/>
            <a:ext cx="2767312" cy="6858000"/>
          </a:xfrm>
          <a:custGeom>
            <a:avLst/>
            <a:gdLst>
              <a:gd name="connsiteX0" fmla="*/ 0 w 6461125"/>
              <a:gd name="connsiteY0" fmla="*/ 0 h 6858000"/>
              <a:gd name="connsiteX1" fmla="*/ 6461125 w 6461125"/>
              <a:gd name="connsiteY1" fmla="*/ 0 h 6858000"/>
              <a:gd name="connsiteX2" fmla="*/ 6461125 w 6461125"/>
              <a:gd name="connsiteY2" fmla="*/ 6858000 h 6858000"/>
              <a:gd name="connsiteX3" fmla="*/ 0 w 6461125"/>
              <a:gd name="connsiteY3" fmla="*/ 6858000 h 6858000"/>
              <a:gd name="connsiteX4" fmla="*/ 0 w 6461125"/>
              <a:gd name="connsiteY4" fmla="*/ 0 h 6858000"/>
              <a:gd name="connsiteX0" fmla="*/ 1910281 w 6461125"/>
              <a:gd name="connsiteY0" fmla="*/ 0 h 6867053"/>
              <a:gd name="connsiteX1" fmla="*/ 6461125 w 6461125"/>
              <a:gd name="connsiteY1" fmla="*/ 9053 h 6867053"/>
              <a:gd name="connsiteX2" fmla="*/ 6461125 w 6461125"/>
              <a:gd name="connsiteY2" fmla="*/ 6867053 h 6867053"/>
              <a:gd name="connsiteX3" fmla="*/ 0 w 6461125"/>
              <a:gd name="connsiteY3" fmla="*/ 6867053 h 6867053"/>
              <a:gd name="connsiteX4" fmla="*/ 1910281 w 6461125"/>
              <a:gd name="connsiteY4" fmla="*/ 0 h 6867053"/>
              <a:gd name="connsiteX0" fmla="*/ 5196689 w 6461125"/>
              <a:gd name="connsiteY0" fmla="*/ 0 h 6867053"/>
              <a:gd name="connsiteX1" fmla="*/ 6461125 w 6461125"/>
              <a:gd name="connsiteY1" fmla="*/ 9053 h 6867053"/>
              <a:gd name="connsiteX2" fmla="*/ 6461125 w 6461125"/>
              <a:gd name="connsiteY2" fmla="*/ 6867053 h 6867053"/>
              <a:gd name="connsiteX3" fmla="*/ 0 w 6461125"/>
              <a:gd name="connsiteY3" fmla="*/ 6867053 h 6867053"/>
              <a:gd name="connsiteX4" fmla="*/ 5196689 w 6461125"/>
              <a:gd name="connsiteY4" fmla="*/ 0 h 6867053"/>
              <a:gd name="connsiteX0" fmla="*/ 1258432 w 2522868"/>
              <a:gd name="connsiteY0" fmla="*/ 0 h 6867053"/>
              <a:gd name="connsiteX1" fmla="*/ 2522868 w 2522868"/>
              <a:gd name="connsiteY1" fmla="*/ 9053 h 6867053"/>
              <a:gd name="connsiteX2" fmla="*/ 2522868 w 2522868"/>
              <a:gd name="connsiteY2" fmla="*/ 6867053 h 6867053"/>
              <a:gd name="connsiteX3" fmla="*/ 0 w 2522868"/>
              <a:gd name="connsiteY3" fmla="*/ 6867053 h 6867053"/>
              <a:gd name="connsiteX4" fmla="*/ 1258432 w 2522868"/>
              <a:gd name="connsiteY4" fmla="*/ 0 h 6867053"/>
              <a:gd name="connsiteX0" fmla="*/ 760491 w 2522868"/>
              <a:gd name="connsiteY0" fmla="*/ 0 h 6858000"/>
              <a:gd name="connsiteX1" fmla="*/ 2522868 w 2522868"/>
              <a:gd name="connsiteY1" fmla="*/ 0 h 6858000"/>
              <a:gd name="connsiteX2" fmla="*/ 2522868 w 2522868"/>
              <a:gd name="connsiteY2" fmla="*/ 6858000 h 6858000"/>
              <a:gd name="connsiteX3" fmla="*/ 0 w 2522868"/>
              <a:gd name="connsiteY3" fmla="*/ 6858000 h 6858000"/>
              <a:gd name="connsiteX4" fmla="*/ 760491 w 2522868"/>
              <a:gd name="connsiteY4" fmla="*/ 0 h 6858000"/>
              <a:gd name="connsiteX0" fmla="*/ 1004935 w 2767312"/>
              <a:gd name="connsiteY0" fmla="*/ 0 h 6858000"/>
              <a:gd name="connsiteX1" fmla="*/ 2767312 w 2767312"/>
              <a:gd name="connsiteY1" fmla="*/ 0 h 6858000"/>
              <a:gd name="connsiteX2" fmla="*/ 2767312 w 2767312"/>
              <a:gd name="connsiteY2" fmla="*/ 6858000 h 6858000"/>
              <a:gd name="connsiteX3" fmla="*/ 0 w 2767312"/>
              <a:gd name="connsiteY3" fmla="*/ 6858000 h 6858000"/>
              <a:gd name="connsiteX4" fmla="*/ 1004935 w 2767312"/>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67312" h="6858000">
                <a:moveTo>
                  <a:pt x="1004935" y="0"/>
                </a:moveTo>
                <a:lnTo>
                  <a:pt x="2767312" y="0"/>
                </a:lnTo>
                <a:lnTo>
                  <a:pt x="2767312" y="6858000"/>
                </a:lnTo>
                <a:lnTo>
                  <a:pt x="0" y="6858000"/>
                </a:lnTo>
                <a:lnTo>
                  <a:pt x="1004935" y="0"/>
                </a:lnTo>
                <a:close/>
              </a:path>
            </a:pathLst>
          </a:custGeom>
        </p:spPr>
        <p:txBody>
          <a:bodyPr/>
          <a:lstStyle>
            <a:lvl1pPr>
              <a:defRPr/>
            </a:lvl1pPr>
          </a:lstStyle>
          <a:p>
            <a:r>
              <a:rPr lang="en-US"/>
              <a:t>Click icon to add picture</a:t>
            </a:r>
          </a:p>
        </p:txBody>
      </p:sp>
      <p:sp>
        <p:nvSpPr>
          <p:cNvPr id="8" name="Text Placeholder 3">
            <a:extLst>
              <a:ext uri="{FF2B5EF4-FFF2-40B4-BE49-F238E27FC236}">
                <a16:creationId xmlns:a16="http://schemas.microsoft.com/office/drawing/2014/main" id="{B47995B4-B0D2-C426-ACF5-CF4A86FA7B95}"/>
              </a:ext>
            </a:extLst>
          </p:cNvPr>
          <p:cNvSpPr>
            <a:spLocks noGrp="1"/>
          </p:cNvSpPr>
          <p:nvPr>
            <p:ph type="body" sz="quarter" idx="12" hasCustomPrompt="1"/>
          </p:nvPr>
        </p:nvSpPr>
        <p:spPr>
          <a:xfrm>
            <a:off x="539924" y="1928892"/>
            <a:ext cx="8585604" cy="3641147"/>
          </a:xfrm>
        </p:spPr>
        <p:txBody>
          <a:bodyPr numCol="1"/>
          <a:lstStyle>
            <a:lvl1pPr marL="285750" marR="0" indent="-285750" algn="l" defTabSz="914400" rtl="0" eaLnBrk="1" fontAlgn="auto" latinLnBrk="0" hangingPunct="1">
              <a:lnSpc>
                <a:spcPct val="150000"/>
              </a:lnSpc>
              <a:spcBef>
                <a:spcPts val="1000"/>
              </a:spcBef>
              <a:spcAft>
                <a:spcPts val="0"/>
              </a:spcAft>
              <a:buClrTx/>
              <a:buSzTx/>
              <a:buFont typeface="Arial" charset="0"/>
              <a:buChar char="•"/>
              <a:tabLst/>
              <a:defRPr sz="1800">
                <a:solidFill>
                  <a:schemeClr val="tx1"/>
                </a:solidFill>
                <a:latin typeface="Arial" panose="020B0604020202020204" pitchFamily="34" charset="0"/>
                <a:ea typeface="Lato" panose="020F0502020204030203" pitchFamily="34" charset="0"/>
              </a:defRPr>
            </a:lvl1pPr>
            <a:lvl2pPr>
              <a:lnSpc>
                <a:spcPct val="150000"/>
              </a:lnSpc>
              <a:defRPr sz="1800">
                <a:solidFill>
                  <a:schemeClr val="tx1"/>
                </a:solidFill>
                <a:latin typeface="Inter" panose="02000503000000020004" pitchFamily="2" charset="0"/>
                <a:ea typeface="Inter" panose="02000503000000020004" pitchFamily="2" charset="0"/>
              </a:defRPr>
            </a:lvl2pPr>
            <a:lvl3pPr>
              <a:lnSpc>
                <a:spcPct val="150000"/>
              </a:lnSpc>
              <a:defRPr sz="1800">
                <a:solidFill>
                  <a:schemeClr val="tx1"/>
                </a:solidFill>
                <a:latin typeface="Inter" panose="02000503000000020004" pitchFamily="2" charset="0"/>
                <a:ea typeface="Inter" panose="02000503000000020004" pitchFamily="2" charset="0"/>
              </a:defRPr>
            </a:lvl3pPr>
            <a:lvl4pPr>
              <a:lnSpc>
                <a:spcPct val="150000"/>
              </a:lnSpc>
              <a:defRPr sz="1800">
                <a:solidFill>
                  <a:schemeClr val="tx1"/>
                </a:solidFill>
                <a:latin typeface="Inter" panose="02000503000000020004" pitchFamily="2" charset="0"/>
                <a:ea typeface="Inter" panose="02000503000000020004" pitchFamily="2" charset="0"/>
              </a:defRPr>
            </a:lvl4pPr>
            <a:lvl5pPr>
              <a:lnSpc>
                <a:spcPct val="150000"/>
              </a:lnSpc>
              <a:defRPr sz="1800">
                <a:solidFill>
                  <a:schemeClr val="tx1"/>
                </a:solidFill>
                <a:latin typeface="Inter" panose="02000503000000020004" pitchFamily="2" charset="0"/>
                <a:ea typeface="Inter" panose="02000503000000020004" pitchFamily="2" charset="0"/>
              </a:defRPr>
            </a:lvl5pPr>
          </a:lstStyle>
          <a:p>
            <a:pPr lvl="0"/>
            <a:r>
              <a:rPr lang="en-GB"/>
              <a:t>Please use this space to insert written content as required </a:t>
            </a:r>
          </a:p>
          <a:p>
            <a:pPr lvl="0"/>
            <a:r>
              <a:rPr lang="en-GB"/>
              <a:t>Please use this space to insert written content as required </a:t>
            </a:r>
          </a:p>
          <a:p>
            <a:pPr lvl="0"/>
            <a:r>
              <a:rPr lang="en-GB"/>
              <a:t>Please use this space to insert written content as required </a:t>
            </a:r>
          </a:p>
          <a:p>
            <a:pPr lvl="0"/>
            <a:r>
              <a:rPr lang="en-GB"/>
              <a:t>Please use this space to insert written content as required </a:t>
            </a:r>
          </a:p>
          <a:p>
            <a:pPr lvl="0"/>
            <a:endParaRPr lang="en-GB"/>
          </a:p>
        </p:txBody>
      </p:sp>
      <p:pic>
        <p:nvPicPr>
          <p:cNvPr id="10" name="Picture 9">
            <a:extLst>
              <a:ext uri="{FF2B5EF4-FFF2-40B4-BE49-F238E27FC236}">
                <a16:creationId xmlns:a16="http://schemas.microsoft.com/office/drawing/2014/main" id="{9E874CED-1578-BC5D-FBAF-4BFF80497478}"/>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539923" y="6146056"/>
            <a:ext cx="585971" cy="197518"/>
          </a:xfrm>
          <a:prstGeom prst="rect">
            <a:avLst/>
          </a:prstGeom>
        </p:spPr>
      </p:pic>
    </p:spTree>
    <p:extLst>
      <p:ext uri="{BB962C8B-B14F-4D97-AF65-F5344CB8AC3E}">
        <p14:creationId xmlns:p14="http://schemas.microsoft.com/office/powerpoint/2010/main" val="177088006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Sample Layout Page (Grey)">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5CAB2B26-D75C-1146-BA54-065199B4651F}"/>
              </a:ext>
              <a:ext uri="{C183D7F6-B498-43B3-948B-1728B52AA6E4}">
                <adec:decorative xmlns:adec="http://schemas.microsoft.com/office/drawing/2017/decorative" val="1"/>
              </a:ext>
            </a:extLst>
          </p:cNvPr>
          <p:cNvSpPr/>
          <p:nvPr/>
        </p:nvSpPr>
        <p:spPr>
          <a:xfrm>
            <a:off x="0" y="0"/>
            <a:ext cx="12192000" cy="6857999"/>
          </a:xfrm>
          <a:prstGeom prst="rect">
            <a:avLst/>
          </a:prstGeom>
          <a:solidFill>
            <a:srgbClr val="F7F4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latin typeface="Arial" panose="020B0604020202020204" pitchFamily="34" charset="0"/>
            </a:endParaRPr>
          </a:p>
        </p:txBody>
      </p:sp>
      <p:sp>
        <p:nvSpPr>
          <p:cNvPr id="2" name="Title 1">
            <a:extLst>
              <a:ext uri="{FF2B5EF4-FFF2-40B4-BE49-F238E27FC236}">
                <a16:creationId xmlns:a16="http://schemas.microsoft.com/office/drawing/2014/main" id="{A82D06FB-66AF-0540-962A-7751FA64099F}"/>
              </a:ext>
            </a:extLst>
          </p:cNvPr>
          <p:cNvSpPr>
            <a:spLocks noGrp="1"/>
          </p:cNvSpPr>
          <p:nvPr>
            <p:ph type="ctrTitle" hasCustomPrompt="1"/>
          </p:nvPr>
        </p:nvSpPr>
        <p:spPr>
          <a:xfrm>
            <a:off x="496384" y="487510"/>
            <a:ext cx="8435180" cy="1276350"/>
          </a:xfrm>
          <a:prstGeom prst="rect">
            <a:avLst/>
          </a:prstGeom>
        </p:spPr>
        <p:txBody>
          <a:bodyPr anchor="t" anchorCtr="0">
            <a:normAutofit/>
          </a:bodyPr>
          <a:lstStyle>
            <a:lvl1pPr algn="l">
              <a:defRPr sz="4000" b="1" i="0">
                <a:latin typeface="Arial" panose="020B0604020202020204" pitchFamily="34" charset="0"/>
              </a:defRPr>
            </a:lvl1pPr>
          </a:lstStyle>
          <a:p>
            <a:r>
              <a:rPr lang="en-US"/>
              <a:t>This is a sample page layout</a:t>
            </a:r>
            <a:br>
              <a:rPr lang="en-US"/>
            </a:br>
            <a:endParaRPr lang="en-US"/>
          </a:p>
        </p:txBody>
      </p:sp>
      <p:sp>
        <p:nvSpPr>
          <p:cNvPr id="7" name="Picture Placeholder 7">
            <a:extLst>
              <a:ext uri="{FF2B5EF4-FFF2-40B4-BE49-F238E27FC236}">
                <a16:creationId xmlns:a16="http://schemas.microsoft.com/office/drawing/2014/main" id="{96E9A876-1569-D544-913F-B065A154EB9C}"/>
              </a:ext>
              <a:ext uri="{C183D7F6-B498-43B3-948B-1728B52AA6E4}">
                <adec:decorative xmlns:adec="http://schemas.microsoft.com/office/drawing/2017/decorative" val="1"/>
              </a:ext>
            </a:extLst>
          </p:cNvPr>
          <p:cNvSpPr>
            <a:spLocks noGrp="1"/>
          </p:cNvSpPr>
          <p:nvPr>
            <p:ph type="pic" sz="quarter" idx="10"/>
          </p:nvPr>
        </p:nvSpPr>
        <p:spPr>
          <a:xfrm>
            <a:off x="9424689" y="0"/>
            <a:ext cx="2767312" cy="6858000"/>
          </a:xfrm>
          <a:custGeom>
            <a:avLst/>
            <a:gdLst>
              <a:gd name="connsiteX0" fmla="*/ 0 w 6461125"/>
              <a:gd name="connsiteY0" fmla="*/ 0 h 6858000"/>
              <a:gd name="connsiteX1" fmla="*/ 6461125 w 6461125"/>
              <a:gd name="connsiteY1" fmla="*/ 0 h 6858000"/>
              <a:gd name="connsiteX2" fmla="*/ 6461125 w 6461125"/>
              <a:gd name="connsiteY2" fmla="*/ 6858000 h 6858000"/>
              <a:gd name="connsiteX3" fmla="*/ 0 w 6461125"/>
              <a:gd name="connsiteY3" fmla="*/ 6858000 h 6858000"/>
              <a:gd name="connsiteX4" fmla="*/ 0 w 6461125"/>
              <a:gd name="connsiteY4" fmla="*/ 0 h 6858000"/>
              <a:gd name="connsiteX0" fmla="*/ 1910281 w 6461125"/>
              <a:gd name="connsiteY0" fmla="*/ 0 h 6867053"/>
              <a:gd name="connsiteX1" fmla="*/ 6461125 w 6461125"/>
              <a:gd name="connsiteY1" fmla="*/ 9053 h 6867053"/>
              <a:gd name="connsiteX2" fmla="*/ 6461125 w 6461125"/>
              <a:gd name="connsiteY2" fmla="*/ 6867053 h 6867053"/>
              <a:gd name="connsiteX3" fmla="*/ 0 w 6461125"/>
              <a:gd name="connsiteY3" fmla="*/ 6867053 h 6867053"/>
              <a:gd name="connsiteX4" fmla="*/ 1910281 w 6461125"/>
              <a:gd name="connsiteY4" fmla="*/ 0 h 6867053"/>
              <a:gd name="connsiteX0" fmla="*/ 5196689 w 6461125"/>
              <a:gd name="connsiteY0" fmla="*/ 0 h 6867053"/>
              <a:gd name="connsiteX1" fmla="*/ 6461125 w 6461125"/>
              <a:gd name="connsiteY1" fmla="*/ 9053 h 6867053"/>
              <a:gd name="connsiteX2" fmla="*/ 6461125 w 6461125"/>
              <a:gd name="connsiteY2" fmla="*/ 6867053 h 6867053"/>
              <a:gd name="connsiteX3" fmla="*/ 0 w 6461125"/>
              <a:gd name="connsiteY3" fmla="*/ 6867053 h 6867053"/>
              <a:gd name="connsiteX4" fmla="*/ 5196689 w 6461125"/>
              <a:gd name="connsiteY4" fmla="*/ 0 h 6867053"/>
              <a:gd name="connsiteX0" fmla="*/ 1258432 w 2522868"/>
              <a:gd name="connsiteY0" fmla="*/ 0 h 6867053"/>
              <a:gd name="connsiteX1" fmla="*/ 2522868 w 2522868"/>
              <a:gd name="connsiteY1" fmla="*/ 9053 h 6867053"/>
              <a:gd name="connsiteX2" fmla="*/ 2522868 w 2522868"/>
              <a:gd name="connsiteY2" fmla="*/ 6867053 h 6867053"/>
              <a:gd name="connsiteX3" fmla="*/ 0 w 2522868"/>
              <a:gd name="connsiteY3" fmla="*/ 6867053 h 6867053"/>
              <a:gd name="connsiteX4" fmla="*/ 1258432 w 2522868"/>
              <a:gd name="connsiteY4" fmla="*/ 0 h 6867053"/>
              <a:gd name="connsiteX0" fmla="*/ 760491 w 2522868"/>
              <a:gd name="connsiteY0" fmla="*/ 0 h 6858000"/>
              <a:gd name="connsiteX1" fmla="*/ 2522868 w 2522868"/>
              <a:gd name="connsiteY1" fmla="*/ 0 h 6858000"/>
              <a:gd name="connsiteX2" fmla="*/ 2522868 w 2522868"/>
              <a:gd name="connsiteY2" fmla="*/ 6858000 h 6858000"/>
              <a:gd name="connsiteX3" fmla="*/ 0 w 2522868"/>
              <a:gd name="connsiteY3" fmla="*/ 6858000 h 6858000"/>
              <a:gd name="connsiteX4" fmla="*/ 760491 w 2522868"/>
              <a:gd name="connsiteY4" fmla="*/ 0 h 6858000"/>
              <a:gd name="connsiteX0" fmla="*/ 1004935 w 2767312"/>
              <a:gd name="connsiteY0" fmla="*/ 0 h 6858000"/>
              <a:gd name="connsiteX1" fmla="*/ 2767312 w 2767312"/>
              <a:gd name="connsiteY1" fmla="*/ 0 h 6858000"/>
              <a:gd name="connsiteX2" fmla="*/ 2767312 w 2767312"/>
              <a:gd name="connsiteY2" fmla="*/ 6858000 h 6858000"/>
              <a:gd name="connsiteX3" fmla="*/ 0 w 2767312"/>
              <a:gd name="connsiteY3" fmla="*/ 6858000 h 6858000"/>
              <a:gd name="connsiteX4" fmla="*/ 1004935 w 2767312"/>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67312" h="6858000">
                <a:moveTo>
                  <a:pt x="1004935" y="0"/>
                </a:moveTo>
                <a:lnTo>
                  <a:pt x="2767312" y="0"/>
                </a:lnTo>
                <a:lnTo>
                  <a:pt x="2767312" y="6858000"/>
                </a:lnTo>
                <a:lnTo>
                  <a:pt x="0" y="6858000"/>
                </a:lnTo>
                <a:lnTo>
                  <a:pt x="1004935" y="0"/>
                </a:lnTo>
                <a:close/>
              </a:path>
            </a:pathLst>
          </a:custGeom>
        </p:spPr>
        <p:txBody>
          <a:bodyPr/>
          <a:lstStyle>
            <a:lvl1pPr>
              <a:defRPr/>
            </a:lvl1pPr>
          </a:lstStyle>
          <a:p>
            <a:r>
              <a:rPr lang="en-US"/>
              <a:t>Click icon to add picture</a:t>
            </a:r>
          </a:p>
        </p:txBody>
      </p:sp>
      <p:sp>
        <p:nvSpPr>
          <p:cNvPr id="9" name="Slide Number Placeholder 3">
            <a:extLst>
              <a:ext uri="{FF2B5EF4-FFF2-40B4-BE49-F238E27FC236}">
                <a16:creationId xmlns:a16="http://schemas.microsoft.com/office/drawing/2014/main" id="{4E3DD39E-4C7C-4E22-4DE3-95C92780FBEA}"/>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tx1"/>
                </a:solidFill>
                <a:latin typeface="Arial" panose="020B0604020202020204" pitchFamily="34" charset="0"/>
                <a:ea typeface="Lato" panose="020F0502020204030203" pitchFamily="34" charset="0"/>
              </a:rPr>
              <a:pPr algn="ctr"/>
              <a:t>‹#›</a:t>
            </a:fld>
            <a:endParaRPr lang="en-US" sz="1200">
              <a:solidFill>
                <a:schemeClr val="tx1"/>
              </a:solidFill>
              <a:latin typeface="Arial" panose="020B0604020202020204" pitchFamily="34" charset="0"/>
              <a:ea typeface="Lato" panose="020F0502020204030203" pitchFamily="34" charset="0"/>
            </a:endParaRPr>
          </a:p>
        </p:txBody>
      </p:sp>
      <p:sp>
        <p:nvSpPr>
          <p:cNvPr id="12" name="Text Placeholder 3">
            <a:extLst>
              <a:ext uri="{FF2B5EF4-FFF2-40B4-BE49-F238E27FC236}">
                <a16:creationId xmlns:a16="http://schemas.microsoft.com/office/drawing/2014/main" id="{B47995B4-B0D2-C426-ACF5-CF4A86FA7B95}"/>
              </a:ext>
            </a:extLst>
          </p:cNvPr>
          <p:cNvSpPr>
            <a:spLocks noGrp="1"/>
          </p:cNvSpPr>
          <p:nvPr>
            <p:ph type="body" sz="quarter" idx="12" hasCustomPrompt="1"/>
          </p:nvPr>
        </p:nvSpPr>
        <p:spPr>
          <a:xfrm>
            <a:off x="496384" y="1940844"/>
            <a:ext cx="8585604" cy="3641147"/>
          </a:xfrm>
        </p:spPr>
        <p:txBody>
          <a:bodyPr numCol="1"/>
          <a:lstStyle>
            <a:lvl1pPr marL="285750" marR="0" indent="-285750" algn="l" defTabSz="914400" rtl="0" eaLnBrk="1" fontAlgn="auto" latinLnBrk="0" hangingPunct="1">
              <a:lnSpc>
                <a:spcPct val="150000"/>
              </a:lnSpc>
              <a:spcBef>
                <a:spcPts val="1000"/>
              </a:spcBef>
              <a:spcAft>
                <a:spcPts val="0"/>
              </a:spcAft>
              <a:buClrTx/>
              <a:buSzTx/>
              <a:buFont typeface="Arial" charset="0"/>
              <a:buChar char="•"/>
              <a:tabLst/>
              <a:defRPr sz="1800">
                <a:solidFill>
                  <a:schemeClr val="tx1"/>
                </a:solidFill>
                <a:latin typeface="Arial" panose="020B0604020202020204" pitchFamily="34" charset="0"/>
                <a:ea typeface="Lato" panose="020F0502020204030203" pitchFamily="34" charset="0"/>
              </a:defRPr>
            </a:lvl1pPr>
            <a:lvl2pPr>
              <a:lnSpc>
                <a:spcPct val="150000"/>
              </a:lnSpc>
              <a:defRPr sz="1800">
                <a:solidFill>
                  <a:schemeClr val="tx1"/>
                </a:solidFill>
                <a:latin typeface="Inter" panose="02000503000000020004" pitchFamily="2" charset="0"/>
                <a:ea typeface="Inter" panose="02000503000000020004" pitchFamily="2" charset="0"/>
              </a:defRPr>
            </a:lvl2pPr>
            <a:lvl3pPr>
              <a:lnSpc>
                <a:spcPct val="150000"/>
              </a:lnSpc>
              <a:defRPr sz="1800">
                <a:solidFill>
                  <a:schemeClr val="tx1"/>
                </a:solidFill>
                <a:latin typeface="Inter" panose="02000503000000020004" pitchFamily="2" charset="0"/>
                <a:ea typeface="Inter" panose="02000503000000020004" pitchFamily="2" charset="0"/>
              </a:defRPr>
            </a:lvl3pPr>
            <a:lvl4pPr>
              <a:lnSpc>
                <a:spcPct val="150000"/>
              </a:lnSpc>
              <a:defRPr sz="1800">
                <a:solidFill>
                  <a:schemeClr val="tx1"/>
                </a:solidFill>
                <a:latin typeface="Inter" panose="02000503000000020004" pitchFamily="2" charset="0"/>
                <a:ea typeface="Inter" panose="02000503000000020004" pitchFamily="2" charset="0"/>
              </a:defRPr>
            </a:lvl4pPr>
            <a:lvl5pPr>
              <a:lnSpc>
                <a:spcPct val="150000"/>
              </a:lnSpc>
              <a:defRPr sz="1800">
                <a:solidFill>
                  <a:schemeClr val="tx1"/>
                </a:solidFill>
                <a:latin typeface="Inter" panose="02000503000000020004" pitchFamily="2" charset="0"/>
                <a:ea typeface="Inter" panose="02000503000000020004" pitchFamily="2" charset="0"/>
              </a:defRPr>
            </a:lvl5pPr>
          </a:lstStyle>
          <a:p>
            <a:pPr lvl="0"/>
            <a:r>
              <a:rPr lang="en-GB"/>
              <a:t>Please use this space to insert written content as required </a:t>
            </a:r>
          </a:p>
          <a:p>
            <a:pPr lvl="0"/>
            <a:r>
              <a:rPr lang="en-GB"/>
              <a:t>Please use this space to insert written content as required </a:t>
            </a:r>
          </a:p>
          <a:p>
            <a:pPr lvl="0"/>
            <a:r>
              <a:rPr lang="en-GB"/>
              <a:t>Please use this space to insert written content as required </a:t>
            </a:r>
          </a:p>
          <a:p>
            <a:pPr lvl="0"/>
            <a:r>
              <a:rPr lang="en-GB"/>
              <a:t>Please use this space to insert written content as required </a:t>
            </a:r>
          </a:p>
          <a:p>
            <a:pPr lvl="0"/>
            <a:endParaRPr lang="en-GB"/>
          </a:p>
        </p:txBody>
      </p:sp>
      <p:sp>
        <p:nvSpPr>
          <p:cNvPr id="14" name="Slide Number Placeholder 3">
            <a:extLst>
              <a:ext uri="{FF2B5EF4-FFF2-40B4-BE49-F238E27FC236}">
                <a16:creationId xmlns:a16="http://schemas.microsoft.com/office/drawing/2014/main" id="{4E3DD39E-4C7C-4E22-4DE3-95C92780FBEA}"/>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tx1"/>
                </a:solidFill>
                <a:latin typeface="Arial" panose="020B0604020202020204" pitchFamily="34" charset="0"/>
                <a:ea typeface="Lato" panose="020F0502020204030203" pitchFamily="34" charset="0"/>
              </a:rPr>
              <a:pPr algn="ctr"/>
              <a:t>‹#›</a:t>
            </a:fld>
            <a:endParaRPr lang="en-US" sz="1200">
              <a:solidFill>
                <a:schemeClr val="tx1"/>
              </a:solidFill>
              <a:latin typeface="Arial" panose="020B0604020202020204" pitchFamily="34" charset="0"/>
              <a:ea typeface="Lato" panose="020F0502020204030203" pitchFamily="34" charset="0"/>
            </a:endParaRPr>
          </a:p>
        </p:txBody>
      </p:sp>
      <p:sp>
        <p:nvSpPr>
          <p:cNvPr id="10" name="Slide Number Placeholder 3">
            <a:extLst>
              <a:ext uri="{FF2B5EF4-FFF2-40B4-BE49-F238E27FC236}">
                <a16:creationId xmlns:a16="http://schemas.microsoft.com/office/drawing/2014/main" id="{7B32D8A9-E2C9-1149-2948-98A66FD86F73}"/>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tx1"/>
                </a:solidFill>
                <a:latin typeface="Arial" panose="020B0604020202020204" pitchFamily="34" charset="0"/>
                <a:ea typeface="Lato" panose="020F0502020204030203" pitchFamily="34" charset="0"/>
              </a:rPr>
              <a:pPr algn="ctr"/>
              <a:t>‹#›</a:t>
            </a:fld>
            <a:endParaRPr lang="en-US" sz="1200">
              <a:solidFill>
                <a:schemeClr val="tx1"/>
              </a:solidFill>
              <a:latin typeface="Arial" panose="020B0604020202020204" pitchFamily="34" charset="0"/>
              <a:ea typeface="Lato" panose="020F0502020204030203" pitchFamily="34" charset="0"/>
            </a:endParaRPr>
          </a:p>
        </p:txBody>
      </p:sp>
      <p:sp>
        <p:nvSpPr>
          <p:cNvPr id="15" name="Slide Number Placeholder 3">
            <a:extLst>
              <a:ext uri="{FF2B5EF4-FFF2-40B4-BE49-F238E27FC236}">
                <a16:creationId xmlns:a16="http://schemas.microsoft.com/office/drawing/2014/main" id="{6166EBC9-B081-FB94-FE85-58E4D58A1923}"/>
              </a:ext>
            </a:extLst>
          </p:cNvPr>
          <p:cNvSpPr txBox="1">
            <a:spLocks/>
          </p:cNvSpPr>
          <p:nvPr userDrawn="1"/>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tx1"/>
                </a:solidFill>
                <a:latin typeface="Arial" panose="020B0604020202020204" pitchFamily="34" charset="0"/>
                <a:ea typeface="Lato" panose="020F0502020204030203" pitchFamily="34" charset="0"/>
              </a:rPr>
              <a:pPr algn="ctr"/>
              <a:t>‹#›</a:t>
            </a:fld>
            <a:endParaRPr lang="en-US" sz="1200">
              <a:solidFill>
                <a:schemeClr val="tx1"/>
              </a:solidFill>
              <a:latin typeface="Arial" panose="020B0604020202020204" pitchFamily="34" charset="0"/>
              <a:ea typeface="Lato" panose="020F0502020204030203" pitchFamily="34" charset="0"/>
            </a:endParaRPr>
          </a:p>
        </p:txBody>
      </p:sp>
      <p:pic>
        <p:nvPicPr>
          <p:cNvPr id="17" name="Picture 16">
            <a:extLst>
              <a:ext uri="{FF2B5EF4-FFF2-40B4-BE49-F238E27FC236}">
                <a16:creationId xmlns:a16="http://schemas.microsoft.com/office/drawing/2014/main" id="{C0598603-2D8E-A8B8-49A4-6A3AD36D3F04}"/>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539923" y="6146056"/>
            <a:ext cx="585971" cy="197518"/>
          </a:xfrm>
          <a:prstGeom prst="rect">
            <a:avLst/>
          </a:prstGeom>
        </p:spPr>
      </p:pic>
    </p:spTree>
    <p:extLst>
      <p:ext uri="{BB962C8B-B14F-4D97-AF65-F5344CB8AC3E}">
        <p14:creationId xmlns:p14="http://schemas.microsoft.com/office/powerpoint/2010/main" val="228393612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Sample Layout Image (Teal)">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5CAB2B26-D75C-1146-BA54-065199B4651F}"/>
              </a:ext>
              <a:ext uri="{C183D7F6-B498-43B3-948B-1728B52AA6E4}">
                <adec:decorative xmlns:adec="http://schemas.microsoft.com/office/drawing/2017/decorative" val="1"/>
              </a:ext>
            </a:extLst>
          </p:cNvPr>
          <p:cNvSpPr/>
          <p:nvPr/>
        </p:nvSpPr>
        <p:spPr>
          <a:xfrm>
            <a:off x="0" y="0"/>
            <a:ext cx="12191999"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latin typeface="Arial" panose="020B0604020202020204" pitchFamily="34" charset="0"/>
            </a:endParaRPr>
          </a:p>
        </p:txBody>
      </p:sp>
      <p:sp>
        <p:nvSpPr>
          <p:cNvPr id="2" name="Title 1">
            <a:extLst>
              <a:ext uri="{FF2B5EF4-FFF2-40B4-BE49-F238E27FC236}">
                <a16:creationId xmlns:a16="http://schemas.microsoft.com/office/drawing/2014/main" id="{A82D06FB-66AF-0540-962A-7751FA64099F}"/>
              </a:ext>
            </a:extLst>
          </p:cNvPr>
          <p:cNvSpPr>
            <a:spLocks noGrp="1"/>
          </p:cNvSpPr>
          <p:nvPr>
            <p:ph type="ctrTitle" hasCustomPrompt="1"/>
          </p:nvPr>
        </p:nvSpPr>
        <p:spPr>
          <a:xfrm>
            <a:off x="496384" y="487510"/>
            <a:ext cx="8416707" cy="1276350"/>
          </a:xfrm>
          <a:prstGeom prst="rect">
            <a:avLst/>
          </a:prstGeom>
        </p:spPr>
        <p:txBody>
          <a:bodyPr anchor="t" anchorCtr="0">
            <a:normAutofit/>
          </a:bodyPr>
          <a:lstStyle>
            <a:lvl1pPr algn="l">
              <a:defRPr sz="4000" b="1" i="0">
                <a:solidFill>
                  <a:srgbClr val="FFFFFF"/>
                </a:solidFill>
                <a:latin typeface="Arial" panose="020B0604020202020204" pitchFamily="34" charset="0"/>
              </a:defRPr>
            </a:lvl1pPr>
          </a:lstStyle>
          <a:p>
            <a:r>
              <a:rPr lang="en-US"/>
              <a:t>This is a sample page layout</a:t>
            </a:r>
            <a:br>
              <a:rPr lang="en-US"/>
            </a:br>
            <a:endParaRPr lang="en-US"/>
          </a:p>
        </p:txBody>
      </p:sp>
      <p:sp>
        <p:nvSpPr>
          <p:cNvPr id="10" name="Picture Placeholder 7">
            <a:extLst>
              <a:ext uri="{FF2B5EF4-FFF2-40B4-BE49-F238E27FC236}">
                <a16:creationId xmlns:a16="http://schemas.microsoft.com/office/drawing/2014/main" id="{65A1A24A-7B07-2001-6FA5-A2A759DD3139}"/>
              </a:ext>
              <a:ext uri="{C183D7F6-B498-43B3-948B-1728B52AA6E4}">
                <adec:decorative xmlns:adec="http://schemas.microsoft.com/office/drawing/2017/decorative" val="1"/>
              </a:ext>
            </a:extLst>
          </p:cNvPr>
          <p:cNvSpPr>
            <a:spLocks noGrp="1"/>
          </p:cNvSpPr>
          <p:nvPr>
            <p:ph type="pic" sz="quarter" idx="10"/>
          </p:nvPr>
        </p:nvSpPr>
        <p:spPr>
          <a:xfrm>
            <a:off x="9424689" y="0"/>
            <a:ext cx="2767312" cy="6858000"/>
          </a:xfrm>
          <a:custGeom>
            <a:avLst/>
            <a:gdLst>
              <a:gd name="connsiteX0" fmla="*/ 0 w 6461125"/>
              <a:gd name="connsiteY0" fmla="*/ 0 h 6858000"/>
              <a:gd name="connsiteX1" fmla="*/ 6461125 w 6461125"/>
              <a:gd name="connsiteY1" fmla="*/ 0 h 6858000"/>
              <a:gd name="connsiteX2" fmla="*/ 6461125 w 6461125"/>
              <a:gd name="connsiteY2" fmla="*/ 6858000 h 6858000"/>
              <a:gd name="connsiteX3" fmla="*/ 0 w 6461125"/>
              <a:gd name="connsiteY3" fmla="*/ 6858000 h 6858000"/>
              <a:gd name="connsiteX4" fmla="*/ 0 w 6461125"/>
              <a:gd name="connsiteY4" fmla="*/ 0 h 6858000"/>
              <a:gd name="connsiteX0" fmla="*/ 1910281 w 6461125"/>
              <a:gd name="connsiteY0" fmla="*/ 0 h 6867053"/>
              <a:gd name="connsiteX1" fmla="*/ 6461125 w 6461125"/>
              <a:gd name="connsiteY1" fmla="*/ 9053 h 6867053"/>
              <a:gd name="connsiteX2" fmla="*/ 6461125 w 6461125"/>
              <a:gd name="connsiteY2" fmla="*/ 6867053 h 6867053"/>
              <a:gd name="connsiteX3" fmla="*/ 0 w 6461125"/>
              <a:gd name="connsiteY3" fmla="*/ 6867053 h 6867053"/>
              <a:gd name="connsiteX4" fmla="*/ 1910281 w 6461125"/>
              <a:gd name="connsiteY4" fmla="*/ 0 h 6867053"/>
              <a:gd name="connsiteX0" fmla="*/ 5196689 w 6461125"/>
              <a:gd name="connsiteY0" fmla="*/ 0 h 6867053"/>
              <a:gd name="connsiteX1" fmla="*/ 6461125 w 6461125"/>
              <a:gd name="connsiteY1" fmla="*/ 9053 h 6867053"/>
              <a:gd name="connsiteX2" fmla="*/ 6461125 w 6461125"/>
              <a:gd name="connsiteY2" fmla="*/ 6867053 h 6867053"/>
              <a:gd name="connsiteX3" fmla="*/ 0 w 6461125"/>
              <a:gd name="connsiteY3" fmla="*/ 6867053 h 6867053"/>
              <a:gd name="connsiteX4" fmla="*/ 5196689 w 6461125"/>
              <a:gd name="connsiteY4" fmla="*/ 0 h 6867053"/>
              <a:gd name="connsiteX0" fmla="*/ 1258432 w 2522868"/>
              <a:gd name="connsiteY0" fmla="*/ 0 h 6867053"/>
              <a:gd name="connsiteX1" fmla="*/ 2522868 w 2522868"/>
              <a:gd name="connsiteY1" fmla="*/ 9053 h 6867053"/>
              <a:gd name="connsiteX2" fmla="*/ 2522868 w 2522868"/>
              <a:gd name="connsiteY2" fmla="*/ 6867053 h 6867053"/>
              <a:gd name="connsiteX3" fmla="*/ 0 w 2522868"/>
              <a:gd name="connsiteY3" fmla="*/ 6867053 h 6867053"/>
              <a:gd name="connsiteX4" fmla="*/ 1258432 w 2522868"/>
              <a:gd name="connsiteY4" fmla="*/ 0 h 6867053"/>
              <a:gd name="connsiteX0" fmla="*/ 760491 w 2522868"/>
              <a:gd name="connsiteY0" fmla="*/ 0 h 6858000"/>
              <a:gd name="connsiteX1" fmla="*/ 2522868 w 2522868"/>
              <a:gd name="connsiteY1" fmla="*/ 0 h 6858000"/>
              <a:gd name="connsiteX2" fmla="*/ 2522868 w 2522868"/>
              <a:gd name="connsiteY2" fmla="*/ 6858000 h 6858000"/>
              <a:gd name="connsiteX3" fmla="*/ 0 w 2522868"/>
              <a:gd name="connsiteY3" fmla="*/ 6858000 h 6858000"/>
              <a:gd name="connsiteX4" fmla="*/ 760491 w 2522868"/>
              <a:gd name="connsiteY4" fmla="*/ 0 h 6858000"/>
              <a:gd name="connsiteX0" fmla="*/ 1004935 w 2767312"/>
              <a:gd name="connsiteY0" fmla="*/ 0 h 6858000"/>
              <a:gd name="connsiteX1" fmla="*/ 2767312 w 2767312"/>
              <a:gd name="connsiteY1" fmla="*/ 0 h 6858000"/>
              <a:gd name="connsiteX2" fmla="*/ 2767312 w 2767312"/>
              <a:gd name="connsiteY2" fmla="*/ 6858000 h 6858000"/>
              <a:gd name="connsiteX3" fmla="*/ 0 w 2767312"/>
              <a:gd name="connsiteY3" fmla="*/ 6858000 h 6858000"/>
              <a:gd name="connsiteX4" fmla="*/ 1004935 w 2767312"/>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67312" h="6858000">
                <a:moveTo>
                  <a:pt x="1004935" y="0"/>
                </a:moveTo>
                <a:lnTo>
                  <a:pt x="2767312" y="0"/>
                </a:lnTo>
                <a:lnTo>
                  <a:pt x="2767312" y="6858000"/>
                </a:lnTo>
                <a:lnTo>
                  <a:pt x="0" y="6858000"/>
                </a:lnTo>
                <a:lnTo>
                  <a:pt x="1004935" y="0"/>
                </a:lnTo>
                <a:close/>
              </a:path>
            </a:pathLst>
          </a:custGeom>
        </p:spPr>
        <p:txBody>
          <a:bodyPr/>
          <a:lstStyle>
            <a:lvl1pPr>
              <a:defRPr/>
            </a:lvl1pPr>
          </a:lstStyle>
          <a:p>
            <a:r>
              <a:rPr lang="en-US"/>
              <a:t>Click icon to add picture</a:t>
            </a:r>
          </a:p>
        </p:txBody>
      </p:sp>
      <p:sp>
        <p:nvSpPr>
          <p:cNvPr id="9" name="Slide Number Placeholder 3">
            <a:extLst>
              <a:ext uri="{FF2B5EF4-FFF2-40B4-BE49-F238E27FC236}">
                <a16:creationId xmlns:a16="http://schemas.microsoft.com/office/drawing/2014/main" id="{2A7FD448-0965-CC3A-F1BF-00B568BC4F57}"/>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Arial" panose="020B0604020202020204" pitchFamily="34" charset="0"/>
                <a:ea typeface="Lato" panose="020F0502020204030203" pitchFamily="34" charset="0"/>
              </a:rPr>
              <a:pPr algn="ctr"/>
              <a:t>‹#›</a:t>
            </a:fld>
            <a:endParaRPr lang="en-US" sz="1200">
              <a:solidFill>
                <a:schemeClr val="bg1"/>
              </a:solidFill>
              <a:latin typeface="Arial" panose="020B0604020202020204" pitchFamily="34" charset="0"/>
              <a:ea typeface="Lato" panose="020F0502020204030203" pitchFamily="34" charset="0"/>
            </a:endParaRPr>
          </a:p>
        </p:txBody>
      </p:sp>
      <p:sp>
        <p:nvSpPr>
          <p:cNvPr id="11" name="Text Placeholder 3">
            <a:extLst>
              <a:ext uri="{FF2B5EF4-FFF2-40B4-BE49-F238E27FC236}">
                <a16:creationId xmlns:a16="http://schemas.microsoft.com/office/drawing/2014/main" id="{B47995B4-B0D2-C426-ACF5-CF4A86FA7B95}"/>
              </a:ext>
            </a:extLst>
          </p:cNvPr>
          <p:cNvSpPr>
            <a:spLocks noGrp="1"/>
          </p:cNvSpPr>
          <p:nvPr>
            <p:ph type="body" sz="quarter" idx="12" hasCustomPrompt="1"/>
          </p:nvPr>
        </p:nvSpPr>
        <p:spPr>
          <a:xfrm>
            <a:off x="496384" y="1946822"/>
            <a:ext cx="8585604" cy="3641147"/>
          </a:xfrm>
        </p:spPr>
        <p:txBody>
          <a:bodyPr numCol="1"/>
          <a:lstStyle>
            <a:lvl1pPr marL="285750" marR="0" indent="-285750" algn="l" defTabSz="914400" rtl="0" eaLnBrk="1" fontAlgn="auto" latinLnBrk="0" hangingPunct="1">
              <a:lnSpc>
                <a:spcPct val="150000"/>
              </a:lnSpc>
              <a:spcBef>
                <a:spcPts val="1000"/>
              </a:spcBef>
              <a:spcAft>
                <a:spcPts val="0"/>
              </a:spcAft>
              <a:buClrTx/>
              <a:buSzTx/>
              <a:buFont typeface="Arial" charset="0"/>
              <a:buChar char="•"/>
              <a:tabLst/>
              <a:defRPr sz="1800">
                <a:solidFill>
                  <a:schemeClr val="bg1"/>
                </a:solidFill>
                <a:latin typeface="Arial" panose="020B0604020202020204" pitchFamily="34" charset="0"/>
                <a:ea typeface="Lato" panose="020F0502020204030203" pitchFamily="34" charset="0"/>
              </a:defRPr>
            </a:lvl1pPr>
            <a:lvl2pPr>
              <a:lnSpc>
                <a:spcPct val="150000"/>
              </a:lnSpc>
              <a:defRPr sz="1800">
                <a:solidFill>
                  <a:schemeClr val="tx1"/>
                </a:solidFill>
                <a:latin typeface="Inter" panose="02000503000000020004" pitchFamily="2" charset="0"/>
                <a:ea typeface="Inter" panose="02000503000000020004" pitchFamily="2" charset="0"/>
              </a:defRPr>
            </a:lvl2pPr>
            <a:lvl3pPr>
              <a:lnSpc>
                <a:spcPct val="150000"/>
              </a:lnSpc>
              <a:defRPr sz="1800">
                <a:solidFill>
                  <a:schemeClr val="tx1"/>
                </a:solidFill>
                <a:latin typeface="Inter" panose="02000503000000020004" pitchFamily="2" charset="0"/>
                <a:ea typeface="Inter" panose="02000503000000020004" pitchFamily="2" charset="0"/>
              </a:defRPr>
            </a:lvl3pPr>
            <a:lvl4pPr>
              <a:lnSpc>
                <a:spcPct val="150000"/>
              </a:lnSpc>
              <a:defRPr sz="1800">
                <a:solidFill>
                  <a:schemeClr val="tx1"/>
                </a:solidFill>
                <a:latin typeface="Inter" panose="02000503000000020004" pitchFamily="2" charset="0"/>
                <a:ea typeface="Inter" panose="02000503000000020004" pitchFamily="2" charset="0"/>
              </a:defRPr>
            </a:lvl4pPr>
            <a:lvl5pPr>
              <a:lnSpc>
                <a:spcPct val="150000"/>
              </a:lnSpc>
              <a:defRPr sz="1800">
                <a:solidFill>
                  <a:schemeClr val="tx1"/>
                </a:solidFill>
                <a:latin typeface="Inter" panose="02000503000000020004" pitchFamily="2" charset="0"/>
                <a:ea typeface="Inter" panose="02000503000000020004" pitchFamily="2" charset="0"/>
              </a:defRPr>
            </a:lvl5pPr>
          </a:lstStyle>
          <a:p>
            <a:pPr lvl="0"/>
            <a:r>
              <a:rPr lang="en-GB"/>
              <a:t>Please use this space to insert written content as required </a:t>
            </a:r>
          </a:p>
          <a:p>
            <a:pPr lvl="0"/>
            <a:r>
              <a:rPr lang="en-GB"/>
              <a:t>Please use this space to insert written content as required </a:t>
            </a:r>
          </a:p>
          <a:p>
            <a:pPr lvl="0"/>
            <a:r>
              <a:rPr lang="en-GB"/>
              <a:t>Please use this space to insert written content as required </a:t>
            </a:r>
          </a:p>
          <a:p>
            <a:pPr lvl="0"/>
            <a:r>
              <a:rPr lang="en-GB"/>
              <a:t>Please use this space to insert written content as required </a:t>
            </a:r>
          </a:p>
          <a:p>
            <a:pPr lvl="0"/>
            <a:endParaRPr lang="en-GB"/>
          </a:p>
        </p:txBody>
      </p:sp>
      <p:sp>
        <p:nvSpPr>
          <p:cNvPr id="14" name="Slide Number Placeholder 3">
            <a:extLst>
              <a:ext uri="{FF2B5EF4-FFF2-40B4-BE49-F238E27FC236}">
                <a16:creationId xmlns:a16="http://schemas.microsoft.com/office/drawing/2014/main" id="{2A7FD448-0965-CC3A-F1BF-00B568BC4F57}"/>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Arial" panose="020B0604020202020204" pitchFamily="34" charset="0"/>
                <a:ea typeface="Lato" panose="020F0502020204030203" pitchFamily="34" charset="0"/>
              </a:rPr>
              <a:pPr algn="ctr"/>
              <a:t>‹#›</a:t>
            </a:fld>
            <a:endParaRPr lang="en-US" sz="1200">
              <a:solidFill>
                <a:schemeClr val="bg1"/>
              </a:solidFill>
              <a:latin typeface="Arial" panose="020B0604020202020204" pitchFamily="34" charset="0"/>
              <a:ea typeface="Lato" panose="020F0502020204030203" pitchFamily="34" charset="0"/>
            </a:endParaRPr>
          </a:p>
        </p:txBody>
      </p:sp>
      <p:sp>
        <p:nvSpPr>
          <p:cNvPr id="13" name="Slide Number Placeholder 3">
            <a:extLst>
              <a:ext uri="{FF2B5EF4-FFF2-40B4-BE49-F238E27FC236}">
                <a16:creationId xmlns:a16="http://schemas.microsoft.com/office/drawing/2014/main" id="{AB505628-BC0C-72D6-C38B-9E9E3ABA64AA}"/>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Arial" panose="020B0604020202020204" pitchFamily="34" charset="0"/>
                <a:ea typeface="Lato" panose="020F0502020204030203" pitchFamily="34" charset="0"/>
              </a:rPr>
              <a:pPr algn="ctr"/>
              <a:t>‹#›</a:t>
            </a:fld>
            <a:endParaRPr lang="en-US" sz="1200">
              <a:solidFill>
                <a:schemeClr val="bg1"/>
              </a:solidFill>
              <a:latin typeface="Arial" panose="020B0604020202020204" pitchFamily="34" charset="0"/>
              <a:ea typeface="Lato" panose="020F0502020204030203" pitchFamily="34" charset="0"/>
            </a:endParaRPr>
          </a:p>
        </p:txBody>
      </p:sp>
      <p:sp>
        <p:nvSpPr>
          <p:cNvPr id="16" name="Slide Number Placeholder 3">
            <a:extLst>
              <a:ext uri="{FF2B5EF4-FFF2-40B4-BE49-F238E27FC236}">
                <a16:creationId xmlns:a16="http://schemas.microsoft.com/office/drawing/2014/main" id="{4D0219B5-20CB-EA85-2A81-2B6B253C9B1C}"/>
              </a:ext>
            </a:extLst>
          </p:cNvPr>
          <p:cNvSpPr txBox="1">
            <a:spLocks/>
          </p:cNvSpPr>
          <p:nvPr userDrawn="1"/>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Arial" panose="020B0604020202020204" pitchFamily="34" charset="0"/>
                <a:ea typeface="Lato" panose="020F0502020204030203" pitchFamily="34" charset="0"/>
              </a:rPr>
              <a:pPr algn="ctr"/>
              <a:t>‹#›</a:t>
            </a:fld>
            <a:endParaRPr lang="en-US" sz="1200">
              <a:solidFill>
                <a:schemeClr val="bg1"/>
              </a:solidFill>
              <a:latin typeface="Arial" panose="020B0604020202020204" pitchFamily="34" charset="0"/>
              <a:ea typeface="Lato" panose="020F0502020204030203" pitchFamily="34" charset="0"/>
            </a:endParaRPr>
          </a:p>
        </p:txBody>
      </p:sp>
      <p:pic>
        <p:nvPicPr>
          <p:cNvPr id="19" name="Picture 18">
            <a:extLst>
              <a:ext uri="{FF2B5EF4-FFF2-40B4-BE49-F238E27FC236}">
                <a16:creationId xmlns:a16="http://schemas.microsoft.com/office/drawing/2014/main" id="{05A9CFE6-42B8-596B-9A0C-8936368EFB5D}"/>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539924" y="6146056"/>
            <a:ext cx="585971" cy="197518"/>
          </a:xfrm>
          <a:prstGeom prst="rect">
            <a:avLst/>
          </a:prstGeom>
        </p:spPr>
      </p:pic>
    </p:spTree>
    <p:extLst>
      <p:ext uri="{BB962C8B-B14F-4D97-AF65-F5344CB8AC3E}">
        <p14:creationId xmlns:p14="http://schemas.microsoft.com/office/powerpoint/2010/main" val="84552454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Sample Layout Image (Purple)">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DA2DD28E-92CA-B479-41C5-36AE7F5028FC}"/>
              </a:ext>
              <a:ext uri="{C183D7F6-B498-43B3-948B-1728B52AA6E4}">
                <adec:decorative xmlns:adec="http://schemas.microsoft.com/office/drawing/2017/decorative" val="1"/>
              </a:ext>
            </a:extLst>
          </p:cNvPr>
          <p:cNvSpPr/>
          <p:nvPr userDrawn="1"/>
        </p:nvSpPr>
        <p:spPr>
          <a:xfrm>
            <a:off x="0" y="0"/>
            <a:ext cx="12192000" cy="6858000"/>
          </a:xfrm>
          <a:prstGeom prst="rect">
            <a:avLst/>
          </a:prstGeom>
          <a:solidFill>
            <a:srgbClr val="0043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latin typeface="Arial" panose="020B0604020202020204" pitchFamily="34" charset="0"/>
            </a:endParaRPr>
          </a:p>
        </p:txBody>
      </p:sp>
      <p:sp>
        <p:nvSpPr>
          <p:cNvPr id="2" name="Title 1">
            <a:extLst>
              <a:ext uri="{FF2B5EF4-FFF2-40B4-BE49-F238E27FC236}">
                <a16:creationId xmlns:a16="http://schemas.microsoft.com/office/drawing/2014/main" id="{A82D06FB-66AF-0540-962A-7751FA64099F}"/>
              </a:ext>
            </a:extLst>
          </p:cNvPr>
          <p:cNvSpPr>
            <a:spLocks noGrp="1"/>
          </p:cNvSpPr>
          <p:nvPr>
            <p:ph type="ctrTitle" hasCustomPrompt="1"/>
          </p:nvPr>
        </p:nvSpPr>
        <p:spPr>
          <a:xfrm>
            <a:off x="496384" y="487510"/>
            <a:ext cx="8444416" cy="1276350"/>
          </a:xfrm>
          <a:prstGeom prst="rect">
            <a:avLst/>
          </a:prstGeom>
        </p:spPr>
        <p:txBody>
          <a:bodyPr anchor="t" anchorCtr="0">
            <a:normAutofit/>
          </a:bodyPr>
          <a:lstStyle>
            <a:lvl1pPr algn="l">
              <a:defRPr sz="4000" b="1" i="0">
                <a:solidFill>
                  <a:srgbClr val="FFFFFF"/>
                </a:solidFill>
                <a:latin typeface="Arial" panose="020B0604020202020204" pitchFamily="34" charset="0"/>
              </a:defRPr>
            </a:lvl1pPr>
          </a:lstStyle>
          <a:p>
            <a:r>
              <a:rPr lang="en-US"/>
              <a:t>This is a sample page layout</a:t>
            </a:r>
            <a:br>
              <a:rPr lang="en-US"/>
            </a:br>
            <a:endParaRPr lang="en-US"/>
          </a:p>
        </p:txBody>
      </p:sp>
      <p:sp>
        <p:nvSpPr>
          <p:cNvPr id="10" name="Picture Placeholder 7">
            <a:extLst>
              <a:ext uri="{FF2B5EF4-FFF2-40B4-BE49-F238E27FC236}">
                <a16:creationId xmlns:a16="http://schemas.microsoft.com/office/drawing/2014/main" id="{BC5741D9-7C1F-B70D-4B2B-7928DF4CA698}"/>
              </a:ext>
              <a:ext uri="{C183D7F6-B498-43B3-948B-1728B52AA6E4}">
                <adec:decorative xmlns:adec="http://schemas.microsoft.com/office/drawing/2017/decorative" val="1"/>
              </a:ext>
            </a:extLst>
          </p:cNvPr>
          <p:cNvSpPr>
            <a:spLocks noGrp="1"/>
          </p:cNvSpPr>
          <p:nvPr>
            <p:ph type="pic" sz="quarter" idx="10"/>
          </p:nvPr>
        </p:nvSpPr>
        <p:spPr>
          <a:xfrm>
            <a:off x="9424689" y="0"/>
            <a:ext cx="2767312" cy="6858000"/>
          </a:xfrm>
          <a:custGeom>
            <a:avLst/>
            <a:gdLst>
              <a:gd name="connsiteX0" fmla="*/ 0 w 6461125"/>
              <a:gd name="connsiteY0" fmla="*/ 0 h 6858000"/>
              <a:gd name="connsiteX1" fmla="*/ 6461125 w 6461125"/>
              <a:gd name="connsiteY1" fmla="*/ 0 h 6858000"/>
              <a:gd name="connsiteX2" fmla="*/ 6461125 w 6461125"/>
              <a:gd name="connsiteY2" fmla="*/ 6858000 h 6858000"/>
              <a:gd name="connsiteX3" fmla="*/ 0 w 6461125"/>
              <a:gd name="connsiteY3" fmla="*/ 6858000 h 6858000"/>
              <a:gd name="connsiteX4" fmla="*/ 0 w 6461125"/>
              <a:gd name="connsiteY4" fmla="*/ 0 h 6858000"/>
              <a:gd name="connsiteX0" fmla="*/ 1910281 w 6461125"/>
              <a:gd name="connsiteY0" fmla="*/ 0 h 6867053"/>
              <a:gd name="connsiteX1" fmla="*/ 6461125 w 6461125"/>
              <a:gd name="connsiteY1" fmla="*/ 9053 h 6867053"/>
              <a:gd name="connsiteX2" fmla="*/ 6461125 w 6461125"/>
              <a:gd name="connsiteY2" fmla="*/ 6867053 h 6867053"/>
              <a:gd name="connsiteX3" fmla="*/ 0 w 6461125"/>
              <a:gd name="connsiteY3" fmla="*/ 6867053 h 6867053"/>
              <a:gd name="connsiteX4" fmla="*/ 1910281 w 6461125"/>
              <a:gd name="connsiteY4" fmla="*/ 0 h 6867053"/>
              <a:gd name="connsiteX0" fmla="*/ 5196689 w 6461125"/>
              <a:gd name="connsiteY0" fmla="*/ 0 h 6867053"/>
              <a:gd name="connsiteX1" fmla="*/ 6461125 w 6461125"/>
              <a:gd name="connsiteY1" fmla="*/ 9053 h 6867053"/>
              <a:gd name="connsiteX2" fmla="*/ 6461125 w 6461125"/>
              <a:gd name="connsiteY2" fmla="*/ 6867053 h 6867053"/>
              <a:gd name="connsiteX3" fmla="*/ 0 w 6461125"/>
              <a:gd name="connsiteY3" fmla="*/ 6867053 h 6867053"/>
              <a:gd name="connsiteX4" fmla="*/ 5196689 w 6461125"/>
              <a:gd name="connsiteY4" fmla="*/ 0 h 6867053"/>
              <a:gd name="connsiteX0" fmla="*/ 1258432 w 2522868"/>
              <a:gd name="connsiteY0" fmla="*/ 0 h 6867053"/>
              <a:gd name="connsiteX1" fmla="*/ 2522868 w 2522868"/>
              <a:gd name="connsiteY1" fmla="*/ 9053 h 6867053"/>
              <a:gd name="connsiteX2" fmla="*/ 2522868 w 2522868"/>
              <a:gd name="connsiteY2" fmla="*/ 6867053 h 6867053"/>
              <a:gd name="connsiteX3" fmla="*/ 0 w 2522868"/>
              <a:gd name="connsiteY3" fmla="*/ 6867053 h 6867053"/>
              <a:gd name="connsiteX4" fmla="*/ 1258432 w 2522868"/>
              <a:gd name="connsiteY4" fmla="*/ 0 h 6867053"/>
              <a:gd name="connsiteX0" fmla="*/ 760491 w 2522868"/>
              <a:gd name="connsiteY0" fmla="*/ 0 h 6858000"/>
              <a:gd name="connsiteX1" fmla="*/ 2522868 w 2522868"/>
              <a:gd name="connsiteY1" fmla="*/ 0 h 6858000"/>
              <a:gd name="connsiteX2" fmla="*/ 2522868 w 2522868"/>
              <a:gd name="connsiteY2" fmla="*/ 6858000 h 6858000"/>
              <a:gd name="connsiteX3" fmla="*/ 0 w 2522868"/>
              <a:gd name="connsiteY3" fmla="*/ 6858000 h 6858000"/>
              <a:gd name="connsiteX4" fmla="*/ 760491 w 2522868"/>
              <a:gd name="connsiteY4" fmla="*/ 0 h 6858000"/>
              <a:gd name="connsiteX0" fmla="*/ 1004935 w 2767312"/>
              <a:gd name="connsiteY0" fmla="*/ 0 h 6858000"/>
              <a:gd name="connsiteX1" fmla="*/ 2767312 w 2767312"/>
              <a:gd name="connsiteY1" fmla="*/ 0 h 6858000"/>
              <a:gd name="connsiteX2" fmla="*/ 2767312 w 2767312"/>
              <a:gd name="connsiteY2" fmla="*/ 6858000 h 6858000"/>
              <a:gd name="connsiteX3" fmla="*/ 0 w 2767312"/>
              <a:gd name="connsiteY3" fmla="*/ 6858000 h 6858000"/>
              <a:gd name="connsiteX4" fmla="*/ 1004935 w 2767312"/>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67312" h="6858000">
                <a:moveTo>
                  <a:pt x="1004935" y="0"/>
                </a:moveTo>
                <a:lnTo>
                  <a:pt x="2767312" y="0"/>
                </a:lnTo>
                <a:lnTo>
                  <a:pt x="2767312" y="6858000"/>
                </a:lnTo>
                <a:lnTo>
                  <a:pt x="0" y="6858000"/>
                </a:lnTo>
                <a:lnTo>
                  <a:pt x="1004935" y="0"/>
                </a:lnTo>
                <a:close/>
              </a:path>
            </a:pathLst>
          </a:custGeom>
        </p:spPr>
        <p:txBody>
          <a:bodyPr/>
          <a:lstStyle>
            <a:lvl1pPr>
              <a:defRPr/>
            </a:lvl1pPr>
          </a:lstStyle>
          <a:p>
            <a:r>
              <a:rPr lang="en-US"/>
              <a:t>Click icon to add picture</a:t>
            </a:r>
          </a:p>
        </p:txBody>
      </p:sp>
      <p:sp>
        <p:nvSpPr>
          <p:cNvPr id="9" name="Slide Number Placeholder 3">
            <a:extLst>
              <a:ext uri="{FF2B5EF4-FFF2-40B4-BE49-F238E27FC236}">
                <a16:creationId xmlns:a16="http://schemas.microsoft.com/office/drawing/2014/main" id="{53F79B87-282C-F754-9DA1-82F7EB507D40}"/>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Arial" panose="020B0604020202020204" pitchFamily="34" charset="0"/>
                <a:ea typeface="Lato" panose="020F0502020204030203" pitchFamily="34" charset="0"/>
              </a:rPr>
              <a:pPr algn="ctr"/>
              <a:t>‹#›</a:t>
            </a:fld>
            <a:endParaRPr lang="en-US" sz="1200">
              <a:solidFill>
                <a:schemeClr val="bg1"/>
              </a:solidFill>
              <a:latin typeface="Arial" panose="020B0604020202020204" pitchFamily="34" charset="0"/>
              <a:ea typeface="Lato" panose="020F0502020204030203" pitchFamily="34" charset="0"/>
            </a:endParaRPr>
          </a:p>
        </p:txBody>
      </p:sp>
      <p:sp>
        <p:nvSpPr>
          <p:cNvPr id="12" name="Text Placeholder 3">
            <a:extLst>
              <a:ext uri="{FF2B5EF4-FFF2-40B4-BE49-F238E27FC236}">
                <a16:creationId xmlns:a16="http://schemas.microsoft.com/office/drawing/2014/main" id="{B47995B4-B0D2-C426-ACF5-CF4A86FA7B95}"/>
              </a:ext>
            </a:extLst>
          </p:cNvPr>
          <p:cNvSpPr>
            <a:spLocks noGrp="1"/>
          </p:cNvSpPr>
          <p:nvPr>
            <p:ph type="body" sz="quarter" idx="12" hasCustomPrompt="1"/>
          </p:nvPr>
        </p:nvSpPr>
        <p:spPr>
          <a:xfrm>
            <a:off x="496384" y="1934868"/>
            <a:ext cx="8585604" cy="3641147"/>
          </a:xfrm>
        </p:spPr>
        <p:txBody>
          <a:bodyPr numCol="1"/>
          <a:lstStyle>
            <a:lvl1pPr marL="285750" marR="0" indent="-285750" algn="l" defTabSz="914400" rtl="0" eaLnBrk="1" fontAlgn="auto" latinLnBrk="0" hangingPunct="1">
              <a:lnSpc>
                <a:spcPct val="150000"/>
              </a:lnSpc>
              <a:spcBef>
                <a:spcPts val="1000"/>
              </a:spcBef>
              <a:spcAft>
                <a:spcPts val="0"/>
              </a:spcAft>
              <a:buClrTx/>
              <a:buSzTx/>
              <a:buFont typeface="Arial" charset="0"/>
              <a:buChar char="•"/>
              <a:tabLst/>
              <a:defRPr sz="1800">
                <a:solidFill>
                  <a:schemeClr val="bg1"/>
                </a:solidFill>
                <a:latin typeface="Arial" panose="020B0604020202020204" pitchFamily="34" charset="0"/>
                <a:ea typeface="Lato" panose="020F0502020204030203" pitchFamily="34" charset="0"/>
              </a:defRPr>
            </a:lvl1pPr>
            <a:lvl2pPr>
              <a:lnSpc>
                <a:spcPct val="150000"/>
              </a:lnSpc>
              <a:defRPr sz="1800">
                <a:solidFill>
                  <a:schemeClr val="tx1"/>
                </a:solidFill>
                <a:latin typeface="Inter" panose="02000503000000020004" pitchFamily="2" charset="0"/>
                <a:ea typeface="Inter" panose="02000503000000020004" pitchFamily="2" charset="0"/>
              </a:defRPr>
            </a:lvl2pPr>
            <a:lvl3pPr>
              <a:lnSpc>
                <a:spcPct val="150000"/>
              </a:lnSpc>
              <a:defRPr sz="1800">
                <a:solidFill>
                  <a:schemeClr val="tx1"/>
                </a:solidFill>
                <a:latin typeface="Inter" panose="02000503000000020004" pitchFamily="2" charset="0"/>
                <a:ea typeface="Inter" panose="02000503000000020004" pitchFamily="2" charset="0"/>
              </a:defRPr>
            </a:lvl3pPr>
            <a:lvl4pPr>
              <a:lnSpc>
                <a:spcPct val="150000"/>
              </a:lnSpc>
              <a:defRPr sz="1800">
                <a:solidFill>
                  <a:schemeClr val="tx1"/>
                </a:solidFill>
                <a:latin typeface="Inter" panose="02000503000000020004" pitchFamily="2" charset="0"/>
                <a:ea typeface="Inter" panose="02000503000000020004" pitchFamily="2" charset="0"/>
              </a:defRPr>
            </a:lvl4pPr>
            <a:lvl5pPr>
              <a:lnSpc>
                <a:spcPct val="150000"/>
              </a:lnSpc>
              <a:defRPr sz="1800">
                <a:solidFill>
                  <a:schemeClr val="tx1"/>
                </a:solidFill>
                <a:latin typeface="Inter" panose="02000503000000020004" pitchFamily="2" charset="0"/>
                <a:ea typeface="Inter" panose="02000503000000020004" pitchFamily="2" charset="0"/>
              </a:defRPr>
            </a:lvl5pPr>
          </a:lstStyle>
          <a:p>
            <a:pPr lvl="0"/>
            <a:r>
              <a:rPr lang="en-GB"/>
              <a:t>Please use this space to insert written content as required </a:t>
            </a:r>
          </a:p>
          <a:p>
            <a:pPr lvl="0"/>
            <a:r>
              <a:rPr lang="en-GB"/>
              <a:t>Please use this space to insert written content as required </a:t>
            </a:r>
          </a:p>
          <a:p>
            <a:pPr lvl="0"/>
            <a:r>
              <a:rPr lang="en-GB"/>
              <a:t>Please use this space to insert written content as required </a:t>
            </a:r>
          </a:p>
          <a:p>
            <a:pPr lvl="0"/>
            <a:r>
              <a:rPr lang="en-GB"/>
              <a:t>Please use this space to insert written content as required </a:t>
            </a:r>
          </a:p>
          <a:p>
            <a:pPr lvl="0"/>
            <a:endParaRPr lang="en-GB"/>
          </a:p>
        </p:txBody>
      </p:sp>
      <p:sp>
        <p:nvSpPr>
          <p:cNvPr id="15" name="Slide Number Placeholder 3">
            <a:extLst>
              <a:ext uri="{FF2B5EF4-FFF2-40B4-BE49-F238E27FC236}">
                <a16:creationId xmlns:a16="http://schemas.microsoft.com/office/drawing/2014/main" id="{53F79B87-282C-F754-9DA1-82F7EB507D40}"/>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Arial" panose="020B0604020202020204" pitchFamily="34" charset="0"/>
                <a:ea typeface="Lato" panose="020F0502020204030203" pitchFamily="34" charset="0"/>
              </a:rPr>
              <a:pPr algn="ctr"/>
              <a:t>‹#›</a:t>
            </a:fld>
            <a:endParaRPr lang="en-US" sz="1200">
              <a:solidFill>
                <a:schemeClr val="bg1"/>
              </a:solidFill>
              <a:latin typeface="Arial" panose="020B0604020202020204" pitchFamily="34" charset="0"/>
              <a:ea typeface="Lato" panose="020F0502020204030203" pitchFamily="34" charset="0"/>
            </a:endParaRPr>
          </a:p>
        </p:txBody>
      </p:sp>
      <p:sp>
        <p:nvSpPr>
          <p:cNvPr id="13" name="Slide Number Placeholder 3">
            <a:extLst>
              <a:ext uri="{FF2B5EF4-FFF2-40B4-BE49-F238E27FC236}">
                <a16:creationId xmlns:a16="http://schemas.microsoft.com/office/drawing/2014/main" id="{5A7A5101-B982-3D27-A2EE-345C292E8F87}"/>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Arial" panose="020B0604020202020204" pitchFamily="34" charset="0"/>
                <a:ea typeface="Lato" panose="020F0502020204030203" pitchFamily="34" charset="0"/>
              </a:rPr>
              <a:pPr algn="ctr"/>
              <a:t>‹#›</a:t>
            </a:fld>
            <a:endParaRPr lang="en-US" sz="1200">
              <a:solidFill>
                <a:schemeClr val="bg1"/>
              </a:solidFill>
              <a:latin typeface="Arial" panose="020B0604020202020204" pitchFamily="34" charset="0"/>
              <a:ea typeface="Lato" panose="020F0502020204030203" pitchFamily="34" charset="0"/>
            </a:endParaRPr>
          </a:p>
        </p:txBody>
      </p:sp>
      <p:sp>
        <p:nvSpPr>
          <p:cNvPr id="14" name="Slide Number Placeholder 3">
            <a:extLst>
              <a:ext uri="{FF2B5EF4-FFF2-40B4-BE49-F238E27FC236}">
                <a16:creationId xmlns:a16="http://schemas.microsoft.com/office/drawing/2014/main" id="{06801DB2-CB76-7A1B-0A77-E9DFD1662168}"/>
              </a:ext>
            </a:extLst>
          </p:cNvPr>
          <p:cNvSpPr txBox="1">
            <a:spLocks/>
          </p:cNvSpPr>
          <p:nvPr userDrawn="1"/>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Arial" panose="020B0604020202020204" pitchFamily="34" charset="0"/>
                <a:ea typeface="Lato" panose="020F0502020204030203" pitchFamily="34" charset="0"/>
              </a:rPr>
              <a:pPr algn="ctr"/>
              <a:t>‹#›</a:t>
            </a:fld>
            <a:endParaRPr lang="en-US" sz="1200">
              <a:solidFill>
                <a:schemeClr val="bg1"/>
              </a:solidFill>
              <a:latin typeface="Arial" panose="020B0604020202020204" pitchFamily="34" charset="0"/>
              <a:ea typeface="Lato" panose="020F0502020204030203" pitchFamily="34" charset="0"/>
            </a:endParaRPr>
          </a:p>
        </p:txBody>
      </p:sp>
      <p:pic>
        <p:nvPicPr>
          <p:cNvPr id="19" name="Picture 18">
            <a:extLst>
              <a:ext uri="{FF2B5EF4-FFF2-40B4-BE49-F238E27FC236}">
                <a16:creationId xmlns:a16="http://schemas.microsoft.com/office/drawing/2014/main" id="{C1154617-CDEF-8A9D-8FEB-A937FC663A50}"/>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539924" y="6146056"/>
            <a:ext cx="585971" cy="197518"/>
          </a:xfrm>
          <a:prstGeom prst="rect">
            <a:avLst/>
          </a:prstGeom>
        </p:spPr>
      </p:pic>
    </p:spTree>
    <p:extLst>
      <p:ext uri="{BB962C8B-B14F-4D97-AF65-F5344CB8AC3E}">
        <p14:creationId xmlns:p14="http://schemas.microsoft.com/office/powerpoint/2010/main" val="383536772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Sample Layout Page (Teal)">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AEB5C54E-87D2-DD46-9E3A-B474DB4DB5B6}"/>
              </a:ext>
              <a:ext uri="{C183D7F6-B498-43B3-948B-1728B52AA6E4}">
                <adec:decorative xmlns:adec="http://schemas.microsoft.com/office/drawing/2017/decorative" val="1"/>
              </a:ext>
            </a:extLst>
          </p:cNvPr>
          <p:cNvSpPr/>
          <p:nvPr/>
        </p:nvSpPr>
        <p:spPr>
          <a:xfrm>
            <a:off x="2598346" y="0"/>
            <a:ext cx="9593654" cy="6858000"/>
          </a:xfrm>
          <a:prstGeom prst="rect">
            <a:avLst/>
          </a:prstGeom>
          <a:solidFill>
            <a:srgbClr val="F7F4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latin typeface="Arial" panose="020B0604020202020204" pitchFamily="34" charset="0"/>
            </a:endParaRPr>
          </a:p>
        </p:txBody>
      </p:sp>
      <p:sp>
        <p:nvSpPr>
          <p:cNvPr id="8" name="Rectangle 7">
            <a:extLst>
              <a:ext uri="{FF2B5EF4-FFF2-40B4-BE49-F238E27FC236}">
                <a16:creationId xmlns:a16="http://schemas.microsoft.com/office/drawing/2014/main" id="{95839A32-3E49-0347-85A7-6A2D5D9EFA89}"/>
              </a:ext>
              <a:ext uri="{C183D7F6-B498-43B3-948B-1728B52AA6E4}">
                <adec:decorative xmlns:adec="http://schemas.microsoft.com/office/drawing/2017/decorative" val="1"/>
              </a:ext>
            </a:extLst>
          </p:cNvPr>
          <p:cNvSpPr/>
          <p:nvPr/>
        </p:nvSpPr>
        <p:spPr>
          <a:xfrm>
            <a:off x="1" y="0"/>
            <a:ext cx="3796940" cy="6858000"/>
          </a:xfrm>
          <a:custGeom>
            <a:avLst/>
            <a:gdLst>
              <a:gd name="connsiteX0" fmla="*/ 0 w 3796940"/>
              <a:gd name="connsiteY0" fmla="*/ 0 h 6858000"/>
              <a:gd name="connsiteX1" fmla="*/ 3796940 w 3796940"/>
              <a:gd name="connsiteY1" fmla="*/ 0 h 6858000"/>
              <a:gd name="connsiteX2" fmla="*/ 3796940 w 3796940"/>
              <a:gd name="connsiteY2" fmla="*/ 6858000 h 6858000"/>
              <a:gd name="connsiteX3" fmla="*/ 0 w 3796940"/>
              <a:gd name="connsiteY3" fmla="*/ 6858000 h 6858000"/>
              <a:gd name="connsiteX4" fmla="*/ 0 w 3796940"/>
              <a:gd name="connsiteY4" fmla="*/ 0 h 6858000"/>
              <a:gd name="connsiteX0" fmla="*/ 0 w 3796940"/>
              <a:gd name="connsiteY0" fmla="*/ 0 h 6858000"/>
              <a:gd name="connsiteX1" fmla="*/ 3253732 w 3796940"/>
              <a:gd name="connsiteY1" fmla="*/ 0 h 6858000"/>
              <a:gd name="connsiteX2" fmla="*/ 3796940 w 3796940"/>
              <a:gd name="connsiteY2" fmla="*/ 6858000 h 6858000"/>
              <a:gd name="connsiteX3" fmla="*/ 0 w 3796940"/>
              <a:gd name="connsiteY3" fmla="*/ 6858000 h 6858000"/>
              <a:gd name="connsiteX4" fmla="*/ 0 w 3796940"/>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96940" h="6858000">
                <a:moveTo>
                  <a:pt x="0" y="0"/>
                </a:moveTo>
                <a:lnTo>
                  <a:pt x="3253732" y="0"/>
                </a:lnTo>
                <a:lnTo>
                  <a:pt x="3796940" y="6858000"/>
                </a:lnTo>
                <a:lnTo>
                  <a:pt x="0" y="6858000"/>
                </a:lnTo>
                <a:lnTo>
                  <a:pt x="0"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latin typeface="Arial" panose="020B0604020202020204" pitchFamily="34" charset="0"/>
            </a:endParaRPr>
          </a:p>
        </p:txBody>
      </p:sp>
      <p:sp>
        <p:nvSpPr>
          <p:cNvPr id="7" name="Title 1">
            <a:extLst>
              <a:ext uri="{FF2B5EF4-FFF2-40B4-BE49-F238E27FC236}">
                <a16:creationId xmlns:a16="http://schemas.microsoft.com/office/drawing/2014/main" id="{8BAD4AF8-AA18-5A42-BB2F-5211ADA7E94F}"/>
              </a:ext>
            </a:extLst>
          </p:cNvPr>
          <p:cNvSpPr>
            <a:spLocks noGrp="1"/>
          </p:cNvSpPr>
          <p:nvPr>
            <p:ph type="ctrTitle" hasCustomPrompt="1"/>
          </p:nvPr>
        </p:nvSpPr>
        <p:spPr>
          <a:xfrm>
            <a:off x="496384" y="697028"/>
            <a:ext cx="2433083" cy="4190385"/>
          </a:xfrm>
          <a:prstGeom prst="rect">
            <a:avLst/>
          </a:prstGeom>
        </p:spPr>
        <p:txBody>
          <a:bodyPr anchor="t" anchorCtr="0">
            <a:normAutofit/>
          </a:bodyPr>
          <a:lstStyle>
            <a:lvl1pPr algn="l">
              <a:defRPr sz="4000" b="1" i="0">
                <a:solidFill>
                  <a:schemeClr val="bg1"/>
                </a:solidFill>
                <a:latin typeface="Arial" panose="020B0604020202020204" pitchFamily="34" charset="0"/>
              </a:defRPr>
            </a:lvl1pPr>
          </a:lstStyle>
          <a:p>
            <a:r>
              <a:rPr lang="en-US"/>
              <a:t>This is a sample page layout</a:t>
            </a:r>
          </a:p>
        </p:txBody>
      </p:sp>
      <p:sp>
        <p:nvSpPr>
          <p:cNvPr id="3" name="Text Placeholder 2">
            <a:extLst>
              <a:ext uri="{FF2B5EF4-FFF2-40B4-BE49-F238E27FC236}">
                <a16:creationId xmlns:a16="http://schemas.microsoft.com/office/drawing/2014/main" id="{6DF62BF7-BCB5-6E40-BF7A-8FE36C627227}"/>
              </a:ext>
            </a:extLst>
          </p:cNvPr>
          <p:cNvSpPr>
            <a:spLocks noGrp="1"/>
          </p:cNvSpPr>
          <p:nvPr>
            <p:ph type="body" sz="quarter" idx="11" hasCustomPrompt="1"/>
          </p:nvPr>
        </p:nvSpPr>
        <p:spPr>
          <a:xfrm>
            <a:off x="4017963" y="531813"/>
            <a:ext cx="6226175" cy="679450"/>
          </a:xfrm>
        </p:spPr>
        <p:txBody>
          <a:bodyPr/>
          <a:lstStyle>
            <a:lvl1pPr>
              <a:defRPr sz="2800" b="1" i="0">
                <a:latin typeface="Arial" panose="020B0604020202020204" pitchFamily="34" charset="0"/>
                <a:ea typeface="Lora" charset="0"/>
                <a:cs typeface="Lora" charset="0"/>
              </a:defRPr>
            </a:lvl1pPr>
          </a:lstStyle>
          <a:p>
            <a:pPr lvl="0"/>
            <a:r>
              <a:rPr lang="en-GB"/>
              <a:t>Example 1</a:t>
            </a:r>
            <a:endParaRPr lang="en-US"/>
          </a:p>
        </p:txBody>
      </p:sp>
      <p:sp>
        <p:nvSpPr>
          <p:cNvPr id="5" name="Text Placeholder 4">
            <a:extLst>
              <a:ext uri="{FF2B5EF4-FFF2-40B4-BE49-F238E27FC236}">
                <a16:creationId xmlns:a16="http://schemas.microsoft.com/office/drawing/2014/main" id="{C1AC07EA-B101-2B47-93F9-A49290842AEE}"/>
              </a:ext>
            </a:extLst>
          </p:cNvPr>
          <p:cNvSpPr>
            <a:spLocks noGrp="1"/>
          </p:cNvSpPr>
          <p:nvPr>
            <p:ph type="body" sz="quarter" idx="10" hasCustomPrompt="1"/>
          </p:nvPr>
        </p:nvSpPr>
        <p:spPr>
          <a:xfrm>
            <a:off x="4018518" y="1226521"/>
            <a:ext cx="7496175" cy="1117600"/>
          </a:xfrm>
        </p:spPr>
        <p:txBody>
          <a:bodyPr>
            <a:normAutofit/>
          </a:bodyPr>
          <a:lstStyle>
            <a:lvl1pPr>
              <a:defRPr sz="1800">
                <a:latin typeface="Arial" panose="020B0604020202020204" pitchFamily="34" charset="0"/>
              </a:defRPr>
            </a:lvl1pPr>
          </a:lstStyle>
          <a:p>
            <a:r>
              <a:rPr lang="en-GB">
                <a:solidFill>
                  <a:srgbClr val="0E0E0E"/>
                </a:solidFill>
                <a:latin typeface="Lato" panose="020F0502020204030203" pitchFamily="34" charset="77"/>
              </a:rPr>
              <a:t>Please use this space to insert written content as required </a:t>
            </a:r>
          </a:p>
        </p:txBody>
      </p:sp>
      <p:sp>
        <p:nvSpPr>
          <p:cNvPr id="16" name="Text Placeholder 2">
            <a:extLst>
              <a:ext uri="{FF2B5EF4-FFF2-40B4-BE49-F238E27FC236}">
                <a16:creationId xmlns:a16="http://schemas.microsoft.com/office/drawing/2014/main" id="{B6FF4277-5991-3145-B50E-FD1554CCE67C}"/>
              </a:ext>
            </a:extLst>
          </p:cNvPr>
          <p:cNvSpPr>
            <a:spLocks noGrp="1"/>
          </p:cNvSpPr>
          <p:nvPr>
            <p:ph type="body" sz="quarter" idx="13" hasCustomPrompt="1"/>
          </p:nvPr>
        </p:nvSpPr>
        <p:spPr>
          <a:xfrm>
            <a:off x="4017963" y="2460676"/>
            <a:ext cx="6226175" cy="679450"/>
          </a:xfrm>
        </p:spPr>
        <p:txBody>
          <a:bodyPr/>
          <a:lstStyle>
            <a:lvl1pPr>
              <a:defRPr sz="2800" b="1" i="0">
                <a:latin typeface="Arial" panose="020B0604020202020204" pitchFamily="34" charset="0"/>
                <a:ea typeface="Lora" charset="0"/>
                <a:cs typeface="Lora" charset="0"/>
              </a:defRPr>
            </a:lvl1pPr>
          </a:lstStyle>
          <a:p>
            <a:pPr lvl="0"/>
            <a:r>
              <a:rPr lang="en-GB"/>
              <a:t>Example 2</a:t>
            </a:r>
            <a:endParaRPr lang="en-US"/>
          </a:p>
        </p:txBody>
      </p:sp>
      <p:sp>
        <p:nvSpPr>
          <p:cNvPr id="15" name="Text Placeholder 4">
            <a:extLst>
              <a:ext uri="{FF2B5EF4-FFF2-40B4-BE49-F238E27FC236}">
                <a16:creationId xmlns:a16="http://schemas.microsoft.com/office/drawing/2014/main" id="{0F72BB86-1186-2044-A764-944661E2A588}"/>
              </a:ext>
            </a:extLst>
          </p:cNvPr>
          <p:cNvSpPr>
            <a:spLocks noGrp="1"/>
          </p:cNvSpPr>
          <p:nvPr>
            <p:ph type="body" sz="quarter" idx="12" hasCustomPrompt="1"/>
          </p:nvPr>
        </p:nvSpPr>
        <p:spPr>
          <a:xfrm>
            <a:off x="4018518" y="3155384"/>
            <a:ext cx="7496175" cy="1117600"/>
          </a:xfrm>
        </p:spPr>
        <p:txBody>
          <a:bodyPr>
            <a:normAutofit/>
          </a:bodyPr>
          <a:lstStyle>
            <a:lvl1pPr>
              <a:defRPr sz="1800">
                <a:latin typeface="Arial" panose="020B0604020202020204" pitchFamily="34" charset="0"/>
              </a:defRPr>
            </a:lvl1pPr>
          </a:lstStyle>
          <a:p>
            <a:r>
              <a:rPr lang="en-GB">
                <a:solidFill>
                  <a:srgbClr val="0E0E0E"/>
                </a:solidFill>
                <a:latin typeface="Lato" panose="020F0502020204030203" pitchFamily="34" charset="77"/>
              </a:rPr>
              <a:t>Please use this space to insert written content as required </a:t>
            </a:r>
          </a:p>
        </p:txBody>
      </p:sp>
      <p:sp>
        <p:nvSpPr>
          <p:cNvPr id="18" name="Text Placeholder 2">
            <a:extLst>
              <a:ext uri="{FF2B5EF4-FFF2-40B4-BE49-F238E27FC236}">
                <a16:creationId xmlns:a16="http://schemas.microsoft.com/office/drawing/2014/main" id="{B25B2568-91C7-584B-93BF-260BF11F597A}"/>
              </a:ext>
            </a:extLst>
          </p:cNvPr>
          <p:cNvSpPr>
            <a:spLocks noGrp="1"/>
          </p:cNvSpPr>
          <p:nvPr>
            <p:ph type="body" sz="quarter" idx="15" hasCustomPrompt="1"/>
          </p:nvPr>
        </p:nvSpPr>
        <p:spPr>
          <a:xfrm>
            <a:off x="4017408" y="4377642"/>
            <a:ext cx="6226175" cy="679450"/>
          </a:xfrm>
        </p:spPr>
        <p:txBody>
          <a:bodyPr/>
          <a:lstStyle>
            <a:lvl1pPr>
              <a:defRPr sz="2800" b="1" i="0">
                <a:latin typeface="Arial" panose="020B0604020202020204" pitchFamily="34" charset="0"/>
                <a:ea typeface="Lora" charset="0"/>
                <a:cs typeface="Lora" charset="0"/>
              </a:defRPr>
            </a:lvl1pPr>
          </a:lstStyle>
          <a:p>
            <a:pPr lvl="0"/>
            <a:r>
              <a:rPr lang="en-GB"/>
              <a:t>Example 3</a:t>
            </a:r>
            <a:endParaRPr lang="en-US"/>
          </a:p>
        </p:txBody>
      </p:sp>
      <p:sp>
        <p:nvSpPr>
          <p:cNvPr id="17" name="Text Placeholder 4">
            <a:extLst>
              <a:ext uri="{FF2B5EF4-FFF2-40B4-BE49-F238E27FC236}">
                <a16:creationId xmlns:a16="http://schemas.microsoft.com/office/drawing/2014/main" id="{A309A51E-DEB9-C346-A901-A485A3D8BE94}"/>
              </a:ext>
            </a:extLst>
          </p:cNvPr>
          <p:cNvSpPr>
            <a:spLocks noGrp="1"/>
          </p:cNvSpPr>
          <p:nvPr>
            <p:ph type="body" sz="quarter" idx="14" hasCustomPrompt="1"/>
          </p:nvPr>
        </p:nvSpPr>
        <p:spPr>
          <a:xfrm>
            <a:off x="4017963" y="5072350"/>
            <a:ext cx="7496175" cy="1117600"/>
          </a:xfrm>
        </p:spPr>
        <p:txBody>
          <a:bodyPr>
            <a:normAutofit/>
          </a:bodyPr>
          <a:lstStyle>
            <a:lvl1pPr>
              <a:defRPr sz="1800">
                <a:latin typeface="Arial" panose="020B0604020202020204" pitchFamily="34" charset="0"/>
              </a:defRPr>
            </a:lvl1pPr>
          </a:lstStyle>
          <a:p>
            <a:r>
              <a:rPr lang="en-GB">
                <a:solidFill>
                  <a:srgbClr val="0E0E0E"/>
                </a:solidFill>
                <a:latin typeface="Lato" panose="020F0502020204030203" pitchFamily="34" charset="77"/>
              </a:rPr>
              <a:t>Please use this space to insert written content as required </a:t>
            </a:r>
          </a:p>
        </p:txBody>
      </p:sp>
      <p:pic>
        <p:nvPicPr>
          <p:cNvPr id="12" name="Picture 11" descr="A picture containing text, clipart&#10;&#10;Description automatically generated">
            <a:extLst>
              <a:ext uri="{FF2B5EF4-FFF2-40B4-BE49-F238E27FC236}">
                <a16:creationId xmlns:a16="http://schemas.microsoft.com/office/drawing/2014/main" id="{2FE84A6A-16BB-4E92-AFA8-8049FA098A25}"/>
              </a:ext>
            </a:extLst>
          </p:cNvPr>
          <p:cNvPicPr>
            <a:picLocks noChangeAspect="1"/>
          </p:cNvPicPr>
          <p:nvPr/>
        </p:nvPicPr>
        <p:blipFill>
          <a:blip r:embed="rId2"/>
          <a:stretch>
            <a:fillRect/>
          </a:stretch>
        </p:blipFill>
        <p:spPr>
          <a:xfrm>
            <a:off x="539923" y="6146056"/>
            <a:ext cx="585971" cy="197518"/>
          </a:xfrm>
          <a:prstGeom prst="rect">
            <a:avLst/>
          </a:prstGeom>
        </p:spPr>
      </p:pic>
      <p:sp>
        <p:nvSpPr>
          <p:cNvPr id="13" name="Slide Number Placeholder 3">
            <a:extLst>
              <a:ext uri="{FF2B5EF4-FFF2-40B4-BE49-F238E27FC236}">
                <a16:creationId xmlns:a16="http://schemas.microsoft.com/office/drawing/2014/main" id="{04C0E950-E3E7-F2AC-1BEC-60CA1A1D4E0D}"/>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tx1"/>
                </a:solidFill>
                <a:latin typeface="Arial" panose="020B0604020202020204" pitchFamily="34" charset="0"/>
                <a:ea typeface="Lato" panose="020F0502020204030203" pitchFamily="34" charset="0"/>
              </a:rPr>
              <a:pPr algn="ctr"/>
              <a:t>‹#›</a:t>
            </a:fld>
            <a:endParaRPr lang="en-US" sz="1200">
              <a:solidFill>
                <a:schemeClr val="tx1"/>
              </a:solidFill>
              <a:latin typeface="Arial" panose="020B0604020202020204" pitchFamily="34" charset="0"/>
              <a:ea typeface="Lato" panose="020F0502020204030203" pitchFamily="34" charset="0"/>
            </a:endParaRPr>
          </a:p>
        </p:txBody>
      </p:sp>
      <p:sp>
        <p:nvSpPr>
          <p:cNvPr id="19" name="Rectangle 7">
            <a:extLst>
              <a:ext uri="{FF2B5EF4-FFF2-40B4-BE49-F238E27FC236}">
                <a16:creationId xmlns:a16="http://schemas.microsoft.com/office/drawing/2014/main" id="{95839A32-3E49-0347-85A7-6A2D5D9EFA89}"/>
              </a:ext>
              <a:ext uri="{C183D7F6-B498-43B3-948B-1728B52AA6E4}">
                <adec:decorative xmlns:adec="http://schemas.microsoft.com/office/drawing/2017/decorative" val="1"/>
              </a:ext>
            </a:extLst>
          </p:cNvPr>
          <p:cNvSpPr/>
          <p:nvPr/>
        </p:nvSpPr>
        <p:spPr>
          <a:xfrm>
            <a:off x="1" y="0"/>
            <a:ext cx="3796940" cy="6858000"/>
          </a:xfrm>
          <a:custGeom>
            <a:avLst/>
            <a:gdLst>
              <a:gd name="connsiteX0" fmla="*/ 0 w 3796940"/>
              <a:gd name="connsiteY0" fmla="*/ 0 h 6858000"/>
              <a:gd name="connsiteX1" fmla="*/ 3796940 w 3796940"/>
              <a:gd name="connsiteY1" fmla="*/ 0 h 6858000"/>
              <a:gd name="connsiteX2" fmla="*/ 3796940 w 3796940"/>
              <a:gd name="connsiteY2" fmla="*/ 6858000 h 6858000"/>
              <a:gd name="connsiteX3" fmla="*/ 0 w 3796940"/>
              <a:gd name="connsiteY3" fmla="*/ 6858000 h 6858000"/>
              <a:gd name="connsiteX4" fmla="*/ 0 w 3796940"/>
              <a:gd name="connsiteY4" fmla="*/ 0 h 6858000"/>
              <a:gd name="connsiteX0" fmla="*/ 0 w 3796940"/>
              <a:gd name="connsiteY0" fmla="*/ 0 h 6858000"/>
              <a:gd name="connsiteX1" fmla="*/ 3253732 w 3796940"/>
              <a:gd name="connsiteY1" fmla="*/ 0 h 6858000"/>
              <a:gd name="connsiteX2" fmla="*/ 3796940 w 3796940"/>
              <a:gd name="connsiteY2" fmla="*/ 6858000 h 6858000"/>
              <a:gd name="connsiteX3" fmla="*/ 0 w 3796940"/>
              <a:gd name="connsiteY3" fmla="*/ 6858000 h 6858000"/>
              <a:gd name="connsiteX4" fmla="*/ 0 w 3796940"/>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96940" h="6858000">
                <a:moveTo>
                  <a:pt x="0" y="0"/>
                </a:moveTo>
                <a:lnTo>
                  <a:pt x="3253732" y="0"/>
                </a:lnTo>
                <a:lnTo>
                  <a:pt x="3796940" y="6858000"/>
                </a:lnTo>
                <a:lnTo>
                  <a:pt x="0" y="6858000"/>
                </a:lnTo>
                <a:lnTo>
                  <a:pt x="0"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latin typeface="Arial" panose="020B0604020202020204" pitchFamily="34" charset="0"/>
            </a:endParaRPr>
          </a:p>
        </p:txBody>
      </p:sp>
      <p:pic>
        <p:nvPicPr>
          <p:cNvPr id="20" name="Picture 19" descr="A picture containing text, clipart&#10;&#10;Description automatically generated">
            <a:extLst>
              <a:ext uri="{FF2B5EF4-FFF2-40B4-BE49-F238E27FC236}">
                <a16:creationId xmlns:a16="http://schemas.microsoft.com/office/drawing/2014/main" id="{2FE84A6A-16BB-4E92-AFA8-8049FA098A25}"/>
              </a:ext>
            </a:extLst>
          </p:cNvPr>
          <p:cNvPicPr>
            <a:picLocks noChangeAspect="1"/>
          </p:cNvPicPr>
          <p:nvPr/>
        </p:nvPicPr>
        <p:blipFill>
          <a:blip r:embed="rId2"/>
          <a:stretch>
            <a:fillRect/>
          </a:stretch>
        </p:blipFill>
        <p:spPr>
          <a:xfrm>
            <a:off x="539923" y="6146056"/>
            <a:ext cx="585971" cy="197518"/>
          </a:xfrm>
          <a:prstGeom prst="rect">
            <a:avLst/>
          </a:prstGeom>
        </p:spPr>
      </p:pic>
      <p:sp>
        <p:nvSpPr>
          <p:cNvPr id="21" name="Slide Number Placeholder 3">
            <a:extLst>
              <a:ext uri="{FF2B5EF4-FFF2-40B4-BE49-F238E27FC236}">
                <a16:creationId xmlns:a16="http://schemas.microsoft.com/office/drawing/2014/main" id="{04C0E950-E3E7-F2AC-1BEC-60CA1A1D4E0D}"/>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tx1"/>
                </a:solidFill>
                <a:latin typeface="Arial" panose="020B0604020202020204" pitchFamily="34" charset="0"/>
                <a:ea typeface="Lato" panose="020F0502020204030203" pitchFamily="34" charset="0"/>
              </a:rPr>
              <a:pPr algn="ctr"/>
              <a:t>‹#›</a:t>
            </a:fld>
            <a:endParaRPr lang="en-US" sz="1200">
              <a:solidFill>
                <a:schemeClr val="tx1"/>
              </a:solidFill>
              <a:latin typeface="Arial" panose="020B0604020202020204" pitchFamily="34" charset="0"/>
              <a:ea typeface="Lato" panose="020F0502020204030203" pitchFamily="34" charset="0"/>
            </a:endParaRPr>
          </a:p>
        </p:txBody>
      </p:sp>
      <p:sp>
        <p:nvSpPr>
          <p:cNvPr id="22" name="Rectangle 7">
            <a:extLst>
              <a:ext uri="{FF2B5EF4-FFF2-40B4-BE49-F238E27FC236}">
                <a16:creationId xmlns:a16="http://schemas.microsoft.com/office/drawing/2014/main" id="{9FC92788-1CF1-E651-FBDB-BD30DB47651F}"/>
              </a:ext>
              <a:ext uri="{C183D7F6-B498-43B3-948B-1728B52AA6E4}">
                <adec:decorative xmlns:adec="http://schemas.microsoft.com/office/drawing/2017/decorative" val="1"/>
              </a:ext>
            </a:extLst>
          </p:cNvPr>
          <p:cNvSpPr/>
          <p:nvPr/>
        </p:nvSpPr>
        <p:spPr>
          <a:xfrm>
            <a:off x="1" y="0"/>
            <a:ext cx="3796940" cy="6858000"/>
          </a:xfrm>
          <a:custGeom>
            <a:avLst/>
            <a:gdLst>
              <a:gd name="connsiteX0" fmla="*/ 0 w 3796940"/>
              <a:gd name="connsiteY0" fmla="*/ 0 h 6858000"/>
              <a:gd name="connsiteX1" fmla="*/ 3796940 w 3796940"/>
              <a:gd name="connsiteY1" fmla="*/ 0 h 6858000"/>
              <a:gd name="connsiteX2" fmla="*/ 3796940 w 3796940"/>
              <a:gd name="connsiteY2" fmla="*/ 6858000 h 6858000"/>
              <a:gd name="connsiteX3" fmla="*/ 0 w 3796940"/>
              <a:gd name="connsiteY3" fmla="*/ 6858000 h 6858000"/>
              <a:gd name="connsiteX4" fmla="*/ 0 w 3796940"/>
              <a:gd name="connsiteY4" fmla="*/ 0 h 6858000"/>
              <a:gd name="connsiteX0" fmla="*/ 0 w 3796940"/>
              <a:gd name="connsiteY0" fmla="*/ 0 h 6858000"/>
              <a:gd name="connsiteX1" fmla="*/ 3253732 w 3796940"/>
              <a:gd name="connsiteY1" fmla="*/ 0 h 6858000"/>
              <a:gd name="connsiteX2" fmla="*/ 3796940 w 3796940"/>
              <a:gd name="connsiteY2" fmla="*/ 6858000 h 6858000"/>
              <a:gd name="connsiteX3" fmla="*/ 0 w 3796940"/>
              <a:gd name="connsiteY3" fmla="*/ 6858000 h 6858000"/>
              <a:gd name="connsiteX4" fmla="*/ 0 w 3796940"/>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96940" h="6858000">
                <a:moveTo>
                  <a:pt x="0" y="0"/>
                </a:moveTo>
                <a:lnTo>
                  <a:pt x="3253732" y="0"/>
                </a:lnTo>
                <a:lnTo>
                  <a:pt x="3796940" y="6858000"/>
                </a:lnTo>
                <a:lnTo>
                  <a:pt x="0" y="6858000"/>
                </a:lnTo>
                <a:lnTo>
                  <a:pt x="0"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latin typeface="Arial" panose="020B0604020202020204" pitchFamily="34" charset="0"/>
            </a:endParaRPr>
          </a:p>
        </p:txBody>
      </p:sp>
      <p:pic>
        <p:nvPicPr>
          <p:cNvPr id="23" name="Picture 22" descr="A picture containing text, clipart&#10;&#10;Description automatically generated">
            <a:extLst>
              <a:ext uri="{FF2B5EF4-FFF2-40B4-BE49-F238E27FC236}">
                <a16:creationId xmlns:a16="http://schemas.microsoft.com/office/drawing/2014/main" id="{0ACD7F34-BE21-B9EC-25F0-A27252E47BDB}"/>
              </a:ext>
            </a:extLst>
          </p:cNvPr>
          <p:cNvPicPr>
            <a:picLocks noChangeAspect="1"/>
          </p:cNvPicPr>
          <p:nvPr/>
        </p:nvPicPr>
        <p:blipFill>
          <a:blip r:embed="rId2"/>
          <a:stretch>
            <a:fillRect/>
          </a:stretch>
        </p:blipFill>
        <p:spPr>
          <a:xfrm>
            <a:off x="539923" y="6146056"/>
            <a:ext cx="585971" cy="197518"/>
          </a:xfrm>
          <a:prstGeom prst="rect">
            <a:avLst/>
          </a:prstGeom>
        </p:spPr>
      </p:pic>
      <p:sp>
        <p:nvSpPr>
          <p:cNvPr id="24" name="Slide Number Placeholder 3">
            <a:extLst>
              <a:ext uri="{FF2B5EF4-FFF2-40B4-BE49-F238E27FC236}">
                <a16:creationId xmlns:a16="http://schemas.microsoft.com/office/drawing/2014/main" id="{C5FF478A-5B8E-953E-4DB6-9A571680A138}"/>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tx1"/>
                </a:solidFill>
                <a:latin typeface="Arial" panose="020B0604020202020204" pitchFamily="34" charset="0"/>
                <a:ea typeface="Lato" panose="020F0502020204030203" pitchFamily="34" charset="0"/>
              </a:rPr>
              <a:pPr algn="ctr"/>
              <a:t>‹#›</a:t>
            </a:fld>
            <a:endParaRPr lang="en-US" sz="1200">
              <a:solidFill>
                <a:schemeClr val="tx1"/>
              </a:solidFill>
              <a:latin typeface="Arial" panose="020B0604020202020204" pitchFamily="34" charset="0"/>
              <a:ea typeface="Lato" panose="020F0502020204030203" pitchFamily="34" charset="0"/>
            </a:endParaRPr>
          </a:p>
        </p:txBody>
      </p:sp>
      <p:sp>
        <p:nvSpPr>
          <p:cNvPr id="25" name="Rectangle 7">
            <a:extLst>
              <a:ext uri="{FF2B5EF4-FFF2-40B4-BE49-F238E27FC236}">
                <a16:creationId xmlns:a16="http://schemas.microsoft.com/office/drawing/2014/main" id="{C01117B1-E562-1F65-C13C-339DDF5FCABC}"/>
              </a:ext>
              <a:ext uri="{C183D7F6-B498-43B3-948B-1728B52AA6E4}">
                <adec:decorative xmlns:adec="http://schemas.microsoft.com/office/drawing/2017/decorative" val="1"/>
              </a:ext>
            </a:extLst>
          </p:cNvPr>
          <p:cNvSpPr/>
          <p:nvPr userDrawn="1"/>
        </p:nvSpPr>
        <p:spPr>
          <a:xfrm>
            <a:off x="1" y="0"/>
            <a:ext cx="3796940" cy="6858000"/>
          </a:xfrm>
          <a:custGeom>
            <a:avLst/>
            <a:gdLst>
              <a:gd name="connsiteX0" fmla="*/ 0 w 3796940"/>
              <a:gd name="connsiteY0" fmla="*/ 0 h 6858000"/>
              <a:gd name="connsiteX1" fmla="*/ 3796940 w 3796940"/>
              <a:gd name="connsiteY1" fmla="*/ 0 h 6858000"/>
              <a:gd name="connsiteX2" fmla="*/ 3796940 w 3796940"/>
              <a:gd name="connsiteY2" fmla="*/ 6858000 h 6858000"/>
              <a:gd name="connsiteX3" fmla="*/ 0 w 3796940"/>
              <a:gd name="connsiteY3" fmla="*/ 6858000 h 6858000"/>
              <a:gd name="connsiteX4" fmla="*/ 0 w 3796940"/>
              <a:gd name="connsiteY4" fmla="*/ 0 h 6858000"/>
              <a:gd name="connsiteX0" fmla="*/ 0 w 3796940"/>
              <a:gd name="connsiteY0" fmla="*/ 0 h 6858000"/>
              <a:gd name="connsiteX1" fmla="*/ 3253732 w 3796940"/>
              <a:gd name="connsiteY1" fmla="*/ 0 h 6858000"/>
              <a:gd name="connsiteX2" fmla="*/ 3796940 w 3796940"/>
              <a:gd name="connsiteY2" fmla="*/ 6858000 h 6858000"/>
              <a:gd name="connsiteX3" fmla="*/ 0 w 3796940"/>
              <a:gd name="connsiteY3" fmla="*/ 6858000 h 6858000"/>
              <a:gd name="connsiteX4" fmla="*/ 0 w 3796940"/>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96940" h="6858000">
                <a:moveTo>
                  <a:pt x="0" y="0"/>
                </a:moveTo>
                <a:lnTo>
                  <a:pt x="3253732" y="0"/>
                </a:lnTo>
                <a:lnTo>
                  <a:pt x="3796940" y="6858000"/>
                </a:lnTo>
                <a:lnTo>
                  <a:pt x="0" y="6858000"/>
                </a:lnTo>
                <a:lnTo>
                  <a:pt x="0"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latin typeface="Arial" panose="020B0604020202020204" pitchFamily="34" charset="0"/>
            </a:endParaRPr>
          </a:p>
        </p:txBody>
      </p:sp>
      <p:sp>
        <p:nvSpPr>
          <p:cNvPr id="27" name="Slide Number Placeholder 3">
            <a:extLst>
              <a:ext uri="{FF2B5EF4-FFF2-40B4-BE49-F238E27FC236}">
                <a16:creationId xmlns:a16="http://schemas.microsoft.com/office/drawing/2014/main" id="{74070583-3261-65ED-5C12-C94739126D29}"/>
              </a:ext>
            </a:extLst>
          </p:cNvPr>
          <p:cNvSpPr txBox="1">
            <a:spLocks/>
          </p:cNvSpPr>
          <p:nvPr userDrawn="1"/>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tx1"/>
                </a:solidFill>
                <a:latin typeface="Arial" panose="020B0604020202020204" pitchFamily="34" charset="0"/>
                <a:ea typeface="Lato" panose="020F0502020204030203" pitchFamily="34" charset="0"/>
              </a:rPr>
              <a:pPr algn="ctr"/>
              <a:t>‹#›</a:t>
            </a:fld>
            <a:endParaRPr lang="en-US" sz="1200">
              <a:solidFill>
                <a:schemeClr val="tx1"/>
              </a:solidFill>
              <a:latin typeface="Arial" panose="020B0604020202020204" pitchFamily="34" charset="0"/>
              <a:ea typeface="Lato" panose="020F0502020204030203" pitchFamily="34" charset="0"/>
            </a:endParaRPr>
          </a:p>
        </p:txBody>
      </p:sp>
      <p:pic>
        <p:nvPicPr>
          <p:cNvPr id="29" name="Picture 28">
            <a:extLst>
              <a:ext uri="{FF2B5EF4-FFF2-40B4-BE49-F238E27FC236}">
                <a16:creationId xmlns:a16="http://schemas.microsoft.com/office/drawing/2014/main" id="{EB116081-2675-8645-EA72-F964A229AB7D}"/>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539924" y="6146056"/>
            <a:ext cx="585971" cy="197518"/>
          </a:xfrm>
          <a:prstGeom prst="rect">
            <a:avLst/>
          </a:prstGeom>
        </p:spPr>
      </p:pic>
    </p:spTree>
    <p:extLst>
      <p:ext uri="{BB962C8B-B14F-4D97-AF65-F5344CB8AC3E}">
        <p14:creationId xmlns:p14="http://schemas.microsoft.com/office/powerpoint/2010/main" val="398710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Sample Layout Page (Purple)">
    <p:spTree>
      <p:nvGrpSpPr>
        <p:cNvPr id="1" name=""/>
        <p:cNvGrpSpPr/>
        <p:nvPr/>
      </p:nvGrpSpPr>
      <p:grpSpPr>
        <a:xfrm>
          <a:off x="0" y="0"/>
          <a:ext cx="0" cy="0"/>
          <a:chOff x="0" y="0"/>
          <a:chExt cx="0" cy="0"/>
        </a:xfrm>
      </p:grpSpPr>
      <p:sp>
        <p:nvSpPr>
          <p:cNvPr id="15" name="Rectangle 7">
            <a:extLst>
              <a:ext uri="{FF2B5EF4-FFF2-40B4-BE49-F238E27FC236}">
                <a16:creationId xmlns:a16="http://schemas.microsoft.com/office/drawing/2014/main" id="{D73E01DB-6802-DFD8-6FEC-695065F371E5}"/>
              </a:ext>
              <a:ext uri="{C183D7F6-B498-43B3-948B-1728B52AA6E4}">
                <adec:decorative xmlns:adec="http://schemas.microsoft.com/office/drawing/2017/decorative" val="1"/>
              </a:ext>
            </a:extLst>
          </p:cNvPr>
          <p:cNvSpPr/>
          <p:nvPr/>
        </p:nvSpPr>
        <p:spPr>
          <a:xfrm>
            <a:off x="1" y="0"/>
            <a:ext cx="3796940" cy="6858000"/>
          </a:xfrm>
          <a:custGeom>
            <a:avLst/>
            <a:gdLst>
              <a:gd name="connsiteX0" fmla="*/ 0 w 3796940"/>
              <a:gd name="connsiteY0" fmla="*/ 0 h 6858000"/>
              <a:gd name="connsiteX1" fmla="*/ 3796940 w 3796940"/>
              <a:gd name="connsiteY1" fmla="*/ 0 h 6858000"/>
              <a:gd name="connsiteX2" fmla="*/ 3796940 w 3796940"/>
              <a:gd name="connsiteY2" fmla="*/ 6858000 h 6858000"/>
              <a:gd name="connsiteX3" fmla="*/ 0 w 3796940"/>
              <a:gd name="connsiteY3" fmla="*/ 6858000 h 6858000"/>
              <a:gd name="connsiteX4" fmla="*/ 0 w 3796940"/>
              <a:gd name="connsiteY4" fmla="*/ 0 h 6858000"/>
              <a:gd name="connsiteX0" fmla="*/ 0 w 3796940"/>
              <a:gd name="connsiteY0" fmla="*/ 0 h 6858000"/>
              <a:gd name="connsiteX1" fmla="*/ 3253732 w 3796940"/>
              <a:gd name="connsiteY1" fmla="*/ 0 h 6858000"/>
              <a:gd name="connsiteX2" fmla="*/ 3796940 w 3796940"/>
              <a:gd name="connsiteY2" fmla="*/ 6858000 h 6858000"/>
              <a:gd name="connsiteX3" fmla="*/ 0 w 3796940"/>
              <a:gd name="connsiteY3" fmla="*/ 6858000 h 6858000"/>
              <a:gd name="connsiteX4" fmla="*/ 0 w 3796940"/>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96940" h="6858000">
                <a:moveTo>
                  <a:pt x="0" y="0"/>
                </a:moveTo>
                <a:lnTo>
                  <a:pt x="3253732" y="0"/>
                </a:lnTo>
                <a:lnTo>
                  <a:pt x="3796940" y="6858000"/>
                </a:lnTo>
                <a:lnTo>
                  <a:pt x="0" y="6858000"/>
                </a:lnTo>
                <a:lnTo>
                  <a:pt x="0"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latin typeface="Arial" panose="020B0604020202020204" pitchFamily="34" charset="0"/>
            </a:endParaRPr>
          </a:p>
        </p:txBody>
      </p:sp>
      <p:sp>
        <p:nvSpPr>
          <p:cNvPr id="7" name="Title 1">
            <a:extLst>
              <a:ext uri="{FF2B5EF4-FFF2-40B4-BE49-F238E27FC236}">
                <a16:creationId xmlns:a16="http://schemas.microsoft.com/office/drawing/2014/main" id="{8BAD4AF8-AA18-5A42-BB2F-5211ADA7E94F}"/>
              </a:ext>
            </a:extLst>
          </p:cNvPr>
          <p:cNvSpPr>
            <a:spLocks noGrp="1"/>
          </p:cNvSpPr>
          <p:nvPr>
            <p:ph type="ctrTitle" hasCustomPrompt="1"/>
          </p:nvPr>
        </p:nvSpPr>
        <p:spPr>
          <a:xfrm>
            <a:off x="496384" y="697028"/>
            <a:ext cx="2433083" cy="4190385"/>
          </a:xfrm>
          <a:prstGeom prst="rect">
            <a:avLst/>
          </a:prstGeom>
        </p:spPr>
        <p:txBody>
          <a:bodyPr anchor="t" anchorCtr="0">
            <a:normAutofit/>
          </a:bodyPr>
          <a:lstStyle>
            <a:lvl1pPr algn="l">
              <a:defRPr sz="4000" b="1" i="0">
                <a:solidFill>
                  <a:schemeClr val="bg1"/>
                </a:solidFill>
                <a:latin typeface="Arial" panose="020B0604020202020204" pitchFamily="34" charset="0"/>
              </a:defRPr>
            </a:lvl1pPr>
          </a:lstStyle>
          <a:p>
            <a:r>
              <a:rPr lang="en-US"/>
              <a:t>This is a sample page layout</a:t>
            </a:r>
          </a:p>
        </p:txBody>
      </p:sp>
      <p:sp>
        <p:nvSpPr>
          <p:cNvPr id="14" name="Text Placeholder 2">
            <a:extLst>
              <a:ext uri="{FF2B5EF4-FFF2-40B4-BE49-F238E27FC236}">
                <a16:creationId xmlns:a16="http://schemas.microsoft.com/office/drawing/2014/main" id="{69A1EDE6-1787-42AA-A846-F95AF5D43D0A}"/>
              </a:ext>
            </a:extLst>
          </p:cNvPr>
          <p:cNvSpPr>
            <a:spLocks noGrp="1"/>
          </p:cNvSpPr>
          <p:nvPr>
            <p:ph type="body" sz="quarter" idx="11" hasCustomPrompt="1"/>
          </p:nvPr>
        </p:nvSpPr>
        <p:spPr>
          <a:xfrm>
            <a:off x="4017963" y="531813"/>
            <a:ext cx="6226175" cy="679450"/>
          </a:xfrm>
        </p:spPr>
        <p:txBody>
          <a:bodyPr/>
          <a:lstStyle>
            <a:lvl1pPr>
              <a:defRPr sz="2800" b="1" i="0">
                <a:latin typeface="Arial" panose="020B0604020202020204" pitchFamily="34" charset="0"/>
                <a:ea typeface="Lora" charset="0"/>
                <a:cs typeface="Lora" charset="0"/>
              </a:defRPr>
            </a:lvl1pPr>
          </a:lstStyle>
          <a:p>
            <a:pPr lvl="0"/>
            <a:r>
              <a:rPr lang="en-GB"/>
              <a:t>Example 1</a:t>
            </a:r>
            <a:endParaRPr lang="en-US"/>
          </a:p>
        </p:txBody>
      </p:sp>
      <p:sp>
        <p:nvSpPr>
          <p:cNvPr id="12" name="Text Placeholder 4">
            <a:extLst>
              <a:ext uri="{FF2B5EF4-FFF2-40B4-BE49-F238E27FC236}">
                <a16:creationId xmlns:a16="http://schemas.microsoft.com/office/drawing/2014/main" id="{D162F9E1-8872-4DF8-8AE2-6F432928DB76}"/>
              </a:ext>
            </a:extLst>
          </p:cNvPr>
          <p:cNvSpPr>
            <a:spLocks noGrp="1"/>
          </p:cNvSpPr>
          <p:nvPr>
            <p:ph type="body" sz="quarter" idx="10" hasCustomPrompt="1"/>
          </p:nvPr>
        </p:nvSpPr>
        <p:spPr>
          <a:xfrm>
            <a:off x="4018518" y="1226521"/>
            <a:ext cx="7496175" cy="1117600"/>
          </a:xfrm>
        </p:spPr>
        <p:txBody>
          <a:bodyPr>
            <a:normAutofit/>
          </a:bodyPr>
          <a:lstStyle>
            <a:lvl1pPr>
              <a:defRPr sz="1800" b="0" i="0">
                <a:latin typeface="Arial" panose="020B0604020202020204" pitchFamily="34" charset="0"/>
                <a:ea typeface="Lato" panose="020F0502020204030203" pitchFamily="34" charset="0"/>
              </a:defRPr>
            </a:lvl1pPr>
          </a:lstStyle>
          <a:p>
            <a:r>
              <a:rPr lang="en-GB">
                <a:solidFill>
                  <a:srgbClr val="0E0E0E"/>
                </a:solidFill>
                <a:latin typeface="Lato" panose="020F0502020204030203" pitchFamily="34" charset="77"/>
              </a:rPr>
              <a:t>Please use this space to insert written content as required </a:t>
            </a:r>
          </a:p>
        </p:txBody>
      </p:sp>
      <p:sp>
        <p:nvSpPr>
          <p:cNvPr id="20" name="Text Placeholder 2">
            <a:extLst>
              <a:ext uri="{FF2B5EF4-FFF2-40B4-BE49-F238E27FC236}">
                <a16:creationId xmlns:a16="http://schemas.microsoft.com/office/drawing/2014/main" id="{091C1152-F42A-4216-886B-4FCA841AF2E4}"/>
              </a:ext>
            </a:extLst>
          </p:cNvPr>
          <p:cNvSpPr>
            <a:spLocks noGrp="1"/>
          </p:cNvSpPr>
          <p:nvPr>
            <p:ph type="body" sz="quarter" idx="13" hasCustomPrompt="1"/>
          </p:nvPr>
        </p:nvSpPr>
        <p:spPr>
          <a:xfrm>
            <a:off x="4017963" y="2460676"/>
            <a:ext cx="6226175" cy="679450"/>
          </a:xfrm>
        </p:spPr>
        <p:txBody>
          <a:bodyPr/>
          <a:lstStyle>
            <a:lvl1pPr>
              <a:defRPr sz="2800" b="1" i="0">
                <a:latin typeface="Arial" panose="020B0604020202020204" pitchFamily="34" charset="0"/>
                <a:ea typeface="Lora" charset="0"/>
                <a:cs typeface="Lora" charset="0"/>
              </a:defRPr>
            </a:lvl1pPr>
          </a:lstStyle>
          <a:p>
            <a:pPr lvl="0"/>
            <a:r>
              <a:rPr lang="en-GB"/>
              <a:t>Example 2</a:t>
            </a:r>
            <a:endParaRPr lang="en-US"/>
          </a:p>
        </p:txBody>
      </p:sp>
      <p:sp>
        <p:nvSpPr>
          <p:cNvPr id="19" name="Text Placeholder 4">
            <a:extLst>
              <a:ext uri="{FF2B5EF4-FFF2-40B4-BE49-F238E27FC236}">
                <a16:creationId xmlns:a16="http://schemas.microsoft.com/office/drawing/2014/main" id="{27E403A3-8679-44BF-AD86-42EF9AFD9F4A}"/>
              </a:ext>
            </a:extLst>
          </p:cNvPr>
          <p:cNvSpPr>
            <a:spLocks noGrp="1"/>
          </p:cNvSpPr>
          <p:nvPr>
            <p:ph type="body" sz="quarter" idx="12" hasCustomPrompt="1"/>
          </p:nvPr>
        </p:nvSpPr>
        <p:spPr>
          <a:xfrm>
            <a:off x="4018518" y="3155384"/>
            <a:ext cx="7496175" cy="1117600"/>
          </a:xfrm>
        </p:spPr>
        <p:txBody>
          <a:bodyPr>
            <a:normAutofit/>
          </a:bodyPr>
          <a:lstStyle>
            <a:lvl1pPr>
              <a:defRPr sz="1800" b="0" i="0">
                <a:latin typeface="Arial" panose="020B0604020202020204" pitchFamily="34" charset="0"/>
                <a:ea typeface="Lato" panose="020F0502020204030203" pitchFamily="34" charset="0"/>
              </a:defRPr>
            </a:lvl1pPr>
          </a:lstStyle>
          <a:p>
            <a:r>
              <a:rPr lang="en-GB">
                <a:solidFill>
                  <a:srgbClr val="0E0E0E"/>
                </a:solidFill>
                <a:latin typeface="Lato" panose="020F0502020204030203" pitchFamily="34" charset="77"/>
              </a:rPr>
              <a:t>Please use this space to insert written content as required </a:t>
            </a:r>
          </a:p>
        </p:txBody>
      </p:sp>
      <p:sp>
        <p:nvSpPr>
          <p:cNvPr id="22" name="Text Placeholder 2">
            <a:extLst>
              <a:ext uri="{FF2B5EF4-FFF2-40B4-BE49-F238E27FC236}">
                <a16:creationId xmlns:a16="http://schemas.microsoft.com/office/drawing/2014/main" id="{B6EE7173-47AA-48FF-A59B-31ADB063D0C6}"/>
              </a:ext>
            </a:extLst>
          </p:cNvPr>
          <p:cNvSpPr>
            <a:spLocks noGrp="1"/>
          </p:cNvSpPr>
          <p:nvPr>
            <p:ph type="body" sz="quarter" idx="15" hasCustomPrompt="1"/>
          </p:nvPr>
        </p:nvSpPr>
        <p:spPr>
          <a:xfrm>
            <a:off x="4017408" y="4377642"/>
            <a:ext cx="6226175" cy="679450"/>
          </a:xfrm>
        </p:spPr>
        <p:txBody>
          <a:bodyPr/>
          <a:lstStyle>
            <a:lvl1pPr>
              <a:defRPr sz="2800" b="1" i="0">
                <a:latin typeface="Arial" panose="020B0604020202020204" pitchFamily="34" charset="0"/>
                <a:ea typeface="Lora" charset="0"/>
                <a:cs typeface="Lora" charset="0"/>
              </a:defRPr>
            </a:lvl1pPr>
          </a:lstStyle>
          <a:p>
            <a:pPr lvl="0"/>
            <a:r>
              <a:rPr lang="en-GB"/>
              <a:t>Example 3</a:t>
            </a:r>
            <a:endParaRPr lang="en-US"/>
          </a:p>
        </p:txBody>
      </p:sp>
      <p:sp>
        <p:nvSpPr>
          <p:cNvPr id="21" name="Text Placeholder 4">
            <a:extLst>
              <a:ext uri="{FF2B5EF4-FFF2-40B4-BE49-F238E27FC236}">
                <a16:creationId xmlns:a16="http://schemas.microsoft.com/office/drawing/2014/main" id="{9E17D836-806F-4767-B265-5F8860713448}"/>
              </a:ext>
            </a:extLst>
          </p:cNvPr>
          <p:cNvSpPr>
            <a:spLocks noGrp="1"/>
          </p:cNvSpPr>
          <p:nvPr>
            <p:ph type="body" sz="quarter" idx="14" hasCustomPrompt="1"/>
          </p:nvPr>
        </p:nvSpPr>
        <p:spPr>
          <a:xfrm>
            <a:off x="4017963" y="5072350"/>
            <a:ext cx="7496175" cy="1117600"/>
          </a:xfrm>
        </p:spPr>
        <p:txBody>
          <a:bodyPr>
            <a:normAutofit/>
          </a:bodyPr>
          <a:lstStyle>
            <a:lvl1pPr>
              <a:defRPr sz="1800" b="0" i="0">
                <a:latin typeface="Arial" panose="020B0604020202020204" pitchFamily="34" charset="0"/>
                <a:ea typeface="Lato" panose="020F0502020204030203" pitchFamily="34" charset="0"/>
              </a:defRPr>
            </a:lvl1pPr>
          </a:lstStyle>
          <a:p>
            <a:r>
              <a:rPr lang="en-GB">
                <a:solidFill>
                  <a:srgbClr val="0E0E0E"/>
                </a:solidFill>
                <a:latin typeface="Lato" panose="020F0502020204030203" pitchFamily="34" charset="77"/>
              </a:rPr>
              <a:t>Please use this space to insert written content as required </a:t>
            </a:r>
          </a:p>
        </p:txBody>
      </p:sp>
      <p:pic>
        <p:nvPicPr>
          <p:cNvPr id="13" name="Picture 12" descr="A picture containing text, clipart&#10;&#10;Description automatically generated">
            <a:extLst>
              <a:ext uri="{FF2B5EF4-FFF2-40B4-BE49-F238E27FC236}">
                <a16:creationId xmlns:a16="http://schemas.microsoft.com/office/drawing/2014/main" id="{39DD499C-21D4-3049-0CE9-67D8860B2129}"/>
              </a:ext>
            </a:extLst>
          </p:cNvPr>
          <p:cNvPicPr>
            <a:picLocks noChangeAspect="1"/>
          </p:cNvPicPr>
          <p:nvPr/>
        </p:nvPicPr>
        <p:blipFill>
          <a:blip r:embed="rId2"/>
          <a:stretch>
            <a:fillRect/>
          </a:stretch>
        </p:blipFill>
        <p:spPr>
          <a:xfrm>
            <a:off x="539923" y="6146056"/>
            <a:ext cx="585971" cy="197518"/>
          </a:xfrm>
          <a:prstGeom prst="rect">
            <a:avLst/>
          </a:prstGeom>
        </p:spPr>
      </p:pic>
      <p:sp>
        <p:nvSpPr>
          <p:cNvPr id="16" name="Slide Number Placeholder 3">
            <a:extLst>
              <a:ext uri="{FF2B5EF4-FFF2-40B4-BE49-F238E27FC236}">
                <a16:creationId xmlns:a16="http://schemas.microsoft.com/office/drawing/2014/main" id="{C2CA6CBC-1CF9-904C-7B4A-7FFE346B99AF}"/>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tx1"/>
                </a:solidFill>
                <a:latin typeface="Arial" panose="020B0604020202020204" pitchFamily="34" charset="0"/>
                <a:ea typeface="Lato" panose="020F0502020204030203" pitchFamily="34" charset="0"/>
              </a:rPr>
              <a:pPr algn="ctr"/>
              <a:t>‹#›</a:t>
            </a:fld>
            <a:endParaRPr lang="en-US" sz="1200">
              <a:solidFill>
                <a:schemeClr val="tx1"/>
              </a:solidFill>
              <a:latin typeface="Arial" panose="020B0604020202020204" pitchFamily="34" charset="0"/>
              <a:ea typeface="Lato" panose="020F0502020204030203" pitchFamily="34" charset="0"/>
            </a:endParaRPr>
          </a:p>
        </p:txBody>
      </p:sp>
      <p:sp>
        <p:nvSpPr>
          <p:cNvPr id="17" name="Rectangle 7">
            <a:extLst>
              <a:ext uri="{FF2B5EF4-FFF2-40B4-BE49-F238E27FC236}">
                <a16:creationId xmlns:a16="http://schemas.microsoft.com/office/drawing/2014/main" id="{D73E01DB-6802-DFD8-6FEC-695065F371E5}"/>
              </a:ext>
              <a:ext uri="{C183D7F6-B498-43B3-948B-1728B52AA6E4}">
                <adec:decorative xmlns:adec="http://schemas.microsoft.com/office/drawing/2017/decorative" val="1"/>
              </a:ext>
            </a:extLst>
          </p:cNvPr>
          <p:cNvSpPr/>
          <p:nvPr/>
        </p:nvSpPr>
        <p:spPr>
          <a:xfrm>
            <a:off x="1" y="0"/>
            <a:ext cx="3796940" cy="6858000"/>
          </a:xfrm>
          <a:custGeom>
            <a:avLst/>
            <a:gdLst>
              <a:gd name="connsiteX0" fmla="*/ 0 w 3796940"/>
              <a:gd name="connsiteY0" fmla="*/ 0 h 6858000"/>
              <a:gd name="connsiteX1" fmla="*/ 3796940 w 3796940"/>
              <a:gd name="connsiteY1" fmla="*/ 0 h 6858000"/>
              <a:gd name="connsiteX2" fmla="*/ 3796940 w 3796940"/>
              <a:gd name="connsiteY2" fmla="*/ 6858000 h 6858000"/>
              <a:gd name="connsiteX3" fmla="*/ 0 w 3796940"/>
              <a:gd name="connsiteY3" fmla="*/ 6858000 h 6858000"/>
              <a:gd name="connsiteX4" fmla="*/ 0 w 3796940"/>
              <a:gd name="connsiteY4" fmla="*/ 0 h 6858000"/>
              <a:gd name="connsiteX0" fmla="*/ 0 w 3796940"/>
              <a:gd name="connsiteY0" fmla="*/ 0 h 6858000"/>
              <a:gd name="connsiteX1" fmla="*/ 3253732 w 3796940"/>
              <a:gd name="connsiteY1" fmla="*/ 0 h 6858000"/>
              <a:gd name="connsiteX2" fmla="*/ 3796940 w 3796940"/>
              <a:gd name="connsiteY2" fmla="*/ 6858000 h 6858000"/>
              <a:gd name="connsiteX3" fmla="*/ 0 w 3796940"/>
              <a:gd name="connsiteY3" fmla="*/ 6858000 h 6858000"/>
              <a:gd name="connsiteX4" fmla="*/ 0 w 3796940"/>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96940" h="6858000">
                <a:moveTo>
                  <a:pt x="0" y="0"/>
                </a:moveTo>
                <a:lnTo>
                  <a:pt x="3253732" y="0"/>
                </a:lnTo>
                <a:lnTo>
                  <a:pt x="3796940" y="6858000"/>
                </a:lnTo>
                <a:lnTo>
                  <a:pt x="0" y="6858000"/>
                </a:lnTo>
                <a:lnTo>
                  <a:pt x="0"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latin typeface="Arial" panose="020B0604020202020204" pitchFamily="34" charset="0"/>
            </a:endParaRPr>
          </a:p>
        </p:txBody>
      </p:sp>
      <p:pic>
        <p:nvPicPr>
          <p:cNvPr id="18" name="Picture 17" descr="A picture containing text, clipart&#10;&#10;Description automatically generated">
            <a:extLst>
              <a:ext uri="{FF2B5EF4-FFF2-40B4-BE49-F238E27FC236}">
                <a16:creationId xmlns:a16="http://schemas.microsoft.com/office/drawing/2014/main" id="{39DD499C-21D4-3049-0CE9-67D8860B2129}"/>
              </a:ext>
            </a:extLst>
          </p:cNvPr>
          <p:cNvPicPr>
            <a:picLocks noChangeAspect="1"/>
          </p:cNvPicPr>
          <p:nvPr/>
        </p:nvPicPr>
        <p:blipFill>
          <a:blip r:embed="rId2"/>
          <a:stretch>
            <a:fillRect/>
          </a:stretch>
        </p:blipFill>
        <p:spPr>
          <a:xfrm>
            <a:off x="539923" y="6146056"/>
            <a:ext cx="585971" cy="197518"/>
          </a:xfrm>
          <a:prstGeom prst="rect">
            <a:avLst/>
          </a:prstGeom>
        </p:spPr>
      </p:pic>
      <p:sp>
        <p:nvSpPr>
          <p:cNvPr id="23" name="Slide Number Placeholder 3">
            <a:extLst>
              <a:ext uri="{FF2B5EF4-FFF2-40B4-BE49-F238E27FC236}">
                <a16:creationId xmlns:a16="http://schemas.microsoft.com/office/drawing/2014/main" id="{C2CA6CBC-1CF9-904C-7B4A-7FFE346B99AF}"/>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tx1"/>
                </a:solidFill>
                <a:latin typeface="Arial" panose="020B0604020202020204" pitchFamily="34" charset="0"/>
                <a:ea typeface="Lato" panose="020F0502020204030203" pitchFamily="34" charset="0"/>
              </a:rPr>
              <a:pPr algn="ctr"/>
              <a:t>‹#›</a:t>
            </a:fld>
            <a:endParaRPr lang="en-US" sz="1200">
              <a:solidFill>
                <a:schemeClr val="tx1"/>
              </a:solidFill>
              <a:latin typeface="Arial" panose="020B0604020202020204" pitchFamily="34" charset="0"/>
              <a:ea typeface="Lato" panose="020F0502020204030203" pitchFamily="34" charset="0"/>
            </a:endParaRPr>
          </a:p>
        </p:txBody>
      </p:sp>
      <p:sp>
        <p:nvSpPr>
          <p:cNvPr id="24" name="Rectangle 7">
            <a:extLst>
              <a:ext uri="{FF2B5EF4-FFF2-40B4-BE49-F238E27FC236}">
                <a16:creationId xmlns:a16="http://schemas.microsoft.com/office/drawing/2014/main" id="{61A0DDAB-8E28-0A0F-E82F-073DEE610982}"/>
              </a:ext>
              <a:ext uri="{C183D7F6-B498-43B3-948B-1728B52AA6E4}">
                <adec:decorative xmlns:adec="http://schemas.microsoft.com/office/drawing/2017/decorative" val="1"/>
              </a:ext>
            </a:extLst>
          </p:cNvPr>
          <p:cNvSpPr/>
          <p:nvPr/>
        </p:nvSpPr>
        <p:spPr>
          <a:xfrm>
            <a:off x="1" y="0"/>
            <a:ext cx="3796940" cy="6858000"/>
          </a:xfrm>
          <a:custGeom>
            <a:avLst/>
            <a:gdLst>
              <a:gd name="connsiteX0" fmla="*/ 0 w 3796940"/>
              <a:gd name="connsiteY0" fmla="*/ 0 h 6858000"/>
              <a:gd name="connsiteX1" fmla="*/ 3796940 w 3796940"/>
              <a:gd name="connsiteY1" fmla="*/ 0 h 6858000"/>
              <a:gd name="connsiteX2" fmla="*/ 3796940 w 3796940"/>
              <a:gd name="connsiteY2" fmla="*/ 6858000 h 6858000"/>
              <a:gd name="connsiteX3" fmla="*/ 0 w 3796940"/>
              <a:gd name="connsiteY3" fmla="*/ 6858000 h 6858000"/>
              <a:gd name="connsiteX4" fmla="*/ 0 w 3796940"/>
              <a:gd name="connsiteY4" fmla="*/ 0 h 6858000"/>
              <a:gd name="connsiteX0" fmla="*/ 0 w 3796940"/>
              <a:gd name="connsiteY0" fmla="*/ 0 h 6858000"/>
              <a:gd name="connsiteX1" fmla="*/ 3253732 w 3796940"/>
              <a:gd name="connsiteY1" fmla="*/ 0 h 6858000"/>
              <a:gd name="connsiteX2" fmla="*/ 3796940 w 3796940"/>
              <a:gd name="connsiteY2" fmla="*/ 6858000 h 6858000"/>
              <a:gd name="connsiteX3" fmla="*/ 0 w 3796940"/>
              <a:gd name="connsiteY3" fmla="*/ 6858000 h 6858000"/>
              <a:gd name="connsiteX4" fmla="*/ 0 w 3796940"/>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96940" h="6858000">
                <a:moveTo>
                  <a:pt x="0" y="0"/>
                </a:moveTo>
                <a:lnTo>
                  <a:pt x="3253732" y="0"/>
                </a:lnTo>
                <a:lnTo>
                  <a:pt x="3796940" y="6858000"/>
                </a:lnTo>
                <a:lnTo>
                  <a:pt x="0" y="6858000"/>
                </a:lnTo>
                <a:lnTo>
                  <a:pt x="0"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latin typeface="Arial" panose="020B0604020202020204" pitchFamily="34" charset="0"/>
            </a:endParaRPr>
          </a:p>
        </p:txBody>
      </p:sp>
      <p:pic>
        <p:nvPicPr>
          <p:cNvPr id="25" name="Picture 24" descr="A picture containing text, clipart&#10;&#10;Description automatically generated">
            <a:extLst>
              <a:ext uri="{FF2B5EF4-FFF2-40B4-BE49-F238E27FC236}">
                <a16:creationId xmlns:a16="http://schemas.microsoft.com/office/drawing/2014/main" id="{1187C572-9A59-D420-71C8-F258AAC2D08E}"/>
              </a:ext>
            </a:extLst>
          </p:cNvPr>
          <p:cNvPicPr>
            <a:picLocks noChangeAspect="1"/>
          </p:cNvPicPr>
          <p:nvPr/>
        </p:nvPicPr>
        <p:blipFill>
          <a:blip r:embed="rId2"/>
          <a:stretch>
            <a:fillRect/>
          </a:stretch>
        </p:blipFill>
        <p:spPr>
          <a:xfrm>
            <a:off x="539923" y="6146056"/>
            <a:ext cx="585971" cy="197518"/>
          </a:xfrm>
          <a:prstGeom prst="rect">
            <a:avLst/>
          </a:prstGeom>
        </p:spPr>
      </p:pic>
      <p:sp>
        <p:nvSpPr>
          <p:cNvPr id="26" name="Slide Number Placeholder 3">
            <a:extLst>
              <a:ext uri="{FF2B5EF4-FFF2-40B4-BE49-F238E27FC236}">
                <a16:creationId xmlns:a16="http://schemas.microsoft.com/office/drawing/2014/main" id="{5DC8ED7F-F887-5E37-6343-5EBF87959BE3}"/>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tx1"/>
                </a:solidFill>
                <a:latin typeface="Arial" panose="020B0604020202020204" pitchFamily="34" charset="0"/>
                <a:ea typeface="Lato" panose="020F0502020204030203" pitchFamily="34" charset="0"/>
              </a:rPr>
              <a:pPr algn="ctr"/>
              <a:t>‹#›</a:t>
            </a:fld>
            <a:endParaRPr lang="en-US" sz="1200">
              <a:solidFill>
                <a:schemeClr val="tx1"/>
              </a:solidFill>
              <a:latin typeface="Arial" panose="020B0604020202020204" pitchFamily="34" charset="0"/>
              <a:ea typeface="Lato" panose="020F0502020204030203" pitchFamily="34" charset="0"/>
            </a:endParaRPr>
          </a:p>
        </p:txBody>
      </p:sp>
      <p:sp>
        <p:nvSpPr>
          <p:cNvPr id="27" name="Rectangle 7">
            <a:extLst>
              <a:ext uri="{FF2B5EF4-FFF2-40B4-BE49-F238E27FC236}">
                <a16:creationId xmlns:a16="http://schemas.microsoft.com/office/drawing/2014/main" id="{A9FB08EA-3095-8E06-DD44-33150F508530}"/>
              </a:ext>
              <a:ext uri="{C183D7F6-B498-43B3-948B-1728B52AA6E4}">
                <adec:decorative xmlns:adec="http://schemas.microsoft.com/office/drawing/2017/decorative" val="1"/>
              </a:ext>
            </a:extLst>
          </p:cNvPr>
          <p:cNvSpPr/>
          <p:nvPr userDrawn="1"/>
        </p:nvSpPr>
        <p:spPr>
          <a:xfrm>
            <a:off x="1" y="0"/>
            <a:ext cx="3796940" cy="6858000"/>
          </a:xfrm>
          <a:custGeom>
            <a:avLst/>
            <a:gdLst>
              <a:gd name="connsiteX0" fmla="*/ 0 w 3796940"/>
              <a:gd name="connsiteY0" fmla="*/ 0 h 6858000"/>
              <a:gd name="connsiteX1" fmla="*/ 3796940 w 3796940"/>
              <a:gd name="connsiteY1" fmla="*/ 0 h 6858000"/>
              <a:gd name="connsiteX2" fmla="*/ 3796940 w 3796940"/>
              <a:gd name="connsiteY2" fmla="*/ 6858000 h 6858000"/>
              <a:gd name="connsiteX3" fmla="*/ 0 w 3796940"/>
              <a:gd name="connsiteY3" fmla="*/ 6858000 h 6858000"/>
              <a:gd name="connsiteX4" fmla="*/ 0 w 3796940"/>
              <a:gd name="connsiteY4" fmla="*/ 0 h 6858000"/>
              <a:gd name="connsiteX0" fmla="*/ 0 w 3796940"/>
              <a:gd name="connsiteY0" fmla="*/ 0 h 6858000"/>
              <a:gd name="connsiteX1" fmla="*/ 3253732 w 3796940"/>
              <a:gd name="connsiteY1" fmla="*/ 0 h 6858000"/>
              <a:gd name="connsiteX2" fmla="*/ 3796940 w 3796940"/>
              <a:gd name="connsiteY2" fmla="*/ 6858000 h 6858000"/>
              <a:gd name="connsiteX3" fmla="*/ 0 w 3796940"/>
              <a:gd name="connsiteY3" fmla="*/ 6858000 h 6858000"/>
              <a:gd name="connsiteX4" fmla="*/ 0 w 3796940"/>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96940" h="6858000">
                <a:moveTo>
                  <a:pt x="0" y="0"/>
                </a:moveTo>
                <a:lnTo>
                  <a:pt x="3253732" y="0"/>
                </a:lnTo>
                <a:lnTo>
                  <a:pt x="3796940" y="6858000"/>
                </a:lnTo>
                <a:lnTo>
                  <a:pt x="0" y="6858000"/>
                </a:lnTo>
                <a:lnTo>
                  <a:pt x="0"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latin typeface="Arial" panose="020B0604020202020204" pitchFamily="34" charset="0"/>
            </a:endParaRPr>
          </a:p>
        </p:txBody>
      </p:sp>
      <p:sp>
        <p:nvSpPr>
          <p:cNvPr id="29" name="Slide Number Placeholder 3">
            <a:extLst>
              <a:ext uri="{FF2B5EF4-FFF2-40B4-BE49-F238E27FC236}">
                <a16:creationId xmlns:a16="http://schemas.microsoft.com/office/drawing/2014/main" id="{7C9A5DBB-FAE7-FCCD-9F30-1CC85E288387}"/>
              </a:ext>
            </a:extLst>
          </p:cNvPr>
          <p:cNvSpPr txBox="1">
            <a:spLocks/>
          </p:cNvSpPr>
          <p:nvPr userDrawn="1"/>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tx1"/>
                </a:solidFill>
                <a:latin typeface="Arial" panose="020B0604020202020204" pitchFamily="34" charset="0"/>
                <a:ea typeface="Lato" panose="020F0502020204030203" pitchFamily="34" charset="0"/>
              </a:rPr>
              <a:pPr algn="ctr"/>
              <a:t>‹#›</a:t>
            </a:fld>
            <a:endParaRPr lang="en-US" sz="1200">
              <a:solidFill>
                <a:schemeClr val="tx1"/>
              </a:solidFill>
              <a:latin typeface="Arial" panose="020B0604020202020204" pitchFamily="34" charset="0"/>
              <a:ea typeface="Lato" panose="020F0502020204030203" pitchFamily="34" charset="0"/>
            </a:endParaRPr>
          </a:p>
        </p:txBody>
      </p:sp>
      <p:pic>
        <p:nvPicPr>
          <p:cNvPr id="31" name="Picture 30">
            <a:extLst>
              <a:ext uri="{FF2B5EF4-FFF2-40B4-BE49-F238E27FC236}">
                <a16:creationId xmlns:a16="http://schemas.microsoft.com/office/drawing/2014/main" id="{ED266A55-362B-7E2B-7F9C-26AC7CE3B868}"/>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539924" y="6146056"/>
            <a:ext cx="585971" cy="197518"/>
          </a:xfrm>
          <a:prstGeom prst="rect">
            <a:avLst/>
          </a:prstGeom>
        </p:spPr>
      </p:pic>
    </p:spTree>
    <p:extLst>
      <p:ext uri="{BB962C8B-B14F-4D97-AF65-F5344CB8AC3E}">
        <p14:creationId xmlns:p14="http://schemas.microsoft.com/office/powerpoint/2010/main" val="7693033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Slide (Teal)">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84A5B340-A139-43F1-8897-F72E32D27686}"/>
              </a:ext>
              <a:ext uri="{C183D7F6-B498-43B3-948B-1728B52AA6E4}">
                <adec:decorative xmlns:adec="http://schemas.microsoft.com/office/drawing/2017/decorative" val="1"/>
              </a:ext>
            </a:extLst>
          </p:cNvPr>
          <p:cNvSpPr/>
          <p:nvPr/>
        </p:nvSpPr>
        <p:spPr>
          <a:xfrm>
            <a:off x="0" y="0"/>
            <a:ext cx="12192000" cy="6858000"/>
          </a:xfrm>
          <a:prstGeom prst="rect">
            <a:avLst/>
          </a:prstGeom>
          <a:solidFill>
            <a:srgbClr val="2280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latin typeface="Arial" panose="020B0604020202020204" pitchFamily="34" charset="0"/>
            </a:endParaRPr>
          </a:p>
        </p:txBody>
      </p:sp>
      <p:sp>
        <p:nvSpPr>
          <p:cNvPr id="7" name="Title 1">
            <a:extLst>
              <a:ext uri="{FF2B5EF4-FFF2-40B4-BE49-F238E27FC236}">
                <a16:creationId xmlns:a16="http://schemas.microsoft.com/office/drawing/2014/main" id="{3F90F9EA-6261-2BB5-A397-03E61B490C7E}"/>
              </a:ext>
            </a:extLst>
          </p:cNvPr>
          <p:cNvSpPr>
            <a:spLocks noGrp="1"/>
          </p:cNvSpPr>
          <p:nvPr>
            <p:ph type="ctrTitle" hasCustomPrompt="1"/>
          </p:nvPr>
        </p:nvSpPr>
        <p:spPr>
          <a:xfrm>
            <a:off x="724988" y="722208"/>
            <a:ext cx="4120710" cy="1276350"/>
          </a:xfrm>
          <a:prstGeom prst="rect">
            <a:avLst/>
          </a:prstGeom>
        </p:spPr>
        <p:txBody>
          <a:bodyPr anchor="t" anchorCtr="0">
            <a:normAutofit/>
          </a:bodyPr>
          <a:lstStyle>
            <a:lvl1pPr algn="l">
              <a:defRPr sz="4000" b="1" i="0">
                <a:solidFill>
                  <a:schemeClr val="bg1"/>
                </a:solidFill>
                <a:latin typeface="Arial" panose="020B0604020202020204" pitchFamily="34" charset="0"/>
              </a:defRPr>
            </a:lvl1pPr>
          </a:lstStyle>
          <a:p>
            <a:r>
              <a:rPr lang="en-US"/>
              <a:t>This is a sample title page layout</a:t>
            </a:r>
          </a:p>
        </p:txBody>
      </p:sp>
      <p:sp>
        <p:nvSpPr>
          <p:cNvPr id="8" name="Subtitle 2">
            <a:extLst>
              <a:ext uri="{FF2B5EF4-FFF2-40B4-BE49-F238E27FC236}">
                <a16:creationId xmlns:a16="http://schemas.microsoft.com/office/drawing/2014/main" id="{F82F9766-4972-F174-153B-268D85F81A7C}"/>
              </a:ext>
            </a:extLst>
          </p:cNvPr>
          <p:cNvSpPr>
            <a:spLocks noGrp="1"/>
          </p:cNvSpPr>
          <p:nvPr>
            <p:ph type="subTitle" idx="1" hasCustomPrompt="1"/>
          </p:nvPr>
        </p:nvSpPr>
        <p:spPr>
          <a:xfrm>
            <a:off x="724988" y="2241489"/>
            <a:ext cx="3924300" cy="1356518"/>
          </a:xfrm>
          <a:prstGeom prst="rect">
            <a:avLst/>
          </a:prstGeom>
        </p:spPr>
        <p:txBody>
          <a:bodyPr>
            <a:normAutofit/>
          </a:bodyPr>
          <a:lstStyle>
            <a:lvl1pPr marL="0" indent="0" algn="l">
              <a:buNone/>
              <a:defRPr sz="2000">
                <a:solidFill>
                  <a:schemeClr val="bg1"/>
                </a:solidFill>
                <a:latin typeface="Arial" panose="020B0604020202020204" pitchFamily="34" charset="0"/>
                <a:ea typeface="Lato" panose="020F0502020204030203"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Subtitle here please</a:t>
            </a:r>
            <a:endParaRPr lang="en-US"/>
          </a:p>
        </p:txBody>
      </p:sp>
      <p:sp>
        <p:nvSpPr>
          <p:cNvPr id="11" name="Picture Placeholder 7">
            <a:extLst>
              <a:ext uri="{FF2B5EF4-FFF2-40B4-BE49-F238E27FC236}">
                <a16:creationId xmlns:a16="http://schemas.microsoft.com/office/drawing/2014/main" id="{3B414633-21DA-146B-1F4C-E0DC80EA81FC}"/>
              </a:ext>
              <a:ext uri="{C183D7F6-B498-43B3-948B-1728B52AA6E4}">
                <adec:decorative xmlns:adec="http://schemas.microsoft.com/office/drawing/2017/decorative" val="1"/>
              </a:ext>
            </a:extLst>
          </p:cNvPr>
          <p:cNvSpPr>
            <a:spLocks noGrp="1"/>
          </p:cNvSpPr>
          <p:nvPr>
            <p:ph type="pic" sz="quarter" idx="10"/>
          </p:nvPr>
        </p:nvSpPr>
        <p:spPr>
          <a:xfrm>
            <a:off x="5730875" y="-9054"/>
            <a:ext cx="6461125" cy="6867053"/>
          </a:xfrm>
          <a:custGeom>
            <a:avLst/>
            <a:gdLst>
              <a:gd name="connsiteX0" fmla="*/ 0 w 6461125"/>
              <a:gd name="connsiteY0" fmla="*/ 0 h 6858000"/>
              <a:gd name="connsiteX1" fmla="*/ 6461125 w 6461125"/>
              <a:gd name="connsiteY1" fmla="*/ 0 h 6858000"/>
              <a:gd name="connsiteX2" fmla="*/ 6461125 w 6461125"/>
              <a:gd name="connsiteY2" fmla="*/ 6858000 h 6858000"/>
              <a:gd name="connsiteX3" fmla="*/ 0 w 6461125"/>
              <a:gd name="connsiteY3" fmla="*/ 6858000 h 6858000"/>
              <a:gd name="connsiteX4" fmla="*/ 0 w 6461125"/>
              <a:gd name="connsiteY4" fmla="*/ 0 h 6858000"/>
              <a:gd name="connsiteX0" fmla="*/ 1910281 w 6461125"/>
              <a:gd name="connsiteY0" fmla="*/ 0 h 6867053"/>
              <a:gd name="connsiteX1" fmla="*/ 6461125 w 6461125"/>
              <a:gd name="connsiteY1" fmla="*/ 9053 h 6867053"/>
              <a:gd name="connsiteX2" fmla="*/ 6461125 w 6461125"/>
              <a:gd name="connsiteY2" fmla="*/ 6867053 h 6867053"/>
              <a:gd name="connsiteX3" fmla="*/ 0 w 6461125"/>
              <a:gd name="connsiteY3" fmla="*/ 6867053 h 6867053"/>
              <a:gd name="connsiteX4" fmla="*/ 1910281 w 6461125"/>
              <a:gd name="connsiteY4" fmla="*/ 0 h 68670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61125" h="6867053">
                <a:moveTo>
                  <a:pt x="1910281" y="0"/>
                </a:moveTo>
                <a:lnTo>
                  <a:pt x="6461125" y="9053"/>
                </a:lnTo>
                <a:lnTo>
                  <a:pt x="6461125" y="6867053"/>
                </a:lnTo>
                <a:lnTo>
                  <a:pt x="0" y="6867053"/>
                </a:lnTo>
                <a:lnTo>
                  <a:pt x="1910281" y="0"/>
                </a:lnTo>
                <a:close/>
              </a:path>
            </a:pathLst>
          </a:custGeom>
        </p:spPr>
        <p:txBody>
          <a:bodyPr/>
          <a:lstStyle>
            <a:lvl1pPr>
              <a:defRPr/>
            </a:lvl1pPr>
          </a:lstStyle>
          <a:p>
            <a:r>
              <a:rPr lang="en-US"/>
              <a:t>Click icon to add picture</a:t>
            </a:r>
          </a:p>
        </p:txBody>
      </p:sp>
      <p:sp>
        <p:nvSpPr>
          <p:cNvPr id="12" name="Slide Number Placeholder 3">
            <a:extLst>
              <a:ext uri="{FF2B5EF4-FFF2-40B4-BE49-F238E27FC236}">
                <a16:creationId xmlns:a16="http://schemas.microsoft.com/office/drawing/2014/main" id="{4880145A-77DD-C13E-E9AF-BAE16209486E}"/>
              </a:ext>
            </a:extLst>
          </p:cNvPr>
          <p:cNvSpPr txBox="1">
            <a:spLocks/>
          </p:cNvSpPr>
          <p:nvPr userDrawn="1"/>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Arial" panose="020B0604020202020204" pitchFamily="34" charset="0"/>
                <a:ea typeface="Lato" panose="020F0502020204030203" pitchFamily="34" charset="0"/>
              </a:rPr>
              <a:pPr algn="ctr"/>
              <a:t>‹#›</a:t>
            </a:fld>
            <a:endParaRPr lang="en-US" sz="1200">
              <a:solidFill>
                <a:schemeClr val="bg1"/>
              </a:solidFill>
              <a:latin typeface="Arial" panose="020B0604020202020204" pitchFamily="34" charset="0"/>
              <a:ea typeface="Lato" panose="020F0502020204030203" pitchFamily="34" charset="0"/>
            </a:endParaRPr>
          </a:p>
        </p:txBody>
      </p:sp>
      <p:sp>
        <p:nvSpPr>
          <p:cNvPr id="14" name="Slide Number Placeholder 3">
            <a:extLst>
              <a:ext uri="{FF2B5EF4-FFF2-40B4-BE49-F238E27FC236}">
                <a16:creationId xmlns:a16="http://schemas.microsoft.com/office/drawing/2014/main" id="{4880145A-77DD-C13E-E9AF-BAE16209486E}"/>
              </a:ext>
            </a:extLst>
          </p:cNvPr>
          <p:cNvSpPr txBox="1">
            <a:spLocks/>
          </p:cNvSpPr>
          <p:nvPr userDrawn="1"/>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Arial" panose="020B0604020202020204" pitchFamily="34" charset="0"/>
                <a:ea typeface="Lato" panose="020F0502020204030203" pitchFamily="34" charset="0"/>
              </a:rPr>
              <a:pPr algn="ctr"/>
              <a:t>‹#›</a:t>
            </a:fld>
            <a:endParaRPr lang="en-US" sz="1200">
              <a:solidFill>
                <a:schemeClr val="bg1"/>
              </a:solidFill>
              <a:latin typeface="Arial" panose="020B0604020202020204" pitchFamily="34" charset="0"/>
              <a:ea typeface="Lato" panose="020F0502020204030203" pitchFamily="34" charset="0"/>
            </a:endParaRPr>
          </a:p>
        </p:txBody>
      </p:sp>
      <p:sp>
        <p:nvSpPr>
          <p:cNvPr id="10" name="Slide Number Placeholder 3">
            <a:extLst>
              <a:ext uri="{FF2B5EF4-FFF2-40B4-BE49-F238E27FC236}">
                <a16:creationId xmlns:a16="http://schemas.microsoft.com/office/drawing/2014/main" id="{9FE25D1D-91F4-ECFA-44B5-F38722EB53EE}"/>
              </a:ext>
            </a:extLst>
          </p:cNvPr>
          <p:cNvSpPr txBox="1">
            <a:spLocks/>
          </p:cNvSpPr>
          <p:nvPr userDrawn="1"/>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Arial" panose="020B0604020202020204" pitchFamily="34" charset="0"/>
                <a:ea typeface="Lato" panose="020F0502020204030203" pitchFamily="34" charset="0"/>
              </a:rPr>
              <a:pPr algn="ctr"/>
              <a:t>‹#›</a:t>
            </a:fld>
            <a:endParaRPr lang="en-US" sz="1200">
              <a:solidFill>
                <a:schemeClr val="bg1"/>
              </a:solidFill>
              <a:latin typeface="Arial" panose="020B0604020202020204" pitchFamily="34" charset="0"/>
              <a:ea typeface="Lato" panose="020F0502020204030203" pitchFamily="34" charset="0"/>
            </a:endParaRPr>
          </a:p>
        </p:txBody>
      </p:sp>
      <p:sp>
        <p:nvSpPr>
          <p:cNvPr id="15" name="Slide Number Placeholder 3">
            <a:extLst>
              <a:ext uri="{FF2B5EF4-FFF2-40B4-BE49-F238E27FC236}">
                <a16:creationId xmlns:a16="http://schemas.microsoft.com/office/drawing/2014/main" id="{0AC358A1-1DA1-1619-1588-630E0024E5E2}"/>
              </a:ext>
            </a:extLst>
          </p:cNvPr>
          <p:cNvSpPr txBox="1">
            <a:spLocks/>
          </p:cNvSpPr>
          <p:nvPr userDrawn="1"/>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Arial" panose="020B0604020202020204" pitchFamily="34" charset="0"/>
                <a:ea typeface="Lato" panose="020F0502020204030203" pitchFamily="34" charset="0"/>
              </a:rPr>
              <a:pPr algn="ctr"/>
              <a:t>‹#›</a:t>
            </a:fld>
            <a:endParaRPr lang="en-US" sz="1200">
              <a:solidFill>
                <a:schemeClr val="bg1"/>
              </a:solidFill>
              <a:latin typeface="Arial" panose="020B0604020202020204" pitchFamily="34" charset="0"/>
              <a:ea typeface="Lato" panose="020F0502020204030203" pitchFamily="34" charset="0"/>
            </a:endParaRPr>
          </a:p>
        </p:txBody>
      </p:sp>
      <p:pic>
        <p:nvPicPr>
          <p:cNvPr id="17" name="Picture 16">
            <a:extLst>
              <a:ext uri="{FF2B5EF4-FFF2-40B4-BE49-F238E27FC236}">
                <a16:creationId xmlns:a16="http://schemas.microsoft.com/office/drawing/2014/main" id="{8A725F94-97E3-8C0E-43B9-A9A8A0570CE2}"/>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724988" y="5795023"/>
            <a:ext cx="3746500" cy="381000"/>
          </a:xfrm>
          <a:prstGeom prst="rect">
            <a:avLst/>
          </a:prstGeom>
        </p:spPr>
      </p:pic>
    </p:spTree>
    <p:extLst>
      <p:ext uri="{BB962C8B-B14F-4D97-AF65-F5344CB8AC3E}">
        <p14:creationId xmlns:p14="http://schemas.microsoft.com/office/powerpoint/2010/main" val="263382334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Quote Image (Teal)">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9D6532A7-2381-C31B-2DC2-6BFF6B382F0A}"/>
              </a:ext>
              <a:ext uri="{C183D7F6-B498-43B3-948B-1728B52AA6E4}">
                <adec:decorative xmlns:adec="http://schemas.microsoft.com/office/drawing/2017/decorative" val="1"/>
              </a:ext>
            </a:extLst>
          </p:cNvPr>
          <p:cNvSpPr/>
          <p:nvPr/>
        </p:nvSpPr>
        <p:spPr>
          <a:xfrm>
            <a:off x="-1" y="0"/>
            <a:ext cx="4237023"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latin typeface="Arial" panose="020B0604020202020204" pitchFamily="34" charset="0"/>
            </a:endParaRPr>
          </a:p>
        </p:txBody>
      </p:sp>
      <p:sp>
        <p:nvSpPr>
          <p:cNvPr id="11" name="Picture Placeholder 11">
            <a:extLst>
              <a:ext uri="{FF2B5EF4-FFF2-40B4-BE49-F238E27FC236}">
                <a16:creationId xmlns:a16="http://schemas.microsoft.com/office/drawing/2014/main" id="{3AC38256-C8D9-6119-42DD-A10574D38789}"/>
              </a:ext>
              <a:ext uri="{C183D7F6-B498-43B3-948B-1728B52AA6E4}">
                <adec:decorative xmlns:adec="http://schemas.microsoft.com/office/drawing/2017/decorative" val="1"/>
              </a:ext>
            </a:extLst>
          </p:cNvPr>
          <p:cNvSpPr>
            <a:spLocks noGrp="1"/>
          </p:cNvSpPr>
          <p:nvPr>
            <p:ph type="pic" sz="quarter" idx="16"/>
          </p:nvPr>
        </p:nvSpPr>
        <p:spPr>
          <a:xfrm>
            <a:off x="2929468" y="-4527"/>
            <a:ext cx="4905895" cy="6867054"/>
          </a:xfrm>
          <a:custGeom>
            <a:avLst/>
            <a:gdLst>
              <a:gd name="connsiteX0" fmla="*/ 0 w 4905895"/>
              <a:gd name="connsiteY0" fmla="*/ 0 h 6858000"/>
              <a:gd name="connsiteX1" fmla="*/ 4905895 w 4905895"/>
              <a:gd name="connsiteY1" fmla="*/ 0 h 6858000"/>
              <a:gd name="connsiteX2" fmla="*/ 4905895 w 4905895"/>
              <a:gd name="connsiteY2" fmla="*/ 6858000 h 6858000"/>
              <a:gd name="connsiteX3" fmla="*/ 0 w 4905895"/>
              <a:gd name="connsiteY3" fmla="*/ 6858000 h 6858000"/>
              <a:gd name="connsiteX4" fmla="*/ 0 w 4905895"/>
              <a:gd name="connsiteY4" fmla="*/ 0 h 6858000"/>
              <a:gd name="connsiteX0" fmla="*/ 941561 w 4905895"/>
              <a:gd name="connsiteY0" fmla="*/ 0 h 6867054"/>
              <a:gd name="connsiteX1" fmla="*/ 4905895 w 4905895"/>
              <a:gd name="connsiteY1" fmla="*/ 9054 h 6867054"/>
              <a:gd name="connsiteX2" fmla="*/ 4905895 w 4905895"/>
              <a:gd name="connsiteY2" fmla="*/ 6867054 h 6867054"/>
              <a:gd name="connsiteX3" fmla="*/ 0 w 4905895"/>
              <a:gd name="connsiteY3" fmla="*/ 6867054 h 6867054"/>
              <a:gd name="connsiteX4" fmla="*/ 941561 w 4905895"/>
              <a:gd name="connsiteY4" fmla="*/ 0 h 68670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05895" h="6867054">
                <a:moveTo>
                  <a:pt x="941561" y="0"/>
                </a:moveTo>
                <a:lnTo>
                  <a:pt x="4905895" y="9054"/>
                </a:lnTo>
                <a:lnTo>
                  <a:pt x="4905895" y="6867054"/>
                </a:lnTo>
                <a:lnTo>
                  <a:pt x="0" y="6867054"/>
                </a:lnTo>
                <a:lnTo>
                  <a:pt x="941561" y="0"/>
                </a:lnTo>
                <a:close/>
              </a:path>
            </a:pathLst>
          </a:custGeom>
        </p:spPr>
        <p:txBody>
          <a:bodyPr/>
          <a:lstStyle>
            <a:lvl1pPr>
              <a:defRPr/>
            </a:lvl1pPr>
          </a:lstStyle>
          <a:p>
            <a:r>
              <a:rPr lang="en-US"/>
              <a:t>Click icon to add picture</a:t>
            </a:r>
            <a:endParaRPr lang="en-GB"/>
          </a:p>
        </p:txBody>
      </p:sp>
      <p:sp>
        <p:nvSpPr>
          <p:cNvPr id="14" name="Rectangle 13">
            <a:extLst>
              <a:ext uri="{FF2B5EF4-FFF2-40B4-BE49-F238E27FC236}">
                <a16:creationId xmlns:a16="http://schemas.microsoft.com/office/drawing/2014/main" id="{4D69804D-586D-7C4C-BAE5-0FAC1C8A94CB}"/>
              </a:ext>
              <a:ext uri="{C183D7F6-B498-43B3-948B-1728B52AA6E4}">
                <adec:decorative xmlns:adec="http://schemas.microsoft.com/office/drawing/2017/decorative" val="1"/>
              </a:ext>
            </a:extLst>
          </p:cNvPr>
          <p:cNvSpPr/>
          <p:nvPr/>
        </p:nvSpPr>
        <p:spPr>
          <a:xfrm>
            <a:off x="7835363" y="6791"/>
            <a:ext cx="4356636" cy="6858000"/>
          </a:xfrm>
          <a:prstGeom prst="rect">
            <a:avLst/>
          </a:prstGeom>
          <a:solidFill>
            <a:srgbClr val="F7F4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latin typeface="Arial" panose="020B0604020202020204" pitchFamily="34" charset="0"/>
            </a:endParaRPr>
          </a:p>
        </p:txBody>
      </p:sp>
      <p:sp>
        <p:nvSpPr>
          <p:cNvPr id="3" name="Title 1">
            <a:extLst>
              <a:ext uri="{FF2B5EF4-FFF2-40B4-BE49-F238E27FC236}">
                <a16:creationId xmlns:a16="http://schemas.microsoft.com/office/drawing/2014/main" id="{6DF62BF7-BCB5-6E40-BF7A-8FE36C627227}"/>
              </a:ext>
            </a:extLst>
          </p:cNvPr>
          <p:cNvSpPr>
            <a:spLocks noGrp="1"/>
          </p:cNvSpPr>
          <p:nvPr>
            <p:ph type="body" sz="quarter" idx="11" hasCustomPrompt="1"/>
          </p:nvPr>
        </p:nvSpPr>
        <p:spPr>
          <a:xfrm>
            <a:off x="8247672" y="697027"/>
            <a:ext cx="3305895" cy="1109207"/>
          </a:xfrm>
        </p:spPr>
        <p:txBody>
          <a:bodyPr/>
          <a:lstStyle>
            <a:lvl1pPr>
              <a:defRPr sz="2800" b="1">
                <a:solidFill>
                  <a:srgbClr val="222222"/>
                </a:solidFill>
                <a:latin typeface="Arial" panose="020B0604020202020204" pitchFamily="34" charset="0"/>
              </a:defRPr>
            </a:lvl1pPr>
          </a:lstStyle>
          <a:p>
            <a:pPr lvl="0"/>
            <a:r>
              <a:rPr lang="en-GB"/>
              <a:t>This is a sample quote layout page</a:t>
            </a:r>
            <a:endParaRPr lang="en-US"/>
          </a:p>
        </p:txBody>
      </p:sp>
      <p:sp>
        <p:nvSpPr>
          <p:cNvPr id="19" name="Text Placeholder 4">
            <a:extLst>
              <a:ext uri="{FF2B5EF4-FFF2-40B4-BE49-F238E27FC236}">
                <a16:creationId xmlns:a16="http://schemas.microsoft.com/office/drawing/2014/main" id="{C1AC07EA-B101-2B47-93F9-A49290842AEE}"/>
              </a:ext>
            </a:extLst>
          </p:cNvPr>
          <p:cNvSpPr>
            <a:spLocks noGrp="1"/>
          </p:cNvSpPr>
          <p:nvPr>
            <p:ph type="body" sz="quarter" idx="10" hasCustomPrompt="1"/>
          </p:nvPr>
        </p:nvSpPr>
        <p:spPr>
          <a:xfrm>
            <a:off x="8248228" y="2448783"/>
            <a:ext cx="3305339" cy="1109207"/>
          </a:xfrm>
        </p:spPr>
        <p:txBody>
          <a:bodyPr>
            <a:normAutofit/>
          </a:bodyPr>
          <a:lstStyle>
            <a:lvl1pPr>
              <a:defRPr sz="1800" b="0" i="0">
                <a:latin typeface="Arial" panose="020B0604020202020204" pitchFamily="34" charset="0"/>
                <a:ea typeface="Lato" panose="020F0502020204030203" pitchFamily="34" charset="0"/>
              </a:defRPr>
            </a:lvl1pPr>
          </a:lstStyle>
          <a:p>
            <a:r>
              <a:rPr lang="en-GB">
                <a:solidFill>
                  <a:srgbClr val="0E0E0E"/>
                </a:solidFill>
                <a:latin typeface="Lato" panose="020F0502020204030203" pitchFamily="34" charset="77"/>
              </a:rPr>
              <a:t>“Insert quote or other important information to highlight here.”</a:t>
            </a:r>
          </a:p>
        </p:txBody>
      </p:sp>
      <p:sp>
        <p:nvSpPr>
          <p:cNvPr id="20" name="Text Placeholder 4">
            <a:extLst>
              <a:ext uri="{FF2B5EF4-FFF2-40B4-BE49-F238E27FC236}">
                <a16:creationId xmlns:a16="http://schemas.microsoft.com/office/drawing/2014/main" id="{04346E8A-9F1F-9146-9406-50ECCE3E29D7}"/>
              </a:ext>
            </a:extLst>
          </p:cNvPr>
          <p:cNvSpPr>
            <a:spLocks noGrp="1"/>
          </p:cNvSpPr>
          <p:nvPr>
            <p:ph type="body" sz="quarter" idx="17" hasCustomPrompt="1"/>
          </p:nvPr>
        </p:nvSpPr>
        <p:spPr>
          <a:xfrm>
            <a:off x="8248228" y="3926072"/>
            <a:ext cx="3305339" cy="1220117"/>
          </a:xfrm>
        </p:spPr>
        <p:txBody>
          <a:bodyPr>
            <a:normAutofit/>
          </a:bodyPr>
          <a:lstStyle>
            <a:lvl1pPr>
              <a:defRPr sz="1800" b="0" i="0">
                <a:latin typeface="Arial" panose="020B0604020202020204" pitchFamily="34" charset="0"/>
                <a:ea typeface="Lato" panose="020F0502020204030203" pitchFamily="34" charset="0"/>
              </a:defRPr>
            </a:lvl1pPr>
          </a:lstStyle>
          <a:p>
            <a:r>
              <a:rPr lang="en-GB">
                <a:solidFill>
                  <a:srgbClr val="0E0E0E"/>
                </a:solidFill>
                <a:latin typeface="Lato" panose="020F0502020204030203" pitchFamily="34" charset="77"/>
              </a:rPr>
              <a:t>Insert name and job title here</a:t>
            </a:r>
          </a:p>
        </p:txBody>
      </p:sp>
      <p:pic>
        <p:nvPicPr>
          <p:cNvPr id="21" name="Picture 20">
            <a:extLst>
              <a:ext uri="{FF2B5EF4-FFF2-40B4-BE49-F238E27FC236}">
                <a16:creationId xmlns:a16="http://schemas.microsoft.com/office/drawing/2014/main" id="{A70CE413-9FF6-C607-D9B2-C926631A963D}"/>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539924" y="6146056"/>
            <a:ext cx="585971" cy="197518"/>
          </a:xfrm>
          <a:prstGeom prst="rect">
            <a:avLst/>
          </a:prstGeom>
        </p:spPr>
      </p:pic>
    </p:spTree>
    <p:extLst>
      <p:ext uri="{BB962C8B-B14F-4D97-AF65-F5344CB8AC3E}">
        <p14:creationId xmlns:p14="http://schemas.microsoft.com/office/powerpoint/2010/main" val="371141626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Quote Image (Purple)">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8F2988EB-0ED3-084C-A870-1F7705976909}"/>
              </a:ext>
              <a:ext uri="{C183D7F6-B498-43B3-948B-1728B52AA6E4}">
                <adec:decorative xmlns:adec="http://schemas.microsoft.com/office/drawing/2017/decorative" val="1"/>
              </a:ext>
            </a:extLst>
          </p:cNvPr>
          <p:cNvSpPr/>
          <p:nvPr/>
        </p:nvSpPr>
        <p:spPr>
          <a:xfrm>
            <a:off x="0" y="-9054"/>
            <a:ext cx="4237023" cy="6858000"/>
          </a:xfrm>
          <a:prstGeom prst="rect">
            <a:avLst/>
          </a:prstGeom>
          <a:solidFill>
            <a:srgbClr val="0043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latin typeface="Arial" panose="020B0604020202020204" pitchFamily="34" charset="0"/>
            </a:endParaRPr>
          </a:p>
        </p:txBody>
      </p:sp>
      <p:sp>
        <p:nvSpPr>
          <p:cNvPr id="14" name="Rectangle 13">
            <a:extLst>
              <a:ext uri="{FF2B5EF4-FFF2-40B4-BE49-F238E27FC236}">
                <a16:creationId xmlns:a16="http://schemas.microsoft.com/office/drawing/2014/main" id="{4D69804D-586D-7C4C-BAE5-0FAC1C8A94CB}"/>
              </a:ext>
              <a:ext uri="{C183D7F6-B498-43B3-948B-1728B52AA6E4}">
                <adec:decorative xmlns:adec="http://schemas.microsoft.com/office/drawing/2017/decorative" val="1"/>
              </a:ext>
            </a:extLst>
          </p:cNvPr>
          <p:cNvSpPr/>
          <p:nvPr/>
        </p:nvSpPr>
        <p:spPr>
          <a:xfrm>
            <a:off x="7835983" y="0"/>
            <a:ext cx="4356017" cy="6858000"/>
          </a:xfrm>
          <a:prstGeom prst="rect">
            <a:avLst/>
          </a:prstGeom>
          <a:solidFill>
            <a:srgbClr val="F7F4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latin typeface="Arial" panose="020B0604020202020204" pitchFamily="34" charset="0"/>
            </a:endParaRPr>
          </a:p>
        </p:txBody>
      </p:sp>
      <p:sp>
        <p:nvSpPr>
          <p:cNvPr id="3" name="Title 1">
            <a:extLst>
              <a:ext uri="{FF2B5EF4-FFF2-40B4-BE49-F238E27FC236}">
                <a16:creationId xmlns:a16="http://schemas.microsoft.com/office/drawing/2014/main" id="{6DF62BF7-BCB5-6E40-BF7A-8FE36C627227}"/>
              </a:ext>
            </a:extLst>
          </p:cNvPr>
          <p:cNvSpPr>
            <a:spLocks noGrp="1"/>
          </p:cNvSpPr>
          <p:nvPr>
            <p:ph type="body" sz="quarter" idx="11" hasCustomPrompt="1"/>
          </p:nvPr>
        </p:nvSpPr>
        <p:spPr>
          <a:xfrm>
            <a:off x="8247672" y="697027"/>
            <a:ext cx="3305895" cy="1109207"/>
          </a:xfrm>
        </p:spPr>
        <p:txBody>
          <a:bodyPr/>
          <a:lstStyle>
            <a:lvl1pPr>
              <a:defRPr sz="2800" b="1" i="0">
                <a:solidFill>
                  <a:schemeClr val="tx1"/>
                </a:solidFill>
                <a:latin typeface="Arial" panose="020B0604020202020204" pitchFamily="34" charset="0"/>
              </a:defRPr>
            </a:lvl1pPr>
          </a:lstStyle>
          <a:p>
            <a:pPr lvl="0"/>
            <a:r>
              <a:rPr lang="en-GB"/>
              <a:t>This is a sample quote layout page</a:t>
            </a:r>
            <a:endParaRPr lang="en-US"/>
          </a:p>
        </p:txBody>
      </p:sp>
      <p:sp>
        <p:nvSpPr>
          <p:cNvPr id="5" name="Text Placeholder 4">
            <a:extLst>
              <a:ext uri="{FF2B5EF4-FFF2-40B4-BE49-F238E27FC236}">
                <a16:creationId xmlns:a16="http://schemas.microsoft.com/office/drawing/2014/main" id="{C1AC07EA-B101-2B47-93F9-A49290842AEE}"/>
              </a:ext>
            </a:extLst>
          </p:cNvPr>
          <p:cNvSpPr>
            <a:spLocks noGrp="1"/>
          </p:cNvSpPr>
          <p:nvPr>
            <p:ph type="body" sz="quarter" idx="10" hasCustomPrompt="1"/>
          </p:nvPr>
        </p:nvSpPr>
        <p:spPr>
          <a:xfrm>
            <a:off x="8248228" y="2448783"/>
            <a:ext cx="3305339" cy="1109207"/>
          </a:xfrm>
        </p:spPr>
        <p:txBody>
          <a:bodyPr>
            <a:normAutofit/>
          </a:bodyPr>
          <a:lstStyle>
            <a:lvl1pPr>
              <a:defRPr sz="1800" b="0" i="0">
                <a:latin typeface="Arial" panose="020B0604020202020204" pitchFamily="34" charset="0"/>
                <a:ea typeface="Lato" panose="020F0502020204030203" pitchFamily="34" charset="0"/>
              </a:defRPr>
            </a:lvl1pPr>
          </a:lstStyle>
          <a:p>
            <a:r>
              <a:rPr lang="en-GB">
                <a:solidFill>
                  <a:srgbClr val="0E0E0E"/>
                </a:solidFill>
                <a:latin typeface="Lato" panose="020F0502020204030203" pitchFamily="34" charset="77"/>
              </a:rPr>
              <a:t>“Insert quote or other important information to highlight here.”</a:t>
            </a:r>
          </a:p>
        </p:txBody>
      </p:sp>
      <p:sp>
        <p:nvSpPr>
          <p:cNvPr id="22" name="Text Placeholder 4">
            <a:extLst>
              <a:ext uri="{FF2B5EF4-FFF2-40B4-BE49-F238E27FC236}">
                <a16:creationId xmlns:a16="http://schemas.microsoft.com/office/drawing/2014/main" id="{04346E8A-9F1F-9146-9406-50ECCE3E29D7}"/>
              </a:ext>
            </a:extLst>
          </p:cNvPr>
          <p:cNvSpPr>
            <a:spLocks noGrp="1"/>
          </p:cNvSpPr>
          <p:nvPr>
            <p:ph type="body" sz="quarter" idx="17" hasCustomPrompt="1"/>
          </p:nvPr>
        </p:nvSpPr>
        <p:spPr>
          <a:xfrm>
            <a:off x="8248228" y="3926072"/>
            <a:ext cx="3305339" cy="1220117"/>
          </a:xfrm>
        </p:spPr>
        <p:txBody>
          <a:bodyPr>
            <a:normAutofit/>
          </a:bodyPr>
          <a:lstStyle>
            <a:lvl1pPr>
              <a:defRPr sz="1800" b="0" i="0">
                <a:latin typeface="Arial" panose="020B0604020202020204" pitchFamily="34" charset="0"/>
                <a:ea typeface="Lato" panose="020F0502020204030203" pitchFamily="34" charset="0"/>
              </a:defRPr>
            </a:lvl1pPr>
          </a:lstStyle>
          <a:p>
            <a:r>
              <a:rPr lang="en-GB">
                <a:solidFill>
                  <a:srgbClr val="0E0E0E"/>
                </a:solidFill>
                <a:latin typeface="Lato" panose="020F0502020204030203" pitchFamily="34" charset="77"/>
              </a:rPr>
              <a:t>Insert name and job title here</a:t>
            </a:r>
          </a:p>
        </p:txBody>
      </p:sp>
      <p:sp>
        <p:nvSpPr>
          <p:cNvPr id="10" name="Slide Number Placeholder 3">
            <a:extLst>
              <a:ext uri="{FF2B5EF4-FFF2-40B4-BE49-F238E27FC236}">
                <a16:creationId xmlns:a16="http://schemas.microsoft.com/office/drawing/2014/main" id="{6AB867DE-1E97-720D-D158-1654870BFA92}"/>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Arial" panose="020B0604020202020204" pitchFamily="34" charset="0"/>
                <a:ea typeface="Lato" panose="020F0502020204030203" pitchFamily="34" charset="0"/>
              </a:rPr>
              <a:pPr algn="ctr"/>
              <a:t>‹#›</a:t>
            </a:fld>
            <a:endParaRPr lang="en-US" sz="1200">
              <a:solidFill>
                <a:schemeClr val="bg1"/>
              </a:solidFill>
              <a:latin typeface="Arial" panose="020B0604020202020204" pitchFamily="34" charset="0"/>
              <a:ea typeface="Lato" panose="020F0502020204030203" pitchFamily="34" charset="0"/>
            </a:endParaRPr>
          </a:p>
        </p:txBody>
      </p:sp>
      <p:sp>
        <p:nvSpPr>
          <p:cNvPr id="11" name="Picture Placeholder 11">
            <a:extLst>
              <a:ext uri="{FF2B5EF4-FFF2-40B4-BE49-F238E27FC236}">
                <a16:creationId xmlns:a16="http://schemas.microsoft.com/office/drawing/2014/main" id="{3AC38256-C8D9-6119-42DD-A10574D38789}"/>
              </a:ext>
              <a:ext uri="{C183D7F6-B498-43B3-948B-1728B52AA6E4}">
                <adec:decorative xmlns:adec="http://schemas.microsoft.com/office/drawing/2017/decorative" val="1"/>
              </a:ext>
            </a:extLst>
          </p:cNvPr>
          <p:cNvSpPr>
            <a:spLocks noGrp="1"/>
          </p:cNvSpPr>
          <p:nvPr>
            <p:ph type="pic" sz="quarter" idx="16"/>
          </p:nvPr>
        </p:nvSpPr>
        <p:spPr>
          <a:xfrm>
            <a:off x="2930088" y="-9054"/>
            <a:ext cx="4905895" cy="6867054"/>
          </a:xfrm>
          <a:custGeom>
            <a:avLst/>
            <a:gdLst>
              <a:gd name="connsiteX0" fmla="*/ 0 w 4905895"/>
              <a:gd name="connsiteY0" fmla="*/ 0 h 6858000"/>
              <a:gd name="connsiteX1" fmla="*/ 4905895 w 4905895"/>
              <a:gd name="connsiteY1" fmla="*/ 0 h 6858000"/>
              <a:gd name="connsiteX2" fmla="*/ 4905895 w 4905895"/>
              <a:gd name="connsiteY2" fmla="*/ 6858000 h 6858000"/>
              <a:gd name="connsiteX3" fmla="*/ 0 w 4905895"/>
              <a:gd name="connsiteY3" fmla="*/ 6858000 h 6858000"/>
              <a:gd name="connsiteX4" fmla="*/ 0 w 4905895"/>
              <a:gd name="connsiteY4" fmla="*/ 0 h 6858000"/>
              <a:gd name="connsiteX0" fmla="*/ 941561 w 4905895"/>
              <a:gd name="connsiteY0" fmla="*/ 0 h 6867054"/>
              <a:gd name="connsiteX1" fmla="*/ 4905895 w 4905895"/>
              <a:gd name="connsiteY1" fmla="*/ 9054 h 6867054"/>
              <a:gd name="connsiteX2" fmla="*/ 4905895 w 4905895"/>
              <a:gd name="connsiteY2" fmla="*/ 6867054 h 6867054"/>
              <a:gd name="connsiteX3" fmla="*/ 0 w 4905895"/>
              <a:gd name="connsiteY3" fmla="*/ 6867054 h 6867054"/>
              <a:gd name="connsiteX4" fmla="*/ 941561 w 4905895"/>
              <a:gd name="connsiteY4" fmla="*/ 0 h 68670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05895" h="6867054">
                <a:moveTo>
                  <a:pt x="941561" y="0"/>
                </a:moveTo>
                <a:lnTo>
                  <a:pt x="4905895" y="9054"/>
                </a:lnTo>
                <a:lnTo>
                  <a:pt x="4905895" y="6867054"/>
                </a:lnTo>
                <a:lnTo>
                  <a:pt x="0" y="6867054"/>
                </a:lnTo>
                <a:lnTo>
                  <a:pt x="941561" y="0"/>
                </a:lnTo>
                <a:close/>
              </a:path>
            </a:pathLst>
          </a:custGeom>
        </p:spPr>
        <p:txBody>
          <a:bodyPr/>
          <a:lstStyle>
            <a:lvl1pPr>
              <a:defRPr/>
            </a:lvl1pPr>
          </a:lstStyle>
          <a:p>
            <a:r>
              <a:rPr lang="en-US"/>
              <a:t>Click icon to add picture</a:t>
            </a:r>
            <a:endParaRPr lang="en-GB"/>
          </a:p>
        </p:txBody>
      </p:sp>
      <p:sp>
        <p:nvSpPr>
          <p:cNvPr id="16" name="Slide Number Placeholder 3">
            <a:extLst>
              <a:ext uri="{FF2B5EF4-FFF2-40B4-BE49-F238E27FC236}">
                <a16:creationId xmlns:a16="http://schemas.microsoft.com/office/drawing/2014/main" id="{6AB867DE-1E97-720D-D158-1654870BFA92}"/>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Arial" panose="020B0604020202020204" pitchFamily="34" charset="0"/>
                <a:ea typeface="Lato" panose="020F0502020204030203" pitchFamily="34" charset="0"/>
              </a:rPr>
              <a:pPr algn="ctr"/>
              <a:t>‹#›</a:t>
            </a:fld>
            <a:endParaRPr lang="en-US" sz="1200">
              <a:solidFill>
                <a:schemeClr val="bg1"/>
              </a:solidFill>
              <a:latin typeface="Arial" panose="020B0604020202020204" pitchFamily="34" charset="0"/>
              <a:ea typeface="Lato" panose="020F0502020204030203" pitchFamily="34" charset="0"/>
            </a:endParaRPr>
          </a:p>
        </p:txBody>
      </p:sp>
      <p:sp>
        <p:nvSpPr>
          <p:cNvPr id="17" name="Slide Number Placeholder 3">
            <a:extLst>
              <a:ext uri="{FF2B5EF4-FFF2-40B4-BE49-F238E27FC236}">
                <a16:creationId xmlns:a16="http://schemas.microsoft.com/office/drawing/2014/main" id="{6BAE15BA-2193-296B-8642-DB0B39937A30}"/>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Arial" panose="020B0604020202020204" pitchFamily="34" charset="0"/>
                <a:ea typeface="Lato" panose="020F0502020204030203" pitchFamily="34" charset="0"/>
              </a:rPr>
              <a:pPr algn="ctr"/>
              <a:t>‹#›</a:t>
            </a:fld>
            <a:endParaRPr lang="en-US" sz="1200">
              <a:solidFill>
                <a:schemeClr val="bg1"/>
              </a:solidFill>
              <a:latin typeface="Arial" panose="020B0604020202020204" pitchFamily="34" charset="0"/>
              <a:ea typeface="Lato" panose="020F0502020204030203" pitchFamily="34" charset="0"/>
            </a:endParaRPr>
          </a:p>
        </p:txBody>
      </p:sp>
      <p:sp>
        <p:nvSpPr>
          <p:cNvPr id="20" name="Slide Number Placeholder 3">
            <a:extLst>
              <a:ext uri="{FF2B5EF4-FFF2-40B4-BE49-F238E27FC236}">
                <a16:creationId xmlns:a16="http://schemas.microsoft.com/office/drawing/2014/main" id="{97126ACB-6B72-1A59-AFD0-B7E5EEC9E6E1}"/>
              </a:ext>
            </a:extLst>
          </p:cNvPr>
          <p:cNvSpPr txBox="1">
            <a:spLocks/>
          </p:cNvSpPr>
          <p:nvPr userDrawn="1"/>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Arial" panose="020B0604020202020204" pitchFamily="34" charset="0"/>
                <a:ea typeface="Lato" panose="020F0502020204030203" pitchFamily="34" charset="0"/>
              </a:rPr>
              <a:pPr algn="ctr"/>
              <a:t>‹#›</a:t>
            </a:fld>
            <a:endParaRPr lang="en-US" sz="1200">
              <a:solidFill>
                <a:schemeClr val="bg1"/>
              </a:solidFill>
              <a:latin typeface="Arial" panose="020B0604020202020204" pitchFamily="34" charset="0"/>
              <a:ea typeface="Lato" panose="020F0502020204030203" pitchFamily="34" charset="0"/>
            </a:endParaRPr>
          </a:p>
        </p:txBody>
      </p:sp>
      <p:pic>
        <p:nvPicPr>
          <p:cNvPr id="27" name="Picture 26">
            <a:extLst>
              <a:ext uri="{FF2B5EF4-FFF2-40B4-BE49-F238E27FC236}">
                <a16:creationId xmlns:a16="http://schemas.microsoft.com/office/drawing/2014/main" id="{80A8262E-7C1D-FBC5-5186-2C109D60EE0F}"/>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539924" y="6146056"/>
            <a:ext cx="585971" cy="197518"/>
          </a:xfrm>
          <a:prstGeom prst="rect">
            <a:avLst/>
          </a:prstGeom>
        </p:spPr>
      </p:pic>
    </p:spTree>
    <p:extLst>
      <p:ext uri="{BB962C8B-B14F-4D97-AF65-F5344CB8AC3E}">
        <p14:creationId xmlns:p14="http://schemas.microsoft.com/office/powerpoint/2010/main" val="335928006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Example Image (Purple)">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A2377DF3-4D27-DDA6-BD49-0C83FFDFCF30}"/>
              </a:ext>
              <a:ext uri="{C183D7F6-B498-43B3-948B-1728B52AA6E4}">
                <adec:decorative xmlns:adec="http://schemas.microsoft.com/office/drawing/2017/decorative" val="1"/>
              </a:ext>
            </a:extLst>
          </p:cNvPr>
          <p:cNvSpPr/>
          <p:nvPr userDrawn="1"/>
        </p:nvSpPr>
        <p:spPr>
          <a:xfrm>
            <a:off x="0" y="-9054"/>
            <a:ext cx="4237023" cy="6858000"/>
          </a:xfrm>
          <a:prstGeom prst="rect">
            <a:avLst/>
          </a:prstGeom>
          <a:solidFill>
            <a:srgbClr val="0043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latin typeface="Arial" panose="020B0604020202020204" pitchFamily="34" charset="0"/>
            </a:endParaRPr>
          </a:p>
        </p:txBody>
      </p:sp>
      <p:sp>
        <p:nvSpPr>
          <p:cNvPr id="7" name="Title 1">
            <a:extLst>
              <a:ext uri="{FF2B5EF4-FFF2-40B4-BE49-F238E27FC236}">
                <a16:creationId xmlns:a16="http://schemas.microsoft.com/office/drawing/2014/main" id="{8BAD4AF8-AA18-5A42-BB2F-5211ADA7E94F}"/>
              </a:ext>
            </a:extLst>
          </p:cNvPr>
          <p:cNvSpPr>
            <a:spLocks noGrp="1"/>
          </p:cNvSpPr>
          <p:nvPr>
            <p:ph type="ctrTitle" hasCustomPrompt="1"/>
          </p:nvPr>
        </p:nvSpPr>
        <p:spPr>
          <a:xfrm>
            <a:off x="496384" y="697028"/>
            <a:ext cx="2433083" cy="4190385"/>
          </a:xfrm>
          <a:prstGeom prst="rect">
            <a:avLst/>
          </a:prstGeom>
        </p:spPr>
        <p:txBody>
          <a:bodyPr anchor="t" anchorCtr="0">
            <a:normAutofit/>
          </a:bodyPr>
          <a:lstStyle>
            <a:lvl1pPr algn="l">
              <a:defRPr sz="4000" b="1" i="0">
                <a:solidFill>
                  <a:schemeClr val="bg1"/>
                </a:solidFill>
                <a:latin typeface="Arial" panose="020B0604020202020204" pitchFamily="34" charset="0"/>
              </a:defRPr>
            </a:lvl1pPr>
          </a:lstStyle>
          <a:p>
            <a:r>
              <a:rPr lang="en-US"/>
              <a:t>This is a sample page layout</a:t>
            </a:r>
          </a:p>
        </p:txBody>
      </p:sp>
      <p:sp>
        <p:nvSpPr>
          <p:cNvPr id="14" name="Rectangle 13">
            <a:extLst>
              <a:ext uri="{FF2B5EF4-FFF2-40B4-BE49-F238E27FC236}">
                <a16:creationId xmlns:a16="http://schemas.microsoft.com/office/drawing/2014/main" id="{4D69804D-586D-7C4C-BAE5-0FAC1C8A94CB}"/>
              </a:ext>
              <a:ext uri="{C183D7F6-B498-43B3-948B-1728B52AA6E4}">
                <adec:decorative xmlns:adec="http://schemas.microsoft.com/office/drawing/2017/decorative" val="1"/>
              </a:ext>
            </a:extLst>
          </p:cNvPr>
          <p:cNvSpPr/>
          <p:nvPr/>
        </p:nvSpPr>
        <p:spPr>
          <a:xfrm>
            <a:off x="7835362" y="0"/>
            <a:ext cx="4356637" cy="6858000"/>
          </a:xfrm>
          <a:prstGeom prst="rect">
            <a:avLst/>
          </a:prstGeom>
          <a:solidFill>
            <a:srgbClr val="F7F4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latin typeface="Arial" panose="020B0604020202020204" pitchFamily="34" charset="0"/>
            </a:endParaRPr>
          </a:p>
        </p:txBody>
      </p:sp>
      <p:sp>
        <p:nvSpPr>
          <p:cNvPr id="3" name="Text Placeholder 2">
            <a:extLst>
              <a:ext uri="{FF2B5EF4-FFF2-40B4-BE49-F238E27FC236}">
                <a16:creationId xmlns:a16="http://schemas.microsoft.com/office/drawing/2014/main" id="{6DF62BF7-BCB5-6E40-BF7A-8FE36C627227}"/>
              </a:ext>
            </a:extLst>
          </p:cNvPr>
          <p:cNvSpPr>
            <a:spLocks noGrp="1"/>
          </p:cNvSpPr>
          <p:nvPr>
            <p:ph type="body" sz="quarter" idx="11" hasCustomPrompt="1"/>
          </p:nvPr>
        </p:nvSpPr>
        <p:spPr>
          <a:xfrm>
            <a:off x="8247673" y="697028"/>
            <a:ext cx="2863332" cy="741776"/>
          </a:xfrm>
        </p:spPr>
        <p:txBody>
          <a:bodyPr/>
          <a:lstStyle>
            <a:lvl1pPr>
              <a:defRPr sz="2800" b="1" i="0">
                <a:latin typeface="Arial" panose="020B0604020202020204" pitchFamily="34" charset="0"/>
                <a:ea typeface="Lato" panose="020F0502020204030203" pitchFamily="34" charset="0"/>
              </a:defRPr>
            </a:lvl1pPr>
          </a:lstStyle>
          <a:p>
            <a:pPr lvl="0"/>
            <a:r>
              <a:rPr lang="en-GB"/>
              <a:t>Example 1</a:t>
            </a:r>
            <a:endParaRPr lang="en-US"/>
          </a:p>
        </p:txBody>
      </p:sp>
      <p:sp>
        <p:nvSpPr>
          <p:cNvPr id="5" name="Text Placeholder 4">
            <a:extLst>
              <a:ext uri="{FF2B5EF4-FFF2-40B4-BE49-F238E27FC236}">
                <a16:creationId xmlns:a16="http://schemas.microsoft.com/office/drawing/2014/main" id="{C1AC07EA-B101-2B47-93F9-A49290842AEE}"/>
              </a:ext>
            </a:extLst>
          </p:cNvPr>
          <p:cNvSpPr>
            <a:spLocks noGrp="1"/>
          </p:cNvSpPr>
          <p:nvPr>
            <p:ph type="body" sz="quarter" idx="10" hasCustomPrompt="1"/>
          </p:nvPr>
        </p:nvSpPr>
        <p:spPr>
          <a:xfrm>
            <a:off x="8248228" y="1452117"/>
            <a:ext cx="3447388" cy="1220117"/>
          </a:xfrm>
        </p:spPr>
        <p:txBody>
          <a:bodyPr>
            <a:normAutofit/>
          </a:bodyPr>
          <a:lstStyle>
            <a:lvl1pPr>
              <a:defRPr sz="1800" b="0" i="0">
                <a:latin typeface="Arial" panose="020B0604020202020204" pitchFamily="34" charset="0"/>
                <a:ea typeface="Lato" panose="020F0502020204030203" pitchFamily="34" charset="0"/>
              </a:defRPr>
            </a:lvl1pPr>
          </a:lstStyle>
          <a:p>
            <a:r>
              <a:rPr lang="en-GB">
                <a:solidFill>
                  <a:srgbClr val="0E0E0E"/>
                </a:solidFill>
                <a:latin typeface="Lato" panose="020F0502020204030203" pitchFamily="34" charset="77"/>
              </a:rPr>
              <a:t>Please use this space to insert written content as required </a:t>
            </a:r>
          </a:p>
        </p:txBody>
      </p:sp>
      <p:sp>
        <p:nvSpPr>
          <p:cNvPr id="23" name="Text Placeholder 2">
            <a:extLst>
              <a:ext uri="{FF2B5EF4-FFF2-40B4-BE49-F238E27FC236}">
                <a16:creationId xmlns:a16="http://schemas.microsoft.com/office/drawing/2014/main" id="{CBB12C6A-B190-0441-8AB6-F4FCE56171CA}"/>
              </a:ext>
            </a:extLst>
          </p:cNvPr>
          <p:cNvSpPr>
            <a:spLocks noGrp="1"/>
          </p:cNvSpPr>
          <p:nvPr>
            <p:ph type="body" sz="quarter" idx="18" hasCustomPrompt="1"/>
          </p:nvPr>
        </p:nvSpPr>
        <p:spPr>
          <a:xfrm>
            <a:off x="8247673" y="3231365"/>
            <a:ext cx="2863332" cy="741776"/>
          </a:xfrm>
        </p:spPr>
        <p:txBody>
          <a:bodyPr/>
          <a:lstStyle>
            <a:lvl1pPr>
              <a:defRPr sz="2800" b="1" i="0">
                <a:latin typeface="Arial" panose="020B0604020202020204" pitchFamily="34" charset="0"/>
                <a:ea typeface="Lato" panose="020F0502020204030203" pitchFamily="34" charset="0"/>
              </a:defRPr>
            </a:lvl1pPr>
          </a:lstStyle>
          <a:p>
            <a:pPr lvl="0"/>
            <a:r>
              <a:rPr lang="en-GB"/>
              <a:t>Example 2</a:t>
            </a:r>
            <a:endParaRPr lang="en-US"/>
          </a:p>
        </p:txBody>
      </p:sp>
      <p:sp>
        <p:nvSpPr>
          <p:cNvPr id="22" name="Text Placeholder 4">
            <a:extLst>
              <a:ext uri="{FF2B5EF4-FFF2-40B4-BE49-F238E27FC236}">
                <a16:creationId xmlns:a16="http://schemas.microsoft.com/office/drawing/2014/main" id="{04346E8A-9F1F-9146-9406-50ECCE3E29D7}"/>
              </a:ext>
            </a:extLst>
          </p:cNvPr>
          <p:cNvSpPr>
            <a:spLocks noGrp="1"/>
          </p:cNvSpPr>
          <p:nvPr>
            <p:ph type="body" sz="quarter" idx="17" hasCustomPrompt="1"/>
          </p:nvPr>
        </p:nvSpPr>
        <p:spPr>
          <a:xfrm>
            <a:off x="8248228" y="3986454"/>
            <a:ext cx="3447388" cy="1220117"/>
          </a:xfrm>
        </p:spPr>
        <p:txBody>
          <a:bodyPr>
            <a:normAutofit/>
          </a:bodyPr>
          <a:lstStyle>
            <a:lvl1pPr>
              <a:defRPr sz="1800" b="0" i="0">
                <a:latin typeface="Arial" panose="020B0604020202020204" pitchFamily="34" charset="0"/>
                <a:ea typeface="Lato" panose="020F0502020204030203" pitchFamily="34" charset="0"/>
              </a:defRPr>
            </a:lvl1pPr>
          </a:lstStyle>
          <a:p>
            <a:r>
              <a:rPr lang="en-GB">
                <a:solidFill>
                  <a:srgbClr val="0E0E0E"/>
                </a:solidFill>
                <a:latin typeface="Lato" panose="020F0502020204030203" pitchFamily="34" charset="77"/>
              </a:rPr>
              <a:t>Please use this space to insert written content as required </a:t>
            </a:r>
          </a:p>
        </p:txBody>
      </p:sp>
      <p:sp>
        <p:nvSpPr>
          <p:cNvPr id="21" name="Picture Placeholder 11">
            <a:extLst>
              <a:ext uri="{FF2B5EF4-FFF2-40B4-BE49-F238E27FC236}">
                <a16:creationId xmlns:a16="http://schemas.microsoft.com/office/drawing/2014/main" id="{C8CFE05A-6CA3-6E40-94D1-03A9048CB9B0}"/>
              </a:ext>
              <a:ext uri="{C183D7F6-B498-43B3-948B-1728B52AA6E4}">
                <adec:decorative xmlns:adec="http://schemas.microsoft.com/office/drawing/2017/decorative" val="1"/>
              </a:ext>
            </a:extLst>
          </p:cNvPr>
          <p:cNvSpPr>
            <a:spLocks noGrp="1"/>
          </p:cNvSpPr>
          <p:nvPr>
            <p:ph type="pic" sz="quarter" idx="16"/>
          </p:nvPr>
        </p:nvSpPr>
        <p:spPr>
          <a:xfrm>
            <a:off x="2929467" y="-9054"/>
            <a:ext cx="4905895" cy="6867054"/>
          </a:xfrm>
          <a:custGeom>
            <a:avLst/>
            <a:gdLst>
              <a:gd name="connsiteX0" fmla="*/ 0 w 4905895"/>
              <a:gd name="connsiteY0" fmla="*/ 0 h 6858000"/>
              <a:gd name="connsiteX1" fmla="*/ 4905895 w 4905895"/>
              <a:gd name="connsiteY1" fmla="*/ 0 h 6858000"/>
              <a:gd name="connsiteX2" fmla="*/ 4905895 w 4905895"/>
              <a:gd name="connsiteY2" fmla="*/ 6858000 h 6858000"/>
              <a:gd name="connsiteX3" fmla="*/ 0 w 4905895"/>
              <a:gd name="connsiteY3" fmla="*/ 6858000 h 6858000"/>
              <a:gd name="connsiteX4" fmla="*/ 0 w 4905895"/>
              <a:gd name="connsiteY4" fmla="*/ 0 h 6858000"/>
              <a:gd name="connsiteX0" fmla="*/ 941561 w 4905895"/>
              <a:gd name="connsiteY0" fmla="*/ 0 h 6867054"/>
              <a:gd name="connsiteX1" fmla="*/ 4905895 w 4905895"/>
              <a:gd name="connsiteY1" fmla="*/ 9054 h 6867054"/>
              <a:gd name="connsiteX2" fmla="*/ 4905895 w 4905895"/>
              <a:gd name="connsiteY2" fmla="*/ 6867054 h 6867054"/>
              <a:gd name="connsiteX3" fmla="*/ 0 w 4905895"/>
              <a:gd name="connsiteY3" fmla="*/ 6867054 h 6867054"/>
              <a:gd name="connsiteX4" fmla="*/ 941561 w 4905895"/>
              <a:gd name="connsiteY4" fmla="*/ 0 h 68670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05895" h="6867054">
                <a:moveTo>
                  <a:pt x="941561" y="0"/>
                </a:moveTo>
                <a:lnTo>
                  <a:pt x="4905895" y="9054"/>
                </a:lnTo>
                <a:lnTo>
                  <a:pt x="4905895" y="6867054"/>
                </a:lnTo>
                <a:lnTo>
                  <a:pt x="0" y="6867054"/>
                </a:lnTo>
                <a:lnTo>
                  <a:pt x="941561" y="0"/>
                </a:lnTo>
                <a:close/>
              </a:path>
            </a:pathLst>
          </a:custGeom>
        </p:spPr>
        <p:txBody>
          <a:bodyPr/>
          <a:lstStyle>
            <a:lvl1pPr>
              <a:defRPr/>
            </a:lvl1pPr>
          </a:lstStyle>
          <a:p>
            <a:r>
              <a:rPr lang="en-US"/>
              <a:t>Click icon to add picture</a:t>
            </a:r>
            <a:endParaRPr lang="en-GB"/>
          </a:p>
        </p:txBody>
      </p:sp>
      <p:pic>
        <p:nvPicPr>
          <p:cNvPr id="19" name="Picture 18">
            <a:extLst>
              <a:ext uri="{FF2B5EF4-FFF2-40B4-BE49-F238E27FC236}">
                <a16:creationId xmlns:a16="http://schemas.microsoft.com/office/drawing/2014/main" id="{14EC3661-F305-0C99-24EC-2C86DEE61F24}"/>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539924" y="6146056"/>
            <a:ext cx="585971" cy="197518"/>
          </a:xfrm>
          <a:prstGeom prst="rect">
            <a:avLst/>
          </a:prstGeom>
        </p:spPr>
      </p:pic>
    </p:spTree>
    <p:extLst>
      <p:ext uri="{BB962C8B-B14F-4D97-AF65-F5344CB8AC3E}">
        <p14:creationId xmlns:p14="http://schemas.microsoft.com/office/powerpoint/2010/main" val="131389633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1_Example Image (Purple)">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FAD400DA-183B-B416-6ECA-CDFE2EDB42F8}"/>
              </a:ext>
              <a:ext uri="{C183D7F6-B498-43B3-948B-1728B52AA6E4}">
                <adec:decorative xmlns:adec="http://schemas.microsoft.com/office/drawing/2017/decorative" val="1"/>
              </a:ext>
            </a:extLst>
          </p:cNvPr>
          <p:cNvSpPr/>
          <p:nvPr/>
        </p:nvSpPr>
        <p:spPr>
          <a:xfrm>
            <a:off x="-1" y="0"/>
            <a:ext cx="4237023"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latin typeface="Arial" panose="020B0604020202020204" pitchFamily="34" charset="0"/>
            </a:endParaRPr>
          </a:p>
        </p:txBody>
      </p:sp>
      <p:sp>
        <p:nvSpPr>
          <p:cNvPr id="13" name="Picture Placeholder 11">
            <a:extLst>
              <a:ext uri="{FF2B5EF4-FFF2-40B4-BE49-F238E27FC236}">
                <a16:creationId xmlns:a16="http://schemas.microsoft.com/office/drawing/2014/main" id="{75A84D0F-2196-DF89-C270-C10DF42B45F2}"/>
              </a:ext>
              <a:ext uri="{C183D7F6-B498-43B3-948B-1728B52AA6E4}">
                <adec:decorative xmlns:adec="http://schemas.microsoft.com/office/drawing/2017/decorative" val="1"/>
              </a:ext>
            </a:extLst>
          </p:cNvPr>
          <p:cNvSpPr>
            <a:spLocks noGrp="1"/>
          </p:cNvSpPr>
          <p:nvPr>
            <p:ph type="pic" sz="quarter" idx="16"/>
          </p:nvPr>
        </p:nvSpPr>
        <p:spPr>
          <a:xfrm>
            <a:off x="2929467" y="0"/>
            <a:ext cx="4905895" cy="6867054"/>
          </a:xfrm>
          <a:custGeom>
            <a:avLst/>
            <a:gdLst>
              <a:gd name="connsiteX0" fmla="*/ 0 w 4905895"/>
              <a:gd name="connsiteY0" fmla="*/ 0 h 6858000"/>
              <a:gd name="connsiteX1" fmla="*/ 4905895 w 4905895"/>
              <a:gd name="connsiteY1" fmla="*/ 0 h 6858000"/>
              <a:gd name="connsiteX2" fmla="*/ 4905895 w 4905895"/>
              <a:gd name="connsiteY2" fmla="*/ 6858000 h 6858000"/>
              <a:gd name="connsiteX3" fmla="*/ 0 w 4905895"/>
              <a:gd name="connsiteY3" fmla="*/ 6858000 h 6858000"/>
              <a:gd name="connsiteX4" fmla="*/ 0 w 4905895"/>
              <a:gd name="connsiteY4" fmla="*/ 0 h 6858000"/>
              <a:gd name="connsiteX0" fmla="*/ 941561 w 4905895"/>
              <a:gd name="connsiteY0" fmla="*/ 0 h 6867054"/>
              <a:gd name="connsiteX1" fmla="*/ 4905895 w 4905895"/>
              <a:gd name="connsiteY1" fmla="*/ 9054 h 6867054"/>
              <a:gd name="connsiteX2" fmla="*/ 4905895 w 4905895"/>
              <a:gd name="connsiteY2" fmla="*/ 6867054 h 6867054"/>
              <a:gd name="connsiteX3" fmla="*/ 0 w 4905895"/>
              <a:gd name="connsiteY3" fmla="*/ 6867054 h 6867054"/>
              <a:gd name="connsiteX4" fmla="*/ 941561 w 4905895"/>
              <a:gd name="connsiteY4" fmla="*/ 0 h 68670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05895" h="6867054">
                <a:moveTo>
                  <a:pt x="941561" y="0"/>
                </a:moveTo>
                <a:lnTo>
                  <a:pt x="4905895" y="9054"/>
                </a:lnTo>
                <a:lnTo>
                  <a:pt x="4905895" y="6867054"/>
                </a:lnTo>
                <a:lnTo>
                  <a:pt x="0" y="6867054"/>
                </a:lnTo>
                <a:lnTo>
                  <a:pt x="941561" y="0"/>
                </a:lnTo>
                <a:close/>
              </a:path>
            </a:pathLst>
          </a:custGeom>
        </p:spPr>
        <p:txBody>
          <a:bodyPr/>
          <a:lstStyle>
            <a:lvl1pPr>
              <a:defRPr/>
            </a:lvl1pPr>
          </a:lstStyle>
          <a:p>
            <a:r>
              <a:rPr lang="en-US"/>
              <a:t>Click icon to add picture</a:t>
            </a:r>
            <a:endParaRPr lang="en-GB"/>
          </a:p>
        </p:txBody>
      </p:sp>
      <p:sp>
        <p:nvSpPr>
          <p:cNvPr id="7" name="Title 1">
            <a:extLst>
              <a:ext uri="{FF2B5EF4-FFF2-40B4-BE49-F238E27FC236}">
                <a16:creationId xmlns:a16="http://schemas.microsoft.com/office/drawing/2014/main" id="{8BAD4AF8-AA18-5A42-BB2F-5211ADA7E94F}"/>
              </a:ext>
            </a:extLst>
          </p:cNvPr>
          <p:cNvSpPr>
            <a:spLocks noGrp="1"/>
          </p:cNvSpPr>
          <p:nvPr>
            <p:ph type="ctrTitle" hasCustomPrompt="1"/>
          </p:nvPr>
        </p:nvSpPr>
        <p:spPr>
          <a:xfrm>
            <a:off x="496384" y="697028"/>
            <a:ext cx="2433083" cy="4190385"/>
          </a:xfrm>
          <a:prstGeom prst="rect">
            <a:avLst/>
          </a:prstGeom>
        </p:spPr>
        <p:txBody>
          <a:bodyPr anchor="t" anchorCtr="0">
            <a:normAutofit/>
          </a:bodyPr>
          <a:lstStyle>
            <a:lvl1pPr algn="l">
              <a:defRPr sz="4000" b="1" i="0">
                <a:solidFill>
                  <a:schemeClr val="bg1"/>
                </a:solidFill>
                <a:latin typeface="Arial" panose="020B0604020202020204" pitchFamily="34" charset="0"/>
              </a:defRPr>
            </a:lvl1pPr>
          </a:lstStyle>
          <a:p>
            <a:r>
              <a:rPr lang="en-US"/>
              <a:t>This is a sample page layout</a:t>
            </a:r>
          </a:p>
        </p:txBody>
      </p:sp>
      <p:sp>
        <p:nvSpPr>
          <p:cNvPr id="14" name="Rectangle 13">
            <a:extLst>
              <a:ext uri="{FF2B5EF4-FFF2-40B4-BE49-F238E27FC236}">
                <a16:creationId xmlns:a16="http://schemas.microsoft.com/office/drawing/2014/main" id="{4D69804D-586D-7C4C-BAE5-0FAC1C8A94CB}"/>
              </a:ext>
              <a:ext uri="{C183D7F6-B498-43B3-948B-1728B52AA6E4}">
                <adec:decorative xmlns:adec="http://schemas.microsoft.com/office/drawing/2017/decorative" val="1"/>
              </a:ext>
            </a:extLst>
          </p:cNvPr>
          <p:cNvSpPr/>
          <p:nvPr/>
        </p:nvSpPr>
        <p:spPr>
          <a:xfrm>
            <a:off x="7835362" y="0"/>
            <a:ext cx="4356637" cy="6858000"/>
          </a:xfrm>
          <a:prstGeom prst="rect">
            <a:avLst/>
          </a:prstGeom>
          <a:solidFill>
            <a:srgbClr val="F7F4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latin typeface="Arial" panose="020B0604020202020204" pitchFamily="34" charset="0"/>
            </a:endParaRPr>
          </a:p>
        </p:txBody>
      </p:sp>
      <p:sp>
        <p:nvSpPr>
          <p:cNvPr id="3" name="Text Placeholder 2">
            <a:extLst>
              <a:ext uri="{FF2B5EF4-FFF2-40B4-BE49-F238E27FC236}">
                <a16:creationId xmlns:a16="http://schemas.microsoft.com/office/drawing/2014/main" id="{6DF62BF7-BCB5-6E40-BF7A-8FE36C627227}"/>
              </a:ext>
            </a:extLst>
          </p:cNvPr>
          <p:cNvSpPr>
            <a:spLocks noGrp="1"/>
          </p:cNvSpPr>
          <p:nvPr>
            <p:ph type="body" sz="quarter" idx="11" hasCustomPrompt="1"/>
          </p:nvPr>
        </p:nvSpPr>
        <p:spPr>
          <a:xfrm>
            <a:off x="8247673" y="697028"/>
            <a:ext cx="2863332" cy="741776"/>
          </a:xfrm>
        </p:spPr>
        <p:txBody>
          <a:bodyPr/>
          <a:lstStyle>
            <a:lvl1pPr>
              <a:defRPr sz="2800" b="1" i="0">
                <a:latin typeface="Arial" panose="020B0604020202020204" pitchFamily="34" charset="0"/>
                <a:ea typeface="Lato" panose="020F0502020204030203" pitchFamily="34" charset="0"/>
              </a:defRPr>
            </a:lvl1pPr>
          </a:lstStyle>
          <a:p>
            <a:pPr lvl="0"/>
            <a:r>
              <a:rPr lang="en-GB"/>
              <a:t>Example 1</a:t>
            </a:r>
            <a:endParaRPr lang="en-US"/>
          </a:p>
        </p:txBody>
      </p:sp>
      <p:sp>
        <p:nvSpPr>
          <p:cNvPr id="5" name="Text Placeholder 4">
            <a:extLst>
              <a:ext uri="{FF2B5EF4-FFF2-40B4-BE49-F238E27FC236}">
                <a16:creationId xmlns:a16="http://schemas.microsoft.com/office/drawing/2014/main" id="{C1AC07EA-B101-2B47-93F9-A49290842AEE}"/>
              </a:ext>
            </a:extLst>
          </p:cNvPr>
          <p:cNvSpPr>
            <a:spLocks noGrp="1"/>
          </p:cNvSpPr>
          <p:nvPr>
            <p:ph type="body" sz="quarter" idx="10" hasCustomPrompt="1"/>
          </p:nvPr>
        </p:nvSpPr>
        <p:spPr>
          <a:xfrm>
            <a:off x="8248228" y="1452117"/>
            <a:ext cx="3447388" cy="1220117"/>
          </a:xfrm>
        </p:spPr>
        <p:txBody>
          <a:bodyPr>
            <a:normAutofit/>
          </a:bodyPr>
          <a:lstStyle>
            <a:lvl1pPr>
              <a:defRPr sz="1800" b="0" i="0">
                <a:latin typeface="Arial" panose="020B0604020202020204" pitchFamily="34" charset="0"/>
                <a:ea typeface="Lato" panose="020F0502020204030203" pitchFamily="34" charset="0"/>
              </a:defRPr>
            </a:lvl1pPr>
          </a:lstStyle>
          <a:p>
            <a:r>
              <a:rPr lang="en-GB">
                <a:solidFill>
                  <a:srgbClr val="0E0E0E"/>
                </a:solidFill>
                <a:latin typeface="Lato" panose="020F0502020204030203" pitchFamily="34" charset="77"/>
              </a:rPr>
              <a:t>Please use this space to insert written content as required </a:t>
            </a:r>
          </a:p>
        </p:txBody>
      </p:sp>
      <p:sp>
        <p:nvSpPr>
          <p:cNvPr id="23" name="Text Placeholder 2">
            <a:extLst>
              <a:ext uri="{FF2B5EF4-FFF2-40B4-BE49-F238E27FC236}">
                <a16:creationId xmlns:a16="http://schemas.microsoft.com/office/drawing/2014/main" id="{CBB12C6A-B190-0441-8AB6-F4FCE56171CA}"/>
              </a:ext>
            </a:extLst>
          </p:cNvPr>
          <p:cNvSpPr>
            <a:spLocks noGrp="1"/>
          </p:cNvSpPr>
          <p:nvPr>
            <p:ph type="body" sz="quarter" idx="18" hasCustomPrompt="1"/>
          </p:nvPr>
        </p:nvSpPr>
        <p:spPr>
          <a:xfrm>
            <a:off x="8247673" y="3231365"/>
            <a:ext cx="2863332" cy="741776"/>
          </a:xfrm>
        </p:spPr>
        <p:txBody>
          <a:bodyPr/>
          <a:lstStyle>
            <a:lvl1pPr>
              <a:defRPr sz="2800" b="1" i="0">
                <a:latin typeface="Arial" panose="020B0604020202020204" pitchFamily="34" charset="0"/>
                <a:ea typeface="Lato" panose="020F0502020204030203" pitchFamily="34" charset="0"/>
              </a:defRPr>
            </a:lvl1pPr>
          </a:lstStyle>
          <a:p>
            <a:pPr lvl="0"/>
            <a:r>
              <a:rPr lang="en-GB"/>
              <a:t>Example 2</a:t>
            </a:r>
            <a:endParaRPr lang="en-US"/>
          </a:p>
        </p:txBody>
      </p:sp>
      <p:sp>
        <p:nvSpPr>
          <p:cNvPr id="22" name="Text Placeholder 4">
            <a:extLst>
              <a:ext uri="{FF2B5EF4-FFF2-40B4-BE49-F238E27FC236}">
                <a16:creationId xmlns:a16="http://schemas.microsoft.com/office/drawing/2014/main" id="{04346E8A-9F1F-9146-9406-50ECCE3E29D7}"/>
              </a:ext>
            </a:extLst>
          </p:cNvPr>
          <p:cNvSpPr>
            <a:spLocks noGrp="1"/>
          </p:cNvSpPr>
          <p:nvPr>
            <p:ph type="body" sz="quarter" idx="17" hasCustomPrompt="1"/>
          </p:nvPr>
        </p:nvSpPr>
        <p:spPr>
          <a:xfrm>
            <a:off x="8248228" y="3986454"/>
            <a:ext cx="3447388" cy="1220117"/>
          </a:xfrm>
        </p:spPr>
        <p:txBody>
          <a:bodyPr>
            <a:normAutofit/>
          </a:bodyPr>
          <a:lstStyle>
            <a:lvl1pPr>
              <a:defRPr sz="1800" b="0" i="0">
                <a:latin typeface="Arial" panose="020B0604020202020204" pitchFamily="34" charset="0"/>
                <a:ea typeface="Lato" panose="020F0502020204030203" pitchFamily="34" charset="0"/>
              </a:defRPr>
            </a:lvl1pPr>
          </a:lstStyle>
          <a:p>
            <a:r>
              <a:rPr lang="en-GB">
                <a:solidFill>
                  <a:srgbClr val="0E0E0E"/>
                </a:solidFill>
                <a:latin typeface="Lato" panose="020F0502020204030203" pitchFamily="34" charset="77"/>
              </a:rPr>
              <a:t>Please use this space to insert written content as required </a:t>
            </a:r>
          </a:p>
        </p:txBody>
      </p:sp>
      <p:pic>
        <p:nvPicPr>
          <p:cNvPr id="21" name="Picture 20">
            <a:extLst>
              <a:ext uri="{FF2B5EF4-FFF2-40B4-BE49-F238E27FC236}">
                <a16:creationId xmlns:a16="http://schemas.microsoft.com/office/drawing/2014/main" id="{778166AC-89E6-95FC-9FA7-C87859540EC1}"/>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539923" y="6146056"/>
            <a:ext cx="585971" cy="197518"/>
          </a:xfrm>
          <a:prstGeom prst="rect">
            <a:avLst/>
          </a:prstGeom>
        </p:spPr>
      </p:pic>
    </p:spTree>
    <p:extLst>
      <p:ext uri="{BB962C8B-B14F-4D97-AF65-F5344CB8AC3E}">
        <p14:creationId xmlns:p14="http://schemas.microsoft.com/office/powerpoint/2010/main" val="292747270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Infographics">
    <p:spTree>
      <p:nvGrpSpPr>
        <p:cNvPr id="1" name=""/>
        <p:cNvGrpSpPr/>
        <p:nvPr/>
      </p:nvGrpSpPr>
      <p:grpSpPr>
        <a:xfrm>
          <a:off x="0" y="0"/>
          <a:ext cx="0" cy="0"/>
          <a:chOff x="0" y="0"/>
          <a:chExt cx="0" cy="0"/>
        </a:xfrm>
      </p:grpSpPr>
      <p:sp>
        <p:nvSpPr>
          <p:cNvPr id="9" name="Picture Placeholder 11">
            <a:extLst>
              <a:ext uri="{FF2B5EF4-FFF2-40B4-BE49-F238E27FC236}">
                <a16:creationId xmlns:a16="http://schemas.microsoft.com/office/drawing/2014/main" id="{83B87938-91E5-7A42-B3B8-E496B94114D8}"/>
              </a:ext>
              <a:ext uri="{C183D7F6-B498-43B3-948B-1728B52AA6E4}">
                <adec:decorative xmlns:adec="http://schemas.microsoft.com/office/drawing/2017/decorative" val="1"/>
              </a:ext>
            </a:extLst>
          </p:cNvPr>
          <p:cNvSpPr>
            <a:spLocks noGrp="1"/>
          </p:cNvSpPr>
          <p:nvPr>
            <p:ph type="pic" sz="quarter" idx="10"/>
          </p:nvPr>
        </p:nvSpPr>
        <p:spPr>
          <a:xfrm>
            <a:off x="7981282" y="0"/>
            <a:ext cx="4214838" cy="3453092"/>
          </a:xfrm>
          <a:custGeom>
            <a:avLst/>
            <a:gdLst>
              <a:gd name="connsiteX0" fmla="*/ 0 w 4716000"/>
              <a:gd name="connsiteY0" fmla="*/ 3453092 h 3453092"/>
              <a:gd name="connsiteX1" fmla="*/ 504462 w 4716000"/>
              <a:gd name="connsiteY1" fmla="*/ 0 h 3453092"/>
              <a:gd name="connsiteX2" fmla="*/ 4716000 w 4716000"/>
              <a:gd name="connsiteY2" fmla="*/ 0 h 3453092"/>
              <a:gd name="connsiteX3" fmla="*/ 4211538 w 4716000"/>
              <a:gd name="connsiteY3" fmla="*/ 3453092 h 3453092"/>
              <a:gd name="connsiteX4" fmla="*/ 0 w 4716000"/>
              <a:gd name="connsiteY4" fmla="*/ 3453092 h 3453092"/>
              <a:gd name="connsiteX0" fmla="*/ 0 w 4232423"/>
              <a:gd name="connsiteY0" fmla="*/ 3453092 h 3453092"/>
              <a:gd name="connsiteX1" fmla="*/ 504462 w 4232423"/>
              <a:gd name="connsiteY1" fmla="*/ 0 h 3453092"/>
              <a:gd name="connsiteX2" fmla="*/ 4232423 w 4232423"/>
              <a:gd name="connsiteY2" fmla="*/ 0 h 3453092"/>
              <a:gd name="connsiteX3" fmla="*/ 4211538 w 4232423"/>
              <a:gd name="connsiteY3" fmla="*/ 3453092 h 3453092"/>
              <a:gd name="connsiteX4" fmla="*/ 0 w 4232423"/>
              <a:gd name="connsiteY4" fmla="*/ 3453092 h 3453092"/>
              <a:gd name="connsiteX0" fmla="*/ 0 w 4214838"/>
              <a:gd name="connsiteY0" fmla="*/ 3453092 h 3453092"/>
              <a:gd name="connsiteX1" fmla="*/ 504462 w 4214838"/>
              <a:gd name="connsiteY1" fmla="*/ 0 h 3453092"/>
              <a:gd name="connsiteX2" fmla="*/ 4214838 w 4214838"/>
              <a:gd name="connsiteY2" fmla="*/ 0 h 3453092"/>
              <a:gd name="connsiteX3" fmla="*/ 4211538 w 4214838"/>
              <a:gd name="connsiteY3" fmla="*/ 3453092 h 3453092"/>
              <a:gd name="connsiteX4" fmla="*/ 0 w 4214838"/>
              <a:gd name="connsiteY4" fmla="*/ 3453092 h 34530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14838" h="3453092">
                <a:moveTo>
                  <a:pt x="0" y="3453092"/>
                </a:moveTo>
                <a:lnTo>
                  <a:pt x="504462" y="0"/>
                </a:lnTo>
                <a:lnTo>
                  <a:pt x="4214838" y="0"/>
                </a:lnTo>
                <a:lnTo>
                  <a:pt x="4211538" y="3453092"/>
                </a:lnTo>
                <a:lnTo>
                  <a:pt x="0" y="3453092"/>
                </a:lnTo>
                <a:close/>
              </a:path>
            </a:pathLst>
          </a:custGeom>
          <a:ln>
            <a:noFill/>
          </a:ln>
        </p:spPr>
        <p:txBody>
          <a:bodyPr/>
          <a:lstStyle>
            <a:lvl1pPr>
              <a:defRPr/>
            </a:lvl1pPr>
          </a:lstStyle>
          <a:p>
            <a:r>
              <a:rPr lang="en-US"/>
              <a:t>Click icon to add picture</a:t>
            </a:r>
            <a:endParaRPr lang="en-GB"/>
          </a:p>
        </p:txBody>
      </p:sp>
      <p:sp>
        <p:nvSpPr>
          <p:cNvPr id="11" name="Picture Placeholder 11">
            <a:extLst>
              <a:ext uri="{FF2B5EF4-FFF2-40B4-BE49-F238E27FC236}">
                <a16:creationId xmlns:a16="http://schemas.microsoft.com/office/drawing/2014/main" id="{119C8A8D-2AC3-2B4C-A6C2-A3A6B2C90BA6}"/>
              </a:ext>
              <a:ext uri="{C183D7F6-B498-43B3-948B-1728B52AA6E4}">
                <adec:decorative xmlns:adec="http://schemas.microsoft.com/office/drawing/2017/decorative" val="1"/>
              </a:ext>
            </a:extLst>
          </p:cNvPr>
          <p:cNvSpPr>
            <a:spLocks noGrp="1"/>
          </p:cNvSpPr>
          <p:nvPr>
            <p:ph type="pic" sz="quarter" idx="11"/>
          </p:nvPr>
        </p:nvSpPr>
        <p:spPr>
          <a:xfrm>
            <a:off x="3290438" y="3459198"/>
            <a:ext cx="4672038" cy="3398801"/>
          </a:xfrm>
          <a:custGeom>
            <a:avLst/>
            <a:gdLst>
              <a:gd name="connsiteX0" fmla="*/ 0 w 4716000"/>
              <a:gd name="connsiteY0" fmla="*/ 3398801 h 3398801"/>
              <a:gd name="connsiteX1" fmla="*/ 528819 w 4716000"/>
              <a:gd name="connsiteY1" fmla="*/ 0 h 3398801"/>
              <a:gd name="connsiteX2" fmla="*/ 4716000 w 4716000"/>
              <a:gd name="connsiteY2" fmla="*/ 0 h 3398801"/>
              <a:gd name="connsiteX3" fmla="*/ 4187181 w 4716000"/>
              <a:gd name="connsiteY3" fmla="*/ 3398801 h 3398801"/>
              <a:gd name="connsiteX4" fmla="*/ 0 w 4716000"/>
              <a:gd name="connsiteY4" fmla="*/ 3398801 h 3398801"/>
              <a:gd name="connsiteX0" fmla="*/ 0 w 4698415"/>
              <a:gd name="connsiteY0" fmla="*/ 3363632 h 3398801"/>
              <a:gd name="connsiteX1" fmla="*/ 511234 w 4698415"/>
              <a:gd name="connsiteY1" fmla="*/ 0 h 3398801"/>
              <a:gd name="connsiteX2" fmla="*/ 4698415 w 4698415"/>
              <a:gd name="connsiteY2" fmla="*/ 0 h 3398801"/>
              <a:gd name="connsiteX3" fmla="*/ 4169596 w 4698415"/>
              <a:gd name="connsiteY3" fmla="*/ 3398801 h 3398801"/>
              <a:gd name="connsiteX4" fmla="*/ 0 w 4698415"/>
              <a:gd name="connsiteY4" fmla="*/ 3363632 h 3398801"/>
              <a:gd name="connsiteX0" fmla="*/ 0 w 4689622"/>
              <a:gd name="connsiteY0" fmla="*/ 3416386 h 3416386"/>
              <a:gd name="connsiteX1" fmla="*/ 502441 w 4689622"/>
              <a:gd name="connsiteY1" fmla="*/ 0 h 3416386"/>
              <a:gd name="connsiteX2" fmla="*/ 4689622 w 4689622"/>
              <a:gd name="connsiteY2" fmla="*/ 0 h 3416386"/>
              <a:gd name="connsiteX3" fmla="*/ 4160803 w 4689622"/>
              <a:gd name="connsiteY3" fmla="*/ 3398801 h 3416386"/>
              <a:gd name="connsiteX4" fmla="*/ 0 w 4689622"/>
              <a:gd name="connsiteY4" fmla="*/ 3416386 h 3416386"/>
              <a:gd name="connsiteX0" fmla="*/ 0 w 4689622"/>
              <a:gd name="connsiteY0" fmla="*/ 3416386 h 3416386"/>
              <a:gd name="connsiteX1" fmla="*/ 511233 w 4689622"/>
              <a:gd name="connsiteY1" fmla="*/ 0 h 3416386"/>
              <a:gd name="connsiteX2" fmla="*/ 4689622 w 4689622"/>
              <a:gd name="connsiteY2" fmla="*/ 0 h 3416386"/>
              <a:gd name="connsiteX3" fmla="*/ 4160803 w 4689622"/>
              <a:gd name="connsiteY3" fmla="*/ 3398801 h 3416386"/>
              <a:gd name="connsiteX4" fmla="*/ 0 w 4689622"/>
              <a:gd name="connsiteY4" fmla="*/ 3416386 h 3416386"/>
              <a:gd name="connsiteX0" fmla="*/ 0 w 4680830"/>
              <a:gd name="connsiteY0" fmla="*/ 3390009 h 3398801"/>
              <a:gd name="connsiteX1" fmla="*/ 502441 w 4680830"/>
              <a:gd name="connsiteY1" fmla="*/ 0 h 3398801"/>
              <a:gd name="connsiteX2" fmla="*/ 4680830 w 4680830"/>
              <a:gd name="connsiteY2" fmla="*/ 0 h 3398801"/>
              <a:gd name="connsiteX3" fmla="*/ 4152011 w 4680830"/>
              <a:gd name="connsiteY3" fmla="*/ 3398801 h 3398801"/>
              <a:gd name="connsiteX4" fmla="*/ 0 w 4680830"/>
              <a:gd name="connsiteY4" fmla="*/ 3390009 h 3398801"/>
              <a:gd name="connsiteX0" fmla="*/ 0 w 4672038"/>
              <a:gd name="connsiteY0" fmla="*/ 3398801 h 3398801"/>
              <a:gd name="connsiteX1" fmla="*/ 493649 w 4672038"/>
              <a:gd name="connsiteY1" fmla="*/ 0 h 3398801"/>
              <a:gd name="connsiteX2" fmla="*/ 4672038 w 4672038"/>
              <a:gd name="connsiteY2" fmla="*/ 0 h 3398801"/>
              <a:gd name="connsiteX3" fmla="*/ 4143219 w 4672038"/>
              <a:gd name="connsiteY3" fmla="*/ 3398801 h 3398801"/>
              <a:gd name="connsiteX4" fmla="*/ 0 w 4672038"/>
              <a:gd name="connsiteY4" fmla="*/ 3398801 h 3398801"/>
              <a:gd name="connsiteX0" fmla="*/ 0 w 4672038"/>
              <a:gd name="connsiteY0" fmla="*/ 3398801 h 3398801"/>
              <a:gd name="connsiteX1" fmla="*/ 484857 w 4672038"/>
              <a:gd name="connsiteY1" fmla="*/ 0 h 3398801"/>
              <a:gd name="connsiteX2" fmla="*/ 4672038 w 4672038"/>
              <a:gd name="connsiteY2" fmla="*/ 0 h 3398801"/>
              <a:gd name="connsiteX3" fmla="*/ 4143219 w 4672038"/>
              <a:gd name="connsiteY3" fmla="*/ 3398801 h 3398801"/>
              <a:gd name="connsiteX4" fmla="*/ 0 w 4672038"/>
              <a:gd name="connsiteY4" fmla="*/ 3398801 h 33988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72038" h="3398801">
                <a:moveTo>
                  <a:pt x="0" y="3398801"/>
                </a:moveTo>
                <a:lnTo>
                  <a:pt x="484857" y="0"/>
                </a:lnTo>
                <a:lnTo>
                  <a:pt x="4672038" y="0"/>
                </a:lnTo>
                <a:lnTo>
                  <a:pt x="4143219" y="3398801"/>
                </a:lnTo>
                <a:lnTo>
                  <a:pt x="0" y="3398801"/>
                </a:lnTo>
                <a:close/>
              </a:path>
            </a:pathLst>
          </a:custGeom>
          <a:ln>
            <a:noFill/>
          </a:ln>
        </p:spPr>
        <p:txBody>
          <a:bodyPr vert="horz" lIns="91440" tIns="45720" rIns="91440" bIns="45720" rtlCol="0">
            <a:normAutofit/>
          </a:bodyPr>
          <a:lstStyle>
            <a:lvl1pPr>
              <a:defRPr lang="en-GB" dirty="0"/>
            </a:lvl1pPr>
          </a:lstStyle>
          <a:p>
            <a:pPr lvl="0"/>
            <a:r>
              <a:rPr lang="en-US"/>
              <a:t>Click icon to add picture</a:t>
            </a:r>
            <a:endParaRPr lang="en-GB"/>
          </a:p>
        </p:txBody>
      </p:sp>
      <p:sp>
        <p:nvSpPr>
          <p:cNvPr id="13" name="Picture Placeholder 11">
            <a:extLst>
              <a:ext uri="{FF2B5EF4-FFF2-40B4-BE49-F238E27FC236}">
                <a16:creationId xmlns:a16="http://schemas.microsoft.com/office/drawing/2014/main" id="{6B0F2D17-1073-E742-9DC7-B0AB3D753B99}"/>
              </a:ext>
              <a:ext uri="{C183D7F6-B498-43B3-948B-1728B52AA6E4}">
                <adec:decorative xmlns:adec="http://schemas.microsoft.com/office/drawing/2017/decorative" val="1"/>
              </a:ext>
            </a:extLst>
          </p:cNvPr>
          <p:cNvSpPr>
            <a:spLocks noGrp="1"/>
          </p:cNvSpPr>
          <p:nvPr>
            <p:ph type="pic" sz="quarter" idx="12"/>
          </p:nvPr>
        </p:nvSpPr>
        <p:spPr>
          <a:xfrm>
            <a:off x="1180" y="0"/>
            <a:ext cx="4281454" cy="3453092"/>
          </a:xfrm>
          <a:custGeom>
            <a:avLst/>
            <a:gdLst>
              <a:gd name="connsiteX0" fmla="*/ 0 w 4815069"/>
              <a:gd name="connsiteY0" fmla="*/ 3453092 h 3453092"/>
              <a:gd name="connsiteX1" fmla="*/ 516030 w 4815069"/>
              <a:gd name="connsiteY1" fmla="*/ 0 h 3453092"/>
              <a:gd name="connsiteX2" fmla="*/ 4815069 w 4815069"/>
              <a:gd name="connsiteY2" fmla="*/ 0 h 3453092"/>
              <a:gd name="connsiteX3" fmla="*/ 4299039 w 4815069"/>
              <a:gd name="connsiteY3" fmla="*/ 3453092 h 3453092"/>
              <a:gd name="connsiteX4" fmla="*/ 0 w 4815069"/>
              <a:gd name="connsiteY4" fmla="*/ 3453092 h 3453092"/>
              <a:gd name="connsiteX0" fmla="*/ 20300 w 4299039"/>
              <a:gd name="connsiteY0" fmla="*/ 3453092 h 3453092"/>
              <a:gd name="connsiteX1" fmla="*/ 0 w 4299039"/>
              <a:gd name="connsiteY1" fmla="*/ 0 h 3453092"/>
              <a:gd name="connsiteX2" fmla="*/ 4299039 w 4299039"/>
              <a:gd name="connsiteY2" fmla="*/ 0 h 3453092"/>
              <a:gd name="connsiteX3" fmla="*/ 3783009 w 4299039"/>
              <a:gd name="connsiteY3" fmla="*/ 3453092 h 3453092"/>
              <a:gd name="connsiteX4" fmla="*/ 20300 w 4299039"/>
              <a:gd name="connsiteY4" fmla="*/ 3453092 h 3453092"/>
              <a:gd name="connsiteX0" fmla="*/ 2715 w 4281454"/>
              <a:gd name="connsiteY0" fmla="*/ 3453092 h 3453092"/>
              <a:gd name="connsiteX1" fmla="*/ 0 w 4281454"/>
              <a:gd name="connsiteY1" fmla="*/ 0 h 3453092"/>
              <a:gd name="connsiteX2" fmla="*/ 4281454 w 4281454"/>
              <a:gd name="connsiteY2" fmla="*/ 0 h 3453092"/>
              <a:gd name="connsiteX3" fmla="*/ 3765424 w 4281454"/>
              <a:gd name="connsiteY3" fmla="*/ 3453092 h 3453092"/>
              <a:gd name="connsiteX4" fmla="*/ 2715 w 4281454"/>
              <a:gd name="connsiteY4" fmla="*/ 3453092 h 34530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81454" h="3453092">
                <a:moveTo>
                  <a:pt x="2715" y="3453092"/>
                </a:moveTo>
                <a:lnTo>
                  <a:pt x="0" y="0"/>
                </a:lnTo>
                <a:lnTo>
                  <a:pt x="4281454" y="0"/>
                </a:lnTo>
                <a:lnTo>
                  <a:pt x="3765424" y="3453092"/>
                </a:lnTo>
                <a:lnTo>
                  <a:pt x="2715" y="3453092"/>
                </a:lnTo>
                <a:close/>
              </a:path>
            </a:pathLst>
          </a:custGeom>
          <a:ln>
            <a:noFill/>
          </a:ln>
        </p:spPr>
        <p:txBody>
          <a:bodyPr/>
          <a:lstStyle>
            <a:lvl1pPr>
              <a:defRPr/>
            </a:lvl1pPr>
          </a:lstStyle>
          <a:p>
            <a:r>
              <a:rPr lang="en-US"/>
              <a:t>Click icon to add picture</a:t>
            </a:r>
            <a:endParaRPr lang="en-GB"/>
          </a:p>
        </p:txBody>
      </p:sp>
      <p:sp>
        <p:nvSpPr>
          <p:cNvPr id="3" name="Title 2">
            <a:extLst>
              <a:ext uri="{FF2B5EF4-FFF2-40B4-BE49-F238E27FC236}">
                <a16:creationId xmlns:a16="http://schemas.microsoft.com/office/drawing/2014/main" id="{4A1B12AB-40F0-2246-B10F-2DCE9FD71727}"/>
              </a:ext>
            </a:extLst>
          </p:cNvPr>
          <p:cNvSpPr>
            <a:spLocks noGrp="1"/>
          </p:cNvSpPr>
          <p:nvPr>
            <p:ph type="body" sz="quarter" idx="16" hasCustomPrompt="1"/>
          </p:nvPr>
        </p:nvSpPr>
        <p:spPr>
          <a:xfrm>
            <a:off x="267113" y="4467072"/>
            <a:ext cx="3004519" cy="609878"/>
          </a:xfrm>
        </p:spPr>
        <p:txBody>
          <a:bodyPr/>
          <a:lstStyle>
            <a:lvl1pPr>
              <a:defRPr sz="4000" b="1" i="0">
                <a:solidFill>
                  <a:schemeClr val="tx1"/>
                </a:solidFill>
                <a:latin typeface="Arial" panose="020B0604020202020204" pitchFamily="34" charset="0"/>
              </a:defRPr>
            </a:lvl1pPr>
          </a:lstStyle>
          <a:p>
            <a:r>
              <a:rPr lang="en-US"/>
              <a:t>Stat</a:t>
            </a:r>
          </a:p>
        </p:txBody>
      </p:sp>
      <p:sp>
        <p:nvSpPr>
          <p:cNvPr id="19" name="Text Placeholder 1">
            <a:extLst>
              <a:ext uri="{FF2B5EF4-FFF2-40B4-BE49-F238E27FC236}">
                <a16:creationId xmlns:a16="http://schemas.microsoft.com/office/drawing/2014/main" id="{8CD48752-2C68-1B40-9F2A-444A7689AD8C}"/>
              </a:ext>
            </a:extLst>
          </p:cNvPr>
          <p:cNvSpPr>
            <a:spLocks noGrp="1"/>
          </p:cNvSpPr>
          <p:nvPr>
            <p:ph type="body" sz="quarter" idx="15" hasCustomPrompt="1"/>
          </p:nvPr>
        </p:nvSpPr>
        <p:spPr>
          <a:xfrm>
            <a:off x="267112" y="5158598"/>
            <a:ext cx="3004519" cy="766578"/>
          </a:xfrm>
        </p:spPr>
        <p:txBody>
          <a:bodyPr/>
          <a:lstStyle>
            <a:lvl1pPr>
              <a:defRPr sz="1800" b="0" i="0">
                <a:latin typeface="Arial" panose="020B0604020202020204" pitchFamily="34" charset="0"/>
                <a:ea typeface="Lato" panose="020F0502020204030203" pitchFamily="34" charset="0"/>
              </a:defRPr>
            </a:lvl1pPr>
          </a:lstStyle>
          <a:p>
            <a:pPr lvl="0"/>
            <a:r>
              <a:rPr lang="en-GB">
                <a:solidFill>
                  <a:srgbClr val="222222"/>
                </a:solidFill>
                <a:latin typeface="Lato" panose="020F0502020204030203" pitchFamily="34" charset="77"/>
              </a:rPr>
              <a:t>Use this space for more info</a:t>
            </a:r>
            <a:endParaRPr lang="en-US"/>
          </a:p>
        </p:txBody>
      </p:sp>
      <p:sp>
        <p:nvSpPr>
          <p:cNvPr id="14" name="Text Placeholder 2">
            <a:extLst>
              <a:ext uri="{FF2B5EF4-FFF2-40B4-BE49-F238E27FC236}">
                <a16:creationId xmlns:a16="http://schemas.microsoft.com/office/drawing/2014/main" id="{F4C8273F-3EAE-604D-BCE8-21597CA1A32E}"/>
              </a:ext>
            </a:extLst>
          </p:cNvPr>
          <p:cNvSpPr>
            <a:spLocks noGrp="1"/>
          </p:cNvSpPr>
          <p:nvPr>
            <p:ph type="ctrTitle" hasCustomPrompt="1"/>
          </p:nvPr>
        </p:nvSpPr>
        <p:spPr>
          <a:xfrm>
            <a:off x="4332826" y="1821118"/>
            <a:ext cx="3272085" cy="580507"/>
          </a:xfrm>
          <a:prstGeom prst="rect">
            <a:avLst/>
          </a:prstGeom>
        </p:spPr>
        <p:txBody>
          <a:bodyPr anchor="t" anchorCtr="0">
            <a:normAutofit/>
          </a:bodyPr>
          <a:lstStyle>
            <a:lvl1pPr algn="l">
              <a:defRPr sz="4000" b="1" i="0">
                <a:solidFill>
                  <a:schemeClr val="tx1"/>
                </a:solidFill>
                <a:latin typeface="Arial" panose="020B0604020202020204" pitchFamily="34" charset="0"/>
              </a:defRPr>
            </a:lvl1pPr>
          </a:lstStyle>
          <a:p>
            <a:r>
              <a:rPr lang="en-US"/>
              <a:t>Number</a:t>
            </a:r>
          </a:p>
        </p:txBody>
      </p:sp>
      <p:sp>
        <p:nvSpPr>
          <p:cNvPr id="15" name="Text Placeholder 3">
            <a:extLst>
              <a:ext uri="{FF2B5EF4-FFF2-40B4-BE49-F238E27FC236}">
                <a16:creationId xmlns:a16="http://schemas.microsoft.com/office/drawing/2014/main" id="{71710FE5-F65E-CA48-9347-3F71D352FA53}"/>
              </a:ext>
            </a:extLst>
          </p:cNvPr>
          <p:cNvSpPr>
            <a:spLocks noGrp="1"/>
          </p:cNvSpPr>
          <p:nvPr>
            <p:ph type="body" sz="quarter" idx="13" hasCustomPrompt="1"/>
          </p:nvPr>
        </p:nvSpPr>
        <p:spPr>
          <a:xfrm>
            <a:off x="4332825" y="2470096"/>
            <a:ext cx="3272085" cy="766578"/>
          </a:xfrm>
        </p:spPr>
        <p:txBody>
          <a:bodyPr/>
          <a:lstStyle>
            <a:lvl1pPr>
              <a:defRPr sz="1800" b="0" i="0">
                <a:latin typeface="Arial" panose="020B0604020202020204" pitchFamily="34" charset="0"/>
                <a:ea typeface="Lato" panose="020F0502020204030203" pitchFamily="34" charset="0"/>
              </a:defRPr>
            </a:lvl1pPr>
          </a:lstStyle>
          <a:p>
            <a:pPr lvl="0"/>
            <a:r>
              <a:rPr lang="en-GB">
                <a:solidFill>
                  <a:srgbClr val="222222"/>
                </a:solidFill>
                <a:latin typeface="Lato" panose="020F0502020204030203" pitchFamily="34" charset="77"/>
              </a:rPr>
              <a:t>Use this space for more info</a:t>
            </a:r>
            <a:endParaRPr lang="en-US"/>
          </a:p>
        </p:txBody>
      </p:sp>
      <p:sp>
        <p:nvSpPr>
          <p:cNvPr id="5" name="Text Placeholder 4">
            <a:extLst>
              <a:ext uri="{FF2B5EF4-FFF2-40B4-BE49-F238E27FC236}">
                <a16:creationId xmlns:a16="http://schemas.microsoft.com/office/drawing/2014/main" id="{34613355-E55E-2940-9510-C33034146422}"/>
              </a:ext>
            </a:extLst>
          </p:cNvPr>
          <p:cNvSpPr>
            <a:spLocks noGrp="1"/>
          </p:cNvSpPr>
          <p:nvPr>
            <p:ph type="body" sz="quarter" idx="17" hasCustomPrompt="1"/>
          </p:nvPr>
        </p:nvSpPr>
        <p:spPr>
          <a:xfrm>
            <a:off x="8279787" y="4465748"/>
            <a:ext cx="3431567" cy="609878"/>
          </a:xfrm>
        </p:spPr>
        <p:txBody>
          <a:bodyPr/>
          <a:lstStyle>
            <a:lvl1pPr>
              <a:defRPr sz="4000" b="1" i="0">
                <a:solidFill>
                  <a:schemeClr val="tx1"/>
                </a:solidFill>
                <a:latin typeface="Arial" panose="020B0604020202020204" pitchFamily="34" charset="0"/>
              </a:defRPr>
            </a:lvl1pPr>
          </a:lstStyle>
          <a:p>
            <a:pPr lvl="0"/>
            <a:r>
              <a:rPr lang="en-US"/>
              <a:t>Figure</a:t>
            </a:r>
          </a:p>
        </p:txBody>
      </p:sp>
      <p:sp>
        <p:nvSpPr>
          <p:cNvPr id="17" name="Text Placeholder 5">
            <a:extLst>
              <a:ext uri="{FF2B5EF4-FFF2-40B4-BE49-F238E27FC236}">
                <a16:creationId xmlns:a16="http://schemas.microsoft.com/office/drawing/2014/main" id="{6CC24A9A-3301-E54E-827F-EBB7EC0F6881}"/>
              </a:ext>
            </a:extLst>
          </p:cNvPr>
          <p:cNvSpPr>
            <a:spLocks noGrp="1"/>
          </p:cNvSpPr>
          <p:nvPr>
            <p:ph type="body" sz="quarter" idx="14" hasCustomPrompt="1"/>
          </p:nvPr>
        </p:nvSpPr>
        <p:spPr>
          <a:xfrm>
            <a:off x="8279787" y="5158598"/>
            <a:ext cx="3431567" cy="766578"/>
          </a:xfrm>
        </p:spPr>
        <p:txBody>
          <a:bodyPr/>
          <a:lstStyle>
            <a:lvl1pPr>
              <a:defRPr sz="1600" b="0" i="0">
                <a:latin typeface="Arial" panose="020B0604020202020204" pitchFamily="34" charset="0"/>
                <a:ea typeface="Lato" panose="020F0502020204030203" pitchFamily="34" charset="0"/>
              </a:defRPr>
            </a:lvl1pPr>
          </a:lstStyle>
          <a:p>
            <a:pPr lvl="0"/>
            <a:r>
              <a:rPr lang="en-GB">
                <a:solidFill>
                  <a:srgbClr val="222222"/>
                </a:solidFill>
                <a:latin typeface="Lato" panose="020F0502020204030203" pitchFamily="34" charset="77"/>
              </a:rPr>
              <a:t>Use this space for more info</a:t>
            </a:r>
            <a:endParaRPr lang="en-US"/>
          </a:p>
        </p:txBody>
      </p:sp>
      <p:sp>
        <p:nvSpPr>
          <p:cNvPr id="16" name="Slide Number Placeholder 3">
            <a:extLst>
              <a:ext uri="{FF2B5EF4-FFF2-40B4-BE49-F238E27FC236}">
                <a16:creationId xmlns:a16="http://schemas.microsoft.com/office/drawing/2014/main" id="{B5688C84-2DF6-130D-1DF9-13D6DAEDA165}"/>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Arial" panose="020B0604020202020204" pitchFamily="34" charset="0"/>
                <a:ea typeface="Lato" panose="020F0502020204030203" pitchFamily="34" charset="0"/>
              </a:rPr>
              <a:pPr algn="ctr"/>
              <a:t>‹#›</a:t>
            </a:fld>
            <a:endParaRPr lang="en-US" sz="1200">
              <a:solidFill>
                <a:schemeClr val="bg1"/>
              </a:solidFill>
              <a:latin typeface="Arial" panose="020B0604020202020204" pitchFamily="34" charset="0"/>
              <a:ea typeface="Lato" panose="020F0502020204030203" pitchFamily="34" charset="0"/>
            </a:endParaRPr>
          </a:p>
        </p:txBody>
      </p:sp>
      <p:sp>
        <p:nvSpPr>
          <p:cNvPr id="20" name="Slide Number Placeholder 3">
            <a:extLst>
              <a:ext uri="{FF2B5EF4-FFF2-40B4-BE49-F238E27FC236}">
                <a16:creationId xmlns:a16="http://schemas.microsoft.com/office/drawing/2014/main" id="{B5688C84-2DF6-130D-1DF9-13D6DAEDA165}"/>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Arial" panose="020B0604020202020204" pitchFamily="34" charset="0"/>
                <a:ea typeface="Lato" panose="020F0502020204030203" pitchFamily="34" charset="0"/>
              </a:rPr>
              <a:pPr algn="ctr"/>
              <a:t>‹#›</a:t>
            </a:fld>
            <a:endParaRPr lang="en-US" sz="1200">
              <a:solidFill>
                <a:schemeClr val="bg1"/>
              </a:solidFill>
              <a:latin typeface="Arial" panose="020B0604020202020204" pitchFamily="34" charset="0"/>
              <a:ea typeface="Lato" panose="020F0502020204030203" pitchFamily="34" charset="0"/>
            </a:endParaRPr>
          </a:p>
        </p:txBody>
      </p:sp>
      <p:sp>
        <p:nvSpPr>
          <p:cNvPr id="18" name="Slide Number Placeholder 3">
            <a:extLst>
              <a:ext uri="{FF2B5EF4-FFF2-40B4-BE49-F238E27FC236}">
                <a16:creationId xmlns:a16="http://schemas.microsoft.com/office/drawing/2014/main" id="{2263C4ED-0465-330A-1E88-A2707B421569}"/>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Arial" panose="020B0604020202020204" pitchFamily="34" charset="0"/>
                <a:ea typeface="Lato" panose="020F0502020204030203" pitchFamily="34" charset="0"/>
              </a:rPr>
              <a:pPr algn="ctr"/>
              <a:t>‹#›</a:t>
            </a:fld>
            <a:endParaRPr lang="en-US" sz="1200">
              <a:solidFill>
                <a:schemeClr val="bg1"/>
              </a:solidFill>
              <a:latin typeface="Arial" panose="020B0604020202020204" pitchFamily="34" charset="0"/>
              <a:ea typeface="Lato" panose="020F0502020204030203" pitchFamily="34" charset="0"/>
            </a:endParaRPr>
          </a:p>
        </p:txBody>
      </p:sp>
      <p:sp>
        <p:nvSpPr>
          <p:cNvPr id="23" name="Slide Number Placeholder 3">
            <a:extLst>
              <a:ext uri="{FF2B5EF4-FFF2-40B4-BE49-F238E27FC236}">
                <a16:creationId xmlns:a16="http://schemas.microsoft.com/office/drawing/2014/main" id="{098C015F-7179-1BAE-6009-33F32BFF410E}"/>
              </a:ext>
            </a:extLst>
          </p:cNvPr>
          <p:cNvSpPr txBox="1">
            <a:spLocks/>
          </p:cNvSpPr>
          <p:nvPr userDrawn="1"/>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Arial" panose="020B0604020202020204" pitchFamily="34" charset="0"/>
                <a:ea typeface="Lato" panose="020F0502020204030203" pitchFamily="34" charset="0"/>
              </a:rPr>
              <a:pPr algn="ctr"/>
              <a:t>‹#›</a:t>
            </a:fld>
            <a:endParaRPr lang="en-US" sz="1200">
              <a:solidFill>
                <a:schemeClr val="bg1"/>
              </a:solidFill>
              <a:latin typeface="Arial" panose="020B0604020202020204" pitchFamily="34" charset="0"/>
              <a:ea typeface="Lato" panose="020F0502020204030203" pitchFamily="34" charset="0"/>
            </a:endParaRPr>
          </a:p>
        </p:txBody>
      </p:sp>
      <p:pic>
        <p:nvPicPr>
          <p:cNvPr id="25" name="Picture 24">
            <a:extLst>
              <a:ext uri="{FF2B5EF4-FFF2-40B4-BE49-F238E27FC236}">
                <a16:creationId xmlns:a16="http://schemas.microsoft.com/office/drawing/2014/main" id="{595501B1-1B91-7D5A-9BCD-C4028C03083D}"/>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539923" y="6146056"/>
            <a:ext cx="585971" cy="197518"/>
          </a:xfrm>
          <a:prstGeom prst="rect">
            <a:avLst/>
          </a:prstGeom>
        </p:spPr>
      </p:pic>
    </p:spTree>
    <p:extLst>
      <p:ext uri="{BB962C8B-B14F-4D97-AF65-F5344CB8AC3E}">
        <p14:creationId xmlns:p14="http://schemas.microsoft.com/office/powerpoint/2010/main" val="958023754"/>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p:cSld name="Infographics 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2D06FB-66AF-0540-962A-7751FA64099F}"/>
              </a:ext>
            </a:extLst>
          </p:cNvPr>
          <p:cNvSpPr>
            <a:spLocks noGrp="1"/>
          </p:cNvSpPr>
          <p:nvPr>
            <p:ph type="ctrTitle" hasCustomPrompt="1"/>
          </p:nvPr>
        </p:nvSpPr>
        <p:spPr>
          <a:xfrm>
            <a:off x="496384" y="478274"/>
            <a:ext cx="7576051" cy="1276350"/>
          </a:xfrm>
          <a:prstGeom prst="rect">
            <a:avLst/>
          </a:prstGeom>
        </p:spPr>
        <p:txBody>
          <a:bodyPr anchor="t" anchorCtr="0">
            <a:normAutofit/>
          </a:bodyPr>
          <a:lstStyle>
            <a:lvl1pPr algn="l">
              <a:defRPr sz="4000" b="1" i="0">
                <a:solidFill>
                  <a:schemeClr val="tx1"/>
                </a:solidFill>
                <a:latin typeface="Arial" panose="020B0604020202020204" pitchFamily="34" charset="0"/>
              </a:defRPr>
            </a:lvl1pPr>
          </a:lstStyle>
          <a:p>
            <a:r>
              <a:rPr lang="en-US"/>
              <a:t>This is a sample page layout</a:t>
            </a:r>
            <a:br>
              <a:rPr lang="en-US"/>
            </a:br>
            <a:endParaRPr lang="en-US"/>
          </a:p>
        </p:txBody>
      </p:sp>
      <p:sp>
        <p:nvSpPr>
          <p:cNvPr id="10" name="Oval 9">
            <a:extLst>
              <a:ext uri="{FF2B5EF4-FFF2-40B4-BE49-F238E27FC236}">
                <a16:creationId xmlns:a16="http://schemas.microsoft.com/office/drawing/2014/main" id="{4B66C64C-3FFA-634F-A991-43B9787E8866}"/>
              </a:ext>
              <a:ext uri="{C183D7F6-B498-43B3-948B-1728B52AA6E4}">
                <adec:decorative xmlns:adec="http://schemas.microsoft.com/office/drawing/2017/decorative" val="1"/>
              </a:ext>
            </a:extLst>
          </p:cNvPr>
          <p:cNvSpPr/>
          <p:nvPr/>
        </p:nvSpPr>
        <p:spPr>
          <a:xfrm>
            <a:off x="473031" y="1957396"/>
            <a:ext cx="1063517" cy="1079863"/>
          </a:xfrm>
          <a:prstGeom prst="ellipse">
            <a:avLst/>
          </a:prstGeom>
          <a:solidFill>
            <a:srgbClr val="2280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228096"/>
              </a:solidFill>
              <a:latin typeface="Arial" panose="020B0604020202020204" pitchFamily="34" charset="0"/>
            </a:endParaRPr>
          </a:p>
        </p:txBody>
      </p:sp>
      <p:sp>
        <p:nvSpPr>
          <p:cNvPr id="12" name="Text Placeholder 11">
            <a:extLst>
              <a:ext uri="{FF2B5EF4-FFF2-40B4-BE49-F238E27FC236}">
                <a16:creationId xmlns:a16="http://schemas.microsoft.com/office/drawing/2014/main" id="{8A8B500A-24C7-2C40-9CE8-A52002787C7B}"/>
              </a:ext>
            </a:extLst>
          </p:cNvPr>
          <p:cNvSpPr>
            <a:spLocks noGrp="1"/>
          </p:cNvSpPr>
          <p:nvPr>
            <p:ph type="body" sz="quarter" idx="11" hasCustomPrompt="1"/>
          </p:nvPr>
        </p:nvSpPr>
        <p:spPr>
          <a:xfrm>
            <a:off x="494219" y="2172427"/>
            <a:ext cx="1076325" cy="669260"/>
          </a:xfrm>
        </p:spPr>
        <p:txBody>
          <a:bodyPr/>
          <a:lstStyle>
            <a:lvl1pPr algn="ctr">
              <a:buFontTx/>
              <a:buNone/>
              <a:defRPr sz="4400">
                <a:solidFill>
                  <a:schemeClr val="bg1">
                    <a:lumMod val="95000"/>
                  </a:schemeClr>
                </a:solidFill>
                <a:latin typeface="Arial" panose="020B0604020202020204" pitchFamily="34" charset="0"/>
                <a:ea typeface="Lato" panose="020F0502020204030203" pitchFamily="34" charset="0"/>
              </a:defRPr>
            </a:lvl1pPr>
            <a:lvl2pPr>
              <a:buFontTx/>
              <a:buNone/>
              <a:defRPr/>
            </a:lvl2pPr>
            <a:lvl3pPr>
              <a:buFontTx/>
              <a:buNone/>
              <a:defRPr/>
            </a:lvl3pPr>
            <a:lvl4pPr>
              <a:buFontTx/>
              <a:buNone/>
              <a:defRPr/>
            </a:lvl4pPr>
            <a:lvl5pPr>
              <a:buFontTx/>
              <a:buNone/>
              <a:defRPr/>
            </a:lvl5pPr>
          </a:lstStyle>
          <a:p>
            <a:pPr lvl="0"/>
            <a:r>
              <a:rPr lang="en-GB"/>
              <a:t>A</a:t>
            </a:r>
            <a:endParaRPr lang="en-US"/>
          </a:p>
        </p:txBody>
      </p:sp>
      <p:sp>
        <p:nvSpPr>
          <p:cNvPr id="8" name="Text Placeholder 7">
            <a:extLst>
              <a:ext uri="{FF2B5EF4-FFF2-40B4-BE49-F238E27FC236}">
                <a16:creationId xmlns:a16="http://schemas.microsoft.com/office/drawing/2014/main" id="{489CD6F5-09C6-CF43-801F-11210A9B3E9A}"/>
              </a:ext>
            </a:extLst>
          </p:cNvPr>
          <p:cNvSpPr>
            <a:spLocks noGrp="1"/>
          </p:cNvSpPr>
          <p:nvPr>
            <p:ph type="body" sz="quarter" idx="10" hasCustomPrompt="1"/>
          </p:nvPr>
        </p:nvSpPr>
        <p:spPr>
          <a:xfrm>
            <a:off x="1874616" y="2159000"/>
            <a:ext cx="4221384" cy="669260"/>
          </a:xfrm>
        </p:spPr>
        <p:txBody>
          <a:bodyPr>
            <a:normAutofit/>
          </a:bodyPr>
          <a:lstStyle>
            <a:lvl1pPr>
              <a:lnSpc>
                <a:spcPct val="125000"/>
              </a:lnSpc>
              <a:buFontTx/>
              <a:buNone/>
              <a:defRPr sz="1800" b="0" i="0">
                <a:latin typeface="Arial" panose="020B0604020202020204" pitchFamily="34" charset="0"/>
                <a:ea typeface="Lato" panose="020F0502020204030203" pitchFamily="34" charset="0"/>
              </a:defRPr>
            </a:lvl1pPr>
          </a:lstStyle>
          <a:p>
            <a:pPr lvl="0"/>
            <a:r>
              <a:rPr lang="en-GB"/>
              <a:t>Please use this space to insert written content as required</a:t>
            </a:r>
            <a:endParaRPr lang="en-US"/>
          </a:p>
        </p:txBody>
      </p:sp>
      <p:sp>
        <p:nvSpPr>
          <p:cNvPr id="14" name="Oval 13">
            <a:extLst>
              <a:ext uri="{FF2B5EF4-FFF2-40B4-BE49-F238E27FC236}">
                <a16:creationId xmlns:a16="http://schemas.microsoft.com/office/drawing/2014/main" id="{8577B7CD-4B9B-F849-A067-394EFA224B32}"/>
              </a:ext>
              <a:ext uri="{C183D7F6-B498-43B3-948B-1728B52AA6E4}">
                <adec:decorative xmlns:adec="http://schemas.microsoft.com/office/drawing/2017/decorative" val="1"/>
              </a:ext>
            </a:extLst>
          </p:cNvPr>
          <p:cNvSpPr/>
          <p:nvPr/>
        </p:nvSpPr>
        <p:spPr>
          <a:xfrm>
            <a:off x="496384" y="3619138"/>
            <a:ext cx="1063517" cy="1079863"/>
          </a:xfrm>
          <a:prstGeom prst="ellipse">
            <a:avLst/>
          </a:prstGeom>
          <a:solidFill>
            <a:srgbClr val="2280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228096"/>
              </a:solidFill>
              <a:latin typeface="Arial" panose="020B0604020202020204" pitchFamily="34" charset="0"/>
              <a:ea typeface="Lato" panose="020F0502020204030203" pitchFamily="34" charset="0"/>
            </a:endParaRPr>
          </a:p>
        </p:txBody>
      </p:sp>
      <p:sp>
        <p:nvSpPr>
          <p:cNvPr id="15" name="Text Placeholder 11">
            <a:extLst>
              <a:ext uri="{FF2B5EF4-FFF2-40B4-BE49-F238E27FC236}">
                <a16:creationId xmlns:a16="http://schemas.microsoft.com/office/drawing/2014/main" id="{26A8F7DF-BE4D-3340-9CBA-F94B6FD2BA31}"/>
              </a:ext>
            </a:extLst>
          </p:cNvPr>
          <p:cNvSpPr>
            <a:spLocks noGrp="1"/>
          </p:cNvSpPr>
          <p:nvPr>
            <p:ph type="body" sz="quarter" idx="13" hasCustomPrompt="1"/>
          </p:nvPr>
        </p:nvSpPr>
        <p:spPr>
          <a:xfrm>
            <a:off x="485839" y="3838950"/>
            <a:ext cx="1076325" cy="669260"/>
          </a:xfrm>
        </p:spPr>
        <p:txBody>
          <a:bodyPr>
            <a:normAutofit/>
          </a:bodyPr>
          <a:lstStyle>
            <a:lvl1pPr algn="ctr">
              <a:buFontTx/>
              <a:buNone/>
              <a:defRPr sz="4000">
                <a:solidFill>
                  <a:schemeClr val="bg1"/>
                </a:solidFill>
              </a:defRPr>
            </a:lvl1pPr>
            <a:lvl2pPr>
              <a:buFontTx/>
              <a:buNone/>
              <a:defRPr/>
            </a:lvl2pPr>
            <a:lvl3pPr>
              <a:buFontTx/>
              <a:buNone/>
              <a:defRPr/>
            </a:lvl3pPr>
            <a:lvl4pPr>
              <a:buFontTx/>
              <a:buNone/>
              <a:defRPr/>
            </a:lvl4pPr>
            <a:lvl5pPr>
              <a:buFontTx/>
              <a:buNone/>
              <a:defRPr/>
            </a:lvl5pPr>
          </a:lstStyle>
          <a:p>
            <a:pPr lvl="0"/>
            <a:r>
              <a:rPr lang="en-GB"/>
              <a:t>B</a:t>
            </a:r>
            <a:endParaRPr lang="en-US"/>
          </a:p>
        </p:txBody>
      </p:sp>
      <p:sp>
        <p:nvSpPr>
          <p:cNvPr id="13" name="Text Placeholder 7">
            <a:extLst>
              <a:ext uri="{FF2B5EF4-FFF2-40B4-BE49-F238E27FC236}">
                <a16:creationId xmlns:a16="http://schemas.microsoft.com/office/drawing/2014/main" id="{8DEAEC19-F8A5-FB4E-BB11-FF53345EAEAE}"/>
              </a:ext>
            </a:extLst>
          </p:cNvPr>
          <p:cNvSpPr>
            <a:spLocks noGrp="1"/>
          </p:cNvSpPr>
          <p:nvPr>
            <p:ph type="body" sz="quarter" idx="12" hasCustomPrompt="1"/>
          </p:nvPr>
        </p:nvSpPr>
        <p:spPr>
          <a:xfrm>
            <a:off x="1874616" y="3824439"/>
            <a:ext cx="4221384" cy="669260"/>
          </a:xfrm>
        </p:spPr>
        <p:txBody>
          <a:bodyPr>
            <a:normAutofit/>
          </a:bodyPr>
          <a:lstStyle>
            <a:lvl1pPr>
              <a:lnSpc>
                <a:spcPct val="125000"/>
              </a:lnSpc>
              <a:buFontTx/>
              <a:buNone/>
              <a:defRPr sz="1800" b="0" i="0">
                <a:latin typeface="Arial" panose="020B0604020202020204" pitchFamily="34" charset="0"/>
                <a:ea typeface="Lato" panose="020F0502020204030203" pitchFamily="34" charset="0"/>
              </a:defRPr>
            </a:lvl1pPr>
          </a:lstStyle>
          <a:p>
            <a:pPr lvl="0"/>
            <a:r>
              <a:rPr lang="en-GB"/>
              <a:t>Please use this space to insert written content as required</a:t>
            </a:r>
            <a:endParaRPr lang="en-US"/>
          </a:p>
        </p:txBody>
      </p:sp>
      <p:sp>
        <p:nvSpPr>
          <p:cNvPr id="23" name="Oval 22">
            <a:extLst>
              <a:ext uri="{FF2B5EF4-FFF2-40B4-BE49-F238E27FC236}">
                <a16:creationId xmlns:a16="http://schemas.microsoft.com/office/drawing/2014/main" id="{148166BF-E184-0F4D-87A0-127CC9E8E5DA}"/>
              </a:ext>
              <a:ext uri="{C183D7F6-B498-43B3-948B-1728B52AA6E4}">
                <adec:decorative xmlns:adec="http://schemas.microsoft.com/office/drawing/2017/decorative" val="1"/>
              </a:ext>
            </a:extLst>
          </p:cNvPr>
          <p:cNvSpPr/>
          <p:nvPr/>
        </p:nvSpPr>
        <p:spPr>
          <a:xfrm>
            <a:off x="6230964" y="1967126"/>
            <a:ext cx="1063517" cy="1079863"/>
          </a:xfrm>
          <a:prstGeom prst="ellipse">
            <a:avLst/>
          </a:prstGeom>
          <a:solidFill>
            <a:srgbClr val="2280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228096"/>
              </a:solidFill>
              <a:latin typeface="Arial" panose="020B0604020202020204" pitchFamily="34" charset="0"/>
            </a:endParaRPr>
          </a:p>
        </p:txBody>
      </p:sp>
      <p:sp>
        <p:nvSpPr>
          <p:cNvPr id="4" name="Text Placeholder 3">
            <a:extLst>
              <a:ext uri="{FF2B5EF4-FFF2-40B4-BE49-F238E27FC236}">
                <a16:creationId xmlns:a16="http://schemas.microsoft.com/office/drawing/2014/main" id="{DFB0D9FC-CDF8-C546-81C4-51702F12CD63}"/>
              </a:ext>
            </a:extLst>
          </p:cNvPr>
          <p:cNvSpPr>
            <a:spLocks noGrp="1"/>
          </p:cNvSpPr>
          <p:nvPr>
            <p:ph type="body" sz="quarter" idx="18"/>
          </p:nvPr>
        </p:nvSpPr>
        <p:spPr>
          <a:xfrm>
            <a:off x="6230964" y="2172427"/>
            <a:ext cx="1076325" cy="669260"/>
          </a:xfrm>
        </p:spPr>
        <p:txBody>
          <a:bodyPr>
            <a:normAutofit/>
          </a:bodyPr>
          <a:lstStyle>
            <a:lvl1pPr algn="ctr">
              <a:defRPr sz="4000">
                <a:solidFill>
                  <a:schemeClr val="bg1"/>
                </a:solidFill>
                <a:latin typeface="Arial" panose="020B0604020202020204" pitchFamily="34" charset="0"/>
                <a:ea typeface="Lato" panose="020F0502020204030203" pitchFamily="34" charset="0"/>
              </a:defRPr>
            </a:lvl1pPr>
          </a:lstStyle>
          <a:p>
            <a:pPr lvl="0"/>
            <a:r>
              <a:rPr lang="en-US"/>
              <a:t>Click to edit Master text styles</a:t>
            </a:r>
          </a:p>
        </p:txBody>
      </p:sp>
      <p:sp>
        <p:nvSpPr>
          <p:cNvPr id="16" name="Text Placeholder 7">
            <a:extLst>
              <a:ext uri="{FF2B5EF4-FFF2-40B4-BE49-F238E27FC236}">
                <a16:creationId xmlns:a16="http://schemas.microsoft.com/office/drawing/2014/main" id="{74B622B4-316C-5F49-AC2A-636238951221}"/>
              </a:ext>
            </a:extLst>
          </p:cNvPr>
          <p:cNvSpPr>
            <a:spLocks noGrp="1"/>
          </p:cNvSpPr>
          <p:nvPr>
            <p:ph type="body" sz="quarter" idx="14" hasCustomPrompt="1"/>
          </p:nvPr>
        </p:nvSpPr>
        <p:spPr>
          <a:xfrm>
            <a:off x="7619742" y="2159000"/>
            <a:ext cx="4221384" cy="669260"/>
          </a:xfrm>
        </p:spPr>
        <p:txBody>
          <a:bodyPr>
            <a:normAutofit/>
          </a:bodyPr>
          <a:lstStyle>
            <a:lvl1pPr>
              <a:lnSpc>
                <a:spcPct val="125000"/>
              </a:lnSpc>
              <a:buFontTx/>
              <a:buNone/>
              <a:defRPr sz="1800" b="0" i="0">
                <a:latin typeface="Arial" panose="020B0604020202020204" pitchFamily="34" charset="0"/>
                <a:ea typeface="Lato" panose="020F0502020204030203" pitchFamily="34" charset="0"/>
              </a:defRPr>
            </a:lvl1pPr>
          </a:lstStyle>
          <a:p>
            <a:pPr lvl="0"/>
            <a:r>
              <a:rPr lang="en-GB"/>
              <a:t>Please use this space to insert written content as required</a:t>
            </a:r>
            <a:endParaRPr lang="en-US"/>
          </a:p>
        </p:txBody>
      </p:sp>
      <p:sp>
        <p:nvSpPr>
          <p:cNvPr id="20" name="Oval 19">
            <a:extLst>
              <a:ext uri="{FF2B5EF4-FFF2-40B4-BE49-F238E27FC236}">
                <a16:creationId xmlns:a16="http://schemas.microsoft.com/office/drawing/2014/main" id="{63139DD6-5EFF-5444-A8E9-5BE8E706CDA1}"/>
              </a:ext>
              <a:ext uri="{C183D7F6-B498-43B3-948B-1728B52AA6E4}">
                <adec:decorative xmlns:adec="http://schemas.microsoft.com/office/drawing/2017/decorative" val="1"/>
              </a:ext>
            </a:extLst>
          </p:cNvPr>
          <p:cNvSpPr/>
          <p:nvPr/>
        </p:nvSpPr>
        <p:spPr>
          <a:xfrm>
            <a:off x="6230965" y="3619138"/>
            <a:ext cx="1063517" cy="1079863"/>
          </a:xfrm>
          <a:prstGeom prst="ellipse">
            <a:avLst/>
          </a:prstGeom>
          <a:solidFill>
            <a:srgbClr val="2280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228096"/>
              </a:solidFill>
              <a:latin typeface="Arial" panose="020B0604020202020204" pitchFamily="34" charset="0"/>
            </a:endParaRPr>
          </a:p>
        </p:txBody>
      </p:sp>
      <p:sp>
        <p:nvSpPr>
          <p:cNvPr id="21" name="Text Placeholder 11">
            <a:extLst>
              <a:ext uri="{FF2B5EF4-FFF2-40B4-BE49-F238E27FC236}">
                <a16:creationId xmlns:a16="http://schemas.microsoft.com/office/drawing/2014/main" id="{87EFCFEC-58A9-1946-A73C-89359C5AC123}"/>
              </a:ext>
            </a:extLst>
          </p:cNvPr>
          <p:cNvSpPr>
            <a:spLocks noGrp="1"/>
          </p:cNvSpPr>
          <p:nvPr>
            <p:ph type="body" sz="quarter" idx="17" hasCustomPrompt="1"/>
          </p:nvPr>
        </p:nvSpPr>
        <p:spPr>
          <a:xfrm>
            <a:off x="6230965" y="3831640"/>
            <a:ext cx="1076325" cy="669260"/>
          </a:xfrm>
        </p:spPr>
        <p:txBody>
          <a:bodyPr>
            <a:normAutofit/>
          </a:bodyPr>
          <a:lstStyle>
            <a:lvl1pPr algn="ctr">
              <a:buFontTx/>
              <a:buNone/>
              <a:defRPr sz="4000">
                <a:solidFill>
                  <a:schemeClr val="bg1"/>
                </a:solidFill>
                <a:latin typeface="Arial" panose="020B0604020202020204" pitchFamily="34" charset="0"/>
                <a:ea typeface="Lato" panose="020F0502020204030203" pitchFamily="34" charset="0"/>
              </a:defRPr>
            </a:lvl1pPr>
            <a:lvl2pPr>
              <a:buFontTx/>
              <a:buNone/>
              <a:defRPr/>
            </a:lvl2pPr>
            <a:lvl3pPr>
              <a:buFontTx/>
              <a:buNone/>
              <a:defRPr/>
            </a:lvl3pPr>
            <a:lvl4pPr>
              <a:buFontTx/>
              <a:buNone/>
              <a:defRPr/>
            </a:lvl4pPr>
            <a:lvl5pPr>
              <a:buFontTx/>
              <a:buNone/>
              <a:defRPr/>
            </a:lvl5pPr>
          </a:lstStyle>
          <a:p>
            <a:pPr lvl="0"/>
            <a:r>
              <a:rPr lang="en-GB"/>
              <a:t>D</a:t>
            </a:r>
            <a:endParaRPr lang="en-US"/>
          </a:p>
        </p:txBody>
      </p:sp>
      <p:sp>
        <p:nvSpPr>
          <p:cNvPr id="19" name="Text Placeholder 7">
            <a:extLst>
              <a:ext uri="{FF2B5EF4-FFF2-40B4-BE49-F238E27FC236}">
                <a16:creationId xmlns:a16="http://schemas.microsoft.com/office/drawing/2014/main" id="{BB6F2639-01A1-DD47-AA90-FF9C8F26AFA4}"/>
              </a:ext>
            </a:extLst>
          </p:cNvPr>
          <p:cNvSpPr>
            <a:spLocks noGrp="1"/>
          </p:cNvSpPr>
          <p:nvPr>
            <p:ph type="body" sz="quarter" idx="16" hasCustomPrompt="1"/>
          </p:nvPr>
        </p:nvSpPr>
        <p:spPr>
          <a:xfrm>
            <a:off x="7619742" y="3824439"/>
            <a:ext cx="4221384" cy="669260"/>
          </a:xfrm>
        </p:spPr>
        <p:txBody>
          <a:bodyPr>
            <a:normAutofit/>
          </a:bodyPr>
          <a:lstStyle>
            <a:lvl1pPr>
              <a:lnSpc>
                <a:spcPct val="125000"/>
              </a:lnSpc>
              <a:buFontTx/>
              <a:buNone/>
              <a:defRPr sz="1800" b="0" i="0">
                <a:latin typeface="Arial" panose="020B0604020202020204" pitchFamily="34" charset="0"/>
                <a:ea typeface="Lato" panose="020F0502020204030203" pitchFamily="34" charset="0"/>
              </a:defRPr>
            </a:lvl1pPr>
          </a:lstStyle>
          <a:p>
            <a:pPr lvl="0"/>
            <a:r>
              <a:rPr lang="en-GB"/>
              <a:t>Please use this space to insert written content as required</a:t>
            </a:r>
            <a:endParaRPr lang="en-US"/>
          </a:p>
        </p:txBody>
      </p:sp>
      <p:sp>
        <p:nvSpPr>
          <p:cNvPr id="17" name="Oval 16">
            <a:extLst>
              <a:ext uri="{FF2B5EF4-FFF2-40B4-BE49-F238E27FC236}">
                <a16:creationId xmlns:a16="http://schemas.microsoft.com/office/drawing/2014/main" id="{357DCF9A-C677-91EC-81C9-7B4983CD760B}"/>
              </a:ext>
              <a:ext uri="{C183D7F6-B498-43B3-948B-1728B52AA6E4}">
                <adec:decorative xmlns:adec="http://schemas.microsoft.com/office/drawing/2017/decorative" val="1"/>
              </a:ext>
            </a:extLst>
          </p:cNvPr>
          <p:cNvSpPr/>
          <p:nvPr/>
        </p:nvSpPr>
        <p:spPr>
          <a:xfrm>
            <a:off x="473031" y="1957396"/>
            <a:ext cx="1063517" cy="1079863"/>
          </a:xfrm>
          <a:prstGeom prst="ellipse">
            <a:avLst/>
          </a:prstGeom>
          <a:solidFill>
            <a:srgbClr val="2280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228096"/>
              </a:solidFill>
              <a:latin typeface="Arial" panose="020B0604020202020204" pitchFamily="34" charset="0"/>
            </a:endParaRPr>
          </a:p>
        </p:txBody>
      </p:sp>
      <p:sp>
        <p:nvSpPr>
          <p:cNvPr id="24" name="Oval 23">
            <a:extLst>
              <a:ext uri="{FF2B5EF4-FFF2-40B4-BE49-F238E27FC236}">
                <a16:creationId xmlns:a16="http://schemas.microsoft.com/office/drawing/2014/main" id="{D09D5CEA-C3C6-D396-C772-3F7D21A4A446}"/>
              </a:ext>
              <a:ext uri="{C183D7F6-B498-43B3-948B-1728B52AA6E4}">
                <adec:decorative xmlns:adec="http://schemas.microsoft.com/office/drawing/2017/decorative" val="1"/>
              </a:ext>
            </a:extLst>
          </p:cNvPr>
          <p:cNvSpPr/>
          <p:nvPr userDrawn="1"/>
        </p:nvSpPr>
        <p:spPr>
          <a:xfrm>
            <a:off x="493129" y="1953698"/>
            <a:ext cx="1063517" cy="1079863"/>
          </a:xfrm>
          <a:prstGeom prst="ellipse">
            <a:avLst/>
          </a:prstGeom>
          <a:solidFill>
            <a:srgbClr val="2280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aseline="0">
                <a:solidFill>
                  <a:schemeClr val="bg1"/>
                </a:solidFill>
                <a:latin typeface="Arial" panose="020B0604020202020204" pitchFamily="34" charset="0"/>
              </a:rPr>
              <a:t>A</a:t>
            </a:r>
            <a:endParaRPr lang="en-US" sz="1600" baseline="0">
              <a:solidFill>
                <a:schemeClr val="bg1"/>
              </a:solidFill>
              <a:latin typeface="Arial" panose="020B0604020202020204" pitchFamily="34" charset="0"/>
            </a:endParaRPr>
          </a:p>
        </p:txBody>
      </p:sp>
      <p:pic>
        <p:nvPicPr>
          <p:cNvPr id="26" name="Picture 25">
            <a:extLst>
              <a:ext uri="{FF2B5EF4-FFF2-40B4-BE49-F238E27FC236}">
                <a16:creationId xmlns:a16="http://schemas.microsoft.com/office/drawing/2014/main" id="{5A229874-0F1B-F297-8AC7-DE01672C4975}"/>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539923" y="6146056"/>
            <a:ext cx="585971" cy="197518"/>
          </a:xfrm>
          <a:prstGeom prst="rect">
            <a:avLst/>
          </a:prstGeom>
        </p:spPr>
      </p:pic>
    </p:spTree>
    <p:extLst>
      <p:ext uri="{BB962C8B-B14F-4D97-AF65-F5344CB8AC3E}">
        <p14:creationId xmlns:p14="http://schemas.microsoft.com/office/powerpoint/2010/main" val="2266974862"/>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1_Infographics 2">
    <p:spTree>
      <p:nvGrpSpPr>
        <p:cNvPr id="1" name=""/>
        <p:cNvGrpSpPr/>
        <p:nvPr/>
      </p:nvGrpSpPr>
      <p:grpSpPr>
        <a:xfrm>
          <a:off x="0" y="0"/>
          <a:ext cx="0" cy="0"/>
          <a:chOff x="0" y="0"/>
          <a:chExt cx="0" cy="0"/>
        </a:xfrm>
      </p:grpSpPr>
      <p:sp>
        <p:nvSpPr>
          <p:cNvPr id="28" name="Oval 27">
            <a:extLst>
              <a:ext uri="{FF2B5EF4-FFF2-40B4-BE49-F238E27FC236}">
                <a16:creationId xmlns:a16="http://schemas.microsoft.com/office/drawing/2014/main" id="{FED6A307-FCCA-AE45-6CBF-CF77FF53BE57}"/>
              </a:ext>
              <a:ext uri="{C183D7F6-B498-43B3-948B-1728B52AA6E4}">
                <adec:decorative xmlns:adec="http://schemas.microsoft.com/office/drawing/2017/decorative" val="1"/>
              </a:ext>
            </a:extLst>
          </p:cNvPr>
          <p:cNvSpPr/>
          <p:nvPr userDrawn="1"/>
        </p:nvSpPr>
        <p:spPr>
          <a:xfrm>
            <a:off x="6218157" y="3633648"/>
            <a:ext cx="1063517" cy="1079863"/>
          </a:xfrm>
          <a:prstGeom prst="ellipse">
            <a:avLst/>
          </a:prstGeom>
          <a:solidFill>
            <a:srgbClr val="0043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228096"/>
              </a:solidFill>
              <a:latin typeface="Arial" panose="020B0604020202020204" pitchFamily="34" charset="0"/>
            </a:endParaRPr>
          </a:p>
        </p:txBody>
      </p:sp>
      <p:sp>
        <p:nvSpPr>
          <p:cNvPr id="2" name="Title 1">
            <a:extLst>
              <a:ext uri="{FF2B5EF4-FFF2-40B4-BE49-F238E27FC236}">
                <a16:creationId xmlns:a16="http://schemas.microsoft.com/office/drawing/2014/main" id="{A82D06FB-66AF-0540-962A-7751FA64099F}"/>
              </a:ext>
            </a:extLst>
          </p:cNvPr>
          <p:cNvSpPr>
            <a:spLocks noGrp="1"/>
          </p:cNvSpPr>
          <p:nvPr>
            <p:ph type="ctrTitle" hasCustomPrompt="1"/>
          </p:nvPr>
        </p:nvSpPr>
        <p:spPr>
          <a:xfrm>
            <a:off x="496384" y="478274"/>
            <a:ext cx="7576051" cy="1276350"/>
          </a:xfrm>
          <a:prstGeom prst="rect">
            <a:avLst/>
          </a:prstGeom>
        </p:spPr>
        <p:txBody>
          <a:bodyPr anchor="t" anchorCtr="0">
            <a:normAutofit/>
          </a:bodyPr>
          <a:lstStyle>
            <a:lvl1pPr algn="l">
              <a:defRPr sz="4000" b="1" i="0">
                <a:solidFill>
                  <a:schemeClr val="tx1"/>
                </a:solidFill>
                <a:latin typeface="Arial" panose="020B0604020202020204" pitchFamily="34" charset="0"/>
              </a:defRPr>
            </a:lvl1pPr>
          </a:lstStyle>
          <a:p>
            <a:r>
              <a:rPr lang="en-US"/>
              <a:t>This is a sample page layout</a:t>
            </a:r>
            <a:br>
              <a:rPr lang="en-US"/>
            </a:br>
            <a:endParaRPr lang="en-US"/>
          </a:p>
        </p:txBody>
      </p:sp>
      <p:sp>
        <p:nvSpPr>
          <p:cNvPr id="10" name="Oval 9">
            <a:extLst>
              <a:ext uri="{FF2B5EF4-FFF2-40B4-BE49-F238E27FC236}">
                <a16:creationId xmlns:a16="http://schemas.microsoft.com/office/drawing/2014/main" id="{4B66C64C-3FFA-634F-A991-43B9787E8866}"/>
              </a:ext>
              <a:ext uri="{C183D7F6-B498-43B3-948B-1728B52AA6E4}">
                <adec:decorative xmlns:adec="http://schemas.microsoft.com/office/drawing/2017/decorative" val="1"/>
              </a:ext>
            </a:extLst>
          </p:cNvPr>
          <p:cNvSpPr/>
          <p:nvPr/>
        </p:nvSpPr>
        <p:spPr>
          <a:xfrm>
            <a:off x="485839" y="1953699"/>
            <a:ext cx="1063517" cy="1079863"/>
          </a:xfrm>
          <a:prstGeom prst="ellipse">
            <a:avLst/>
          </a:prstGeom>
          <a:solidFill>
            <a:srgbClr val="0043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228096"/>
              </a:solidFill>
              <a:latin typeface="Arial" panose="020B0604020202020204" pitchFamily="34" charset="0"/>
            </a:endParaRPr>
          </a:p>
        </p:txBody>
      </p:sp>
      <p:sp>
        <p:nvSpPr>
          <p:cNvPr id="8" name="Text Placeholder 7">
            <a:extLst>
              <a:ext uri="{FF2B5EF4-FFF2-40B4-BE49-F238E27FC236}">
                <a16:creationId xmlns:a16="http://schemas.microsoft.com/office/drawing/2014/main" id="{489CD6F5-09C6-CF43-801F-11210A9B3E9A}"/>
              </a:ext>
            </a:extLst>
          </p:cNvPr>
          <p:cNvSpPr>
            <a:spLocks noGrp="1"/>
          </p:cNvSpPr>
          <p:nvPr>
            <p:ph type="body" sz="quarter" idx="10" hasCustomPrompt="1"/>
          </p:nvPr>
        </p:nvSpPr>
        <p:spPr>
          <a:xfrm>
            <a:off x="1874616" y="2159000"/>
            <a:ext cx="4221384" cy="669260"/>
          </a:xfrm>
        </p:spPr>
        <p:txBody>
          <a:bodyPr>
            <a:normAutofit/>
          </a:bodyPr>
          <a:lstStyle>
            <a:lvl1pPr>
              <a:lnSpc>
                <a:spcPct val="125000"/>
              </a:lnSpc>
              <a:buFontTx/>
              <a:buNone/>
              <a:defRPr sz="1800" b="0" i="0">
                <a:latin typeface="Arial" panose="020B0604020202020204" pitchFamily="34" charset="0"/>
                <a:ea typeface="Lato" panose="020F0502020204030203" pitchFamily="34" charset="0"/>
              </a:defRPr>
            </a:lvl1pPr>
          </a:lstStyle>
          <a:p>
            <a:pPr lvl="0"/>
            <a:r>
              <a:rPr lang="en-GB"/>
              <a:t>Please use this space to insert written content as required</a:t>
            </a:r>
            <a:endParaRPr lang="en-US"/>
          </a:p>
        </p:txBody>
      </p:sp>
      <p:sp>
        <p:nvSpPr>
          <p:cNvPr id="14" name="Oval 13">
            <a:extLst>
              <a:ext uri="{FF2B5EF4-FFF2-40B4-BE49-F238E27FC236}">
                <a16:creationId xmlns:a16="http://schemas.microsoft.com/office/drawing/2014/main" id="{8577B7CD-4B9B-F849-A067-394EFA224B32}"/>
              </a:ext>
              <a:ext uri="{C183D7F6-B498-43B3-948B-1728B52AA6E4}">
                <adec:decorative xmlns:adec="http://schemas.microsoft.com/office/drawing/2017/decorative" val="1"/>
              </a:ext>
            </a:extLst>
          </p:cNvPr>
          <p:cNvSpPr/>
          <p:nvPr/>
        </p:nvSpPr>
        <p:spPr>
          <a:xfrm>
            <a:off x="485839" y="3619138"/>
            <a:ext cx="1063517" cy="1079863"/>
          </a:xfrm>
          <a:prstGeom prst="ellipse">
            <a:avLst/>
          </a:prstGeom>
          <a:solidFill>
            <a:srgbClr val="0043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228096"/>
              </a:solidFill>
              <a:latin typeface="Arial" panose="020B0604020202020204" pitchFamily="34" charset="0"/>
              <a:ea typeface="Lato" panose="020F0502020204030203" pitchFamily="34" charset="0"/>
            </a:endParaRPr>
          </a:p>
        </p:txBody>
      </p:sp>
      <p:sp>
        <p:nvSpPr>
          <p:cNvPr id="13" name="Text Placeholder 7">
            <a:extLst>
              <a:ext uri="{FF2B5EF4-FFF2-40B4-BE49-F238E27FC236}">
                <a16:creationId xmlns:a16="http://schemas.microsoft.com/office/drawing/2014/main" id="{8DEAEC19-F8A5-FB4E-BB11-FF53345EAEAE}"/>
              </a:ext>
            </a:extLst>
          </p:cNvPr>
          <p:cNvSpPr>
            <a:spLocks noGrp="1"/>
          </p:cNvSpPr>
          <p:nvPr>
            <p:ph type="body" sz="quarter" idx="12" hasCustomPrompt="1"/>
          </p:nvPr>
        </p:nvSpPr>
        <p:spPr>
          <a:xfrm>
            <a:off x="1874616" y="3824439"/>
            <a:ext cx="4221384" cy="669260"/>
          </a:xfrm>
        </p:spPr>
        <p:txBody>
          <a:bodyPr>
            <a:normAutofit/>
          </a:bodyPr>
          <a:lstStyle>
            <a:lvl1pPr>
              <a:lnSpc>
                <a:spcPct val="125000"/>
              </a:lnSpc>
              <a:buFontTx/>
              <a:buNone/>
              <a:defRPr sz="1800" b="0" i="0">
                <a:latin typeface="Arial" panose="020B0604020202020204" pitchFamily="34" charset="0"/>
                <a:ea typeface="Lato" panose="020F0502020204030203" pitchFamily="34" charset="0"/>
              </a:defRPr>
            </a:lvl1pPr>
          </a:lstStyle>
          <a:p>
            <a:pPr lvl="0"/>
            <a:r>
              <a:rPr lang="en-GB"/>
              <a:t>Please use this space to insert written content as required</a:t>
            </a:r>
            <a:endParaRPr lang="en-US"/>
          </a:p>
        </p:txBody>
      </p:sp>
      <p:sp>
        <p:nvSpPr>
          <p:cNvPr id="23" name="Oval 22">
            <a:extLst>
              <a:ext uri="{FF2B5EF4-FFF2-40B4-BE49-F238E27FC236}">
                <a16:creationId xmlns:a16="http://schemas.microsoft.com/office/drawing/2014/main" id="{148166BF-E184-0F4D-87A0-127CC9E8E5DA}"/>
              </a:ext>
              <a:ext uri="{C183D7F6-B498-43B3-948B-1728B52AA6E4}">
                <adec:decorative xmlns:adec="http://schemas.microsoft.com/office/drawing/2017/decorative" val="1"/>
              </a:ext>
            </a:extLst>
          </p:cNvPr>
          <p:cNvSpPr/>
          <p:nvPr/>
        </p:nvSpPr>
        <p:spPr>
          <a:xfrm>
            <a:off x="6230964" y="1953698"/>
            <a:ext cx="1063517" cy="1079863"/>
          </a:xfrm>
          <a:prstGeom prst="ellipse">
            <a:avLst/>
          </a:prstGeom>
          <a:solidFill>
            <a:srgbClr val="0043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228096"/>
              </a:solidFill>
              <a:latin typeface="Arial" panose="020B0604020202020204" pitchFamily="34" charset="0"/>
            </a:endParaRPr>
          </a:p>
        </p:txBody>
      </p:sp>
      <p:sp>
        <p:nvSpPr>
          <p:cNvPr id="16" name="Text Placeholder 7">
            <a:extLst>
              <a:ext uri="{FF2B5EF4-FFF2-40B4-BE49-F238E27FC236}">
                <a16:creationId xmlns:a16="http://schemas.microsoft.com/office/drawing/2014/main" id="{74B622B4-316C-5F49-AC2A-636238951221}"/>
              </a:ext>
            </a:extLst>
          </p:cNvPr>
          <p:cNvSpPr>
            <a:spLocks noGrp="1"/>
          </p:cNvSpPr>
          <p:nvPr>
            <p:ph type="body" sz="quarter" idx="14" hasCustomPrompt="1"/>
          </p:nvPr>
        </p:nvSpPr>
        <p:spPr>
          <a:xfrm>
            <a:off x="7619742" y="2159000"/>
            <a:ext cx="4221384" cy="669260"/>
          </a:xfrm>
        </p:spPr>
        <p:txBody>
          <a:bodyPr>
            <a:normAutofit/>
          </a:bodyPr>
          <a:lstStyle>
            <a:lvl1pPr>
              <a:lnSpc>
                <a:spcPct val="125000"/>
              </a:lnSpc>
              <a:buFontTx/>
              <a:buNone/>
              <a:defRPr sz="1800" b="0" i="0">
                <a:latin typeface="Arial" panose="020B0604020202020204" pitchFamily="34" charset="0"/>
                <a:ea typeface="Lato" panose="020F0502020204030203" pitchFamily="34" charset="0"/>
              </a:defRPr>
            </a:lvl1pPr>
          </a:lstStyle>
          <a:p>
            <a:pPr lvl="0"/>
            <a:r>
              <a:rPr lang="en-GB"/>
              <a:t>Please use this space to insert written content as required</a:t>
            </a:r>
            <a:endParaRPr lang="en-US"/>
          </a:p>
        </p:txBody>
      </p:sp>
      <p:sp>
        <p:nvSpPr>
          <p:cNvPr id="19" name="Text Placeholder 7">
            <a:extLst>
              <a:ext uri="{FF2B5EF4-FFF2-40B4-BE49-F238E27FC236}">
                <a16:creationId xmlns:a16="http://schemas.microsoft.com/office/drawing/2014/main" id="{BB6F2639-01A1-DD47-AA90-FF9C8F26AFA4}"/>
              </a:ext>
            </a:extLst>
          </p:cNvPr>
          <p:cNvSpPr>
            <a:spLocks noGrp="1"/>
          </p:cNvSpPr>
          <p:nvPr>
            <p:ph type="body" sz="quarter" idx="16" hasCustomPrompt="1"/>
          </p:nvPr>
        </p:nvSpPr>
        <p:spPr>
          <a:xfrm>
            <a:off x="7619742" y="3824439"/>
            <a:ext cx="4221384" cy="669260"/>
          </a:xfrm>
        </p:spPr>
        <p:txBody>
          <a:bodyPr>
            <a:normAutofit/>
          </a:bodyPr>
          <a:lstStyle>
            <a:lvl1pPr>
              <a:lnSpc>
                <a:spcPct val="125000"/>
              </a:lnSpc>
              <a:buFontTx/>
              <a:buNone/>
              <a:defRPr sz="1800" b="0" i="0">
                <a:latin typeface="Arial" panose="020B0604020202020204" pitchFamily="34" charset="0"/>
                <a:ea typeface="Lato" panose="020F0502020204030203" pitchFamily="34" charset="0"/>
              </a:defRPr>
            </a:lvl1pPr>
          </a:lstStyle>
          <a:p>
            <a:pPr lvl="0"/>
            <a:r>
              <a:rPr lang="en-GB"/>
              <a:t>Please use this space to insert written content as required</a:t>
            </a:r>
            <a:endParaRPr lang="en-US"/>
          </a:p>
        </p:txBody>
      </p:sp>
      <p:sp>
        <p:nvSpPr>
          <p:cNvPr id="24" name="Text Placeholder 3">
            <a:extLst>
              <a:ext uri="{FF2B5EF4-FFF2-40B4-BE49-F238E27FC236}">
                <a16:creationId xmlns:a16="http://schemas.microsoft.com/office/drawing/2014/main" id="{6C606675-ACD4-2B62-56F2-37C2F72E4960}"/>
              </a:ext>
            </a:extLst>
          </p:cNvPr>
          <p:cNvSpPr>
            <a:spLocks noGrp="1"/>
          </p:cNvSpPr>
          <p:nvPr>
            <p:ph type="body" sz="quarter" idx="18"/>
          </p:nvPr>
        </p:nvSpPr>
        <p:spPr>
          <a:xfrm>
            <a:off x="6218157" y="2178447"/>
            <a:ext cx="1076325" cy="669260"/>
          </a:xfrm>
        </p:spPr>
        <p:txBody>
          <a:bodyPr>
            <a:normAutofit/>
          </a:bodyPr>
          <a:lstStyle>
            <a:lvl1pPr algn="ctr">
              <a:defRPr sz="4000">
                <a:solidFill>
                  <a:srgbClr val="FFFFFF"/>
                </a:solidFill>
                <a:latin typeface="Arial" panose="020B0604020202020204" pitchFamily="34" charset="0"/>
                <a:ea typeface="Lato" panose="020F0502020204030203" pitchFamily="34" charset="0"/>
              </a:defRPr>
            </a:lvl1pPr>
          </a:lstStyle>
          <a:p>
            <a:pPr lvl="0"/>
            <a:r>
              <a:rPr lang="en-US"/>
              <a:t>Click to edit Master text styles</a:t>
            </a:r>
          </a:p>
        </p:txBody>
      </p:sp>
      <p:sp>
        <p:nvSpPr>
          <p:cNvPr id="25" name="Text Placeholder 11">
            <a:extLst>
              <a:ext uri="{FF2B5EF4-FFF2-40B4-BE49-F238E27FC236}">
                <a16:creationId xmlns:a16="http://schemas.microsoft.com/office/drawing/2014/main" id="{30F5331F-50B6-BC59-6CBE-2BE073E3491A}"/>
              </a:ext>
            </a:extLst>
          </p:cNvPr>
          <p:cNvSpPr>
            <a:spLocks noGrp="1"/>
          </p:cNvSpPr>
          <p:nvPr>
            <p:ph type="body" sz="quarter" idx="11" hasCustomPrompt="1"/>
          </p:nvPr>
        </p:nvSpPr>
        <p:spPr>
          <a:xfrm>
            <a:off x="473030" y="2143521"/>
            <a:ext cx="1076325" cy="669260"/>
          </a:xfrm>
        </p:spPr>
        <p:txBody>
          <a:bodyPr/>
          <a:lstStyle>
            <a:lvl1pPr algn="ctr">
              <a:buFontTx/>
              <a:buNone/>
              <a:defRPr sz="4400">
                <a:solidFill>
                  <a:schemeClr val="bg1">
                    <a:lumMod val="95000"/>
                  </a:schemeClr>
                </a:solidFill>
                <a:latin typeface="Arial" panose="020B0604020202020204" pitchFamily="34" charset="0"/>
                <a:ea typeface="Lato" panose="020F0502020204030203" pitchFamily="34" charset="0"/>
              </a:defRPr>
            </a:lvl1pPr>
            <a:lvl2pPr>
              <a:buFontTx/>
              <a:buNone/>
              <a:defRPr/>
            </a:lvl2pPr>
            <a:lvl3pPr>
              <a:buFontTx/>
              <a:buNone/>
              <a:defRPr/>
            </a:lvl3pPr>
            <a:lvl4pPr>
              <a:buFontTx/>
              <a:buNone/>
              <a:defRPr/>
            </a:lvl4pPr>
            <a:lvl5pPr>
              <a:buFontTx/>
              <a:buNone/>
              <a:defRPr/>
            </a:lvl5pPr>
          </a:lstStyle>
          <a:p>
            <a:pPr lvl="0"/>
            <a:r>
              <a:rPr lang="en-GB"/>
              <a:t>A</a:t>
            </a:r>
            <a:endParaRPr lang="en-US"/>
          </a:p>
        </p:txBody>
      </p:sp>
      <p:sp>
        <p:nvSpPr>
          <p:cNvPr id="26" name="Text Placeholder 11">
            <a:extLst>
              <a:ext uri="{FF2B5EF4-FFF2-40B4-BE49-F238E27FC236}">
                <a16:creationId xmlns:a16="http://schemas.microsoft.com/office/drawing/2014/main" id="{A72CCF1F-1524-5E8B-5BCD-AE89E31AD57B}"/>
              </a:ext>
            </a:extLst>
          </p:cNvPr>
          <p:cNvSpPr>
            <a:spLocks noGrp="1"/>
          </p:cNvSpPr>
          <p:nvPr>
            <p:ph type="body" sz="quarter" idx="13" hasCustomPrompt="1"/>
          </p:nvPr>
        </p:nvSpPr>
        <p:spPr>
          <a:xfrm>
            <a:off x="473031" y="3838950"/>
            <a:ext cx="1076325" cy="669260"/>
          </a:xfrm>
        </p:spPr>
        <p:txBody>
          <a:bodyPr>
            <a:normAutofit/>
          </a:bodyPr>
          <a:lstStyle>
            <a:lvl1pPr algn="ctr">
              <a:buFontTx/>
              <a:buNone/>
              <a:defRPr sz="4000">
                <a:solidFill>
                  <a:schemeClr val="bg1"/>
                </a:solidFill>
              </a:defRPr>
            </a:lvl1pPr>
            <a:lvl2pPr>
              <a:buFontTx/>
              <a:buNone/>
              <a:defRPr/>
            </a:lvl2pPr>
            <a:lvl3pPr>
              <a:buFontTx/>
              <a:buNone/>
              <a:defRPr/>
            </a:lvl3pPr>
            <a:lvl4pPr>
              <a:buFontTx/>
              <a:buNone/>
              <a:defRPr/>
            </a:lvl4pPr>
            <a:lvl5pPr>
              <a:buFontTx/>
              <a:buNone/>
              <a:defRPr/>
            </a:lvl5pPr>
          </a:lstStyle>
          <a:p>
            <a:pPr lvl="0"/>
            <a:r>
              <a:rPr lang="en-GB"/>
              <a:t>B</a:t>
            </a:r>
            <a:endParaRPr lang="en-US"/>
          </a:p>
        </p:txBody>
      </p:sp>
      <p:sp>
        <p:nvSpPr>
          <p:cNvPr id="27" name="Text Placeholder 11">
            <a:extLst>
              <a:ext uri="{FF2B5EF4-FFF2-40B4-BE49-F238E27FC236}">
                <a16:creationId xmlns:a16="http://schemas.microsoft.com/office/drawing/2014/main" id="{3C7C9CD1-1606-31A4-A67B-26C4CC002E05}"/>
              </a:ext>
            </a:extLst>
          </p:cNvPr>
          <p:cNvSpPr>
            <a:spLocks noGrp="1"/>
          </p:cNvSpPr>
          <p:nvPr>
            <p:ph type="body" sz="quarter" idx="17" hasCustomPrompt="1"/>
          </p:nvPr>
        </p:nvSpPr>
        <p:spPr>
          <a:xfrm>
            <a:off x="6230965" y="3838950"/>
            <a:ext cx="1076325" cy="669260"/>
          </a:xfrm>
        </p:spPr>
        <p:txBody>
          <a:bodyPr>
            <a:normAutofit/>
          </a:bodyPr>
          <a:lstStyle>
            <a:lvl1pPr algn="ctr">
              <a:buFontTx/>
              <a:buNone/>
              <a:defRPr sz="4000">
                <a:solidFill>
                  <a:schemeClr val="bg1">
                    <a:lumMod val="95000"/>
                  </a:schemeClr>
                </a:solidFill>
                <a:latin typeface="Arial" panose="020B0604020202020204" pitchFamily="34" charset="0"/>
                <a:ea typeface="Lato" panose="020F0502020204030203" pitchFamily="34" charset="0"/>
              </a:defRPr>
            </a:lvl1pPr>
            <a:lvl2pPr>
              <a:buFontTx/>
              <a:buNone/>
              <a:defRPr/>
            </a:lvl2pPr>
            <a:lvl3pPr>
              <a:buFontTx/>
              <a:buNone/>
              <a:defRPr/>
            </a:lvl3pPr>
            <a:lvl4pPr>
              <a:buFontTx/>
              <a:buNone/>
              <a:defRPr/>
            </a:lvl4pPr>
            <a:lvl5pPr>
              <a:buFontTx/>
              <a:buNone/>
              <a:defRPr/>
            </a:lvl5pPr>
          </a:lstStyle>
          <a:p>
            <a:pPr lvl="0"/>
            <a:r>
              <a:rPr lang="en-GB"/>
              <a:t>D</a:t>
            </a:r>
            <a:endParaRPr lang="en-US"/>
          </a:p>
        </p:txBody>
      </p:sp>
      <p:pic>
        <p:nvPicPr>
          <p:cNvPr id="29" name="Picture 28">
            <a:extLst>
              <a:ext uri="{FF2B5EF4-FFF2-40B4-BE49-F238E27FC236}">
                <a16:creationId xmlns:a16="http://schemas.microsoft.com/office/drawing/2014/main" id="{B7DBBDEF-AF3D-CE00-F64B-C92E94E1BD61}"/>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539923" y="6146056"/>
            <a:ext cx="585971" cy="197518"/>
          </a:xfrm>
          <a:prstGeom prst="rect">
            <a:avLst/>
          </a:prstGeom>
        </p:spPr>
      </p:pic>
    </p:spTree>
    <p:extLst>
      <p:ext uri="{BB962C8B-B14F-4D97-AF65-F5344CB8AC3E}">
        <p14:creationId xmlns:p14="http://schemas.microsoft.com/office/powerpoint/2010/main" val="2341409789"/>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p:cSld name="Table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2D06FB-66AF-0540-962A-7751FA64099F}"/>
              </a:ext>
            </a:extLst>
          </p:cNvPr>
          <p:cNvSpPr>
            <a:spLocks noGrp="1"/>
          </p:cNvSpPr>
          <p:nvPr>
            <p:ph type="ctrTitle" hasCustomPrompt="1"/>
          </p:nvPr>
        </p:nvSpPr>
        <p:spPr>
          <a:xfrm>
            <a:off x="496384" y="487510"/>
            <a:ext cx="7531197" cy="765175"/>
          </a:xfrm>
          <a:prstGeom prst="rect">
            <a:avLst/>
          </a:prstGeom>
        </p:spPr>
        <p:txBody>
          <a:bodyPr anchor="t" anchorCtr="0">
            <a:normAutofit/>
          </a:bodyPr>
          <a:lstStyle>
            <a:lvl1pPr algn="l">
              <a:defRPr sz="4000" b="1" i="0">
                <a:solidFill>
                  <a:schemeClr val="tx1"/>
                </a:solidFill>
                <a:latin typeface="Arial" panose="020B0604020202020204" pitchFamily="34" charset="0"/>
              </a:defRPr>
            </a:lvl1pPr>
          </a:lstStyle>
          <a:p>
            <a:r>
              <a:rPr lang="en-US"/>
              <a:t>Table examples</a:t>
            </a:r>
          </a:p>
        </p:txBody>
      </p:sp>
      <p:sp>
        <p:nvSpPr>
          <p:cNvPr id="4" name="Text Placeholder 4">
            <a:extLst>
              <a:ext uri="{FF2B5EF4-FFF2-40B4-BE49-F238E27FC236}">
                <a16:creationId xmlns:a16="http://schemas.microsoft.com/office/drawing/2014/main" id="{D1D1064C-AA1D-9442-93F9-A6AF006554F7}"/>
              </a:ext>
            </a:extLst>
          </p:cNvPr>
          <p:cNvSpPr>
            <a:spLocks noGrp="1"/>
          </p:cNvSpPr>
          <p:nvPr>
            <p:ph type="body" sz="quarter" idx="18" hasCustomPrompt="1"/>
          </p:nvPr>
        </p:nvSpPr>
        <p:spPr>
          <a:xfrm>
            <a:off x="496384" y="1268505"/>
            <a:ext cx="7531197" cy="765175"/>
          </a:xfrm>
        </p:spPr>
        <p:txBody>
          <a:bodyPr>
            <a:normAutofit/>
          </a:bodyPr>
          <a:lstStyle>
            <a:lvl1pPr>
              <a:defRPr sz="1800" b="0" i="0">
                <a:latin typeface="Arial" panose="020B0604020202020204" pitchFamily="34" charset="0"/>
                <a:ea typeface="Lato" panose="020F0502020204030203" pitchFamily="34" charset="0"/>
              </a:defRPr>
            </a:lvl1pPr>
          </a:lstStyle>
          <a:p>
            <a:pPr lvl="0"/>
            <a:r>
              <a:rPr lang="en-GB">
                <a:solidFill>
                  <a:srgbClr val="222222"/>
                </a:solidFill>
                <a:latin typeface="Lato" panose="020F0502020204030203" pitchFamily="34" charset="77"/>
              </a:rPr>
              <a:t>Please insert tables according to the style below</a:t>
            </a:r>
            <a:endParaRPr lang="en-US"/>
          </a:p>
        </p:txBody>
      </p:sp>
      <p:sp>
        <p:nvSpPr>
          <p:cNvPr id="6" name="Table Placeholder 5">
            <a:extLst>
              <a:ext uri="{FF2B5EF4-FFF2-40B4-BE49-F238E27FC236}">
                <a16:creationId xmlns:a16="http://schemas.microsoft.com/office/drawing/2014/main" id="{7FEA4806-8CAE-8D4D-88AC-691B8A06E9A4}"/>
              </a:ext>
              <a:ext uri="{C183D7F6-B498-43B3-948B-1728B52AA6E4}">
                <adec:decorative xmlns:adec="http://schemas.microsoft.com/office/drawing/2017/decorative" val="1"/>
              </a:ext>
            </a:extLst>
          </p:cNvPr>
          <p:cNvSpPr>
            <a:spLocks noGrp="1"/>
          </p:cNvSpPr>
          <p:nvPr>
            <p:ph type="tbl" sz="quarter" idx="19"/>
          </p:nvPr>
        </p:nvSpPr>
        <p:spPr>
          <a:xfrm>
            <a:off x="496384" y="2392363"/>
            <a:ext cx="5191531" cy="2753795"/>
          </a:xfrm>
        </p:spPr>
        <p:txBody>
          <a:bodyPr/>
          <a:lstStyle>
            <a:lvl1pPr>
              <a:defRPr/>
            </a:lvl1pPr>
          </a:lstStyle>
          <a:p>
            <a:r>
              <a:rPr lang="en-US"/>
              <a:t>Click icon to add table</a:t>
            </a:r>
          </a:p>
        </p:txBody>
      </p:sp>
      <p:sp>
        <p:nvSpPr>
          <p:cNvPr id="8" name="Table Placeholder 5">
            <a:extLst>
              <a:ext uri="{FF2B5EF4-FFF2-40B4-BE49-F238E27FC236}">
                <a16:creationId xmlns:a16="http://schemas.microsoft.com/office/drawing/2014/main" id="{194BD8C5-50CB-3B48-80B0-64F3B438E273}"/>
              </a:ext>
              <a:ext uri="{C183D7F6-B498-43B3-948B-1728B52AA6E4}">
                <adec:decorative xmlns:adec="http://schemas.microsoft.com/office/drawing/2017/decorative" val="1"/>
              </a:ext>
            </a:extLst>
          </p:cNvPr>
          <p:cNvSpPr>
            <a:spLocks noGrp="1"/>
          </p:cNvSpPr>
          <p:nvPr>
            <p:ph type="tbl" sz="quarter" idx="20"/>
          </p:nvPr>
        </p:nvSpPr>
        <p:spPr>
          <a:xfrm>
            <a:off x="6096000" y="2392363"/>
            <a:ext cx="5191531" cy="2753795"/>
          </a:xfrm>
        </p:spPr>
        <p:txBody>
          <a:bodyPr/>
          <a:lstStyle>
            <a:lvl1pPr>
              <a:defRPr/>
            </a:lvl1pPr>
          </a:lstStyle>
          <a:p>
            <a:r>
              <a:rPr lang="en-US"/>
              <a:t>Click icon to add table</a:t>
            </a:r>
          </a:p>
        </p:txBody>
      </p:sp>
      <p:pic>
        <p:nvPicPr>
          <p:cNvPr id="11" name="Picture 10">
            <a:extLst>
              <a:ext uri="{FF2B5EF4-FFF2-40B4-BE49-F238E27FC236}">
                <a16:creationId xmlns:a16="http://schemas.microsoft.com/office/drawing/2014/main" id="{DF103E60-BDB7-1C8B-5FFE-00E26459E642}"/>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539923" y="6146056"/>
            <a:ext cx="585971" cy="197518"/>
          </a:xfrm>
          <a:prstGeom prst="rect">
            <a:avLst/>
          </a:prstGeom>
        </p:spPr>
      </p:pic>
    </p:spTree>
    <p:extLst>
      <p:ext uri="{BB962C8B-B14F-4D97-AF65-F5344CB8AC3E}">
        <p14:creationId xmlns:p14="http://schemas.microsoft.com/office/powerpoint/2010/main" val="3736091507"/>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p:cSld name="Chart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2D06FB-66AF-0540-962A-7751FA64099F}"/>
              </a:ext>
            </a:extLst>
          </p:cNvPr>
          <p:cNvSpPr>
            <a:spLocks noGrp="1"/>
          </p:cNvSpPr>
          <p:nvPr>
            <p:ph type="ctrTitle" hasCustomPrompt="1"/>
          </p:nvPr>
        </p:nvSpPr>
        <p:spPr>
          <a:xfrm>
            <a:off x="496384" y="487510"/>
            <a:ext cx="7531197" cy="765175"/>
          </a:xfrm>
          <a:prstGeom prst="rect">
            <a:avLst/>
          </a:prstGeom>
        </p:spPr>
        <p:txBody>
          <a:bodyPr anchor="t" anchorCtr="0">
            <a:normAutofit/>
          </a:bodyPr>
          <a:lstStyle>
            <a:lvl1pPr algn="l">
              <a:defRPr sz="4000" b="1" i="0">
                <a:solidFill>
                  <a:schemeClr val="tx1"/>
                </a:solidFill>
                <a:latin typeface="Arial" panose="020B0604020202020204" pitchFamily="34" charset="0"/>
              </a:defRPr>
            </a:lvl1pPr>
          </a:lstStyle>
          <a:p>
            <a:r>
              <a:rPr lang="en-US"/>
              <a:t>Chart examples</a:t>
            </a:r>
          </a:p>
        </p:txBody>
      </p:sp>
      <p:sp>
        <p:nvSpPr>
          <p:cNvPr id="5" name="Chart Placeholder 4">
            <a:extLst>
              <a:ext uri="{FF2B5EF4-FFF2-40B4-BE49-F238E27FC236}">
                <a16:creationId xmlns:a16="http://schemas.microsoft.com/office/drawing/2014/main" id="{7E3AB261-B17C-5046-A098-0ADB62DAAA76}"/>
              </a:ext>
              <a:ext uri="{C183D7F6-B498-43B3-948B-1728B52AA6E4}">
                <adec:decorative xmlns:adec="http://schemas.microsoft.com/office/drawing/2017/decorative" val="1"/>
              </a:ext>
            </a:extLst>
          </p:cNvPr>
          <p:cNvSpPr>
            <a:spLocks noGrp="1"/>
          </p:cNvSpPr>
          <p:nvPr>
            <p:ph type="chart" sz="quarter" idx="10"/>
          </p:nvPr>
        </p:nvSpPr>
        <p:spPr>
          <a:xfrm>
            <a:off x="487148" y="2015207"/>
            <a:ext cx="4700587" cy="3668713"/>
          </a:xfrm>
        </p:spPr>
        <p:txBody>
          <a:bodyPr/>
          <a:lstStyle>
            <a:lvl1pPr>
              <a:defRPr/>
            </a:lvl1pPr>
          </a:lstStyle>
          <a:p>
            <a:r>
              <a:rPr lang="en-US"/>
              <a:t>Click icon to add chart</a:t>
            </a:r>
          </a:p>
        </p:txBody>
      </p:sp>
      <p:sp>
        <p:nvSpPr>
          <p:cNvPr id="9" name="Chart Placeholder 4">
            <a:extLst>
              <a:ext uri="{FF2B5EF4-FFF2-40B4-BE49-F238E27FC236}">
                <a16:creationId xmlns:a16="http://schemas.microsoft.com/office/drawing/2014/main" id="{3A5B2D22-2763-9D41-9CA4-2B9DADCE1519}"/>
              </a:ext>
              <a:ext uri="{C183D7F6-B498-43B3-948B-1728B52AA6E4}">
                <adec:decorative xmlns:adec="http://schemas.microsoft.com/office/drawing/2017/decorative" val="1"/>
              </a:ext>
            </a:extLst>
          </p:cNvPr>
          <p:cNvSpPr>
            <a:spLocks noGrp="1"/>
          </p:cNvSpPr>
          <p:nvPr>
            <p:ph type="chart" sz="quarter" idx="11"/>
          </p:nvPr>
        </p:nvSpPr>
        <p:spPr>
          <a:xfrm>
            <a:off x="6359933" y="2015206"/>
            <a:ext cx="4700587" cy="3668713"/>
          </a:xfrm>
        </p:spPr>
        <p:txBody>
          <a:bodyPr/>
          <a:lstStyle>
            <a:lvl1pPr>
              <a:defRPr/>
            </a:lvl1pPr>
          </a:lstStyle>
          <a:p>
            <a:r>
              <a:rPr lang="en-US"/>
              <a:t>Click icon to add chart</a:t>
            </a:r>
          </a:p>
        </p:txBody>
      </p:sp>
      <p:sp>
        <p:nvSpPr>
          <p:cNvPr id="6" name="Text Placeholder 4">
            <a:extLst>
              <a:ext uri="{FF2B5EF4-FFF2-40B4-BE49-F238E27FC236}">
                <a16:creationId xmlns:a16="http://schemas.microsoft.com/office/drawing/2014/main" id="{D00CB555-DC95-4199-AD2B-E93B100471F4}"/>
              </a:ext>
            </a:extLst>
          </p:cNvPr>
          <p:cNvSpPr>
            <a:spLocks noGrp="1"/>
          </p:cNvSpPr>
          <p:nvPr>
            <p:ph type="body" sz="quarter" idx="18" hasCustomPrompt="1"/>
          </p:nvPr>
        </p:nvSpPr>
        <p:spPr>
          <a:xfrm>
            <a:off x="487148" y="1268506"/>
            <a:ext cx="7540433" cy="411422"/>
          </a:xfrm>
        </p:spPr>
        <p:txBody>
          <a:bodyPr>
            <a:normAutofit/>
          </a:bodyPr>
          <a:lstStyle>
            <a:lvl1pPr>
              <a:defRPr sz="1600" b="0" i="0">
                <a:latin typeface="Arial" panose="020B0604020202020204" pitchFamily="34" charset="0"/>
                <a:ea typeface="Lato" panose="020F0502020204030203" pitchFamily="34" charset="0"/>
              </a:defRPr>
            </a:lvl1pPr>
          </a:lstStyle>
          <a:p>
            <a:pPr lvl="0"/>
            <a:r>
              <a:rPr lang="en-GB">
                <a:solidFill>
                  <a:srgbClr val="222222"/>
                </a:solidFill>
                <a:latin typeface="Lato" panose="020F0502020204030203" pitchFamily="34" charset="77"/>
              </a:rPr>
              <a:t>Please insert charts according to the style below</a:t>
            </a:r>
            <a:endParaRPr lang="en-US"/>
          </a:p>
        </p:txBody>
      </p:sp>
      <p:pic>
        <p:nvPicPr>
          <p:cNvPr id="11" name="Picture 10">
            <a:extLst>
              <a:ext uri="{FF2B5EF4-FFF2-40B4-BE49-F238E27FC236}">
                <a16:creationId xmlns:a16="http://schemas.microsoft.com/office/drawing/2014/main" id="{43795A4B-71F7-7928-C8AF-CD1CD897C00B}"/>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539923" y="6146056"/>
            <a:ext cx="585971" cy="197518"/>
          </a:xfrm>
          <a:prstGeom prst="rect">
            <a:avLst/>
          </a:prstGeom>
        </p:spPr>
      </p:pic>
    </p:spTree>
    <p:extLst>
      <p:ext uri="{BB962C8B-B14F-4D97-AF65-F5344CB8AC3E}">
        <p14:creationId xmlns:p14="http://schemas.microsoft.com/office/powerpoint/2010/main" val="3394925694"/>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p:cSld name="Sign Off (White)">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A3685A73-17F1-FC81-55C6-7E7CEAE7316B}"/>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548396" y="520117"/>
            <a:ext cx="3746500" cy="381000"/>
          </a:xfrm>
          <a:prstGeom prst="rect">
            <a:avLst/>
          </a:prstGeom>
        </p:spPr>
      </p:pic>
      <p:sp>
        <p:nvSpPr>
          <p:cNvPr id="5" name="Title 1">
            <a:extLst>
              <a:ext uri="{FF2B5EF4-FFF2-40B4-BE49-F238E27FC236}">
                <a16:creationId xmlns:a16="http://schemas.microsoft.com/office/drawing/2014/main" id="{6BB0F4FE-EC56-48AB-9963-F89D9B52283A}"/>
              </a:ext>
            </a:extLst>
          </p:cNvPr>
          <p:cNvSpPr>
            <a:spLocks noGrp="1"/>
          </p:cNvSpPr>
          <p:nvPr>
            <p:ph type="ctrTitle" hasCustomPrompt="1"/>
          </p:nvPr>
        </p:nvSpPr>
        <p:spPr>
          <a:xfrm>
            <a:off x="548397" y="3036320"/>
            <a:ext cx="5914608" cy="785359"/>
          </a:xfrm>
          <a:prstGeom prst="rect">
            <a:avLst/>
          </a:prstGeom>
        </p:spPr>
        <p:txBody>
          <a:bodyPr anchor="t" anchorCtr="0">
            <a:noAutofit/>
          </a:bodyPr>
          <a:lstStyle>
            <a:lvl1pPr algn="l">
              <a:defRPr sz="6000" b="1" i="0">
                <a:solidFill>
                  <a:schemeClr val="tx1"/>
                </a:solidFill>
                <a:latin typeface="Arial" panose="020B0604020202020204" pitchFamily="34" charset="0"/>
              </a:defRPr>
            </a:lvl1pPr>
          </a:lstStyle>
          <a:p>
            <a:r>
              <a:rPr lang="en-US"/>
              <a:t>Thank you.</a:t>
            </a:r>
          </a:p>
        </p:txBody>
      </p:sp>
    </p:spTree>
    <p:extLst>
      <p:ext uri="{BB962C8B-B14F-4D97-AF65-F5344CB8AC3E}">
        <p14:creationId xmlns:p14="http://schemas.microsoft.com/office/powerpoint/2010/main" val="342220569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itle Slide (Purple)">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84A5B340-A139-43F1-8897-F72E32D27686}"/>
              </a:ext>
              <a:ext uri="{C183D7F6-B498-43B3-948B-1728B52AA6E4}">
                <adec:decorative xmlns:adec="http://schemas.microsoft.com/office/drawing/2017/decorative" val="1"/>
              </a:ext>
            </a:extLst>
          </p:cNvPr>
          <p:cNvSpPr/>
          <p:nvPr/>
        </p:nvSpPr>
        <p:spPr>
          <a:xfrm>
            <a:off x="0" y="0"/>
            <a:ext cx="12191999" cy="6858000"/>
          </a:xfrm>
          <a:prstGeom prst="rect">
            <a:avLst/>
          </a:prstGeom>
          <a:solidFill>
            <a:srgbClr val="0043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latin typeface="Arial" panose="020B0604020202020204" pitchFamily="34" charset="0"/>
            </a:endParaRPr>
          </a:p>
        </p:txBody>
      </p:sp>
      <p:sp>
        <p:nvSpPr>
          <p:cNvPr id="9" name="Title 1">
            <a:extLst>
              <a:ext uri="{FF2B5EF4-FFF2-40B4-BE49-F238E27FC236}">
                <a16:creationId xmlns:a16="http://schemas.microsoft.com/office/drawing/2014/main" id="{8C754D0E-89A1-D130-ED83-26F482592FD5}"/>
              </a:ext>
            </a:extLst>
          </p:cNvPr>
          <p:cNvSpPr>
            <a:spLocks noGrp="1"/>
          </p:cNvSpPr>
          <p:nvPr>
            <p:ph type="ctrTitle" hasCustomPrompt="1"/>
          </p:nvPr>
        </p:nvSpPr>
        <p:spPr>
          <a:xfrm>
            <a:off x="724988" y="722208"/>
            <a:ext cx="4120710" cy="1276350"/>
          </a:xfrm>
          <a:prstGeom prst="rect">
            <a:avLst/>
          </a:prstGeom>
        </p:spPr>
        <p:txBody>
          <a:bodyPr anchor="t" anchorCtr="0">
            <a:normAutofit/>
          </a:bodyPr>
          <a:lstStyle>
            <a:lvl1pPr algn="l">
              <a:defRPr sz="4000" b="1" i="0">
                <a:solidFill>
                  <a:schemeClr val="bg1"/>
                </a:solidFill>
                <a:latin typeface="Arial" panose="020B0604020202020204" pitchFamily="34" charset="0"/>
              </a:defRPr>
            </a:lvl1pPr>
          </a:lstStyle>
          <a:p>
            <a:r>
              <a:rPr lang="en-US"/>
              <a:t>This is a sample title page layout</a:t>
            </a:r>
          </a:p>
        </p:txBody>
      </p:sp>
      <p:sp>
        <p:nvSpPr>
          <p:cNvPr id="10" name="Subtitle 2">
            <a:extLst>
              <a:ext uri="{FF2B5EF4-FFF2-40B4-BE49-F238E27FC236}">
                <a16:creationId xmlns:a16="http://schemas.microsoft.com/office/drawing/2014/main" id="{D777E65B-BEAB-C8F0-F6CF-8CDC4D262CA5}"/>
              </a:ext>
            </a:extLst>
          </p:cNvPr>
          <p:cNvSpPr>
            <a:spLocks noGrp="1"/>
          </p:cNvSpPr>
          <p:nvPr>
            <p:ph type="subTitle" idx="1" hasCustomPrompt="1"/>
          </p:nvPr>
        </p:nvSpPr>
        <p:spPr>
          <a:xfrm>
            <a:off x="724988" y="2241489"/>
            <a:ext cx="3924300" cy="1356518"/>
          </a:xfrm>
          <a:prstGeom prst="rect">
            <a:avLst/>
          </a:prstGeom>
        </p:spPr>
        <p:txBody>
          <a:bodyPr>
            <a:normAutofit/>
          </a:bodyPr>
          <a:lstStyle>
            <a:lvl1pPr marL="0" indent="0" algn="l">
              <a:buNone/>
              <a:defRPr sz="2000">
                <a:solidFill>
                  <a:schemeClr val="bg1"/>
                </a:solidFill>
                <a:latin typeface="Arial" panose="020B0604020202020204" pitchFamily="34" charset="0"/>
                <a:ea typeface="Lato" panose="020F0502020204030203"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Subtitle here please</a:t>
            </a:r>
            <a:endParaRPr lang="en-US"/>
          </a:p>
        </p:txBody>
      </p:sp>
      <p:sp>
        <p:nvSpPr>
          <p:cNvPr id="8" name="Picture Placeholder 7">
            <a:extLst>
              <a:ext uri="{FF2B5EF4-FFF2-40B4-BE49-F238E27FC236}">
                <a16:creationId xmlns:a16="http://schemas.microsoft.com/office/drawing/2014/main" id="{7834F175-C293-AF7E-16DD-0AFA62C17017}"/>
              </a:ext>
              <a:ext uri="{C183D7F6-B498-43B3-948B-1728B52AA6E4}">
                <adec:decorative xmlns:adec="http://schemas.microsoft.com/office/drawing/2017/decorative" val="1"/>
              </a:ext>
            </a:extLst>
          </p:cNvPr>
          <p:cNvSpPr>
            <a:spLocks noGrp="1"/>
          </p:cNvSpPr>
          <p:nvPr>
            <p:ph type="pic" sz="quarter" idx="10"/>
          </p:nvPr>
        </p:nvSpPr>
        <p:spPr>
          <a:xfrm>
            <a:off x="5730875" y="-9054"/>
            <a:ext cx="6461125" cy="6867053"/>
          </a:xfrm>
          <a:custGeom>
            <a:avLst/>
            <a:gdLst>
              <a:gd name="connsiteX0" fmla="*/ 0 w 6461125"/>
              <a:gd name="connsiteY0" fmla="*/ 0 h 6858000"/>
              <a:gd name="connsiteX1" fmla="*/ 6461125 w 6461125"/>
              <a:gd name="connsiteY1" fmla="*/ 0 h 6858000"/>
              <a:gd name="connsiteX2" fmla="*/ 6461125 w 6461125"/>
              <a:gd name="connsiteY2" fmla="*/ 6858000 h 6858000"/>
              <a:gd name="connsiteX3" fmla="*/ 0 w 6461125"/>
              <a:gd name="connsiteY3" fmla="*/ 6858000 h 6858000"/>
              <a:gd name="connsiteX4" fmla="*/ 0 w 6461125"/>
              <a:gd name="connsiteY4" fmla="*/ 0 h 6858000"/>
              <a:gd name="connsiteX0" fmla="*/ 1910281 w 6461125"/>
              <a:gd name="connsiteY0" fmla="*/ 0 h 6867053"/>
              <a:gd name="connsiteX1" fmla="*/ 6461125 w 6461125"/>
              <a:gd name="connsiteY1" fmla="*/ 9053 h 6867053"/>
              <a:gd name="connsiteX2" fmla="*/ 6461125 w 6461125"/>
              <a:gd name="connsiteY2" fmla="*/ 6867053 h 6867053"/>
              <a:gd name="connsiteX3" fmla="*/ 0 w 6461125"/>
              <a:gd name="connsiteY3" fmla="*/ 6867053 h 6867053"/>
              <a:gd name="connsiteX4" fmla="*/ 1910281 w 6461125"/>
              <a:gd name="connsiteY4" fmla="*/ 0 h 68670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61125" h="6867053">
                <a:moveTo>
                  <a:pt x="1910281" y="0"/>
                </a:moveTo>
                <a:lnTo>
                  <a:pt x="6461125" y="9053"/>
                </a:lnTo>
                <a:lnTo>
                  <a:pt x="6461125" y="6867053"/>
                </a:lnTo>
                <a:lnTo>
                  <a:pt x="0" y="6867053"/>
                </a:lnTo>
                <a:lnTo>
                  <a:pt x="1910281" y="0"/>
                </a:lnTo>
                <a:close/>
              </a:path>
            </a:pathLst>
          </a:custGeom>
        </p:spPr>
        <p:txBody>
          <a:bodyPr/>
          <a:lstStyle>
            <a:lvl1pPr>
              <a:defRPr/>
            </a:lvl1pPr>
          </a:lstStyle>
          <a:p>
            <a:r>
              <a:rPr lang="en-US"/>
              <a:t>Click icon to add picture</a:t>
            </a:r>
          </a:p>
        </p:txBody>
      </p:sp>
      <p:sp>
        <p:nvSpPr>
          <p:cNvPr id="12" name="Slide Number Placeholder 3">
            <a:extLst>
              <a:ext uri="{FF2B5EF4-FFF2-40B4-BE49-F238E27FC236}">
                <a16:creationId xmlns:a16="http://schemas.microsoft.com/office/drawing/2014/main" id="{FFF09C79-A037-9375-CD24-528B9B5A1AA9}"/>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Arial" panose="020B0604020202020204" pitchFamily="34" charset="0"/>
                <a:ea typeface="Lato" panose="020F0502020204030203" pitchFamily="34" charset="0"/>
              </a:rPr>
              <a:pPr algn="ctr"/>
              <a:t>‹#›</a:t>
            </a:fld>
            <a:endParaRPr lang="en-US" sz="1200">
              <a:solidFill>
                <a:schemeClr val="bg1"/>
              </a:solidFill>
              <a:latin typeface="Arial" panose="020B0604020202020204" pitchFamily="34" charset="0"/>
              <a:ea typeface="Lato" panose="020F0502020204030203" pitchFamily="34" charset="0"/>
            </a:endParaRPr>
          </a:p>
        </p:txBody>
      </p:sp>
      <p:sp>
        <p:nvSpPr>
          <p:cNvPr id="15" name="Slide Number Placeholder 3">
            <a:extLst>
              <a:ext uri="{FF2B5EF4-FFF2-40B4-BE49-F238E27FC236}">
                <a16:creationId xmlns:a16="http://schemas.microsoft.com/office/drawing/2014/main" id="{FFF09C79-A037-9375-CD24-528B9B5A1AA9}"/>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Arial" panose="020B0604020202020204" pitchFamily="34" charset="0"/>
                <a:ea typeface="Lato" panose="020F0502020204030203" pitchFamily="34" charset="0"/>
              </a:rPr>
              <a:pPr algn="ctr"/>
              <a:t>‹#›</a:t>
            </a:fld>
            <a:endParaRPr lang="en-US" sz="1200">
              <a:solidFill>
                <a:schemeClr val="bg1"/>
              </a:solidFill>
              <a:latin typeface="Arial" panose="020B0604020202020204" pitchFamily="34" charset="0"/>
              <a:ea typeface="Lato" panose="020F0502020204030203" pitchFamily="34" charset="0"/>
            </a:endParaRPr>
          </a:p>
        </p:txBody>
      </p:sp>
      <p:sp>
        <p:nvSpPr>
          <p:cNvPr id="11" name="Slide Number Placeholder 3">
            <a:extLst>
              <a:ext uri="{FF2B5EF4-FFF2-40B4-BE49-F238E27FC236}">
                <a16:creationId xmlns:a16="http://schemas.microsoft.com/office/drawing/2014/main" id="{3F493EF1-4743-3D68-A7D4-BD0AAF73A2EC}"/>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Arial" panose="020B0604020202020204" pitchFamily="34" charset="0"/>
                <a:ea typeface="Lato" panose="020F0502020204030203" pitchFamily="34" charset="0"/>
              </a:rPr>
              <a:pPr algn="ctr"/>
              <a:t>‹#›</a:t>
            </a:fld>
            <a:endParaRPr lang="en-US" sz="1200">
              <a:solidFill>
                <a:schemeClr val="bg1"/>
              </a:solidFill>
              <a:latin typeface="Arial" panose="020B0604020202020204" pitchFamily="34" charset="0"/>
              <a:ea typeface="Lato" panose="020F0502020204030203" pitchFamily="34" charset="0"/>
            </a:endParaRPr>
          </a:p>
        </p:txBody>
      </p:sp>
      <p:sp>
        <p:nvSpPr>
          <p:cNvPr id="16" name="Slide Number Placeholder 3">
            <a:extLst>
              <a:ext uri="{FF2B5EF4-FFF2-40B4-BE49-F238E27FC236}">
                <a16:creationId xmlns:a16="http://schemas.microsoft.com/office/drawing/2014/main" id="{66A05BEE-DA09-2B0A-00C0-E0A218F9794D}"/>
              </a:ext>
            </a:extLst>
          </p:cNvPr>
          <p:cNvSpPr txBox="1">
            <a:spLocks/>
          </p:cNvSpPr>
          <p:nvPr userDrawn="1"/>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Arial" panose="020B0604020202020204" pitchFamily="34" charset="0"/>
                <a:ea typeface="Lato" panose="020F0502020204030203" pitchFamily="34" charset="0"/>
              </a:rPr>
              <a:pPr algn="ctr"/>
              <a:t>‹#›</a:t>
            </a:fld>
            <a:endParaRPr lang="en-US" sz="1200">
              <a:solidFill>
                <a:schemeClr val="bg1"/>
              </a:solidFill>
              <a:latin typeface="Arial" panose="020B0604020202020204" pitchFamily="34" charset="0"/>
              <a:ea typeface="Lato" panose="020F0502020204030203" pitchFamily="34" charset="0"/>
            </a:endParaRPr>
          </a:p>
        </p:txBody>
      </p:sp>
      <p:pic>
        <p:nvPicPr>
          <p:cNvPr id="18" name="Picture 17">
            <a:extLst>
              <a:ext uri="{FF2B5EF4-FFF2-40B4-BE49-F238E27FC236}">
                <a16:creationId xmlns:a16="http://schemas.microsoft.com/office/drawing/2014/main" id="{6102A304-1E8A-EDEA-6F50-5712395A378F}"/>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724988" y="5795023"/>
            <a:ext cx="3746500" cy="381000"/>
          </a:xfrm>
          <a:prstGeom prst="rect">
            <a:avLst/>
          </a:prstGeom>
        </p:spPr>
      </p:pic>
    </p:spTree>
    <p:extLst>
      <p:ext uri="{BB962C8B-B14F-4D97-AF65-F5344CB8AC3E}">
        <p14:creationId xmlns:p14="http://schemas.microsoft.com/office/powerpoint/2010/main" val="764976578"/>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p:cSld name="Sign Off (Grey)">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DEA45CF0-3F95-1A42-9B3B-E6BE7FB099B3}"/>
              </a:ext>
              <a:ext uri="{C183D7F6-B498-43B3-948B-1728B52AA6E4}">
                <adec:decorative xmlns:adec="http://schemas.microsoft.com/office/drawing/2017/decorative" val="1"/>
              </a:ext>
            </a:extLst>
          </p:cNvPr>
          <p:cNvSpPr/>
          <p:nvPr/>
        </p:nvSpPr>
        <p:spPr>
          <a:xfrm>
            <a:off x="0" y="0"/>
            <a:ext cx="12192000" cy="6858000"/>
          </a:xfrm>
          <a:prstGeom prst="rect">
            <a:avLst/>
          </a:prstGeom>
          <a:solidFill>
            <a:srgbClr val="F7F4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latin typeface="Arial" panose="020B0604020202020204" pitchFamily="34" charset="0"/>
            </a:endParaRPr>
          </a:p>
        </p:txBody>
      </p:sp>
      <p:pic>
        <p:nvPicPr>
          <p:cNvPr id="7" name="Picture 6">
            <a:extLst>
              <a:ext uri="{FF2B5EF4-FFF2-40B4-BE49-F238E27FC236}">
                <a16:creationId xmlns:a16="http://schemas.microsoft.com/office/drawing/2014/main" id="{413F1794-4DE3-7521-99C3-A3EA1D51B042}"/>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548396" y="520117"/>
            <a:ext cx="3746500" cy="381000"/>
          </a:xfrm>
          <a:prstGeom prst="rect">
            <a:avLst/>
          </a:prstGeom>
        </p:spPr>
      </p:pic>
      <p:sp>
        <p:nvSpPr>
          <p:cNvPr id="10" name="Title 1">
            <a:extLst>
              <a:ext uri="{FF2B5EF4-FFF2-40B4-BE49-F238E27FC236}">
                <a16:creationId xmlns:a16="http://schemas.microsoft.com/office/drawing/2014/main" id="{03EE2BE5-8ACB-AEEC-9048-198EE0A1A95B}"/>
              </a:ext>
            </a:extLst>
          </p:cNvPr>
          <p:cNvSpPr>
            <a:spLocks noGrp="1"/>
          </p:cNvSpPr>
          <p:nvPr>
            <p:ph type="ctrTitle" hasCustomPrompt="1"/>
          </p:nvPr>
        </p:nvSpPr>
        <p:spPr>
          <a:xfrm>
            <a:off x="548397" y="3036320"/>
            <a:ext cx="5914608" cy="785359"/>
          </a:xfrm>
          <a:prstGeom prst="rect">
            <a:avLst/>
          </a:prstGeom>
        </p:spPr>
        <p:txBody>
          <a:bodyPr anchor="t" anchorCtr="0">
            <a:noAutofit/>
          </a:bodyPr>
          <a:lstStyle>
            <a:lvl1pPr algn="l">
              <a:defRPr sz="6000" b="1" i="0">
                <a:solidFill>
                  <a:schemeClr val="tx1"/>
                </a:solidFill>
                <a:latin typeface="Arial" panose="020B0604020202020204" pitchFamily="34" charset="0"/>
              </a:defRPr>
            </a:lvl1pPr>
          </a:lstStyle>
          <a:p>
            <a:r>
              <a:rPr lang="en-US"/>
              <a:t>Thank you.</a:t>
            </a:r>
          </a:p>
        </p:txBody>
      </p:sp>
      <p:sp>
        <p:nvSpPr>
          <p:cNvPr id="6" name="Slide Number Placeholder 3">
            <a:extLst>
              <a:ext uri="{FF2B5EF4-FFF2-40B4-BE49-F238E27FC236}">
                <a16:creationId xmlns:a16="http://schemas.microsoft.com/office/drawing/2014/main" id="{75F5B124-24E3-B2E2-3A9C-BF1095966796}"/>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tx1"/>
                </a:solidFill>
                <a:latin typeface="Arial" panose="020B0604020202020204" pitchFamily="34" charset="0"/>
                <a:ea typeface="Lato" panose="020F0502020204030203" pitchFamily="34" charset="0"/>
              </a:rPr>
              <a:pPr algn="ctr"/>
              <a:t>‹#›</a:t>
            </a:fld>
            <a:endParaRPr lang="en-US" sz="1200">
              <a:solidFill>
                <a:schemeClr val="tx1"/>
              </a:solidFill>
              <a:latin typeface="Arial" panose="020B0604020202020204" pitchFamily="34" charset="0"/>
              <a:ea typeface="Lato" panose="020F0502020204030203" pitchFamily="34" charset="0"/>
            </a:endParaRPr>
          </a:p>
        </p:txBody>
      </p:sp>
      <p:sp>
        <p:nvSpPr>
          <p:cNvPr id="11" name="Slide Number Placeholder 3">
            <a:extLst>
              <a:ext uri="{FF2B5EF4-FFF2-40B4-BE49-F238E27FC236}">
                <a16:creationId xmlns:a16="http://schemas.microsoft.com/office/drawing/2014/main" id="{75F5B124-24E3-B2E2-3A9C-BF1095966796}"/>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tx1"/>
                </a:solidFill>
                <a:latin typeface="Arial" panose="020B0604020202020204" pitchFamily="34" charset="0"/>
                <a:ea typeface="Lato" panose="020F0502020204030203" pitchFamily="34" charset="0"/>
              </a:rPr>
              <a:pPr algn="ctr"/>
              <a:t>‹#›</a:t>
            </a:fld>
            <a:endParaRPr lang="en-US" sz="1200">
              <a:solidFill>
                <a:schemeClr val="tx1"/>
              </a:solidFill>
              <a:latin typeface="Arial" panose="020B0604020202020204" pitchFamily="34" charset="0"/>
              <a:ea typeface="Lato" panose="020F0502020204030203" pitchFamily="34" charset="0"/>
            </a:endParaRPr>
          </a:p>
        </p:txBody>
      </p:sp>
      <p:sp>
        <p:nvSpPr>
          <p:cNvPr id="8" name="Slide Number Placeholder 3">
            <a:extLst>
              <a:ext uri="{FF2B5EF4-FFF2-40B4-BE49-F238E27FC236}">
                <a16:creationId xmlns:a16="http://schemas.microsoft.com/office/drawing/2014/main" id="{80DCBC59-EF55-546A-5C94-1162E0F87A8D}"/>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tx1"/>
                </a:solidFill>
                <a:latin typeface="Arial" panose="020B0604020202020204" pitchFamily="34" charset="0"/>
                <a:ea typeface="Lato" panose="020F0502020204030203" pitchFamily="34" charset="0"/>
              </a:rPr>
              <a:pPr algn="ctr"/>
              <a:t>‹#›</a:t>
            </a:fld>
            <a:endParaRPr lang="en-US" sz="1200">
              <a:solidFill>
                <a:schemeClr val="tx1"/>
              </a:solidFill>
              <a:latin typeface="Arial" panose="020B0604020202020204" pitchFamily="34" charset="0"/>
              <a:ea typeface="Lato" panose="020F0502020204030203" pitchFamily="34" charset="0"/>
            </a:endParaRPr>
          </a:p>
        </p:txBody>
      </p:sp>
      <p:sp>
        <p:nvSpPr>
          <p:cNvPr id="9" name="Slide Number Placeholder 3">
            <a:extLst>
              <a:ext uri="{FF2B5EF4-FFF2-40B4-BE49-F238E27FC236}">
                <a16:creationId xmlns:a16="http://schemas.microsoft.com/office/drawing/2014/main" id="{1E492165-A451-E447-4C5C-8FD4BCE717ED}"/>
              </a:ext>
            </a:extLst>
          </p:cNvPr>
          <p:cNvSpPr txBox="1">
            <a:spLocks/>
          </p:cNvSpPr>
          <p:nvPr userDrawn="1"/>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tx1"/>
                </a:solidFill>
                <a:latin typeface="Arial" panose="020B0604020202020204" pitchFamily="34" charset="0"/>
                <a:ea typeface="Lato" panose="020F0502020204030203" pitchFamily="34" charset="0"/>
              </a:rPr>
              <a:pPr algn="ctr"/>
              <a:t>‹#›</a:t>
            </a:fld>
            <a:endParaRPr lang="en-US" sz="1200">
              <a:solidFill>
                <a:schemeClr val="tx1"/>
              </a:solidFill>
              <a:latin typeface="Arial" panose="020B0604020202020204" pitchFamily="34" charset="0"/>
              <a:ea typeface="Lato" panose="020F0502020204030203" pitchFamily="34" charset="0"/>
            </a:endParaRPr>
          </a:p>
        </p:txBody>
      </p:sp>
    </p:spTree>
    <p:extLst>
      <p:ext uri="{BB962C8B-B14F-4D97-AF65-F5344CB8AC3E}">
        <p14:creationId xmlns:p14="http://schemas.microsoft.com/office/powerpoint/2010/main" val="2644940727"/>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p:cSld name="Sign Off (Teal)">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DEA45CF0-3F95-1A42-9B3B-E6BE7FB099B3}"/>
              </a:ext>
              <a:ext uri="{C183D7F6-B498-43B3-948B-1728B52AA6E4}">
                <adec:decorative xmlns:adec="http://schemas.microsoft.com/office/drawing/2017/decorative" val="1"/>
              </a:ext>
            </a:extLst>
          </p:cNvPr>
          <p:cNvSpPr/>
          <p:nvPr/>
        </p:nvSpPr>
        <p:spPr>
          <a:xfrm>
            <a:off x="0" y="0"/>
            <a:ext cx="12192000" cy="6858000"/>
          </a:xfrm>
          <a:prstGeom prst="rect">
            <a:avLst/>
          </a:prstGeom>
          <a:solidFill>
            <a:srgbClr val="2280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latin typeface="Arial" panose="020B0604020202020204" pitchFamily="34" charset="0"/>
            </a:endParaRPr>
          </a:p>
        </p:txBody>
      </p:sp>
      <p:pic>
        <p:nvPicPr>
          <p:cNvPr id="6" name="Picture 5">
            <a:extLst>
              <a:ext uri="{FF2B5EF4-FFF2-40B4-BE49-F238E27FC236}">
                <a16:creationId xmlns:a16="http://schemas.microsoft.com/office/drawing/2014/main" id="{60C3E21D-BC07-D497-6D64-7B8F37E6D389}"/>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548396" y="520117"/>
            <a:ext cx="3746500" cy="381000"/>
          </a:xfrm>
          <a:prstGeom prst="rect">
            <a:avLst/>
          </a:prstGeom>
        </p:spPr>
      </p:pic>
      <p:sp>
        <p:nvSpPr>
          <p:cNvPr id="11" name="Title 1">
            <a:extLst>
              <a:ext uri="{FF2B5EF4-FFF2-40B4-BE49-F238E27FC236}">
                <a16:creationId xmlns:a16="http://schemas.microsoft.com/office/drawing/2014/main" id="{D4697667-507F-5A4F-34CE-8753A67C4B22}"/>
              </a:ext>
            </a:extLst>
          </p:cNvPr>
          <p:cNvSpPr>
            <a:spLocks noGrp="1"/>
          </p:cNvSpPr>
          <p:nvPr>
            <p:ph type="ctrTitle" hasCustomPrompt="1"/>
          </p:nvPr>
        </p:nvSpPr>
        <p:spPr>
          <a:xfrm>
            <a:off x="548397" y="3036320"/>
            <a:ext cx="5914608" cy="785359"/>
          </a:xfrm>
          <a:prstGeom prst="rect">
            <a:avLst/>
          </a:prstGeom>
        </p:spPr>
        <p:txBody>
          <a:bodyPr anchor="t" anchorCtr="0">
            <a:noAutofit/>
          </a:bodyPr>
          <a:lstStyle>
            <a:lvl1pPr algn="l">
              <a:defRPr sz="6000" b="1" i="0">
                <a:solidFill>
                  <a:schemeClr val="bg1"/>
                </a:solidFill>
                <a:latin typeface="Arial" panose="020B0604020202020204" pitchFamily="34" charset="0"/>
              </a:defRPr>
            </a:lvl1pPr>
          </a:lstStyle>
          <a:p>
            <a:r>
              <a:rPr lang="en-US"/>
              <a:t>Thank you.</a:t>
            </a:r>
          </a:p>
        </p:txBody>
      </p:sp>
      <p:sp>
        <p:nvSpPr>
          <p:cNvPr id="7" name="Slide Number Placeholder 3">
            <a:extLst>
              <a:ext uri="{FF2B5EF4-FFF2-40B4-BE49-F238E27FC236}">
                <a16:creationId xmlns:a16="http://schemas.microsoft.com/office/drawing/2014/main" id="{6F9AEA07-6063-C310-D4B0-ECA8CA465D2C}"/>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Arial" panose="020B0604020202020204" pitchFamily="34" charset="0"/>
                <a:ea typeface="Lato" panose="020F0502020204030203" pitchFamily="34" charset="0"/>
              </a:rPr>
              <a:pPr algn="ctr"/>
              <a:t>‹#›</a:t>
            </a:fld>
            <a:endParaRPr lang="en-US" sz="1200">
              <a:solidFill>
                <a:schemeClr val="bg1"/>
              </a:solidFill>
              <a:latin typeface="Arial" panose="020B0604020202020204" pitchFamily="34" charset="0"/>
              <a:ea typeface="Lato" panose="020F0502020204030203" pitchFamily="34" charset="0"/>
            </a:endParaRPr>
          </a:p>
        </p:txBody>
      </p:sp>
      <p:sp>
        <p:nvSpPr>
          <p:cNvPr id="10" name="Slide Number Placeholder 3">
            <a:extLst>
              <a:ext uri="{FF2B5EF4-FFF2-40B4-BE49-F238E27FC236}">
                <a16:creationId xmlns:a16="http://schemas.microsoft.com/office/drawing/2014/main" id="{6F9AEA07-6063-C310-D4B0-ECA8CA465D2C}"/>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Arial" panose="020B0604020202020204" pitchFamily="34" charset="0"/>
                <a:ea typeface="Lato" panose="020F0502020204030203" pitchFamily="34" charset="0"/>
              </a:rPr>
              <a:pPr algn="ctr"/>
              <a:t>‹#›</a:t>
            </a:fld>
            <a:endParaRPr lang="en-US" sz="1200">
              <a:solidFill>
                <a:schemeClr val="bg1"/>
              </a:solidFill>
              <a:latin typeface="Arial" panose="020B0604020202020204" pitchFamily="34" charset="0"/>
              <a:ea typeface="Lato" panose="020F0502020204030203" pitchFamily="34" charset="0"/>
            </a:endParaRPr>
          </a:p>
        </p:txBody>
      </p:sp>
      <p:sp>
        <p:nvSpPr>
          <p:cNvPr id="8" name="Slide Number Placeholder 3">
            <a:extLst>
              <a:ext uri="{FF2B5EF4-FFF2-40B4-BE49-F238E27FC236}">
                <a16:creationId xmlns:a16="http://schemas.microsoft.com/office/drawing/2014/main" id="{705628E1-5DD2-CC08-C413-3D0344AF1DF2}"/>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Arial" panose="020B0604020202020204" pitchFamily="34" charset="0"/>
                <a:ea typeface="Lato" panose="020F0502020204030203" pitchFamily="34" charset="0"/>
              </a:rPr>
              <a:pPr algn="ctr"/>
              <a:t>‹#›</a:t>
            </a:fld>
            <a:endParaRPr lang="en-US" sz="1200">
              <a:solidFill>
                <a:schemeClr val="bg1"/>
              </a:solidFill>
              <a:latin typeface="Arial" panose="020B0604020202020204" pitchFamily="34" charset="0"/>
              <a:ea typeface="Lato" panose="020F0502020204030203" pitchFamily="34" charset="0"/>
            </a:endParaRPr>
          </a:p>
        </p:txBody>
      </p:sp>
      <p:sp>
        <p:nvSpPr>
          <p:cNvPr id="9" name="Slide Number Placeholder 3">
            <a:extLst>
              <a:ext uri="{FF2B5EF4-FFF2-40B4-BE49-F238E27FC236}">
                <a16:creationId xmlns:a16="http://schemas.microsoft.com/office/drawing/2014/main" id="{2218A786-6A46-852B-AF07-3F9FBBB25ED6}"/>
              </a:ext>
            </a:extLst>
          </p:cNvPr>
          <p:cNvSpPr txBox="1">
            <a:spLocks/>
          </p:cNvSpPr>
          <p:nvPr userDrawn="1"/>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Arial" panose="020B0604020202020204" pitchFamily="34" charset="0"/>
                <a:ea typeface="Lato" panose="020F0502020204030203" pitchFamily="34" charset="0"/>
              </a:rPr>
              <a:pPr algn="ctr"/>
              <a:t>‹#›</a:t>
            </a:fld>
            <a:endParaRPr lang="en-US" sz="1200">
              <a:solidFill>
                <a:schemeClr val="bg1"/>
              </a:solidFill>
              <a:latin typeface="Arial" panose="020B0604020202020204" pitchFamily="34" charset="0"/>
              <a:ea typeface="Lato" panose="020F0502020204030203" pitchFamily="34" charset="0"/>
            </a:endParaRPr>
          </a:p>
        </p:txBody>
      </p:sp>
    </p:spTree>
    <p:extLst>
      <p:ext uri="{BB962C8B-B14F-4D97-AF65-F5344CB8AC3E}">
        <p14:creationId xmlns:p14="http://schemas.microsoft.com/office/powerpoint/2010/main" val="527761448"/>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p:cSld name="Sign Off (Purple)">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DEA45CF0-3F95-1A42-9B3B-E6BE7FB099B3}"/>
              </a:ext>
              <a:ext uri="{C183D7F6-B498-43B3-948B-1728B52AA6E4}">
                <adec:decorative xmlns:adec="http://schemas.microsoft.com/office/drawing/2017/decorative" val="1"/>
              </a:ext>
            </a:extLst>
          </p:cNvPr>
          <p:cNvSpPr/>
          <p:nvPr/>
        </p:nvSpPr>
        <p:spPr>
          <a:xfrm>
            <a:off x="0" y="0"/>
            <a:ext cx="12192000" cy="6858000"/>
          </a:xfrm>
          <a:prstGeom prst="rect">
            <a:avLst/>
          </a:prstGeom>
          <a:solidFill>
            <a:srgbClr val="0043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latin typeface="Arial" panose="020B0604020202020204" pitchFamily="34" charset="0"/>
            </a:endParaRPr>
          </a:p>
        </p:txBody>
      </p:sp>
      <p:sp>
        <p:nvSpPr>
          <p:cNvPr id="8" name="Title 1">
            <a:extLst>
              <a:ext uri="{FF2B5EF4-FFF2-40B4-BE49-F238E27FC236}">
                <a16:creationId xmlns:a16="http://schemas.microsoft.com/office/drawing/2014/main" id="{C3D11CDE-861E-DF4A-AF8D-3BAD036F2852}"/>
              </a:ext>
            </a:extLst>
          </p:cNvPr>
          <p:cNvSpPr>
            <a:spLocks noGrp="1"/>
          </p:cNvSpPr>
          <p:nvPr>
            <p:ph type="ctrTitle" hasCustomPrompt="1"/>
          </p:nvPr>
        </p:nvSpPr>
        <p:spPr>
          <a:xfrm>
            <a:off x="548397" y="3036320"/>
            <a:ext cx="5914608" cy="785359"/>
          </a:xfrm>
          <a:prstGeom prst="rect">
            <a:avLst/>
          </a:prstGeom>
        </p:spPr>
        <p:txBody>
          <a:bodyPr anchor="t" anchorCtr="0">
            <a:noAutofit/>
          </a:bodyPr>
          <a:lstStyle>
            <a:lvl1pPr algn="l">
              <a:defRPr sz="6000" b="1" i="0">
                <a:solidFill>
                  <a:schemeClr val="bg1"/>
                </a:solidFill>
                <a:latin typeface="Arial" panose="020B0604020202020204" pitchFamily="34" charset="0"/>
              </a:defRPr>
            </a:lvl1pPr>
          </a:lstStyle>
          <a:p>
            <a:r>
              <a:rPr lang="en-US"/>
              <a:t>Thank you.</a:t>
            </a:r>
          </a:p>
        </p:txBody>
      </p:sp>
      <p:pic>
        <p:nvPicPr>
          <p:cNvPr id="6" name="Picture 5">
            <a:extLst>
              <a:ext uri="{FF2B5EF4-FFF2-40B4-BE49-F238E27FC236}">
                <a16:creationId xmlns:a16="http://schemas.microsoft.com/office/drawing/2014/main" id="{0E41E0B3-93EE-7467-F03A-0C4891B9DA4E}"/>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548396" y="520117"/>
            <a:ext cx="3746500" cy="381000"/>
          </a:xfrm>
          <a:prstGeom prst="rect">
            <a:avLst/>
          </a:prstGeom>
        </p:spPr>
      </p:pic>
      <p:sp>
        <p:nvSpPr>
          <p:cNvPr id="9" name="Slide Number Placeholder 3">
            <a:extLst>
              <a:ext uri="{FF2B5EF4-FFF2-40B4-BE49-F238E27FC236}">
                <a16:creationId xmlns:a16="http://schemas.microsoft.com/office/drawing/2014/main" id="{CFCC2DEF-4916-70AA-3F71-D945B03FCAFB}"/>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Arial" panose="020B0604020202020204" pitchFamily="34" charset="0"/>
                <a:ea typeface="Lato" panose="020F0502020204030203" pitchFamily="34" charset="0"/>
              </a:rPr>
              <a:pPr algn="ctr"/>
              <a:t>‹#›</a:t>
            </a:fld>
            <a:endParaRPr lang="en-US" sz="1200">
              <a:solidFill>
                <a:schemeClr val="bg1"/>
              </a:solidFill>
              <a:latin typeface="Arial" panose="020B0604020202020204" pitchFamily="34" charset="0"/>
              <a:ea typeface="Lato" panose="020F0502020204030203" pitchFamily="34" charset="0"/>
            </a:endParaRPr>
          </a:p>
        </p:txBody>
      </p:sp>
      <p:sp>
        <p:nvSpPr>
          <p:cNvPr id="11" name="Slide Number Placeholder 3">
            <a:extLst>
              <a:ext uri="{FF2B5EF4-FFF2-40B4-BE49-F238E27FC236}">
                <a16:creationId xmlns:a16="http://schemas.microsoft.com/office/drawing/2014/main" id="{CFCC2DEF-4916-70AA-3F71-D945B03FCAFB}"/>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Arial" panose="020B0604020202020204" pitchFamily="34" charset="0"/>
                <a:ea typeface="Lato" panose="020F0502020204030203" pitchFamily="34" charset="0"/>
              </a:rPr>
              <a:pPr algn="ctr"/>
              <a:t>‹#›</a:t>
            </a:fld>
            <a:endParaRPr lang="en-US" sz="1200">
              <a:solidFill>
                <a:schemeClr val="bg1"/>
              </a:solidFill>
              <a:latin typeface="Arial" panose="020B0604020202020204" pitchFamily="34" charset="0"/>
              <a:ea typeface="Lato" panose="020F0502020204030203" pitchFamily="34" charset="0"/>
            </a:endParaRPr>
          </a:p>
        </p:txBody>
      </p:sp>
      <p:sp>
        <p:nvSpPr>
          <p:cNvPr id="7" name="Slide Number Placeholder 3">
            <a:extLst>
              <a:ext uri="{FF2B5EF4-FFF2-40B4-BE49-F238E27FC236}">
                <a16:creationId xmlns:a16="http://schemas.microsoft.com/office/drawing/2014/main" id="{846EDA84-1314-5DF2-BC8A-8F3FEF5975BB}"/>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Arial" panose="020B0604020202020204" pitchFamily="34" charset="0"/>
                <a:ea typeface="Lato" panose="020F0502020204030203" pitchFamily="34" charset="0"/>
              </a:rPr>
              <a:pPr algn="ctr"/>
              <a:t>‹#›</a:t>
            </a:fld>
            <a:endParaRPr lang="en-US" sz="1200">
              <a:solidFill>
                <a:schemeClr val="bg1"/>
              </a:solidFill>
              <a:latin typeface="Arial" panose="020B0604020202020204" pitchFamily="34" charset="0"/>
              <a:ea typeface="Lato" panose="020F0502020204030203" pitchFamily="34" charset="0"/>
            </a:endParaRPr>
          </a:p>
        </p:txBody>
      </p:sp>
      <p:sp>
        <p:nvSpPr>
          <p:cNvPr id="10" name="Slide Number Placeholder 3">
            <a:extLst>
              <a:ext uri="{FF2B5EF4-FFF2-40B4-BE49-F238E27FC236}">
                <a16:creationId xmlns:a16="http://schemas.microsoft.com/office/drawing/2014/main" id="{A8A60201-EB96-2897-0D4C-AEA93BB70254}"/>
              </a:ext>
            </a:extLst>
          </p:cNvPr>
          <p:cNvSpPr txBox="1">
            <a:spLocks/>
          </p:cNvSpPr>
          <p:nvPr userDrawn="1"/>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Arial" panose="020B0604020202020204" pitchFamily="34" charset="0"/>
                <a:ea typeface="Lato" panose="020F0502020204030203" pitchFamily="34" charset="0"/>
              </a:rPr>
              <a:pPr algn="ctr"/>
              <a:t>‹#›</a:t>
            </a:fld>
            <a:endParaRPr lang="en-US" sz="1200">
              <a:solidFill>
                <a:schemeClr val="bg1"/>
              </a:solidFill>
              <a:latin typeface="Arial" panose="020B0604020202020204" pitchFamily="34" charset="0"/>
              <a:ea typeface="Lato" panose="020F0502020204030203" pitchFamily="34" charset="0"/>
            </a:endParaRPr>
          </a:p>
        </p:txBody>
      </p:sp>
    </p:spTree>
    <p:extLst>
      <p:ext uri="{BB962C8B-B14F-4D97-AF65-F5344CB8AC3E}">
        <p14:creationId xmlns:p14="http://schemas.microsoft.com/office/powerpoint/2010/main" val="7798649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Divider Slide (Teal)">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84A5B340-A139-43F1-8897-F72E32D27686}"/>
              </a:ext>
              <a:ext uri="{C183D7F6-B498-43B3-948B-1728B52AA6E4}">
                <adec:decorative xmlns:adec="http://schemas.microsoft.com/office/drawing/2017/decorative" val="1"/>
              </a:ext>
            </a:extLst>
          </p:cNvPr>
          <p:cNvSpPr/>
          <p:nvPr/>
        </p:nvSpPr>
        <p:spPr>
          <a:xfrm>
            <a:off x="0" y="0"/>
            <a:ext cx="12192000" cy="6858000"/>
          </a:xfrm>
          <a:prstGeom prst="rect">
            <a:avLst/>
          </a:prstGeom>
          <a:solidFill>
            <a:srgbClr val="2280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latin typeface="Arial" panose="020B0604020202020204" pitchFamily="34" charset="0"/>
            </a:endParaRPr>
          </a:p>
        </p:txBody>
      </p:sp>
      <p:sp>
        <p:nvSpPr>
          <p:cNvPr id="7" name="Title 1">
            <a:extLst>
              <a:ext uri="{FF2B5EF4-FFF2-40B4-BE49-F238E27FC236}">
                <a16:creationId xmlns:a16="http://schemas.microsoft.com/office/drawing/2014/main" id="{771B301D-2C64-31F3-4E4B-08D9B28554B7}"/>
              </a:ext>
            </a:extLst>
          </p:cNvPr>
          <p:cNvSpPr>
            <a:spLocks noGrp="1"/>
          </p:cNvSpPr>
          <p:nvPr>
            <p:ph type="ctrTitle" hasCustomPrompt="1"/>
          </p:nvPr>
        </p:nvSpPr>
        <p:spPr>
          <a:xfrm>
            <a:off x="724988" y="722208"/>
            <a:ext cx="4120710" cy="1276350"/>
          </a:xfrm>
          <a:prstGeom prst="rect">
            <a:avLst/>
          </a:prstGeom>
        </p:spPr>
        <p:txBody>
          <a:bodyPr anchor="t" anchorCtr="0">
            <a:normAutofit/>
          </a:bodyPr>
          <a:lstStyle>
            <a:lvl1pPr algn="l">
              <a:defRPr sz="4000" b="1" i="0">
                <a:solidFill>
                  <a:schemeClr val="bg1"/>
                </a:solidFill>
                <a:latin typeface="Arial" panose="020B0604020202020204" pitchFamily="34" charset="0"/>
              </a:defRPr>
            </a:lvl1pPr>
          </a:lstStyle>
          <a:p>
            <a:r>
              <a:rPr lang="en-US"/>
              <a:t>This is a sample title page layout</a:t>
            </a:r>
          </a:p>
        </p:txBody>
      </p:sp>
      <p:sp>
        <p:nvSpPr>
          <p:cNvPr id="8" name="Subtitle 2">
            <a:extLst>
              <a:ext uri="{FF2B5EF4-FFF2-40B4-BE49-F238E27FC236}">
                <a16:creationId xmlns:a16="http://schemas.microsoft.com/office/drawing/2014/main" id="{FE53DE70-0774-B19A-0E79-7E58DC2DC230}"/>
              </a:ext>
            </a:extLst>
          </p:cNvPr>
          <p:cNvSpPr>
            <a:spLocks noGrp="1"/>
          </p:cNvSpPr>
          <p:nvPr>
            <p:ph type="subTitle" idx="1" hasCustomPrompt="1"/>
          </p:nvPr>
        </p:nvSpPr>
        <p:spPr>
          <a:xfrm>
            <a:off x="724988" y="2241489"/>
            <a:ext cx="3924300" cy="1356518"/>
          </a:xfrm>
          <a:prstGeom prst="rect">
            <a:avLst/>
          </a:prstGeom>
        </p:spPr>
        <p:txBody>
          <a:bodyPr>
            <a:normAutofit/>
          </a:bodyPr>
          <a:lstStyle>
            <a:lvl1pPr marL="0" indent="0" algn="l">
              <a:buNone/>
              <a:defRPr sz="2000">
                <a:solidFill>
                  <a:schemeClr val="bg1"/>
                </a:solidFill>
                <a:latin typeface="Arial" panose="020B0604020202020204" pitchFamily="34" charset="0"/>
                <a:ea typeface="Lato" panose="020F0502020204030203"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Subtitle here please</a:t>
            </a:r>
            <a:endParaRPr lang="en-US"/>
          </a:p>
        </p:txBody>
      </p:sp>
      <p:sp>
        <p:nvSpPr>
          <p:cNvPr id="10" name="Slide Number Placeholder 3">
            <a:extLst>
              <a:ext uri="{FF2B5EF4-FFF2-40B4-BE49-F238E27FC236}">
                <a16:creationId xmlns:a16="http://schemas.microsoft.com/office/drawing/2014/main" id="{4D8257A8-8F22-B74F-E21A-A7386D6AF150}"/>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Arial" panose="020B0604020202020204" pitchFamily="34" charset="0"/>
                <a:ea typeface="Lato" panose="020F0502020204030203" pitchFamily="34" charset="0"/>
              </a:rPr>
              <a:pPr algn="ctr"/>
              <a:t>‹#›</a:t>
            </a:fld>
            <a:endParaRPr lang="en-US" sz="1200">
              <a:solidFill>
                <a:schemeClr val="bg1"/>
              </a:solidFill>
              <a:latin typeface="Arial" panose="020B0604020202020204" pitchFamily="34" charset="0"/>
              <a:ea typeface="Lato" panose="020F0502020204030203" pitchFamily="34" charset="0"/>
            </a:endParaRPr>
          </a:p>
        </p:txBody>
      </p:sp>
      <p:sp>
        <p:nvSpPr>
          <p:cNvPr id="13" name="Slide Number Placeholder 3">
            <a:extLst>
              <a:ext uri="{FF2B5EF4-FFF2-40B4-BE49-F238E27FC236}">
                <a16:creationId xmlns:a16="http://schemas.microsoft.com/office/drawing/2014/main" id="{4D8257A8-8F22-B74F-E21A-A7386D6AF150}"/>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Arial" panose="020B0604020202020204" pitchFamily="34" charset="0"/>
                <a:ea typeface="Lato" panose="020F0502020204030203" pitchFamily="34" charset="0"/>
              </a:rPr>
              <a:pPr algn="ctr"/>
              <a:t>‹#›</a:t>
            </a:fld>
            <a:endParaRPr lang="en-US" sz="1200">
              <a:solidFill>
                <a:schemeClr val="bg1"/>
              </a:solidFill>
              <a:latin typeface="Arial" panose="020B0604020202020204" pitchFamily="34" charset="0"/>
              <a:ea typeface="Lato" panose="020F0502020204030203" pitchFamily="34" charset="0"/>
            </a:endParaRPr>
          </a:p>
        </p:txBody>
      </p:sp>
      <p:sp>
        <p:nvSpPr>
          <p:cNvPr id="11" name="Slide Number Placeholder 3">
            <a:extLst>
              <a:ext uri="{FF2B5EF4-FFF2-40B4-BE49-F238E27FC236}">
                <a16:creationId xmlns:a16="http://schemas.microsoft.com/office/drawing/2014/main" id="{7087CF54-FE34-F7A2-7D23-5C182E656542}"/>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Arial" panose="020B0604020202020204" pitchFamily="34" charset="0"/>
                <a:ea typeface="Lato" panose="020F0502020204030203" pitchFamily="34" charset="0"/>
              </a:rPr>
              <a:pPr algn="ctr"/>
              <a:t>‹#›</a:t>
            </a:fld>
            <a:endParaRPr lang="en-US" sz="1200">
              <a:solidFill>
                <a:schemeClr val="bg1"/>
              </a:solidFill>
              <a:latin typeface="Arial" panose="020B0604020202020204" pitchFamily="34" charset="0"/>
              <a:ea typeface="Lato" panose="020F0502020204030203" pitchFamily="34" charset="0"/>
            </a:endParaRPr>
          </a:p>
        </p:txBody>
      </p:sp>
      <p:sp>
        <p:nvSpPr>
          <p:cNvPr id="12" name="Slide Number Placeholder 3">
            <a:extLst>
              <a:ext uri="{FF2B5EF4-FFF2-40B4-BE49-F238E27FC236}">
                <a16:creationId xmlns:a16="http://schemas.microsoft.com/office/drawing/2014/main" id="{1F0745D0-7E16-F49F-D743-48110849BC44}"/>
              </a:ext>
            </a:extLst>
          </p:cNvPr>
          <p:cNvSpPr txBox="1">
            <a:spLocks/>
          </p:cNvSpPr>
          <p:nvPr userDrawn="1"/>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Arial" panose="020B0604020202020204" pitchFamily="34" charset="0"/>
                <a:ea typeface="Lato" panose="020F0502020204030203" pitchFamily="34" charset="0"/>
              </a:rPr>
              <a:pPr algn="ctr"/>
              <a:t>‹#›</a:t>
            </a:fld>
            <a:endParaRPr lang="en-US" sz="1200">
              <a:solidFill>
                <a:schemeClr val="bg1"/>
              </a:solidFill>
              <a:latin typeface="Arial" panose="020B0604020202020204" pitchFamily="34" charset="0"/>
              <a:ea typeface="Lato" panose="020F0502020204030203" pitchFamily="34" charset="0"/>
            </a:endParaRPr>
          </a:p>
        </p:txBody>
      </p:sp>
      <p:pic>
        <p:nvPicPr>
          <p:cNvPr id="14" name="Picture 13">
            <a:extLst>
              <a:ext uri="{FF2B5EF4-FFF2-40B4-BE49-F238E27FC236}">
                <a16:creationId xmlns:a16="http://schemas.microsoft.com/office/drawing/2014/main" id="{FA92A15E-E93D-426E-ED64-011A1772CF07}"/>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724988" y="5795023"/>
            <a:ext cx="3746500" cy="381000"/>
          </a:xfrm>
          <a:prstGeom prst="rect">
            <a:avLst/>
          </a:prstGeom>
        </p:spPr>
      </p:pic>
    </p:spTree>
    <p:extLst>
      <p:ext uri="{BB962C8B-B14F-4D97-AF65-F5344CB8AC3E}">
        <p14:creationId xmlns:p14="http://schemas.microsoft.com/office/powerpoint/2010/main" val="246579226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Divider Slide (Purple)">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84A5B340-A139-43F1-8897-F72E32D27686}"/>
              </a:ext>
              <a:ext uri="{C183D7F6-B498-43B3-948B-1728B52AA6E4}">
                <adec:decorative xmlns:adec="http://schemas.microsoft.com/office/drawing/2017/decorative" val="1"/>
              </a:ext>
            </a:extLst>
          </p:cNvPr>
          <p:cNvSpPr/>
          <p:nvPr/>
        </p:nvSpPr>
        <p:spPr>
          <a:xfrm>
            <a:off x="0" y="0"/>
            <a:ext cx="12192000" cy="6858000"/>
          </a:xfrm>
          <a:prstGeom prst="rect">
            <a:avLst/>
          </a:prstGeom>
          <a:solidFill>
            <a:srgbClr val="0043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latin typeface="Arial" panose="020B0604020202020204" pitchFamily="34" charset="0"/>
            </a:endParaRPr>
          </a:p>
        </p:txBody>
      </p:sp>
      <p:sp>
        <p:nvSpPr>
          <p:cNvPr id="9" name="Title 1">
            <a:extLst>
              <a:ext uri="{FF2B5EF4-FFF2-40B4-BE49-F238E27FC236}">
                <a16:creationId xmlns:a16="http://schemas.microsoft.com/office/drawing/2014/main" id="{251950EA-5C03-FF21-F62E-AAD37BC3A3A7}"/>
              </a:ext>
            </a:extLst>
          </p:cNvPr>
          <p:cNvSpPr>
            <a:spLocks noGrp="1"/>
          </p:cNvSpPr>
          <p:nvPr>
            <p:ph type="ctrTitle" hasCustomPrompt="1"/>
          </p:nvPr>
        </p:nvSpPr>
        <p:spPr>
          <a:xfrm>
            <a:off x="724988" y="722208"/>
            <a:ext cx="4120710" cy="1276350"/>
          </a:xfrm>
          <a:prstGeom prst="rect">
            <a:avLst/>
          </a:prstGeom>
        </p:spPr>
        <p:txBody>
          <a:bodyPr anchor="t" anchorCtr="0">
            <a:normAutofit/>
          </a:bodyPr>
          <a:lstStyle>
            <a:lvl1pPr algn="l">
              <a:defRPr sz="4000" b="1" i="0">
                <a:solidFill>
                  <a:schemeClr val="bg1"/>
                </a:solidFill>
                <a:latin typeface="Arial" panose="020B0604020202020204" pitchFamily="34" charset="0"/>
              </a:defRPr>
            </a:lvl1pPr>
          </a:lstStyle>
          <a:p>
            <a:r>
              <a:rPr lang="en-US"/>
              <a:t>This is a sample title page layout</a:t>
            </a:r>
          </a:p>
        </p:txBody>
      </p:sp>
      <p:sp>
        <p:nvSpPr>
          <p:cNvPr id="10" name="Subtitle 2">
            <a:extLst>
              <a:ext uri="{FF2B5EF4-FFF2-40B4-BE49-F238E27FC236}">
                <a16:creationId xmlns:a16="http://schemas.microsoft.com/office/drawing/2014/main" id="{D23AE515-D13F-CE6C-3FD1-3B10D21BC330}"/>
              </a:ext>
            </a:extLst>
          </p:cNvPr>
          <p:cNvSpPr>
            <a:spLocks noGrp="1"/>
          </p:cNvSpPr>
          <p:nvPr>
            <p:ph type="subTitle" idx="1" hasCustomPrompt="1"/>
          </p:nvPr>
        </p:nvSpPr>
        <p:spPr>
          <a:xfrm>
            <a:off x="724988" y="2241489"/>
            <a:ext cx="3924300" cy="1356518"/>
          </a:xfrm>
          <a:prstGeom prst="rect">
            <a:avLst/>
          </a:prstGeom>
        </p:spPr>
        <p:txBody>
          <a:bodyPr>
            <a:normAutofit/>
          </a:bodyPr>
          <a:lstStyle>
            <a:lvl1pPr marL="0" indent="0" algn="l">
              <a:buNone/>
              <a:defRPr sz="2000">
                <a:solidFill>
                  <a:schemeClr val="bg1"/>
                </a:solidFill>
                <a:latin typeface="Arial" panose="020B0604020202020204" pitchFamily="34" charset="0"/>
                <a:ea typeface="Lato" panose="020F0502020204030203"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Subtitle here please</a:t>
            </a:r>
            <a:endParaRPr lang="en-US"/>
          </a:p>
        </p:txBody>
      </p:sp>
      <p:sp>
        <p:nvSpPr>
          <p:cNvPr id="7" name="Slide Number Placeholder 3">
            <a:extLst>
              <a:ext uri="{FF2B5EF4-FFF2-40B4-BE49-F238E27FC236}">
                <a16:creationId xmlns:a16="http://schemas.microsoft.com/office/drawing/2014/main" id="{4A71DFED-A6E8-558D-FDBA-57C9AE478661}"/>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Arial" panose="020B0604020202020204" pitchFamily="34" charset="0"/>
                <a:ea typeface="Lato" panose="020F0502020204030203" pitchFamily="34" charset="0"/>
              </a:rPr>
              <a:pPr algn="ctr"/>
              <a:t>‹#›</a:t>
            </a:fld>
            <a:endParaRPr lang="en-US" sz="1200">
              <a:solidFill>
                <a:schemeClr val="bg1"/>
              </a:solidFill>
              <a:latin typeface="Arial" panose="020B0604020202020204" pitchFamily="34" charset="0"/>
              <a:ea typeface="Lato" panose="020F0502020204030203" pitchFamily="34" charset="0"/>
            </a:endParaRPr>
          </a:p>
        </p:txBody>
      </p:sp>
      <p:sp>
        <p:nvSpPr>
          <p:cNvPr id="13" name="Slide Number Placeholder 3">
            <a:extLst>
              <a:ext uri="{FF2B5EF4-FFF2-40B4-BE49-F238E27FC236}">
                <a16:creationId xmlns:a16="http://schemas.microsoft.com/office/drawing/2014/main" id="{4A71DFED-A6E8-558D-FDBA-57C9AE478661}"/>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Arial" panose="020B0604020202020204" pitchFamily="34" charset="0"/>
                <a:ea typeface="Lato" panose="020F0502020204030203" pitchFamily="34" charset="0"/>
              </a:rPr>
              <a:pPr algn="ctr"/>
              <a:t>‹#›</a:t>
            </a:fld>
            <a:endParaRPr lang="en-US" sz="1200">
              <a:solidFill>
                <a:schemeClr val="bg1"/>
              </a:solidFill>
              <a:latin typeface="Arial" panose="020B0604020202020204" pitchFamily="34" charset="0"/>
              <a:ea typeface="Lato" panose="020F0502020204030203" pitchFamily="34" charset="0"/>
            </a:endParaRPr>
          </a:p>
        </p:txBody>
      </p:sp>
      <p:sp>
        <p:nvSpPr>
          <p:cNvPr id="8" name="Slide Number Placeholder 3">
            <a:extLst>
              <a:ext uri="{FF2B5EF4-FFF2-40B4-BE49-F238E27FC236}">
                <a16:creationId xmlns:a16="http://schemas.microsoft.com/office/drawing/2014/main" id="{40A1E58C-7525-34EF-913F-13D68CC230E9}"/>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Arial" panose="020B0604020202020204" pitchFamily="34" charset="0"/>
                <a:ea typeface="Lato" panose="020F0502020204030203" pitchFamily="34" charset="0"/>
              </a:rPr>
              <a:pPr algn="ctr"/>
              <a:t>‹#›</a:t>
            </a:fld>
            <a:endParaRPr lang="en-US" sz="1200">
              <a:solidFill>
                <a:schemeClr val="bg1"/>
              </a:solidFill>
              <a:latin typeface="Arial" panose="020B0604020202020204" pitchFamily="34" charset="0"/>
              <a:ea typeface="Lato" panose="020F0502020204030203" pitchFamily="34" charset="0"/>
            </a:endParaRPr>
          </a:p>
        </p:txBody>
      </p:sp>
      <p:sp>
        <p:nvSpPr>
          <p:cNvPr id="12" name="Slide Number Placeholder 3">
            <a:extLst>
              <a:ext uri="{FF2B5EF4-FFF2-40B4-BE49-F238E27FC236}">
                <a16:creationId xmlns:a16="http://schemas.microsoft.com/office/drawing/2014/main" id="{813782E8-70A3-49BA-672C-F063B8708CD6}"/>
              </a:ext>
            </a:extLst>
          </p:cNvPr>
          <p:cNvSpPr txBox="1">
            <a:spLocks/>
          </p:cNvSpPr>
          <p:nvPr userDrawn="1"/>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Arial" panose="020B0604020202020204" pitchFamily="34" charset="0"/>
                <a:ea typeface="Lato" panose="020F0502020204030203" pitchFamily="34" charset="0"/>
              </a:rPr>
              <a:pPr algn="ctr"/>
              <a:t>‹#›</a:t>
            </a:fld>
            <a:endParaRPr lang="en-US" sz="1200">
              <a:solidFill>
                <a:schemeClr val="bg1"/>
              </a:solidFill>
              <a:latin typeface="Arial" panose="020B0604020202020204" pitchFamily="34" charset="0"/>
              <a:ea typeface="Lato" panose="020F0502020204030203" pitchFamily="34" charset="0"/>
            </a:endParaRPr>
          </a:p>
        </p:txBody>
      </p:sp>
      <p:pic>
        <p:nvPicPr>
          <p:cNvPr id="14" name="Picture 13">
            <a:extLst>
              <a:ext uri="{FF2B5EF4-FFF2-40B4-BE49-F238E27FC236}">
                <a16:creationId xmlns:a16="http://schemas.microsoft.com/office/drawing/2014/main" id="{6B848DEA-BA99-7C9B-7047-D45F030F10AD}"/>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724988" y="5795023"/>
            <a:ext cx="3746500" cy="381000"/>
          </a:xfrm>
          <a:prstGeom prst="rect">
            <a:avLst/>
          </a:prstGeom>
        </p:spPr>
      </p:pic>
    </p:spTree>
    <p:extLst>
      <p:ext uri="{BB962C8B-B14F-4D97-AF65-F5344CB8AC3E}">
        <p14:creationId xmlns:p14="http://schemas.microsoft.com/office/powerpoint/2010/main" val="302429399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ample Page (White)">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8688C972-D510-E5C9-2A7B-31AD657CF362}"/>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539923" y="6146056"/>
            <a:ext cx="585971" cy="197518"/>
          </a:xfrm>
          <a:prstGeom prst="rect">
            <a:avLst/>
          </a:prstGeom>
        </p:spPr>
      </p:pic>
      <p:sp>
        <p:nvSpPr>
          <p:cNvPr id="2" name="Slide Number Placeholder 3">
            <a:extLst>
              <a:ext uri="{FF2B5EF4-FFF2-40B4-BE49-F238E27FC236}">
                <a16:creationId xmlns:a16="http://schemas.microsoft.com/office/drawing/2014/main" id="{1531EBE4-09E9-31CA-7979-6EE482196835}"/>
              </a:ext>
            </a:extLst>
          </p:cNvPr>
          <p:cNvSpPr txBox="1">
            <a:spLocks/>
          </p:cNvSpPr>
          <p:nvPr userDrawn="1"/>
        </p:nvSpPr>
        <p:spPr>
          <a:xfrm>
            <a:off x="11565172" y="6146056"/>
            <a:ext cx="470045"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C04DF40-495D-ED41-91BB-C1D52B6AEB39}" type="slidenum">
              <a:rPr lang="en-US" sz="1400" smtClean="0">
                <a:solidFill>
                  <a:schemeClr val="tx1"/>
                </a:solidFill>
                <a:latin typeface="Arial" panose="020B0604020202020204" pitchFamily="34" charset="0"/>
                <a:ea typeface="Lato" panose="020F0502020204030203" pitchFamily="34" charset="0"/>
              </a:rPr>
              <a:pPr algn="r"/>
              <a:t>‹#›</a:t>
            </a:fld>
            <a:endParaRPr lang="en-US" sz="1400">
              <a:solidFill>
                <a:schemeClr val="tx1"/>
              </a:solidFill>
              <a:latin typeface="Arial" panose="020B0604020202020204" pitchFamily="34" charset="0"/>
              <a:ea typeface="Lato" panose="020F0502020204030203" pitchFamily="34" charset="0"/>
            </a:endParaRPr>
          </a:p>
        </p:txBody>
      </p:sp>
      <p:sp>
        <p:nvSpPr>
          <p:cNvPr id="3" name="Slide Number Placeholder 3">
            <a:extLst>
              <a:ext uri="{FF2B5EF4-FFF2-40B4-BE49-F238E27FC236}">
                <a16:creationId xmlns:a16="http://schemas.microsoft.com/office/drawing/2014/main" id="{11274D48-D092-B660-438F-D6D24B0907B4}"/>
              </a:ext>
            </a:extLst>
          </p:cNvPr>
          <p:cNvSpPr txBox="1">
            <a:spLocks/>
          </p:cNvSpPr>
          <p:nvPr userDrawn="1"/>
        </p:nvSpPr>
        <p:spPr>
          <a:xfrm>
            <a:off x="11565172" y="6146056"/>
            <a:ext cx="470045"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C04DF40-495D-ED41-91BB-C1D52B6AEB39}" type="slidenum">
              <a:rPr lang="en-US" sz="1400" smtClean="0">
                <a:solidFill>
                  <a:schemeClr val="tx1"/>
                </a:solidFill>
                <a:latin typeface="Arial" panose="020B0604020202020204" pitchFamily="34" charset="0"/>
                <a:ea typeface="Lato" panose="020F0502020204030203" pitchFamily="34" charset="0"/>
              </a:rPr>
              <a:pPr algn="r"/>
              <a:t>‹#›</a:t>
            </a:fld>
            <a:endParaRPr lang="en-US" sz="1400">
              <a:solidFill>
                <a:schemeClr val="tx1"/>
              </a:solidFill>
              <a:latin typeface="Arial" panose="020B0604020202020204" pitchFamily="34" charset="0"/>
              <a:ea typeface="Lato" panose="020F0502020204030203" pitchFamily="34" charset="0"/>
            </a:endParaRPr>
          </a:p>
        </p:txBody>
      </p:sp>
      <p:sp>
        <p:nvSpPr>
          <p:cNvPr id="4" name="Slide Number Placeholder 3">
            <a:extLst>
              <a:ext uri="{FF2B5EF4-FFF2-40B4-BE49-F238E27FC236}">
                <a16:creationId xmlns:a16="http://schemas.microsoft.com/office/drawing/2014/main" id="{CFC091E9-B271-F842-76A3-4AD3F673F389}"/>
              </a:ext>
            </a:extLst>
          </p:cNvPr>
          <p:cNvSpPr txBox="1">
            <a:spLocks/>
          </p:cNvSpPr>
          <p:nvPr userDrawn="1"/>
        </p:nvSpPr>
        <p:spPr>
          <a:xfrm>
            <a:off x="11565172" y="6146056"/>
            <a:ext cx="470045"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C04DF40-495D-ED41-91BB-C1D52B6AEB39}" type="slidenum">
              <a:rPr lang="en-US" sz="1400" smtClean="0">
                <a:solidFill>
                  <a:schemeClr val="tx1"/>
                </a:solidFill>
                <a:latin typeface="Arial" panose="020B0604020202020204" pitchFamily="34" charset="0"/>
                <a:ea typeface="Lato" panose="020F0502020204030203" pitchFamily="34" charset="0"/>
              </a:rPr>
              <a:pPr algn="r"/>
              <a:t>‹#›</a:t>
            </a:fld>
            <a:endParaRPr lang="en-US" sz="1400">
              <a:solidFill>
                <a:schemeClr val="tx1"/>
              </a:solidFill>
              <a:latin typeface="Arial" panose="020B0604020202020204" pitchFamily="34" charset="0"/>
              <a:ea typeface="Lato" panose="020F0502020204030203" pitchFamily="34" charset="0"/>
            </a:endParaRPr>
          </a:p>
        </p:txBody>
      </p:sp>
      <p:sp>
        <p:nvSpPr>
          <p:cNvPr id="6" name="Slide Number Placeholder 3">
            <a:extLst>
              <a:ext uri="{FF2B5EF4-FFF2-40B4-BE49-F238E27FC236}">
                <a16:creationId xmlns:a16="http://schemas.microsoft.com/office/drawing/2014/main" id="{F49D77FD-4E02-DA0B-774E-9537EA479FB6}"/>
              </a:ext>
            </a:extLst>
          </p:cNvPr>
          <p:cNvSpPr txBox="1">
            <a:spLocks/>
          </p:cNvSpPr>
          <p:nvPr userDrawn="1"/>
        </p:nvSpPr>
        <p:spPr>
          <a:xfrm>
            <a:off x="11565172" y="6146056"/>
            <a:ext cx="470045"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C04DF40-495D-ED41-91BB-C1D52B6AEB39}" type="slidenum">
              <a:rPr lang="en-US" sz="1400" smtClean="0">
                <a:solidFill>
                  <a:schemeClr val="tx1"/>
                </a:solidFill>
                <a:latin typeface="Arial" panose="020B0604020202020204" pitchFamily="34" charset="0"/>
                <a:ea typeface="Lato" panose="020F0502020204030203" pitchFamily="34" charset="0"/>
              </a:rPr>
              <a:pPr algn="r"/>
              <a:t>‹#›</a:t>
            </a:fld>
            <a:endParaRPr lang="en-US" sz="1400">
              <a:solidFill>
                <a:schemeClr val="tx1"/>
              </a:solidFill>
              <a:latin typeface="Arial" panose="020B0604020202020204" pitchFamily="34" charset="0"/>
              <a:ea typeface="Lato" panose="020F0502020204030203" pitchFamily="34" charset="0"/>
            </a:endParaRPr>
          </a:p>
        </p:txBody>
      </p:sp>
      <p:sp>
        <p:nvSpPr>
          <p:cNvPr id="16" name="Text Placeholder 15">
            <a:extLst>
              <a:ext uri="{FF2B5EF4-FFF2-40B4-BE49-F238E27FC236}">
                <a16:creationId xmlns:a16="http://schemas.microsoft.com/office/drawing/2014/main" id="{1B52599A-1360-D492-947C-27972948DFBD}"/>
              </a:ext>
            </a:extLst>
          </p:cNvPr>
          <p:cNvSpPr>
            <a:spLocks noGrp="1"/>
          </p:cNvSpPr>
          <p:nvPr>
            <p:ph type="body" sz="quarter" idx="13" hasCustomPrompt="1"/>
          </p:nvPr>
        </p:nvSpPr>
        <p:spPr>
          <a:xfrm>
            <a:off x="1871663" y="6343650"/>
            <a:ext cx="9086850" cy="365125"/>
          </a:xfrm>
        </p:spPr>
        <p:txBody>
          <a:bodyPr>
            <a:normAutofit/>
          </a:bodyPr>
          <a:lstStyle>
            <a:lvl1pPr>
              <a:defRPr sz="1400"/>
            </a:lvl1pPr>
          </a:lstStyle>
          <a:p>
            <a:pPr lvl="0"/>
            <a:r>
              <a:rPr lang="en-US"/>
              <a:t>Abbreviations: </a:t>
            </a:r>
            <a:r>
              <a:rPr lang="en-GB" sz="1400"/>
              <a:t>[for example, OS, overall survival; ICER, incremental-cost effectiveness ratio]</a:t>
            </a:r>
            <a:endParaRPr lang="en-US"/>
          </a:p>
        </p:txBody>
      </p:sp>
      <p:sp>
        <p:nvSpPr>
          <p:cNvPr id="7" name="Title 28">
            <a:extLst>
              <a:ext uri="{FF2B5EF4-FFF2-40B4-BE49-F238E27FC236}">
                <a16:creationId xmlns:a16="http://schemas.microsoft.com/office/drawing/2014/main" id="{BA969C22-F5B7-6378-0699-0004CD5E651C}"/>
              </a:ext>
            </a:extLst>
          </p:cNvPr>
          <p:cNvSpPr>
            <a:spLocks noGrp="1"/>
          </p:cNvSpPr>
          <p:nvPr>
            <p:ph type="title" hasCustomPrompt="1"/>
          </p:nvPr>
        </p:nvSpPr>
        <p:spPr>
          <a:xfrm>
            <a:off x="466724" y="263524"/>
            <a:ext cx="11250785" cy="592817"/>
          </a:xfrm>
        </p:spPr>
        <p:txBody>
          <a:bodyPr anchor="t">
            <a:normAutofit/>
          </a:bodyPr>
          <a:lstStyle>
            <a:lvl1pPr>
              <a:defRPr sz="3200"/>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This is a sample page layout</a:t>
            </a:r>
            <a:endParaRPr lang="en-GB"/>
          </a:p>
        </p:txBody>
      </p:sp>
      <p:sp>
        <p:nvSpPr>
          <p:cNvPr id="8" name="Text Placeholder 3">
            <a:extLst>
              <a:ext uri="{FF2B5EF4-FFF2-40B4-BE49-F238E27FC236}">
                <a16:creationId xmlns:a16="http://schemas.microsoft.com/office/drawing/2014/main" id="{69F9F414-C853-E3F8-B5D7-EE6F4EC49EEE}"/>
              </a:ext>
            </a:extLst>
          </p:cNvPr>
          <p:cNvSpPr>
            <a:spLocks noGrp="1"/>
          </p:cNvSpPr>
          <p:nvPr>
            <p:ph type="body" sz="quarter" idx="12" hasCustomPrompt="1"/>
          </p:nvPr>
        </p:nvSpPr>
        <p:spPr>
          <a:xfrm>
            <a:off x="466724" y="1654630"/>
            <a:ext cx="11250785" cy="4167728"/>
          </a:xfrm>
        </p:spPr>
        <p:txBody>
          <a:bodyPr>
            <a:noAutofit/>
          </a:bodyPr>
          <a:lstStyle>
            <a:lvl1pPr>
              <a:lnSpc>
                <a:spcPct val="114000"/>
              </a:lnSpc>
              <a:defRPr sz="1800">
                <a:latin typeface="Arial" panose="020B0604020202020204" pitchFamily="34" charset="0"/>
                <a:ea typeface="Lato" panose="020F0502020204030203" pitchFamily="34" charset="0"/>
              </a:defRPr>
            </a:lvl1pPr>
            <a:lvl2pPr>
              <a:lnSpc>
                <a:spcPct val="114000"/>
              </a:lnSpc>
              <a:defRPr sz="1800">
                <a:latin typeface="Arial" panose="020B0604020202020204" pitchFamily="34" charset="0"/>
                <a:ea typeface="Lato" panose="020F0502020204030203" pitchFamily="34" charset="0"/>
              </a:defRPr>
            </a:lvl2pPr>
            <a:lvl3pPr>
              <a:lnSpc>
                <a:spcPct val="114000"/>
              </a:lnSpc>
              <a:defRPr sz="1800">
                <a:latin typeface="Arial" panose="020B0604020202020204" pitchFamily="34" charset="0"/>
                <a:ea typeface="Lato" panose="020F0502020204030203" pitchFamily="34" charset="0"/>
              </a:defRPr>
            </a:lvl3pPr>
            <a:lvl4pPr>
              <a:lnSpc>
                <a:spcPct val="114000"/>
              </a:lnSpc>
              <a:defRPr sz="1800">
                <a:latin typeface="Arial" panose="020B0604020202020204" pitchFamily="34" charset="0"/>
                <a:ea typeface="Lato" panose="020F0502020204030203" pitchFamily="34" charset="0"/>
              </a:defRPr>
            </a:lvl4pPr>
            <a:lvl5pPr>
              <a:lnSpc>
                <a:spcPct val="114000"/>
              </a:lnSpc>
              <a:defRPr sz="1800">
                <a:latin typeface="Arial" panose="020B0604020202020204" pitchFamily="34" charset="0"/>
                <a:ea typeface="Lato" panose="020F0502020204030203" pitchFamily="34" charset="0"/>
              </a:defRPr>
            </a:lvl5pPr>
          </a:lstStyle>
          <a:p>
            <a:pPr lvl="0"/>
            <a:r>
              <a:rPr lang="en-US"/>
              <a:t>Please use this space to insert written content as required. Please use Inter or Arial with a minimum font size of 18pt and avoid changing the </a:t>
            </a:r>
            <a:r>
              <a:rPr lang="en-US" err="1"/>
              <a:t>colour</a:t>
            </a:r>
            <a:r>
              <a:rPr lang="en-US"/>
              <a:t> of the text.</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74628610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Sample Page (White)">
    <p:spTree>
      <p:nvGrpSpPr>
        <p:cNvPr id="1" name=""/>
        <p:cNvGrpSpPr/>
        <p:nvPr/>
      </p:nvGrpSpPr>
      <p:grpSpPr>
        <a:xfrm>
          <a:off x="0" y="0"/>
          <a:ext cx="0" cy="0"/>
          <a:chOff x="0" y="0"/>
          <a:chExt cx="0" cy="0"/>
        </a:xfrm>
      </p:grpSpPr>
      <p:sp>
        <p:nvSpPr>
          <p:cNvPr id="29" name="Title 28">
            <a:extLst>
              <a:ext uri="{FF2B5EF4-FFF2-40B4-BE49-F238E27FC236}">
                <a16:creationId xmlns:a16="http://schemas.microsoft.com/office/drawing/2014/main" id="{91575A59-C87E-A604-798B-D6CF843A9BE7}"/>
              </a:ext>
            </a:extLst>
          </p:cNvPr>
          <p:cNvSpPr>
            <a:spLocks noGrp="1"/>
          </p:cNvSpPr>
          <p:nvPr>
            <p:ph type="title" hasCustomPrompt="1"/>
          </p:nvPr>
        </p:nvSpPr>
        <p:spPr>
          <a:xfrm>
            <a:off x="466724" y="263524"/>
            <a:ext cx="11250785" cy="592817"/>
          </a:xfrm>
        </p:spPr>
        <p:txBody>
          <a:bodyPr anchor="t">
            <a:normAutofit/>
          </a:bodyPr>
          <a:lstStyle>
            <a:lvl1pPr>
              <a:defRPr sz="3200"/>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This is a sample page layout</a:t>
            </a:r>
            <a:endParaRPr lang="en-GB"/>
          </a:p>
        </p:txBody>
      </p:sp>
      <p:sp>
        <p:nvSpPr>
          <p:cNvPr id="10" name="Text Placeholder 3">
            <a:extLst>
              <a:ext uri="{FF2B5EF4-FFF2-40B4-BE49-F238E27FC236}">
                <a16:creationId xmlns:a16="http://schemas.microsoft.com/office/drawing/2014/main" id="{26E9CEC9-5FAF-673A-BEDE-883241C6F8FB}"/>
              </a:ext>
            </a:extLst>
          </p:cNvPr>
          <p:cNvSpPr>
            <a:spLocks noGrp="1"/>
          </p:cNvSpPr>
          <p:nvPr>
            <p:ph type="body" sz="quarter" idx="12" hasCustomPrompt="1"/>
          </p:nvPr>
        </p:nvSpPr>
        <p:spPr>
          <a:xfrm>
            <a:off x="466724" y="1654630"/>
            <a:ext cx="11250785" cy="4167728"/>
          </a:xfrm>
        </p:spPr>
        <p:txBody>
          <a:bodyPr>
            <a:noAutofit/>
          </a:bodyPr>
          <a:lstStyle>
            <a:lvl1pPr>
              <a:lnSpc>
                <a:spcPct val="114000"/>
              </a:lnSpc>
              <a:defRPr sz="1800">
                <a:latin typeface="Arial" panose="020B0604020202020204" pitchFamily="34" charset="0"/>
                <a:ea typeface="Lato" panose="020F0502020204030203" pitchFamily="34" charset="0"/>
              </a:defRPr>
            </a:lvl1pPr>
            <a:lvl2pPr>
              <a:lnSpc>
                <a:spcPct val="114000"/>
              </a:lnSpc>
              <a:defRPr sz="1800">
                <a:latin typeface="Arial" panose="020B0604020202020204" pitchFamily="34" charset="0"/>
                <a:ea typeface="Lato" panose="020F0502020204030203" pitchFamily="34" charset="0"/>
              </a:defRPr>
            </a:lvl2pPr>
            <a:lvl3pPr>
              <a:lnSpc>
                <a:spcPct val="114000"/>
              </a:lnSpc>
              <a:defRPr sz="1800">
                <a:latin typeface="Arial" panose="020B0604020202020204" pitchFamily="34" charset="0"/>
                <a:ea typeface="Lato" panose="020F0502020204030203" pitchFamily="34" charset="0"/>
              </a:defRPr>
            </a:lvl3pPr>
            <a:lvl4pPr>
              <a:lnSpc>
                <a:spcPct val="114000"/>
              </a:lnSpc>
              <a:defRPr sz="1800">
                <a:latin typeface="Arial" panose="020B0604020202020204" pitchFamily="34" charset="0"/>
                <a:ea typeface="Lato" panose="020F0502020204030203" pitchFamily="34" charset="0"/>
              </a:defRPr>
            </a:lvl4pPr>
            <a:lvl5pPr>
              <a:lnSpc>
                <a:spcPct val="114000"/>
              </a:lnSpc>
              <a:defRPr sz="1800">
                <a:latin typeface="Arial" panose="020B0604020202020204" pitchFamily="34" charset="0"/>
                <a:ea typeface="Lato" panose="020F0502020204030203" pitchFamily="34" charset="0"/>
              </a:defRPr>
            </a:lvl5pPr>
          </a:lstStyle>
          <a:p>
            <a:pPr lvl="0"/>
            <a:r>
              <a:rPr lang="en-US"/>
              <a:t>Please use this space to insert written content as required. Please use Inter or Arial with a minimum font size of 18pt and avoid changing the </a:t>
            </a:r>
            <a:r>
              <a:rPr lang="en-US" err="1"/>
              <a:t>colour</a:t>
            </a:r>
            <a:r>
              <a:rPr lang="en-US"/>
              <a:t> of the text.</a:t>
            </a:r>
          </a:p>
          <a:p>
            <a:pPr lvl="1"/>
            <a:r>
              <a:rPr lang="en-US"/>
              <a:t>Second level</a:t>
            </a:r>
          </a:p>
          <a:p>
            <a:pPr lvl="2"/>
            <a:r>
              <a:rPr lang="en-US"/>
              <a:t>Third level</a:t>
            </a:r>
          </a:p>
          <a:p>
            <a:pPr lvl="3"/>
            <a:r>
              <a:rPr lang="en-US"/>
              <a:t>Fourth level</a:t>
            </a:r>
          </a:p>
          <a:p>
            <a:pPr lvl="4"/>
            <a:r>
              <a:rPr lang="en-US"/>
              <a:t>Fifth level</a:t>
            </a:r>
            <a:endParaRPr lang="en-GB"/>
          </a:p>
        </p:txBody>
      </p:sp>
      <p:pic>
        <p:nvPicPr>
          <p:cNvPr id="5" name="Picture 4">
            <a:extLst>
              <a:ext uri="{FF2B5EF4-FFF2-40B4-BE49-F238E27FC236}">
                <a16:creationId xmlns:a16="http://schemas.microsoft.com/office/drawing/2014/main" id="{8688C972-D510-E5C9-2A7B-31AD657CF362}"/>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539923" y="6146056"/>
            <a:ext cx="585971" cy="197518"/>
          </a:xfrm>
          <a:prstGeom prst="rect">
            <a:avLst/>
          </a:prstGeom>
        </p:spPr>
      </p:pic>
      <p:sp>
        <p:nvSpPr>
          <p:cNvPr id="20" name="Text Placeholder 15">
            <a:extLst>
              <a:ext uri="{FF2B5EF4-FFF2-40B4-BE49-F238E27FC236}">
                <a16:creationId xmlns:a16="http://schemas.microsoft.com/office/drawing/2014/main" id="{4E2BEFB1-DB3D-9794-B1F6-3DF605CE4062}"/>
              </a:ext>
            </a:extLst>
          </p:cNvPr>
          <p:cNvSpPr>
            <a:spLocks noGrp="1"/>
          </p:cNvSpPr>
          <p:nvPr>
            <p:ph type="body" sz="quarter" idx="13" hasCustomPrompt="1"/>
          </p:nvPr>
        </p:nvSpPr>
        <p:spPr>
          <a:xfrm>
            <a:off x="1871663" y="6343650"/>
            <a:ext cx="9086850" cy="365125"/>
          </a:xfrm>
        </p:spPr>
        <p:txBody>
          <a:bodyPr>
            <a:normAutofit/>
          </a:bodyPr>
          <a:lstStyle>
            <a:lvl1pPr>
              <a:defRPr sz="1400"/>
            </a:lvl1pPr>
          </a:lstStyle>
          <a:p>
            <a:pPr lvl="0"/>
            <a:r>
              <a:rPr lang="en-US"/>
              <a:t>Abbreviations: </a:t>
            </a:r>
            <a:r>
              <a:rPr lang="en-GB" sz="1400"/>
              <a:t>[for example, OS, overall survival; ICER, incremental-cost effectiveness ratio]</a:t>
            </a:r>
            <a:endParaRPr lang="en-US"/>
          </a:p>
        </p:txBody>
      </p:sp>
      <p:sp>
        <p:nvSpPr>
          <p:cNvPr id="21" name="Slide Number Placeholder 3">
            <a:extLst>
              <a:ext uri="{FF2B5EF4-FFF2-40B4-BE49-F238E27FC236}">
                <a16:creationId xmlns:a16="http://schemas.microsoft.com/office/drawing/2014/main" id="{C99D6D26-A54D-9D14-F003-B62A4B57EDCC}"/>
              </a:ext>
            </a:extLst>
          </p:cNvPr>
          <p:cNvSpPr txBox="1">
            <a:spLocks/>
          </p:cNvSpPr>
          <p:nvPr userDrawn="1"/>
        </p:nvSpPr>
        <p:spPr>
          <a:xfrm>
            <a:off x="11565172" y="6146056"/>
            <a:ext cx="470045"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C04DF40-495D-ED41-91BB-C1D52B6AEB39}" type="slidenum">
              <a:rPr lang="en-US" sz="1400" smtClean="0">
                <a:solidFill>
                  <a:schemeClr val="tx1"/>
                </a:solidFill>
                <a:latin typeface="Arial" panose="020B0604020202020204" pitchFamily="34" charset="0"/>
                <a:ea typeface="Lato" panose="020F0502020204030203" pitchFamily="34" charset="0"/>
              </a:rPr>
              <a:pPr algn="r"/>
              <a:t>‹#›</a:t>
            </a:fld>
            <a:endParaRPr lang="en-US" sz="1400">
              <a:solidFill>
                <a:schemeClr val="tx1"/>
              </a:solidFill>
              <a:latin typeface="Arial" panose="020B0604020202020204" pitchFamily="34" charset="0"/>
              <a:ea typeface="Lato" panose="020F0502020204030203" pitchFamily="34" charset="0"/>
            </a:endParaRPr>
          </a:p>
        </p:txBody>
      </p:sp>
      <p:sp>
        <p:nvSpPr>
          <p:cNvPr id="22" name="Slide Number Placeholder 3">
            <a:extLst>
              <a:ext uri="{FF2B5EF4-FFF2-40B4-BE49-F238E27FC236}">
                <a16:creationId xmlns:a16="http://schemas.microsoft.com/office/drawing/2014/main" id="{F53D3930-141C-A59F-C7F1-B7DF77C69469}"/>
              </a:ext>
            </a:extLst>
          </p:cNvPr>
          <p:cNvSpPr txBox="1">
            <a:spLocks/>
          </p:cNvSpPr>
          <p:nvPr userDrawn="1"/>
        </p:nvSpPr>
        <p:spPr>
          <a:xfrm>
            <a:off x="11565172" y="6146056"/>
            <a:ext cx="470045"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C04DF40-495D-ED41-91BB-C1D52B6AEB39}" type="slidenum">
              <a:rPr lang="en-US" sz="1400" smtClean="0">
                <a:solidFill>
                  <a:schemeClr val="tx1"/>
                </a:solidFill>
                <a:latin typeface="Arial" panose="020B0604020202020204" pitchFamily="34" charset="0"/>
                <a:ea typeface="Lato" panose="020F0502020204030203" pitchFamily="34" charset="0"/>
              </a:rPr>
              <a:pPr algn="r"/>
              <a:t>‹#›</a:t>
            </a:fld>
            <a:endParaRPr lang="en-US" sz="1400">
              <a:solidFill>
                <a:schemeClr val="tx1"/>
              </a:solidFill>
              <a:latin typeface="Arial" panose="020B0604020202020204" pitchFamily="34" charset="0"/>
              <a:ea typeface="Lato" panose="020F0502020204030203" pitchFamily="34" charset="0"/>
            </a:endParaRPr>
          </a:p>
        </p:txBody>
      </p:sp>
      <p:sp>
        <p:nvSpPr>
          <p:cNvPr id="23" name="Slide Number Placeholder 3">
            <a:extLst>
              <a:ext uri="{FF2B5EF4-FFF2-40B4-BE49-F238E27FC236}">
                <a16:creationId xmlns:a16="http://schemas.microsoft.com/office/drawing/2014/main" id="{BB893E24-5184-20DC-4483-B01E60D34DE4}"/>
              </a:ext>
            </a:extLst>
          </p:cNvPr>
          <p:cNvSpPr txBox="1">
            <a:spLocks/>
          </p:cNvSpPr>
          <p:nvPr userDrawn="1"/>
        </p:nvSpPr>
        <p:spPr>
          <a:xfrm>
            <a:off x="11565172" y="6146056"/>
            <a:ext cx="470045"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C04DF40-495D-ED41-91BB-C1D52B6AEB39}" type="slidenum">
              <a:rPr lang="en-US" sz="1400" smtClean="0">
                <a:solidFill>
                  <a:schemeClr val="tx1"/>
                </a:solidFill>
                <a:latin typeface="Arial" panose="020B0604020202020204" pitchFamily="34" charset="0"/>
                <a:ea typeface="Lato" panose="020F0502020204030203" pitchFamily="34" charset="0"/>
              </a:rPr>
              <a:pPr algn="r"/>
              <a:t>‹#›</a:t>
            </a:fld>
            <a:endParaRPr lang="en-US" sz="1400">
              <a:solidFill>
                <a:schemeClr val="tx1"/>
              </a:solidFill>
              <a:latin typeface="Arial" panose="020B0604020202020204" pitchFamily="34" charset="0"/>
              <a:ea typeface="Lato" panose="020F0502020204030203" pitchFamily="34" charset="0"/>
            </a:endParaRPr>
          </a:p>
        </p:txBody>
      </p:sp>
      <p:sp>
        <p:nvSpPr>
          <p:cNvPr id="24" name="Slide Number Placeholder 3">
            <a:extLst>
              <a:ext uri="{FF2B5EF4-FFF2-40B4-BE49-F238E27FC236}">
                <a16:creationId xmlns:a16="http://schemas.microsoft.com/office/drawing/2014/main" id="{D1B00024-A17C-8946-50C6-581ABAE97C6F}"/>
              </a:ext>
            </a:extLst>
          </p:cNvPr>
          <p:cNvSpPr txBox="1">
            <a:spLocks/>
          </p:cNvSpPr>
          <p:nvPr userDrawn="1"/>
        </p:nvSpPr>
        <p:spPr>
          <a:xfrm>
            <a:off x="11565172" y="6146056"/>
            <a:ext cx="470045"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C04DF40-495D-ED41-91BB-C1D52B6AEB39}" type="slidenum">
              <a:rPr lang="en-US" sz="1400" smtClean="0">
                <a:solidFill>
                  <a:schemeClr val="tx1"/>
                </a:solidFill>
                <a:latin typeface="Arial" panose="020B0604020202020204" pitchFamily="34" charset="0"/>
                <a:ea typeface="Lato" panose="020F0502020204030203" pitchFamily="34" charset="0"/>
              </a:rPr>
              <a:pPr algn="r"/>
              <a:t>‹#›</a:t>
            </a:fld>
            <a:endParaRPr lang="en-US" sz="1400">
              <a:solidFill>
                <a:schemeClr val="tx1"/>
              </a:solidFill>
              <a:latin typeface="Arial" panose="020B0604020202020204" pitchFamily="34" charset="0"/>
              <a:ea typeface="Lato" panose="020F0502020204030203" pitchFamily="34" charset="0"/>
            </a:endParaRPr>
          </a:p>
        </p:txBody>
      </p:sp>
      <p:sp>
        <p:nvSpPr>
          <p:cNvPr id="31" name="Text Placeholder 30">
            <a:extLst>
              <a:ext uri="{FF2B5EF4-FFF2-40B4-BE49-F238E27FC236}">
                <a16:creationId xmlns:a16="http://schemas.microsoft.com/office/drawing/2014/main" id="{7CB3B582-2053-A846-2531-8E4BB8651C13}"/>
              </a:ext>
            </a:extLst>
          </p:cNvPr>
          <p:cNvSpPr>
            <a:spLocks noGrp="1"/>
          </p:cNvSpPr>
          <p:nvPr>
            <p:ph type="body" sz="quarter" idx="14" hasCustomPrompt="1"/>
          </p:nvPr>
        </p:nvSpPr>
        <p:spPr>
          <a:xfrm>
            <a:off x="466724" y="713499"/>
            <a:ext cx="11250786" cy="520838"/>
          </a:xfrm>
        </p:spPr>
        <p:txBody>
          <a:bodyPr>
            <a:noAutofit/>
          </a:bodyPr>
          <a:lstStyle>
            <a:lvl1pPr>
              <a:defRPr sz="2400">
                <a:latin typeface="Arial" panose="020B0604020202020204" pitchFamily="34" charset="0"/>
                <a:ea typeface="Lato" panose="020F0502020204030203" pitchFamily="34" charset="0"/>
              </a:defRPr>
            </a:lvl1pPr>
            <a:lvl2pPr marL="457200" indent="0">
              <a:buNone/>
              <a:defRPr/>
            </a:lvl2pPr>
          </a:lstStyle>
          <a:p>
            <a:pPr lvl="0"/>
            <a:r>
              <a:rPr lang="en-US"/>
              <a:t>Add key message of slide</a:t>
            </a:r>
          </a:p>
        </p:txBody>
      </p:sp>
    </p:spTree>
    <p:extLst>
      <p:ext uri="{BB962C8B-B14F-4D97-AF65-F5344CB8AC3E}">
        <p14:creationId xmlns:p14="http://schemas.microsoft.com/office/powerpoint/2010/main" val="213782927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Sample Page (Grey)">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2C99BF27-F2A3-634A-9BA9-2AAB83CB1B82}"/>
              </a:ext>
              <a:ext uri="{C183D7F6-B498-43B3-948B-1728B52AA6E4}">
                <adec:decorative xmlns:adec="http://schemas.microsoft.com/office/drawing/2017/decorative" val="1"/>
              </a:ext>
            </a:extLst>
          </p:cNvPr>
          <p:cNvSpPr/>
          <p:nvPr/>
        </p:nvSpPr>
        <p:spPr>
          <a:xfrm>
            <a:off x="-15240" y="0"/>
            <a:ext cx="12192000" cy="6858000"/>
          </a:xfrm>
          <a:prstGeom prst="rect">
            <a:avLst/>
          </a:prstGeom>
          <a:solidFill>
            <a:srgbClr val="F7F4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latin typeface="Arial" panose="020B0604020202020204" pitchFamily="34" charset="0"/>
            </a:endParaRPr>
          </a:p>
        </p:txBody>
      </p:sp>
      <p:sp>
        <p:nvSpPr>
          <p:cNvPr id="8" name="Title 1">
            <a:extLst>
              <a:ext uri="{FF2B5EF4-FFF2-40B4-BE49-F238E27FC236}">
                <a16:creationId xmlns:a16="http://schemas.microsoft.com/office/drawing/2014/main" id="{7E5732A2-0045-36A6-288A-34640127F3B8}"/>
              </a:ext>
            </a:extLst>
          </p:cNvPr>
          <p:cNvSpPr>
            <a:spLocks noGrp="1"/>
          </p:cNvSpPr>
          <p:nvPr>
            <p:ph type="ctrTitle" hasCustomPrompt="1"/>
          </p:nvPr>
        </p:nvSpPr>
        <p:spPr>
          <a:xfrm>
            <a:off x="558583" y="545526"/>
            <a:ext cx="11178381" cy="1160319"/>
          </a:xfrm>
          <a:prstGeom prst="rect">
            <a:avLst/>
          </a:prstGeom>
        </p:spPr>
        <p:txBody>
          <a:bodyPr anchor="t" anchorCtr="0">
            <a:normAutofit/>
          </a:bodyPr>
          <a:lstStyle>
            <a:lvl1pPr algn="l">
              <a:defRPr sz="4000" b="1" i="0">
                <a:latin typeface="Arial" panose="020B0604020202020204" pitchFamily="34" charset="0"/>
              </a:defRPr>
            </a:lvl1pPr>
          </a:lstStyle>
          <a:p>
            <a:r>
              <a:rPr lang="en-US"/>
              <a:t>This is a sample page layout</a:t>
            </a:r>
            <a:br>
              <a:rPr lang="en-US"/>
            </a:br>
            <a:endParaRPr lang="en-US"/>
          </a:p>
        </p:txBody>
      </p:sp>
      <p:sp>
        <p:nvSpPr>
          <p:cNvPr id="9" name="Text Placeholder 3">
            <a:extLst>
              <a:ext uri="{FF2B5EF4-FFF2-40B4-BE49-F238E27FC236}">
                <a16:creationId xmlns:a16="http://schemas.microsoft.com/office/drawing/2014/main" id="{E1B72BB5-A87E-1535-7B76-E87F7E093A75}"/>
              </a:ext>
            </a:extLst>
          </p:cNvPr>
          <p:cNvSpPr>
            <a:spLocks noGrp="1"/>
          </p:cNvSpPr>
          <p:nvPr>
            <p:ph type="body" sz="quarter" idx="12" hasCustomPrompt="1"/>
          </p:nvPr>
        </p:nvSpPr>
        <p:spPr>
          <a:xfrm>
            <a:off x="539923" y="1904986"/>
            <a:ext cx="11177587" cy="3641147"/>
          </a:xfrm>
        </p:spPr>
        <p:txBody>
          <a:bodyPr/>
          <a:lstStyle>
            <a:lvl1pPr>
              <a:lnSpc>
                <a:spcPct val="150000"/>
              </a:lnSpc>
              <a:defRPr sz="1800">
                <a:latin typeface="Arial" panose="020B0604020202020204" pitchFamily="34" charset="0"/>
                <a:ea typeface="Lato" panose="020F0502020204030203" pitchFamily="34" charset="0"/>
              </a:defRPr>
            </a:lvl1pPr>
            <a:lvl2pPr>
              <a:lnSpc>
                <a:spcPct val="150000"/>
              </a:lnSpc>
              <a:defRPr sz="1800">
                <a:latin typeface="Arial" panose="020B0604020202020204" pitchFamily="34" charset="0"/>
                <a:ea typeface="Lato" panose="020F0502020204030203" pitchFamily="34" charset="0"/>
              </a:defRPr>
            </a:lvl2pPr>
            <a:lvl3pPr>
              <a:lnSpc>
                <a:spcPct val="150000"/>
              </a:lnSpc>
              <a:defRPr sz="1800">
                <a:latin typeface="Arial" panose="020B0604020202020204" pitchFamily="34" charset="0"/>
                <a:ea typeface="Lato" panose="020F0502020204030203" pitchFamily="34" charset="0"/>
              </a:defRPr>
            </a:lvl3pPr>
            <a:lvl4pPr>
              <a:lnSpc>
                <a:spcPct val="150000"/>
              </a:lnSpc>
              <a:defRPr sz="1800">
                <a:latin typeface="Arial" panose="020B0604020202020204" pitchFamily="34" charset="0"/>
                <a:ea typeface="Lato" panose="020F0502020204030203" pitchFamily="34" charset="0"/>
              </a:defRPr>
            </a:lvl4pPr>
            <a:lvl5pPr>
              <a:lnSpc>
                <a:spcPct val="150000"/>
              </a:lnSpc>
              <a:defRPr sz="1800">
                <a:latin typeface="Arial" panose="020B0604020202020204" pitchFamily="34" charset="0"/>
                <a:ea typeface="Lato" panose="020F0502020204030203" pitchFamily="34" charset="0"/>
              </a:defRPr>
            </a:lvl5pPr>
          </a:lstStyle>
          <a:p>
            <a:pPr lvl="0"/>
            <a:r>
              <a:rPr lang="en-US"/>
              <a:t>Please use this space to insert written content as required. Please use Inter or Arial with a minimum font size of 16pt and avoid changing the </a:t>
            </a:r>
            <a:r>
              <a:rPr lang="en-US" err="1"/>
              <a:t>colour</a:t>
            </a:r>
            <a:r>
              <a:rPr lang="en-US"/>
              <a:t> of the text.</a:t>
            </a:r>
          </a:p>
          <a:p>
            <a:pPr lvl="1"/>
            <a:r>
              <a:rPr lang="en-US"/>
              <a:t>Second level</a:t>
            </a:r>
          </a:p>
          <a:p>
            <a:pPr lvl="2"/>
            <a:r>
              <a:rPr lang="en-US"/>
              <a:t>Third level</a:t>
            </a:r>
          </a:p>
          <a:p>
            <a:pPr lvl="3"/>
            <a:r>
              <a:rPr lang="en-US"/>
              <a:t>Fourth level</a:t>
            </a:r>
          </a:p>
          <a:p>
            <a:pPr lvl="4"/>
            <a:r>
              <a:rPr lang="en-US"/>
              <a:t>Fifth level</a:t>
            </a:r>
            <a:endParaRPr lang="en-GB"/>
          </a:p>
        </p:txBody>
      </p:sp>
      <p:pic>
        <p:nvPicPr>
          <p:cNvPr id="14" name="Picture 13">
            <a:extLst>
              <a:ext uri="{FF2B5EF4-FFF2-40B4-BE49-F238E27FC236}">
                <a16:creationId xmlns:a16="http://schemas.microsoft.com/office/drawing/2014/main" id="{CEBB41DC-A69B-E457-7D0B-144213831103}"/>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539923" y="6146056"/>
            <a:ext cx="585971" cy="197518"/>
          </a:xfrm>
          <a:prstGeom prst="rect">
            <a:avLst/>
          </a:prstGeom>
        </p:spPr>
      </p:pic>
      <p:sp>
        <p:nvSpPr>
          <p:cNvPr id="22" name="Slide Number Placeholder 3">
            <a:extLst>
              <a:ext uri="{FF2B5EF4-FFF2-40B4-BE49-F238E27FC236}">
                <a16:creationId xmlns:a16="http://schemas.microsoft.com/office/drawing/2014/main" id="{8A6747E8-68B1-FA77-357A-655D549D6FDB}"/>
              </a:ext>
            </a:extLst>
          </p:cNvPr>
          <p:cNvSpPr txBox="1">
            <a:spLocks/>
          </p:cNvSpPr>
          <p:nvPr userDrawn="1"/>
        </p:nvSpPr>
        <p:spPr>
          <a:xfrm>
            <a:off x="11637742" y="6146056"/>
            <a:ext cx="470045"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C04DF40-495D-ED41-91BB-C1D52B6AEB39}" type="slidenum">
              <a:rPr lang="en-US" sz="1400" smtClean="0">
                <a:solidFill>
                  <a:schemeClr val="bg1"/>
                </a:solidFill>
                <a:latin typeface="Arial" panose="020B0604020202020204" pitchFamily="34" charset="0"/>
                <a:ea typeface="Lato" panose="020F0502020204030203" pitchFamily="34" charset="0"/>
              </a:rPr>
              <a:pPr algn="r"/>
              <a:t>‹#›</a:t>
            </a:fld>
            <a:endParaRPr lang="en-US" sz="1400">
              <a:solidFill>
                <a:schemeClr val="bg1"/>
              </a:solidFill>
              <a:latin typeface="Arial" panose="020B0604020202020204" pitchFamily="34" charset="0"/>
              <a:ea typeface="Lato" panose="020F0502020204030203" pitchFamily="34" charset="0"/>
            </a:endParaRPr>
          </a:p>
        </p:txBody>
      </p:sp>
      <p:sp>
        <p:nvSpPr>
          <p:cNvPr id="23" name="Slide Number Placeholder 3">
            <a:extLst>
              <a:ext uri="{FF2B5EF4-FFF2-40B4-BE49-F238E27FC236}">
                <a16:creationId xmlns:a16="http://schemas.microsoft.com/office/drawing/2014/main" id="{B23B27A8-588E-90D5-CE93-52FB5E3F695F}"/>
              </a:ext>
            </a:extLst>
          </p:cNvPr>
          <p:cNvSpPr txBox="1">
            <a:spLocks/>
          </p:cNvSpPr>
          <p:nvPr userDrawn="1"/>
        </p:nvSpPr>
        <p:spPr>
          <a:xfrm>
            <a:off x="11637742" y="6146056"/>
            <a:ext cx="470045"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C04DF40-495D-ED41-91BB-C1D52B6AEB39}" type="slidenum">
              <a:rPr lang="en-US" sz="1400" smtClean="0">
                <a:solidFill>
                  <a:schemeClr val="bg1"/>
                </a:solidFill>
                <a:latin typeface="Arial" panose="020B0604020202020204" pitchFamily="34" charset="0"/>
                <a:ea typeface="Lato" panose="020F0502020204030203" pitchFamily="34" charset="0"/>
              </a:rPr>
              <a:pPr algn="r"/>
              <a:t>‹#›</a:t>
            </a:fld>
            <a:endParaRPr lang="en-US" sz="1400">
              <a:solidFill>
                <a:schemeClr val="bg1"/>
              </a:solidFill>
              <a:latin typeface="Arial" panose="020B0604020202020204" pitchFamily="34" charset="0"/>
              <a:ea typeface="Lato" panose="020F0502020204030203" pitchFamily="34" charset="0"/>
            </a:endParaRPr>
          </a:p>
        </p:txBody>
      </p:sp>
      <p:sp>
        <p:nvSpPr>
          <p:cNvPr id="24" name="Slide Number Placeholder 3">
            <a:extLst>
              <a:ext uri="{FF2B5EF4-FFF2-40B4-BE49-F238E27FC236}">
                <a16:creationId xmlns:a16="http://schemas.microsoft.com/office/drawing/2014/main" id="{B04FBC92-CC13-3B0C-B385-715133A008B4}"/>
              </a:ext>
            </a:extLst>
          </p:cNvPr>
          <p:cNvSpPr txBox="1">
            <a:spLocks/>
          </p:cNvSpPr>
          <p:nvPr userDrawn="1"/>
        </p:nvSpPr>
        <p:spPr>
          <a:xfrm>
            <a:off x="11637742" y="6146056"/>
            <a:ext cx="470045"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C04DF40-495D-ED41-91BB-C1D52B6AEB39}" type="slidenum">
              <a:rPr lang="en-US" sz="1400" smtClean="0">
                <a:solidFill>
                  <a:schemeClr val="bg1"/>
                </a:solidFill>
                <a:latin typeface="Arial" panose="020B0604020202020204" pitchFamily="34" charset="0"/>
                <a:ea typeface="Lato" panose="020F0502020204030203" pitchFamily="34" charset="0"/>
              </a:rPr>
              <a:pPr algn="r"/>
              <a:t>‹#›</a:t>
            </a:fld>
            <a:endParaRPr lang="en-US" sz="1400">
              <a:solidFill>
                <a:schemeClr val="bg1"/>
              </a:solidFill>
              <a:latin typeface="Arial" panose="020B0604020202020204" pitchFamily="34" charset="0"/>
              <a:ea typeface="Lato" panose="020F0502020204030203" pitchFamily="34" charset="0"/>
            </a:endParaRPr>
          </a:p>
        </p:txBody>
      </p:sp>
      <p:sp>
        <p:nvSpPr>
          <p:cNvPr id="25" name="Slide Number Placeholder 3">
            <a:extLst>
              <a:ext uri="{FF2B5EF4-FFF2-40B4-BE49-F238E27FC236}">
                <a16:creationId xmlns:a16="http://schemas.microsoft.com/office/drawing/2014/main" id="{F7EAFF5E-9938-DEC3-4280-896E584B1A60}"/>
              </a:ext>
            </a:extLst>
          </p:cNvPr>
          <p:cNvSpPr txBox="1">
            <a:spLocks/>
          </p:cNvSpPr>
          <p:nvPr userDrawn="1"/>
        </p:nvSpPr>
        <p:spPr>
          <a:xfrm>
            <a:off x="11637742" y="6146056"/>
            <a:ext cx="470045"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C04DF40-495D-ED41-91BB-C1D52B6AEB39}" type="slidenum">
              <a:rPr lang="en-US" sz="1400" smtClean="0">
                <a:solidFill>
                  <a:schemeClr val="bg1"/>
                </a:solidFill>
                <a:latin typeface="Arial" panose="020B0604020202020204" pitchFamily="34" charset="0"/>
                <a:ea typeface="Lato" panose="020F0502020204030203" pitchFamily="34" charset="0"/>
              </a:rPr>
              <a:pPr algn="r"/>
              <a:t>‹#›</a:t>
            </a:fld>
            <a:endParaRPr lang="en-US" sz="1400">
              <a:solidFill>
                <a:schemeClr val="bg1"/>
              </a:solidFill>
              <a:latin typeface="Arial" panose="020B0604020202020204" pitchFamily="34" charset="0"/>
              <a:ea typeface="Lato" panose="020F0502020204030203" pitchFamily="34" charset="0"/>
            </a:endParaRPr>
          </a:p>
        </p:txBody>
      </p:sp>
    </p:spTree>
    <p:extLst>
      <p:ext uri="{BB962C8B-B14F-4D97-AF65-F5344CB8AC3E}">
        <p14:creationId xmlns:p14="http://schemas.microsoft.com/office/powerpoint/2010/main" val="446721267"/>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41" Type="http://schemas.openxmlformats.org/officeDocument/2006/relationships/slideLayout" Target="../slideLayouts/slideLayout4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theme" Target="../theme/theme1.xml"/><Relationship Id="rId8" Type="http://schemas.openxmlformats.org/officeDocument/2006/relationships/slideLayout" Target="../slideLayouts/slideLayout8.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Title Placeholder 6">
            <a:extLst>
              <a:ext uri="{FF2B5EF4-FFF2-40B4-BE49-F238E27FC236}">
                <a16:creationId xmlns:a16="http://schemas.microsoft.com/office/drawing/2014/main" id="{8D95A3C9-9C62-4772-A1CE-36239AA18826}"/>
              </a:ext>
            </a:extLst>
          </p:cNvPr>
          <p:cNvSpPr>
            <a:spLocks noGrp="1"/>
          </p:cNvSpPr>
          <p:nvPr>
            <p:ph type="title"/>
          </p:nvPr>
        </p:nvSpPr>
        <p:spPr>
          <a:xfrm>
            <a:off x="466725" y="365125"/>
            <a:ext cx="4324350" cy="1325563"/>
          </a:xfrm>
          <a:prstGeom prst="rect">
            <a:avLst/>
          </a:prstGeom>
        </p:spPr>
        <p:txBody>
          <a:bodyPr vert="horz" lIns="91440" tIns="45720" rIns="91440" bIns="45720" rtlCol="0" anchor="ctr">
            <a:normAutofit/>
          </a:bodyPr>
          <a:lstStyle/>
          <a:p>
            <a:r>
              <a:rPr lang="en-US"/>
              <a:t>This is the slide master template</a:t>
            </a:r>
            <a:endParaRPr lang="en-GB"/>
          </a:p>
        </p:txBody>
      </p:sp>
      <p:sp>
        <p:nvSpPr>
          <p:cNvPr id="8" name="Text Placeholder 7">
            <a:extLst>
              <a:ext uri="{FF2B5EF4-FFF2-40B4-BE49-F238E27FC236}">
                <a16:creationId xmlns:a16="http://schemas.microsoft.com/office/drawing/2014/main" id="{D8910A4F-E315-42EE-8468-BC6F4004260A}"/>
              </a:ext>
            </a:extLst>
          </p:cNvPr>
          <p:cNvSpPr>
            <a:spLocks noGrp="1"/>
          </p:cNvSpPr>
          <p:nvPr>
            <p:ph type="body" idx="1"/>
          </p:nvPr>
        </p:nvSpPr>
        <p:spPr>
          <a:xfrm>
            <a:off x="466725" y="1901825"/>
            <a:ext cx="4324350" cy="1325563"/>
          </a:xfrm>
          <a:prstGeom prst="rect">
            <a:avLst/>
          </a:prstGeom>
        </p:spPr>
        <p:txBody>
          <a:bodyPr vert="horz" lIns="91440" tIns="45720" rIns="91440" bIns="45720" rtlCol="0">
            <a:normAutofit/>
          </a:bodyPr>
          <a:lstStyle/>
          <a:p>
            <a:pPr lvl="0"/>
            <a:r>
              <a:rPr lang="en-US"/>
              <a:t>Please select from the available layout slides</a:t>
            </a:r>
            <a:endParaRPr lang="en-GB"/>
          </a:p>
        </p:txBody>
      </p:sp>
    </p:spTree>
    <p:extLst>
      <p:ext uri="{BB962C8B-B14F-4D97-AF65-F5344CB8AC3E}">
        <p14:creationId xmlns:p14="http://schemas.microsoft.com/office/powerpoint/2010/main" val="3704599898"/>
      </p:ext>
    </p:extLst>
  </p:cSld>
  <p:clrMap bg1="lt1" tx1="dk1" bg2="lt2" tx2="dk2" accent1="accent1" accent2="accent2" accent3="accent3" accent4="accent4" accent5="accent5" accent6="accent6" hlink="hlink" folHlink="folHlink"/>
  <p:sldLayoutIdLst>
    <p:sldLayoutId id="2147484092" r:id="rId1"/>
    <p:sldLayoutId id="2147484093" r:id="rId2"/>
    <p:sldLayoutId id="2147484094" r:id="rId3"/>
    <p:sldLayoutId id="2147484095" r:id="rId4"/>
    <p:sldLayoutId id="2147484096" r:id="rId5"/>
    <p:sldLayoutId id="2147484097" r:id="rId6"/>
    <p:sldLayoutId id="2147484098" r:id="rId7"/>
    <p:sldLayoutId id="2147484133" r:id="rId8"/>
    <p:sldLayoutId id="2147484099" r:id="rId9"/>
    <p:sldLayoutId id="2147484100" r:id="rId10"/>
    <p:sldLayoutId id="2147484101" r:id="rId11"/>
    <p:sldLayoutId id="2147484102" r:id="rId12"/>
    <p:sldLayoutId id="2147484103" r:id="rId13"/>
    <p:sldLayoutId id="2147484104" r:id="rId14"/>
    <p:sldLayoutId id="2147484105" r:id="rId15"/>
    <p:sldLayoutId id="2147484106" r:id="rId16"/>
    <p:sldLayoutId id="2147484107" r:id="rId17"/>
    <p:sldLayoutId id="2147484108" r:id="rId18"/>
    <p:sldLayoutId id="2147484109" r:id="rId19"/>
    <p:sldLayoutId id="2147484110" r:id="rId20"/>
    <p:sldLayoutId id="2147484111" r:id="rId21"/>
    <p:sldLayoutId id="2147484112" r:id="rId22"/>
    <p:sldLayoutId id="2147484113" r:id="rId23"/>
    <p:sldLayoutId id="2147484114" r:id="rId24"/>
    <p:sldLayoutId id="2147484115" r:id="rId25"/>
    <p:sldLayoutId id="2147484116" r:id="rId26"/>
    <p:sldLayoutId id="2147484117" r:id="rId27"/>
    <p:sldLayoutId id="2147484118" r:id="rId28"/>
    <p:sldLayoutId id="2147484119" r:id="rId29"/>
    <p:sldLayoutId id="2147484120" r:id="rId30"/>
    <p:sldLayoutId id="2147484121" r:id="rId31"/>
    <p:sldLayoutId id="2147484122" r:id="rId32"/>
    <p:sldLayoutId id="2147484123" r:id="rId33"/>
    <p:sldLayoutId id="2147484124" r:id="rId34"/>
    <p:sldLayoutId id="2147484125" r:id="rId35"/>
    <p:sldLayoutId id="2147484126" r:id="rId36"/>
    <p:sldLayoutId id="2147484127" r:id="rId37"/>
    <p:sldLayoutId id="2147484128" r:id="rId38"/>
    <p:sldLayoutId id="2147484129" r:id="rId39"/>
    <p:sldLayoutId id="2147484130" r:id="rId40"/>
    <p:sldLayoutId id="2147484131" r:id="rId41"/>
    <p:sldLayoutId id="2147484132" r:id="rId42"/>
  </p:sldLayoutIdLst>
  <p:hf hdr="0" dt="0"/>
  <p:txStyles>
    <p:titleStyle>
      <a:lvl1pPr algn="l" defTabSz="914400" rtl="0" eaLnBrk="1" latinLnBrk="0" hangingPunct="1">
        <a:lnSpc>
          <a:spcPct val="90000"/>
        </a:lnSpc>
        <a:spcBef>
          <a:spcPct val="0"/>
        </a:spcBef>
        <a:buNone/>
        <a:defRPr sz="4000" b="1" kern="1200">
          <a:solidFill>
            <a:schemeClr val="tx1"/>
          </a:solidFill>
          <a:latin typeface="Arial" panose="020B0604020202020204" pitchFamily="34" charset="0"/>
          <a:ea typeface="Lato" panose="020F0502020204030203" pitchFamily="34" charset="0"/>
          <a:cs typeface="Arial" panose="020B0604020202020204" pitchFamily="34" charset="0"/>
        </a:defRPr>
      </a:lvl1pPr>
    </p:titleStyle>
    <p:bodyStyle>
      <a:lvl1pPr marL="0" indent="0" algn="l" defTabSz="914400" rtl="0" eaLnBrk="1" latinLnBrk="0" hangingPunct="1">
        <a:lnSpc>
          <a:spcPct val="90000"/>
        </a:lnSpc>
        <a:spcBef>
          <a:spcPts val="1000"/>
        </a:spcBef>
        <a:buFont typeface="Arial" panose="020B0604020202020204" pitchFamily="34" charset="0"/>
        <a:buNone/>
        <a:defRPr sz="2000" kern="1200">
          <a:solidFill>
            <a:schemeClr val="tx1"/>
          </a:solidFill>
          <a:latin typeface="Arial" panose="020B0604020202020204" pitchFamily="34" charset="0"/>
          <a:ea typeface="Lato" panose="020F0502020204030203" pitchFamily="34" charset="0"/>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www.nice.org.uk/terms-and-conditions#notice-of-rights" TargetMode="External"/><Relationship Id="rId2" Type="http://schemas.openxmlformats.org/officeDocument/2006/relationships/notesSlide" Target="../notesSlides/notesSlide1.xml"/><Relationship Id="rId1" Type="http://schemas.openxmlformats.org/officeDocument/2006/relationships/slideLayout" Target="../slideLayouts/slideLayout9.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3" Type="http://schemas.openxmlformats.org/officeDocument/2006/relationships/slide" Target="slide12.xml"/><Relationship Id="rId7" Type="http://schemas.openxmlformats.org/officeDocument/2006/relationships/image" Target="../media/image7.png"/><Relationship Id="rId2" Type="http://schemas.openxmlformats.org/officeDocument/2006/relationships/notesSlide" Target="../notesSlides/notesSlide12.xml"/><Relationship Id="rId1" Type="http://schemas.openxmlformats.org/officeDocument/2006/relationships/slideLayout" Target="../slideLayouts/slideLayout8.xml"/><Relationship Id="rId6" Type="http://schemas.openxmlformats.org/officeDocument/2006/relationships/image" Target="../media/image6.svg"/><Relationship Id="rId5" Type="http://schemas.openxmlformats.org/officeDocument/2006/relationships/image" Target="../media/image5.png"/><Relationship Id="rId4" Type="http://schemas.openxmlformats.org/officeDocument/2006/relationships/slide" Target="slide46.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slide" Target="slide45.xml"/><Relationship Id="rId2" Type="http://schemas.openxmlformats.org/officeDocument/2006/relationships/notesSlide" Target="../notesSlides/notesSlide14.xml"/><Relationship Id="rId1" Type="http://schemas.openxmlformats.org/officeDocument/2006/relationships/slideLayout" Target="../slideLayouts/slideLayout8.xml"/><Relationship Id="rId6" Type="http://schemas.openxmlformats.org/officeDocument/2006/relationships/image" Target="../media/image7.png"/><Relationship Id="rId5" Type="http://schemas.openxmlformats.org/officeDocument/2006/relationships/image" Target="../media/image6.svg"/><Relationship Id="rId4" Type="http://schemas.openxmlformats.org/officeDocument/2006/relationships/image" Target="../media/image5.png"/></Relationships>
</file>

<file path=ppt/slides/_rels/slide16.xml.rels><?xml version="1.0" encoding="UTF-8" standalone="yes"?>
<Relationships xmlns="http://schemas.openxmlformats.org/package/2006/relationships"><Relationship Id="rId3" Type="http://schemas.openxmlformats.org/officeDocument/2006/relationships/slide" Target="slide21.xml"/><Relationship Id="rId2" Type="http://schemas.openxmlformats.org/officeDocument/2006/relationships/notesSlide" Target="../notesSlides/notesSlide15.xml"/><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6.xml"/><Relationship Id="rId1" Type="http://schemas.openxmlformats.org/officeDocument/2006/relationships/slideLayout" Target="../slideLayouts/slideLayout8.xml"/><Relationship Id="rId4" Type="http://schemas.openxmlformats.org/officeDocument/2006/relationships/image" Target="../media/image6.svg"/></Relationships>
</file>

<file path=ppt/slides/_rels/slide1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7.xml"/><Relationship Id="rId1" Type="http://schemas.openxmlformats.org/officeDocument/2006/relationships/slideLayout" Target="../slideLayouts/slideLayout8.xml"/><Relationship Id="rId6" Type="http://schemas.openxmlformats.org/officeDocument/2006/relationships/slide" Target="slide19.xml"/><Relationship Id="rId5" Type="http://schemas.openxmlformats.org/officeDocument/2006/relationships/slide" Target="slide15.xml"/><Relationship Id="rId4" Type="http://schemas.openxmlformats.org/officeDocument/2006/relationships/image" Target="../media/image6.sv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3" Type="http://schemas.openxmlformats.org/officeDocument/2006/relationships/slide" Target="slide46.xml"/><Relationship Id="rId2" Type="http://schemas.openxmlformats.org/officeDocument/2006/relationships/notesSlide" Target="../notesSlides/notesSlide19.xml"/><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3" Type="http://schemas.openxmlformats.org/officeDocument/2006/relationships/slide" Target="slide19.xml"/><Relationship Id="rId7" Type="http://schemas.openxmlformats.org/officeDocument/2006/relationships/image" Target="../media/image7.png"/><Relationship Id="rId2" Type="http://schemas.openxmlformats.org/officeDocument/2006/relationships/notesSlide" Target="../notesSlides/notesSlide20.xml"/><Relationship Id="rId1" Type="http://schemas.openxmlformats.org/officeDocument/2006/relationships/slideLayout" Target="../slideLayouts/slideLayout8.xml"/><Relationship Id="rId6" Type="http://schemas.openxmlformats.org/officeDocument/2006/relationships/image" Target="../media/image6.svg"/><Relationship Id="rId5" Type="http://schemas.openxmlformats.org/officeDocument/2006/relationships/image" Target="../media/image5.png"/><Relationship Id="rId4" Type="http://schemas.openxmlformats.org/officeDocument/2006/relationships/slide" Target="slide2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8.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8.xml"/></Relationships>
</file>

<file path=ppt/slides/_rels/slide25.xml.rels><?xml version="1.0" encoding="UTF-8" standalone="yes"?>
<Relationships xmlns="http://schemas.openxmlformats.org/package/2006/relationships"><Relationship Id="rId3" Type="http://schemas.openxmlformats.org/officeDocument/2006/relationships/slide" Target="slide47.xml"/><Relationship Id="rId2" Type="http://schemas.openxmlformats.org/officeDocument/2006/relationships/notesSlide" Target="../notesSlides/notesSlide24.xml"/><Relationship Id="rId1" Type="http://schemas.openxmlformats.org/officeDocument/2006/relationships/slideLayout" Target="../slideLayouts/slideLayout8.xml"/><Relationship Id="rId4" Type="http://schemas.openxmlformats.org/officeDocument/2006/relationships/image" Target="../media/image8.png"/></Relationships>
</file>

<file path=ppt/slides/_rels/slide2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5.xml"/><Relationship Id="rId1" Type="http://schemas.openxmlformats.org/officeDocument/2006/relationships/slideLayout" Target="../slideLayouts/slideLayout8.xml"/><Relationship Id="rId6" Type="http://schemas.openxmlformats.org/officeDocument/2006/relationships/image" Target="../media/image6.svg"/><Relationship Id="rId5" Type="http://schemas.openxmlformats.org/officeDocument/2006/relationships/image" Target="../media/image5.png"/><Relationship Id="rId4" Type="http://schemas.openxmlformats.org/officeDocument/2006/relationships/image" Target="../media/image10.png"/></Relationships>
</file>

<file path=ppt/slides/_rels/slide27.xml.rels><?xml version="1.0" encoding="UTF-8" standalone="yes"?>
<Relationships xmlns="http://schemas.openxmlformats.org/package/2006/relationships"><Relationship Id="rId3" Type="http://schemas.openxmlformats.org/officeDocument/2006/relationships/slide" Target="slide21.xml"/><Relationship Id="rId2" Type="http://schemas.openxmlformats.org/officeDocument/2006/relationships/notesSlide" Target="../notesSlides/notesSlide26.xml"/><Relationship Id="rId1" Type="http://schemas.openxmlformats.org/officeDocument/2006/relationships/slideLayout" Target="../slideLayouts/slideLayout8.xml"/><Relationship Id="rId4" Type="http://schemas.openxmlformats.org/officeDocument/2006/relationships/image" Target="../media/image7.png"/></Relationships>
</file>

<file path=ppt/slides/_rels/slide28.xml.rels><?xml version="1.0" encoding="UTF-8" standalone="yes"?>
<Relationships xmlns="http://schemas.openxmlformats.org/package/2006/relationships"><Relationship Id="rId2" Type="http://schemas.openxmlformats.org/officeDocument/2006/relationships/slide" Target="slide48.xml"/><Relationship Id="rId1" Type="http://schemas.openxmlformats.org/officeDocument/2006/relationships/slideLayout" Target="../slideLayouts/slideLayout8.xml"/></Relationships>
</file>

<file path=ppt/slides/_rels/slide2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7.xml"/><Relationship Id="rId1" Type="http://schemas.openxmlformats.org/officeDocument/2006/relationships/slideLayout" Target="../slideLayouts/slideLayout8.xml"/><Relationship Id="rId4" Type="http://schemas.openxmlformats.org/officeDocument/2006/relationships/image" Target="../media/image6.sv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3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8.xml"/><Relationship Id="rId1" Type="http://schemas.openxmlformats.org/officeDocument/2006/relationships/slideLayout" Target="../slideLayouts/slideLayout8.xml"/><Relationship Id="rId5" Type="http://schemas.openxmlformats.org/officeDocument/2006/relationships/image" Target="../media/image8.png"/><Relationship Id="rId4" Type="http://schemas.openxmlformats.org/officeDocument/2006/relationships/image" Target="../media/image6.svg"/></Relationships>
</file>

<file path=ppt/slides/_rels/slide3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9.xml"/><Relationship Id="rId1" Type="http://schemas.openxmlformats.org/officeDocument/2006/relationships/slideLayout" Target="../slideLayouts/slideLayout8.xml"/><Relationship Id="rId5" Type="http://schemas.openxmlformats.org/officeDocument/2006/relationships/image" Target="../media/image7.png"/><Relationship Id="rId4" Type="http://schemas.openxmlformats.org/officeDocument/2006/relationships/image" Target="../media/image6.svg"/></Relationships>
</file>

<file path=ppt/slides/_rels/slide32.xml.rels><?xml version="1.0" encoding="UTF-8" standalone="yes"?>
<Relationships xmlns="http://schemas.openxmlformats.org/package/2006/relationships"><Relationship Id="rId3" Type="http://schemas.openxmlformats.org/officeDocument/2006/relationships/slide" Target="slide50.xml"/><Relationship Id="rId2" Type="http://schemas.openxmlformats.org/officeDocument/2006/relationships/notesSlide" Target="../notesSlides/notesSlide30.xml"/><Relationship Id="rId1" Type="http://schemas.openxmlformats.org/officeDocument/2006/relationships/slideLayout" Target="../slideLayouts/slideLayout8.xml"/><Relationship Id="rId6" Type="http://schemas.openxmlformats.org/officeDocument/2006/relationships/image" Target="../media/image6.svg"/><Relationship Id="rId5" Type="http://schemas.openxmlformats.org/officeDocument/2006/relationships/image" Target="../media/image5.png"/><Relationship Id="rId4" Type="http://schemas.openxmlformats.org/officeDocument/2006/relationships/image" Target="../media/image7.png"/></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8.xml"/></Relationships>
</file>

<file path=ppt/slides/_rels/slide3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2.xml"/><Relationship Id="rId1" Type="http://schemas.openxmlformats.org/officeDocument/2006/relationships/slideLayout" Target="../slideLayouts/slideLayout7.xml"/><Relationship Id="rId4" Type="http://schemas.openxmlformats.org/officeDocument/2006/relationships/image" Target="../media/image12.png"/></Relationships>
</file>

<file path=ppt/slides/_rels/slide3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3.xml"/><Relationship Id="rId1" Type="http://schemas.openxmlformats.org/officeDocument/2006/relationships/slideLayout" Target="../slideLayouts/slideLayout8.xml"/><Relationship Id="rId4" Type="http://schemas.openxmlformats.org/officeDocument/2006/relationships/image" Target="../media/image6.svg"/></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1.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6.xml"/><Relationship Id="rId1" Type="http://schemas.openxmlformats.org/officeDocument/2006/relationships/slideLayout" Target="../slideLayouts/slideLayout8.xml"/><Relationship Id="rId4" Type="http://schemas.openxmlformats.org/officeDocument/2006/relationships/image" Target="../media/image6.svg"/></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8.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8.xml"/></Relationships>
</file>

<file path=ppt/slides/_rels/slide44.xml.rels><?xml version="1.0" encoding="UTF-8" standalone="yes"?>
<Relationships xmlns="http://schemas.openxmlformats.org/package/2006/relationships"><Relationship Id="rId3" Type="http://schemas.openxmlformats.org/officeDocument/2006/relationships/slide" Target="slide49.xml"/><Relationship Id="rId2" Type="http://schemas.openxmlformats.org/officeDocument/2006/relationships/notesSlide" Target="../notesSlides/notesSlide42.xml"/><Relationship Id="rId1" Type="http://schemas.openxmlformats.org/officeDocument/2006/relationships/slideLayout" Target="../slideLayouts/slideLayout8.xml"/><Relationship Id="rId6" Type="http://schemas.openxmlformats.org/officeDocument/2006/relationships/image" Target="../media/image8.png"/><Relationship Id="rId5" Type="http://schemas.openxmlformats.org/officeDocument/2006/relationships/image" Target="../media/image6.svg"/><Relationship Id="rId4" Type="http://schemas.openxmlformats.org/officeDocument/2006/relationships/image" Target="../media/image5.png"/></Relationships>
</file>

<file path=ppt/slides/_rels/slide45.xml.rels><?xml version="1.0" encoding="UTF-8" standalone="yes"?>
<Relationships xmlns="http://schemas.openxmlformats.org/package/2006/relationships"><Relationship Id="rId3" Type="http://schemas.openxmlformats.org/officeDocument/2006/relationships/slide" Target="slide15.xml"/><Relationship Id="rId2" Type="http://schemas.openxmlformats.org/officeDocument/2006/relationships/notesSlide" Target="../notesSlides/notesSlide43.xml"/><Relationship Id="rId1" Type="http://schemas.openxmlformats.org/officeDocument/2006/relationships/slideLayout" Target="../slideLayouts/slideLayout8.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8.xml"/></Relationships>
</file>

<file path=ppt/slides/_rels/slide4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45.xml"/><Relationship Id="rId1" Type="http://schemas.openxmlformats.org/officeDocument/2006/relationships/slideLayout" Target="../slideLayouts/slideLayout8.xml"/><Relationship Id="rId6" Type="http://schemas.openxmlformats.org/officeDocument/2006/relationships/image" Target="../media/image6.svg"/><Relationship Id="rId5" Type="http://schemas.openxmlformats.org/officeDocument/2006/relationships/image" Target="../media/image5.png"/><Relationship Id="rId4" Type="http://schemas.openxmlformats.org/officeDocument/2006/relationships/image" Target="../media/image14.png"/></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8.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image" Target="../media/image6.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descr="Title">
            <a:extLst>
              <a:ext uri="{FF2B5EF4-FFF2-40B4-BE49-F238E27FC236}">
                <a16:creationId xmlns:a16="http://schemas.microsoft.com/office/drawing/2014/main" id="{A60A617C-9F99-4917-8E5F-4CCB2DA126B5}"/>
              </a:ext>
            </a:extLst>
          </p:cNvPr>
          <p:cNvSpPr>
            <a:spLocks noGrp="1"/>
          </p:cNvSpPr>
          <p:nvPr>
            <p:ph type="ctrTitle"/>
          </p:nvPr>
        </p:nvSpPr>
        <p:spPr>
          <a:xfrm>
            <a:off x="205002" y="383184"/>
            <a:ext cx="8963712" cy="2149951"/>
          </a:xfrm>
        </p:spPr>
        <p:txBody>
          <a:bodyPr>
            <a:normAutofit fontScale="90000"/>
          </a:bodyPr>
          <a:lstStyle/>
          <a:p>
            <a:r>
              <a:rPr kumimoji="0" lang="en-GB" sz="4000" b="1" i="0" u="none" strike="noStrike" kern="1200" cap="none" spc="0" normalizeH="0" baseline="0" noProof="0" err="1">
                <a:ln>
                  <a:noFill/>
                </a:ln>
                <a:effectLst/>
                <a:uLnTx/>
                <a:uFillTx/>
                <a:ea typeface="Calibri" panose="020F0502020204030204" pitchFamily="34" charset="0"/>
              </a:rPr>
              <a:t>Cabozantinib</a:t>
            </a:r>
            <a:r>
              <a:rPr kumimoji="0" lang="en-GB" sz="4000" b="1" i="0" u="none" strike="noStrike" kern="1200" cap="none" spc="0" normalizeH="0" baseline="0" noProof="0">
                <a:ln>
                  <a:noFill/>
                </a:ln>
                <a:effectLst/>
                <a:uLnTx/>
                <a:uFillTx/>
                <a:ea typeface="Calibri" panose="020F0502020204030204" pitchFamily="34" charset="0"/>
              </a:rPr>
              <a:t> for treating advanced neuroendocrine tumours that have progressed after systemic treatment </a:t>
            </a:r>
            <a:r>
              <a:rPr kumimoji="0" lang="en-GB" sz="4000" b="1" i="0" u="none" strike="noStrike" kern="1200" cap="none" spc="0" normalizeH="0" baseline="0" noProof="0">
                <a:ln>
                  <a:noFill/>
                </a:ln>
                <a:effectLst/>
                <a:uLnTx/>
                <a:uFillTx/>
              </a:rPr>
              <a:t>[ID6474]</a:t>
            </a:r>
            <a:endParaRPr lang="en-GB"/>
          </a:p>
        </p:txBody>
      </p:sp>
      <p:sp>
        <p:nvSpPr>
          <p:cNvPr id="5" name="Text Placeholder 5" descr="Committee, Chair, lead team, Evidence review Group BMJ - TAG&#10;Technical team: &#10;Company">
            <a:extLst>
              <a:ext uri="{FF2B5EF4-FFF2-40B4-BE49-F238E27FC236}">
                <a16:creationId xmlns:a16="http://schemas.microsoft.com/office/drawing/2014/main" id="{FBF51F26-8808-B648-E2A6-4A6F3879D4DB}"/>
              </a:ext>
              <a:ext uri="{C183D7F6-B498-43B3-948B-1728B52AA6E4}">
                <adec:decorative xmlns:adec="http://schemas.microsoft.com/office/drawing/2017/decorative" val="0"/>
              </a:ext>
            </a:extLst>
          </p:cNvPr>
          <p:cNvSpPr txBox="1">
            <a:spLocks/>
          </p:cNvSpPr>
          <p:nvPr/>
        </p:nvSpPr>
        <p:spPr>
          <a:xfrm>
            <a:off x="205002" y="2736023"/>
            <a:ext cx="11328186" cy="3047361"/>
          </a:xfrm>
          <a:prstGeom prst="rect">
            <a:avLst/>
          </a:prstGeom>
        </p:spPr>
        <p:txBody>
          <a:bodyPr vert="horz" lIns="91440" tIns="45720" rIns="91440" bIns="45720" rtlCol="0">
            <a:normAutofit fontScale="92500" lnSpcReduction="10000"/>
          </a:bodyPr>
          <a:lstStyle>
            <a:lvl1pPr marL="0" indent="0" algn="l" defTabSz="914400" rtl="0" eaLnBrk="1" latinLnBrk="0" hangingPunct="1">
              <a:lnSpc>
                <a:spcPct val="100000"/>
              </a:lnSpc>
              <a:spcBef>
                <a:spcPts val="600"/>
              </a:spcBef>
              <a:buFont typeface="Arial" panose="020B0604020202020204" pitchFamily="34" charset="0"/>
              <a:buNone/>
              <a:defRPr sz="1800" kern="1200">
                <a:solidFill>
                  <a:schemeClr val="tx1"/>
                </a:solidFill>
                <a:latin typeface="Lato" panose="020F0502020204030203" pitchFamily="34" charset="0"/>
                <a:ea typeface="Lato" panose="020F0502020204030203" pitchFamily="34" charset="0"/>
                <a:cs typeface="Lato" panose="020F0502020204030203" pitchFamily="34" charset="0"/>
              </a:defRPr>
            </a:lvl1pPr>
            <a:lvl2pPr marL="685800" indent="-228600" algn="l" defTabSz="914400" rtl="0" eaLnBrk="1" latinLnBrk="0" hangingPunct="1">
              <a:lnSpc>
                <a:spcPct val="100000"/>
              </a:lnSpc>
              <a:spcBef>
                <a:spcPts val="600"/>
              </a:spcBef>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100000"/>
              </a:lnSpc>
              <a:spcBef>
                <a:spcPts val="6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00000"/>
              </a:lnSpc>
              <a:spcBef>
                <a:spcPts val="6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100000"/>
              </a:lnSpc>
              <a:spcBef>
                <a:spcPts val="6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703434" rtl="0" eaLnBrk="1" fontAlgn="auto" latinLnBrk="0" hangingPunct="1">
              <a:lnSpc>
                <a:spcPct val="100000"/>
              </a:lnSpc>
              <a:spcBef>
                <a:spcPts val="1200"/>
              </a:spcBef>
              <a:spcAft>
                <a:spcPts val="0"/>
              </a:spcAft>
              <a:buClrTx/>
              <a:buSzTx/>
              <a:buFont typeface="Arial" panose="020B0604020202020204" pitchFamily="34" charset="0"/>
              <a:buNone/>
              <a:tabLst/>
              <a:defRPr/>
            </a:pPr>
            <a:r>
              <a:rPr kumimoji="0" lang="en-US" sz="2800" b="1" i="0" u="none" strike="noStrike" kern="1200" cap="none" spc="0" normalizeH="0" baseline="0" noProof="0">
                <a:ln>
                  <a:noFill/>
                </a:ln>
                <a:effectLst/>
                <a:uLnTx/>
                <a:uFillTx/>
                <a:latin typeface="Arial" panose="020B0604020202020204" pitchFamily="34" charset="0"/>
                <a:cs typeface="Arial" panose="020B0604020202020204" pitchFamily="34" charset="0"/>
              </a:rPr>
              <a:t>Technology appraisal committee D [10</a:t>
            </a:r>
            <a:r>
              <a:rPr kumimoji="0" lang="en-US" sz="2800" b="1" i="0" u="none" strike="noStrike" kern="1200" cap="none" spc="0" normalizeH="0" baseline="30000" noProof="0">
                <a:ln>
                  <a:noFill/>
                </a:ln>
                <a:effectLst/>
                <a:uLnTx/>
                <a:uFillTx/>
                <a:latin typeface="Arial" panose="020B0604020202020204" pitchFamily="34" charset="0"/>
                <a:cs typeface="Arial" panose="020B0604020202020204" pitchFamily="34" charset="0"/>
              </a:rPr>
              <a:t>th</a:t>
            </a:r>
            <a:r>
              <a:rPr kumimoji="0" lang="en-US" sz="2800" b="1" i="0" u="none" strike="noStrike" kern="1200" cap="none" spc="0" normalizeH="0" baseline="0" noProof="0">
                <a:ln>
                  <a:noFill/>
                </a:ln>
                <a:effectLst/>
                <a:uLnTx/>
                <a:uFillTx/>
                <a:latin typeface="Arial" panose="020B0604020202020204" pitchFamily="34" charset="0"/>
                <a:cs typeface="Arial" panose="020B0604020202020204" pitchFamily="34" charset="0"/>
              </a:rPr>
              <a:t> </a:t>
            </a:r>
            <a:r>
              <a:rPr lang="en-US" sz="2800" b="1">
                <a:latin typeface="Arial" panose="020B0604020202020204" pitchFamily="34" charset="0"/>
                <a:cs typeface="Arial" panose="020B0604020202020204" pitchFamily="34" charset="0"/>
              </a:rPr>
              <a:t>September</a:t>
            </a:r>
            <a:r>
              <a:rPr kumimoji="0" lang="en-US" sz="2800" b="1" i="0" u="none" strike="noStrike" kern="1200" cap="none" spc="0" normalizeH="0" baseline="0" noProof="0">
                <a:ln>
                  <a:noFill/>
                </a:ln>
                <a:effectLst/>
                <a:uLnTx/>
                <a:uFillTx/>
                <a:latin typeface="Arial" panose="020B0604020202020204" pitchFamily="34" charset="0"/>
                <a:cs typeface="Arial" panose="020B0604020202020204" pitchFamily="34" charset="0"/>
              </a:rPr>
              <a:t> 2025]</a:t>
            </a:r>
          </a:p>
          <a:p>
            <a:pPr marL="0" marR="0" lvl="0" indent="0" algn="l" defTabSz="703434" rtl="0" eaLnBrk="1" fontAlgn="auto" latinLnBrk="0" hangingPunct="1">
              <a:lnSpc>
                <a:spcPct val="100000"/>
              </a:lnSpc>
              <a:spcBef>
                <a:spcPts val="1200"/>
              </a:spcBef>
              <a:spcAft>
                <a:spcPts val="0"/>
              </a:spcAft>
              <a:buClrTx/>
              <a:buSzTx/>
              <a:buFont typeface="Arial" panose="020B0604020202020204" pitchFamily="34" charset="0"/>
              <a:buNone/>
              <a:tabLst/>
              <a:defRPr/>
            </a:pPr>
            <a:r>
              <a:rPr kumimoji="0" lang="en-US" sz="2800" b="1" i="0" u="none" strike="noStrike" kern="1200" cap="none" spc="0" normalizeH="0" baseline="0" noProof="0">
                <a:ln>
                  <a:noFill/>
                </a:ln>
                <a:effectLst/>
                <a:uLnTx/>
                <a:uFillTx/>
                <a:latin typeface="Arial" panose="020B0604020202020204" pitchFamily="34" charset="0"/>
                <a:cs typeface="Arial" panose="020B0604020202020204" pitchFamily="34" charset="0"/>
              </a:rPr>
              <a:t>Chair: Megan John</a:t>
            </a:r>
            <a:endParaRPr kumimoji="0" lang="en-US" sz="2800" i="0" u="none" strike="noStrike" kern="1200" cap="none" spc="0" normalizeH="0" baseline="0" noProof="0">
              <a:ln>
                <a:noFill/>
              </a:ln>
              <a:effectLst/>
              <a:uLnTx/>
              <a:uFillTx/>
              <a:latin typeface="Arial" panose="020B0604020202020204" pitchFamily="34" charset="0"/>
              <a:cs typeface="Arial" panose="020B0604020202020204" pitchFamily="34" charset="0"/>
            </a:endParaRPr>
          </a:p>
          <a:p>
            <a:pPr marL="0" marR="0" lvl="0" indent="0" algn="l" defTabSz="703434" rtl="0" eaLnBrk="1" fontAlgn="auto" latinLnBrk="0" hangingPunct="1">
              <a:lnSpc>
                <a:spcPct val="100000"/>
              </a:lnSpc>
              <a:spcBef>
                <a:spcPts val="1200"/>
              </a:spcBef>
              <a:spcAft>
                <a:spcPts val="0"/>
              </a:spcAft>
              <a:buClrTx/>
              <a:buSzTx/>
              <a:buFont typeface="Arial" panose="020B0604020202020204" pitchFamily="34" charset="0"/>
              <a:buNone/>
              <a:tabLst/>
              <a:defRPr/>
            </a:pPr>
            <a:r>
              <a:rPr lang="en-US" sz="2800" b="1">
                <a:latin typeface="Arial" panose="020B0604020202020204" pitchFamily="34" charset="0"/>
                <a:cs typeface="Arial" panose="020B0604020202020204" pitchFamily="34" charset="0"/>
              </a:rPr>
              <a:t>Lead Team</a:t>
            </a:r>
            <a:r>
              <a:rPr lang="en-US" sz="2800">
                <a:latin typeface="Arial" panose="020B0604020202020204" pitchFamily="34" charset="0"/>
                <a:cs typeface="Arial" panose="020B0604020202020204" pitchFamily="34" charset="0"/>
              </a:rPr>
              <a:t>: Paul Caulfield, Savvas Vlachos, David Meads</a:t>
            </a:r>
          </a:p>
          <a:p>
            <a:pPr defTabSz="703434">
              <a:spcBef>
                <a:spcPts val="1200"/>
              </a:spcBef>
              <a:defRPr/>
            </a:pPr>
            <a:r>
              <a:rPr kumimoji="0" lang="en-US" sz="2800" b="1" i="0" u="none" strike="noStrike" kern="1200" cap="none" spc="0" normalizeH="0" baseline="0" noProof="0">
                <a:ln>
                  <a:noFill/>
                </a:ln>
                <a:effectLst/>
                <a:uLnTx/>
                <a:uFillTx/>
                <a:latin typeface="Arial" panose="020B0604020202020204" pitchFamily="34" charset="0"/>
                <a:cs typeface="Arial" panose="020B0604020202020204" pitchFamily="34" charset="0"/>
              </a:rPr>
              <a:t>Evidence review group: </a:t>
            </a:r>
            <a:r>
              <a:rPr kumimoji="0" lang="en-US" sz="2800" i="0" u="none" strike="noStrike" kern="1200" cap="none" spc="0" normalizeH="0" baseline="0" noProof="0">
                <a:ln>
                  <a:noFill/>
                </a:ln>
                <a:effectLst/>
                <a:uLnTx/>
                <a:uFillTx/>
                <a:latin typeface="Arial" panose="020B0604020202020204" pitchFamily="34" charset="0"/>
                <a:cs typeface="Arial" panose="020B0604020202020204" pitchFamily="34" charset="0"/>
              </a:rPr>
              <a:t>BMJ TAG</a:t>
            </a:r>
          </a:p>
          <a:p>
            <a:pPr marL="0" marR="0" lvl="0" indent="0" algn="l" defTabSz="703434" rtl="0" eaLnBrk="1" fontAlgn="auto" latinLnBrk="0" hangingPunct="1">
              <a:lnSpc>
                <a:spcPct val="100000"/>
              </a:lnSpc>
              <a:spcBef>
                <a:spcPts val="1200"/>
              </a:spcBef>
              <a:spcAft>
                <a:spcPts val="0"/>
              </a:spcAft>
              <a:buClrTx/>
              <a:buSzTx/>
              <a:buFont typeface="Arial" panose="020B0604020202020204" pitchFamily="34" charset="0"/>
              <a:buNone/>
              <a:tabLst/>
              <a:defRPr/>
            </a:pPr>
            <a:r>
              <a:rPr kumimoji="0" lang="en-US" sz="2800" b="1" i="0" u="none" strike="noStrike" kern="1200" cap="none" spc="0" normalizeH="0" baseline="0" noProof="0">
                <a:ln>
                  <a:noFill/>
                </a:ln>
                <a:effectLst/>
                <a:uLnTx/>
                <a:uFillTx/>
                <a:latin typeface="Arial" panose="020B0604020202020204" pitchFamily="34" charset="0"/>
                <a:cs typeface="Arial" panose="020B0604020202020204" pitchFamily="34" charset="0"/>
              </a:rPr>
              <a:t>Technical team:</a:t>
            </a:r>
            <a:r>
              <a:rPr kumimoji="0" lang="en-US" sz="2800" b="0" i="0" u="none" strike="noStrike" kern="1200" cap="none" spc="0" normalizeH="0" baseline="0" noProof="0">
                <a:ln>
                  <a:noFill/>
                </a:ln>
                <a:effectLst/>
                <a:uLnTx/>
                <a:uFillTx/>
                <a:latin typeface="Arial" panose="020B0604020202020204" pitchFamily="34" charset="0"/>
                <a:cs typeface="Arial" panose="020B0604020202020204" pitchFamily="34" charset="0"/>
              </a:rPr>
              <a:t> Harsimran Sarpal, Caron</a:t>
            </a:r>
            <a:r>
              <a:rPr lang="en-US" sz="2800">
                <a:latin typeface="Arial" panose="020B0604020202020204" pitchFamily="34" charset="0"/>
                <a:cs typeface="Arial" panose="020B0604020202020204" pitchFamily="34" charset="0"/>
              </a:rPr>
              <a:t> Jones, Ross Dent</a:t>
            </a:r>
            <a:endParaRPr kumimoji="0" lang="en-US" sz="2800" b="0" i="0" u="none" strike="noStrike" kern="1200" cap="none" spc="0" normalizeH="0" baseline="0" noProof="0">
              <a:ln>
                <a:noFill/>
              </a:ln>
              <a:effectLst/>
              <a:uLnTx/>
              <a:uFillTx/>
              <a:latin typeface="Arial" panose="020B0604020202020204" pitchFamily="34" charset="0"/>
              <a:cs typeface="Arial" panose="020B0604020202020204" pitchFamily="34" charset="0"/>
            </a:endParaRPr>
          </a:p>
          <a:p>
            <a:pPr marL="0" marR="0" lvl="0" indent="0" algn="l" defTabSz="703434" rtl="0" eaLnBrk="1" fontAlgn="auto" latinLnBrk="0" hangingPunct="1">
              <a:lnSpc>
                <a:spcPct val="100000"/>
              </a:lnSpc>
              <a:spcBef>
                <a:spcPts val="1200"/>
              </a:spcBef>
              <a:spcAft>
                <a:spcPts val="0"/>
              </a:spcAft>
              <a:buClrTx/>
              <a:buSzTx/>
              <a:buFont typeface="Arial" panose="020B0604020202020204" pitchFamily="34" charset="0"/>
              <a:buNone/>
              <a:tabLst/>
              <a:defRPr/>
            </a:pPr>
            <a:r>
              <a:rPr kumimoji="0" lang="en-US" sz="2800" b="1" i="0" u="none" strike="noStrike" kern="1200" cap="none" spc="0" normalizeH="0" baseline="0" noProof="0">
                <a:ln>
                  <a:noFill/>
                </a:ln>
                <a:effectLst/>
                <a:uLnTx/>
                <a:uFillTx/>
                <a:latin typeface="Arial" panose="020B0604020202020204" pitchFamily="34" charset="0"/>
                <a:cs typeface="Arial" panose="020B0604020202020204" pitchFamily="34" charset="0"/>
              </a:rPr>
              <a:t>Company: </a:t>
            </a:r>
            <a:r>
              <a:rPr lang="en-US" sz="2800">
                <a:latin typeface="Arial" panose="020B0604020202020204" pitchFamily="34" charset="0"/>
                <a:cs typeface="Arial" panose="020B0604020202020204" pitchFamily="34" charset="0"/>
              </a:rPr>
              <a:t>Ipsen</a:t>
            </a:r>
            <a:endParaRPr kumimoji="0" lang="en-GB" sz="2000" i="0" u="none" strike="noStrike" kern="1200" cap="none" spc="0" normalizeH="0" baseline="0" noProof="0">
              <a:ln>
                <a:noFill/>
              </a:ln>
              <a:effectLst/>
              <a:uLnTx/>
              <a:uFillTx/>
              <a:latin typeface="Arial" panose="020B0604020202020204" pitchFamily="34" charset="0"/>
              <a:cs typeface="Arial" panose="020B0604020202020204" pitchFamily="34" charset="0"/>
            </a:endParaRPr>
          </a:p>
        </p:txBody>
      </p:sp>
      <p:sp>
        <p:nvSpPr>
          <p:cNvPr id="9" name="Rectangle 8" descr="part 1 slides for committee contains confidential information">
            <a:extLst>
              <a:ext uri="{FF2B5EF4-FFF2-40B4-BE49-F238E27FC236}">
                <a16:creationId xmlns:a16="http://schemas.microsoft.com/office/drawing/2014/main" id="{E7E3D7B8-B271-0759-CC1A-6AB75C77DE2C}"/>
              </a:ext>
            </a:extLst>
          </p:cNvPr>
          <p:cNvSpPr/>
          <p:nvPr/>
        </p:nvSpPr>
        <p:spPr>
          <a:xfrm>
            <a:off x="8983980" y="295605"/>
            <a:ext cx="2842092" cy="901438"/>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Arial" panose="020B0604020202020204" pitchFamily="34" charset="0"/>
            </a:endParaRPr>
          </a:p>
        </p:txBody>
      </p:sp>
      <p:sp>
        <p:nvSpPr>
          <p:cNvPr id="12" name="TextBox 11">
            <a:extLst>
              <a:ext uri="{FF2B5EF4-FFF2-40B4-BE49-F238E27FC236}">
                <a16:creationId xmlns:a16="http://schemas.microsoft.com/office/drawing/2014/main" id="{E67244F2-6B15-E73F-BC76-FDEF10323F62}"/>
              </a:ext>
            </a:extLst>
          </p:cNvPr>
          <p:cNvSpPr txBox="1"/>
          <p:nvPr/>
        </p:nvSpPr>
        <p:spPr>
          <a:xfrm>
            <a:off x="9029699" y="383184"/>
            <a:ext cx="2711197" cy="646331"/>
          </a:xfrm>
          <a:prstGeom prst="rect">
            <a:avLst/>
          </a:prstGeom>
          <a:noFill/>
        </p:spPr>
        <p:txBody>
          <a:bodyPr wrap="square" rtlCol="0">
            <a:spAutoFit/>
          </a:bodyPr>
          <a:lstStyle/>
          <a:p>
            <a:r>
              <a:rPr lang="en-GB">
                <a:latin typeface="Arial" panose="020B0604020202020204" pitchFamily="34" charset="0"/>
              </a:rPr>
              <a:t>Part 1 – confidential information redacted</a:t>
            </a:r>
          </a:p>
        </p:txBody>
      </p:sp>
      <p:sp>
        <p:nvSpPr>
          <p:cNvPr id="7" name="Text Placeholder 3">
            <a:extLst>
              <a:ext uri="{FF2B5EF4-FFF2-40B4-BE49-F238E27FC236}">
                <a16:creationId xmlns:a16="http://schemas.microsoft.com/office/drawing/2014/main" id="{2B058ACA-0B66-4077-AB91-60A1F832DEAF}"/>
              </a:ext>
            </a:extLst>
          </p:cNvPr>
          <p:cNvSpPr txBox="1">
            <a:spLocks/>
          </p:cNvSpPr>
          <p:nvPr/>
        </p:nvSpPr>
        <p:spPr>
          <a:xfrm>
            <a:off x="1500554" y="5879412"/>
            <a:ext cx="10324016" cy="477838"/>
          </a:xfrm>
          <a:prstGeom prst="rect">
            <a:avLst/>
          </a:prstGeom>
        </p:spPr>
        <p:txBody>
          <a:bodyPr anchor="ctr"/>
          <a:lstStyle>
            <a:lvl1pPr marL="0" indent="0" algn="l" defTabSz="914400" rtl="0" eaLnBrk="1" latinLnBrk="0" hangingPunct="1">
              <a:lnSpc>
                <a:spcPct val="90000"/>
              </a:lnSpc>
              <a:spcBef>
                <a:spcPts val="1000"/>
              </a:spcBef>
              <a:buFontTx/>
              <a:buNone/>
              <a:defRPr sz="1800" kern="1200">
                <a:solidFill>
                  <a:schemeClr val="bg1">
                    <a:lumMod val="95000"/>
                  </a:schemeClr>
                </a:solidFill>
                <a:latin typeface="Lato" panose="020F0502020204030203" pitchFamily="34" charset="0"/>
                <a:ea typeface="Lato" panose="020F0502020204030203" pitchFamily="34" charset="0"/>
                <a:cs typeface="Lato" panose="020F0502020204030203" pitchFamily="34" charset="0"/>
              </a:defRPr>
            </a:lvl1pPr>
            <a:lvl2pPr marL="685800" indent="-228600" algn="l" defTabSz="914400" rtl="0" eaLnBrk="1" latinLnBrk="0" hangingPunct="1">
              <a:lnSpc>
                <a:spcPct val="90000"/>
              </a:lnSpc>
              <a:spcBef>
                <a:spcPts val="500"/>
              </a:spcBef>
              <a:buFontTx/>
              <a:buNone/>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Tx/>
              <a:buNone/>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Tx/>
              <a:buNone/>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Tx/>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r"/>
            <a:r>
              <a:rPr lang="en-GB">
                <a:solidFill>
                  <a:schemeClr val="tx1"/>
                </a:solidFill>
                <a:latin typeface="Arial" panose="020B0604020202020204" pitchFamily="34" charset="0"/>
                <a:cs typeface="Arial" panose="020B0604020202020204" pitchFamily="34" charset="0"/>
              </a:rPr>
              <a:t>© NICE </a:t>
            </a:r>
            <a:fld id="{029CBA81-C7A1-4297-9E86-82333D5E6273}" type="datetimeyyyy">
              <a:rPr lang="en-GB" smtClean="0">
                <a:solidFill>
                  <a:schemeClr val="tx1"/>
                </a:solidFill>
                <a:latin typeface="Arial" panose="020B0604020202020204" pitchFamily="34" charset="0"/>
                <a:cs typeface="Arial" panose="020B0604020202020204" pitchFamily="34" charset="0"/>
              </a:rPr>
              <a:t>2025</a:t>
            </a:fld>
            <a:r>
              <a:rPr lang="en-GB">
                <a:solidFill>
                  <a:schemeClr val="tx1"/>
                </a:solidFill>
                <a:latin typeface="Arial" panose="020B0604020202020204" pitchFamily="34" charset="0"/>
                <a:cs typeface="Arial" panose="020B0604020202020204" pitchFamily="34" charset="0"/>
              </a:rPr>
              <a:t>. All rights reserved. Subject to </a:t>
            </a:r>
            <a:r>
              <a:rPr lang="en-GB">
                <a:solidFill>
                  <a:schemeClr val="tx1"/>
                </a:solidFill>
                <a:latin typeface="Arial" panose="020B060402020202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Notice of rights</a:t>
            </a:r>
            <a:r>
              <a:rPr lang="en-GB">
                <a:solidFill>
                  <a:schemeClr val="tx1"/>
                </a:solidFill>
                <a:latin typeface="Arial" panose="020B0604020202020204" pitchFamily="34" charset="0"/>
                <a:cs typeface="Arial" panose="020B0604020202020204" pitchFamily="34" charset="0"/>
              </a:rPr>
              <a:t>. </a:t>
            </a:r>
            <a:endParaRPr lang="en-US">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79340276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4A47E9B-B9C2-1AEC-09FE-77A9E9E854A2}"/>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01CA3F02-E75D-F61A-CF84-846DC9B94BDE}"/>
              </a:ext>
            </a:extLst>
          </p:cNvPr>
          <p:cNvSpPr>
            <a:spLocks noGrp="1"/>
          </p:cNvSpPr>
          <p:nvPr>
            <p:ph type="title"/>
          </p:nvPr>
        </p:nvSpPr>
        <p:spPr>
          <a:xfrm>
            <a:off x="382473" y="317499"/>
            <a:ext cx="11250785" cy="592817"/>
          </a:xfrm>
        </p:spPr>
        <p:txBody>
          <a:bodyPr/>
          <a:lstStyle/>
          <a:p>
            <a:r>
              <a:rPr lang="en-GB"/>
              <a:t>Key clinical trial: CABINET</a:t>
            </a:r>
          </a:p>
        </p:txBody>
      </p:sp>
      <p:graphicFrame>
        <p:nvGraphicFramePr>
          <p:cNvPr id="7" name="Table 6">
            <a:extLst>
              <a:ext uri="{FF2B5EF4-FFF2-40B4-BE49-F238E27FC236}">
                <a16:creationId xmlns:a16="http://schemas.microsoft.com/office/drawing/2014/main" id="{C2202856-7E1F-1603-77F2-02E9B8742742}"/>
              </a:ext>
            </a:extLst>
          </p:cNvPr>
          <p:cNvGraphicFramePr>
            <a:graphicFrameLocks noGrp="1"/>
          </p:cNvGraphicFramePr>
          <p:nvPr>
            <p:extLst>
              <p:ext uri="{D42A27DB-BD31-4B8C-83A1-F6EECF244321}">
                <p14:modId xmlns:p14="http://schemas.microsoft.com/office/powerpoint/2010/main" val="2226141816"/>
              </p:ext>
            </p:extLst>
          </p:nvPr>
        </p:nvGraphicFramePr>
        <p:xfrm>
          <a:off x="382473" y="1020045"/>
          <a:ext cx="10742726" cy="4594375"/>
        </p:xfrm>
        <a:graphic>
          <a:graphicData uri="http://schemas.openxmlformats.org/drawingml/2006/table">
            <a:tbl>
              <a:tblPr firstRow="1" bandRow="1">
                <a:tableStyleId>{21E4AEA4-8DFA-4A89-87EB-49C32662AFE0}</a:tableStyleId>
              </a:tblPr>
              <a:tblGrid>
                <a:gridCol w="1504223">
                  <a:extLst>
                    <a:ext uri="{9D8B030D-6E8A-4147-A177-3AD203B41FA5}">
                      <a16:colId xmlns:a16="http://schemas.microsoft.com/office/drawing/2014/main" val="3754804420"/>
                    </a:ext>
                  </a:extLst>
                </a:gridCol>
                <a:gridCol w="9238503">
                  <a:extLst>
                    <a:ext uri="{9D8B030D-6E8A-4147-A177-3AD203B41FA5}">
                      <a16:colId xmlns:a16="http://schemas.microsoft.com/office/drawing/2014/main" val="484932231"/>
                    </a:ext>
                  </a:extLst>
                </a:gridCol>
              </a:tblGrid>
              <a:tr h="472032">
                <a:tc>
                  <a:txBody>
                    <a:bodyPr/>
                    <a:lstStyle/>
                    <a:p>
                      <a:endParaRPr lang="en-GB">
                        <a:solidFill>
                          <a:schemeClr val="tx2"/>
                        </a:solidFill>
                        <a:latin typeface="Arial" panose="020B0604020202020204" pitchFamily="34" charset="0"/>
                      </a:endParaRPr>
                    </a:p>
                  </a:txBody>
                  <a:tcPr/>
                </a:tc>
                <a:tc>
                  <a:txBody>
                    <a:bodyPr/>
                    <a:lstStyle/>
                    <a:p>
                      <a:pPr algn="ctr"/>
                      <a:r>
                        <a:rPr lang="en-GB">
                          <a:solidFill>
                            <a:schemeClr val="bg1"/>
                          </a:solidFill>
                          <a:latin typeface="Arial" panose="020B0604020202020204" pitchFamily="34" charset="0"/>
                        </a:rPr>
                        <a:t>CABINET</a:t>
                      </a:r>
                    </a:p>
                  </a:txBody>
                  <a:tcPr/>
                </a:tc>
                <a:extLst>
                  <a:ext uri="{0D108BD9-81ED-4DB2-BD59-A6C34878D82A}">
                    <a16:rowId xmlns:a16="http://schemas.microsoft.com/office/drawing/2014/main" val="1624090997"/>
                  </a:ext>
                </a:extLst>
              </a:tr>
              <a:tr h="472032">
                <a:tc>
                  <a:txBody>
                    <a:bodyPr/>
                    <a:lstStyle/>
                    <a:p>
                      <a:r>
                        <a:rPr lang="en-GB" b="1">
                          <a:latin typeface="Arial" panose="020B0604020202020204" pitchFamily="34" charset="0"/>
                        </a:rPr>
                        <a:t>Design</a:t>
                      </a:r>
                    </a:p>
                  </a:txBody>
                  <a:tcPr anchor="ctr"/>
                </a:tc>
                <a:tc>
                  <a:txBody>
                    <a:bodyPr/>
                    <a:lstStyle/>
                    <a:p>
                      <a:r>
                        <a:rPr lang="en-GB">
                          <a:latin typeface="Arial" panose="020B0604020202020204" pitchFamily="34" charset="0"/>
                        </a:rPr>
                        <a:t>Phase 3, multi-centre, double-blind, randomised, placebo-controlled trial</a:t>
                      </a:r>
                    </a:p>
                  </a:txBody>
                  <a:tcPr anchor="ctr"/>
                </a:tc>
                <a:extLst>
                  <a:ext uri="{0D108BD9-81ED-4DB2-BD59-A6C34878D82A}">
                    <a16:rowId xmlns:a16="http://schemas.microsoft.com/office/drawing/2014/main" val="1270971062"/>
                  </a:ext>
                </a:extLst>
              </a:tr>
              <a:tr h="472032">
                <a:tc>
                  <a:txBody>
                    <a:bodyPr/>
                    <a:lstStyle/>
                    <a:p>
                      <a:r>
                        <a:rPr lang="en-GB" b="1">
                          <a:latin typeface="Arial" panose="020B0604020202020204" pitchFamily="34" charset="0"/>
                        </a:rPr>
                        <a:t>Location</a:t>
                      </a:r>
                    </a:p>
                  </a:txBody>
                  <a:tcPr anchor="ctr"/>
                </a:tc>
                <a:tc>
                  <a:txBody>
                    <a:bodyPr/>
                    <a:lstStyle/>
                    <a:p>
                      <a:r>
                        <a:rPr lang="en-GB" sz="1800" kern="1200">
                          <a:solidFill>
                            <a:schemeClr val="dk1"/>
                          </a:solidFill>
                          <a:effectLst/>
                          <a:latin typeface="Arial" panose="020B0604020202020204" pitchFamily="34" charset="0"/>
                        </a:rPr>
                        <a:t>US: 62 centres</a:t>
                      </a:r>
                      <a:endParaRPr lang="en-GB">
                        <a:latin typeface="Arial" panose="020B0604020202020204" pitchFamily="34" charset="0"/>
                      </a:endParaRPr>
                    </a:p>
                  </a:txBody>
                  <a:tcPr anchor="ctr"/>
                </a:tc>
                <a:extLst>
                  <a:ext uri="{0D108BD9-81ED-4DB2-BD59-A6C34878D82A}">
                    <a16:rowId xmlns:a16="http://schemas.microsoft.com/office/drawing/2014/main" val="2846182320"/>
                  </a:ext>
                </a:extLst>
              </a:tr>
              <a:tr h="700115">
                <a:tc>
                  <a:txBody>
                    <a:bodyPr/>
                    <a:lstStyle/>
                    <a:p>
                      <a:r>
                        <a:rPr lang="en-GB" b="1">
                          <a:latin typeface="Arial" panose="020B0604020202020204" pitchFamily="34" charset="0"/>
                        </a:rPr>
                        <a:t>Population</a:t>
                      </a:r>
                    </a:p>
                  </a:txBody>
                  <a:tcPr anchor="ctr"/>
                </a:tc>
                <a:tc>
                  <a:txBody>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800" kern="1200">
                          <a:solidFill>
                            <a:schemeClr val="tx1"/>
                          </a:solidFill>
                          <a:effectLst/>
                          <a:latin typeface="Arial" panose="020B0604020202020204" pitchFamily="34" charset="0"/>
                          <a:ea typeface="+mn-ea"/>
                          <a:cs typeface="+mn-cs"/>
                        </a:rPr>
                        <a:t>Adults with </a:t>
                      </a:r>
                      <a:r>
                        <a:rPr lang="en-GB" sz="1800" kern="1200" err="1">
                          <a:solidFill>
                            <a:schemeClr val="tx1"/>
                          </a:solidFill>
                          <a:effectLst/>
                          <a:latin typeface="Arial" panose="020B0604020202020204" pitchFamily="34" charset="0"/>
                          <a:ea typeface="+mn-ea"/>
                          <a:cs typeface="+mn-cs"/>
                        </a:rPr>
                        <a:t>pNETs</a:t>
                      </a:r>
                      <a:r>
                        <a:rPr lang="en-GB" sz="1800" kern="1200">
                          <a:solidFill>
                            <a:schemeClr val="tx1"/>
                          </a:solidFill>
                          <a:effectLst/>
                          <a:latin typeface="Arial" panose="020B0604020202020204" pitchFamily="34" charset="0"/>
                          <a:ea typeface="+mn-ea"/>
                          <a:cs typeface="+mn-cs"/>
                        </a:rPr>
                        <a:t> or epNETs whose disease has progressed after prior systemic therapy, n=298</a:t>
                      </a:r>
                    </a:p>
                  </a:txBody>
                  <a:tcPr anchor="ctr"/>
                </a:tc>
                <a:extLst>
                  <a:ext uri="{0D108BD9-81ED-4DB2-BD59-A6C34878D82A}">
                    <a16:rowId xmlns:a16="http://schemas.microsoft.com/office/drawing/2014/main" val="2418082951"/>
                  </a:ext>
                </a:extLst>
              </a:tr>
              <a:tr h="472032">
                <a:tc>
                  <a:txBody>
                    <a:bodyPr/>
                    <a:lstStyle/>
                    <a:p>
                      <a:r>
                        <a:rPr lang="en-GB" b="1">
                          <a:latin typeface="Arial" panose="020B0604020202020204" pitchFamily="34" charset="0"/>
                        </a:rPr>
                        <a:t>Intervention</a:t>
                      </a:r>
                    </a:p>
                  </a:txBody>
                  <a:tcPr anchor="ctr">
                    <a:lnB w="12700" cap="flat" cmpd="sng" algn="ctr">
                      <a:noFill/>
                      <a:prstDash val="solid"/>
                      <a:round/>
                      <a:headEnd type="none" w="med" len="med"/>
                      <a:tailEnd type="none" w="med" len="med"/>
                    </a:lnB>
                  </a:tcPr>
                </a:tc>
                <a:tc>
                  <a:txBody>
                    <a:bodyPr/>
                    <a:lstStyle/>
                    <a:p>
                      <a:pPr marL="285750" indent="-285750">
                        <a:buFont typeface="Arial" panose="020B0604020202020204" pitchFamily="34" charset="0"/>
                        <a:buChar char="•"/>
                      </a:pPr>
                      <a:r>
                        <a:rPr lang="en-GB">
                          <a:solidFill>
                            <a:schemeClr val="tx1"/>
                          </a:solidFill>
                          <a:latin typeface="Arial" panose="020B0604020202020204" pitchFamily="34" charset="0"/>
                        </a:rPr>
                        <a:t>Cabozantinib (60 mg once daily)</a:t>
                      </a:r>
                    </a:p>
                  </a:txBody>
                  <a:tcPr anchor="ctr">
                    <a:lnB w="12700" cap="flat" cmpd="sng" algn="ctr">
                      <a:noFill/>
                      <a:prstDash val="solid"/>
                      <a:round/>
                      <a:headEnd type="none" w="med" len="med"/>
                      <a:tailEnd type="none" w="med" len="med"/>
                    </a:lnB>
                  </a:tcPr>
                </a:tc>
                <a:extLst>
                  <a:ext uri="{0D108BD9-81ED-4DB2-BD59-A6C34878D82A}">
                    <a16:rowId xmlns:a16="http://schemas.microsoft.com/office/drawing/2014/main" val="3572547256"/>
                  </a:ext>
                </a:extLst>
              </a:tr>
              <a:tr h="472032">
                <a:tc>
                  <a:txBody>
                    <a:bodyPr/>
                    <a:lstStyle/>
                    <a:p>
                      <a:r>
                        <a:rPr lang="en-GB" b="1">
                          <a:latin typeface="Arial" panose="020B0604020202020204" pitchFamily="34" charset="0"/>
                        </a:rPr>
                        <a:t>Comparator </a:t>
                      </a:r>
                    </a:p>
                  </a:txBody>
                  <a:tcPr anchor="ctr">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a:latin typeface="Arial" panose="020B0604020202020204" pitchFamily="34" charset="0"/>
                        </a:rPr>
                        <a:t>Placebo (60 mg once daily)</a:t>
                      </a:r>
                    </a:p>
                  </a:txBody>
                  <a:tcPr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289168265"/>
                  </a:ext>
                </a:extLst>
              </a:tr>
              <a:tr h="1534100">
                <a:tc>
                  <a:txBody>
                    <a:bodyPr/>
                    <a:lstStyle/>
                    <a:p>
                      <a:r>
                        <a:rPr lang="en-GB" b="1">
                          <a:latin typeface="Arial" panose="020B0604020202020204" pitchFamily="34" charset="0"/>
                        </a:rPr>
                        <a:t>Outcomes</a:t>
                      </a:r>
                    </a:p>
                  </a:txBody>
                  <a:tcPr anchor="ctr">
                    <a:lnT w="12700" cap="flat" cmpd="sng" algn="ctr">
                      <a:noFill/>
                      <a:prstDash val="solid"/>
                      <a:round/>
                      <a:headEnd type="none" w="med" len="med"/>
                      <a:tailEnd type="none" w="med" len="med"/>
                    </a:lnT>
                  </a:tcPr>
                </a:tc>
                <a:tc>
                  <a:txBody>
                    <a:bodyPr/>
                    <a:lstStyle/>
                    <a:p>
                      <a:pPr marL="285750" indent="-285750">
                        <a:buFont typeface="Arial" panose="020B0604020202020204" pitchFamily="34" charset="0"/>
                        <a:buChar char="•"/>
                      </a:pPr>
                      <a:r>
                        <a:rPr lang="en-GB" b="1">
                          <a:latin typeface="Arial" panose="020B0604020202020204" pitchFamily="34" charset="0"/>
                        </a:rPr>
                        <a:t>Primary</a:t>
                      </a:r>
                      <a:r>
                        <a:rPr lang="en-GB">
                          <a:latin typeface="Arial" panose="020B0604020202020204" pitchFamily="34" charset="0"/>
                        </a:rPr>
                        <a:t>: PFS (assessed by </a:t>
                      </a:r>
                      <a:r>
                        <a:rPr lang="en-GB" sz="1800">
                          <a:latin typeface="Arial" panose="020B0604020202020204" pitchFamily="34" charset="0"/>
                          <a:ea typeface="Lato" panose="020F0502020204030203" pitchFamily="34" charset="0"/>
                          <a:cs typeface="Arial" panose="020B0604020202020204" pitchFamily="34" charset="0"/>
                        </a:rPr>
                        <a:t>blinded independent review committee [BIRC]</a:t>
                      </a:r>
                      <a:r>
                        <a:rPr lang="en-GB">
                          <a:latin typeface="Arial" panose="020B0604020202020204" pitchFamily="34" charset="0"/>
                        </a:rPr>
                        <a:t>)</a:t>
                      </a:r>
                    </a:p>
                    <a:p>
                      <a:pPr marL="285750" indent="-285750">
                        <a:buFont typeface="Arial" panose="020B0604020202020204" pitchFamily="34" charset="0"/>
                        <a:buChar char="•"/>
                      </a:pPr>
                      <a:r>
                        <a:rPr lang="en-GB" b="1">
                          <a:latin typeface="Arial" panose="020B0604020202020204" pitchFamily="34" charset="0"/>
                        </a:rPr>
                        <a:t>Secondary</a:t>
                      </a:r>
                      <a:r>
                        <a:rPr lang="en-GB">
                          <a:latin typeface="Arial" panose="020B0604020202020204" pitchFamily="34" charset="0"/>
                        </a:rPr>
                        <a:t>: OS, ORR, safety and tolerability</a:t>
                      </a:r>
                    </a:p>
                    <a:p>
                      <a:pPr marL="285750" indent="-285750">
                        <a:buFont typeface="Arial" panose="020B0604020202020204" pitchFamily="34" charset="0"/>
                        <a:buChar char="•"/>
                      </a:pPr>
                      <a:r>
                        <a:rPr lang="en-GB">
                          <a:latin typeface="Arial" panose="020B0604020202020204" pitchFamily="34" charset="0"/>
                        </a:rPr>
                        <a:t>Exploratory: duration of response, disease control rate, </a:t>
                      </a:r>
                      <a:r>
                        <a:rPr lang="en-GB" err="1">
                          <a:latin typeface="Arial" panose="020B0604020202020204" pitchFamily="34" charset="0"/>
                        </a:rPr>
                        <a:t>HRQoL</a:t>
                      </a:r>
                      <a:r>
                        <a:rPr lang="en-GB">
                          <a:latin typeface="Arial" panose="020B0604020202020204" pitchFamily="34" charset="0"/>
                        </a:rPr>
                        <a:t>, and concordance between the investigator and BIRC response assessments </a:t>
                      </a:r>
                    </a:p>
                  </a:txBody>
                  <a:tcPr anchor="ctr">
                    <a:lnT w="12700" cap="flat" cmpd="sng" algn="ctr">
                      <a:noFill/>
                      <a:prstDash val="solid"/>
                      <a:round/>
                      <a:headEnd type="none" w="med" len="med"/>
                      <a:tailEnd type="none" w="med" len="med"/>
                    </a:lnT>
                  </a:tcPr>
                </a:tc>
                <a:extLst>
                  <a:ext uri="{0D108BD9-81ED-4DB2-BD59-A6C34878D82A}">
                    <a16:rowId xmlns:a16="http://schemas.microsoft.com/office/drawing/2014/main" val="1499571728"/>
                  </a:ext>
                </a:extLst>
              </a:tr>
            </a:tbl>
          </a:graphicData>
        </a:graphic>
      </p:graphicFrame>
      <p:sp>
        <p:nvSpPr>
          <p:cNvPr id="5" name="Text Placeholder 13">
            <a:extLst>
              <a:ext uri="{FF2B5EF4-FFF2-40B4-BE49-F238E27FC236}">
                <a16:creationId xmlns:a16="http://schemas.microsoft.com/office/drawing/2014/main" id="{38403BE2-39B0-97BC-87AC-DF028C275473}"/>
              </a:ext>
            </a:extLst>
          </p:cNvPr>
          <p:cNvSpPr txBox="1">
            <a:spLocks/>
          </p:cNvSpPr>
          <p:nvPr/>
        </p:nvSpPr>
        <p:spPr>
          <a:xfrm>
            <a:off x="1179576" y="6053289"/>
            <a:ext cx="9945623" cy="603050"/>
          </a:xfrm>
          <a:prstGeom prst="rect">
            <a:avLst/>
          </a:prstGeom>
          <a:solidFill>
            <a:schemeClr val="bg1"/>
          </a:solidFill>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1400" kern="1200">
                <a:solidFill>
                  <a:schemeClr val="tx1"/>
                </a:solidFill>
                <a:latin typeface="+mn-lt"/>
                <a:ea typeface="Inter" charset="0"/>
                <a:cs typeface="Inter"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1200">
                <a:latin typeface="Arial" panose="020B0604020202020204" pitchFamily="34" charset="0"/>
                <a:ea typeface="Lato" panose="020F0502020204030203" pitchFamily="34" charset="0"/>
                <a:cs typeface="Arial" panose="020B0604020202020204" pitchFamily="34" charset="0"/>
              </a:rPr>
              <a:t>Abbreviations: epNETs, extra-pancreatic neuroendocrine tumours; </a:t>
            </a:r>
            <a:r>
              <a:rPr lang="en-GB" sz="1200" err="1">
                <a:latin typeface="Arial" panose="020B0604020202020204" pitchFamily="34" charset="0"/>
                <a:ea typeface="Lato" panose="020F0502020204030203" pitchFamily="34" charset="0"/>
                <a:cs typeface="Arial" panose="020B0604020202020204" pitchFamily="34" charset="0"/>
              </a:rPr>
              <a:t>HRQoL</a:t>
            </a:r>
            <a:r>
              <a:rPr lang="en-GB" sz="1200">
                <a:latin typeface="Arial" panose="020B0604020202020204" pitchFamily="34" charset="0"/>
                <a:ea typeface="Lato" panose="020F0502020204030203" pitchFamily="34" charset="0"/>
                <a:cs typeface="Arial" panose="020B0604020202020204" pitchFamily="34" charset="0"/>
              </a:rPr>
              <a:t>, health-related quality of life; </a:t>
            </a:r>
            <a:r>
              <a:rPr lang="en-GB" sz="1200" err="1">
                <a:latin typeface="Arial" panose="020B0604020202020204" pitchFamily="34" charset="0"/>
                <a:ea typeface="Lato" panose="020F0502020204030203" pitchFamily="34" charset="0"/>
                <a:cs typeface="Arial" panose="020B0604020202020204" pitchFamily="34" charset="0"/>
              </a:rPr>
              <a:t>pNETs</a:t>
            </a:r>
            <a:r>
              <a:rPr lang="en-GB" sz="1200">
                <a:latin typeface="Arial" panose="020B0604020202020204" pitchFamily="34" charset="0"/>
                <a:ea typeface="Lato" panose="020F0502020204030203" pitchFamily="34" charset="0"/>
                <a:cs typeface="Arial" panose="020B0604020202020204" pitchFamily="34" charset="0"/>
              </a:rPr>
              <a:t>, pancreatic neuroendocrine tumours; PFS, progression-free survival; ORR, objective response rate; OS, overall survival</a:t>
            </a:r>
          </a:p>
        </p:txBody>
      </p:sp>
    </p:spTree>
    <p:extLst>
      <p:ext uri="{BB962C8B-B14F-4D97-AF65-F5344CB8AC3E}">
        <p14:creationId xmlns:p14="http://schemas.microsoft.com/office/powerpoint/2010/main" val="21605764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783464C-A7D9-D4D9-657C-E659D4C90B1F}"/>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F57AAF7B-502A-1F5B-DF5E-BD53CDB6CE6E}"/>
              </a:ext>
            </a:extLst>
          </p:cNvPr>
          <p:cNvSpPr>
            <a:spLocks noGrp="1"/>
          </p:cNvSpPr>
          <p:nvPr>
            <p:ph type="title"/>
          </p:nvPr>
        </p:nvSpPr>
        <p:spPr>
          <a:xfrm>
            <a:off x="350004" y="183512"/>
            <a:ext cx="11250785" cy="592817"/>
          </a:xfrm>
        </p:spPr>
        <p:txBody>
          <a:bodyPr/>
          <a:lstStyle/>
          <a:p>
            <a:r>
              <a:rPr lang="en-GB"/>
              <a:t>CABINET trial schema</a:t>
            </a:r>
          </a:p>
        </p:txBody>
      </p:sp>
      <p:sp>
        <p:nvSpPr>
          <p:cNvPr id="2" name="Text Placeholder 2" descr=" EAG consider baseline characteristics reasonably balanced/less imbalanced than unmatched population but:&#10;age of symptom onset is younger in SoC &#10;higher prevalence of milder T14484C in idebenone group &#10;Point estimates of negligible/negative long-term benefits are low and suggest PSM underestimates effect&#10;">
            <a:extLst>
              <a:ext uri="{FF2B5EF4-FFF2-40B4-BE49-F238E27FC236}">
                <a16:creationId xmlns:a16="http://schemas.microsoft.com/office/drawing/2014/main" id="{2565F8EB-85AA-F26D-AC00-D8E229FE029B}"/>
              </a:ext>
            </a:extLst>
          </p:cNvPr>
          <p:cNvSpPr txBox="1">
            <a:spLocks/>
          </p:cNvSpPr>
          <p:nvPr/>
        </p:nvSpPr>
        <p:spPr>
          <a:xfrm>
            <a:off x="350004" y="4591211"/>
            <a:ext cx="11375271" cy="1498442"/>
          </a:xfrm>
          <a:prstGeom prst="rect">
            <a:avLst/>
          </a:prstGeom>
          <a:solidFill>
            <a:schemeClr val="bg1"/>
          </a:solidFill>
          <a:ln w="28575">
            <a:solidFill>
              <a:schemeClr val="tx1"/>
            </a:solidFill>
          </a:ln>
        </p:spPr>
        <p:txBody>
          <a:bodyPr vert="horz" lIns="91440" tIns="45720" rIns="91440" bIns="45720" rtlCol="0">
            <a:noAutofit/>
          </a:bodyPr>
          <a:lstStyle>
            <a:lvl1pPr marL="0" indent="0" algn="l" defTabSz="914400" rtl="0" eaLnBrk="1" latinLnBrk="0" hangingPunct="1">
              <a:lnSpc>
                <a:spcPct val="114000"/>
              </a:lnSpc>
              <a:spcBef>
                <a:spcPts val="1000"/>
              </a:spcBef>
              <a:buFont typeface="Arial" panose="020B0604020202020204" pitchFamily="34" charset="0"/>
              <a:buNone/>
              <a:defRPr sz="1800" kern="1200">
                <a:solidFill>
                  <a:schemeClr val="tx1"/>
                </a:solidFill>
                <a:latin typeface="Lato" panose="020F0502020204030203" pitchFamily="34" charset="0"/>
                <a:ea typeface="Lato" panose="020F0502020204030203" pitchFamily="34" charset="0"/>
                <a:cs typeface="Lato" panose="020F0502020204030203" pitchFamily="34" charset="0"/>
              </a:defRPr>
            </a:lvl1pPr>
            <a:lvl2pPr marL="685800" indent="-228600" algn="l" defTabSz="914400" rtl="0" eaLnBrk="1" latinLnBrk="0" hangingPunct="1">
              <a:lnSpc>
                <a:spcPct val="114000"/>
              </a:lnSpc>
              <a:spcBef>
                <a:spcPts val="500"/>
              </a:spcBef>
              <a:buFont typeface="Arial" panose="020B0604020202020204" pitchFamily="34" charset="0"/>
              <a:buChar char="•"/>
              <a:defRPr sz="1800" kern="1200">
                <a:solidFill>
                  <a:schemeClr val="tx1"/>
                </a:solidFill>
                <a:latin typeface="Lato" panose="020F0502020204030203" pitchFamily="34" charset="0"/>
                <a:ea typeface="Lato" panose="020F0502020204030203" pitchFamily="34" charset="0"/>
                <a:cs typeface="+mn-cs"/>
              </a:defRPr>
            </a:lvl2pPr>
            <a:lvl3pPr marL="1143000" indent="-228600" algn="l" defTabSz="914400" rtl="0" eaLnBrk="1" latinLnBrk="0" hangingPunct="1">
              <a:lnSpc>
                <a:spcPct val="114000"/>
              </a:lnSpc>
              <a:spcBef>
                <a:spcPts val="500"/>
              </a:spcBef>
              <a:buFont typeface="Arial" panose="020B0604020202020204" pitchFamily="34" charset="0"/>
              <a:buChar char="•"/>
              <a:defRPr sz="1800" kern="1200">
                <a:solidFill>
                  <a:schemeClr val="tx1"/>
                </a:solidFill>
                <a:latin typeface="Lato" panose="020F0502020204030203" pitchFamily="34" charset="0"/>
                <a:ea typeface="Lato" panose="020F0502020204030203" pitchFamily="34" charset="0"/>
                <a:cs typeface="+mn-cs"/>
              </a:defRPr>
            </a:lvl3pPr>
            <a:lvl4pPr marL="1600200" indent="-228600" algn="l" defTabSz="914400" rtl="0" eaLnBrk="1" latinLnBrk="0" hangingPunct="1">
              <a:lnSpc>
                <a:spcPct val="114000"/>
              </a:lnSpc>
              <a:spcBef>
                <a:spcPts val="500"/>
              </a:spcBef>
              <a:buFont typeface="Arial" panose="020B0604020202020204" pitchFamily="34" charset="0"/>
              <a:buChar char="•"/>
              <a:defRPr sz="1800" kern="1200">
                <a:solidFill>
                  <a:schemeClr val="tx1"/>
                </a:solidFill>
                <a:latin typeface="Lato" panose="020F0502020204030203" pitchFamily="34" charset="0"/>
                <a:ea typeface="Lato" panose="020F0502020204030203" pitchFamily="34" charset="0"/>
                <a:cs typeface="+mn-cs"/>
              </a:defRPr>
            </a:lvl4pPr>
            <a:lvl5pPr marL="2057400" indent="-228600" algn="l" defTabSz="914400" rtl="0" eaLnBrk="1" latinLnBrk="0" hangingPunct="1">
              <a:lnSpc>
                <a:spcPct val="114000"/>
              </a:lnSpc>
              <a:spcBef>
                <a:spcPts val="500"/>
              </a:spcBef>
              <a:buFont typeface="Arial" panose="020B0604020202020204" pitchFamily="34" charset="0"/>
              <a:buChar char="•"/>
              <a:defRPr sz="1800" kern="1200">
                <a:solidFill>
                  <a:schemeClr val="tx1"/>
                </a:solidFill>
                <a:latin typeface="Lato" panose="020F0502020204030203" pitchFamily="34" charset="0"/>
                <a:ea typeface="Lato" panose="020F0502020204030203" pitchFamily="34"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85750" indent="-285750">
              <a:lnSpc>
                <a:spcPct val="100000"/>
              </a:lnSpc>
              <a:spcBef>
                <a:spcPts val="0"/>
              </a:spcBef>
              <a:buFont typeface="Arial" panose="020B0604020202020204" pitchFamily="34" charset="0"/>
              <a:buChar char="•"/>
            </a:pPr>
            <a:r>
              <a:rPr lang="en-GB">
                <a:latin typeface="Arial" panose="020B0604020202020204" pitchFamily="34" charset="0"/>
                <a:cs typeface="Arial" panose="020B0604020202020204" pitchFamily="34" charset="0"/>
              </a:rPr>
              <a:t>People were randomised (2:1) to either </a:t>
            </a:r>
            <a:r>
              <a:rPr lang="en-GB" err="1">
                <a:latin typeface="Arial" panose="020B0604020202020204" pitchFamily="34" charset="0"/>
                <a:cs typeface="Arial" panose="020B0604020202020204" pitchFamily="34" charset="0"/>
              </a:rPr>
              <a:t>cabozantinib</a:t>
            </a:r>
            <a:r>
              <a:rPr lang="en-GB">
                <a:latin typeface="Arial" panose="020B0604020202020204" pitchFamily="34" charset="0"/>
                <a:cs typeface="Arial" panose="020B0604020202020204" pitchFamily="34" charset="0"/>
              </a:rPr>
              <a:t> (60mg) or placebo (60mg) </a:t>
            </a:r>
          </a:p>
          <a:p>
            <a:pPr marL="285750" indent="-285750">
              <a:lnSpc>
                <a:spcPct val="100000"/>
              </a:lnSpc>
              <a:spcBef>
                <a:spcPts val="0"/>
              </a:spcBef>
              <a:buFont typeface="Arial" panose="020B0604020202020204" pitchFamily="34" charset="0"/>
              <a:buChar char="•"/>
            </a:pPr>
            <a:r>
              <a:rPr lang="en-GB">
                <a:latin typeface="Arial" panose="020B0604020202020204" pitchFamily="34" charset="0"/>
                <a:cs typeface="Arial" panose="020B0604020202020204" pitchFamily="34" charset="0"/>
              </a:rPr>
              <a:t>People in placebo arm eligible to crossover to </a:t>
            </a:r>
            <a:r>
              <a:rPr lang="en-GB" err="1">
                <a:latin typeface="Arial" panose="020B0604020202020204" pitchFamily="34" charset="0"/>
                <a:cs typeface="Arial" panose="020B0604020202020204" pitchFamily="34" charset="0"/>
              </a:rPr>
              <a:t>cabozantinib</a:t>
            </a:r>
            <a:r>
              <a:rPr lang="en-GB">
                <a:latin typeface="Arial" panose="020B0604020202020204" pitchFamily="34" charset="0"/>
                <a:cs typeface="Arial" panose="020B0604020202020204" pitchFamily="34" charset="0"/>
              </a:rPr>
              <a:t> on progression</a:t>
            </a:r>
          </a:p>
          <a:p>
            <a:pPr marL="285750" indent="-285750">
              <a:lnSpc>
                <a:spcPct val="100000"/>
              </a:lnSpc>
              <a:spcBef>
                <a:spcPts val="0"/>
              </a:spcBef>
              <a:buFont typeface="Arial" panose="020B0604020202020204" pitchFamily="34" charset="0"/>
              <a:buChar char="•"/>
            </a:pPr>
            <a:r>
              <a:rPr lang="en-GB">
                <a:latin typeface="Arial" panose="020B0604020202020204" pitchFamily="34" charset="0"/>
                <a:cs typeface="Arial" panose="020B0604020202020204" pitchFamily="34" charset="0"/>
              </a:rPr>
              <a:t>Recruitment was terminated early due to compelling PFS observed during interim analyses: study was unblinded to allow crossover from placebo</a:t>
            </a:r>
          </a:p>
          <a:p>
            <a:pPr marL="285750" indent="-285750">
              <a:lnSpc>
                <a:spcPct val="100000"/>
              </a:lnSpc>
              <a:spcBef>
                <a:spcPts val="0"/>
              </a:spcBef>
              <a:buFont typeface="Arial" panose="020B0604020202020204" pitchFamily="34" charset="0"/>
              <a:buChar char="•"/>
            </a:pPr>
            <a:r>
              <a:rPr lang="en-GB">
                <a:latin typeface="Arial" panose="020B0604020202020204" pitchFamily="34" charset="0"/>
                <a:cs typeface="Arial" panose="020B0604020202020204" pitchFamily="34" charset="0"/>
              </a:rPr>
              <a:t>Within CABINET, a sub-study (A021602-HO1) was conducted to capture </a:t>
            </a:r>
            <a:r>
              <a:rPr lang="en-GB" err="1">
                <a:latin typeface="Arial" panose="020B0604020202020204" pitchFamily="34" charset="0"/>
                <a:cs typeface="Arial" panose="020B0604020202020204" pitchFamily="34" charset="0"/>
              </a:rPr>
              <a:t>HRQoL</a:t>
            </a:r>
            <a:r>
              <a:rPr lang="en-GB">
                <a:latin typeface="Arial" panose="020B0604020202020204" pitchFamily="34" charset="0"/>
                <a:cs typeface="Arial" panose="020B0604020202020204" pitchFamily="34" charset="0"/>
              </a:rPr>
              <a:t> using EORTC QLQ-30</a:t>
            </a:r>
          </a:p>
        </p:txBody>
      </p:sp>
      <p:grpSp>
        <p:nvGrpSpPr>
          <p:cNvPr id="61" name="Group 60">
            <a:extLst>
              <a:ext uri="{FF2B5EF4-FFF2-40B4-BE49-F238E27FC236}">
                <a16:creationId xmlns:a16="http://schemas.microsoft.com/office/drawing/2014/main" id="{266CCB6E-CEA9-3B7F-6605-6EBFAF3DE25B}"/>
              </a:ext>
            </a:extLst>
          </p:cNvPr>
          <p:cNvGrpSpPr/>
          <p:nvPr/>
        </p:nvGrpSpPr>
        <p:grpSpPr>
          <a:xfrm>
            <a:off x="814273" y="775617"/>
            <a:ext cx="10691927" cy="3740232"/>
            <a:chOff x="484073" y="928017"/>
            <a:chExt cx="10691927" cy="3740232"/>
          </a:xfrm>
        </p:grpSpPr>
        <p:grpSp>
          <p:nvGrpSpPr>
            <p:cNvPr id="55" name="Group 54">
              <a:extLst>
                <a:ext uri="{FF2B5EF4-FFF2-40B4-BE49-F238E27FC236}">
                  <a16:creationId xmlns:a16="http://schemas.microsoft.com/office/drawing/2014/main" id="{55EA7025-634D-BD19-CB90-11956CF18CB9}"/>
                </a:ext>
              </a:extLst>
            </p:cNvPr>
            <p:cNvGrpSpPr/>
            <p:nvPr/>
          </p:nvGrpSpPr>
          <p:grpSpPr>
            <a:xfrm>
              <a:off x="484073" y="928017"/>
              <a:ext cx="10563454" cy="3740232"/>
              <a:chOff x="-163627" y="1580865"/>
              <a:chExt cx="10563454" cy="3740232"/>
            </a:xfrm>
          </p:grpSpPr>
          <p:sp>
            <p:nvSpPr>
              <p:cNvPr id="6" name="Rectangle: Rounded Corners 5">
                <a:extLst>
                  <a:ext uri="{FF2B5EF4-FFF2-40B4-BE49-F238E27FC236}">
                    <a16:creationId xmlns:a16="http://schemas.microsoft.com/office/drawing/2014/main" id="{F279A3E6-EE41-DD94-25F6-AE484457646F}"/>
                  </a:ext>
                </a:extLst>
              </p:cNvPr>
              <p:cNvSpPr/>
              <p:nvPr/>
            </p:nvSpPr>
            <p:spPr>
              <a:xfrm>
                <a:off x="1930400" y="2136360"/>
                <a:ext cx="1257300" cy="685800"/>
              </a:xfrm>
              <a:prstGeom prst="roundRect">
                <a:avLst/>
              </a:prstGeom>
            </p:spPr>
            <p:style>
              <a:lnRef idx="3">
                <a:schemeClr val="lt1"/>
              </a:lnRef>
              <a:fillRef idx="1">
                <a:schemeClr val="accent1"/>
              </a:fillRef>
              <a:effectRef idx="1">
                <a:schemeClr val="accent1"/>
              </a:effectRef>
              <a:fontRef idx="minor">
                <a:schemeClr val="lt1"/>
              </a:fontRef>
            </p:style>
            <p:txBody>
              <a:bodyPr rtlCol="0" anchor="ctr"/>
              <a:lstStyle/>
              <a:p>
                <a:pPr algn="ctr"/>
                <a:r>
                  <a:rPr lang="en-GB" err="1">
                    <a:latin typeface="Arial" panose="020B0604020202020204" pitchFamily="34" charset="0"/>
                    <a:cs typeface="Arial" panose="020B0604020202020204" pitchFamily="34" charset="0"/>
                  </a:rPr>
                  <a:t>pNETs</a:t>
                </a:r>
                <a:endParaRPr lang="en-GB">
                  <a:latin typeface="Arial" panose="020B0604020202020204" pitchFamily="34" charset="0"/>
                  <a:cs typeface="Arial" panose="020B0604020202020204" pitchFamily="34" charset="0"/>
                </a:endParaRPr>
              </a:p>
            </p:txBody>
          </p:sp>
          <p:sp>
            <p:nvSpPr>
              <p:cNvPr id="8" name="Rectangle: Rounded Corners 7">
                <a:extLst>
                  <a:ext uri="{FF2B5EF4-FFF2-40B4-BE49-F238E27FC236}">
                    <a16:creationId xmlns:a16="http://schemas.microsoft.com/office/drawing/2014/main" id="{714EE487-8C21-7A87-3582-3442565AB078}"/>
                  </a:ext>
                </a:extLst>
              </p:cNvPr>
              <p:cNvSpPr/>
              <p:nvPr/>
            </p:nvSpPr>
            <p:spPr>
              <a:xfrm>
                <a:off x="1930400" y="4019569"/>
                <a:ext cx="1257300" cy="685800"/>
              </a:xfrm>
              <a:prstGeom prst="roundRect">
                <a:avLst/>
              </a:prstGeom>
            </p:spPr>
            <p:style>
              <a:lnRef idx="3">
                <a:schemeClr val="lt1"/>
              </a:lnRef>
              <a:fillRef idx="1">
                <a:schemeClr val="accent1"/>
              </a:fillRef>
              <a:effectRef idx="1">
                <a:schemeClr val="accent1"/>
              </a:effectRef>
              <a:fontRef idx="minor">
                <a:schemeClr val="lt1"/>
              </a:fontRef>
            </p:style>
            <p:txBody>
              <a:bodyPr rtlCol="0" anchor="ctr"/>
              <a:lstStyle/>
              <a:p>
                <a:pPr algn="ctr"/>
                <a:r>
                  <a:rPr lang="en-GB" err="1">
                    <a:latin typeface="Arial" panose="020B0604020202020204" pitchFamily="34" charset="0"/>
                    <a:cs typeface="Arial" panose="020B0604020202020204" pitchFamily="34" charset="0"/>
                  </a:rPr>
                  <a:t>epNETs</a:t>
                </a:r>
                <a:endParaRPr lang="en-GB">
                  <a:latin typeface="Arial" panose="020B0604020202020204" pitchFamily="34" charset="0"/>
                  <a:cs typeface="Arial" panose="020B0604020202020204" pitchFamily="34" charset="0"/>
                </a:endParaRPr>
              </a:p>
            </p:txBody>
          </p:sp>
          <p:sp>
            <p:nvSpPr>
              <p:cNvPr id="16" name="Rectangle: Rounded Corners 15">
                <a:extLst>
                  <a:ext uri="{FF2B5EF4-FFF2-40B4-BE49-F238E27FC236}">
                    <a16:creationId xmlns:a16="http://schemas.microsoft.com/office/drawing/2014/main" id="{D8056C78-2C6A-74BD-8800-9D838E29DE19}"/>
                  </a:ext>
                </a:extLst>
              </p:cNvPr>
              <p:cNvSpPr/>
              <p:nvPr/>
            </p:nvSpPr>
            <p:spPr>
              <a:xfrm>
                <a:off x="4495800" y="1580865"/>
                <a:ext cx="2044700" cy="330200"/>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600">
                    <a:latin typeface="Arial" panose="020B0604020202020204" pitchFamily="34" charset="0"/>
                    <a:cs typeface="Arial" panose="020B0604020202020204" pitchFamily="34" charset="0"/>
                  </a:rPr>
                  <a:t>Cabozantinib(n=64)</a:t>
                </a:r>
              </a:p>
            </p:txBody>
          </p:sp>
          <p:sp>
            <p:nvSpPr>
              <p:cNvPr id="17" name="Rectangle: Rounded Corners 16">
                <a:extLst>
                  <a:ext uri="{FF2B5EF4-FFF2-40B4-BE49-F238E27FC236}">
                    <a16:creationId xmlns:a16="http://schemas.microsoft.com/office/drawing/2014/main" id="{D7DA5063-8954-42C6-4775-EE45F077C65D}"/>
                  </a:ext>
                </a:extLst>
              </p:cNvPr>
              <p:cNvSpPr/>
              <p:nvPr/>
            </p:nvSpPr>
            <p:spPr>
              <a:xfrm>
                <a:off x="4495800" y="3019073"/>
                <a:ext cx="2044700" cy="330200"/>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600">
                    <a:latin typeface="Arial" panose="020B0604020202020204" pitchFamily="34" charset="0"/>
                    <a:cs typeface="Arial" panose="020B0604020202020204" pitchFamily="34" charset="0"/>
                  </a:rPr>
                  <a:t>Placebo(n=31)</a:t>
                </a:r>
              </a:p>
            </p:txBody>
          </p:sp>
          <p:sp>
            <p:nvSpPr>
              <p:cNvPr id="19" name="Rectangle: Rounded Corners 18">
                <a:extLst>
                  <a:ext uri="{FF2B5EF4-FFF2-40B4-BE49-F238E27FC236}">
                    <a16:creationId xmlns:a16="http://schemas.microsoft.com/office/drawing/2014/main" id="{EE450A3F-74CC-1E5C-4FB6-4B4FADF902AC}"/>
                  </a:ext>
                </a:extLst>
              </p:cNvPr>
              <p:cNvSpPr/>
              <p:nvPr/>
            </p:nvSpPr>
            <p:spPr>
              <a:xfrm>
                <a:off x="4495800" y="3486657"/>
                <a:ext cx="2044700" cy="330200"/>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600" err="1">
                    <a:latin typeface="Arial" panose="020B0604020202020204" pitchFamily="34" charset="0"/>
                    <a:cs typeface="Arial" panose="020B0604020202020204" pitchFamily="34" charset="0"/>
                  </a:rPr>
                  <a:t>Cabozantinib</a:t>
                </a:r>
                <a:r>
                  <a:rPr lang="en-GB" sz="1600">
                    <a:latin typeface="Arial" panose="020B0604020202020204" pitchFamily="34" charset="0"/>
                    <a:cs typeface="Arial" panose="020B0604020202020204" pitchFamily="34" charset="0"/>
                  </a:rPr>
                  <a:t>(=134)</a:t>
                </a:r>
              </a:p>
            </p:txBody>
          </p:sp>
          <p:sp>
            <p:nvSpPr>
              <p:cNvPr id="20" name="Rectangle: Rounded Corners 19">
                <a:extLst>
                  <a:ext uri="{FF2B5EF4-FFF2-40B4-BE49-F238E27FC236}">
                    <a16:creationId xmlns:a16="http://schemas.microsoft.com/office/drawing/2014/main" id="{C87DB372-D109-71CB-A324-F44067A3C5E3}"/>
                  </a:ext>
                </a:extLst>
              </p:cNvPr>
              <p:cNvSpPr/>
              <p:nvPr/>
            </p:nvSpPr>
            <p:spPr>
              <a:xfrm>
                <a:off x="4495800" y="4990897"/>
                <a:ext cx="2044700" cy="330200"/>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a:latin typeface="Arial" panose="020B0604020202020204" pitchFamily="34" charset="0"/>
                    <a:cs typeface="Arial" panose="020B0604020202020204" pitchFamily="34" charset="0"/>
                  </a:rPr>
                  <a:t>Placebo (n=69)</a:t>
                </a:r>
              </a:p>
            </p:txBody>
          </p:sp>
          <p:cxnSp>
            <p:nvCxnSpPr>
              <p:cNvPr id="22" name="Connector: Elbow 21">
                <a:extLst>
                  <a:ext uri="{FF2B5EF4-FFF2-40B4-BE49-F238E27FC236}">
                    <a16:creationId xmlns:a16="http://schemas.microsoft.com/office/drawing/2014/main" id="{7F4A1BDE-3937-264C-83DC-251874BA4D4C}"/>
                  </a:ext>
                </a:extLst>
              </p:cNvPr>
              <p:cNvCxnSpPr>
                <a:stCxn id="6" idx="3"/>
                <a:endCxn id="16" idx="1"/>
              </p:cNvCxnSpPr>
              <p:nvPr/>
            </p:nvCxnSpPr>
            <p:spPr>
              <a:xfrm flipV="1">
                <a:off x="3187700" y="1745965"/>
                <a:ext cx="1308100" cy="733295"/>
              </a:xfrm>
              <a:prstGeom prst="bentConnector3">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4" name="Connector: Elbow 23">
                <a:extLst>
                  <a:ext uri="{FF2B5EF4-FFF2-40B4-BE49-F238E27FC236}">
                    <a16:creationId xmlns:a16="http://schemas.microsoft.com/office/drawing/2014/main" id="{142405E0-65E6-4B27-3025-3E266333FFF5}"/>
                  </a:ext>
                </a:extLst>
              </p:cNvPr>
              <p:cNvCxnSpPr>
                <a:stCxn id="6" idx="3"/>
                <a:endCxn id="17" idx="1"/>
              </p:cNvCxnSpPr>
              <p:nvPr/>
            </p:nvCxnSpPr>
            <p:spPr>
              <a:xfrm>
                <a:off x="3187700" y="2479260"/>
                <a:ext cx="1308100" cy="704913"/>
              </a:xfrm>
              <a:prstGeom prst="bentConnector3">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6" name="Connector: Elbow 25">
                <a:extLst>
                  <a:ext uri="{FF2B5EF4-FFF2-40B4-BE49-F238E27FC236}">
                    <a16:creationId xmlns:a16="http://schemas.microsoft.com/office/drawing/2014/main" id="{A896D4E7-E96E-E673-420D-BD05C677E951}"/>
                  </a:ext>
                </a:extLst>
              </p:cNvPr>
              <p:cNvCxnSpPr>
                <a:stCxn id="8" idx="3"/>
                <a:endCxn id="19" idx="1"/>
              </p:cNvCxnSpPr>
              <p:nvPr/>
            </p:nvCxnSpPr>
            <p:spPr>
              <a:xfrm flipV="1">
                <a:off x="3187700" y="3651757"/>
                <a:ext cx="1308100" cy="710712"/>
              </a:xfrm>
              <a:prstGeom prst="bentConnector3">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8" name="Connector: Elbow 27">
                <a:extLst>
                  <a:ext uri="{FF2B5EF4-FFF2-40B4-BE49-F238E27FC236}">
                    <a16:creationId xmlns:a16="http://schemas.microsoft.com/office/drawing/2014/main" id="{FEB6B3AC-3459-DFD4-7915-E20B768E0A01}"/>
                  </a:ext>
                </a:extLst>
              </p:cNvPr>
              <p:cNvCxnSpPr>
                <a:cxnSpLocks/>
                <a:stCxn id="8" idx="3"/>
                <a:endCxn id="20" idx="1"/>
              </p:cNvCxnSpPr>
              <p:nvPr/>
            </p:nvCxnSpPr>
            <p:spPr>
              <a:xfrm>
                <a:off x="3187700" y="4362469"/>
                <a:ext cx="1308100" cy="793528"/>
              </a:xfrm>
              <a:prstGeom prst="bentConnector3">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6" name="Straight Arrow Connector 35">
                <a:extLst>
                  <a:ext uri="{FF2B5EF4-FFF2-40B4-BE49-F238E27FC236}">
                    <a16:creationId xmlns:a16="http://schemas.microsoft.com/office/drawing/2014/main" id="{8C24BD05-3DE7-7D67-71B6-ABA60FB0880E}"/>
                  </a:ext>
                </a:extLst>
              </p:cNvPr>
              <p:cNvCxnSpPr>
                <a:cxnSpLocks/>
                <a:stCxn id="16" idx="3"/>
              </p:cNvCxnSpPr>
              <p:nvPr/>
            </p:nvCxnSpPr>
            <p:spPr>
              <a:xfrm>
                <a:off x="6540500" y="1745965"/>
                <a:ext cx="584200"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38" name="Rectangle: Rounded Corners 37">
                <a:extLst>
                  <a:ext uri="{FF2B5EF4-FFF2-40B4-BE49-F238E27FC236}">
                    <a16:creationId xmlns:a16="http://schemas.microsoft.com/office/drawing/2014/main" id="{5FA6A72C-0654-D684-5CEB-F5EBA38ADA53}"/>
                  </a:ext>
                </a:extLst>
              </p:cNvPr>
              <p:cNvSpPr/>
              <p:nvPr/>
            </p:nvSpPr>
            <p:spPr>
              <a:xfrm>
                <a:off x="7124700" y="1580865"/>
                <a:ext cx="584200" cy="330197"/>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a:latin typeface="Arial" panose="020B0604020202020204" pitchFamily="34" charset="0"/>
                    <a:cs typeface="Arial" panose="020B0604020202020204" pitchFamily="34" charset="0"/>
                  </a:rPr>
                  <a:t>PD</a:t>
                </a:r>
              </a:p>
            </p:txBody>
          </p:sp>
          <p:sp>
            <p:nvSpPr>
              <p:cNvPr id="39" name="Rectangle: Rounded Corners 38">
                <a:extLst>
                  <a:ext uri="{FF2B5EF4-FFF2-40B4-BE49-F238E27FC236}">
                    <a16:creationId xmlns:a16="http://schemas.microsoft.com/office/drawing/2014/main" id="{5601719F-2387-AFF0-05A8-D3AA2A81EA93}"/>
                  </a:ext>
                </a:extLst>
              </p:cNvPr>
              <p:cNvSpPr/>
              <p:nvPr/>
            </p:nvSpPr>
            <p:spPr>
              <a:xfrm>
                <a:off x="7124700" y="3036324"/>
                <a:ext cx="584200" cy="330197"/>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a:latin typeface="Arial" panose="020B0604020202020204" pitchFamily="34" charset="0"/>
                    <a:cs typeface="Arial" panose="020B0604020202020204" pitchFamily="34" charset="0"/>
                  </a:rPr>
                  <a:t>PD</a:t>
                </a:r>
              </a:p>
            </p:txBody>
          </p:sp>
          <p:cxnSp>
            <p:nvCxnSpPr>
              <p:cNvPr id="40" name="Straight Arrow Connector 39">
                <a:extLst>
                  <a:ext uri="{FF2B5EF4-FFF2-40B4-BE49-F238E27FC236}">
                    <a16:creationId xmlns:a16="http://schemas.microsoft.com/office/drawing/2014/main" id="{A444F53C-AB8A-47E2-3A18-894860B954FE}"/>
                  </a:ext>
                </a:extLst>
              </p:cNvPr>
              <p:cNvCxnSpPr>
                <a:cxnSpLocks/>
              </p:cNvCxnSpPr>
              <p:nvPr/>
            </p:nvCxnSpPr>
            <p:spPr>
              <a:xfrm>
                <a:off x="6540500" y="3184173"/>
                <a:ext cx="584200"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1" name="Straight Arrow Connector 40">
                <a:extLst>
                  <a:ext uri="{FF2B5EF4-FFF2-40B4-BE49-F238E27FC236}">
                    <a16:creationId xmlns:a16="http://schemas.microsoft.com/office/drawing/2014/main" id="{FC95CB6C-A0C4-DA7F-3F1A-80E7CDBA2B35}"/>
                  </a:ext>
                </a:extLst>
              </p:cNvPr>
              <p:cNvCxnSpPr>
                <a:cxnSpLocks/>
              </p:cNvCxnSpPr>
              <p:nvPr/>
            </p:nvCxnSpPr>
            <p:spPr>
              <a:xfrm>
                <a:off x="7708900" y="3201422"/>
                <a:ext cx="1052627"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42" name="Rectangle: Rounded Corners 41">
                <a:extLst>
                  <a:ext uri="{FF2B5EF4-FFF2-40B4-BE49-F238E27FC236}">
                    <a16:creationId xmlns:a16="http://schemas.microsoft.com/office/drawing/2014/main" id="{B503B717-78EA-BF7A-310B-C294775DC22E}"/>
                  </a:ext>
                </a:extLst>
              </p:cNvPr>
              <p:cNvSpPr/>
              <p:nvPr/>
            </p:nvSpPr>
            <p:spPr>
              <a:xfrm>
                <a:off x="8761527" y="3046546"/>
                <a:ext cx="1638300" cy="330200"/>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600">
                    <a:latin typeface="Arial" panose="020B0604020202020204" pitchFamily="34" charset="0"/>
                    <a:cs typeface="Arial" panose="020B0604020202020204" pitchFamily="34" charset="0"/>
                  </a:rPr>
                  <a:t>Cabozantinib</a:t>
                </a:r>
              </a:p>
            </p:txBody>
          </p:sp>
          <p:cxnSp>
            <p:nvCxnSpPr>
              <p:cNvPr id="43" name="Straight Arrow Connector 42">
                <a:extLst>
                  <a:ext uri="{FF2B5EF4-FFF2-40B4-BE49-F238E27FC236}">
                    <a16:creationId xmlns:a16="http://schemas.microsoft.com/office/drawing/2014/main" id="{CEAF0D29-7005-7AAA-BAA2-C8210CD2EFCB}"/>
                  </a:ext>
                </a:extLst>
              </p:cNvPr>
              <p:cNvCxnSpPr>
                <a:cxnSpLocks/>
              </p:cNvCxnSpPr>
              <p:nvPr/>
            </p:nvCxnSpPr>
            <p:spPr>
              <a:xfrm>
                <a:off x="6540500" y="3651757"/>
                <a:ext cx="584200"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44" name="Rectangle: Rounded Corners 43">
                <a:extLst>
                  <a:ext uri="{FF2B5EF4-FFF2-40B4-BE49-F238E27FC236}">
                    <a16:creationId xmlns:a16="http://schemas.microsoft.com/office/drawing/2014/main" id="{F285E839-6E8C-C8E1-9011-5A11422DF0EE}"/>
                  </a:ext>
                </a:extLst>
              </p:cNvPr>
              <p:cNvSpPr/>
              <p:nvPr/>
            </p:nvSpPr>
            <p:spPr>
              <a:xfrm>
                <a:off x="7124700" y="3504910"/>
                <a:ext cx="584200" cy="330197"/>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a:latin typeface="Arial" panose="020B0604020202020204" pitchFamily="34" charset="0"/>
                    <a:cs typeface="Arial" panose="020B0604020202020204" pitchFamily="34" charset="0"/>
                  </a:rPr>
                  <a:t>PD</a:t>
                </a:r>
              </a:p>
            </p:txBody>
          </p:sp>
          <p:cxnSp>
            <p:nvCxnSpPr>
              <p:cNvPr id="45" name="Straight Arrow Connector 44">
                <a:extLst>
                  <a:ext uri="{FF2B5EF4-FFF2-40B4-BE49-F238E27FC236}">
                    <a16:creationId xmlns:a16="http://schemas.microsoft.com/office/drawing/2014/main" id="{2D7184C3-61AF-88C7-99EB-29149CD359E0}"/>
                  </a:ext>
                </a:extLst>
              </p:cNvPr>
              <p:cNvCxnSpPr>
                <a:cxnSpLocks/>
              </p:cNvCxnSpPr>
              <p:nvPr/>
            </p:nvCxnSpPr>
            <p:spPr>
              <a:xfrm>
                <a:off x="6540500" y="5155997"/>
                <a:ext cx="584200"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46" name="Rectangle: Rounded Corners 45">
                <a:extLst>
                  <a:ext uri="{FF2B5EF4-FFF2-40B4-BE49-F238E27FC236}">
                    <a16:creationId xmlns:a16="http://schemas.microsoft.com/office/drawing/2014/main" id="{36D274F3-D251-924A-0276-5B95A785277D}"/>
                  </a:ext>
                </a:extLst>
              </p:cNvPr>
              <p:cNvSpPr/>
              <p:nvPr/>
            </p:nvSpPr>
            <p:spPr>
              <a:xfrm>
                <a:off x="7124700" y="4990897"/>
                <a:ext cx="584200" cy="330197"/>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a:latin typeface="Arial" panose="020B0604020202020204" pitchFamily="34" charset="0"/>
                    <a:cs typeface="Arial" panose="020B0604020202020204" pitchFamily="34" charset="0"/>
                  </a:rPr>
                  <a:t>PD</a:t>
                </a:r>
              </a:p>
            </p:txBody>
          </p:sp>
          <p:sp>
            <p:nvSpPr>
              <p:cNvPr id="48" name="Rectangle: Rounded Corners 47">
                <a:extLst>
                  <a:ext uri="{FF2B5EF4-FFF2-40B4-BE49-F238E27FC236}">
                    <a16:creationId xmlns:a16="http://schemas.microsoft.com/office/drawing/2014/main" id="{837143B7-CC13-CFEE-A1C1-EF4F2E6AA9C3}"/>
                  </a:ext>
                </a:extLst>
              </p:cNvPr>
              <p:cNvSpPr/>
              <p:nvPr/>
            </p:nvSpPr>
            <p:spPr>
              <a:xfrm>
                <a:off x="8869477" y="4990897"/>
                <a:ext cx="1530350" cy="330200"/>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600">
                    <a:latin typeface="Arial" panose="020B0604020202020204" pitchFamily="34" charset="0"/>
                    <a:cs typeface="Arial" panose="020B0604020202020204" pitchFamily="34" charset="0"/>
                  </a:rPr>
                  <a:t>Cabozantinib</a:t>
                </a:r>
              </a:p>
            </p:txBody>
          </p:sp>
          <p:cxnSp>
            <p:nvCxnSpPr>
              <p:cNvPr id="49" name="Straight Arrow Connector 48">
                <a:extLst>
                  <a:ext uri="{FF2B5EF4-FFF2-40B4-BE49-F238E27FC236}">
                    <a16:creationId xmlns:a16="http://schemas.microsoft.com/office/drawing/2014/main" id="{629882AE-ABF0-6FD6-AB11-9C15221F3087}"/>
                  </a:ext>
                </a:extLst>
              </p:cNvPr>
              <p:cNvCxnSpPr>
                <a:cxnSpLocks/>
                <a:endCxn id="48" idx="1"/>
              </p:cNvCxnSpPr>
              <p:nvPr/>
            </p:nvCxnSpPr>
            <p:spPr>
              <a:xfrm>
                <a:off x="7708900" y="5155995"/>
                <a:ext cx="1160577" cy="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50" name="Rectangle: Rounded Corners 49">
                <a:extLst>
                  <a:ext uri="{FF2B5EF4-FFF2-40B4-BE49-F238E27FC236}">
                    <a16:creationId xmlns:a16="http://schemas.microsoft.com/office/drawing/2014/main" id="{D432CF00-C7A0-6180-1FB5-AE7970030DB7}"/>
                  </a:ext>
                </a:extLst>
              </p:cNvPr>
              <p:cNvSpPr/>
              <p:nvPr/>
            </p:nvSpPr>
            <p:spPr>
              <a:xfrm>
                <a:off x="-163627" y="2180450"/>
                <a:ext cx="1509827" cy="2524917"/>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a:latin typeface="Arial" panose="020B0604020202020204" pitchFamily="34" charset="0"/>
                    <a:cs typeface="Arial" panose="020B0604020202020204" pitchFamily="34" charset="0"/>
                  </a:rPr>
                  <a:t>Progressed after systemic therapy excluding SSAs</a:t>
                </a:r>
              </a:p>
            </p:txBody>
          </p:sp>
          <p:cxnSp>
            <p:nvCxnSpPr>
              <p:cNvPr id="52" name="Straight Arrow Connector 51">
                <a:extLst>
                  <a:ext uri="{FF2B5EF4-FFF2-40B4-BE49-F238E27FC236}">
                    <a16:creationId xmlns:a16="http://schemas.microsoft.com/office/drawing/2014/main" id="{3536EAA6-E499-4453-DE92-B29763EF6A90}"/>
                  </a:ext>
                </a:extLst>
              </p:cNvPr>
              <p:cNvCxnSpPr>
                <a:cxnSpLocks/>
                <a:endCxn id="6" idx="1"/>
              </p:cNvCxnSpPr>
              <p:nvPr/>
            </p:nvCxnSpPr>
            <p:spPr>
              <a:xfrm>
                <a:off x="1346200" y="2479260"/>
                <a:ext cx="584200"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53" name="Straight Arrow Connector 52">
                <a:extLst>
                  <a:ext uri="{FF2B5EF4-FFF2-40B4-BE49-F238E27FC236}">
                    <a16:creationId xmlns:a16="http://schemas.microsoft.com/office/drawing/2014/main" id="{CD600E06-4151-A0C6-C648-79A92DCE565E}"/>
                  </a:ext>
                </a:extLst>
              </p:cNvPr>
              <p:cNvCxnSpPr>
                <a:cxnSpLocks/>
              </p:cNvCxnSpPr>
              <p:nvPr/>
            </p:nvCxnSpPr>
            <p:spPr>
              <a:xfrm>
                <a:off x="1346200" y="4362469"/>
                <a:ext cx="584200"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grpSp>
        <p:sp>
          <p:nvSpPr>
            <p:cNvPr id="56" name="Rectangle: Rounded Corners 55">
              <a:extLst>
                <a:ext uri="{FF2B5EF4-FFF2-40B4-BE49-F238E27FC236}">
                  <a16:creationId xmlns:a16="http://schemas.microsoft.com/office/drawing/2014/main" id="{4415C139-0550-EAA8-3665-B44ED5AC96A2}"/>
                </a:ext>
              </a:extLst>
            </p:cNvPr>
            <p:cNvSpPr/>
            <p:nvPr/>
          </p:nvSpPr>
          <p:spPr>
            <a:xfrm>
              <a:off x="4387850" y="1647833"/>
              <a:ext cx="533400" cy="468708"/>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GB">
                  <a:latin typeface="Arial" panose="020B0604020202020204" pitchFamily="34" charset="0"/>
                  <a:cs typeface="Arial" panose="020B0604020202020204" pitchFamily="34" charset="0"/>
                </a:rPr>
                <a:t>R </a:t>
              </a:r>
              <a:r>
                <a:rPr lang="en-GB" sz="1400">
                  <a:latin typeface="Arial" panose="020B0604020202020204" pitchFamily="34" charset="0"/>
                  <a:cs typeface="Arial" panose="020B0604020202020204" pitchFamily="34" charset="0"/>
                </a:rPr>
                <a:t>2:1</a:t>
              </a:r>
            </a:p>
          </p:txBody>
        </p:sp>
        <p:sp>
          <p:nvSpPr>
            <p:cNvPr id="57" name="Rectangle: Rounded Corners 56">
              <a:extLst>
                <a:ext uri="{FF2B5EF4-FFF2-40B4-BE49-F238E27FC236}">
                  <a16:creationId xmlns:a16="http://schemas.microsoft.com/office/drawing/2014/main" id="{218AC722-0181-7197-719E-978E526E4323}"/>
                </a:ext>
              </a:extLst>
            </p:cNvPr>
            <p:cNvSpPr/>
            <p:nvPr/>
          </p:nvSpPr>
          <p:spPr>
            <a:xfrm>
              <a:off x="4387850" y="3522574"/>
              <a:ext cx="533400" cy="468708"/>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GB">
                  <a:latin typeface="Arial" panose="020B0604020202020204" pitchFamily="34" charset="0"/>
                  <a:cs typeface="Arial" panose="020B0604020202020204" pitchFamily="34" charset="0"/>
                </a:rPr>
                <a:t>R </a:t>
              </a:r>
              <a:r>
                <a:rPr lang="en-GB" sz="1400">
                  <a:latin typeface="Arial" panose="020B0604020202020204" pitchFamily="34" charset="0"/>
                  <a:cs typeface="Arial" panose="020B0604020202020204" pitchFamily="34" charset="0"/>
                </a:rPr>
                <a:t>2:1</a:t>
              </a:r>
            </a:p>
          </p:txBody>
        </p:sp>
        <p:sp>
          <p:nvSpPr>
            <p:cNvPr id="65" name="TextBox 64">
              <a:extLst>
                <a:ext uri="{FF2B5EF4-FFF2-40B4-BE49-F238E27FC236}">
                  <a16:creationId xmlns:a16="http://schemas.microsoft.com/office/drawing/2014/main" id="{41DDB203-3291-8372-7162-3EC46EDB04BC}"/>
                </a:ext>
              </a:extLst>
            </p:cNvPr>
            <p:cNvSpPr txBox="1"/>
            <p:nvPr/>
          </p:nvSpPr>
          <p:spPr>
            <a:xfrm>
              <a:off x="8341690" y="2535371"/>
              <a:ext cx="1308100" cy="338554"/>
            </a:xfrm>
            <a:prstGeom prst="rect">
              <a:avLst/>
            </a:prstGeom>
            <a:noFill/>
          </p:spPr>
          <p:txBody>
            <a:bodyPr wrap="square">
              <a:spAutoFit/>
            </a:bodyPr>
            <a:lstStyle/>
            <a:p>
              <a:r>
                <a:rPr lang="en-GB" sz="1600">
                  <a:effectLst/>
                  <a:latin typeface="Arial" panose="020B0604020202020204" pitchFamily="34" charset="0"/>
                  <a:ea typeface="Times New Roman" panose="02020603050405020304" pitchFamily="18" charset="0"/>
                  <a:cs typeface="Arial" panose="020B0604020202020204" pitchFamily="34" charset="0"/>
                </a:rPr>
                <a:t>Crossover</a:t>
              </a:r>
              <a:endParaRPr lang="en-GB" sz="1600">
                <a:latin typeface="Arial" panose="020B0604020202020204" pitchFamily="34" charset="0"/>
                <a:cs typeface="Arial" panose="020B0604020202020204" pitchFamily="34" charset="0"/>
              </a:endParaRPr>
            </a:p>
          </p:txBody>
        </p:sp>
        <p:sp>
          <p:nvSpPr>
            <p:cNvPr id="66" name="TextBox 65">
              <a:extLst>
                <a:ext uri="{FF2B5EF4-FFF2-40B4-BE49-F238E27FC236}">
                  <a16:creationId xmlns:a16="http://schemas.microsoft.com/office/drawing/2014/main" id="{F63BB89A-30DC-329A-5C6E-12BC0451BAA0}"/>
                </a:ext>
              </a:extLst>
            </p:cNvPr>
            <p:cNvSpPr txBox="1"/>
            <p:nvPr/>
          </p:nvSpPr>
          <p:spPr>
            <a:xfrm>
              <a:off x="8341690" y="4136522"/>
              <a:ext cx="1308100" cy="338554"/>
            </a:xfrm>
            <a:prstGeom prst="rect">
              <a:avLst/>
            </a:prstGeom>
            <a:noFill/>
          </p:spPr>
          <p:txBody>
            <a:bodyPr wrap="square">
              <a:spAutoFit/>
            </a:bodyPr>
            <a:lstStyle/>
            <a:p>
              <a:r>
                <a:rPr lang="en-GB" sz="1600">
                  <a:effectLst/>
                  <a:latin typeface="Arial" panose="020B0604020202020204" pitchFamily="34" charset="0"/>
                  <a:ea typeface="Times New Roman" panose="02020603050405020304" pitchFamily="18" charset="0"/>
                  <a:cs typeface="Arial" panose="020B0604020202020204" pitchFamily="34" charset="0"/>
                </a:rPr>
                <a:t>Crossover</a:t>
              </a:r>
              <a:endParaRPr lang="en-GB" sz="1600">
                <a:latin typeface="Arial" panose="020B0604020202020204" pitchFamily="34" charset="0"/>
                <a:cs typeface="Arial" panose="020B0604020202020204" pitchFamily="34" charset="0"/>
              </a:endParaRPr>
            </a:p>
          </p:txBody>
        </p:sp>
        <p:sp>
          <p:nvSpPr>
            <p:cNvPr id="67" name="TextBox 66">
              <a:extLst>
                <a:ext uri="{FF2B5EF4-FFF2-40B4-BE49-F238E27FC236}">
                  <a16:creationId xmlns:a16="http://schemas.microsoft.com/office/drawing/2014/main" id="{D3A52354-C5E5-3FE9-0CBC-CB5E964DB7D9}"/>
                </a:ext>
              </a:extLst>
            </p:cNvPr>
            <p:cNvSpPr txBox="1"/>
            <p:nvPr/>
          </p:nvSpPr>
          <p:spPr>
            <a:xfrm>
              <a:off x="9431281" y="3090523"/>
              <a:ext cx="1744719" cy="738664"/>
            </a:xfrm>
            <a:prstGeom prst="rect">
              <a:avLst/>
            </a:prstGeom>
            <a:solidFill>
              <a:schemeClr val="bg2"/>
            </a:solidFill>
          </p:spPr>
          <p:txBody>
            <a:bodyPr wrap="square">
              <a:spAutoFit/>
            </a:bodyPr>
            <a:lstStyle/>
            <a:p>
              <a:r>
                <a:rPr lang="en-GB" sz="1400">
                  <a:latin typeface="Arial" panose="020B0604020202020204" pitchFamily="34" charset="0"/>
                  <a:cs typeface="Arial" panose="020B0604020202020204" pitchFamily="34" charset="0"/>
                </a:rPr>
                <a:t>Company explored 3 methods to adjust for crossover </a:t>
              </a:r>
            </a:p>
          </p:txBody>
        </p:sp>
      </p:grpSp>
      <p:sp>
        <p:nvSpPr>
          <p:cNvPr id="69" name="Text Placeholder 13">
            <a:extLst>
              <a:ext uri="{FF2B5EF4-FFF2-40B4-BE49-F238E27FC236}">
                <a16:creationId xmlns:a16="http://schemas.microsoft.com/office/drawing/2014/main" id="{C9C5B0C0-65B2-AA7F-8645-24390D4C2637}"/>
              </a:ext>
            </a:extLst>
          </p:cNvPr>
          <p:cNvSpPr txBox="1">
            <a:spLocks/>
          </p:cNvSpPr>
          <p:nvPr/>
        </p:nvSpPr>
        <p:spPr>
          <a:xfrm>
            <a:off x="1219200" y="6165015"/>
            <a:ext cx="10506075" cy="496377"/>
          </a:xfrm>
          <a:prstGeom prst="rect">
            <a:avLst/>
          </a:prstGeom>
          <a:solidFill>
            <a:schemeClr val="bg1"/>
          </a:solidFill>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1400" kern="1200">
                <a:solidFill>
                  <a:schemeClr val="tx1"/>
                </a:solidFill>
                <a:latin typeface="+mn-lt"/>
                <a:ea typeface="Inter" charset="0"/>
                <a:cs typeface="Inter"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1200">
                <a:latin typeface="Arial" panose="020B0604020202020204" pitchFamily="34" charset="0"/>
                <a:ea typeface="Lato" panose="020F0502020204030203" pitchFamily="34" charset="0"/>
                <a:cs typeface="Arial" panose="020B0604020202020204" pitchFamily="34" charset="0"/>
              </a:rPr>
              <a:t>Abbreviations: epNETs, extra-pancreatic neuroendocrine tumours; EORTC, European Organisation for Research and Treatment of Cancer; </a:t>
            </a:r>
            <a:r>
              <a:rPr lang="en-GB" sz="1200" err="1">
                <a:latin typeface="Arial" panose="020B0604020202020204" pitchFamily="34" charset="0"/>
                <a:ea typeface="Lato" panose="020F0502020204030203" pitchFamily="34" charset="0"/>
                <a:cs typeface="Arial" panose="020B0604020202020204" pitchFamily="34" charset="0"/>
              </a:rPr>
              <a:t>HRQoL</a:t>
            </a:r>
            <a:r>
              <a:rPr lang="en-GB" sz="1200">
                <a:latin typeface="Arial" panose="020B0604020202020204" pitchFamily="34" charset="0"/>
                <a:ea typeface="Lato" panose="020F0502020204030203" pitchFamily="34" charset="0"/>
                <a:cs typeface="Arial" panose="020B0604020202020204" pitchFamily="34" charset="0"/>
              </a:rPr>
              <a:t>, health-related quality of life; PFS, progression-free survival; </a:t>
            </a:r>
            <a:r>
              <a:rPr lang="en-GB" sz="1200" err="1">
                <a:latin typeface="Arial" panose="020B0604020202020204" pitchFamily="34" charset="0"/>
                <a:ea typeface="Lato" panose="020F0502020204030203" pitchFamily="34" charset="0"/>
                <a:cs typeface="Arial" panose="020B0604020202020204" pitchFamily="34" charset="0"/>
              </a:rPr>
              <a:t>pNETs</a:t>
            </a:r>
            <a:r>
              <a:rPr lang="en-GB" sz="1200">
                <a:latin typeface="Arial" panose="020B0604020202020204" pitchFamily="34" charset="0"/>
                <a:ea typeface="Lato" panose="020F0502020204030203" pitchFamily="34" charset="0"/>
                <a:cs typeface="Arial" panose="020B0604020202020204" pitchFamily="34" charset="0"/>
              </a:rPr>
              <a:t>; pancreatic neuroendocrine tumours;</a:t>
            </a:r>
            <a:r>
              <a:rPr lang="en-GB" sz="1200">
                <a:latin typeface="Arial" panose="020B0604020202020204" pitchFamily="34" charset="0"/>
                <a:cs typeface="Arial" panose="020B0604020202020204" pitchFamily="34" charset="0"/>
              </a:rPr>
              <a:t> </a:t>
            </a:r>
            <a:r>
              <a:rPr lang="en-GB" sz="1200">
                <a:latin typeface="Arial" panose="020B0604020202020204" pitchFamily="34" charset="0"/>
                <a:ea typeface="Lato" panose="020F0502020204030203" pitchFamily="34" charset="0"/>
                <a:cs typeface="Arial" panose="020B0604020202020204" pitchFamily="34" charset="0"/>
              </a:rPr>
              <a:t>SSA, somatostatin analogue; </a:t>
            </a:r>
            <a:r>
              <a:rPr lang="en-GB" sz="1200">
                <a:latin typeface="Arial" panose="020B0604020202020204" pitchFamily="34" charset="0"/>
                <a:cs typeface="Arial" panose="020B0604020202020204" pitchFamily="34" charset="0"/>
              </a:rPr>
              <a:t>QLQ; quality of life questionnaire</a:t>
            </a:r>
            <a:endParaRPr lang="en-GB" sz="1200">
              <a:latin typeface="Arial" panose="020B0604020202020204" pitchFamily="34" charset="0"/>
              <a:ea typeface="Lato" panose="020F0502020204030203" pitchFamily="34" charset="0"/>
              <a:cs typeface="Arial" panose="020B0604020202020204" pitchFamily="34" charset="0"/>
            </a:endParaRPr>
          </a:p>
        </p:txBody>
      </p:sp>
    </p:spTree>
    <p:extLst>
      <p:ext uri="{BB962C8B-B14F-4D97-AF65-F5344CB8AC3E}">
        <p14:creationId xmlns:p14="http://schemas.microsoft.com/office/powerpoint/2010/main" val="86775199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AEF2E7F-90E6-FC57-EC60-035E320455EB}"/>
              </a:ext>
            </a:extLst>
          </p:cNvPr>
          <p:cNvSpPr>
            <a:spLocks noGrp="1"/>
          </p:cNvSpPr>
          <p:nvPr>
            <p:ph type="title"/>
          </p:nvPr>
        </p:nvSpPr>
        <p:spPr>
          <a:xfrm>
            <a:off x="256161" y="273317"/>
            <a:ext cx="11250785" cy="790027"/>
          </a:xfrm>
        </p:spPr>
        <p:txBody>
          <a:bodyPr>
            <a:normAutofit/>
          </a:bodyPr>
          <a:lstStyle/>
          <a:p>
            <a:r>
              <a:rPr lang="en-GB"/>
              <a:t>Baseline characteristics: CABINET</a:t>
            </a:r>
          </a:p>
        </p:txBody>
      </p:sp>
      <p:graphicFrame>
        <p:nvGraphicFramePr>
          <p:cNvPr id="8" name="Table 7">
            <a:extLst>
              <a:ext uri="{FF2B5EF4-FFF2-40B4-BE49-F238E27FC236}">
                <a16:creationId xmlns:a16="http://schemas.microsoft.com/office/drawing/2014/main" id="{D3A10482-A2E9-EA00-8356-06B01C4BC6BB}"/>
              </a:ext>
            </a:extLst>
          </p:cNvPr>
          <p:cNvGraphicFramePr>
            <a:graphicFrameLocks noGrp="1"/>
          </p:cNvGraphicFramePr>
          <p:nvPr>
            <p:extLst>
              <p:ext uri="{D42A27DB-BD31-4B8C-83A1-F6EECF244321}">
                <p14:modId xmlns:p14="http://schemas.microsoft.com/office/powerpoint/2010/main" val="548617446"/>
              </p:ext>
            </p:extLst>
          </p:nvPr>
        </p:nvGraphicFramePr>
        <p:xfrm>
          <a:off x="332658" y="946758"/>
          <a:ext cx="11526684" cy="3884676"/>
        </p:xfrm>
        <a:graphic>
          <a:graphicData uri="http://schemas.openxmlformats.org/drawingml/2006/table">
            <a:tbl>
              <a:tblPr firstRow="1" bandRow="1">
                <a:tableStyleId>{21E4AEA4-8DFA-4A89-87EB-49C32662AFE0}</a:tableStyleId>
              </a:tblPr>
              <a:tblGrid>
                <a:gridCol w="1406945">
                  <a:extLst>
                    <a:ext uri="{9D8B030D-6E8A-4147-A177-3AD203B41FA5}">
                      <a16:colId xmlns:a16="http://schemas.microsoft.com/office/drawing/2014/main" val="1362514559"/>
                    </a:ext>
                  </a:extLst>
                </a:gridCol>
                <a:gridCol w="3733800">
                  <a:extLst>
                    <a:ext uri="{9D8B030D-6E8A-4147-A177-3AD203B41FA5}">
                      <a16:colId xmlns:a16="http://schemas.microsoft.com/office/drawing/2014/main" val="2410598680"/>
                    </a:ext>
                  </a:extLst>
                </a:gridCol>
                <a:gridCol w="1600200">
                  <a:extLst>
                    <a:ext uri="{9D8B030D-6E8A-4147-A177-3AD203B41FA5}">
                      <a16:colId xmlns:a16="http://schemas.microsoft.com/office/drawing/2014/main" val="4188851521"/>
                    </a:ext>
                  </a:extLst>
                </a:gridCol>
                <a:gridCol w="1612900">
                  <a:extLst>
                    <a:ext uri="{9D8B030D-6E8A-4147-A177-3AD203B41FA5}">
                      <a16:colId xmlns:a16="http://schemas.microsoft.com/office/drawing/2014/main" val="1334762485"/>
                    </a:ext>
                  </a:extLst>
                </a:gridCol>
                <a:gridCol w="1382951">
                  <a:extLst>
                    <a:ext uri="{9D8B030D-6E8A-4147-A177-3AD203B41FA5}">
                      <a16:colId xmlns:a16="http://schemas.microsoft.com/office/drawing/2014/main" val="2441347121"/>
                    </a:ext>
                  </a:extLst>
                </a:gridCol>
                <a:gridCol w="1789888">
                  <a:extLst>
                    <a:ext uri="{9D8B030D-6E8A-4147-A177-3AD203B41FA5}">
                      <a16:colId xmlns:a16="http://schemas.microsoft.com/office/drawing/2014/main" val="751668465"/>
                    </a:ext>
                  </a:extLst>
                </a:gridCol>
              </a:tblGrid>
              <a:tr h="179003">
                <a:tc rowSpan="2" gridSpan="2">
                  <a:txBody>
                    <a:bodyPr/>
                    <a:lstStyle/>
                    <a:p>
                      <a:r>
                        <a:rPr lang="en-GB" sz="1600">
                          <a:latin typeface="Arial" panose="020B0604020202020204" pitchFamily="34" charset="0"/>
                          <a:cs typeface="Arial" panose="020B0604020202020204" pitchFamily="34" charset="0"/>
                        </a:rPr>
                        <a:t>Baseline</a:t>
                      </a:r>
                    </a:p>
                  </a:txBody>
                  <a:tcPr/>
                </a:tc>
                <a:tc rowSpan="2" hMerge="1">
                  <a:txBody>
                    <a:bodyPr/>
                    <a:lstStyle/>
                    <a:p>
                      <a:endParaRPr lang="en-GB"/>
                    </a:p>
                  </a:txBody>
                  <a:tcPr/>
                </a:tc>
                <a:tc gridSpan="2">
                  <a:txBody>
                    <a:bodyPr/>
                    <a:lstStyle/>
                    <a:p>
                      <a:pPr algn="ctr">
                        <a:lnSpc>
                          <a:spcPct val="120000"/>
                        </a:lnSpc>
                        <a:spcBef>
                          <a:spcPts val="200"/>
                        </a:spcBef>
                        <a:spcAft>
                          <a:spcPts val="200"/>
                        </a:spcAft>
                        <a:buNone/>
                      </a:pPr>
                      <a:r>
                        <a:rPr lang="en-GB" sz="1600" b="1" err="1">
                          <a:solidFill>
                            <a:schemeClr val="bg1"/>
                          </a:solidFill>
                          <a:effectLst/>
                          <a:latin typeface="Arial" panose="020B0604020202020204" pitchFamily="34" charset="0"/>
                          <a:ea typeface="Times New Roman" panose="02020603050405020304" pitchFamily="18" charset="0"/>
                          <a:cs typeface="Arial" panose="020B0604020202020204" pitchFamily="34" charset="0"/>
                        </a:rPr>
                        <a:t>pNET</a:t>
                      </a:r>
                      <a:r>
                        <a:rPr lang="en-GB" sz="1600" b="1">
                          <a:solidFill>
                            <a:schemeClr val="bg1"/>
                          </a:solidFill>
                          <a:effectLst/>
                          <a:latin typeface="Arial" panose="020B0604020202020204" pitchFamily="34" charset="0"/>
                          <a:ea typeface="Times New Roman" panose="02020603050405020304" pitchFamily="18" charset="0"/>
                          <a:cs typeface="Arial" panose="020B0604020202020204" pitchFamily="34" charset="0"/>
                        </a:rPr>
                        <a:t> cohort</a:t>
                      </a:r>
                    </a:p>
                  </a:txBody>
                  <a:tcPr marL="68580" marR="68580" marT="0" marB="0" anchor="ctr"/>
                </a:tc>
                <a:tc hMerge="1">
                  <a:txBody>
                    <a:bodyPr/>
                    <a:lstStyle/>
                    <a:p>
                      <a:endParaRPr lang="en-GB"/>
                    </a:p>
                  </a:txBody>
                  <a:tcPr/>
                </a:tc>
                <a:tc gridSpan="2">
                  <a:txBody>
                    <a:bodyPr/>
                    <a:lstStyle/>
                    <a:p>
                      <a:pPr algn="ctr">
                        <a:lnSpc>
                          <a:spcPct val="120000"/>
                        </a:lnSpc>
                        <a:spcBef>
                          <a:spcPts val="200"/>
                        </a:spcBef>
                        <a:spcAft>
                          <a:spcPts val="200"/>
                        </a:spcAft>
                        <a:buNone/>
                      </a:pPr>
                      <a:r>
                        <a:rPr lang="en-GB" sz="1600" b="1">
                          <a:solidFill>
                            <a:schemeClr val="bg1"/>
                          </a:solidFill>
                          <a:effectLst/>
                          <a:latin typeface="Arial" panose="020B0604020202020204" pitchFamily="34" charset="0"/>
                          <a:ea typeface="Times New Roman" panose="02020603050405020304" pitchFamily="18" charset="0"/>
                          <a:cs typeface="Arial" panose="020B0604020202020204" pitchFamily="34" charset="0"/>
                        </a:rPr>
                        <a:t>epNET cohort</a:t>
                      </a:r>
                    </a:p>
                  </a:txBody>
                  <a:tcPr marL="68580" marR="68580" marT="0" marB="0" anchor="ctr"/>
                </a:tc>
                <a:tc hMerge="1">
                  <a:txBody>
                    <a:bodyPr/>
                    <a:lstStyle/>
                    <a:p>
                      <a:endParaRPr lang="en-GB"/>
                    </a:p>
                  </a:txBody>
                  <a:tcPr/>
                </a:tc>
                <a:extLst>
                  <a:ext uri="{0D108BD9-81ED-4DB2-BD59-A6C34878D82A}">
                    <a16:rowId xmlns:a16="http://schemas.microsoft.com/office/drawing/2014/main" val="3270566433"/>
                  </a:ext>
                </a:extLst>
              </a:tr>
              <a:tr h="164038">
                <a:tc gridSpan="2" vMerge="1">
                  <a:txBody>
                    <a:bodyPr/>
                    <a:lstStyle/>
                    <a:p>
                      <a:endParaRPr lang="en-GB"/>
                    </a:p>
                  </a:txBody>
                  <a:tcPr/>
                </a:tc>
                <a:tc hMerge="1" vMerge="1">
                  <a:txBody>
                    <a:bodyPr/>
                    <a:lstStyle/>
                    <a:p>
                      <a:endParaRPr lang="en-GB"/>
                    </a:p>
                  </a:txBody>
                  <a:tcPr/>
                </a:tc>
                <a:tc>
                  <a:txBody>
                    <a:bodyPr/>
                    <a:lstStyle/>
                    <a:p>
                      <a:pPr algn="ctr">
                        <a:lnSpc>
                          <a:spcPct val="120000"/>
                        </a:lnSpc>
                        <a:spcBef>
                          <a:spcPts val="200"/>
                        </a:spcBef>
                        <a:spcAft>
                          <a:spcPts val="200"/>
                        </a:spcAft>
                        <a:buNone/>
                      </a:pPr>
                      <a:r>
                        <a:rPr lang="en-GB" sz="1600" b="1">
                          <a:solidFill>
                            <a:schemeClr val="tx1"/>
                          </a:solidFill>
                          <a:effectLst/>
                          <a:latin typeface="Arial" panose="020B0604020202020204" pitchFamily="34" charset="0"/>
                          <a:ea typeface="Times New Roman" panose="02020603050405020304" pitchFamily="18" charset="0"/>
                          <a:cs typeface="Arial" panose="020B0604020202020204" pitchFamily="34" charset="0"/>
                        </a:rPr>
                        <a:t>CAB (n=64)</a:t>
                      </a:r>
                    </a:p>
                  </a:txBody>
                  <a:tcPr marL="68580" marR="68580" marT="0" marB="0" anchor="ctr"/>
                </a:tc>
                <a:tc>
                  <a:txBody>
                    <a:bodyPr/>
                    <a:lstStyle/>
                    <a:p>
                      <a:pPr algn="ctr">
                        <a:lnSpc>
                          <a:spcPct val="120000"/>
                        </a:lnSpc>
                        <a:spcBef>
                          <a:spcPts val="200"/>
                        </a:spcBef>
                        <a:spcAft>
                          <a:spcPts val="200"/>
                        </a:spcAft>
                        <a:buNone/>
                      </a:pPr>
                      <a:r>
                        <a:rPr lang="en-GB" sz="1600" b="1">
                          <a:solidFill>
                            <a:schemeClr val="tx1"/>
                          </a:solidFill>
                          <a:effectLst/>
                          <a:latin typeface="Arial" panose="020B0604020202020204" pitchFamily="34" charset="0"/>
                          <a:ea typeface="Times New Roman" panose="02020603050405020304" pitchFamily="18" charset="0"/>
                          <a:cs typeface="Arial" panose="020B0604020202020204" pitchFamily="34" charset="0"/>
                        </a:rPr>
                        <a:t>Placebo (n=31)</a:t>
                      </a:r>
                    </a:p>
                  </a:txBody>
                  <a:tcPr marL="68580" marR="68580" marT="0" marB="0" anchor="ctr"/>
                </a:tc>
                <a:tc>
                  <a:txBody>
                    <a:bodyPr/>
                    <a:lstStyle/>
                    <a:p>
                      <a:pPr algn="ctr">
                        <a:lnSpc>
                          <a:spcPct val="120000"/>
                        </a:lnSpc>
                        <a:spcBef>
                          <a:spcPts val="200"/>
                        </a:spcBef>
                        <a:spcAft>
                          <a:spcPts val="200"/>
                        </a:spcAft>
                        <a:buNone/>
                      </a:pPr>
                      <a:r>
                        <a:rPr lang="en-GB" sz="1600" b="1">
                          <a:solidFill>
                            <a:schemeClr val="tx1"/>
                          </a:solidFill>
                          <a:effectLst/>
                          <a:latin typeface="Arial" panose="020B0604020202020204" pitchFamily="34" charset="0"/>
                          <a:ea typeface="Times New Roman" panose="02020603050405020304" pitchFamily="18" charset="0"/>
                          <a:cs typeface="Arial" panose="020B0604020202020204" pitchFamily="34" charset="0"/>
                        </a:rPr>
                        <a:t>CAB (n=134)</a:t>
                      </a:r>
                    </a:p>
                  </a:txBody>
                  <a:tcPr marL="68580" marR="68580" marT="0" marB="0" anchor="ctr"/>
                </a:tc>
                <a:tc>
                  <a:txBody>
                    <a:bodyPr/>
                    <a:lstStyle/>
                    <a:p>
                      <a:pPr algn="ctr">
                        <a:lnSpc>
                          <a:spcPct val="120000"/>
                        </a:lnSpc>
                        <a:spcBef>
                          <a:spcPts val="200"/>
                        </a:spcBef>
                        <a:spcAft>
                          <a:spcPts val="200"/>
                        </a:spcAft>
                        <a:buNone/>
                      </a:pPr>
                      <a:r>
                        <a:rPr lang="en-GB" sz="1600" b="1">
                          <a:solidFill>
                            <a:schemeClr val="tx1"/>
                          </a:solidFill>
                          <a:effectLst/>
                          <a:latin typeface="Arial" panose="020B0604020202020204" pitchFamily="34" charset="0"/>
                          <a:ea typeface="Times New Roman" panose="02020603050405020304" pitchFamily="18" charset="0"/>
                          <a:cs typeface="Arial" panose="020B0604020202020204" pitchFamily="34" charset="0"/>
                        </a:rPr>
                        <a:t>Placebo(n=69)</a:t>
                      </a:r>
                    </a:p>
                  </a:txBody>
                  <a:tcPr marL="68580" marR="68580" marT="0" marB="0" anchor="ctr"/>
                </a:tc>
                <a:extLst>
                  <a:ext uri="{0D108BD9-81ED-4DB2-BD59-A6C34878D82A}">
                    <a16:rowId xmlns:a16="http://schemas.microsoft.com/office/drawing/2014/main" val="1016832799"/>
                  </a:ext>
                </a:extLst>
              </a:tr>
              <a:tr h="158718">
                <a:tc rowSpan="2">
                  <a:txBody>
                    <a:bodyPr/>
                    <a:lstStyle/>
                    <a:p>
                      <a:r>
                        <a:rPr lang="en-GB" sz="1600" b="1">
                          <a:latin typeface="Arial" panose="020B0604020202020204" pitchFamily="34" charset="0"/>
                          <a:cs typeface="Arial" panose="020B0604020202020204" pitchFamily="34" charset="0"/>
                        </a:rPr>
                        <a:t>Functional status</a:t>
                      </a:r>
                    </a:p>
                  </a:txBody>
                  <a:tcPr>
                    <a:lnB w="12700" cap="flat" cmpd="sng" algn="ctr">
                      <a:solidFill>
                        <a:schemeClr val="tx1"/>
                      </a:solidFill>
                      <a:prstDash val="solid"/>
                      <a:round/>
                      <a:headEnd type="none" w="med" len="med"/>
                      <a:tailEnd type="none" w="med" len="med"/>
                    </a:lnB>
                  </a:tcPr>
                </a:tc>
                <a:tc>
                  <a:txBody>
                    <a:bodyPr/>
                    <a:lstStyle/>
                    <a:p>
                      <a:pPr algn="r"/>
                      <a:r>
                        <a:rPr lang="en-GB" sz="1600" b="0">
                          <a:solidFill>
                            <a:schemeClr val="tx1"/>
                          </a:solidFill>
                          <a:latin typeface="Arial" panose="020B0604020202020204" pitchFamily="34" charset="0"/>
                          <a:cs typeface="Arial" panose="020B0604020202020204" pitchFamily="34" charset="0"/>
                        </a:rPr>
                        <a:t>Functional</a:t>
                      </a:r>
                    </a:p>
                  </a:txBody>
                  <a:tcPr/>
                </a:tc>
                <a:tc>
                  <a:txBody>
                    <a:bodyPr/>
                    <a:lstStyle/>
                    <a:p>
                      <a:pPr algn="ctr">
                        <a:lnSpc>
                          <a:spcPct val="120000"/>
                        </a:lnSpc>
                        <a:spcBef>
                          <a:spcPts val="200"/>
                        </a:spcBef>
                        <a:spcAft>
                          <a:spcPts val="200"/>
                        </a:spcAft>
                        <a:buNone/>
                      </a:pPr>
                      <a:r>
                        <a:rPr lang="en-GB" sz="1600" b="0">
                          <a:solidFill>
                            <a:schemeClr val="tx1"/>
                          </a:solidFill>
                          <a:effectLst/>
                          <a:latin typeface="Arial" panose="020B0604020202020204" pitchFamily="34" charset="0"/>
                          <a:ea typeface="Times New Roman" panose="02020603050405020304" pitchFamily="18" charset="0"/>
                          <a:cs typeface="Arial" panose="020B0604020202020204" pitchFamily="34" charset="0"/>
                        </a:rPr>
                        <a:t>11 (17%)</a:t>
                      </a:r>
                    </a:p>
                  </a:txBody>
                  <a:tcPr marL="68580" marR="68580" marT="0" marB="0" anchor="ctr"/>
                </a:tc>
                <a:tc>
                  <a:txBody>
                    <a:bodyPr/>
                    <a:lstStyle/>
                    <a:p>
                      <a:pPr algn="ctr">
                        <a:lnSpc>
                          <a:spcPct val="120000"/>
                        </a:lnSpc>
                        <a:spcBef>
                          <a:spcPts val="200"/>
                        </a:spcBef>
                        <a:spcAft>
                          <a:spcPts val="200"/>
                        </a:spcAft>
                        <a:buNone/>
                      </a:pPr>
                      <a:r>
                        <a:rPr lang="en-GB" sz="1600" b="0">
                          <a:solidFill>
                            <a:schemeClr val="tx1"/>
                          </a:solidFill>
                          <a:effectLst/>
                          <a:latin typeface="Arial" panose="020B0604020202020204" pitchFamily="34" charset="0"/>
                          <a:ea typeface="Times New Roman" panose="02020603050405020304" pitchFamily="18" charset="0"/>
                          <a:cs typeface="Arial" panose="020B0604020202020204" pitchFamily="34" charset="0"/>
                        </a:rPr>
                        <a:t>5 (16%)</a:t>
                      </a:r>
                    </a:p>
                  </a:txBody>
                  <a:tcPr marL="68580" marR="68580" marT="0" marB="0" anchor="ctr"/>
                </a:tc>
                <a:tc>
                  <a:txBody>
                    <a:bodyPr/>
                    <a:lstStyle/>
                    <a:p>
                      <a:pPr algn="ctr">
                        <a:lnSpc>
                          <a:spcPct val="120000"/>
                        </a:lnSpc>
                        <a:spcBef>
                          <a:spcPts val="200"/>
                        </a:spcBef>
                        <a:spcAft>
                          <a:spcPts val="200"/>
                        </a:spcAft>
                        <a:buNone/>
                      </a:pPr>
                      <a:r>
                        <a:rPr lang="en-GB" sz="1600" b="0">
                          <a:solidFill>
                            <a:schemeClr val="tx1"/>
                          </a:solidFill>
                          <a:effectLst/>
                          <a:latin typeface="Arial" panose="020B0604020202020204" pitchFamily="34" charset="0"/>
                          <a:ea typeface="Times New Roman" panose="02020603050405020304" pitchFamily="18" charset="0"/>
                          <a:cs typeface="Arial" panose="020B0604020202020204" pitchFamily="34" charset="0"/>
                        </a:rPr>
                        <a:t>41 (31%)</a:t>
                      </a:r>
                    </a:p>
                  </a:txBody>
                  <a:tcPr marL="68580" marR="68580" marT="0" marB="0" anchor="ctr"/>
                </a:tc>
                <a:tc>
                  <a:txBody>
                    <a:bodyPr/>
                    <a:lstStyle/>
                    <a:p>
                      <a:pPr algn="ctr">
                        <a:lnSpc>
                          <a:spcPct val="120000"/>
                        </a:lnSpc>
                        <a:spcBef>
                          <a:spcPts val="200"/>
                        </a:spcBef>
                        <a:spcAft>
                          <a:spcPts val="200"/>
                        </a:spcAft>
                        <a:buNone/>
                      </a:pPr>
                      <a:r>
                        <a:rPr lang="en-GB" sz="1600" b="0">
                          <a:solidFill>
                            <a:schemeClr val="tx1"/>
                          </a:solidFill>
                          <a:effectLst/>
                          <a:latin typeface="Arial" panose="020B0604020202020204" pitchFamily="34" charset="0"/>
                          <a:ea typeface="Times New Roman" panose="02020603050405020304" pitchFamily="18" charset="0"/>
                          <a:cs typeface="Arial" panose="020B0604020202020204" pitchFamily="34" charset="0"/>
                        </a:rPr>
                        <a:t>25 (36%)</a:t>
                      </a:r>
                    </a:p>
                  </a:txBody>
                  <a:tcPr marL="68580" marR="68580" marT="0" marB="0" anchor="ctr"/>
                </a:tc>
                <a:extLst>
                  <a:ext uri="{0D108BD9-81ED-4DB2-BD59-A6C34878D82A}">
                    <a16:rowId xmlns:a16="http://schemas.microsoft.com/office/drawing/2014/main" val="2701508860"/>
                  </a:ext>
                </a:extLst>
              </a:tr>
              <a:tr h="158718">
                <a:tc vMerge="1">
                  <a:txBody>
                    <a:bodyPr/>
                    <a:lstStyle/>
                    <a:p>
                      <a:endParaRPr lang="en-GB" sz="1800" b="1">
                        <a:latin typeface="Arial" panose="020B0604020202020204" pitchFamily="34" charset="0"/>
                        <a:cs typeface="Arial" panose="020B0604020202020204" pitchFamily="34" charset="0"/>
                      </a:endParaRPr>
                    </a:p>
                  </a:txBody>
                  <a:tcPr/>
                </a:tc>
                <a:tc>
                  <a:txBody>
                    <a:bodyPr/>
                    <a:lstStyle/>
                    <a:p>
                      <a:pPr algn="r"/>
                      <a:r>
                        <a:rPr lang="en-GB" sz="1600" b="0">
                          <a:solidFill>
                            <a:schemeClr val="tx1"/>
                          </a:solidFill>
                          <a:latin typeface="Arial" panose="020B0604020202020204" pitchFamily="34" charset="0"/>
                          <a:cs typeface="Arial" panose="020B0604020202020204" pitchFamily="34" charset="0"/>
                        </a:rPr>
                        <a:t>Non-functional</a:t>
                      </a:r>
                    </a:p>
                  </a:txBody>
                  <a:tcPr/>
                </a:tc>
                <a:tc>
                  <a:txBody>
                    <a:bodyPr/>
                    <a:lstStyle/>
                    <a:p>
                      <a:pPr algn="ctr">
                        <a:lnSpc>
                          <a:spcPct val="120000"/>
                        </a:lnSpc>
                        <a:spcBef>
                          <a:spcPts val="200"/>
                        </a:spcBef>
                        <a:spcAft>
                          <a:spcPts val="200"/>
                        </a:spcAft>
                        <a:buNone/>
                      </a:pPr>
                      <a:r>
                        <a:rPr lang="en-GB" sz="1600" b="0">
                          <a:solidFill>
                            <a:schemeClr val="tx1"/>
                          </a:solidFill>
                          <a:effectLst/>
                          <a:latin typeface="Arial" panose="020B0604020202020204" pitchFamily="34" charset="0"/>
                          <a:ea typeface="Times New Roman" panose="02020603050405020304" pitchFamily="18" charset="0"/>
                          <a:cs typeface="Arial" panose="020B0604020202020204" pitchFamily="34" charset="0"/>
                        </a:rPr>
                        <a:t>48 (75%)</a:t>
                      </a:r>
                    </a:p>
                  </a:txBody>
                  <a:tcPr marL="68580" marR="68580" marT="0" marB="0" anchor="ctr"/>
                </a:tc>
                <a:tc>
                  <a:txBody>
                    <a:bodyPr/>
                    <a:lstStyle/>
                    <a:p>
                      <a:pPr algn="ctr">
                        <a:lnSpc>
                          <a:spcPct val="120000"/>
                        </a:lnSpc>
                        <a:spcBef>
                          <a:spcPts val="200"/>
                        </a:spcBef>
                        <a:spcAft>
                          <a:spcPts val="200"/>
                        </a:spcAft>
                        <a:buNone/>
                      </a:pPr>
                      <a:r>
                        <a:rPr lang="en-GB" sz="1600" b="0">
                          <a:solidFill>
                            <a:schemeClr val="tx1"/>
                          </a:solidFill>
                          <a:effectLst/>
                          <a:latin typeface="Arial" panose="020B0604020202020204" pitchFamily="34" charset="0"/>
                          <a:ea typeface="Times New Roman" panose="02020603050405020304" pitchFamily="18" charset="0"/>
                          <a:cs typeface="Arial" panose="020B0604020202020204" pitchFamily="34" charset="0"/>
                        </a:rPr>
                        <a:t>22 (71%)</a:t>
                      </a:r>
                    </a:p>
                  </a:txBody>
                  <a:tcPr marL="68580" marR="68580" marT="0" marB="0" anchor="ctr"/>
                </a:tc>
                <a:tc>
                  <a:txBody>
                    <a:bodyPr/>
                    <a:lstStyle/>
                    <a:p>
                      <a:pPr algn="ctr">
                        <a:lnSpc>
                          <a:spcPct val="120000"/>
                        </a:lnSpc>
                        <a:spcBef>
                          <a:spcPts val="200"/>
                        </a:spcBef>
                        <a:spcAft>
                          <a:spcPts val="200"/>
                        </a:spcAft>
                        <a:buNone/>
                      </a:pPr>
                      <a:r>
                        <a:rPr lang="en-GB" sz="1600" b="0">
                          <a:solidFill>
                            <a:schemeClr val="tx1"/>
                          </a:solidFill>
                          <a:effectLst/>
                          <a:latin typeface="Arial" panose="020B0604020202020204" pitchFamily="34" charset="0"/>
                          <a:ea typeface="Times New Roman" panose="02020603050405020304" pitchFamily="18" charset="0"/>
                          <a:cs typeface="Arial" panose="020B0604020202020204" pitchFamily="34" charset="0"/>
                        </a:rPr>
                        <a:t>75 (56%)</a:t>
                      </a:r>
                    </a:p>
                  </a:txBody>
                  <a:tcPr marL="68580" marR="68580" marT="0" marB="0" anchor="ctr"/>
                </a:tc>
                <a:tc>
                  <a:txBody>
                    <a:bodyPr/>
                    <a:lstStyle/>
                    <a:p>
                      <a:pPr algn="ctr">
                        <a:lnSpc>
                          <a:spcPct val="120000"/>
                        </a:lnSpc>
                        <a:spcBef>
                          <a:spcPts val="200"/>
                        </a:spcBef>
                        <a:spcAft>
                          <a:spcPts val="200"/>
                        </a:spcAft>
                        <a:buNone/>
                      </a:pPr>
                      <a:r>
                        <a:rPr lang="en-GB" sz="1600" b="0">
                          <a:solidFill>
                            <a:schemeClr val="tx1"/>
                          </a:solidFill>
                          <a:effectLst/>
                          <a:latin typeface="Arial" panose="020B0604020202020204" pitchFamily="34" charset="0"/>
                          <a:ea typeface="Times New Roman" panose="02020603050405020304" pitchFamily="18" charset="0"/>
                          <a:cs typeface="Arial" panose="020B0604020202020204" pitchFamily="34" charset="0"/>
                        </a:rPr>
                        <a:t>34 (49%)</a:t>
                      </a:r>
                    </a:p>
                  </a:txBody>
                  <a:tcPr marL="68580" marR="68580" marT="0" marB="0" anchor="ctr"/>
                </a:tc>
                <a:extLst>
                  <a:ext uri="{0D108BD9-81ED-4DB2-BD59-A6C34878D82A}">
                    <a16:rowId xmlns:a16="http://schemas.microsoft.com/office/drawing/2014/main" val="3842413545"/>
                  </a:ext>
                </a:extLst>
              </a:tr>
              <a:tr h="125772">
                <a:tc rowSpan="3">
                  <a:txBody>
                    <a:bodyPr/>
                    <a:lstStyle/>
                    <a:p>
                      <a:r>
                        <a:rPr lang="en-GB" sz="1600" b="1">
                          <a:latin typeface="Arial" panose="020B0604020202020204" pitchFamily="34" charset="0"/>
                          <a:cs typeface="Arial" panose="020B0604020202020204" pitchFamily="34" charset="0"/>
                        </a:rPr>
                        <a:t>Prior systemic treatments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ct val="120000"/>
                        </a:lnSpc>
                        <a:spcBef>
                          <a:spcPts val="200"/>
                        </a:spcBef>
                        <a:spcAft>
                          <a:spcPts val="200"/>
                        </a:spcAft>
                        <a:buNone/>
                      </a:pPr>
                      <a:r>
                        <a:rPr lang="en-GB" sz="1600" b="0">
                          <a:solidFill>
                            <a:schemeClr val="tx1"/>
                          </a:solidFill>
                          <a:effectLst/>
                          <a:latin typeface="Arial" panose="020B0604020202020204" pitchFamily="34" charset="0"/>
                          <a:ea typeface="Times New Roman" panose="02020603050405020304" pitchFamily="18" charset="0"/>
                          <a:cs typeface="Arial" panose="020B0604020202020204" pitchFamily="34" charset="0"/>
                        </a:rPr>
                        <a:t>SSA n (%)</a:t>
                      </a:r>
                    </a:p>
                  </a:txBody>
                  <a:tcPr marL="68580" marR="68580" marT="0" marB="0"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tcPr>
                </a:tc>
                <a:tc>
                  <a:txBody>
                    <a:bodyPr/>
                    <a:lstStyle/>
                    <a:p>
                      <a:pPr algn="ctr">
                        <a:lnSpc>
                          <a:spcPct val="120000"/>
                        </a:lnSpc>
                        <a:spcBef>
                          <a:spcPts val="200"/>
                        </a:spcBef>
                        <a:spcAft>
                          <a:spcPts val="200"/>
                        </a:spcAft>
                        <a:buNone/>
                      </a:pPr>
                      <a:r>
                        <a:rPr lang="en-GB" sz="1600" b="0">
                          <a:solidFill>
                            <a:schemeClr val="tx1"/>
                          </a:solidFill>
                          <a:effectLst/>
                          <a:latin typeface="Arial" panose="020B0604020202020204" pitchFamily="34" charset="0"/>
                          <a:ea typeface="Times New Roman" panose="02020603050405020304" pitchFamily="18" charset="0"/>
                          <a:cs typeface="Arial" panose="020B0604020202020204" pitchFamily="34" charset="0"/>
                        </a:rPr>
                        <a:t>63 (98%)</a:t>
                      </a:r>
                    </a:p>
                  </a:txBody>
                  <a:tcPr marL="68580" marR="68580" marT="0" marB="0" anchor="ctr">
                    <a:lnB w="12700" cap="flat" cmpd="sng" algn="ctr">
                      <a:solidFill>
                        <a:schemeClr val="tx1"/>
                      </a:solidFill>
                      <a:prstDash val="solid"/>
                      <a:round/>
                      <a:headEnd type="none" w="med" len="med"/>
                      <a:tailEnd type="none" w="med" len="med"/>
                    </a:lnB>
                  </a:tcPr>
                </a:tc>
                <a:tc>
                  <a:txBody>
                    <a:bodyPr/>
                    <a:lstStyle/>
                    <a:p>
                      <a:pPr algn="ctr">
                        <a:lnSpc>
                          <a:spcPct val="120000"/>
                        </a:lnSpc>
                        <a:spcBef>
                          <a:spcPts val="200"/>
                        </a:spcBef>
                        <a:spcAft>
                          <a:spcPts val="200"/>
                        </a:spcAft>
                        <a:buNone/>
                      </a:pPr>
                      <a:r>
                        <a:rPr lang="en-GB" sz="1600" b="0">
                          <a:solidFill>
                            <a:schemeClr val="tx1"/>
                          </a:solidFill>
                          <a:effectLst/>
                          <a:latin typeface="Arial" panose="020B0604020202020204" pitchFamily="34" charset="0"/>
                          <a:ea typeface="Times New Roman" panose="02020603050405020304" pitchFamily="18" charset="0"/>
                          <a:cs typeface="Arial" panose="020B0604020202020204" pitchFamily="34" charset="0"/>
                        </a:rPr>
                        <a:t>30 (97%)</a:t>
                      </a:r>
                    </a:p>
                  </a:txBody>
                  <a:tcPr marL="68580" marR="68580" marT="0" marB="0" anchor="ctr">
                    <a:lnB w="12700" cap="flat" cmpd="sng" algn="ctr">
                      <a:solidFill>
                        <a:schemeClr val="tx1"/>
                      </a:solidFill>
                      <a:prstDash val="solid"/>
                      <a:round/>
                      <a:headEnd type="none" w="med" len="med"/>
                      <a:tailEnd type="none" w="med" len="med"/>
                    </a:lnB>
                  </a:tcPr>
                </a:tc>
                <a:tc>
                  <a:txBody>
                    <a:bodyPr/>
                    <a:lstStyle/>
                    <a:p>
                      <a:pPr algn="ctr">
                        <a:lnSpc>
                          <a:spcPct val="120000"/>
                        </a:lnSpc>
                        <a:spcBef>
                          <a:spcPts val="200"/>
                        </a:spcBef>
                        <a:spcAft>
                          <a:spcPts val="200"/>
                        </a:spcAft>
                        <a:buNone/>
                      </a:pPr>
                      <a:r>
                        <a:rPr lang="en-GB" sz="1600" b="0">
                          <a:solidFill>
                            <a:schemeClr val="tx1"/>
                          </a:solidFill>
                          <a:effectLst/>
                          <a:latin typeface="Arial" panose="020B0604020202020204" pitchFamily="34" charset="0"/>
                          <a:ea typeface="Times New Roman" panose="02020603050405020304" pitchFamily="18" charset="0"/>
                          <a:cs typeface="Arial" panose="020B0604020202020204" pitchFamily="34" charset="0"/>
                        </a:rPr>
                        <a:t>124 (93%)</a:t>
                      </a:r>
                    </a:p>
                  </a:txBody>
                  <a:tcPr marL="68580" marR="68580" marT="0" marB="0" anchor="ctr">
                    <a:lnB w="12700" cap="flat" cmpd="sng" algn="ctr">
                      <a:solidFill>
                        <a:schemeClr val="tx1"/>
                      </a:solidFill>
                      <a:prstDash val="solid"/>
                      <a:round/>
                      <a:headEnd type="none" w="med" len="med"/>
                      <a:tailEnd type="none" w="med" len="med"/>
                    </a:lnB>
                  </a:tcPr>
                </a:tc>
                <a:tc>
                  <a:txBody>
                    <a:bodyPr/>
                    <a:lstStyle/>
                    <a:p>
                      <a:pPr algn="ctr">
                        <a:lnSpc>
                          <a:spcPct val="120000"/>
                        </a:lnSpc>
                        <a:spcBef>
                          <a:spcPts val="200"/>
                        </a:spcBef>
                        <a:spcAft>
                          <a:spcPts val="200"/>
                        </a:spcAft>
                        <a:buNone/>
                      </a:pPr>
                      <a:r>
                        <a:rPr lang="en-GB" sz="1600" b="0">
                          <a:solidFill>
                            <a:schemeClr val="tx1"/>
                          </a:solidFill>
                          <a:effectLst/>
                          <a:latin typeface="Arial" panose="020B0604020202020204" pitchFamily="34" charset="0"/>
                          <a:ea typeface="Times New Roman" panose="02020603050405020304" pitchFamily="18" charset="0"/>
                          <a:cs typeface="Arial" panose="020B0604020202020204" pitchFamily="34" charset="0"/>
                        </a:rPr>
                        <a:t>64 (93%)</a:t>
                      </a:r>
                    </a:p>
                  </a:txBody>
                  <a:tcPr marL="68580" marR="68580" marT="0" marB="0"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244840387"/>
                  </a:ext>
                </a:extLst>
              </a:tr>
              <a:tr h="126691">
                <a:tc vMerge="1">
                  <a:txBody>
                    <a:bodyPr/>
                    <a:lstStyle/>
                    <a:p>
                      <a:endParaRPr lang="en-GB"/>
                    </a:p>
                  </a:txBody>
                  <a:tcPr/>
                </a:tc>
                <a:tc>
                  <a:txBody>
                    <a:bodyPr/>
                    <a:lstStyle/>
                    <a:p>
                      <a:pPr algn="r">
                        <a:lnSpc>
                          <a:spcPct val="120000"/>
                        </a:lnSpc>
                        <a:spcBef>
                          <a:spcPts val="200"/>
                        </a:spcBef>
                        <a:spcAft>
                          <a:spcPts val="200"/>
                        </a:spcAft>
                        <a:buNone/>
                      </a:pPr>
                      <a:r>
                        <a:rPr lang="en-GB" sz="1600" b="0">
                          <a:solidFill>
                            <a:schemeClr val="tx1"/>
                          </a:solidFill>
                          <a:effectLst/>
                          <a:latin typeface="Arial" panose="020B0604020202020204" pitchFamily="34" charset="0"/>
                          <a:ea typeface="Times New Roman" panose="02020603050405020304" pitchFamily="18" charset="0"/>
                          <a:cs typeface="Arial" panose="020B0604020202020204" pitchFamily="34" charset="0"/>
                        </a:rPr>
                        <a:t>Mean (SD)</a:t>
                      </a:r>
                    </a:p>
                  </a:txBody>
                  <a:tcPr marL="68580" marR="68580" marT="0"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20000"/>
                        </a:lnSpc>
                        <a:spcBef>
                          <a:spcPts val="200"/>
                        </a:spcBef>
                        <a:spcAft>
                          <a:spcPts val="200"/>
                        </a:spcAft>
                        <a:buNone/>
                      </a:pPr>
                      <a:r>
                        <a:rPr lang="en-GB" sz="1600" b="0">
                          <a:solidFill>
                            <a:schemeClr val="tx1"/>
                          </a:solidFill>
                          <a:effectLst/>
                          <a:latin typeface="Arial" panose="020B0604020202020204" pitchFamily="34" charset="0"/>
                          <a:ea typeface="Times New Roman" panose="02020603050405020304" pitchFamily="18" charset="0"/>
                          <a:cs typeface="Arial" panose="020B0604020202020204" pitchFamily="34" charset="0"/>
                        </a:rPr>
                        <a:t>2.7 (1.54)</a:t>
                      </a:r>
                    </a:p>
                  </a:txBody>
                  <a:tcPr marL="68580" marR="68580" marT="0"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20000"/>
                        </a:lnSpc>
                        <a:spcBef>
                          <a:spcPts val="200"/>
                        </a:spcBef>
                        <a:spcAft>
                          <a:spcPts val="200"/>
                        </a:spcAft>
                        <a:buNone/>
                      </a:pPr>
                      <a:r>
                        <a:rPr lang="en-GB" sz="1600" b="0">
                          <a:solidFill>
                            <a:schemeClr val="tx1"/>
                          </a:solidFill>
                          <a:effectLst/>
                          <a:latin typeface="Arial" panose="020B0604020202020204" pitchFamily="34" charset="0"/>
                          <a:ea typeface="Times New Roman" panose="02020603050405020304" pitchFamily="18" charset="0"/>
                          <a:cs typeface="Arial" panose="020B0604020202020204" pitchFamily="34" charset="0"/>
                        </a:rPr>
                        <a:t>2.6 (1.74)</a:t>
                      </a:r>
                    </a:p>
                  </a:txBody>
                  <a:tcPr marL="68580" marR="68580" marT="0"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20000"/>
                        </a:lnSpc>
                        <a:spcBef>
                          <a:spcPts val="200"/>
                        </a:spcBef>
                        <a:spcAft>
                          <a:spcPts val="200"/>
                        </a:spcAft>
                        <a:buNone/>
                      </a:pPr>
                      <a:r>
                        <a:rPr lang="en-GB" sz="1600" b="0">
                          <a:solidFill>
                            <a:schemeClr val="tx1"/>
                          </a:solidFill>
                          <a:effectLst/>
                          <a:latin typeface="Arial" panose="020B0604020202020204" pitchFamily="34" charset="0"/>
                          <a:ea typeface="Times New Roman" panose="02020603050405020304" pitchFamily="18" charset="0"/>
                          <a:cs typeface="Arial" panose="020B0604020202020204" pitchFamily="34" charset="0"/>
                        </a:rPr>
                        <a:t>1.9 (1.04)</a:t>
                      </a:r>
                    </a:p>
                  </a:txBody>
                  <a:tcPr marL="68580" marR="68580" marT="0"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20000"/>
                        </a:lnSpc>
                        <a:spcBef>
                          <a:spcPts val="200"/>
                        </a:spcBef>
                        <a:spcAft>
                          <a:spcPts val="200"/>
                        </a:spcAft>
                        <a:buNone/>
                      </a:pPr>
                      <a:r>
                        <a:rPr lang="en-GB" sz="1600" b="0">
                          <a:solidFill>
                            <a:schemeClr val="tx1"/>
                          </a:solidFill>
                          <a:effectLst/>
                          <a:latin typeface="Arial" panose="020B0604020202020204" pitchFamily="34" charset="0"/>
                          <a:ea typeface="Times New Roman" panose="02020603050405020304" pitchFamily="18" charset="0"/>
                          <a:cs typeface="Arial" panose="020B0604020202020204" pitchFamily="34" charset="0"/>
                        </a:rPr>
                        <a:t>1.8 (1.07)</a:t>
                      </a:r>
                    </a:p>
                  </a:txBody>
                  <a:tcPr marL="68580" marR="68580" marT="0" marB="0"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087715129"/>
                  </a:ext>
                </a:extLst>
              </a:tr>
              <a:tr h="137118">
                <a:tc vMerge="1">
                  <a:txBody>
                    <a:bodyPr/>
                    <a:lstStyle/>
                    <a:p>
                      <a:endParaRPr lang="en-GB" sz="1600" b="1">
                        <a:latin typeface="Arial" panose="020B0604020202020204" pitchFamily="34" charset="0"/>
                        <a:cs typeface="Arial" panose="020B0604020202020204" pitchFamily="34" charset="0"/>
                      </a:endParaRPr>
                    </a:p>
                  </a:txBody>
                  <a:tcPr/>
                </a:tc>
                <a:tc>
                  <a:txBody>
                    <a:bodyPr/>
                    <a:lstStyle/>
                    <a:p>
                      <a:pPr algn="r">
                        <a:lnSpc>
                          <a:spcPct val="120000"/>
                        </a:lnSpc>
                        <a:spcBef>
                          <a:spcPts val="200"/>
                        </a:spcBef>
                        <a:spcAft>
                          <a:spcPts val="200"/>
                        </a:spcAft>
                        <a:buNone/>
                      </a:pPr>
                      <a:r>
                        <a:rPr lang="en-GB" sz="1600" b="0">
                          <a:solidFill>
                            <a:schemeClr val="tx1"/>
                          </a:solidFill>
                          <a:effectLst/>
                          <a:latin typeface="Arial" panose="020B0604020202020204" pitchFamily="34" charset="0"/>
                          <a:ea typeface="Times New Roman" panose="02020603050405020304" pitchFamily="18" charset="0"/>
                          <a:cs typeface="Arial" panose="020B0604020202020204" pitchFamily="34" charset="0"/>
                        </a:rPr>
                        <a:t>≥3</a:t>
                      </a:r>
                    </a:p>
                  </a:txBody>
                  <a:tcPr marL="68580" marR="68580" marT="0" marB="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a:txBody>
                    <a:bodyPr/>
                    <a:lstStyle/>
                    <a:p>
                      <a:pPr algn="ctr">
                        <a:lnSpc>
                          <a:spcPct val="120000"/>
                        </a:lnSpc>
                        <a:spcBef>
                          <a:spcPts val="200"/>
                        </a:spcBef>
                        <a:spcAft>
                          <a:spcPts val="200"/>
                        </a:spcAft>
                        <a:buNone/>
                      </a:pPr>
                      <a:r>
                        <a:rPr lang="en-GB" sz="1600" b="0">
                          <a:solidFill>
                            <a:schemeClr val="tx1"/>
                          </a:solidFill>
                          <a:effectLst/>
                          <a:latin typeface="Arial" panose="020B0604020202020204" pitchFamily="34" charset="0"/>
                          <a:ea typeface="Times New Roman" panose="02020603050405020304" pitchFamily="18" charset="0"/>
                          <a:cs typeface="Arial" panose="020B0604020202020204" pitchFamily="34" charset="0"/>
                        </a:rPr>
                        <a:t>33 (52%)</a:t>
                      </a:r>
                    </a:p>
                  </a:txBody>
                  <a:tcPr marL="68580" marR="68580" marT="0" marB="0" anchor="ctr">
                    <a:lnT w="12700" cap="flat" cmpd="sng" algn="ctr">
                      <a:solidFill>
                        <a:schemeClr val="tx1"/>
                      </a:solidFill>
                      <a:prstDash val="solid"/>
                      <a:round/>
                      <a:headEnd type="none" w="med" len="med"/>
                      <a:tailEnd type="none" w="med" len="med"/>
                    </a:lnT>
                  </a:tcPr>
                </a:tc>
                <a:tc>
                  <a:txBody>
                    <a:bodyPr/>
                    <a:lstStyle/>
                    <a:p>
                      <a:pPr algn="ctr">
                        <a:lnSpc>
                          <a:spcPct val="120000"/>
                        </a:lnSpc>
                        <a:spcBef>
                          <a:spcPts val="200"/>
                        </a:spcBef>
                        <a:spcAft>
                          <a:spcPts val="200"/>
                        </a:spcAft>
                        <a:buNone/>
                      </a:pPr>
                      <a:r>
                        <a:rPr lang="en-GB" sz="1600" b="0">
                          <a:solidFill>
                            <a:schemeClr val="tx1"/>
                          </a:solidFill>
                          <a:effectLst/>
                          <a:latin typeface="Arial" panose="020B0604020202020204" pitchFamily="34" charset="0"/>
                          <a:ea typeface="Times New Roman" panose="02020603050405020304" pitchFamily="18" charset="0"/>
                          <a:cs typeface="Arial" panose="020B0604020202020204" pitchFamily="34" charset="0"/>
                        </a:rPr>
                        <a:t>12 (39%)</a:t>
                      </a:r>
                    </a:p>
                  </a:txBody>
                  <a:tcPr marL="68580" marR="68580" marT="0" marB="0" anchor="ctr">
                    <a:lnT w="12700" cap="flat" cmpd="sng" algn="ctr">
                      <a:solidFill>
                        <a:schemeClr val="tx1"/>
                      </a:solidFill>
                      <a:prstDash val="solid"/>
                      <a:round/>
                      <a:headEnd type="none" w="med" len="med"/>
                      <a:tailEnd type="none" w="med" len="med"/>
                    </a:lnT>
                  </a:tcPr>
                </a:tc>
                <a:tc>
                  <a:txBody>
                    <a:bodyPr/>
                    <a:lstStyle/>
                    <a:p>
                      <a:pPr algn="ctr">
                        <a:lnSpc>
                          <a:spcPct val="120000"/>
                        </a:lnSpc>
                        <a:spcBef>
                          <a:spcPts val="200"/>
                        </a:spcBef>
                        <a:spcAft>
                          <a:spcPts val="200"/>
                        </a:spcAft>
                        <a:buNone/>
                      </a:pPr>
                      <a:r>
                        <a:rPr lang="en-GB" sz="1600" b="0">
                          <a:solidFill>
                            <a:schemeClr val="tx1"/>
                          </a:solidFill>
                          <a:effectLst/>
                          <a:latin typeface="Arial" panose="020B0604020202020204" pitchFamily="34" charset="0"/>
                          <a:ea typeface="Times New Roman" panose="02020603050405020304" pitchFamily="18" charset="0"/>
                          <a:cs typeface="Arial" panose="020B0604020202020204" pitchFamily="34" charset="0"/>
                        </a:rPr>
                        <a:t>35 (26%)</a:t>
                      </a:r>
                    </a:p>
                  </a:txBody>
                  <a:tcPr marL="68580" marR="68580" marT="0" marB="0" anchor="ctr">
                    <a:lnT w="12700" cap="flat" cmpd="sng" algn="ctr">
                      <a:solidFill>
                        <a:schemeClr val="tx1"/>
                      </a:solidFill>
                      <a:prstDash val="solid"/>
                      <a:round/>
                      <a:headEnd type="none" w="med" len="med"/>
                      <a:tailEnd type="none" w="med" len="med"/>
                    </a:lnT>
                  </a:tcPr>
                </a:tc>
                <a:tc>
                  <a:txBody>
                    <a:bodyPr/>
                    <a:lstStyle/>
                    <a:p>
                      <a:pPr algn="ctr">
                        <a:lnSpc>
                          <a:spcPct val="120000"/>
                        </a:lnSpc>
                        <a:spcBef>
                          <a:spcPts val="200"/>
                        </a:spcBef>
                        <a:spcAft>
                          <a:spcPts val="200"/>
                        </a:spcAft>
                        <a:buNone/>
                      </a:pPr>
                      <a:r>
                        <a:rPr lang="en-GB" sz="1600" b="0">
                          <a:solidFill>
                            <a:schemeClr val="tx1"/>
                          </a:solidFill>
                          <a:effectLst/>
                          <a:latin typeface="Arial" panose="020B0604020202020204" pitchFamily="34" charset="0"/>
                          <a:ea typeface="Times New Roman" panose="02020603050405020304" pitchFamily="18" charset="0"/>
                          <a:cs typeface="Arial" panose="020B0604020202020204" pitchFamily="34" charset="0"/>
                        </a:rPr>
                        <a:t>15 (22%)</a:t>
                      </a:r>
                    </a:p>
                  </a:txBody>
                  <a:tcPr marL="68580" marR="68580" marT="0" marB="0" anchor="ct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1840062606"/>
                  </a:ext>
                </a:extLst>
              </a:tr>
              <a:tr h="125772">
                <a:tc rowSpan="7">
                  <a:txBody>
                    <a:bodyPr/>
                    <a:lstStyle/>
                    <a:p>
                      <a:r>
                        <a:rPr lang="en-GB" sz="1600" b="1">
                          <a:latin typeface="Arial" panose="020B0604020202020204" pitchFamily="34" charset="0"/>
                          <a:cs typeface="Arial" panose="020B0604020202020204" pitchFamily="34" charset="0"/>
                        </a:rPr>
                        <a:t>Types of prior systemic treatment</a:t>
                      </a:r>
                    </a:p>
                  </a:txBody>
                  <a:tcPr>
                    <a:lnT w="12700" cap="flat" cmpd="sng" algn="ctr">
                      <a:solidFill>
                        <a:schemeClr val="tx1"/>
                      </a:solidFill>
                      <a:prstDash val="solid"/>
                      <a:round/>
                      <a:headEnd type="none" w="med" len="med"/>
                      <a:tailEnd type="none" w="med" len="med"/>
                    </a:lnT>
                  </a:tcPr>
                </a:tc>
                <a:tc>
                  <a:txBody>
                    <a:bodyPr/>
                    <a:lstStyle/>
                    <a:p>
                      <a:pPr algn="r">
                        <a:lnSpc>
                          <a:spcPct val="120000"/>
                        </a:lnSpc>
                        <a:spcBef>
                          <a:spcPts val="200"/>
                        </a:spcBef>
                        <a:spcAft>
                          <a:spcPts val="200"/>
                        </a:spcAft>
                        <a:buNone/>
                      </a:pPr>
                      <a:r>
                        <a:rPr lang="en-GB" sz="1600" b="0">
                          <a:solidFill>
                            <a:schemeClr val="tx1"/>
                          </a:solidFill>
                          <a:effectLst/>
                          <a:latin typeface="Arial" panose="020B0604020202020204" pitchFamily="34" charset="0"/>
                          <a:ea typeface="Times New Roman" panose="02020603050405020304" pitchFamily="18" charset="0"/>
                          <a:cs typeface="Arial" panose="020B0604020202020204" pitchFamily="34" charset="0"/>
                        </a:rPr>
                        <a:t>Everolimus, n (%)</a:t>
                      </a:r>
                    </a:p>
                  </a:txBody>
                  <a:tcPr marL="68580" marR="68580" marT="0" marB="0" anchor="ctr"/>
                </a:tc>
                <a:tc>
                  <a:txBody>
                    <a:bodyPr/>
                    <a:lstStyle/>
                    <a:p>
                      <a:pPr algn="ctr">
                        <a:lnSpc>
                          <a:spcPct val="120000"/>
                        </a:lnSpc>
                        <a:spcBef>
                          <a:spcPts val="200"/>
                        </a:spcBef>
                        <a:spcAft>
                          <a:spcPts val="200"/>
                        </a:spcAft>
                        <a:buNone/>
                      </a:pPr>
                      <a:r>
                        <a:rPr lang="en-GB" sz="1600" b="0">
                          <a:solidFill>
                            <a:schemeClr val="tx1"/>
                          </a:solidFill>
                          <a:effectLst/>
                          <a:latin typeface="Arial" panose="020B0604020202020204" pitchFamily="34" charset="0"/>
                          <a:ea typeface="Times New Roman" panose="02020603050405020304" pitchFamily="18" charset="0"/>
                          <a:cs typeface="Arial" panose="020B0604020202020204" pitchFamily="34" charset="0"/>
                        </a:rPr>
                        <a:t>51 (80%)</a:t>
                      </a:r>
                    </a:p>
                  </a:txBody>
                  <a:tcPr marL="68580" marR="68580" marT="0" marB="0" anchor="ctr"/>
                </a:tc>
                <a:tc>
                  <a:txBody>
                    <a:bodyPr/>
                    <a:lstStyle/>
                    <a:p>
                      <a:pPr algn="ctr">
                        <a:lnSpc>
                          <a:spcPct val="120000"/>
                        </a:lnSpc>
                        <a:spcBef>
                          <a:spcPts val="200"/>
                        </a:spcBef>
                        <a:spcAft>
                          <a:spcPts val="200"/>
                        </a:spcAft>
                        <a:buNone/>
                      </a:pPr>
                      <a:r>
                        <a:rPr lang="en-GB" sz="1600" b="0">
                          <a:solidFill>
                            <a:schemeClr val="tx1"/>
                          </a:solidFill>
                          <a:effectLst/>
                          <a:latin typeface="Arial" panose="020B0604020202020204" pitchFamily="34" charset="0"/>
                          <a:ea typeface="Times New Roman" panose="02020603050405020304" pitchFamily="18" charset="0"/>
                          <a:cs typeface="Arial" panose="020B0604020202020204" pitchFamily="34" charset="0"/>
                        </a:rPr>
                        <a:t>25 (81%)</a:t>
                      </a:r>
                    </a:p>
                  </a:txBody>
                  <a:tcPr marL="68580" marR="68580" marT="0" marB="0" anchor="ctr"/>
                </a:tc>
                <a:tc>
                  <a:txBody>
                    <a:bodyPr/>
                    <a:lstStyle/>
                    <a:p>
                      <a:pPr algn="ctr">
                        <a:lnSpc>
                          <a:spcPct val="120000"/>
                        </a:lnSpc>
                        <a:spcBef>
                          <a:spcPts val="200"/>
                        </a:spcBef>
                        <a:spcAft>
                          <a:spcPts val="200"/>
                        </a:spcAft>
                        <a:buNone/>
                      </a:pPr>
                      <a:r>
                        <a:rPr lang="en-GB" sz="1600" b="0">
                          <a:solidFill>
                            <a:schemeClr val="tx1"/>
                          </a:solidFill>
                          <a:effectLst/>
                          <a:latin typeface="Arial" panose="020B0604020202020204" pitchFamily="34" charset="0"/>
                          <a:ea typeface="Times New Roman" panose="02020603050405020304" pitchFamily="18" charset="0"/>
                          <a:cs typeface="Arial" panose="020B0604020202020204" pitchFamily="34" charset="0"/>
                        </a:rPr>
                        <a:t>96 (72%)</a:t>
                      </a:r>
                    </a:p>
                  </a:txBody>
                  <a:tcPr marL="68580" marR="68580" marT="0" marB="0" anchor="ctr"/>
                </a:tc>
                <a:tc>
                  <a:txBody>
                    <a:bodyPr/>
                    <a:lstStyle/>
                    <a:p>
                      <a:pPr algn="ctr">
                        <a:lnSpc>
                          <a:spcPct val="120000"/>
                        </a:lnSpc>
                        <a:spcBef>
                          <a:spcPts val="200"/>
                        </a:spcBef>
                        <a:spcAft>
                          <a:spcPts val="200"/>
                        </a:spcAft>
                        <a:buNone/>
                      </a:pPr>
                      <a:r>
                        <a:rPr lang="en-GB" sz="1600" b="0">
                          <a:solidFill>
                            <a:schemeClr val="tx1"/>
                          </a:solidFill>
                          <a:effectLst/>
                          <a:latin typeface="Arial" panose="020B0604020202020204" pitchFamily="34" charset="0"/>
                          <a:ea typeface="Times New Roman" panose="02020603050405020304" pitchFamily="18" charset="0"/>
                          <a:cs typeface="Arial" panose="020B0604020202020204" pitchFamily="34" charset="0"/>
                        </a:rPr>
                        <a:t>44 (64%)</a:t>
                      </a:r>
                    </a:p>
                  </a:txBody>
                  <a:tcPr marL="68580" marR="68580" marT="0" marB="0" anchor="ctr"/>
                </a:tc>
                <a:extLst>
                  <a:ext uri="{0D108BD9-81ED-4DB2-BD59-A6C34878D82A}">
                    <a16:rowId xmlns:a16="http://schemas.microsoft.com/office/drawing/2014/main" val="1224668463"/>
                  </a:ext>
                </a:extLst>
              </a:tr>
              <a:tr h="125772">
                <a:tc vMerge="1">
                  <a:txBody>
                    <a:bodyPr/>
                    <a:lstStyle/>
                    <a:p>
                      <a:endParaRPr lang="en-GB" sz="1600" b="1">
                        <a:latin typeface="Arial" panose="020B0604020202020204" pitchFamily="34" charset="0"/>
                        <a:cs typeface="Arial" panose="020B0604020202020204" pitchFamily="34" charset="0"/>
                      </a:endParaRPr>
                    </a:p>
                  </a:txBody>
                  <a:tcPr/>
                </a:tc>
                <a:tc>
                  <a:txBody>
                    <a:bodyPr/>
                    <a:lstStyle/>
                    <a:p>
                      <a:pPr algn="r">
                        <a:lnSpc>
                          <a:spcPct val="120000"/>
                        </a:lnSpc>
                        <a:spcBef>
                          <a:spcPts val="200"/>
                        </a:spcBef>
                        <a:spcAft>
                          <a:spcPts val="200"/>
                        </a:spcAft>
                        <a:buNone/>
                      </a:pPr>
                      <a:r>
                        <a:rPr lang="en-GB" sz="1600" b="0">
                          <a:solidFill>
                            <a:schemeClr val="tx1"/>
                          </a:solidFill>
                          <a:effectLst/>
                          <a:latin typeface="Arial" panose="020B0604020202020204" pitchFamily="34" charset="0"/>
                          <a:ea typeface="Times New Roman" panose="02020603050405020304" pitchFamily="18" charset="0"/>
                          <a:cs typeface="Arial" panose="020B0604020202020204" pitchFamily="34" charset="0"/>
                        </a:rPr>
                        <a:t>PRRT, n (%)</a:t>
                      </a:r>
                    </a:p>
                  </a:txBody>
                  <a:tcPr marL="68580" marR="68580" marT="0" marB="0" anchor="ctr"/>
                </a:tc>
                <a:tc>
                  <a:txBody>
                    <a:bodyPr/>
                    <a:lstStyle/>
                    <a:p>
                      <a:pPr algn="ctr">
                        <a:lnSpc>
                          <a:spcPct val="120000"/>
                        </a:lnSpc>
                        <a:spcBef>
                          <a:spcPts val="200"/>
                        </a:spcBef>
                        <a:spcAft>
                          <a:spcPts val="200"/>
                        </a:spcAft>
                        <a:buNone/>
                      </a:pPr>
                      <a:r>
                        <a:rPr lang="en-GB" sz="1600" b="0">
                          <a:solidFill>
                            <a:schemeClr val="tx1"/>
                          </a:solidFill>
                          <a:effectLst/>
                          <a:latin typeface="Arial" panose="020B0604020202020204" pitchFamily="34" charset="0"/>
                          <a:ea typeface="Times New Roman" panose="02020603050405020304" pitchFamily="18" charset="0"/>
                          <a:cs typeface="Arial" panose="020B0604020202020204" pitchFamily="34" charset="0"/>
                        </a:rPr>
                        <a:t>38 (59%)</a:t>
                      </a:r>
                    </a:p>
                  </a:txBody>
                  <a:tcPr marL="68580" marR="68580" marT="0" marB="0" anchor="ctr"/>
                </a:tc>
                <a:tc>
                  <a:txBody>
                    <a:bodyPr/>
                    <a:lstStyle/>
                    <a:p>
                      <a:pPr algn="ctr">
                        <a:lnSpc>
                          <a:spcPct val="120000"/>
                        </a:lnSpc>
                        <a:spcBef>
                          <a:spcPts val="200"/>
                        </a:spcBef>
                        <a:spcAft>
                          <a:spcPts val="200"/>
                        </a:spcAft>
                        <a:buNone/>
                      </a:pPr>
                      <a:r>
                        <a:rPr lang="en-GB" sz="1600" b="0">
                          <a:solidFill>
                            <a:schemeClr val="tx1"/>
                          </a:solidFill>
                          <a:effectLst/>
                          <a:latin typeface="Arial" panose="020B0604020202020204" pitchFamily="34" charset="0"/>
                          <a:ea typeface="Times New Roman" panose="02020603050405020304" pitchFamily="18" charset="0"/>
                          <a:cs typeface="Arial" panose="020B0604020202020204" pitchFamily="34" charset="0"/>
                        </a:rPr>
                        <a:t>18 (58%)</a:t>
                      </a:r>
                    </a:p>
                  </a:txBody>
                  <a:tcPr marL="68580" marR="68580" marT="0" marB="0" anchor="ctr"/>
                </a:tc>
                <a:tc>
                  <a:txBody>
                    <a:bodyPr/>
                    <a:lstStyle/>
                    <a:p>
                      <a:pPr algn="ctr">
                        <a:lnSpc>
                          <a:spcPct val="120000"/>
                        </a:lnSpc>
                        <a:spcBef>
                          <a:spcPts val="200"/>
                        </a:spcBef>
                        <a:spcAft>
                          <a:spcPts val="200"/>
                        </a:spcAft>
                        <a:buNone/>
                      </a:pPr>
                      <a:r>
                        <a:rPr lang="en-GB" sz="1600" b="0">
                          <a:solidFill>
                            <a:schemeClr val="tx1"/>
                          </a:solidFill>
                          <a:effectLst/>
                          <a:latin typeface="Arial" panose="020B0604020202020204" pitchFamily="34" charset="0"/>
                          <a:ea typeface="Times New Roman" panose="02020603050405020304" pitchFamily="18" charset="0"/>
                          <a:cs typeface="Arial" panose="020B0604020202020204" pitchFamily="34" charset="0"/>
                        </a:rPr>
                        <a:t>81 (60%)</a:t>
                      </a:r>
                    </a:p>
                  </a:txBody>
                  <a:tcPr marL="68580" marR="68580" marT="0" marB="0" anchor="ctr"/>
                </a:tc>
                <a:tc>
                  <a:txBody>
                    <a:bodyPr/>
                    <a:lstStyle/>
                    <a:p>
                      <a:pPr algn="ctr">
                        <a:lnSpc>
                          <a:spcPct val="120000"/>
                        </a:lnSpc>
                        <a:spcBef>
                          <a:spcPts val="200"/>
                        </a:spcBef>
                        <a:spcAft>
                          <a:spcPts val="200"/>
                        </a:spcAft>
                        <a:buNone/>
                      </a:pPr>
                      <a:r>
                        <a:rPr lang="en-GB" sz="1600" b="0">
                          <a:solidFill>
                            <a:schemeClr val="tx1"/>
                          </a:solidFill>
                          <a:effectLst/>
                          <a:latin typeface="Arial" panose="020B0604020202020204" pitchFamily="34" charset="0"/>
                          <a:ea typeface="Times New Roman" panose="02020603050405020304" pitchFamily="18" charset="0"/>
                          <a:cs typeface="Arial" panose="020B0604020202020204" pitchFamily="34" charset="0"/>
                        </a:rPr>
                        <a:t>41 (59%)</a:t>
                      </a:r>
                    </a:p>
                  </a:txBody>
                  <a:tcPr marL="68580" marR="68580" marT="0" marB="0" anchor="ctr"/>
                </a:tc>
                <a:extLst>
                  <a:ext uri="{0D108BD9-81ED-4DB2-BD59-A6C34878D82A}">
                    <a16:rowId xmlns:a16="http://schemas.microsoft.com/office/drawing/2014/main" val="3442463341"/>
                  </a:ext>
                </a:extLst>
              </a:tr>
              <a:tr h="125772">
                <a:tc vMerge="1">
                  <a:txBody>
                    <a:bodyPr/>
                    <a:lstStyle/>
                    <a:p>
                      <a:endParaRPr lang="en-GB" sz="1600" b="1">
                        <a:latin typeface="Arial" panose="020B0604020202020204" pitchFamily="34" charset="0"/>
                        <a:cs typeface="Arial" panose="020B0604020202020204" pitchFamily="34" charset="0"/>
                      </a:endParaRPr>
                    </a:p>
                  </a:txBody>
                  <a:tcPr/>
                </a:tc>
                <a:tc>
                  <a:txBody>
                    <a:bodyPr/>
                    <a:lstStyle/>
                    <a:p>
                      <a:pPr algn="r">
                        <a:lnSpc>
                          <a:spcPct val="120000"/>
                        </a:lnSpc>
                        <a:spcBef>
                          <a:spcPts val="200"/>
                        </a:spcBef>
                        <a:spcAft>
                          <a:spcPts val="200"/>
                        </a:spcAft>
                        <a:buNone/>
                      </a:pPr>
                      <a:r>
                        <a:rPr lang="en-GB" sz="1600" b="0">
                          <a:solidFill>
                            <a:schemeClr val="tx1"/>
                          </a:solidFill>
                          <a:effectLst/>
                          <a:latin typeface="Arial" panose="020B0604020202020204" pitchFamily="34" charset="0"/>
                          <a:ea typeface="Times New Roman" panose="02020603050405020304" pitchFamily="18" charset="0"/>
                          <a:cs typeface="Arial" panose="020B0604020202020204" pitchFamily="34" charset="0"/>
                        </a:rPr>
                        <a:t>Sunitinib</a:t>
                      </a:r>
                    </a:p>
                  </a:txBody>
                  <a:tcPr marL="68580" marR="68580" marT="0" marB="0" anchor="ctr"/>
                </a:tc>
                <a:tc>
                  <a:txBody>
                    <a:bodyPr/>
                    <a:lstStyle/>
                    <a:p>
                      <a:pPr algn="ctr">
                        <a:lnSpc>
                          <a:spcPct val="120000"/>
                        </a:lnSpc>
                        <a:spcBef>
                          <a:spcPts val="200"/>
                        </a:spcBef>
                        <a:spcAft>
                          <a:spcPts val="200"/>
                        </a:spcAft>
                        <a:buNone/>
                      </a:pPr>
                      <a:r>
                        <a:rPr lang="en-GB" sz="1600" b="0">
                          <a:solidFill>
                            <a:schemeClr val="tx1"/>
                          </a:solidFill>
                          <a:effectLst/>
                          <a:latin typeface="Arial" panose="020B0604020202020204" pitchFamily="34" charset="0"/>
                          <a:ea typeface="Times New Roman" panose="02020603050405020304" pitchFamily="18" charset="0"/>
                          <a:cs typeface="Arial" panose="020B0604020202020204" pitchFamily="34" charset="0"/>
                        </a:rPr>
                        <a:t>18 (28%)</a:t>
                      </a:r>
                    </a:p>
                  </a:txBody>
                  <a:tcPr marL="68580" marR="68580" marT="0" marB="0" anchor="ctr"/>
                </a:tc>
                <a:tc>
                  <a:txBody>
                    <a:bodyPr/>
                    <a:lstStyle/>
                    <a:p>
                      <a:pPr algn="ctr">
                        <a:lnSpc>
                          <a:spcPct val="120000"/>
                        </a:lnSpc>
                        <a:spcBef>
                          <a:spcPts val="200"/>
                        </a:spcBef>
                        <a:spcAft>
                          <a:spcPts val="200"/>
                        </a:spcAft>
                        <a:buNone/>
                      </a:pPr>
                      <a:r>
                        <a:rPr lang="en-GB" sz="1600" b="0">
                          <a:solidFill>
                            <a:schemeClr val="tx1"/>
                          </a:solidFill>
                          <a:effectLst/>
                          <a:latin typeface="Arial" panose="020B0604020202020204" pitchFamily="34" charset="0"/>
                          <a:ea typeface="Times New Roman" panose="02020603050405020304" pitchFamily="18" charset="0"/>
                          <a:cs typeface="Arial" panose="020B0604020202020204" pitchFamily="34" charset="0"/>
                        </a:rPr>
                        <a:t>7 (23%)</a:t>
                      </a:r>
                    </a:p>
                  </a:txBody>
                  <a:tcPr marL="68580" marR="68580" marT="0" marB="0" anchor="ctr"/>
                </a:tc>
                <a:tc>
                  <a:txBody>
                    <a:bodyPr/>
                    <a:lstStyle/>
                    <a:p>
                      <a:pPr algn="ctr">
                        <a:lnSpc>
                          <a:spcPct val="120000"/>
                        </a:lnSpc>
                        <a:spcBef>
                          <a:spcPts val="200"/>
                        </a:spcBef>
                        <a:spcAft>
                          <a:spcPts val="200"/>
                        </a:spcAft>
                        <a:buNone/>
                      </a:pPr>
                      <a:r>
                        <a:rPr lang="en-GB" sz="1600" b="0">
                          <a:solidFill>
                            <a:schemeClr val="tx1"/>
                          </a:solidFill>
                          <a:effectLst/>
                          <a:latin typeface="Arial" panose="020B0604020202020204" pitchFamily="34" charset="0"/>
                          <a:ea typeface="Times New Roman" panose="02020603050405020304" pitchFamily="18" charset="0"/>
                          <a:cs typeface="Arial" panose="020B0604020202020204" pitchFamily="34" charset="0"/>
                        </a:rPr>
                        <a:t>4 (3.0%)</a:t>
                      </a:r>
                    </a:p>
                  </a:txBody>
                  <a:tcPr marL="68580" marR="68580" marT="0" marB="0" anchor="ctr"/>
                </a:tc>
                <a:tc>
                  <a:txBody>
                    <a:bodyPr/>
                    <a:lstStyle/>
                    <a:p>
                      <a:pPr algn="ctr">
                        <a:lnSpc>
                          <a:spcPct val="120000"/>
                        </a:lnSpc>
                        <a:spcBef>
                          <a:spcPts val="200"/>
                        </a:spcBef>
                        <a:spcAft>
                          <a:spcPts val="200"/>
                        </a:spcAft>
                        <a:buNone/>
                      </a:pPr>
                      <a:r>
                        <a:rPr lang="en-GB" sz="1600" b="0">
                          <a:solidFill>
                            <a:schemeClr val="tx1"/>
                          </a:solidFill>
                          <a:effectLst/>
                          <a:latin typeface="Arial" panose="020B0604020202020204" pitchFamily="34" charset="0"/>
                          <a:ea typeface="Times New Roman" panose="02020603050405020304" pitchFamily="18" charset="0"/>
                          <a:cs typeface="Arial" panose="020B0604020202020204" pitchFamily="34" charset="0"/>
                        </a:rPr>
                        <a:t>1 (1.4%)</a:t>
                      </a:r>
                    </a:p>
                  </a:txBody>
                  <a:tcPr marL="68580" marR="68580" marT="0" marB="0" anchor="ctr"/>
                </a:tc>
                <a:extLst>
                  <a:ext uri="{0D108BD9-81ED-4DB2-BD59-A6C34878D82A}">
                    <a16:rowId xmlns:a16="http://schemas.microsoft.com/office/drawing/2014/main" val="1619184735"/>
                  </a:ext>
                </a:extLst>
              </a:tr>
              <a:tr h="125772">
                <a:tc vMerge="1">
                  <a:txBody>
                    <a:bodyPr/>
                    <a:lstStyle/>
                    <a:p>
                      <a:endParaRPr lang="en-GB" sz="1600" b="1">
                        <a:latin typeface="Arial" panose="020B0604020202020204" pitchFamily="34" charset="0"/>
                        <a:cs typeface="Arial" panose="020B0604020202020204" pitchFamily="34" charset="0"/>
                      </a:endParaRP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ct val="120000"/>
                        </a:lnSpc>
                        <a:spcBef>
                          <a:spcPts val="200"/>
                        </a:spcBef>
                        <a:spcAft>
                          <a:spcPts val="200"/>
                        </a:spcAft>
                        <a:buNone/>
                      </a:pPr>
                      <a:r>
                        <a:rPr lang="en-GB" sz="1600" b="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Anti-VEGFR TKI</a:t>
                      </a:r>
                    </a:p>
                  </a:txBody>
                  <a:tcPr marL="68580" marR="68580" marT="0" marB="0" anchor="ctr"/>
                </a:tc>
                <a:tc>
                  <a:txBody>
                    <a:bodyPr/>
                    <a:lstStyle/>
                    <a:p>
                      <a:pPr algn="ctr">
                        <a:lnSpc>
                          <a:spcPct val="120000"/>
                        </a:lnSpc>
                        <a:spcBef>
                          <a:spcPts val="200"/>
                        </a:spcBef>
                        <a:spcAft>
                          <a:spcPts val="200"/>
                        </a:spcAft>
                        <a:buNone/>
                      </a:pPr>
                      <a:r>
                        <a:rPr lang="en-GB" sz="1600" b="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19 (30%)</a:t>
                      </a:r>
                    </a:p>
                  </a:txBody>
                  <a:tcPr marL="68580" marR="68580" marT="0" marB="0" anchor="ctr"/>
                </a:tc>
                <a:tc>
                  <a:txBody>
                    <a:bodyPr/>
                    <a:lstStyle/>
                    <a:p>
                      <a:pPr algn="ctr">
                        <a:lnSpc>
                          <a:spcPct val="120000"/>
                        </a:lnSpc>
                        <a:spcBef>
                          <a:spcPts val="200"/>
                        </a:spcBef>
                        <a:spcAft>
                          <a:spcPts val="200"/>
                        </a:spcAft>
                        <a:buNone/>
                      </a:pPr>
                      <a:r>
                        <a:rPr lang="en-GB" sz="1600" b="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8 (26%)</a:t>
                      </a:r>
                    </a:p>
                  </a:txBody>
                  <a:tcPr marL="68580" marR="68580" marT="0" marB="0" anchor="ctr"/>
                </a:tc>
                <a:tc>
                  <a:txBody>
                    <a:bodyPr/>
                    <a:lstStyle/>
                    <a:p>
                      <a:pPr algn="ctr">
                        <a:lnSpc>
                          <a:spcPct val="120000"/>
                        </a:lnSpc>
                        <a:spcBef>
                          <a:spcPts val="200"/>
                        </a:spcBef>
                        <a:spcAft>
                          <a:spcPts val="200"/>
                        </a:spcAft>
                        <a:buNone/>
                      </a:pPr>
                      <a:r>
                        <a:rPr lang="en-GB" sz="1600" b="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7 (5.2%)</a:t>
                      </a:r>
                    </a:p>
                  </a:txBody>
                  <a:tcPr marL="68580" marR="68580" marT="0" marB="0" anchor="ctr"/>
                </a:tc>
                <a:tc>
                  <a:txBody>
                    <a:bodyPr/>
                    <a:lstStyle/>
                    <a:p>
                      <a:pPr algn="ctr">
                        <a:lnSpc>
                          <a:spcPct val="120000"/>
                        </a:lnSpc>
                        <a:spcBef>
                          <a:spcPts val="200"/>
                        </a:spcBef>
                        <a:spcAft>
                          <a:spcPts val="200"/>
                        </a:spcAft>
                        <a:buNone/>
                      </a:pPr>
                      <a:r>
                        <a:rPr lang="en-GB" sz="1600" b="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6 (8.7%)</a:t>
                      </a:r>
                    </a:p>
                  </a:txBody>
                  <a:tcPr marL="68580" marR="68580" marT="0" marB="0" anchor="ctr"/>
                </a:tc>
                <a:extLst>
                  <a:ext uri="{0D108BD9-81ED-4DB2-BD59-A6C34878D82A}">
                    <a16:rowId xmlns:a16="http://schemas.microsoft.com/office/drawing/2014/main" val="3277793876"/>
                  </a:ext>
                </a:extLst>
              </a:tr>
              <a:tr h="125772">
                <a:tc vMerge="1">
                  <a:txBody>
                    <a:bodyPr/>
                    <a:lstStyle/>
                    <a:p>
                      <a:endParaRPr lang="en-GB" sz="1600" b="1">
                        <a:latin typeface="Arial" panose="020B0604020202020204" pitchFamily="34" charset="0"/>
                        <a:cs typeface="Arial" panose="020B0604020202020204" pitchFamily="34" charset="0"/>
                      </a:endParaRP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ct val="120000"/>
                        </a:lnSpc>
                        <a:spcBef>
                          <a:spcPts val="200"/>
                        </a:spcBef>
                        <a:spcAft>
                          <a:spcPts val="200"/>
                        </a:spcAft>
                        <a:buNone/>
                      </a:pPr>
                      <a:r>
                        <a:rPr lang="en-GB" sz="1600" b="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Other anti-VEGFR TKI</a:t>
                      </a:r>
                    </a:p>
                  </a:txBody>
                  <a:tcPr marL="68580" marR="68580" marT="0" marB="0" anchor="ctr"/>
                </a:tc>
                <a:tc>
                  <a:txBody>
                    <a:bodyPr/>
                    <a:lstStyle/>
                    <a:p>
                      <a:pPr algn="ctr">
                        <a:lnSpc>
                          <a:spcPct val="120000"/>
                        </a:lnSpc>
                        <a:spcBef>
                          <a:spcPts val="200"/>
                        </a:spcBef>
                        <a:spcAft>
                          <a:spcPts val="200"/>
                        </a:spcAft>
                        <a:buNone/>
                      </a:pPr>
                      <a:r>
                        <a:rPr lang="en-GB" sz="1600" b="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1 (1.6%)</a:t>
                      </a:r>
                    </a:p>
                  </a:txBody>
                  <a:tcPr marL="68580" marR="68580" marT="0" marB="0" anchor="ctr"/>
                </a:tc>
                <a:tc>
                  <a:txBody>
                    <a:bodyPr/>
                    <a:lstStyle/>
                    <a:p>
                      <a:pPr algn="ctr">
                        <a:lnSpc>
                          <a:spcPct val="120000"/>
                        </a:lnSpc>
                        <a:spcBef>
                          <a:spcPts val="200"/>
                        </a:spcBef>
                        <a:spcAft>
                          <a:spcPts val="200"/>
                        </a:spcAft>
                        <a:buNone/>
                      </a:pPr>
                      <a:r>
                        <a:rPr lang="en-GB" sz="1600" b="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1 (3.2%)</a:t>
                      </a:r>
                    </a:p>
                  </a:txBody>
                  <a:tcPr marL="68580" marR="68580" marT="0" marB="0" anchor="ctr"/>
                </a:tc>
                <a:tc>
                  <a:txBody>
                    <a:bodyPr/>
                    <a:lstStyle/>
                    <a:p>
                      <a:pPr algn="ctr">
                        <a:lnSpc>
                          <a:spcPct val="120000"/>
                        </a:lnSpc>
                        <a:spcBef>
                          <a:spcPts val="200"/>
                        </a:spcBef>
                        <a:spcAft>
                          <a:spcPts val="200"/>
                        </a:spcAft>
                        <a:buNone/>
                      </a:pPr>
                      <a:r>
                        <a:rPr lang="en-GB" sz="1600" b="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3 (2.2%)</a:t>
                      </a:r>
                    </a:p>
                  </a:txBody>
                  <a:tcPr marL="68580" marR="68580" marT="0" marB="0" anchor="ctr"/>
                </a:tc>
                <a:tc>
                  <a:txBody>
                    <a:bodyPr/>
                    <a:lstStyle/>
                    <a:p>
                      <a:pPr algn="ctr">
                        <a:lnSpc>
                          <a:spcPct val="120000"/>
                        </a:lnSpc>
                        <a:spcBef>
                          <a:spcPts val="200"/>
                        </a:spcBef>
                        <a:spcAft>
                          <a:spcPts val="200"/>
                        </a:spcAft>
                        <a:buNone/>
                      </a:pPr>
                      <a:r>
                        <a:rPr lang="en-GB" sz="1600" b="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5 (7.2%)</a:t>
                      </a:r>
                    </a:p>
                  </a:txBody>
                  <a:tcPr marL="68580" marR="68580" marT="0" marB="0" anchor="ctr"/>
                </a:tc>
                <a:extLst>
                  <a:ext uri="{0D108BD9-81ED-4DB2-BD59-A6C34878D82A}">
                    <a16:rowId xmlns:a16="http://schemas.microsoft.com/office/drawing/2014/main" val="3357939682"/>
                  </a:ext>
                </a:extLst>
              </a:tr>
              <a:tr h="125772">
                <a:tc vMerge="1">
                  <a:txBody>
                    <a:bodyPr/>
                    <a:lstStyle/>
                    <a:p>
                      <a:endParaRPr lang="en-GB" sz="1600" b="1">
                        <a:latin typeface="Arial" panose="020B0604020202020204" pitchFamily="34" charset="0"/>
                        <a:cs typeface="Arial" panose="020B0604020202020204" pitchFamily="34" charset="0"/>
                      </a:endParaRPr>
                    </a:p>
                  </a:txBody>
                  <a:tcPr>
                    <a:lnT w="12700" cap="flat" cmpd="sng" algn="ctr">
                      <a:solidFill>
                        <a:schemeClr val="tx1"/>
                      </a:solidFill>
                      <a:prstDash val="solid"/>
                      <a:round/>
                      <a:headEnd type="none" w="med" len="med"/>
                      <a:tailEnd type="none" w="med" len="med"/>
                    </a:lnT>
                  </a:tcPr>
                </a:tc>
                <a:tc>
                  <a:txBody>
                    <a:bodyPr/>
                    <a:lstStyle/>
                    <a:p>
                      <a:pPr algn="r">
                        <a:lnSpc>
                          <a:spcPct val="120000"/>
                        </a:lnSpc>
                        <a:spcBef>
                          <a:spcPts val="200"/>
                        </a:spcBef>
                        <a:spcAft>
                          <a:spcPts val="200"/>
                        </a:spcAft>
                        <a:buNone/>
                      </a:pPr>
                      <a:r>
                        <a:rPr lang="en-GB" sz="1600" b="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Cytotoxic chemotherapy regimens</a:t>
                      </a:r>
                    </a:p>
                  </a:txBody>
                  <a:tcPr marL="68580" marR="68580" marT="0" marB="0" anchor="ctr"/>
                </a:tc>
                <a:tc>
                  <a:txBody>
                    <a:bodyPr/>
                    <a:lstStyle/>
                    <a:p>
                      <a:pPr algn="ctr">
                        <a:lnSpc>
                          <a:spcPct val="120000"/>
                        </a:lnSpc>
                        <a:spcBef>
                          <a:spcPts val="200"/>
                        </a:spcBef>
                        <a:spcAft>
                          <a:spcPts val="200"/>
                        </a:spcAft>
                        <a:buNone/>
                      </a:pPr>
                      <a:r>
                        <a:rPr lang="en-GB" sz="1600" b="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44 (69%)</a:t>
                      </a:r>
                    </a:p>
                  </a:txBody>
                  <a:tcPr marL="68580" marR="68580" marT="0" marB="0" anchor="ctr"/>
                </a:tc>
                <a:tc>
                  <a:txBody>
                    <a:bodyPr/>
                    <a:lstStyle/>
                    <a:p>
                      <a:pPr algn="ctr">
                        <a:lnSpc>
                          <a:spcPct val="120000"/>
                        </a:lnSpc>
                        <a:spcBef>
                          <a:spcPts val="200"/>
                        </a:spcBef>
                        <a:spcAft>
                          <a:spcPts val="200"/>
                        </a:spcAft>
                        <a:buNone/>
                      </a:pPr>
                      <a:r>
                        <a:rPr lang="en-GB" sz="1600" b="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18 (58%)</a:t>
                      </a:r>
                    </a:p>
                  </a:txBody>
                  <a:tcPr marL="68580" marR="68580" marT="0" marB="0" anchor="ctr"/>
                </a:tc>
                <a:tc>
                  <a:txBody>
                    <a:bodyPr/>
                    <a:lstStyle/>
                    <a:p>
                      <a:pPr algn="ctr">
                        <a:lnSpc>
                          <a:spcPct val="120000"/>
                        </a:lnSpc>
                        <a:spcBef>
                          <a:spcPts val="200"/>
                        </a:spcBef>
                        <a:spcAft>
                          <a:spcPts val="200"/>
                        </a:spcAft>
                        <a:buNone/>
                      </a:pPr>
                      <a:r>
                        <a:rPr lang="en-GB" sz="1600" b="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51 (38%)</a:t>
                      </a:r>
                    </a:p>
                  </a:txBody>
                  <a:tcPr marL="68580" marR="68580" marT="0" marB="0" anchor="ctr"/>
                </a:tc>
                <a:tc>
                  <a:txBody>
                    <a:bodyPr/>
                    <a:lstStyle/>
                    <a:p>
                      <a:pPr algn="ctr">
                        <a:lnSpc>
                          <a:spcPct val="120000"/>
                        </a:lnSpc>
                        <a:spcBef>
                          <a:spcPts val="200"/>
                        </a:spcBef>
                        <a:spcAft>
                          <a:spcPts val="200"/>
                        </a:spcAft>
                        <a:buNone/>
                      </a:pPr>
                      <a:r>
                        <a:rPr lang="en-GB" sz="1600" b="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23 (33%)</a:t>
                      </a:r>
                    </a:p>
                  </a:txBody>
                  <a:tcPr marL="68580" marR="68580" marT="0" marB="0" anchor="ctr"/>
                </a:tc>
                <a:extLst>
                  <a:ext uri="{0D108BD9-81ED-4DB2-BD59-A6C34878D82A}">
                    <a16:rowId xmlns:a16="http://schemas.microsoft.com/office/drawing/2014/main" val="1313799241"/>
                  </a:ext>
                </a:extLst>
              </a:tr>
              <a:tr h="0">
                <a:tc vMerge="1">
                  <a:txBody>
                    <a:bodyPr/>
                    <a:lstStyle/>
                    <a:p>
                      <a:endParaRPr lang="en-GB" sz="1600" b="1">
                        <a:latin typeface="Arial" panose="020B0604020202020204" pitchFamily="34" charset="0"/>
                        <a:cs typeface="Arial" panose="020B0604020202020204" pitchFamily="34" charset="0"/>
                      </a:endParaRPr>
                    </a:p>
                  </a:txBody>
                  <a:tcPr>
                    <a:lnT w="12700" cap="flat" cmpd="sng" algn="ctr">
                      <a:solidFill>
                        <a:schemeClr val="tx1"/>
                      </a:solidFill>
                      <a:prstDash val="solid"/>
                      <a:round/>
                      <a:headEnd type="none" w="med" len="med"/>
                      <a:tailEnd type="none" w="med" len="med"/>
                    </a:lnT>
                  </a:tcPr>
                </a:tc>
                <a:tc>
                  <a:txBody>
                    <a:bodyPr/>
                    <a:lstStyle/>
                    <a:p>
                      <a:pPr algn="r">
                        <a:lnSpc>
                          <a:spcPct val="120000"/>
                        </a:lnSpc>
                        <a:spcBef>
                          <a:spcPts val="200"/>
                        </a:spcBef>
                        <a:spcAft>
                          <a:spcPts val="200"/>
                        </a:spcAft>
                        <a:buNone/>
                      </a:pPr>
                      <a:r>
                        <a:rPr lang="en-GB" sz="1600">
                          <a:effectLst/>
                          <a:latin typeface="Arial" panose="020B0604020202020204" pitchFamily="34" charset="0"/>
                          <a:ea typeface="Times New Roman" panose="02020603050405020304" pitchFamily="18" charset="0"/>
                          <a:cs typeface="Times New Roman" panose="02020603050405020304" pitchFamily="18" charset="0"/>
                        </a:rPr>
                        <a:t>Other</a:t>
                      </a:r>
                    </a:p>
                  </a:txBody>
                  <a:tcPr marL="68580" marR="68580" marT="0" marB="0" anchor="ctr"/>
                </a:tc>
                <a:tc>
                  <a:txBody>
                    <a:bodyPr/>
                    <a:lstStyle/>
                    <a:p>
                      <a:pPr algn="ctr">
                        <a:lnSpc>
                          <a:spcPct val="120000"/>
                        </a:lnSpc>
                        <a:spcBef>
                          <a:spcPts val="200"/>
                        </a:spcBef>
                        <a:spcAft>
                          <a:spcPts val="200"/>
                        </a:spcAft>
                        <a:buNone/>
                      </a:pPr>
                      <a:r>
                        <a:rPr lang="en-GB" sz="1600">
                          <a:effectLst/>
                          <a:latin typeface="Arial" panose="020B0604020202020204" pitchFamily="34" charset="0"/>
                          <a:ea typeface="Times New Roman" panose="02020603050405020304" pitchFamily="18" charset="0"/>
                          <a:cs typeface="Times New Roman" panose="02020603050405020304" pitchFamily="18" charset="0"/>
                        </a:rPr>
                        <a:t>6 (9.4%)</a:t>
                      </a:r>
                    </a:p>
                  </a:txBody>
                  <a:tcPr marL="68580" marR="68580" marT="0" marB="0" anchor="ctr"/>
                </a:tc>
                <a:tc>
                  <a:txBody>
                    <a:bodyPr/>
                    <a:lstStyle/>
                    <a:p>
                      <a:pPr algn="ctr">
                        <a:lnSpc>
                          <a:spcPct val="120000"/>
                        </a:lnSpc>
                        <a:spcBef>
                          <a:spcPts val="200"/>
                        </a:spcBef>
                        <a:spcAft>
                          <a:spcPts val="200"/>
                        </a:spcAft>
                        <a:buNone/>
                      </a:pPr>
                      <a:r>
                        <a:rPr lang="en-GB" sz="1600">
                          <a:effectLst/>
                          <a:latin typeface="Arial" panose="020B0604020202020204" pitchFamily="34" charset="0"/>
                          <a:ea typeface="Times New Roman" panose="02020603050405020304" pitchFamily="18" charset="0"/>
                          <a:cs typeface="Times New Roman" panose="02020603050405020304" pitchFamily="18" charset="0"/>
                        </a:rPr>
                        <a:t>3 (9.7%)</a:t>
                      </a:r>
                    </a:p>
                  </a:txBody>
                  <a:tcPr marL="68580" marR="68580" marT="0" marB="0" anchor="ctr"/>
                </a:tc>
                <a:tc>
                  <a:txBody>
                    <a:bodyPr/>
                    <a:lstStyle/>
                    <a:p>
                      <a:pPr algn="ctr">
                        <a:lnSpc>
                          <a:spcPct val="120000"/>
                        </a:lnSpc>
                        <a:spcBef>
                          <a:spcPts val="200"/>
                        </a:spcBef>
                        <a:spcAft>
                          <a:spcPts val="200"/>
                        </a:spcAft>
                        <a:buNone/>
                      </a:pPr>
                      <a:r>
                        <a:rPr lang="en-GB" sz="1600">
                          <a:effectLst/>
                          <a:latin typeface="Arial" panose="020B0604020202020204" pitchFamily="34" charset="0"/>
                          <a:ea typeface="Times New Roman" panose="02020603050405020304" pitchFamily="18" charset="0"/>
                          <a:cs typeface="Times New Roman" panose="02020603050405020304" pitchFamily="18" charset="0"/>
                        </a:rPr>
                        <a:t>10 (7.5%)</a:t>
                      </a:r>
                    </a:p>
                  </a:txBody>
                  <a:tcPr marL="68580" marR="68580" marT="0" marB="0" anchor="ctr"/>
                </a:tc>
                <a:tc>
                  <a:txBody>
                    <a:bodyPr/>
                    <a:lstStyle/>
                    <a:p>
                      <a:pPr algn="ctr">
                        <a:lnSpc>
                          <a:spcPct val="120000"/>
                        </a:lnSpc>
                        <a:spcBef>
                          <a:spcPts val="200"/>
                        </a:spcBef>
                        <a:spcAft>
                          <a:spcPts val="200"/>
                        </a:spcAft>
                        <a:buNone/>
                      </a:pPr>
                      <a:r>
                        <a:rPr lang="en-GB" sz="1600">
                          <a:effectLst/>
                          <a:latin typeface="Arial" panose="020B0604020202020204" pitchFamily="34" charset="0"/>
                          <a:ea typeface="Times New Roman" panose="02020603050405020304" pitchFamily="18" charset="0"/>
                          <a:cs typeface="Times New Roman" panose="02020603050405020304" pitchFamily="18" charset="0"/>
                        </a:rPr>
                        <a:t>2 (2.9%)</a:t>
                      </a:r>
                    </a:p>
                  </a:txBody>
                  <a:tcPr marL="68580" marR="68580" marT="0" marB="0" anchor="ctr"/>
                </a:tc>
                <a:extLst>
                  <a:ext uri="{0D108BD9-81ED-4DB2-BD59-A6C34878D82A}">
                    <a16:rowId xmlns:a16="http://schemas.microsoft.com/office/drawing/2014/main" val="271958529"/>
                  </a:ext>
                </a:extLst>
              </a:tr>
            </a:tbl>
          </a:graphicData>
        </a:graphic>
      </p:graphicFrame>
      <p:sp>
        <p:nvSpPr>
          <p:cNvPr id="4" name="Text Placeholder 2" descr="Background: No head-to-head data available after 6 months. At clarification, company conducted PSM analysis of changes in best VA between LEROS (ITT) and CaRS-I &amp; II at Month 24&#10;Sex, age, genotype, month since recent &amp; first symptom onset, number of symptomatic eyes, and logMAR for left and right at baseline, were the prognostic factors included in PSM &#10;68 of 84 available people from CaRS I and CaRS II matched to 68 of 125 LEROS ITT population &#10;&#10;">
            <a:extLst>
              <a:ext uri="{FF2B5EF4-FFF2-40B4-BE49-F238E27FC236}">
                <a16:creationId xmlns:a16="http://schemas.microsoft.com/office/drawing/2014/main" id="{AE68975F-22E2-179F-9884-BD193B5033EE}"/>
              </a:ext>
            </a:extLst>
          </p:cNvPr>
          <p:cNvSpPr>
            <a:spLocks noGrp="1"/>
          </p:cNvSpPr>
          <p:nvPr>
            <p:ph type="body" sz="quarter" idx="12"/>
          </p:nvPr>
        </p:nvSpPr>
        <p:spPr>
          <a:xfrm>
            <a:off x="332658" y="4934518"/>
            <a:ext cx="11526684" cy="1463996"/>
          </a:xfrm>
          <a:solidFill>
            <a:schemeClr val="bg1"/>
          </a:solidFill>
          <a:ln w="28575">
            <a:solidFill>
              <a:schemeClr val="accent1"/>
            </a:solidFill>
          </a:ln>
        </p:spPr>
        <p:txBody>
          <a:bodyPr/>
          <a:lstStyle/>
          <a:p>
            <a:pPr>
              <a:lnSpc>
                <a:spcPts val="2160"/>
              </a:lnSpc>
              <a:spcBef>
                <a:spcPts val="0"/>
              </a:spcBef>
            </a:pPr>
            <a:r>
              <a:rPr lang="en-GB" b="1"/>
              <a:t>EAG</a:t>
            </a:r>
            <a:endParaRPr lang="en-GB"/>
          </a:p>
          <a:p>
            <a:pPr marL="285750" indent="-285750">
              <a:lnSpc>
                <a:spcPct val="100000"/>
              </a:lnSpc>
              <a:spcBef>
                <a:spcPts val="0"/>
              </a:spcBef>
              <a:buFont typeface="Arial" panose="020B0604020202020204" pitchFamily="34" charset="0"/>
              <a:buChar char="•"/>
            </a:pPr>
            <a:r>
              <a:rPr lang="en-GB"/>
              <a:t>Baseline characteristics reasonable reflection of people in the NHS (heavily pretreated) rather than the potential use earlier in the treatment pathway allowed by the marketing authorisation</a:t>
            </a:r>
          </a:p>
          <a:p>
            <a:pPr marL="285750" indent="-285750">
              <a:lnSpc>
                <a:spcPct val="100000"/>
              </a:lnSpc>
              <a:spcBef>
                <a:spcPts val="0"/>
              </a:spcBef>
              <a:buFont typeface="Arial" panose="020B0604020202020204" pitchFamily="34" charset="0"/>
              <a:buChar char="•"/>
            </a:pPr>
            <a:r>
              <a:rPr lang="en-GB"/>
              <a:t>Due to a lack of evidence, EAG experts would not want to use </a:t>
            </a:r>
            <a:r>
              <a:rPr lang="en-GB" err="1"/>
              <a:t>cabozantinib</a:t>
            </a:r>
            <a:r>
              <a:rPr lang="en-GB"/>
              <a:t> as an earlier treatment line than reflected in CABINET</a:t>
            </a:r>
          </a:p>
        </p:txBody>
      </p:sp>
      <p:sp>
        <p:nvSpPr>
          <p:cNvPr id="5" name="Text Placeholder 13">
            <a:extLst>
              <a:ext uri="{FF2B5EF4-FFF2-40B4-BE49-F238E27FC236}">
                <a16:creationId xmlns:a16="http://schemas.microsoft.com/office/drawing/2014/main" id="{F8A0AF31-A573-E847-C3B5-2DC42D6AD5F3}"/>
              </a:ext>
            </a:extLst>
          </p:cNvPr>
          <p:cNvSpPr txBox="1">
            <a:spLocks/>
          </p:cNvSpPr>
          <p:nvPr/>
        </p:nvSpPr>
        <p:spPr>
          <a:xfrm>
            <a:off x="256161" y="6398514"/>
            <a:ext cx="11403779" cy="412483"/>
          </a:xfrm>
          <a:prstGeom prst="rect">
            <a:avLst/>
          </a:prstGeom>
          <a:solidFill>
            <a:schemeClr val="bg1"/>
          </a:solidFill>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1400" kern="1200">
                <a:solidFill>
                  <a:schemeClr val="tx1"/>
                </a:solidFill>
                <a:latin typeface="+mn-lt"/>
                <a:ea typeface="Inter" charset="0"/>
                <a:cs typeface="Inter"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1200">
                <a:latin typeface="Arial" panose="020B0604020202020204" pitchFamily="34" charset="0"/>
                <a:ea typeface="Lato" panose="020F0502020204030203" pitchFamily="34" charset="0"/>
                <a:cs typeface="Arial" panose="020B0604020202020204" pitchFamily="34" charset="0"/>
              </a:rPr>
              <a:t>Abbreviations: BSC, best supportive care; epNETs, extra-pancreatic neuroendocrine tumours; </a:t>
            </a:r>
            <a:r>
              <a:rPr lang="en-GB" sz="1200" err="1">
                <a:latin typeface="Arial" panose="020B0604020202020204" pitchFamily="34" charset="0"/>
                <a:ea typeface="Lato" panose="020F0502020204030203" pitchFamily="34" charset="0"/>
                <a:cs typeface="Arial" panose="020B0604020202020204" pitchFamily="34" charset="0"/>
              </a:rPr>
              <a:t>pNETs</a:t>
            </a:r>
            <a:r>
              <a:rPr lang="en-GB" sz="1200">
                <a:latin typeface="Arial" panose="020B0604020202020204" pitchFamily="34" charset="0"/>
                <a:ea typeface="Lato" panose="020F0502020204030203" pitchFamily="34" charset="0"/>
                <a:cs typeface="Arial" panose="020B0604020202020204" pitchFamily="34" charset="0"/>
              </a:rPr>
              <a:t>, pancreatic neuroendocrine tumours; PRRT, P</a:t>
            </a:r>
            <a:r>
              <a:rPr lang="en-GB" sz="1200">
                <a:latin typeface="Arial" panose="020B0604020202020204" pitchFamily="34" charset="0"/>
                <a:cs typeface="Arial" panose="020B0604020202020204" pitchFamily="34" charset="0"/>
              </a:rPr>
              <a:t>eptide receptor radionuclide therapy</a:t>
            </a:r>
            <a:r>
              <a:rPr lang="en-GB" sz="1200">
                <a:latin typeface="Arial" panose="020B0604020202020204" pitchFamily="34" charset="0"/>
                <a:ea typeface="Lato" panose="020F0502020204030203" pitchFamily="34" charset="0"/>
                <a:cs typeface="Arial" panose="020B0604020202020204" pitchFamily="34" charset="0"/>
              </a:rPr>
              <a:t>; SD, standard deviation; SSA, somatostatin analogue;</a:t>
            </a:r>
            <a:r>
              <a:rPr lang="en-GB"/>
              <a:t> </a:t>
            </a:r>
            <a:r>
              <a:rPr lang="en-GB" sz="1200">
                <a:latin typeface="Arial" panose="020B0604020202020204" pitchFamily="34" charset="0"/>
                <a:cs typeface="Arial" panose="020B0604020202020204" pitchFamily="34" charset="0"/>
              </a:rPr>
              <a:t>TKI, tyrosine kinase inhibitor; VEGFR, vascular endothelial growth factor receptor</a:t>
            </a:r>
            <a:endParaRPr lang="en-GB" sz="1200">
              <a:latin typeface="Arial" panose="020B0604020202020204" pitchFamily="34" charset="0"/>
              <a:ea typeface="Lato" panose="020F0502020204030203" pitchFamily="34" charset="0"/>
              <a:cs typeface="Arial" panose="020B0604020202020204" pitchFamily="34" charset="0"/>
            </a:endParaRPr>
          </a:p>
        </p:txBody>
      </p:sp>
    </p:spTree>
    <p:extLst>
      <p:ext uri="{BB962C8B-B14F-4D97-AF65-F5344CB8AC3E}">
        <p14:creationId xmlns:p14="http://schemas.microsoft.com/office/powerpoint/2010/main" val="350402889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EC1B8F6-B0BC-74AF-BD9D-B11C911E0FC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1B467EA-BCEE-B259-0EE2-A167F4F8932D}"/>
              </a:ext>
            </a:extLst>
          </p:cNvPr>
          <p:cNvSpPr>
            <a:spLocks noGrp="1"/>
          </p:cNvSpPr>
          <p:nvPr>
            <p:ph type="title"/>
          </p:nvPr>
        </p:nvSpPr>
        <p:spPr>
          <a:xfrm>
            <a:off x="267053" y="194288"/>
            <a:ext cx="10983690" cy="523220"/>
          </a:xfrm>
        </p:spPr>
        <p:txBody>
          <a:bodyPr>
            <a:noAutofit/>
          </a:bodyPr>
          <a:lstStyle/>
          <a:p>
            <a:r>
              <a:rPr lang="en-GB"/>
              <a:t>Issue 1: Relevant comparators</a:t>
            </a:r>
          </a:p>
        </p:txBody>
      </p:sp>
      <p:sp>
        <p:nvSpPr>
          <p:cNvPr id="3" name="Text Placeholder 2" descr="Background: No head-to-head data available after 6 months. At clarification, company conducted PSM analysis of changes in best VA between LEROS (ITT) and CaRS-I &amp; II at Month 24&#10;Sex, age, genotype, month since recent &amp; first symptom onset, number of symptomatic eyes, and logMAR for left and right at baseline, were the prognostic factors included in PSM &#10;68 of 84 available people from CaRS I and CaRS II matched to 68 of 125 LEROS ITT population &#10;&#10;">
            <a:extLst>
              <a:ext uri="{FF2B5EF4-FFF2-40B4-BE49-F238E27FC236}">
                <a16:creationId xmlns:a16="http://schemas.microsoft.com/office/drawing/2014/main" id="{D9BEF458-907D-476C-5E5E-56181DA19C49}"/>
              </a:ext>
            </a:extLst>
          </p:cNvPr>
          <p:cNvSpPr>
            <a:spLocks noGrp="1"/>
          </p:cNvSpPr>
          <p:nvPr>
            <p:ph type="body" sz="quarter" idx="12"/>
          </p:nvPr>
        </p:nvSpPr>
        <p:spPr>
          <a:xfrm>
            <a:off x="267053" y="1036494"/>
            <a:ext cx="11777598" cy="432738"/>
          </a:xfrm>
          <a:ln w="28575">
            <a:solidFill>
              <a:schemeClr val="accent1"/>
            </a:solidFill>
          </a:ln>
        </p:spPr>
        <p:txBody>
          <a:bodyPr/>
          <a:lstStyle/>
          <a:p>
            <a:pPr>
              <a:lnSpc>
                <a:spcPts val="2160"/>
              </a:lnSpc>
              <a:spcBef>
                <a:spcPts val="0"/>
              </a:spcBef>
            </a:pPr>
            <a:r>
              <a:rPr lang="en-GB" b="1"/>
              <a:t>Background </a:t>
            </a:r>
            <a:r>
              <a:rPr lang="en-GB"/>
              <a:t>CABINET does not fully reflect MA population and company’s intended position for </a:t>
            </a:r>
            <a:r>
              <a:rPr lang="en-GB" err="1"/>
              <a:t>cabozantinib</a:t>
            </a:r>
            <a:endParaRPr lang="en-GB" strike="sngStrike">
              <a:solidFill>
                <a:srgbClr val="FF0000"/>
              </a:solidFill>
            </a:endParaRPr>
          </a:p>
        </p:txBody>
      </p:sp>
      <p:sp>
        <p:nvSpPr>
          <p:cNvPr id="5" name="Text Placeholder 2" descr=" EAG consider baseline characteristics reasonably balanced/less imbalanced than unmatched population but:&#10;age of symptom onset is younger in SoC &#10;higher prevalence of milder T14484C in idebenone group &#10;Point estimates of negligible/negative long-term benefits are low and suggest PSM underestimates effect&#10;">
            <a:extLst>
              <a:ext uri="{FF2B5EF4-FFF2-40B4-BE49-F238E27FC236}">
                <a16:creationId xmlns:a16="http://schemas.microsoft.com/office/drawing/2014/main" id="{B8518090-DA2E-F3D1-0A3D-0759FCDEB4C0}"/>
              </a:ext>
            </a:extLst>
          </p:cNvPr>
          <p:cNvSpPr txBox="1">
            <a:spLocks/>
          </p:cNvSpPr>
          <p:nvPr/>
        </p:nvSpPr>
        <p:spPr>
          <a:xfrm>
            <a:off x="267053" y="1564032"/>
            <a:ext cx="11777600" cy="1482637"/>
          </a:xfrm>
          <a:prstGeom prst="rect">
            <a:avLst/>
          </a:prstGeom>
          <a:ln w="28575">
            <a:solidFill>
              <a:schemeClr val="tx1"/>
            </a:solidFill>
          </a:ln>
        </p:spPr>
        <p:txBody>
          <a:bodyPr vert="horz" lIns="91440" tIns="45720" rIns="91440" bIns="45720" rtlCol="0">
            <a:noAutofit/>
          </a:bodyPr>
          <a:lstStyle>
            <a:lvl1pPr marL="0" indent="0" algn="l" defTabSz="914400" rtl="0" eaLnBrk="1" latinLnBrk="0" hangingPunct="1">
              <a:lnSpc>
                <a:spcPct val="114000"/>
              </a:lnSpc>
              <a:spcBef>
                <a:spcPts val="1000"/>
              </a:spcBef>
              <a:buFont typeface="Arial" panose="020B0604020202020204" pitchFamily="34" charset="0"/>
              <a:buNone/>
              <a:defRPr sz="1800" kern="1200">
                <a:solidFill>
                  <a:schemeClr val="tx1"/>
                </a:solidFill>
                <a:latin typeface="Lato" panose="020F0502020204030203" pitchFamily="34" charset="0"/>
                <a:ea typeface="Lato" panose="020F0502020204030203" pitchFamily="34" charset="0"/>
                <a:cs typeface="Lato" panose="020F0502020204030203" pitchFamily="34" charset="0"/>
              </a:defRPr>
            </a:lvl1pPr>
            <a:lvl2pPr marL="685800" indent="-228600" algn="l" defTabSz="914400" rtl="0" eaLnBrk="1" latinLnBrk="0" hangingPunct="1">
              <a:lnSpc>
                <a:spcPct val="114000"/>
              </a:lnSpc>
              <a:spcBef>
                <a:spcPts val="500"/>
              </a:spcBef>
              <a:buFont typeface="Arial" panose="020B0604020202020204" pitchFamily="34" charset="0"/>
              <a:buChar char="•"/>
              <a:defRPr sz="1800" kern="1200">
                <a:solidFill>
                  <a:schemeClr val="tx1"/>
                </a:solidFill>
                <a:latin typeface="Lato" panose="020F0502020204030203" pitchFamily="34" charset="0"/>
                <a:ea typeface="Lato" panose="020F0502020204030203" pitchFamily="34" charset="0"/>
                <a:cs typeface="+mn-cs"/>
              </a:defRPr>
            </a:lvl2pPr>
            <a:lvl3pPr marL="1143000" indent="-228600" algn="l" defTabSz="914400" rtl="0" eaLnBrk="1" latinLnBrk="0" hangingPunct="1">
              <a:lnSpc>
                <a:spcPct val="114000"/>
              </a:lnSpc>
              <a:spcBef>
                <a:spcPts val="500"/>
              </a:spcBef>
              <a:buFont typeface="Arial" panose="020B0604020202020204" pitchFamily="34" charset="0"/>
              <a:buChar char="•"/>
              <a:defRPr sz="1800" kern="1200">
                <a:solidFill>
                  <a:schemeClr val="tx1"/>
                </a:solidFill>
                <a:latin typeface="Lato" panose="020F0502020204030203" pitchFamily="34" charset="0"/>
                <a:ea typeface="Lato" panose="020F0502020204030203" pitchFamily="34" charset="0"/>
                <a:cs typeface="+mn-cs"/>
              </a:defRPr>
            </a:lvl3pPr>
            <a:lvl4pPr marL="1600200" indent="-228600" algn="l" defTabSz="914400" rtl="0" eaLnBrk="1" latinLnBrk="0" hangingPunct="1">
              <a:lnSpc>
                <a:spcPct val="114000"/>
              </a:lnSpc>
              <a:spcBef>
                <a:spcPts val="500"/>
              </a:spcBef>
              <a:buFont typeface="Arial" panose="020B0604020202020204" pitchFamily="34" charset="0"/>
              <a:buChar char="•"/>
              <a:defRPr sz="1800" kern="1200">
                <a:solidFill>
                  <a:schemeClr val="tx1"/>
                </a:solidFill>
                <a:latin typeface="Lato" panose="020F0502020204030203" pitchFamily="34" charset="0"/>
                <a:ea typeface="Lato" panose="020F0502020204030203" pitchFamily="34" charset="0"/>
                <a:cs typeface="+mn-cs"/>
              </a:defRPr>
            </a:lvl4pPr>
            <a:lvl5pPr marL="2057400" indent="-228600" algn="l" defTabSz="914400" rtl="0" eaLnBrk="1" latinLnBrk="0" hangingPunct="1">
              <a:lnSpc>
                <a:spcPct val="114000"/>
              </a:lnSpc>
              <a:spcBef>
                <a:spcPts val="500"/>
              </a:spcBef>
              <a:buFont typeface="Arial" panose="020B0604020202020204" pitchFamily="34" charset="0"/>
              <a:buChar char="•"/>
              <a:defRPr sz="1800" kern="1200">
                <a:solidFill>
                  <a:schemeClr val="tx1"/>
                </a:solidFill>
                <a:latin typeface="Lato" panose="020F0502020204030203" pitchFamily="34" charset="0"/>
                <a:ea typeface="Lato" panose="020F0502020204030203" pitchFamily="34"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spcBef>
                <a:spcPts val="0"/>
              </a:spcBef>
            </a:pPr>
            <a:r>
              <a:rPr lang="en-GB" b="1">
                <a:latin typeface="Arial" panose="020B0604020202020204" pitchFamily="34" charset="0"/>
                <a:cs typeface="Arial" panose="020B0604020202020204" pitchFamily="34" charset="0"/>
              </a:rPr>
              <a:t>Company </a:t>
            </a:r>
          </a:p>
          <a:p>
            <a:pPr marL="285750" indent="-285750">
              <a:lnSpc>
                <a:spcPts val="2160"/>
              </a:lnSpc>
              <a:spcBef>
                <a:spcPts val="0"/>
              </a:spcBef>
              <a:buFont typeface="Arial" panose="020B0604020202020204" pitchFamily="34" charset="0"/>
              <a:buChar char="•"/>
            </a:pPr>
            <a:r>
              <a:rPr lang="en-GB">
                <a:latin typeface="Arial" panose="020B0604020202020204" pitchFamily="34" charset="0"/>
                <a:cs typeface="Arial" panose="020B0604020202020204" pitchFamily="34" charset="0"/>
              </a:rPr>
              <a:t>MA is broad and does not restrict by primary tumour site, grade, SSTR expression and functional status</a:t>
            </a:r>
          </a:p>
          <a:p>
            <a:pPr marL="285750" indent="-285750">
              <a:lnSpc>
                <a:spcPts val="2160"/>
              </a:lnSpc>
              <a:spcBef>
                <a:spcPts val="0"/>
              </a:spcBef>
              <a:buFont typeface="Arial" panose="020B0604020202020204" pitchFamily="34" charset="0"/>
              <a:buChar char="•"/>
            </a:pPr>
            <a:r>
              <a:rPr lang="en-GB">
                <a:latin typeface="Arial" panose="020B0604020202020204" pitchFamily="34" charset="0"/>
                <a:cs typeface="Arial" panose="020B0604020202020204" pitchFamily="34" charset="0"/>
              </a:rPr>
              <a:t>Heterogeneity and restricted indications of available treatments means there is no consistent treatment pathway</a:t>
            </a:r>
          </a:p>
          <a:p>
            <a:pPr marL="285750" indent="-285750">
              <a:lnSpc>
                <a:spcPts val="2160"/>
              </a:lnSpc>
              <a:spcBef>
                <a:spcPts val="0"/>
              </a:spcBef>
              <a:buFont typeface="Arial" panose="020B0604020202020204" pitchFamily="34" charset="0"/>
              <a:buChar char="•"/>
            </a:pPr>
            <a:r>
              <a:rPr lang="en-GB">
                <a:latin typeface="Arial" panose="020B0604020202020204" pitchFamily="34" charset="0"/>
                <a:cs typeface="Arial" panose="020B0604020202020204" pitchFamily="34" charset="0"/>
              </a:rPr>
              <a:t>Systemic treatment after progression are individualised and usually based on specific patient characteristics</a:t>
            </a:r>
          </a:p>
          <a:p>
            <a:pPr marL="285750" indent="-285750">
              <a:lnSpc>
                <a:spcPts val="2160"/>
              </a:lnSpc>
              <a:spcBef>
                <a:spcPts val="0"/>
              </a:spcBef>
              <a:buFont typeface="Arial" panose="020B0604020202020204" pitchFamily="34" charset="0"/>
              <a:buChar char="•"/>
            </a:pPr>
            <a:r>
              <a:rPr lang="en-GB">
                <a:latin typeface="Arial" panose="020B0604020202020204" pitchFamily="34" charset="0"/>
                <a:cs typeface="Arial" panose="020B0604020202020204" pitchFamily="34" charset="0"/>
              </a:rPr>
              <a:t>BSC is the only relevant comparator for </a:t>
            </a:r>
            <a:r>
              <a:rPr lang="en-GB" err="1">
                <a:latin typeface="Arial" panose="020B0604020202020204" pitchFamily="34" charset="0"/>
                <a:cs typeface="Arial" panose="020B0604020202020204" pitchFamily="34" charset="0"/>
              </a:rPr>
              <a:t>cabozantinib</a:t>
            </a:r>
            <a:r>
              <a:rPr lang="en-GB">
                <a:latin typeface="Arial" panose="020B0604020202020204" pitchFamily="34" charset="0"/>
                <a:cs typeface="Arial" panose="020B0604020202020204" pitchFamily="34" charset="0"/>
              </a:rPr>
              <a:t>, so no other comparisons were provided</a:t>
            </a:r>
          </a:p>
        </p:txBody>
      </p:sp>
      <p:sp>
        <p:nvSpPr>
          <p:cNvPr id="11" name="Text Placeholder 2" descr=" EAG consider baseline characteristics reasonably balanced/less imbalanced than unmatched population but:&#10;age of symptom onset is younger in SoC &#10;higher prevalence of milder T14484C in idebenone group &#10;Point estimates of negligible/negative long-term benefits are low and suggest PSM underestimates effect&#10;">
            <a:extLst>
              <a:ext uri="{FF2B5EF4-FFF2-40B4-BE49-F238E27FC236}">
                <a16:creationId xmlns:a16="http://schemas.microsoft.com/office/drawing/2014/main" id="{26D8D14F-4882-66CC-CAF6-512365019DD3}"/>
              </a:ext>
            </a:extLst>
          </p:cNvPr>
          <p:cNvSpPr txBox="1">
            <a:spLocks/>
          </p:cNvSpPr>
          <p:nvPr/>
        </p:nvSpPr>
        <p:spPr>
          <a:xfrm>
            <a:off x="267054" y="3128925"/>
            <a:ext cx="7076722" cy="3205200"/>
          </a:xfrm>
          <a:prstGeom prst="rect">
            <a:avLst/>
          </a:prstGeom>
          <a:solidFill>
            <a:schemeClr val="bg1"/>
          </a:solidFill>
          <a:ln w="28575">
            <a:solidFill>
              <a:schemeClr val="tx1"/>
            </a:solidFill>
          </a:ln>
        </p:spPr>
        <p:txBody>
          <a:bodyPr vert="horz" lIns="91440" tIns="45720" rIns="91440" bIns="45720" rtlCol="0">
            <a:noAutofit/>
          </a:bodyPr>
          <a:lstStyle>
            <a:lvl1pPr marL="0" indent="0" algn="l" defTabSz="914400" rtl="0" eaLnBrk="1" latinLnBrk="0" hangingPunct="1">
              <a:lnSpc>
                <a:spcPct val="114000"/>
              </a:lnSpc>
              <a:spcBef>
                <a:spcPts val="1000"/>
              </a:spcBef>
              <a:buFont typeface="Arial" panose="020B0604020202020204" pitchFamily="34" charset="0"/>
              <a:buNone/>
              <a:defRPr sz="1800" kern="1200">
                <a:solidFill>
                  <a:schemeClr val="tx1"/>
                </a:solidFill>
                <a:latin typeface="Lato" panose="020F0502020204030203" pitchFamily="34" charset="0"/>
                <a:ea typeface="Lato" panose="020F0502020204030203" pitchFamily="34" charset="0"/>
                <a:cs typeface="Lato" panose="020F0502020204030203" pitchFamily="34" charset="0"/>
              </a:defRPr>
            </a:lvl1pPr>
            <a:lvl2pPr marL="685800" indent="-228600" algn="l" defTabSz="914400" rtl="0" eaLnBrk="1" latinLnBrk="0" hangingPunct="1">
              <a:lnSpc>
                <a:spcPct val="114000"/>
              </a:lnSpc>
              <a:spcBef>
                <a:spcPts val="500"/>
              </a:spcBef>
              <a:buFont typeface="Arial" panose="020B0604020202020204" pitchFamily="34" charset="0"/>
              <a:buChar char="•"/>
              <a:defRPr sz="1800" kern="1200">
                <a:solidFill>
                  <a:schemeClr val="tx1"/>
                </a:solidFill>
                <a:latin typeface="Lato" panose="020F0502020204030203" pitchFamily="34" charset="0"/>
                <a:ea typeface="Lato" panose="020F0502020204030203" pitchFamily="34" charset="0"/>
                <a:cs typeface="+mn-cs"/>
              </a:defRPr>
            </a:lvl2pPr>
            <a:lvl3pPr marL="1143000" indent="-228600" algn="l" defTabSz="914400" rtl="0" eaLnBrk="1" latinLnBrk="0" hangingPunct="1">
              <a:lnSpc>
                <a:spcPct val="114000"/>
              </a:lnSpc>
              <a:spcBef>
                <a:spcPts val="500"/>
              </a:spcBef>
              <a:buFont typeface="Arial" panose="020B0604020202020204" pitchFamily="34" charset="0"/>
              <a:buChar char="•"/>
              <a:defRPr sz="1800" kern="1200">
                <a:solidFill>
                  <a:schemeClr val="tx1"/>
                </a:solidFill>
                <a:latin typeface="Lato" panose="020F0502020204030203" pitchFamily="34" charset="0"/>
                <a:ea typeface="Lato" panose="020F0502020204030203" pitchFamily="34" charset="0"/>
                <a:cs typeface="+mn-cs"/>
              </a:defRPr>
            </a:lvl3pPr>
            <a:lvl4pPr marL="1600200" indent="-228600" algn="l" defTabSz="914400" rtl="0" eaLnBrk="1" latinLnBrk="0" hangingPunct="1">
              <a:lnSpc>
                <a:spcPct val="114000"/>
              </a:lnSpc>
              <a:spcBef>
                <a:spcPts val="500"/>
              </a:spcBef>
              <a:buFont typeface="Arial" panose="020B0604020202020204" pitchFamily="34" charset="0"/>
              <a:buChar char="•"/>
              <a:defRPr sz="1800" kern="1200">
                <a:solidFill>
                  <a:schemeClr val="tx1"/>
                </a:solidFill>
                <a:latin typeface="Lato" panose="020F0502020204030203" pitchFamily="34" charset="0"/>
                <a:ea typeface="Lato" panose="020F0502020204030203" pitchFamily="34" charset="0"/>
                <a:cs typeface="+mn-cs"/>
              </a:defRPr>
            </a:lvl4pPr>
            <a:lvl5pPr marL="2057400" indent="-228600" algn="l" defTabSz="914400" rtl="0" eaLnBrk="1" latinLnBrk="0" hangingPunct="1">
              <a:lnSpc>
                <a:spcPct val="114000"/>
              </a:lnSpc>
              <a:spcBef>
                <a:spcPts val="500"/>
              </a:spcBef>
              <a:buFont typeface="Arial" panose="020B0604020202020204" pitchFamily="34" charset="0"/>
              <a:buChar char="•"/>
              <a:defRPr sz="1800" kern="1200">
                <a:solidFill>
                  <a:schemeClr val="tx1"/>
                </a:solidFill>
                <a:latin typeface="Lato" panose="020F0502020204030203" pitchFamily="34" charset="0"/>
                <a:ea typeface="Lato" panose="020F0502020204030203" pitchFamily="34"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ts val="2160"/>
              </a:lnSpc>
              <a:spcBef>
                <a:spcPts val="0"/>
              </a:spcBef>
            </a:pPr>
            <a:r>
              <a:rPr lang="en-GB" b="1">
                <a:latin typeface="Arial" panose="020B0604020202020204" pitchFamily="34" charset="0"/>
                <a:cs typeface="Arial" panose="020B0604020202020204" pitchFamily="34" charset="0"/>
              </a:rPr>
              <a:t>EAG</a:t>
            </a:r>
          </a:p>
          <a:p>
            <a:pPr marL="285750" indent="-285750">
              <a:lnSpc>
                <a:spcPts val="2160"/>
              </a:lnSpc>
              <a:spcBef>
                <a:spcPts val="0"/>
              </a:spcBef>
              <a:buFont typeface="Arial" panose="020B0604020202020204" pitchFamily="34" charset="0"/>
              <a:buChar char="•"/>
            </a:pPr>
            <a:r>
              <a:rPr lang="en-GB">
                <a:latin typeface="Arial" panose="020B0604020202020204" pitchFamily="34" charset="0"/>
                <a:cs typeface="Arial" panose="020B0604020202020204" pitchFamily="34" charset="0"/>
              </a:rPr>
              <a:t>CABINET population was heavily pretreated</a:t>
            </a:r>
            <a:r>
              <a:rPr lang="en-GB">
                <a:latin typeface="Arial" panose="020B0604020202020204" pitchFamily="34" charset="0"/>
              </a:rPr>
              <a:t> →</a:t>
            </a:r>
            <a:r>
              <a:rPr lang="en-GB">
                <a:latin typeface="Arial" panose="020B0604020202020204" pitchFamily="34" charset="0"/>
                <a:cs typeface="Arial" panose="020B0604020202020204" pitchFamily="34" charset="0"/>
              </a:rPr>
              <a:t> people had mean number of 3 systemic treatments excluding SSAs (</a:t>
            </a:r>
            <a:r>
              <a:rPr lang="en-GB">
                <a:latin typeface="Arial" panose="020B0604020202020204" pitchFamily="34" charset="0"/>
                <a:cs typeface="Arial" panose="020B0604020202020204" pitchFamily="34" charset="0"/>
                <a:hlinkClick r:id="rId3" action="ppaction://hlinksldjump"/>
              </a:rPr>
              <a:t>see slide</a:t>
            </a:r>
            <a:r>
              <a:rPr lang="en-GB">
                <a:latin typeface="Arial" panose="020B0604020202020204" pitchFamily="34" charset="0"/>
                <a:cs typeface="Arial" panose="020B0604020202020204" pitchFamily="34" charset="0"/>
              </a:rPr>
              <a:t>)</a:t>
            </a:r>
          </a:p>
          <a:p>
            <a:pPr marL="285750" indent="-285750">
              <a:lnSpc>
                <a:spcPts val="2160"/>
              </a:lnSpc>
              <a:spcBef>
                <a:spcPts val="0"/>
              </a:spcBef>
              <a:buFont typeface="Arial" panose="020B0604020202020204" pitchFamily="34" charset="0"/>
              <a:buChar char="•"/>
            </a:pPr>
            <a:r>
              <a:rPr lang="en-GB">
                <a:latin typeface="Arial" panose="020B0604020202020204" pitchFamily="34" charset="0"/>
                <a:cs typeface="Arial" panose="020B0604020202020204" pitchFamily="34" charset="0"/>
              </a:rPr>
              <a:t>Considers 2 populations relevant to assessment:</a:t>
            </a:r>
          </a:p>
          <a:p>
            <a:pPr lvl="1">
              <a:lnSpc>
                <a:spcPts val="2160"/>
              </a:lnSpc>
              <a:spcBef>
                <a:spcPts val="0"/>
              </a:spcBef>
              <a:buFont typeface="Courier New" panose="02070309020205020404" pitchFamily="49" charset="0"/>
              <a:buChar char="o"/>
            </a:pPr>
            <a:r>
              <a:rPr lang="en-GB">
                <a:latin typeface="Arial" panose="020B0604020202020204" pitchFamily="34" charset="0"/>
                <a:cs typeface="Arial" panose="020B0604020202020204" pitchFamily="34" charset="0"/>
              </a:rPr>
              <a:t>“heavily pre-treated” (&gt;3 treatments/later line): BSC relevant comparator</a:t>
            </a:r>
          </a:p>
          <a:p>
            <a:pPr lvl="1">
              <a:lnSpc>
                <a:spcPts val="2160"/>
              </a:lnSpc>
              <a:spcBef>
                <a:spcPts val="0"/>
              </a:spcBef>
              <a:buFont typeface="Courier New" panose="02070309020205020404" pitchFamily="49" charset="0"/>
              <a:buChar char="o"/>
            </a:pPr>
            <a:r>
              <a:rPr lang="en-GB">
                <a:latin typeface="Arial" panose="020B0604020202020204" pitchFamily="34" charset="0"/>
                <a:cs typeface="Arial" panose="020B0604020202020204" pitchFamily="34" charset="0"/>
              </a:rPr>
              <a:t>“less heavily pre-treated” (1 prior treatment/earlier line): PRRT, </a:t>
            </a:r>
            <a:r>
              <a:rPr lang="en-GB" err="1">
                <a:latin typeface="Arial" panose="020B0604020202020204" pitchFamily="34" charset="0"/>
                <a:cs typeface="Arial" panose="020B0604020202020204" pitchFamily="34" charset="0"/>
              </a:rPr>
              <a:t>everolimus</a:t>
            </a:r>
            <a:r>
              <a:rPr lang="en-GB">
                <a:latin typeface="Arial" panose="020B0604020202020204" pitchFamily="34" charset="0"/>
                <a:cs typeface="Arial" panose="020B0604020202020204" pitchFamily="34" charset="0"/>
              </a:rPr>
              <a:t> or sunitinib, relevant comparators</a:t>
            </a:r>
          </a:p>
          <a:p>
            <a:pPr marL="285750" indent="-285750">
              <a:lnSpc>
                <a:spcPts val="2160"/>
              </a:lnSpc>
              <a:spcBef>
                <a:spcPts val="0"/>
              </a:spcBef>
              <a:buFont typeface="Arial" panose="020B0604020202020204" pitchFamily="34" charset="0"/>
              <a:buChar char="•"/>
            </a:pPr>
            <a:r>
              <a:rPr lang="en-GB">
                <a:latin typeface="Arial" panose="020B0604020202020204" pitchFamily="34" charset="0"/>
                <a:cs typeface="Arial" panose="020B0604020202020204" pitchFamily="34" charset="0"/>
              </a:rPr>
              <a:t>Provided CE results separately for sub-populations and presented exploratory ITCs for comparison with sunitinib and </a:t>
            </a:r>
            <a:r>
              <a:rPr lang="en-GB" err="1">
                <a:latin typeface="Arial" panose="020B0604020202020204" pitchFamily="34" charset="0"/>
                <a:cs typeface="Arial" panose="020B0604020202020204" pitchFamily="34" charset="0"/>
              </a:rPr>
              <a:t>everolimus</a:t>
            </a:r>
            <a:r>
              <a:rPr lang="en-GB">
                <a:latin typeface="Arial" panose="020B0604020202020204" pitchFamily="34" charset="0"/>
                <a:cs typeface="Arial" panose="020B0604020202020204" pitchFamily="34" charset="0"/>
              </a:rPr>
              <a:t> </a:t>
            </a:r>
            <a:r>
              <a:rPr lang="en-GB">
                <a:latin typeface="Arial" panose="020B0604020202020204" pitchFamily="34" charset="0"/>
                <a:cs typeface="Arial" panose="020B0604020202020204" pitchFamily="34" charset="0"/>
                <a:hlinkClick r:id="rId4" action="ppaction://hlinksldjump"/>
              </a:rPr>
              <a:t>(see slide)</a:t>
            </a:r>
            <a:endParaRPr lang="en-GB">
              <a:latin typeface="Arial" panose="020B0604020202020204" pitchFamily="34" charset="0"/>
              <a:cs typeface="Arial" panose="020B0604020202020204" pitchFamily="34" charset="0"/>
            </a:endParaRPr>
          </a:p>
        </p:txBody>
      </p:sp>
      <p:grpSp>
        <p:nvGrpSpPr>
          <p:cNvPr id="15" name="Group 14">
            <a:extLst>
              <a:ext uri="{FF2B5EF4-FFF2-40B4-BE49-F238E27FC236}">
                <a16:creationId xmlns:a16="http://schemas.microsoft.com/office/drawing/2014/main" id="{99B562E4-874C-E684-E962-A66D2527E747}"/>
              </a:ext>
            </a:extLst>
          </p:cNvPr>
          <p:cNvGrpSpPr/>
          <p:nvPr/>
        </p:nvGrpSpPr>
        <p:grpSpPr>
          <a:xfrm>
            <a:off x="7843918" y="5328002"/>
            <a:ext cx="4081028" cy="834614"/>
            <a:chOff x="2258784" y="5446116"/>
            <a:chExt cx="9393807" cy="463464"/>
          </a:xfrm>
        </p:grpSpPr>
        <p:sp>
          <p:nvSpPr>
            <p:cNvPr id="16" name="Rectangle 15" descr="Question to committee">
              <a:extLst>
                <a:ext uri="{FF2B5EF4-FFF2-40B4-BE49-F238E27FC236}">
                  <a16:creationId xmlns:a16="http://schemas.microsoft.com/office/drawing/2014/main" id="{72D63290-D21A-0DFB-9AC8-8407A302EFE4}"/>
                </a:ext>
                <a:ext uri="{C183D7F6-B498-43B3-948B-1728B52AA6E4}">
                  <adec:decorative xmlns:adec="http://schemas.microsoft.com/office/drawing/2017/decorative" val="0"/>
                </a:ext>
              </a:extLst>
            </p:cNvPr>
            <p:cNvSpPr/>
            <p:nvPr/>
          </p:nvSpPr>
          <p:spPr>
            <a:xfrm>
              <a:off x="3330060" y="5446116"/>
              <a:ext cx="8322531" cy="463463"/>
            </a:xfrm>
            <a:prstGeom prst="rect">
              <a:avLst/>
            </a:prstGeom>
            <a:solidFill>
              <a:schemeClr val="accent3"/>
            </a:solidFill>
            <a:ln>
              <a:noFill/>
            </a:ln>
          </p:spPr>
          <p:style>
            <a:lnRef idx="0">
              <a:scrgbClr r="0" g="0" b="0"/>
            </a:lnRef>
            <a:fillRef idx="0">
              <a:scrgbClr r="0" g="0" b="0"/>
            </a:fillRef>
            <a:effectRef idx="0">
              <a:scrgbClr r="0" g="0" b="0"/>
            </a:effectRef>
            <a:fontRef idx="minor">
              <a:schemeClr val="lt1"/>
            </a:fontRef>
          </p:style>
          <p:txBody>
            <a:bodyPr lIns="252000" rtlCol="0" anchor="ctr"/>
            <a:lstStyle/>
            <a:p>
              <a:r>
                <a:rPr lang="en-GB">
                  <a:solidFill>
                    <a:srgbClr val="000000"/>
                  </a:solidFill>
                  <a:latin typeface="Arial" panose="020B0604020202020204" pitchFamily="34" charset="0"/>
                  <a:ea typeface="Lato"/>
                  <a:cs typeface="Arial" panose="020B0604020202020204" pitchFamily="34" charset="0"/>
                </a:rPr>
                <a:t>Are PRRT, </a:t>
              </a:r>
              <a:r>
                <a:rPr lang="en-GB" err="1">
                  <a:solidFill>
                    <a:srgbClr val="000000"/>
                  </a:solidFill>
                  <a:latin typeface="Arial" panose="020B0604020202020204" pitchFamily="34" charset="0"/>
                  <a:ea typeface="Lato"/>
                  <a:cs typeface="Arial" panose="020B0604020202020204" pitchFamily="34" charset="0"/>
                </a:rPr>
                <a:t>everolimus</a:t>
              </a:r>
              <a:r>
                <a:rPr lang="en-GB">
                  <a:solidFill>
                    <a:srgbClr val="000000"/>
                  </a:solidFill>
                  <a:latin typeface="Arial" panose="020B0604020202020204" pitchFamily="34" charset="0"/>
                  <a:ea typeface="Lato"/>
                  <a:cs typeface="Arial" panose="020B0604020202020204" pitchFamily="34" charset="0"/>
                </a:rPr>
                <a:t> or sunitinib relevant comparators for </a:t>
              </a:r>
              <a:r>
                <a:rPr lang="en-GB" err="1">
                  <a:solidFill>
                    <a:srgbClr val="000000"/>
                  </a:solidFill>
                  <a:latin typeface="Arial" panose="020B0604020202020204" pitchFamily="34" charset="0"/>
                  <a:ea typeface="Lato"/>
                  <a:cs typeface="Arial" panose="020B0604020202020204" pitchFamily="34" charset="0"/>
                </a:rPr>
                <a:t>cabozantinib</a:t>
              </a:r>
              <a:r>
                <a:rPr lang="en-GB">
                  <a:solidFill>
                    <a:srgbClr val="000000"/>
                  </a:solidFill>
                  <a:latin typeface="Arial" panose="020B0604020202020204" pitchFamily="34" charset="0"/>
                  <a:ea typeface="Lato"/>
                  <a:cs typeface="Arial" panose="020B0604020202020204" pitchFamily="34" charset="0"/>
                </a:rPr>
                <a:t>? </a:t>
              </a:r>
            </a:p>
          </p:txBody>
        </p:sp>
        <p:grpSp>
          <p:nvGrpSpPr>
            <p:cNvPr id="17" name="Group 16">
              <a:extLst>
                <a:ext uri="{FF2B5EF4-FFF2-40B4-BE49-F238E27FC236}">
                  <a16:creationId xmlns:a16="http://schemas.microsoft.com/office/drawing/2014/main" id="{02981621-4910-CE15-B948-5A58EA1C954A}"/>
                </a:ext>
                <a:ext uri="{C183D7F6-B498-43B3-948B-1728B52AA6E4}">
                  <adec:decorative xmlns:adec="http://schemas.microsoft.com/office/drawing/2017/decorative" val="1"/>
                </a:ext>
              </a:extLst>
            </p:cNvPr>
            <p:cNvGrpSpPr/>
            <p:nvPr/>
          </p:nvGrpSpPr>
          <p:grpSpPr>
            <a:xfrm>
              <a:off x="2258784" y="5512367"/>
              <a:ext cx="1391208" cy="397213"/>
              <a:chOff x="-637709" y="4250214"/>
              <a:chExt cx="1391208" cy="397213"/>
            </a:xfrm>
          </p:grpSpPr>
          <p:sp>
            <p:nvSpPr>
              <p:cNvPr id="18" name="Oval 17">
                <a:extLst>
                  <a:ext uri="{FF2B5EF4-FFF2-40B4-BE49-F238E27FC236}">
                    <a16:creationId xmlns:a16="http://schemas.microsoft.com/office/drawing/2014/main" id="{514F9D63-AFD4-7DC6-732B-1FCE78FF2B9F}"/>
                  </a:ext>
                  <a:ext uri="{C183D7F6-B498-43B3-948B-1728B52AA6E4}">
                    <adec:decorative xmlns:adec="http://schemas.microsoft.com/office/drawing/2017/decorative" val="1"/>
                  </a:ext>
                </a:extLst>
              </p:cNvPr>
              <p:cNvSpPr/>
              <p:nvPr/>
            </p:nvSpPr>
            <p:spPr>
              <a:xfrm>
                <a:off x="-637709" y="4250214"/>
                <a:ext cx="1391208" cy="397212"/>
              </a:xfrm>
              <a:prstGeom prst="ellipse">
                <a:avLst/>
              </a:prstGeom>
              <a:solidFill>
                <a:schemeClr val="accent3"/>
              </a:solidFill>
              <a:ln>
                <a:solidFill>
                  <a:schemeClr val="bg1"/>
                </a:solidFill>
              </a:ln>
            </p:spPr>
            <p:style>
              <a:lnRef idx="0">
                <a:scrgbClr r="0" g="0" b="0"/>
              </a:lnRef>
              <a:fillRef idx="0">
                <a:scrgbClr r="0" g="0" b="0"/>
              </a:fillRef>
              <a:effectRef idx="0">
                <a:scrgbClr r="0" g="0" b="0"/>
              </a:effectRef>
              <a:fontRef idx="minor">
                <a:schemeClr val="lt1"/>
              </a:fontRef>
            </p:style>
            <p:txBody>
              <a:bodyPr rtlCol="0" anchor="ctr"/>
              <a:lstStyle/>
              <a:p>
                <a:pPr algn="ctr"/>
                <a:endParaRPr lang="en-GB">
                  <a:latin typeface="Arial" panose="020B0604020202020204" pitchFamily="34" charset="0"/>
                </a:endParaRPr>
              </a:p>
            </p:txBody>
          </p:sp>
          <p:pic>
            <p:nvPicPr>
              <p:cNvPr id="19" name="Graphic 18" descr="Chat with solid fill">
                <a:extLst>
                  <a:ext uri="{FF2B5EF4-FFF2-40B4-BE49-F238E27FC236}">
                    <a16:creationId xmlns:a16="http://schemas.microsoft.com/office/drawing/2014/main" id="{902BEDC2-08A0-79B2-4358-86CAF947A2E3}"/>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488530" y="4292397"/>
                <a:ext cx="1113585" cy="355030"/>
              </a:xfrm>
              <a:prstGeom prst="rect">
                <a:avLst/>
              </a:prstGeom>
            </p:spPr>
          </p:pic>
        </p:grpSp>
      </p:grpSp>
      <p:graphicFrame>
        <p:nvGraphicFramePr>
          <p:cNvPr id="13" name="Table 12">
            <a:extLst>
              <a:ext uri="{FF2B5EF4-FFF2-40B4-BE49-F238E27FC236}">
                <a16:creationId xmlns:a16="http://schemas.microsoft.com/office/drawing/2014/main" id="{C23AE625-7330-9F74-1409-24FFDD395F2C}"/>
              </a:ext>
            </a:extLst>
          </p:cNvPr>
          <p:cNvGraphicFramePr>
            <a:graphicFrameLocks noGrp="1"/>
          </p:cNvGraphicFramePr>
          <p:nvPr>
            <p:extLst>
              <p:ext uri="{D42A27DB-BD31-4B8C-83A1-F6EECF244321}">
                <p14:modId xmlns:p14="http://schemas.microsoft.com/office/powerpoint/2010/main" val="826223467"/>
              </p:ext>
            </p:extLst>
          </p:nvPr>
        </p:nvGraphicFramePr>
        <p:xfrm>
          <a:off x="7602169" y="3130401"/>
          <a:ext cx="4322778" cy="1645920"/>
        </p:xfrm>
        <a:graphic>
          <a:graphicData uri="http://schemas.openxmlformats.org/drawingml/2006/table">
            <a:tbl>
              <a:tblPr firstRow="1" bandRow="1">
                <a:tableStyleId>{5C22544A-7EE6-4342-B048-85BDC9FD1C3A}</a:tableStyleId>
              </a:tblPr>
              <a:tblGrid>
                <a:gridCol w="1731662">
                  <a:extLst>
                    <a:ext uri="{9D8B030D-6E8A-4147-A177-3AD203B41FA5}">
                      <a16:colId xmlns:a16="http://schemas.microsoft.com/office/drawing/2014/main" val="2108446821"/>
                    </a:ext>
                  </a:extLst>
                </a:gridCol>
                <a:gridCol w="1566190">
                  <a:extLst>
                    <a:ext uri="{9D8B030D-6E8A-4147-A177-3AD203B41FA5}">
                      <a16:colId xmlns:a16="http://schemas.microsoft.com/office/drawing/2014/main" val="1808937030"/>
                    </a:ext>
                  </a:extLst>
                </a:gridCol>
                <a:gridCol w="1024926">
                  <a:extLst>
                    <a:ext uri="{9D8B030D-6E8A-4147-A177-3AD203B41FA5}">
                      <a16:colId xmlns:a16="http://schemas.microsoft.com/office/drawing/2014/main" val="2696031670"/>
                    </a:ext>
                  </a:extLst>
                </a:gridCol>
              </a:tblGrid>
              <a:tr h="283965">
                <a:tc rowSpan="2">
                  <a:txBody>
                    <a:bodyPr/>
                    <a:lstStyle/>
                    <a:p>
                      <a:r>
                        <a:rPr lang="en-GB">
                          <a:latin typeface="Arial" panose="020B0604020202020204" pitchFamily="34" charset="0"/>
                        </a:rPr>
                        <a:t>% with 1 prior systemic treatment</a:t>
                      </a:r>
                    </a:p>
                  </a:txBody>
                  <a:tcPr>
                    <a:solidFill>
                      <a:schemeClr val="tx2"/>
                    </a:solidFill>
                  </a:tcPr>
                </a:tc>
                <a:tc gridSpan="2">
                  <a:txBody>
                    <a:bodyPr/>
                    <a:lstStyle/>
                    <a:p>
                      <a:pPr algn="ctr"/>
                      <a:r>
                        <a:rPr lang="en-GB">
                          <a:latin typeface="Arial" panose="020B0604020202020204" pitchFamily="34" charset="0"/>
                        </a:rPr>
                        <a:t>CABINET</a:t>
                      </a:r>
                    </a:p>
                  </a:txBody>
                  <a:tcPr>
                    <a:solidFill>
                      <a:schemeClr val="tx2"/>
                    </a:solidFill>
                  </a:tcPr>
                </a:tc>
                <a:tc hMerge="1">
                  <a:txBody>
                    <a:bodyPr/>
                    <a:lstStyle/>
                    <a:p>
                      <a:endParaRPr lang="en-GB"/>
                    </a:p>
                  </a:txBody>
                  <a:tcPr/>
                </a:tc>
                <a:extLst>
                  <a:ext uri="{0D108BD9-81ED-4DB2-BD59-A6C34878D82A}">
                    <a16:rowId xmlns:a16="http://schemas.microsoft.com/office/drawing/2014/main" val="1950737702"/>
                  </a:ext>
                </a:extLst>
              </a:tr>
              <a:tr h="425948">
                <a:tc vMerge="1">
                  <a:txBody>
                    <a:bodyPr/>
                    <a:lstStyle/>
                    <a:p>
                      <a:endParaRPr lang="en-GB"/>
                    </a:p>
                  </a:txBody>
                  <a:tcPr/>
                </a:tc>
                <a:tc>
                  <a:txBody>
                    <a:bodyPr/>
                    <a:lstStyle/>
                    <a:p>
                      <a:r>
                        <a:rPr lang="en-GB">
                          <a:latin typeface="Arial" panose="020B0604020202020204" pitchFamily="34" charset="0"/>
                        </a:rPr>
                        <a:t>Cabozantinib</a:t>
                      </a:r>
                    </a:p>
                  </a:txBody>
                  <a:tcPr/>
                </a:tc>
                <a:tc>
                  <a:txBody>
                    <a:bodyPr/>
                    <a:lstStyle/>
                    <a:p>
                      <a:r>
                        <a:rPr lang="en-GB">
                          <a:latin typeface="Arial" panose="020B0604020202020204" pitchFamily="34" charset="0"/>
                        </a:rPr>
                        <a:t>Placebo</a:t>
                      </a:r>
                    </a:p>
                  </a:txBody>
                  <a:tcPr/>
                </a:tc>
                <a:extLst>
                  <a:ext uri="{0D108BD9-81ED-4DB2-BD59-A6C34878D82A}">
                    <a16:rowId xmlns:a16="http://schemas.microsoft.com/office/drawing/2014/main" val="79831355"/>
                  </a:ext>
                </a:extLst>
              </a:tr>
              <a:tr h="360619">
                <a:tc>
                  <a:txBody>
                    <a:bodyPr/>
                    <a:lstStyle/>
                    <a:p>
                      <a:r>
                        <a:rPr lang="en-GB" err="1">
                          <a:latin typeface="Arial" panose="020B0604020202020204" pitchFamily="34" charset="0"/>
                        </a:rPr>
                        <a:t>pNETs</a:t>
                      </a:r>
                      <a:endParaRPr lang="en-GB"/>
                    </a:p>
                  </a:txBody>
                  <a:tcPr/>
                </a:tc>
                <a:tc>
                  <a:txBody>
                    <a:bodyPr/>
                    <a:lstStyle/>
                    <a:p>
                      <a:pPr algn="ctr"/>
                      <a:r>
                        <a:rPr lang="en-GB">
                          <a:latin typeface="Arial" panose="020B0604020202020204" pitchFamily="34" charset="0"/>
                        </a:rPr>
                        <a:t>27%</a:t>
                      </a:r>
                    </a:p>
                  </a:txBody>
                  <a:tcPr/>
                </a:tc>
                <a:tc>
                  <a:txBody>
                    <a:bodyPr/>
                    <a:lstStyle/>
                    <a:p>
                      <a:pPr algn="ctr"/>
                      <a:r>
                        <a:rPr lang="en-GB">
                          <a:latin typeface="Arial" panose="020B0604020202020204" pitchFamily="34" charset="0"/>
                        </a:rPr>
                        <a:t>32%</a:t>
                      </a:r>
                    </a:p>
                  </a:txBody>
                  <a:tcPr/>
                </a:tc>
                <a:extLst>
                  <a:ext uri="{0D108BD9-81ED-4DB2-BD59-A6C34878D82A}">
                    <a16:rowId xmlns:a16="http://schemas.microsoft.com/office/drawing/2014/main" val="136179472"/>
                  </a:ext>
                </a:extLst>
              </a:tr>
              <a:tr h="360619">
                <a:tc>
                  <a:txBody>
                    <a:bodyPr/>
                    <a:lstStyle/>
                    <a:p>
                      <a:r>
                        <a:rPr lang="en-GB">
                          <a:latin typeface="Arial" panose="020B0604020202020204" pitchFamily="34" charset="0"/>
                        </a:rPr>
                        <a:t>epNETs</a:t>
                      </a:r>
                    </a:p>
                  </a:txBody>
                  <a:tcPr/>
                </a:tc>
                <a:tc>
                  <a:txBody>
                    <a:bodyPr/>
                    <a:lstStyle/>
                    <a:p>
                      <a:pPr algn="ctr"/>
                      <a:r>
                        <a:rPr lang="en-GB">
                          <a:latin typeface="Arial" panose="020B0604020202020204" pitchFamily="34" charset="0"/>
                        </a:rPr>
                        <a:t>44%</a:t>
                      </a:r>
                    </a:p>
                  </a:txBody>
                  <a:tcPr/>
                </a:tc>
                <a:tc>
                  <a:txBody>
                    <a:bodyPr/>
                    <a:lstStyle/>
                    <a:p>
                      <a:pPr algn="ctr"/>
                      <a:r>
                        <a:rPr lang="en-GB">
                          <a:latin typeface="Arial" panose="020B0604020202020204" pitchFamily="34" charset="0"/>
                        </a:rPr>
                        <a:t>48%</a:t>
                      </a:r>
                    </a:p>
                  </a:txBody>
                  <a:tcPr/>
                </a:tc>
                <a:extLst>
                  <a:ext uri="{0D108BD9-81ED-4DB2-BD59-A6C34878D82A}">
                    <a16:rowId xmlns:a16="http://schemas.microsoft.com/office/drawing/2014/main" val="1281941604"/>
                  </a:ext>
                </a:extLst>
              </a:tr>
            </a:tbl>
          </a:graphicData>
        </a:graphic>
      </p:graphicFrame>
      <p:sp>
        <p:nvSpPr>
          <p:cNvPr id="4" name="Text Placeholder 13">
            <a:extLst>
              <a:ext uri="{FF2B5EF4-FFF2-40B4-BE49-F238E27FC236}">
                <a16:creationId xmlns:a16="http://schemas.microsoft.com/office/drawing/2014/main" id="{EA4D8DAD-3800-A171-C1DE-813A41E1509C}"/>
              </a:ext>
            </a:extLst>
          </p:cNvPr>
          <p:cNvSpPr txBox="1">
            <a:spLocks/>
          </p:cNvSpPr>
          <p:nvPr/>
        </p:nvSpPr>
        <p:spPr>
          <a:xfrm>
            <a:off x="267053" y="6334125"/>
            <a:ext cx="11420923" cy="417981"/>
          </a:xfrm>
          <a:prstGeom prst="rect">
            <a:avLst/>
          </a:prstGeom>
          <a:solidFill>
            <a:schemeClr val="bg1"/>
          </a:solidFill>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1400" kern="1200">
                <a:solidFill>
                  <a:schemeClr val="tx1"/>
                </a:solidFill>
                <a:latin typeface="+mn-lt"/>
                <a:ea typeface="Inter" charset="0"/>
                <a:cs typeface="Inter"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1200">
                <a:latin typeface="Arial" panose="020B0604020202020204" pitchFamily="34" charset="0"/>
                <a:ea typeface="Lato" panose="020F0502020204030203" pitchFamily="34" charset="0"/>
                <a:cs typeface="Arial" panose="020B0604020202020204" pitchFamily="34" charset="0"/>
              </a:rPr>
              <a:t>Abbreviations: BSC, best supportive care; CE, cost-effectiveness; epNETs, extra-pancreatic neuroendocrine tumours; ITC, indirect treatment comparison; MA, marketing authorisation; </a:t>
            </a:r>
            <a:r>
              <a:rPr lang="en-GB" sz="1200" err="1">
                <a:latin typeface="Arial" panose="020B0604020202020204" pitchFamily="34" charset="0"/>
                <a:ea typeface="Lato" panose="020F0502020204030203" pitchFamily="34" charset="0"/>
                <a:cs typeface="Arial" panose="020B0604020202020204" pitchFamily="34" charset="0"/>
              </a:rPr>
              <a:t>pNETs</a:t>
            </a:r>
            <a:r>
              <a:rPr lang="en-GB" sz="1200">
                <a:latin typeface="Arial" panose="020B0604020202020204" pitchFamily="34" charset="0"/>
                <a:ea typeface="Lato" panose="020F0502020204030203" pitchFamily="34" charset="0"/>
                <a:cs typeface="Arial" panose="020B0604020202020204" pitchFamily="34" charset="0"/>
              </a:rPr>
              <a:t>, pancreatic neuroendocrine tumours; PRRT, Peptide receptor radionuclide therapy; SSTR, somatostatin receptor</a:t>
            </a:r>
          </a:p>
        </p:txBody>
      </p:sp>
      <p:grpSp>
        <p:nvGrpSpPr>
          <p:cNvPr id="6" name="Group 5">
            <a:extLst>
              <a:ext uri="{FF2B5EF4-FFF2-40B4-BE49-F238E27FC236}">
                <a16:creationId xmlns:a16="http://schemas.microsoft.com/office/drawing/2014/main" id="{8AABAD75-5464-9546-944D-E5C9F46830A5}"/>
              </a:ext>
            </a:extLst>
          </p:cNvPr>
          <p:cNvGrpSpPr/>
          <p:nvPr/>
        </p:nvGrpSpPr>
        <p:grpSpPr>
          <a:xfrm>
            <a:off x="10588752" y="-23768"/>
            <a:ext cx="1603248" cy="470499"/>
            <a:chOff x="8607034" y="129348"/>
            <a:chExt cx="1714442" cy="470499"/>
          </a:xfrm>
        </p:grpSpPr>
        <p:sp>
          <p:nvSpPr>
            <p:cNvPr id="7" name="Rectangle 6">
              <a:extLst>
                <a:ext uri="{FF2B5EF4-FFF2-40B4-BE49-F238E27FC236}">
                  <a16:creationId xmlns:a16="http://schemas.microsoft.com/office/drawing/2014/main" id="{F8F4F7CD-4754-61CA-BBA9-1DC51A305672}"/>
                </a:ext>
                <a:ext uri="{C183D7F6-B498-43B3-948B-1728B52AA6E4}">
                  <adec:decorative xmlns:adec="http://schemas.microsoft.com/office/drawing/2017/decorative" val="1"/>
                </a:ext>
              </a:extLst>
            </p:cNvPr>
            <p:cNvSpPr/>
            <p:nvPr/>
          </p:nvSpPr>
          <p:spPr>
            <a:xfrm>
              <a:off x="8607034" y="142846"/>
              <a:ext cx="1714442" cy="457001"/>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r>
                <a:rPr lang="en-GB" sz="1400">
                  <a:latin typeface="Arial" panose="020B0604020202020204" pitchFamily="34" charset="0"/>
                </a:rPr>
                <a:t>Large impact</a:t>
              </a:r>
            </a:p>
          </p:txBody>
        </p:sp>
        <p:pic>
          <p:nvPicPr>
            <p:cNvPr id="8" name="Picture 7">
              <a:extLst>
                <a:ext uri="{FF2B5EF4-FFF2-40B4-BE49-F238E27FC236}">
                  <a16:creationId xmlns:a16="http://schemas.microsoft.com/office/drawing/2014/main" id="{70FAC082-D1A6-9C14-CAC8-20D74A7F78F6}"/>
                </a:ext>
                <a:ext uri="{C183D7F6-B498-43B3-948B-1728B52AA6E4}">
                  <adec:decorative xmlns:adec="http://schemas.microsoft.com/office/drawing/2017/decorative" val="1"/>
                </a:ext>
              </a:extLst>
            </p:cNvPr>
            <p:cNvPicPr>
              <a:picLocks noChangeAspect="1"/>
            </p:cNvPicPr>
            <p:nvPr/>
          </p:nvPicPr>
          <p:blipFill rotWithShape="1">
            <a:blip r:embed="rId7"/>
            <a:srcRect l="16406" t="4575" r="14821" b="4613"/>
            <a:stretch/>
          </p:blipFill>
          <p:spPr>
            <a:xfrm>
              <a:off x="9868419" y="129348"/>
              <a:ext cx="453056" cy="453056"/>
            </a:xfrm>
            <a:prstGeom prst="rect">
              <a:avLst/>
            </a:prstGeom>
          </p:spPr>
        </p:pic>
      </p:grpSp>
      <p:sp>
        <p:nvSpPr>
          <p:cNvPr id="10" name="TextBox 9">
            <a:extLst>
              <a:ext uri="{FF2B5EF4-FFF2-40B4-BE49-F238E27FC236}">
                <a16:creationId xmlns:a16="http://schemas.microsoft.com/office/drawing/2014/main" id="{4891F649-4317-4B28-FDB1-78C6335773E4}"/>
              </a:ext>
            </a:extLst>
          </p:cNvPr>
          <p:cNvSpPr txBox="1"/>
          <p:nvPr/>
        </p:nvSpPr>
        <p:spPr>
          <a:xfrm>
            <a:off x="6780152" y="131378"/>
            <a:ext cx="3542483" cy="646331"/>
          </a:xfrm>
          <a:prstGeom prst="rect">
            <a:avLst/>
          </a:prstGeom>
          <a:noFill/>
          <a:ln w="38100">
            <a:solidFill>
              <a:srgbClr val="FF0000"/>
            </a:solidFill>
          </a:ln>
        </p:spPr>
        <p:txBody>
          <a:bodyPr wrap="square" rtlCol="0">
            <a:spAutoFit/>
          </a:bodyPr>
          <a:lstStyle/>
          <a:p>
            <a:r>
              <a:rPr lang="en-GB">
                <a:latin typeface="Arial" panose="020B0604020202020204" pitchFamily="34" charset="0"/>
                <a:cs typeface="Arial" panose="020B0604020202020204" pitchFamily="34" charset="0"/>
              </a:rPr>
              <a:t>Only relevant if company positioning not appropriate</a:t>
            </a:r>
          </a:p>
        </p:txBody>
      </p:sp>
    </p:spTree>
    <p:extLst>
      <p:ext uri="{BB962C8B-B14F-4D97-AF65-F5344CB8AC3E}">
        <p14:creationId xmlns:p14="http://schemas.microsoft.com/office/powerpoint/2010/main" val="319277163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8ED8B48-A7AD-140F-2E82-D9E50EA5355C}"/>
            </a:ext>
          </a:extLst>
        </p:cNvPr>
        <p:cNvGrpSpPr/>
        <p:nvPr/>
      </p:nvGrpSpPr>
      <p:grpSpPr>
        <a:xfrm>
          <a:off x="0" y="0"/>
          <a:ext cx="0" cy="0"/>
          <a:chOff x="0" y="0"/>
          <a:chExt cx="0" cy="0"/>
        </a:xfrm>
      </p:grpSpPr>
      <p:sp>
        <p:nvSpPr>
          <p:cNvPr id="3" name="Guide with 'background' selected" descr="Sections to be covered in the presentation. ">
            <a:extLst>
              <a:ext uri="{FF2B5EF4-FFF2-40B4-BE49-F238E27FC236}">
                <a16:creationId xmlns:a16="http://schemas.microsoft.com/office/drawing/2014/main" id="{6DF36DC7-1775-630D-D60E-61D9FAEEE277}"/>
              </a:ext>
            </a:extLst>
          </p:cNvPr>
          <p:cNvSpPr>
            <a:spLocks noGrp="1"/>
          </p:cNvSpPr>
          <p:nvPr>
            <p:ph type="subTitle" idx="1"/>
          </p:nvPr>
        </p:nvSpPr>
        <p:spPr>
          <a:xfrm>
            <a:off x="724988" y="2591284"/>
            <a:ext cx="10026139" cy="2916438"/>
          </a:xfrm>
        </p:spPr>
        <p:txBody>
          <a:bodyPr>
            <a:noAutofit/>
          </a:bodyPr>
          <a:lstStyle/>
          <a:p>
            <a:pPr marL="457200" indent="-457200">
              <a:buSzPts val="2200"/>
              <a:buFont typeface="Wingdings" pitchFamily="2" charset="2"/>
              <a:buChar char="q"/>
            </a:pPr>
            <a:r>
              <a:rPr lang="en-GB" sz="2800"/>
              <a:t>Key issues &amp; decision problem</a:t>
            </a:r>
          </a:p>
          <a:p>
            <a:pPr marL="457200" indent="-457200">
              <a:buSzPts val="2200"/>
              <a:buFont typeface="Wingdings" panose="05000000000000000000" pitchFamily="2" charset="2"/>
              <a:buChar char="ü"/>
            </a:pPr>
            <a:r>
              <a:rPr lang="en-GB" sz="2800"/>
              <a:t>Clinical effectiveness</a:t>
            </a:r>
          </a:p>
          <a:p>
            <a:pPr marL="457200" indent="-457200">
              <a:buSzPts val="2200"/>
              <a:buFont typeface="Wingdings" pitchFamily="2" charset="2"/>
              <a:buChar char="q"/>
            </a:pPr>
            <a:r>
              <a:rPr lang="en-GB" sz="2800"/>
              <a:t>Modelling and cost effectiveness</a:t>
            </a:r>
          </a:p>
          <a:p>
            <a:pPr marL="457200" indent="-457200">
              <a:buSzPts val="2000"/>
              <a:buFont typeface="Wingdings" pitchFamily="2" charset="2"/>
              <a:buChar char="q"/>
            </a:pPr>
            <a:r>
              <a:rPr lang="en-GB" sz="2800"/>
              <a:t>Other considerations </a:t>
            </a:r>
          </a:p>
          <a:p>
            <a:pPr marL="457200" indent="-457200">
              <a:buSzPts val="2000"/>
              <a:buFont typeface="Wingdings" pitchFamily="2" charset="2"/>
              <a:buChar char="q"/>
            </a:pPr>
            <a:r>
              <a:rPr lang="en-GB" sz="2800"/>
              <a:t>Summary</a:t>
            </a:r>
          </a:p>
          <a:p>
            <a:endParaRPr lang="en-GB" sz="2800"/>
          </a:p>
        </p:txBody>
      </p:sp>
      <p:sp>
        <p:nvSpPr>
          <p:cNvPr id="6" name="Title 4">
            <a:extLst>
              <a:ext uri="{FF2B5EF4-FFF2-40B4-BE49-F238E27FC236}">
                <a16:creationId xmlns:a16="http://schemas.microsoft.com/office/drawing/2014/main" id="{5450F172-FC5D-7046-3E30-8A8E84FBB41D}"/>
              </a:ext>
            </a:extLst>
          </p:cNvPr>
          <p:cNvSpPr>
            <a:spLocks noGrp="1"/>
          </p:cNvSpPr>
          <p:nvPr>
            <p:ph type="ctrTitle"/>
          </p:nvPr>
        </p:nvSpPr>
        <p:spPr>
          <a:xfrm>
            <a:off x="724988" y="328857"/>
            <a:ext cx="10401552" cy="2042841"/>
          </a:xfrm>
        </p:spPr>
        <p:txBody>
          <a:bodyPr>
            <a:normAutofit fontScale="90000"/>
          </a:bodyPr>
          <a:lstStyle/>
          <a:p>
            <a:r>
              <a:rPr lang="en-GB" sz="4000" b="1">
                <a:effectLst/>
                <a:ea typeface="Calibri" panose="020F0502020204030204" pitchFamily="34" charset="0"/>
                <a:cs typeface="Times New Roman" panose="02020603050405020304" pitchFamily="18" charset="0"/>
              </a:rPr>
              <a:t>Cabozantinib for treating advanced neuroendocrine tumours that have progressed after systemic treatment </a:t>
            </a:r>
            <a:r>
              <a:rPr lang="en-GB"/>
              <a:t>[ID6474]</a:t>
            </a:r>
          </a:p>
        </p:txBody>
      </p:sp>
    </p:spTree>
    <p:extLst>
      <p:ext uri="{BB962C8B-B14F-4D97-AF65-F5344CB8AC3E}">
        <p14:creationId xmlns:p14="http://schemas.microsoft.com/office/powerpoint/2010/main" val="196453324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2E2D3B5-CE88-BAFF-4E08-8371173907E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3CDD579-C4CB-862E-8593-4F8388807E03}"/>
              </a:ext>
            </a:extLst>
          </p:cNvPr>
          <p:cNvSpPr>
            <a:spLocks noGrp="1"/>
          </p:cNvSpPr>
          <p:nvPr>
            <p:ph type="title"/>
          </p:nvPr>
        </p:nvSpPr>
        <p:spPr>
          <a:xfrm>
            <a:off x="141601" y="112574"/>
            <a:ext cx="11843662" cy="523220"/>
          </a:xfrm>
        </p:spPr>
        <p:txBody>
          <a:bodyPr>
            <a:noAutofit/>
          </a:bodyPr>
          <a:lstStyle/>
          <a:p>
            <a:r>
              <a:rPr lang="en-GB"/>
              <a:t>Issue 2: Grouping approach for </a:t>
            </a:r>
            <a:r>
              <a:rPr lang="en-GB" err="1"/>
              <a:t>epNET</a:t>
            </a:r>
            <a:endParaRPr lang="en-GB"/>
          </a:p>
        </p:txBody>
      </p:sp>
      <p:sp>
        <p:nvSpPr>
          <p:cNvPr id="3" name="Text Placeholder 2" descr="Background: No head-to-head data available after 6 months. At clarification, company conducted PSM analysis of changes in best VA between LEROS (ITT) and CaRS-I &amp; II at Month 24&#10;Sex, age, genotype, month since recent &amp; first symptom onset, number of symptomatic eyes, and logMAR for left and right at baseline, were the prognostic factors included in PSM &#10;68 of 84 available people from CaRS I and CaRS II matched to 68 of 125 LEROS ITT population &#10;&#10;">
            <a:extLst>
              <a:ext uri="{FF2B5EF4-FFF2-40B4-BE49-F238E27FC236}">
                <a16:creationId xmlns:a16="http://schemas.microsoft.com/office/drawing/2014/main" id="{A80B02B5-CD36-3E70-B221-2352DBAE97CB}"/>
              </a:ext>
            </a:extLst>
          </p:cNvPr>
          <p:cNvSpPr>
            <a:spLocks noGrp="1"/>
          </p:cNvSpPr>
          <p:nvPr>
            <p:ph type="body" sz="quarter" idx="12"/>
          </p:nvPr>
        </p:nvSpPr>
        <p:spPr>
          <a:xfrm>
            <a:off x="298438" y="753661"/>
            <a:ext cx="11649075" cy="1187456"/>
          </a:xfrm>
          <a:ln w="28575">
            <a:solidFill>
              <a:schemeClr val="accent1"/>
            </a:solidFill>
          </a:ln>
        </p:spPr>
        <p:txBody>
          <a:bodyPr/>
          <a:lstStyle/>
          <a:p>
            <a:pPr>
              <a:lnSpc>
                <a:spcPct val="100000"/>
              </a:lnSpc>
              <a:spcBef>
                <a:spcPts val="0"/>
              </a:spcBef>
            </a:pPr>
            <a:r>
              <a:rPr lang="en-GB" b="1"/>
              <a:t>Background</a:t>
            </a:r>
          </a:p>
          <a:p>
            <a:pPr marL="285750" indent="-285750">
              <a:lnSpc>
                <a:spcPct val="100000"/>
              </a:lnSpc>
              <a:spcBef>
                <a:spcPts val="0"/>
              </a:spcBef>
              <a:buFont typeface="Arial" panose="020B0604020202020204" pitchFamily="34" charset="0"/>
              <a:buChar char="•"/>
            </a:pPr>
            <a:r>
              <a:rPr lang="en-GB"/>
              <a:t>Company grouped GI NETs, lung NETs and other types of epNETs as epNETS</a:t>
            </a:r>
          </a:p>
          <a:p>
            <a:pPr marL="285750" indent="-285750">
              <a:lnSpc>
                <a:spcPct val="100000"/>
              </a:lnSpc>
              <a:spcBef>
                <a:spcPts val="0"/>
              </a:spcBef>
              <a:buFont typeface="Arial" panose="020B0604020202020204" pitchFamily="34" charset="0"/>
              <a:buChar char="•"/>
            </a:pPr>
            <a:r>
              <a:rPr lang="en-GB"/>
              <a:t>Lung NETs have worse prognosis and fewer treatment options than other epNETs → grouping may be inappropriate</a:t>
            </a:r>
          </a:p>
          <a:p>
            <a:pPr marL="285750" indent="-285750">
              <a:lnSpc>
                <a:spcPct val="100000"/>
              </a:lnSpc>
              <a:buFont typeface="Arial" panose="020B0604020202020204" pitchFamily="34" charset="0"/>
              <a:buChar char="•"/>
            </a:pPr>
            <a:endParaRPr lang="en-GB"/>
          </a:p>
        </p:txBody>
      </p:sp>
      <p:sp>
        <p:nvSpPr>
          <p:cNvPr id="5" name="Text Placeholder 2" descr=" EAG consider baseline characteristics reasonably balanced/less imbalanced than unmatched population but:&#10;age of symptom onset is younger in SoC &#10;higher prevalence of milder T14484C in idebenone group &#10;Point estimates of negligible/negative long-term benefits are low and suggest PSM underestimates effect&#10;">
            <a:extLst>
              <a:ext uri="{FF2B5EF4-FFF2-40B4-BE49-F238E27FC236}">
                <a16:creationId xmlns:a16="http://schemas.microsoft.com/office/drawing/2014/main" id="{23CF5BB4-72DB-6529-3E7F-9CF80C9C1C2B}"/>
              </a:ext>
            </a:extLst>
          </p:cNvPr>
          <p:cNvSpPr txBox="1">
            <a:spLocks/>
          </p:cNvSpPr>
          <p:nvPr/>
        </p:nvSpPr>
        <p:spPr>
          <a:xfrm>
            <a:off x="298438" y="2055669"/>
            <a:ext cx="11649075" cy="1558168"/>
          </a:xfrm>
          <a:prstGeom prst="rect">
            <a:avLst/>
          </a:prstGeom>
          <a:ln w="28575">
            <a:solidFill>
              <a:schemeClr val="tx1"/>
            </a:solidFill>
          </a:ln>
        </p:spPr>
        <p:txBody>
          <a:bodyPr vert="horz" lIns="91440" tIns="45720" rIns="91440" bIns="45720" rtlCol="0">
            <a:noAutofit/>
          </a:bodyPr>
          <a:lstStyle>
            <a:lvl1pPr marL="0" indent="0" algn="l" defTabSz="914400" rtl="0" eaLnBrk="1" latinLnBrk="0" hangingPunct="1">
              <a:lnSpc>
                <a:spcPct val="114000"/>
              </a:lnSpc>
              <a:spcBef>
                <a:spcPts val="1000"/>
              </a:spcBef>
              <a:buFont typeface="Arial" panose="020B0604020202020204" pitchFamily="34" charset="0"/>
              <a:buNone/>
              <a:defRPr sz="1800" kern="1200">
                <a:solidFill>
                  <a:schemeClr val="tx1"/>
                </a:solidFill>
                <a:latin typeface="Lato" panose="020F0502020204030203" pitchFamily="34" charset="0"/>
                <a:ea typeface="Lato" panose="020F0502020204030203" pitchFamily="34" charset="0"/>
                <a:cs typeface="Lato" panose="020F0502020204030203" pitchFamily="34" charset="0"/>
              </a:defRPr>
            </a:lvl1pPr>
            <a:lvl2pPr marL="685800" indent="-228600" algn="l" defTabSz="914400" rtl="0" eaLnBrk="1" latinLnBrk="0" hangingPunct="1">
              <a:lnSpc>
                <a:spcPct val="114000"/>
              </a:lnSpc>
              <a:spcBef>
                <a:spcPts val="500"/>
              </a:spcBef>
              <a:buFont typeface="Arial" panose="020B0604020202020204" pitchFamily="34" charset="0"/>
              <a:buChar char="•"/>
              <a:defRPr sz="1800" kern="1200">
                <a:solidFill>
                  <a:schemeClr val="tx1"/>
                </a:solidFill>
                <a:latin typeface="Lato" panose="020F0502020204030203" pitchFamily="34" charset="0"/>
                <a:ea typeface="Lato" panose="020F0502020204030203" pitchFamily="34" charset="0"/>
                <a:cs typeface="+mn-cs"/>
              </a:defRPr>
            </a:lvl2pPr>
            <a:lvl3pPr marL="1143000" indent="-228600" algn="l" defTabSz="914400" rtl="0" eaLnBrk="1" latinLnBrk="0" hangingPunct="1">
              <a:lnSpc>
                <a:spcPct val="114000"/>
              </a:lnSpc>
              <a:spcBef>
                <a:spcPts val="500"/>
              </a:spcBef>
              <a:buFont typeface="Arial" panose="020B0604020202020204" pitchFamily="34" charset="0"/>
              <a:buChar char="•"/>
              <a:defRPr sz="1800" kern="1200">
                <a:solidFill>
                  <a:schemeClr val="tx1"/>
                </a:solidFill>
                <a:latin typeface="Lato" panose="020F0502020204030203" pitchFamily="34" charset="0"/>
                <a:ea typeface="Lato" panose="020F0502020204030203" pitchFamily="34" charset="0"/>
                <a:cs typeface="+mn-cs"/>
              </a:defRPr>
            </a:lvl3pPr>
            <a:lvl4pPr marL="1600200" indent="-228600" algn="l" defTabSz="914400" rtl="0" eaLnBrk="1" latinLnBrk="0" hangingPunct="1">
              <a:lnSpc>
                <a:spcPct val="114000"/>
              </a:lnSpc>
              <a:spcBef>
                <a:spcPts val="500"/>
              </a:spcBef>
              <a:buFont typeface="Arial" panose="020B0604020202020204" pitchFamily="34" charset="0"/>
              <a:buChar char="•"/>
              <a:defRPr sz="1800" kern="1200">
                <a:solidFill>
                  <a:schemeClr val="tx1"/>
                </a:solidFill>
                <a:latin typeface="Lato" panose="020F0502020204030203" pitchFamily="34" charset="0"/>
                <a:ea typeface="Lato" panose="020F0502020204030203" pitchFamily="34" charset="0"/>
                <a:cs typeface="+mn-cs"/>
              </a:defRPr>
            </a:lvl4pPr>
            <a:lvl5pPr marL="2057400" indent="-228600" algn="l" defTabSz="914400" rtl="0" eaLnBrk="1" latinLnBrk="0" hangingPunct="1">
              <a:lnSpc>
                <a:spcPct val="114000"/>
              </a:lnSpc>
              <a:spcBef>
                <a:spcPts val="500"/>
              </a:spcBef>
              <a:buFont typeface="Arial" panose="020B0604020202020204" pitchFamily="34" charset="0"/>
              <a:buChar char="•"/>
              <a:defRPr sz="1800" kern="1200">
                <a:solidFill>
                  <a:schemeClr val="tx1"/>
                </a:solidFill>
                <a:latin typeface="Lato" panose="020F0502020204030203" pitchFamily="34" charset="0"/>
                <a:ea typeface="Lato" panose="020F0502020204030203" pitchFamily="34"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ts val="2160"/>
              </a:lnSpc>
              <a:spcBef>
                <a:spcPts val="0"/>
              </a:spcBef>
            </a:pPr>
            <a:r>
              <a:rPr lang="en-GB" b="1">
                <a:latin typeface="Arial" panose="020B0604020202020204" pitchFamily="34" charset="0"/>
                <a:cs typeface="Arial" panose="020B0604020202020204" pitchFamily="34" charset="0"/>
              </a:rPr>
              <a:t>Company:</a:t>
            </a:r>
            <a:endParaRPr lang="en-GB">
              <a:latin typeface="Arial" panose="020B0604020202020204" pitchFamily="34" charset="0"/>
              <a:cs typeface="Arial" panose="020B0604020202020204" pitchFamily="34" charset="0"/>
            </a:endParaRPr>
          </a:p>
          <a:p>
            <a:pPr marL="285750" indent="-285750">
              <a:lnSpc>
                <a:spcPts val="2160"/>
              </a:lnSpc>
              <a:spcBef>
                <a:spcPts val="0"/>
              </a:spcBef>
              <a:buFont typeface="Arial" panose="020B0604020202020204" pitchFamily="34" charset="0"/>
              <a:buChar char="•"/>
            </a:pPr>
            <a:r>
              <a:rPr lang="en-GB">
                <a:latin typeface="Arial" panose="020B0604020202020204" pitchFamily="34" charset="0"/>
                <a:cs typeface="Arial" panose="020B0604020202020204" pitchFamily="34" charset="0"/>
              </a:rPr>
              <a:t>Provided post-hoc analyses (PFS &amp; OS) for lung NETs and epNETs (without lung NETs)</a:t>
            </a:r>
          </a:p>
          <a:p>
            <a:pPr marL="285750" indent="-285750">
              <a:lnSpc>
                <a:spcPts val="2160"/>
              </a:lnSpc>
              <a:spcBef>
                <a:spcPts val="0"/>
              </a:spcBef>
              <a:buFont typeface="Arial" panose="020B0604020202020204" pitchFamily="34" charset="0"/>
              <a:buChar char="•"/>
            </a:pPr>
            <a:r>
              <a:rPr lang="en-GB">
                <a:latin typeface="Arial" panose="020B0604020202020204" pitchFamily="34" charset="0"/>
                <a:cs typeface="Arial" panose="020B0604020202020204" pitchFamily="34" charset="0"/>
              </a:rPr>
              <a:t>CABINET included small lung NET population with some differences in baseline characteristics between </a:t>
            </a:r>
            <a:r>
              <a:rPr lang="en-GB" err="1">
                <a:latin typeface="Arial" panose="020B0604020202020204" pitchFamily="34" charset="0"/>
                <a:cs typeface="Arial" panose="020B0604020202020204" pitchFamily="34" charset="0"/>
              </a:rPr>
              <a:t>cabozantinib</a:t>
            </a:r>
            <a:r>
              <a:rPr lang="en-GB">
                <a:latin typeface="Arial" panose="020B0604020202020204" pitchFamily="34" charset="0"/>
                <a:cs typeface="Arial" panose="020B0604020202020204" pitchFamily="34" charset="0"/>
              </a:rPr>
              <a:t> and placebo </a:t>
            </a:r>
            <a:r>
              <a:rPr lang="en-GB">
                <a:latin typeface="Arial" panose="020B0604020202020204" pitchFamily="34" charset="0"/>
              </a:rPr>
              <a:t>→ </a:t>
            </a:r>
            <a:r>
              <a:rPr lang="en-GB">
                <a:latin typeface="Arial" panose="020B0604020202020204" pitchFamily="34" charset="0"/>
                <a:cs typeface="Arial" panose="020B0604020202020204" pitchFamily="34" charset="0"/>
              </a:rPr>
              <a:t>race, disease duration, grade 1 tumour and proportion with functional disease </a:t>
            </a:r>
            <a:r>
              <a:rPr lang="en-GB">
                <a:latin typeface="Arial" panose="020B0604020202020204" pitchFamily="34" charset="0"/>
                <a:cs typeface="Arial" panose="020B0604020202020204" pitchFamily="34" charset="0"/>
                <a:hlinkClick r:id="rId3" action="ppaction://hlinksldjump"/>
              </a:rPr>
              <a:t>(see slide)</a:t>
            </a:r>
            <a:endParaRPr lang="en-GB">
              <a:latin typeface="Arial" panose="020B0604020202020204" pitchFamily="34" charset="0"/>
              <a:cs typeface="Arial" panose="020B0604020202020204" pitchFamily="34" charset="0"/>
            </a:endParaRPr>
          </a:p>
          <a:p>
            <a:pPr marL="285750" indent="-285750">
              <a:lnSpc>
                <a:spcPts val="2160"/>
              </a:lnSpc>
              <a:buFont typeface="Arial" panose="020B0604020202020204" pitchFamily="34" charset="0"/>
              <a:buChar char="•"/>
            </a:pPr>
            <a:endParaRPr lang="en-GB">
              <a:latin typeface="Arial" panose="020B0604020202020204" pitchFamily="34" charset="0"/>
              <a:cs typeface="Arial" panose="020B0604020202020204" pitchFamily="34" charset="0"/>
            </a:endParaRPr>
          </a:p>
        </p:txBody>
      </p:sp>
      <p:sp>
        <p:nvSpPr>
          <p:cNvPr id="11" name="Text Placeholder 2" descr=" EAG consider baseline characteristics reasonably balanced/less imbalanced than unmatched population but:&#10;age of symptom onset is younger in SoC &#10;higher prevalence of milder T14484C in idebenone group &#10;Point estimates of negligible/negative long-term benefits are low and suggest PSM underestimates effect&#10;">
            <a:extLst>
              <a:ext uri="{FF2B5EF4-FFF2-40B4-BE49-F238E27FC236}">
                <a16:creationId xmlns:a16="http://schemas.microsoft.com/office/drawing/2014/main" id="{B59510C0-F1A4-B5E9-5D09-D991515E5B6B}"/>
              </a:ext>
            </a:extLst>
          </p:cNvPr>
          <p:cNvSpPr txBox="1">
            <a:spLocks/>
          </p:cNvSpPr>
          <p:nvPr/>
        </p:nvSpPr>
        <p:spPr>
          <a:xfrm>
            <a:off x="298438" y="3728389"/>
            <a:ext cx="11649076" cy="1786586"/>
          </a:xfrm>
          <a:prstGeom prst="rect">
            <a:avLst/>
          </a:prstGeom>
          <a:ln w="28575">
            <a:solidFill>
              <a:schemeClr val="tx1"/>
            </a:solidFill>
          </a:ln>
        </p:spPr>
        <p:txBody>
          <a:bodyPr vert="horz" lIns="91440" tIns="45720" rIns="91440" bIns="45720" rtlCol="0">
            <a:noAutofit/>
          </a:bodyPr>
          <a:lstStyle>
            <a:lvl1pPr marL="0" indent="0" algn="l" defTabSz="914400" rtl="0" eaLnBrk="1" latinLnBrk="0" hangingPunct="1">
              <a:lnSpc>
                <a:spcPct val="114000"/>
              </a:lnSpc>
              <a:spcBef>
                <a:spcPts val="1000"/>
              </a:spcBef>
              <a:buFont typeface="Arial" panose="020B0604020202020204" pitchFamily="34" charset="0"/>
              <a:buNone/>
              <a:defRPr sz="1800" kern="1200">
                <a:solidFill>
                  <a:schemeClr val="tx1"/>
                </a:solidFill>
                <a:latin typeface="Lato" panose="020F0502020204030203" pitchFamily="34" charset="0"/>
                <a:ea typeface="Lato" panose="020F0502020204030203" pitchFamily="34" charset="0"/>
                <a:cs typeface="Lato" panose="020F0502020204030203" pitchFamily="34" charset="0"/>
              </a:defRPr>
            </a:lvl1pPr>
            <a:lvl2pPr marL="685800" indent="-228600" algn="l" defTabSz="914400" rtl="0" eaLnBrk="1" latinLnBrk="0" hangingPunct="1">
              <a:lnSpc>
                <a:spcPct val="114000"/>
              </a:lnSpc>
              <a:spcBef>
                <a:spcPts val="500"/>
              </a:spcBef>
              <a:buFont typeface="Arial" panose="020B0604020202020204" pitchFamily="34" charset="0"/>
              <a:buChar char="•"/>
              <a:defRPr sz="1800" kern="1200">
                <a:solidFill>
                  <a:schemeClr val="tx1"/>
                </a:solidFill>
                <a:latin typeface="Lato" panose="020F0502020204030203" pitchFamily="34" charset="0"/>
                <a:ea typeface="Lato" panose="020F0502020204030203" pitchFamily="34" charset="0"/>
                <a:cs typeface="+mn-cs"/>
              </a:defRPr>
            </a:lvl2pPr>
            <a:lvl3pPr marL="1143000" indent="-228600" algn="l" defTabSz="914400" rtl="0" eaLnBrk="1" latinLnBrk="0" hangingPunct="1">
              <a:lnSpc>
                <a:spcPct val="114000"/>
              </a:lnSpc>
              <a:spcBef>
                <a:spcPts val="500"/>
              </a:spcBef>
              <a:buFont typeface="Arial" panose="020B0604020202020204" pitchFamily="34" charset="0"/>
              <a:buChar char="•"/>
              <a:defRPr sz="1800" kern="1200">
                <a:solidFill>
                  <a:schemeClr val="tx1"/>
                </a:solidFill>
                <a:latin typeface="Lato" panose="020F0502020204030203" pitchFamily="34" charset="0"/>
                <a:ea typeface="Lato" panose="020F0502020204030203" pitchFamily="34" charset="0"/>
                <a:cs typeface="+mn-cs"/>
              </a:defRPr>
            </a:lvl3pPr>
            <a:lvl4pPr marL="1600200" indent="-228600" algn="l" defTabSz="914400" rtl="0" eaLnBrk="1" latinLnBrk="0" hangingPunct="1">
              <a:lnSpc>
                <a:spcPct val="114000"/>
              </a:lnSpc>
              <a:spcBef>
                <a:spcPts val="500"/>
              </a:spcBef>
              <a:buFont typeface="Arial" panose="020B0604020202020204" pitchFamily="34" charset="0"/>
              <a:buChar char="•"/>
              <a:defRPr sz="1800" kern="1200">
                <a:solidFill>
                  <a:schemeClr val="tx1"/>
                </a:solidFill>
                <a:latin typeface="Lato" panose="020F0502020204030203" pitchFamily="34" charset="0"/>
                <a:ea typeface="Lato" panose="020F0502020204030203" pitchFamily="34" charset="0"/>
                <a:cs typeface="+mn-cs"/>
              </a:defRPr>
            </a:lvl4pPr>
            <a:lvl5pPr marL="2057400" indent="-228600" algn="l" defTabSz="914400" rtl="0" eaLnBrk="1" latinLnBrk="0" hangingPunct="1">
              <a:lnSpc>
                <a:spcPct val="114000"/>
              </a:lnSpc>
              <a:spcBef>
                <a:spcPts val="500"/>
              </a:spcBef>
              <a:buFont typeface="Arial" panose="020B0604020202020204" pitchFamily="34" charset="0"/>
              <a:buChar char="•"/>
              <a:defRPr sz="1800" kern="1200">
                <a:solidFill>
                  <a:schemeClr val="tx1"/>
                </a:solidFill>
                <a:latin typeface="Lato" panose="020F0502020204030203" pitchFamily="34" charset="0"/>
                <a:ea typeface="Lato" panose="020F0502020204030203" pitchFamily="34"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ts val="2160"/>
              </a:lnSpc>
              <a:spcBef>
                <a:spcPts val="0"/>
              </a:spcBef>
            </a:pPr>
            <a:r>
              <a:rPr lang="en-GB" b="1">
                <a:latin typeface="Arial" panose="020B0604020202020204" pitchFamily="34" charset="0"/>
                <a:cs typeface="Arial" panose="020B0604020202020204" pitchFamily="34" charset="0"/>
              </a:rPr>
              <a:t>EAG: </a:t>
            </a:r>
          </a:p>
          <a:p>
            <a:pPr marL="285750" indent="-285750">
              <a:lnSpc>
                <a:spcPts val="2160"/>
              </a:lnSpc>
              <a:spcBef>
                <a:spcPts val="0"/>
              </a:spcBef>
              <a:buFont typeface="Arial" panose="020B0604020202020204" pitchFamily="34" charset="0"/>
              <a:buChar char="•"/>
            </a:pPr>
            <a:r>
              <a:rPr lang="en-GB">
                <a:latin typeface="Arial" panose="020B0604020202020204" pitchFamily="34" charset="0"/>
                <a:cs typeface="Arial" panose="020B0604020202020204" pitchFamily="34" charset="0"/>
              </a:rPr>
              <a:t>Lung NETs have fewer treatment options and grouping could mask treatment response</a:t>
            </a:r>
          </a:p>
          <a:p>
            <a:pPr marL="285750" indent="-285750">
              <a:lnSpc>
                <a:spcPts val="2160"/>
              </a:lnSpc>
              <a:spcBef>
                <a:spcPts val="0"/>
              </a:spcBef>
              <a:buFont typeface="Arial" panose="020B0604020202020204" pitchFamily="34" charset="0"/>
              <a:buChar char="•"/>
            </a:pPr>
            <a:r>
              <a:rPr lang="en-GB">
                <a:latin typeface="Arial" panose="020B0604020202020204" pitchFamily="34" charset="0"/>
                <a:cs typeface="Arial" panose="020B0604020202020204" pitchFamily="34" charset="0"/>
              </a:rPr>
              <a:t>Acknowledge uncertainties &amp; differences in baseline characteristics, but an important subgroup</a:t>
            </a:r>
          </a:p>
          <a:p>
            <a:pPr marL="285750" indent="-285750">
              <a:lnSpc>
                <a:spcPts val="2160"/>
              </a:lnSpc>
              <a:spcBef>
                <a:spcPts val="0"/>
              </a:spcBef>
              <a:buFont typeface="Arial" panose="020B0604020202020204" pitchFamily="34" charset="0"/>
              <a:buChar char="•"/>
            </a:pPr>
            <a:r>
              <a:rPr lang="en-GB">
                <a:latin typeface="Arial" panose="020B0604020202020204" pitchFamily="34" charset="0"/>
                <a:cs typeface="Arial" panose="020B0604020202020204" pitchFamily="34" charset="0"/>
              </a:rPr>
              <a:t>Statistically significant improvements in PFS with </a:t>
            </a:r>
            <a:r>
              <a:rPr lang="en-GB" err="1">
                <a:latin typeface="Arial" panose="020B0604020202020204" pitchFamily="34" charset="0"/>
                <a:cs typeface="Arial" panose="020B0604020202020204" pitchFamily="34" charset="0"/>
              </a:rPr>
              <a:t>cabozantinib</a:t>
            </a:r>
            <a:r>
              <a:rPr lang="en-GB">
                <a:latin typeface="Arial" panose="020B0604020202020204" pitchFamily="34" charset="0"/>
                <a:cs typeface="Arial" panose="020B0604020202020204" pitchFamily="34" charset="0"/>
              </a:rPr>
              <a:t> (larger improvement for lung NETs)</a:t>
            </a:r>
          </a:p>
          <a:p>
            <a:pPr marL="285750" indent="-285750">
              <a:lnSpc>
                <a:spcPts val="2160"/>
              </a:lnSpc>
              <a:spcBef>
                <a:spcPts val="0"/>
              </a:spcBef>
              <a:buFont typeface="Arial" panose="020B0604020202020204" pitchFamily="34" charset="0"/>
              <a:buChar char="•"/>
            </a:pPr>
            <a:r>
              <a:rPr lang="en-GB">
                <a:latin typeface="Arial" panose="020B0604020202020204" pitchFamily="34" charset="0"/>
                <a:cs typeface="Arial" panose="020B0604020202020204" pitchFamily="34" charset="0"/>
              </a:rPr>
              <a:t>Results should be interpreted with caution due to imbalance in baseline characteristics </a:t>
            </a:r>
            <a:r>
              <a:rPr lang="en-GB">
                <a:latin typeface="Arial" panose="020B0604020202020204" pitchFamily="34" charset="0"/>
              </a:rPr>
              <a:t>→</a:t>
            </a:r>
            <a:r>
              <a:rPr lang="en-GB">
                <a:latin typeface="Arial" panose="020B0604020202020204" pitchFamily="34" charset="0"/>
                <a:cs typeface="Arial" panose="020B0604020202020204" pitchFamily="34" charset="0"/>
              </a:rPr>
              <a:t> </a:t>
            </a:r>
            <a:r>
              <a:rPr lang="en-GB">
                <a:latin typeface="Arial" panose="020B0604020202020204" pitchFamily="34" charset="0"/>
              </a:rPr>
              <a:t>may bias towards </a:t>
            </a:r>
            <a:r>
              <a:rPr lang="en-GB" err="1">
                <a:latin typeface="Arial" panose="020B0604020202020204" pitchFamily="34" charset="0"/>
              </a:rPr>
              <a:t>cabozantinib</a:t>
            </a:r>
            <a:r>
              <a:rPr lang="en-GB">
                <a:latin typeface="Arial" panose="020B0604020202020204" pitchFamily="34" charset="0"/>
              </a:rPr>
              <a:t> (suggests slightly worse prognosis in placebo group)</a:t>
            </a:r>
            <a:endParaRPr lang="en-GB">
              <a:latin typeface="Arial" panose="020B0604020202020204" pitchFamily="34" charset="0"/>
              <a:cs typeface="Arial" panose="020B0604020202020204" pitchFamily="34" charset="0"/>
            </a:endParaRPr>
          </a:p>
        </p:txBody>
      </p:sp>
      <p:sp>
        <p:nvSpPr>
          <p:cNvPr id="4" name="Text Placeholder 13">
            <a:extLst>
              <a:ext uri="{FF2B5EF4-FFF2-40B4-BE49-F238E27FC236}">
                <a16:creationId xmlns:a16="http://schemas.microsoft.com/office/drawing/2014/main" id="{C62E2866-9B13-1CA9-5CBB-07187ED07E9E}"/>
              </a:ext>
            </a:extLst>
          </p:cNvPr>
          <p:cNvSpPr txBox="1">
            <a:spLocks/>
          </p:cNvSpPr>
          <p:nvPr/>
        </p:nvSpPr>
        <p:spPr>
          <a:xfrm>
            <a:off x="1289037" y="6329449"/>
            <a:ext cx="9667875" cy="370558"/>
          </a:xfrm>
          <a:prstGeom prst="rect">
            <a:avLst/>
          </a:prstGeom>
          <a:solidFill>
            <a:schemeClr val="bg1"/>
          </a:solidFill>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1400" kern="1200">
                <a:solidFill>
                  <a:schemeClr val="tx1"/>
                </a:solidFill>
                <a:latin typeface="+mn-lt"/>
                <a:ea typeface="Inter" charset="0"/>
                <a:cs typeface="Inter"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1200">
                <a:latin typeface="Arial" panose="020B0604020202020204" pitchFamily="34" charset="0"/>
                <a:ea typeface="Lato" panose="020F0502020204030203" pitchFamily="34" charset="0"/>
                <a:cs typeface="Arial" panose="020B0604020202020204" pitchFamily="34" charset="0"/>
              </a:rPr>
              <a:t>Abbreviations: BSC, best supportive care; epNETs, extra-pancreatic neuroendocrine tumours; GI NETs, g</a:t>
            </a:r>
            <a:r>
              <a:rPr lang="en-GB" sz="1200">
                <a:latin typeface="Arial" panose="020B0604020202020204" pitchFamily="34" charset="0"/>
                <a:cs typeface="Arial" panose="020B0604020202020204" pitchFamily="34" charset="0"/>
              </a:rPr>
              <a:t>astrointestinal neuroendocrine tumour; </a:t>
            </a:r>
            <a:r>
              <a:rPr lang="en-GB" sz="1200">
                <a:latin typeface="Arial" panose="020B0604020202020204" pitchFamily="34" charset="0"/>
                <a:ea typeface="Lato" panose="020F0502020204030203" pitchFamily="34" charset="0"/>
                <a:cs typeface="Arial" panose="020B0604020202020204" pitchFamily="34" charset="0"/>
              </a:rPr>
              <a:t>NETs, neuroendocrine tumours; OS, overall survival; PFS, progression-free survival </a:t>
            </a:r>
          </a:p>
        </p:txBody>
      </p:sp>
      <p:grpSp>
        <p:nvGrpSpPr>
          <p:cNvPr id="8" name="Group 7">
            <a:extLst>
              <a:ext uri="{FF2B5EF4-FFF2-40B4-BE49-F238E27FC236}">
                <a16:creationId xmlns:a16="http://schemas.microsoft.com/office/drawing/2014/main" id="{D3A7821B-B719-D00B-CD69-159E2FAE3186}"/>
              </a:ext>
            </a:extLst>
          </p:cNvPr>
          <p:cNvGrpSpPr/>
          <p:nvPr/>
        </p:nvGrpSpPr>
        <p:grpSpPr>
          <a:xfrm>
            <a:off x="2238833" y="5664270"/>
            <a:ext cx="6876090" cy="524998"/>
            <a:chOff x="1369325" y="5638988"/>
            <a:chExt cx="10315068" cy="478700"/>
          </a:xfrm>
        </p:grpSpPr>
        <p:sp>
          <p:nvSpPr>
            <p:cNvPr id="9" name="Rectangle 8" descr="Question to committee">
              <a:extLst>
                <a:ext uri="{FF2B5EF4-FFF2-40B4-BE49-F238E27FC236}">
                  <a16:creationId xmlns:a16="http://schemas.microsoft.com/office/drawing/2014/main" id="{F0907E90-DBB2-D706-8C7F-A1FD72C1606E}"/>
                </a:ext>
                <a:ext uri="{C183D7F6-B498-43B3-948B-1728B52AA6E4}">
                  <adec:decorative xmlns:adec="http://schemas.microsoft.com/office/drawing/2017/decorative" val="0"/>
                </a:ext>
              </a:extLst>
            </p:cNvPr>
            <p:cNvSpPr/>
            <p:nvPr/>
          </p:nvSpPr>
          <p:spPr>
            <a:xfrm>
              <a:off x="1969268" y="5691798"/>
              <a:ext cx="9715125" cy="402363"/>
            </a:xfrm>
            <a:prstGeom prst="rect">
              <a:avLst/>
            </a:prstGeom>
            <a:solidFill>
              <a:schemeClr val="accent3"/>
            </a:solidFill>
            <a:ln>
              <a:noFill/>
            </a:ln>
          </p:spPr>
          <p:style>
            <a:lnRef idx="0">
              <a:scrgbClr r="0" g="0" b="0"/>
            </a:lnRef>
            <a:fillRef idx="0">
              <a:scrgbClr r="0" g="0" b="0"/>
            </a:fillRef>
            <a:effectRef idx="0">
              <a:scrgbClr r="0" g="0" b="0"/>
            </a:effectRef>
            <a:fontRef idx="minor">
              <a:schemeClr val="lt1"/>
            </a:fontRef>
          </p:style>
          <p:txBody>
            <a:bodyPr lIns="25200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a:solidFill>
                    <a:srgbClr val="000000"/>
                  </a:solidFill>
                  <a:latin typeface="Arial" panose="020B0604020202020204" pitchFamily="34" charset="0"/>
                  <a:ea typeface="Lato"/>
                  <a:cs typeface="Arial" panose="020B0604020202020204" pitchFamily="34" charset="0"/>
                </a:rPr>
                <a:t>Is it appropriate to group lung NETs with other epNETs?</a:t>
              </a:r>
              <a:endParaRPr kumimoji="0" lang="en-GB" sz="1800" b="0" i="0" u="none" strike="noStrike" kern="1200" cap="none" spc="0" normalizeH="0" baseline="0" noProof="0">
                <a:ln>
                  <a:noFill/>
                </a:ln>
                <a:solidFill>
                  <a:srgbClr val="000000"/>
                </a:solidFill>
                <a:effectLst/>
                <a:uLnTx/>
                <a:uFillTx/>
                <a:latin typeface="Arial" panose="020B0604020202020204" pitchFamily="34" charset="0"/>
                <a:ea typeface="Lato"/>
                <a:cs typeface="Arial" panose="020B0604020202020204" pitchFamily="34" charset="0"/>
              </a:endParaRPr>
            </a:p>
          </p:txBody>
        </p:sp>
        <p:grpSp>
          <p:nvGrpSpPr>
            <p:cNvPr id="12" name="Group 11">
              <a:extLst>
                <a:ext uri="{FF2B5EF4-FFF2-40B4-BE49-F238E27FC236}">
                  <a16:creationId xmlns:a16="http://schemas.microsoft.com/office/drawing/2014/main" id="{8AED71F4-C4E8-F23F-0C52-88847D99C988}"/>
                </a:ext>
                <a:ext uri="{C183D7F6-B498-43B3-948B-1728B52AA6E4}">
                  <adec:decorative xmlns:adec="http://schemas.microsoft.com/office/drawing/2017/decorative" val="1"/>
                </a:ext>
              </a:extLst>
            </p:cNvPr>
            <p:cNvGrpSpPr/>
            <p:nvPr/>
          </p:nvGrpSpPr>
          <p:grpSpPr>
            <a:xfrm>
              <a:off x="1369325" y="5638988"/>
              <a:ext cx="807302" cy="478700"/>
              <a:chOff x="-1527168" y="4376835"/>
              <a:chExt cx="807302" cy="478700"/>
            </a:xfrm>
          </p:grpSpPr>
          <p:sp>
            <p:nvSpPr>
              <p:cNvPr id="13" name="Oval 12">
                <a:extLst>
                  <a:ext uri="{FF2B5EF4-FFF2-40B4-BE49-F238E27FC236}">
                    <a16:creationId xmlns:a16="http://schemas.microsoft.com/office/drawing/2014/main" id="{64793799-2DF7-6813-16AD-83BDE9C85994}"/>
                  </a:ext>
                  <a:ext uri="{C183D7F6-B498-43B3-948B-1728B52AA6E4}">
                    <adec:decorative xmlns:adec="http://schemas.microsoft.com/office/drawing/2017/decorative" val="1"/>
                  </a:ext>
                </a:extLst>
              </p:cNvPr>
              <p:cNvSpPr/>
              <p:nvPr/>
            </p:nvSpPr>
            <p:spPr>
              <a:xfrm>
                <a:off x="-1527168" y="4376835"/>
                <a:ext cx="807302" cy="478700"/>
              </a:xfrm>
              <a:prstGeom prst="ellipse">
                <a:avLst/>
              </a:prstGeom>
              <a:solidFill>
                <a:schemeClr val="accent3"/>
              </a:solidFill>
              <a:ln>
                <a:solidFill>
                  <a:schemeClr val="bg1"/>
                </a:solidFill>
              </a:ln>
            </p:spPr>
            <p:style>
              <a:lnRef idx="0">
                <a:scrgbClr r="0" g="0" b="0"/>
              </a:lnRef>
              <a:fillRef idx="0">
                <a:scrgbClr r="0" g="0" b="0"/>
              </a:fillRef>
              <a:effectRef idx="0">
                <a:scrgbClr r="0" g="0" b="0"/>
              </a:effectRef>
              <a:fontRef idx="minor">
                <a:schemeClr val="lt1"/>
              </a:fontRef>
            </p:style>
            <p:txBody>
              <a:bodyPr rtlCol="0" anchor="ctr"/>
              <a:lstStyle/>
              <a:p>
                <a:pPr algn="ctr"/>
                <a:endParaRPr lang="en-GB">
                  <a:latin typeface="Arial" panose="020B0604020202020204" pitchFamily="34" charset="0"/>
                </a:endParaRPr>
              </a:p>
            </p:txBody>
          </p:sp>
          <p:pic>
            <p:nvPicPr>
              <p:cNvPr id="14" name="Graphic 13" descr="Chat with solid fill">
                <a:extLst>
                  <a:ext uri="{FF2B5EF4-FFF2-40B4-BE49-F238E27FC236}">
                    <a16:creationId xmlns:a16="http://schemas.microsoft.com/office/drawing/2014/main" id="{4C5FD57D-47B3-D50B-F970-4EF0008F6C72}"/>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435901" y="4417297"/>
                <a:ext cx="624767" cy="405770"/>
              </a:xfrm>
              <a:prstGeom prst="rect">
                <a:avLst/>
              </a:prstGeom>
            </p:spPr>
          </p:pic>
        </p:grpSp>
      </p:grpSp>
      <p:grpSp>
        <p:nvGrpSpPr>
          <p:cNvPr id="6" name="Group 5">
            <a:extLst>
              <a:ext uri="{FF2B5EF4-FFF2-40B4-BE49-F238E27FC236}">
                <a16:creationId xmlns:a16="http://schemas.microsoft.com/office/drawing/2014/main" id="{1DB573E0-CE8F-BA2F-E1B0-31DC9B67C56D}"/>
              </a:ext>
            </a:extLst>
          </p:cNvPr>
          <p:cNvGrpSpPr/>
          <p:nvPr/>
        </p:nvGrpSpPr>
        <p:grpSpPr>
          <a:xfrm>
            <a:off x="10588752" y="-23768"/>
            <a:ext cx="1603248" cy="470499"/>
            <a:chOff x="8607034" y="129348"/>
            <a:chExt cx="1714442" cy="470499"/>
          </a:xfrm>
        </p:grpSpPr>
        <p:sp>
          <p:nvSpPr>
            <p:cNvPr id="7" name="Rectangle 6">
              <a:extLst>
                <a:ext uri="{FF2B5EF4-FFF2-40B4-BE49-F238E27FC236}">
                  <a16:creationId xmlns:a16="http://schemas.microsoft.com/office/drawing/2014/main" id="{681A3047-2480-72B7-3C0F-352F2B93B050}"/>
                </a:ext>
                <a:ext uri="{C183D7F6-B498-43B3-948B-1728B52AA6E4}">
                  <adec:decorative xmlns:adec="http://schemas.microsoft.com/office/drawing/2017/decorative" val="1"/>
                </a:ext>
              </a:extLst>
            </p:cNvPr>
            <p:cNvSpPr/>
            <p:nvPr/>
          </p:nvSpPr>
          <p:spPr>
            <a:xfrm>
              <a:off x="8607034" y="142846"/>
              <a:ext cx="1714442" cy="457001"/>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r>
                <a:rPr lang="en-GB" sz="1400">
                  <a:latin typeface="Arial" panose="020B0604020202020204" pitchFamily="34" charset="0"/>
                </a:rPr>
                <a:t>Large impact</a:t>
              </a:r>
            </a:p>
          </p:txBody>
        </p:sp>
        <p:pic>
          <p:nvPicPr>
            <p:cNvPr id="10" name="Picture 9">
              <a:extLst>
                <a:ext uri="{FF2B5EF4-FFF2-40B4-BE49-F238E27FC236}">
                  <a16:creationId xmlns:a16="http://schemas.microsoft.com/office/drawing/2014/main" id="{6A70681F-5607-95EB-7E32-8228E64413B0}"/>
                </a:ext>
                <a:ext uri="{C183D7F6-B498-43B3-948B-1728B52AA6E4}">
                  <adec:decorative xmlns:adec="http://schemas.microsoft.com/office/drawing/2017/decorative" val="1"/>
                </a:ext>
              </a:extLst>
            </p:cNvPr>
            <p:cNvPicPr>
              <a:picLocks noChangeAspect="1"/>
            </p:cNvPicPr>
            <p:nvPr/>
          </p:nvPicPr>
          <p:blipFill rotWithShape="1">
            <a:blip r:embed="rId6"/>
            <a:srcRect l="16406" t="4575" r="14821" b="4613"/>
            <a:stretch/>
          </p:blipFill>
          <p:spPr>
            <a:xfrm>
              <a:off x="9868419" y="129348"/>
              <a:ext cx="453056" cy="453056"/>
            </a:xfrm>
            <a:prstGeom prst="rect">
              <a:avLst/>
            </a:prstGeom>
          </p:spPr>
        </p:pic>
      </p:grpSp>
    </p:spTree>
    <p:extLst>
      <p:ext uri="{BB962C8B-B14F-4D97-AF65-F5344CB8AC3E}">
        <p14:creationId xmlns:p14="http://schemas.microsoft.com/office/powerpoint/2010/main" val="165666915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604B0E9-80CA-A9BC-4D2E-CD572A4104EA}"/>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99AE942B-D8ED-B963-34D6-1EC442162FD6}"/>
              </a:ext>
            </a:extLst>
          </p:cNvPr>
          <p:cNvSpPr>
            <a:spLocks noGrp="1"/>
          </p:cNvSpPr>
          <p:nvPr>
            <p:ph type="title"/>
          </p:nvPr>
        </p:nvSpPr>
        <p:spPr>
          <a:xfrm>
            <a:off x="393489" y="157709"/>
            <a:ext cx="11598814" cy="1139390"/>
          </a:xfrm>
        </p:spPr>
        <p:txBody>
          <a:bodyPr>
            <a:normAutofit/>
          </a:bodyPr>
          <a:lstStyle/>
          <a:p>
            <a:r>
              <a:rPr lang="en-GB"/>
              <a:t>CABINET results: Progression-free survival</a:t>
            </a:r>
            <a:br>
              <a:rPr lang="en-GB"/>
            </a:br>
            <a:endParaRPr lang="en-GB" sz="2700" b="0"/>
          </a:p>
        </p:txBody>
      </p:sp>
      <p:graphicFrame>
        <p:nvGraphicFramePr>
          <p:cNvPr id="5" name="Table 4">
            <a:extLst>
              <a:ext uri="{FF2B5EF4-FFF2-40B4-BE49-F238E27FC236}">
                <a16:creationId xmlns:a16="http://schemas.microsoft.com/office/drawing/2014/main" id="{239C4F12-5808-D172-31C6-A2613B30BE01}"/>
              </a:ext>
            </a:extLst>
          </p:cNvPr>
          <p:cNvGraphicFramePr>
            <a:graphicFrameLocks noGrp="1"/>
          </p:cNvGraphicFramePr>
          <p:nvPr>
            <p:extLst>
              <p:ext uri="{D42A27DB-BD31-4B8C-83A1-F6EECF244321}">
                <p14:modId xmlns:p14="http://schemas.microsoft.com/office/powerpoint/2010/main" val="3971596702"/>
              </p:ext>
            </p:extLst>
          </p:nvPr>
        </p:nvGraphicFramePr>
        <p:xfrm>
          <a:off x="329481" y="727404"/>
          <a:ext cx="11356689" cy="2468880"/>
        </p:xfrm>
        <a:graphic>
          <a:graphicData uri="http://schemas.openxmlformats.org/drawingml/2006/table">
            <a:tbl>
              <a:tblPr firstRow="1" bandRow="1">
                <a:tableStyleId>{5C22544A-7EE6-4342-B048-85BDC9FD1C3A}</a:tableStyleId>
              </a:tblPr>
              <a:tblGrid>
                <a:gridCol w="3177352">
                  <a:extLst>
                    <a:ext uri="{9D8B030D-6E8A-4147-A177-3AD203B41FA5}">
                      <a16:colId xmlns:a16="http://schemas.microsoft.com/office/drawing/2014/main" val="2264656507"/>
                    </a:ext>
                  </a:extLst>
                </a:gridCol>
                <a:gridCol w="2109833">
                  <a:extLst>
                    <a:ext uri="{9D8B030D-6E8A-4147-A177-3AD203B41FA5}">
                      <a16:colId xmlns:a16="http://schemas.microsoft.com/office/drawing/2014/main" val="1018530639"/>
                    </a:ext>
                  </a:extLst>
                </a:gridCol>
                <a:gridCol w="2056026">
                  <a:extLst>
                    <a:ext uri="{9D8B030D-6E8A-4147-A177-3AD203B41FA5}">
                      <a16:colId xmlns:a16="http://schemas.microsoft.com/office/drawing/2014/main" val="2749478578"/>
                    </a:ext>
                  </a:extLst>
                </a:gridCol>
                <a:gridCol w="2225015">
                  <a:extLst>
                    <a:ext uri="{9D8B030D-6E8A-4147-A177-3AD203B41FA5}">
                      <a16:colId xmlns:a16="http://schemas.microsoft.com/office/drawing/2014/main" val="1696115781"/>
                    </a:ext>
                  </a:extLst>
                </a:gridCol>
                <a:gridCol w="1788463">
                  <a:extLst>
                    <a:ext uri="{9D8B030D-6E8A-4147-A177-3AD203B41FA5}">
                      <a16:colId xmlns:a16="http://schemas.microsoft.com/office/drawing/2014/main" val="11610648"/>
                    </a:ext>
                  </a:extLst>
                </a:gridCol>
              </a:tblGrid>
              <a:tr h="363058">
                <a:tc rowSpan="2">
                  <a:txBody>
                    <a:bodyPr/>
                    <a:lstStyle/>
                    <a:p>
                      <a:pPr>
                        <a:spcBef>
                          <a:spcPts val="0"/>
                        </a:spcBef>
                        <a:spcAft>
                          <a:spcPts val="0"/>
                        </a:spcAft>
                      </a:pPr>
                      <a:r>
                        <a:rPr lang="en-GB">
                          <a:latin typeface="Arial" panose="020B0604020202020204" pitchFamily="34" charset="0"/>
                        </a:rPr>
                        <a:t>PFS</a:t>
                      </a:r>
                    </a:p>
                  </a:txBody>
                  <a:tcPr>
                    <a:solidFill>
                      <a:schemeClr val="tx2"/>
                    </a:solidFill>
                  </a:tcPr>
                </a:tc>
                <a:tc gridSpan="2">
                  <a:txBody>
                    <a:bodyPr/>
                    <a:lstStyle/>
                    <a:p>
                      <a:pPr algn="ctr"/>
                      <a:r>
                        <a:rPr lang="en-GB" err="1">
                          <a:latin typeface="Arial" panose="020B0604020202020204" pitchFamily="34" charset="0"/>
                        </a:rPr>
                        <a:t>pNETs</a:t>
                      </a:r>
                      <a:endParaRPr lang="en-GB"/>
                    </a:p>
                  </a:txBody>
                  <a:tcPr>
                    <a:lnR w="38100" cap="flat" cmpd="sng" algn="ctr">
                      <a:solidFill>
                        <a:srgbClr val="FF0000"/>
                      </a:solidFill>
                      <a:prstDash val="solid"/>
                      <a:round/>
                      <a:headEnd type="none" w="med" len="med"/>
                      <a:tailEnd type="none" w="med" len="med"/>
                    </a:lnR>
                    <a:solidFill>
                      <a:schemeClr val="tx2"/>
                    </a:solidFill>
                  </a:tcPr>
                </a:tc>
                <a:tc hMerge="1">
                  <a:txBody>
                    <a:bodyPr/>
                    <a:lstStyle/>
                    <a:p>
                      <a:endParaRPr lang="en-GB"/>
                    </a:p>
                  </a:txBody>
                  <a:tcPr/>
                </a:tc>
                <a:tc gridSpan="2">
                  <a:txBody>
                    <a:bodyPr/>
                    <a:lstStyle/>
                    <a:p>
                      <a:pPr algn="ctr"/>
                      <a:r>
                        <a:rPr lang="en-GB">
                          <a:latin typeface="Arial" panose="020B0604020202020204" pitchFamily="34" charset="0"/>
                        </a:rPr>
                        <a:t>epNETs</a:t>
                      </a:r>
                    </a:p>
                  </a:txBody>
                  <a:tcPr>
                    <a:lnL w="38100" cap="flat" cmpd="sng" algn="ctr">
                      <a:solidFill>
                        <a:srgbClr val="FF0000"/>
                      </a:solidFill>
                      <a:prstDash val="solid"/>
                      <a:round/>
                      <a:headEnd type="none" w="med" len="med"/>
                      <a:tailEnd type="none" w="med" len="med"/>
                    </a:lnL>
                    <a:lnR w="38100" cap="flat" cmpd="sng" algn="ctr">
                      <a:solidFill>
                        <a:srgbClr val="FF0000"/>
                      </a:solidFill>
                      <a:prstDash val="solid"/>
                      <a:round/>
                      <a:headEnd type="none" w="med" len="med"/>
                      <a:tailEnd type="none" w="med" len="med"/>
                    </a:lnR>
                    <a:lnT w="38100" cap="flat" cmpd="sng" algn="ctr">
                      <a:solidFill>
                        <a:srgbClr val="FF0000"/>
                      </a:solidFill>
                      <a:prstDash val="solid"/>
                      <a:round/>
                      <a:headEnd type="none" w="med" len="med"/>
                      <a:tailEnd type="none" w="med" len="med"/>
                    </a:lnT>
                    <a:solidFill>
                      <a:schemeClr val="tx2"/>
                    </a:solidFill>
                  </a:tcPr>
                </a:tc>
                <a:tc hMerge="1">
                  <a:txBody>
                    <a:bodyPr/>
                    <a:lstStyle/>
                    <a:p>
                      <a:endParaRPr lang="en-GB"/>
                    </a:p>
                  </a:txBody>
                  <a:tcPr/>
                </a:tc>
                <a:extLst>
                  <a:ext uri="{0D108BD9-81ED-4DB2-BD59-A6C34878D82A}">
                    <a16:rowId xmlns:a16="http://schemas.microsoft.com/office/drawing/2014/main" val="2481370056"/>
                  </a:ext>
                </a:extLst>
              </a:tr>
              <a:tr h="635351">
                <a:tc vMerge="1">
                  <a:txBody>
                    <a:bodyPr/>
                    <a:lstStyle/>
                    <a:p>
                      <a:endParaRPr lang="en-GB"/>
                    </a:p>
                  </a:txBody>
                  <a:tcPr/>
                </a:tc>
                <a:tc>
                  <a:txBody>
                    <a:bodyPr/>
                    <a:lstStyle/>
                    <a:p>
                      <a:pPr algn="ctr">
                        <a:spcBef>
                          <a:spcPts val="0"/>
                        </a:spcBef>
                        <a:spcAft>
                          <a:spcPts val="0"/>
                        </a:spcAft>
                      </a:pPr>
                      <a:r>
                        <a:rPr lang="en-GB" b="1">
                          <a:latin typeface="Arial" panose="020B0604020202020204" pitchFamily="34" charset="0"/>
                        </a:rPr>
                        <a:t>Cabozantinib (n=64)</a:t>
                      </a:r>
                    </a:p>
                  </a:txBody>
                  <a:tcPr/>
                </a:tc>
                <a:tc>
                  <a:txBody>
                    <a:bodyPr/>
                    <a:lstStyle/>
                    <a:p>
                      <a:pPr algn="ctr">
                        <a:spcBef>
                          <a:spcPts val="0"/>
                        </a:spcBef>
                        <a:spcAft>
                          <a:spcPts val="0"/>
                        </a:spcAft>
                      </a:pPr>
                      <a:r>
                        <a:rPr lang="en-GB" b="1">
                          <a:latin typeface="Arial" panose="020B0604020202020204" pitchFamily="34" charset="0"/>
                        </a:rPr>
                        <a:t>Placebo </a:t>
                      </a:r>
                    </a:p>
                    <a:p>
                      <a:pPr algn="ctr">
                        <a:spcBef>
                          <a:spcPts val="0"/>
                        </a:spcBef>
                        <a:spcAft>
                          <a:spcPts val="0"/>
                        </a:spcAft>
                      </a:pPr>
                      <a:r>
                        <a:rPr lang="en-GB" b="1">
                          <a:latin typeface="Arial" panose="020B0604020202020204" pitchFamily="34" charset="0"/>
                        </a:rPr>
                        <a:t>(n=31)</a:t>
                      </a:r>
                    </a:p>
                  </a:txBody>
                  <a:tcPr>
                    <a:lnR w="38100" cap="flat" cmpd="sng" algn="ctr">
                      <a:solidFill>
                        <a:srgbClr val="FF0000"/>
                      </a:solidFill>
                      <a:prstDash val="solid"/>
                      <a:round/>
                      <a:headEnd type="none" w="med" len="med"/>
                      <a:tailEnd type="none" w="med" len="med"/>
                    </a:lnR>
                  </a:tcPr>
                </a:tc>
                <a:tc>
                  <a:txBody>
                    <a:bodyPr/>
                    <a:lstStyle/>
                    <a:p>
                      <a:pPr algn="ctr">
                        <a:spcBef>
                          <a:spcPts val="0"/>
                        </a:spcBef>
                        <a:spcAft>
                          <a:spcPts val="0"/>
                        </a:spcAft>
                      </a:pPr>
                      <a:r>
                        <a:rPr lang="en-GB" b="1">
                          <a:latin typeface="Arial" panose="020B0604020202020204" pitchFamily="34" charset="0"/>
                        </a:rPr>
                        <a:t>Cabozantinib (n=134)</a:t>
                      </a:r>
                    </a:p>
                  </a:txBody>
                  <a:tcPr>
                    <a:lnL w="38100" cap="flat" cmpd="sng" algn="ctr">
                      <a:solidFill>
                        <a:srgbClr val="FF0000"/>
                      </a:solidFill>
                      <a:prstDash val="solid"/>
                      <a:round/>
                      <a:headEnd type="none" w="med" len="med"/>
                      <a:tailEnd type="none" w="med" len="med"/>
                    </a:lnL>
                  </a:tcPr>
                </a:tc>
                <a:tc>
                  <a:txBody>
                    <a:bodyPr/>
                    <a:lstStyle/>
                    <a:p>
                      <a:pPr algn="ctr">
                        <a:spcBef>
                          <a:spcPts val="0"/>
                        </a:spcBef>
                        <a:spcAft>
                          <a:spcPts val="0"/>
                        </a:spcAft>
                      </a:pPr>
                      <a:r>
                        <a:rPr lang="en-GB" b="1">
                          <a:latin typeface="Arial" panose="020B0604020202020204" pitchFamily="34" charset="0"/>
                        </a:rPr>
                        <a:t>Placebo (n=69)</a:t>
                      </a:r>
                    </a:p>
                  </a:txBody>
                  <a:tcPr>
                    <a:lnR w="38100" cap="flat" cmpd="sng" algn="ctr">
                      <a:solidFill>
                        <a:srgbClr val="FF0000"/>
                      </a:solidFill>
                      <a:prstDash val="solid"/>
                      <a:round/>
                      <a:headEnd type="none" w="med" len="med"/>
                      <a:tailEnd type="none" w="med" len="med"/>
                    </a:lnR>
                  </a:tcPr>
                </a:tc>
                <a:extLst>
                  <a:ext uri="{0D108BD9-81ED-4DB2-BD59-A6C34878D82A}">
                    <a16:rowId xmlns:a16="http://schemas.microsoft.com/office/drawing/2014/main" val="4021791311"/>
                  </a:ext>
                </a:extLst>
              </a:tr>
              <a:tr h="363058">
                <a:tc>
                  <a:txBody>
                    <a:bodyPr/>
                    <a:lstStyle/>
                    <a:p>
                      <a:pPr>
                        <a:spcBef>
                          <a:spcPts val="0"/>
                        </a:spcBef>
                        <a:spcAft>
                          <a:spcPts val="0"/>
                        </a:spcAft>
                      </a:pPr>
                      <a:r>
                        <a:rPr lang="en-GB" b="1">
                          <a:latin typeface="Arial" panose="020B0604020202020204" pitchFamily="34" charset="0"/>
                        </a:rPr>
                        <a:t>Number of events, n (%)</a:t>
                      </a:r>
                    </a:p>
                  </a:txBody>
                  <a:tcPr/>
                </a:tc>
                <a:tc>
                  <a:txBody>
                    <a:bodyPr/>
                    <a:lstStyle/>
                    <a:p>
                      <a:pPr algn="ctr">
                        <a:lnSpc>
                          <a:spcPct val="120000"/>
                        </a:lnSpc>
                        <a:spcBef>
                          <a:spcPts val="0"/>
                        </a:spcBef>
                        <a:spcAft>
                          <a:spcPts val="0"/>
                        </a:spcAft>
                        <a:buNone/>
                      </a:pPr>
                      <a:r>
                        <a:rPr lang="en-GB" sz="1800" b="0">
                          <a:solidFill>
                            <a:schemeClr val="tx1"/>
                          </a:solidFill>
                          <a:effectLst/>
                          <a:latin typeface="Arial" panose="020B0604020202020204" pitchFamily="34" charset="0"/>
                          <a:ea typeface="SimSun" panose="02010600030101010101" pitchFamily="2" charset="-122"/>
                          <a:cs typeface="Times New Roman" panose="02020603050405020304" pitchFamily="18" charset="0"/>
                        </a:rPr>
                        <a:t>32 (50)</a:t>
                      </a:r>
                      <a:endParaRPr lang="en-GB" sz="1800" b="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ct val="120000"/>
                        </a:lnSpc>
                        <a:spcBef>
                          <a:spcPts val="0"/>
                        </a:spcBef>
                        <a:spcAft>
                          <a:spcPts val="0"/>
                        </a:spcAft>
                        <a:buNone/>
                      </a:pPr>
                      <a:r>
                        <a:rPr lang="en-GB" sz="1800" b="0">
                          <a:solidFill>
                            <a:schemeClr val="tx1"/>
                          </a:solidFill>
                          <a:effectLst/>
                          <a:latin typeface="Arial" panose="020B0604020202020204" pitchFamily="34" charset="0"/>
                          <a:ea typeface="SimSun" panose="02010600030101010101" pitchFamily="2" charset="-122"/>
                          <a:cs typeface="Times New Roman" panose="02020603050405020304" pitchFamily="18" charset="0"/>
                        </a:rPr>
                        <a:t>25 (81)</a:t>
                      </a:r>
                      <a:endParaRPr lang="en-GB" sz="1800" b="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R w="38100" cap="flat" cmpd="sng" algn="ctr">
                      <a:solidFill>
                        <a:srgbClr val="FF0000"/>
                      </a:solidFill>
                      <a:prstDash val="solid"/>
                      <a:round/>
                      <a:headEnd type="none" w="med" len="med"/>
                      <a:tailEnd type="none" w="med" len="med"/>
                    </a:lnR>
                  </a:tcPr>
                </a:tc>
                <a:tc>
                  <a:txBody>
                    <a:bodyPr/>
                    <a:lstStyle/>
                    <a:p>
                      <a:pPr algn="ctr">
                        <a:lnSpc>
                          <a:spcPct val="120000"/>
                        </a:lnSpc>
                        <a:spcBef>
                          <a:spcPts val="0"/>
                        </a:spcBef>
                        <a:spcAft>
                          <a:spcPts val="0"/>
                        </a:spcAft>
                        <a:buNone/>
                      </a:pPr>
                      <a:r>
                        <a:rPr lang="en-GB" sz="1800" b="0">
                          <a:solidFill>
                            <a:schemeClr val="tx1"/>
                          </a:solidFill>
                          <a:effectLst/>
                          <a:latin typeface="Arial" panose="020B0604020202020204" pitchFamily="34" charset="0"/>
                          <a:ea typeface="SimSun" panose="02010600030101010101" pitchFamily="2" charset="-122"/>
                          <a:cs typeface="Times New Roman" panose="02020603050405020304" pitchFamily="18" charset="0"/>
                        </a:rPr>
                        <a:t>71 (53)</a:t>
                      </a:r>
                      <a:endParaRPr lang="en-GB" sz="1800" b="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w="38100" cap="flat" cmpd="sng" algn="ctr">
                      <a:solidFill>
                        <a:srgbClr val="FF0000"/>
                      </a:solidFill>
                      <a:prstDash val="solid"/>
                      <a:round/>
                      <a:headEnd type="none" w="med" len="med"/>
                      <a:tailEnd type="none" w="med" len="med"/>
                    </a:lnL>
                  </a:tcPr>
                </a:tc>
                <a:tc>
                  <a:txBody>
                    <a:bodyPr/>
                    <a:lstStyle/>
                    <a:p>
                      <a:pPr algn="ctr">
                        <a:lnSpc>
                          <a:spcPct val="120000"/>
                        </a:lnSpc>
                        <a:spcBef>
                          <a:spcPts val="0"/>
                        </a:spcBef>
                        <a:spcAft>
                          <a:spcPts val="0"/>
                        </a:spcAft>
                        <a:buNone/>
                      </a:pPr>
                      <a:r>
                        <a:rPr lang="en-GB" sz="1800" b="0">
                          <a:solidFill>
                            <a:schemeClr val="tx1"/>
                          </a:solidFill>
                          <a:effectLst/>
                          <a:latin typeface="Arial" panose="020B0604020202020204" pitchFamily="34" charset="0"/>
                          <a:ea typeface="SimSun" panose="02010600030101010101" pitchFamily="2" charset="-122"/>
                          <a:cs typeface="Times New Roman" panose="02020603050405020304" pitchFamily="18" charset="0"/>
                        </a:rPr>
                        <a:t>40 (58)</a:t>
                      </a:r>
                      <a:endParaRPr lang="en-GB" sz="1800" b="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R w="38100" cap="flat" cmpd="sng" algn="ctr">
                      <a:solidFill>
                        <a:srgbClr val="FF0000"/>
                      </a:solidFill>
                      <a:prstDash val="solid"/>
                      <a:round/>
                      <a:headEnd type="none" w="med" len="med"/>
                      <a:tailEnd type="none" w="med" len="med"/>
                    </a:lnR>
                  </a:tcPr>
                </a:tc>
                <a:extLst>
                  <a:ext uri="{0D108BD9-81ED-4DB2-BD59-A6C34878D82A}">
                    <a16:rowId xmlns:a16="http://schemas.microsoft.com/office/drawing/2014/main" val="2609232428"/>
                  </a:ext>
                </a:extLst>
              </a:tr>
              <a:tr h="363058">
                <a:tc>
                  <a:txBody>
                    <a:bodyPr/>
                    <a:lstStyle/>
                    <a:p>
                      <a:pPr>
                        <a:spcBef>
                          <a:spcPts val="0"/>
                        </a:spcBef>
                        <a:spcAft>
                          <a:spcPts val="0"/>
                        </a:spcAft>
                      </a:pPr>
                      <a:r>
                        <a:rPr lang="en-GB" b="1">
                          <a:latin typeface="Arial" panose="020B0604020202020204" pitchFamily="34" charset="0"/>
                        </a:rPr>
                        <a:t>Median PFS (months)</a:t>
                      </a:r>
                    </a:p>
                  </a:txBody>
                  <a:tcPr/>
                </a:tc>
                <a:tc>
                  <a:txBody>
                    <a:bodyPr/>
                    <a:lstStyle/>
                    <a:p>
                      <a:pPr algn="ctr">
                        <a:lnSpc>
                          <a:spcPct val="120000"/>
                        </a:lnSpc>
                        <a:spcBef>
                          <a:spcPts val="0"/>
                        </a:spcBef>
                        <a:spcAft>
                          <a:spcPts val="0"/>
                        </a:spcAft>
                        <a:buNone/>
                      </a:pPr>
                      <a:r>
                        <a:rPr lang="en-GB" sz="1800" b="0">
                          <a:solidFill>
                            <a:schemeClr val="tx1"/>
                          </a:solidFill>
                          <a:effectLst/>
                          <a:latin typeface="Arial" panose="020B0604020202020204" pitchFamily="34" charset="0"/>
                          <a:ea typeface="SimSun" panose="02010600030101010101" pitchFamily="2" charset="-122"/>
                          <a:cs typeface="Times New Roman" panose="02020603050405020304" pitchFamily="18" charset="0"/>
                        </a:rPr>
                        <a:t>13.83</a:t>
                      </a:r>
                      <a:r>
                        <a:rPr lang="en-GB" sz="1800" b="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 </a:t>
                      </a:r>
                    </a:p>
                  </a:txBody>
                  <a:tcPr marL="68580" marR="68580" marT="0" marB="0"/>
                </a:tc>
                <a:tc>
                  <a:txBody>
                    <a:bodyPr/>
                    <a:lstStyle/>
                    <a:p>
                      <a:pPr algn="ctr">
                        <a:lnSpc>
                          <a:spcPct val="120000"/>
                        </a:lnSpc>
                        <a:spcBef>
                          <a:spcPts val="0"/>
                        </a:spcBef>
                        <a:spcAft>
                          <a:spcPts val="0"/>
                        </a:spcAft>
                        <a:buNone/>
                      </a:pPr>
                      <a:r>
                        <a:rPr lang="en-GB" sz="1800" b="0">
                          <a:solidFill>
                            <a:schemeClr val="tx1"/>
                          </a:solidFill>
                          <a:effectLst/>
                          <a:latin typeface="Arial" panose="020B0604020202020204" pitchFamily="34" charset="0"/>
                          <a:ea typeface="SimSun" panose="02010600030101010101" pitchFamily="2" charset="-122"/>
                          <a:cs typeface="Times New Roman" panose="02020603050405020304" pitchFamily="18" charset="0"/>
                        </a:rPr>
                        <a:t>4.47</a:t>
                      </a:r>
                      <a:endParaRPr lang="en-GB" sz="1800" b="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R w="38100" cap="flat" cmpd="sng" algn="ctr">
                      <a:solidFill>
                        <a:srgbClr val="FF0000"/>
                      </a:solidFill>
                      <a:prstDash val="solid"/>
                      <a:round/>
                      <a:headEnd type="none" w="med" len="med"/>
                      <a:tailEnd type="none" w="med" len="med"/>
                    </a:lnR>
                  </a:tcPr>
                </a:tc>
                <a:tc>
                  <a:txBody>
                    <a:bodyPr/>
                    <a:lstStyle/>
                    <a:p>
                      <a:pPr algn="ctr">
                        <a:lnSpc>
                          <a:spcPct val="120000"/>
                        </a:lnSpc>
                        <a:spcBef>
                          <a:spcPts val="0"/>
                        </a:spcBef>
                        <a:spcAft>
                          <a:spcPts val="0"/>
                        </a:spcAft>
                        <a:buNone/>
                      </a:pPr>
                      <a:r>
                        <a:rPr lang="en-GB" sz="1800" b="0">
                          <a:solidFill>
                            <a:schemeClr val="tx1"/>
                          </a:solidFill>
                          <a:effectLst/>
                          <a:latin typeface="Arial" panose="020B0604020202020204" pitchFamily="34" charset="0"/>
                          <a:ea typeface="SimSun" panose="02010600030101010101" pitchFamily="2" charset="-122"/>
                          <a:cs typeface="Times New Roman" panose="02020603050405020304" pitchFamily="18" charset="0"/>
                        </a:rPr>
                        <a:t>8.48</a:t>
                      </a:r>
                      <a:endParaRPr lang="en-GB" sz="1800" b="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w="38100" cap="flat" cmpd="sng" algn="ctr">
                      <a:solidFill>
                        <a:srgbClr val="FF0000"/>
                      </a:solidFill>
                      <a:prstDash val="solid"/>
                      <a:round/>
                      <a:headEnd type="none" w="med" len="med"/>
                      <a:tailEnd type="none" w="med" len="med"/>
                    </a:lnL>
                  </a:tcPr>
                </a:tc>
                <a:tc>
                  <a:txBody>
                    <a:bodyPr/>
                    <a:lstStyle/>
                    <a:p>
                      <a:pPr algn="ctr">
                        <a:lnSpc>
                          <a:spcPct val="120000"/>
                        </a:lnSpc>
                        <a:spcBef>
                          <a:spcPts val="0"/>
                        </a:spcBef>
                        <a:spcAft>
                          <a:spcPts val="0"/>
                        </a:spcAft>
                        <a:buNone/>
                      </a:pPr>
                      <a:r>
                        <a:rPr lang="en-GB" sz="1800" b="0">
                          <a:solidFill>
                            <a:schemeClr val="tx1"/>
                          </a:solidFill>
                          <a:effectLst/>
                          <a:latin typeface="Arial" panose="020B0604020202020204" pitchFamily="34" charset="0"/>
                          <a:ea typeface="SimSun" panose="02010600030101010101" pitchFamily="2" charset="-122"/>
                          <a:cs typeface="Times New Roman" panose="02020603050405020304" pitchFamily="18" charset="0"/>
                        </a:rPr>
                        <a:t>3.98</a:t>
                      </a:r>
                      <a:endParaRPr lang="en-GB" sz="1800" b="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R w="38100" cap="flat" cmpd="sng" algn="ctr">
                      <a:solidFill>
                        <a:srgbClr val="FF0000"/>
                      </a:solidFill>
                      <a:prstDash val="solid"/>
                      <a:round/>
                      <a:headEnd type="none" w="med" len="med"/>
                      <a:tailEnd type="none" w="med" len="med"/>
                    </a:lnR>
                  </a:tcPr>
                </a:tc>
                <a:extLst>
                  <a:ext uri="{0D108BD9-81ED-4DB2-BD59-A6C34878D82A}">
                    <a16:rowId xmlns:a16="http://schemas.microsoft.com/office/drawing/2014/main" val="3319847011"/>
                  </a:ext>
                </a:extLst>
              </a:tr>
              <a:tr h="363058">
                <a:tc>
                  <a:txBody>
                    <a:bodyPr/>
                    <a:lstStyle/>
                    <a:p>
                      <a:pPr>
                        <a:spcBef>
                          <a:spcPts val="0"/>
                        </a:spcBef>
                        <a:spcAft>
                          <a:spcPts val="0"/>
                        </a:spcAft>
                      </a:pPr>
                      <a:r>
                        <a:rPr lang="en-GB" b="1">
                          <a:latin typeface="Arial" panose="020B0604020202020204" pitchFamily="34" charset="0"/>
                        </a:rPr>
                        <a:t>HR (95% CI</a:t>
                      </a:r>
                      <a:r>
                        <a:rPr lang="en-GB" b="1"/>
                        <a:t>)</a:t>
                      </a:r>
                    </a:p>
                  </a:txBody>
                  <a:tcPr/>
                </a:tc>
                <a:tc gridSpan="2">
                  <a:txBody>
                    <a:bodyPr/>
                    <a:lstStyle/>
                    <a:p>
                      <a:pPr algn="ctr">
                        <a:lnSpc>
                          <a:spcPct val="120000"/>
                        </a:lnSpc>
                        <a:spcBef>
                          <a:spcPts val="0"/>
                        </a:spcBef>
                        <a:spcAft>
                          <a:spcPts val="0"/>
                        </a:spcAft>
                        <a:buNone/>
                      </a:pPr>
                      <a:r>
                        <a:rPr lang="en-GB" sz="1800" b="0">
                          <a:solidFill>
                            <a:schemeClr val="tx1"/>
                          </a:solidFill>
                          <a:effectLst/>
                          <a:latin typeface="Arial" panose="020B0604020202020204" pitchFamily="34" charset="0"/>
                          <a:ea typeface="SimSun" panose="02010600030101010101" pitchFamily="2" charset="-122"/>
                          <a:cs typeface="Times New Roman" panose="02020603050405020304" pitchFamily="18" charset="0"/>
                        </a:rPr>
                        <a:t>0.23 (0.12 to 0.42)</a:t>
                      </a:r>
                      <a:endParaRPr lang="en-GB" sz="1800" b="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R w="38100" cap="flat" cmpd="sng" algn="ctr">
                      <a:solidFill>
                        <a:srgbClr val="FF0000"/>
                      </a:solidFill>
                      <a:prstDash val="solid"/>
                      <a:round/>
                      <a:headEnd type="none" w="med" len="med"/>
                      <a:tailEnd type="none" w="med" len="med"/>
                    </a:lnR>
                  </a:tcPr>
                </a:tc>
                <a:tc hMerge="1">
                  <a:txBody>
                    <a:bodyPr/>
                    <a:lstStyle/>
                    <a:p>
                      <a:pPr algn="ctr">
                        <a:lnSpc>
                          <a:spcPct val="120000"/>
                        </a:lnSpc>
                        <a:spcBef>
                          <a:spcPts val="200"/>
                        </a:spcBef>
                        <a:spcAft>
                          <a:spcPts val="200"/>
                        </a:spcAft>
                        <a:buNone/>
                      </a:pPr>
                      <a:endParaRPr lang="en-GB" sz="1800" b="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gridSpan="2">
                  <a:txBody>
                    <a:bodyPr/>
                    <a:lstStyle/>
                    <a:p>
                      <a:pPr algn="ctr">
                        <a:lnSpc>
                          <a:spcPct val="120000"/>
                        </a:lnSpc>
                        <a:spcBef>
                          <a:spcPts val="0"/>
                        </a:spcBef>
                        <a:spcAft>
                          <a:spcPts val="0"/>
                        </a:spcAft>
                        <a:buNone/>
                      </a:pPr>
                      <a:r>
                        <a:rPr lang="en-GB" sz="1800" b="0">
                          <a:solidFill>
                            <a:schemeClr val="tx1"/>
                          </a:solidFill>
                          <a:effectLst/>
                          <a:latin typeface="Arial" panose="020B0604020202020204" pitchFamily="34" charset="0"/>
                          <a:ea typeface="SimSun" panose="02010600030101010101" pitchFamily="2" charset="-122"/>
                          <a:cs typeface="Times New Roman" panose="02020603050405020304" pitchFamily="18" charset="0"/>
                        </a:rPr>
                        <a:t>0.38 (0.25 to 0.58)</a:t>
                      </a:r>
                      <a:endParaRPr lang="en-GB" sz="1800" b="0">
                        <a:solidFill>
                          <a:schemeClr val="tx1"/>
                        </a:solidFill>
                        <a:effectLst/>
                        <a:latin typeface="Arial" panose="020B0604020202020204" pitchFamily="34" charset="0"/>
                        <a:cs typeface="Times New Roman" panose="02020603050405020304" pitchFamily="18" charset="0"/>
                      </a:endParaRPr>
                    </a:p>
                  </a:txBody>
                  <a:tcPr marL="68580" marR="68580" marT="0" marB="0">
                    <a:lnL w="38100" cap="flat" cmpd="sng" algn="ctr">
                      <a:solidFill>
                        <a:srgbClr val="FF0000"/>
                      </a:solidFill>
                      <a:prstDash val="solid"/>
                      <a:round/>
                      <a:headEnd type="none" w="med" len="med"/>
                      <a:tailEnd type="none" w="med" len="med"/>
                    </a:lnL>
                    <a:lnR w="38100" cap="flat" cmpd="sng" algn="ctr">
                      <a:solidFill>
                        <a:srgbClr val="FF0000"/>
                      </a:solidFill>
                      <a:prstDash val="solid"/>
                      <a:round/>
                      <a:headEnd type="none" w="med" len="med"/>
                      <a:tailEnd type="none" w="med" len="med"/>
                    </a:lnR>
                  </a:tcPr>
                </a:tc>
                <a:tc hMerge="1">
                  <a:txBody>
                    <a:bodyPr/>
                    <a:lstStyle/>
                    <a:p>
                      <a:endParaRPr/>
                    </a:p>
                  </a:txBody>
                  <a:tcPr marL="68580" marR="68580" marT="0" marB="0"/>
                </a:tc>
                <a:extLst>
                  <a:ext uri="{0D108BD9-81ED-4DB2-BD59-A6C34878D82A}">
                    <a16:rowId xmlns:a16="http://schemas.microsoft.com/office/drawing/2014/main" val="2544333794"/>
                  </a:ext>
                </a:extLst>
              </a:tr>
              <a:tr h="363058">
                <a:tc>
                  <a:txBody>
                    <a:bodyPr/>
                    <a:lstStyle/>
                    <a:p>
                      <a:pPr>
                        <a:spcBef>
                          <a:spcPts val="0"/>
                        </a:spcBef>
                        <a:spcAft>
                          <a:spcPts val="0"/>
                        </a:spcAft>
                      </a:pPr>
                      <a:r>
                        <a:rPr lang="en-GB" b="1">
                          <a:latin typeface="Arial" panose="020B0604020202020204" pitchFamily="34" charset="0"/>
                        </a:rPr>
                        <a:t>p value</a:t>
                      </a:r>
                    </a:p>
                  </a:txBody>
                  <a:tcPr/>
                </a:tc>
                <a:tc gridSpan="2">
                  <a:txBody>
                    <a:bodyPr/>
                    <a:lstStyle/>
                    <a:p>
                      <a:pPr algn="ctr">
                        <a:lnSpc>
                          <a:spcPct val="120000"/>
                        </a:lnSpc>
                        <a:spcBef>
                          <a:spcPts val="0"/>
                        </a:spcBef>
                        <a:spcAft>
                          <a:spcPts val="0"/>
                        </a:spcAft>
                        <a:buNone/>
                      </a:pPr>
                      <a:r>
                        <a:rPr lang="en-GB" sz="1800" kern="1200">
                          <a:solidFill>
                            <a:schemeClr val="dk1"/>
                          </a:solidFill>
                          <a:effectLst/>
                          <a:latin typeface="Arial" panose="020B0604020202020204" pitchFamily="34" charset="0"/>
                          <a:ea typeface="+mn-ea"/>
                          <a:cs typeface="+mn-cs"/>
                        </a:rPr>
                        <a:t>&lt;0.0001</a:t>
                      </a:r>
                      <a:endParaRPr lang="en-GB" sz="1800" b="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R w="38100" cap="flat" cmpd="sng" algn="ctr">
                      <a:solidFill>
                        <a:srgbClr val="FF0000"/>
                      </a:solidFill>
                      <a:prstDash val="solid"/>
                      <a:round/>
                      <a:headEnd type="none" w="med" len="med"/>
                      <a:tailEnd type="none" w="med" len="med"/>
                    </a:lnR>
                  </a:tcPr>
                </a:tc>
                <a:tc hMerge="1">
                  <a:txBody>
                    <a:bodyPr/>
                    <a:lstStyle/>
                    <a:p>
                      <a:pPr algn="ctr">
                        <a:lnSpc>
                          <a:spcPct val="120000"/>
                        </a:lnSpc>
                        <a:spcBef>
                          <a:spcPts val="200"/>
                        </a:spcBef>
                        <a:spcAft>
                          <a:spcPts val="200"/>
                        </a:spcAft>
                        <a:buNone/>
                      </a:pPr>
                      <a:endParaRPr lang="en-GB" sz="1800" b="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gridSpan="2">
                  <a:txBody>
                    <a:bodyPr/>
                    <a:lstStyle/>
                    <a:p>
                      <a:pPr algn="ctr">
                        <a:lnSpc>
                          <a:spcPct val="120000"/>
                        </a:lnSpc>
                        <a:spcBef>
                          <a:spcPts val="0"/>
                        </a:spcBef>
                        <a:spcAft>
                          <a:spcPts val="0"/>
                        </a:spcAft>
                        <a:buNone/>
                      </a:pPr>
                      <a:r>
                        <a:rPr lang="en-GB" sz="1800" kern="1200">
                          <a:solidFill>
                            <a:schemeClr val="dk1"/>
                          </a:solidFill>
                          <a:effectLst/>
                          <a:latin typeface="Arial" panose="020B0604020202020204" pitchFamily="34" charset="0"/>
                          <a:ea typeface="+mn-ea"/>
                          <a:cs typeface="+mn-cs"/>
                        </a:rPr>
                        <a:t>&lt;0.0001</a:t>
                      </a:r>
                      <a:endParaRPr lang="en-GB" sz="1800" b="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w="38100" cap="flat" cmpd="sng" algn="ctr">
                      <a:solidFill>
                        <a:srgbClr val="FF0000"/>
                      </a:solidFill>
                      <a:prstDash val="solid"/>
                      <a:round/>
                      <a:headEnd type="none" w="med" len="med"/>
                      <a:tailEnd type="none" w="med" len="med"/>
                    </a:lnL>
                    <a:lnR w="38100" cap="flat" cmpd="sng" algn="ctr">
                      <a:solidFill>
                        <a:srgbClr val="FF0000"/>
                      </a:solidFill>
                      <a:prstDash val="solid"/>
                      <a:round/>
                      <a:headEnd type="none" w="med" len="med"/>
                      <a:tailEnd type="none" w="med" len="med"/>
                    </a:lnR>
                    <a:lnB w="38100" cap="flat" cmpd="sng" algn="ctr">
                      <a:solidFill>
                        <a:srgbClr val="FF0000"/>
                      </a:solidFill>
                      <a:prstDash val="solid"/>
                      <a:round/>
                      <a:headEnd type="none" w="med" len="med"/>
                      <a:tailEnd type="none" w="med" len="med"/>
                    </a:lnB>
                  </a:tcPr>
                </a:tc>
                <a:tc hMerge="1">
                  <a:txBody>
                    <a:bodyPr/>
                    <a:lstStyle/>
                    <a:p>
                      <a:pPr algn="ctr">
                        <a:lnSpc>
                          <a:spcPct val="120000"/>
                        </a:lnSpc>
                        <a:spcBef>
                          <a:spcPts val="200"/>
                        </a:spcBef>
                        <a:spcAft>
                          <a:spcPts val="200"/>
                        </a:spcAft>
                        <a:buNone/>
                      </a:pPr>
                      <a:endParaRPr lang="en-GB" sz="1800" b="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702068524"/>
                  </a:ext>
                </a:extLst>
              </a:tr>
            </a:tbl>
          </a:graphicData>
        </a:graphic>
      </p:graphicFrame>
      <p:sp>
        <p:nvSpPr>
          <p:cNvPr id="6" name="Text Placeholder 13">
            <a:extLst>
              <a:ext uri="{FF2B5EF4-FFF2-40B4-BE49-F238E27FC236}">
                <a16:creationId xmlns:a16="http://schemas.microsoft.com/office/drawing/2014/main" id="{78745F8C-C18E-5AAD-2C3A-2F649F55BE9E}"/>
              </a:ext>
            </a:extLst>
          </p:cNvPr>
          <p:cNvSpPr txBox="1">
            <a:spLocks/>
          </p:cNvSpPr>
          <p:nvPr/>
        </p:nvSpPr>
        <p:spPr>
          <a:xfrm>
            <a:off x="281149" y="6433578"/>
            <a:ext cx="8824750" cy="388124"/>
          </a:xfrm>
          <a:prstGeom prst="rect">
            <a:avLst/>
          </a:prstGeom>
          <a:solidFill>
            <a:schemeClr val="bg1"/>
          </a:solidFill>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1400" kern="1200">
                <a:solidFill>
                  <a:schemeClr val="tx1"/>
                </a:solidFill>
                <a:latin typeface="+mn-lt"/>
                <a:ea typeface="Inter" charset="0"/>
                <a:cs typeface="Inter"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1200">
                <a:latin typeface="Arial" panose="020B0604020202020204" pitchFamily="34" charset="0"/>
                <a:ea typeface="Lato" panose="020F0502020204030203" pitchFamily="34" charset="0"/>
                <a:cs typeface="Arial" panose="020B0604020202020204" pitchFamily="34" charset="0"/>
              </a:rPr>
              <a:t>Abbreviations: CI, confidence intervals; epNETs, extra-pancreatic neuroendocrine tumours; HR, hazard ratio; </a:t>
            </a:r>
            <a:r>
              <a:rPr lang="en-GB" sz="1200" err="1">
                <a:latin typeface="Arial" panose="020B0604020202020204" pitchFamily="34" charset="0"/>
                <a:ea typeface="Lato" panose="020F0502020204030203" pitchFamily="34" charset="0"/>
                <a:cs typeface="Arial" panose="020B0604020202020204" pitchFamily="34" charset="0"/>
              </a:rPr>
              <a:t>pNETs</a:t>
            </a:r>
            <a:r>
              <a:rPr lang="en-GB" sz="1200">
                <a:latin typeface="Arial" panose="020B0604020202020204" pitchFamily="34" charset="0"/>
                <a:ea typeface="Lato" panose="020F0502020204030203" pitchFamily="34" charset="0"/>
                <a:cs typeface="Arial" panose="020B0604020202020204" pitchFamily="34" charset="0"/>
              </a:rPr>
              <a:t>, pancreatic neuroendocrine tumours; PFS, progression-free survival</a:t>
            </a:r>
          </a:p>
        </p:txBody>
      </p:sp>
      <p:sp>
        <p:nvSpPr>
          <p:cNvPr id="2" name="TextBox 1">
            <a:extLst>
              <a:ext uri="{FF2B5EF4-FFF2-40B4-BE49-F238E27FC236}">
                <a16:creationId xmlns:a16="http://schemas.microsoft.com/office/drawing/2014/main" id="{05C83BC5-9AC3-F4AD-FF31-98EF04221461}"/>
              </a:ext>
            </a:extLst>
          </p:cNvPr>
          <p:cNvSpPr txBox="1"/>
          <p:nvPr/>
        </p:nvSpPr>
        <p:spPr>
          <a:xfrm>
            <a:off x="9105899" y="6400417"/>
            <a:ext cx="2886403" cy="369332"/>
          </a:xfrm>
          <a:prstGeom prst="rect">
            <a:avLst/>
          </a:prstGeom>
          <a:noFill/>
        </p:spPr>
        <p:txBody>
          <a:bodyPr wrap="square" rtlCol="0">
            <a:spAutoFit/>
          </a:bodyPr>
          <a:lstStyle/>
          <a:p>
            <a:r>
              <a:rPr lang="en-GB">
                <a:latin typeface="Arial" panose="020B0604020202020204" pitchFamily="34" charset="0"/>
                <a:cs typeface="Arial" panose="020B0604020202020204" pitchFamily="34" charset="0"/>
                <a:hlinkClick r:id="rId3" action="ppaction://hlinksldjump"/>
              </a:rPr>
              <a:t>See slide: interim analysis</a:t>
            </a:r>
            <a:endParaRPr lang="en-GB">
              <a:latin typeface="Arial" panose="020B0604020202020204" pitchFamily="34" charset="0"/>
              <a:cs typeface="Arial" panose="020B0604020202020204" pitchFamily="34" charset="0"/>
            </a:endParaRPr>
          </a:p>
        </p:txBody>
      </p:sp>
      <p:graphicFrame>
        <p:nvGraphicFramePr>
          <p:cNvPr id="7" name="Table 6">
            <a:extLst>
              <a:ext uri="{FF2B5EF4-FFF2-40B4-BE49-F238E27FC236}">
                <a16:creationId xmlns:a16="http://schemas.microsoft.com/office/drawing/2014/main" id="{68EF0BC9-1DEC-25D9-A215-AD2EB6C60F19}"/>
              </a:ext>
            </a:extLst>
          </p:cNvPr>
          <p:cNvGraphicFramePr>
            <a:graphicFrameLocks noGrp="1"/>
          </p:cNvGraphicFramePr>
          <p:nvPr>
            <p:extLst>
              <p:ext uri="{D42A27DB-BD31-4B8C-83A1-F6EECF244321}">
                <p14:modId xmlns:p14="http://schemas.microsoft.com/office/powerpoint/2010/main" val="3772379488"/>
              </p:ext>
            </p:extLst>
          </p:nvPr>
        </p:nvGraphicFramePr>
        <p:xfrm>
          <a:off x="329481" y="3734820"/>
          <a:ext cx="11356689" cy="2034415"/>
        </p:xfrm>
        <a:graphic>
          <a:graphicData uri="http://schemas.openxmlformats.org/drawingml/2006/table">
            <a:tbl>
              <a:tblPr firstRow="1" bandRow="1">
                <a:tableStyleId>{5C22544A-7EE6-4342-B048-85BDC9FD1C3A}</a:tableStyleId>
              </a:tblPr>
              <a:tblGrid>
                <a:gridCol w="3177352">
                  <a:extLst>
                    <a:ext uri="{9D8B030D-6E8A-4147-A177-3AD203B41FA5}">
                      <a16:colId xmlns:a16="http://schemas.microsoft.com/office/drawing/2014/main" val="2264656507"/>
                    </a:ext>
                  </a:extLst>
                </a:gridCol>
                <a:gridCol w="2109833">
                  <a:extLst>
                    <a:ext uri="{9D8B030D-6E8A-4147-A177-3AD203B41FA5}">
                      <a16:colId xmlns:a16="http://schemas.microsoft.com/office/drawing/2014/main" val="1018530639"/>
                    </a:ext>
                  </a:extLst>
                </a:gridCol>
                <a:gridCol w="2056026">
                  <a:extLst>
                    <a:ext uri="{9D8B030D-6E8A-4147-A177-3AD203B41FA5}">
                      <a16:colId xmlns:a16="http://schemas.microsoft.com/office/drawing/2014/main" val="2749478578"/>
                    </a:ext>
                  </a:extLst>
                </a:gridCol>
                <a:gridCol w="2225015">
                  <a:extLst>
                    <a:ext uri="{9D8B030D-6E8A-4147-A177-3AD203B41FA5}">
                      <a16:colId xmlns:a16="http://schemas.microsoft.com/office/drawing/2014/main" val="1696115781"/>
                    </a:ext>
                  </a:extLst>
                </a:gridCol>
                <a:gridCol w="1788463">
                  <a:extLst>
                    <a:ext uri="{9D8B030D-6E8A-4147-A177-3AD203B41FA5}">
                      <a16:colId xmlns:a16="http://schemas.microsoft.com/office/drawing/2014/main" val="11610648"/>
                    </a:ext>
                  </a:extLst>
                </a:gridCol>
              </a:tblGrid>
              <a:tr h="404485">
                <a:tc rowSpan="2">
                  <a:txBody>
                    <a:bodyPr/>
                    <a:lstStyle/>
                    <a:p>
                      <a:r>
                        <a:rPr lang="en-GB" sz="1800">
                          <a:latin typeface="Arial" panose="020B0604020202020204" pitchFamily="34" charset="0"/>
                        </a:rPr>
                        <a:t>PFS</a:t>
                      </a:r>
                    </a:p>
                  </a:txBody>
                  <a:tcPr>
                    <a:lnR w="38100" cap="flat" cmpd="sng" algn="ctr">
                      <a:solidFill>
                        <a:srgbClr val="FF0000"/>
                      </a:solidFill>
                      <a:prstDash val="solid"/>
                      <a:round/>
                      <a:headEnd type="none" w="med" len="med"/>
                      <a:tailEnd type="none" w="med" len="med"/>
                    </a:lnR>
                    <a:solidFill>
                      <a:schemeClr val="tx2"/>
                    </a:solidFill>
                  </a:tcPr>
                </a:tc>
                <a:tc gridSpan="2">
                  <a:txBody>
                    <a:bodyPr/>
                    <a:lstStyle/>
                    <a:p>
                      <a:pPr algn="ctr"/>
                      <a:r>
                        <a:rPr lang="en-GB" sz="1800">
                          <a:latin typeface="Arial" panose="020B0604020202020204" pitchFamily="34" charset="0"/>
                          <a:cs typeface="Arial" panose="020B0604020202020204" pitchFamily="34" charset="0"/>
                        </a:rPr>
                        <a:t>Lung NETs</a:t>
                      </a:r>
                    </a:p>
                  </a:txBody>
                  <a:tcPr>
                    <a:lnL w="38100" cap="flat" cmpd="sng" algn="ctr">
                      <a:solidFill>
                        <a:srgbClr val="FF0000"/>
                      </a:solidFill>
                      <a:prstDash val="solid"/>
                      <a:round/>
                      <a:headEnd type="none" w="med" len="med"/>
                      <a:tailEnd type="none" w="med" len="med"/>
                    </a:lnL>
                    <a:lnT w="38100" cap="flat" cmpd="sng" algn="ctr">
                      <a:solidFill>
                        <a:srgbClr val="FF0000"/>
                      </a:solidFill>
                      <a:prstDash val="solid"/>
                      <a:round/>
                      <a:headEnd type="none" w="med" len="med"/>
                      <a:tailEnd type="none" w="med" len="med"/>
                    </a:lnT>
                    <a:solidFill>
                      <a:schemeClr val="tx2"/>
                    </a:solidFill>
                  </a:tcPr>
                </a:tc>
                <a:tc hMerge="1">
                  <a:txBody>
                    <a:bodyPr/>
                    <a:lstStyle/>
                    <a:p>
                      <a:endParaRPr lang="en-GB"/>
                    </a:p>
                  </a:txBody>
                  <a:tcPr/>
                </a:tc>
                <a:tc gridSpan="2">
                  <a:txBody>
                    <a:bodyPr/>
                    <a:lstStyle/>
                    <a:p>
                      <a:pPr algn="ctr"/>
                      <a:r>
                        <a:rPr lang="en-GB" sz="1800">
                          <a:latin typeface="Arial" panose="020B0604020202020204" pitchFamily="34" charset="0"/>
                          <a:cs typeface="Arial" panose="020B0604020202020204" pitchFamily="34" charset="0"/>
                        </a:rPr>
                        <a:t>epNETs (without lung)</a:t>
                      </a:r>
                    </a:p>
                  </a:txBody>
                  <a:tcPr>
                    <a:lnR w="38100" cap="flat" cmpd="sng" algn="ctr">
                      <a:solidFill>
                        <a:srgbClr val="FF0000"/>
                      </a:solidFill>
                      <a:prstDash val="solid"/>
                      <a:round/>
                      <a:headEnd type="none" w="med" len="med"/>
                      <a:tailEnd type="none" w="med" len="med"/>
                    </a:lnR>
                    <a:lnT w="38100" cap="flat" cmpd="sng" algn="ctr">
                      <a:solidFill>
                        <a:srgbClr val="FF0000"/>
                      </a:solidFill>
                      <a:prstDash val="solid"/>
                      <a:round/>
                      <a:headEnd type="none" w="med" len="med"/>
                      <a:tailEnd type="none" w="med" len="med"/>
                    </a:lnT>
                    <a:solidFill>
                      <a:schemeClr val="tx2"/>
                    </a:solidFill>
                  </a:tcPr>
                </a:tc>
                <a:tc hMerge="1">
                  <a:txBody>
                    <a:bodyPr/>
                    <a:lstStyle/>
                    <a:p>
                      <a:endParaRPr lang="en-GB"/>
                    </a:p>
                  </a:txBody>
                  <a:tcPr/>
                </a:tc>
                <a:extLst>
                  <a:ext uri="{0D108BD9-81ED-4DB2-BD59-A6C34878D82A}">
                    <a16:rowId xmlns:a16="http://schemas.microsoft.com/office/drawing/2014/main" val="2481370056"/>
                  </a:ext>
                </a:extLst>
              </a:tr>
              <a:tr h="484276">
                <a:tc vMerge="1">
                  <a:txBody>
                    <a:bodyPr/>
                    <a:lstStyle/>
                    <a:p>
                      <a:endParaRPr lang="en-GB"/>
                    </a:p>
                  </a:txBody>
                  <a:tcPr/>
                </a:tc>
                <a:tc>
                  <a:txBody>
                    <a:bodyPr/>
                    <a:lstStyle/>
                    <a:p>
                      <a:pPr algn="ctr">
                        <a:lnSpc>
                          <a:spcPct val="100000"/>
                        </a:lnSpc>
                        <a:spcBef>
                          <a:spcPts val="200"/>
                        </a:spcBef>
                        <a:spcAft>
                          <a:spcPts val="200"/>
                        </a:spcAft>
                        <a:buNone/>
                      </a:pPr>
                      <a:r>
                        <a:rPr lang="en-GB" sz="1800" b="1">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Cabozantinib (n=33)</a:t>
                      </a:r>
                    </a:p>
                  </a:txBody>
                  <a:tcPr marL="68580" marR="68580" marT="0" marB="0" anchor="ctr">
                    <a:lnL w="38100" cap="flat" cmpd="sng" algn="ctr">
                      <a:solidFill>
                        <a:srgbClr val="FF0000"/>
                      </a:solidFill>
                      <a:prstDash val="solid"/>
                      <a:round/>
                      <a:headEnd type="none" w="med" len="med"/>
                      <a:tailEnd type="none" w="med" len="med"/>
                    </a:lnL>
                  </a:tcPr>
                </a:tc>
                <a:tc>
                  <a:txBody>
                    <a:bodyPr/>
                    <a:lstStyle/>
                    <a:p>
                      <a:pPr algn="ctr">
                        <a:lnSpc>
                          <a:spcPct val="100000"/>
                        </a:lnSpc>
                        <a:spcBef>
                          <a:spcPts val="200"/>
                        </a:spcBef>
                        <a:spcAft>
                          <a:spcPts val="200"/>
                        </a:spcAft>
                        <a:buNone/>
                      </a:pPr>
                      <a:r>
                        <a:rPr lang="en-GB" sz="1800" b="1">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Placebo</a:t>
                      </a:r>
                    </a:p>
                    <a:p>
                      <a:pPr algn="ctr">
                        <a:lnSpc>
                          <a:spcPct val="100000"/>
                        </a:lnSpc>
                        <a:spcBef>
                          <a:spcPts val="200"/>
                        </a:spcBef>
                        <a:spcAft>
                          <a:spcPts val="200"/>
                        </a:spcAft>
                        <a:buNone/>
                      </a:pPr>
                      <a:r>
                        <a:rPr lang="en-GB" sz="1800" b="1">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(n=16)</a:t>
                      </a:r>
                    </a:p>
                  </a:txBody>
                  <a:tcPr marL="68580" marR="68580" marT="0" marB="0" anchor="ctr"/>
                </a:tc>
                <a:tc>
                  <a:txBody>
                    <a:bodyPr/>
                    <a:lstStyle/>
                    <a:p>
                      <a:pPr algn="ctr">
                        <a:lnSpc>
                          <a:spcPct val="100000"/>
                        </a:lnSpc>
                        <a:spcBef>
                          <a:spcPts val="200"/>
                        </a:spcBef>
                        <a:spcAft>
                          <a:spcPts val="200"/>
                        </a:spcAft>
                        <a:buNone/>
                      </a:pPr>
                      <a:r>
                        <a:rPr lang="en-GB" sz="1800" b="1" err="1">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Cabozantinib</a:t>
                      </a:r>
                      <a:r>
                        <a:rPr lang="en-GB" sz="1800" b="1">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 (n=101)</a:t>
                      </a:r>
                    </a:p>
                  </a:txBody>
                  <a:tcPr marL="68580" marR="68580" marT="0" marB="0" anchor="ctr"/>
                </a:tc>
                <a:tc>
                  <a:txBody>
                    <a:bodyPr/>
                    <a:lstStyle/>
                    <a:p>
                      <a:pPr algn="ctr">
                        <a:lnSpc>
                          <a:spcPct val="100000"/>
                        </a:lnSpc>
                        <a:spcBef>
                          <a:spcPts val="200"/>
                        </a:spcBef>
                        <a:spcAft>
                          <a:spcPts val="200"/>
                        </a:spcAft>
                        <a:buNone/>
                      </a:pPr>
                      <a:r>
                        <a:rPr lang="en-GB" sz="1800" b="1">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Placebo</a:t>
                      </a:r>
                    </a:p>
                    <a:p>
                      <a:pPr algn="ctr">
                        <a:lnSpc>
                          <a:spcPct val="100000"/>
                        </a:lnSpc>
                        <a:spcBef>
                          <a:spcPts val="200"/>
                        </a:spcBef>
                        <a:spcAft>
                          <a:spcPts val="200"/>
                        </a:spcAft>
                        <a:buNone/>
                      </a:pPr>
                      <a:r>
                        <a:rPr lang="en-GB" sz="1800" b="1">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(n=53)</a:t>
                      </a:r>
                    </a:p>
                  </a:txBody>
                  <a:tcPr marL="68580" marR="68580" marT="0" marB="0" anchor="ctr">
                    <a:lnR w="38100" cap="flat" cmpd="sng" algn="ctr">
                      <a:solidFill>
                        <a:srgbClr val="FF0000"/>
                      </a:solidFill>
                      <a:prstDash val="solid"/>
                      <a:round/>
                      <a:headEnd type="none" w="med" len="med"/>
                      <a:tailEnd type="none" w="med" len="med"/>
                    </a:lnR>
                  </a:tcPr>
                </a:tc>
                <a:extLst>
                  <a:ext uri="{0D108BD9-81ED-4DB2-BD59-A6C34878D82A}">
                    <a16:rowId xmlns:a16="http://schemas.microsoft.com/office/drawing/2014/main" val="4021791311"/>
                  </a:ext>
                </a:extLst>
              </a:tr>
              <a:tr h="329196">
                <a:tc>
                  <a:txBody>
                    <a:bodyPr/>
                    <a:lstStyle/>
                    <a:p>
                      <a:pPr algn="l">
                        <a:lnSpc>
                          <a:spcPct val="120000"/>
                        </a:lnSpc>
                        <a:spcBef>
                          <a:spcPts val="200"/>
                        </a:spcBef>
                        <a:spcAft>
                          <a:spcPts val="200"/>
                        </a:spcAft>
                        <a:buNone/>
                      </a:pPr>
                      <a:r>
                        <a:rPr lang="en-GB" sz="1800" b="1">
                          <a:solidFill>
                            <a:schemeClr val="tx1"/>
                          </a:solidFill>
                          <a:effectLst/>
                          <a:latin typeface="Arial" panose="020B0604020202020204" pitchFamily="34" charset="0"/>
                          <a:ea typeface="SimSun" panose="02010600030101010101" pitchFamily="2" charset="-122"/>
                          <a:cs typeface="Times New Roman" panose="02020603050405020304" pitchFamily="18" charset="0"/>
                        </a:rPr>
                        <a:t>Number of events, n (%)</a:t>
                      </a:r>
                      <a:endParaRPr lang="en-GB" sz="1800" b="1">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R w="38100" cap="flat" cmpd="sng" algn="ctr">
                      <a:solidFill>
                        <a:srgbClr val="FF0000"/>
                      </a:solidFill>
                      <a:prstDash val="solid"/>
                      <a:round/>
                      <a:headEnd type="none" w="med" len="med"/>
                      <a:tailEnd type="none" w="med" len="med"/>
                    </a:lnR>
                  </a:tcPr>
                </a:tc>
                <a:tc>
                  <a:txBody>
                    <a:bodyPr/>
                    <a:lstStyle/>
                    <a:p>
                      <a:pPr algn="ctr">
                        <a:lnSpc>
                          <a:spcPct val="150000"/>
                        </a:lnSpc>
                        <a:spcBef>
                          <a:spcPts val="1200"/>
                        </a:spcBef>
                        <a:spcAft>
                          <a:spcPts val="600"/>
                        </a:spcAft>
                        <a:buNone/>
                      </a:pPr>
                      <a:r>
                        <a:rPr kumimoji="0" lang="en-GB" sz="1800" b="0" i="0" u="none" strike="noStrike" kern="1200" cap="none" spc="0" normalizeH="0" baseline="0" noProof="0">
                          <a:ln>
                            <a:noFill/>
                          </a:ln>
                          <a:solidFill>
                            <a:prstClr val="black"/>
                          </a:solidFill>
                          <a:effectLst/>
                          <a:highlight>
                            <a:srgbClr val="000000"/>
                          </a:highlight>
                          <a:uLnTx/>
                          <a:uFillTx/>
                          <a:latin typeface="Arial" panose="020B0604020202020204" pitchFamily="34" charset="0"/>
                          <a:ea typeface="Times New Roman" panose="02020603050405020304" pitchFamily="18" charset="0"/>
                          <a:cs typeface="Arial" panose="020B0604020202020204" pitchFamily="34" charset="0"/>
                        </a:rPr>
                        <a:t>XX</a:t>
                      </a:r>
                      <a:endParaRPr lang="en-GB" sz="1800" u="sng">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lnL w="38100" cap="flat" cmpd="sng" algn="ctr">
                      <a:solidFill>
                        <a:srgbClr val="FF0000"/>
                      </a:solidFill>
                      <a:prstDash val="solid"/>
                      <a:round/>
                      <a:headEnd type="none" w="med" len="med"/>
                      <a:tailEnd type="none" w="med" len="med"/>
                    </a:lnL>
                  </a:tcPr>
                </a:tc>
                <a:tc>
                  <a:txBody>
                    <a:bodyPr/>
                    <a:lstStyle/>
                    <a:p>
                      <a:pPr algn="ctr">
                        <a:lnSpc>
                          <a:spcPct val="150000"/>
                        </a:lnSpc>
                        <a:spcBef>
                          <a:spcPts val="1200"/>
                        </a:spcBef>
                        <a:spcAft>
                          <a:spcPts val="600"/>
                        </a:spcAft>
                        <a:buNone/>
                      </a:pPr>
                      <a:r>
                        <a:rPr kumimoji="0" lang="en-GB" sz="1800" b="0" i="0" u="none" strike="noStrike" kern="1200" cap="none" spc="0" normalizeH="0" baseline="0" noProof="0">
                          <a:ln>
                            <a:noFill/>
                          </a:ln>
                          <a:solidFill>
                            <a:prstClr val="black"/>
                          </a:solidFill>
                          <a:effectLst/>
                          <a:highlight>
                            <a:srgbClr val="000000"/>
                          </a:highlight>
                          <a:uLnTx/>
                          <a:uFillTx/>
                          <a:latin typeface="Arial" panose="020B0604020202020204" pitchFamily="34" charset="0"/>
                          <a:ea typeface="Times New Roman" panose="02020603050405020304" pitchFamily="18" charset="0"/>
                          <a:cs typeface="Arial" panose="020B0604020202020204" pitchFamily="34" charset="0"/>
                        </a:rPr>
                        <a:t>XX</a:t>
                      </a:r>
                      <a:endParaRPr lang="en-GB" sz="1800" u="sng">
                        <a:effectLst/>
                        <a:highlight>
                          <a:srgbClr val="00FFFF"/>
                        </a:highligh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20000"/>
                        </a:lnSpc>
                        <a:spcBef>
                          <a:spcPts val="200"/>
                        </a:spcBef>
                        <a:spcAft>
                          <a:spcPts val="200"/>
                        </a:spcAft>
                        <a:buNone/>
                      </a:pPr>
                      <a:r>
                        <a:rPr kumimoji="0" lang="en-GB" sz="1800" b="0" i="0" u="none" strike="noStrike" kern="1200" cap="none" spc="0" normalizeH="0" baseline="0" noProof="0">
                          <a:ln>
                            <a:noFill/>
                          </a:ln>
                          <a:solidFill>
                            <a:prstClr val="black"/>
                          </a:solidFill>
                          <a:effectLst/>
                          <a:highlight>
                            <a:srgbClr val="000000"/>
                          </a:highlight>
                          <a:uLnTx/>
                          <a:uFillTx/>
                          <a:latin typeface="Arial" panose="020B0604020202020204" pitchFamily="34" charset="0"/>
                          <a:ea typeface="Times New Roman" panose="02020603050405020304" pitchFamily="18" charset="0"/>
                          <a:cs typeface="Arial" panose="020B0604020202020204" pitchFamily="34" charset="0"/>
                        </a:rPr>
                        <a:t>XX</a:t>
                      </a:r>
                      <a:endParaRPr lang="en-GB" sz="18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20000"/>
                        </a:lnSpc>
                        <a:spcBef>
                          <a:spcPts val="200"/>
                        </a:spcBef>
                        <a:spcAft>
                          <a:spcPts val="200"/>
                        </a:spcAft>
                        <a:buNone/>
                      </a:pPr>
                      <a:r>
                        <a:rPr kumimoji="0" lang="en-GB" sz="1800" b="0" i="0" u="none" strike="noStrike" kern="1200" cap="none" spc="0" normalizeH="0" baseline="0" noProof="0">
                          <a:ln>
                            <a:noFill/>
                          </a:ln>
                          <a:solidFill>
                            <a:prstClr val="black"/>
                          </a:solidFill>
                          <a:effectLst/>
                          <a:highlight>
                            <a:srgbClr val="000000"/>
                          </a:highlight>
                          <a:uLnTx/>
                          <a:uFillTx/>
                          <a:latin typeface="Arial" panose="020B0604020202020204" pitchFamily="34" charset="0"/>
                          <a:ea typeface="Times New Roman" panose="02020603050405020304" pitchFamily="18" charset="0"/>
                          <a:cs typeface="Arial" panose="020B0604020202020204" pitchFamily="34" charset="0"/>
                        </a:rPr>
                        <a:t>XX</a:t>
                      </a:r>
                      <a:endParaRPr lang="en-GB" sz="18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R w="38100" cap="flat" cmpd="sng" algn="ctr">
                      <a:solidFill>
                        <a:srgbClr val="FF0000"/>
                      </a:solidFill>
                      <a:prstDash val="solid"/>
                      <a:round/>
                      <a:headEnd type="none" w="med" len="med"/>
                      <a:tailEnd type="none" w="med" len="med"/>
                    </a:lnR>
                  </a:tcPr>
                </a:tc>
                <a:extLst>
                  <a:ext uri="{0D108BD9-81ED-4DB2-BD59-A6C34878D82A}">
                    <a16:rowId xmlns:a16="http://schemas.microsoft.com/office/drawing/2014/main" val="2609232428"/>
                  </a:ext>
                </a:extLst>
              </a:tr>
              <a:tr h="370852">
                <a:tc>
                  <a:txBody>
                    <a:bodyPr/>
                    <a:lstStyle/>
                    <a:p>
                      <a:pPr>
                        <a:lnSpc>
                          <a:spcPct val="120000"/>
                        </a:lnSpc>
                        <a:spcBef>
                          <a:spcPts val="200"/>
                        </a:spcBef>
                        <a:spcAft>
                          <a:spcPts val="200"/>
                        </a:spcAft>
                        <a:buNone/>
                      </a:pPr>
                      <a:r>
                        <a:rPr lang="en-GB" sz="1800" b="1">
                          <a:solidFill>
                            <a:schemeClr val="tx1"/>
                          </a:solidFill>
                          <a:effectLst/>
                          <a:latin typeface="Arial" panose="020B0604020202020204" pitchFamily="34" charset="0"/>
                          <a:ea typeface="SimSun" panose="02010600030101010101" pitchFamily="2" charset="-122"/>
                          <a:cs typeface="Times New Roman" panose="02020603050405020304" pitchFamily="18" charset="0"/>
                        </a:rPr>
                        <a:t>Median PFS (months)</a:t>
                      </a:r>
                      <a:endParaRPr lang="en-GB" sz="1800" b="1">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R w="38100" cap="flat" cmpd="sng" algn="ctr">
                      <a:solidFill>
                        <a:srgbClr val="FF0000"/>
                      </a:solidFill>
                      <a:prstDash val="solid"/>
                      <a:round/>
                      <a:headEnd type="none" w="med" len="med"/>
                      <a:tailEnd type="none" w="med" len="med"/>
                    </a:lnR>
                  </a:tcPr>
                </a:tc>
                <a:tc>
                  <a:txBody>
                    <a:bodyPr/>
                    <a:lstStyle/>
                    <a:p>
                      <a:pPr algn="ctr">
                        <a:lnSpc>
                          <a:spcPct val="120000"/>
                        </a:lnSpc>
                        <a:spcBef>
                          <a:spcPts val="200"/>
                        </a:spcBef>
                        <a:spcAft>
                          <a:spcPts val="200"/>
                        </a:spcAft>
                        <a:buNone/>
                      </a:pPr>
                      <a:r>
                        <a:rPr kumimoji="0" lang="en-GB" sz="1800" b="0" i="0" u="none" strike="noStrike" kern="1200" cap="none" spc="0" normalizeH="0" baseline="0" noProof="0">
                          <a:ln>
                            <a:noFill/>
                          </a:ln>
                          <a:solidFill>
                            <a:prstClr val="black"/>
                          </a:solidFill>
                          <a:effectLst/>
                          <a:highlight>
                            <a:srgbClr val="000000"/>
                          </a:highlight>
                          <a:uLnTx/>
                          <a:uFillTx/>
                          <a:latin typeface="Arial" panose="020B0604020202020204" pitchFamily="34" charset="0"/>
                          <a:ea typeface="Times New Roman" panose="02020603050405020304" pitchFamily="18" charset="0"/>
                          <a:cs typeface="Arial" panose="020B0604020202020204" pitchFamily="34" charset="0"/>
                        </a:rPr>
                        <a:t>XX</a:t>
                      </a:r>
                      <a:endParaRPr lang="en-GB" sz="18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38100" cap="flat" cmpd="sng" algn="ctr">
                      <a:solidFill>
                        <a:srgbClr val="FF0000"/>
                      </a:solidFill>
                      <a:prstDash val="solid"/>
                      <a:round/>
                      <a:headEnd type="none" w="med" len="med"/>
                      <a:tailEnd type="none" w="med" len="med"/>
                    </a:lnL>
                  </a:tcPr>
                </a:tc>
                <a:tc>
                  <a:txBody>
                    <a:bodyPr/>
                    <a:lstStyle/>
                    <a:p>
                      <a:pPr algn="ctr">
                        <a:lnSpc>
                          <a:spcPct val="120000"/>
                        </a:lnSpc>
                        <a:spcBef>
                          <a:spcPts val="200"/>
                        </a:spcBef>
                        <a:spcAft>
                          <a:spcPts val="200"/>
                        </a:spcAft>
                        <a:buNone/>
                      </a:pPr>
                      <a:r>
                        <a:rPr kumimoji="0" lang="en-GB" sz="1800" b="0" i="0" u="none" strike="noStrike" kern="1200" cap="none" spc="0" normalizeH="0" baseline="0" noProof="0">
                          <a:ln>
                            <a:noFill/>
                          </a:ln>
                          <a:solidFill>
                            <a:prstClr val="black"/>
                          </a:solidFill>
                          <a:effectLst/>
                          <a:highlight>
                            <a:srgbClr val="000000"/>
                          </a:highlight>
                          <a:uLnTx/>
                          <a:uFillTx/>
                          <a:latin typeface="Arial" panose="020B0604020202020204" pitchFamily="34" charset="0"/>
                          <a:ea typeface="Times New Roman" panose="02020603050405020304" pitchFamily="18" charset="0"/>
                          <a:cs typeface="Arial" panose="020B0604020202020204" pitchFamily="34" charset="0"/>
                        </a:rPr>
                        <a:t>XX</a:t>
                      </a:r>
                      <a:endParaRPr lang="en-GB" sz="1800" u="sng">
                        <a:effectLst/>
                        <a:highlight>
                          <a:srgbClr val="00FFFF"/>
                        </a:highligh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20000"/>
                        </a:lnSpc>
                        <a:spcBef>
                          <a:spcPts val="200"/>
                        </a:spcBef>
                        <a:spcAft>
                          <a:spcPts val="200"/>
                        </a:spcAft>
                        <a:buNone/>
                      </a:pPr>
                      <a:r>
                        <a:rPr kumimoji="0" lang="en-GB" sz="1800" b="0" i="0" u="none" strike="noStrike" kern="1200" cap="none" spc="0" normalizeH="0" baseline="0" noProof="0">
                          <a:ln>
                            <a:noFill/>
                          </a:ln>
                          <a:solidFill>
                            <a:prstClr val="black"/>
                          </a:solidFill>
                          <a:effectLst/>
                          <a:highlight>
                            <a:srgbClr val="000000"/>
                          </a:highlight>
                          <a:uLnTx/>
                          <a:uFillTx/>
                          <a:latin typeface="Arial" panose="020B0604020202020204" pitchFamily="34" charset="0"/>
                          <a:ea typeface="Times New Roman" panose="02020603050405020304" pitchFamily="18" charset="0"/>
                          <a:cs typeface="Arial" panose="020B0604020202020204" pitchFamily="34" charset="0"/>
                        </a:rPr>
                        <a:t>XX</a:t>
                      </a:r>
                      <a:endParaRPr lang="en-GB" sz="18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20000"/>
                        </a:lnSpc>
                        <a:spcBef>
                          <a:spcPts val="200"/>
                        </a:spcBef>
                        <a:spcAft>
                          <a:spcPts val="200"/>
                        </a:spcAft>
                        <a:buNone/>
                      </a:pPr>
                      <a:r>
                        <a:rPr kumimoji="0" lang="en-GB" sz="1800" b="0" i="0" u="none" strike="noStrike" kern="1200" cap="none" spc="0" normalizeH="0" baseline="0" noProof="0">
                          <a:ln>
                            <a:noFill/>
                          </a:ln>
                          <a:solidFill>
                            <a:prstClr val="black"/>
                          </a:solidFill>
                          <a:effectLst/>
                          <a:highlight>
                            <a:srgbClr val="000000"/>
                          </a:highlight>
                          <a:uLnTx/>
                          <a:uFillTx/>
                          <a:latin typeface="Arial" panose="020B0604020202020204" pitchFamily="34" charset="0"/>
                          <a:ea typeface="Times New Roman" panose="02020603050405020304" pitchFamily="18" charset="0"/>
                          <a:cs typeface="Arial" panose="020B0604020202020204" pitchFamily="34" charset="0"/>
                        </a:rPr>
                        <a:t>XX</a:t>
                      </a:r>
                      <a:endParaRPr lang="en-GB" sz="18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R w="38100" cap="flat" cmpd="sng" algn="ctr">
                      <a:solidFill>
                        <a:srgbClr val="FF0000"/>
                      </a:solidFill>
                      <a:prstDash val="solid"/>
                      <a:round/>
                      <a:headEnd type="none" w="med" len="med"/>
                      <a:tailEnd type="none" w="med" len="med"/>
                    </a:lnR>
                  </a:tcPr>
                </a:tc>
                <a:extLst>
                  <a:ext uri="{0D108BD9-81ED-4DB2-BD59-A6C34878D82A}">
                    <a16:rowId xmlns:a16="http://schemas.microsoft.com/office/drawing/2014/main" val="3319847011"/>
                  </a:ext>
                </a:extLst>
              </a:tr>
              <a:tr h="283464">
                <a:tc>
                  <a:txBody>
                    <a:bodyPr/>
                    <a:lstStyle/>
                    <a:p>
                      <a:pPr>
                        <a:lnSpc>
                          <a:spcPct val="120000"/>
                        </a:lnSpc>
                        <a:spcBef>
                          <a:spcPts val="200"/>
                        </a:spcBef>
                        <a:spcAft>
                          <a:spcPts val="200"/>
                        </a:spcAft>
                        <a:buNone/>
                      </a:pPr>
                      <a:r>
                        <a:rPr lang="en-GB" sz="1800" b="1">
                          <a:solidFill>
                            <a:schemeClr val="tx1"/>
                          </a:solidFill>
                          <a:effectLst/>
                          <a:latin typeface="Arial" panose="020B0604020202020204" pitchFamily="34" charset="0"/>
                          <a:ea typeface="SimSun" panose="02010600030101010101" pitchFamily="2" charset="-122"/>
                          <a:cs typeface="Times New Roman" panose="02020603050405020304" pitchFamily="18" charset="0"/>
                        </a:rPr>
                        <a:t>Unstratified HR (95% CI)</a:t>
                      </a:r>
                      <a:endParaRPr lang="en-GB" sz="1800" b="1">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R w="38100" cap="flat" cmpd="sng" algn="ctr">
                      <a:solidFill>
                        <a:srgbClr val="FF0000"/>
                      </a:solidFill>
                      <a:prstDash val="solid"/>
                      <a:round/>
                      <a:headEnd type="none" w="med" len="med"/>
                      <a:tailEnd type="none" w="med" len="med"/>
                    </a:lnR>
                  </a:tcPr>
                </a:tc>
                <a:tc gridSpan="2">
                  <a:txBody>
                    <a:bodyPr/>
                    <a:lstStyle/>
                    <a:p>
                      <a:pPr algn="ctr">
                        <a:lnSpc>
                          <a:spcPct val="120000"/>
                        </a:lnSpc>
                        <a:spcBef>
                          <a:spcPts val="200"/>
                        </a:spcBef>
                        <a:spcAft>
                          <a:spcPts val="200"/>
                        </a:spcAft>
                        <a:buNone/>
                      </a:pPr>
                      <a:r>
                        <a:rPr kumimoji="0" lang="en-GB" sz="1800" b="0" i="0" u="none" strike="noStrike" kern="1200" cap="none" spc="0" normalizeH="0" baseline="0" noProof="0">
                          <a:ln>
                            <a:noFill/>
                          </a:ln>
                          <a:solidFill>
                            <a:prstClr val="black"/>
                          </a:solidFill>
                          <a:effectLst/>
                          <a:highlight>
                            <a:srgbClr val="000000"/>
                          </a:highlight>
                          <a:uLnTx/>
                          <a:uFillTx/>
                          <a:latin typeface="Arial" panose="020B0604020202020204" pitchFamily="34" charset="0"/>
                          <a:ea typeface="Times New Roman" panose="02020603050405020304" pitchFamily="18" charset="0"/>
                          <a:cs typeface="Arial" panose="020B0604020202020204" pitchFamily="34" charset="0"/>
                        </a:rPr>
                        <a:t>XX</a:t>
                      </a:r>
                      <a:endParaRPr lang="en-GB" sz="18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38100" cap="flat" cmpd="sng" algn="ctr">
                      <a:solidFill>
                        <a:srgbClr val="FF0000"/>
                      </a:solidFill>
                      <a:prstDash val="solid"/>
                      <a:round/>
                      <a:headEnd type="none" w="med" len="med"/>
                      <a:tailEnd type="none" w="med" len="med"/>
                    </a:lnL>
                    <a:lnB w="38100" cap="flat" cmpd="sng" algn="ctr">
                      <a:solidFill>
                        <a:srgbClr val="FF0000"/>
                      </a:solidFill>
                      <a:prstDash val="solid"/>
                      <a:round/>
                      <a:headEnd type="none" w="med" len="med"/>
                      <a:tailEnd type="none" w="med" len="med"/>
                    </a:lnB>
                  </a:tcPr>
                </a:tc>
                <a:tc hMerge="1">
                  <a:txBody>
                    <a:bodyPr/>
                    <a:lstStyle/>
                    <a:p>
                      <a:endParaRPr lang="en-GB"/>
                    </a:p>
                  </a:txBody>
                  <a:tcPr/>
                </a:tc>
                <a:tc gridSpan="2">
                  <a:txBody>
                    <a:bodyPr/>
                    <a:lstStyle/>
                    <a:p>
                      <a:pPr algn="ctr">
                        <a:lnSpc>
                          <a:spcPct val="120000"/>
                        </a:lnSpc>
                        <a:spcBef>
                          <a:spcPts val="200"/>
                        </a:spcBef>
                        <a:spcAft>
                          <a:spcPts val="200"/>
                        </a:spcAft>
                        <a:buNone/>
                      </a:pPr>
                      <a:r>
                        <a:rPr kumimoji="0" lang="en-GB" sz="1800" b="0" i="0" u="none" strike="noStrike" kern="1200" cap="none" spc="0" normalizeH="0" baseline="0" noProof="0">
                          <a:ln>
                            <a:noFill/>
                          </a:ln>
                          <a:solidFill>
                            <a:prstClr val="black"/>
                          </a:solidFill>
                          <a:effectLst/>
                          <a:highlight>
                            <a:srgbClr val="000000"/>
                          </a:highlight>
                          <a:uLnTx/>
                          <a:uFillTx/>
                          <a:latin typeface="Arial" panose="020B0604020202020204" pitchFamily="34" charset="0"/>
                          <a:ea typeface="Times New Roman" panose="02020603050405020304" pitchFamily="18" charset="0"/>
                          <a:cs typeface="Arial" panose="020B0604020202020204" pitchFamily="34" charset="0"/>
                        </a:rPr>
                        <a:t>XX</a:t>
                      </a:r>
                      <a:endParaRPr lang="en-GB" sz="18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R w="38100" cap="flat" cmpd="sng" algn="ctr">
                      <a:solidFill>
                        <a:srgbClr val="FF0000"/>
                      </a:solidFill>
                      <a:prstDash val="solid"/>
                      <a:round/>
                      <a:headEnd type="none" w="med" len="med"/>
                      <a:tailEnd type="none" w="med" len="med"/>
                    </a:lnR>
                    <a:lnB w="38100" cap="flat" cmpd="sng" algn="ctr">
                      <a:solidFill>
                        <a:srgbClr val="FF0000"/>
                      </a:solidFill>
                      <a:prstDash val="solid"/>
                      <a:round/>
                      <a:headEnd type="none" w="med" len="med"/>
                      <a:tailEnd type="none" w="med" len="med"/>
                    </a:lnB>
                  </a:tcPr>
                </a:tc>
                <a:tc hMerge="1">
                  <a:txBody>
                    <a:bodyPr/>
                    <a:lstStyle/>
                    <a:p>
                      <a:endParaRPr lang="en-GB"/>
                    </a:p>
                  </a:txBody>
                  <a:tcPr/>
                </a:tc>
                <a:extLst>
                  <a:ext uri="{0D108BD9-81ED-4DB2-BD59-A6C34878D82A}">
                    <a16:rowId xmlns:a16="http://schemas.microsoft.com/office/drawing/2014/main" val="2544333794"/>
                  </a:ext>
                </a:extLst>
              </a:tr>
            </a:tbl>
          </a:graphicData>
        </a:graphic>
      </p:graphicFrame>
      <p:sp>
        <p:nvSpPr>
          <p:cNvPr id="20" name="Arrow: Down 19">
            <a:extLst>
              <a:ext uri="{FF2B5EF4-FFF2-40B4-BE49-F238E27FC236}">
                <a16:creationId xmlns:a16="http://schemas.microsoft.com/office/drawing/2014/main" id="{A74C63B6-B4B8-A094-0C73-7C9CB43CE6DB}"/>
              </a:ext>
            </a:extLst>
          </p:cNvPr>
          <p:cNvSpPr/>
          <p:nvPr/>
        </p:nvSpPr>
        <p:spPr>
          <a:xfrm>
            <a:off x="7351550" y="3180907"/>
            <a:ext cx="612648" cy="538536"/>
          </a:xfrm>
          <a:prstGeom prst="downArrow">
            <a:avLst/>
          </a:prstGeom>
          <a:solidFill>
            <a:srgbClr val="FF0000"/>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Text Placeholder 2" descr=" EAG consider baseline characteristics reasonably balanced/less imbalanced than unmatched population but:&#10;age of symptom onset is younger in SoC &#10;higher prevalence of milder T14484C in idebenone group &#10;Point estimates of negligible/negative long-term benefits are low and suggest PSM underestimates effect&#10;">
            <a:extLst>
              <a:ext uri="{FF2B5EF4-FFF2-40B4-BE49-F238E27FC236}">
                <a16:creationId xmlns:a16="http://schemas.microsoft.com/office/drawing/2014/main" id="{26958A07-C72D-1B15-491F-E4270855F154}"/>
              </a:ext>
            </a:extLst>
          </p:cNvPr>
          <p:cNvSpPr txBox="1">
            <a:spLocks/>
          </p:cNvSpPr>
          <p:nvPr/>
        </p:nvSpPr>
        <p:spPr>
          <a:xfrm>
            <a:off x="329481" y="5861880"/>
            <a:ext cx="11356688" cy="571697"/>
          </a:xfrm>
          <a:prstGeom prst="rect">
            <a:avLst/>
          </a:prstGeom>
          <a:solidFill>
            <a:schemeClr val="bg1"/>
          </a:solidFill>
          <a:ln w="28575">
            <a:solidFill>
              <a:schemeClr val="tx1"/>
            </a:solidFill>
          </a:ln>
        </p:spPr>
        <p:txBody>
          <a:bodyPr vert="horz" lIns="91440" tIns="45720" rIns="91440" bIns="45720" rtlCol="0">
            <a:noAutofit/>
          </a:bodyPr>
          <a:lstStyle>
            <a:lvl1pPr marL="0" indent="0" algn="l" defTabSz="914400" rtl="0" eaLnBrk="1" latinLnBrk="0" hangingPunct="1">
              <a:lnSpc>
                <a:spcPct val="114000"/>
              </a:lnSpc>
              <a:spcBef>
                <a:spcPts val="1000"/>
              </a:spcBef>
              <a:buFont typeface="Arial" panose="020B0604020202020204" pitchFamily="34" charset="0"/>
              <a:buNone/>
              <a:defRPr sz="1800" kern="1200">
                <a:solidFill>
                  <a:schemeClr val="tx1"/>
                </a:solidFill>
                <a:latin typeface="Lato" panose="020F0502020204030203" pitchFamily="34" charset="0"/>
                <a:ea typeface="Lato" panose="020F0502020204030203" pitchFamily="34" charset="0"/>
                <a:cs typeface="Lato" panose="020F0502020204030203" pitchFamily="34" charset="0"/>
              </a:defRPr>
            </a:lvl1pPr>
            <a:lvl2pPr marL="685800" indent="-228600" algn="l" defTabSz="914400" rtl="0" eaLnBrk="1" latinLnBrk="0" hangingPunct="1">
              <a:lnSpc>
                <a:spcPct val="114000"/>
              </a:lnSpc>
              <a:spcBef>
                <a:spcPts val="500"/>
              </a:spcBef>
              <a:buFont typeface="Arial" panose="020B0604020202020204" pitchFamily="34" charset="0"/>
              <a:buChar char="•"/>
              <a:defRPr sz="1800" kern="1200">
                <a:solidFill>
                  <a:schemeClr val="tx1"/>
                </a:solidFill>
                <a:latin typeface="Lato" panose="020F0502020204030203" pitchFamily="34" charset="0"/>
                <a:ea typeface="Lato" panose="020F0502020204030203" pitchFamily="34" charset="0"/>
                <a:cs typeface="+mn-cs"/>
              </a:defRPr>
            </a:lvl2pPr>
            <a:lvl3pPr marL="1143000" indent="-228600" algn="l" defTabSz="914400" rtl="0" eaLnBrk="1" latinLnBrk="0" hangingPunct="1">
              <a:lnSpc>
                <a:spcPct val="114000"/>
              </a:lnSpc>
              <a:spcBef>
                <a:spcPts val="500"/>
              </a:spcBef>
              <a:buFont typeface="Arial" panose="020B0604020202020204" pitchFamily="34" charset="0"/>
              <a:buChar char="•"/>
              <a:defRPr sz="1800" kern="1200">
                <a:solidFill>
                  <a:schemeClr val="tx1"/>
                </a:solidFill>
                <a:latin typeface="Lato" panose="020F0502020204030203" pitchFamily="34" charset="0"/>
                <a:ea typeface="Lato" panose="020F0502020204030203" pitchFamily="34" charset="0"/>
                <a:cs typeface="+mn-cs"/>
              </a:defRPr>
            </a:lvl3pPr>
            <a:lvl4pPr marL="1600200" indent="-228600" algn="l" defTabSz="914400" rtl="0" eaLnBrk="1" latinLnBrk="0" hangingPunct="1">
              <a:lnSpc>
                <a:spcPct val="114000"/>
              </a:lnSpc>
              <a:spcBef>
                <a:spcPts val="500"/>
              </a:spcBef>
              <a:buFont typeface="Arial" panose="020B0604020202020204" pitchFamily="34" charset="0"/>
              <a:buChar char="•"/>
              <a:defRPr sz="1800" kern="1200">
                <a:solidFill>
                  <a:schemeClr val="tx1"/>
                </a:solidFill>
                <a:latin typeface="Lato" panose="020F0502020204030203" pitchFamily="34" charset="0"/>
                <a:ea typeface="Lato" panose="020F0502020204030203" pitchFamily="34" charset="0"/>
                <a:cs typeface="+mn-cs"/>
              </a:defRPr>
            </a:lvl4pPr>
            <a:lvl5pPr marL="2057400" indent="-228600" algn="l" defTabSz="914400" rtl="0" eaLnBrk="1" latinLnBrk="0" hangingPunct="1">
              <a:lnSpc>
                <a:spcPct val="114000"/>
              </a:lnSpc>
              <a:spcBef>
                <a:spcPts val="500"/>
              </a:spcBef>
              <a:buFont typeface="Arial" panose="020B0604020202020204" pitchFamily="34" charset="0"/>
              <a:buChar char="•"/>
              <a:defRPr sz="1800" kern="1200">
                <a:solidFill>
                  <a:schemeClr val="tx1"/>
                </a:solidFill>
                <a:latin typeface="Lato" panose="020F0502020204030203" pitchFamily="34" charset="0"/>
                <a:ea typeface="Lato" panose="020F0502020204030203" pitchFamily="34"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ts val="2160"/>
              </a:lnSpc>
              <a:spcBef>
                <a:spcPts val="0"/>
              </a:spcBef>
            </a:pPr>
            <a:r>
              <a:rPr lang="en-GB" b="1">
                <a:latin typeface="Arial" panose="020B0604020202020204" pitchFamily="34" charset="0"/>
                <a:cs typeface="Arial" panose="020B0604020202020204" pitchFamily="34" charset="0"/>
              </a:rPr>
              <a:t>EAG: </a:t>
            </a:r>
            <a:r>
              <a:rPr lang="en-GB">
                <a:latin typeface="Arial" panose="020B0604020202020204" pitchFamily="34" charset="0"/>
                <a:cs typeface="Arial" panose="020B0604020202020204" pitchFamily="34" charset="0"/>
              </a:rPr>
              <a:t>both lung NETs and epNETs (without lung) showed statistically significant improvements in PFS with </a:t>
            </a:r>
            <a:r>
              <a:rPr lang="en-GB" err="1">
                <a:latin typeface="Arial" panose="020B0604020202020204" pitchFamily="34" charset="0"/>
                <a:cs typeface="Arial" panose="020B0604020202020204" pitchFamily="34" charset="0"/>
              </a:rPr>
              <a:t>cabozantinib</a:t>
            </a:r>
            <a:r>
              <a:rPr lang="en-GB">
                <a:latin typeface="Arial" panose="020B0604020202020204" pitchFamily="34" charset="0"/>
                <a:cs typeface="Arial" panose="020B0604020202020204" pitchFamily="34" charset="0"/>
              </a:rPr>
              <a:t>, but a larger benefit was seen for the lung NETs group</a:t>
            </a:r>
          </a:p>
        </p:txBody>
      </p:sp>
      <p:sp>
        <p:nvSpPr>
          <p:cNvPr id="4" name="Rectangle 3" descr="Marker showing slides are confidential ">
            <a:extLst>
              <a:ext uri="{FF2B5EF4-FFF2-40B4-BE49-F238E27FC236}">
                <a16:creationId xmlns:a16="http://schemas.microsoft.com/office/drawing/2014/main" id="{13801815-5142-6072-EFA4-76FB56637D5F}"/>
              </a:ext>
              <a:ext uri="{C183D7F6-B498-43B3-948B-1728B52AA6E4}">
                <adec:decorative xmlns:adec="http://schemas.microsoft.com/office/drawing/2017/decorative" val="0"/>
              </a:ext>
            </a:extLst>
          </p:cNvPr>
          <p:cNvSpPr/>
          <p:nvPr/>
        </p:nvSpPr>
        <p:spPr>
          <a:xfrm>
            <a:off x="5334000" y="0"/>
            <a:ext cx="1524000" cy="2286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b="1">
                <a:latin typeface="Arial" panose="020B0604020202020204" pitchFamily="34" charset="0"/>
              </a:rPr>
              <a:t>CONFIDENTIAL</a:t>
            </a:r>
          </a:p>
        </p:txBody>
      </p:sp>
    </p:spTree>
    <p:extLst>
      <p:ext uri="{BB962C8B-B14F-4D97-AF65-F5344CB8AC3E}">
        <p14:creationId xmlns:p14="http://schemas.microsoft.com/office/powerpoint/2010/main" val="178219219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D8E2AB-2526-C0A8-B21F-3632EB6A83DD}"/>
              </a:ext>
            </a:extLst>
          </p:cNvPr>
          <p:cNvSpPr>
            <a:spLocks noGrp="1"/>
          </p:cNvSpPr>
          <p:nvPr>
            <p:ph type="title"/>
          </p:nvPr>
        </p:nvSpPr>
        <p:spPr>
          <a:xfrm>
            <a:off x="249408" y="305318"/>
            <a:ext cx="11528205" cy="523220"/>
          </a:xfrm>
        </p:spPr>
        <p:txBody>
          <a:bodyPr>
            <a:noAutofit/>
          </a:bodyPr>
          <a:lstStyle/>
          <a:p>
            <a:r>
              <a:rPr lang="en-GB"/>
              <a:t>Issue 3: Overall survival data cut off</a:t>
            </a:r>
          </a:p>
        </p:txBody>
      </p:sp>
      <p:sp>
        <p:nvSpPr>
          <p:cNvPr id="16" name="Rectangle 15" descr="Marker showing slides are confidential ">
            <a:extLst>
              <a:ext uri="{FF2B5EF4-FFF2-40B4-BE49-F238E27FC236}">
                <a16:creationId xmlns:a16="http://schemas.microsoft.com/office/drawing/2014/main" id="{F499851B-4E95-9C1F-3AF7-2E6D51D8E1AF}"/>
              </a:ext>
              <a:ext uri="{C183D7F6-B498-43B3-948B-1728B52AA6E4}">
                <adec:decorative xmlns:adec="http://schemas.microsoft.com/office/drawing/2017/decorative" val="0"/>
              </a:ext>
            </a:extLst>
          </p:cNvPr>
          <p:cNvSpPr/>
          <p:nvPr/>
        </p:nvSpPr>
        <p:spPr>
          <a:xfrm>
            <a:off x="5334000" y="0"/>
            <a:ext cx="1524000" cy="2286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b="1">
                <a:latin typeface="Arial" panose="020B0604020202020204" pitchFamily="34" charset="0"/>
              </a:rPr>
              <a:t>CONFIDENTIAL</a:t>
            </a:r>
          </a:p>
        </p:txBody>
      </p:sp>
      <p:sp>
        <p:nvSpPr>
          <p:cNvPr id="8" name="Text Placeholder 2" descr="Background: No head-to-head data available after 6 months. At clarification, company conducted PSM analysis of changes in best VA between LEROS (ITT) and CaRS-I &amp; II at Month 24&#10;Sex, age, genotype, month since recent &amp; first symptom onset, number of symptomatic eyes, and logMAR for left and right at baseline, were the prognostic factors included in PSM &#10;68 of 84 available people from CaRS I and CaRS II matched to 68 of 125 LEROS ITT population &#10;&#10;">
            <a:extLst>
              <a:ext uri="{FF2B5EF4-FFF2-40B4-BE49-F238E27FC236}">
                <a16:creationId xmlns:a16="http://schemas.microsoft.com/office/drawing/2014/main" id="{DFBFAAEA-6F9A-C558-FB93-53321D0A166D}"/>
              </a:ext>
            </a:extLst>
          </p:cNvPr>
          <p:cNvSpPr>
            <a:spLocks noGrp="1"/>
          </p:cNvSpPr>
          <p:nvPr>
            <p:ph type="body" sz="quarter" idx="12"/>
          </p:nvPr>
        </p:nvSpPr>
        <p:spPr>
          <a:xfrm>
            <a:off x="290651" y="947692"/>
            <a:ext cx="11785390" cy="679588"/>
          </a:xfrm>
          <a:ln w="28575">
            <a:solidFill>
              <a:schemeClr val="accent1"/>
            </a:solidFill>
          </a:ln>
        </p:spPr>
        <p:txBody>
          <a:bodyPr/>
          <a:lstStyle/>
          <a:p>
            <a:pPr marL="284400" indent="-284400">
              <a:lnSpc>
                <a:spcPct val="100000"/>
              </a:lnSpc>
              <a:spcBef>
                <a:spcPts val="0"/>
              </a:spcBef>
            </a:pPr>
            <a:r>
              <a:rPr lang="en-GB" b="1"/>
              <a:t>Background</a:t>
            </a:r>
          </a:p>
          <a:p>
            <a:pPr marL="285750" indent="-285750">
              <a:lnSpc>
                <a:spcPct val="100000"/>
              </a:lnSpc>
              <a:spcBef>
                <a:spcPts val="0"/>
              </a:spcBef>
              <a:buFont typeface="Arial" panose="020B0604020202020204" pitchFamily="34" charset="0"/>
              <a:buChar char="•"/>
            </a:pPr>
            <a:r>
              <a:rPr lang="en-GB"/>
              <a:t>Company used the August 2023 DCO, while the EAG preferred an updated DCO (additional 12-months data)</a:t>
            </a:r>
            <a:endParaRPr lang="en-GB" b="1"/>
          </a:p>
        </p:txBody>
      </p:sp>
      <p:sp>
        <p:nvSpPr>
          <p:cNvPr id="12" name="Text Placeholder 2" descr="Background: No head-to-head data available after 6 months. At clarification, company conducted PSM analysis of changes in best VA between LEROS (ITT) and CaRS-I &amp; II at Month 24&#10;Sex, age, genotype, month since recent &amp; first symptom onset, number of symptomatic eyes, and logMAR for left and right at baseline, were the prognostic factors included in PSM &#10;68 of 84 available people from CaRS I and CaRS II matched to 68 of 125 LEROS ITT population &#10;&#10;">
            <a:extLst>
              <a:ext uri="{FF2B5EF4-FFF2-40B4-BE49-F238E27FC236}">
                <a16:creationId xmlns:a16="http://schemas.microsoft.com/office/drawing/2014/main" id="{1AA818AC-8F0C-16D8-2C3F-3889BB358F1A}"/>
              </a:ext>
            </a:extLst>
          </p:cNvPr>
          <p:cNvSpPr txBox="1">
            <a:spLocks/>
          </p:cNvSpPr>
          <p:nvPr/>
        </p:nvSpPr>
        <p:spPr>
          <a:xfrm>
            <a:off x="290651" y="1733984"/>
            <a:ext cx="11785390" cy="1188170"/>
          </a:xfrm>
          <a:prstGeom prst="rect">
            <a:avLst/>
          </a:prstGeom>
          <a:solidFill>
            <a:schemeClr val="bg1"/>
          </a:solidFill>
          <a:ln w="28575">
            <a:solidFill>
              <a:schemeClr val="tx1"/>
            </a:solidFill>
          </a:ln>
        </p:spPr>
        <p:txBody>
          <a:bodyPr vert="horz" lIns="91440" tIns="45720" rIns="91440" bIns="45720" rtlCol="0">
            <a:noAutofit/>
          </a:bodyPr>
          <a:lstStyle>
            <a:lvl1pPr marL="0" indent="0" algn="l" defTabSz="914400" rtl="0" eaLnBrk="1" latinLnBrk="0" hangingPunct="1">
              <a:lnSpc>
                <a:spcPct val="114000"/>
              </a:lnSpc>
              <a:spcBef>
                <a:spcPts val="1000"/>
              </a:spcBef>
              <a:buFont typeface="Arial" panose="020B0604020202020204" pitchFamily="34" charset="0"/>
              <a:buNone/>
              <a:defRPr sz="1800" kern="1200">
                <a:solidFill>
                  <a:schemeClr val="tx1"/>
                </a:solidFill>
                <a:latin typeface="Arial" panose="020B0604020202020204" pitchFamily="34" charset="0"/>
                <a:ea typeface="Lato" panose="020F0502020204030203" pitchFamily="34" charset="0"/>
                <a:cs typeface="Arial" panose="020B0604020202020204" pitchFamily="34" charset="0"/>
              </a:defRPr>
            </a:lvl1pPr>
            <a:lvl2pPr marL="685800" indent="-228600" algn="l" defTabSz="914400" rtl="0" eaLnBrk="1" latinLnBrk="0" hangingPunct="1">
              <a:lnSpc>
                <a:spcPct val="114000"/>
              </a:lnSpc>
              <a:spcBef>
                <a:spcPts val="500"/>
              </a:spcBef>
              <a:buFont typeface="Arial" panose="020B0604020202020204" pitchFamily="34" charset="0"/>
              <a:buChar char="•"/>
              <a:defRPr sz="1800" kern="1200">
                <a:solidFill>
                  <a:schemeClr val="tx1"/>
                </a:solidFill>
                <a:latin typeface="Arial" panose="020B0604020202020204" pitchFamily="34" charset="0"/>
                <a:ea typeface="Lato" panose="020F0502020204030203" pitchFamily="34" charset="0"/>
                <a:cs typeface="+mn-cs"/>
              </a:defRPr>
            </a:lvl2pPr>
            <a:lvl3pPr marL="1143000" indent="-228600" algn="l" defTabSz="914400" rtl="0" eaLnBrk="1" latinLnBrk="0" hangingPunct="1">
              <a:lnSpc>
                <a:spcPct val="114000"/>
              </a:lnSpc>
              <a:spcBef>
                <a:spcPts val="500"/>
              </a:spcBef>
              <a:buFont typeface="Arial" panose="020B0604020202020204" pitchFamily="34" charset="0"/>
              <a:buChar char="•"/>
              <a:defRPr sz="1800" kern="1200">
                <a:solidFill>
                  <a:schemeClr val="tx1"/>
                </a:solidFill>
                <a:latin typeface="Arial" panose="020B0604020202020204" pitchFamily="34" charset="0"/>
                <a:ea typeface="Lato" panose="020F0502020204030203" pitchFamily="34" charset="0"/>
                <a:cs typeface="+mn-cs"/>
              </a:defRPr>
            </a:lvl3pPr>
            <a:lvl4pPr marL="1600200" indent="-228600" algn="l" defTabSz="914400" rtl="0" eaLnBrk="1" latinLnBrk="0" hangingPunct="1">
              <a:lnSpc>
                <a:spcPct val="114000"/>
              </a:lnSpc>
              <a:spcBef>
                <a:spcPts val="500"/>
              </a:spcBef>
              <a:buFont typeface="Arial" panose="020B0604020202020204" pitchFamily="34" charset="0"/>
              <a:buChar char="•"/>
              <a:defRPr sz="1800" kern="1200">
                <a:solidFill>
                  <a:schemeClr val="tx1"/>
                </a:solidFill>
                <a:latin typeface="Arial" panose="020B0604020202020204" pitchFamily="34" charset="0"/>
                <a:ea typeface="Lato" panose="020F0502020204030203" pitchFamily="34" charset="0"/>
                <a:cs typeface="+mn-cs"/>
              </a:defRPr>
            </a:lvl4pPr>
            <a:lvl5pPr marL="2057400" indent="-228600" algn="l" defTabSz="914400" rtl="0" eaLnBrk="1" latinLnBrk="0" hangingPunct="1">
              <a:lnSpc>
                <a:spcPct val="114000"/>
              </a:lnSpc>
              <a:spcBef>
                <a:spcPts val="500"/>
              </a:spcBef>
              <a:buFont typeface="Arial" panose="020B0604020202020204" pitchFamily="34" charset="0"/>
              <a:buChar char="•"/>
              <a:defRPr sz="1800" kern="1200">
                <a:solidFill>
                  <a:schemeClr val="tx1"/>
                </a:solidFill>
                <a:latin typeface="Arial" panose="020B0604020202020204" pitchFamily="34" charset="0"/>
                <a:ea typeface="Lato" panose="020F0502020204030203" pitchFamily="34"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84400" indent="-284400">
              <a:lnSpc>
                <a:spcPct val="100000"/>
              </a:lnSpc>
              <a:spcBef>
                <a:spcPts val="0"/>
              </a:spcBef>
            </a:pPr>
            <a:r>
              <a:rPr lang="en-GB" b="1"/>
              <a:t>Company: </a:t>
            </a:r>
          </a:p>
          <a:p>
            <a:pPr marL="285750" indent="-285750">
              <a:lnSpc>
                <a:spcPct val="100000"/>
              </a:lnSpc>
              <a:spcBef>
                <a:spcPts val="0"/>
              </a:spcBef>
              <a:buFont typeface="Arial" panose="020B0604020202020204" pitchFamily="34" charset="0"/>
              <a:buChar char="•"/>
            </a:pPr>
            <a:r>
              <a:rPr lang="en-GB"/>
              <a:t>Agreed that August 2023 DCO immature, but prefer it due to some limitations of updated DCO:</a:t>
            </a:r>
          </a:p>
          <a:p>
            <a:pPr marL="971550" lvl="1" indent="-285750">
              <a:lnSpc>
                <a:spcPct val="100000"/>
              </a:lnSpc>
              <a:spcBef>
                <a:spcPts val="0"/>
              </a:spcBef>
              <a:buFont typeface="Courier New" panose="02070309020205020404" pitchFamily="49" charset="0"/>
              <a:buChar char="o"/>
            </a:pPr>
            <a:r>
              <a:rPr lang="en-GB"/>
              <a:t>Imbalance of prognostic factors across treatment arms, high censoring and high proportion of people who received subsequent treatments, including crossover cabozantinib for placebo</a:t>
            </a:r>
          </a:p>
        </p:txBody>
      </p:sp>
      <p:sp>
        <p:nvSpPr>
          <p:cNvPr id="3" name="Text Placeholder 2" descr="Background: No head-to-head data available after 6 months. At clarification, company conducted PSM analysis of changes in best VA between LEROS (ITT) and CaRS-I &amp; II at Month 24&#10;Sex, age, genotype, month since recent &amp; first symptom onset, number of symptomatic eyes, and logMAR for left and right at baseline, were the prognostic factors included in PSM &#10;68 of 84 available people from CaRS I and CaRS II matched to 68 of 125 LEROS ITT population &#10;&#10;">
            <a:extLst>
              <a:ext uri="{FF2B5EF4-FFF2-40B4-BE49-F238E27FC236}">
                <a16:creationId xmlns:a16="http://schemas.microsoft.com/office/drawing/2014/main" id="{A481E28A-0E8B-E74F-9678-255027AD1704}"/>
              </a:ext>
            </a:extLst>
          </p:cNvPr>
          <p:cNvSpPr txBox="1">
            <a:spLocks/>
          </p:cNvSpPr>
          <p:nvPr/>
        </p:nvSpPr>
        <p:spPr>
          <a:xfrm>
            <a:off x="290651" y="3036790"/>
            <a:ext cx="11785391" cy="2896079"/>
          </a:xfrm>
          <a:prstGeom prst="rect">
            <a:avLst/>
          </a:prstGeom>
          <a:solidFill>
            <a:schemeClr val="bg1"/>
          </a:solidFill>
          <a:ln w="28575">
            <a:solidFill>
              <a:schemeClr val="tx1"/>
            </a:solidFill>
          </a:ln>
        </p:spPr>
        <p:txBody>
          <a:bodyPr vert="horz" lIns="91440" tIns="45720" rIns="91440" bIns="45720" rtlCol="0">
            <a:noAutofit/>
          </a:bodyPr>
          <a:lstStyle>
            <a:lvl1pPr marL="0" indent="0" algn="l" defTabSz="914400" rtl="0" eaLnBrk="1" latinLnBrk="0" hangingPunct="1">
              <a:lnSpc>
                <a:spcPct val="114000"/>
              </a:lnSpc>
              <a:spcBef>
                <a:spcPts val="1000"/>
              </a:spcBef>
              <a:buFont typeface="Arial" panose="020B0604020202020204" pitchFamily="34" charset="0"/>
              <a:buNone/>
              <a:defRPr sz="1800" kern="1200">
                <a:solidFill>
                  <a:schemeClr val="tx1"/>
                </a:solidFill>
                <a:latin typeface="Arial" panose="020B0604020202020204" pitchFamily="34" charset="0"/>
                <a:ea typeface="Lato" panose="020F0502020204030203" pitchFamily="34" charset="0"/>
                <a:cs typeface="Arial" panose="020B0604020202020204" pitchFamily="34" charset="0"/>
              </a:defRPr>
            </a:lvl1pPr>
            <a:lvl2pPr marL="685800" indent="-228600" algn="l" defTabSz="914400" rtl="0" eaLnBrk="1" latinLnBrk="0" hangingPunct="1">
              <a:lnSpc>
                <a:spcPct val="114000"/>
              </a:lnSpc>
              <a:spcBef>
                <a:spcPts val="500"/>
              </a:spcBef>
              <a:buFont typeface="Arial" panose="020B0604020202020204" pitchFamily="34" charset="0"/>
              <a:buChar char="•"/>
              <a:defRPr sz="1800" kern="1200">
                <a:solidFill>
                  <a:schemeClr val="tx1"/>
                </a:solidFill>
                <a:latin typeface="Arial" panose="020B0604020202020204" pitchFamily="34" charset="0"/>
                <a:ea typeface="Lato" panose="020F0502020204030203" pitchFamily="34" charset="0"/>
                <a:cs typeface="+mn-cs"/>
              </a:defRPr>
            </a:lvl2pPr>
            <a:lvl3pPr marL="1143000" indent="-228600" algn="l" defTabSz="914400" rtl="0" eaLnBrk="1" latinLnBrk="0" hangingPunct="1">
              <a:lnSpc>
                <a:spcPct val="114000"/>
              </a:lnSpc>
              <a:spcBef>
                <a:spcPts val="500"/>
              </a:spcBef>
              <a:buFont typeface="Arial" panose="020B0604020202020204" pitchFamily="34" charset="0"/>
              <a:buChar char="•"/>
              <a:defRPr sz="1800" kern="1200">
                <a:solidFill>
                  <a:schemeClr val="tx1"/>
                </a:solidFill>
                <a:latin typeface="Arial" panose="020B0604020202020204" pitchFamily="34" charset="0"/>
                <a:ea typeface="Lato" panose="020F0502020204030203" pitchFamily="34" charset="0"/>
                <a:cs typeface="+mn-cs"/>
              </a:defRPr>
            </a:lvl3pPr>
            <a:lvl4pPr marL="1600200" indent="-228600" algn="l" defTabSz="914400" rtl="0" eaLnBrk="1" latinLnBrk="0" hangingPunct="1">
              <a:lnSpc>
                <a:spcPct val="114000"/>
              </a:lnSpc>
              <a:spcBef>
                <a:spcPts val="500"/>
              </a:spcBef>
              <a:buFont typeface="Arial" panose="020B0604020202020204" pitchFamily="34" charset="0"/>
              <a:buChar char="•"/>
              <a:defRPr sz="1800" kern="1200">
                <a:solidFill>
                  <a:schemeClr val="tx1"/>
                </a:solidFill>
                <a:latin typeface="Arial" panose="020B0604020202020204" pitchFamily="34" charset="0"/>
                <a:ea typeface="Lato" panose="020F0502020204030203" pitchFamily="34" charset="0"/>
                <a:cs typeface="+mn-cs"/>
              </a:defRPr>
            </a:lvl4pPr>
            <a:lvl5pPr marL="2057400" indent="-228600" algn="l" defTabSz="914400" rtl="0" eaLnBrk="1" latinLnBrk="0" hangingPunct="1">
              <a:lnSpc>
                <a:spcPct val="114000"/>
              </a:lnSpc>
              <a:spcBef>
                <a:spcPts val="500"/>
              </a:spcBef>
              <a:buFont typeface="Arial" panose="020B0604020202020204" pitchFamily="34" charset="0"/>
              <a:buChar char="•"/>
              <a:defRPr sz="1800" kern="1200">
                <a:solidFill>
                  <a:schemeClr val="tx1"/>
                </a:solidFill>
                <a:latin typeface="Arial" panose="020B0604020202020204" pitchFamily="34" charset="0"/>
                <a:ea typeface="Lato" panose="020F0502020204030203" pitchFamily="34"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spcBef>
                <a:spcPts val="0"/>
              </a:spcBef>
            </a:pPr>
            <a:r>
              <a:rPr lang="en-GB" b="1"/>
              <a:t>EAG: </a:t>
            </a:r>
          </a:p>
          <a:p>
            <a:pPr marL="285750" indent="-285750">
              <a:lnSpc>
                <a:spcPct val="100000"/>
              </a:lnSpc>
              <a:spcBef>
                <a:spcPts val="0"/>
              </a:spcBef>
              <a:buFont typeface="Arial" panose="020B0604020202020204" pitchFamily="34" charset="0"/>
              <a:buChar char="•"/>
            </a:pPr>
            <a:r>
              <a:rPr lang="en-GB"/>
              <a:t>August 2023 DCO immature → median OS exceeded the median follow-up time &amp; imbalance in prognostic factors not an issue related to using mature data</a:t>
            </a:r>
          </a:p>
          <a:p>
            <a:pPr marL="285750" indent="-285750">
              <a:lnSpc>
                <a:spcPct val="100000"/>
              </a:lnSpc>
              <a:spcBef>
                <a:spcPts val="0"/>
              </a:spcBef>
              <a:buFont typeface="Arial" panose="020B0604020202020204" pitchFamily="34" charset="0"/>
              <a:buChar char="•"/>
            </a:pPr>
            <a:r>
              <a:rPr lang="en-GB"/>
              <a:t>Imbalance in people with 3 or more prior systemic treatments was similar: </a:t>
            </a:r>
            <a:r>
              <a:rPr kumimoji="0" lang="en-GB" sz="1800" b="0" i="0" u="none" strike="noStrike" kern="1200" cap="none" spc="0" normalizeH="0" baseline="0" noProof="0">
                <a:ln>
                  <a:noFill/>
                </a:ln>
                <a:solidFill>
                  <a:prstClr val="black"/>
                </a:solidFill>
                <a:effectLst/>
                <a:highlight>
                  <a:srgbClr val="000000"/>
                </a:highlight>
                <a:uLnTx/>
                <a:uFillTx/>
                <a:latin typeface="Arial" panose="020B0604020202020204" pitchFamily="34" charset="0"/>
                <a:ea typeface="Times New Roman" panose="02020603050405020304" pitchFamily="18" charset="0"/>
                <a:cs typeface="Arial" panose="020B0604020202020204" pitchFamily="34" charset="0"/>
              </a:rPr>
              <a:t>XX</a:t>
            </a:r>
            <a:r>
              <a:rPr lang="en-GB"/>
              <a:t> </a:t>
            </a:r>
            <a:r>
              <a:rPr lang="en-GB" err="1"/>
              <a:t>cabozantinib</a:t>
            </a:r>
            <a:r>
              <a:rPr lang="en-GB"/>
              <a:t>; </a:t>
            </a:r>
            <a:r>
              <a:rPr kumimoji="0" lang="en-GB" sz="1800" b="0" i="0" u="none" strike="noStrike" kern="1200" cap="none" spc="0" normalizeH="0" baseline="0" noProof="0">
                <a:ln>
                  <a:noFill/>
                </a:ln>
                <a:solidFill>
                  <a:prstClr val="black"/>
                </a:solidFill>
                <a:effectLst/>
                <a:highlight>
                  <a:srgbClr val="000000"/>
                </a:highlight>
                <a:uLnTx/>
                <a:uFillTx/>
                <a:latin typeface="Arial" panose="020B0604020202020204" pitchFamily="34" charset="0"/>
                <a:ea typeface="Times New Roman" panose="02020603050405020304" pitchFamily="18" charset="0"/>
                <a:cs typeface="Arial" panose="020B0604020202020204" pitchFamily="34" charset="0"/>
              </a:rPr>
              <a:t>XX</a:t>
            </a:r>
            <a:r>
              <a:rPr lang="en-GB"/>
              <a:t> placebo and   </a:t>
            </a:r>
            <a:r>
              <a:rPr kumimoji="0" lang="en-GB" sz="1800" b="0" i="0" u="none" strike="noStrike" kern="1200" cap="none" spc="0" normalizeH="0" baseline="0" noProof="0">
                <a:ln>
                  <a:noFill/>
                </a:ln>
                <a:solidFill>
                  <a:prstClr val="black"/>
                </a:solidFill>
                <a:effectLst/>
                <a:highlight>
                  <a:srgbClr val="000000"/>
                </a:highlight>
                <a:uLnTx/>
                <a:uFillTx/>
                <a:latin typeface="Arial" panose="020B0604020202020204" pitchFamily="34" charset="0"/>
                <a:ea typeface="Times New Roman" panose="02020603050405020304" pitchFamily="18" charset="0"/>
                <a:cs typeface="Arial" panose="020B0604020202020204" pitchFamily="34" charset="0"/>
              </a:rPr>
              <a:t>XX</a:t>
            </a:r>
            <a:r>
              <a:rPr lang="en-GB"/>
              <a:t> </a:t>
            </a:r>
            <a:r>
              <a:rPr lang="en-GB" err="1"/>
              <a:t>cabozantinib</a:t>
            </a:r>
            <a:r>
              <a:rPr lang="en-GB"/>
              <a:t>; </a:t>
            </a:r>
            <a:r>
              <a:rPr kumimoji="0" lang="en-GB" sz="1800" b="0" i="0" u="none" strike="noStrike" kern="1200" cap="none" spc="0" normalizeH="0" baseline="0" noProof="0">
                <a:ln>
                  <a:noFill/>
                </a:ln>
                <a:solidFill>
                  <a:prstClr val="black"/>
                </a:solidFill>
                <a:effectLst/>
                <a:highlight>
                  <a:srgbClr val="000000"/>
                </a:highlight>
                <a:uLnTx/>
                <a:uFillTx/>
                <a:latin typeface="Arial" panose="020B0604020202020204" pitchFamily="34" charset="0"/>
                <a:ea typeface="Times New Roman" panose="02020603050405020304" pitchFamily="18" charset="0"/>
                <a:cs typeface="Arial" panose="020B0604020202020204" pitchFamily="34" charset="0"/>
              </a:rPr>
              <a:t>XX</a:t>
            </a:r>
            <a:r>
              <a:rPr lang="en-GB"/>
              <a:t> placebo for updated DCO vs August 2023 DCO</a:t>
            </a:r>
          </a:p>
          <a:p>
            <a:pPr marL="285750" indent="-285750">
              <a:lnSpc>
                <a:spcPct val="100000"/>
              </a:lnSpc>
              <a:spcBef>
                <a:spcPts val="0"/>
              </a:spcBef>
              <a:buFont typeface="Arial" panose="020B0604020202020204" pitchFamily="34" charset="0"/>
              <a:buChar char="•"/>
            </a:pPr>
            <a:r>
              <a:rPr lang="en-GB"/>
              <a:t>Consider similar imbalances in grade 1 &amp; 3 tumours and ECOG status were also apparent in August 2023 DCO</a:t>
            </a:r>
          </a:p>
          <a:p>
            <a:pPr marL="285750" indent="-285750">
              <a:lnSpc>
                <a:spcPct val="100000"/>
              </a:lnSpc>
              <a:spcBef>
                <a:spcPts val="0"/>
              </a:spcBef>
              <a:buFont typeface="Arial" panose="020B0604020202020204" pitchFamily="34" charset="0"/>
              <a:buChar char="•"/>
            </a:pPr>
            <a:r>
              <a:rPr lang="en-GB"/>
              <a:t>Does not consider censoring in updated DCO invalidates its use because censoring was observed in first DCO:</a:t>
            </a:r>
          </a:p>
          <a:p>
            <a:pPr marL="971550" lvl="1" indent="-285750">
              <a:lnSpc>
                <a:spcPct val="100000"/>
              </a:lnSpc>
              <a:spcBef>
                <a:spcPts val="0"/>
              </a:spcBef>
              <a:buFont typeface="Courier New" panose="02070309020205020404" pitchFamily="49" charset="0"/>
              <a:buChar char="o"/>
            </a:pPr>
            <a:r>
              <a:rPr lang="en-GB"/>
              <a:t>For </a:t>
            </a:r>
            <a:r>
              <a:rPr lang="en-GB" err="1"/>
              <a:t>pNETs</a:t>
            </a:r>
            <a:r>
              <a:rPr lang="en-GB"/>
              <a:t>: </a:t>
            </a:r>
            <a:r>
              <a:rPr lang="en-GB" err="1"/>
              <a:t>cabozantinib</a:t>
            </a:r>
            <a:r>
              <a:rPr lang="en-GB"/>
              <a:t> vs placebo was </a:t>
            </a:r>
            <a:r>
              <a:rPr kumimoji="0" lang="en-GB" sz="1800" b="0" i="0" u="none" strike="noStrike" kern="1200" cap="none" spc="0" normalizeH="0" baseline="0" noProof="0">
                <a:ln>
                  <a:noFill/>
                </a:ln>
                <a:solidFill>
                  <a:prstClr val="black"/>
                </a:solidFill>
                <a:effectLst/>
                <a:highlight>
                  <a:srgbClr val="000000"/>
                </a:highlight>
                <a:uLnTx/>
                <a:uFillTx/>
                <a:latin typeface="Arial" panose="020B0604020202020204" pitchFamily="34" charset="0"/>
                <a:ea typeface="Times New Roman" panose="02020603050405020304" pitchFamily="18" charset="0"/>
                <a:cs typeface="Arial" panose="020B0604020202020204" pitchFamily="34" charset="0"/>
              </a:rPr>
              <a:t>XX</a:t>
            </a:r>
            <a:r>
              <a:rPr lang="en-GB"/>
              <a:t>vs </a:t>
            </a:r>
            <a:r>
              <a:rPr kumimoji="0" lang="en-GB" sz="1800" b="0" i="0" u="none" strike="noStrike" kern="1200" cap="none" spc="0" normalizeH="0" baseline="0" noProof="0">
                <a:ln>
                  <a:noFill/>
                </a:ln>
                <a:solidFill>
                  <a:prstClr val="black"/>
                </a:solidFill>
                <a:effectLst/>
                <a:highlight>
                  <a:srgbClr val="000000"/>
                </a:highlight>
                <a:uLnTx/>
                <a:uFillTx/>
                <a:latin typeface="Arial" panose="020B0604020202020204" pitchFamily="34" charset="0"/>
                <a:ea typeface="Times New Roman" panose="02020603050405020304" pitchFamily="18" charset="0"/>
                <a:cs typeface="Arial" panose="020B0604020202020204" pitchFamily="34" charset="0"/>
              </a:rPr>
              <a:t>XX  </a:t>
            </a:r>
            <a:r>
              <a:rPr lang="en-GB"/>
              <a:t>(updated DCO) and 67% vs. 65% (Aug 23 DCO)</a:t>
            </a:r>
          </a:p>
          <a:p>
            <a:pPr marL="971550" lvl="1" indent="-285750">
              <a:lnSpc>
                <a:spcPct val="100000"/>
              </a:lnSpc>
              <a:spcBef>
                <a:spcPts val="0"/>
              </a:spcBef>
              <a:buFont typeface="Courier New" panose="02070309020205020404" pitchFamily="49" charset="0"/>
              <a:buChar char="o"/>
            </a:pPr>
            <a:r>
              <a:rPr lang="en-GB"/>
              <a:t>For epNETs: </a:t>
            </a:r>
            <a:r>
              <a:rPr lang="en-GB" err="1"/>
              <a:t>cabozantinib</a:t>
            </a:r>
            <a:r>
              <a:rPr lang="en-GB"/>
              <a:t> vs placebo was </a:t>
            </a:r>
            <a:r>
              <a:rPr kumimoji="0" lang="en-GB" sz="1800" b="0" i="0" u="none" strike="noStrike" kern="1200" cap="none" spc="0" normalizeH="0" baseline="0" noProof="0">
                <a:ln>
                  <a:noFill/>
                </a:ln>
                <a:solidFill>
                  <a:prstClr val="black"/>
                </a:solidFill>
                <a:effectLst/>
                <a:highlight>
                  <a:srgbClr val="000000"/>
                </a:highlight>
                <a:uLnTx/>
                <a:uFillTx/>
                <a:latin typeface="Arial" panose="020B0604020202020204" pitchFamily="34" charset="0"/>
                <a:ea typeface="Times New Roman" panose="02020603050405020304" pitchFamily="18" charset="0"/>
                <a:cs typeface="Arial" panose="020B0604020202020204" pitchFamily="34" charset="0"/>
              </a:rPr>
              <a:t>XX</a:t>
            </a:r>
            <a:r>
              <a:rPr lang="en-GB"/>
              <a:t>vs </a:t>
            </a:r>
            <a:r>
              <a:rPr kumimoji="0" lang="en-GB" sz="1800" b="0" i="0" u="none" strike="noStrike" kern="1200" cap="none" spc="0" normalizeH="0" baseline="0" noProof="0">
                <a:ln>
                  <a:noFill/>
                </a:ln>
                <a:solidFill>
                  <a:prstClr val="black"/>
                </a:solidFill>
                <a:effectLst/>
                <a:highlight>
                  <a:srgbClr val="000000"/>
                </a:highlight>
                <a:uLnTx/>
                <a:uFillTx/>
                <a:latin typeface="Arial" panose="020B0604020202020204" pitchFamily="34" charset="0"/>
                <a:ea typeface="Times New Roman" panose="02020603050405020304" pitchFamily="18" charset="0"/>
                <a:cs typeface="Arial" panose="020B0604020202020204" pitchFamily="34" charset="0"/>
              </a:rPr>
              <a:t>XX</a:t>
            </a:r>
            <a:r>
              <a:rPr lang="en-GB"/>
              <a:t> (updated DCO) and 55% vs. 46% (Aug 23 DCO)</a:t>
            </a:r>
          </a:p>
          <a:p>
            <a:pPr marL="285750" indent="-285750">
              <a:lnSpc>
                <a:spcPct val="100000"/>
              </a:lnSpc>
              <a:spcBef>
                <a:spcPts val="0"/>
              </a:spcBef>
              <a:buFont typeface="Arial" panose="020B0604020202020204" pitchFamily="34" charset="0"/>
              <a:buChar char="•"/>
            </a:pPr>
            <a:r>
              <a:rPr lang="en-GB"/>
              <a:t>Higher proportion in placebo had subsequent treatments in updated DCO → likely to reflect clinical practice</a:t>
            </a:r>
            <a:endParaRPr lang="en-GB" b="1"/>
          </a:p>
          <a:p>
            <a:pPr marL="1428750" lvl="2" indent="-285750">
              <a:lnSpc>
                <a:spcPts val="2160"/>
              </a:lnSpc>
            </a:pPr>
            <a:endParaRPr lang="en-GB" b="1"/>
          </a:p>
        </p:txBody>
      </p:sp>
      <p:sp>
        <p:nvSpPr>
          <p:cNvPr id="4" name="Text Placeholder 13">
            <a:extLst>
              <a:ext uri="{FF2B5EF4-FFF2-40B4-BE49-F238E27FC236}">
                <a16:creationId xmlns:a16="http://schemas.microsoft.com/office/drawing/2014/main" id="{BD8BDD1E-6564-CBDE-876D-4C7C3085574C}"/>
              </a:ext>
            </a:extLst>
          </p:cNvPr>
          <p:cNvSpPr txBox="1">
            <a:spLocks/>
          </p:cNvSpPr>
          <p:nvPr/>
        </p:nvSpPr>
        <p:spPr>
          <a:xfrm>
            <a:off x="61016" y="6056160"/>
            <a:ext cx="4993360" cy="602901"/>
          </a:xfrm>
          <a:prstGeom prst="rect">
            <a:avLst/>
          </a:prstGeom>
          <a:solidFill>
            <a:schemeClr val="bg1"/>
          </a:solidFill>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1400" kern="1200">
                <a:solidFill>
                  <a:schemeClr val="tx1"/>
                </a:solidFill>
                <a:latin typeface="+mn-lt"/>
                <a:ea typeface="Inter" charset="0"/>
                <a:cs typeface="Inter"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1200">
                <a:latin typeface="Arial" panose="020B0604020202020204" pitchFamily="34" charset="0"/>
                <a:ea typeface="Lato" panose="020F0502020204030203" pitchFamily="34" charset="0"/>
                <a:cs typeface="Arial" panose="020B0604020202020204" pitchFamily="34" charset="0"/>
              </a:rPr>
              <a:t>Abbreviations: DCO, data cut-off; ECOG, Eastern Cooperative Oncology Group; epNETs, extra-pancreatic neuroendocrine tumours; OS, overall survival; </a:t>
            </a:r>
            <a:r>
              <a:rPr lang="en-GB" sz="1200" err="1">
                <a:latin typeface="Arial" panose="020B0604020202020204" pitchFamily="34" charset="0"/>
                <a:ea typeface="Lato" panose="020F0502020204030203" pitchFamily="34" charset="0"/>
                <a:cs typeface="Arial" panose="020B0604020202020204" pitchFamily="34" charset="0"/>
              </a:rPr>
              <a:t>pNETs</a:t>
            </a:r>
            <a:r>
              <a:rPr lang="en-GB" sz="1200">
                <a:latin typeface="Arial" panose="020B0604020202020204" pitchFamily="34" charset="0"/>
                <a:ea typeface="Lato" panose="020F0502020204030203" pitchFamily="34" charset="0"/>
                <a:cs typeface="Arial" panose="020B0604020202020204" pitchFamily="34" charset="0"/>
              </a:rPr>
              <a:t>, pancreatic neuroendocrine tumours</a:t>
            </a:r>
          </a:p>
        </p:txBody>
      </p:sp>
      <p:grpSp>
        <p:nvGrpSpPr>
          <p:cNvPr id="5" name="Group 4">
            <a:extLst>
              <a:ext uri="{FF2B5EF4-FFF2-40B4-BE49-F238E27FC236}">
                <a16:creationId xmlns:a16="http://schemas.microsoft.com/office/drawing/2014/main" id="{E4CCEDFB-7B2C-BFC6-F6B3-C5F405AEC79F}"/>
              </a:ext>
            </a:extLst>
          </p:cNvPr>
          <p:cNvGrpSpPr/>
          <p:nvPr/>
        </p:nvGrpSpPr>
        <p:grpSpPr>
          <a:xfrm>
            <a:off x="5006232" y="6047505"/>
            <a:ext cx="6771381" cy="505177"/>
            <a:chOff x="1456000" y="5378763"/>
            <a:chExt cx="10234858" cy="463463"/>
          </a:xfrm>
        </p:grpSpPr>
        <p:sp>
          <p:nvSpPr>
            <p:cNvPr id="6" name="Rectangle 5" descr="Question to committee">
              <a:extLst>
                <a:ext uri="{FF2B5EF4-FFF2-40B4-BE49-F238E27FC236}">
                  <a16:creationId xmlns:a16="http://schemas.microsoft.com/office/drawing/2014/main" id="{4E64AD16-D14A-FADC-EC4D-75E7CE74E17E}"/>
                </a:ext>
                <a:ext uri="{C183D7F6-B498-43B3-948B-1728B52AA6E4}">
                  <adec:decorative xmlns:adec="http://schemas.microsoft.com/office/drawing/2017/decorative" val="0"/>
                </a:ext>
              </a:extLst>
            </p:cNvPr>
            <p:cNvSpPr/>
            <p:nvPr/>
          </p:nvSpPr>
          <p:spPr>
            <a:xfrm>
              <a:off x="1975731" y="5395742"/>
              <a:ext cx="9715127" cy="429506"/>
            </a:xfrm>
            <a:prstGeom prst="rect">
              <a:avLst/>
            </a:prstGeom>
            <a:solidFill>
              <a:schemeClr val="accent3"/>
            </a:solidFill>
            <a:ln>
              <a:noFill/>
            </a:ln>
          </p:spPr>
          <p:style>
            <a:lnRef idx="0">
              <a:scrgbClr r="0" g="0" b="0"/>
            </a:lnRef>
            <a:fillRef idx="0">
              <a:scrgbClr r="0" g="0" b="0"/>
            </a:fillRef>
            <a:effectRef idx="0">
              <a:scrgbClr r="0" g="0" b="0"/>
            </a:effectRef>
            <a:fontRef idx="minor">
              <a:schemeClr val="lt1"/>
            </a:fontRef>
          </p:style>
          <p:txBody>
            <a:bodyPr lIns="252000" rtlCol="0" anchor="ctr"/>
            <a:lstStyle/>
            <a:p>
              <a:r>
                <a:rPr lang="en-GB">
                  <a:solidFill>
                    <a:schemeClr val="tx1"/>
                  </a:solidFill>
                  <a:latin typeface="Arial" panose="020B0604020202020204" pitchFamily="34" charset="0"/>
                  <a:ea typeface="Lato"/>
                  <a:cs typeface="Arial" panose="020B0604020202020204" pitchFamily="34" charset="0"/>
                </a:rPr>
                <a:t>Is there a reason to not use the more mature DCO? </a:t>
              </a:r>
            </a:p>
          </p:txBody>
        </p:sp>
        <p:grpSp>
          <p:nvGrpSpPr>
            <p:cNvPr id="7" name="Group 6">
              <a:extLst>
                <a:ext uri="{FF2B5EF4-FFF2-40B4-BE49-F238E27FC236}">
                  <a16:creationId xmlns:a16="http://schemas.microsoft.com/office/drawing/2014/main" id="{21702A5B-E4E7-855E-73C2-0993B54AE266}"/>
                </a:ext>
                <a:ext uri="{C183D7F6-B498-43B3-948B-1728B52AA6E4}">
                  <adec:decorative xmlns:adec="http://schemas.microsoft.com/office/drawing/2017/decorative" val="1"/>
                </a:ext>
              </a:extLst>
            </p:cNvPr>
            <p:cNvGrpSpPr/>
            <p:nvPr/>
          </p:nvGrpSpPr>
          <p:grpSpPr>
            <a:xfrm>
              <a:off x="1456000" y="5378763"/>
              <a:ext cx="575999" cy="463463"/>
              <a:chOff x="-1440493" y="4116610"/>
              <a:chExt cx="575999" cy="463463"/>
            </a:xfrm>
          </p:grpSpPr>
          <p:sp>
            <p:nvSpPr>
              <p:cNvPr id="9" name="Oval 8">
                <a:extLst>
                  <a:ext uri="{FF2B5EF4-FFF2-40B4-BE49-F238E27FC236}">
                    <a16:creationId xmlns:a16="http://schemas.microsoft.com/office/drawing/2014/main" id="{507C747F-9864-04D6-E8A6-C14F9559B9D0}"/>
                  </a:ext>
                  <a:ext uri="{C183D7F6-B498-43B3-948B-1728B52AA6E4}">
                    <adec:decorative xmlns:adec="http://schemas.microsoft.com/office/drawing/2017/decorative" val="1"/>
                  </a:ext>
                </a:extLst>
              </p:cNvPr>
              <p:cNvSpPr/>
              <p:nvPr/>
            </p:nvSpPr>
            <p:spPr>
              <a:xfrm>
                <a:off x="-1440493" y="4133590"/>
                <a:ext cx="575999" cy="429506"/>
              </a:xfrm>
              <a:prstGeom prst="ellipse">
                <a:avLst/>
              </a:prstGeom>
              <a:solidFill>
                <a:schemeClr val="accent3"/>
              </a:solidFill>
              <a:ln>
                <a:solidFill>
                  <a:schemeClr val="bg1"/>
                </a:solidFill>
              </a:ln>
            </p:spPr>
            <p:style>
              <a:lnRef idx="0">
                <a:scrgbClr r="0" g="0" b="0"/>
              </a:lnRef>
              <a:fillRef idx="0">
                <a:scrgbClr r="0" g="0" b="0"/>
              </a:fillRef>
              <a:effectRef idx="0">
                <a:scrgbClr r="0" g="0" b="0"/>
              </a:effectRef>
              <a:fontRef idx="minor">
                <a:schemeClr val="lt1"/>
              </a:fontRef>
            </p:style>
            <p:txBody>
              <a:bodyPr rtlCol="0" anchor="ctr"/>
              <a:lstStyle/>
              <a:p>
                <a:pPr algn="ctr"/>
                <a:endParaRPr lang="en-GB">
                  <a:latin typeface="Arial" panose="020B0604020202020204" pitchFamily="34" charset="0"/>
                </a:endParaRPr>
              </a:p>
            </p:txBody>
          </p:sp>
          <p:pic>
            <p:nvPicPr>
              <p:cNvPr id="10" name="Graphic 9" descr="Chat with solid fill">
                <a:extLst>
                  <a:ext uri="{FF2B5EF4-FFF2-40B4-BE49-F238E27FC236}">
                    <a16:creationId xmlns:a16="http://schemas.microsoft.com/office/drawing/2014/main" id="{CCCFF42D-D139-14B1-2B24-B21D3FA9C484}"/>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367724" y="4116610"/>
                <a:ext cx="463461" cy="463463"/>
              </a:xfrm>
              <a:prstGeom prst="rect">
                <a:avLst/>
              </a:prstGeom>
            </p:spPr>
          </p:pic>
        </p:grpSp>
      </p:grpSp>
    </p:spTree>
    <p:extLst>
      <p:ext uri="{BB962C8B-B14F-4D97-AF65-F5344CB8AC3E}">
        <p14:creationId xmlns:p14="http://schemas.microsoft.com/office/powerpoint/2010/main" val="406876454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196A313-B292-3C6F-9D59-66DB309A7B57}"/>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B210FFD5-1276-812C-A609-21CD9E5E6250}"/>
              </a:ext>
            </a:extLst>
          </p:cNvPr>
          <p:cNvSpPr>
            <a:spLocks noGrp="1"/>
          </p:cNvSpPr>
          <p:nvPr>
            <p:ph type="title"/>
          </p:nvPr>
        </p:nvSpPr>
        <p:spPr>
          <a:xfrm>
            <a:off x="159684" y="366927"/>
            <a:ext cx="7433982" cy="614290"/>
          </a:xfrm>
        </p:spPr>
        <p:txBody>
          <a:bodyPr>
            <a:normAutofit fontScale="90000"/>
          </a:bodyPr>
          <a:lstStyle/>
          <a:p>
            <a:r>
              <a:rPr lang="en-GB"/>
              <a:t>Choice of method to adjust for crossover</a:t>
            </a:r>
            <a:endParaRPr lang="en-GB" sz="2700" b="0"/>
          </a:p>
        </p:txBody>
      </p:sp>
      <p:sp>
        <p:nvSpPr>
          <p:cNvPr id="7" name="Rectangle 6" descr="Marker showing slides are confidential ">
            <a:extLst>
              <a:ext uri="{FF2B5EF4-FFF2-40B4-BE49-F238E27FC236}">
                <a16:creationId xmlns:a16="http://schemas.microsoft.com/office/drawing/2014/main" id="{0ACDA525-0B69-EC72-C9EB-1634A226C516}"/>
              </a:ext>
              <a:ext uri="{C183D7F6-B498-43B3-948B-1728B52AA6E4}">
                <adec:decorative xmlns:adec="http://schemas.microsoft.com/office/drawing/2017/decorative" val="0"/>
              </a:ext>
            </a:extLst>
          </p:cNvPr>
          <p:cNvSpPr/>
          <p:nvPr/>
        </p:nvSpPr>
        <p:spPr>
          <a:xfrm>
            <a:off x="5334000" y="0"/>
            <a:ext cx="1524000" cy="2286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b="1">
                <a:latin typeface="Arial" panose="020B0604020202020204" pitchFamily="34" charset="0"/>
              </a:rPr>
              <a:t>CONFIDENTIAL</a:t>
            </a:r>
          </a:p>
        </p:txBody>
      </p:sp>
      <p:sp>
        <p:nvSpPr>
          <p:cNvPr id="2" name="Text Placeholder 2" descr=" EAG consider baseline characteristics reasonably balanced/less imbalanced than unmatched population but:&#10;age of symptom onset is younger in SoC &#10;higher prevalence of milder T14484C in idebenone group &#10;Point estimates of negligible/negative long-term benefits are low and suggest PSM underestimates effect&#10;">
            <a:extLst>
              <a:ext uri="{FF2B5EF4-FFF2-40B4-BE49-F238E27FC236}">
                <a16:creationId xmlns:a16="http://schemas.microsoft.com/office/drawing/2014/main" id="{597723D2-8CC1-C812-C795-CDDED98E0C37}"/>
              </a:ext>
            </a:extLst>
          </p:cNvPr>
          <p:cNvSpPr txBox="1">
            <a:spLocks/>
          </p:cNvSpPr>
          <p:nvPr/>
        </p:nvSpPr>
        <p:spPr>
          <a:xfrm>
            <a:off x="305108" y="1051723"/>
            <a:ext cx="6552892" cy="2624927"/>
          </a:xfrm>
          <a:prstGeom prst="rect">
            <a:avLst/>
          </a:prstGeom>
          <a:solidFill>
            <a:schemeClr val="bg1"/>
          </a:solidFill>
          <a:ln w="28575">
            <a:solidFill>
              <a:schemeClr val="tx1"/>
            </a:solidFill>
          </a:ln>
        </p:spPr>
        <p:txBody>
          <a:bodyPr vert="horz" lIns="91440" tIns="45720" rIns="91440" bIns="45720" rtlCol="0">
            <a:noAutofit/>
          </a:bodyPr>
          <a:lstStyle>
            <a:lvl1pPr marL="0" indent="0" algn="l" defTabSz="914400" rtl="0" eaLnBrk="1" latinLnBrk="0" hangingPunct="1">
              <a:lnSpc>
                <a:spcPct val="114000"/>
              </a:lnSpc>
              <a:spcBef>
                <a:spcPts val="1000"/>
              </a:spcBef>
              <a:buFont typeface="Arial" panose="020B0604020202020204" pitchFamily="34" charset="0"/>
              <a:buNone/>
              <a:defRPr sz="1800" kern="1200">
                <a:solidFill>
                  <a:schemeClr val="tx1"/>
                </a:solidFill>
                <a:latin typeface="Lato" panose="020F0502020204030203" pitchFamily="34" charset="0"/>
                <a:ea typeface="Lato" panose="020F0502020204030203" pitchFamily="34" charset="0"/>
                <a:cs typeface="Lato" panose="020F0502020204030203" pitchFamily="34" charset="0"/>
              </a:defRPr>
            </a:lvl1pPr>
            <a:lvl2pPr marL="685800" indent="-228600" algn="l" defTabSz="914400" rtl="0" eaLnBrk="1" latinLnBrk="0" hangingPunct="1">
              <a:lnSpc>
                <a:spcPct val="114000"/>
              </a:lnSpc>
              <a:spcBef>
                <a:spcPts val="500"/>
              </a:spcBef>
              <a:buFont typeface="Arial" panose="020B0604020202020204" pitchFamily="34" charset="0"/>
              <a:buChar char="•"/>
              <a:defRPr sz="1800" kern="1200">
                <a:solidFill>
                  <a:schemeClr val="tx1"/>
                </a:solidFill>
                <a:latin typeface="Lato" panose="020F0502020204030203" pitchFamily="34" charset="0"/>
                <a:ea typeface="Lato" panose="020F0502020204030203" pitchFamily="34" charset="0"/>
                <a:cs typeface="+mn-cs"/>
              </a:defRPr>
            </a:lvl2pPr>
            <a:lvl3pPr marL="1143000" indent="-228600" algn="l" defTabSz="914400" rtl="0" eaLnBrk="1" latinLnBrk="0" hangingPunct="1">
              <a:lnSpc>
                <a:spcPct val="114000"/>
              </a:lnSpc>
              <a:spcBef>
                <a:spcPts val="500"/>
              </a:spcBef>
              <a:buFont typeface="Arial" panose="020B0604020202020204" pitchFamily="34" charset="0"/>
              <a:buChar char="•"/>
              <a:defRPr sz="1800" kern="1200">
                <a:solidFill>
                  <a:schemeClr val="tx1"/>
                </a:solidFill>
                <a:latin typeface="Lato" panose="020F0502020204030203" pitchFamily="34" charset="0"/>
                <a:ea typeface="Lato" panose="020F0502020204030203" pitchFamily="34" charset="0"/>
                <a:cs typeface="+mn-cs"/>
              </a:defRPr>
            </a:lvl3pPr>
            <a:lvl4pPr marL="1600200" indent="-228600" algn="l" defTabSz="914400" rtl="0" eaLnBrk="1" latinLnBrk="0" hangingPunct="1">
              <a:lnSpc>
                <a:spcPct val="114000"/>
              </a:lnSpc>
              <a:spcBef>
                <a:spcPts val="500"/>
              </a:spcBef>
              <a:buFont typeface="Arial" panose="020B0604020202020204" pitchFamily="34" charset="0"/>
              <a:buChar char="•"/>
              <a:defRPr sz="1800" kern="1200">
                <a:solidFill>
                  <a:schemeClr val="tx1"/>
                </a:solidFill>
                <a:latin typeface="Lato" panose="020F0502020204030203" pitchFamily="34" charset="0"/>
                <a:ea typeface="Lato" panose="020F0502020204030203" pitchFamily="34" charset="0"/>
                <a:cs typeface="+mn-cs"/>
              </a:defRPr>
            </a:lvl4pPr>
            <a:lvl5pPr marL="2057400" indent="-228600" algn="l" defTabSz="914400" rtl="0" eaLnBrk="1" latinLnBrk="0" hangingPunct="1">
              <a:lnSpc>
                <a:spcPct val="114000"/>
              </a:lnSpc>
              <a:spcBef>
                <a:spcPts val="500"/>
              </a:spcBef>
              <a:buFont typeface="Arial" panose="020B0604020202020204" pitchFamily="34" charset="0"/>
              <a:buChar char="•"/>
              <a:defRPr sz="1800" kern="1200">
                <a:solidFill>
                  <a:schemeClr val="tx1"/>
                </a:solidFill>
                <a:latin typeface="Lato" panose="020F0502020204030203" pitchFamily="34" charset="0"/>
                <a:ea typeface="Lato" panose="020F0502020204030203" pitchFamily="34"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ts val="2160"/>
              </a:lnSpc>
              <a:spcBef>
                <a:spcPts val="0"/>
              </a:spcBef>
            </a:pPr>
            <a:r>
              <a:rPr lang="en-GB" b="1">
                <a:latin typeface="Arial" panose="020B0604020202020204" pitchFamily="34" charset="0"/>
                <a:cs typeface="Arial" panose="020B0604020202020204" pitchFamily="34" charset="0"/>
              </a:rPr>
              <a:t>Company </a:t>
            </a:r>
          </a:p>
          <a:p>
            <a:pPr marL="285750" indent="-285750">
              <a:lnSpc>
                <a:spcPts val="2160"/>
              </a:lnSpc>
              <a:spcBef>
                <a:spcPts val="0"/>
              </a:spcBef>
              <a:buFont typeface="Arial" panose="020B0604020202020204" pitchFamily="34" charset="0"/>
              <a:buChar char="•"/>
            </a:pPr>
            <a:r>
              <a:rPr lang="en-GB">
                <a:latin typeface="Arial" panose="020B0604020202020204" pitchFamily="34" charset="0"/>
                <a:cs typeface="Arial" panose="020B0604020202020204" pitchFamily="34" charset="0"/>
              </a:rPr>
              <a:t>Explored RPSFTM, IPCW and two-stage method and preferred IPCW</a:t>
            </a:r>
          </a:p>
          <a:p>
            <a:pPr marL="285750" indent="-285750">
              <a:lnSpc>
                <a:spcPts val="2160"/>
              </a:lnSpc>
              <a:spcBef>
                <a:spcPts val="0"/>
              </a:spcBef>
              <a:buFont typeface="Arial" panose="020B0604020202020204" pitchFamily="34" charset="0"/>
              <a:buChar char="•"/>
            </a:pPr>
            <a:r>
              <a:rPr lang="en-GB">
                <a:latin typeface="Arial" panose="020B0604020202020204" pitchFamily="34" charset="0"/>
                <a:cs typeface="Arial" panose="020B0604020202020204" pitchFamily="34" charset="0"/>
              </a:rPr>
              <a:t>Two-stage method not feasible due to small sample size and small number of OS events for people eligible to crossover</a:t>
            </a:r>
          </a:p>
          <a:p>
            <a:pPr marL="285750" indent="-285750">
              <a:lnSpc>
                <a:spcPts val="2160"/>
              </a:lnSpc>
              <a:spcBef>
                <a:spcPts val="0"/>
              </a:spcBef>
              <a:buFont typeface="Arial" panose="020B0604020202020204" pitchFamily="34" charset="0"/>
              <a:buChar char="•"/>
            </a:pPr>
            <a:r>
              <a:rPr lang="en-GB">
                <a:latin typeface="Arial" panose="020B0604020202020204" pitchFamily="34" charset="0"/>
                <a:cs typeface="Arial" panose="020B0604020202020204" pitchFamily="34" charset="0"/>
              </a:rPr>
              <a:t>Preferred IPCW over RPSFTM, as IPCW could account for prognostic factors in the estimation of weights, treatment effect and adjust the ITT HRs close to 1 more robustly</a:t>
            </a:r>
          </a:p>
          <a:p>
            <a:pPr marL="285750" indent="-285750">
              <a:lnSpc>
                <a:spcPts val="2160"/>
              </a:lnSpc>
              <a:buFont typeface="Arial" panose="020B0604020202020204" pitchFamily="34" charset="0"/>
              <a:buChar char="•"/>
            </a:pPr>
            <a:endParaRPr lang="en-GB">
              <a:latin typeface="Arial" panose="020B0604020202020204" pitchFamily="34" charset="0"/>
              <a:cs typeface="Arial" panose="020B0604020202020204" pitchFamily="34" charset="0"/>
            </a:endParaRPr>
          </a:p>
        </p:txBody>
      </p:sp>
      <p:sp>
        <p:nvSpPr>
          <p:cNvPr id="8" name="Text Placeholder 2" descr=" EAG consider baseline characteristics reasonably balanced/less imbalanced than unmatched population but:&#10;age of symptom onset is younger in SoC &#10;higher prevalence of milder T14484C in idebenone group &#10;Point estimates of negligible/negative long-term benefits are low and suggest PSM underestimates effect&#10;">
            <a:extLst>
              <a:ext uri="{FF2B5EF4-FFF2-40B4-BE49-F238E27FC236}">
                <a16:creationId xmlns:a16="http://schemas.microsoft.com/office/drawing/2014/main" id="{E31BDE7F-DAEA-5B0C-7D1A-1C9DE35D8188}"/>
              </a:ext>
            </a:extLst>
          </p:cNvPr>
          <p:cNvSpPr txBox="1">
            <a:spLocks/>
          </p:cNvSpPr>
          <p:nvPr/>
        </p:nvSpPr>
        <p:spPr>
          <a:xfrm>
            <a:off x="305108" y="3747156"/>
            <a:ext cx="11724715" cy="1799252"/>
          </a:xfrm>
          <a:prstGeom prst="rect">
            <a:avLst/>
          </a:prstGeom>
          <a:solidFill>
            <a:schemeClr val="bg1"/>
          </a:solidFill>
          <a:ln w="28575">
            <a:solidFill>
              <a:schemeClr val="tx1"/>
            </a:solidFill>
          </a:ln>
        </p:spPr>
        <p:txBody>
          <a:bodyPr vert="horz" lIns="91440" tIns="45720" rIns="91440" bIns="45720" rtlCol="0">
            <a:noAutofit/>
          </a:bodyPr>
          <a:lstStyle>
            <a:lvl1pPr marL="0" indent="0" algn="l" defTabSz="914400" rtl="0" eaLnBrk="1" latinLnBrk="0" hangingPunct="1">
              <a:lnSpc>
                <a:spcPct val="114000"/>
              </a:lnSpc>
              <a:spcBef>
                <a:spcPts val="1000"/>
              </a:spcBef>
              <a:buFont typeface="Arial" panose="020B0604020202020204" pitchFamily="34" charset="0"/>
              <a:buNone/>
              <a:defRPr sz="1800" kern="1200">
                <a:solidFill>
                  <a:schemeClr val="tx1"/>
                </a:solidFill>
                <a:latin typeface="Lato" panose="020F0502020204030203" pitchFamily="34" charset="0"/>
                <a:ea typeface="Lato" panose="020F0502020204030203" pitchFamily="34" charset="0"/>
                <a:cs typeface="Lato" panose="020F0502020204030203" pitchFamily="34" charset="0"/>
              </a:defRPr>
            </a:lvl1pPr>
            <a:lvl2pPr marL="685800" indent="-228600" algn="l" defTabSz="914400" rtl="0" eaLnBrk="1" latinLnBrk="0" hangingPunct="1">
              <a:lnSpc>
                <a:spcPct val="114000"/>
              </a:lnSpc>
              <a:spcBef>
                <a:spcPts val="500"/>
              </a:spcBef>
              <a:buFont typeface="Arial" panose="020B0604020202020204" pitchFamily="34" charset="0"/>
              <a:buChar char="•"/>
              <a:defRPr sz="1800" kern="1200">
                <a:solidFill>
                  <a:schemeClr val="tx1"/>
                </a:solidFill>
                <a:latin typeface="Lato" panose="020F0502020204030203" pitchFamily="34" charset="0"/>
                <a:ea typeface="Lato" panose="020F0502020204030203" pitchFamily="34" charset="0"/>
                <a:cs typeface="+mn-cs"/>
              </a:defRPr>
            </a:lvl2pPr>
            <a:lvl3pPr marL="1143000" indent="-228600" algn="l" defTabSz="914400" rtl="0" eaLnBrk="1" latinLnBrk="0" hangingPunct="1">
              <a:lnSpc>
                <a:spcPct val="114000"/>
              </a:lnSpc>
              <a:spcBef>
                <a:spcPts val="500"/>
              </a:spcBef>
              <a:buFont typeface="Arial" panose="020B0604020202020204" pitchFamily="34" charset="0"/>
              <a:buChar char="•"/>
              <a:defRPr sz="1800" kern="1200">
                <a:solidFill>
                  <a:schemeClr val="tx1"/>
                </a:solidFill>
                <a:latin typeface="Lato" panose="020F0502020204030203" pitchFamily="34" charset="0"/>
                <a:ea typeface="Lato" panose="020F0502020204030203" pitchFamily="34" charset="0"/>
                <a:cs typeface="+mn-cs"/>
              </a:defRPr>
            </a:lvl3pPr>
            <a:lvl4pPr marL="1600200" indent="-228600" algn="l" defTabSz="914400" rtl="0" eaLnBrk="1" latinLnBrk="0" hangingPunct="1">
              <a:lnSpc>
                <a:spcPct val="114000"/>
              </a:lnSpc>
              <a:spcBef>
                <a:spcPts val="500"/>
              </a:spcBef>
              <a:buFont typeface="Arial" panose="020B0604020202020204" pitchFamily="34" charset="0"/>
              <a:buChar char="•"/>
              <a:defRPr sz="1800" kern="1200">
                <a:solidFill>
                  <a:schemeClr val="tx1"/>
                </a:solidFill>
                <a:latin typeface="Lato" panose="020F0502020204030203" pitchFamily="34" charset="0"/>
                <a:ea typeface="Lato" panose="020F0502020204030203" pitchFamily="34" charset="0"/>
                <a:cs typeface="+mn-cs"/>
              </a:defRPr>
            </a:lvl4pPr>
            <a:lvl5pPr marL="2057400" indent="-228600" algn="l" defTabSz="914400" rtl="0" eaLnBrk="1" latinLnBrk="0" hangingPunct="1">
              <a:lnSpc>
                <a:spcPct val="114000"/>
              </a:lnSpc>
              <a:spcBef>
                <a:spcPts val="500"/>
              </a:spcBef>
              <a:buFont typeface="Arial" panose="020B0604020202020204" pitchFamily="34" charset="0"/>
              <a:buChar char="•"/>
              <a:defRPr sz="1800" kern="1200">
                <a:solidFill>
                  <a:schemeClr val="tx1"/>
                </a:solidFill>
                <a:latin typeface="Lato" panose="020F0502020204030203" pitchFamily="34" charset="0"/>
                <a:ea typeface="Lato" panose="020F0502020204030203" pitchFamily="34"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ts val="2160"/>
              </a:lnSpc>
              <a:spcBef>
                <a:spcPts val="0"/>
              </a:spcBef>
            </a:pPr>
            <a:r>
              <a:rPr lang="en-GB" b="1">
                <a:latin typeface="Arial" panose="020B0604020202020204" pitchFamily="34" charset="0"/>
                <a:cs typeface="Arial" panose="020B0604020202020204" pitchFamily="34" charset="0"/>
              </a:rPr>
              <a:t>EAG</a:t>
            </a:r>
          </a:p>
          <a:p>
            <a:pPr marL="285750" indent="-285750">
              <a:lnSpc>
                <a:spcPts val="2160"/>
              </a:lnSpc>
              <a:spcBef>
                <a:spcPts val="0"/>
              </a:spcBef>
              <a:buFont typeface="Arial" panose="020B0604020202020204" pitchFamily="34" charset="0"/>
              <a:buChar char="•"/>
            </a:pPr>
            <a:r>
              <a:rPr lang="en-GB">
                <a:latin typeface="Arial" panose="020B0604020202020204" pitchFamily="34" charset="0"/>
                <a:cs typeface="Arial" panose="020B0604020202020204" pitchFamily="34" charset="0"/>
              </a:rPr>
              <a:t>Company presented insufficient evidence of  ‘no unmeasured confounder’ assumption, necessary for IPCW</a:t>
            </a:r>
          </a:p>
          <a:p>
            <a:pPr marL="285750" indent="-285750">
              <a:lnSpc>
                <a:spcPts val="2160"/>
              </a:lnSpc>
              <a:spcBef>
                <a:spcPts val="0"/>
              </a:spcBef>
              <a:buFont typeface="Arial" panose="020B0604020202020204" pitchFamily="34" charset="0"/>
              <a:buChar char="•"/>
            </a:pPr>
            <a:r>
              <a:rPr lang="en-GB">
                <a:latin typeface="Arial" panose="020B0604020202020204" pitchFamily="34" charset="0"/>
                <a:cs typeface="Arial" panose="020B0604020202020204" pitchFamily="34" charset="0"/>
              </a:rPr>
              <a:t>Due to small numbers and high percentage of people crossing over</a:t>
            </a:r>
            <a:r>
              <a:rPr lang="en-GB"/>
              <a:t> →</a:t>
            </a:r>
            <a:r>
              <a:rPr lang="en-GB">
                <a:latin typeface="Arial" panose="020B0604020202020204" pitchFamily="34" charset="0"/>
                <a:cs typeface="Arial" panose="020B0604020202020204" pitchFamily="34" charset="0"/>
                <a:sym typeface="Wingdings" panose="05000000000000000000" pitchFamily="2" charset="2"/>
              </a:rPr>
              <a:t> IPCW weights are unstable, leading to considerable uncertainty</a:t>
            </a:r>
          </a:p>
          <a:p>
            <a:pPr marL="285750" indent="-285750">
              <a:lnSpc>
                <a:spcPts val="2160"/>
              </a:lnSpc>
              <a:spcBef>
                <a:spcPts val="0"/>
              </a:spcBef>
              <a:buFont typeface="Arial" panose="020B0604020202020204" pitchFamily="34" charset="0"/>
              <a:buChar char="•"/>
            </a:pPr>
            <a:r>
              <a:rPr lang="en-GB">
                <a:latin typeface="Arial" panose="020B0604020202020204" pitchFamily="34" charset="0"/>
                <a:cs typeface="Arial" panose="020B0604020202020204" pitchFamily="34" charset="0"/>
              </a:rPr>
              <a:t>Disagreed that RPSFTM is less robust than IPCW: studies validating IPCW and RPSFTM methodology were conducted in larger population than CABINET </a:t>
            </a:r>
            <a:r>
              <a:rPr lang="en-GB"/>
              <a:t>→</a:t>
            </a:r>
            <a:r>
              <a:rPr lang="en-GB">
                <a:latin typeface="Arial" panose="020B0604020202020204" pitchFamily="34" charset="0"/>
                <a:cs typeface="Arial" panose="020B0604020202020204" pitchFamily="34" charset="0"/>
              </a:rPr>
              <a:t> consider RPSFTM more appropriate</a:t>
            </a:r>
          </a:p>
          <a:p>
            <a:pPr marL="285750" indent="-285750">
              <a:lnSpc>
                <a:spcPts val="2160"/>
              </a:lnSpc>
              <a:buFont typeface="Arial" panose="020B0604020202020204" pitchFamily="34" charset="0"/>
              <a:buChar char="•"/>
            </a:pPr>
            <a:endParaRPr lang="en-GB">
              <a:latin typeface="Arial" panose="020B0604020202020204" pitchFamily="34" charset="0"/>
              <a:cs typeface="Arial" panose="020B0604020202020204" pitchFamily="34" charset="0"/>
            </a:endParaRPr>
          </a:p>
        </p:txBody>
      </p:sp>
      <p:graphicFrame>
        <p:nvGraphicFramePr>
          <p:cNvPr id="10" name="Table 9">
            <a:extLst>
              <a:ext uri="{FF2B5EF4-FFF2-40B4-BE49-F238E27FC236}">
                <a16:creationId xmlns:a16="http://schemas.microsoft.com/office/drawing/2014/main" id="{2DA7E506-59E1-D567-3341-3D1DDDCB181D}"/>
              </a:ext>
            </a:extLst>
          </p:cNvPr>
          <p:cNvGraphicFramePr>
            <a:graphicFrameLocks noGrp="1"/>
          </p:cNvGraphicFramePr>
          <p:nvPr>
            <p:extLst>
              <p:ext uri="{D42A27DB-BD31-4B8C-83A1-F6EECF244321}">
                <p14:modId xmlns:p14="http://schemas.microsoft.com/office/powerpoint/2010/main" val="13478392"/>
              </p:ext>
            </p:extLst>
          </p:nvPr>
        </p:nvGraphicFramePr>
        <p:xfrm>
          <a:off x="7593666" y="1824317"/>
          <a:ext cx="3976100" cy="1432102"/>
        </p:xfrm>
        <a:graphic>
          <a:graphicData uri="http://schemas.openxmlformats.org/drawingml/2006/table">
            <a:tbl>
              <a:tblPr firstRow="1" bandRow="1">
                <a:tableStyleId>{5C22544A-7EE6-4342-B048-85BDC9FD1C3A}</a:tableStyleId>
              </a:tblPr>
              <a:tblGrid>
                <a:gridCol w="1271222">
                  <a:extLst>
                    <a:ext uri="{9D8B030D-6E8A-4147-A177-3AD203B41FA5}">
                      <a16:colId xmlns:a16="http://schemas.microsoft.com/office/drawing/2014/main" val="4165726491"/>
                    </a:ext>
                  </a:extLst>
                </a:gridCol>
                <a:gridCol w="1379512">
                  <a:extLst>
                    <a:ext uri="{9D8B030D-6E8A-4147-A177-3AD203B41FA5}">
                      <a16:colId xmlns:a16="http://schemas.microsoft.com/office/drawing/2014/main" val="3785121735"/>
                    </a:ext>
                  </a:extLst>
                </a:gridCol>
                <a:gridCol w="1325366">
                  <a:extLst>
                    <a:ext uri="{9D8B030D-6E8A-4147-A177-3AD203B41FA5}">
                      <a16:colId xmlns:a16="http://schemas.microsoft.com/office/drawing/2014/main" val="835598459"/>
                    </a:ext>
                  </a:extLst>
                </a:gridCol>
              </a:tblGrid>
              <a:tr h="344225">
                <a:tc>
                  <a:txBody>
                    <a:bodyPr/>
                    <a:lstStyle/>
                    <a:p>
                      <a:r>
                        <a:rPr lang="en-GB" sz="1600" b="1">
                          <a:latin typeface="Arial" panose="020B0604020202020204" pitchFamily="34" charset="0"/>
                          <a:cs typeface="Arial" panose="020B0604020202020204" pitchFamily="34" charset="0"/>
                        </a:rPr>
                        <a:t>Tumour</a:t>
                      </a:r>
                    </a:p>
                  </a:txBody>
                  <a:tcPr/>
                </a:tc>
                <a:tc>
                  <a:txBody>
                    <a:bodyPr/>
                    <a:lstStyle/>
                    <a:p>
                      <a:pPr algn="ctr"/>
                      <a:r>
                        <a:rPr lang="en-GB" sz="1600" b="1">
                          <a:latin typeface="Arial" panose="020B0604020202020204" pitchFamily="34" charset="0"/>
                          <a:cs typeface="Arial" panose="020B0604020202020204" pitchFamily="34" charset="0"/>
                        </a:rPr>
                        <a:t>Cross over</a:t>
                      </a:r>
                    </a:p>
                  </a:txBody>
                  <a:tcPr/>
                </a:tc>
                <a:tc>
                  <a:txBody>
                    <a:bodyPr/>
                    <a:lstStyle/>
                    <a:p>
                      <a:r>
                        <a:rPr lang="en-GB" sz="1600" b="1">
                          <a:latin typeface="Arial" panose="020B0604020202020204" pitchFamily="34" charset="0"/>
                          <a:cs typeface="Arial" panose="020B0604020202020204" pitchFamily="34" charset="0"/>
                        </a:rPr>
                        <a:t>Eligible</a:t>
                      </a:r>
                    </a:p>
                  </a:txBody>
                  <a:tcPr/>
                </a:tc>
                <a:extLst>
                  <a:ext uri="{0D108BD9-81ED-4DB2-BD59-A6C34878D82A}">
                    <a16:rowId xmlns:a16="http://schemas.microsoft.com/office/drawing/2014/main" val="2616460474"/>
                  </a:ext>
                </a:extLst>
              </a:tr>
              <a:tr h="555608">
                <a:tc>
                  <a:txBody>
                    <a:bodyPr/>
                    <a:lstStyle/>
                    <a:p>
                      <a:r>
                        <a:rPr lang="en-GB" sz="1600" b="1" err="1">
                          <a:latin typeface="Arial" panose="020B0604020202020204" pitchFamily="34" charset="0"/>
                          <a:cs typeface="Arial" panose="020B0604020202020204" pitchFamily="34" charset="0"/>
                        </a:rPr>
                        <a:t>pNET</a:t>
                      </a:r>
                      <a:endParaRPr lang="en-GB" sz="1600" b="1">
                        <a:latin typeface="Arial" panose="020B0604020202020204" pitchFamily="34" charset="0"/>
                        <a:cs typeface="Arial" panose="020B0604020202020204" pitchFamily="34" charset="0"/>
                      </a:endParaRPr>
                    </a:p>
                  </a:txBody>
                  <a:tcPr/>
                </a:tc>
                <a:tc>
                  <a:txBody>
                    <a:bodyPr/>
                    <a:lstStyle/>
                    <a:p>
                      <a:pPr algn="ctr"/>
                      <a:r>
                        <a:rPr kumimoji="0" lang="en-GB" sz="1800" b="0" i="0" u="none" strike="noStrike" kern="1200" cap="none" spc="0" normalizeH="0" baseline="0" noProof="0">
                          <a:ln>
                            <a:noFill/>
                          </a:ln>
                          <a:solidFill>
                            <a:prstClr val="black"/>
                          </a:solidFill>
                          <a:effectLst/>
                          <a:highlight>
                            <a:srgbClr val="000000"/>
                          </a:highlight>
                          <a:uLnTx/>
                          <a:uFillTx/>
                          <a:latin typeface="Arial" panose="020B0604020202020204" pitchFamily="34" charset="0"/>
                          <a:ea typeface="Times New Roman" panose="02020603050405020304" pitchFamily="18" charset="0"/>
                          <a:cs typeface="Arial" panose="020B0604020202020204" pitchFamily="34" charset="0"/>
                        </a:rPr>
                        <a:t>XX</a:t>
                      </a:r>
                      <a:endParaRPr lang="en-GB" sz="1600" u="sng">
                        <a:highlight>
                          <a:srgbClr val="00FFFF"/>
                        </a:highlight>
                        <a:latin typeface="Arial" panose="020B0604020202020204" pitchFamily="34" charset="0"/>
                        <a:cs typeface="Arial" panose="020B0604020202020204" pitchFamily="34" charset="0"/>
                      </a:endParaRPr>
                    </a:p>
                  </a:txBody>
                  <a:tcPr/>
                </a:tc>
                <a:tc>
                  <a:txBody>
                    <a:bodyPr/>
                    <a:lstStyle/>
                    <a:p>
                      <a:pPr algn="ctr"/>
                      <a:r>
                        <a:rPr kumimoji="0" lang="en-GB" sz="1800" b="0" i="0" u="none" strike="noStrike" kern="1200" cap="none" spc="0" normalizeH="0" baseline="0" noProof="0">
                          <a:ln>
                            <a:noFill/>
                          </a:ln>
                          <a:solidFill>
                            <a:prstClr val="black"/>
                          </a:solidFill>
                          <a:effectLst/>
                          <a:highlight>
                            <a:srgbClr val="000000"/>
                          </a:highlight>
                          <a:uLnTx/>
                          <a:uFillTx/>
                          <a:latin typeface="Arial" panose="020B0604020202020204" pitchFamily="34" charset="0"/>
                          <a:ea typeface="Times New Roman" panose="02020603050405020304" pitchFamily="18" charset="0"/>
                          <a:cs typeface="Arial" panose="020B0604020202020204" pitchFamily="34" charset="0"/>
                        </a:rPr>
                        <a:t>XX</a:t>
                      </a:r>
                      <a:endParaRPr lang="en-GB" sz="1600" u="sng">
                        <a:highlight>
                          <a:srgbClr val="00FFFF"/>
                        </a:highlight>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344478541"/>
                  </a:ext>
                </a:extLst>
              </a:tr>
              <a:tr h="532269">
                <a:tc>
                  <a:txBody>
                    <a:bodyPr/>
                    <a:lstStyle/>
                    <a:p>
                      <a:r>
                        <a:rPr lang="en-GB" sz="1600" b="1" err="1">
                          <a:latin typeface="Arial" panose="020B0604020202020204" pitchFamily="34" charset="0"/>
                          <a:cs typeface="Arial" panose="020B0604020202020204" pitchFamily="34" charset="0"/>
                        </a:rPr>
                        <a:t>epNET</a:t>
                      </a:r>
                      <a:endParaRPr lang="en-GB" sz="1600" b="1">
                        <a:latin typeface="Arial" panose="020B0604020202020204" pitchFamily="34" charset="0"/>
                        <a:cs typeface="Arial" panose="020B0604020202020204" pitchFamily="34" charset="0"/>
                      </a:endParaRPr>
                    </a:p>
                  </a:txBody>
                  <a:tcPr/>
                </a:tc>
                <a:tc>
                  <a:txBody>
                    <a:bodyPr/>
                    <a:lstStyle/>
                    <a:p>
                      <a:pPr algn="ctr"/>
                      <a:r>
                        <a:rPr kumimoji="0" lang="en-GB" sz="1800" b="0" i="0" u="none" strike="noStrike" kern="1200" cap="none" spc="0" normalizeH="0" baseline="0" noProof="0">
                          <a:ln>
                            <a:noFill/>
                          </a:ln>
                          <a:solidFill>
                            <a:prstClr val="black"/>
                          </a:solidFill>
                          <a:effectLst/>
                          <a:highlight>
                            <a:srgbClr val="000000"/>
                          </a:highlight>
                          <a:uLnTx/>
                          <a:uFillTx/>
                          <a:latin typeface="Arial" panose="020B0604020202020204" pitchFamily="34" charset="0"/>
                          <a:ea typeface="Times New Roman" panose="02020603050405020304" pitchFamily="18" charset="0"/>
                          <a:cs typeface="Arial" panose="020B0604020202020204" pitchFamily="34" charset="0"/>
                        </a:rPr>
                        <a:t>XX</a:t>
                      </a:r>
                      <a:endParaRPr lang="en-GB" sz="1600" u="sng">
                        <a:highlight>
                          <a:srgbClr val="00FFFF"/>
                        </a:highlight>
                        <a:latin typeface="Arial" panose="020B0604020202020204" pitchFamily="34" charset="0"/>
                        <a:cs typeface="Arial" panose="020B0604020202020204" pitchFamily="34" charset="0"/>
                      </a:endParaRPr>
                    </a:p>
                  </a:txBody>
                  <a:tcPr/>
                </a:tc>
                <a:tc>
                  <a:txBody>
                    <a:bodyPr/>
                    <a:lstStyle/>
                    <a:p>
                      <a:pPr algn="ctr"/>
                      <a:r>
                        <a:rPr kumimoji="0" lang="en-GB" sz="1800" b="0" i="0" u="none" strike="noStrike" kern="1200" cap="none" spc="0" normalizeH="0" baseline="0" noProof="0">
                          <a:ln>
                            <a:noFill/>
                          </a:ln>
                          <a:solidFill>
                            <a:prstClr val="black"/>
                          </a:solidFill>
                          <a:effectLst/>
                          <a:highlight>
                            <a:srgbClr val="000000"/>
                          </a:highlight>
                          <a:uLnTx/>
                          <a:uFillTx/>
                          <a:latin typeface="Arial" panose="020B0604020202020204" pitchFamily="34" charset="0"/>
                          <a:ea typeface="Times New Roman" panose="02020603050405020304" pitchFamily="18" charset="0"/>
                          <a:cs typeface="Arial" panose="020B0604020202020204" pitchFamily="34" charset="0"/>
                        </a:rPr>
                        <a:t>XX</a:t>
                      </a:r>
                      <a:endParaRPr lang="en-GB" sz="1600" u="sng">
                        <a:highlight>
                          <a:srgbClr val="00FFFF"/>
                        </a:highlight>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2592303319"/>
                  </a:ext>
                </a:extLst>
              </a:tr>
            </a:tbl>
          </a:graphicData>
        </a:graphic>
      </p:graphicFrame>
      <p:grpSp>
        <p:nvGrpSpPr>
          <p:cNvPr id="11" name="Group 10">
            <a:extLst>
              <a:ext uri="{FF2B5EF4-FFF2-40B4-BE49-F238E27FC236}">
                <a16:creationId xmlns:a16="http://schemas.microsoft.com/office/drawing/2014/main" id="{1CAC23F2-2D3A-594B-39DE-A0C18A147B1B}"/>
              </a:ext>
            </a:extLst>
          </p:cNvPr>
          <p:cNvGrpSpPr/>
          <p:nvPr/>
        </p:nvGrpSpPr>
        <p:grpSpPr>
          <a:xfrm>
            <a:off x="4878581" y="5697027"/>
            <a:ext cx="6771381" cy="505177"/>
            <a:chOff x="1456000" y="5395742"/>
            <a:chExt cx="10234858" cy="463463"/>
          </a:xfrm>
        </p:grpSpPr>
        <p:sp>
          <p:nvSpPr>
            <p:cNvPr id="12" name="Rectangle 11" descr="Question to committee">
              <a:extLst>
                <a:ext uri="{FF2B5EF4-FFF2-40B4-BE49-F238E27FC236}">
                  <a16:creationId xmlns:a16="http://schemas.microsoft.com/office/drawing/2014/main" id="{6329A5AA-9D14-E018-591F-657BDE6E819D}"/>
                </a:ext>
                <a:ext uri="{C183D7F6-B498-43B3-948B-1728B52AA6E4}">
                  <adec:decorative xmlns:adec="http://schemas.microsoft.com/office/drawing/2017/decorative" val="0"/>
                </a:ext>
              </a:extLst>
            </p:cNvPr>
            <p:cNvSpPr/>
            <p:nvPr/>
          </p:nvSpPr>
          <p:spPr>
            <a:xfrm>
              <a:off x="1975731" y="5395742"/>
              <a:ext cx="9715127" cy="429506"/>
            </a:xfrm>
            <a:prstGeom prst="rect">
              <a:avLst/>
            </a:prstGeom>
            <a:solidFill>
              <a:schemeClr val="accent3"/>
            </a:solidFill>
            <a:ln>
              <a:noFill/>
            </a:ln>
          </p:spPr>
          <p:style>
            <a:lnRef idx="0">
              <a:scrgbClr r="0" g="0" b="0"/>
            </a:lnRef>
            <a:fillRef idx="0">
              <a:scrgbClr r="0" g="0" b="0"/>
            </a:fillRef>
            <a:effectRef idx="0">
              <a:scrgbClr r="0" g="0" b="0"/>
            </a:effectRef>
            <a:fontRef idx="minor">
              <a:schemeClr val="lt1"/>
            </a:fontRef>
          </p:style>
          <p:txBody>
            <a:bodyPr lIns="252000" rtlCol="0" anchor="ctr"/>
            <a:lstStyle/>
            <a:p>
              <a:r>
                <a:rPr lang="en-GB">
                  <a:solidFill>
                    <a:schemeClr val="tx1"/>
                  </a:solidFill>
                  <a:latin typeface="Arial" panose="020B0604020202020204" pitchFamily="34" charset="0"/>
                  <a:ea typeface="Lato"/>
                  <a:cs typeface="Arial" panose="020B0604020202020204" pitchFamily="34" charset="0"/>
                </a:rPr>
                <a:t>Which method is more appropriate to adjust for crossover?</a:t>
              </a:r>
            </a:p>
          </p:txBody>
        </p:sp>
        <p:grpSp>
          <p:nvGrpSpPr>
            <p:cNvPr id="13" name="Group 12">
              <a:extLst>
                <a:ext uri="{FF2B5EF4-FFF2-40B4-BE49-F238E27FC236}">
                  <a16:creationId xmlns:a16="http://schemas.microsoft.com/office/drawing/2014/main" id="{5E5A88AF-04CC-239F-5016-E3E3C936B19D}"/>
                </a:ext>
                <a:ext uri="{C183D7F6-B498-43B3-948B-1728B52AA6E4}">
                  <adec:decorative xmlns:adec="http://schemas.microsoft.com/office/drawing/2017/decorative" val="1"/>
                </a:ext>
              </a:extLst>
            </p:cNvPr>
            <p:cNvGrpSpPr/>
            <p:nvPr/>
          </p:nvGrpSpPr>
          <p:grpSpPr>
            <a:xfrm>
              <a:off x="1456000" y="5395742"/>
              <a:ext cx="575999" cy="463463"/>
              <a:chOff x="-1440493" y="4133589"/>
              <a:chExt cx="575999" cy="463463"/>
            </a:xfrm>
          </p:grpSpPr>
          <p:sp>
            <p:nvSpPr>
              <p:cNvPr id="14" name="Oval 13">
                <a:extLst>
                  <a:ext uri="{FF2B5EF4-FFF2-40B4-BE49-F238E27FC236}">
                    <a16:creationId xmlns:a16="http://schemas.microsoft.com/office/drawing/2014/main" id="{AFE640DF-8F80-3C5B-3A36-C4BC7A03DFA8}"/>
                  </a:ext>
                  <a:ext uri="{C183D7F6-B498-43B3-948B-1728B52AA6E4}">
                    <adec:decorative xmlns:adec="http://schemas.microsoft.com/office/drawing/2017/decorative" val="1"/>
                  </a:ext>
                </a:extLst>
              </p:cNvPr>
              <p:cNvSpPr/>
              <p:nvPr/>
            </p:nvSpPr>
            <p:spPr>
              <a:xfrm>
                <a:off x="-1440493" y="4133590"/>
                <a:ext cx="575999" cy="429506"/>
              </a:xfrm>
              <a:prstGeom prst="ellipse">
                <a:avLst/>
              </a:prstGeom>
              <a:solidFill>
                <a:schemeClr val="accent3"/>
              </a:solidFill>
              <a:ln>
                <a:solidFill>
                  <a:schemeClr val="bg1"/>
                </a:solidFill>
              </a:ln>
            </p:spPr>
            <p:style>
              <a:lnRef idx="0">
                <a:scrgbClr r="0" g="0" b="0"/>
              </a:lnRef>
              <a:fillRef idx="0">
                <a:scrgbClr r="0" g="0" b="0"/>
              </a:fillRef>
              <a:effectRef idx="0">
                <a:scrgbClr r="0" g="0" b="0"/>
              </a:effectRef>
              <a:fontRef idx="minor">
                <a:schemeClr val="lt1"/>
              </a:fontRef>
            </p:style>
            <p:txBody>
              <a:bodyPr rtlCol="0" anchor="ctr"/>
              <a:lstStyle/>
              <a:p>
                <a:pPr algn="ctr"/>
                <a:endParaRPr lang="en-GB">
                  <a:latin typeface="Arial" panose="020B0604020202020204" pitchFamily="34" charset="0"/>
                </a:endParaRPr>
              </a:p>
            </p:txBody>
          </p:sp>
          <p:pic>
            <p:nvPicPr>
              <p:cNvPr id="15" name="Graphic 14" descr="Chat with solid fill">
                <a:extLst>
                  <a:ext uri="{FF2B5EF4-FFF2-40B4-BE49-F238E27FC236}">
                    <a16:creationId xmlns:a16="http://schemas.microsoft.com/office/drawing/2014/main" id="{FC848C89-EEE9-F66C-E0E7-6C2E40381F77}"/>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440491" y="4133589"/>
                <a:ext cx="519731" cy="463463"/>
              </a:xfrm>
              <a:prstGeom prst="rect">
                <a:avLst/>
              </a:prstGeom>
            </p:spPr>
          </p:pic>
        </p:grpSp>
      </p:grpSp>
      <p:sp>
        <p:nvSpPr>
          <p:cNvPr id="16" name="Text Placeholder 13">
            <a:extLst>
              <a:ext uri="{FF2B5EF4-FFF2-40B4-BE49-F238E27FC236}">
                <a16:creationId xmlns:a16="http://schemas.microsoft.com/office/drawing/2014/main" id="{B23CDBB2-4CDB-E714-63F6-8EC16CB2975E}"/>
              </a:ext>
            </a:extLst>
          </p:cNvPr>
          <p:cNvSpPr txBox="1">
            <a:spLocks/>
          </p:cNvSpPr>
          <p:nvPr/>
        </p:nvSpPr>
        <p:spPr>
          <a:xfrm>
            <a:off x="1342194" y="6238485"/>
            <a:ext cx="9650541" cy="505176"/>
          </a:xfrm>
          <a:prstGeom prst="rect">
            <a:avLst/>
          </a:prstGeom>
          <a:solidFill>
            <a:schemeClr val="bg1"/>
          </a:solidFill>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1400" kern="1200">
                <a:solidFill>
                  <a:schemeClr val="tx1"/>
                </a:solidFill>
                <a:latin typeface="+mn-lt"/>
                <a:ea typeface="Inter" charset="0"/>
                <a:cs typeface="Inter"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1200">
                <a:latin typeface="Arial" panose="020B0604020202020204" pitchFamily="34" charset="0"/>
                <a:ea typeface="Lato" panose="020F0502020204030203" pitchFamily="34" charset="0"/>
                <a:cs typeface="Arial" panose="020B0604020202020204" pitchFamily="34" charset="0"/>
              </a:rPr>
              <a:t>Abbreviations; epNETs, extra-pancreatic neuroendocrine tumours; HR, hazard ratio; IPCW, inverse probability of censoring weights; ITT, i</a:t>
            </a:r>
            <a:r>
              <a:rPr lang="en-GB" sz="1200">
                <a:latin typeface="Arial" panose="020B0604020202020204" pitchFamily="34" charset="0"/>
                <a:cs typeface="Arial" panose="020B0604020202020204" pitchFamily="34" charset="0"/>
              </a:rPr>
              <a:t>ntention-to-treat;</a:t>
            </a:r>
            <a:r>
              <a:rPr lang="en-GB" sz="1200">
                <a:latin typeface="Arial" panose="020B0604020202020204" pitchFamily="34" charset="0"/>
                <a:ea typeface="Lato" panose="020F0502020204030203" pitchFamily="34" charset="0"/>
                <a:cs typeface="Arial" panose="020B0604020202020204" pitchFamily="34" charset="0"/>
              </a:rPr>
              <a:t> NETs, neuroendocrine tumours; OS, overall survival; </a:t>
            </a:r>
            <a:r>
              <a:rPr lang="en-GB" sz="1200" err="1">
                <a:latin typeface="Arial" panose="020B0604020202020204" pitchFamily="34" charset="0"/>
                <a:ea typeface="Lato" panose="020F0502020204030203" pitchFamily="34" charset="0"/>
                <a:cs typeface="Arial" panose="020B0604020202020204" pitchFamily="34" charset="0"/>
              </a:rPr>
              <a:t>pNETs</a:t>
            </a:r>
            <a:r>
              <a:rPr lang="en-GB" sz="1200">
                <a:latin typeface="Arial" panose="020B0604020202020204" pitchFamily="34" charset="0"/>
                <a:ea typeface="Lato" panose="020F0502020204030203" pitchFamily="34" charset="0"/>
                <a:cs typeface="Arial" panose="020B0604020202020204" pitchFamily="34" charset="0"/>
              </a:rPr>
              <a:t>, pancreatic neuroendocrine tumours; </a:t>
            </a:r>
            <a:r>
              <a:rPr lang="en-GB" sz="1200">
                <a:latin typeface="Arial" panose="020B0604020202020204" pitchFamily="34" charset="0"/>
                <a:cs typeface="Arial" panose="020B0604020202020204" pitchFamily="34" charset="0"/>
              </a:rPr>
              <a:t>RPSFTM, rank preserving structural failure time model</a:t>
            </a:r>
            <a:endParaRPr lang="en-GB" sz="1200">
              <a:latin typeface="Arial" panose="020B0604020202020204" pitchFamily="34" charset="0"/>
              <a:ea typeface="Lato" panose="020F0502020204030203" pitchFamily="34" charset="0"/>
              <a:cs typeface="Arial" panose="020B0604020202020204" pitchFamily="34" charset="0"/>
            </a:endParaRPr>
          </a:p>
        </p:txBody>
      </p:sp>
      <p:sp>
        <p:nvSpPr>
          <p:cNvPr id="4" name="Text Placeholder 2" descr="Background: No head-to-head data available after 6 months. At clarification, company conducted PSM analysis of changes in best VA between LEROS (ITT) and CaRS-I &amp; II at Month 24&#10;Sex, age, genotype, month since recent &amp; first symptom onset, number of symptomatic eyes, and logMAR for left and right at baseline, were the prognostic factors included in PSM &#10;68 of 84 available people from CaRS I and CaRS II matched to 68 of 125 LEROS ITT population &#10;&#10;">
            <a:extLst>
              <a:ext uri="{FF2B5EF4-FFF2-40B4-BE49-F238E27FC236}">
                <a16:creationId xmlns:a16="http://schemas.microsoft.com/office/drawing/2014/main" id="{2651F400-C669-9E3C-B6E2-E5F5B005F827}"/>
              </a:ext>
            </a:extLst>
          </p:cNvPr>
          <p:cNvSpPr txBox="1">
            <a:spLocks/>
          </p:cNvSpPr>
          <p:nvPr/>
        </p:nvSpPr>
        <p:spPr>
          <a:xfrm>
            <a:off x="7524750" y="114299"/>
            <a:ext cx="4433608" cy="1524001"/>
          </a:xfrm>
          <a:prstGeom prst="rect">
            <a:avLst/>
          </a:prstGeom>
          <a:ln w="28575">
            <a:solidFill>
              <a:srgbClr val="FF0000"/>
            </a:solidFill>
          </a:ln>
        </p:spPr>
        <p:txBody>
          <a:bodyPr vert="horz" lIns="91440" tIns="45720" rIns="91440" bIns="45720" rtlCol="0">
            <a:noAutofit/>
          </a:bodyPr>
          <a:lstStyle>
            <a:lvl1pPr marL="0" indent="0" algn="l" defTabSz="914400" rtl="0" eaLnBrk="1" latinLnBrk="0" hangingPunct="1">
              <a:lnSpc>
                <a:spcPct val="114000"/>
              </a:lnSpc>
              <a:spcBef>
                <a:spcPts val="1000"/>
              </a:spcBef>
              <a:buFont typeface="Arial" panose="020B0604020202020204" pitchFamily="34" charset="0"/>
              <a:buNone/>
              <a:defRPr sz="1800" kern="1200">
                <a:solidFill>
                  <a:schemeClr val="tx1"/>
                </a:solidFill>
                <a:latin typeface="Arial" panose="020B0604020202020204" pitchFamily="34" charset="0"/>
                <a:ea typeface="Lato" panose="020F0502020204030203" pitchFamily="34" charset="0"/>
                <a:cs typeface="Arial" panose="020B0604020202020204" pitchFamily="34" charset="0"/>
              </a:defRPr>
            </a:lvl1pPr>
            <a:lvl2pPr marL="685800" indent="-228600" algn="l" defTabSz="914400" rtl="0" eaLnBrk="1" latinLnBrk="0" hangingPunct="1">
              <a:lnSpc>
                <a:spcPct val="114000"/>
              </a:lnSpc>
              <a:spcBef>
                <a:spcPts val="500"/>
              </a:spcBef>
              <a:buFont typeface="Arial" panose="020B0604020202020204" pitchFamily="34" charset="0"/>
              <a:buChar char="•"/>
              <a:defRPr sz="1800" kern="1200">
                <a:solidFill>
                  <a:schemeClr val="tx1"/>
                </a:solidFill>
                <a:latin typeface="Arial" panose="020B0604020202020204" pitchFamily="34" charset="0"/>
                <a:ea typeface="Lato" panose="020F0502020204030203" pitchFamily="34" charset="0"/>
                <a:cs typeface="+mn-cs"/>
              </a:defRPr>
            </a:lvl2pPr>
            <a:lvl3pPr marL="1143000" indent="-228600" algn="l" defTabSz="914400" rtl="0" eaLnBrk="1" latinLnBrk="0" hangingPunct="1">
              <a:lnSpc>
                <a:spcPct val="114000"/>
              </a:lnSpc>
              <a:spcBef>
                <a:spcPts val="500"/>
              </a:spcBef>
              <a:buFont typeface="Arial" panose="020B0604020202020204" pitchFamily="34" charset="0"/>
              <a:buChar char="•"/>
              <a:defRPr sz="1800" kern="1200">
                <a:solidFill>
                  <a:schemeClr val="tx1"/>
                </a:solidFill>
                <a:latin typeface="Arial" panose="020B0604020202020204" pitchFamily="34" charset="0"/>
                <a:ea typeface="Lato" panose="020F0502020204030203" pitchFamily="34" charset="0"/>
                <a:cs typeface="+mn-cs"/>
              </a:defRPr>
            </a:lvl3pPr>
            <a:lvl4pPr marL="1600200" indent="-228600" algn="l" defTabSz="914400" rtl="0" eaLnBrk="1" latinLnBrk="0" hangingPunct="1">
              <a:lnSpc>
                <a:spcPct val="114000"/>
              </a:lnSpc>
              <a:spcBef>
                <a:spcPts val="500"/>
              </a:spcBef>
              <a:buFont typeface="Arial" panose="020B0604020202020204" pitchFamily="34" charset="0"/>
              <a:buChar char="•"/>
              <a:defRPr sz="1800" kern="1200">
                <a:solidFill>
                  <a:schemeClr val="tx1"/>
                </a:solidFill>
                <a:latin typeface="Arial" panose="020B0604020202020204" pitchFamily="34" charset="0"/>
                <a:ea typeface="Lato" panose="020F0502020204030203" pitchFamily="34" charset="0"/>
                <a:cs typeface="+mn-cs"/>
              </a:defRPr>
            </a:lvl4pPr>
            <a:lvl5pPr marL="2057400" indent="-228600" algn="l" defTabSz="914400" rtl="0" eaLnBrk="1" latinLnBrk="0" hangingPunct="1">
              <a:lnSpc>
                <a:spcPct val="114000"/>
              </a:lnSpc>
              <a:spcBef>
                <a:spcPts val="500"/>
              </a:spcBef>
              <a:buFont typeface="Arial" panose="020B0604020202020204" pitchFamily="34" charset="0"/>
              <a:buChar char="•"/>
              <a:defRPr sz="1800" kern="1200">
                <a:solidFill>
                  <a:schemeClr val="tx1"/>
                </a:solidFill>
                <a:latin typeface="Arial" panose="020B0604020202020204" pitchFamily="34" charset="0"/>
                <a:ea typeface="Lato" panose="020F0502020204030203" pitchFamily="34"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85750" indent="-285750">
              <a:lnSpc>
                <a:spcPct val="100000"/>
              </a:lnSpc>
              <a:spcBef>
                <a:spcPts val="0"/>
              </a:spcBef>
              <a:buFont typeface="Arial" panose="020B0604020202020204" pitchFamily="34" charset="0"/>
              <a:buChar char="•"/>
            </a:pPr>
            <a:r>
              <a:rPr lang="en-GB"/>
              <a:t>Only relevant if lung NETs are grouped with epNETS (</a:t>
            </a:r>
            <a:r>
              <a:rPr lang="en-GB">
                <a:hlinkClick r:id="rId5" action="ppaction://hlinksldjump"/>
              </a:rPr>
              <a:t>slide 15</a:t>
            </a:r>
            <a:r>
              <a:rPr lang="en-GB"/>
              <a:t>)</a:t>
            </a:r>
          </a:p>
          <a:p>
            <a:pPr marL="285750" indent="-285750">
              <a:lnSpc>
                <a:spcPct val="100000"/>
              </a:lnSpc>
              <a:spcBef>
                <a:spcPts val="0"/>
              </a:spcBef>
              <a:buFont typeface="Arial" panose="020B0604020202020204" pitchFamily="34" charset="0"/>
              <a:buChar char="•"/>
            </a:pPr>
            <a:r>
              <a:rPr lang="en-GB"/>
              <a:t>If separate</a:t>
            </a:r>
            <a:r>
              <a:rPr lang="en-GB">
                <a:sym typeface="Wingdings" panose="05000000000000000000" pitchFamily="2" charset="2"/>
              </a:rPr>
              <a:t></a:t>
            </a:r>
            <a:r>
              <a:rPr lang="en-GB"/>
              <a:t> HR for lung NETs very similar using all methods and for epNETs (without lung), all &gt;1 (</a:t>
            </a:r>
            <a:r>
              <a:rPr lang="en-GB">
                <a:hlinkClick r:id="rId6" action="ppaction://hlinksldjump"/>
              </a:rPr>
              <a:t>slide 19</a:t>
            </a:r>
            <a:r>
              <a:rPr lang="en-GB"/>
              <a:t>)</a:t>
            </a:r>
          </a:p>
          <a:p>
            <a:pPr>
              <a:lnSpc>
                <a:spcPct val="100000"/>
              </a:lnSpc>
              <a:spcBef>
                <a:spcPts val="0"/>
              </a:spcBef>
            </a:pPr>
            <a:endParaRPr lang="en-GB"/>
          </a:p>
        </p:txBody>
      </p:sp>
    </p:spTree>
    <p:extLst>
      <p:ext uri="{BB962C8B-B14F-4D97-AF65-F5344CB8AC3E}">
        <p14:creationId xmlns:p14="http://schemas.microsoft.com/office/powerpoint/2010/main" val="286261464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CC56D42-6757-C1D0-CB69-2E71A34D4E0A}"/>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937B4A0A-5138-B996-4D27-1131ABB6EB15}"/>
              </a:ext>
            </a:extLst>
          </p:cNvPr>
          <p:cNvSpPr>
            <a:spLocks noGrp="1"/>
          </p:cNvSpPr>
          <p:nvPr>
            <p:ph type="title"/>
          </p:nvPr>
        </p:nvSpPr>
        <p:spPr>
          <a:xfrm>
            <a:off x="385222" y="207519"/>
            <a:ext cx="11554093" cy="952533"/>
          </a:xfrm>
        </p:spPr>
        <p:txBody>
          <a:bodyPr>
            <a:normAutofit/>
          </a:bodyPr>
          <a:lstStyle/>
          <a:p>
            <a:r>
              <a:rPr lang="en-GB"/>
              <a:t>CABINET results: Overall survival</a:t>
            </a:r>
            <a:br>
              <a:rPr lang="en-GB"/>
            </a:br>
            <a:endParaRPr lang="en-GB" sz="2700" b="0"/>
          </a:p>
        </p:txBody>
      </p:sp>
      <p:graphicFrame>
        <p:nvGraphicFramePr>
          <p:cNvPr id="6" name="Table 5">
            <a:extLst>
              <a:ext uri="{FF2B5EF4-FFF2-40B4-BE49-F238E27FC236}">
                <a16:creationId xmlns:a16="http://schemas.microsoft.com/office/drawing/2014/main" id="{CD63A98F-E04E-F8E8-1E46-A360C7873828}"/>
              </a:ext>
            </a:extLst>
          </p:cNvPr>
          <p:cNvGraphicFramePr>
            <a:graphicFrameLocks noGrp="1"/>
          </p:cNvGraphicFramePr>
          <p:nvPr>
            <p:extLst>
              <p:ext uri="{D42A27DB-BD31-4B8C-83A1-F6EECF244321}">
                <p14:modId xmlns:p14="http://schemas.microsoft.com/office/powerpoint/2010/main" val="2423205044"/>
              </p:ext>
            </p:extLst>
          </p:nvPr>
        </p:nvGraphicFramePr>
        <p:xfrm>
          <a:off x="393578" y="1036844"/>
          <a:ext cx="10724739" cy="2075953"/>
        </p:xfrm>
        <a:graphic>
          <a:graphicData uri="http://schemas.openxmlformats.org/drawingml/2006/table">
            <a:tbl>
              <a:tblPr firstRow="1" bandRow="1">
                <a:tableStyleId>{5C22544A-7EE6-4342-B048-85BDC9FD1C3A}</a:tableStyleId>
              </a:tblPr>
              <a:tblGrid>
                <a:gridCol w="3018372">
                  <a:extLst>
                    <a:ext uri="{9D8B030D-6E8A-4147-A177-3AD203B41FA5}">
                      <a16:colId xmlns:a16="http://schemas.microsoft.com/office/drawing/2014/main" val="4041007259"/>
                    </a:ext>
                  </a:extLst>
                </a:gridCol>
                <a:gridCol w="2568789">
                  <a:extLst>
                    <a:ext uri="{9D8B030D-6E8A-4147-A177-3AD203B41FA5}">
                      <a16:colId xmlns:a16="http://schemas.microsoft.com/office/drawing/2014/main" val="1139339741"/>
                    </a:ext>
                  </a:extLst>
                </a:gridCol>
                <a:gridCol w="2568789">
                  <a:extLst>
                    <a:ext uri="{9D8B030D-6E8A-4147-A177-3AD203B41FA5}">
                      <a16:colId xmlns:a16="http://schemas.microsoft.com/office/drawing/2014/main" val="814286929"/>
                    </a:ext>
                  </a:extLst>
                </a:gridCol>
                <a:gridCol w="2568789">
                  <a:extLst>
                    <a:ext uri="{9D8B030D-6E8A-4147-A177-3AD203B41FA5}">
                      <a16:colId xmlns:a16="http://schemas.microsoft.com/office/drawing/2014/main" val="3968430184"/>
                    </a:ext>
                  </a:extLst>
                </a:gridCol>
              </a:tblGrid>
              <a:tr h="490993">
                <a:tc>
                  <a:txBody>
                    <a:bodyPr/>
                    <a:lstStyle/>
                    <a:p>
                      <a:pPr>
                        <a:spcBef>
                          <a:spcPts val="200"/>
                        </a:spcBef>
                        <a:spcAft>
                          <a:spcPts val="200"/>
                        </a:spcAft>
                        <a:buNone/>
                      </a:pPr>
                      <a:r>
                        <a:rPr lang="en-GB" sz="1600">
                          <a:solidFill>
                            <a:schemeClr val="bg1"/>
                          </a:solidFill>
                          <a:effectLst/>
                          <a:latin typeface="Arial" panose="020B0604020202020204" pitchFamily="34" charset="0"/>
                          <a:ea typeface="SimSun" panose="02010600030101010101" pitchFamily="2" charset="-122"/>
                          <a:cs typeface="Times New Roman" panose="02020603050405020304" pitchFamily="18" charset="0"/>
                        </a:rPr>
                        <a:t>Stratified HR (95% CI)</a:t>
                      </a:r>
                      <a:endParaRPr lang="en-GB" sz="1600" b="1">
                        <a:solidFill>
                          <a:schemeClr val="bg1"/>
                        </a:solidFill>
                        <a:effectLst/>
                        <a:latin typeface="Arial" panose="020B0604020202020204" pitchFamily="34" charset="0"/>
                        <a:ea typeface="SimSun" panose="02010600030101010101" pitchFamily="2" charset="-122"/>
                        <a:cs typeface="Times New Roman" panose="02020603050405020304" pitchFamily="18" charset="0"/>
                      </a:endParaRPr>
                    </a:p>
                  </a:txBody>
                  <a:tcPr marL="68580" marR="68580" marT="0" marB="0" anchor="ctr">
                    <a:solidFill>
                      <a:schemeClr val="tx2"/>
                    </a:solidFill>
                  </a:tcPr>
                </a:tc>
                <a:tc>
                  <a:txBody>
                    <a:bodyPr/>
                    <a:lstStyle/>
                    <a:p>
                      <a:pPr algn="ctr">
                        <a:spcBef>
                          <a:spcPts val="200"/>
                        </a:spcBef>
                        <a:spcAft>
                          <a:spcPts val="200"/>
                        </a:spcAft>
                        <a:buNone/>
                      </a:pPr>
                      <a:r>
                        <a:rPr lang="en-GB" sz="1600" b="1">
                          <a:solidFill>
                            <a:srgbClr val="FFFFFF"/>
                          </a:solidFill>
                          <a:effectLst/>
                          <a:latin typeface="Arial" panose="020B0604020202020204" pitchFamily="34" charset="0"/>
                          <a:ea typeface="SimSun" panose="02010600030101010101" pitchFamily="2" charset="-122"/>
                          <a:cs typeface="Times New Roman" panose="02020603050405020304" pitchFamily="18" charset="0"/>
                        </a:rPr>
                        <a:t>ITT Analysis </a:t>
                      </a:r>
                      <a:endParaRPr lang="en-GB" sz="1600" b="1">
                        <a:solidFill>
                          <a:srgbClr val="1F497D"/>
                        </a:solidFill>
                        <a:effectLst/>
                        <a:latin typeface="Arial" panose="020B0604020202020204" pitchFamily="34" charset="0"/>
                        <a:ea typeface="SimSun" panose="02010600030101010101" pitchFamily="2" charset="-122"/>
                        <a:cs typeface="Times New Roman" panose="02020603050405020304" pitchFamily="18" charset="0"/>
                      </a:endParaRPr>
                    </a:p>
                  </a:txBody>
                  <a:tcPr marL="68580" marR="68580" marT="0" marB="0" anchor="ctr">
                    <a:solidFill>
                      <a:schemeClr val="tx2"/>
                    </a:solidFill>
                  </a:tcPr>
                </a:tc>
                <a:tc>
                  <a:txBody>
                    <a:bodyPr/>
                    <a:lstStyle/>
                    <a:p>
                      <a:pPr algn="ctr">
                        <a:spcBef>
                          <a:spcPts val="200"/>
                        </a:spcBef>
                        <a:spcAft>
                          <a:spcPts val="200"/>
                        </a:spcAft>
                        <a:buNone/>
                      </a:pPr>
                      <a:r>
                        <a:rPr lang="en-GB" sz="1600" b="1">
                          <a:solidFill>
                            <a:srgbClr val="FFFFFF"/>
                          </a:solidFill>
                          <a:effectLst/>
                          <a:latin typeface="Arial" panose="020B0604020202020204" pitchFamily="34" charset="0"/>
                          <a:ea typeface="SimSun" panose="02010600030101010101" pitchFamily="2" charset="-122"/>
                          <a:cs typeface="Times New Roman" panose="02020603050405020304" pitchFamily="18" charset="0"/>
                        </a:rPr>
                        <a:t>RPSFTM</a:t>
                      </a:r>
                      <a:endParaRPr lang="en-GB" sz="1600" b="1">
                        <a:solidFill>
                          <a:srgbClr val="1F497D"/>
                        </a:solidFill>
                        <a:effectLst/>
                        <a:latin typeface="Arial" panose="020B0604020202020204" pitchFamily="34" charset="0"/>
                        <a:ea typeface="SimSun" panose="02010600030101010101" pitchFamily="2" charset="-122"/>
                        <a:cs typeface="Times New Roman" panose="02020603050405020304" pitchFamily="18" charset="0"/>
                      </a:endParaRPr>
                    </a:p>
                  </a:txBody>
                  <a:tcPr marL="68580" marR="68580" marT="0" marB="0" anchor="ctr">
                    <a:solidFill>
                      <a:schemeClr val="tx2"/>
                    </a:solidFill>
                  </a:tcPr>
                </a:tc>
                <a:tc>
                  <a:txBody>
                    <a:bodyPr/>
                    <a:lstStyle/>
                    <a:p>
                      <a:pPr algn="ctr">
                        <a:spcBef>
                          <a:spcPts val="200"/>
                        </a:spcBef>
                        <a:spcAft>
                          <a:spcPts val="200"/>
                        </a:spcAft>
                        <a:buNone/>
                      </a:pPr>
                      <a:r>
                        <a:rPr lang="en-GB" sz="1600" b="1">
                          <a:solidFill>
                            <a:srgbClr val="FFFFFF"/>
                          </a:solidFill>
                          <a:effectLst/>
                          <a:latin typeface="Arial" panose="020B0604020202020204" pitchFamily="34" charset="0"/>
                          <a:ea typeface="SimSun" panose="02010600030101010101" pitchFamily="2" charset="-122"/>
                          <a:cs typeface="Times New Roman" panose="02020603050405020304" pitchFamily="18" charset="0"/>
                        </a:rPr>
                        <a:t>IPCW</a:t>
                      </a:r>
                    </a:p>
                  </a:txBody>
                  <a:tcPr marL="68580" marR="68580" marT="0" marB="0" anchor="ctr">
                    <a:solidFill>
                      <a:schemeClr val="tx2"/>
                    </a:solidFill>
                  </a:tcPr>
                </a:tc>
                <a:extLst>
                  <a:ext uri="{0D108BD9-81ED-4DB2-BD59-A6C34878D82A}">
                    <a16:rowId xmlns:a16="http://schemas.microsoft.com/office/drawing/2014/main" val="1285238084"/>
                  </a:ext>
                </a:extLst>
              </a:tr>
              <a:tr h="220126">
                <a:tc gridSpan="4">
                  <a:txBody>
                    <a:bodyPr/>
                    <a:lstStyle/>
                    <a:p>
                      <a:pPr>
                        <a:spcBef>
                          <a:spcPts val="200"/>
                        </a:spcBef>
                        <a:spcAft>
                          <a:spcPts val="200"/>
                        </a:spcAft>
                        <a:buNone/>
                      </a:pPr>
                      <a:r>
                        <a:rPr lang="en-GB" sz="1600" b="1">
                          <a:solidFill>
                            <a:srgbClr val="000000"/>
                          </a:solidFill>
                          <a:effectLst/>
                          <a:latin typeface="Arial" panose="020B0604020202020204" pitchFamily="34" charset="0"/>
                          <a:ea typeface="SimSun" panose="02010600030101010101" pitchFamily="2" charset="-122"/>
                          <a:cs typeface="Times New Roman" panose="02020603050405020304" pitchFamily="18" charset="0"/>
                        </a:rPr>
                        <a:t>First DCO (cabozantinib vs placebo)</a:t>
                      </a:r>
                      <a:endParaRPr lang="en-GB" sz="1600">
                        <a:solidFill>
                          <a:srgbClr val="1F497D"/>
                        </a:solidFill>
                        <a:effectLst/>
                        <a:latin typeface="Arial" panose="020B0604020202020204" pitchFamily="34" charset="0"/>
                        <a:ea typeface="SimSun" panose="02010600030101010101" pitchFamily="2" charset="-122"/>
                        <a:cs typeface="Times New Roman" panose="02020603050405020304" pitchFamily="18" charset="0"/>
                      </a:endParaRPr>
                    </a:p>
                  </a:txBody>
                  <a:tcPr marL="68580" marR="68580" marT="0" marB="0" anchor="ctr">
                    <a:solidFill>
                      <a:schemeClr val="tx2">
                        <a:lumMod val="20000"/>
                        <a:lumOff val="80000"/>
                      </a:schemeClr>
                    </a:solidFill>
                  </a:tcPr>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4176317102"/>
                  </a:ext>
                </a:extLst>
              </a:tr>
              <a:tr h="220126">
                <a:tc>
                  <a:txBody>
                    <a:bodyPr/>
                    <a:lstStyle/>
                    <a:p>
                      <a:pPr marL="0" marR="0" lvl="0" indent="0" algn="l" defTabSz="914400" rtl="0" eaLnBrk="1" fontAlgn="auto" latinLnBrk="0" hangingPunct="1">
                        <a:lnSpc>
                          <a:spcPct val="100000"/>
                        </a:lnSpc>
                        <a:spcBef>
                          <a:spcPts val="200"/>
                        </a:spcBef>
                        <a:spcAft>
                          <a:spcPts val="200"/>
                        </a:spcAft>
                        <a:buClrTx/>
                        <a:buSzTx/>
                        <a:buFontTx/>
                        <a:buNone/>
                        <a:tabLst/>
                        <a:defRPr/>
                      </a:pPr>
                      <a:r>
                        <a:rPr lang="en-GB" sz="1600" err="1">
                          <a:solidFill>
                            <a:schemeClr val="tx1"/>
                          </a:solidFill>
                          <a:effectLst/>
                          <a:latin typeface="Arial" panose="020B0604020202020204" pitchFamily="34" charset="0"/>
                          <a:ea typeface="SimSun" panose="02010600030101010101" pitchFamily="2" charset="-122"/>
                          <a:cs typeface="Times New Roman" panose="02020603050405020304" pitchFamily="18" charset="0"/>
                        </a:rPr>
                        <a:t>pNET</a:t>
                      </a:r>
                      <a:endParaRPr lang="en-GB" sz="1600">
                        <a:solidFill>
                          <a:schemeClr val="tx1"/>
                        </a:solidFill>
                        <a:effectLst/>
                        <a:latin typeface="Arial" panose="020B0604020202020204" pitchFamily="34" charset="0"/>
                        <a:ea typeface="SimSun" panose="02010600030101010101" pitchFamily="2" charset="-122"/>
                        <a:cs typeface="Times New Roman" panose="02020603050405020304" pitchFamily="18" charset="0"/>
                      </a:endParaRPr>
                    </a:p>
                  </a:txBody>
                  <a:tcPr marL="68580" marR="68580" marT="0" marB="0" anchor="ctr"/>
                </a:tc>
                <a:tc>
                  <a:txBody>
                    <a:bodyPr/>
                    <a:lstStyle/>
                    <a:p>
                      <a:pPr>
                        <a:spcBef>
                          <a:spcPts val="200"/>
                        </a:spcBef>
                        <a:spcAft>
                          <a:spcPts val="200"/>
                        </a:spcAft>
                        <a:buNone/>
                      </a:pPr>
                      <a:r>
                        <a:rPr lang="en-GB" sz="1600">
                          <a:solidFill>
                            <a:schemeClr val="tx1"/>
                          </a:solidFill>
                          <a:effectLst/>
                          <a:latin typeface="Arial" panose="020B0604020202020204" pitchFamily="34" charset="0"/>
                          <a:ea typeface="SimSun" panose="02010600030101010101" pitchFamily="2" charset="-122"/>
                          <a:cs typeface="Times New Roman" panose="02020603050405020304" pitchFamily="18" charset="0"/>
                        </a:rPr>
                        <a:t>0.95 (0.45 to 2.00)</a:t>
                      </a:r>
                    </a:p>
                  </a:txBody>
                  <a:tcPr marL="68580" marR="68580" marT="0" marB="0" anchor="ctr"/>
                </a:tc>
                <a:tc>
                  <a:txBody>
                    <a:bodyPr/>
                    <a:lstStyle/>
                    <a:p>
                      <a:pPr algn="ctr">
                        <a:spcBef>
                          <a:spcPts val="200"/>
                        </a:spcBef>
                        <a:spcAft>
                          <a:spcPts val="200"/>
                        </a:spcAft>
                        <a:buNone/>
                      </a:pPr>
                      <a:r>
                        <a:rPr kumimoji="0" lang="en-GB" sz="1800" b="0" i="0" u="none" strike="noStrike" kern="1200" cap="none" spc="0" normalizeH="0" baseline="0" noProof="0">
                          <a:ln>
                            <a:noFill/>
                          </a:ln>
                          <a:solidFill>
                            <a:prstClr val="black"/>
                          </a:solidFill>
                          <a:effectLst/>
                          <a:highlight>
                            <a:srgbClr val="000000"/>
                          </a:highlight>
                          <a:uLnTx/>
                          <a:uFillTx/>
                          <a:latin typeface="Arial" panose="020B0604020202020204" pitchFamily="34" charset="0"/>
                          <a:ea typeface="Times New Roman" panose="02020603050405020304" pitchFamily="18" charset="0"/>
                          <a:cs typeface="Arial" panose="020B0604020202020204" pitchFamily="34" charset="0"/>
                        </a:rPr>
                        <a:t>             XX</a:t>
                      </a:r>
                      <a:endParaRPr lang="en-GB" sz="1600">
                        <a:solidFill>
                          <a:schemeClr val="tx1"/>
                        </a:solidFill>
                        <a:effectLst/>
                        <a:latin typeface="Arial" panose="020B0604020202020204" pitchFamily="34" charset="0"/>
                        <a:ea typeface="SimSun" panose="02010600030101010101" pitchFamily="2" charset="-122"/>
                        <a:cs typeface="Times New Roman" panose="02020603050405020304" pitchFamily="18" charset="0"/>
                      </a:endParaRPr>
                    </a:p>
                  </a:txBody>
                  <a:tcPr marL="68580" marR="68580" marT="0" marB="0" anchor="ctr">
                    <a:lnR w="38100" cap="flat" cmpd="sng" algn="ctr">
                      <a:solidFill>
                        <a:srgbClr val="FF0000"/>
                      </a:solidFill>
                      <a:prstDash val="solid"/>
                      <a:round/>
                      <a:headEnd type="none" w="med" len="med"/>
                      <a:tailEnd type="none" w="med" len="med"/>
                    </a:lnR>
                  </a:tcPr>
                </a:tc>
                <a:tc>
                  <a:txBody>
                    <a:bodyPr/>
                    <a:lstStyle/>
                    <a:p>
                      <a:pPr algn="ctr">
                        <a:spcBef>
                          <a:spcPts val="200"/>
                        </a:spcBef>
                        <a:spcAft>
                          <a:spcPts val="200"/>
                        </a:spcAft>
                        <a:buNone/>
                      </a:pPr>
                      <a:r>
                        <a:rPr lang="en-GB" sz="1600">
                          <a:solidFill>
                            <a:schemeClr val="tx1"/>
                          </a:solidFill>
                          <a:effectLst/>
                          <a:latin typeface="Arial" panose="020B0604020202020204" pitchFamily="34" charset="0"/>
                          <a:ea typeface="SimSun" panose="02010600030101010101" pitchFamily="2" charset="-122"/>
                          <a:cs typeface="Times New Roman" panose="02020603050405020304" pitchFamily="18" charset="0"/>
                        </a:rPr>
                        <a:t>0.74 (0.36 to 1.52)</a:t>
                      </a:r>
                      <a:endParaRPr lang="en-GB" sz="1600">
                        <a:solidFill>
                          <a:schemeClr val="tx1"/>
                        </a:solidFill>
                        <a:effectLst/>
                        <a:highlight>
                          <a:srgbClr val="00FFFF"/>
                        </a:highlight>
                        <a:latin typeface="Arial" panose="020B0604020202020204" pitchFamily="34" charset="0"/>
                        <a:ea typeface="SimSun" panose="02010600030101010101" pitchFamily="2" charset="-122"/>
                        <a:cs typeface="Times New Roman" panose="02020603050405020304" pitchFamily="18" charset="0"/>
                      </a:endParaRPr>
                    </a:p>
                  </a:txBody>
                  <a:tcPr marL="68580" marR="68580" marT="0" marB="0" anchor="ctr">
                    <a:lnL w="38100" cap="flat" cmpd="sng" algn="ctr">
                      <a:solidFill>
                        <a:srgbClr val="FF0000"/>
                      </a:solidFill>
                      <a:prstDash val="solid"/>
                      <a:round/>
                      <a:headEnd type="none" w="med" len="med"/>
                      <a:tailEnd type="none" w="med" len="med"/>
                    </a:lnL>
                    <a:lnR w="38100" cap="flat" cmpd="sng" algn="ctr">
                      <a:solidFill>
                        <a:srgbClr val="FF0000"/>
                      </a:solidFill>
                      <a:prstDash val="solid"/>
                      <a:round/>
                      <a:headEnd type="none" w="med" len="med"/>
                      <a:tailEnd type="none" w="med" len="med"/>
                    </a:lnR>
                    <a:lnT w="38100" cap="flat" cmpd="sng" algn="ctr">
                      <a:solidFill>
                        <a:srgbClr val="FF0000"/>
                      </a:solidFill>
                      <a:prstDash val="solid"/>
                      <a:round/>
                      <a:headEnd type="none" w="med" len="med"/>
                      <a:tailEnd type="none" w="med" len="med"/>
                    </a:lnT>
                  </a:tcPr>
                </a:tc>
                <a:extLst>
                  <a:ext uri="{0D108BD9-81ED-4DB2-BD59-A6C34878D82A}">
                    <a16:rowId xmlns:a16="http://schemas.microsoft.com/office/drawing/2014/main" val="3973680526"/>
                  </a:ext>
                </a:extLst>
              </a:tr>
              <a:tr h="220126">
                <a:tc>
                  <a:txBody>
                    <a:bodyPr/>
                    <a:lstStyle/>
                    <a:p>
                      <a:pPr>
                        <a:spcBef>
                          <a:spcPts val="200"/>
                        </a:spcBef>
                        <a:spcAft>
                          <a:spcPts val="200"/>
                        </a:spcAft>
                        <a:buNone/>
                      </a:pPr>
                      <a:r>
                        <a:rPr lang="en-GB" sz="1600" err="1">
                          <a:solidFill>
                            <a:schemeClr val="tx1"/>
                          </a:solidFill>
                          <a:effectLst/>
                          <a:latin typeface="Arial" panose="020B0604020202020204" pitchFamily="34" charset="0"/>
                          <a:ea typeface="SimSun" panose="02010600030101010101" pitchFamily="2" charset="-122"/>
                          <a:cs typeface="Times New Roman" panose="02020603050405020304" pitchFamily="18" charset="0"/>
                        </a:rPr>
                        <a:t>epNET</a:t>
                      </a:r>
                      <a:endParaRPr lang="en-GB" sz="1600">
                        <a:solidFill>
                          <a:schemeClr val="tx1"/>
                        </a:solidFill>
                        <a:effectLst/>
                        <a:latin typeface="Arial" panose="020B0604020202020204" pitchFamily="34" charset="0"/>
                        <a:ea typeface="SimSun" panose="02010600030101010101" pitchFamily="2" charset="-122"/>
                        <a:cs typeface="Times New Roman" panose="02020603050405020304" pitchFamily="18" charset="0"/>
                      </a:endParaRPr>
                    </a:p>
                  </a:txBody>
                  <a:tcPr marL="68580" marR="68580" marT="0" marB="0" anchor="ctr"/>
                </a:tc>
                <a:tc>
                  <a:txBody>
                    <a:bodyPr/>
                    <a:lstStyle/>
                    <a:p>
                      <a:pPr>
                        <a:spcBef>
                          <a:spcPts val="200"/>
                        </a:spcBef>
                        <a:spcAft>
                          <a:spcPts val="200"/>
                        </a:spcAft>
                        <a:buNone/>
                      </a:pPr>
                      <a:r>
                        <a:rPr lang="en-GB" sz="1600">
                          <a:solidFill>
                            <a:schemeClr val="tx1"/>
                          </a:solidFill>
                          <a:effectLst/>
                          <a:latin typeface="Arial" panose="020B0604020202020204" pitchFamily="34" charset="0"/>
                          <a:ea typeface="SimSun" panose="02010600030101010101" pitchFamily="2" charset="-122"/>
                          <a:cs typeface="Times New Roman" panose="02020603050405020304" pitchFamily="18" charset="0"/>
                        </a:rPr>
                        <a:t>0.86 (0.56 to 1.31)</a:t>
                      </a:r>
                    </a:p>
                  </a:txBody>
                  <a:tcPr marL="68580" marR="68580" marT="0" marB="0" anchor="ctr"/>
                </a:tc>
                <a:tc>
                  <a:txBody>
                    <a:bodyPr/>
                    <a:lstStyle/>
                    <a:p>
                      <a:pPr algn="ctr">
                        <a:spcBef>
                          <a:spcPts val="200"/>
                        </a:spcBef>
                        <a:spcAft>
                          <a:spcPts val="200"/>
                        </a:spcAft>
                        <a:buNone/>
                      </a:pPr>
                      <a:r>
                        <a:rPr kumimoji="0" lang="en-GB" sz="1800" b="0" i="0" u="none" strike="noStrike" kern="1200" cap="none" spc="0" normalizeH="0" baseline="0" noProof="0">
                          <a:ln>
                            <a:noFill/>
                          </a:ln>
                          <a:solidFill>
                            <a:prstClr val="black"/>
                          </a:solidFill>
                          <a:effectLst/>
                          <a:highlight>
                            <a:srgbClr val="000000"/>
                          </a:highlight>
                          <a:uLnTx/>
                          <a:uFillTx/>
                          <a:latin typeface="Arial" panose="020B0604020202020204" pitchFamily="34" charset="0"/>
                          <a:ea typeface="Times New Roman" panose="02020603050405020304" pitchFamily="18" charset="0"/>
                          <a:cs typeface="Arial" panose="020B0604020202020204" pitchFamily="34" charset="0"/>
                        </a:rPr>
                        <a:t>X             X</a:t>
                      </a:r>
                      <a:endParaRPr lang="en-GB" sz="1600">
                        <a:solidFill>
                          <a:schemeClr val="tx1"/>
                        </a:solidFill>
                        <a:effectLst/>
                        <a:latin typeface="Arial" panose="020B0604020202020204" pitchFamily="34" charset="0"/>
                        <a:ea typeface="SimSun" panose="02010600030101010101" pitchFamily="2" charset="-122"/>
                        <a:cs typeface="Times New Roman" panose="02020603050405020304" pitchFamily="18" charset="0"/>
                      </a:endParaRPr>
                    </a:p>
                  </a:txBody>
                  <a:tcPr marL="68580" marR="68580" marT="0" marB="0" anchor="ctr">
                    <a:lnR w="38100" cap="flat" cmpd="sng" algn="ctr">
                      <a:solidFill>
                        <a:srgbClr val="FF0000"/>
                      </a:solidFill>
                      <a:prstDash val="solid"/>
                      <a:round/>
                      <a:headEnd type="none" w="med" len="med"/>
                      <a:tailEnd type="none" w="med" len="med"/>
                    </a:lnR>
                  </a:tcPr>
                </a:tc>
                <a:tc>
                  <a:txBody>
                    <a:bodyPr/>
                    <a:lstStyle/>
                    <a:p>
                      <a:pPr algn="ctr">
                        <a:spcBef>
                          <a:spcPts val="200"/>
                        </a:spcBef>
                        <a:spcAft>
                          <a:spcPts val="200"/>
                        </a:spcAft>
                        <a:buNone/>
                      </a:pPr>
                      <a:r>
                        <a:rPr lang="en-GB" sz="1600">
                          <a:solidFill>
                            <a:schemeClr val="tx1"/>
                          </a:solidFill>
                          <a:effectLst/>
                          <a:latin typeface="Arial" panose="020B0604020202020204" pitchFamily="34" charset="0"/>
                          <a:ea typeface="SimSun" panose="02010600030101010101" pitchFamily="2" charset="-122"/>
                          <a:cs typeface="Times New Roman" panose="02020603050405020304" pitchFamily="18" charset="0"/>
                        </a:rPr>
                        <a:t>0.65 (0.39 to 1.07)</a:t>
                      </a:r>
                      <a:endParaRPr lang="en-GB" sz="1600">
                        <a:solidFill>
                          <a:schemeClr val="tx1"/>
                        </a:solidFill>
                        <a:effectLst/>
                        <a:highlight>
                          <a:srgbClr val="00FFFF"/>
                        </a:highlight>
                        <a:latin typeface="Arial" panose="020B0604020202020204" pitchFamily="34" charset="0"/>
                        <a:ea typeface="SimSun" panose="02010600030101010101" pitchFamily="2" charset="-122"/>
                        <a:cs typeface="Times New Roman" panose="02020603050405020304" pitchFamily="18" charset="0"/>
                      </a:endParaRPr>
                    </a:p>
                  </a:txBody>
                  <a:tcPr marL="68580" marR="68580" marT="0" marB="0" anchor="ctr">
                    <a:lnL w="38100" cap="flat" cmpd="sng" algn="ctr">
                      <a:solidFill>
                        <a:srgbClr val="FF0000"/>
                      </a:solidFill>
                      <a:prstDash val="solid"/>
                      <a:round/>
                      <a:headEnd type="none" w="med" len="med"/>
                      <a:tailEnd type="none" w="med" len="med"/>
                    </a:lnL>
                    <a:lnR w="38100" cap="flat" cmpd="sng" algn="ctr">
                      <a:solidFill>
                        <a:srgbClr val="FF0000"/>
                      </a:solidFill>
                      <a:prstDash val="solid"/>
                      <a:round/>
                      <a:headEnd type="none" w="med" len="med"/>
                      <a:tailEnd type="none" w="med" len="med"/>
                    </a:lnR>
                    <a:lnB w="38100" cap="flat" cmpd="sng" algn="ctr">
                      <a:solidFill>
                        <a:srgbClr val="FF0000"/>
                      </a:solidFill>
                      <a:prstDash val="solid"/>
                      <a:round/>
                      <a:headEnd type="none" w="med" len="med"/>
                      <a:tailEnd type="none" w="med" len="med"/>
                    </a:lnB>
                  </a:tcPr>
                </a:tc>
                <a:extLst>
                  <a:ext uri="{0D108BD9-81ED-4DB2-BD59-A6C34878D82A}">
                    <a16:rowId xmlns:a16="http://schemas.microsoft.com/office/drawing/2014/main" val="1302709111"/>
                  </a:ext>
                </a:extLst>
              </a:tr>
              <a:tr h="220126">
                <a:tc gridSpan="4">
                  <a:txBody>
                    <a:bodyPr/>
                    <a:lstStyle/>
                    <a:p>
                      <a:pPr>
                        <a:spcBef>
                          <a:spcPts val="200"/>
                        </a:spcBef>
                        <a:spcAft>
                          <a:spcPts val="200"/>
                        </a:spcAft>
                        <a:buNone/>
                      </a:pPr>
                      <a:r>
                        <a:rPr lang="en-GB" sz="1600" b="1">
                          <a:solidFill>
                            <a:schemeClr val="tx1"/>
                          </a:solidFill>
                          <a:effectLst/>
                          <a:latin typeface="Arial" panose="020B0604020202020204" pitchFamily="34" charset="0"/>
                          <a:ea typeface="SimSun" panose="02010600030101010101" pitchFamily="2" charset="-122"/>
                          <a:cs typeface="Times New Roman" panose="02020603050405020304" pitchFamily="18" charset="0"/>
                        </a:rPr>
                        <a:t>Updated DCO </a:t>
                      </a:r>
                      <a:r>
                        <a:rPr lang="en-GB" sz="1600" b="1">
                          <a:solidFill>
                            <a:srgbClr val="000000"/>
                          </a:solidFill>
                          <a:effectLst/>
                          <a:latin typeface="Arial" panose="020B0604020202020204" pitchFamily="34" charset="0"/>
                          <a:ea typeface="SimSun" panose="02010600030101010101" pitchFamily="2" charset="-122"/>
                          <a:cs typeface="Times New Roman" panose="02020603050405020304" pitchFamily="18" charset="0"/>
                        </a:rPr>
                        <a:t>(cabozantinib vs placebo)</a:t>
                      </a:r>
                      <a:endParaRPr lang="en-GB" sz="1600" b="1">
                        <a:solidFill>
                          <a:schemeClr val="tx1"/>
                        </a:solidFill>
                        <a:effectLst/>
                        <a:latin typeface="Arial" panose="020B0604020202020204" pitchFamily="34" charset="0"/>
                        <a:ea typeface="SimSun" panose="02010600030101010101" pitchFamily="2" charset="-122"/>
                        <a:cs typeface="Times New Roman" panose="02020603050405020304" pitchFamily="18" charset="0"/>
                      </a:endParaRPr>
                    </a:p>
                  </a:txBody>
                  <a:tcPr marL="68580" marR="68580" marT="0" marB="0" anchor="ctr">
                    <a:solidFill>
                      <a:schemeClr val="tx2">
                        <a:lumMod val="20000"/>
                        <a:lumOff val="80000"/>
                      </a:schemeClr>
                    </a:solidFill>
                  </a:tcPr>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1930646061"/>
                  </a:ext>
                </a:extLst>
              </a:tr>
              <a:tr h="220126">
                <a:tc>
                  <a:txBody>
                    <a:bodyPr/>
                    <a:lstStyle/>
                    <a:p>
                      <a:pPr>
                        <a:spcBef>
                          <a:spcPts val="200"/>
                        </a:spcBef>
                        <a:spcAft>
                          <a:spcPts val="200"/>
                        </a:spcAft>
                        <a:buNone/>
                      </a:pPr>
                      <a:r>
                        <a:rPr lang="en-GB" sz="1600" err="1">
                          <a:solidFill>
                            <a:schemeClr val="tx1"/>
                          </a:solidFill>
                          <a:effectLst/>
                          <a:latin typeface="Arial" panose="020B0604020202020204" pitchFamily="34" charset="0"/>
                          <a:ea typeface="SimSun" panose="02010600030101010101" pitchFamily="2" charset="-122"/>
                          <a:cs typeface="Times New Roman" panose="02020603050405020304" pitchFamily="18" charset="0"/>
                        </a:rPr>
                        <a:t>pNET</a:t>
                      </a:r>
                      <a:endParaRPr lang="en-GB" sz="1600">
                        <a:solidFill>
                          <a:schemeClr val="tx1"/>
                        </a:solidFill>
                        <a:effectLst/>
                        <a:latin typeface="Arial" panose="020B0604020202020204" pitchFamily="34" charset="0"/>
                        <a:ea typeface="SimSun" panose="02010600030101010101" pitchFamily="2" charset="-122"/>
                        <a:cs typeface="Times New Roman" panose="02020603050405020304" pitchFamily="18" charset="0"/>
                      </a:endParaRPr>
                    </a:p>
                  </a:txBody>
                  <a:tcPr marL="68580" marR="68580" marT="0" marB="0" anchor="ctr"/>
                </a:tc>
                <a:tc>
                  <a:txBody>
                    <a:bodyPr/>
                    <a:lstStyle/>
                    <a:p>
                      <a:pPr algn="ctr">
                        <a:spcBef>
                          <a:spcPts val="200"/>
                        </a:spcBef>
                        <a:spcAft>
                          <a:spcPts val="200"/>
                        </a:spcAft>
                        <a:buNone/>
                      </a:pPr>
                      <a:r>
                        <a:rPr kumimoji="0" lang="en-GB" sz="1800" b="0" i="0" u="none" strike="noStrike" kern="1200" cap="none" spc="0" normalizeH="0" baseline="0" noProof="0">
                          <a:ln>
                            <a:noFill/>
                          </a:ln>
                          <a:solidFill>
                            <a:prstClr val="black"/>
                          </a:solidFill>
                          <a:effectLst/>
                          <a:highlight>
                            <a:srgbClr val="000000"/>
                          </a:highlight>
                          <a:uLnTx/>
                          <a:uFillTx/>
                          <a:latin typeface="Arial" panose="020B0604020202020204" pitchFamily="34" charset="0"/>
                          <a:ea typeface="Times New Roman" panose="02020603050405020304" pitchFamily="18" charset="0"/>
                          <a:cs typeface="Arial" panose="020B0604020202020204" pitchFamily="34" charset="0"/>
                        </a:rPr>
                        <a:t>             XX</a:t>
                      </a:r>
                      <a:endParaRPr lang="en-GB" sz="1600">
                        <a:solidFill>
                          <a:schemeClr val="tx1"/>
                        </a:solidFill>
                        <a:effectLst/>
                        <a:latin typeface="Arial" panose="020B0604020202020204" pitchFamily="34" charset="0"/>
                        <a:ea typeface="SimSun" panose="02010600030101010101" pitchFamily="2" charset="-122"/>
                        <a:cs typeface="Times New Roman" panose="02020603050405020304" pitchFamily="18" charset="0"/>
                      </a:endParaRPr>
                    </a:p>
                  </a:txBody>
                  <a:tcPr marL="68580" marR="68580" marT="0" marB="0" anchor="ctr">
                    <a:lnR w="38100" cap="flat" cmpd="sng" algn="ctr">
                      <a:solidFill>
                        <a:srgbClr val="00B050"/>
                      </a:solidFill>
                      <a:prstDash val="solid"/>
                      <a:round/>
                      <a:headEnd type="none" w="med" len="med"/>
                      <a:tailEnd type="none" w="med" len="med"/>
                    </a:lnR>
                  </a:tcPr>
                </a:tc>
                <a:tc>
                  <a:txBody>
                    <a:bodyPr/>
                    <a:lstStyle/>
                    <a:p>
                      <a:pPr algn="ctr">
                        <a:spcBef>
                          <a:spcPts val="200"/>
                        </a:spcBef>
                        <a:spcAft>
                          <a:spcPts val="200"/>
                        </a:spcAft>
                        <a:buNone/>
                      </a:pPr>
                      <a:r>
                        <a:rPr kumimoji="0" lang="en-GB" sz="1800" b="0" i="0" u="none" strike="noStrike" kern="1200" cap="none" spc="0" normalizeH="0" baseline="0" noProof="0">
                          <a:ln>
                            <a:noFill/>
                          </a:ln>
                          <a:solidFill>
                            <a:prstClr val="black"/>
                          </a:solidFill>
                          <a:effectLst/>
                          <a:highlight>
                            <a:srgbClr val="000000"/>
                          </a:highlight>
                          <a:uLnTx/>
                          <a:uFillTx/>
                          <a:latin typeface="Arial" panose="020B0604020202020204" pitchFamily="34" charset="0"/>
                          <a:ea typeface="Times New Roman" panose="02020603050405020304" pitchFamily="18" charset="0"/>
                          <a:cs typeface="Arial" panose="020B0604020202020204" pitchFamily="34" charset="0"/>
                        </a:rPr>
                        <a:t>             XX</a:t>
                      </a:r>
                      <a:endParaRPr lang="en-GB" sz="1600">
                        <a:solidFill>
                          <a:schemeClr val="tx1"/>
                        </a:solidFill>
                        <a:effectLst/>
                        <a:latin typeface="Arial" panose="020B0604020202020204" pitchFamily="34" charset="0"/>
                        <a:ea typeface="SimSun" panose="02010600030101010101" pitchFamily="2" charset="-122"/>
                        <a:cs typeface="Times New Roman" panose="02020603050405020304" pitchFamily="18" charset="0"/>
                      </a:endParaRPr>
                    </a:p>
                  </a:txBody>
                  <a:tcPr marL="68580" marR="68580" marT="0" marB="0" anchor="ctr">
                    <a:lnL w="38100" cap="flat" cmpd="sng" algn="ctr">
                      <a:solidFill>
                        <a:srgbClr val="00B050"/>
                      </a:solidFill>
                      <a:prstDash val="solid"/>
                      <a:round/>
                      <a:headEnd type="none" w="med" len="med"/>
                      <a:tailEnd type="none" w="med" len="med"/>
                    </a:lnL>
                    <a:lnR w="38100" cap="flat" cmpd="sng" algn="ctr">
                      <a:solidFill>
                        <a:srgbClr val="00B050"/>
                      </a:solidFill>
                      <a:prstDash val="solid"/>
                      <a:round/>
                      <a:headEnd type="none" w="med" len="med"/>
                      <a:tailEnd type="none" w="med" len="med"/>
                    </a:lnR>
                    <a:lnT w="38100" cap="flat" cmpd="sng" algn="ctr">
                      <a:solidFill>
                        <a:srgbClr val="00B050"/>
                      </a:solidFill>
                      <a:prstDash val="solid"/>
                      <a:round/>
                      <a:headEnd type="none" w="med" len="med"/>
                      <a:tailEnd type="none" w="med" len="med"/>
                    </a:lnT>
                    <a:lnB w="38100" cap="flat" cmpd="sng" algn="ctr">
                      <a:solidFill>
                        <a:srgbClr val="00B050"/>
                      </a:solidFill>
                      <a:prstDash val="solid"/>
                      <a:round/>
                      <a:headEnd type="none" w="med" len="med"/>
                      <a:tailEnd type="none" w="med" len="med"/>
                    </a:lnB>
                  </a:tcPr>
                </a:tc>
                <a:tc>
                  <a:txBody>
                    <a:bodyPr/>
                    <a:lstStyle/>
                    <a:p>
                      <a:pPr algn="ctr">
                        <a:spcBef>
                          <a:spcPts val="200"/>
                        </a:spcBef>
                        <a:spcAft>
                          <a:spcPts val="200"/>
                        </a:spcAft>
                        <a:buNone/>
                      </a:pPr>
                      <a:r>
                        <a:rPr kumimoji="0" lang="en-GB" sz="1800" b="0" i="0" u="none" strike="noStrike" kern="1200" cap="none" spc="0" normalizeH="0" baseline="0" noProof="0">
                          <a:ln>
                            <a:noFill/>
                          </a:ln>
                          <a:solidFill>
                            <a:prstClr val="black"/>
                          </a:solidFill>
                          <a:effectLst/>
                          <a:highlight>
                            <a:srgbClr val="000000"/>
                          </a:highlight>
                          <a:uLnTx/>
                          <a:uFillTx/>
                          <a:latin typeface="Arial" panose="020B0604020202020204" pitchFamily="34" charset="0"/>
                          <a:ea typeface="Times New Roman" panose="02020603050405020304" pitchFamily="18" charset="0"/>
                          <a:cs typeface="Arial" panose="020B0604020202020204" pitchFamily="34" charset="0"/>
                        </a:rPr>
                        <a:t>             XX</a:t>
                      </a:r>
                      <a:endParaRPr lang="en-GB" sz="1600">
                        <a:solidFill>
                          <a:schemeClr val="tx1"/>
                        </a:solidFill>
                        <a:effectLst/>
                        <a:latin typeface="Arial" panose="020B0604020202020204" pitchFamily="34" charset="0"/>
                        <a:ea typeface="SimSun" panose="02010600030101010101" pitchFamily="2" charset="-122"/>
                        <a:cs typeface="Times New Roman" panose="02020603050405020304" pitchFamily="18" charset="0"/>
                      </a:endParaRPr>
                    </a:p>
                  </a:txBody>
                  <a:tcPr marL="68580" marR="68580" marT="0" marB="0" anchor="ctr">
                    <a:lnL w="38100" cap="flat" cmpd="sng" algn="ctr">
                      <a:solidFill>
                        <a:srgbClr val="00B050"/>
                      </a:solidFill>
                      <a:prstDash val="solid"/>
                      <a:round/>
                      <a:headEnd type="none" w="med" len="med"/>
                      <a:tailEnd type="none" w="med" len="med"/>
                    </a:lnL>
                  </a:tcPr>
                </a:tc>
                <a:extLst>
                  <a:ext uri="{0D108BD9-81ED-4DB2-BD59-A6C34878D82A}">
                    <a16:rowId xmlns:a16="http://schemas.microsoft.com/office/drawing/2014/main" val="4248367378"/>
                  </a:ext>
                </a:extLst>
              </a:tr>
              <a:tr h="220126">
                <a:tc>
                  <a:txBody>
                    <a:bodyPr/>
                    <a:lstStyle/>
                    <a:p>
                      <a:pPr>
                        <a:spcBef>
                          <a:spcPts val="200"/>
                        </a:spcBef>
                        <a:spcAft>
                          <a:spcPts val="200"/>
                        </a:spcAft>
                        <a:buNone/>
                      </a:pPr>
                      <a:r>
                        <a:rPr lang="en-GB" sz="1600" err="1">
                          <a:solidFill>
                            <a:schemeClr val="tx1"/>
                          </a:solidFill>
                          <a:effectLst/>
                          <a:latin typeface="Arial" panose="020B0604020202020204" pitchFamily="34" charset="0"/>
                          <a:ea typeface="SimSun" panose="02010600030101010101" pitchFamily="2" charset="-122"/>
                          <a:cs typeface="Times New Roman" panose="02020603050405020304" pitchFamily="18" charset="0"/>
                        </a:rPr>
                        <a:t>epNET</a:t>
                      </a:r>
                      <a:endParaRPr lang="en-GB" sz="1600">
                        <a:solidFill>
                          <a:schemeClr val="tx1"/>
                        </a:solidFill>
                        <a:effectLst/>
                        <a:latin typeface="Arial" panose="020B0604020202020204" pitchFamily="34" charset="0"/>
                        <a:ea typeface="SimSun" panose="02010600030101010101" pitchFamily="2" charset="-122"/>
                        <a:cs typeface="Times New Roman" panose="02020603050405020304" pitchFamily="18" charset="0"/>
                      </a:endParaRPr>
                    </a:p>
                  </a:txBody>
                  <a:tcPr marL="68580" marR="68580" marT="0" marB="0" anchor="ctr"/>
                </a:tc>
                <a:tc>
                  <a:txBody>
                    <a:bodyPr/>
                    <a:lstStyle/>
                    <a:p>
                      <a:pPr algn="ctr">
                        <a:spcBef>
                          <a:spcPts val="200"/>
                        </a:spcBef>
                        <a:spcAft>
                          <a:spcPts val="200"/>
                        </a:spcAft>
                        <a:buNone/>
                      </a:pPr>
                      <a:r>
                        <a:rPr kumimoji="0" lang="en-GB" sz="1800" b="0" i="0" u="none" strike="noStrike" kern="1200" cap="none" spc="0" normalizeH="0" baseline="0" noProof="0">
                          <a:ln>
                            <a:noFill/>
                          </a:ln>
                          <a:solidFill>
                            <a:prstClr val="black"/>
                          </a:solidFill>
                          <a:effectLst/>
                          <a:highlight>
                            <a:srgbClr val="000000"/>
                          </a:highlight>
                          <a:uLnTx/>
                          <a:uFillTx/>
                          <a:latin typeface="Arial" panose="020B0604020202020204" pitchFamily="34" charset="0"/>
                          <a:ea typeface="Times New Roman" panose="02020603050405020304" pitchFamily="18" charset="0"/>
                          <a:cs typeface="Arial" panose="020B0604020202020204" pitchFamily="34" charset="0"/>
                        </a:rPr>
                        <a:t>X             X</a:t>
                      </a:r>
                      <a:endParaRPr lang="en-GB" sz="1600">
                        <a:solidFill>
                          <a:schemeClr val="tx1"/>
                        </a:solidFill>
                        <a:effectLst/>
                        <a:latin typeface="Arial" panose="020B0604020202020204" pitchFamily="34" charset="0"/>
                        <a:ea typeface="SimSun" panose="02010600030101010101" pitchFamily="2" charset="-122"/>
                        <a:cs typeface="Times New Roman" panose="02020603050405020304" pitchFamily="18" charset="0"/>
                      </a:endParaRPr>
                    </a:p>
                  </a:txBody>
                  <a:tcPr marL="68580" marR="68580" marT="0" marB="0" anchor="ctr">
                    <a:lnR w="12700" cap="flat" cmpd="sng" algn="ctr">
                      <a:solidFill>
                        <a:schemeClr val="bg1"/>
                      </a:solidFill>
                      <a:prstDash val="solid"/>
                      <a:round/>
                      <a:headEnd type="none" w="med" len="med"/>
                      <a:tailEnd type="none" w="med" len="med"/>
                    </a:lnR>
                  </a:tcPr>
                </a:tc>
                <a:tc>
                  <a:txBody>
                    <a:bodyPr/>
                    <a:lstStyle/>
                    <a:p>
                      <a:pPr algn="ctr">
                        <a:spcBef>
                          <a:spcPts val="200"/>
                        </a:spcBef>
                        <a:spcAft>
                          <a:spcPts val="200"/>
                        </a:spcAft>
                        <a:buNone/>
                      </a:pPr>
                      <a:r>
                        <a:rPr kumimoji="0" lang="en-GB" sz="1800" b="0" i="0" u="none" strike="noStrike" kern="1200" cap="none" spc="0" normalizeH="0" baseline="0" noProof="0">
                          <a:ln>
                            <a:noFill/>
                          </a:ln>
                          <a:solidFill>
                            <a:prstClr val="black"/>
                          </a:solidFill>
                          <a:effectLst/>
                          <a:highlight>
                            <a:srgbClr val="000000"/>
                          </a:highlight>
                          <a:uLnTx/>
                          <a:uFillTx/>
                          <a:latin typeface="Arial" panose="020B0604020202020204" pitchFamily="34" charset="0"/>
                          <a:ea typeface="Times New Roman" panose="02020603050405020304" pitchFamily="18" charset="0"/>
                          <a:cs typeface="Arial" panose="020B0604020202020204" pitchFamily="34" charset="0"/>
                        </a:rPr>
                        <a:t>X             X</a:t>
                      </a:r>
                      <a:endParaRPr lang="en-GB" sz="1600">
                        <a:solidFill>
                          <a:schemeClr val="tx1"/>
                        </a:solidFill>
                        <a:effectLst/>
                        <a:latin typeface="Arial" panose="020B0604020202020204" pitchFamily="34" charset="0"/>
                        <a:ea typeface="SimSun" panose="02010600030101010101" pitchFamily="2" charset="-122"/>
                        <a:cs typeface="Times New Roman" panose="02020603050405020304" pitchFamily="18"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rgbClr val="00B050"/>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spcBef>
                          <a:spcPts val="200"/>
                        </a:spcBef>
                        <a:spcAft>
                          <a:spcPts val="200"/>
                        </a:spcAft>
                        <a:buNone/>
                      </a:pPr>
                      <a:r>
                        <a:rPr kumimoji="0" lang="en-GB" sz="1800" b="0" i="0" u="none" strike="noStrike" kern="1200" cap="none" spc="0" normalizeH="0" baseline="0" noProof="0">
                          <a:ln>
                            <a:noFill/>
                          </a:ln>
                          <a:solidFill>
                            <a:prstClr val="black"/>
                          </a:solidFill>
                          <a:effectLst/>
                          <a:highlight>
                            <a:srgbClr val="000000"/>
                          </a:highlight>
                          <a:uLnTx/>
                          <a:uFillTx/>
                          <a:latin typeface="Arial" panose="020B0604020202020204" pitchFamily="34" charset="0"/>
                          <a:ea typeface="Times New Roman" panose="02020603050405020304" pitchFamily="18" charset="0"/>
                          <a:cs typeface="Arial" panose="020B0604020202020204" pitchFamily="34" charset="0"/>
                        </a:rPr>
                        <a:t>X             X</a:t>
                      </a:r>
                      <a:endParaRPr lang="en-GB" sz="1600">
                        <a:solidFill>
                          <a:schemeClr val="tx1"/>
                        </a:solidFill>
                        <a:effectLst/>
                        <a:latin typeface="Arial" panose="020B0604020202020204" pitchFamily="34" charset="0"/>
                        <a:ea typeface="SimSun" panose="02010600030101010101" pitchFamily="2" charset="-122"/>
                        <a:cs typeface="Times New Roman" panose="02020603050405020304" pitchFamily="18" charset="0"/>
                      </a:endParaRPr>
                    </a:p>
                  </a:txBody>
                  <a:tcPr marL="68580" marR="68580" marT="0" marB="0" anchor="ctr">
                    <a:lnL w="12700" cap="flat" cmpd="sng" algn="ctr">
                      <a:solidFill>
                        <a:schemeClr val="bg1"/>
                      </a:solidFill>
                      <a:prstDash val="solid"/>
                      <a:round/>
                      <a:headEnd type="none" w="med" len="med"/>
                      <a:tailEnd type="none" w="med" len="med"/>
                    </a:lnL>
                  </a:tcPr>
                </a:tc>
                <a:extLst>
                  <a:ext uri="{0D108BD9-81ED-4DB2-BD59-A6C34878D82A}">
                    <a16:rowId xmlns:a16="http://schemas.microsoft.com/office/drawing/2014/main" val="2285832310"/>
                  </a:ext>
                </a:extLst>
              </a:tr>
            </a:tbl>
          </a:graphicData>
        </a:graphic>
      </p:graphicFrame>
      <p:sp>
        <p:nvSpPr>
          <p:cNvPr id="9" name="Text Placeholder 13">
            <a:extLst>
              <a:ext uri="{FF2B5EF4-FFF2-40B4-BE49-F238E27FC236}">
                <a16:creationId xmlns:a16="http://schemas.microsoft.com/office/drawing/2014/main" id="{2F88B69F-E152-0415-446C-416FDBD95686}"/>
              </a:ext>
            </a:extLst>
          </p:cNvPr>
          <p:cNvSpPr txBox="1">
            <a:spLocks/>
          </p:cNvSpPr>
          <p:nvPr/>
        </p:nvSpPr>
        <p:spPr>
          <a:xfrm>
            <a:off x="1135656" y="6081366"/>
            <a:ext cx="10440648" cy="689863"/>
          </a:xfrm>
          <a:prstGeom prst="rect">
            <a:avLst/>
          </a:prstGeom>
          <a:solidFill>
            <a:schemeClr val="bg1"/>
          </a:solidFill>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1400" kern="1200">
                <a:solidFill>
                  <a:schemeClr val="tx1"/>
                </a:solidFill>
                <a:latin typeface="+mn-lt"/>
                <a:ea typeface="Inter" charset="0"/>
                <a:cs typeface="Inter"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1200">
                <a:latin typeface="Arial" panose="020B0604020202020204" pitchFamily="34" charset="0"/>
                <a:ea typeface="Lato" panose="020F0502020204030203" pitchFamily="34" charset="0"/>
                <a:cs typeface="Arial" panose="020B0604020202020204" pitchFamily="34" charset="0"/>
              </a:rPr>
              <a:t>Abbreviations: CI, confidence intervals; DCO, data cut-off; epNETs, extra-pancreatic neuroendocrine tumours; IPCW, inverse probability of censoring weights; ITT, intent-to-treat; HR, hazard ratio; NETs, neuroendocrine tumours; OS, overall survival; </a:t>
            </a:r>
            <a:r>
              <a:rPr lang="en-GB" sz="1200" err="1">
                <a:latin typeface="Arial" panose="020B0604020202020204" pitchFamily="34" charset="0"/>
                <a:ea typeface="Lato" panose="020F0502020204030203" pitchFamily="34" charset="0"/>
                <a:cs typeface="Arial" panose="020B0604020202020204" pitchFamily="34" charset="0"/>
              </a:rPr>
              <a:t>pNETs</a:t>
            </a:r>
            <a:r>
              <a:rPr lang="en-GB" sz="1200">
                <a:latin typeface="Arial" panose="020B0604020202020204" pitchFamily="34" charset="0"/>
                <a:ea typeface="Lato" panose="020F0502020204030203" pitchFamily="34" charset="0"/>
                <a:cs typeface="Arial" panose="020B0604020202020204" pitchFamily="34" charset="0"/>
              </a:rPr>
              <a:t>, pancreatic neuroendocrine tumours; </a:t>
            </a:r>
            <a:r>
              <a:rPr lang="en-GB" sz="1200">
                <a:latin typeface="Arial" panose="020B0604020202020204" pitchFamily="34" charset="0"/>
                <a:cs typeface="Arial" panose="020B0604020202020204" pitchFamily="34" charset="0"/>
              </a:rPr>
              <a:t>RPSFTM, rank preserving structural failure time model</a:t>
            </a:r>
            <a:endParaRPr lang="en-GB" sz="1200">
              <a:latin typeface="Arial" panose="020B0604020202020204" pitchFamily="34" charset="0"/>
              <a:ea typeface="Lato" panose="020F0502020204030203" pitchFamily="34" charset="0"/>
              <a:cs typeface="Arial" panose="020B0604020202020204" pitchFamily="34" charset="0"/>
            </a:endParaRPr>
          </a:p>
        </p:txBody>
      </p:sp>
      <p:sp>
        <p:nvSpPr>
          <p:cNvPr id="10" name="Rectangle 9" descr="Marker showing slides are confidential ">
            <a:extLst>
              <a:ext uri="{FF2B5EF4-FFF2-40B4-BE49-F238E27FC236}">
                <a16:creationId xmlns:a16="http://schemas.microsoft.com/office/drawing/2014/main" id="{36A27CF9-2D3E-B638-4855-24B3AE0B3474}"/>
              </a:ext>
              <a:ext uri="{C183D7F6-B498-43B3-948B-1728B52AA6E4}">
                <adec:decorative xmlns:adec="http://schemas.microsoft.com/office/drawing/2017/decorative" val="0"/>
              </a:ext>
            </a:extLst>
          </p:cNvPr>
          <p:cNvSpPr/>
          <p:nvPr/>
        </p:nvSpPr>
        <p:spPr>
          <a:xfrm>
            <a:off x="5334000" y="0"/>
            <a:ext cx="1524000" cy="2286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b="1">
                <a:latin typeface="Arial" panose="020B0604020202020204" pitchFamily="34" charset="0"/>
              </a:rPr>
              <a:t>CONFIDENTIAL</a:t>
            </a:r>
          </a:p>
        </p:txBody>
      </p:sp>
      <p:graphicFrame>
        <p:nvGraphicFramePr>
          <p:cNvPr id="12" name="Table 11">
            <a:extLst>
              <a:ext uri="{FF2B5EF4-FFF2-40B4-BE49-F238E27FC236}">
                <a16:creationId xmlns:a16="http://schemas.microsoft.com/office/drawing/2014/main" id="{AE24C275-0AE4-73FD-6CD1-00FFC33664E4}"/>
              </a:ext>
            </a:extLst>
          </p:cNvPr>
          <p:cNvGraphicFramePr>
            <a:graphicFrameLocks noGrp="1"/>
          </p:cNvGraphicFramePr>
          <p:nvPr>
            <p:extLst>
              <p:ext uri="{D42A27DB-BD31-4B8C-83A1-F6EECF244321}">
                <p14:modId xmlns:p14="http://schemas.microsoft.com/office/powerpoint/2010/main" val="576518345"/>
              </p:ext>
            </p:extLst>
          </p:nvPr>
        </p:nvGraphicFramePr>
        <p:xfrm>
          <a:off x="393578" y="4265446"/>
          <a:ext cx="11528457" cy="1387981"/>
        </p:xfrm>
        <a:graphic>
          <a:graphicData uri="http://schemas.openxmlformats.org/drawingml/2006/table">
            <a:tbl>
              <a:tblPr firstRow="1" bandRow="1">
                <a:tableStyleId>{5C22544A-7EE6-4342-B048-85BDC9FD1C3A}</a:tableStyleId>
              </a:tblPr>
              <a:tblGrid>
                <a:gridCol w="2466886">
                  <a:extLst>
                    <a:ext uri="{9D8B030D-6E8A-4147-A177-3AD203B41FA5}">
                      <a16:colId xmlns:a16="http://schemas.microsoft.com/office/drawing/2014/main" val="2264656507"/>
                    </a:ext>
                  </a:extLst>
                </a:gridCol>
                <a:gridCol w="1594987">
                  <a:extLst>
                    <a:ext uri="{9D8B030D-6E8A-4147-A177-3AD203B41FA5}">
                      <a16:colId xmlns:a16="http://schemas.microsoft.com/office/drawing/2014/main" val="2536458812"/>
                    </a:ext>
                  </a:extLst>
                </a:gridCol>
                <a:gridCol w="1440905">
                  <a:extLst>
                    <a:ext uri="{9D8B030D-6E8A-4147-A177-3AD203B41FA5}">
                      <a16:colId xmlns:a16="http://schemas.microsoft.com/office/drawing/2014/main" val="2945191927"/>
                    </a:ext>
                  </a:extLst>
                </a:gridCol>
                <a:gridCol w="1658811">
                  <a:extLst>
                    <a:ext uri="{9D8B030D-6E8A-4147-A177-3AD203B41FA5}">
                      <a16:colId xmlns:a16="http://schemas.microsoft.com/office/drawing/2014/main" val="2749478578"/>
                    </a:ext>
                  </a:extLst>
                </a:gridCol>
                <a:gridCol w="1445277">
                  <a:extLst>
                    <a:ext uri="{9D8B030D-6E8A-4147-A177-3AD203B41FA5}">
                      <a16:colId xmlns:a16="http://schemas.microsoft.com/office/drawing/2014/main" val="2853679600"/>
                    </a:ext>
                  </a:extLst>
                </a:gridCol>
                <a:gridCol w="1397239">
                  <a:extLst>
                    <a:ext uri="{9D8B030D-6E8A-4147-A177-3AD203B41FA5}">
                      <a16:colId xmlns:a16="http://schemas.microsoft.com/office/drawing/2014/main" val="2045232721"/>
                    </a:ext>
                  </a:extLst>
                </a:gridCol>
                <a:gridCol w="1524352">
                  <a:extLst>
                    <a:ext uri="{9D8B030D-6E8A-4147-A177-3AD203B41FA5}">
                      <a16:colId xmlns:a16="http://schemas.microsoft.com/office/drawing/2014/main" val="2169680887"/>
                    </a:ext>
                  </a:extLst>
                </a:gridCol>
              </a:tblGrid>
              <a:tr h="366901">
                <a:tc rowSpan="2">
                  <a:txBody>
                    <a:bodyPr/>
                    <a:lstStyle/>
                    <a:p>
                      <a:pPr>
                        <a:lnSpc>
                          <a:spcPct val="100000"/>
                        </a:lnSpc>
                        <a:spcBef>
                          <a:spcPts val="0"/>
                        </a:spcBef>
                        <a:spcAft>
                          <a:spcPts val="0"/>
                        </a:spcAft>
                      </a:pPr>
                      <a:r>
                        <a:rPr lang="en-GB" sz="1600">
                          <a:latin typeface="Arial" panose="020B0604020202020204" pitchFamily="34" charset="0"/>
                          <a:cs typeface="Arial" panose="020B0604020202020204" pitchFamily="34" charset="0"/>
                        </a:rPr>
                        <a:t>epNETS separated </a:t>
                      </a:r>
                    </a:p>
                  </a:txBody>
                  <a:tcPr anchor="ctr">
                    <a:solidFill>
                      <a:schemeClr val="tx2"/>
                    </a:solidFill>
                  </a:tcPr>
                </a:tc>
                <a:tc gridSpan="3">
                  <a:txBody>
                    <a:bodyPr/>
                    <a:lstStyle/>
                    <a:p>
                      <a:pPr algn="ctr">
                        <a:lnSpc>
                          <a:spcPct val="100000"/>
                        </a:lnSpc>
                        <a:spcBef>
                          <a:spcPts val="0"/>
                        </a:spcBef>
                        <a:spcAft>
                          <a:spcPts val="0"/>
                        </a:spcAft>
                      </a:pPr>
                      <a:r>
                        <a:rPr lang="en-GB" sz="1600">
                          <a:latin typeface="Arial" panose="020B0604020202020204" pitchFamily="34" charset="0"/>
                          <a:cs typeface="Arial" panose="020B0604020202020204" pitchFamily="34" charset="0"/>
                        </a:rPr>
                        <a:t>Lung NETs</a:t>
                      </a:r>
                    </a:p>
                  </a:txBody>
                  <a:tcPr>
                    <a:solidFill>
                      <a:schemeClr val="tx2"/>
                    </a:solidFill>
                  </a:tcPr>
                </a:tc>
                <a:tc hMerge="1">
                  <a:txBody>
                    <a:bodyPr/>
                    <a:lstStyle/>
                    <a:p>
                      <a:endParaRPr lang="en-GB"/>
                    </a:p>
                  </a:txBody>
                  <a:tcPr/>
                </a:tc>
                <a:tc hMerge="1">
                  <a:txBody>
                    <a:bodyPr/>
                    <a:lstStyle/>
                    <a:p>
                      <a:endParaRPr lang="en-GB"/>
                    </a:p>
                  </a:txBody>
                  <a:tcPr/>
                </a:tc>
                <a:tc gridSpan="3">
                  <a:txBody>
                    <a:bodyPr/>
                    <a:lstStyle/>
                    <a:p>
                      <a:pPr algn="ctr">
                        <a:lnSpc>
                          <a:spcPct val="100000"/>
                        </a:lnSpc>
                        <a:spcBef>
                          <a:spcPts val="0"/>
                        </a:spcBef>
                        <a:spcAft>
                          <a:spcPts val="0"/>
                        </a:spcAft>
                      </a:pPr>
                      <a:r>
                        <a:rPr lang="en-GB" sz="1600">
                          <a:latin typeface="Arial" panose="020B0604020202020204" pitchFamily="34" charset="0"/>
                          <a:cs typeface="Arial" panose="020B0604020202020204" pitchFamily="34" charset="0"/>
                        </a:rPr>
                        <a:t>epNETs (without lung)</a:t>
                      </a:r>
                    </a:p>
                  </a:txBody>
                  <a:tcPr>
                    <a:solidFill>
                      <a:schemeClr val="tx2"/>
                    </a:solidFill>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2481370056"/>
                  </a:ext>
                </a:extLst>
              </a:tr>
              <a:tr h="266513">
                <a:tc vMerge="1">
                  <a:txBody>
                    <a:bodyPr/>
                    <a:lstStyle/>
                    <a:p>
                      <a:endParaRPr lang="en-GB"/>
                    </a:p>
                  </a:txBody>
                  <a:tcPr/>
                </a:tc>
                <a:tc>
                  <a:txBody>
                    <a:bodyPr/>
                    <a:lstStyle/>
                    <a:p>
                      <a:pPr algn="ctr">
                        <a:lnSpc>
                          <a:spcPct val="100000"/>
                        </a:lnSpc>
                        <a:spcBef>
                          <a:spcPts val="0"/>
                        </a:spcBef>
                        <a:spcAft>
                          <a:spcPts val="0"/>
                        </a:spcAft>
                      </a:pPr>
                      <a:r>
                        <a:rPr lang="en-GB" sz="1600" b="1">
                          <a:solidFill>
                            <a:schemeClr val="tx1"/>
                          </a:solidFill>
                          <a:effectLst/>
                          <a:latin typeface="Arial" panose="020B0604020202020204" pitchFamily="34" charset="0"/>
                          <a:ea typeface="Times New Roman" panose="02020603050405020304" pitchFamily="18" charset="0"/>
                          <a:cs typeface="Arial" panose="020B0604020202020204" pitchFamily="34" charset="0"/>
                        </a:rPr>
                        <a:t>ITT</a:t>
                      </a:r>
                      <a:endParaRPr lang="en-GB" sz="1600">
                        <a:latin typeface="Arial" panose="020B0604020202020204" pitchFamily="34" charset="0"/>
                      </a:endParaRPr>
                    </a:p>
                  </a:txBody>
                  <a:tcPr marL="68580" marR="68580" marT="0" marB="0" anchor="ctr"/>
                </a:tc>
                <a:tc>
                  <a:txBody>
                    <a:bodyPr/>
                    <a:lstStyle/>
                    <a:p>
                      <a:pPr algn="ctr">
                        <a:lnSpc>
                          <a:spcPct val="100000"/>
                        </a:lnSpc>
                        <a:spcBef>
                          <a:spcPts val="0"/>
                        </a:spcBef>
                        <a:spcAft>
                          <a:spcPts val="0"/>
                        </a:spcAft>
                      </a:pPr>
                      <a:r>
                        <a:rPr lang="en-GB" sz="1600" b="1">
                          <a:solidFill>
                            <a:schemeClr val="tx1"/>
                          </a:solidFill>
                          <a:effectLst/>
                          <a:latin typeface="Arial" panose="020B0604020202020204" pitchFamily="34" charset="0"/>
                          <a:ea typeface="SimSun" panose="02010600030101010101" pitchFamily="2" charset="-122"/>
                          <a:cs typeface="Arial" panose="020B0604020202020204" pitchFamily="34" charset="0"/>
                        </a:rPr>
                        <a:t>RPSFTM</a:t>
                      </a:r>
                      <a:endParaRPr lang="en-GB" sz="1600">
                        <a:latin typeface="Arial" panose="020B0604020202020204" pitchFamily="34" charset="0"/>
                        <a:cs typeface="Arial" panose="020B0604020202020204" pitchFamily="34" charset="0"/>
                      </a:endParaRPr>
                    </a:p>
                  </a:txBody>
                  <a:tcPr marL="68580" marR="68580" marT="0" marB="0" anchor="ctr"/>
                </a:tc>
                <a:tc>
                  <a:txBody>
                    <a:bodyPr/>
                    <a:lstStyle/>
                    <a:p>
                      <a:pPr algn="ctr">
                        <a:lnSpc>
                          <a:spcPct val="100000"/>
                        </a:lnSpc>
                        <a:spcBef>
                          <a:spcPts val="0"/>
                        </a:spcBef>
                        <a:spcAft>
                          <a:spcPts val="0"/>
                        </a:spcAft>
                        <a:buNone/>
                      </a:pPr>
                      <a:r>
                        <a:rPr lang="en-GB" sz="1600" b="1">
                          <a:solidFill>
                            <a:schemeClr val="tx1"/>
                          </a:solidFill>
                          <a:effectLst/>
                          <a:latin typeface="Arial" panose="020B0604020202020204" pitchFamily="34" charset="0"/>
                          <a:ea typeface="SimSun" panose="02010600030101010101" pitchFamily="2" charset="-122"/>
                          <a:cs typeface="Arial" panose="020B0604020202020204" pitchFamily="34" charset="0"/>
                        </a:rPr>
                        <a:t>IPCW</a:t>
                      </a:r>
                      <a:endParaRPr lang="en-GB" sz="160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tc>
                  <a:txBody>
                    <a:bodyPr/>
                    <a:lstStyle/>
                    <a:p>
                      <a:pPr algn="ctr">
                        <a:lnSpc>
                          <a:spcPct val="100000"/>
                        </a:lnSpc>
                        <a:spcBef>
                          <a:spcPts val="0"/>
                        </a:spcBef>
                        <a:spcAft>
                          <a:spcPts val="0"/>
                        </a:spcAft>
                        <a:buNone/>
                      </a:pPr>
                      <a:r>
                        <a:rPr lang="en-GB" sz="1600" b="1">
                          <a:solidFill>
                            <a:schemeClr val="tx1"/>
                          </a:solidFill>
                          <a:effectLst/>
                          <a:latin typeface="Arial" panose="020B0604020202020204" pitchFamily="34" charset="0"/>
                          <a:ea typeface="Times New Roman" panose="02020603050405020304" pitchFamily="18" charset="0"/>
                          <a:cs typeface="Arial" panose="020B0604020202020204" pitchFamily="34" charset="0"/>
                        </a:rPr>
                        <a:t>ITT</a:t>
                      </a:r>
                      <a:endParaRPr lang="en-GB" sz="160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tc>
                  <a:txBody>
                    <a:bodyPr/>
                    <a:lstStyle/>
                    <a:p>
                      <a:pPr algn="ctr">
                        <a:lnSpc>
                          <a:spcPct val="100000"/>
                        </a:lnSpc>
                        <a:spcBef>
                          <a:spcPts val="0"/>
                        </a:spcBef>
                        <a:spcAft>
                          <a:spcPts val="0"/>
                        </a:spcAft>
                        <a:buNone/>
                      </a:pPr>
                      <a:r>
                        <a:rPr lang="en-GB" sz="1600" b="1">
                          <a:solidFill>
                            <a:schemeClr val="tx1"/>
                          </a:solidFill>
                          <a:effectLst/>
                          <a:latin typeface="Arial" panose="020B0604020202020204" pitchFamily="34" charset="0"/>
                          <a:ea typeface="SimSun" panose="02010600030101010101" pitchFamily="2" charset="-122"/>
                          <a:cs typeface="Arial" panose="020B0604020202020204" pitchFamily="34" charset="0"/>
                        </a:rPr>
                        <a:t>RPSFTM</a:t>
                      </a:r>
                      <a:endParaRPr lang="en-GB" sz="1600" b="1">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tc>
                  <a:txBody>
                    <a:bodyPr/>
                    <a:lstStyle/>
                    <a:p>
                      <a:pPr algn="ctr">
                        <a:lnSpc>
                          <a:spcPct val="100000"/>
                        </a:lnSpc>
                        <a:spcBef>
                          <a:spcPts val="0"/>
                        </a:spcBef>
                        <a:spcAft>
                          <a:spcPts val="0"/>
                        </a:spcAft>
                        <a:buNone/>
                      </a:pPr>
                      <a:r>
                        <a:rPr lang="en-GB" sz="1600" b="1">
                          <a:solidFill>
                            <a:schemeClr val="tx1"/>
                          </a:solidFill>
                          <a:effectLst/>
                          <a:latin typeface="Arial" panose="020B0604020202020204" pitchFamily="34" charset="0"/>
                          <a:ea typeface="SimSun" panose="02010600030101010101" pitchFamily="2" charset="-122"/>
                          <a:cs typeface="Arial" panose="020B0604020202020204" pitchFamily="34" charset="0"/>
                        </a:rPr>
                        <a:t>IPCW</a:t>
                      </a:r>
                      <a:endParaRPr lang="en-GB" sz="160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extLst>
                  <a:ext uri="{0D108BD9-81ED-4DB2-BD59-A6C34878D82A}">
                    <a16:rowId xmlns:a16="http://schemas.microsoft.com/office/drawing/2014/main" val="4021791311"/>
                  </a:ext>
                </a:extLst>
              </a:tr>
              <a:tr h="215799">
                <a:tc gridSpan="7">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600" b="1" i="0">
                          <a:solidFill>
                            <a:schemeClr val="tx1"/>
                          </a:solidFill>
                          <a:effectLst/>
                          <a:latin typeface="Arial" panose="020B0604020202020204" pitchFamily="34" charset="0"/>
                          <a:ea typeface="Times New Roman" panose="02020603050405020304" pitchFamily="18" charset="0"/>
                          <a:cs typeface="Arial" panose="020B0604020202020204" pitchFamily="34" charset="0"/>
                        </a:rPr>
                        <a:t>Updated DCO </a:t>
                      </a:r>
                      <a:r>
                        <a:rPr lang="en-GB" sz="1600" b="1">
                          <a:solidFill>
                            <a:srgbClr val="000000"/>
                          </a:solidFill>
                          <a:effectLst/>
                          <a:latin typeface="Arial" panose="020B0604020202020204" pitchFamily="34" charset="0"/>
                          <a:ea typeface="SimSun" panose="02010600030101010101" pitchFamily="2" charset="-122"/>
                          <a:cs typeface="Times New Roman" panose="02020603050405020304" pitchFamily="18" charset="0"/>
                        </a:rPr>
                        <a:t>(cabozantinib vs placebo)</a:t>
                      </a:r>
                      <a:endParaRPr lang="en-GB" sz="1600" b="1">
                        <a:solidFill>
                          <a:schemeClr val="tx1"/>
                        </a:solidFill>
                        <a:effectLst/>
                        <a:latin typeface="Arial" panose="020B0604020202020204" pitchFamily="34" charset="0"/>
                        <a:ea typeface="SimSun" panose="02010600030101010101" pitchFamily="2" charset="-122"/>
                        <a:cs typeface="Times New Roman" panose="02020603050405020304" pitchFamily="18" charset="0"/>
                      </a:endParaRPr>
                    </a:p>
                  </a:txBody>
                  <a:tcPr marL="68580" marR="68580" marT="0" marB="0" anchor="ctr">
                    <a:solidFill>
                      <a:schemeClr val="tx2">
                        <a:lumMod val="20000"/>
                        <a:lumOff val="80000"/>
                      </a:schemeClr>
                    </a:solidFill>
                  </a:tcPr>
                </a:tc>
                <a:tc hMerge="1">
                  <a:txBody>
                    <a:bodyPr/>
                    <a:lstStyle/>
                    <a:p>
                      <a:endParaRPr lang="en-GB"/>
                    </a:p>
                  </a:txBody>
                  <a:tcPr/>
                </a:tc>
                <a:tc hMerge="1">
                  <a:txBody>
                    <a:bodyPr/>
                    <a:lstStyle/>
                    <a:p>
                      <a:endParaRPr lang="en-GB"/>
                    </a:p>
                  </a:txBody>
                  <a:tcPr/>
                </a:tc>
                <a:tc hMerge="1">
                  <a:txBody>
                    <a:bodyPr/>
                    <a:lstStyle/>
                    <a:p>
                      <a:pPr algn="ctr">
                        <a:lnSpc>
                          <a:spcPct val="120000"/>
                        </a:lnSpc>
                        <a:spcBef>
                          <a:spcPts val="200"/>
                        </a:spcBef>
                        <a:spcAft>
                          <a:spcPts val="200"/>
                        </a:spcAft>
                        <a:buNone/>
                      </a:pPr>
                      <a:endParaRPr lang="en-GB" sz="1800" u="sng">
                        <a:effectLst/>
                        <a:highlight>
                          <a:srgbClr val="00FFFF"/>
                        </a:highligh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2067862219"/>
                  </a:ext>
                </a:extLst>
              </a:tr>
              <a:tr h="510727">
                <a:tc>
                  <a:txBody>
                    <a:bodyPr/>
                    <a:lstStyle/>
                    <a:p>
                      <a:pPr algn="l">
                        <a:lnSpc>
                          <a:spcPct val="100000"/>
                        </a:lnSpc>
                        <a:spcBef>
                          <a:spcPts val="0"/>
                        </a:spcBef>
                        <a:spcAft>
                          <a:spcPts val="0"/>
                        </a:spcAft>
                        <a:buNone/>
                      </a:pPr>
                      <a:r>
                        <a:rPr lang="en-GB" sz="1600" b="0">
                          <a:solidFill>
                            <a:schemeClr val="tx1"/>
                          </a:solidFill>
                          <a:effectLst/>
                          <a:latin typeface="Arial" panose="020B0604020202020204" pitchFamily="34" charset="0"/>
                          <a:ea typeface="SimSun" panose="02010600030101010101" pitchFamily="2" charset="-122"/>
                          <a:cs typeface="Arial" panose="020B0604020202020204" pitchFamily="34" charset="0"/>
                        </a:rPr>
                        <a:t>Unstratified HR (95% CI)</a:t>
                      </a:r>
                      <a:endParaRPr lang="en-GB" sz="1600" b="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tc>
                  <a:txBody>
                    <a:bodyPr/>
                    <a:lstStyle/>
                    <a:p>
                      <a:pPr algn="ctr">
                        <a:spcBef>
                          <a:spcPts val="200"/>
                        </a:spcBef>
                        <a:spcAft>
                          <a:spcPts val="200"/>
                        </a:spcAft>
                        <a:buNone/>
                      </a:pPr>
                      <a:r>
                        <a:rPr kumimoji="0" lang="en-GB" sz="1800" b="0" i="0" u="none" strike="noStrike" kern="1200" cap="none" spc="0" normalizeH="0" baseline="0" noProof="0">
                          <a:ln>
                            <a:noFill/>
                          </a:ln>
                          <a:solidFill>
                            <a:prstClr val="black"/>
                          </a:solidFill>
                          <a:effectLst/>
                          <a:highlight>
                            <a:srgbClr val="000000"/>
                          </a:highlight>
                          <a:uLnTx/>
                          <a:uFillTx/>
                          <a:latin typeface="Arial" panose="020B0604020202020204" pitchFamily="34" charset="0"/>
                          <a:ea typeface="Times New Roman" panose="02020603050405020304" pitchFamily="18" charset="0"/>
                          <a:cs typeface="Arial" panose="020B0604020202020204" pitchFamily="34" charset="0"/>
                        </a:rPr>
                        <a:t>             XX</a:t>
                      </a:r>
                      <a:endParaRPr lang="en-GB" sz="1600">
                        <a:solidFill>
                          <a:schemeClr val="tx1"/>
                        </a:solidFill>
                        <a:effectLst/>
                        <a:latin typeface="Arial" panose="020B0604020202020204" pitchFamily="34" charset="0"/>
                        <a:ea typeface="SimSun" panose="02010600030101010101" pitchFamily="2" charset="-122"/>
                        <a:cs typeface="Times New Roman" panose="02020603050405020304" pitchFamily="18" charset="0"/>
                      </a:endParaRPr>
                    </a:p>
                  </a:txBody>
                  <a:tcPr marL="68580" marR="68580" marT="0" marB="0" anchor="ctr">
                    <a:lnR w="38100" cap="flat" cmpd="sng" algn="ctr">
                      <a:solidFill>
                        <a:srgbClr val="00B050"/>
                      </a:solidFill>
                      <a:prstDash val="solid"/>
                      <a:round/>
                      <a:headEnd type="none" w="med" len="med"/>
                      <a:tailEnd type="none" w="med" len="med"/>
                    </a:lnR>
                  </a:tcPr>
                </a:tc>
                <a:tc>
                  <a:txBody>
                    <a:bodyPr/>
                    <a:lstStyle/>
                    <a:p>
                      <a:pPr algn="ctr">
                        <a:spcBef>
                          <a:spcPts val="200"/>
                        </a:spcBef>
                        <a:spcAft>
                          <a:spcPts val="200"/>
                        </a:spcAft>
                        <a:buNone/>
                      </a:pPr>
                      <a:r>
                        <a:rPr kumimoji="0" lang="en-GB" sz="1800" b="0" i="0" u="none" strike="noStrike" kern="1200" cap="none" spc="0" normalizeH="0" baseline="0" noProof="0">
                          <a:ln>
                            <a:noFill/>
                          </a:ln>
                          <a:solidFill>
                            <a:prstClr val="black"/>
                          </a:solidFill>
                          <a:effectLst/>
                          <a:highlight>
                            <a:srgbClr val="000000"/>
                          </a:highlight>
                          <a:uLnTx/>
                          <a:uFillTx/>
                          <a:latin typeface="Arial" panose="020B0604020202020204" pitchFamily="34" charset="0"/>
                          <a:ea typeface="Times New Roman" panose="02020603050405020304" pitchFamily="18" charset="0"/>
                          <a:cs typeface="Arial" panose="020B0604020202020204" pitchFamily="34" charset="0"/>
                        </a:rPr>
                        <a:t>             XX</a:t>
                      </a:r>
                      <a:endParaRPr lang="en-GB" sz="1600">
                        <a:solidFill>
                          <a:schemeClr val="tx1"/>
                        </a:solidFill>
                        <a:effectLst/>
                        <a:latin typeface="Arial" panose="020B0604020202020204" pitchFamily="34" charset="0"/>
                        <a:ea typeface="SimSun" panose="02010600030101010101" pitchFamily="2" charset="-122"/>
                        <a:cs typeface="Times New Roman" panose="02020603050405020304" pitchFamily="18" charset="0"/>
                      </a:endParaRPr>
                    </a:p>
                  </a:txBody>
                  <a:tcPr marL="68580" marR="68580" marT="0" marB="0" anchor="ctr">
                    <a:lnL w="38100" cap="flat" cmpd="sng" algn="ctr">
                      <a:solidFill>
                        <a:srgbClr val="00B050"/>
                      </a:solidFill>
                      <a:prstDash val="solid"/>
                      <a:round/>
                      <a:headEnd type="none" w="med" len="med"/>
                      <a:tailEnd type="none" w="med" len="med"/>
                    </a:lnL>
                    <a:lnR w="38100" cap="flat" cmpd="sng" algn="ctr">
                      <a:solidFill>
                        <a:srgbClr val="00B050"/>
                      </a:solidFill>
                      <a:prstDash val="solid"/>
                      <a:round/>
                      <a:headEnd type="none" w="med" len="med"/>
                      <a:tailEnd type="none" w="med" len="med"/>
                    </a:lnR>
                    <a:lnT w="38100" cap="flat" cmpd="sng" algn="ctr">
                      <a:solidFill>
                        <a:srgbClr val="00B050"/>
                      </a:solidFill>
                      <a:prstDash val="solid"/>
                      <a:round/>
                      <a:headEnd type="none" w="med" len="med"/>
                      <a:tailEnd type="none" w="med" len="med"/>
                    </a:lnT>
                    <a:lnB w="38100" cap="flat" cmpd="sng" algn="ctr">
                      <a:solidFill>
                        <a:srgbClr val="00B050"/>
                      </a:solidFill>
                      <a:prstDash val="solid"/>
                      <a:round/>
                      <a:headEnd type="none" w="med" len="med"/>
                      <a:tailEnd type="none" w="med" len="med"/>
                    </a:lnB>
                  </a:tcPr>
                </a:tc>
                <a:tc>
                  <a:txBody>
                    <a:bodyPr/>
                    <a:lstStyle/>
                    <a:p>
                      <a:pPr algn="ctr">
                        <a:spcBef>
                          <a:spcPts val="200"/>
                        </a:spcBef>
                        <a:spcAft>
                          <a:spcPts val="200"/>
                        </a:spcAft>
                        <a:buNone/>
                      </a:pPr>
                      <a:r>
                        <a:rPr kumimoji="0" lang="en-GB" sz="1800" b="0" i="0" u="none" strike="noStrike" kern="1200" cap="none" spc="0" normalizeH="0" baseline="0" noProof="0">
                          <a:ln>
                            <a:noFill/>
                          </a:ln>
                          <a:solidFill>
                            <a:prstClr val="black"/>
                          </a:solidFill>
                          <a:effectLst/>
                          <a:highlight>
                            <a:srgbClr val="000000"/>
                          </a:highlight>
                          <a:uLnTx/>
                          <a:uFillTx/>
                          <a:latin typeface="Arial" panose="020B0604020202020204" pitchFamily="34" charset="0"/>
                          <a:ea typeface="Times New Roman" panose="02020603050405020304" pitchFamily="18" charset="0"/>
                          <a:cs typeface="Arial" panose="020B0604020202020204" pitchFamily="34" charset="0"/>
                        </a:rPr>
                        <a:t>             XX</a:t>
                      </a:r>
                      <a:endParaRPr lang="en-GB" sz="1600">
                        <a:solidFill>
                          <a:schemeClr val="tx1"/>
                        </a:solidFill>
                        <a:effectLst/>
                        <a:latin typeface="Arial" panose="020B0604020202020204" pitchFamily="34" charset="0"/>
                        <a:ea typeface="SimSun" panose="02010600030101010101" pitchFamily="2" charset="-122"/>
                        <a:cs typeface="Times New Roman" panose="02020603050405020304" pitchFamily="18" charset="0"/>
                      </a:endParaRPr>
                    </a:p>
                  </a:txBody>
                  <a:tcPr marL="68580" marR="68580" marT="0" marB="0" anchor="ctr">
                    <a:lnL w="38100" cap="flat" cmpd="sng" algn="ctr">
                      <a:solidFill>
                        <a:srgbClr val="00B050"/>
                      </a:solidFill>
                      <a:prstDash val="solid"/>
                      <a:round/>
                      <a:headEnd type="none" w="med" len="med"/>
                      <a:tailEnd type="none" w="med" len="med"/>
                    </a:lnL>
                  </a:tcPr>
                </a:tc>
                <a:tc>
                  <a:txBody>
                    <a:bodyPr/>
                    <a:lstStyle/>
                    <a:p>
                      <a:pPr algn="ctr">
                        <a:spcBef>
                          <a:spcPts val="200"/>
                        </a:spcBef>
                        <a:spcAft>
                          <a:spcPts val="200"/>
                        </a:spcAft>
                        <a:buNone/>
                      </a:pPr>
                      <a:r>
                        <a:rPr kumimoji="0" lang="en-GB" sz="1800" b="0" i="0" u="none" strike="noStrike" kern="1200" cap="none" spc="0" normalizeH="0" baseline="0" noProof="0">
                          <a:ln>
                            <a:noFill/>
                          </a:ln>
                          <a:solidFill>
                            <a:prstClr val="black"/>
                          </a:solidFill>
                          <a:effectLst/>
                          <a:highlight>
                            <a:srgbClr val="000000"/>
                          </a:highlight>
                          <a:uLnTx/>
                          <a:uFillTx/>
                          <a:latin typeface="Arial" panose="020B0604020202020204" pitchFamily="34" charset="0"/>
                          <a:ea typeface="Times New Roman" panose="02020603050405020304" pitchFamily="18" charset="0"/>
                          <a:cs typeface="Arial" panose="020B0604020202020204" pitchFamily="34" charset="0"/>
                        </a:rPr>
                        <a:t>             XX</a:t>
                      </a:r>
                      <a:endParaRPr lang="en-GB" sz="1600">
                        <a:solidFill>
                          <a:schemeClr val="tx1"/>
                        </a:solidFill>
                        <a:effectLst/>
                        <a:latin typeface="Arial" panose="020B0604020202020204" pitchFamily="34" charset="0"/>
                        <a:ea typeface="SimSun" panose="02010600030101010101" pitchFamily="2" charset="-122"/>
                        <a:cs typeface="Times New Roman" panose="02020603050405020304" pitchFamily="18" charset="0"/>
                      </a:endParaRPr>
                    </a:p>
                  </a:txBody>
                  <a:tcPr marL="68580" marR="68580" marT="0" marB="0" anchor="ctr">
                    <a:lnR w="38100" cap="flat" cmpd="sng" algn="ctr">
                      <a:solidFill>
                        <a:srgbClr val="00B050"/>
                      </a:solidFill>
                      <a:prstDash val="solid"/>
                      <a:round/>
                      <a:headEnd type="none" w="med" len="med"/>
                      <a:tailEnd type="none" w="med" len="med"/>
                    </a:lnR>
                  </a:tcPr>
                </a:tc>
                <a:tc>
                  <a:txBody>
                    <a:bodyPr/>
                    <a:lstStyle/>
                    <a:p>
                      <a:pPr algn="ctr">
                        <a:spcBef>
                          <a:spcPts val="200"/>
                        </a:spcBef>
                        <a:spcAft>
                          <a:spcPts val="200"/>
                        </a:spcAft>
                        <a:buNone/>
                      </a:pPr>
                      <a:r>
                        <a:rPr kumimoji="0" lang="en-GB" sz="1800" b="0" i="0" u="none" strike="noStrike" kern="1200" cap="none" spc="0" normalizeH="0" baseline="0" noProof="0">
                          <a:ln>
                            <a:noFill/>
                          </a:ln>
                          <a:solidFill>
                            <a:prstClr val="black"/>
                          </a:solidFill>
                          <a:effectLst/>
                          <a:highlight>
                            <a:srgbClr val="000000"/>
                          </a:highlight>
                          <a:uLnTx/>
                          <a:uFillTx/>
                          <a:latin typeface="Arial" panose="020B0604020202020204" pitchFamily="34" charset="0"/>
                          <a:ea typeface="Times New Roman" panose="02020603050405020304" pitchFamily="18" charset="0"/>
                          <a:cs typeface="Arial" panose="020B0604020202020204" pitchFamily="34" charset="0"/>
                        </a:rPr>
                        <a:t>             XX</a:t>
                      </a:r>
                      <a:endParaRPr lang="en-GB" sz="1600">
                        <a:solidFill>
                          <a:schemeClr val="tx1"/>
                        </a:solidFill>
                        <a:effectLst/>
                        <a:latin typeface="Arial" panose="020B0604020202020204" pitchFamily="34" charset="0"/>
                        <a:ea typeface="SimSun" panose="02010600030101010101" pitchFamily="2" charset="-122"/>
                        <a:cs typeface="Times New Roman" panose="02020603050405020304" pitchFamily="18" charset="0"/>
                      </a:endParaRPr>
                    </a:p>
                  </a:txBody>
                  <a:tcPr marL="68580" marR="68580" marT="0" marB="0" anchor="ctr">
                    <a:lnL w="38100" cap="flat" cmpd="sng" algn="ctr">
                      <a:solidFill>
                        <a:srgbClr val="00B050"/>
                      </a:solidFill>
                      <a:prstDash val="solid"/>
                      <a:round/>
                      <a:headEnd type="none" w="med" len="med"/>
                      <a:tailEnd type="none" w="med" len="med"/>
                    </a:lnL>
                    <a:lnR w="38100" cap="flat" cmpd="sng" algn="ctr">
                      <a:solidFill>
                        <a:srgbClr val="00B050"/>
                      </a:solidFill>
                      <a:prstDash val="solid"/>
                      <a:round/>
                      <a:headEnd type="none" w="med" len="med"/>
                      <a:tailEnd type="none" w="med" len="med"/>
                    </a:lnR>
                    <a:lnT w="38100" cap="flat" cmpd="sng" algn="ctr">
                      <a:solidFill>
                        <a:srgbClr val="00B050"/>
                      </a:solidFill>
                      <a:prstDash val="solid"/>
                      <a:round/>
                      <a:headEnd type="none" w="med" len="med"/>
                      <a:tailEnd type="none" w="med" len="med"/>
                    </a:lnT>
                    <a:lnB w="38100" cap="flat" cmpd="sng" algn="ctr">
                      <a:solidFill>
                        <a:srgbClr val="00B050"/>
                      </a:solidFill>
                      <a:prstDash val="solid"/>
                      <a:round/>
                      <a:headEnd type="none" w="med" len="med"/>
                      <a:tailEnd type="none" w="med" len="med"/>
                    </a:lnB>
                  </a:tcPr>
                </a:tc>
                <a:tc>
                  <a:txBody>
                    <a:bodyPr/>
                    <a:lstStyle/>
                    <a:p>
                      <a:pPr algn="ctr">
                        <a:spcBef>
                          <a:spcPts val="200"/>
                        </a:spcBef>
                        <a:spcAft>
                          <a:spcPts val="200"/>
                        </a:spcAft>
                        <a:buNone/>
                      </a:pPr>
                      <a:r>
                        <a:rPr kumimoji="0" lang="en-GB" sz="1800" b="0" i="0" u="none" strike="noStrike" kern="1200" cap="none" spc="0" normalizeH="0" baseline="0" noProof="0">
                          <a:ln>
                            <a:noFill/>
                          </a:ln>
                          <a:solidFill>
                            <a:prstClr val="black"/>
                          </a:solidFill>
                          <a:effectLst/>
                          <a:highlight>
                            <a:srgbClr val="000000"/>
                          </a:highlight>
                          <a:uLnTx/>
                          <a:uFillTx/>
                          <a:latin typeface="Arial" panose="020B0604020202020204" pitchFamily="34" charset="0"/>
                          <a:ea typeface="Times New Roman" panose="02020603050405020304" pitchFamily="18" charset="0"/>
                          <a:cs typeface="Arial" panose="020B0604020202020204" pitchFamily="34" charset="0"/>
                        </a:rPr>
                        <a:t>             XX</a:t>
                      </a:r>
                      <a:endParaRPr lang="en-GB" sz="1600">
                        <a:solidFill>
                          <a:schemeClr val="tx1"/>
                        </a:solidFill>
                        <a:effectLst/>
                        <a:latin typeface="Arial" panose="020B0604020202020204" pitchFamily="34" charset="0"/>
                        <a:ea typeface="SimSun" panose="02010600030101010101" pitchFamily="2" charset="-122"/>
                        <a:cs typeface="Times New Roman" panose="02020603050405020304" pitchFamily="18" charset="0"/>
                      </a:endParaRPr>
                    </a:p>
                  </a:txBody>
                  <a:tcPr marL="68580" marR="68580" marT="0" marB="0" anchor="ctr">
                    <a:lnL w="38100" cap="flat" cmpd="sng" algn="ctr">
                      <a:solidFill>
                        <a:srgbClr val="00B050"/>
                      </a:solidFill>
                      <a:prstDash val="solid"/>
                      <a:round/>
                      <a:headEnd type="none" w="med" len="med"/>
                      <a:tailEnd type="none" w="med" len="med"/>
                    </a:lnL>
                  </a:tcPr>
                </a:tc>
                <a:extLst>
                  <a:ext uri="{0D108BD9-81ED-4DB2-BD59-A6C34878D82A}">
                    <a16:rowId xmlns:a16="http://schemas.microsoft.com/office/drawing/2014/main" val="537747682"/>
                  </a:ext>
                </a:extLst>
              </a:tr>
            </a:tbl>
          </a:graphicData>
        </a:graphic>
      </p:graphicFrame>
      <p:sp>
        <p:nvSpPr>
          <p:cNvPr id="13" name="TextBox 12">
            <a:extLst>
              <a:ext uri="{FF2B5EF4-FFF2-40B4-BE49-F238E27FC236}">
                <a16:creationId xmlns:a16="http://schemas.microsoft.com/office/drawing/2014/main" id="{E724FBA9-ABA9-57FE-1BCF-C0A5748ABF9A}"/>
              </a:ext>
            </a:extLst>
          </p:cNvPr>
          <p:cNvSpPr txBox="1"/>
          <p:nvPr/>
        </p:nvSpPr>
        <p:spPr>
          <a:xfrm>
            <a:off x="8520633" y="247003"/>
            <a:ext cx="3209544" cy="584775"/>
          </a:xfrm>
          <a:prstGeom prst="rect">
            <a:avLst/>
          </a:prstGeom>
          <a:noFill/>
          <a:ln w="19050">
            <a:solidFill>
              <a:srgbClr val="FF0000"/>
            </a:solidFill>
          </a:ln>
        </p:spPr>
        <p:txBody>
          <a:bodyPr wrap="square" rtlCol="0">
            <a:spAutoFit/>
          </a:bodyPr>
          <a:lstStyle/>
          <a:p>
            <a:r>
              <a:rPr lang="en-GB" sz="1600">
                <a:latin typeface="Arial" panose="020B0604020202020204" pitchFamily="34" charset="0"/>
                <a:cs typeface="Arial" panose="020B0604020202020204" pitchFamily="34" charset="0"/>
              </a:rPr>
              <a:t>Company: first DCO, IPCW with lung NETS grouped into epNETS</a:t>
            </a:r>
          </a:p>
        </p:txBody>
      </p:sp>
      <p:sp>
        <p:nvSpPr>
          <p:cNvPr id="16" name="TextBox 15">
            <a:extLst>
              <a:ext uri="{FF2B5EF4-FFF2-40B4-BE49-F238E27FC236}">
                <a16:creationId xmlns:a16="http://schemas.microsoft.com/office/drawing/2014/main" id="{F29BFEA6-FFC7-2E24-EB3D-B6F7EEEA5E1D}"/>
              </a:ext>
            </a:extLst>
          </p:cNvPr>
          <p:cNvSpPr txBox="1"/>
          <p:nvPr/>
        </p:nvSpPr>
        <p:spPr>
          <a:xfrm>
            <a:off x="2637842" y="3252732"/>
            <a:ext cx="3381957" cy="584775"/>
          </a:xfrm>
          <a:prstGeom prst="rect">
            <a:avLst/>
          </a:prstGeom>
          <a:noFill/>
          <a:ln w="19050">
            <a:solidFill>
              <a:srgbClr val="00B050"/>
            </a:solidFill>
          </a:ln>
        </p:spPr>
        <p:txBody>
          <a:bodyPr wrap="square" rtlCol="0">
            <a:spAutoFit/>
          </a:bodyPr>
          <a:lstStyle/>
          <a:p>
            <a:r>
              <a:rPr lang="en-GB" sz="1600">
                <a:latin typeface="Arial" panose="020B0604020202020204" pitchFamily="34" charset="0"/>
                <a:cs typeface="Arial" panose="020B0604020202020204" pitchFamily="34" charset="0"/>
              </a:rPr>
              <a:t>EAG prefer: updated DCO, RPSFTM and lung NETs separated</a:t>
            </a:r>
          </a:p>
        </p:txBody>
      </p:sp>
      <p:cxnSp>
        <p:nvCxnSpPr>
          <p:cNvPr id="21" name="Connector: Elbow 20">
            <a:extLst>
              <a:ext uri="{FF2B5EF4-FFF2-40B4-BE49-F238E27FC236}">
                <a16:creationId xmlns:a16="http://schemas.microsoft.com/office/drawing/2014/main" id="{A91945EC-8894-250B-1C4A-29C179706097}"/>
              </a:ext>
            </a:extLst>
          </p:cNvPr>
          <p:cNvCxnSpPr>
            <a:cxnSpLocks/>
            <a:endCxn id="6" idx="3"/>
          </p:cNvCxnSpPr>
          <p:nvPr/>
        </p:nvCxnSpPr>
        <p:spPr>
          <a:xfrm rot="5400000">
            <a:off x="10620243" y="1329853"/>
            <a:ext cx="1243041" cy="246892"/>
          </a:xfrm>
          <a:prstGeom prst="bentConnector2">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5" name="TextBox 24">
            <a:extLst>
              <a:ext uri="{FF2B5EF4-FFF2-40B4-BE49-F238E27FC236}">
                <a16:creationId xmlns:a16="http://schemas.microsoft.com/office/drawing/2014/main" id="{73E6E9C0-AA19-1986-D31F-E6A930925755}"/>
              </a:ext>
            </a:extLst>
          </p:cNvPr>
          <p:cNvSpPr txBox="1"/>
          <p:nvPr/>
        </p:nvSpPr>
        <p:spPr>
          <a:xfrm>
            <a:off x="6305555" y="3252731"/>
            <a:ext cx="5133963" cy="830997"/>
          </a:xfrm>
          <a:prstGeom prst="rect">
            <a:avLst/>
          </a:prstGeom>
          <a:noFill/>
          <a:ln w="19050">
            <a:solidFill>
              <a:schemeClr val="tx1"/>
            </a:solidFill>
          </a:ln>
        </p:spPr>
        <p:txBody>
          <a:bodyPr wrap="square" rtlCol="0">
            <a:spAutoFit/>
          </a:bodyPr>
          <a:lstStyle/>
          <a:p>
            <a:r>
              <a:rPr lang="en-GB" sz="1600">
                <a:latin typeface="Arial" panose="020B0604020202020204" pitchFamily="34" charset="0"/>
                <a:cs typeface="Arial" panose="020B0604020202020204" pitchFamily="34" charset="0"/>
              </a:rPr>
              <a:t>Method of crossover adjustment only matters if using updated DCO and lung NETs grouped as part of epNETs (HRs above or below 1 depending on method)</a:t>
            </a:r>
          </a:p>
        </p:txBody>
      </p:sp>
      <p:cxnSp>
        <p:nvCxnSpPr>
          <p:cNvPr id="27" name="Straight Arrow Connector 26">
            <a:extLst>
              <a:ext uri="{FF2B5EF4-FFF2-40B4-BE49-F238E27FC236}">
                <a16:creationId xmlns:a16="http://schemas.microsoft.com/office/drawing/2014/main" id="{91CF5D09-5269-8CD9-85AA-60AD671FBA38}"/>
              </a:ext>
            </a:extLst>
          </p:cNvPr>
          <p:cNvCxnSpPr/>
          <p:nvPr/>
        </p:nvCxnSpPr>
        <p:spPr>
          <a:xfrm flipV="1">
            <a:off x="6656070" y="2988478"/>
            <a:ext cx="0" cy="261855"/>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8" name="Straight Arrow Connector 27">
            <a:extLst>
              <a:ext uri="{FF2B5EF4-FFF2-40B4-BE49-F238E27FC236}">
                <a16:creationId xmlns:a16="http://schemas.microsoft.com/office/drawing/2014/main" id="{9AF06605-88C0-2D81-7D43-7DF1D42DF6F2}"/>
              </a:ext>
            </a:extLst>
          </p:cNvPr>
          <p:cNvCxnSpPr/>
          <p:nvPr/>
        </p:nvCxnSpPr>
        <p:spPr>
          <a:xfrm flipV="1">
            <a:off x="9219438" y="2990875"/>
            <a:ext cx="0" cy="261855"/>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4376590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Guide with 'background' selected" descr="Sections to be covered in the presentation. ">
            <a:extLst>
              <a:ext uri="{FF2B5EF4-FFF2-40B4-BE49-F238E27FC236}">
                <a16:creationId xmlns:a16="http://schemas.microsoft.com/office/drawing/2014/main" id="{B2CE1EC4-9D1A-A984-B594-1C7354CFC7A5}"/>
              </a:ext>
            </a:extLst>
          </p:cNvPr>
          <p:cNvSpPr>
            <a:spLocks noGrp="1"/>
          </p:cNvSpPr>
          <p:nvPr>
            <p:ph type="subTitle" idx="1"/>
          </p:nvPr>
        </p:nvSpPr>
        <p:spPr>
          <a:xfrm>
            <a:off x="724988" y="2591284"/>
            <a:ext cx="10026139" cy="2916438"/>
          </a:xfrm>
        </p:spPr>
        <p:txBody>
          <a:bodyPr>
            <a:noAutofit/>
          </a:bodyPr>
          <a:lstStyle/>
          <a:p>
            <a:pPr marL="457200" indent="-457200">
              <a:buSzPts val="2200"/>
              <a:buFont typeface="Wingdings" panose="05000000000000000000" pitchFamily="2" charset="2"/>
              <a:buChar char="ü"/>
            </a:pPr>
            <a:r>
              <a:rPr lang="en-GB" sz="2800"/>
              <a:t>Key issues &amp; decision problem</a:t>
            </a:r>
          </a:p>
          <a:p>
            <a:pPr marL="457200" indent="-457200">
              <a:buSzPts val="2200"/>
              <a:buFont typeface="Wingdings" pitchFamily="2" charset="2"/>
              <a:buChar char="q"/>
            </a:pPr>
            <a:r>
              <a:rPr lang="en-GB" sz="2800"/>
              <a:t>Clinical effectiveness</a:t>
            </a:r>
          </a:p>
          <a:p>
            <a:pPr marL="457200" indent="-457200">
              <a:buSzPts val="2200"/>
              <a:buFont typeface="Wingdings" pitchFamily="2" charset="2"/>
              <a:buChar char="q"/>
            </a:pPr>
            <a:r>
              <a:rPr lang="en-GB" sz="2800"/>
              <a:t>Modelling and cost effectiveness</a:t>
            </a:r>
          </a:p>
          <a:p>
            <a:pPr marL="457200" indent="-457200">
              <a:buSzPts val="2000"/>
              <a:buFont typeface="Wingdings" pitchFamily="2" charset="2"/>
              <a:buChar char="q"/>
            </a:pPr>
            <a:r>
              <a:rPr lang="en-GB" sz="2800"/>
              <a:t>Other considerations </a:t>
            </a:r>
          </a:p>
          <a:p>
            <a:pPr marL="457200" indent="-457200">
              <a:buSzPts val="2000"/>
              <a:buFont typeface="Wingdings" pitchFamily="2" charset="2"/>
              <a:buChar char="q"/>
            </a:pPr>
            <a:r>
              <a:rPr lang="en-GB" sz="2800"/>
              <a:t>Summary</a:t>
            </a:r>
          </a:p>
          <a:p>
            <a:endParaRPr lang="en-GB" sz="2800"/>
          </a:p>
        </p:txBody>
      </p:sp>
      <p:sp>
        <p:nvSpPr>
          <p:cNvPr id="6" name="Title 4">
            <a:extLst>
              <a:ext uri="{FF2B5EF4-FFF2-40B4-BE49-F238E27FC236}">
                <a16:creationId xmlns:a16="http://schemas.microsoft.com/office/drawing/2014/main" id="{0951B50B-4BB9-0432-1181-D16F51213852}"/>
              </a:ext>
            </a:extLst>
          </p:cNvPr>
          <p:cNvSpPr>
            <a:spLocks noGrp="1"/>
          </p:cNvSpPr>
          <p:nvPr>
            <p:ph type="ctrTitle"/>
          </p:nvPr>
        </p:nvSpPr>
        <p:spPr>
          <a:xfrm>
            <a:off x="724988" y="328857"/>
            <a:ext cx="10401552" cy="2042841"/>
          </a:xfrm>
        </p:spPr>
        <p:txBody>
          <a:bodyPr>
            <a:normAutofit fontScale="90000"/>
          </a:bodyPr>
          <a:lstStyle/>
          <a:p>
            <a:r>
              <a:rPr lang="en-GB" sz="4000" b="1">
                <a:effectLst/>
                <a:ea typeface="Calibri" panose="020F0502020204030204" pitchFamily="34" charset="0"/>
                <a:cs typeface="Times New Roman" panose="02020603050405020304" pitchFamily="18" charset="0"/>
              </a:rPr>
              <a:t>Cabozantinib for treating advanced neuroendocrine tumours that have progressed after systemic treatment </a:t>
            </a:r>
            <a:r>
              <a:rPr lang="en-GB"/>
              <a:t>[ID6474]</a:t>
            </a:r>
          </a:p>
        </p:txBody>
      </p:sp>
    </p:spTree>
    <p:extLst>
      <p:ext uri="{BB962C8B-B14F-4D97-AF65-F5344CB8AC3E}">
        <p14:creationId xmlns:p14="http://schemas.microsoft.com/office/powerpoint/2010/main" val="343692952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63C09BC-564F-D802-2457-23F18E193EF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E8CAC85-C7AE-64D9-3D00-8CC217266D91}"/>
              </a:ext>
            </a:extLst>
          </p:cNvPr>
          <p:cNvSpPr>
            <a:spLocks noGrp="1"/>
          </p:cNvSpPr>
          <p:nvPr>
            <p:ph type="title"/>
          </p:nvPr>
        </p:nvSpPr>
        <p:spPr>
          <a:xfrm>
            <a:off x="290651" y="145173"/>
            <a:ext cx="11610692" cy="607384"/>
          </a:xfrm>
        </p:spPr>
        <p:txBody>
          <a:bodyPr>
            <a:noAutofit/>
          </a:bodyPr>
          <a:lstStyle/>
          <a:p>
            <a:r>
              <a:rPr lang="en-GB"/>
              <a:t>Indirect treatment comparison (ITC)</a:t>
            </a:r>
          </a:p>
        </p:txBody>
      </p:sp>
      <p:sp>
        <p:nvSpPr>
          <p:cNvPr id="8" name="Text Placeholder 2" descr="Background: No head-to-head data available after 6 months. At clarification, company conducted PSM analysis of changes in best VA between LEROS (ITT) and CaRS-I &amp; II at Month 24&#10;Sex, age, genotype, month since recent &amp; first symptom onset, number of symptomatic eyes, and logMAR for left and right at baseline, were the prognostic factors included in PSM &#10;68 of 84 available people from CaRS I and CaRS II matched to 68 of 125 LEROS ITT population &#10;&#10;">
            <a:extLst>
              <a:ext uri="{FF2B5EF4-FFF2-40B4-BE49-F238E27FC236}">
                <a16:creationId xmlns:a16="http://schemas.microsoft.com/office/drawing/2014/main" id="{62F6A1B4-4D31-EBF8-E393-457FED1F275A}"/>
              </a:ext>
            </a:extLst>
          </p:cNvPr>
          <p:cNvSpPr>
            <a:spLocks noGrp="1"/>
          </p:cNvSpPr>
          <p:nvPr>
            <p:ph type="body" sz="quarter" idx="12"/>
          </p:nvPr>
        </p:nvSpPr>
        <p:spPr>
          <a:xfrm>
            <a:off x="290651" y="825755"/>
            <a:ext cx="11691798" cy="1516691"/>
          </a:xfrm>
          <a:ln w="28575">
            <a:solidFill>
              <a:schemeClr val="accent1"/>
            </a:solidFill>
          </a:ln>
        </p:spPr>
        <p:txBody>
          <a:bodyPr/>
          <a:lstStyle/>
          <a:p>
            <a:pPr marL="284400" indent="-284400">
              <a:lnSpc>
                <a:spcPts val="2160"/>
              </a:lnSpc>
              <a:spcBef>
                <a:spcPts val="0"/>
              </a:spcBef>
            </a:pPr>
            <a:r>
              <a:rPr lang="en-GB" b="1"/>
              <a:t>Company</a:t>
            </a:r>
          </a:p>
          <a:p>
            <a:pPr marL="285750" indent="-285750">
              <a:lnSpc>
                <a:spcPts val="2160"/>
              </a:lnSpc>
              <a:spcBef>
                <a:spcPts val="0"/>
              </a:spcBef>
              <a:buFont typeface="Arial" panose="020B0604020202020204" pitchFamily="34" charset="0"/>
              <a:buChar char="•"/>
            </a:pPr>
            <a:r>
              <a:rPr lang="en-GB"/>
              <a:t>Company considered BSC to be the most appropriate comparator for </a:t>
            </a:r>
            <a:r>
              <a:rPr lang="en-GB" err="1"/>
              <a:t>cabozantinib</a:t>
            </a:r>
            <a:r>
              <a:rPr lang="en-GB"/>
              <a:t> → did not present ITCs for other comparators in NICE scope (</a:t>
            </a:r>
            <a:r>
              <a:rPr lang="en-GB" err="1"/>
              <a:t>everolimus</a:t>
            </a:r>
            <a:r>
              <a:rPr lang="en-GB"/>
              <a:t>, sunitinib &amp; PRRT)</a:t>
            </a:r>
          </a:p>
          <a:p>
            <a:pPr marL="285750" indent="-285750">
              <a:lnSpc>
                <a:spcPts val="2160"/>
              </a:lnSpc>
              <a:spcBef>
                <a:spcPts val="0"/>
              </a:spcBef>
              <a:buFont typeface="Arial" panose="020B0604020202020204" pitchFamily="34" charset="0"/>
              <a:buChar char="•"/>
            </a:pPr>
            <a:r>
              <a:rPr lang="en-GB"/>
              <a:t>Feasibility study suggested that due to small sample size in CABINET, differences in population and treatment effect modifiers, robust ITCs could not be conducted </a:t>
            </a:r>
          </a:p>
        </p:txBody>
      </p:sp>
      <p:sp>
        <p:nvSpPr>
          <p:cNvPr id="12" name="Text Placeholder 2" descr="Background: No head-to-head data available after 6 months. At clarification, company conducted PSM analysis of changes in best VA between LEROS (ITT) and CaRS-I &amp; II at Month 24&#10;Sex, age, genotype, month since recent &amp; first symptom onset, number of symptomatic eyes, and logMAR for left and right at baseline, were the prognostic factors included in PSM &#10;68 of 84 available people from CaRS I and CaRS II matched to 68 of 125 LEROS ITT population &#10;&#10;">
            <a:extLst>
              <a:ext uri="{FF2B5EF4-FFF2-40B4-BE49-F238E27FC236}">
                <a16:creationId xmlns:a16="http://schemas.microsoft.com/office/drawing/2014/main" id="{6664EA99-A0D0-C8A3-AE20-8DDEDC7E8612}"/>
              </a:ext>
            </a:extLst>
          </p:cNvPr>
          <p:cNvSpPr txBox="1">
            <a:spLocks/>
          </p:cNvSpPr>
          <p:nvPr/>
        </p:nvSpPr>
        <p:spPr>
          <a:xfrm>
            <a:off x="290650" y="2379045"/>
            <a:ext cx="11691799" cy="3383580"/>
          </a:xfrm>
          <a:prstGeom prst="rect">
            <a:avLst/>
          </a:prstGeom>
          <a:solidFill>
            <a:schemeClr val="bg1"/>
          </a:solidFill>
          <a:ln w="28575">
            <a:solidFill>
              <a:schemeClr val="tx1"/>
            </a:solidFill>
          </a:ln>
        </p:spPr>
        <p:txBody>
          <a:bodyPr vert="horz" lIns="91440" tIns="45720" rIns="91440" bIns="45720" rtlCol="0">
            <a:noAutofit/>
          </a:bodyPr>
          <a:lstStyle>
            <a:lvl1pPr marL="0" indent="0" algn="l" defTabSz="914400" rtl="0" eaLnBrk="1" latinLnBrk="0" hangingPunct="1">
              <a:lnSpc>
                <a:spcPct val="114000"/>
              </a:lnSpc>
              <a:spcBef>
                <a:spcPts val="1000"/>
              </a:spcBef>
              <a:buFont typeface="Arial" panose="020B0604020202020204" pitchFamily="34" charset="0"/>
              <a:buNone/>
              <a:defRPr sz="1800" kern="1200">
                <a:solidFill>
                  <a:schemeClr val="tx1"/>
                </a:solidFill>
                <a:latin typeface="Arial" panose="020B0604020202020204" pitchFamily="34" charset="0"/>
                <a:ea typeface="Lato" panose="020F0502020204030203" pitchFamily="34" charset="0"/>
                <a:cs typeface="Arial" panose="020B0604020202020204" pitchFamily="34" charset="0"/>
              </a:defRPr>
            </a:lvl1pPr>
            <a:lvl2pPr marL="685800" indent="-228600" algn="l" defTabSz="914400" rtl="0" eaLnBrk="1" latinLnBrk="0" hangingPunct="1">
              <a:lnSpc>
                <a:spcPct val="114000"/>
              </a:lnSpc>
              <a:spcBef>
                <a:spcPts val="500"/>
              </a:spcBef>
              <a:buFont typeface="Arial" panose="020B0604020202020204" pitchFamily="34" charset="0"/>
              <a:buChar char="•"/>
              <a:defRPr sz="1800" kern="1200">
                <a:solidFill>
                  <a:schemeClr val="tx1"/>
                </a:solidFill>
                <a:latin typeface="Arial" panose="020B0604020202020204" pitchFamily="34" charset="0"/>
                <a:ea typeface="Lato" panose="020F0502020204030203" pitchFamily="34" charset="0"/>
                <a:cs typeface="+mn-cs"/>
              </a:defRPr>
            </a:lvl2pPr>
            <a:lvl3pPr marL="1143000" indent="-228600" algn="l" defTabSz="914400" rtl="0" eaLnBrk="1" latinLnBrk="0" hangingPunct="1">
              <a:lnSpc>
                <a:spcPct val="114000"/>
              </a:lnSpc>
              <a:spcBef>
                <a:spcPts val="500"/>
              </a:spcBef>
              <a:buFont typeface="Arial" panose="020B0604020202020204" pitchFamily="34" charset="0"/>
              <a:buChar char="•"/>
              <a:defRPr sz="1800" kern="1200">
                <a:solidFill>
                  <a:schemeClr val="tx1"/>
                </a:solidFill>
                <a:latin typeface="Arial" panose="020B0604020202020204" pitchFamily="34" charset="0"/>
                <a:ea typeface="Lato" panose="020F0502020204030203" pitchFamily="34" charset="0"/>
                <a:cs typeface="+mn-cs"/>
              </a:defRPr>
            </a:lvl3pPr>
            <a:lvl4pPr marL="1600200" indent="-228600" algn="l" defTabSz="914400" rtl="0" eaLnBrk="1" latinLnBrk="0" hangingPunct="1">
              <a:lnSpc>
                <a:spcPct val="114000"/>
              </a:lnSpc>
              <a:spcBef>
                <a:spcPts val="500"/>
              </a:spcBef>
              <a:buFont typeface="Arial" panose="020B0604020202020204" pitchFamily="34" charset="0"/>
              <a:buChar char="•"/>
              <a:defRPr sz="1800" kern="1200">
                <a:solidFill>
                  <a:schemeClr val="tx1"/>
                </a:solidFill>
                <a:latin typeface="Arial" panose="020B0604020202020204" pitchFamily="34" charset="0"/>
                <a:ea typeface="Lato" panose="020F0502020204030203" pitchFamily="34" charset="0"/>
                <a:cs typeface="+mn-cs"/>
              </a:defRPr>
            </a:lvl4pPr>
            <a:lvl5pPr marL="2057400" indent="-228600" algn="l" defTabSz="914400" rtl="0" eaLnBrk="1" latinLnBrk="0" hangingPunct="1">
              <a:lnSpc>
                <a:spcPct val="114000"/>
              </a:lnSpc>
              <a:spcBef>
                <a:spcPts val="500"/>
              </a:spcBef>
              <a:buFont typeface="Arial" panose="020B0604020202020204" pitchFamily="34" charset="0"/>
              <a:buChar char="•"/>
              <a:defRPr sz="1800" kern="1200">
                <a:solidFill>
                  <a:schemeClr val="tx1"/>
                </a:solidFill>
                <a:latin typeface="Arial" panose="020B0604020202020204" pitchFamily="34" charset="0"/>
                <a:ea typeface="Lato" panose="020F0502020204030203" pitchFamily="34"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84400" indent="-284400">
              <a:lnSpc>
                <a:spcPts val="2160"/>
              </a:lnSpc>
            </a:pPr>
            <a:r>
              <a:rPr lang="en-GB" b="1"/>
              <a:t>EAG</a:t>
            </a:r>
          </a:p>
          <a:p>
            <a:pPr marL="285750" indent="-285750">
              <a:lnSpc>
                <a:spcPts val="2160"/>
              </a:lnSpc>
              <a:spcBef>
                <a:spcPts val="0"/>
              </a:spcBef>
              <a:buFont typeface="Arial" panose="020B0604020202020204" pitchFamily="34" charset="0"/>
              <a:buChar char="•"/>
            </a:pPr>
            <a:r>
              <a:rPr lang="en-GB"/>
              <a:t>Performed simple Bucher exploratory ITCs between </a:t>
            </a:r>
            <a:r>
              <a:rPr lang="en-GB" err="1"/>
              <a:t>cabozantinib</a:t>
            </a:r>
            <a:r>
              <a:rPr lang="en-GB"/>
              <a:t> vs. </a:t>
            </a:r>
            <a:r>
              <a:rPr lang="en-GB" err="1"/>
              <a:t>everolimus</a:t>
            </a:r>
            <a:r>
              <a:rPr lang="en-GB"/>
              <a:t> and sunitinib for PFS and OS → used HR from CABINET &amp; relevant trials for PFS and OS instead of IPD data</a:t>
            </a:r>
          </a:p>
          <a:p>
            <a:pPr marL="285750" indent="-285750">
              <a:lnSpc>
                <a:spcPts val="2160"/>
              </a:lnSpc>
              <a:spcBef>
                <a:spcPts val="0"/>
              </a:spcBef>
              <a:buFont typeface="Arial" panose="020B0604020202020204" pitchFamily="34" charset="0"/>
              <a:buChar char="•"/>
            </a:pPr>
            <a:r>
              <a:rPr lang="en-GB"/>
              <a:t>Did not perform a systematic literature review, but used 4 trials from TA449 and TA539: </a:t>
            </a:r>
          </a:p>
          <a:p>
            <a:pPr marL="971550" lvl="1" indent="-285750">
              <a:lnSpc>
                <a:spcPts val="2160"/>
              </a:lnSpc>
              <a:spcBef>
                <a:spcPts val="0"/>
              </a:spcBef>
              <a:buFont typeface="Courier New" panose="02070309020205020404" pitchFamily="49" charset="0"/>
              <a:buChar char="o"/>
            </a:pPr>
            <a:r>
              <a:rPr lang="en-GB"/>
              <a:t>RADIANT-3, RADIANT-4, NETTER-1 and Raymond et al 2011</a:t>
            </a:r>
          </a:p>
          <a:p>
            <a:pPr marL="285750" indent="-285750">
              <a:lnSpc>
                <a:spcPts val="2160"/>
              </a:lnSpc>
              <a:spcBef>
                <a:spcPts val="0"/>
              </a:spcBef>
              <a:buFont typeface="Arial" panose="020B0604020202020204" pitchFamily="34" charset="0"/>
              <a:buChar char="•"/>
            </a:pPr>
            <a:r>
              <a:rPr lang="en-GB"/>
              <a:t>NETTER-1: PRRT &amp; octreotide vs octreotide, was excluded as it only included people with midgut NETs, and did not include BSC as a common comparator → EAG excluded PRRT from its analysis</a:t>
            </a:r>
          </a:p>
          <a:p>
            <a:pPr marL="285750" indent="-285750">
              <a:lnSpc>
                <a:spcPts val="2160"/>
              </a:lnSpc>
              <a:spcBef>
                <a:spcPts val="0"/>
              </a:spcBef>
              <a:buFont typeface="Arial" panose="020B0604020202020204" pitchFamily="34" charset="0"/>
              <a:buChar char="•"/>
            </a:pPr>
            <a:r>
              <a:rPr lang="en-GB"/>
              <a:t>ITCs are associated with some limitations, such as differences in populations and number of prior therapies. Also lung NET patients are only eligible for </a:t>
            </a:r>
            <a:r>
              <a:rPr lang="en-GB" err="1"/>
              <a:t>cabozantinib</a:t>
            </a:r>
            <a:r>
              <a:rPr lang="en-GB"/>
              <a:t> if they have non-functional tumours and prior chemotherapy – not presented separately in the evidence, ITCs include patients who will not be eligible for </a:t>
            </a:r>
            <a:r>
              <a:rPr lang="en-GB" err="1"/>
              <a:t>cabozantinib</a:t>
            </a:r>
            <a:r>
              <a:rPr lang="en-GB"/>
              <a:t> →</a:t>
            </a:r>
            <a:r>
              <a:rPr lang="en-GB">
                <a:sym typeface="Wingdings" panose="05000000000000000000" pitchFamily="2" charset="2"/>
              </a:rPr>
              <a:t> ITC results should be interpreted in context of exploratory analyses </a:t>
            </a:r>
          </a:p>
          <a:p>
            <a:pPr marL="285750" indent="-285750">
              <a:lnSpc>
                <a:spcPts val="2160"/>
              </a:lnSpc>
              <a:spcBef>
                <a:spcPts val="0"/>
              </a:spcBef>
              <a:buFont typeface="Arial" panose="020B0604020202020204" pitchFamily="34" charset="0"/>
              <a:buChar char="•"/>
            </a:pPr>
            <a:r>
              <a:rPr lang="en-GB">
                <a:sym typeface="Wingdings" panose="05000000000000000000" pitchFamily="2" charset="2"/>
              </a:rPr>
              <a:t>More advanced methods such as MAICs, could resolve some uncertainties associated with its ITCs</a:t>
            </a:r>
            <a:endParaRPr lang="en-GB"/>
          </a:p>
        </p:txBody>
      </p:sp>
      <p:sp>
        <p:nvSpPr>
          <p:cNvPr id="4" name="Text Placeholder 13">
            <a:extLst>
              <a:ext uri="{FF2B5EF4-FFF2-40B4-BE49-F238E27FC236}">
                <a16:creationId xmlns:a16="http://schemas.microsoft.com/office/drawing/2014/main" id="{B01649DC-3849-F3EB-090E-249D92D041A4}"/>
              </a:ext>
            </a:extLst>
          </p:cNvPr>
          <p:cNvSpPr txBox="1">
            <a:spLocks/>
          </p:cNvSpPr>
          <p:nvPr/>
        </p:nvSpPr>
        <p:spPr>
          <a:xfrm>
            <a:off x="180975" y="6424789"/>
            <a:ext cx="12011025" cy="433212"/>
          </a:xfrm>
          <a:prstGeom prst="rect">
            <a:avLst/>
          </a:prstGeom>
          <a:solidFill>
            <a:schemeClr val="bg1"/>
          </a:solidFill>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1400" kern="1200">
                <a:solidFill>
                  <a:schemeClr val="tx1"/>
                </a:solidFill>
                <a:latin typeface="+mn-lt"/>
                <a:ea typeface="Inter" charset="0"/>
                <a:cs typeface="Inter"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1200">
                <a:latin typeface="Arial" panose="020B0604020202020204" pitchFamily="34" charset="0"/>
                <a:ea typeface="Lato" panose="020F0502020204030203" pitchFamily="34" charset="0"/>
                <a:cs typeface="Arial" panose="020B0604020202020204" pitchFamily="34" charset="0"/>
              </a:rPr>
              <a:t>Abbreviations: BSC, best supportive care; HR, hazard ratio; IPD, individual patient data; ITC, indirect treatment comparison; MAICs, matching-adjusted indirect comparison; NETs, neuroendocrine tumour; OS, overall survival; PFS, progression-free survival; PRRT, peptide receptor radionuclide therapy</a:t>
            </a:r>
          </a:p>
        </p:txBody>
      </p:sp>
      <p:sp>
        <p:nvSpPr>
          <p:cNvPr id="3" name="Text Placeholder 2" descr="Background: No head-to-head data available after 6 months. At clarification, company conducted PSM analysis of changes in best VA between LEROS (ITT) and CaRS-I &amp; II at Month 24&#10;Sex, age, genotype, month since recent &amp; first symptom onset, number of symptomatic eyes, and logMAR for left and right at baseline, were the prognostic factors included in PSM &#10;68 of 84 available people from CaRS I and CaRS II matched to 68 of 125 LEROS ITT population &#10;&#10;">
            <a:extLst>
              <a:ext uri="{FF2B5EF4-FFF2-40B4-BE49-F238E27FC236}">
                <a16:creationId xmlns:a16="http://schemas.microsoft.com/office/drawing/2014/main" id="{A79BCAD2-4662-C6EE-66F9-F7124230F44D}"/>
              </a:ext>
            </a:extLst>
          </p:cNvPr>
          <p:cNvSpPr txBox="1">
            <a:spLocks/>
          </p:cNvSpPr>
          <p:nvPr/>
        </p:nvSpPr>
        <p:spPr>
          <a:xfrm>
            <a:off x="281125" y="5813233"/>
            <a:ext cx="11691797" cy="582981"/>
          </a:xfrm>
          <a:prstGeom prst="rect">
            <a:avLst/>
          </a:prstGeom>
          <a:solidFill>
            <a:schemeClr val="bg1"/>
          </a:solidFill>
          <a:ln w="28575">
            <a:solidFill>
              <a:schemeClr val="tx1"/>
            </a:solidFill>
          </a:ln>
        </p:spPr>
        <p:txBody>
          <a:bodyPr vert="horz" lIns="91440" tIns="45720" rIns="91440" bIns="45720" rtlCol="0">
            <a:noAutofit/>
          </a:bodyPr>
          <a:lstStyle>
            <a:lvl1pPr marL="0" indent="0" algn="l" defTabSz="914400" rtl="0" eaLnBrk="1" latinLnBrk="0" hangingPunct="1">
              <a:lnSpc>
                <a:spcPct val="114000"/>
              </a:lnSpc>
              <a:spcBef>
                <a:spcPts val="1000"/>
              </a:spcBef>
              <a:buFont typeface="Arial" panose="020B0604020202020204" pitchFamily="34" charset="0"/>
              <a:buNone/>
              <a:defRPr sz="1800" kern="1200">
                <a:solidFill>
                  <a:schemeClr val="tx1"/>
                </a:solidFill>
                <a:latin typeface="Arial" panose="020B0604020202020204" pitchFamily="34" charset="0"/>
                <a:ea typeface="Lato" panose="020F0502020204030203" pitchFamily="34" charset="0"/>
                <a:cs typeface="Arial" panose="020B0604020202020204" pitchFamily="34" charset="0"/>
              </a:defRPr>
            </a:lvl1pPr>
            <a:lvl2pPr marL="685800" indent="-228600" algn="l" defTabSz="914400" rtl="0" eaLnBrk="1" latinLnBrk="0" hangingPunct="1">
              <a:lnSpc>
                <a:spcPct val="114000"/>
              </a:lnSpc>
              <a:spcBef>
                <a:spcPts val="500"/>
              </a:spcBef>
              <a:buFont typeface="Arial" panose="020B0604020202020204" pitchFamily="34" charset="0"/>
              <a:buChar char="•"/>
              <a:defRPr sz="1800" kern="1200">
                <a:solidFill>
                  <a:schemeClr val="tx1"/>
                </a:solidFill>
                <a:latin typeface="Arial" panose="020B0604020202020204" pitchFamily="34" charset="0"/>
                <a:ea typeface="Lato" panose="020F0502020204030203" pitchFamily="34" charset="0"/>
                <a:cs typeface="+mn-cs"/>
              </a:defRPr>
            </a:lvl2pPr>
            <a:lvl3pPr marL="1143000" indent="-228600" algn="l" defTabSz="914400" rtl="0" eaLnBrk="1" latinLnBrk="0" hangingPunct="1">
              <a:lnSpc>
                <a:spcPct val="114000"/>
              </a:lnSpc>
              <a:spcBef>
                <a:spcPts val="500"/>
              </a:spcBef>
              <a:buFont typeface="Arial" panose="020B0604020202020204" pitchFamily="34" charset="0"/>
              <a:buChar char="•"/>
              <a:defRPr sz="1800" kern="1200">
                <a:solidFill>
                  <a:schemeClr val="tx1"/>
                </a:solidFill>
                <a:latin typeface="Arial" panose="020B0604020202020204" pitchFamily="34" charset="0"/>
                <a:ea typeface="Lato" panose="020F0502020204030203" pitchFamily="34" charset="0"/>
                <a:cs typeface="+mn-cs"/>
              </a:defRPr>
            </a:lvl3pPr>
            <a:lvl4pPr marL="1600200" indent="-228600" algn="l" defTabSz="914400" rtl="0" eaLnBrk="1" latinLnBrk="0" hangingPunct="1">
              <a:lnSpc>
                <a:spcPct val="114000"/>
              </a:lnSpc>
              <a:spcBef>
                <a:spcPts val="500"/>
              </a:spcBef>
              <a:buFont typeface="Arial" panose="020B0604020202020204" pitchFamily="34" charset="0"/>
              <a:buChar char="•"/>
              <a:defRPr sz="1800" kern="1200">
                <a:solidFill>
                  <a:schemeClr val="tx1"/>
                </a:solidFill>
                <a:latin typeface="Arial" panose="020B0604020202020204" pitchFamily="34" charset="0"/>
                <a:ea typeface="Lato" panose="020F0502020204030203" pitchFamily="34" charset="0"/>
                <a:cs typeface="+mn-cs"/>
              </a:defRPr>
            </a:lvl4pPr>
            <a:lvl5pPr marL="2057400" indent="-228600" algn="l" defTabSz="914400" rtl="0" eaLnBrk="1" latinLnBrk="0" hangingPunct="1">
              <a:lnSpc>
                <a:spcPct val="114000"/>
              </a:lnSpc>
              <a:spcBef>
                <a:spcPts val="500"/>
              </a:spcBef>
              <a:buFont typeface="Arial" panose="020B0604020202020204" pitchFamily="34" charset="0"/>
              <a:buChar char="•"/>
              <a:defRPr sz="1800" kern="1200">
                <a:solidFill>
                  <a:schemeClr val="tx1"/>
                </a:solidFill>
                <a:latin typeface="Arial" panose="020B0604020202020204" pitchFamily="34" charset="0"/>
                <a:ea typeface="Lato" panose="020F0502020204030203" pitchFamily="34"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84400" indent="-284400">
              <a:lnSpc>
                <a:spcPts val="2160"/>
              </a:lnSpc>
            </a:pPr>
            <a:r>
              <a:rPr lang="en-GB" b="1"/>
              <a:t>Results </a:t>
            </a:r>
            <a:r>
              <a:rPr lang="en-GB"/>
              <a:t>(see </a:t>
            </a:r>
            <a:r>
              <a:rPr lang="en-GB">
                <a:hlinkClick r:id="rId3" action="ppaction://hlinksldjump"/>
              </a:rPr>
              <a:t>slide</a:t>
            </a:r>
            <a:r>
              <a:rPr lang="en-GB"/>
              <a:t>)</a:t>
            </a:r>
          </a:p>
          <a:p>
            <a:pPr marL="285750" indent="-285750">
              <a:lnSpc>
                <a:spcPts val="2160"/>
              </a:lnSpc>
              <a:spcBef>
                <a:spcPts val="0"/>
              </a:spcBef>
              <a:buFont typeface="Arial" panose="020B0604020202020204" pitchFamily="34" charset="0"/>
              <a:buChar char="•"/>
            </a:pPr>
            <a:r>
              <a:rPr lang="en-GB"/>
              <a:t>PFS HR &lt; 1 for </a:t>
            </a:r>
            <a:r>
              <a:rPr lang="en-GB" err="1"/>
              <a:t>cabozantinib</a:t>
            </a:r>
            <a:r>
              <a:rPr lang="en-GB"/>
              <a:t> (favours </a:t>
            </a:r>
            <a:r>
              <a:rPr lang="en-GB" err="1"/>
              <a:t>cabozantinib</a:t>
            </a:r>
            <a:r>
              <a:rPr lang="en-GB"/>
              <a:t>), but OS HR &gt;1 for </a:t>
            </a:r>
            <a:r>
              <a:rPr lang="en-GB" err="1"/>
              <a:t>cabozantinib</a:t>
            </a:r>
            <a:r>
              <a:rPr lang="en-GB"/>
              <a:t> (favours comparators)</a:t>
            </a:r>
          </a:p>
        </p:txBody>
      </p:sp>
      <p:sp>
        <p:nvSpPr>
          <p:cNvPr id="5" name="Text Placeholder 2" descr="Background: No head-to-head data available after 6 months. At clarification, company conducted PSM analysis of changes in best VA between LEROS (ITT) and CaRS-I &amp; II at Month 24&#10;Sex, age, genotype, month since recent &amp; first symptom onset, number of symptomatic eyes, and logMAR for left and right at baseline, were the prognostic factors included in PSM &#10;68 of 84 available people from CaRS I and CaRS II matched to 68 of 125 LEROS ITT population &#10;&#10;">
            <a:extLst>
              <a:ext uri="{FF2B5EF4-FFF2-40B4-BE49-F238E27FC236}">
                <a16:creationId xmlns:a16="http://schemas.microsoft.com/office/drawing/2014/main" id="{2E82DCB0-8EFA-49EF-12A1-E5D0B1C29492}"/>
              </a:ext>
            </a:extLst>
          </p:cNvPr>
          <p:cNvSpPr txBox="1">
            <a:spLocks/>
          </p:cNvSpPr>
          <p:nvPr/>
        </p:nvSpPr>
        <p:spPr>
          <a:xfrm>
            <a:off x="7543800" y="181772"/>
            <a:ext cx="4357543" cy="607384"/>
          </a:xfrm>
          <a:prstGeom prst="rect">
            <a:avLst/>
          </a:prstGeom>
          <a:ln w="28575">
            <a:solidFill>
              <a:srgbClr val="FF0000"/>
            </a:solidFill>
          </a:ln>
        </p:spPr>
        <p:txBody>
          <a:bodyPr vert="horz" lIns="91440" tIns="45720" rIns="91440" bIns="45720" rtlCol="0">
            <a:noAutofit/>
          </a:bodyPr>
          <a:lstStyle>
            <a:lvl1pPr marL="0" indent="0" algn="l" defTabSz="914400" rtl="0" eaLnBrk="1" latinLnBrk="0" hangingPunct="1">
              <a:lnSpc>
                <a:spcPct val="114000"/>
              </a:lnSpc>
              <a:spcBef>
                <a:spcPts val="1000"/>
              </a:spcBef>
              <a:buFont typeface="Arial" panose="020B0604020202020204" pitchFamily="34" charset="0"/>
              <a:buNone/>
              <a:defRPr sz="1800" kern="1200">
                <a:solidFill>
                  <a:schemeClr val="tx1"/>
                </a:solidFill>
                <a:latin typeface="Arial" panose="020B0604020202020204" pitchFamily="34" charset="0"/>
                <a:ea typeface="Lato" panose="020F0502020204030203" pitchFamily="34" charset="0"/>
                <a:cs typeface="Arial" panose="020B0604020202020204" pitchFamily="34" charset="0"/>
              </a:defRPr>
            </a:lvl1pPr>
            <a:lvl2pPr marL="685800" indent="-228600" algn="l" defTabSz="914400" rtl="0" eaLnBrk="1" latinLnBrk="0" hangingPunct="1">
              <a:lnSpc>
                <a:spcPct val="114000"/>
              </a:lnSpc>
              <a:spcBef>
                <a:spcPts val="500"/>
              </a:spcBef>
              <a:buFont typeface="Arial" panose="020B0604020202020204" pitchFamily="34" charset="0"/>
              <a:buChar char="•"/>
              <a:defRPr sz="1800" kern="1200">
                <a:solidFill>
                  <a:schemeClr val="tx1"/>
                </a:solidFill>
                <a:latin typeface="Arial" panose="020B0604020202020204" pitchFamily="34" charset="0"/>
                <a:ea typeface="Lato" panose="020F0502020204030203" pitchFamily="34" charset="0"/>
                <a:cs typeface="+mn-cs"/>
              </a:defRPr>
            </a:lvl2pPr>
            <a:lvl3pPr marL="1143000" indent="-228600" algn="l" defTabSz="914400" rtl="0" eaLnBrk="1" latinLnBrk="0" hangingPunct="1">
              <a:lnSpc>
                <a:spcPct val="114000"/>
              </a:lnSpc>
              <a:spcBef>
                <a:spcPts val="500"/>
              </a:spcBef>
              <a:buFont typeface="Arial" panose="020B0604020202020204" pitchFamily="34" charset="0"/>
              <a:buChar char="•"/>
              <a:defRPr sz="1800" kern="1200">
                <a:solidFill>
                  <a:schemeClr val="tx1"/>
                </a:solidFill>
                <a:latin typeface="Arial" panose="020B0604020202020204" pitchFamily="34" charset="0"/>
                <a:ea typeface="Lato" panose="020F0502020204030203" pitchFamily="34" charset="0"/>
                <a:cs typeface="+mn-cs"/>
              </a:defRPr>
            </a:lvl3pPr>
            <a:lvl4pPr marL="1600200" indent="-228600" algn="l" defTabSz="914400" rtl="0" eaLnBrk="1" latinLnBrk="0" hangingPunct="1">
              <a:lnSpc>
                <a:spcPct val="114000"/>
              </a:lnSpc>
              <a:spcBef>
                <a:spcPts val="500"/>
              </a:spcBef>
              <a:buFont typeface="Arial" panose="020B0604020202020204" pitchFamily="34" charset="0"/>
              <a:buChar char="•"/>
              <a:defRPr sz="1800" kern="1200">
                <a:solidFill>
                  <a:schemeClr val="tx1"/>
                </a:solidFill>
                <a:latin typeface="Arial" panose="020B0604020202020204" pitchFamily="34" charset="0"/>
                <a:ea typeface="Lato" panose="020F0502020204030203" pitchFamily="34" charset="0"/>
                <a:cs typeface="+mn-cs"/>
              </a:defRPr>
            </a:lvl4pPr>
            <a:lvl5pPr marL="2057400" indent="-228600" algn="l" defTabSz="914400" rtl="0" eaLnBrk="1" latinLnBrk="0" hangingPunct="1">
              <a:lnSpc>
                <a:spcPct val="114000"/>
              </a:lnSpc>
              <a:spcBef>
                <a:spcPts val="500"/>
              </a:spcBef>
              <a:buFont typeface="Arial" panose="020B0604020202020204" pitchFamily="34" charset="0"/>
              <a:buChar char="•"/>
              <a:defRPr sz="1800" kern="1200">
                <a:solidFill>
                  <a:schemeClr val="tx1"/>
                </a:solidFill>
                <a:latin typeface="Arial" panose="020B0604020202020204" pitchFamily="34" charset="0"/>
                <a:ea typeface="Lato" panose="020F0502020204030203" pitchFamily="34"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spcBef>
                <a:spcPts val="0"/>
              </a:spcBef>
            </a:pPr>
            <a:r>
              <a:rPr lang="en-GB"/>
              <a:t>Only relevant if evaluating across whole MA and not company’s later line position</a:t>
            </a:r>
          </a:p>
        </p:txBody>
      </p:sp>
    </p:spTree>
    <p:extLst>
      <p:ext uri="{BB962C8B-B14F-4D97-AF65-F5344CB8AC3E}">
        <p14:creationId xmlns:p14="http://schemas.microsoft.com/office/powerpoint/2010/main" val="299862939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E50537D-D146-AD82-B49A-00F23C67FA1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4FC8BD2-1574-B24B-9DB0-D2A3C7EF402C}"/>
              </a:ext>
            </a:extLst>
          </p:cNvPr>
          <p:cNvSpPr>
            <a:spLocks noGrp="1"/>
          </p:cNvSpPr>
          <p:nvPr>
            <p:ph type="title"/>
          </p:nvPr>
        </p:nvSpPr>
        <p:spPr>
          <a:xfrm>
            <a:off x="178777" y="195485"/>
            <a:ext cx="11528205" cy="523220"/>
          </a:xfrm>
        </p:spPr>
        <p:txBody>
          <a:bodyPr>
            <a:noAutofit/>
          </a:bodyPr>
          <a:lstStyle/>
          <a:p>
            <a:r>
              <a:rPr lang="en-GB"/>
              <a:t>Issue 6: Cabozantinib survival benefit </a:t>
            </a:r>
          </a:p>
        </p:txBody>
      </p:sp>
      <p:sp>
        <p:nvSpPr>
          <p:cNvPr id="12" name="Text Placeholder 2" descr="Background: No head-to-head data available after 6 months. At clarification, company conducted PSM analysis of changes in best VA between LEROS (ITT) and CaRS-I &amp; II at Month 24&#10;Sex, age, genotype, month since recent &amp; first symptom onset, number of symptomatic eyes, and logMAR for left and right at baseline, were the prognostic factors included in PSM &#10;68 of 84 available people from CaRS I and CaRS II matched to 68 of 125 LEROS ITT population &#10;&#10;">
            <a:extLst>
              <a:ext uri="{FF2B5EF4-FFF2-40B4-BE49-F238E27FC236}">
                <a16:creationId xmlns:a16="http://schemas.microsoft.com/office/drawing/2014/main" id="{DE77114C-73C8-9D41-145A-5811168EFD84}"/>
              </a:ext>
            </a:extLst>
          </p:cNvPr>
          <p:cNvSpPr txBox="1">
            <a:spLocks/>
          </p:cNvSpPr>
          <p:nvPr/>
        </p:nvSpPr>
        <p:spPr>
          <a:xfrm>
            <a:off x="199402" y="1049160"/>
            <a:ext cx="7204572" cy="1570110"/>
          </a:xfrm>
          <a:prstGeom prst="rect">
            <a:avLst/>
          </a:prstGeom>
          <a:solidFill>
            <a:schemeClr val="bg1"/>
          </a:solidFill>
          <a:ln w="28575">
            <a:solidFill>
              <a:schemeClr val="tx1"/>
            </a:solidFill>
          </a:ln>
        </p:spPr>
        <p:txBody>
          <a:bodyPr vert="horz" lIns="91440" tIns="45720" rIns="91440" bIns="45720" rtlCol="0">
            <a:noAutofit/>
          </a:bodyPr>
          <a:lstStyle>
            <a:lvl1pPr marL="0" indent="0" algn="l" defTabSz="914400" rtl="0" eaLnBrk="1" latinLnBrk="0" hangingPunct="1">
              <a:lnSpc>
                <a:spcPct val="114000"/>
              </a:lnSpc>
              <a:spcBef>
                <a:spcPts val="1000"/>
              </a:spcBef>
              <a:buFont typeface="Arial" panose="020B0604020202020204" pitchFamily="34" charset="0"/>
              <a:buNone/>
              <a:defRPr sz="1800" kern="1200">
                <a:solidFill>
                  <a:schemeClr val="tx1"/>
                </a:solidFill>
                <a:latin typeface="Arial" panose="020B0604020202020204" pitchFamily="34" charset="0"/>
                <a:ea typeface="Lato" panose="020F0502020204030203" pitchFamily="34" charset="0"/>
                <a:cs typeface="Arial" panose="020B0604020202020204" pitchFamily="34" charset="0"/>
              </a:defRPr>
            </a:lvl1pPr>
            <a:lvl2pPr marL="685800" indent="-228600" algn="l" defTabSz="914400" rtl="0" eaLnBrk="1" latinLnBrk="0" hangingPunct="1">
              <a:lnSpc>
                <a:spcPct val="114000"/>
              </a:lnSpc>
              <a:spcBef>
                <a:spcPts val="500"/>
              </a:spcBef>
              <a:buFont typeface="Arial" panose="020B0604020202020204" pitchFamily="34" charset="0"/>
              <a:buChar char="•"/>
              <a:defRPr sz="1800" kern="1200">
                <a:solidFill>
                  <a:schemeClr val="tx1"/>
                </a:solidFill>
                <a:latin typeface="Arial" panose="020B0604020202020204" pitchFamily="34" charset="0"/>
                <a:ea typeface="Lato" panose="020F0502020204030203" pitchFamily="34" charset="0"/>
                <a:cs typeface="+mn-cs"/>
              </a:defRPr>
            </a:lvl2pPr>
            <a:lvl3pPr marL="1143000" indent="-228600" algn="l" defTabSz="914400" rtl="0" eaLnBrk="1" latinLnBrk="0" hangingPunct="1">
              <a:lnSpc>
                <a:spcPct val="114000"/>
              </a:lnSpc>
              <a:spcBef>
                <a:spcPts val="500"/>
              </a:spcBef>
              <a:buFont typeface="Arial" panose="020B0604020202020204" pitchFamily="34" charset="0"/>
              <a:buChar char="•"/>
              <a:defRPr sz="1800" kern="1200">
                <a:solidFill>
                  <a:schemeClr val="tx1"/>
                </a:solidFill>
                <a:latin typeface="Arial" panose="020B0604020202020204" pitchFamily="34" charset="0"/>
                <a:ea typeface="Lato" panose="020F0502020204030203" pitchFamily="34" charset="0"/>
                <a:cs typeface="+mn-cs"/>
              </a:defRPr>
            </a:lvl3pPr>
            <a:lvl4pPr marL="1600200" indent="-228600" algn="l" defTabSz="914400" rtl="0" eaLnBrk="1" latinLnBrk="0" hangingPunct="1">
              <a:lnSpc>
                <a:spcPct val="114000"/>
              </a:lnSpc>
              <a:spcBef>
                <a:spcPts val="500"/>
              </a:spcBef>
              <a:buFont typeface="Arial" panose="020B0604020202020204" pitchFamily="34" charset="0"/>
              <a:buChar char="•"/>
              <a:defRPr sz="1800" kern="1200">
                <a:solidFill>
                  <a:schemeClr val="tx1"/>
                </a:solidFill>
                <a:latin typeface="Arial" panose="020B0604020202020204" pitchFamily="34" charset="0"/>
                <a:ea typeface="Lato" panose="020F0502020204030203" pitchFamily="34" charset="0"/>
                <a:cs typeface="+mn-cs"/>
              </a:defRPr>
            </a:lvl4pPr>
            <a:lvl5pPr marL="2057400" indent="-228600" algn="l" defTabSz="914400" rtl="0" eaLnBrk="1" latinLnBrk="0" hangingPunct="1">
              <a:lnSpc>
                <a:spcPct val="114000"/>
              </a:lnSpc>
              <a:spcBef>
                <a:spcPts val="500"/>
              </a:spcBef>
              <a:buFont typeface="Arial" panose="020B0604020202020204" pitchFamily="34" charset="0"/>
              <a:buChar char="•"/>
              <a:defRPr sz="1800" kern="1200">
                <a:solidFill>
                  <a:schemeClr val="tx1"/>
                </a:solidFill>
                <a:latin typeface="Arial" panose="020B0604020202020204" pitchFamily="34" charset="0"/>
                <a:ea typeface="Lato" panose="020F0502020204030203" pitchFamily="34"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84400" indent="-284400">
              <a:lnSpc>
                <a:spcPts val="2160"/>
              </a:lnSpc>
              <a:spcBef>
                <a:spcPts val="0"/>
              </a:spcBef>
            </a:pPr>
            <a:r>
              <a:rPr lang="en-GB" b="1"/>
              <a:t>Company</a:t>
            </a:r>
          </a:p>
          <a:p>
            <a:pPr marL="285750" indent="-285750">
              <a:lnSpc>
                <a:spcPts val="2160"/>
              </a:lnSpc>
              <a:spcBef>
                <a:spcPts val="0"/>
              </a:spcBef>
              <a:buFont typeface="Arial" panose="020B0604020202020204" pitchFamily="34" charset="0"/>
              <a:buChar char="•"/>
            </a:pPr>
            <a:r>
              <a:rPr lang="en-GB"/>
              <a:t>CABINET used interim design → 2 analyses planned (when 33% &amp; 66% PFS events) followed by final analysis</a:t>
            </a:r>
          </a:p>
          <a:p>
            <a:pPr marL="285750" indent="-285750">
              <a:lnSpc>
                <a:spcPts val="2160"/>
              </a:lnSpc>
              <a:spcBef>
                <a:spcPts val="0"/>
              </a:spcBef>
              <a:buFont typeface="Arial" panose="020B0604020202020204" pitchFamily="34" charset="0"/>
              <a:buChar char="•"/>
            </a:pPr>
            <a:r>
              <a:rPr lang="en-GB"/>
              <a:t>Due to compelling efficacy for PFS in both </a:t>
            </a:r>
            <a:r>
              <a:rPr lang="en-GB" err="1"/>
              <a:t>pNET</a:t>
            </a:r>
            <a:r>
              <a:rPr lang="en-GB"/>
              <a:t> and </a:t>
            </a:r>
            <a:r>
              <a:rPr lang="en-GB" err="1"/>
              <a:t>epNET</a:t>
            </a:r>
            <a:r>
              <a:rPr lang="en-GB"/>
              <a:t>, recruitment stopped, resulting in fewer recruited than planned</a:t>
            </a:r>
          </a:p>
          <a:p>
            <a:pPr marL="971550" lvl="1" indent="-285750">
              <a:lnSpc>
                <a:spcPts val="2160"/>
              </a:lnSpc>
            </a:pPr>
            <a:endParaRPr lang="en-GB"/>
          </a:p>
        </p:txBody>
      </p:sp>
      <p:graphicFrame>
        <p:nvGraphicFramePr>
          <p:cNvPr id="5" name="Table 4">
            <a:extLst>
              <a:ext uri="{FF2B5EF4-FFF2-40B4-BE49-F238E27FC236}">
                <a16:creationId xmlns:a16="http://schemas.microsoft.com/office/drawing/2014/main" id="{D4E5F264-8437-E482-C689-D120E20D985C}"/>
              </a:ext>
            </a:extLst>
          </p:cNvPr>
          <p:cNvGraphicFramePr>
            <a:graphicFrameLocks noGrp="1"/>
          </p:cNvGraphicFramePr>
          <p:nvPr>
            <p:extLst>
              <p:ext uri="{D42A27DB-BD31-4B8C-83A1-F6EECF244321}">
                <p14:modId xmlns:p14="http://schemas.microsoft.com/office/powerpoint/2010/main" val="3806075991"/>
              </p:ext>
            </p:extLst>
          </p:nvPr>
        </p:nvGraphicFramePr>
        <p:xfrm>
          <a:off x="7501698" y="1018369"/>
          <a:ext cx="4429748" cy="1570110"/>
        </p:xfrm>
        <a:graphic>
          <a:graphicData uri="http://schemas.openxmlformats.org/drawingml/2006/table">
            <a:tbl>
              <a:tblPr firstRow="1" bandRow="1">
                <a:tableStyleId>{5C22544A-7EE6-4342-B048-85BDC9FD1C3A}</a:tableStyleId>
              </a:tblPr>
              <a:tblGrid>
                <a:gridCol w="1209676">
                  <a:extLst>
                    <a:ext uri="{9D8B030D-6E8A-4147-A177-3AD203B41FA5}">
                      <a16:colId xmlns:a16="http://schemas.microsoft.com/office/drawing/2014/main" val="4165726491"/>
                    </a:ext>
                  </a:extLst>
                </a:gridCol>
                <a:gridCol w="1005196">
                  <a:extLst>
                    <a:ext uri="{9D8B030D-6E8A-4147-A177-3AD203B41FA5}">
                      <a16:colId xmlns:a16="http://schemas.microsoft.com/office/drawing/2014/main" val="3785121735"/>
                    </a:ext>
                  </a:extLst>
                </a:gridCol>
                <a:gridCol w="842654">
                  <a:extLst>
                    <a:ext uri="{9D8B030D-6E8A-4147-A177-3AD203B41FA5}">
                      <a16:colId xmlns:a16="http://schemas.microsoft.com/office/drawing/2014/main" val="835598459"/>
                    </a:ext>
                  </a:extLst>
                </a:gridCol>
                <a:gridCol w="1372222">
                  <a:extLst>
                    <a:ext uri="{9D8B030D-6E8A-4147-A177-3AD203B41FA5}">
                      <a16:colId xmlns:a16="http://schemas.microsoft.com/office/drawing/2014/main" val="1039056760"/>
                    </a:ext>
                  </a:extLst>
                </a:gridCol>
              </a:tblGrid>
              <a:tr h="432057">
                <a:tc>
                  <a:txBody>
                    <a:bodyPr/>
                    <a:lstStyle/>
                    <a:p>
                      <a:r>
                        <a:rPr lang="en-GB" sz="1600" b="1">
                          <a:latin typeface="Arial" panose="020B0604020202020204" pitchFamily="34" charset="0"/>
                          <a:cs typeface="Arial" panose="020B0604020202020204" pitchFamily="34" charset="0"/>
                        </a:rPr>
                        <a:t>Tumour</a:t>
                      </a:r>
                    </a:p>
                  </a:txBody>
                  <a:tcPr/>
                </a:tc>
                <a:tc>
                  <a:txBody>
                    <a:bodyPr/>
                    <a:lstStyle/>
                    <a:p>
                      <a:r>
                        <a:rPr lang="en-GB" sz="1600" b="1">
                          <a:latin typeface="Arial" panose="020B0604020202020204" pitchFamily="34" charset="0"/>
                          <a:cs typeface="Arial" panose="020B0604020202020204" pitchFamily="34" charset="0"/>
                        </a:rPr>
                        <a:t>Planned</a:t>
                      </a:r>
                    </a:p>
                  </a:txBody>
                  <a:tcPr/>
                </a:tc>
                <a:tc>
                  <a:txBody>
                    <a:bodyPr/>
                    <a:lstStyle/>
                    <a:p>
                      <a:r>
                        <a:rPr lang="en-GB" sz="1600" b="1">
                          <a:latin typeface="Arial" panose="020B0604020202020204" pitchFamily="34" charset="0"/>
                          <a:cs typeface="Arial" panose="020B0604020202020204" pitchFamily="34" charset="0"/>
                        </a:rPr>
                        <a:t>Actual</a:t>
                      </a:r>
                    </a:p>
                  </a:txBody>
                  <a:tcPr/>
                </a:tc>
                <a:tc>
                  <a:txBody>
                    <a:bodyPr/>
                    <a:lstStyle/>
                    <a:p>
                      <a:r>
                        <a:rPr lang="en-GB" sz="1600" b="1">
                          <a:latin typeface="Arial" panose="020B0604020202020204" pitchFamily="34" charset="0"/>
                          <a:cs typeface="Arial" panose="020B0604020202020204" pitchFamily="34" charset="0"/>
                        </a:rPr>
                        <a:t>Recruitment- deficit</a:t>
                      </a:r>
                    </a:p>
                  </a:txBody>
                  <a:tcPr/>
                </a:tc>
                <a:extLst>
                  <a:ext uri="{0D108BD9-81ED-4DB2-BD59-A6C34878D82A}">
                    <a16:rowId xmlns:a16="http://schemas.microsoft.com/office/drawing/2014/main" val="2616460474"/>
                  </a:ext>
                </a:extLst>
              </a:tr>
              <a:tr h="495495">
                <a:tc>
                  <a:txBody>
                    <a:bodyPr/>
                    <a:lstStyle/>
                    <a:p>
                      <a:r>
                        <a:rPr lang="en-GB" sz="1600" b="1">
                          <a:latin typeface="Arial" panose="020B0604020202020204" pitchFamily="34" charset="0"/>
                          <a:cs typeface="Arial" panose="020B0604020202020204" pitchFamily="34" charset="0"/>
                        </a:rPr>
                        <a:t>pNET (n)</a:t>
                      </a:r>
                    </a:p>
                  </a:txBody>
                  <a:tcPr/>
                </a:tc>
                <a:tc>
                  <a:txBody>
                    <a:bodyPr/>
                    <a:lstStyle/>
                    <a:p>
                      <a:pPr algn="ctr"/>
                      <a:r>
                        <a:rPr lang="en-GB" sz="1600">
                          <a:latin typeface="Arial" panose="020B0604020202020204" pitchFamily="34" charset="0"/>
                          <a:cs typeface="Arial" panose="020B0604020202020204" pitchFamily="34" charset="0"/>
                        </a:rPr>
                        <a:t>185</a:t>
                      </a:r>
                    </a:p>
                  </a:txBody>
                  <a:tcPr/>
                </a:tc>
                <a:tc>
                  <a:txBody>
                    <a:bodyPr/>
                    <a:lstStyle/>
                    <a:p>
                      <a:pPr algn="ctr"/>
                      <a:r>
                        <a:rPr lang="en-GB" sz="1600">
                          <a:latin typeface="Arial" panose="020B0604020202020204" pitchFamily="34" charset="0"/>
                          <a:cs typeface="Arial" panose="020B0604020202020204" pitchFamily="34" charset="0"/>
                        </a:rPr>
                        <a:t>85</a:t>
                      </a:r>
                    </a:p>
                  </a:txBody>
                  <a:tcPr/>
                </a:tc>
                <a:tc>
                  <a:txBody>
                    <a:bodyPr/>
                    <a:lstStyle/>
                    <a:p>
                      <a:pPr algn="ctr"/>
                      <a:r>
                        <a:rPr lang="en-GB" sz="1600">
                          <a:latin typeface="Arial" panose="020B0604020202020204" pitchFamily="34" charset="0"/>
                          <a:cs typeface="Arial" panose="020B0604020202020204" pitchFamily="34" charset="0"/>
                        </a:rPr>
                        <a:t>54%</a:t>
                      </a:r>
                    </a:p>
                  </a:txBody>
                  <a:tcPr/>
                </a:tc>
                <a:extLst>
                  <a:ext uri="{0D108BD9-81ED-4DB2-BD59-A6C34878D82A}">
                    <a16:rowId xmlns:a16="http://schemas.microsoft.com/office/drawing/2014/main" val="1344478541"/>
                  </a:ext>
                </a:extLst>
              </a:tr>
              <a:tr h="495495">
                <a:tc>
                  <a:txBody>
                    <a:bodyPr/>
                    <a:lstStyle/>
                    <a:p>
                      <a:r>
                        <a:rPr lang="en-GB" sz="1600" b="1" err="1">
                          <a:latin typeface="Arial" panose="020B0604020202020204" pitchFamily="34" charset="0"/>
                          <a:cs typeface="Arial" panose="020B0604020202020204" pitchFamily="34" charset="0"/>
                        </a:rPr>
                        <a:t>epNET</a:t>
                      </a:r>
                      <a:r>
                        <a:rPr lang="en-GB" sz="1600" b="1">
                          <a:latin typeface="Arial" panose="020B0604020202020204" pitchFamily="34" charset="0"/>
                          <a:cs typeface="Arial" panose="020B0604020202020204" pitchFamily="34" charset="0"/>
                        </a:rPr>
                        <a:t> (n)</a:t>
                      </a:r>
                    </a:p>
                  </a:txBody>
                  <a:tcPr/>
                </a:tc>
                <a:tc>
                  <a:txBody>
                    <a:bodyPr/>
                    <a:lstStyle/>
                    <a:p>
                      <a:pPr algn="ctr"/>
                      <a:r>
                        <a:rPr lang="en-GB" sz="1600">
                          <a:latin typeface="Arial" panose="020B0604020202020204" pitchFamily="34" charset="0"/>
                          <a:cs typeface="Arial" panose="020B0604020202020204" pitchFamily="34" charset="0"/>
                        </a:rPr>
                        <a:t>210</a:t>
                      </a:r>
                    </a:p>
                  </a:txBody>
                  <a:tcPr/>
                </a:tc>
                <a:tc>
                  <a:txBody>
                    <a:bodyPr/>
                    <a:lstStyle/>
                    <a:p>
                      <a:pPr algn="ctr"/>
                      <a:r>
                        <a:rPr lang="en-GB" sz="1600">
                          <a:latin typeface="Arial" panose="020B0604020202020204" pitchFamily="34" charset="0"/>
                          <a:cs typeface="Arial" panose="020B0604020202020204" pitchFamily="34" charset="0"/>
                        </a:rPr>
                        <a:t>203</a:t>
                      </a:r>
                    </a:p>
                  </a:txBody>
                  <a:tcPr/>
                </a:tc>
                <a:tc>
                  <a:txBody>
                    <a:bodyPr/>
                    <a:lstStyle/>
                    <a:p>
                      <a:pPr algn="ctr"/>
                      <a:r>
                        <a:rPr lang="en-GB" sz="1600">
                          <a:latin typeface="Arial" panose="020B0604020202020204" pitchFamily="34" charset="0"/>
                          <a:cs typeface="Arial" panose="020B0604020202020204" pitchFamily="34" charset="0"/>
                        </a:rPr>
                        <a:t>3%</a:t>
                      </a:r>
                    </a:p>
                  </a:txBody>
                  <a:tcPr/>
                </a:tc>
                <a:extLst>
                  <a:ext uri="{0D108BD9-81ED-4DB2-BD59-A6C34878D82A}">
                    <a16:rowId xmlns:a16="http://schemas.microsoft.com/office/drawing/2014/main" val="2592303319"/>
                  </a:ext>
                </a:extLst>
              </a:tr>
            </a:tbl>
          </a:graphicData>
        </a:graphic>
      </p:graphicFrame>
      <p:sp>
        <p:nvSpPr>
          <p:cNvPr id="6" name="Text Placeholder 2" descr="Background: No head-to-head data available after 6 months. At clarification, company conducted PSM analysis of changes in best VA between LEROS (ITT) and CaRS-I &amp; II at Month 24&#10;Sex, age, genotype, month since recent &amp; first symptom onset, number of symptomatic eyes, and logMAR for left and right at baseline, were the prognostic factors included in PSM &#10;68 of 84 available people from CaRS I and CaRS II matched to 68 of 125 LEROS ITT population &#10;&#10;">
            <a:extLst>
              <a:ext uri="{FF2B5EF4-FFF2-40B4-BE49-F238E27FC236}">
                <a16:creationId xmlns:a16="http://schemas.microsoft.com/office/drawing/2014/main" id="{E6B65657-D16C-1F9A-FAF2-E96B74E2A032}"/>
              </a:ext>
            </a:extLst>
          </p:cNvPr>
          <p:cNvSpPr txBox="1">
            <a:spLocks/>
          </p:cNvSpPr>
          <p:nvPr/>
        </p:nvSpPr>
        <p:spPr>
          <a:xfrm>
            <a:off x="199402" y="2684678"/>
            <a:ext cx="11793195" cy="2855246"/>
          </a:xfrm>
          <a:prstGeom prst="rect">
            <a:avLst/>
          </a:prstGeom>
          <a:solidFill>
            <a:schemeClr val="bg1"/>
          </a:solidFill>
          <a:ln w="28575">
            <a:solidFill>
              <a:schemeClr val="tx1"/>
            </a:solidFill>
          </a:ln>
        </p:spPr>
        <p:txBody>
          <a:bodyPr vert="horz" lIns="91440" tIns="45720" rIns="91440" bIns="45720" rtlCol="0">
            <a:noAutofit/>
          </a:bodyPr>
          <a:lstStyle>
            <a:lvl1pPr marL="0" indent="0" algn="l" defTabSz="914400" rtl="0" eaLnBrk="1" latinLnBrk="0" hangingPunct="1">
              <a:lnSpc>
                <a:spcPct val="114000"/>
              </a:lnSpc>
              <a:spcBef>
                <a:spcPts val="1000"/>
              </a:spcBef>
              <a:buFont typeface="Arial" panose="020B0604020202020204" pitchFamily="34" charset="0"/>
              <a:buNone/>
              <a:defRPr sz="1800" kern="1200">
                <a:solidFill>
                  <a:schemeClr val="tx1"/>
                </a:solidFill>
                <a:latin typeface="Arial" panose="020B0604020202020204" pitchFamily="34" charset="0"/>
                <a:ea typeface="Lato" panose="020F0502020204030203" pitchFamily="34" charset="0"/>
                <a:cs typeface="Arial" panose="020B0604020202020204" pitchFamily="34" charset="0"/>
              </a:defRPr>
            </a:lvl1pPr>
            <a:lvl2pPr marL="685800" indent="-228600" algn="l" defTabSz="914400" rtl="0" eaLnBrk="1" latinLnBrk="0" hangingPunct="1">
              <a:lnSpc>
                <a:spcPct val="114000"/>
              </a:lnSpc>
              <a:spcBef>
                <a:spcPts val="500"/>
              </a:spcBef>
              <a:buFont typeface="Arial" panose="020B0604020202020204" pitchFamily="34" charset="0"/>
              <a:buChar char="•"/>
              <a:defRPr sz="1800" kern="1200">
                <a:solidFill>
                  <a:schemeClr val="tx1"/>
                </a:solidFill>
                <a:latin typeface="Arial" panose="020B0604020202020204" pitchFamily="34" charset="0"/>
                <a:ea typeface="Lato" panose="020F0502020204030203" pitchFamily="34" charset="0"/>
                <a:cs typeface="+mn-cs"/>
              </a:defRPr>
            </a:lvl2pPr>
            <a:lvl3pPr marL="1143000" indent="-228600" algn="l" defTabSz="914400" rtl="0" eaLnBrk="1" latinLnBrk="0" hangingPunct="1">
              <a:lnSpc>
                <a:spcPct val="114000"/>
              </a:lnSpc>
              <a:spcBef>
                <a:spcPts val="500"/>
              </a:spcBef>
              <a:buFont typeface="Arial" panose="020B0604020202020204" pitchFamily="34" charset="0"/>
              <a:buChar char="•"/>
              <a:defRPr sz="1800" kern="1200">
                <a:solidFill>
                  <a:schemeClr val="tx1"/>
                </a:solidFill>
                <a:latin typeface="Arial" panose="020B0604020202020204" pitchFamily="34" charset="0"/>
                <a:ea typeface="Lato" panose="020F0502020204030203" pitchFamily="34" charset="0"/>
                <a:cs typeface="+mn-cs"/>
              </a:defRPr>
            </a:lvl3pPr>
            <a:lvl4pPr marL="1600200" indent="-228600" algn="l" defTabSz="914400" rtl="0" eaLnBrk="1" latinLnBrk="0" hangingPunct="1">
              <a:lnSpc>
                <a:spcPct val="114000"/>
              </a:lnSpc>
              <a:spcBef>
                <a:spcPts val="500"/>
              </a:spcBef>
              <a:buFont typeface="Arial" panose="020B0604020202020204" pitchFamily="34" charset="0"/>
              <a:buChar char="•"/>
              <a:defRPr sz="1800" kern="1200">
                <a:solidFill>
                  <a:schemeClr val="tx1"/>
                </a:solidFill>
                <a:latin typeface="Arial" panose="020B0604020202020204" pitchFamily="34" charset="0"/>
                <a:ea typeface="Lato" panose="020F0502020204030203" pitchFamily="34" charset="0"/>
                <a:cs typeface="+mn-cs"/>
              </a:defRPr>
            </a:lvl4pPr>
            <a:lvl5pPr marL="2057400" indent="-228600" algn="l" defTabSz="914400" rtl="0" eaLnBrk="1" latinLnBrk="0" hangingPunct="1">
              <a:lnSpc>
                <a:spcPct val="114000"/>
              </a:lnSpc>
              <a:spcBef>
                <a:spcPts val="500"/>
              </a:spcBef>
              <a:buFont typeface="Arial" panose="020B0604020202020204" pitchFamily="34" charset="0"/>
              <a:buChar char="•"/>
              <a:defRPr sz="1800" kern="1200">
                <a:solidFill>
                  <a:schemeClr val="tx1"/>
                </a:solidFill>
                <a:latin typeface="Arial" panose="020B0604020202020204" pitchFamily="34" charset="0"/>
                <a:ea typeface="Lato" panose="020F0502020204030203" pitchFamily="34"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ts val="2160"/>
              </a:lnSpc>
              <a:spcBef>
                <a:spcPts val="0"/>
              </a:spcBef>
            </a:pPr>
            <a:r>
              <a:rPr lang="en-GB" b="1"/>
              <a:t>EAG</a:t>
            </a:r>
          </a:p>
          <a:p>
            <a:pPr marL="285750" indent="-285750">
              <a:lnSpc>
                <a:spcPts val="2160"/>
              </a:lnSpc>
              <a:spcBef>
                <a:spcPts val="0"/>
              </a:spcBef>
              <a:buFont typeface="Arial" panose="020B0604020202020204" pitchFamily="34" charset="0"/>
              <a:buChar char="•"/>
            </a:pPr>
            <a:r>
              <a:rPr lang="en-GB"/>
              <a:t>Effect estimates are highly uncertain:</a:t>
            </a:r>
          </a:p>
          <a:p>
            <a:pPr marL="971550" lvl="1" indent="-285750">
              <a:lnSpc>
                <a:spcPts val="2160"/>
              </a:lnSpc>
              <a:spcBef>
                <a:spcPts val="0"/>
              </a:spcBef>
              <a:buFont typeface="Courier New" panose="02070309020205020404" pitchFamily="49" charset="0"/>
              <a:buChar char="o"/>
            </a:pPr>
            <a:r>
              <a:rPr lang="en-GB"/>
              <a:t>August 2023 DCO estimates numerically favoured </a:t>
            </a:r>
            <a:r>
              <a:rPr lang="en-GB" err="1"/>
              <a:t>cabozantinib</a:t>
            </a:r>
            <a:r>
              <a:rPr lang="en-GB"/>
              <a:t> in all analyses </a:t>
            </a:r>
          </a:p>
          <a:p>
            <a:pPr marL="971550" lvl="1" indent="-285750">
              <a:lnSpc>
                <a:spcPts val="2160"/>
              </a:lnSpc>
              <a:spcBef>
                <a:spcPts val="0"/>
              </a:spcBef>
              <a:buFont typeface="Courier New" panose="02070309020205020404" pitchFamily="49" charset="0"/>
              <a:buChar char="o"/>
            </a:pPr>
            <a:r>
              <a:rPr lang="en-GB"/>
              <a:t>numerically favoured placebo when using updated DCO (except for lung NETs and epNETs - IPCW) - see </a:t>
            </a:r>
            <a:r>
              <a:rPr lang="en-GB">
                <a:hlinkClick r:id="rId3" action="ppaction://hlinksldjump"/>
              </a:rPr>
              <a:t>slide 19</a:t>
            </a:r>
            <a:endParaRPr lang="en-GB"/>
          </a:p>
          <a:p>
            <a:pPr marL="285750" indent="-285750">
              <a:lnSpc>
                <a:spcPts val="2160"/>
              </a:lnSpc>
              <a:spcBef>
                <a:spcPts val="0"/>
              </a:spcBef>
              <a:buFont typeface="Arial" panose="020B0604020202020204" pitchFamily="34" charset="0"/>
              <a:buChar char="•"/>
            </a:pPr>
            <a:r>
              <a:rPr lang="en-GB"/>
              <a:t>Trials in TA449 and TA539 suggested numerical OS advantage for </a:t>
            </a:r>
            <a:r>
              <a:rPr lang="en-GB" err="1"/>
              <a:t>everolimus</a:t>
            </a:r>
            <a:r>
              <a:rPr lang="en-GB"/>
              <a:t> and sunitinib vs. placebo but not statistical significance with similar follow-up period </a:t>
            </a:r>
            <a:r>
              <a:rPr lang="en-GB">
                <a:sym typeface="Wingdings" panose="05000000000000000000" pitchFamily="2" charset="2"/>
              </a:rPr>
              <a:t> </a:t>
            </a:r>
            <a:r>
              <a:rPr lang="en-GB"/>
              <a:t>indicates follow-up too short to observe survival benefit</a:t>
            </a:r>
          </a:p>
          <a:p>
            <a:pPr marL="285750" indent="-285750">
              <a:lnSpc>
                <a:spcPts val="2160"/>
              </a:lnSpc>
              <a:spcBef>
                <a:spcPts val="0"/>
              </a:spcBef>
              <a:buFont typeface="Arial" panose="020B0604020202020204" pitchFamily="34" charset="0"/>
              <a:buChar char="•"/>
            </a:pPr>
            <a:r>
              <a:rPr lang="en-GB" b="1"/>
              <a:t>Prefer to use OS HR of 1 (</a:t>
            </a:r>
            <a:r>
              <a:rPr lang="en-GB" b="1">
                <a:hlinkClick r:id="rId4" action="ppaction://hlinksldjump"/>
              </a:rPr>
              <a:t>see slide</a:t>
            </a:r>
            <a:r>
              <a:rPr lang="en-GB" b="1"/>
              <a:t>) in base case for </a:t>
            </a:r>
            <a:r>
              <a:rPr lang="en-GB" b="1" err="1"/>
              <a:t>cabozantinib</a:t>
            </a:r>
            <a:r>
              <a:rPr lang="en-GB" b="1"/>
              <a:t> vs BSC, except for lung NETS and for </a:t>
            </a:r>
            <a:r>
              <a:rPr lang="en-GB" b="1" err="1"/>
              <a:t>cabozantinib</a:t>
            </a:r>
            <a:r>
              <a:rPr lang="en-GB" b="1"/>
              <a:t> vs </a:t>
            </a:r>
            <a:r>
              <a:rPr lang="en-GB" b="1" err="1"/>
              <a:t>everolimus</a:t>
            </a:r>
            <a:r>
              <a:rPr lang="en-GB" b="1"/>
              <a:t> and sunitinib if they are appropriate comparators</a:t>
            </a:r>
          </a:p>
          <a:p>
            <a:pPr marL="971550" lvl="1" indent="-285750">
              <a:lnSpc>
                <a:spcPts val="2160"/>
              </a:lnSpc>
              <a:spcBef>
                <a:spcPts val="0"/>
              </a:spcBef>
            </a:pPr>
            <a:r>
              <a:rPr lang="en-GB">
                <a:sym typeface="Wingdings" panose="05000000000000000000" pitchFamily="2" charset="2"/>
              </a:rPr>
              <a:t>more plausible than using HRs&gt;1 suggested by RPSFTM in updated DCO</a:t>
            </a:r>
          </a:p>
          <a:p>
            <a:pPr lvl="1" indent="0">
              <a:lnSpc>
                <a:spcPts val="2160"/>
              </a:lnSpc>
              <a:spcBef>
                <a:spcPts val="0"/>
              </a:spcBef>
              <a:buNone/>
            </a:pPr>
            <a:endParaRPr lang="en-GB" b="1"/>
          </a:p>
        </p:txBody>
      </p:sp>
      <p:sp>
        <p:nvSpPr>
          <p:cNvPr id="7" name="Text Placeholder 13">
            <a:extLst>
              <a:ext uri="{FF2B5EF4-FFF2-40B4-BE49-F238E27FC236}">
                <a16:creationId xmlns:a16="http://schemas.microsoft.com/office/drawing/2014/main" id="{2D36B44C-3B70-09D5-F520-B1FBC4FE730C}"/>
              </a:ext>
            </a:extLst>
          </p:cNvPr>
          <p:cNvSpPr txBox="1">
            <a:spLocks/>
          </p:cNvSpPr>
          <p:nvPr/>
        </p:nvSpPr>
        <p:spPr>
          <a:xfrm>
            <a:off x="339867" y="6146579"/>
            <a:ext cx="11206023" cy="609600"/>
          </a:xfrm>
          <a:prstGeom prst="rect">
            <a:avLst/>
          </a:prstGeom>
          <a:solidFill>
            <a:schemeClr val="bg1"/>
          </a:solidFill>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1400" kern="1200">
                <a:solidFill>
                  <a:schemeClr val="tx1"/>
                </a:solidFill>
                <a:latin typeface="+mn-lt"/>
                <a:ea typeface="Inter" charset="0"/>
                <a:cs typeface="Inter"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1200">
                <a:latin typeface="Arial" panose="020B0604020202020204" pitchFamily="34" charset="0"/>
                <a:ea typeface="Lato" panose="020F0502020204030203" pitchFamily="34" charset="0"/>
                <a:cs typeface="Arial" panose="020B0604020202020204" pitchFamily="34" charset="0"/>
              </a:rPr>
              <a:t>Abbreviations: BSC, best supportive care; DCO, data cut-off; epNETs, extra-pancreatic neuroendocrine tumours; IPCW, inverse probability of censoring weights</a:t>
            </a:r>
            <a:r>
              <a:rPr lang="en-GB" sz="1200">
                <a:latin typeface="Arial" panose="020B0604020202020204" pitchFamily="34" charset="0"/>
                <a:cs typeface="Arial" panose="020B0604020202020204" pitchFamily="34" charset="0"/>
              </a:rPr>
              <a:t> ITT, intention-to-treat; </a:t>
            </a:r>
            <a:r>
              <a:rPr lang="en-GB" sz="1200">
                <a:latin typeface="Arial" panose="020B0604020202020204" pitchFamily="34" charset="0"/>
                <a:ea typeface="Lato" panose="020F0502020204030203" pitchFamily="34" charset="0"/>
                <a:cs typeface="Arial" panose="020B0604020202020204" pitchFamily="34" charset="0"/>
              </a:rPr>
              <a:t>NETs, neuroendocrine tumours; OS, overall survival; </a:t>
            </a:r>
            <a:r>
              <a:rPr lang="en-GB" sz="1200" err="1">
                <a:latin typeface="Arial" panose="020B0604020202020204" pitchFamily="34" charset="0"/>
                <a:ea typeface="Lato" panose="020F0502020204030203" pitchFamily="34" charset="0"/>
                <a:cs typeface="Arial" panose="020B0604020202020204" pitchFamily="34" charset="0"/>
              </a:rPr>
              <a:t>pNETs</a:t>
            </a:r>
            <a:r>
              <a:rPr lang="en-GB" sz="1200">
                <a:latin typeface="Arial" panose="020B0604020202020204" pitchFamily="34" charset="0"/>
                <a:ea typeface="Lato" panose="020F0502020204030203" pitchFamily="34" charset="0"/>
                <a:cs typeface="Arial" panose="020B0604020202020204" pitchFamily="34" charset="0"/>
              </a:rPr>
              <a:t>, pancreatic neuroendocrine tumours; PFS, progression-free survival; RPSFTM, rank preserving structural failure time model; SSA, somatostatin analogue; SSTR, somatostatin receptor; TA, technology appraisal</a:t>
            </a:r>
          </a:p>
        </p:txBody>
      </p:sp>
      <p:grpSp>
        <p:nvGrpSpPr>
          <p:cNvPr id="3" name="Group 2">
            <a:extLst>
              <a:ext uri="{FF2B5EF4-FFF2-40B4-BE49-F238E27FC236}">
                <a16:creationId xmlns:a16="http://schemas.microsoft.com/office/drawing/2014/main" id="{DFBCF680-CF28-24FD-23D7-81E0D81FCC10}"/>
              </a:ext>
            </a:extLst>
          </p:cNvPr>
          <p:cNvGrpSpPr/>
          <p:nvPr/>
        </p:nvGrpSpPr>
        <p:grpSpPr>
          <a:xfrm>
            <a:off x="1879913" y="5636315"/>
            <a:ext cx="7836659" cy="476249"/>
            <a:chOff x="1456000" y="5378763"/>
            <a:chExt cx="10234858" cy="463463"/>
          </a:xfrm>
        </p:grpSpPr>
        <p:sp>
          <p:nvSpPr>
            <p:cNvPr id="4" name="Rectangle 3" descr="Question to committee">
              <a:extLst>
                <a:ext uri="{FF2B5EF4-FFF2-40B4-BE49-F238E27FC236}">
                  <a16:creationId xmlns:a16="http://schemas.microsoft.com/office/drawing/2014/main" id="{93A13383-6602-75E5-0E9F-B7E029CAEEF1}"/>
                </a:ext>
                <a:ext uri="{C183D7F6-B498-43B3-948B-1728B52AA6E4}">
                  <adec:decorative xmlns:adec="http://schemas.microsoft.com/office/drawing/2017/decorative" val="0"/>
                </a:ext>
              </a:extLst>
            </p:cNvPr>
            <p:cNvSpPr/>
            <p:nvPr/>
          </p:nvSpPr>
          <p:spPr>
            <a:xfrm>
              <a:off x="1975731" y="5395742"/>
              <a:ext cx="9715127" cy="429506"/>
            </a:xfrm>
            <a:prstGeom prst="rect">
              <a:avLst/>
            </a:prstGeom>
            <a:solidFill>
              <a:schemeClr val="accent3"/>
            </a:solidFill>
            <a:ln>
              <a:noFill/>
            </a:ln>
          </p:spPr>
          <p:style>
            <a:lnRef idx="0">
              <a:scrgbClr r="0" g="0" b="0"/>
            </a:lnRef>
            <a:fillRef idx="0">
              <a:scrgbClr r="0" g="0" b="0"/>
            </a:fillRef>
            <a:effectRef idx="0">
              <a:scrgbClr r="0" g="0" b="0"/>
            </a:effectRef>
            <a:fontRef idx="minor">
              <a:schemeClr val="lt1"/>
            </a:fontRef>
          </p:style>
          <p:txBody>
            <a:bodyPr lIns="252000" rtlCol="0" anchor="ctr"/>
            <a:lstStyle/>
            <a:p>
              <a:r>
                <a:rPr lang="en-GB">
                  <a:solidFill>
                    <a:schemeClr val="tx1"/>
                  </a:solidFill>
                  <a:latin typeface="Arial" panose="020B0604020202020204" pitchFamily="34" charset="0"/>
                  <a:ea typeface="Lato"/>
                  <a:cs typeface="Arial" panose="020B0604020202020204" pitchFamily="34" charset="0"/>
                </a:rPr>
                <a:t>Is it appropriate to consider HR of 1 for comparisons?</a:t>
              </a:r>
            </a:p>
          </p:txBody>
        </p:sp>
        <p:grpSp>
          <p:nvGrpSpPr>
            <p:cNvPr id="8" name="Group 7">
              <a:extLst>
                <a:ext uri="{FF2B5EF4-FFF2-40B4-BE49-F238E27FC236}">
                  <a16:creationId xmlns:a16="http://schemas.microsoft.com/office/drawing/2014/main" id="{12D32DF7-8088-44AF-B47D-D1798ABC25A7}"/>
                </a:ext>
                <a:ext uri="{C183D7F6-B498-43B3-948B-1728B52AA6E4}">
                  <adec:decorative xmlns:adec="http://schemas.microsoft.com/office/drawing/2017/decorative" val="1"/>
                </a:ext>
              </a:extLst>
            </p:cNvPr>
            <p:cNvGrpSpPr/>
            <p:nvPr/>
          </p:nvGrpSpPr>
          <p:grpSpPr>
            <a:xfrm>
              <a:off x="1456000" y="5378763"/>
              <a:ext cx="575999" cy="463463"/>
              <a:chOff x="-1440493" y="4116610"/>
              <a:chExt cx="575999" cy="463463"/>
            </a:xfrm>
          </p:grpSpPr>
          <p:sp>
            <p:nvSpPr>
              <p:cNvPr id="9" name="Oval 8">
                <a:extLst>
                  <a:ext uri="{FF2B5EF4-FFF2-40B4-BE49-F238E27FC236}">
                    <a16:creationId xmlns:a16="http://schemas.microsoft.com/office/drawing/2014/main" id="{0C93044D-BFC9-9A36-637E-3B76A45F6C22}"/>
                  </a:ext>
                  <a:ext uri="{C183D7F6-B498-43B3-948B-1728B52AA6E4}">
                    <adec:decorative xmlns:adec="http://schemas.microsoft.com/office/drawing/2017/decorative" val="1"/>
                  </a:ext>
                </a:extLst>
              </p:cNvPr>
              <p:cNvSpPr/>
              <p:nvPr/>
            </p:nvSpPr>
            <p:spPr>
              <a:xfrm>
                <a:off x="-1440493" y="4133590"/>
                <a:ext cx="575999" cy="429506"/>
              </a:xfrm>
              <a:prstGeom prst="ellipse">
                <a:avLst/>
              </a:prstGeom>
              <a:solidFill>
                <a:schemeClr val="accent3"/>
              </a:solidFill>
              <a:ln>
                <a:solidFill>
                  <a:schemeClr val="bg1"/>
                </a:solidFill>
              </a:ln>
            </p:spPr>
            <p:style>
              <a:lnRef idx="0">
                <a:scrgbClr r="0" g="0" b="0"/>
              </a:lnRef>
              <a:fillRef idx="0">
                <a:scrgbClr r="0" g="0" b="0"/>
              </a:fillRef>
              <a:effectRef idx="0">
                <a:scrgbClr r="0" g="0" b="0"/>
              </a:effectRef>
              <a:fontRef idx="minor">
                <a:schemeClr val="lt1"/>
              </a:fontRef>
            </p:style>
            <p:txBody>
              <a:bodyPr rtlCol="0" anchor="ctr"/>
              <a:lstStyle/>
              <a:p>
                <a:pPr algn="ctr"/>
                <a:endParaRPr lang="en-GB">
                  <a:latin typeface="Arial" panose="020B0604020202020204" pitchFamily="34" charset="0"/>
                </a:endParaRPr>
              </a:p>
            </p:txBody>
          </p:sp>
          <p:pic>
            <p:nvPicPr>
              <p:cNvPr id="10" name="Graphic 9" descr="Chat with solid fill">
                <a:extLst>
                  <a:ext uri="{FF2B5EF4-FFF2-40B4-BE49-F238E27FC236}">
                    <a16:creationId xmlns:a16="http://schemas.microsoft.com/office/drawing/2014/main" id="{39C23F3F-EA8B-4456-20DF-D214E48004CB}"/>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367724" y="4116610"/>
                <a:ext cx="463461" cy="463463"/>
              </a:xfrm>
              <a:prstGeom prst="rect">
                <a:avLst/>
              </a:prstGeom>
            </p:spPr>
          </p:pic>
        </p:grpSp>
      </p:grpSp>
      <p:sp>
        <p:nvSpPr>
          <p:cNvPr id="11" name="TextBox 10">
            <a:extLst>
              <a:ext uri="{FF2B5EF4-FFF2-40B4-BE49-F238E27FC236}">
                <a16:creationId xmlns:a16="http://schemas.microsoft.com/office/drawing/2014/main" id="{C4813EEE-F3A1-D23D-D566-04D2329C1C3B}"/>
              </a:ext>
            </a:extLst>
          </p:cNvPr>
          <p:cNvSpPr txBox="1"/>
          <p:nvPr/>
        </p:nvSpPr>
        <p:spPr>
          <a:xfrm>
            <a:off x="7456501" y="653181"/>
            <a:ext cx="4536096" cy="369332"/>
          </a:xfrm>
          <a:prstGeom prst="rect">
            <a:avLst/>
          </a:prstGeom>
          <a:noFill/>
        </p:spPr>
        <p:txBody>
          <a:bodyPr wrap="square" rtlCol="0">
            <a:spAutoFit/>
          </a:bodyPr>
          <a:lstStyle/>
          <a:p>
            <a:r>
              <a:rPr lang="en-GB" b="1">
                <a:latin typeface="Arial" panose="020B0604020202020204" pitchFamily="34" charset="0"/>
              </a:rPr>
              <a:t>CABINET: recruitment</a:t>
            </a:r>
          </a:p>
        </p:txBody>
      </p:sp>
      <p:grpSp>
        <p:nvGrpSpPr>
          <p:cNvPr id="16" name="Group 15">
            <a:extLst>
              <a:ext uri="{FF2B5EF4-FFF2-40B4-BE49-F238E27FC236}">
                <a16:creationId xmlns:a16="http://schemas.microsoft.com/office/drawing/2014/main" id="{9CDBC943-3069-39A7-6267-7D6DC51009FD}"/>
              </a:ext>
            </a:extLst>
          </p:cNvPr>
          <p:cNvGrpSpPr/>
          <p:nvPr/>
        </p:nvGrpSpPr>
        <p:grpSpPr>
          <a:xfrm>
            <a:off x="10588752" y="-23768"/>
            <a:ext cx="1603248" cy="470499"/>
            <a:chOff x="8607034" y="129348"/>
            <a:chExt cx="1714442" cy="470499"/>
          </a:xfrm>
        </p:grpSpPr>
        <p:sp>
          <p:nvSpPr>
            <p:cNvPr id="17" name="Rectangle 16">
              <a:extLst>
                <a:ext uri="{FF2B5EF4-FFF2-40B4-BE49-F238E27FC236}">
                  <a16:creationId xmlns:a16="http://schemas.microsoft.com/office/drawing/2014/main" id="{F2E01D42-0981-5564-E8E0-635D5445F72F}"/>
                </a:ext>
                <a:ext uri="{C183D7F6-B498-43B3-948B-1728B52AA6E4}">
                  <adec:decorative xmlns:adec="http://schemas.microsoft.com/office/drawing/2017/decorative" val="1"/>
                </a:ext>
              </a:extLst>
            </p:cNvPr>
            <p:cNvSpPr/>
            <p:nvPr/>
          </p:nvSpPr>
          <p:spPr>
            <a:xfrm>
              <a:off x="8607034" y="142846"/>
              <a:ext cx="1714442" cy="457001"/>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r>
                <a:rPr lang="en-GB" sz="1400">
                  <a:latin typeface="Arial" panose="020B0604020202020204" pitchFamily="34" charset="0"/>
                </a:rPr>
                <a:t>Large impact</a:t>
              </a:r>
            </a:p>
          </p:txBody>
        </p:sp>
        <p:pic>
          <p:nvPicPr>
            <p:cNvPr id="18" name="Picture 17">
              <a:extLst>
                <a:ext uri="{FF2B5EF4-FFF2-40B4-BE49-F238E27FC236}">
                  <a16:creationId xmlns:a16="http://schemas.microsoft.com/office/drawing/2014/main" id="{97C855FB-04BD-93B4-2209-F37E3A7CDA3A}"/>
                </a:ext>
                <a:ext uri="{C183D7F6-B498-43B3-948B-1728B52AA6E4}">
                  <adec:decorative xmlns:adec="http://schemas.microsoft.com/office/drawing/2017/decorative" val="1"/>
                </a:ext>
              </a:extLst>
            </p:cNvPr>
            <p:cNvPicPr>
              <a:picLocks noChangeAspect="1"/>
            </p:cNvPicPr>
            <p:nvPr/>
          </p:nvPicPr>
          <p:blipFill rotWithShape="1">
            <a:blip r:embed="rId7"/>
            <a:srcRect l="16406" t="4575" r="14821" b="4613"/>
            <a:stretch/>
          </p:blipFill>
          <p:spPr>
            <a:xfrm>
              <a:off x="9868419" y="129348"/>
              <a:ext cx="453056" cy="453056"/>
            </a:xfrm>
            <a:prstGeom prst="rect">
              <a:avLst/>
            </a:prstGeom>
          </p:spPr>
        </p:pic>
      </p:grpSp>
    </p:spTree>
    <p:extLst>
      <p:ext uri="{BB962C8B-B14F-4D97-AF65-F5344CB8AC3E}">
        <p14:creationId xmlns:p14="http://schemas.microsoft.com/office/powerpoint/2010/main" val="61185182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4EEA9F3-6E93-4280-6333-6D8586667BB5}"/>
            </a:ext>
          </a:extLst>
        </p:cNvPr>
        <p:cNvGrpSpPr/>
        <p:nvPr/>
      </p:nvGrpSpPr>
      <p:grpSpPr>
        <a:xfrm>
          <a:off x="0" y="0"/>
          <a:ext cx="0" cy="0"/>
          <a:chOff x="0" y="0"/>
          <a:chExt cx="0" cy="0"/>
        </a:xfrm>
      </p:grpSpPr>
      <p:sp>
        <p:nvSpPr>
          <p:cNvPr id="3" name="Guide with 'background' selected" descr="Sections to be covered in the presentation. ">
            <a:extLst>
              <a:ext uri="{FF2B5EF4-FFF2-40B4-BE49-F238E27FC236}">
                <a16:creationId xmlns:a16="http://schemas.microsoft.com/office/drawing/2014/main" id="{7D155372-4816-54E7-0085-1A34423F9328}"/>
              </a:ext>
            </a:extLst>
          </p:cNvPr>
          <p:cNvSpPr>
            <a:spLocks noGrp="1"/>
          </p:cNvSpPr>
          <p:nvPr>
            <p:ph type="subTitle" idx="1"/>
          </p:nvPr>
        </p:nvSpPr>
        <p:spPr>
          <a:xfrm>
            <a:off x="724988" y="2591284"/>
            <a:ext cx="10026139" cy="2916438"/>
          </a:xfrm>
        </p:spPr>
        <p:txBody>
          <a:bodyPr>
            <a:noAutofit/>
          </a:bodyPr>
          <a:lstStyle/>
          <a:p>
            <a:pPr marL="457200" indent="-457200">
              <a:buSzPts val="2200"/>
              <a:buFont typeface="Wingdings" pitchFamily="2" charset="2"/>
              <a:buChar char="q"/>
            </a:pPr>
            <a:r>
              <a:rPr lang="en-GB" sz="2800"/>
              <a:t>Key issues &amp; decision problem</a:t>
            </a:r>
          </a:p>
          <a:p>
            <a:pPr marL="457200" indent="-457200">
              <a:buSzPts val="2200"/>
              <a:buFont typeface="Wingdings" pitchFamily="2" charset="2"/>
              <a:buChar char="q"/>
            </a:pPr>
            <a:r>
              <a:rPr lang="en-GB" sz="2800"/>
              <a:t>Clinical effectiveness</a:t>
            </a:r>
          </a:p>
          <a:p>
            <a:pPr marL="457200" indent="-457200">
              <a:buSzPts val="2200"/>
              <a:buFont typeface="Wingdings" panose="05000000000000000000" pitchFamily="2" charset="2"/>
              <a:buChar char="ü"/>
            </a:pPr>
            <a:r>
              <a:rPr lang="en-GB" sz="2800"/>
              <a:t>Modelling and cost effectiveness</a:t>
            </a:r>
          </a:p>
          <a:p>
            <a:pPr marL="457200" indent="-457200">
              <a:buSzPts val="2000"/>
              <a:buFont typeface="Wingdings" pitchFamily="2" charset="2"/>
              <a:buChar char="q"/>
            </a:pPr>
            <a:r>
              <a:rPr lang="en-GB" sz="2800"/>
              <a:t>Other considerations </a:t>
            </a:r>
          </a:p>
          <a:p>
            <a:pPr marL="457200" indent="-457200">
              <a:buSzPts val="2000"/>
              <a:buFont typeface="Wingdings" pitchFamily="2" charset="2"/>
              <a:buChar char="q"/>
            </a:pPr>
            <a:r>
              <a:rPr lang="en-GB" sz="2800"/>
              <a:t>Summary</a:t>
            </a:r>
          </a:p>
          <a:p>
            <a:endParaRPr lang="en-GB" sz="2800"/>
          </a:p>
        </p:txBody>
      </p:sp>
      <p:sp>
        <p:nvSpPr>
          <p:cNvPr id="6" name="Title 4">
            <a:extLst>
              <a:ext uri="{FF2B5EF4-FFF2-40B4-BE49-F238E27FC236}">
                <a16:creationId xmlns:a16="http://schemas.microsoft.com/office/drawing/2014/main" id="{7D92F59E-F6DC-FE6F-EFBA-720598A0D395}"/>
              </a:ext>
            </a:extLst>
          </p:cNvPr>
          <p:cNvSpPr>
            <a:spLocks noGrp="1"/>
          </p:cNvSpPr>
          <p:nvPr>
            <p:ph type="ctrTitle"/>
          </p:nvPr>
        </p:nvSpPr>
        <p:spPr>
          <a:xfrm>
            <a:off x="724988" y="328857"/>
            <a:ext cx="10401552" cy="2042841"/>
          </a:xfrm>
        </p:spPr>
        <p:txBody>
          <a:bodyPr>
            <a:normAutofit fontScale="90000"/>
          </a:bodyPr>
          <a:lstStyle/>
          <a:p>
            <a:r>
              <a:rPr lang="en-GB" sz="4000" b="1">
                <a:effectLst/>
                <a:ea typeface="Calibri" panose="020F0502020204030204" pitchFamily="34" charset="0"/>
                <a:cs typeface="Times New Roman" panose="02020603050405020304" pitchFamily="18" charset="0"/>
              </a:rPr>
              <a:t>Cabozantinib for treating advanced neuroendocrine tumours that have progressed after systemic treatment </a:t>
            </a:r>
            <a:r>
              <a:rPr lang="en-GB"/>
              <a:t>[ID6474]</a:t>
            </a:r>
          </a:p>
        </p:txBody>
      </p:sp>
    </p:spTree>
    <p:extLst>
      <p:ext uri="{BB962C8B-B14F-4D97-AF65-F5344CB8AC3E}">
        <p14:creationId xmlns:p14="http://schemas.microsoft.com/office/powerpoint/2010/main" val="407198823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itle 16">
            <a:extLst>
              <a:ext uri="{FF2B5EF4-FFF2-40B4-BE49-F238E27FC236}">
                <a16:creationId xmlns:a16="http://schemas.microsoft.com/office/drawing/2014/main" id="{C1EB0CFB-D06D-7E40-4A7A-DA10C7E0FB2F}"/>
              </a:ext>
            </a:extLst>
          </p:cNvPr>
          <p:cNvSpPr txBox="1">
            <a:spLocks noGrp="1"/>
          </p:cNvSpPr>
          <p:nvPr>
            <p:ph type="title" idx="4294967295"/>
          </p:nvPr>
        </p:nvSpPr>
        <p:spPr>
          <a:xfrm>
            <a:off x="183641" y="192824"/>
            <a:ext cx="11695236" cy="71232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rmAutofit fontScale="90000"/>
          </a:bodyPr>
          <a:lstStyle>
            <a:lvl1pPr algn="l" defTabSz="914400" rtl="0" eaLnBrk="1" latinLnBrk="0" hangingPunct="1">
              <a:lnSpc>
                <a:spcPct val="90000"/>
              </a:lnSpc>
              <a:spcBef>
                <a:spcPct val="0"/>
              </a:spcBef>
              <a:buNone/>
              <a:defRPr sz="3200" b="1" kern="1200">
                <a:solidFill>
                  <a:schemeClr val="tx1"/>
                </a:solidFill>
                <a:latin typeface="Lato" panose="020F0502020204030203" pitchFamily="34" charset="0"/>
                <a:ea typeface="Lato" panose="020F0502020204030203" pitchFamily="34" charset="0"/>
                <a:cs typeface="Lato" panose="020F0502020204030203" pitchFamily="34" charset="0"/>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3200" b="1" i="0" u="none" strike="noStrike" kern="1200" cap="none" spc="0" normalizeH="0" baseline="0" noProof="0">
                <a:ln>
                  <a:noFill/>
                </a:ln>
                <a:solidFill>
                  <a:schemeClr val="tx1"/>
                </a:solidFill>
                <a:effectLst/>
                <a:uLnTx/>
                <a:uFillTx/>
                <a:latin typeface="Arial" panose="020B0604020202020204" pitchFamily="34" charset="0"/>
                <a:cs typeface="Arial" panose="020B0604020202020204" pitchFamily="34" charset="0"/>
              </a:rPr>
              <a:t>Company’s model overview</a:t>
            </a:r>
            <a:br>
              <a:rPr kumimoji="0" lang="en-GB" sz="3200" b="1" i="0" u="none" strike="noStrike" kern="1200" cap="none" spc="0" normalizeH="0" baseline="0" noProof="0">
                <a:ln>
                  <a:noFill/>
                </a:ln>
                <a:solidFill>
                  <a:schemeClr val="tx1"/>
                </a:solidFill>
                <a:effectLst/>
                <a:uLnTx/>
                <a:uFillTx/>
                <a:latin typeface="Arial" panose="020B0604020202020204" pitchFamily="34" charset="0"/>
                <a:cs typeface="Arial" panose="020B0604020202020204" pitchFamily="34" charset="0"/>
              </a:rPr>
            </a:br>
            <a:endParaRPr kumimoji="0" lang="en-GB" sz="2700" b="0" i="1" u="none" strike="noStrike" kern="1200" cap="none" spc="0" normalizeH="0" baseline="0" noProof="0">
              <a:ln>
                <a:noFill/>
              </a:ln>
              <a:solidFill>
                <a:schemeClr val="tx1"/>
              </a:solidFill>
              <a:effectLst/>
              <a:uLnTx/>
              <a:uFillTx/>
              <a:latin typeface="Arial" panose="020B0604020202020204" pitchFamily="34" charset="0"/>
              <a:cs typeface="Arial" panose="020B0604020202020204" pitchFamily="34" charset="0"/>
            </a:endParaRPr>
          </a:p>
        </p:txBody>
      </p:sp>
      <p:sp>
        <p:nvSpPr>
          <p:cNvPr id="12" name="Text Placeholder 2" descr="Background: No head-to-head data available after 6 months. At clarification, company conducted PSM analysis of changes in best VA between LEROS (ITT) and CaRS-I &amp; II at Month 24&#10;Sex, age, genotype, month since recent &amp; first symptom onset, number of symptomatic eyes, and logMAR for left and right at baseline, were the prognostic factors included in PSM &#10;68 of 84 available people from CaRS I and CaRS II matched to 68 of 125 LEROS ITT population &#10;&#10;">
            <a:extLst>
              <a:ext uri="{FF2B5EF4-FFF2-40B4-BE49-F238E27FC236}">
                <a16:creationId xmlns:a16="http://schemas.microsoft.com/office/drawing/2014/main" id="{64F193D2-9A73-C612-36B0-A2F015095BAC}"/>
              </a:ext>
            </a:extLst>
          </p:cNvPr>
          <p:cNvSpPr>
            <a:spLocks noGrp="1"/>
          </p:cNvSpPr>
          <p:nvPr>
            <p:ph type="body" sz="quarter" idx="12"/>
          </p:nvPr>
        </p:nvSpPr>
        <p:spPr>
          <a:xfrm>
            <a:off x="6233142" y="1172889"/>
            <a:ext cx="5760392" cy="1756366"/>
          </a:xfrm>
          <a:solidFill>
            <a:srgbClr val="FFFFFF"/>
          </a:solidFill>
          <a:ln w="28575">
            <a:solidFill>
              <a:schemeClr val="accent1"/>
            </a:solidFill>
          </a:ln>
        </p:spPr>
        <p:txBody>
          <a:bodyPr/>
          <a:lstStyle/>
          <a:p>
            <a:pPr>
              <a:lnSpc>
                <a:spcPts val="2160"/>
              </a:lnSpc>
              <a:spcBef>
                <a:spcPts val="0"/>
              </a:spcBef>
            </a:pPr>
            <a:r>
              <a:rPr lang="en-GB" b="1"/>
              <a:t>Company</a:t>
            </a:r>
          </a:p>
          <a:p>
            <a:pPr marL="285750" indent="-285750">
              <a:lnSpc>
                <a:spcPts val="2160"/>
              </a:lnSpc>
              <a:spcBef>
                <a:spcPts val="0"/>
              </a:spcBef>
              <a:buFont typeface="Arial" panose="020B0604020202020204" pitchFamily="34" charset="0"/>
              <a:buChar char="•"/>
            </a:pPr>
            <a:r>
              <a:rPr lang="en-GB"/>
              <a:t>Partition survival model in line with previous TA and clinical experts agreed with the proposed structure</a:t>
            </a:r>
          </a:p>
          <a:p>
            <a:pPr marL="285750" indent="-285750">
              <a:lnSpc>
                <a:spcPts val="2160"/>
              </a:lnSpc>
              <a:spcBef>
                <a:spcPts val="0"/>
              </a:spcBef>
              <a:buFont typeface="Arial" panose="020B0604020202020204" pitchFamily="34" charset="0"/>
              <a:buChar char="•"/>
            </a:pPr>
            <a:r>
              <a:rPr lang="en-GB"/>
              <a:t>3 – mutually exclusive states, people enter in PF with stable disease and remain until disease progression or death </a:t>
            </a:r>
          </a:p>
        </p:txBody>
      </p:sp>
      <p:sp>
        <p:nvSpPr>
          <p:cNvPr id="3" name="Text Placeholder 2" descr="Background: No head-to-head data available after 6 months. At clarification, company conducted PSM analysis of changes in best VA between LEROS (ITT) and CaRS-I &amp; II at Month 24&#10;Sex, age, genotype, month since recent &amp; first symptom onset, number of symptomatic eyes, and logMAR for left and right at baseline, were the prognostic factors included in PSM &#10;68 of 84 available people from CaRS I and CaRS II matched to 68 of 125 LEROS ITT population &#10;&#10;">
            <a:extLst>
              <a:ext uri="{FF2B5EF4-FFF2-40B4-BE49-F238E27FC236}">
                <a16:creationId xmlns:a16="http://schemas.microsoft.com/office/drawing/2014/main" id="{C0693484-5E5E-2AB8-A29F-D4787E40359D}"/>
              </a:ext>
            </a:extLst>
          </p:cNvPr>
          <p:cNvSpPr txBox="1">
            <a:spLocks/>
          </p:cNvSpPr>
          <p:nvPr/>
        </p:nvSpPr>
        <p:spPr>
          <a:xfrm>
            <a:off x="6233142" y="4977913"/>
            <a:ext cx="5760392" cy="675092"/>
          </a:xfrm>
          <a:prstGeom prst="rect">
            <a:avLst/>
          </a:prstGeom>
          <a:solidFill>
            <a:srgbClr val="FFFFFF"/>
          </a:solidFill>
          <a:ln w="28575">
            <a:solidFill>
              <a:schemeClr val="tx1"/>
            </a:solidFill>
          </a:ln>
        </p:spPr>
        <p:txBody>
          <a:bodyPr vert="horz" lIns="91440" tIns="45720" rIns="91440" bIns="45720" rtlCol="0">
            <a:noAutofit/>
          </a:bodyPr>
          <a:lstStyle>
            <a:lvl1pPr marL="0" indent="0" algn="l" defTabSz="914400" rtl="0" eaLnBrk="1" latinLnBrk="0" hangingPunct="1">
              <a:lnSpc>
                <a:spcPct val="114000"/>
              </a:lnSpc>
              <a:spcBef>
                <a:spcPts val="1000"/>
              </a:spcBef>
              <a:buFont typeface="Arial" panose="020B0604020202020204" pitchFamily="34" charset="0"/>
              <a:buNone/>
              <a:defRPr sz="1800" kern="1200">
                <a:solidFill>
                  <a:schemeClr val="tx1"/>
                </a:solidFill>
                <a:latin typeface="Lato" panose="020F0502020204030203" pitchFamily="34" charset="0"/>
                <a:ea typeface="Lato" panose="020F0502020204030203" pitchFamily="34" charset="0"/>
                <a:cs typeface="Lato" panose="020F0502020204030203" pitchFamily="34" charset="0"/>
              </a:defRPr>
            </a:lvl1pPr>
            <a:lvl2pPr marL="685800" indent="-228600" algn="l" defTabSz="914400" rtl="0" eaLnBrk="1" latinLnBrk="0" hangingPunct="1">
              <a:lnSpc>
                <a:spcPct val="114000"/>
              </a:lnSpc>
              <a:spcBef>
                <a:spcPts val="500"/>
              </a:spcBef>
              <a:buFont typeface="Arial" panose="020B0604020202020204" pitchFamily="34" charset="0"/>
              <a:buChar char="•"/>
              <a:defRPr sz="1800" kern="1200">
                <a:solidFill>
                  <a:schemeClr val="tx1"/>
                </a:solidFill>
                <a:latin typeface="Lato" panose="020F0502020204030203" pitchFamily="34" charset="0"/>
                <a:ea typeface="Lato" panose="020F0502020204030203" pitchFamily="34" charset="0"/>
                <a:cs typeface="+mn-cs"/>
              </a:defRPr>
            </a:lvl2pPr>
            <a:lvl3pPr marL="1143000" indent="-228600" algn="l" defTabSz="914400" rtl="0" eaLnBrk="1" latinLnBrk="0" hangingPunct="1">
              <a:lnSpc>
                <a:spcPct val="114000"/>
              </a:lnSpc>
              <a:spcBef>
                <a:spcPts val="500"/>
              </a:spcBef>
              <a:buFont typeface="Arial" panose="020B0604020202020204" pitchFamily="34" charset="0"/>
              <a:buChar char="•"/>
              <a:defRPr sz="1800" kern="1200">
                <a:solidFill>
                  <a:schemeClr val="tx1"/>
                </a:solidFill>
                <a:latin typeface="Lato" panose="020F0502020204030203" pitchFamily="34" charset="0"/>
                <a:ea typeface="Lato" panose="020F0502020204030203" pitchFamily="34" charset="0"/>
                <a:cs typeface="+mn-cs"/>
              </a:defRPr>
            </a:lvl3pPr>
            <a:lvl4pPr marL="1600200" indent="-228600" algn="l" defTabSz="914400" rtl="0" eaLnBrk="1" latinLnBrk="0" hangingPunct="1">
              <a:lnSpc>
                <a:spcPct val="114000"/>
              </a:lnSpc>
              <a:spcBef>
                <a:spcPts val="500"/>
              </a:spcBef>
              <a:buFont typeface="Arial" panose="020B0604020202020204" pitchFamily="34" charset="0"/>
              <a:buChar char="•"/>
              <a:defRPr sz="1800" kern="1200">
                <a:solidFill>
                  <a:schemeClr val="tx1"/>
                </a:solidFill>
                <a:latin typeface="Lato" panose="020F0502020204030203" pitchFamily="34" charset="0"/>
                <a:ea typeface="Lato" panose="020F0502020204030203" pitchFamily="34" charset="0"/>
                <a:cs typeface="+mn-cs"/>
              </a:defRPr>
            </a:lvl4pPr>
            <a:lvl5pPr marL="2057400" indent="-228600" algn="l" defTabSz="914400" rtl="0" eaLnBrk="1" latinLnBrk="0" hangingPunct="1">
              <a:lnSpc>
                <a:spcPct val="114000"/>
              </a:lnSpc>
              <a:spcBef>
                <a:spcPts val="500"/>
              </a:spcBef>
              <a:buFont typeface="Arial" panose="020B0604020202020204" pitchFamily="34" charset="0"/>
              <a:buChar char="•"/>
              <a:defRPr sz="1800" kern="1200">
                <a:solidFill>
                  <a:schemeClr val="tx1"/>
                </a:solidFill>
                <a:latin typeface="Lato" panose="020F0502020204030203" pitchFamily="34" charset="0"/>
                <a:ea typeface="Lato" panose="020F0502020204030203" pitchFamily="34"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ts val="2160"/>
              </a:lnSpc>
              <a:spcBef>
                <a:spcPts val="0"/>
              </a:spcBef>
            </a:pPr>
            <a:r>
              <a:rPr lang="en-GB" b="1">
                <a:latin typeface="Arial" panose="020B0604020202020204" pitchFamily="34" charset="0"/>
                <a:cs typeface="Arial" panose="020B0604020202020204" pitchFamily="34" charset="0"/>
              </a:rPr>
              <a:t>EAG</a:t>
            </a:r>
          </a:p>
          <a:p>
            <a:pPr marL="285750" indent="-285750">
              <a:lnSpc>
                <a:spcPts val="2160"/>
              </a:lnSpc>
              <a:spcBef>
                <a:spcPts val="0"/>
              </a:spcBef>
              <a:buFont typeface="Arial" panose="020B0604020202020204" pitchFamily="34" charset="0"/>
              <a:buChar char="•"/>
            </a:pPr>
            <a:r>
              <a:rPr lang="en-GB">
                <a:latin typeface="Arial" panose="020B0604020202020204" pitchFamily="34" charset="0"/>
                <a:cs typeface="Arial" panose="020B0604020202020204" pitchFamily="34" charset="0"/>
              </a:rPr>
              <a:t>Broadly agree with the model structure</a:t>
            </a:r>
          </a:p>
        </p:txBody>
      </p:sp>
      <p:grpSp>
        <p:nvGrpSpPr>
          <p:cNvPr id="42" name="Group 41">
            <a:extLst>
              <a:ext uri="{FF2B5EF4-FFF2-40B4-BE49-F238E27FC236}">
                <a16:creationId xmlns:a16="http://schemas.microsoft.com/office/drawing/2014/main" id="{809C41C8-D976-F3DA-76EF-B80165827FA5}"/>
              </a:ext>
            </a:extLst>
          </p:cNvPr>
          <p:cNvGrpSpPr/>
          <p:nvPr/>
        </p:nvGrpSpPr>
        <p:grpSpPr>
          <a:xfrm>
            <a:off x="372164" y="2162460"/>
            <a:ext cx="5310469" cy="2954904"/>
            <a:chOff x="495758" y="1566376"/>
            <a:chExt cx="4221367" cy="2227577"/>
          </a:xfrm>
        </p:grpSpPr>
        <p:sp>
          <p:nvSpPr>
            <p:cNvPr id="17" name="Oval 16">
              <a:extLst>
                <a:ext uri="{FF2B5EF4-FFF2-40B4-BE49-F238E27FC236}">
                  <a16:creationId xmlns:a16="http://schemas.microsoft.com/office/drawing/2014/main" id="{2CE8E6C9-4AD5-15EA-4D4A-AF040C860FEB}"/>
                </a:ext>
              </a:extLst>
            </p:cNvPr>
            <p:cNvSpPr/>
            <p:nvPr/>
          </p:nvSpPr>
          <p:spPr>
            <a:xfrm>
              <a:off x="1975737" y="2889280"/>
              <a:ext cx="1517515" cy="904673"/>
            </a:xfrm>
            <a:prstGeom prst="ellipse">
              <a:avLst/>
            </a:prstGeom>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400">
                  <a:latin typeface="Arial" panose="020B0604020202020204" pitchFamily="34" charset="0"/>
                </a:rPr>
                <a:t>Death</a:t>
              </a:r>
            </a:p>
          </p:txBody>
        </p:sp>
        <p:grpSp>
          <p:nvGrpSpPr>
            <p:cNvPr id="27" name="Group 26">
              <a:extLst>
                <a:ext uri="{FF2B5EF4-FFF2-40B4-BE49-F238E27FC236}">
                  <a16:creationId xmlns:a16="http://schemas.microsoft.com/office/drawing/2014/main" id="{174CC0B9-E663-62D3-CB0E-7F91DEB4823E}"/>
                </a:ext>
              </a:extLst>
            </p:cNvPr>
            <p:cNvGrpSpPr/>
            <p:nvPr/>
          </p:nvGrpSpPr>
          <p:grpSpPr>
            <a:xfrm>
              <a:off x="3199610" y="1566377"/>
              <a:ext cx="1517515" cy="904673"/>
              <a:chOff x="3199610" y="1536970"/>
              <a:chExt cx="1517515" cy="904673"/>
            </a:xfrm>
          </p:grpSpPr>
          <p:sp>
            <p:nvSpPr>
              <p:cNvPr id="16" name="Oval 15">
                <a:extLst>
                  <a:ext uri="{FF2B5EF4-FFF2-40B4-BE49-F238E27FC236}">
                    <a16:creationId xmlns:a16="http://schemas.microsoft.com/office/drawing/2014/main" id="{A3F791B1-7FE5-6536-D13D-D08B32EEE7B2}"/>
                  </a:ext>
                </a:extLst>
              </p:cNvPr>
              <p:cNvSpPr/>
              <p:nvPr/>
            </p:nvSpPr>
            <p:spPr>
              <a:xfrm>
                <a:off x="3199610" y="1536970"/>
                <a:ext cx="1517515" cy="904673"/>
              </a:xfrm>
              <a:prstGeom prst="ellipse">
                <a:avLst/>
              </a:prstGeom>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400">
                    <a:latin typeface="Arial" panose="020B0604020202020204" pitchFamily="34" charset="0"/>
                  </a:rPr>
                  <a:t>Progressed disease</a:t>
                </a:r>
              </a:p>
            </p:txBody>
          </p:sp>
          <p:cxnSp>
            <p:nvCxnSpPr>
              <p:cNvPr id="20" name="Connector: Curved 19">
                <a:extLst>
                  <a:ext uri="{FF2B5EF4-FFF2-40B4-BE49-F238E27FC236}">
                    <a16:creationId xmlns:a16="http://schemas.microsoft.com/office/drawing/2014/main" id="{C1A149CB-49A8-5E7D-941E-2475E2DDE599}"/>
                  </a:ext>
                </a:extLst>
              </p:cNvPr>
              <p:cNvCxnSpPr>
                <a:cxnSpLocks/>
                <a:stCxn id="16" idx="6"/>
                <a:endCxn id="16" idx="7"/>
              </p:cNvCxnSpPr>
              <p:nvPr/>
            </p:nvCxnSpPr>
            <p:spPr>
              <a:xfrm flipH="1" flipV="1">
                <a:off x="4494890" y="1669456"/>
                <a:ext cx="222235" cy="319851"/>
              </a:xfrm>
              <a:prstGeom prst="curvedConnector4">
                <a:avLst>
                  <a:gd name="adj1" fmla="val -102864"/>
                  <a:gd name="adj2" fmla="val 155107"/>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grpSp>
          <p:nvGrpSpPr>
            <p:cNvPr id="28" name="Group 27">
              <a:extLst>
                <a:ext uri="{FF2B5EF4-FFF2-40B4-BE49-F238E27FC236}">
                  <a16:creationId xmlns:a16="http://schemas.microsoft.com/office/drawing/2014/main" id="{0288A85E-981D-7B33-3F82-3B79F86AF27F}"/>
                </a:ext>
              </a:extLst>
            </p:cNvPr>
            <p:cNvGrpSpPr/>
            <p:nvPr/>
          </p:nvGrpSpPr>
          <p:grpSpPr>
            <a:xfrm>
              <a:off x="495758" y="1566376"/>
              <a:ext cx="1517515" cy="904673"/>
              <a:chOff x="3199610" y="1536970"/>
              <a:chExt cx="1517515" cy="904673"/>
            </a:xfrm>
          </p:grpSpPr>
          <p:sp>
            <p:nvSpPr>
              <p:cNvPr id="29" name="Oval 28">
                <a:extLst>
                  <a:ext uri="{FF2B5EF4-FFF2-40B4-BE49-F238E27FC236}">
                    <a16:creationId xmlns:a16="http://schemas.microsoft.com/office/drawing/2014/main" id="{770D7E30-7798-A983-CA2C-E2DC45C5936D}"/>
                  </a:ext>
                </a:extLst>
              </p:cNvPr>
              <p:cNvSpPr/>
              <p:nvPr/>
            </p:nvSpPr>
            <p:spPr>
              <a:xfrm>
                <a:off x="3199610" y="1536970"/>
                <a:ext cx="1517515" cy="904673"/>
              </a:xfrm>
              <a:prstGeom prst="ellipse">
                <a:avLst/>
              </a:prstGeom>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200">
                    <a:latin typeface="Arial" panose="020B0604020202020204" pitchFamily="34" charset="0"/>
                  </a:rPr>
                  <a:t>Progression free-survival</a:t>
                </a:r>
              </a:p>
            </p:txBody>
          </p:sp>
          <p:cxnSp>
            <p:nvCxnSpPr>
              <p:cNvPr id="30" name="Connector: Curved 29">
                <a:extLst>
                  <a:ext uri="{FF2B5EF4-FFF2-40B4-BE49-F238E27FC236}">
                    <a16:creationId xmlns:a16="http://schemas.microsoft.com/office/drawing/2014/main" id="{5B11228F-DE12-416F-D91B-E68778BFA3C4}"/>
                  </a:ext>
                </a:extLst>
              </p:cNvPr>
              <p:cNvCxnSpPr>
                <a:cxnSpLocks/>
                <a:stCxn id="29" idx="6"/>
                <a:endCxn id="29" idx="7"/>
              </p:cNvCxnSpPr>
              <p:nvPr/>
            </p:nvCxnSpPr>
            <p:spPr>
              <a:xfrm flipH="1" flipV="1">
                <a:off x="4494890" y="1669456"/>
                <a:ext cx="222235" cy="319851"/>
              </a:xfrm>
              <a:prstGeom prst="curvedConnector4">
                <a:avLst>
                  <a:gd name="adj1" fmla="val -102864"/>
                  <a:gd name="adj2" fmla="val 155107"/>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cxnSp>
          <p:nvCxnSpPr>
            <p:cNvPr id="35" name="Straight Arrow Connector 34">
              <a:extLst>
                <a:ext uri="{FF2B5EF4-FFF2-40B4-BE49-F238E27FC236}">
                  <a16:creationId xmlns:a16="http://schemas.microsoft.com/office/drawing/2014/main" id="{62CCF109-9467-A68E-439C-4BAED565D15F}"/>
                </a:ext>
              </a:extLst>
            </p:cNvPr>
            <p:cNvCxnSpPr>
              <a:stCxn id="29" idx="6"/>
              <a:endCxn id="16" idx="2"/>
            </p:cNvCxnSpPr>
            <p:nvPr/>
          </p:nvCxnSpPr>
          <p:spPr>
            <a:xfrm>
              <a:off x="2013273" y="2018713"/>
              <a:ext cx="1186337" cy="1"/>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7" name="Straight Arrow Connector 36">
              <a:extLst>
                <a:ext uri="{FF2B5EF4-FFF2-40B4-BE49-F238E27FC236}">
                  <a16:creationId xmlns:a16="http://schemas.microsoft.com/office/drawing/2014/main" id="{1EFBF532-4EB0-F3E2-976A-ECD6330A9D03}"/>
                </a:ext>
              </a:extLst>
            </p:cNvPr>
            <p:cNvCxnSpPr>
              <a:stCxn id="29" idx="4"/>
            </p:cNvCxnSpPr>
            <p:nvPr/>
          </p:nvCxnSpPr>
          <p:spPr>
            <a:xfrm>
              <a:off x="1254516" y="2471049"/>
              <a:ext cx="758757" cy="641802"/>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9" name="Straight Arrow Connector 38">
              <a:extLst>
                <a:ext uri="{FF2B5EF4-FFF2-40B4-BE49-F238E27FC236}">
                  <a16:creationId xmlns:a16="http://schemas.microsoft.com/office/drawing/2014/main" id="{8A1E0E90-D703-CF2C-6D37-D4FA31B33CFD}"/>
                </a:ext>
              </a:extLst>
            </p:cNvPr>
            <p:cNvCxnSpPr>
              <a:cxnSpLocks/>
              <a:stCxn id="16" idx="4"/>
              <a:endCxn id="17" idx="7"/>
            </p:cNvCxnSpPr>
            <p:nvPr/>
          </p:nvCxnSpPr>
          <p:spPr>
            <a:xfrm flipH="1">
              <a:off x="3271017" y="2471050"/>
              <a:ext cx="687351" cy="550716"/>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sp>
        <p:nvSpPr>
          <p:cNvPr id="45" name="Text Placeholder 2" descr="Background: No head-to-head data available after 6 months. At clarification, company conducted PSM analysis of changes in best VA between LEROS (ITT) and CaRS-I &amp; II at Month 24&#10;Sex, age, genotype, month since recent &amp; first symptom onset, number of symptomatic eyes, and logMAR for left and right at baseline, were the prognostic factors included in PSM &#10;68 of 84 available people from CaRS I and CaRS II matched to 68 of 125 LEROS ITT population &#10;&#10;">
            <a:extLst>
              <a:ext uri="{FF2B5EF4-FFF2-40B4-BE49-F238E27FC236}">
                <a16:creationId xmlns:a16="http://schemas.microsoft.com/office/drawing/2014/main" id="{8B738D4E-2800-674C-01F9-34EE47ADB891}"/>
              </a:ext>
            </a:extLst>
          </p:cNvPr>
          <p:cNvSpPr txBox="1">
            <a:spLocks/>
          </p:cNvSpPr>
          <p:nvPr/>
        </p:nvSpPr>
        <p:spPr>
          <a:xfrm>
            <a:off x="6233142" y="3232640"/>
            <a:ext cx="5760392" cy="1441888"/>
          </a:xfrm>
          <a:prstGeom prst="rect">
            <a:avLst/>
          </a:prstGeom>
          <a:solidFill>
            <a:srgbClr val="FFFFFF"/>
          </a:solidFill>
          <a:ln w="28575">
            <a:solidFill>
              <a:schemeClr val="tx1"/>
            </a:solidFill>
          </a:ln>
        </p:spPr>
        <p:txBody>
          <a:bodyPr vert="horz" lIns="91440" tIns="45720" rIns="91440" bIns="45720" rtlCol="0">
            <a:noAutofit/>
          </a:bodyPr>
          <a:lstStyle>
            <a:lvl1pPr marL="0" indent="0" algn="l" defTabSz="914400" rtl="0" eaLnBrk="1" latinLnBrk="0" hangingPunct="1">
              <a:lnSpc>
                <a:spcPct val="114000"/>
              </a:lnSpc>
              <a:spcBef>
                <a:spcPts val="1000"/>
              </a:spcBef>
              <a:buFont typeface="Arial" panose="020B0604020202020204" pitchFamily="34" charset="0"/>
              <a:buNone/>
              <a:defRPr sz="1800" kern="1200">
                <a:solidFill>
                  <a:schemeClr val="tx1"/>
                </a:solidFill>
                <a:latin typeface="Lato" panose="020F0502020204030203" pitchFamily="34" charset="0"/>
                <a:ea typeface="Lato" panose="020F0502020204030203" pitchFamily="34" charset="0"/>
                <a:cs typeface="Lato" panose="020F0502020204030203" pitchFamily="34" charset="0"/>
              </a:defRPr>
            </a:lvl1pPr>
            <a:lvl2pPr marL="685800" indent="-228600" algn="l" defTabSz="914400" rtl="0" eaLnBrk="1" latinLnBrk="0" hangingPunct="1">
              <a:lnSpc>
                <a:spcPct val="114000"/>
              </a:lnSpc>
              <a:spcBef>
                <a:spcPts val="500"/>
              </a:spcBef>
              <a:buFont typeface="Arial" panose="020B0604020202020204" pitchFamily="34" charset="0"/>
              <a:buChar char="•"/>
              <a:defRPr sz="1800" kern="1200">
                <a:solidFill>
                  <a:schemeClr val="tx1"/>
                </a:solidFill>
                <a:latin typeface="Lato" panose="020F0502020204030203" pitchFamily="34" charset="0"/>
                <a:ea typeface="Lato" panose="020F0502020204030203" pitchFamily="34" charset="0"/>
                <a:cs typeface="+mn-cs"/>
              </a:defRPr>
            </a:lvl2pPr>
            <a:lvl3pPr marL="1143000" indent="-228600" algn="l" defTabSz="914400" rtl="0" eaLnBrk="1" latinLnBrk="0" hangingPunct="1">
              <a:lnSpc>
                <a:spcPct val="114000"/>
              </a:lnSpc>
              <a:spcBef>
                <a:spcPts val="500"/>
              </a:spcBef>
              <a:buFont typeface="Arial" panose="020B0604020202020204" pitchFamily="34" charset="0"/>
              <a:buChar char="•"/>
              <a:defRPr sz="1800" kern="1200">
                <a:solidFill>
                  <a:schemeClr val="tx1"/>
                </a:solidFill>
                <a:latin typeface="Lato" panose="020F0502020204030203" pitchFamily="34" charset="0"/>
                <a:ea typeface="Lato" panose="020F0502020204030203" pitchFamily="34" charset="0"/>
                <a:cs typeface="+mn-cs"/>
              </a:defRPr>
            </a:lvl3pPr>
            <a:lvl4pPr marL="1600200" indent="-228600" algn="l" defTabSz="914400" rtl="0" eaLnBrk="1" latinLnBrk="0" hangingPunct="1">
              <a:lnSpc>
                <a:spcPct val="114000"/>
              </a:lnSpc>
              <a:spcBef>
                <a:spcPts val="500"/>
              </a:spcBef>
              <a:buFont typeface="Arial" panose="020B0604020202020204" pitchFamily="34" charset="0"/>
              <a:buChar char="•"/>
              <a:defRPr sz="1800" kern="1200">
                <a:solidFill>
                  <a:schemeClr val="tx1"/>
                </a:solidFill>
                <a:latin typeface="Lato" panose="020F0502020204030203" pitchFamily="34" charset="0"/>
                <a:ea typeface="Lato" panose="020F0502020204030203" pitchFamily="34" charset="0"/>
                <a:cs typeface="+mn-cs"/>
              </a:defRPr>
            </a:lvl4pPr>
            <a:lvl5pPr marL="2057400" indent="-228600" algn="l" defTabSz="914400" rtl="0" eaLnBrk="1" latinLnBrk="0" hangingPunct="1">
              <a:lnSpc>
                <a:spcPct val="114000"/>
              </a:lnSpc>
              <a:spcBef>
                <a:spcPts val="500"/>
              </a:spcBef>
              <a:buFont typeface="Arial" panose="020B0604020202020204" pitchFamily="34" charset="0"/>
              <a:buChar char="•"/>
              <a:defRPr sz="1800" kern="1200">
                <a:solidFill>
                  <a:schemeClr val="tx1"/>
                </a:solidFill>
                <a:latin typeface="Lato" panose="020F0502020204030203" pitchFamily="34" charset="0"/>
                <a:ea typeface="Lato" panose="020F0502020204030203" pitchFamily="34"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ts val="2160"/>
              </a:lnSpc>
              <a:spcBef>
                <a:spcPts val="0"/>
              </a:spcBef>
            </a:pPr>
            <a:r>
              <a:rPr lang="en-GB" b="1">
                <a:latin typeface="Arial" panose="020B0604020202020204" pitchFamily="34" charset="0"/>
                <a:cs typeface="Arial" panose="020B0604020202020204" pitchFamily="34" charset="0"/>
              </a:rPr>
              <a:t>Affects QALYs by:  </a:t>
            </a:r>
          </a:p>
          <a:p>
            <a:pPr marL="285750" indent="-285750">
              <a:lnSpc>
                <a:spcPts val="2160"/>
              </a:lnSpc>
              <a:spcBef>
                <a:spcPts val="0"/>
              </a:spcBef>
              <a:buFont typeface="Arial" panose="020B0604020202020204" pitchFamily="34" charset="0"/>
              <a:buChar char="•"/>
            </a:pPr>
            <a:r>
              <a:rPr lang="en-GB">
                <a:latin typeface="Arial" panose="020B0604020202020204" pitchFamily="34" charset="0"/>
                <a:cs typeface="Arial" panose="020B0604020202020204" pitchFamily="34" charset="0"/>
              </a:rPr>
              <a:t>Delaying disease progression </a:t>
            </a:r>
          </a:p>
          <a:p>
            <a:pPr marL="285750" indent="-285750">
              <a:lnSpc>
                <a:spcPts val="2160"/>
              </a:lnSpc>
              <a:spcBef>
                <a:spcPts val="0"/>
              </a:spcBef>
              <a:buFont typeface="Arial" panose="020B0604020202020204" pitchFamily="34" charset="0"/>
              <a:buChar char="•"/>
            </a:pPr>
            <a:r>
              <a:rPr lang="en-GB">
                <a:latin typeface="Arial" panose="020B0604020202020204" pitchFamily="34" charset="0"/>
                <a:cs typeface="Arial" panose="020B0604020202020204" pitchFamily="34" charset="0"/>
              </a:rPr>
              <a:t>Increasing survival</a:t>
            </a:r>
          </a:p>
          <a:p>
            <a:pPr>
              <a:lnSpc>
                <a:spcPts val="2160"/>
              </a:lnSpc>
              <a:spcBef>
                <a:spcPts val="0"/>
              </a:spcBef>
            </a:pPr>
            <a:r>
              <a:rPr lang="en-GB" b="1">
                <a:latin typeface="Arial" panose="020B0604020202020204" pitchFamily="34" charset="0"/>
                <a:cs typeface="Arial" panose="020B0604020202020204" pitchFamily="34" charset="0"/>
              </a:rPr>
              <a:t>Affects costs by</a:t>
            </a:r>
            <a:r>
              <a:rPr lang="en-GB" b="1" dirty="0">
                <a:latin typeface="Arial" panose="020B0604020202020204" pitchFamily="34" charset="0"/>
                <a:cs typeface="Arial" panose="020B0604020202020204" pitchFamily="34" charset="0"/>
              </a:rPr>
              <a:t>:</a:t>
            </a:r>
            <a:r>
              <a:rPr lang="en-GB">
                <a:latin typeface="Arial" panose="020B0604020202020204" pitchFamily="34" charset="0"/>
                <a:cs typeface="Arial" panose="020B0604020202020204" pitchFamily="34" charset="0"/>
              </a:rPr>
              <a:t>  </a:t>
            </a:r>
          </a:p>
          <a:p>
            <a:pPr marL="285750" indent="-285750">
              <a:lnSpc>
                <a:spcPts val="2160"/>
              </a:lnSpc>
              <a:spcBef>
                <a:spcPts val="0"/>
              </a:spcBef>
              <a:buFont typeface="Arial" panose="020B0604020202020204" pitchFamily="34" charset="0"/>
              <a:buChar char="•"/>
            </a:pPr>
            <a:r>
              <a:rPr lang="en-GB">
                <a:latin typeface="Arial" panose="020B0604020202020204" pitchFamily="34" charset="0"/>
                <a:cs typeface="Arial" panose="020B0604020202020204" pitchFamily="34" charset="0"/>
              </a:rPr>
              <a:t>Higher total costs than current treatments</a:t>
            </a:r>
          </a:p>
        </p:txBody>
      </p:sp>
      <p:sp>
        <p:nvSpPr>
          <p:cNvPr id="15" name="Text Placeholder 13">
            <a:extLst>
              <a:ext uri="{FF2B5EF4-FFF2-40B4-BE49-F238E27FC236}">
                <a16:creationId xmlns:a16="http://schemas.microsoft.com/office/drawing/2014/main" id="{94A6E6F6-5244-83F1-F2A0-FE86E34DF08C}"/>
              </a:ext>
            </a:extLst>
          </p:cNvPr>
          <p:cNvSpPr txBox="1">
            <a:spLocks/>
          </p:cNvSpPr>
          <p:nvPr/>
        </p:nvSpPr>
        <p:spPr>
          <a:xfrm>
            <a:off x="1326679" y="6043787"/>
            <a:ext cx="10249625" cy="424286"/>
          </a:xfrm>
          <a:prstGeom prst="rect">
            <a:avLst/>
          </a:prstGeom>
          <a:solidFill>
            <a:schemeClr val="bg1"/>
          </a:solidFill>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1400" kern="1200">
                <a:solidFill>
                  <a:schemeClr val="tx1"/>
                </a:solidFill>
                <a:latin typeface="+mn-lt"/>
                <a:ea typeface="Inter" charset="0"/>
                <a:cs typeface="Inter"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1200">
                <a:latin typeface="Arial" panose="020B0604020202020204" pitchFamily="34" charset="0"/>
                <a:ea typeface="Lato" panose="020F0502020204030203" pitchFamily="34" charset="0"/>
                <a:cs typeface="Arial" panose="020B0604020202020204" pitchFamily="34" charset="0"/>
              </a:rPr>
              <a:t>Abbreviations: NETs, neuroendocrine tumours; PF, progression-free; QALYs; quality-adjusted life years; TA, technology appraisal </a:t>
            </a:r>
          </a:p>
        </p:txBody>
      </p:sp>
    </p:spTree>
    <p:extLst>
      <p:ext uri="{BB962C8B-B14F-4D97-AF65-F5344CB8AC3E}">
        <p14:creationId xmlns:p14="http://schemas.microsoft.com/office/powerpoint/2010/main" val="169906031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4">
            <a:extLst>
              <a:ext uri="{FF2B5EF4-FFF2-40B4-BE49-F238E27FC236}">
                <a16:creationId xmlns:a16="http://schemas.microsoft.com/office/drawing/2014/main" id="{63687AA6-4B17-0B10-CE35-D6FC78924633}"/>
              </a:ext>
            </a:extLst>
          </p:cNvPr>
          <p:cNvSpPr>
            <a:spLocks noGrp="1"/>
          </p:cNvSpPr>
          <p:nvPr>
            <p:ph type="title"/>
          </p:nvPr>
        </p:nvSpPr>
        <p:spPr>
          <a:xfrm>
            <a:off x="259670" y="226553"/>
            <a:ext cx="11250785" cy="592817"/>
          </a:xfrm>
        </p:spPr>
        <p:txBody>
          <a:bodyPr/>
          <a:lstStyle/>
          <a:p>
            <a:r>
              <a:rPr lang="en-GB" sz="3200"/>
              <a:t>How company incorporated evidence into model</a:t>
            </a:r>
            <a:endParaRPr lang="en-GB"/>
          </a:p>
        </p:txBody>
      </p:sp>
      <p:graphicFrame>
        <p:nvGraphicFramePr>
          <p:cNvPr id="4" name="Table 4" descr="Economic model inputs and evidence sources">
            <a:extLst>
              <a:ext uri="{FF2B5EF4-FFF2-40B4-BE49-F238E27FC236}">
                <a16:creationId xmlns:a16="http://schemas.microsoft.com/office/drawing/2014/main" id="{10085F72-4B1B-4005-8CA6-3133B34C17EF}"/>
              </a:ext>
            </a:extLst>
          </p:cNvPr>
          <p:cNvGraphicFramePr>
            <a:graphicFrameLocks noGrp="1"/>
          </p:cNvGraphicFramePr>
          <p:nvPr>
            <p:extLst>
              <p:ext uri="{D42A27DB-BD31-4B8C-83A1-F6EECF244321}">
                <p14:modId xmlns:p14="http://schemas.microsoft.com/office/powerpoint/2010/main" val="3263453079"/>
              </p:ext>
            </p:extLst>
          </p:nvPr>
        </p:nvGraphicFramePr>
        <p:xfrm>
          <a:off x="422836" y="935869"/>
          <a:ext cx="11521514" cy="4099248"/>
        </p:xfrm>
        <a:graphic>
          <a:graphicData uri="http://schemas.openxmlformats.org/drawingml/2006/table">
            <a:tbl>
              <a:tblPr firstRow="1" firstCol="1" bandRow="1">
                <a:tableStyleId>{21E4AEA4-8DFA-4A89-87EB-49C32662AFE0}</a:tableStyleId>
              </a:tblPr>
              <a:tblGrid>
                <a:gridCol w="3470107">
                  <a:extLst>
                    <a:ext uri="{9D8B030D-6E8A-4147-A177-3AD203B41FA5}">
                      <a16:colId xmlns:a16="http://schemas.microsoft.com/office/drawing/2014/main" val="3974739884"/>
                    </a:ext>
                  </a:extLst>
                </a:gridCol>
                <a:gridCol w="8051407">
                  <a:extLst>
                    <a:ext uri="{9D8B030D-6E8A-4147-A177-3AD203B41FA5}">
                      <a16:colId xmlns:a16="http://schemas.microsoft.com/office/drawing/2014/main" val="4289090289"/>
                    </a:ext>
                  </a:extLst>
                </a:gridCol>
              </a:tblGrid>
              <a:tr h="425954">
                <a:tc>
                  <a:txBody>
                    <a:bodyPr/>
                    <a:lstStyle/>
                    <a:p>
                      <a:endParaRPr lang="en-GB">
                        <a:latin typeface="Arial" panose="020B0604020202020204" pitchFamily="34" charset="0"/>
                      </a:endParaRPr>
                    </a:p>
                  </a:txBody>
                  <a:tcPr anchor="ctr"/>
                </a:tc>
                <a:tc>
                  <a:txBody>
                    <a:bodyPr/>
                    <a:lstStyle/>
                    <a:p>
                      <a:r>
                        <a:rPr lang="en-GB">
                          <a:latin typeface="Arial" panose="020B0604020202020204" pitchFamily="34" charset="0"/>
                        </a:rPr>
                        <a:t>Assumptions and evidence source</a:t>
                      </a:r>
                    </a:p>
                  </a:txBody>
                  <a:tcPr anchor="ctr"/>
                </a:tc>
                <a:extLst>
                  <a:ext uri="{0D108BD9-81ED-4DB2-BD59-A6C34878D82A}">
                    <a16:rowId xmlns:a16="http://schemas.microsoft.com/office/drawing/2014/main" val="1365441208"/>
                  </a:ext>
                </a:extLst>
              </a:tr>
              <a:tr h="0">
                <a:tc>
                  <a:txBody>
                    <a:bodyPr/>
                    <a:lstStyle/>
                    <a:p>
                      <a:r>
                        <a:rPr lang="en-GB" b="1">
                          <a:solidFill>
                            <a:schemeClr val="bg1"/>
                          </a:solidFill>
                          <a:latin typeface="Arial" panose="020B0604020202020204" pitchFamily="34" charset="0"/>
                        </a:rPr>
                        <a:t>Baseline characteristics</a:t>
                      </a:r>
                    </a:p>
                  </a:txBody>
                  <a:tcPr anchor="ctr"/>
                </a:tc>
                <a:tc>
                  <a:txBody>
                    <a:bodyPr/>
                    <a:lstStyle/>
                    <a:p>
                      <a:pPr marL="285750" indent="-285750">
                        <a:buFont typeface="Arial" panose="020B0604020202020204" pitchFamily="34" charset="0"/>
                        <a:buChar char="•"/>
                      </a:pPr>
                      <a:r>
                        <a:rPr lang="en-GB" sz="1750">
                          <a:latin typeface="Arial" panose="020B0604020202020204" pitchFamily="34" charset="0"/>
                        </a:rPr>
                        <a:t>CABINET</a:t>
                      </a:r>
                    </a:p>
                  </a:txBody>
                  <a:tcPr anchor="ctr"/>
                </a:tc>
                <a:extLst>
                  <a:ext uri="{0D108BD9-81ED-4DB2-BD59-A6C34878D82A}">
                    <a16:rowId xmlns:a16="http://schemas.microsoft.com/office/drawing/2014/main" val="4184294060"/>
                  </a:ext>
                </a:extLst>
              </a:tr>
              <a:tr h="425954">
                <a:tc>
                  <a:txBody>
                    <a:bodyPr/>
                    <a:lstStyle/>
                    <a:p>
                      <a:r>
                        <a:rPr lang="en-GB" b="1">
                          <a:solidFill>
                            <a:schemeClr val="bg1"/>
                          </a:solidFill>
                          <a:latin typeface="Arial" panose="020B0604020202020204" pitchFamily="34" charset="0"/>
                        </a:rPr>
                        <a:t>Time horizon </a:t>
                      </a:r>
                    </a:p>
                  </a:txBody>
                  <a:tcPr anchor="ctr"/>
                </a:tc>
                <a:tc>
                  <a:txBody>
                    <a:bodyPr/>
                    <a:lstStyle/>
                    <a:p>
                      <a:pPr marL="285750" indent="-285750">
                        <a:buFont typeface="Arial" panose="020B0604020202020204" pitchFamily="34" charset="0"/>
                        <a:buChar char="•"/>
                      </a:pPr>
                      <a:r>
                        <a:rPr lang="en-GB" sz="1750">
                          <a:latin typeface="Arial" panose="020B0604020202020204" pitchFamily="34" charset="0"/>
                        </a:rPr>
                        <a:t>Lifetime (40 years)</a:t>
                      </a:r>
                    </a:p>
                  </a:txBody>
                  <a:tcPr anchor="ctr"/>
                </a:tc>
                <a:extLst>
                  <a:ext uri="{0D108BD9-81ED-4DB2-BD59-A6C34878D82A}">
                    <a16:rowId xmlns:a16="http://schemas.microsoft.com/office/drawing/2014/main" val="3762463445"/>
                  </a:ext>
                </a:extLst>
              </a:tr>
              <a:tr h="496272">
                <a:tc>
                  <a:txBody>
                    <a:bodyPr/>
                    <a:lstStyle/>
                    <a:p>
                      <a:r>
                        <a:rPr lang="en-GB" b="1">
                          <a:solidFill>
                            <a:schemeClr val="bg1"/>
                          </a:solidFill>
                          <a:latin typeface="Arial" panose="020B0604020202020204" pitchFamily="34" charset="0"/>
                        </a:rPr>
                        <a:t>Cycle length</a:t>
                      </a:r>
                    </a:p>
                  </a:txBody>
                  <a:tcPr anchor="ctr"/>
                </a:tc>
                <a:tc>
                  <a:txBody>
                    <a:bodyPr/>
                    <a:lstStyle/>
                    <a:p>
                      <a:pPr marL="285750" indent="-285750">
                        <a:buFont typeface="Arial" panose="020B0604020202020204" pitchFamily="34" charset="0"/>
                        <a:buChar char="•"/>
                      </a:pPr>
                      <a:r>
                        <a:rPr lang="en-GB" sz="1750">
                          <a:latin typeface="Arial" panose="020B0604020202020204" pitchFamily="34" charset="0"/>
                        </a:rPr>
                        <a:t>4 weeks</a:t>
                      </a:r>
                    </a:p>
                  </a:txBody>
                  <a:tcPr anchor="ctr"/>
                </a:tc>
                <a:extLst>
                  <a:ext uri="{0D108BD9-81ED-4DB2-BD59-A6C34878D82A}">
                    <a16:rowId xmlns:a16="http://schemas.microsoft.com/office/drawing/2014/main" val="1673357328"/>
                  </a:ext>
                </a:extLst>
              </a:tr>
              <a:tr h="0">
                <a:tc>
                  <a:txBody>
                    <a:bodyPr/>
                    <a:lstStyle/>
                    <a:p>
                      <a:r>
                        <a:rPr lang="en-GB" b="1">
                          <a:solidFill>
                            <a:schemeClr val="bg1"/>
                          </a:solidFill>
                          <a:latin typeface="Arial" panose="020B0604020202020204" pitchFamily="34" charset="0"/>
                        </a:rPr>
                        <a:t>Treatment effect</a:t>
                      </a:r>
                    </a:p>
                  </a:txBody>
                  <a:tcPr anchor="ctr"/>
                </a:tc>
                <a:tc>
                  <a:txBody>
                    <a:bodyPr/>
                    <a:lstStyle/>
                    <a:p>
                      <a:pPr marL="285750" indent="-285750">
                        <a:buFont typeface="Arial" panose="020B0604020202020204" pitchFamily="34" charset="0"/>
                        <a:buChar char="•"/>
                      </a:pPr>
                      <a:r>
                        <a:rPr lang="en-GB" sz="1750">
                          <a:latin typeface="Arial" panose="020B0604020202020204" pitchFamily="34" charset="0"/>
                        </a:rPr>
                        <a:t>CABINET</a:t>
                      </a:r>
                    </a:p>
                  </a:txBody>
                  <a:tcPr anchor="ctr"/>
                </a:tc>
                <a:extLst>
                  <a:ext uri="{0D108BD9-81ED-4DB2-BD59-A6C34878D82A}">
                    <a16:rowId xmlns:a16="http://schemas.microsoft.com/office/drawing/2014/main" val="3217784786"/>
                  </a:ext>
                </a:extLst>
              </a:tr>
              <a:tr h="874882">
                <a:tc>
                  <a:txBody>
                    <a:bodyPr/>
                    <a:lstStyle/>
                    <a:p>
                      <a:r>
                        <a:rPr lang="en-GB" b="1">
                          <a:solidFill>
                            <a:schemeClr val="bg1"/>
                          </a:solidFill>
                          <a:latin typeface="Arial" panose="020B0604020202020204" pitchFamily="34" charset="0"/>
                        </a:rPr>
                        <a:t>Utilities</a:t>
                      </a:r>
                    </a:p>
                  </a:txBody>
                  <a:tcPr anchor="ctr"/>
                </a:tc>
                <a:tc>
                  <a:txBody>
                    <a:bodyPr/>
                    <a:lstStyle/>
                    <a:p>
                      <a:pPr marL="285750" indent="-285750">
                        <a:buFont typeface="Arial" panose="020B0604020202020204" pitchFamily="34" charset="0"/>
                        <a:buChar char="•"/>
                      </a:pPr>
                      <a:r>
                        <a:rPr lang="en-GB" sz="1750" i="0">
                          <a:latin typeface="Arial" panose="020B0604020202020204" pitchFamily="34" charset="0"/>
                        </a:rPr>
                        <a:t>PF: Derived from CABINET (EORTC QLQ-C30)</a:t>
                      </a:r>
                    </a:p>
                    <a:p>
                      <a:pPr marL="285750" indent="-285750">
                        <a:buFont typeface="Arial" panose="020B0604020202020204" pitchFamily="34" charset="0"/>
                        <a:buChar char="•"/>
                      </a:pPr>
                      <a:r>
                        <a:rPr lang="en-GB" sz="1750" i="0">
                          <a:latin typeface="Arial" panose="020B0604020202020204" pitchFamily="34" charset="0"/>
                        </a:rPr>
                        <a:t>PD: A relative decrement applied to CABINET PF utility values calculated from Swinburn et al 2012</a:t>
                      </a:r>
                    </a:p>
                  </a:txBody>
                  <a:tcPr anchor="ctr"/>
                </a:tc>
                <a:extLst>
                  <a:ext uri="{0D108BD9-81ED-4DB2-BD59-A6C34878D82A}">
                    <a16:rowId xmlns:a16="http://schemas.microsoft.com/office/drawing/2014/main" val="815366450"/>
                  </a:ext>
                </a:extLst>
              </a:tr>
              <a:tr h="381124">
                <a:tc>
                  <a:txBody>
                    <a:bodyPr/>
                    <a:lstStyle/>
                    <a:p>
                      <a:r>
                        <a:rPr lang="en-GB" b="1">
                          <a:solidFill>
                            <a:schemeClr val="bg1"/>
                          </a:solidFill>
                          <a:latin typeface="Arial" panose="020B0604020202020204" pitchFamily="34" charset="0"/>
                        </a:rPr>
                        <a:t>Resource use</a:t>
                      </a:r>
                    </a:p>
                  </a:txBody>
                  <a:tcPr anchor="ctr"/>
                </a:tc>
                <a:tc>
                  <a:txBody>
                    <a:bodyPr/>
                    <a:lstStyle/>
                    <a:p>
                      <a:pPr marL="285750" indent="-285750">
                        <a:buFont typeface="Arial" panose="020B0604020202020204" pitchFamily="34" charset="0"/>
                        <a:buChar char="•"/>
                      </a:pPr>
                      <a:r>
                        <a:rPr lang="en-GB" sz="1750">
                          <a:latin typeface="Arial" panose="020B0604020202020204" pitchFamily="34" charset="0"/>
                        </a:rPr>
                        <a:t>Healthcare resource use (HCRU) SLR (Casciano et al. [2013])</a:t>
                      </a:r>
                    </a:p>
                  </a:txBody>
                  <a:tcPr anchor="ctr"/>
                </a:tc>
                <a:extLst>
                  <a:ext uri="{0D108BD9-81ED-4DB2-BD59-A6C34878D82A}">
                    <a16:rowId xmlns:a16="http://schemas.microsoft.com/office/drawing/2014/main" val="2411487959"/>
                  </a:ext>
                </a:extLst>
              </a:tr>
              <a:tr h="381124">
                <a:tc>
                  <a:txBody>
                    <a:bodyPr/>
                    <a:lstStyle/>
                    <a:p>
                      <a:r>
                        <a:rPr lang="en-GB" b="1">
                          <a:solidFill>
                            <a:schemeClr val="bg1"/>
                          </a:solidFill>
                          <a:latin typeface="Arial" panose="020B0604020202020204" pitchFamily="34" charset="0"/>
                        </a:rPr>
                        <a:t>Costs</a:t>
                      </a:r>
                    </a:p>
                  </a:txBody>
                  <a:tcPr anchor="ctr"/>
                </a:tc>
                <a:tc>
                  <a:txBody>
                    <a:bodyPr/>
                    <a:lstStyle/>
                    <a:p>
                      <a:pPr marL="285750" indent="-285750">
                        <a:buFont typeface="Arial" panose="020B0604020202020204" pitchFamily="34" charset="0"/>
                        <a:buChar char="•"/>
                      </a:pPr>
                      <a:r>
                        <a:rPr lang="en-GB" sz="1750">
                          <a:latin typeface="Arial" panose="020B0604020202020204" pitchFamily="34" charset="0"/>
                        </a:rPr>
                        <a:t>PSSRU, BNF, National schedule of costs</a:t>
                      </a:r>
                    </a:p>
                  </a:txBody>
                  <a:tcPr anchor="ctr"/>
                </a:tc>
                <a:extLst>
                  <a:ext uri="{0D108BD9-81ED-4DB2-BD59-A6C34878D82A}">
                    <a16:rowId xmlns:a16="http://schemas.microsoft.com/office/drawing/2014/main" val="229609570"/>
                  </a:ext>
                </a:extLst>
              </a:tr>
              <a:tr h="0">
                <a:tc>
                  <a:txBody>
                    <a:bodyPr/>
                    <a:lstStyle/>
                    <a:p>
                      <a:r>
                        <a:rPr lang="en-GB" b="1">
                          <a:solidFill>
                            <a:schemeClr val="bg1"/>
                          </a:solidFill>
                          <a:latin typeface="Arial" panose="020B0604020202020204" pitchFamily="34" charset="0"/>
                        </a:rPr>
                        <a:t>Perspective</a:t>
                      </a:r>
                    </a:p>
                  </a:txBody>
                  <a:tcPr anchor="ctr"/>
                </a:tc>
                <a:tc>
                  <a:txBody>
                    <a:bodyPr/>
                    <a:lstStyle/>
                    <a:p>
                      <a:pPr marL="285750" indent="-285750">
                        <a:buFont typeface="Arial" panose="020B0604020202020204" pitchFamily="34" charset="0"/>
                        <a:buChar char="•"/>
                      </a:pPr>
                      <a:r>
                        <a:rPr lang="en-GB" sz="1750">
                          <a:latin typeface="Arial" panose="020B0604020202020204" pitchFamily="34" charset="0"/>
                          <a:ea typeface="Lato" panose="020F0502020204030203" pitchFamily="34" charset="0"/>
                          <a:cs typeface="Arial" panose="020B0604020202020204" pitchFamily="34" charset="0"/>
                        </a:rPr>
                        <a:t>NHS and PSS</a:t>
                      </a:r>
                    </a:p>
                  </a:txBody>
                  <a:tcPr anchor="ctr"/>
                </a:tc>
                <a:extLst>
                  <a:ext uri="{0D108BD9-81ED-4DB2-BD59-A6C34878D82A}">
                    <a16:rowId xmlns:a16="http://schemas.microsoft.com/office/drawing/2014/main" val="3904281607"/>
                  </a:ext>
                </a:extLst>
              </a:tr>
            </a:tbl>
          </a:graphicData>
        </a:graphic>
      </p:graphicFrame>
      <p:sp>
        <p:nvSpPr>
          <p:cNvPr id="2" name="TextBox 1">
            <a:extLst>
              <a:ext uri="{FF2B5EF4-FFF2-40B4-BE49-F238E27FC236}">
                <a16:creationId xmlns:a16="http://schemas.microsoft.com/office/drawing/2014/main" id="{AEEFD16E-B478-6DDD-3208-0F5A3CF3AE36}"/>
              </a:ext>
            </a:extLst>
          </p:cNvPr>
          <p:cNvSpPr txBox="1"/>
          <p:nvPr/>
        </p:nvSpPr>
        <p:spPr>
          <a:xfrm>
            <a:off x="1316304" y="5892783"/>
            <a:ext cx="9880882" cy="738664"/>
          </a:xfrm>
          <a:prstGeom prst="rect">
            <a:avLst/>
          </a:prstGeom>
          <a:noFill/>
        </p:spPr>
        <p:txBody>
          <a:bodyPr wrap="square">
            <a:spAutoFit/>
          </a:bodyPr>
          <a:lstStyle/>
          <a:p>
            <a:r>
              <a:rPr lang="en-GB" sz="1400">
                <a:latin typeface="Arial" panose="020B0604020202020204" pitchFamily="34" charset="0"/>
              </a:rPr>
              <a:t>Abbreviations: BNF, British National Formulary; EORTC, European Organisation for Research and Treatment of Cancer; PF, progression-free; PD, progressed disease; PSS, Personal Social Services; PSSRU, Personal Social Services Research Unit; SLR, systematic literature review; </a:t>
            </a:r>
            <a:r>
              <a:rPr lang="en-GB" sz="1400">
                <a:latin typeface="Arial" panose="020B0604020202020204" pitchFamily="34" charset="0"/>
                <a:cs typeface="Arial" panose="020B0604020202020204" pitchFamily="34" charset="0"/>
              </a:rPr>
              <a:t>QLQ; quality of life questionnaire</a:t>
            </a:r>
            <a:endParaRPr lang="en-GB" sz="1400">
              <a:latin typeface="Arial" panose="020B0604020202020204" pitchFamily="34" charset="0"/>
            </a:endParaRPr>
          </a:p>
        </p:txBody>
      </p:sp>
    </p:spTree>
    <p:extLst>
      <p:ext uri="{BB962C8B-B14F-4D97-AF65-F5344CB8AC3E}">
        <p14:creationId xmlns:p14="http://schemas.microsoft.com/office/powerpoint/2010/main" val="149106987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F44449A-C05B-32A4-2D58-3DB47C03F60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7E19AF4-BF77-2E42-99BF-2AFADBC3AD2D}"/>
              </a:ext>
            </a:extLst>
          </p:cNvPr>
          <p:cNvSpPr>
            <a:spLocks noGrp="1"/>
          </p:cNvSpPr>
          <p:nvPr>
            <p:ph type="title"/>
          </p:nvPr>
        </p:nvSpPr>
        <p:spPr>
          <a:xfrm>
            <a:off x="331897" y="224165"/>
            <a:ext cx="11528205" cy="523220"/>
          </a:xfrm>
        </p:spPr>
        <p:txBody>
          <a:bodyPr>
            <a:noAutofit/>
          </a:bodyPr>
          <a:lstStyle/>
          <a:p>
            <a:r>
              <a:rPr lang="en-GB"/>
              <a:t>Issue 4 : Modelling progression-free survival 1/2 </a:t>
            </a:r>
          </a:p>
        </p:txBody>
      </p:sp>
      <p:sp>
        <p:nvSpPr>
          <p:cNvPr id="8" name="Text Placeholder 2" descr="Background: No head-to-head data available after 6 months. At clarification, company conducted PSM analysis of changes in best VA between LEROS (ITT) and CaRS-I &amp; II at Month 24&#10;Sex, age, genotype, month since recent &amp; first symptom onset, number of symptomatic eyes, and logMAR for left and right at baseline, were the prognostic factors included in PSM &#10;68 of 84 available people from CaRS I and CaRS II matched to 68 of 125 LEROS ITT population &#10;&#10;">
            <a:extLst>
              <a:ext uri="{FF2B5EF4-FFF2-40B4-BE49-F238E27FC236}">
                <a16:creationId xmlns:a16="http://schemas.microsoft.com/office/drawing/2014/main" id="{085A4937-F3D2-0482-8F5C-AD8F18B86746}"/>
              </a:ext>
            </a:extLst>
          </p:cNvPr>
          <p:cNvSpPr>
            <a:spLocks noGrp="1"/>
          </p:cNvSpPr>
          <p:nvPr>
            <p:ph type="body" sz="quarter" idx="12"/>
          </p:nvPr>
        </p:nvSpPr>
        <p:spPr>
          <a:xfrm>
            <a:off x="331897" y="882823"/>
            <a:ext cx="11674175" cy="442467"/>
          </a:xfrm>
          <a:ln w="28575">
            <a:solidFill>
              <a:schemeClr val="accent1"/>
            </a:solidFill>
          </a:ln>
        </p:spPr>
        <p:txBody>
          <a:bodyPr/>
          <a:lstStyle/>
          <a:p>
            <a:pPr marL="284400" indent="-284400">
              <a:lnSpc>
                <a:spcPts val="2160"/>
              </a:lnSpc>
              <a:spcBef>
                <a:spcPts val="0"/>
              </a:spcBef>
            </a:pPr>
            <a:r>
              <a:rPr lang="en-GB" b="1"/>
              <a:t>Background: </a:t>
            </a:r>
            <a:r>
              <a:rPr lang="en-GB"/>
              <a:t>Uncertainty around choice of curves and the PH assumption used in the model </a:t>
            </a:r>
          </a:p>
        </p:txBody>
      </p:sp>
      <p:sp>
        <p:nvSpPr>
          <p:cNvPr id="12" name="Text Placeholder 2" descr="Background: No head-to-head data available after 6 months. At clarification, company conducted PSM analysis of changes in best VA between LEROS (ITT) and CaRS-I &amp; II at Month 24&#10;Sex, age, genotype, month since recent &amp; first symptom onset, number of symptomatic eyes, and logMAR for left and right at baseline, were the prognostic factors included in PSM &#10;68 of 84 available people from CaRS I and CaRS II matched to 68 of 125 LEROS ITT population &#10;&#10;">
            <a:extLst>
              <a:ext uri="{FF2B5EF4-FFF2-40B4-BE49-F238E27FC236}">
                <a16:creationId xmlns:a16="http://schemas.microsoft.com/office/drawing/2014/main" id="{73B8D840-249D-3F78-A685-0EB6A51EB4B9}"/>
              </a:ext>
            </a:extLst>
          </p:cNvPr>
          <p:cNvSpPr txBox="1">
            <a:spLocks/>
          </p:cNvSpPr>
          <p:nvPr/>
        </p:nvSpPr>
        <p:spPr>
          <a:xfrm>
            <a:off x="320034" y="1428379"/>
            <a:ext cx="11684467" cy="2014342"/>
          </a:xfrm>
          <a:prstGeom prst="rect">
            <a:avLst/>
          </a:prstGeom>
          <a:solidFill>
            <a:schemeClr val="bg1"/>
          </a:solidFill>
          <a:ln w="28575">
            <a:solidFill>
              <a:schemeClr val="tx1"/>
            </a:solidFill>
          </a:ln>
        </p:spPr>
        <p:txBody>
          <a:bodyPr vert="horz" lIns="91440" tIns="45720" rIns="91440" bIns="45720" rtlCol="0">
            <a:noAutofit/>
          </a:bodyPr>
          <a:lstStyle>
            <a:lvl1pPr marL="0" indent="0" algn="l" defTabSz="914400" rtl="0" eaLnBrk="1" latinLnBrk="0" hangingPunct="1">
              <a:lnSpc>
                <a:spcPct val="114000"/>
              </a:lnSpc>
              <a:spcBef>
                <a:spcPts val="1000"/>
              </a:spcBef>
              <a:buFont typeface="Arial" panose="020B0604020202020204" pitchFamily="34" charset="0"/>
              <a:buNone/>
              <a:defRPr sz="1800" kern="1200">
                <a:solidFill>
                  <a:schemeClr val="tx1"/>
                </a:solidFill>
                <a:latin typeface="Arial" panose="020B0604020202020204" pitchFamily="34" charset="0"/>
                <a:ea typeface="Lato" panose="020F0502020204030203" pitchFamily="34" charset="0"/>
                <a:cs typeface="Arial" panose="020B0604020202020204" pitchFamily="34" charset="0"/>
              </a:defRPr>
            </a:lvl1pPr>
            <a:lvl2pPr marL="685800" indent="-228600" algn="l" defTabSz="914400" rtl="0" eaLnBrk="1" latinLnBrk="0" hangingPunct="1">
              <a:lnSpc>
                <a:spcPct val="114000"/>
              </a:lnSpc>
              <a:spcBef>
                <a:spcPts val="500"/>
              </a:spcBef>
              <a:buFont typeface="Arial" panose="020B0604020202020204" pitchFamily="34" charset="0"/>
              <a:buChar char="•"/>
              <a:defRPr sz="1800" kern="1200">
                <a:solidFill>
                  <a:schemeClr val="tx1"/>
                </a:solidFill>
                <a:latin typeface="Arial" panose="020B0604020202020204" pitchFamily="34" charset="0"/>
                <a:ea typeface="Lato" panose="020F0502020204030203" pitchFamily="34" charset="0"/>
                <a:cs typeface="+mn-cs"/>
              </a:defRPr>
            </a:lvl2pPr>
            <a:lvl3pPr marL="1143000" indent="-228600" algn="l" defTabSz="914400" rtl="0" eaLnBrk="1" latinLnBrk="0" hangingPunct="1">
              <a:lnSpc>
                <a:spcPct val="114000"/>
              </a:lnSpc>
              <a:spcBef>
                <a:spcPts val="500"/>
              </a:spcBef>
              <a:buFont typeface="Arial" panose="020B0604020202020204" pitchFamily="34" charset="0"/>
              <a:buChar char="•"/>
              <a:defRPr sz="1800" kern="1200">
                <a:solidFill>
                  <a:schemeClr val="tx1"/>
                </a:solidFill>
                <a:latin typeface="Arial" panose="020B0604020202020204" pitchFamily="34" charset="0"/>
                <a:ea typeface="Lato" panose="020F0502020204030203" pitchFamily="34" charset="0"/>
                <a:cs typeface="+mn-cs"/>
              </a:defRPr>
            </a:lvl3pPr>
            <a:lvl4pPr marL="1600200" indent="-228600" algn="l" defTabSz="914400" rtl="0" eaLnBrk="1" latinLnBrk="0" hangingPunct="1">
              <a:lnSpc>
                <a:spcPct val="114000"/>
              </a:lnSpc>
              <a:spcBef>
                <a:spcPts val="500"/>
              </a:spcBef>
              <a:buFont typeface="Arial" panose="020B0604020202020204" pitchFamily="34" charset="0"/>
              <a:buChar char="•"/>
              <a:defRPr sz="1800" kern="1200">
                <a:solidFill>
                  <a:schemeClr val="tx1"/>
                </a:solidFill>
                <a:latin typeface="Arial" panose="020B0604020202020204" pitchFamily="34" charset="0"/>
                <a:ea typeface="Lato" panose="020F0502020204030203" pitchFamily="34" charset="0"/>
                <a:cs typeface="+mn-cs"/>
              </a:defRPr>
            </a:lvl4pPr>
            <a:lvl5pPr marL="2057400" indent="-228600" algn="l" defTabSz="914400" rtl="0" eaLnBrk="1" latinLnBrk="0" hangingPunct="1">
              <a:lnSpc>
                <a:spcPct val="114000"/>
              </a:lnSpc>
              <a:spcBef>
                <a:spcPts val="500"/>
              </a:spcBef>
              <a:buFont typeface="Arial" panose="020B0604020202020204" pitchFamily="34" charset="0"/>
              <a:buChar char="•"/>
              <a:defRPr sz="1800" kern="1200">
                <a:solidFill>
                  <a:schemeClr val="tx1"/>
                </a:solidFill>
                <a:latin typeface="Arial" panose="020B0604020202020204" pitchFamily="34" charset="0"/>
                <a:ea typeface="Lato" panose="020F0502020204030203" pitchFamily="34"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84400" indent="-284400">
              <a:lnSpc>
                <a:spcPts val="2160"/>
              </a:lnSpc>
              <a:spcBef>
                <a:spcPts val="0"/>
              </a:spcBef>
            </a:pPr>
            <a:r>
              <a:rPr lang="en-GB" b="1"/>
              <a:t>Company</a:t>
            </a:r>
          </a:p>
          <a:p>
            <a:pPr marL="285750" indent="-285750">
              <a:lnSpc>
                <a:spcPts val="2160"/>
              </a:lnSpc>
              <a:spcBef>
                <a:spcPts val="0"/>
              </a:spcBef>
              <a:buFont typeface="Arial" panose="020B0604020202020204" pitchFamily="34" charset="0"/>
              <a:buChar char="•"/>
            </a:pPr>
            <a:r>
              <a:rPr lang="en-GB"/>
              <a:t>Used lognormal curve for </a:t>
            </a:r>
            <a:r>
              <a:rPr lang="en-GB" err="1"/>
              <a:t>cabozantinib</a:t>
            </a:r>
            <a:r>
              <a:rPr lang="en-GB"/>
              <a:t> </a:t>
            </a:r>
            <a:r>
              <a:rPr lang="en-GB" err="1"/>
              <a:t>pNET</a:t>
            </a:r>
            <a:r>
              <a:rPr lang="en-GB"/>
              <a:t> and </a:t>
            </a:r>
            <a:r>
              <a:rPr lang="en-GB" err="1"/>
              <a:t>epNET</a:t>
            </a:r>
            <a:r>
              <a:rPr lang="en-GB"/>
              <a:t> PFS and applied stratified trial HR (derived with a Cox PH model) to derive PFS for BSC (stratified by SSA concomitant use and primary tumour site)</a:t>
            </a:r>
          </a:p>
          <a:p>
            <a:pPr marL="285750" indent="-285750">
              <a:lnSpc>
                <a:spcPts val="2160"/>
              </a:lnSpc>
              <a:spcBef>
                <a:spcPts val="0"/>
              </a:spcBef>
              <a:buFont typeface="Arial" panose="020B0604020202020204" pitchFamily="34" charset="0"/>
              <a:buChar char="•"/>
            </a:pPr>
            <a:r>
              <a:rPr lang="en-GB"/>
              <a:t>Lognormal → had lowest AIC and BIC in both subgroups</a:t>
            </a:r>
          </a:p>
          <a:p>
            <a:pPr marL="285750" indent="-285750">
              <a:lnSpc>
                <a:spcPts val="2160"/>
              </a:lnSpc>
              <a:spcBef>
                <a:spcPts val="0"/>
              </a:spcBef>
              <a:buFont typeface="Arial" panose="020B0604020202020204" pitchFamily="34" charset="0"/>
              <a:buChar char="•"/>
            </a:pPr>
            <a:r>
              <a:rPr lang="en-GB"/>
              <a:t>All curves provide similar fit to KM data except for exponential → also aligned with 10-year PFS data by </a:t>
            </a:r>
            <a:r>
              <a:rPr lang="en-GB" err="1"/>
              <a:t>Fröss</a:t>
            </a:r>
            <a:r>
              <a:rPr lang="en-GB"/>
              <a:t>-Baron et al. 2021 (real-world study)</a:t>
            </a:r>
          </a:p>
          <a:p>
            <a:pPr marL="285750" indent="-285750">
              <a:lnSpc>
                <a:spcPts val="2160"/>
              </a:lnSpc>
              <a:spcBef>
                <a:spcPts val="0"/>
              </a:spcBef>
              <a:buFont typeface="Arial" panose="020B0604020202020204" pitchFamily="34" charset="0"/>
              <a:buChar char="•"/>
            </a:pPr>
            <a:r>
              <a:rPr lang="en-GB"/>
              <a:t>Explored spline models which resulted in overfitted models to KM data</a:t>
            </a:r>
          </a:p>
        </p:txBody>
      </p:sp>
      <p:sp>
        <p:nvSpPr>
          <p:cNvPr id="3" name="Text Placeholder 2" descr="Background: No head-to-head data available after 6 months. At clarification, company conducted PSM analysis of changes in best VA between LEROS (ITT) and CaRS-I &amp; II at Month 24&#10;Sex, age, genotype, month since recent &amp; first symptom onset, number of symptomatic eyes, and logMAR for left and right at baseline, were the prognostic factors included in PSM &#10;68 of 84 available people from CaRS I and CaRS II matched to 68 of 125 LEROS ITT population &#10;&#10;">
            <a:extLst>
              <a:ext uri="{FF2B5EF4-FFF2-40B4-BE49-F238E27FC236}">
                <a16:creationId xmlns:a16="http://schemas.microsoft.com/office/drawing/2014/main" id="{BC68222B-3115-15EC-6669-9FD5DC440E9E}"/>
              </a:ext>
            </a:extLst>
          </p:cNvPr>
          <p:cNvSpPr txBox="1">
            <a:spLocks/>
          </p:cNvSpPr>
          <p:nvPr/>
        </p:nvSpPr>
        <p:spPr>
          <a:xfrm>
            <a:off x="320035" y="3548668"/>
            <a:ext cx="11684467" cy="2547332"/>
          </a:xfrm>
          <a:prstGeom prst="rect">
            <a:avLst/>
          </a:prstGeom>
          <a:solidFill>
            <a:schemeClr val="bg1"/>
          </a:solidFill>
          <a:ln w="28575">
            <a:solidFill>
              <a:schemeClr val="tx1"/>
            </a:solidFill>
          </a:ln>
        </p:spPr>
        <p:txBody>
          <a:bodyPr vert="horz" lIns="91440" tIns="45720" rIns="91440" bIns="45720" rtlCol="0">
            <a:noAutofit/>
          </a:bodyPr>
          <a:lstStyle>
            <a:lvl1pPr marL="0" indent="0" algn="l" defTabSz="914400" rtl="0" eaLnBrk="1" latinLnBrk="0" hangingPunct="1">
              <a:lnSpc>
                <a:spcPct val="114000"/>
              </a:lnSpc>
              <a:spcBef>
                <a:spcPts val="1000"/>
              </a:spcBef>
              <a:buFont typeface="Arial" panose="020B0604020202020204" pitchFamily="34" charset="0"/>
              <a:buNone/>
              <a:defRPr sz="1800" kern="1200">
                <a:solidFill>
                  <a:schemeClr val="tx1"/>
                </a:solidFill>
                <a:latin typeface="Arial" panose="020B0604020202020204" pitchFamily="34" charset="0"/>
                <a:ea typeface="Lato" panose="020F0502020204030203" pitchFamily="34" charset="0"/>
                <a:cs typeface="Arial" panose="020B0604020202020204" pitchFamily="34" charset="0"/>
              </a:defRPr>
            </a:lvl1pPr>
            <a:lvl2pPr marL="685800" indent="-228600" algn="l" defTabSz="914400" rtl="0" eaLnBrk="1" latinLnBrk="0" hangingPunct="1">
              <a:lnSpc>
                <a:spcPct val="114000"/>
              </a:lnSpc>
              <a:spcBef>
                <a:spcPts val="500"/>
              </a:spcBef>
              <a:buFont typeface="Arial" panose="020B0604020202020204" pitchFamily="34" charset="0"/>
              <a:buChar char="•"/>
              <a:defRPr sz="1800" kern="1200">
                <a:solidFill>
                  <a:schemeClr val="tx1"/>
                </a:solidFill>
                <a:latin typeface="Arial" panose="020B0604020202020204" pitchFamily="34" charset="0"/>
                <a:ea typeface="Lato" panose="020F0502020204030203" pitchFamily="34" charset="0"/>
                <a:cs typeface="+mn-cs"/>
              </a:defRPr>
            </a:lvl2pPr>
            <a:lvl3pPr marL="1143000" indent="-228600" algn="l" defTabSz="914400" rtl="0" eaLnBrk="1" latinLnBrk="0" hangingPunct="1">
              <a:lnSpc>
                <a:spcPct val="114000"/>
              </a:lnSpc>
              <a:spcBef>
                <a:spcPts val="500"/>
              </a:spcBef>
              <a:buFont typeface="Arial" panose="020B0604020202020204" pitchFamily="34" charset="0"/>
              <a:buChar char="•"/>
              <a:defRPr sz="1800" kern="1200">
                <a:solidFill>
                  <a:schemeClr val="tx1"/>
                </a:solidFill>
                <a:latin typeface="Arial" panose="020B0604020202020204" pitchFamily="34" charset="0"/>
                <a:ea typeface="Lato" panose="020F0502020204030203" pitchFamily="34" charset="0"/>
                <a:cs typeface="+mn-cs"/>
              </a:defRPr>
            </a:lvl3pPr>
            <a:lvl4pPr marL="1600200" indent="-228600" algn="l" defTabSz="914400" rtl="0" eaLnBrk="1" latinLnBrk="0" hangingPunct="1">
              <a:lnSpc>
                <a:spcPct val="114000"/>
              </a:lnSpc>
              <a:spcBef>
                <a:spcPts val="500"/>
              </a:spcBef>
              <a:buFont typeface="Arial" panose="020B0604020202020204" pitchFamily="34" charset="0"/>
              <a:buChar char="•"/>
              <a:defRPr sz="1800" kern="1200">
                <a:solidFill>
                  <a:schemeClr val="tx1"/>
                </a:solidFill>
                <a:latin typeface="Arial" panose="020B0604020202020204" pitchFamily="34" charset="0"/>
                <a:ea typeface="Lato" panose="020F0502020204030203" pitchFamily="34" charset="0"/>
                <a:cs typeface="+mn-cs"/>
              </a:defRPr>
            </a:lvl4pPr>
            <a:lvl5pPr marL="2057400" indent="-228600" algn="l" defTabSz="914400" rtl="0" eaLnBrk="1" latinLnBrk="0" hangingPunct="1">
              <a:lnSpc>
                <a:spcPct val="114000"/>
              </a:lnSpc>
              <a:spcBef>
                <a:spcPts val="500"/>
              </a:spcBef>
              <a:buFont typeface="Arial" panose="020B0604020202020204" pitchFamily="34" charset="0"/>
              <a:buChar char="•"/>
              <a:defRPr sz="1800" kern="1200">
                <a:solidFill>
                  <a:schemeClr val="tx1"/>
                </a:solidFill>
                <a:latin typeface="Arial" panose="020B0604020202020204" pitchFamily="34" charset="0"/>
                <a:ea typeface="Lato" panose="020F0502020204030203" pitchFamily="34"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84400" indent="-284400">
              <a:lnSpc>
                <a:spcPts val="2160"/>
              </a:lnSpc>
              <a:spcBef>
                <a:spcPts val="0"/>
              </a:spcBef>
            </a:pPr>
            <a:r>
              <a:rPr lang="en-GB" b="1"/>
              <a:t>EAG</a:t>
            </a:r>
          </a:p>
          <a:p>
            <a:pPr marL="285750" indent="-285750">
              <a:lnSpc>
                <a:spcPts val="2160"/>
              </a:lnSpc>
              <a:spcBef>
                <a:spcPts val="0"/>
              </a:spcBef>
              <a:buFont typeface="Arial" panose="020B0604020202020204" pitchFamily="34" charset="0"/>
              <a:buChar char="•"/>
            </a:pPr>
            <a:r>
              <a:rPr lang="en-GB"/>
              <a:t>PH assumptions do not hold → </a:t>
            </a:r>
            <a:r>
              <a:rPr lang="en-GB" err="1"/>
              <a:t>cabozantinib</a:t>
            </a:r>
            <a:r>
              <a:rPr lang="en-GB"/>
              <a:t> less effective earlier than later for </a:t>
            </a:r>
            <a:r>
              <a:rPr lang="en-GB" err="1"/>
              <a:t>pNET</a:t>
            </a:r>
            <a:r>
              <a:rPr lang="en-GB"/>
              <a:t> and vice versa for </a:t>
            </a:r>
            <a:r>
              <a:rPr lang="en-GB" err="1"/>
              <a:t>epNET</a:t>
            </a:r>
            <a:endParaRPr lang="en-GB"/>
          </a:p>
          <a:p>
            <a:pPr marL="285750" indent="-285750">
              <a:lnSpc>
                <a:spcPts val="2160"/>
              </a:lnSpc>
              <a:spcBef>
                <a:spcPts val="0"/>
              </a:spcBef>
              <a:buFont typeface="Arial" panose="020B0604020202020204" pitchFamily="34" charset="0"/>
              <a:buChar char="•"/>
            </a:pPr>
            <a:r>
              <a:rPr lang="en-GB"/>
              <a:t>Using the Cox model from the trial not appropriate or justified → HR should be derived for the same parametric model used to estimate the respective survival curves to maintain internal validity</a:t>
            </a:r>
          </a:p>
          <a:p>
            <a:pPr marL="285750" indent="-285750">
              <a:lnSpc>
                <a:spcPts val="2160"/>
              </a:lnSpc>
              <a:spcBef>
                <a:spcPts val="0"/>
              </a:spcBef>
              <a:buFont typeface="Arial" panose="020B0604020202020204" pitchFamily="34" charset="0"/>
              <a:buChar char="•"/>
            </a:pPr>
            <a:r>
              <a:rPr lang="en-GB"/>
              <a:t>A lognormal curve is not appropriate to use with a fixed HR</a:t>
            </a:r>
          </a:p>
          <a:p>
            <a:pPr marL="285750" indent="-285750">
              <a:lnSpc>
                <a:spcPts val="2160"/>
              </a:lnSpc>
              <a:spcBef>
                <a:spcPts val="0"/>
              </a:spcBef>
              <a:buFont typeface="Arial" panose="020B0604020202020204" pitchFamily="34" charset="0"/>
              <a:buChar char="•"/>
            </a:pPr>
            <a:r>
              <a:rPr lang="en-GB"/>
              <a:t>Lognormal PFS overpredicted survival with </a:t>
            </a:r>
            <a:r>
              <a:rPr lang="en-GB" err="1"/>
              <a:t>cabozantinib</a:t>
            </a:r>
            <a:r>
              <a:rPr lang="en-GB"/>
              <a:t> by ~ 18 and 28 months</a:t>
            </a:r>
          </a:p>
          <a:p>
            <a:pPr marL="285750" indent="-285750">
              <a:lnSpc>
                <a:spcPts val="2160"/>
              </a:lnSpc>
              <a:spcBef>
                <a:spcPts val="0"/>
              </a:spcBef>
              <a:buFont typeface="Arial" panose="020B0604020202020204" pitchFamily="34" charset="0"/>
              <a:buChar char="•"/>
            </a:pPr>
            <a:r>
              <a:rPr lang="en-GB"/>
              <a:t>Prefer to use Weibull for </a:t>
            </a:r>
            <a:r>
              <a:rPr lang="en-GB" err="1"/>
              <a:t>cabozantinib</a:t>
            </a:r>
            <a:r>
              <a:rPr lang="en-GB"/>
              <a:t> - both </a:t>
            </a:r>
            <a:r>
              <a:rPr lang="en-GB" err="1"/>
              <a:t>pNET</a:t>
            </a:r>
            <a:r>
              <a:rPr lang="en-GB"/>
              <a:t> and </a:t>
            </a:r>
            <a:r>
              <a:rPr lang="en-GB" err="1"/>
              <a:t>epNET</a:t>
            </a:r>
            <a:r>
              <a:rPr lang="en-GB"/>
              <a:t> → more conservative fit to PFS KM data</a:t>
            </a:r>
          </a:p>
          <a:p>
            <a:pPr marL="285750" indent="-285750">
              <a:lnSpc>
                <a:spcPts val="2160"/>
              </a:lnSpc>
              <a:spcBef>
                <a:spcPts val="0"/>
              </a:spcBef>
              <a:buFont typeface="Arial" panose="020B0604020202020204" pitchFamily="34" charset="0"/>
              <a:buChar char="•"/>
            </a:pPr>
            <a:r>
              <a:rPr lang="en-GB"/>
              <a:t>Prefer to use lognormal for BSC → best statistical fit. Did a scenario using Weibull for BSC (</a:t>
            </a:r>
            <a:r>
              <a:rPr lang="en-GB">
                <a:hlinkClick r:id="rId3" action="ppaction://hlinksldjump"/>
              </a:rPr>
              <a:t>see slide</a:t>
            </a:r>
            <a:r>
              <a:rPr lang="en-GB"/>
              <a:t>)</a:t>
            </a:r>
          </a:p>
          <a:p>
            <a:pPr marL="285750" indent="-285750">
              <a:lnSpc>
                <a:spcPts val="2160"/>
              </a:lnSpc>
              <a:spcBef>
                <a:spcPts val="0"/>
              </a:spcBef>
              <a:buFont typeface="Arial" panose="020B0604020202020204" pitchFamily="34" charset="0"/>
              <a:buChar char="•"/>
            </a:pPr>
            <a:r>
              <a:rPr lang="en-GB"/>
              <a:t>Clinical rationale for using different distributions → </a:t>
            </a:r>
            <a:r>
              <a:rPr lang="en-GB" err="1"/>
              <a:t>cabozantinib</a:t>
            </a:r>
            <a:r>
              <a:rPr lang="en-GB"/>
              <a:t> is an active treatment</a:t>
            </a:r>
          </a:p>
        </p:txBody>
      </p:sp>
      <p:sp>
        <p:nvSpPr>
          <p:cNvPr id="4" name="Text Placeholder 13">
            <a:extLst>
              <a:ext uri="{FF2B5EF4-FFF2-40B4-BE49-F238E27FC236}">
                <a16:creationId xmlns:a16="http://schemas.microsoft.com/office/drawing/2014/main" id="{9A1C7F43-DB9F-BD83-6333-E1B4BB47D158}"/>
              </a:ext>
            </a:extLst>
          </p:cNvPr>
          <p:cNvSpPr txBox="1">
            <a:spLocks/>
          </p:cNvSpPr>
          <p:nvPr/>
        </p:nvSpPr>
        <p:spPr>
          <a:xfrm>
            <a:off x="1216152" y="6251027"/>
            <a:ext cx="10427672" cy="502919"/>
          </a:xfrm>
          <a:prstGeom prst="rect">
            <a:avLst/>
          </a:prstGeom>
          <a:solidFill>
            <a:schemeClr val="bg1"/>
          </a:solidFill>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1400" kern="1200">
                <a:solidFill>
                  <a:schemeClr val="tx1"/>
                </a:solidFill>
                <a:latin typeface="+mn-lt"/>
                <a:ea typeface="Inter" charset="0"/>
                <a:cs typeface="Inter"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1200">
                <a:latin typeface="Arial" panose="020B0604020202020204" pitchFamily="34" charset="0"/>
                <a:ea typeface="Lato" panose="020F0502020204030203" pitchFamily="34" charset="0"/>
                <a:cs typeface="Arial" panose="020B0604020202020204" pitchFamily="34" charset="0"/>
              </a:rPr>
              <a:t>Abbreviations: AIC, Akaike Information Criterion; BIC, Bayesian Information Criterion; BSC, best supportive care; epNETs, extra-pancreatic neuroendocrine tumours; HR, hazard ratio; KM, Kaplan-Meier; </a:t>
            </a:r>
            <a:r>
              <a:rPr lang="en-GB" sz="1200"/>
              <a:t>PFS, progression-free survival; PH, proportional hazard; </a:t>
            </a:r>
            <a:r>
              <a:rPr lang="en-GB" sz="1200" err="1">
                <a:latin typeface="Arial" panose="020B0604020202020204" pitchFamily="34" charset="0"/>
                <a:ea typeface="Lato" panose="020F0502020204030203" pitchFamily="34" charset="0"/>
                <a:cs typeface="Arial" panose="020B0604020202020204" pitchFamily="34" charset="0"/>
              </a:rPr>
              <a:t>pNETs</a:t>
            </a:r>
            <a:r>
              <a:rPr lang="en-GB" sz="1200">
                <a:latin typeface="Arial" panose="020B0604020202020204" pitchFamily="34" charset="0"/>
                <a:ea typeface="Lato" panose="020F0502020204030203" pitchFamily="34" charset="0"/>
                <a:cs typeface="Arial" panose="020B0604020202020204" pitchFamily="34" charset="0"/>
              </a:rPr>
              <a:t>, pancreatic neuroendocrine tumours; SSA, somatostatin analogue</a:t>
            </a:r>
          </a:p>
        </p:txBody>
      </p:sp>
      <p:sp>
        <p:nvSpPr>
          <p:cNvPr id="5" name="Rectangle 4">
            <a:extLst>
              <a:ext uri="{FF2B5EF4-FFF2-40B4-BE49-F238E27FC236}">
                <a16:creationId xmlns:a16="http://schemas.microsoft.com/office/drawing/2014/main" id="{FC9DCC94-2474-89BD-3ACE-2AF8D979CEF7}"/>
              </a:ext>
              <a:ext uri="{C183D7F6-B498-43B3-948B-1728B52AA6E4}">
                <adec:decorative xmlns:adec="http://schemas.microsoft.com/office/drawing/2017/decorative" val="1"/>
              </a:ext>
            </a:extLst>
          </p:cNvPr>
          <p:cNvSpPr/>
          <p:nvPr/>
        </p:nvSpPr>
        <p:spPr>
          <a:xfrm>
            <a:off x="10589060" y="-11765"/>
            <a:ext cx="1602940" cy="534792"/>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r>
              <a:rPr lang="en-GB" sz="1400">
                <a:latin typeface="Arial" panose="020B0604020202020204" pitchFamily="34" charset="0"/>
              </a:rPr>
              <a:t>Small Impact</a:t>
            </a:r>
          </a:p>
        </p:txBody>
      </p:sp>
      <p:pic>
        <p:nvPicPr>
          <p:cNvPr id="6" name="Picture 5">
            <a:extLst>
              <a:ext uri="{FF2B5EF4-FFF2-40B4-BE49-F238E27FC236}">
                <a16:creationId xmlns:a16="http://schemas.microsoft.com/office/drawing/2014/main" id="{02E21A20-D14F-2F99-1BBE-375D9572F87E}"/>
              </a:ext>
              <a:ext uri="{C183D7F6-B498-43B3-948B-1728B52AA6E4}">
                <adec:decorative xmlns:adec="http://schemas.microsoft.com/office/drawing/2017/decorative" val="1"/>
              </a:ext>
            </a:extLst>
          </p:cNvPr>
          <p:cNvPicPr>
            <a:picLocks/>
          </p:cNvPicPr>
          <p:nvPr/>
        </p:nvPicPr>
        <p:blipFill rotWithShape="1">
          <a:blip r:embed="rId4"/>
          <a:srcRect l="15651" t="4371" r="14330" b="4307"/>
          <a:stretch/>
        </p:blipFill>
        <p:spPr>
          <a:xfrm>
            <a:off x="11756731" y="0"/>
            <a:ext cx="420029" cy="423218"/>
          </a:xfrm>
          <a:prstGeom prst="rect">
            <a:avLst/>
          </a:prstGeom>
        </p:spPr>
      </p:pic>
    </p:spTree>
    <p:extLst>
      <p:ext uri="{BB962C8B-B14F-4D97-AF65-F5344CB8AC3E}">
        <p14:creationId xmlns:p14="http://schemas.microsoft.com/office/powerpoint/2010/main" val="259614636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70B0BE4-11FC-2BF3-26B7-A618EB07524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1762F39-A2FA-0DC5-5966-5396D93314B3}"/>
              </a:ext>
            </a:extLst>
          </p:cNvPr>
          <p:cNvSpPr>
            <a:spLocks noGrp="1"/>
          </p:cNvSpPr>
          <p:nvPr>
            <p:ph type="title"/>
          </p:nvPr>
        </p:nvSpPr>
        <p:spPr>
          <a:xfrm>
            <a:off x="290652" y="381157"/>
            <a:ext cx="11528205" cy="523220"/>
          </a:xfrm>
        </p:spPr>
        <p:txBody>
          <a:bodyPr>
            <a:noAutofit/>
          </a:bodyPr>
          <a:lstStyle/>
          <a:p>
            <a:r>
              <a:rPr lang="en-GB"/>
              <a:t>Issue 4 : Modelling progression-free survival 2/2</a:t>
            </a:r>
          </a:p>
        </p:txBody>
      </p:sp>
      <p:pic>
        <p:nvPicPr>
          <p:cNvPr id="6" name="Picture 5" descr="A graph of a number of months&#10;&#10;AI-generated content may be incorrect.">
            <a:extLst>
              <a:ext uri="{FF2B5EF4-FFF2-40B4-BE49-F238E27FC236}">
                <a16:creationId xmlns:a16="http://schemas.microsoft.com/office/drawing/2014/main" id="{FB8CFEF1-8AF7-15ED-96D5-E4BF3356F357}"/>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88153" y="1350508"/>
            <a:ext cx="5402049" cy="4184878"/>
          </a:xfrm>
          <a:prstGeom prst="rect">
            <a:avLst/>
          </a:prstGeom>
          <a:noFill/>
          <a:ln>
            <a:solidFill>
              <a:schemeClr val="tx1"/>
            </a:solidFill>
          </a:ln>
        </p:spPr>
      </p:pic>
      <p:pic>
        <p:nvPicPr>
          <p:cNvPr id="7" name="Picture 6" descr="A graph of a number of months&#10;&#10;AI-generated content may be incorrect.">
            <a:extLst>
              <a:ext uri="{FF2B5EF4-FFF2-40B4-BE49-F238E27FC236}">
                <a16:creationId xmlns:a16="http://schemas.microsoft.com/office/drawing/2014/main" id="{96C4659C-275F-D97B-D3A1-88F6A27D0718}"/>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091802" y="1350508"/>
            <a:ext cx="5638549" cy="4184878"/>
          </a:xfrm>
          <a:prstGeom prst="rect">
            <a:avLst/>
          </a:prstGeom>
          <a:noFill/>
          <a:ln>
            <a:solidFill>
              <a:schemeClr val="tx1"/>
            </a:solidFill>
          </a:ln>
        </p:spPr>
      </p:pic>
      <p:grpSp>
        <p:nvGrpSpPr>
          <p:cNvPr id="9" name="Group 8">
            <a:extLst>
              <a:ext uri="{FF2B5EF4-FFF2-40B4-BE49-F238E27FC236}">
                <a16:creationId xmlns:a16="http://schemas.microsoft.com/office/drawing/2014/main" id="{B31B1450-C548-CD68-C12E-2A0BAACB5EC5}"/>
              </a:ext>
            </a:extLst>
          </p:cNvPr>
          <p:cNvGrpSpPr/>
          <p:nvPr/>
        </p:nvGrpSpPr>
        <p:grpSpPr>
          <a:xfrm>
            <a:off x="2629063" y="5773924"/>
            <a:ext cx="6851381" cy="491232"/>
            <a:chOff x="1456000" y="5395742"/>
            <a:chExt cx="10077188" cy="576000"/>
          </a:xfrm>
        </p:grpSpPr>
        <p:sp>
          <p:nvSpPr>
            <p:cNvPr id="10" name="Rectangle 9" descr="Question to committee">
              <a:extLst>
                <a:ext uri="{FF2B5EF4-FFF2-40B4-BE49-F238E27FC236}">
                  <a16:creationId xmlns:a16="http://schemas.microsoft.com/office/drawing/2014/main" id="{ADE9BC51-6C63-3DFD-A393-B305FD224850}"/>
                </a:ext>
                <a:ext uri="{C183D7F6-B498-43B3-948B-1728B52AA6E4}">
                  <adec:decorative xmlns:adec="http://schemas.microsoft.com/office/drawing/2017/decorative" val="0"/>
                </a:ext>
              </a:extLst>
            </p:cNvPr>
            <p:cNvSpPr/>
            <p:nvPr/>
          </p:nvSpPr>
          <p:spPr>
            <a:xfrm>
              <a:off x="1818062" y="5486115"/>
              <a:ext cx="9715126" cy="463463"/>
            </a:xfrm>
            <a:prstGeom prst="rect">
              <a:avLst/>
            </a:prstGeom>
            <a:solidFill>
              <a:schemeClr val="accent3"/>
            </a:solidFill>
            <a:ln>
              <a:noFill/>
            </a:ln>
          </p:spPr>
          <p:style>
            <a:lnRef idx="0">
              <a:scrgbClr r="0" g="0" b="0"/>
            </a:lnRef>
            <a:fillRef idx="0">
              <a:scrgbClr r="0" g="0" b="0"/>
            </a:fillRef>
            <a:effectRef idx="0">
              <a:scrgbClr r="0" g="0" b="0"/>
            </a:effectRef>
            <a:fontRef idx="minor">
              <a:schemeClr val="lt1"/>
            </a:fontRef>
          </p:style>
          <p:txBody>
            <a:bodyPr lIns="252000" rtlCol="0" anchor="ctr"/>
            <a:lstStyle/>
            <a:p>
              <a:r>
                <a:rPr lang="en-GB">
                  <a:solidFill>
                    <a:schemeClr val="tx1"/>
                  </a:solidFill>
                  <a:latin typeface="Arial" panose="020B0604020202020204" pitchFamily="34" charset="0"/>
                  <a:ea typeface="Lato"/>
                  <a:cs typeface="Arial" panose="020B0604020202020204" pitchFamily="34" charset="0"/>
                </a:rPr>
                <a:t>Are the company’s or EAG’s PFS curves more appropriate?</a:t>
              </a:r>
            </a:p>
          </p:txBody>
        </p:sp>
        <p:grpSp>
          <p:nvGrpSpPr>
            <p:cNvPr id="11" name="Group 10">
              <a:extLst>
                <a:ext uri="{FF2B5EF4-FFF2-40B4-BE49-F238E27FC236}">
                  <a16:creationId xmlns:a16="http://schemas.microsoft.com/office/drawing/2014/main" id="{FAEAA2FB-D683-4131-5931-757150A333F7}"/>
                </a:ext>
                <a:ext uri="{C183D7F6-B498-43B3-948B-1728B52AA6E4}">
                  <adec:decorative xmlns:adec="http://schemas.microsoft.com/office/drawing/2017/decorative" val="1"/>
                </a:ext>
              </a:extLst>
            </p:cNvPr>
            <p:cNvGrpSpPr/>
            <p:nvPr/>
          </p:nvGrpSpPr>
          <p:grpSpPr>
            <a:xfrm>
              <a:off x="1456000" y="5395742"/>
              <a:ext cx="576000" cy="576000"/>
              <a:chOff x="-1440493" y="4133589"/>
              <a:chExt cx="576000" cy="576000"/>
            </a:xfrm>
          </p:grpSpPr>
          <p:sp>
            <p:nvSpPr>
              <p:cNvPr id="13" name="Oval 12">
                <a:extLst>
                  <a:ext uri="{FF2B5EF4-FFF2-40B4-BE49-F238E27FC236}">
                    <a16:creationId xmlns:a16="http://schemas.microsoft.com/office/drawing/2014/main" id="{C8882CAE-8260-1C12-9837-3E3D4949F186}"/>
                  </a:ext>
                  <a:ext uri="{C183D7F6-B498-43B3-948B-1728B52AA6E4}">
                    <adec:decorative xmlns:adec="http://schemas.microsoft.com/office/drawing/2017/decorative" val="1"/>
                  </a:ext>
                </a:extLst>
              </p:cNvPr>
              <p:cNvSpPr/>
              <p:nvPr/>
            </p:nvSpPr>
            <p:spPr>
              <a:xfrm>
                <a:off x="-1440493" y="4133589"/>
                <a:ext cx="576000" cy="576000"/>
              </a:xfrm>
              <a:prstGeom prst="ellipse">
                <a:avLst/>
              </a:prstGeom>
              <a:solidFill>
                <a:schemeClr val="accent3"/>
              </a:solidFill>
              <a:ln>
                <a:solidFill>
                  <a:schemeClr val="bg1"/>
                </a:solidFill>
              </a:ln>
            </p:spPr>
            <p:style>
              <a:lnRef idx="0">
                <a:scrgbClr r="0" g="0" b="0"/>
              </a:lnRef>
              <a:fillRef idx="0">
                <a:scrgbClr r="0" g="0" b="0"/>
              </a:fillRef>
              <a:effectRef idx="0">
                <a:scrgbClr r="0" g="0" b="0"/>
              </a:effectRef>
              <a:fontRef idx="minor">
                <a:schemeClr val="lt1"/>
              </a:fontRef>
            </p:style>
            <p:txBody>
              <a:bodyPr rtlCol="0" anchor="ctr"/>
              <a:lstStyle/>
              <a:p>
                <a:pPr algn="ctr"/>
                <a:endParaRPr lang="en-GB">
                  <a:latin typeface="Arial" panose="020B0604020202020204" pitchFamily="34" charset="0"/>
                </a:endParaRPr>
              </a:p>
            </p:txBody>
          </p:sp>
          <p:pic>
            <p:nvPicPr>
              <p:cNvPr id="14" name="Graphic 13" descr="Chat with solid fill">
                <a:extLst>
                  <a:ext uri="{FF2B5EF4-FFF2-40B4-BE49-F238E27FC236}">
                    <a16:creationId xmlns:a16="http://schemas.microsoft.com/office/drawing/2014/main" id="{640D0E41-C241-6667-0DC1-09888FD35762}"/>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384225" y="4189857"/>
                <a:ext cx="463463" cy="463463"/>
              </a:xfrm>
              <a:prstGeom prst="rect">
                <a:avLst/>
              </a:prstGeom>
            </p:spPr>
          </p:pic>
        </p:grpSp>
      </p:grpSp>
      <p:sp>
        <p:nvSpPr>
          <p:cNvPr id="3" name="Rectangle: Rounded Corners 2">
            <a:extLst>
              <a:ext uri="{FF2B5EF4-FFF2-40B4-BE49-F238E27FC236}">
                <a16:creationId xmlns:a16="http://schemas.microsoft.com/office/drawing/2014/main" id="{62C6B7A5-1338-B39F-A126-F8394333737A}"/>
              </a:ext>
            </a:extLst>
          </p:cNvPr>
          <p:cNvSpPr/>
          <p:nvPr/>
        </p:nvSpPr>
        <p:spPr>
          <a:xfrm>
            <a:off x="3786691" y="3560600"/>
            <a:ext cx="850900" cy="295598"/>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GB" sz="1400">
                <a:latin typeface="Arial" panose="020B0604020202020204" pitchFamily="34" charset="0"/>
              </a:rPr>
              <a:t>EAG</a:t>
            </a:r>
          </a:p>
        </p:txBody>
      </p:sp>
      <p:cxnSp>
        <p:nvCxnSpPr>
          <p:cNvPr id="5" name="Straight Arrow Connector 4">
            <a:extLst>
              <a:ext uri="{FF2B5EF4-FFF2-40B4-BE49-F238E27FC236}">
                <a16:creationId xmlns:a16="http://schemas.microsoft.com/office/drawing/2014/main" id="{871F7B59-1AAF-4515-2AA2-E1B741EC46F9}"/>
              </a:ext>
            </a:extLst>
          </p:cNvPr>
          <p:cNvCxnSpPr>
            <a:cxnSpLocks/>
          </p:cNvCxnSpPr>
          <p:nvPr/>
        </p:nvCxnSpPr>
        <p:spPr>
          <a:xfrm flipH="1">
            <a:off x="2668084" y="3747716"/>
            <a:ext cx="320675" cy="512602"/>
          </a:xfrm>
          <a:prstGeom prst="straightConnector1">
            <a:avLst/>
          </a:prstGeom>
          <a:ln w="6350" cap="flat" cmpd="sng" algn="ctr">
            <a:solidFill>
              <a:schemeClr val="accent5"/>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sp>
        <p:nvSpPr>
          <p:cNvPr id="8" name="Rectangle: Rounded Corners 7">
            <a:extLst>
              <a:ext uri="{FF2B5EF4-FFF2-40B4-BE49-F238E27FC236}">
                <a16:creationId xmlns:a16="http://schemas.microsoft.com/office/drawing/2014/main" id="{A574627A-9D22-0E64-153C-8CF616CD3DB1}"/>
              </a:ext>
            </a:extLst>
          </p:cNvPr>
          <p:cNvSpPr/>
          <p:nvPr/>
        </p:nvSpPr>
        <p:spPr>
          <a:xfrm>
            <a:off x="2434080" y="3471700"/>
            <a:ext cx="1066923" cy="270750"/>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GB" sz="1400">
                <a:latin typeface="Arial" panose="020B0604020202020204" pitchFamily="34" charset="0"/>
              </a:rPr>
              <a:t>Company</a:t>
            </a:r>
          </a:p>
        </p:txBody>
      </p:sp>
      <p:cxnSp>
        <p:nvCxnSpPr>
          <p:cNvPr id="12" name="Straight Arrow Connector 11">
            <a:extLst>
              <a:ext uri="{FF2B5EF4-FFF2-40B4-BE49-F238E27FC236}">
                <a16:creationId xmlns:a16="http://schemas.microsoft.com/office/drawing/2014/main" id="{EC589CC2-D2DE-4850-94FE-0981EC698EDC}"/>
              </a:ext>
            </a:extLst>
          </p:cNvPr>
          <p:cNvCxnSpPr>
            <a:cxnSpLocks/>
          </p:cNvCxnSpPr>
          <p:nvPr/>
        </p:nvCxnSpPr>
        <p:spPr>
          <a:xfrm flipH="1">
            <a:off x="3651250" y="3848199"/>
            <a:ext cx="323850" cy="690703"/>
          </a:xfrm>
          <a:prstGeom prst="straightConnector1">
            <a:avLst/>
          </a:prstGeom>
          <a:ln>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18" name="Rectangle: Rounded Corners 17">
            <a:extLst>
              <a:ext uri="{FF2B5EF4-FFF2-40B4-BE49-F238E27FC236}">
                <a16:creationId xmlns:a16="http://schemas.microsoft.com/office/drawing/2014/main" id="{D7872033-BACC-4C2D-62B9-4B064917E818}"/>
              </a:ext>
            </a:extLst>
          </p:cNvPr>
          <p:cNvSpPr/>
          <p:nvPr/>
        </p:nvSpPr>
        <p:spPr>
          <a:xfrm>
            <a:off x="8603594" y="3742450"/>
            <a:ext cx="850900" cy="295598"/>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GB" sz="1400">
                <a:latin typeface="Arial" panose="020B0604020202020204" pitchFamily="34" charset="0"/>
              </a:rPr>
              <a:t>EAG</a:t>
            </a:r>
          </a:p>
        </p:txBody>
      </p:sp>
      <p:cxnSp>
        <p:nvCxnSpPr>
          <p:cNvPr id="21" name="Straight Arrow Connector 20">
            <a:extLst>
              <a:ext uri="{FF2B5EF4-FFF2-40B4-BE49-F238E27FC236}">
                <a16:creationId xmlns:a16="http://schemas.microsoft.com/office/drawing/2014/main" id="{32BF1E5F-03B1-E93E-C55C-E5CCB4FE392B}"/>
              </a:ext>
            </a:extLst>
          </p:cNvPr>
          <p:cNvCxnSpPr>
            <a:cxnSpLocks/>
          </p:cNvCxnSpPr>
          <p:nvPr/>
        </p:nvCxnSpPr>
        <p:spPr>
          <a:xfrm flipH="1">
            <a:off x="8188101" y="4032172"/>
            <a:ext cx="415493" cy="534885"/>
          </a:xfrm>
          <a:prstGeom prst="straightConnector1">
            <a:avLst/>
          </a:prstGeom>
          <a:ln>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24" name="Rectangle: Rounded Corners 23">
            <a:extLst>
              <a:ext uri="{FF2B5EF4-FFF2-40B4-BE49-F238E27FC236}">
                <a16:creationId xmlns:a16="http://schemas.microsoft.com/office/drawing/2014/main" id="{0B9AF903-73E5-0256-1C8B-D9E26B505CC9}"/>
              </a:ext>
            </a:extLst>
          </p:cNvPr>
          <p:cNvSpPr/>
          <p:nvPr/>
        </p:nvSpPr>
        <p:spPr>
          <a:xfrm>
            <a:off x="7654639" y="3442947"/>
            <a:ext cx="1066923" cy="270750"/>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GB" sz="1400">
                <a:latin typeface="Arial" panose="020B0604020202020204" pitchFamily="34" charset="0"/>
              </a:rPr>
              <a:t>Company</a:t>
            </a:r>
          </a:p>
        </p:txBody>
      </p:sp>
      <p:cxnSp>
        <p:nvCxnSpPr>
          <p:cNvPr id="25" name="Straight Arrow Connector 24">
            <a:extLst>
              <a:ext uri="{FF2B5EF4-FFF2-40B4-BE49-F238E27FC236}">
                <a16:creationId xmlns:a16="http://schemas.microsoft.com/office/drawing/2014/main" id="{DE01813B-3D66-6639-FF28-9BC4EFFCF2D9}"/>
              </a:ext>
            </a:extLst>
          </p:cNvPr>
          <p:cNvCxnSpPr>
            <a:cxnSpLocks/>
          </p:cNvCxnSpPr>
          <p:nvPr/>
        </p:nvCxnSpPr>
        <p:spPr>
          <a:xfrm flipH="1">
            <a:off x="7702917" y="3747716"/>
            <a:ext cx="320675" cy="512602"/>
          </a:xfrm>
          <a:prstGeom prst="straightConnector1">
            <a:avLst/>
          </a:prstGeom>
          <a:ln w="6350" cap="flat" cmpd="sng" algn="ctr">
            <a:solidFill>
              <a:schemeClr val="accent5"/>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sp>
        <p:nvSpPr>
          <p:cNvPr id="26" name="TextBox 25">
            <a:extLst>
              <a:ext uri="{FF2B5EF4-FFF2-40B4-BE49-F238E27FC236}">
                <a16:creationId xmlns:a16="http://schemas.microsoft.com/office/drawing/2014/main" id="{7D5CDAE3-149B-D146-5AF8-4D4C3771D3E7}"/>
              </a:ext>
            </a:extLst>
          </p:cNvPr>
          <p:cNvSpPr txBox="1"/>
          <p:nvPr/>
        </p:nvSpPr>
        <p:spPr>
          <a:xfrm>
            <a:off x="486552" y="988778"/>
            <a:ext cx="5605250" cy="369332"/>
          </a:xfrm>
          <a:prstGeom prst="rect">
            <a:avLst/>
          </a:prstGeom>
          <a:noFill/>
        </p:spPr>
        <p:txBody>
          <a:bodyPr wrap="square" rtlCol="0">
            <a:spAutoFit/>
          </a:bodyPr>
          <a:lstStyle/>
          <a:p>
            <a:r>
              <a:rPr lang="en-GB" b="1" err="1">
                <a:latin typeface="Arial" panose="020B0604020202020204" pitchFamily="34" charset="0"/>
              </a:rPr>
              <a:t>pNET</a:t>
            </a:r>
            <a:r>
              <a:rPr lang="en-GB" b="1">
                <a:latin typeface="Arial" panose="020B0604020202020204" pitchFamily="34" charset="0"/>
              </a:rPr>
              <a:t>: 10-year extrapolation and KM curve</a:t>
            </a:r>
          </a:p>
        </p:txBody>
      </p:sp>
      <p:sp>
        <p:nvSpPr>
          <p:cNvPr id="27" name="TextBox 26">
            <a:extLst>
              <a:ext uri="{FF2B5EF4-FFF2-40B4-BE49-F238E27FC236}">
                <a16:creationId xmlns:a16="http://schemas.microsoft.com/office/drawing/2014/main" id="{691F9C3A-1FE7-972F-B906-968AEB80595D}"/>
              </a:ext>
            </a:extLst>
          </p:cNvPr>
          <p:cNvSpPr txBox="1"/>
          <p:nvPr/>
        </p:nvSpPr>
        <p:spPr>
          <a:xfrm>
            <a:off x="6017486" y="988776"/>
            <a:ext cx="5402048" cy="369332"/>
          </a:xfrm>
          <a:prstGeom prst="rect">
            <a:avLst/>
          </a:prstGeom>
          <a:noFill/>
        </p:spPr>
        <p:txBody>
          <a:bodyPr wrap="square" rtlCol="0">
            <a:spAutoFit/>
          </a:bodyPr>
          <a:lstStyle/>
          <a:p>
            <a:r>
              <a:rPr lang="en-GB" b="1" err="1">
                <a:latin typeface="Arial" panose="020B0604020202020204" pitchFamily="34" charset="0"/>
              </a:rPr>
              <a:t>epNET</a:t>
            </a:r>
            <a:r>
              <a:rPr lang="en-GB" b="1">
                <a:latin typeface="Arial" panose="020B0604020202020204" pitchFamily="34" charset="0"/>
              </a:rPr>
              <a:t>: 10-year extrapolation and KM curve</a:t>
            </a:r>
          </a:p>
        </p:txBody>
      </p:sp>
      <p:sp>
        <p:nvSpPr>
          <p:cNvPr id="28" name="Text Placeholder 13">
            <a:extLst>
              <a:ext uri="{FF2B5EF4-FFF2-40B4-BE49-F238E27FC236}">
                <a16:creationId xmlns:a16="http://schemas.microsoft.com/office/drawing/2014/main" id="{DFB86B67-90C8-EF4C-0C25-5ADD029E0EB6}"/>
              </a:ext>
            </a:extLst>
          </p:cNvPr>
          <p:cNvSpPr txBox="1">
            <a:spLocks/>
          </p:cNvSpPr>
          <p:nvPr/>
        </p:nvSpPr>
        <p:spPr>
          <a:xfrm>
            <a:off x="385222" y="6388100"/>
            <a:ext cx="11610692" cy="369332"/>
          </a:xfrm>
          <a:prstGeom prst="rect">
            <a:avLst/>
          </a:prstGeom>
          <a:solidFill>
            <a:schemeClr val="bg1"/>
          </a:solidFill>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1400" kern="1200">
                <a:solidFill>
                  <a:schemeClr val="tx1"/>
                </a:solidFill>
                <a:latin typeface="+mn-lt"/>
                <a:ea typeface="Inter" charset="0"/>
                <a:cs typeface="Inter"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1200">
                <a:latin typeface="Arial" panose="020B0604020202020204" pitchFamily="34" charset="0"/>
                <a:ea typeface="Lato" panose="020F0502020204030203" pitchFamily="34" charset="0"/>
                <a:cs typeface="Arial" panose="020B0604020202020204" pitchFamily="34" charset="0"/>
              </a:rPr>
              <a:t>Abbreviations: epNETs, extra-pancreatic neuroendocrine tumours; KM, Kaplan-Meier; </a:t>
            </a:r>
            <a:r>
              <a:rPr lang="en-GB" sz="1200" err="1">
                <a:latin typeface="Arial" panose="020B0604020202020204" pitchFamily="34" charset="0"/>
                <a:ea typeface="Lato" panose="020F0502020204030203" pitchFamily="34" charset="0"/>
                <a:cs typeface="Arial" panose="020B0604020202020204" pitchFamily="34" charset="0"/>
              </a:rPr>
              <a:t>pNETs</a:t>
            </a:r>
            <a:r>
              <a:rPr lang="en-GB" sz="1200">
                <a:latin typeface="Arial" panose="020B0604020202020204" pitchFamily="34" charset="0"/>
                <a:ea typeface="Lato" panose="020F0502020204030203" pitchFamily="34" charset="0"/>
                <a:cs typeface="Arial" panose="020B0604020202020204" pitchFamily="34" charset="0"/>
              </a:rPr>
              <a:t>, pancreatic neuroendocrine tumours; PFS, progression-free survival </a:t>
            </a:r>
          </a:p>
        </p:txBody>
      </p:sp>
    </p:spTree>
    <p:extLst>
      <p:ext uri="{BB962C8B-B14F-4D97-AF65-F5344CB8AC3E}">
        <p14:creationId xmlns:p14="http://schemas.microsoft.com/office/powerpoint/2010/main" val="37731776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CA05BE2-6970-1252-D0A3-9CE49E3C5CE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58EE7DF-EC30-66CE-1E26-77B1D7664C2F}"/>
              </a:ext>
            </a:extLst>
          </p:cNvPr>
          <p:cNvSpPr>
            <a:spLocks noGrp="1"/>
          </p:cNvSpPr>
          <p:nvPr>
            <p:ph type="title"/>
          </p:nvPr>
        </p:nvSpPr>
        <p:spPr>
          <a:xfrm>
            <a:off x="147454" y="176354"/>
            <a:ext cx="11528205" cy="523220"/>
          </a:xfrm>
        </p:spPr>
        <p:txBody>
          <a:bodyPr>
            <a:noAutofit/>
          </a:bodyPr>
          <a:lstStyle/>
          <a:p>
            <a:r>
              <a:rPr lang="en-GB"/>
              <a:t>Issue 5 : Modelling overall survival</a:t>
            </a:r>
          </a:p>
        </p:txBody>
      </p:sp>
      <p:sp>
        <p:nvSpPr>
          <p:cNvPr id="16" name="Rectangle 15" descr="Marker showing slides are confidential ">
            <a:extLst>
              <a:ext uri="{FF2B5EF4-FFF2-40B4-BE49-F238E27FC236}">
                <a16:creationId xmlns:a16="http://schemas.microsoft.com/office/drawing/2014/main" id="{57921ECC-A86D-EF19-288E-5266122AFE03}"/>
              </a:ext>
              <a:ext uri="{C183D7F6-B498-43B3-948B-1728B52AA6E4}">
                <adec:decorative xmlns:adec="http://schemas.microsoft.com/office/drawing/2017/decorative" val="0"/>
              </a:ext>
            </a:extLst>
          </p:cNvPr>
          <p:cNvSpPr/>
          <p:nvPr/>
        </p:nvSpPr>
        <p:spPr>
          <a:xfrm>
            <a:off x="5334000" y="0"/>
            <a:ext cx="1524000" cy="2286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b="1">
                <a:latin typeface="Arial" panose="020B0604020202020204" pitchFamily="34" charset="0"/>
              </a:rPr>
              <a:t>CONFIDENTIAL</a:t>
            </a:r>
          </a:p>
        </p:txBody>
      </p:sp>
      <p:sp>
        <p:nvSpPr>
          <p:cNvPr id="12" name="Text Placeholder 2" descr="Background: No head-to-head data available after 6 months. At clarification, company conducted PSM analysis of changes in best VA between LEROS (ITT) and CaRS-I &amp; II at Month 24&#10;Sex, age, genotype, month since recent &amp; first symptom onset, number of symptomatic eyes, and logMAR for left and right at baseline, were the prognostic factors included in PSM &#10;68 of 84 available people from CaRS I and CaRS II matched to 68 of 125 LEROS ITT population &#10;&#10;">
            <a:extLst>
              <a:ext uri="{FF2B5EF4-FFF2-40B4-BE49-F238E27FC236}">
                <a16:creationId xmlns:a16="http://schemas.microsoft.com/office/drawing/2014/main" id="{82F048C4-4AF7-8786-66A0-A3D13AC43857}"/>
              </a:ext>
            </a:extLst>
          </p:cNvPr>
          <p:cNvSpPr txBox="1">
            <a:spLocks/>
          </p:cNvSpPr>
          <p:nvPr/>
        </p:nvSpPr>
        <p:spPr>
          <a:xfrm>
            <a:off x="176396" y="633355"/>
            <a:ext cx="11835958" cy="1766945"/>
          </a:xfrm>
          <a:prstGeom prst="rect">
            <a:avLst/>
          </a:prstGeom>
          <a:solidFill>
            <a:schemeClr val="bg1"/>
          </a:solidFill>
          <a:ln w="28575">
            <a:solidFill>
              <a:schemeClr val="tx1"/>
            </a:solidFill>
          </a:ln>
        </p:spPr>
        <p:txBody>
          <a:bodyPr vert="horz" lIns="91440" tIns="45720" rIns="91440" bIns="45720" rtlCol="0">
            <a:noAutofit/>
          </a:bodyPr>
          <a:lstStyle>
            <a:lvl1pPr marL="0" indent="0" algn="l" defTabSz="914400" rtl="0" eaLnBrk="1" latinLnBrk="0" hangingPunct="1">
              <a:lnSpc>
                <a:spcPct val="114000"/>
              </a:lnSpc>
              <a:spcBef>
                <a:spcPts val="1000"/>
              </a:spcBef>
              <a:buFont typeface="Arial" panose="020B0604020202020204" pitchFamily="34" charset="0"/>
              <a:buNone/>
              <a:defRPr sz="1800" kern="1200">
                <a:solidFill>
                  <a:schemeClr val="tx1"/>
                </a:solidFill>
                <a:latin typeface="Arial" panose="020B0604020202020204" pitchFamily="34" charset="0"/>
                <a:ea typeface="Lato" panose="020F0502020204030203" pitchFamily="34" charset="0"/>
                <a:cs typeface="Arial" panose="020B0604020202020204" pitchFamily="34" charset="0"/>
              </a:defRPr>
            </a:lvl1pPr>
            <a:lvl2pPr marL="685800" indent="-228600" algn="l" defTabSz="914400" rtl="0" eaLnBrk="1" latinLnBrk="0" hangingPunct="1">
              <a:lnSpc>
                <a:spcPct val="114000"/>
              </a:lnSpc>
              <a:spcBef>
                <a:spcPts val="500"/>
              </a:spcBef>
              <a:buFont typeface="Arial" panose="020B0604020202020204" pitchFamily="34" charset="0"/>
              <a:buChar char="•"/>
              <a:defRPr sz="1800" kern="1200">
                <a:solidFill>
                  <a:schemeClr val="tx1"/>
                </a:solidFill>
                <a:latin typeface="Arial" panose="020B0604020202020204" pitchFamily="34" charset="0"/>
                <a:ea typeface="Lato" panose="020F0502020204030203" pitchFamily="34" charset="0"/>
                <a:cs typeface="+mn-cs"/>
              </a:defRPr>
            </a:lvl2pPr>
            <a:lvl3pPr marL="1143000" indent="-228600" algn="l" defTabSz="914400" rtl="0" eaLnBrk="1" latinLnBrk="0" hangingPunct="1">
              <a:lnSpc>
                <a:spcPct val="114000"/>
              </a:lnSpc>
              <a:spcBef>
                <a:spcPts val="500"/>
              </a:spcBef>
              <a:buFont typeface="Arial" panose="020B0604020202020204" pitchFamily="34" charset="0"/>
              <a:buChar char="•"/>
              <a:defRPr sz="1800" kern="1200">
                <a:solidFill>
                  <a:schemeClr val="tx1"/>
                </a:solidFill>
                <a:latin typeface="Arial" panose="020B0604020202020204" pitchFamily="34" charset="0"/>
                <a:ea typeface="Lato" panose="020F0502020204030203" pitchFamily="34" charset="0"/>
                <a:cs typeface="+mn-cs"/>
              </a:defRPr>
            </a:lvl3pPr>
            <a:lvl4pPr marL="1600200" indent="-228600" algn="l" defTabSz="914400" rtl="0" eaLnBrk="1" latinLnBrk="0" hangingPunct="1">
              <a:lnSpc>
                <a:spcPct val="114000"/>
              </a:lnSpc>
              <a:spcBef>
                <a:spcPts val="500"/>
              </a:spcBef>
              <a:buFont typeface="Arial" panose="020B0604020202020204" pitchFamily="34" charset="0"/>
              <a:buChar char="•"/>
              <a:defRPr sz="1800" kern="1200">
                <a:solidFill>
                  <a:schemeClr val="tx1"/>
                </a:solidFill>
                <a:latin typeface="Arial" panose="020B0604020202020204" pitchFamily="34" charset="0"/>
                <a:ea typeface="Lato" panose="020F0502020204030203" pitchFamily="34" charset="0"/>
                <a:cs typeface="+mn-cs"/>
              </a:defRPr>
            </a:lvl4pPr>
            <a:lvl5pPr marL="2057400" indent="-228600" algn="l" defTabSz="914400" rtl="0" eaLnBrk="1" latinLnBrk="0" hangingPunct="1">
              <a:lnSpc>
                <a:spcPct val="114000"/>
              </a:lnSpc>
              <a:spcBef>
                <a:spcPts val="500"/>
              </a:spcBef>
              <a:buFont typeface="Arial" panose="020B0604020202020204" pitchFamily="34" charset="0"/>
              <a:buChar char="•"/>
              <a:defRPr sz="1800" kern="1200">
                <a:solidFill>
                  <a:schemeClr val="tx1"/>
                </a:solidFill>
                <a:latin typeface="Arial" panose="020B0604020202020204" pitchFamily="34" charset="0"/>
                <a:ea typeface="Lato" panose="020F0502020204030203" pitchFamily="34"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84400" indent="-284400">
              <a:lnSpc>
                <a:spcPct val="100000"/>
              </a:lnSpc>
              <a:spcBef>
                <a:spcPts val="0"/>
              </a:spcBef>
            </a:pPr>
            <a:r>
              <a:rPr lang="en-GB" b="1"/>
              <a:t>Company</a:t>
            </a:r>
          </a:p>
          <a:p>
            <a:pPr marL="285750" indent="-285750">
              <a:lnSpc>
                <a:spcPct val="100000"/>
              </a:lnSpc>
              <a:spcBef>
                <a:spcPts val="0"/>
              </a:spcBef>
              <a:buFont typeface="Arial" panose="020B0604020202020204" pitchFamily="34" charset="0"/>
              <a:buChar char="•"/>
            </a:pPr>
            <a:r>
              <a:rPr lang="en-GB"/>
              <a:t>Base case using original August 2023 DCO → exponential for </a:t>
            </a:r>
            <a:r>
              <a:rPr lang="en-GB" err="1"/>
              <a:t>pNETs</a:t>
            </a:r>
            <a:r>
              <a:rPr lang="en-GB"/>
              <a:t> and loglogistic for epNETs</a:t>
            </a:r>
          </a:p>
          <a:p>
            <a:pPr marL="971550" lvl="1" indent="-285750">
              <a:lnSpc>
                <a:spcPct val="100000"/>
              </a:lnSpc>
              <a:spcBef>
                <a:spcPts val="0"/>
              </a:spcBef>
              <a:buFont typeface="Courier New" panose="02070309020205020404" pitchFamily="49" charset="0"/>
              <a:buChar char="o"/>
            </a:pPr>
            <a:r>
              <a:rPr lang="en-GB"/>
              <a:t>Weibull for lung NETs and loglogistic for epNETs without lung (scenarios)</a:t>
            </a:r>
          </a:p>
          <a:p>
            <a:pPr marL="285750" indent="-285750">
              <a:lnSpc>
                <a:spcPct val="100000"/>
              </a:lnSpc>
              <a:spcBef>
                <a:spcPts val="0"/>
              </a:spcBef>
              <a:buFont typeface="Arial" panose="020B0604020202020204" pitchFamily="34" charset="0"/>
              <a:buChar char="•"/>
            </a:pPr>
            <a:r>
              <a:rPr lang="en-GB"/>
              <a:t>For the updated DCO scenario → loglogistic for </a:t>
            </a:r>
            <a:r>
              <a:rPr lang="en-GB" err="1"/>
              <a:t>pNETs</a:t>
            </a:r>
            <a:r>
              <a:rPr lang="en-GB"/>
              <a:t> and epNETs based on AIC and BIC and curves matching clinician landmark </a:t>
            </a:r>
            <a:r>
              <a:rPr lang="pt-BR"/>
              <a:t>survival estimates for OS in cabozantinib</a:t>
            </a:r>
          </a:p>
          <a:p>
            <a:pPr marL="971550" lvl="1" indent="-285750">
              <a:lnSpc>
                <a:spcPct val="100000"/>
              </a:lnSpc>
              <a:spcBef>
                <a:spcPts val="0"/>
              </a:spcBef>
              <a:buFont typeface="Courier New" panose="02070309020205020404" pitchFamily="49" charset="0"/>
              <a:buChar char="o"/>
            </a:pPr>
            <a:r>
              <a:rPr lang="pt-BR"/>
              <a:t>Gompertz and loglogistic for lung NETs and epNETs without lung (scenarios)</a:t>
            </a:r>
          </a:p>
        </p:txBody>
      </p:sp>
      <p:sp>
        <p:nvSpPr>
          <p:cNvPr id="3" name="Text Placeholder 2" descr="Background: No head-to-head data available after 6 months. At clarification, company conducted PSM analysis of changes in best VA between LEROS (ITT) and CaRS-I &amp; II at Month 24&#10;Sex, age, genotype, month since recent &amp; first symptom onset, number of symptomatic eyes, and logMAR for left and right at baseline, were the prognostic factors included in PSM &#10;68 of 84 available people from CaRS I and CaRS II matched to 68 of 125 LEROS ITT population &#10;&#10;">
            <a:extLst>
              <a:ext uri="{FF2B5EF4-FFF2-40B4-BE49-F238E27FC236}">
                <a16:creationId xmlns:a16="http://schemas.microsoft.com/office/drawing/2014/main" id="{6A5A8700-72BB-6043-B9A3-041750F57009}"/>
              </a:ext>
            </a:extLst>
          </p:cNvPr>
          <p:cNvSpPr txBox="1">
            <a:spLocks/>
          </p:cNvSpPr>
          <p:nvPr/>
        </p:nvSpPr>
        <p:spPr>
          <a:xfrm>
            <a:off x="166504" y="2472317"/>
            <a:ext cx="11854046" cy="1811087"/>
          </a:xfrm>
          <a:prstGeom prst="rect">
            <a:avLst/>
          </a:prstGeom>
          <a:solidFill>
            <a:schemeClr val="bg1"/>
          </a:solidFill>
          <a:ln w="28575">
            <a:solidFill>
              <a:schemeClr val="tx1"/>
            </a:solidFill>
          </a:ln>
        </p:spPr>
        <p:txBody>
          <a:bodyPr vert="horz" lIns="91440" tIns="45720" rIns="91440" bIns="45720" rtlCol="0">
            <a:noAutofit/>
          </a:bodyPr>
          <a:lstStyle>
            <a:lvl1pPr marL="0" indent="0" algn="l" defTabSz="914400" rtl="0" eaLnBrk="1" latinLnBrk="0" hangingPunct="1">
              <a:lnSpc>
                <a:spcPct val="114000"/>
              </a:lnSpc>
              <a:spcBef>
                <a:spcPts val="1000"/>
              </a:spcBef>
              <a:buFont typeface="Arial" panose="020B0604020202020204" pitchFamily="34" charset="0"/>
              <a:buNone/>
              <a:defRPr sz="1800" kern="1200">
                <a:solidFill>
                  <a:schemeClr val="tx1"/>
                </a:solidFill>
                <a:latin typeface="Arial" panose="020B0604020202020204" pitchFamily="34" charset="0"/>
                <a:ea typeface="Lato" panose="020F0502020204030203" pitchFamily="34" charset="0"/>
                <a:cs typeface="Arial" panose="020B0604020202020204" pitchFamily="34" charset="0"/>
              </a:defRPr>
            </a:lvl1pPr>
            <a:lvl2pPr marL="685800" indent="-228600" algn="l" defTabSz="914400" rtl="0" eaLnBrk="1" latinLnBrk="0" hangingPunct="1">
              <a:lnSpc>
                <a:spcPct val="114000"/>
              </a:lnSpc>
              <a:spcBef>
                <a:spcPts val="500"/>
              </a:spcBef>
              <a:buFont typeface="Arial" panose="020B0604020202020204" pitchFamily="34" charset="0"/>
              <a:buChar char="•"/>
              <a:defRPr sz="1800" kern="1200">
                <a:solidFill>
                  <a:schemeClr val="tx1"/>
                </a:solidFill>
                <a:latin typeface="Arial" panose="020B0604020202020204" pitchFamily="34" charset="0"/>
                <a:ea typeface="Lato" panose="020F0502020204030203" pitchFamily="34" charset="0"/>
                <a:cs typeface="+mn-cs"/>
              </a:defRPr>
            </a:lvl2pPr>
            <a:lvl3pPr marL="1143000" indent="-228600" algn="l" defTabSz="914400" rtl="0" eaLnBrk="1" latinLnBrk="0" hangingPunct="1">
              <a:lnSpc>
                <a:spcPct val="114000"/>
              </a:lnSpc>
              <a:spcBef>
                <a:spcPts val="500"/>
              </a:spcBef>
              <a:buFont typeface="Arial" panose="020B0604020202020204" pitchFamily="34" charset="0"/>
              <a:buChar char="•"/>
              <a:defRPr sz="1800" kern="1200">
                <a:solidFill>
                  <a:schemeClr val="tx1"/>
                </a:solidFill>
                <a:latin typeface="Arial" panose="020B0604020202020204" pitchFamily="34" charset="0"/>
                <a:ea typeface="Lato" panose="020F0502020204030203" pitchFamily="34" charset="0"/>
                <a:cs typeface="+mn-cs"/>
              </a:defRPr>
            </a:lvl3pPr>
            <a:lvl4pPr marL="1600200" indent="-228600" algn="l" defTabSz="914400" rtl="0" eaLnBrk="1" latinLnBrk="0" hangingPunct="1">
              <a:lnSpc>
                <a:spcPct val="114000"/>
              </a:lnSpc>
              <a:spcBef>
                <a:spcPts val="500"/>
              </a:spcBef>
              <a:buFont typeface="Arial" panose="020B0604020202020204" pitchFamily="34" charset="0"/>
              <a:buChar char="•"/>
              <a:defRPr sz="1800" kern="1200">
                <a:solidFill>
                  <a:schemeClr val="tx1"/>
                </a:solidFill>
                <a:latin typeface="Arial" panose="020B0604020202020204" pitchFamily="34" charset="0"/>
                <a:ea typeface="Lato" panose="020F0502020204030203" pitchFamily="34" charset="0"/>
                <a:cs typeface="+mn-cs"/>
              </a:defRPr>
            </a:lvl4pPr>
            <a:lvl5pPr marL="2057400" indent="-228600" algn="l" defTabSz="914400" rtl="0" eaLnBrk="1" latinLnBrk="0" hangingPunct="1">
              <a:lnSpc>
                <a:spcPct val="114000"/>
              </a:lnSpc>
              <a:spcBef>
                <a:spcPts val="500"/>
              </a:spcBef>
              <a:buFont typeface="Arial" panose="020B0604020202020204" pitchFamily="34" charset="0"/>
              <a:buChar char="•"/>
              <a:defRPr sz="1800" kern="1200">
                <a:solidFill>
                  <a:schemeClr val="tx1"/>
                </a:solidFill>
                <a:latin typeface="Arial" panose="020B0604020202020204" pitchFamily="34" charset="0"/>
                <a:ea typeface="Lato" panose="020F0502020204030203" pitchFamily="34"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spcBef>
                <a:spcPts val="0"/>
              </a:spcBef>
            </a:pPr>
            <a:r>
              <a:rPr lang="en-GB" b="1"/>
              <a:t>EAG </a:t>
            </a:r>
          </a:p>
          <a:p>
            <a:pPr marL="285750" indent="-285750">
              <a:lnSpc>
                <a:spcPct val="100000"/>
              </a:lnSpc>
              <a:spcBef>
                <a:spcPts val="0"/>
              </a:spcBef>
              <a:buFont typeface="Arial" panose="020B0604020202020204" pitchFamily="34" charset="0"/>
              <a:buChar char="•"/>
            </a:pPr>
            <a:r>
              <a:rPr lang="en-GB"/>
              <a:t>Loglogistic curves not compatible with fixed hazard ratios → loglogistic curves imply time-varying hazards</a:t>
            </a:r>
          </a:p>
          <a:p>
            <a:pPr marL="285750" indent="-285750">
              <a:lnSpc>
                <a:spcPct val="100000"/>
              </a:lnSpc>
              <a:spcBef>
                <a:spcPts val="0"/>
              </a:spcBef>
              <a:buFont typeface="Arial" panose="020B0604020202020204" pitchFamily="34" charset="0"/>
              <a:buChar char="•"/>
            </a:pPr>
            <a:r>
              <a:rPr lang="en-GB"/>
              <a:t>Preferred exponential for </a:t>
            </a:r>
            <a:r>
              <a:rPr lang="en-GB" err="1"/>
              <a:t>pNETs</a:t>
            </a:r>
            <a:r>
              <a:rPr lang="en-GB"/>
              <a:t>; Weibull for epNETs &amp; lung NETs →</a:t>
            </a:r>
            <a:r>
              <a:rPr lang="en-GB">
                <a:sym typeface="Wingdings" panose="05000000000000000000" pitchFamily="2" charset="2"/>
              </a:rPr>
              <a:t> best fitting curves &amp; compatible with fixed HRs </a:t>
            </a:r>
          </a:p>
          <a:p>
            <a:pPr marL="285750" indent="-285750">
              <a:lnSpc>
                <a:spcPct val="100000"/>
              </a:lnSpc>
              <a:spcBef>
                <a:spcPts val="0"/>
              </a:spcBef>
              <a:buFont typeface="Arial" panose="020B0604020202020204" pitchFamily="34" charset="0"/>
              <a:buChar char="•"/>
            </a:pPr>
            <a:r>
              <a:rPr lang="en-GB">
                <a:sym typeface="Wingdings" panose="05000000000000000000" pitchFamily="2" charset="2"/>
              </a:rPr>
              <a:t>Very uncertain OS benefit with </a:t>
            </a:r>
            <a:r>
              <a:rPr lang="en-GB" err="1">
                <a:sym typeface="Wingdings" panose="05000000000000000000" pitchFamily="2" charset="2"/>
              </a:rPr>
              <a:t>cabozantinib</a:t>
            </a:r>
            <a:r>
              <a:rPr lang="en-GB">
                <a:sym typeface="Wingdings" panose="05000000000000000000" pitchFamily="2" charset="2"/>
              </a:rPr>
              <a:t> except lung NETs </a:t>
            </a:r>
            <a:r>
              <a:rPr lang="en-GB"/>
              <a:t>→</a:t>
            </a:r>
            <a:r>
              <a:rPr lang="en-GB">
                <a:sym typeface="Wingdings" panose="05000000000000000000" pitchFamily="2" charset="2"/>
              </a:rPr>
              <a:t> HR for all other groups above 1 (</a:t>
            </a:r>
            <a:r>
              <a:rPr lang="en-GB">
                <a:sym typeface="Wingdings" panose="05000000000000000000" pitchFamily="2" charset="2"/>
                <a:hlinkClick r:id="rId3" action="ppaction://hlinksldjump"/>
              </a:rPr>
              <a:t>see slide</a:t>
            </a:r>
            <a:r>
              <a:rPr lang="en-GB">
                <a:sym typeface="Wingdings" panose="05000000000000000000" pitchFamily="2" charset="2"/>
              </a:rPr>
              <a:t>)</a:t>
            </a:r>
          </a:p>
          <a:p>
            <a:pPr marL="285750" indent="-285750">
              <a:lnSpc>
                <a:spcPct val="100000"/>
              </a:lnSpc>
              <a:spcBef>
                <a:spcPts val="0"/>
              </a:spcBef>
              <a:buFont typeface="Arial" panose="020B0604020202020204" pitchFamily="34" charset="0"/>
              <a:buChar char="•"/>
            </a:pPr>
            <a:r>
              <a:rPr lang="en-GB">
                <a:sym typeface="Wingdings" panose="05000000000000000000" pitchFamily="2" charset="2"/>
              </a:rPr>
              <a:t>Assume HR=1 for comparisons where HRs&gt;1 suggested by RPSFTM in updated DCO</a:t>
            </a:r>
          </a:p>
          <a:p>
            <a:pPr marL="285750" indent="-285750">
              <a:lnSpc>
                <a:spcPts val="2160"/>
              </a:lnSpc>
              <a:buFont typeface="Arial" panose="020B0604020202020204" pitchFamily="34" charset="0"/>
              <a:buChar char="•"/>
            </a:pPr>
            <a:endParaRPr lang="en-GB" sz="1600"/>
          </a:p>
        </p:txBody>
      </p:sp>
      <p:graphicFrame>
        <p:nvGraphicFramePr>
          <p:cNvPr id="4" name="Table 3">
            <a:extLst>
              <a:ext uri="{FF2B5EF4-FFF2-40B4-BE49-F238E27FC236}">
                <a16:creationId xmlns:a16="http://schemas.microsoft.com/office/drawing/2014/main" id="{169CFCBB-8B94-ADEB-5A6D-7DD3D1F7D9F4}"/>
              </a:ext>
            </a:extLst>
          </p:cNvPr>
          <p:cNvGraphicFramePr>
            <a:graphicFrameLocks noGrp="1"/>
          </p:cNvGraphicFramePr>
          <p:nvPr>
            <p:extLst>
              <p:ext uri="{D42A27DB-BD31-4B8C-83A1-F6EECF244321}">
                <p14:modId xmlns:p14="http://schemas.microsoft.com/office/powerpoint/2010/main" val="3032790153"/>
              </p:ext>
            </p:extLst>
          </p:nvPr>
        </p:nvGraphicFramePr>
        <p:xfrm>
          <a:off x="187841" y="4355421"/>
          <a:ext cx="11832709" cy="1728724"/>
        </p:xfrm>
        <a:graphic>
          <a:graphicData uri="http://schemas.openxmlformats.org/drawingml/2006/table">
            <a:tbl>
              <a:tblPr firstRow="1" bandRow="1">
                <a:tableStyleId>{5C22544A-7EE6-4342-B048-85BDC9FD1C3A}</a:tableStyleId>
              </a:tblPr>
              <a:tblGrid>
                <a:gridCol w="1897437">
                  <a:extLst>
                    <a:ext uri="{9D8B030D-6E8A-4147-A177-3AD203B41FA5}">
                      <a16:colId xmlns:a16="http://schemas.microsoft.com/office/drawing/2014/main" val="605887135"/>
                    </a:ext>
                  </a:extLst>
                </a:gridCol>
                <a:gridCol w="2160719">
                  <a:extLst>
                    <a:ext uri="{9D8B030D-6E8A-4147-A177-3AD203B41FA5}">
                      <a16:colId xmlns:a16="http://schemas.microsoft.com/office/drawing/2014/main" val="3675038700"/>
                    </a:ext>
                  </a:extLst>
                </a:gridCol>
                <a:gridCol w="2734214">
                  <a:extLst>
                    <a:ext uri="{9D8B030D-6E8A-4147-A177-3AD203B41FA5}">
                      <a16:colId xmlns:a16="http://schemas.microsoft.com/office/drawing/2014/main" val="2469028204"/>
                    </a:ext>
                  </a:extLst>
                </a:gridCol>
                <a:gridCol w="2384873">
                  <a:extLst>
                    <a:ext uri="{9D8B030D-6E8A-4147-A177-3AD203B41FA5}">
                      <a16:colId xmlns:a16="http://schemas.microsoft.com/office/drawing/2014/main" val="1000948341"/>
                    </a:ext>
                  </a:extLst>
                </a:gridCol>
                <a:gridCol w="2655466">
                  <a:extLst>
                    <a:ext uri="{9D8B030D-6E8A-4147-A177-3AD203B41FA5}">
                      <a16:colId xmlns:a16="http://schemas.microsoft.com/office/drawing/2014/main" val="608189095"/>
                    </a:ext>
                  </a:extLst>
                </a:gridCol>
              </a:tblGrid>
              <a:tr h="0">
                <a:tc rowSpan="2">
                  <a:txBody>
                    <a:bodyPr/>
                    <a:lstStyle/>
                    <a:p>
                      <a:pPr>
                        <a:lnSpc>
                          <a:spcPct val="100000"/>
                        </a:lnSpc>
                        <a:spcBef>
                          <a:spcPts val="0"/>
                        </a:spcBef>
                        <a:spcAft>
                          <a:spcPts val="0"/>
                        </a:spcAft>
                        <a:buNone/>
                      </a:pPr>
                      <a:r>
                        <a:rPr lang="en-GB" sz="1600" b="1">
                          <a:solidFill>
                            <a:srgbClr val="FFFFFF"/>
                          </a:solidFill>
                          <a:effectLst/>
                          <a:latin typeface="Arial" panose="020B0604020202020204" pitchFamily="34" charset="0"/>
                          <a:ea typeface="Times New Roman" panose="02020603050405020304" pitchFamily="18" charset="0"/>
                          <a:cs typeface="Times New Roman" panose="02020603050405020304" pitchFamily="18" charset="0"/>
                        </a:rPr>
                        <a:t>Subgroup**</a:t>
                      </a:r>
                    </a:p>
                  </a:txBody>
                  <a:tcPr marL="68580" marR="68580" marT="0" marB="0" anchor="ctr">
                    <a:solidFill>
                      <a:schemeClr val="tx2"/>
                    </a:solidFill>
                  </a:tcPr>
                </a:tc>
                <a:tc gridSpan="2">
                  <a:txBody>
                    <a:bodyPr/>
                    <a:lstStyle/>
                    <a:p>
                      <a:pPr algn="ctr">
                        <a:lnSpc>
                          <a:spcPct val="120000"/>
                        </a:lnSpc>
                        <a:spcBef>
                          <a:spcPts val="200"/>
                        </a:spcBef>
                        <a:spcAft>
                          <a:spcPts val="200"/>
                        </a:spcAft>
                        <a:buNone/>
                      </a:pPr>
                      <a:r>
                        <a:rPr lang="en-GB" sz="1600" b="1">
                          <a:solidFill>
                            <a:srgbClr val="FFFFFF"/>
                          </a:solidFill>
                          <a:effectLst/>
                          <a:latin typeface="Arial" panose="020B0604020202020204" pitchFamily="34" charset="0"/>
                          <a:ea typeface="Times New Roman" panose="02020603050405020304" pitchFamily="18" charset="0"/>
                          <a:cs typeface="Times New Roman" panose="02020603050405020304" pitchFamily="18" charset="0"/>
                        </a:rPr>
                        <a:t>Company base case*</a:t>
                      </a:r>
                    </a:p>
                  </a:txBody>
                  <a:tcPr marL="68580" marR="68580" marT="0" marB="0" anchor="ctr">
                    <a:solidFill>
                      <a:schemeClr val="tx2"/>
                    </a:solidFill>
                  </a:tcPr>
                </a:tc>
                <a:tc hMerge="1">
                  <a:txBody>
                    <a:bodyPr/>
                    <a:lstStyle/>
                    <a:p>
                      <a:endParaRPr lang="en-GB"/>
                    </a:p>
                  </a:txBody>
                  <a:tcPr/>
                </a:tc>
                <a:tc gridSpan="2">
                  <a:txBody>
                    <a:bodyPr/>
                    <a:lstStyle/>
                    <a:p>
                      <a:pPr algn="ctr">
                        <a:lnSpc>
                          <a:spcPct val="120000"/>
                        </a:lnSpc>
                        <a:spcBef>
                          <a:spcPts val="200"/>
                        </a:spcBef>
                        <a:spcAft>
                          <a:spcPts val="200"/>
                        </a:spcAft>
                        <a:buNone/>
                      </a:pPr>
                      <a:r>
                        <a:rPr lang="en-GB" sz="1600" b="1">
                          <a:solidFill>
                            <a:srgbClr val="FFFFFF"/>
                          </a:solidFill>
                          <a:effectLst/>
                          <a:latin typeface="Arial" panose="020B0604020202020204" pitchFamily="34" charset="0"/>
                          <a:ea typeface="Times New Roman" panose="02020603050405020304" pitchFamily="18" charset="0"/>
                          <a:cs typeface="Times New Roman" panose="02020603050405020304" pitchFamily="18" charset="0"/>
                        </a:rPr>
                        <a:t>EAG base case</a:t>
                      </a:r>
                    </a:p>
                  </a:txBody>
                  <a:tcPr marL="68580" marR="68580" marT="0" marB="0">
                    <a:solidFill>
                      <a:schemeClr val="tx2"/>
                    </a:solidFill>
                  </a:tcPr>
                </a:tc>
                <a:tc hMerge="1">
                  <a:txBody>
                    <a:bodyPr/>
                    <a:lstStyle/>
                    <a:p>
                      <a:endParaRPr lang="en-GB"/>
                    </a:p>
                  </a:txBody>
                  <a:tcPr/>
                </a:tc>
                <a:extLst>
                  <a:ext uri="{0D108BD9-81ED-4DB2-BD59-A6C34878D82A}">
                    <a16:rowId xmlns:a16="http://schemas.microsoft.com/office/drawing/2014/main" val="1566139610"/>
                  </a:ext>
                </a:extLst>
              </a:tr>
              <a:tr h="85787">
                <a:tc vMerge="1">
                  <a:txBody>
                    <a:bodyPr/>
                    <a:lstStyle/>
                    <a:p>
                      <a:endParaRPr lang="en-GB"/>
                    </a:p>
                  </a:txBody>
                  <a:tcPr/>
                </a:tc>
                <a:tc>
                  <a:txBody>
                    <a:bodyPr/>
                    <a:lstStyle/>
                    <a:p>
                      <a:pPr algn="ctr">
                        <a:lnSpc>
                          <a:spcPct val="100000"/>
                        </a:lnSpc>
                        <a:spcBef>
                          <a:spcPts val="0"/>
                        </a:spcBef>
                        <a:spcAft>
                          <a:spcPts val="0"/>
                        </a:spcAft>
                        <a:buNone/>
                      </a:pPr>
                      <a:r>
                        <a:rPr lang="en-GB" sz="1600" b="1">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Cabozantinib</a:t>
                      </a:r>
                    </a:p>
                  </a:txBody>
                  <a:tcPr marL="68580" marR="68580" marT="0" marB="0" anchor="ctr"/>
                </a:tc>
                <a:tc>
                  <a:txBody>
                    <a:bodyPr/>
                    <a:lstStyle/>
                    <a:p>
                      <a:pPr algn="ctr">
                        <a:lnSpc>
                          <a:spcPct val="100000"/>
                        </a:lnSpc>
                        <a:spcBef>
                          <a:spcPts val="0"/>
                        </a:spcBef>
                        <a:spcAft>
                          <a:spcPts val="0"/>
                        </a:spcAft>
                        <a:buNone/>
                      </a:pPr>
                      <a:r>
                        <a:rPr lang="en-GB" sz="1600" b="1">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BSC </a:t>
                      </a:r>
                      <a:r>
                        <a:rPr lang="en-GB" sz="1600" b="1" kern="1200">
                          <a:solidFill>
                            <a:schemeClr val="dk1"/>
                          </a:solidFill>
                          <a:effectLst/>
                          <a:latin typeface="Arial" panose="020B0604020202020204" pitchFamily="34" charset="0"/>
                          <a:ea typeface="+mn-ea"/>
                          <a:cs typeface="Arial" panose="020B0604020202020204" pitchFamily="34" charset="0"/>
                        </a:rPr>
                        <a:t>IPCW-adjusted HR </a:t>
                      </a:r>
                      <a:endParaRPr lang="en-GB" sz="1600" b="1">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00000"/>
                        </a:lnSpc>
                        <a:spcBef>
                          <a:spcPts val="0"/>
                        </a:spcBef>
                        <a:spcAft>
                          <a:spcPts val="0"/>
                        </a:spcAft>
                        <a:buNone/>
                      </a:pPr>
                      <a:r>
                        <a:rPr lang="en-GB" sz="1600" b="1">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Cabozantinib</a:t>
                      </a:r>
                    </a:p>
                  </a:txBody>
                  <a:tcPr marL="68580" marR="68580" marT="0" marB="0" anchor="ctr"/>
                </a:tc>
                <a:tc>
                  <a:txBody>
                    <a:bodyPr/>
                    <a:lstStyle/>
                    <a:p>
                      <a:pPr algn="ctr">
                        <a:lnSpc>
                          <a:spcPct val="100000"/>
                        </a:lnSpc>
                        <a:spcBef>
                          <a:spcPts val="0"/>
                        </a:spcBef>
                        <a:spcAft>
                          <a:spcPts val="0"/>
                        </a:spcAft>
                        <a:buNone/>
                      </a:pPr>
                      <a:r>
                        <a:rPr lang="en-GB" sz="1600" b="1">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BSC</a:t>
                      </a:r>
                    </a:p>
                  </a:txBody>
                  <a:tcPr marL="68580" marR="68580" marT="0" marB="0" anchor="ctr"/>
                </a:tc>
                <a:extLst>
                  <a:ext uri="{0D108BD9-81ED-4DB2-BD59-A6C34878D82A}">
                    <a16:rowId xmlns:a16="http://schemas.microsoft.com/office/drawing/2014/main" val="2467206130"/>
                  </a:ext>
                </a:extLst>
              </a:tr>
              <a:tr h="80867">
                <a:tc>
                  <a:txBody>
                    <a:bodyPr/>
                    <a:lstStyle/>
                    <a:p>
                      <a:pPr>
                        <a:lnSpc>
                          <a:spcPct val="100000"/>
                        </a:lnSpc>
                        <a:spcBef>
                          <a:spcPts val="0"/>
                        </a:spcBef>
                        <a:spcAft>
                          <a:spcPts val="0"/>
                        </a:spcAft>
                        <a:buNone/>
                      </a:pPr>
                      <a:r>
                        <a:rPr lang="en-GB" sz="1600" b="1" err="1">
                          <a:effectLst/>
                          <a:latin typeface="Arial" panose="020B0604020202020204" pitchFamily="34" charset="0"/>
                          <a:ea typeface="Times New Roman" panose="02020603050405020304" pitchFamily="18" charset="0"/>
                          <a:cs typeface="Times New Roman" panose="02020603050405020304" pitchFamily="18" charset="0"/>
                        </a:rPr>
                        <a:t>pNET</a:t>
                      </a:r>
                      <a:endParaRPr lang="en-GB" sz="1600" b="1">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nSpc>
                          <a:spcPct val="100000"/>
                        </a:lnSpc>
                        <a:spcBef>
                          <a:spcPts val="0"/>
                        </a:spcBef>
                        <a:spcAft>
                          <a:spcPts val="0"/>
                        </a:spcAft>
                        <a:buNone/>
                      </a:pPr>
                      <a:r>
                        <a:rPr lang="en-GB" sz="1600">
                          <a:effectLst/>
                          <a:latin typeface="Arial" panose="020B0604020202020204" pitchFamily="34" charset="0"/>
                          <a:ea typeface="Times New Roman" panose="02020603050405020304" pitchFamily="18" charset="0"/>
                          <a:cs typeface="Times New Roman" panose="02020603050405020304" pitchFamily="18" charset="0"/>
                        </a:rPr>
                        <a:t>Exponential</a:t>
                      </a:r>
                    </a:p>
                  </a:txBody>
                  <a:tcPr marL="68580" marR="68580" marT="0" marB="0"/>
                </a:tc>
                <a:tc>
                  <a:txBody>
                    <a:bodyPr/>
                    <a:lstStyle/>
                    <a:p>
                      <a:pPr algn="ctr">
                        <a:lnSpc>
                          <a:spcPct val="100000"/>
                        </a:lnSpc>
                        <a:spcBef>
                          <a:spcPts val="0"/>
                        </a:spcBef>
                        <a:spcAft>
                          <a:spcPts val="0"/>
                        </a:spcAft>
                        <a:buNone/>
                      </a:pPr>
                      <a:r>
                        <a:rPr lang="en-GB" sz="1600" kern="1200">
                          <a:solidFill>
                            <a:schemeClr val="dk1"/>
                          </a:solidFill>
                          <a:effectLst/>
                          <a:latin typeface="Arial" panose="020B0604020202020204" pitchFamily="34" charset="0"/>
                          <a:ea typeface="+mn-ea"/>
                          <a:cs typeface="Arial" panose="020B0604020202020204" pitchFamily="34" charset="0"/>
                        </a:rPr>
                        <a:t>0.74 (0.36, 1.52)</a:t>
                      </a:r>
                      <a:endParaRPr lang="en-GB" sz="16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a:lnSpc>
                          <a:spcPct val="100000"/>
                        </a:lnSpc>
                        <a:spcBef>
                          <a:spcPts val="0"/>
                        </a:spcBef>
                        <a:spcAft>
                          <a:spcPts val="0"/>
                        </a:spcAft>
                        <a:buNone/>
                      </a:pPr>
                      <a:r>
                        <a:rPr lang="en-GB" sz="1600">
                          <a:effectLst/>
                          <a:latin typeface="Arial" panose="020B0604020202020204" pitchFamily="34" charset="0"/>
                          <a:ea typeface="Times New Roman" panose="02020603050405020304" pitchFamily="18" charset="0"/>
                          <a:cs typeface="Times New Roman" panose="02020603050405020304" pitchFamily="18" charset="0"/>
                        </a:rPr>
                        <a:t>Weibull</a:t>
                      </a:r>
                    </a:p>
                  </a:txBody>
                  <a:tcPr marL="68580" marR="68580" marT="0" marB="0"/>
                </a:tc>
                <a:tc>
                  <a:txBody>
                    <a:bodyPr/>
                    <a:lstStyle/>
                    <a:p>
                      <a:pPr>
                        <a:lnSpc>
                          <a:spcPct val="100000"/>
                        </a:lnSpc>
                        <a:spcBef>
                          <a:spcPts val="0"/>
                        </a:spcBef>
                        <a:spcAft>
                          <a:spcPts val="0"/>
                        </a:spcAft>
                        <a:buNone/>
                      </a:pPr>
                      <a:r>
                        <a:rPr lang="en-GB" sz="1600">
                          <a:effectLst/>
                          <a:latin typeface="Arial" panose="020B0604020202020204" pitchFamily="34" charset="0"/>
                          <a:ea typeface="Times New Roman" panose="02020603050405020304" pitchFamily="18" charset="0"/>
                          <a:cs typeface="Times New Roman" panose="02020603050405020304" pitchFamily="18" charset="0"/>
                        </a:rPr>
                        <a:t>HR = 1</a:t>
                      </a:r>
                    </a:p>
                  </a:txBody>
                  <a:tcPr marL="68580" marR="68580" marT="0" marB="0"/>
                </a:tc>
                <a:extLst>
                  <a:ext uri="{0D108BD9-81ED-4DB2-BD59-A6C34878D82A}">
                    <a16:rowId xmlns:a16="http://schemas.microsoft.com/office/drawing/2014/main" val="757264898"/>
                  </a:ext>
                </a:extLst>
              </a:tr>
              <a:tr h="105298">
                <a:tc>
                  <a:txBody>
                    <a:bodyPr/>
                    <a:lstStyle/>
                    <a:p>
                      <a:pPr>
                        <a:lnSpc>
                          <a:spcPct val="100000"/>
                        </a:lnSpc>
                        <a:spcBef>
                          <a:spcPts val="0"/>
                        </a:spcBef>
                        <a:spcAft>
                          <a:spcPts val="0"/>
                        </a:spcAft>
                        <a:buNone/>
                      </a:pPr>
                      <a:r>
                        <a:rPr lang="en-GB" sz="1600" b="1" err="1">
                          <a:effectLst/>
                          <a:latin typeface="Arial" panose="020B0604020202020204" pitchFamily="34" charset="0"/>
                          <a:ea typeface="Times New Roman" panose="02020603050405020304" pitchFamily="18" charset="0"/>
                          <a:cs typeface="Times New Roman" panose="02020603050405020304" pitchFamily="18" charset="0"/>
                        </a:rPr>
                        <a:t>epNET</a:t>
                      </a:r>
                      <a:endParaRPr lang="en-GB" sz="1600" b="1">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nSpc>
                          <a:spcPct val="100000"/>
                        </a:lnSpc>
                        <a:spcBef>
                          <a:spcPts val="0"/>
                        </a:spcBef>
                        <a:spcAft>
                          <a:spcPts val="0"/>
                        </a:spcAft>
                        <a:buNone/>
                      </a:pPr>
                      <a:r>
                        <a:rPr lang="en-GB" sz="1600">
                          <a:effectLst/>
                          <a:latin typeface="Arial" panose="020B0604020202020204" pitchFamily="34" charset="0"/>
                          <a:ea typeface="Times New Roman" panose="02020603050405020304" pitchFamily="18" charset="0"/>
                          <a:cs typeface="Times New Roman" panose="02020603050405020304" pitchFamily="18" charset="0"/>
                        </a:rPr>
                        <a:t>Loglogistic</a:t>
                      </a:r>
                    </a:p>
                  </a:txBody>
                  <a:tcPr marL="68580" marR="68580" marT="0" marB="0"/>
                </a:tc>
                <a:tc>
                  <a:txBody>
                    <a:bodyPr/>
                    <a:lstStyle/>
                    <a:p>
                      <a:pPr algn="ctr">
                        <a:lnSpc>
                          <a:spcPct val="100000"/>
                        </a:lnSpc>
                        <a:spcBef>
                          <a:spcPts val="0"/>
                        </a:spcBef>
                        <a:spcAft>
                          <a:spcPts val="0"/>
                        </a:spcAft>
                        <a:buNone/>
                      </a:pPr>
                      <a:r>
                        <a:rPr lang="en-GB" sz="1600">
                          <a:effectLst/>
                          <a:latin typeface="Arial" panose="020B0604020202020204" pitchFamily="34" charset="0"/>
                          <a:ea typeface="Times New Roman" panose="02020603050405020304" pitchFamily="18" charset="0"/>
                          <a:cs typeface="Arial" panose="020B0604020202020204" pitchFamily="34" charset="0"/>
                        </a:rPr>
                        <a:t>0.65 (0.39, 1.07)</a:t>
                      </a:r>
                    </a:p>
                  </a:txBody>
                  <a:tcPr marL="68580" marR="68580" marT="0" marB="0"/>
                </a:tc>
                <a:tc>
                  <a:txBody>
                    <a:bodyPr/>
                    <a:lstStyle/>
                    <a:p>
                      <a:pPr>
                        <a:lnSpc>
                          <a:spcPct val="100000"/>
                        </a:lnSpc>
                        <a:spcBef>
                          <a:spcPts val="0"/>
                        </a:spcBef>
                        <a:spcAft>
                          <a:spcPts val="0"/>
                        </a:spcAft>
                        <a:buNone/>
                      </a:pPr>
                      <a:r>
                        <a:rPr lang="en-GB" sz="1600">
                          <a:effectLst/>
                          <a:latin typeface="Arial" panose="020B0604020202020204" pitchFamily="34" charset="0"/>
                          <a:ea typeface="Times New Roman" panose="02020603050405020304" pitchFamily="18" charset="0"/>
                          <a:cs typeface="Times New Roman" panose="02020603050405020304" pitchFamily="18" charset="0"/>
                        </a:rPr>
                        <a:t>Weibull</a:t>
                      </a:r>
                    </a:p>
                  </a:txBody>
                  <a:tcPr marL="68580" marR="68580" marT="0" marB="0"/>
                </a:tc>
                <a:tc>
                  <a:txBody>
                    <a:bodyPr/>
                    <a:lstStyle/>
                    <a:p>
                      <a:pPr>
                        <a:lnSpc>
                          <a:spcPct val="100000"/>
                        </a:lnSpc>
                        <a:spcBef>
                          <a:spcPts val="0"/>
                        </a:spcBef>
                        <a:spcAft>
                          <a:spcPts val="0"/>
                        </a:spcAft>
                        <a:buNone/>
                      </a:pPr>
                      <a:r>
                        <a:rPr lang="en-GB" sz="1600">
                          <a:effectLst/>
                          <a:latin typeface="Arial" panose="020B0604020202020204" pitchFamily="34" charset="0"/>
                          <a:ea typeface="Times New Roman" panose="02020603050405020304" pitchFamily="18" charset="0"/>
                          <a:cs typeface="Times New Roman" panose="02020603050405020304" pitchFamily="18" charset="0"/>
                        </a:rPr>
                        <a:t>HR = 1</a:t>
                      </a:r>
                    </a:p>
                  </a:txBody>
                  <a:tcPr marL="68580" marR="68580" marT="0" marB="0"/>
                </a:tc>
                <a:extLst>
                  <a:ext uri="{0D108BD9-81ED-4DB2-BD59-A6C34878D82A}">
                    <a16:rowId xmlns:a16="http://schemas.microsoft.com/office/drawing/2014/main" val="1524908395"/>
                  </a:ext>
                </a:extLst>
              </a:tr>
              <a:tr h="314078">
                <a:tc>
                  <a:txBody>
                    <a:bodyPr/>
                    <a:lstStyle/>
                    <a:p>
                      <a:pPr>
                        <a:lnSpc>
                          <a:spcPct val="100000"/>
                        </a:lnSpc>
                        <a:spcBef>
                          <a:spcPts val="0"/>
                        </a:spcBef>
                        <a:spcAft>
                          <a:spcPts val="0"/>
                        </a:spcAft>
                        <a:buNone/>
                      </a:pPr>
                      <a:r>
                        <a:rPr lang="en-GB" sz="1600" b="1">
                          <a:effectLst/>
                          <a:latin typeface="Arial" panose="020B0604020202020204" pitchFamily="34" charset="0"/>
                          <a:ea typeface="Times New Roman" panose="02020603050405020304" pitchFamily="18" charset="0"/>
                          <a:cs typeface="Times New Roman" panose="02020603050405020304" pitchFamily="18" charset="0"/>
                        </a:rPr>
                        <a:t>Lung NET</a:t>
                      </a:r>
                    </a:p>
                  </a:txBody>
                  <a:tcPr marL="68580" marR="68580" marT="0" marB="0"/>
                </a:tc>
                <a:tc>
                  <a:txBody>
                    <a:bodyPr/>
                    <a:lstStyle/>
                    <a:p>
                      <a:pPr algn="ctr">
                        <a:lnSpc>
                          <a:spcPct val="100000"/>
                        </a:lnSpc>
                        <a:spcBef>
                          <a:spcPts val="0"/>
                        </a:spcBef>
                        <a:spcAft>
                          <a:spcPts val="0"/>
                        </a:spcAft>
                        <a:buNone/>
                      </a:pPr>
                      <a:r>
                        <a:rPr lang="en-GB" sz="1600">
                          <a:effectLst/>
                          <a:latin typeface="Arial" panose="020B0604020202020204" pitchFamily="34" charset="0"/>
                          <a:ea typeface="Times New Roman" panose="02020603050405020304" pitchFamily="18" charset="0"/>
                          <a:cs typeface="Times New Roman" panose="02020603050405020304" pitchFamily="18" charset="0"/>
                        </a:rPr>
                        <a:t>-</a:t>
                      </a:r>
                    </a:p>
                  </a:txBody>
                  <a:tcPr marL="68580" marR="68580" marT="0" marB="0" anchor="ctr"/>
                </a:tc>
                <a:tc>
                  <a:txBody>
                    <a:bodyPr/>
                    <a:lstStyle/>
                    <a:p>
                      <a:pPr algn="ctr">
                        <a:lnSpc>
                          <a:spcPct val="100000"/>
                        </a:lnSpc>
                        <a:spcBef>
                          <a:spcPts val="0"/>
                        </a:spcBef>
                        <a:spcAft>
                          <a:spcPts val="0"/>
                        </a:spcAft>
                        <a:buNone/>
                      </a:pPr>
                      <a:r>
                        <a:rPr lang="en-GB" sz="1600">
                          <a:effectLst/>
                          <a:latin typeface="Arial" panose="020B0604020202020204" pitchFamily="34" charset="0"/>
                          <a:ea typeface="Times New Roman" panose="02020603050405020304" pitchFamily="18" charset="0"/>
                          <a:cs typeface="Times New Roman" panose="02020603050405020304" pitchFamily="18" charset="0"/>
                        </a:rPr>
                        <a:t>-</a:t>
                      </a:r>
                    </a:p>
                  </a:txBody>
                  <a:tcPr marL="68580" marR="68580" marT="0" marB="0" anchor="ctr"/>
                </a:tc>
                <a:tc>
                  <a:txBody>
                    <a:bodyPr/>
                    <a:lstStyle/>
                    <a:p>
                      <a:pPr>
                        <a:lnSpc>
                          <a:spcPct val="100000"/>
                        </a:lnSpc>
                        <a:spcBef>
                          <a:spcPts val="0"/>
                        </a:spcBef>
                        <a:spcAft>
                          <a:spcPts val="0"/>
                        </a:spcAft>
                        <a:buNone/>
                      </a:pPr>
                      <a:r>
                        <a:rPr lang="en-GB" sz="1600">
                          <a:effectLst/>
                          <a:latin typeface="Arial" panose="020B0604020202020204" pitchFamily="34" charset="0"/>
                          <a:ea typeface="Times New Roman" panose="02020603050405020304" pitchFamily="18" charset="0"/>
                          <a:cs typeface="Times New Roman" panose="02020603050405020304" pitchFamily="18" charset="0"/>
                        </a:rPr>
                        <a:t>Weibull</a:t>
                      </a:r>
                    </a:p>
                  </a:txBody>
                  <a:tcPr marL="68580" marR="68580" marT="0" marB="0"/>
                </a:tc>
                <a:tc>
                  <a:txBody>
                    <a:bodyPr/>
                    <a:lstStyle/>
                    <a:p>
                      <a:pPr>
                        <a:lnSpc>
                          <a:spcPct val="100000"/>
                        </a:lnSpc>
                        <a:spcBef>
                          <a:spcPts val="0"/>
                        </a:spcBef>
                        <a:spcAft>
                          <a:spcPts val="0"/>
                        </a:spcAft>
                        <a:buNone/>
                      </a:pPr>
                      <a:r>
                        <a:rPr lang="en-GB" sz="1600">
                          <a:effectLst/>
                          <a:latin typeface="Arial" panose="020B0604020202020204" pitchFamily="34" charset="0"/>
                          <a:ea typeface="Times New Roman" panose="02020603050405020304" pitchFamily="18" charset="0"/>
                          <a:cs typeface="Times New Roman" panose="02020603050405020304" pitchFamily="18" charset="0"/>
                        </a:rPr>
                        <a:t>Unstratified RPSFTM adjusted HR =</a:t>
                      </a:r>
                      <a:r>
                        <a:rPr lang="en-GB" sz="1600">
                          <a:effectLst/>
                          <a:highlight>
                            <a:srgbClr val="000000"/>
                          </a:highlight>
                          <a:latin typeface="Arial" panose="020B0604020202020204" pitchFamily="34" charset="0"/>
                          <a:ea typeface="Times New Roman" panose="02020603050405020304" pitchFamily="18" charset="0"/>
                          <a:cs typeface="Times New Roman" panose="02020603050405020304" pitchFamily="18" charset="0"/>
                        </a:rPr>
                        <a:t>XXX</a:t>
                      </a:r>
                    </a:p>
                  </a:txBody>
                  <a:tcPr marL="68580" marR="68580" marT="0" marB="0"/>
                </a:tc>
                <a:extLst>
                  <a:ext uri="{0D108BD9-81ED-4DB2-BD59-A6C34878D82A}">
                    <a16:rowId xmlns:a16="http://schemas.microsoft.com/office/drawing/2014/main" val="315288976"/>
                  </a:ext>
                </a:extLst>
              </a:tr>
              <a:tr h="180268">
                <a:tc>
                  <a:txBody>
                    <a:bodyPr/>
                    <a:lstStyle/>
                    <a:p>
                      <a:pPr>
                        <a:lnSpc>
                          <a:spcPct val="100000"/>
                        </a:lnSpc>
                        <a:spcBef>
                          <a:spcPts val="0"/>
                        </a:spcBef>
                        <a:spcAft>
                          <a:spcPts val="0"/>
                        </a:spcAft>
                        <a:buNone/>
                      </a:pPr>
                      <a:r>
                        <a:rPr lang="en-GB" sz="1600" b="1">
                          <a:effectLst/>
                          <a:latin typeface="Arial" panose="020B0604020202020204" pitchFamily="34" charset="0"/>
                          <a:ea typeface="Times New Roman" panose="02020603050405020304" pitchFamily="18" charset="0"/>
                          <a:cs typeface="Times New Roman" panose="02020603050405020304" pitchFamily="18" charset="0"/>
                        </a:rPr>
                        <a:t>epNET (w/o lung)</a:t>
                      </a:r>
                    </a:p>
                  </a:txBody>
                  <a:tcPr marL="68580" marR="68580" marT="0" marB="0"/>
                </a:tc>
                <a:tc>
                  <a:txBody>
                    <a:bodyPr/>
                    <a:lstStyle/>
                    <a:p>
                      <a:pPr algn="ctr">
                        <a:lnSpc>
                          <a:spcPct val="100000"/>
                        </a:lnSpc>
                        <a:spcBef>
                          <a:spcPts val="0"/>
                        </a:spcBef>
                        <a:spcAft>
                          <a:spcPts val="0"/>
                        </a:spcAft>
                        <a:buNone/>
                      </a:pPr>
                      <a:r>
                        <a:rPr lang="en-GB" sz="1600">
                          <a:effectLst/>
                          <a:latin typeface="Arial" panose="020B0604020202020204" pitchFamily="34" charset="0"/>
                          <a:ea typeface="Times New Roman" panose="02020603050405020304" pitchFamily="18" charset="0"/>
                          <a:cs typeface="Times New Roman" panose="02020603050405020304" pitchFamily="18" charset="0"/>
                        </a:rPr>
                        <a:t>-</a:t>
                      </a:r>
                    </a:p>
                  </a:txBody>
                  <a:tcPr marL="68580" marR="68580" marT="0" marB="0" anchor="ctr"/>
                </a:tc>
                <a:tc>
                  <a:txBody>
                    <a:bodyPr/>
                    <a:lstStyle/>
                    <a:p>
                      <a:pPr algn="ctr">
                        <a:lnSpc>
                          <a:spcPct val="100000"/>
                        </a:lnSpc>
                        <a:spcBef>
                          <a:spcPts val="0"/>
                        </a:spcBef>
                        <a:spcAft>
                          <a:spcPts val="0"/>
                        </a:spcAft>
                        <a:buNone/>
                      </a:pPr>
                      <a:r>
                        <a:rPr lang="en-GB" sz="1600">
                          <a:effectLst/>
                          <a:latin typeface="Arial" panose="020B0604020202020204" pitchFamily="34" charset="0"/>
                          <a:ea typeface="Times New Roman" panose="02020603050405020304" pitchFamily="18" charset="0"/>
                          <a:cs typeface="Times New Roman" panose="02020603050405020304" pitchFamily="18" charset="0"/>
                        </a:rPr>
                        <a:t>-</a:t>
                      </a:r>
                    </a:p>
                  </a:txBody>
                  <a:tcPr marL="68580" marR="68580" marT="0" marB="0" anchor="ctr"/>
                </a:tc>
                <a:tc>
                  <a:txBody>
                    <a:bodyPr/>
                    <a:lstStyle/>
                    <a:p>
                      <a:pPr>
                        <a:lnSpc>
                          <a:spcPct val="100000"/>
                        </a:lnSpc>
                        <a:spcBef>
                          <a:spcPts val="0"/>
                        </a:spcBef>
                        <a:spcAft>
                          <a:spcPts val="0"/>
                        </a:spcAft>
                        <a:buNone/>
                      </a:pPr>
                      <a:r>
                        <a:rPr lang="en-GB" sz="1600">
                          <a:effectLst/>
                          <a:latin typeface="Arial" panose="020B0604020202020204" pitchFamily="34" charset="0"/>
                          <a:ea typeface="Times New Roman" panose="02020603050405020304" pitchFamily="18" charset="0"/>
                          <a:cs typeface="Times New Roman" panose="02020603050405020304" pitchFamily="18" charset="0"/>
                        </a:rPr>
                        <a:t>Exponential</a:t>
                      </a:r>
                    </a:p>
                  </a:txBody>
                  <a:tcPr marL="68580" marR="68580" marT="0" marB="0"/>
                </a:tc>
                <a:tc>
                  <a:txBody>
                    <a:bodyPr/>
                    <a:lstStyle/>
                    <a:p>
                      <a:pPr>
                        <a:lnSpc>
                          <a:spcPct val="100000"/>
                        </a:lnSpc>
                        <a:spcBef>
                          <a:spcPts val="0"/>
                        </a:spcBef>
                        <a:spcAft>
                          <a:spcPts val="0"/>
                        </a:spcAft>
                        <a:buNone/>
                      </a:pPr>
                      <a:r>
                        <a:rPr lang="en-GB" sz="1600">
                          <a:effectLst/>
                          <a:latin typeface="Arial" panose="020B0604020202020204" pitchFamily="34" charset="0"/>
                          <a:ea typeface="Times New Roman" panose="02020603050405020304" pitchFamily="18" charset="0"/>
                          <a:cs typeface="Times New Roman" panose="02020603050405020304" pitchFamily="18" charset="0"/>
                        </a:rPr>
                        <a:t>HR = 1</a:t>
                      </a:r>
                    </a:p>
                  </a:txBody>
                  <a:tcPr marL="68580" marR="68580" marT="0" marB="0"/>
                </a:tc>
                <a:extLst>
                  <a:ext uri="{0D108BD9-81ED-4DB2-BD59-A6C34878D82A}">
                    <a16:rowId xmlns:a16="http://schemas.microsoft.com/office/drawing/2014/main" val="2923305339"/>
                  </a:ext>
                </a:extLst>
              </a:tr>
            </a:tbl>
          </a:graphicData>
        </a:graphic>
      </p:graphicFrame>
      <p:sp>
        <p:nvSpPr>
          <p:cNvPr id="7" name="Text Placeholder 13">
            <a:extLst>
              <a:ext uri="{FF2B5EF4-FFF2-40B4-BE49-F238E27FC236}">
                <a16:creationId xmlns:a16="http://schemas.microsoft.com/office/drawing/2014/main" id="{BA5AE4B8-FDD7-9AEB-387B-3548F5825E3B}"/>
              </a:ext>
            </a:extLst>
          </p:cNvPr>
          <p:cNvSpPr txBox="1">
            <a:spLocks/>
          </p:cNvSpPr>
          <p:nvPr/>
        </p:nvSpPr>
        <p:spPr>
          <a:xfrm>
            <a:off x="29297" y="6144182"/>
            <a:ext cx="7765119" cy="651764"/>
          </a:xfrm>
          <a:prstGeom prst="rect">
            <a:avLst/>
          </a:prstGeom>
          <a:solidFill>
            <a:schemeClr val="bg1"/>
          </a:solidFill>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1400" kern="1200">
                <a:solidFill>
                  <a:schemeClr val="tx1"/>
                </a:solidFill>
                <a:latin typeface="+mn-lt"/>
                <a:ea typeface="Inter" charset="0"/>
                <a:cs typeface="Inter"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1200">
                <a:latin typeface="Arial" panose="020B0604020202020204" pitchFamily="34" charset="0"/>
                <a:ea typeface="Lato" panose="020F0502020204030203" pitchFamily="34" charset="0"/>
                <a:cs typeface="Arial" panose="020B0604020202020204" pitchFamily="34" charset="0"/>
              </a:rPr>
              <a:t>Abbreviations: AIC, Akaike Information Criterion; BIC, Bayesian Information Criterion; CI, confidence intervals; DCO, data cut-off; epNETs, extra-pancreatic neuroendocrine tumours; IPCW, inverse probability of censoring weights</a:t>
            </a:r>
            <a:r>
              <a:rPr lang="en-GB" sz="1200">
                <a:latin typeface="Arial" panose="020B0604020202020204" pitchFamily="34" charset="0"/>
                <a:cs typeface="Arial" panose="020B0604020202020204" pitchFamily="34" charset="0"/>
              </a:rPr>
              <a:t>;</a:t>
            </a:r>
            <a:r>
              <a:rPr lang="en-GB" sz="1200">
                <a:latin typeface="Arial" panose="020B0604020202020204" pitchFamily="34" charset="0"/>
                <a:ea typeface="Lato" panose="020F0502020204030203" pitchFamily="34" charset="0"/>
                <a:cs typeface="Arial" panose="020B0604020202020204" pitchFamily="34" charset="0"/>
              </a:rPr>
              <a:t> HR, hazard ratio; </a:t>
            </a:r>
            <a:r>
              <a:rPr lang="en-GB" sz="1200" err="1">
                <a:latin typeface="Arial" panose="020B0604020202020204" pitchFamily="34" charset="0"/>
                <a:ea typeface="Lato" panose="020F0502020204030203" pitchFamily="34" charset="0"/>
                <a:cs typeface="Arial" panose="020B0604020202020204" pitchFamily="34" charset="0"/>
              </a:rPr>
              <a:t>pNETs</a:t>
            </a:r>
            <a:r>
              <a:rPr lang="en-GB" sz="1200">
                <a:latin typeface="Arial" panose="020B0604020202020204" pitchFamily="34" charset="0"/>
                <a:ea typeface="Lato" panose="020F0502020204030203" pitchFamily="34" charset="0"/>
                <a:cs typeface="Arial" panose="020B0604020202020204" pitchFamily="34" charset="0"/>
              </a:rPr>
              <a:t>, pancreatic neuroendocrine tumours; OS, overall survival; </a:t>
            </a:r>
            <a:r>
              <a:rPr lang="en-GB" sz="1200" err="1">
                <a:latin typeface="Arial" panose="020B0604020202020204" pitchFamily="34" charset="0"/>
                <a:ea typeface="Lato" panose="020F0502020204030203" pitchFamily="34" charset="0"/>
                <a:cs typeface="Arial" panose="020B0604020202020204" pitchFamily="34" charset="0"/>
              </a:rPr>
              <a:t>pNETs</a:t>
            </a:r>
            <a:r>
              <a:rPr lang="en-GB" sz="1200">
                <a:latin typeface="Arial" panose="020B0604020202020204" pitchFamily="34" charset="0"/>
                <a:ea typeface="Lato" panose="020F0502020204030203" pitchFamily="34" charset="0"/>
                <a:cs typeface="Arial" panose="020B0604020202020204" pitchFamily="34" charset="0"/>
              </a:rPr>
              <a:t>, pancreatic neuroendocrine tumours; </a:t>
            </a:r>
            <a:r>
              <a:rPr lang="en-GB" sz="1200">
                <a:latin typeface="Arial" panose="020B0604020202020204" pitchFamily="34" charset="0"/>
                <a:cs typeface="Arial" panose="020B0604020202020204" pitchFamily="34" charset="0"/>
              </a:rPr>
              <a:t>RPSFTM, rank preserving structural failure time model</a:t>
            </a:r>
            <a:endParaRPr lang="en-GB" sz="1200">
              <a:latin typeface="Arial" panose="020B0604020202020204" pitchFamily="34" charset="0"/>
              <a:ea typeface="Lato" panose="020F0502020204030203" pitchFamily="34" charset="0"/>
              <a:cs typeface="Arial" panose="020B0604020202020204" pitchFamily="34" charset="0"/>
            </a:endParaRPr>
          </a:p>
        </p:txBody>
      </p:sp>
      <p:grpSp>
        <p:nvGrpSpPr>
          <p:cNvPr id="5" name="Group 4">
            <a:extLst>
              <a:ext uri="{FF2B5EF4-FFF2-40B4-BE49-F238E27FC236}">
                <a16:creationId xmlns:a16="http://schemas.microsoft.com/office/drawing/2014/main" id="{A5543BD2-E4BF-2FDE-0A4C-672BB9918D82}"/>
              </a:ext>
            </a:extLst>
          </p:cNvPr>
          <p:cNvGrpSpPr/>
          <p:nvPr/>
        </p:nvGrpSpPr>
        <p:grpSpPr>
          <a:xfrm>
            <a:off x="10588752" y="-23768"/>
            <a:ext cx="1603248" cy="470499"/>
            <a:chOff x="8607034" y="129348"/>
            <a:chExt cx="1714442" cy="470499"/>
          </a:xfrm>
        </p:grpSpPr>
        <p:sp>
          <p:nvSpPr>
            <p:cNvPr id="6" name="Rectangle 5">
              <a:extLst>
                <a:ext uri="{FF2B5EF4-FFF2-40B4-BE49-F238E27FC236}">
                  <a16:creationId xmlns:a16="http://schemas.microsoft.com/office/drawing/2014/main" id="{499F668F-E29F-01EA-5CA4-BF01647B14DB}"/>
                </a:ext>
                <a:ext uri="{C183D7F6-B498-43B3-948B-1728B52AA6E4}">
                  <adec:decorative xmlns:adec="http://schemas.microsoft.com/office/drawing/2017/decorative" val="1"/>
                </a:ext>
              </a:extLst>
            </p:cNvPr>
            <p:cNvSpPr/>
            <p:nvPr/>
          </p:nvSpPr>
          <p:spPr>
            <a:xfrm>
              <a:off x="8607034" y="142846"/>
              <a:ext cx="1714442" cy="457001"/>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r>
                <a:rPr lang="en-GB" sz="1400">
                  <a:latin typeface="Arial" panose="020B0604020202020204" pitchFamily="34" charset="0"/>
                </a:rPr>
                <a:t>Large impact</a:t>
              </a:r>
            </a:p>
          </p:txBody>
        </p:sp>
        <p:pic>
          <p:nvPicPr>
            <p:cNvPr id="8" name="Picture 7">
              <a:extLst>
                <a:ext uri="{FF2B5EF4-FFF2-40B4-BE49-F238E27FC236}">
                  <a16:creationId xmlns:a16="http://schemas.microsoft.com/office/drawing/2014/main" id="{767379A5-68E3-7B0E-45C7-13F627C25869}"/>
                </a:ext>
                <a:ext uri="{C183D7F6-B498-43B3-948B-1728B52AA6E4}">
                  <adec:decorative xmlns:adec="http://schemas.microsoft.com/office/drawing/2017/decorative" val="1"/>
                </a:ext>
              </a:extLst>
            </p:cNvPr>
            <p:cNvPicPr>
              <a:picLocks noChangeAspect="1"/>
            </p:cNvPicPr>
            <p:nvPr/>
          </p:nvPicPr>
          <p:blipFill rotWithShape="1">
            <a:blip r:embed="rId4"/>
            <a:srcRect l="16406" t="4575" r="14821" b="4613"/>
            <a:stretch/>
          </p:blipFill>
          <p:spPr>
            <a:xfrm>
              <a:off x="9868419" y="129348"/>
              <a:ext cx="453056" cy="453056"/>
            </a:xfrm>
            <a:prstGeom prst="rect">
              <a:avLst/>
            </a:prstGeom>
          </p:spPr>
        </p:pic>
      </p:grpSp>
      <p:sp>
        <p:nvSpPr>
          <p:cNvPr id="9" name="TextBox 8">
            <a:extLst>
              <a:ext uri="{FF2B5EF4-FFF2-40B4-BE49-F238E27FC236}">
                <a16:creationId xmlns:a16="http://schemas.microsoft.com/office/drawing/2014/main" id="{F374CAE2-7FC2-25A6-543A-49983DD4A0FE}"/>
              </a:ext>
            </a:extLst>
          </p:cNvPr>
          <p:cNvSpPr txBox="1"/>
          <p:nvPr/>
        </p:nvSpPr>
        <p:spPr>
          <a:xfrm>
            <a:off x="7756316" y="6172757"/>
            <a:ext cx="4407108" cy="692497"/>
          </a:xfrm>
          <a:prstGeom prst="rect">
            <a:avLst/>
          </a:prstGeom>
          <a:solidFill>
            <a:srgbClr val="FFFFFF"/>
          </a:solidFill>
        </p:spPr>
        <p:txBody>
          <a:bodyPr wrap="square" rtlCol="0">
            <a:spAutoFit/>
          </a:bodyPr>
          <a:lstStyle/>
          <a:p>
            <a:r>
              <a:rPr lang="en-GB" sz="1300">
                <a:latin typeface="Arial" panose="020B0604020202020204" pitchFamily="34" charset="0"/>
                <a:cs typeface="Arial" panose="020B0604020202020204" pitchFamily="34" charset="0"/>
              </a:rPr>
              <a:t>-* Company base case used August 2023 DCO</a:t>
            </a:r>
          </a:p>
          <a:p>
            <a:r>
              <a:rPr lang="en-GB" sz="1300">
                <a:latin typeface="Arial" panose="020B0604020202020204" pitchFamily="34" charset="0"/>
                <a:cs typeface="Arial" panose="020B0604020202020204" pitchFamily="34" charset="0"/>
              </a:rPr>
              <a:t>- ** Company base case assumes </a:t>
            </a:r>
            <a:r>
              <a:rPr lang="en-GB" sz="1300" err="1">
                <a:latin typeface="Arial" panose="020B0604020202020204" pitchFamily="34" charset="0"/>
                <a:cs typeface="Arial" panose="020B0604020202020204" pitchFamily="34" charset="0"/>
              </a:rPr>
              <a:t>epNET</a:t>
            </a:r>
            <a:r>
              <a:rPr lang="en-GB" sz="1300">
                <a:latin typeface="Arial" panose="020B0604020202020204" pitchFamily="34" charset="0"/>
                <a:cs typeface="Arial" panose="020B0604020202020204" pitchFamily="34" charset="0"/>
              </a:rPr>
              <a:t> should be assessed as whole population </a:t>
            </a:r>
          </a:p>
        </p:txBody>
      </p:sp>
    </p:spTree>
    <p:extLst>
      <p:ext uri="{BB962C8B-B14F-4D97-AF65-F5344CB8AC3E}">
        <p14:creationId xmlns:p14="http://schemas.microsoft.com/office/powerpoint/2010/main" val="394090623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880C4F0D-638A-5B91-F51F-91D26BCF6167}"/>
              </a:ext>
            </a:extLst>
          </p:cNvPr>
          <p:cNvSpPr>
            <a:spLocks noGrp="1"/>
          </p:cNvSpPr>
          <p:nvPr>
            <p:ph type="title"/>
          </p:nvPr>
        </p:nvSpPr>
        <p:spPr>
          <a:xfrm>
            <a:off x="114134" y="203418"/>
            <a:ext cx="11250613" cy="592138"/>
          </a:xfrm>
        </p:spPr>
        <p:txBody>
          <a:bodyPr>
            <a:noAutofit/>
          </a:bodyPr>
          <a:lstStyle/>
          <a:p>
            <a:r>
              <a:rPr lang="en-GB"/>
              <a:t>Issue 5 : Modelling overall survival – original DCO</a:t>
            </a:r>
          </a:p>
        </p:txBody>
      </p:sp>
      <p:sp>
        <p:nvSpPr>
          <p:cNvPr id="8" name="TextBox 7">
            <a:extLst>
              <a:ext uri="{FF2B5EF4-FFF2-40B4-BE49-F238E27FC236}">
                <a16:creationId xmlns:a16="http://schemas.microsoft.com/office/drawing/2014/main" id="{F7B2EE1A-0B7D-0398-07D5-7E41D96C9A04}"/>
              </a:ext>
            </a:extLst>
          </p:cNvPr>
          <p:cNvSpPr txBox="1"/>
          <p:nvPr/>
        </p:nvSpPr>
        <p:spPr>
          <a:xfrm>
            <a:off x="83397" y="1136499"/>
            <a:ext cx="5957570" cy="338554"/>
          </a:xfrm>
          <a:prstGeom prst="rect">
            <a:avLst/>
          </a:prstGeom>
          <a:noFill/>
        </p:spPr>
        <p:txBody>
          <a:bodyPr wrap="square" rtlCol="0">
            <a:spAutoFit/>
          </a:bodyPr>
          <a:lstStyle/>
          <a:p>
            <a:r>
              <a:rPr lang="en-GB" sz="1600" err="1">
                <a:latin typeface="Arial" panose="020B0604020202020204" pitchFamily="34" charset="0"/>
              </a:rPr>
              <a:t>pNETs</a:t>
            </a:r>
            <a:r>
              <a:rPr lang="en-GB" sz="1600">
                <a:latin typeface="Arial" panose="020B0604020202020204" pitchFamily="34" charset="0"/>
              </a:rPr>
              <a:t>: OS extrapolations (</a:t>
            </a:r>
            <a:r>
              <a:rPr lang="en-GB" sz="1600" err="1">
                <a:latin typeface="Arial" panose="020B0604020202020204" pitchFamily="34" charset="0"/>
              </a:rPr>
              <a:t>cabozantinib</a:t>
            </a:r>
            <a:r>
              <a:rPr lang="en-GB" sz="1600">
                <a:latin typeface="Arial" panose="020B0604020202020204" pitchFamily="34" charset="0"/>
              </a:rPr>
              <a:t>)</a:t>
            </a:r>
          </a:p>
        </p:txBody>
      </p:sp>
      <p:sp>
        <p:nvSpPr>
          <p:cNvPr id="9" name="TextBox 8">
            <a:extLst>
              <a:ext uri="{FF2B5EF4-FFF2-40B4-BE49-F238E27FC236}">
                <a16:creationId xmlns:a16="http://schemas.microsoft.com/office/drawing/2014/main" id="{72DE5952-8623-37EB-2AF5-D985D826552C}"/>
              </a:ext>
            </a:extLst>
          </p:cNvPr>
          <p:cNvSpPr txBox="1"/>
          <p:nvPr/>
        </p:nvSpPr>
        <p:spPr>
          <a:xfrm>
            <a:off x="5952603" y="1136499"/>
            <a:ext cx="5605250" cy="338554"/>
          </a:xfrm>
          <a:prstGeom prst="rect">
            <a:avLst/>
          </a:prstGeom>
          <a:noFill/>
        </p:spPr>
        <p:txBody>
          <a:bodyPr wrap="square" rtlCol="0">
            <a:spAutoFit/>
          </a:bodyPr>
          <a:lstStyle/>
          <a:p>
            <a:r>
              <a:rPr lang="en-GB" sz="1600">
                <a:latin typeface="Arial" panose="020B0604020202020204" pitchFamily="34" charset="0"/>
              </a:rPr>
              <a:t>epNETs: OS extrapolations (</a:t>
            </a:r>
            <a:r>
              <a:rPr lang="en-GB" sz="1600" err="1">
                <a:latin typeface="Arial" panose="020B0604020202020204" pitchFamily="34" charset="0"/>
              </a:rPr>
              <a:t>cabozantinib</a:t>
            </a:r>
            <a:r>
              <a:rPr lang="en-GB" sz="1600">
                <a:latin typeface="Arial" panose="020B0604020202020204" pitchFamily="34" charset="0"/>
              </a:rPr>
              <a:t>) </a:t>
            </a:r>
          </a:p>
        </p:txBody>
      </p:sp>
      <p:sp>
        <p:nvSpPr>
          <p:cNvPr id="20" name="Rectangle: Rounded Corners 19">
            <a:extLst>
              <a:ext uri="{FF2B5EF4-FFF2-40B4-BE49-F238E27FC236}">
                <a16:creationId xmlns:a16="http://schemas.microsoft.com/office/drawing/2014/main" id="{01573D46-8E57-8DA6-C058-0E548EFD8374}"/>
              </a:ext>
            </a:extLst>
          </p:cNvPr>
          <p:cNvSpPr/>
          <p:nvPr/>
        </p:nvSpPr>
        <p:spPr>
          <a:xfrm>
            <a:off x="9068904" y="3210645"/>
            <a:ext cx="1257452" cy="261957"/>
          </a:xfrm>
          <a:prstGeom prst="roundRect">
            <a:avLst/>
          </a:prstGeom>
          <a:ln>
            <a:solidFill>
              <a:srgbClr val="C00000"/>
            </a:solidFill>
          </a:ln>
        </p:spPr>
        <p:style>
          <a:lnRef idx="2">
            <a:schemeClr val="accent1"/>
          </a:lnRef>
          <a:fillRef idx="1">
            <a:schemeClr val="lt1"/>
          </a:fillRef>
          <a:effectRef idx="0">
            <a:schemeClr val="accent1"/>
          </a:effectRef>
          <a:fontRef idx="minor">
            <a:schemeClr val="dk1"/>
          </a:fontRef>
        </p:style>
        <p:txBody>
          <a:bodyPr rtlCol="0" anchor="ctr"/>
          <a:lstStyle/>
          <a:p>
            <a:pPr algn="ctr"/>
            <a:r>
              <a:rPr lang="en-GB" sz="1400">
                <a:latin typeface="Arial" panose="020B0604020202020204" pitchFamily="34" charset="0"/>
              </a:rPr>
              <a:t>Company</a:t>
            </a:r>
          </a:p>
        </p:txBody>
      </p:sp>
      <p:cxnSp>
        <p:nvCxnSpPr>
          <p:cNvPr id="21" name="Straight Arrow Connector 20">
            <a:extLst>
              <a:ext uri="{FF2B5EF4-FFF2-40B4-BE49-F238E27FC236}">
                <a16:creationId xmlns:a16="http://schemas.microsoft.com/office/drawing/2014/main" id="{CD896C2A-EB0A-5BA2-AF49-053A4FE0F935}"/>
              </a:ext>
            </a:extLst>
          </p:cNvPr>
          <p:cNvCxnSpPr>
            <a:cxnSpLocks/>
          </p:cNvCxnSpPr>
          <p:nvPr/>
        </p:nvCxnSpPr>
        <p:spPr>
          <a:xfrm flipH="1">
            <a:off x="9183063" y="3482590"/>
            <a:ext cx="24306" cy="497523"/>
          </a:xfrm>
          <a:prstGeom prst="straightConnector1">
            <a:avLst/>
          </a:prstGeom>
          <a:ln>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a16="http://schemas.microsoft.com/office/drawing/2014/main" id="{AD2EBF7E-1A7B-8E73-AE99-A8D8F4A4E1A0}"/>
              </a:ext>
            </a:extLst>
          </p:cNvPr>
          <p:cNvSpPr txBox="1"/>
          <p:nvPr/>
        </p:nvSpPr>
        <p:spPr>
          <a:xfrm>
            <a:off x="210846" y="706500"/>
            <a:ext cx="11447754" cy="369332"/>
          </a:xfrm>
          <a:prstGeom prst="rect">
            <a:avLst/>
          </a:prstGeom>
          <a:noFill/>
        </p:spPr>
        <p:txBody>
          <a:bodyPr wrap="square" rtlCol="0">
            <a:spAutoFit/>
          </a:bodyPr>
          <a:lstStyle/>
          <a:p>
            <a:r>
              <a:rPr lang="en-GB">
                <a:latin typeface="Arial" panose="020B0604020202020204" pitchFamily="34" charset="0"/>
                <a:cs typeface="Arial" panose="020B0604020202020204" pitchFamily="34" charset="0"/>
              </a:rPr>
              <a:t>Company base case OS extrapolations for </a:t>
            </a:r>
            <a:r>
              <a:rPr lang="en-GB" err="1">
                <a:latin typeface="Arial" panose="020B0604020202020204" pitchFamily="34" charset="0"/>
                <a:cs typeface="Arial" panose="020B0604020202020204" pitchFamily="34" charset="0"/>
              </a:rPr>
              <a:t>pNETs</a:t>
            </a:r>
            <a:r>
              <a:rPr lang="en-GB">
                <a:latin typeface="Arial" panose="020B0604020202020204" pitchFamily="34" charset="0"/>
                <a:cs typeface="Arial" panose="020B0604020202020204" pitchFamily="34" charset="0"/>
              </a:rPr>
              <a:t> and epNETs using August 2023 DCO</a:t>
            </a:r>
          </a:p>
        </p:txBody>
      </p:sp>
      <p:sp>
        <p:nvSpPr>
          <p:cNvPr id="4" name="TextBox 3">
            <a:extLst>
              <a:ext uri="{FF2B5EF4-FFF2-40B4-BE49-F238E27FC236}">
                <a16:creationId xmlns:a16="http://schemas.microsoft.com/office/drawing/2014/main" id="{6B486E23-7098-412E-0CE7-68A8E20D7708}"/>
              </a:ext>
            </a:extLst>
          </p:cNvPr>
          <p:cNvSpPr txBox="1"/>
          <p:nvPr/>
        </p:nvSpPr>
        <p:spPr>
          <a:xfrm>
            <a:off x="6669909" y="6013873"/>
            <a:ext cx="5074920" cy="584775"/>
          </a:xfrm>
          <a:prstGeom prst="rect">
            <a:avLst/>
          </a:prstGeom>
          <a:noFill/>
        </p:spPr>
        <p:txBody>
          <a:bodyPr wrap="square" rtlCol="0">
            <a:spAutoFit/>
          </a:bodyPr>
          <a:lstStyle/>
          <a:p>
            <a:r>
              <a:rPr lang="en-GB" sz="1600">
                <a:latin typeface="Arial" panose="020B0604020202020204" pitchFamily="34" charset="0"/>
                <a:cs typeface="Arial" panose="020B0604020202020204" pitchFamily="34" charset="0"/>
              </a:rPr>
              <a:t>See </a:t>
            </a:r>
            <a:r>
              <a:rPr lang="en-GB" sz="1600">
                <a:latin typeface="Arial" panose="020B0604020202020204" pitchFamily="34" charset="0"/>
                <a:cs typeface="Arial" panose="020B0604020202020204" pitchFamily="34" charset="0"/>
                <a:hlinkClick r:id="rId2" action="ppaction://hlinksldjump"/>
              </a:rPr>
              <a:t>slide</a:t>
            </a:r>
            <a:r>
              <a:rPr lang="en-GB" sz="1600">
                <a:latin typeface="Arial" panose="020B0604020202020204" pitchFamily="34" charset="0"/>
                <a:cs typeface="Arial" panose="020B0604020202020204" pitchFamily="34" charset="0"/>
              </a:rPr>
              <a:t> for company OS extrapolations for </a:t>
            </a:r>
            <a:r>
              <a:rPr lang="en-GB" sz="1600" err="1">
                <a:latin typeface="Arial" panose="020B0604020202020204" pitchFamily="34" charset="0"/>
                <a:cs typeface="Arial" panose="020B0604020202020204" pitchFamily="34" charset="0"/>
              </a:rPr>
              <a:t>pNETs</a:t>
            </a:r>
            <a:r>
              <a:rPr lang="en-GB" sz="1600">
                <a:latin typeface="Arial" panose="020B0604020202020204" pitchFamily="34" charset="0"/>
                <a:cs typeface="Arial" panose="020B0604020202020204" pitchFamily="34" charset="0"/>
              </a:rPr>
              <a:t> and epNETs without lung using original DCO</a:t>
            </a:r>
          </a:p>
        </p:txBody>
      </p:sp>
      <p:sp>
        <p:nvSpPr>
          <p:cNvPr id="3" name="Rectangle 2" descr="Marker showing slides are confidential ">
            <a:extLst>
              <a:ext uri="{FF2B5EF4-FFF2-40B4-BE49-F238E27FC236}">
                <a16:creationId xmlns:a16="http://schemas.microsoft.com/office/drawing/2014/main" id="{C61C8C68-54DA-3288-22EC-BAC6601CDC7E}"/>
              </a:ext>
              <a:ext uri="{C183D7F6-B498-43B3-948B-1728B52AA6E4}">
                <adec:decorative xmlns:adec="http://schemas.microsoft.com/office/drawing/2017/decorative" val="0"/>
              </a:ext>
            </a:extLst>
          </p:cNvPr>
          <p:cNvSpPr/>
          <p:nvPr/>
        </p:nvSpPr>
        <p:spPr>
          <a:xfrm>
            <a:off x="5334000" y="0"/>
            <a:ext cx="1524000" cy="2286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b="1">
                <a:latin typeface="Arial" panose="020B0604020202020204" pitchFamily="34" charset="0"/>
              </a:rPr>
              <a:t>CONFIDENTIAL</a:t>
            </a:r>
          </a:p>
        </p:txBody>
      </p:sp>
      <p:sp>
        <p:nvSpPr>
          <p:cNvPr id="5" name="Rectangle 4">
            <a:extLst>
              <a:ext uri="{FF2B5EF4-FFF2-40B4-BE49-F238E27FC236}">
                <a16:creationId xmlns:a16="http://schemas.microsoft.com/office/drawing/2014/main" id="{CE8C2A23-1E90-E101-84A0-0B93B3A23691}"/>
              </a:ext>
            </a:extLst>
          </p:cNvPr>
          <p:cNvSpPr/>
          <p:nvPr/>
        </p:nvSpPr>
        <p:spPr>
          <a:xfrm>
            <a:off x="210846" y="1700784"/>
            <a:ext cx="5741757" cy="3657600"/>
          </a:xfrm>
          <a:prstGeom prst="rect">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GB"/>
          </a:p>
        </p:txBody>
      </p:sp>
      <p:sp>
        <p:nvSpPr>
          <p:cNvPr id="11" name="Rectangle 10">
            <a:extLst>
              <a:ext uri="{FF2B5EF4-FFF2-40B4-BE49-F238E27FC236}">
                <a16:creationId xmlns:a16="http://schemas.microsoft.com/office/drawing/2014/main" id="{F6EC26FC-8F60-80F8-2A11-D8ED17C915E7}"/>
              </a:ext>
            </a:extLst>
          </p:cNvPr>
          <p:cNvSpPr/>
          <p:nvPr/>
        </p:nvSpPr>
        <p:spPr>
          <a:xfrm>
            <a:off x="6096000" y="1700784"/>
            <a:ext cx="5741757" cy="3657600"/>
          </a:xfrm>
          <a:prstGeom prst="rect">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9635063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CFA9F83-5943-8F65-7B0F-8E06D825C8B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34B05B9-B9F9-9CA6-9A97-438B5A82BDB2}"/>
              </a:ext>
            </a:extLst>
          </p:cNvPr>
          <p:cNvSpPr>
            <a:spLocks noGrp="1"/>
          </p:cNvSpPr>
          <p:nvPr>
            <p:ph type="title"/>
          </p:nvPr>
        </p:nvSpPr>
        <p:spPr>
          <a:xfrm>
            <a:off x="151977" y="254076"/>
            <a:ext cx="11528205" cy="523220"/>
          </a:xfrm>
        </p:spPr>
        <p:txBody>
          <a:bodyPr>
            <a:noAutofit/>
          </a:bodyPr>
          <a:lstStyle/>
          <a:p>
            <a:r>
              <a:rPr lang="en-GB"/>
              <a:t>Issue 5 : Modelling overall survival – updated DCO </a:t>
            </a:r>
          </a:p>
        </p:txBody>
      </p:sp>
      <p:sp>
        <p:nvSpPr>
          <p:cNvPr id="16" name="Rectangle 15" descr="Marker showing slides are confidential ">
            <a:extLst>
              <a:ext uri="{FF2B5EF4-FFF2-40B4-BE49-F238E27FC236}">
                <a16:creationId xmlns:a16="http://schemas.microsoft.com/office/drawing/2014/main" id="{E46D3A14-9C5D-EF61-CF89-59E45888BC68}"/>
              </a:ext>
              <a:ext uri="{C183D7F6-B498-43B3-948B-1728B52AA6E4}">
                <adec:decorative xmlns:adec="http://schemas.microsoft.com/office/drawing/2017/decorative" val="0"/>
              </a:ext>
            </a:extLst>
          </p:cNvPr>
          <p:cNvSpPr/>
          <p:nvPr/>
        </p:nvSpPr>
        <p:spPr>
          <a:xfrm>
            <a:off x="5334000" y="0"/>
            <a:ext cx="1524000" cy="2286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b="1">
                <a:latin typeface="Arial" panose="020B0604020202020204" pitchFamily="34" charset="0"/>
              </a:rPr>
              <a:t>CONFIDENTIAL</a:t>
            </a:r>
          </a:p>
        </p:txBody>
      </p:sp>
      <p:sp>
        <p:nvSpPr>
          <p:cNvPr id="7" name="Text Placeholder 13">
            <a:extLst>
              <a:ext uri="{FF2B5EF4-FFF2-40B4-BE49-F238E27FC236}">
                <a16:creationId xmlns:a16="http://schemas.microsoft.com/office/drawing/2014/main" id="{DD8808C2-82DA-D35C-A2F9-D04D9748D35F}"/>
              </a:ext>
            </a:extLst>
          </p:cNvPr>
          <p:cNvSpPr txBox="1">
            <a:spLocks/>
          </p:cNvSpPr>
          <p:nvPr/>
        </p:nvSpPr>
        <p:spPr>
          <a:xfrm>
            <a:off x="-12794" y="6381051"/>
            <a:ext cx="4999290" cy="428625"/>
          </a:xfrm>
          <a:prstGeom prst="rect">
            <a:avLst/>
          </a:prstGeom>
          <a:solidFill>
            <a:schemeClr val="bg1"/>
          </a:solidFill>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1400" kern="1200">
                <a:solidFill>
                  <a:schemeClr val="tx1"/>
                </a:solidFill>
                <a:latin typeface="+mn-lt"/>
                <a:ea typeface="Inter" charset="0"/>
                <a:cs typeface="Inter"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1000">
                <a:latin typeface="Arial" panose="020B0604020202020204" pitchFamily="34" charset="0"/>
                <a:ea typeface="Lato" panose="020F0502020204030203" pitchFamily="34" charset="0"/>
                <a:cs typeface="Arial" panose="020B0604020202020204" pitchFamily="34" charset="0"/>
              </a:rPr>
              <a:t>Abbreviations: epNETs, extra-pancreatic neuroendocrine tumours; KM, Kaplan-Meier; OS, overall survival; </a:t>
            </a:r>
            <a:r>
              <a:rPr lang="en-GB" sz="1000" err="1">
                <a:latin typeface="Arial" panose="020B0604020202020204" pitchFamily="34" charset="0"/>
                <a:ea typeface="Lato" panose="020F0502020204030203" pitchFamily="34" charset="0"/>
                <a:cs typeface="Arial" panose="020B0604020202020204" pitchFamily="34" charset="0"/>
              </a:rPr>
              <a:t>pNETs</a:t>
            </a:r>
            <a:r>
              <a:rPr lang="en-GB" sz="1000">
                <a:latin typeface="Arial" panose="020B0604020202020204" pitchFamily="34" charset="0"/>
                <a:ea typeface="Lato" panose="020F0502020204030203" pitchFamily="34" charset="0"/>
                <a:cs typeface="Arial" panose="020B0604020202020204" pitchFamily="34" charset="0"/>
              </a:rPr>
              <a:t>, pancreatic neuroendocrine tumours</a:t>
            </a:r>
          </a:p>
        </p:txBody>
      </p:sp>
      <p:sp>
        <p:nvSpPr>
          <p:cNvPr id="10" name="TextBox 9">
            <a:extLst>
              <a:ext uri="{FF2B5EF4-FFF2-40B4-BE49-F238E27FC236}">
                <a16:creationId xmlns:a16="http://schemas.microsoft.com/office/drawing/2014/main" id="{42CEA07E-8B9A-18B4-BE22-0E419E4B8EF0}"/>
              </a:ext>
            </a:extLst>
          </p:cNvPr>
          <p:cNvSpPr txBox="1"/>
          <p:nvPr/>
        </p:nvSpPr>
        <p:spPr>
          <a:xfrm>
            <a:off x="151977" y="850479"/>
            <a:ext cx="5957570" cy="369332"/>
          </a:xfrm>
          <a:prstGeom prst="rect">
            <a:avLst/>
          </a:prstGeom>
          <a:noFill/>
        </p:spPr>
        <p:txBody>
          <a:bodyPr wrap="square" rtlCol="0">
            <a:spAutoFit/>
          </a:bodyPr>
          <a:lstStyle/>
          <a:p>
            <a:r>
              <a:rPr lang="en-GB" err="1">
                <a:latin typeface="Arial" panose="020B0604020202020204" pitchFamily="34" charset="0"/>
              </a:rPr>
              <a:t>pNETs</a:t>
            </a:r>
            <a:r>
              <a:rPr lang="en-GB">
                <a:latin typeface="Arial" panose="020B0604020202020204" pitchFamily="34" charset="0"/>
              </a:rPr>
              <a:t>: OS extrapolations (</a:t>
            </a:r>
            <a:r>
              <a:rPr lang="en-GB" err="1">
                <a:latin typeface="Arial" panose="020B0604020202020204" pitchFamily="34" charset="0"/>
              </a:rPr>
              <a:t>cabozantinib</a:t>
            </a:r>
            <a:r>
              <a:rPr lang="en-GB">
                <a:latin typeface="Arial" panose="020B0604020202020204" pitchFamily="34" charset="0"/>
              </a:rPr>
              <a:t>)</a:t>
            </a:r>
          </a:p>
        </p:txBody>
      </p:sp>
      <p:sp>
        <p:nvSpPr>
          <p:cNvPr id="11" name="TextBox 10">
            <a:extLst>
              <a:ext uri="{FF2B5EF4-FFF2-40B4-BE49-F238E27FC236}">
                <a16:creationId xmlns:a16="http://schemas.microsoft.com/office/drawing/2014/main" id="{EEE66833-2CE4-7DA2-70A8-501C19A04F43}"/>
              </a:ext>
            </a:extLst>
          </p:cNvPr>
          <p:cNvSpPr txBox="1"/>
          <p:nvPr/>
        </p:nvSpPr>
        <p:spPr>
          <a:xfrm>
            <a:off x="6166010" y="832404"/>
            <a:ext cx="5605250" cy="369332"/>
          </a:xfrm>
          <a:prstGeom prst="rect">
            <a:avLst/>
          </a:prstGeom>
          <a:noFill/>
        </p:spPr>
        <p:txBody>
          <a:bodyPr wrap="square" rtlCol="0">
            <a:spAutoFit/>
          </a:bodyPr>
          <a:lstStyle/>
          <a:p>
            <a:r>
              <a:rPr lang="en-GB">
                <a:latin typeface="Arial" panose="020B0604020202020204" pitchFamily="34" charset="0"/>
              </a:rPr>
              <a:t>epNETs: OS extrapolations (</a:t>
            </a:r>
            <a:r>
              <a:rPr lang="en-GB" err="1">
                <a:latin typeface="Arial" panose="020B0604020202020204" pitchFamily="34" charset="0"/>
              </a:rPr>
              <a:t>cabozantinib</a:t>
            </a:r>
            <a:r>
              <a:rPr lang="en-GB">
                <a:latin typeface="Arial" panose="020B0604020202020204" pitchFamily="34" charset="0"/>
              </a:rPr>
              <a:t>) </a:t>
            </a:r>
          </a:p>
        </p:txBody>
      </p:sp>
      <p:sp>
        <p:nvSpPr>
          <p:cNvPr id="13" name="TextBox 12">
            <a:extLst>
              <a:ext uri="{FF2B5EF4-FFF2-40B4-BE49-F238E27FC236}">
                <a16:creationId xmlns:a16="http://schemas.microsoft.com/office/drawing/2014/main" id="{409A3740-21D5-B27C-0CDF-E44EE9E161E5}"/>
              </a:ext>
            </a:extLst>
          </p:cNvPr>
          <p:cNvSpPr txBox="1"/>
          <p:nvPr/>
        </p:nvSpPr>
        <p:spPr>
          <a:xfrm>
            <a:off x="73002" y="3766614"/>
            <a:ext cx="5605250" cy="369332"/>
          </a:xfrm>
          <a:prstGeom prst="rect">
            <a:avLst/>
          </a:prstGeom>
          <a:noFill/>
        </p:spPr>
        <p:txBody>
          <a:bodyPr wrap="square" rtlCol="0">
            <a:spAutoFit/>
          </a:bodyPr>
          <a:lstStyle/>
          <a:p>
            <a:r>
              <a:rPr lang="en-GB">
                <a:latin typeface="Arial" panose="020B0604020202020204" pitchFamily="34" charset="0"/>
              </a:rPr>
              <a:t>Lung NETs: OS extrapolations (</a:t>
            </a:r>
            <a:r>
              <a:rPr lang="en-GB" err="1">
                <a:latin typeface="Arial" panose="020B0604020202020204" pitchFamily="34" charset="0"/>
              </a:rPr>
              <a:t>cabozantinib</a:t>
            </a:r>
            <a:r>
              <a:rPr lang="en-GB">
                <a:latin typeface="Arial" panose="020B0604020202020204" pitchFamily="34" charset="0"/>
              </a:rPr>
              <a:t>) </a:t>
            </a:r>
          </a:p>
        </p:txBody>
      </p:sp>
      <p:sp>
        <p:nvSpPr>
          <p:cNvPr id="14" name="TextBox 13">
            <a:extLst>
              <a:ext uri="{FF2B5EF4-FFF2-40B4-BE49-F238E27FC236}">
                <a16:creationId xmlns:a16="http://schemas.microsoft.com/office/drawing/2014/main" id="{AD638A3A-BA90-97EA-7292-78B66088F8BB}"/>
              </a:ext>
            </a:extLst>
          </p:cNvPr>
          <p:cNvSpPr txBox="1"/>
          <p:nvPr/>
        </p:nvSpPr>
        <p:spPr>
          <a:xfrm>
            <a:off x="6047209" y="3734021"/>
            <a:ext cx="6142176" cy="369332"/>
          </a:xfrm>
          <a:prstGeom prst="rect">
            <a:avLst/>
          </a:prstGeom>
          <a:noFill/>
        </p:spPr>
        <p:txBody>
          <a:bodyPr wrap="square" rtlCol="0">
            <a:spAutoFit/>
          </a:bodyPr>
          <a:lstStyle/>
          <a:p>
            <a:r>
              <a:rPr lang="en-GB">
                <a:latin typeface="Arial" panose="020B0604020202020204" pitchFamily="34" charset="0"/>
              </a:rPr>
              <a:t>epNETs (w/o lung NET): OS extrapolations (</a:t>
            </a:r>
            <a:r>
              <a:rPr lang="en-GB" err="1">
                <a:latin typeface="Arial" panose="020B0604020202020204" pitchFamily="34" charset="0"/>
              </a:rPr>
              <a:t>cabozantinib</a:t>
            </a:r>
            <a:r>
              <a:rPr lang="en-GB">
                <a:latin typeface="Arial" panose="020B0604020202020204" pitchFamily="34" charset="0"/>
              </a:rPr>
              <a:t>) </a:t>
            </a:r>
          </a:p>
        </p:txBody>
      </p:sp>
      <p:grpSp>
        <p:nvGrpSpPr>
          <p:cNvPr id="15" name="Group 14">
            <a:extLst>
              <a:ext uri="{FF2B5EF4-FFF2-40B4-BE49-F238E27FC236}">
                <a16:creationId xmlns:a16="http://schemas.microsoft.com/office/drawing/2014/main" id="{2B088AE9-5C26-6507-A315-6B561049C758}"/>
              </a:ext>
            </a:extLst>
          </p:cNvPr>
          <p:cNvGrpSpPr/>
          <p:nvPr/>
        </p:nvGrpSpPr>
        <p:grpSpPr>
          <a:xfrm>
            <a:off x="4810477" y="6423738"/>
            <a:ext cx="7327163" cy="343249"/>
            <a:chOff x="1321403" y="5070031"/>
            <a:chExt cx="9841493" cy="1001891"/>
          </a:xfrm>
        </p:grpSpPr>
        <p:sp>
          <p:nvSpPr>
            <p:cNvPr id="17" name="Rectangle 16" descr="Question to committee">
              <a:extLst>
                <a:ext uri="{FF2B5EF4-FFF2-40B4-BE49-F238E27FC236}">
                  <a16:creationId xmlns:a16="http://schemas.microsoft.com/office/drawing/2014/main" id="{B66850AB-256C-E955-F20E-681C77A94CA3}"/>
                </a:ext>
                <a:ext uri="{C183D7F6-B498-43B3-948B-1728B52AA6E4}">
                  <adec:decorative xmlns:adec="http://schemas.microsoft.com/office/drawing/2017/decorative" val="0"/>
                </a:ext>
              </a:extLst>
            </p:cNvPr>
            <p:cNvSpPr/>
            <p:nvPr/>
          </p:nvSpPr>
          <p:spPr>
            <a:xfrm>
              <a:off x="1611529" y="5070031"/>
              <a:ext cx="9551367" cy="962301"/>
            </a:xfrm>
            <a:prstGeom prst="rect">
              <a:avLst/>
            </a:prstGeom>
            <a:solidFill>
              <a:schemeClr val="accent3"/>
            </a:solidFill>
            <a:ln>
              <a:noFill/>
            </a:ln>
          </p:spPr>
          <p:style>
            <a:lnRef idx="0">
              <a:scrgbClr r="0" g="0" b="0"/>
            </a:lnRef>
            <a:fillRef idx="0">
              <a:scrgbClr r="0" g="0" b="0"/>
            </a:fillRef>
            <a:effectRef idx="0">
              <a:scrgbClr r="0" g="0" b="0"/>
            </a:effectRef>
            <a:fontRef idx="minor">
              <a:schemeClr val="lt1"/>
            </a:fontRef>
          </p:style>
          <p:txBody>
            <a:bodyPr lIns="252000" rtlCol="0" anchor="ctr"/>
            <a:lstStyle/>
            <a:p>
              <a:r>
                <a:rPr lang="en-GB" sz="1600">
                  <a:solidFill>
                    <a:schemeClr val="tx1"/>
                  </a:solidFill>
                  <a:latin typeface="Arial" panose="020B0604020202020204" pitchFamily="34" charset="0"/>
                  <a:ea typeface="Lato"/>
                  <a:cs typeface="Arial" panose="020B0604020202020204" pitchFamily="34" charset="0"/>
                </a:rPr>
                <a:t> Is the company’s or EAG’s modelling approach for OS more appropriate?</a:t>
              </a:r>
            </a:p>
          </p:txBody>
        </p:sp>
        <p:grpSp>
          <p:nvGrpSpPr>
            <p:cNvPr id="18" name="Group 17">
              <a:extLst>
                <a:ext uri="{FF2B5EF4-FFF2-40B4-BE49-F238E27FC236}">
                  <a16:creationId xmlns:a16="http://schemas.microsoft.com/office/drawing/2014/main" id="{1FEC1469-6FCC-494A-410D-FA61433225D7}"/>
                </a:ext>
                <a:ext uri="{C183D7F6-B498-43B3-948B-1728B52AA6E4}">
                  <adec:decorative xmlns:adec="http://schemas.microsoft.com/office/drawing/2017/decorative" val="1"/>
                </a:ext>
              </a:extLst>
            </p:cNvPr>
            <p:cNvGrpSpPr/>
            <p:nvPr/>
          </p:nvGrpSpPr>
          <p:grpSpPr>
            <a:xfrm>
              <a:off x="1321403" y="5100735"/>
              <a:ext cx="654330" cy="971187"/>
              <a:chOff x="-1575090" y="3838582"/>
              <a:chExt cx="654330" cy="971187"/>
            </a:xfrm>
          </p:grpSpPr>
          <p:sp>
            <p:nvSpPr>
              <p:cNvPr id="19" name="Oval 18">
                <a:extLst>
                  <a:ext uri="{FF2B5EF4-FFF2-40B4-BE49-F238E27FC236}">
                    <a16:creationId xmlns:a16="http://schemas.microsoft.com/office/drawing/2014/main" id="{8B4A9167-06F2-834B-754C-5B76CEA5ACFC}"/>
                  </a:ext>
                  <a:ext uri="{C183D7F6-B498-43B3-948B-1728B52AA6E4}">
                    <adec:decorative xmlns:adec="http://schemas.microsoft.com/office/drawing/2017/decorative" val="1"/>
                  </a:ext>
                </a:extLst>
              </p:cNvPr>
              <p:cNvSpPr/>
              <p:nvPr/>
            </p:nvSpPr>
            <p:spPr>
              <a:xfrm>
                <a:off x="-1575090" y="3878184"/>
                <a:ext cx="654330" cy="891984"/>
              </a:xfrm>
              <a:prstGeom prst="ellipse">
                <a:avLst/>
              </a:prstGeom>
              <a:solidFill>
                <a:schemeClr val="accent3"/>
              </a:solidFill>
              <a:ln>
                <a:solidFill>
                  <a:schemeClr val="bg1"/>
                </a:solidFill>
              </a:ln>
            </p:spPr>
            <p:style>
              <a:lnRef idx="0">
                <a:scrgbClr r="0" g="0" b="0"/>
              </a:lnRef>
              <a:fillRef idx="0">
                <a:scrgbClr r="0" g="0" b="0"/>
              </a:fillRef>
              <a:effectRef idx="0">
                <a:scrgbClr r="0" g="0" b="0"/>
              </a:effectRef>
              <a:fontRef idx="minor">
                <a:schemeClr val="lt1"/>
              </a:fontRef>
            </p:style>
            <p:txBody>
              <a:bodyPr rtlCol="0" anchor="ctr"/>
              <a:lstStyle/>
              <a:p>
                <a:pPr algn="ctr"/>
                <a:endParaRPr lang="en-GB">
                  <a:latin typeface="Arial" panose="020B0604020202020204" pitchFamily="34" charset="0"/>
                </a:endParaRPr>
              </a:p>
            </p:txBody>
          </p:sp>
          <p:pic>
            <p:nvPicPr>
              <p:cNvPr id="20" name="Graphic 19" descr="Chat with solid fill">
                <a:extLst>
                  <a:ext uri="{FF2B5EF4-FFF2-40B4-BE49-F238E27FC236}">
                    <a16:creationId xmlns:a16="http://schemas.microsoft.com/office/drawing/2014/main" id="{18215818-ABDC-117F-3B92-5DF25B16FE7B}"/>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485378" y="3838582"/>
                <a:ext cx="474906" cy="971187"/>
              </a:xfrm>
              <a:prstGeom prst="rect">
                <a:avLst/>
              </a:prstGeom>
            </p:spPr>
          </p:pic>
        </p:grpSp>
      </p:grpSp>
      <p:sp>
        <p:nvSpPr>
          <p:cNvPr id="3" name="Rectangle: Rounded Corners 2">
            <a:extLst>
              <a:ext uri="{FF2B5EF4-FFF2-40B4-BE49-F238E27FC236}">
                <a16:creationId xmlns:a16="http://schemas.microsoft.com/office/drawing/2014/main" id="{9AAD2423-DFDB-EEDA-67D7-C3728EDF8ECF}"/>
              </a:ext>
            </a:extLst>
          </p:cNvPr>
          <p:cNvSpPr/>
          <p:nvPr/>
        </p:nvSpPr>
        <p:spPr>
          <a:xfrm>
            <a:off x="3130762" y="1845644"/>
            <a:ext cx="1066923" cy="270750"/>
          </a:xfrm>
          <a:prstGeom prst="roundRect">
            <a:avLst/>
          </a:prstGeom>
          <a:ln>
            <a:solidFill>
              <a:srgbClr val="C00000"/>
            </a:solidFill>
          </a:ln>
        </p:spPr>
        <p:style>
          <a:lnRef idx="2">
            <a:schemeClr val="accent1"/>
          </a:lnRef>
          <a:fillRef idx="1">
            <a:schemeClr val="lt1"/>
          </a:fillRef>
          <a:effectRef idx="0">
            <a:schemeClr val="accent1"/>
          </a:effectRef>
          <a:fontRef idx="minor">
            <a:schemeClr val="dk1"/>
          </a:fontRef>
        </p:style>
        <p:txBody>
          <a:bodyPr rtlCol="0" anchor="ctr"/>
          <a:lstStyle/>
          <a:p>
            <a:pPr algn="ctr"/>
            <a:r>
              <a:rPr lang="en-GB" sz="1400">
                <a:latin typeface="Arial" panose="020B0604020202020204" pitchFamily="34" charset="0"/>
              </a:rPr>
              <a:t>Company</a:t>
            </a:r>
          </a:p>
        </p:txBody>
      </p:sp>
      <p:cxnSp>
        <p:nvCxnSpPr>
          <p:cNvPr id="12" name="Straight Arrow Connector 11">
            <a:extLst>
              <a:ext uri="{FF2B5EF4-FFF2-40B4-BE49-F238E27FC236}">
                <a16:creationId xmlns:a16="http://schemas.microsoft.com/office/drawing/2014/main" id="{A7E23CC1-3911-809C-6A0E-56A40843C960}"/>
              </a:ext>
            </a:extLst>
          </p:cNvPr>
          <p:cNvCxnSpPr/>
          <p:nvPr/>
        </p:nvCxnSpPr>
        <p:spPr>
          <a:xfrm flipH="1">
            <a:off x="3451605" y="2161458"/>
            <a:ext cx="222739" cy="514223"/>
          </a:xfrm>
          <a:prstGeom prst="straightConnector1">
            <a:avLst/>
          </a:prstGeom>
          <a:ln>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21" name="Rectangle: Rounded Corners 20">
            <a:extLst>
              <a:ext uri="{FF2B5EF4-FFF2-40B4-BE49-F238E27FC236}">
                <a16:creationId xmlns:a16="http://schemas.microsoft.com/office/drawing/2014/main" id="{2B29C294-956A-A5D4-C7A6-135390F46B67}"/>
              </a:ext>
            </a:extLst>
          </p:cNvPr>
          <p:cNvSpPr/>
          <p:nvPr/>
        </p:nvSpPr>
        <p:spPr>
          <a:xfrm>
            <a:off x="8875713" y="1941235"/>
            <a:ext cx="1066923" cy="270750"/>
          </a:xfrm>
          <a:prstGeom prst="roundRect">
            <a:avLst/>
          </a:prstGeom>
          <a:ln>
            <a:solidFill>
              <a:srgbClr val="C00000"/>
            </a:solidFill>
          </a:ln>
        </p:spPr>
        <p:style>
          <a:lnRef idx="2">
            <a:schemeClr val="accent1"/>
          </a:lnRef>
          <a:fillRef idx="1">
            <a:schemeClr val="lt1"/>
          </a:fillRef>
          <a:effectRef idx="0">
            <a:schemeClr val="accent1"/>
          </a:effectRef>
          <a:fontRef idx="minor">
            <a:schemeClr val="dk1"/>
          </a:fontRef>
        </p:style>
        <p:txBody>
          <a:bodyPr rtlCol="0" anchor="ctr"/>
          <a:lstStyle/>
          <a:p>
            <a:pPr algn="ctr"/>
            <a:r>
              <a:rPr lang="en-GB" sz="1400">
                <a:latin typeface="Arial" panose="020B0604020202020204" pitchFamily="34" charset="0"/>
              </a:rPr>
              <a:t>Company</a:t>
            </a:r>
          </a:p>
        </p:txBody>
      </p:sp>
      <p:cxnSp>
        <p:nvCxnSpPr>
          <p:cNvPr id="22" name="Straight Arrow Connector 21">
            <a:extLst>
              <a:ext uri="{FF2B5EF4-FFF2-40B4-BE49-F238E27FC236}">
                <a16:creationId xmlns:a16="http://schemas.microsoft.com/office/drawing/2014/main" id="{874E882A-9A3D-9837-D982-60F329B5EA4E}"/>
              </a:ext>
            </a:extLst>
          </p:cNvPr>
          <p:cNvCxnSpPr>
            <a:cxnSpLocks/>
          </p:cNvCxnSpPr>
          <p:nvPr/>
        </p:nvCxnSpPr>
        <p:spPr>
          <a:xfrm flipH="1">
            <a:off x="9041695" y="2217586"/>
            <a:ext cx="269631" cy="555072"/>
          </a:xfrm>
          <a:prstGeom prst="straightConnector1">
            <a:avLst/>
          </a:prstGeom>
          <a:ln>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24" name="Rectangle: Rounded Corners 23">
            <a:extLst>
              <a:ext uri="{FF2B5EF4-FFF2-40B4-BE49-F238E27FC236}">
                <a16:creationId xmlns:a16="http://schemas.microsoft.com/office/drawing/2014/main" id="{0C1225F0-B054-D3F9-D445-1913B1B55F2B}"/>
              </a:ext>
            </a:extLst>
          </p:cNvPr>
          <p:cNvSpPr/>
          <p:nvPr/>
        </p:nvSpPr>
        <p:spPr>
          <a:xfrm>
            <a:off x="2712074" y="4971745"/>
            <a:ext cx="850900" cy="295598"/>
          </a:xfrm>
          <a:prstGeom prst="roundRect">
            <a:avLst/>
          </a:prstGeom>
          <a:ln>
            <a:solidFill>
              <a:srgbClr val="00B050"/>
            </a:solidFill>
          </a:ln>
        </p:spPr>
        <p:style>
          <a:lnRef idx="2">
            <a:schemeClr val="accent1"/>
          </a:lnRef>
          <a:fillRef idx="1">
            <a:schemeClr val="lt1"/>
          </a:fillRef>
          <a:effectRef idx="0">
            <a:schemeClr val="accent1"/>
          </a:effectRef>
          <a:fontRef idx="minor">
            <a:schemeClr val="dk1"/>
          </a:fontRef>
        </p:style>
        <p:txBody>
          <a:bodyPr rtlCol="0" anchor="ctr"/>
          <a:lstStyle/>
          <a:p>
            <a:pPr algn="ctr"/>
            <a:r>
              <a:rPr lang="en-GB" sz="1400">
                <a:latin typeface="Arial" panose="020B0604020202020204" pitchFamily="34" charset="0"/>
              </a:rPr>
              <a:t>EAG</a:t>
            </a:r>
          </a:p>
        </p:txBody>
      </p:sp>
      <p:sp>
        <p:nvSpPr>
          <p:cNvPr id="25" name="Rectangle: Rounded Corners 24">
            <a:extLst>
              <a:ext uri="{FF2B5EF4-FFF2-40B4-BE49-F238E27FC236}">
                <a16:creationId xmlns:a16="http://schemas.microsoft.com/office/drawing/2014/main" id="{77FE8447-846D-8CE2-05A1-1FE43E99DD70}"/>
              </a:ext>
            </a:extLst>
          </p:cNvPr>
          <p:cNvSpPr/>
          <p:nvPr/>
        </p:nvSpPr>
        <p:spPr>
          <a:xfrm>
            <a:off x="3967375" y="2187163"/>
            <a:ext cx="850900" cy="295598"/>
          </a:xfrm>
          <a:prstGeom prst="roundRect">
            <a:avLst/>
          </a:prstGeom>
          <a:ln>
            <a:solidFill>
              <a:schemeClr val="tx2"/>
            </a:solidFill>
          </a:ln>
        </p:spPr>
        <p:style>
          <a:lnRef idx="2">
            <a:schemeClr val="accent1"/>
          </a:lnRef>
          <a:fillRef idx="1">
            <a:schemeClr val="lt1"/>
          </a:fillRef>
          <a:effectRef idx="0">
            <a:schemeClr val="accent1"/>
          </a:effectRef>
          <a:fontRef idx="minor">
            <a:schemeClr val="dk1"/>
          </a:fontRef>
        </p:style>
        <p:txBody>
          <a:bodyPr rtlCol="0" anchor="ctr"/>
          <a:lstStyle/>
          <a:p>
            <a:pPr algn="ctr"/>
            <a:r>
              <a:rPr lang="en-GB" sz="1400">
                <a:latin typeface="Arial" panose="020B0604020202020204" pitchFamily="34" charset="0"/>
              </a:rPr>
              <a:t>EAG</a:t>
            </a:r>
          </a:p>
        </p:txBody>
      </p:sp>
      <p:cxnSp>
        <p:nvCxnSpPr>
          <p:cNvPr id="26" name="Straight Arrow Connector 25">
            <a:extLst>
              <a:ext uri="{FF2B5EF4-FFF2-40B4-BE49-F238E27FC236}">
                <a16:creationId xmlns:a16="http://schemas.microsoft.com/office/drawing/2014/main" id="{4FF05D07-1DA2-92AA-EC07-83A93F62619C}"/>
              </a:ext>
            </a:extLst>
          </p:cNvPr>
          <p:cNvCxnSpPr>
            <a:cxnSpLocks/>
          </p:cNvCxnSpPr>
          <p:nvPr/>
        </p:nvCxnSpPr>
        <p:spPr>
          <a:xfrm flipH="1">
            <a:off x="4172841" y="2488923"/>
            <a:ext cx="206897" cy="414776"/>
          </a:xfrm>
          <a:prstGeom prst="straightConnector1">
            <a:avLst/>
          </a:prstGeom>
          <a:ln>
            <a:solidFill>
              <a:schemeClr val="tx2"/>
            </a:solidFill>
            <a:tailEnd type="triangle"/>
          </a:ln>
        </p:spPr>
        <p:style>
          <a:lnRef idx="1">
            <a:schemeClr val="accent1"/>
          </a:lnRef>
          <a:fillRef idx="0">
            <a:schemeClr val="accent1"/>
          </a:fillRef>
          <a:effectRef idx="0">
            <a:schemeClr val="accent1"/>
          </a:effectRef>
          <a:fontRef idx="minor">
            <a:schemeClr val="tx1"/>
          </a:fontRef>
        </p:style>
      </p:cxnSp>
      <p:cxnSp>
        <p:nvCxnSpPr>
          <p:cNvPr id="28" name="Straight Arrow Connector 27">
            <a:extLst>
              <a:ext uri="{FF2B5EF4-FFF2-40B4-BE49-F238E27FC236}">
                <a16:creationId xmlns:a16="http://schemas.microsoft.com/office/drawing/2014/main" id="{5919DBEA-EC19-0E2C-B4C5-0203D22C3C32}"/>
              </a:ext>
            </a:extLst>
          </p:cNvPr>
          <p:cNvCxnSpPr>
            <a:cxnSpLocks/>
          </p:cNvCxnSpPr>
          <p:nvPr/>
        </p:nvCxnSpPr>
        <p:spPr>
          <a:xfrm flipH="1">
            <a:off x="2608625" y="5274907"/>
            <a:ext cx="206897" cy="419737"/>
          </a:xfrm>
          <a:prstGeom prst="straightConnector1">
            <a:avLst/>
          </a:prstGeom>
          <a:ln>
            <a:tailEnd type="triangle"/>
          </a:ln>
        </p:spPr>
        <p:style>
          <a:lnRef idx="1">
            <a:schemeClr val="accent5"/>
          </a:lnRef>
          <a:fillRef idx="0">
            <a:schemeClr val="accent5"/>
          </a:fillRef>
          <a:effectRef idx="0">
            <a:schemeClr val="accent5"/>
          </a:effectRef>
          <a:fontRef idx="minor">
            <a:schemeClr val="tx1"/>
          </a:fontRef>
        </p:style>
      </p:cxnSp>
      <p:sp>
        <p:nvSpPr>
          <p:cNvPr id="30" name="Rectangle: Rounded Corners 29">
            <a:extLst>
              <a:ext uri="{FF2B5EF4-FFF2-40B4-BE49-F238E27FC236}">
                <a16:creationId xmlns:a16="http://schemas.microsoft.com/office/drawing/2014/main" id="{A0290E93-3C4A-8E63-3E90-18A9A73233BF}"/>
              </a:ext>
            </a:extLst>
          </p:cNvPr>
          <p:cNvSpPr/>
          <p:nvPr/>
        </p:nvSpPr>
        <p:spPr>
          <a:xfrm>
            <a:off x="10020704" y="4645663"/>
            <a:ext cx="850900" cy="295598"/>
          </a:xfrm>
          <a:prstGeom prst="roundRect">
            <a:avLst/>
          </a:prstGeom>
          <a:ln>
            <a:solidFill>
              <a:srgbClr val="00B050"/>
            </a:solidFill>
          </a:ln>
        </p:spPr>
        <p:style>
          <a:lnRef idx="2">
            <a:schemeClr val="accent1"/>
          </a:lnRef>
          <a:fillRef idx="1">
            <a:schemeClr val="lt1"/>
          </a:fillRef>
          <a:effectRef idx="0">
            <a:schemeClr val="accent1"/>
          </a:effectRef>
          <a:fontRef idx="minor">
            <a:schemeClr val="dk1"/>
          </a:fontRef>
        </p:style>
        <p:txBody>
          <a:bodyPr rtlCol="0" anchor="ctr"/>
          <a:lstStyle/>
          <a:p>
            <a:pPr algn="ctr"/>
            <a:r>
              <a:rPr lang="en-GB" sz="1400">
                <a:latin typeface="Arial" panose="020B0604020202020204" pitchFamily="34" charset="0"/>
              </a:rPr>
              <a:t>EAG</a:t>
            </a:r>
          </a:p>
        </p:txBody>
      </p:sp>
      <p:cxnSp>
        <p:nvCxnSpPr>
          <p:cNvPr id="31" name="Straight Arrow Connector 30">
            <a:extLst>
              <a:ext uri="{FF2B5EF4-FFF2-40B4-BE49-F238E27FC236}">
                <a16:creationId xmlns:a16="http://schemas.microsoft.com/office/drawing/2014/main" id="{0F1070EE-72FD-FF59-7120-B59C49AA9D6D}"/>
              </a:ext>
            </a:extLst>
          </p:cNvPr>
          <p:cNvCxnSpPr>
            <a:cxnSpLocks/>
          </p:cNvCxnSpPr>
          <p:nvPr/>
        </p:nvCxnSpPr>
        <p:spPr>
          <a:xfrm flipH="1">
            <a:off x="9479926" y="4911050"/>
            <a:ext cx="540778" cy="745189"/>
          </a:xfrm>
          <a:prstGeom prst="straightConnector1">
            <a:avLst/>
          </a:prstGeom>
          <a:ln>
            <a:tailEnd type="triangle"/>
          </a:ln>
        </p:spPr>
        <p:style>
          <a:lnRef idx="1">
            <a:schemeClr val="accent5"/>
          </a:lnRef>
          <a:fillRef idx="0">
            <a:schemeClr val="accent5"/>
          </a:fillRef>
          <a:effectRef idx="0">
            <a:schemeClr val="accent5"/>
          </a:effectRef>
          <a:fontRef idx="minor">
            <a:schemeClr val="tx1"/>
          </a:fontRef>
        </p:style>
      </p:cxnSp>
      <p:sp>
        <p:nvSpPr>
          <p:cNvPr id="6" name="Rectangle: Rounded Corners 5">
            <a:extLst>
              <a:ext uri="{FF2B5EF4-FFF2-40B4-BE49-F238E27FC236}">
                <a16:creationId xmlns:a16="http://schemas.microsoft.com/office/drawing/2014/main" id="{ABABD2BB-05A0-C8D0-9F73-B40B63C3BAA9}"/>
              </a:ext>
            </a:extLst>
          </p:cNvPr>
          <p:cNvSpPr/>
          <p:nvPr/>
        </p:nvSpPr>
        <p:spPr>
          <a:xfrm>
            <a:off x="9704961" y="2265874"/>
            <a:ext cx="850900" cy="295598"/>
          </a:xfrm>
          <a:prstGeom prst="roundRect">
            <a:avLst/>
          </a:prstGeom>
          <a:ln>
            <a:solidFill>
              <a:schemeClr val="tx2"/>
            </a:solidFill>
          </a:ln>
        </p:spPr>
        <p:style>
          <a:lnRef idx="2">
            <a:schemeClr val="accent1"/>
          </a:lnRef>
          <a:fillRef idx="1">
            <a:schemeClr val="lt1"/>
          </a:fillRef>
          <a:effectRef idx="0">
            <a:schemeClr val="accent1"/>
          </a:effectRef>
          <a:fontRef idx="minor">
            <a:schemeClr val="dk1"/>
          </a:fontRef>
        </p:style>
        <p:txBody>
          <a:bodyPr rtlCol="0" anchor="ctr"/>
          <a:lstStyle/>
          <a:p>
            <a:pPr algn="ctr"/>
            <a:r>
              <a:rPr lang="en-GB" sz="1400">
                <a:latin typeface="Arial" panose="020B0604020202020204" pitchFamily="34" charset="0"/>
              </a:rPr>
              <a:t>EAG</a:t>
            </a:r>
          </a:p>
        </p:txBody>
      </p:sp>
      <p:cxnSp>
        <p:nvCxnSpPr>
          <p:cNvPr id="8" name="Straight Arrow Connector 7">
            <a:extLst>
              <a:ext uri="{FF2B5EF4-FFF2-40B4-BE49-F238E27FC236}">
                <a16:creationId xmlns:a16="http://schemas.microsoft.com/office/drawing/2014/main" id="{9FBC57FC-9A4F-9EEF-6F35-695C042F047B}"/>
              </a:ext>
            </a:extLst>
          </p:cNvPr>
          <p:cNvCxnSpPr>
            <a:cxnSpLocks/>
          </p:cNvCxnSpPr>
          <p:nvPr/>
        </p:nvCxnSpPr>
        <p:spPr>
          <a:xfrm flipH="1">
            <a:off x="9543418" y="2565270"/>
            <a:ext cx="206897" cy="414776"/>
          </a:xfrm>
          <a:prstGeom prst="straightConnector1">
            <a:avLst/>
          </a:prstGeom>
          <a:ln>
            <a:solidFill>
              <a:schemeClr val="tx2"/>
            </a:solidFill>
            <a:tailEnd type="triangle"/>
          </a:ln>
        </p:spPr>
        <p:style>
          <a:lnRef idx="1">
            <a:schemeClr val="accent1"/>
          </a:lnRef>
          <a:fillRef idx="0">
            <a:schemeClr val="accent1"/>
          </a:fillRef>
          <a:effectRef idx="0">
            <a:schemeClr val="accent1"/>
          </a:effectRef>
          <a:fontRef idx="minor">
            <a:schemeClr val="tx1"/>
          </a:fontRef>
        </p:style>
      </p:cxnSp>
      <p:sp>
        <p:nvSpPr>
          <p:cNvPr id="5" name="Rectangle 4">
            <a:extLst>
              <a:ext uri="{FF2B5EF4-FFF2-40B4-BE49-F238E27FC236}">
                <a16:creationId xmlns:a16="http://schemas.microsoft.com/office/drawing/2014/main" id="{732217E7-0287-A85F-2CC8-68BF13B2C23B}"/>
              </a:ext>
            </a:extLst>
          </p:cNvPr>
          <p:cNvSpPr/>
          <p:nvPr/>
        </p:nvSpPr>
        <p:spPr>
          <a:xfrm>
            <a:off x="199417" y="1174968"/>
            <a:ext cx="5454157" cy="2565043"/>
          </a:xfrm>
          <a:prstGeom prst="rect">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GB"/>
          </a:p>
        </p:txBody>
      </p:sp>
      <p:sp>
        <p:nvSpPr>
          <p:cNvPr id="9" name="Rectangle 8">
            <a:extLst>
              <a:ext uri="{FF2B5EF4-FFF2-40B4-BE49-F238E27FC236}">
                <a16:creationId xmlns:a16="http://schemas.microsoft.com/office/drawing/2014/main" id="{B0F39A06-E443-DB43-8AD3-CDF7815506EC}"/>
              </a:ext>
            </a:extLst>
          </p:cNvPr>
          <p:cNvSpPr/>
          <p:nvPr/>
        </p:nvSpPr>
        <p:spPr>
          <a:xfrm>
            <a:off x="6047209" y="1185357"/>
            <a:ext cx="5454157" cy="2565043"/>
          </a:xfrm>
          <a:prstGeom prst="rect">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GB"/>
          </a:p>
        </p:txBody>
      </p:sp>
      <p:sp>
        <p:nvSpPr>
          <p:cNvPr id="32" name="Rectangle 31">
            <a:extLst>
              <a:ext uri="{FF2B5EF4-FFF2-40B4-BE49-F238E27FC236}">
                <a16:creationId xmlns:a16="http://schemas.microsoft.com/office/drawing/2014/main" id="{E31FDA90-6CBC-AB4A-1212-BB6A287371A0}"/>
              </a:ext>
            </a:extLst>
          </p:cNvPr>
          <p:cNvSpPr/>
          <p:nvPr/>
        </p:nvSpPr>
        <p:spPr>
          <a:xfrm>
            <a:off x="224095" y="4126535"/>
            <a:ext cx="5454157" cy="2191897"/>
          </a:xfrm>
          <a:prstGeom prst="rect">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GB"/>
          </a:p>
        </p:txBody>
      </p:sp>
      <p:sp>
        <p:nvSpPr>
          <p:cNvPr id="33" name="Rectangle 32">
            <a:extLst>
              <a:ext uri="{FF2B5EF4-FFF2-40B4-BE49-F238E27FC236}">
                <a16:creationId xmlns:a16="http://schemas.microsoft.com/office/drawing/2014/main" id="{0E2E937D-3992-B41D-AC29-FE0F882256F1}"/>
              </a:ext>
            </a:extLst>
          </p:cNvPr>
          <p:cNvSpPr/>
          <p:nvPr/>
        </p:nvSpPr>
        <p:spPr>
          <a:xfrm>
            <a:off x="6047208" y="4126535"/>
            <a:ext cx="5454157" cy="2191897"/>
          </a:xfrm>
          <a:prstGeom prst="rect">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9851271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descr="Background: Leber's hereditary optic neuropathy (LHON)">
            <a:extLst>
              <a:ext uri="{FF2B5EF4-FFF2-40B4-BE49-F238E27FC236}">
                <a16:creationId xmlns:a16="http://schemas.microsoft.com/office/drawing/2014/main" id="{DC654D5C-77B6-05FC-416F-4530E9520D25}"/>
              </a:ext>
            </a:extLst>
          </p:cNvPr>
          <p:cNvSpPr>
            <a:spLocks noGrp="1"/>
          </p:cNvSpPr>
          <p:nvPr>
            <p:ph type="title"/>
          </p:nvPr>
        </p:nvSpPr>
        <p:spPr>
          <a:xfrm>
            <a:off x="374904" y="220680"/>
            <a:ext cx="11250785" cy="538326"/>
          </a:xfrm>
        </p:spPr>
        <p:txBody>
          <a:bodyPr>
            <a:normAutofit/>
          </a:bodyPr>
          <a:lstStyle/>
          <a:p>
            <a:r>
              <a:rPr lang="en-GB"/>
              <a:t>Background: Advanced neuroendocrine tumours</a:t>
            </a:r>
          </a:p>
        </p:txBody>
      </p:sp>
      <p:sp>
        <p:nvSpPr>
          <p:cNvPr id="3" name="Text Placeholder 5">
            <a:extLst>
              <a:ext uri="{FF2B5EF4-FFF2-40B4-BE49-F238E27FC236}">
                <a16:creationId xmlns:a16="http://schemas.microsoft.com/office/drawing/2014/main" id="{B1D5C734-B877-8D0F-6B58-5D368FEEE5DD}"/>
              </a:ext>
            </a:extLst>
          </p:cNvPr>
          <p:cNvSpPr txBox="1">
            <a:spLocks/>
          </p:cNvSpPr>
          <p:nvPr/>
        </p:nvSpPr>
        <p:spPr>
          <a:xfrm>
            <a:off x="2833340" y="613204"/>
            <a:ext cx="8434846" cy="583208"/>
          </a:xfrm>
          <a:prstGeom prst="rect">
            <a:avLst/>
          </a:prstGeom>
        </p:spPr>
        <p:txBody>
          <a:bodyPr vert="horz" lIns="91440" tIns="45720" rIns="91440" bIns="45720" rtlCol="0">
            <a:noAutofit/>
          </a:bodyPr>
          <a:lstStyle>
            <a:lvl1pPr marL="0" indent="0" algn="l" defTabSz="914400" rtl="0" eaLnBrk="1" latinLnBrk="0" hangingPunct="1">
              <a:lnSpc>
                <a:spcPct val="114000"/>
              </a:lnSpc>
              <a:spcBef>
                <a:spcPts val="1000"/>
              </a:spcBef>
              <a:buFont typeface="Arial" panose="020B0604020202020204" pitchFamily="34" charset="0"/>
              <a:buNone/>
              <a:defRPr sz="1800" kern="1200">
                <a:solidFill>
                  <a:schemeClr val="tx1"/>
                </a:solidFill>
                <a:latin typeface="Lato" panose="020F0502020204030203" pitchFamily="34" charset="0"/>
                <a:ea typeface="Lato" panose="020F0502020204030203" pitchFamily="34" charset="0"/>
                <a:cs typeface="Lato" panose="020F0502020204030203" pitchFamily="34" charset="0"/>
              </a:defRPr>
            </a:lvl1pPr>
            <a:lvl2pPr marL="685800" indent="-228600" algn="l" defTabSz="914400" rtl="0" eaLnBrk="1" latinLnBrk="0" hangingPunct="1">
              <a:lnSpc>
                <a:spcPct val="114000"/>
              </a:lnSpc>
              <a:spcBef>
                <a:spcPts val="500"/>
              </a:spcBef>
              <a:buFont typeface="Arial" panose="020B0604020202020204" pitchFamily="34" charset="0"/>
              <a:buChar char="•"/>
              <a:defRPr sz="1800" kern="1200">
                <a:solidFill>
                  <a:schemeClr val="tx1"/>
                </a:solidFill>
                <a:latin typeface="Lato" panose="020F0502020204030203" pitchFamily="34" charset="0"/>
                <a:ea typeface="Lato" panose="020F0502020204030203" pitchFamily="34" charset="0"/>
                <a:cs typeface="+mn-cs"/>
              </a:defRPr>
            </a:lvl2pPr>
            <a:lvl3pPr marL="1143000" indent="-228600" algn="l" defTabSz="914400" rtl="0" eaLnBrk="1" latinLnBrk="0" hangingPunct="1">
              <a:lnSpc>
                <a:spcPct val="114000"/>
              </a:lnSpc>
              <a:spcBef>
                <a:spcPts val="500"/>
              </a:spcBef>
              <a:buFont typeface="Arial" panose="020B0604020202020204" pitchFamily="34" charset="0"/>
              <a:buChar char="•"/>
              <a:defRPr sz="1800" kern="1200">
                <a:solidFill>
                  <a:schemeClr val="tx1"/>
                </a:solidFill>
                <a:latin typeface="Lato" panose="020F0502020204030203" pitchFamily="34" charset="0"/>
                <a:ea typeface="Lato" panose="020F0502020204030203" pitchFamily="34" charset="0"/>
                <a:cs typeface="+mn-cs"/>
              </a:defRPr>
            </a:lvl3pPr>
            <a:lvl4pPr marL="1600200" indent="-228600" algn="l" defTabSz="914400" rtl="0" eaLnBrk="1" latinLnBrk="0" hangingPunct="1">
              <a:lnSpc>
                <a:spcPct val="114000"/>
              </a:lnSpc>
              <a:spcBef>
                <a:spcPts val="500"/>
              </a:spcBef>
              <a:buFont typeface="Arial" panose="020B0604020202020204" pitchFamily="34" charset="0"/>
              <a:buChar char="•"/>
              <a:defRPr sz="1800" kern="1200">
                <a:solidFill>
                  <a:schemeClr val="tx1"/>
                </a:solidFill>
                <a:latin typeface="Lato" panose="020F0502020204030203" pitchFamily="34" charset="0"/>
                <a:ea typeface="Lato" panose="020F0502020204030203" pitchFamily="34" charset="0"/>
                <a:cs typeface="+mn-cs"/>
              </a:defRPr>
            </a:lvl4pPr>
            <a:lvl5pPr marL="2057400" indent="-228600" algn="l" defTabSz="914400" rtl="0" eaLnBrk="1" latinLnBrk="0" hangingPunct="1">
              <a:lnSpc>
                <a:spcPct val="114000"/>
              </a:lnSpc>
              <a:spcBef>
                <a:spcPts val="500"/>
              </a:spcBef>
              <a:buFont typeface="Arial" panose="020B0604020202020204" pitchFamily="34" charset="0"/>
              <a:buChar char="•"/>
              <a:defRPr sz="1800" kern="1200">
                <a:solidFill>
                  <a:schemeClr val="tx1"/>
                </a:solidFill>
                <a:latin typeface="Lato" panose="020F0502020204030203" pitchFamily="34" charset="0"/>
                <a:ea typeface="Lato" panose="020F0502020204030203" pitchFamily="34"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GB" sz="2000">
              <a:latin typeface="Arial" panose="020B0604020202020204" pitchFamily="34" charset="0"/>
              <a:cs typeface="Arial" panose="020B0604020202020204" pitchFamily="34" charset="0"/>
            </a:endParaRPr>
          </a:p>
        </p:txBody>
      </p:sp>
      <p:sp>
        <p:nvSpPr>
          <p:cNvPr id="6" name="Text Placeholder 2" descr="Present back ground of Leber's hereditary optic neuropathy including causes, epidemiology, symptoms, prognosis and current treatments">
            <a:extLst>
              <a:ext uri="{FF2B5EF4-FFF2-40B4-BE49-F238E27FC236}">
                <a16:creationId xmlns:a16="http://schemas.microsoft.com/office/drawing/2014/main" id="{56E1BFA5-072D-0E62-B828-51DF67526C31}"/>
              </a:ext>
            </a:extLst>
          </p:cNvPr>
          <p:cNvSpPr>
            <a:spLocks noGrp="1"/>
          </p:cNvSpPr>
          <p:nvPr>
            <p:ph type="body" sz="quarter" idx="12"/>
          </p:nvPr>
        </p:nvSpPr>
        <p:spPr>
          <a:xfrm>
            <a:off x="374904" y="759006"/>
            <a:ext cx="11622655" cy="5229292"/>
          </a:xfrm>
          <a:solidFill>
            <a:schemeClr val="bg1"/>
          </a:solidFill>
          <a:ln w="28575">
            <a:solidFill>
              <a:schemeClr val="accent1"/>
            </a:solidFill>
          </a:ln>
        </p:spPr>
        <p:txBody>
          <a:bodyPr/>
          <a:lstStyle/>
          <a:p>
            <a:pPr>
              <a:lnSpc>
                <a:spcPct val="113000"/>
              </a:lnSpc>
              <a:spcBef>
                <a:spcPts val="0"/>
              </a:spcBef>
            </a:pPr>
            <a:r>
              <a:rPr lang="en-GB" sz="2000" b="1" dirty="0"/>
              <a:t>Classification and epidemiology </a:t>
            </a:r>
          </a:p>
          <a:p>
            <a:pPr marL="285750" indent="-285750">
              <a:lnSpc>
                <a:spcPct val="113000"/>
              </a:lnSpc>
              <a:spcBef>
                <a:spcPts val="0"/>
              </a:spcBef>
              <a:buFont typeface="Arial" panose="020B0604020202020204" pitchFamily="34" charset="0"/>
              <a:buChar char="•"/>
            </a:pPr>
            <a:r>
              <a:rPr lang="en-GB" sz="2000" dirty="0"/>
              <a:t>Heterogenous group of rare tumours which can sometimes present asymptomatically and can develop throughout the body</a:t>
            </a:r>
          </a:p>
          <a:p>
            <a:pPr marL="285750" indent="-285750">
              <a:lnSpc>
                <a:spcPct val="113000"/>
              </a:lnSpc>
              <a:spcBef>
                <a:spcPts val="0"/>
              </a:spcBef>
              <a:buFont typeface="Arial" panose="020B0604020202020204" pitchFamily="34" charset="0"/>
              <a:buChar char="•"/>
            </a:pPr>
            <a:r>
              <a:rPr lang="en-GB" sz="2000" dirty="0"/>
              <a:t>Grouping based on location of primary tumour site → pancreas (pancreatic neuroendocrine tumours: </a:t>
            </a:r>
            <a:r>
              <a:rPr lang="en-GB" sz="2000" dirty="0" err="1"/>
              <a:t>pNETs</a:t>
            </a:r>
            <a:r>
              <a:rPr lang="en-GB" sz="2000" dirty="0"/>
              <a:t>) or any other location (extra-pancreatic neuroendocrine tumours: </a:t>
            </a:r>
            <a:r>
              <a:rPr lang="en-GB" sz="2000" dirty="0" err="1"/>
              <a:t>epNETs</a:t>
            </a:r>
            <a:r>
              <a:rPr lang="en-GB" sz="2000" dirty="0"/>
              <a:t>)</a:t>
            </a:r>
          </a:p>
          <a:p>
            <a:pPr marL="285750" indent="-285750">
              <a:lnSpc>
                <a:spcPct val="113000"/>
              </a:lnSpc>
              <a:spcBef>
                <a:spcPts val="0"/>
              </a:spcBef>
              <a:buFont typeface="Arial" panose="020B0604020202020204" pitchFamily="34" charset="0"/>
              <a:buChar char="•"/>
            </a:pPr>
            <a:r>
              <a:rPr lang="en-GB" sz="2000" dirty="0"/>
              <a:t>Usually classified by primary tumour site, histological characteristics, stage and functional status</a:t>
            </a:r>
          </a:p>
          <a:p>
            <a:pPr marL="285750" indent="-285750">
              <a:lnSpc>
                <a:spcPct val="113000"/>
              </a:lnSpc>
              <a:spcBef>
                <a:spcPts val="0"/>
              </a:spcBef>
              <a:buFont typeface="Arial" panose="020B0604020202020204" pitchFamily="34" charset="0"/>
              <a:buChar char="•"/>
            </a:pPr>
            <a:r>
              <a:rPr lang="en-GB" sz="2000" dirty="0"/>
              <a:t>~3,600 estimated people eligible in England</a:t>
            </a:r>
          </a:p>
          <a:p>
            <a:pPr>
              <a:lnSpc>
                <a:spcPct val="113000"/>
              </a:lnSpc>
              <a:spcBef>
                <a:spcPts val="0"/>
              </a:spcBef>
            </a:pPr>
            <a:r>
              <a:rPr lang="en-GB" sz="2000" b="1" dirty="0"/>
              <a:t>Causes</a:t>
            </a:r>
          </a:p>
          <a:p>
            <a:pPr marL="285750" indent="-285750">
              <a:lnSpc>
                <a:spcPct val="113000"/>
              </a:lnSpc>
              <a:spcBef>
                <a:spcPts val="0"/>
              </a:spcBef>
              <a:buFont typeface="Arial" panose="020B0604020202020204" pitchFamily="34" charset="0"/>
              <a:buChar char="•"/>
            </a:pPr>
            <a:r>
              <a:rPr lang="en-GB" sz="2000" dirty="0"/>
              <a:t>Family history of cancers (lung, stomach, pancreas, small intestine, colon and appendix)</a:t>
            </a:r>
          </a:p>
          <a:p>
            <a:pPr marL="285750" indent="-285750">
              <a:lnSpc>
                <a:spcPct val="113000"/>
              </a:lnSpc>
              <a:spcBef>
                <a:spcPts val="0"/>
              </a:spcBef>
              <a:buFont typeface="Arial" panose="020B0604020202020204" pitchFamily="34" charset="0"/>
              <a:buChar char="•"/>
            </a:pPr>
            <a:r>
              <a:rPr lang="en-GB" sz="2000" dirty="0"/>
              <a:t>High BMI, diabetes, smoking and alcohol are potential risk factors</a:t>
            </a:r>
          </a:p>
          <a:p>
            <a:pPr>
              <a:lnSpc>
                <a:spcPct val="113000"/>
              </a:lnSpc>
              <a:spcBef>
                <a:spcPts val="0"/>
              </a:spcBef>
            </a:pPr>
            <a:r>
              <a:rPr lang="en-GB" sz="2000" b="1" dirty="0"/>
              <a:t>Symptoms and prognosis</a:t>
            </a:r>
          </a:p>
          <a:p>
            <a:pPr marL="285750" indent="-285750">
              <a:lnSpc>
                <a:spcPct val="113000"/>
              </a:lnSpc>
              <a:spcBef>
                <a:spcPts val="0"/>
              </a:spcBef>
              <a:buFont typeface="Arial" panose="020B0604020202020204" pitchFamily="34" charset="0"/>
              <a:buChar char="•"/>
            </a:pPr>
            <a:r>
              <a:rPr lang="en-GB" sz="2000" dirty="0"/>
              <a:t>Depends on location of tumour and examples may include pain, tiredness, diarrhoea, nausea, rectal bleeding, shortness of breath, hypoglycaemia and weight loss</a:t>
            </a:r>
          </a:p>
          <a:p>
            <a:pPr marL="285750" indent="-285750">
              <a:lnSpc>
                <a:spcPct val="113000"/>
              </a:lnSpc>
              <a:spcBef>
                <a:spcPts val="0"/>
              </a:spcBef>
              <a:buFont typeface="Arial" panose="020B0604020202020204" pitchFamily="34" charset="0"/>
              <a:buChar char="•"/>
            </a:pPr>
            <a:r>
              <a:rPr lang="en-GB" sz="2000" dirty="0"/>
              <a:t>5-year survival rates for stage 4 are less than 50% regardless of primary site, with the lowest being lung (12%), colon (18%), stomach (21%), rectum (22%) and pancreas (26%)</a:t>
            </a:r>
          </a:p>
        </p:txBody>
      </p:sp>
      <p:sp>
        <p:nvSpPr>
          <p:cNvPr id="5" name="Text Placeholder 13">
            <a:extLst>
              <a:ext uri="{FF2B5EF4-FFF2-40B4-BE49-F238E27FC236}">
                <a16:creationId xmlns:a16="http://schemas.microsoft.com/office/drawing/2014/main" id="{254143D2-E2C1-9C9B-2682-7ECD1826EE50}"/>
              </a:ext>
            </a:extLst>
          </p:cNvPr>
          <p:cNvSpPr txBox="1">
            <a:spLocks/>
          </p:cNvSpPr>
          <p:nvPr/>
        </p:nvSpPr>
        <p:spPr>
          <a:xfrm>
            <a:off x="3514133" y="6409522"/>
            <a:ext cx="9301626" cy="234203"/>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1400" kern="1200">
                <a:solidFill>
                  <a:schemeClr val="tx1"/>
                </a:solidFill>
                <a:latin typeface="+mn-lt"/>
                <a:ea typeface="Inter" charset="0"/>
                <a:cs typeface="Inter"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1600">
                <a:latin typeface="Arial" panose="020B0604020202020204" pitchFamily="34" charset="0"/>
                <a:ea typeface="Lato" panose="020F0502020204030203" pitchFamily="34" charset="0"/>
                <a:cs typeface="Arial" panose="020B0604020202020204" pitchFamily="34" charset="0"/>
              </a:rPr>
              <a:t>Abbreviations: BMI, body mass index</a:t>
            </a:r>
          </a:p>
        </p:txBody>
      </p:sp>
    </p:spTree>
    <p:extLst>
      <p:ext uri="{BB962C8B-B14F-4D97-AF65-F5344CB8AC3E}">
        <p14:creationId xmlns:p14="http://schemas.microsoft.com/office/powerpoint/2010/main" val="8078567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B3BCA8F-4350-47A4-7CF0-400F742A54A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12AD69B-6FBB-276D-4CE6-B7A819894AE8}"/>
              </a:ext>
            </a:extLst>
          </p:cNvPr>
          <p:cNvSpPr>
            <a:spLocks noGrp="1"/>
          </p:cNvSpPr>
          <p:nvPr>
            <p:ph type="title"/>
          </p:nvPr>
        </p:nvSpPr>
        <p:spPr>
          <a:xfrm>
            <a:off x="141547" y="154377"/>
            <a:ext cx="11473765" cy="551520"/>
          </a:xfrm>
        </p:spPr>
        <p:txBody>
          <a:bodyPr>
            <a:noAutofit/>
          </a:bodyPr>
          <a:lstStyle/>
          <a:p>
            <a:r>
              <a:rPr lang="en-GB" sz="3000">
                <a:latin typeface="Arial" panose="020B0604020202020204" pitchFamily="34" charset="0"/>
                <a:cs typeface="Arial" panose="020B0604020202020204" pitchFamily="34" charset="0"/>
              </a:rPr>
              <a:t>Issue </a:t>
            </a:r>
            <a:r>
              <a:rPr lang="en-GB" sz="3000"/>
              <a:t>7</a:t>
            </a:r>
            <a:r>
              <a:rPr lang="en-GB" sz="3000">
                <a:latin typeface="Arial" panose="020B0604020202020204" pitchFamily="34" charset="0"/>
                <a:cs typeface="Arial" panose="020B0604020202020204" pitchFamily="34" charset="0"/>
              </a:rPr>
              <a:t>:</a:t>
            </a:r>
            <a:r>
              <a:rPr lang="en-GB" sz="3000"/>
              <a:t> Health-state utility values</a:t>
            </a:r>
            <a:endParaRPr lang="en-GB" sz="3000">
              <a:latin typeface="Arial" panose="020B0604020202020204" pitchFamily="34" charset="0"/>
              <a:cs typeface="Arial" panose="020B0604020202020204" pitchFamily="34" charset="0"/>
            </a:endParaRPr>
          </a:p>
        </p:txBody>
      </p:sp>
      <p:sp>
        <p:nvSpPr>
          <p:cNvPr id="5" name="Text Placeholder 2" descr=" EAG consider baseline characteristics reasonably balanced/less imbalanced than unmatched population but:&#10;age of symptom onset is younger in SoC &#10;higher prevalence of milder T14484C in idebenone group &#10;Point estimates of negligible/negative long-term benefits are low and suggest PSM underestimates effect&#10;">
            <a:extLst>
              <a:ext uri="{FF2B5EF4-FFF2-40B4-BE49-F238E27FC236}">
                <a16:creationId xmlns:a16="http://schemas.microsoft.com/office/drawing/2014/main" id="{1DA9EB54-444E-A167-AC16-048049798B63}"/>
              </a:ext>
            </a:extLst>
          </p:cNvPr>
          <p:cNvSpPr txBox="1">
            <a:spLocks/>
          </p:cNvSpPr>
          <p:nvPr/>
        </p:nvSpPr>
        <p:spPr>
          <a:xfrm>
            <a:off x="168798" y="620574"/>
            <a:ext cx="11936147" cy="1452806"/>
          </a:xfrm>
          <a:prstGeom prst="rect">
            <a:avLst/>
          </a:prstGeom>
          <a:ln w="28575">
            <a:solidFill>
              <a:schemeClr val="tx1"/>
            </a:solidFill>
          </a:ln>
        </p:spPr>
        <p:txBody>
          <a:bodyPr vert="horz" lIns="91440" tIns="45720" rIns="91440" bIns="45720" rtlCol="0">
            <a:noAutofit/>
          </a:bodyPr>
          <a:lstStyle>
            <a:lvl1pPr marL="0" indent="0" algn="l" defTabSz="914400" rtl="0" eaLnBrk="1" latinLnBrk="0" hangingPunct="1">
              <a:lnSpc>
                <a:spcPct val="114000"/>
              </a:lnSpc>
              <a:spcBef>
                <a:spcPts val="1000"/>
              </a:spcBef>
              <a:buFont typeface="Arial" panose="020B0604020202020204" pitchFamily="34" charset="0"/>
              <a:buNone/>
              <a:defRPr sz="1800" kern="1200">
                <a:solidFill>
                  <a:schemeClr val="tx1"/>
                </a:solidFill>
                <a:latin typeface="Lato" panose="020F0502020204030203" pitchFamily="34" charset="0"/>
                <a:ea typeface="Lato" panose="020F0502020204030203" pitchFamily="34" charset="0"/>
                <a:cs typeface="Lato" panose="020F0502020204030203" pitchFamily="34" charset="0"/>
              </a:defRPr>
            </a:lvl1pPr>
            <a:lvl2pPr marL="685800" indent="-228600" algn="l" defTabSz="914400" rtl="0" eaLnBrk="1" latinLnBrk="0" hangingPunct="1">
              <a:lnSpc>
                <a:spcPct val="114000"/>
              </a:lnSpc>
              <a:spcBef>
                <a:spcPts val="500"/>
              </a:spcBef>
              <a:buFont typeface="Arial" panose="020B0604020202020204" pitchFamily="34" charset="0"/>
              <a:buChar char="•"/>
              <a:defRPr sz="1800" kern="1200">
                <a:solidFill>
                  <a:schemeClr val="tx1"/>
                </a:solidFill>
                <a:latin typeface="Lato" panose="020F0502020204030203" pitchFamily="34" charset="0"/>
                <a:ea typeface="Lato" panose="020F0502020204030203" pitchFamily="34" charset="0"/>
                <a:cs typeface="+mn-cs"/>
              </a:defRPr>
            </a:lvl2pPr>
            <a:lvl3pPr marL="1143000" indent="-228600" algn="l" defTabSz="914400" rtl="0" eaLnBrk="1" latinLnBrk="0" hangingPunct="1">
              <a:lnSpc>
                <a:spcPct val="114000"/>
              </a:lnSpc>
              <a:spcBef>
                <a:spcPts val="500"/>
              </a:spcBef>
              <a:buFont typeface="Arial" panose="020B0604020202020204" pitchFamily="34" charset="0"/>
              <a:buChar char="•"/>
              <a:defRPr sz="1800" kern="1200">
                <a:solidFill>
                  <a:schemeClr val="tx1"/>
                </a:solidFill>
                <a:latin typeface="Lato" panose="020F0502020204030203" pitchFamily="34" charset="0"/>
                <a:ea typeface="Lato" panose="020F0502020204030203" pitchFamily="34" charset="0"/>
                <a:cs typeface="+mn-cs"/>
              </a:defRPr>
            </a:lvl3pPr>
            <a:lvl4pPr marL="1600200" indent="-228600" algn="l" defTabSz="914400" rtl="0" eaLnBrk="1" latinLnBrk="0" hangingPunct="1">
              <a:lnSpc>
                <a:spcPct val="114000"/>
              </a:lnSpc>
              <a:spcBef>
                <a:spcPts val="500"/>
              </a:spcBef>
              <a:buFont typeface="Arial" panose="020B0604020202020204" pitchFamily="34" charset="0"/>
              <a:buChar char="•"/>
              <a:defRPr sz="1800" kern="1200">
                <a:solidFill>
                  <a:schemeClr val="tx1"/>
                </a:solidFill>
                <a:latin typeface="Lato" panose="020F0502020204030203" pitchFamily="34" charset="0"/>
                <a:ea typeface="Lato" panose="020F0502020204030203" pitchFamily="34" charset="0"/>
                <a:cs typeface="+mn-cs"/>
              </a:defRPr>
            </a:lvl4pPr>
            <a:lvl5pPr marL="2057400" indent="-228600" algn="l" defTabSz="914400" rtl="0" eaLnBrk="1" latinLnBrk="0" hangingPunct="1">
              <a:lnSpc>
                <a:spcPct val="114000"/>
              </a:lnSpc>
              <a:spcBef>
                <a:spcPts val="500"/>
              </a:spcBef>
              <a:buFont typeface="Arial" panose="020B0604020202020204" pitchFamily="34" charset="0"/>
              <a:buChar char="•"/>
              <a:defRPr sz="1800" kern="1200">
                <a:solidFill>
                  <a:schemeClr val="tx1"/>
                </a:solidFill>
                <a:latin typeface="Lato" panose="020F0502020204030203" pitchFamily="34" charset="0"/>
                <a:ea typeface="Lato" panose="020F0502020204030203" pitchFamily="34"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spcBef>
                <a:spcPts val="0"/>
              </a:spcBef>
            </a:pPr>
            <a:r>
              <a:rPr lang="en-GB" b="1">
                <a:latin typeface="Arial" panose="020B0604020202020204" pitchFamily="34" charset="0"/>
                <a:cs typeface="Arial" panose="020B0604020202020204" pitchFamily="34" charset="0"/>
              </a:rPr>
              <a:t>Company</a:t>
            </a:r>
          </a:p>
          <a:p>
            <a:pPr marL="285750" indent="-285750">
              <a:lnSpc>
                <a:spcPct val="100000"/>
              </a:lnSpc>
              <a:spcBef>
                <a:spcPts val="0"/>
              </a:spcBef>
              <a:buFont typeface="Arial" panose="020B0604020202020204" pitchFamily="34" charset="0"/>
              <a:buChar char="•"/>
            </a:pPr>
            <a:r>
              <a:rPr lang="en-GB">
                <a:latin typeface="Arial" panose="020B0604020202020204" pitchFamily="34" charset="0"/>
                <a:cs typeface="Arial" panose="020B0604020202020204" pitchFamily="34" charset="0"/>
              </a:rPr>
              <a:t>Derived utility values for PF health state from EORTC QLQ-30 data collected in sub-study of CABINET</a:t>
            </a:r>
          </a:p>
          <a:p>
            <a:pPr marL="285750" indent="-285750">
              <a:lnSpc>
                <a:spcPct val="100000"/>
              </a:lnSpc>
              <a:spcBef>
                <a:spcPts val="0"/>
              </a:spcBef>
              <a:buFont typeface="Arial" panose="020B0604020202020204" pitchFamily="34" charset="0"/>
              <a:buChar char="•"/>
            </a:pPr>
            <a:r>
              <a:rPr lang="en-GB">
                <a:latin typeface="Arial" panose="020B0604020202020204" pitchFamily="34" charset="0"/>
                <a:cs typeface="Arial" panose="020B0604020202020204" pitchFamily="34" charset="0"/>
              </a:rPr>
              <a:t>IPD were mapped to EQ-5D and then fitted to regression analysis to derive utility values</a:t>
            </a:r>
          </a:p>
          <a:p>
            <a:pPr marL="285750" indent="-285750">
              <a:lnSpc>
                <a:spcPct val="100000"/>
              </a:lnSpc>
              <a:spcBef>
                <a:spcPts val="0"/>
              </a:spcBef>
              <a:buFont typeface="Arial" panose="020B0604020202020204" pitchFamily="34" charset="0"/>
              <a:buChar char="•"/>
            </a:pPr>
            <a:r>
              <a:rPr lang="en-GB">
                <a:latin typeface="Arial" panose="020B0604020202020204" pitchFamily="34" charset="0"/>
                <a:cs typeface="Arial" panose="020B0604020202020204" pitchFamily="34" charset="0"/>
              </a:rPr>
              <a:t>Due to lack of post-progression data from sub-study, it used a relative decrement (sourced from Swinburn et al) to the CABINET PF data to inform the PD utility values </a:t>
            </a:r>
          </a:p>
        </p:txBody>
      </p:sp>
      <p:grpSp>
        <p:nvGrpSpPr>
          <p:cNvPr id="4" name="Group 3">
            <a:extLst>
              <a:ext uri="{FF2B5EF4-FFF2-40B4-BE49-F238E27FC236}">
                <a16:creationId xmlns:a16="http://schemas.microsoft.com/office/drawing/2014/main" id="{90AA46F5-20A2-31EE-4B32-D382E0E58FF8}"/>
              </a:ext>
            </a:extLst>
          </p:cNvPr>
          <p:cNvGrpSpPr/>
          <p:nvPr/>
        </p:nvGrpSpPr>
        <p:grpSpPr>
          <a:xfrm>
            <a:off x="4819650" y="6160982"/>
            <a:ext cx="5944510" cy="380770"/>
            <a:chOff x="1321403" y="5070034"/>
            <a:chExt cx="10005252" cy="794937"/>
          </a:xfrm>
        </p:grpSpPr>
        <p:sp>
          <p:nvSpPr>
            <p:cNvPr id="8" name="Rectangle 7" descr="Question to committee">
              <a:extLst>
                <a:ext uri="{FF2B5EF4-FFF2-40B4-BE49-F238E27FC236}">
                  <a16:creationId xmlns:a16="http://schemas.microsoft.com/office/drawing/2014/main" id="{2798DEF6-14FA-6F23-65FB-126AC46ED711}"/>
                </a:ext>
                <a:ext uri="{C183D7F6-B498-43B3-948B-1728B52AA6E4}">
                  <adec:decorative xmlns:adec="http://schemas.microsoft.com/office/drawing/2017/decorative" val="0"/>
                </a:ext>
              </a:extLst>
            </p:cNvPr>
            <p:cNvSpPr/>
            <p:nvPr/>
          </p:nvSpPr>
          <p:spPr>
            <a:xfrm>
              <a:off x="1611530" y="5070034"/>
              <a:ext cx="9715125" cy="794937"/>
            </a:xfrm>
            <a:prstGeom prst="rect">
              <a:avLst/>
            </a:prstGeom>
            <a:solidFill>
              <a:schemeClr val="accent3"/>
            </a:solidFill>
            <a:ln>
              <a:noFill/>
            </a:ln>
          </p:spPr>
          <p:style>
            <a:lnRef idx="0">
              <a:scrgbClr r="0" g="0" b="0"/>
            </a:lnRef>
            <a:fillRef idx="0">
              <a:scrgbClr r="0" g="0" b="0"/>
            </a:fillRef>
            <a:effectRef idx="0">
              <a:scrgbClr r="0" g="0" b="0"/>
            </a:effectRef>
            <a:fontRef idx="minor">
              <a:schemeClr val="lt1"/>
            </a:fontRef>
          </p:style>
          <p:txBody>
            <a:bodyPr lIns="252000" rtlCol="0" anchor="ctr"/>
            <a:lstStyle/>
            <a:p>
              <a:r>
                <a:rPr lang="en-GB">
                  <a:solidFill>
                    <a:schemeClr val="tx1"/>
                  </a:solidFill>
                  <a:latin typeface="Arial" panose="020B0604020202020204" pitchFamily="34" charset="0"/>
                  <a:ea typeface="Lato"/>
                  <a:cs typeface="Arial" panose="020B0604020202020204" pitchFamily="34" charset="0"/>
                </a:rPr>
                <a:t>Which PF &amp; PD utility values are most appropriate?</a:t>
              </a:r>
            </a:p>
          </p:txBody>
        </p:sp>
        <p:grpSp>
          <p:nvGrpSpPr>
            <p:cNvPr id="10" name="Group 9">
              <a:extLst>
                <a:ext uri="{FF2B5EF4-FFF2-40B4-BE49-F238E27FC236}">
                  <a16:creationId xmlns:a16="http://schemas.microsoft.com/office/drawing/2014/main" id="{05C7317D-582E-B339-01E9-8576CDA44198}"/>
                </a:ext>
                <a:ext uri="{C183D7F6-B498-43B3-948B-1728B52AA6E4}">
                  <adec:decorative xmlns:adec="http://schemas.microsoft.com/office/drawing/2017/decorative" val="1"/>
                </a:ext>
              </a:extLst>
            </p:cNvPr>
            <p:cNvGrpSpPr/>
            <p:nvPr/>
          </p:nvGrpSpPr>
          <p:grpSpPr>
            <a:xfrm>
              <a:off x="1321403" y="5140338"/>
              <a:ext cx="654330" cy="669357"/>
              <a:chOff x="-1575090" y="3878185"/>
              <a:chExt cx="654330" cy="669357"/>
            </a:xfrm>
          </p:grpSpPr>
          <p:sp>
            <p:nvSpPr>
              <p:cNvPr id="12" name="Oval 11">
                <a:extLst>
                  <a:ext uri="{FF2B5EF4-FFF2-40B4-BE49-F238E27FC236}">
                    <a16:creationId xmlns:a16="http://schemas.microsoft.com/office/drawing/2014/main" id="{C9319E77-0CFC-9744-D4C2-8CE3E9F3D771}"/>
                  </a:ext>
                  <a:ext uri="{C183D7F6-B498-43B3-948B-1728B52AA6E4}">
                    <adec:decorative xmlns:adec="http://schemas.microsoft.com/office/drawing/2017/decorative" val="1"/>
                  </a:ext>
                </a:extLst>
              </p:cNvPr>
              <p:cNvSpPr/>
              <p:nvPr/>
            </p:nvSpPr>
            <p:spPr>
              <a:xfrm>
                <a:off x="-1575090" y="3878185"/>
                <a:ext cx="654330" cy="654332"/>
              </a:xfrm>
              <a:prstGeom prst="ellipse">
                <a:avLst/>
              </a:prstGeom>
              <a:solidFill>
                <a:schemeClr val="accent3"/>
              </a:solidFill>
              <a:ln>
                <a:solidFill>
                  <a:schemeClr val="bg1"/>
                </a:solidFill>
              </a:ln>
            </p:spPr>
            <p:style>
              <a:lnRef idx="0">
                <a:scrgbClr r="0" g="0" b="0"/>
              </a:lnRef>
              <a:fillRef idx="0">
                <a:scrgbClr r="0" g="0" b="0"/>
              </a:fillRef>
              <a:effectRef idx="0">
                <a:scrgbClr r="0" g="0" b="0"/>
              </a:effectRef>
              <a:fontRef idx="minor">
                <a:schemeClr val="lt1"/>
              </a:fontRef>
            </p:style>
            <p:txBody>
              <a:bodyPr rtlCol="0" anchor="ctr"/>
              <a:lstStyle/>
              <a:p>
                <a:pPr algn="ctr"/>
                <a:endParaRPr lang="en-GB">
                  <a:latin typeface="Arial" panose="020B0604020202020204" pitchFamily="34" charset="0"/>
                </a:endParaRPr>
              </a:p>
            </p:txBody>
          </p:sp>
          <p:pic>
            <p:nvPicPr>
              <p:cNvPr id="13" name="Graphic 12" descr="Chat with solid fill">
                <a:extLst>
                  <a:ext uri="{FF2B5EF4-FFF2-40B4-BE49-F238E27FC236}">
                    <a16:creationId xmlns:a16="http://schemas.microsoft.com/office/drawing/2014/main" id="{F546D20E-AB5B-3647-3156-D964C9939413}"/>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472551" y="3893210"/>
                <a:ext cx="474907" cy="654332"/>
              </a:xfrm>
              <a:prstGeom prst="rect">
                <a:avLst/>
              </a:prstGeom>
            </p:spPr>
          </p:pic>
        </p:grpSp>
      </p:grpSp>
      <p:graphicFrame>
        <p:nvGraphicFramePr>
          <p:cNvPr id="7" name="Table 6">
            <a:extLst>
              <a:ext uri="{FF2B5EF4-FFF2-40B4-BE49-F238E27FC236}">
                <a16:creationId xmlns:a16="http://schemas.microsoft.com/office/drawing/2014/main" id="{C46C3D84-D715-C4E4-D0D4-E866A0820A4C}"/>
              </a:ext>
            </a:extLst>
          </p:cNvPr>
          <p:cNvGraphicFramePr>
            <a:graphicFrameLocks noGrp="1"/>
          </p:cNvGraphicFramePr>
          <p:nvPr>
            <p:extLst>
              <p:ext uri="{D42A27DB-BD31-4B8C-83A1-F6EECF244321}">
                <p14:modId xmlns:p14="http://schemas.microsoft.com/office/powerpoint/2010/main" val="3420033933"/>
              </p:ext>
            </p:extLst>
          </p:nvPr>
        </p:nvGraphicFramePr>
        <p:xfrm>
          <a:off x="168798" y="4762393"/>
          <a:ext cx="11908901" cy="1341120"/>
        </p:xfrm>
        <a:graphic>
          <a:graphicData uri="http://schemas.openxmlformats.org/drawingml/2006/table">
            <a:tbl>
              <a:tblPr firstRow="1" bandRow="1">
                <a:tableStyleId>{5C22544A-7EE6-4342-B048-85BDC9FD1C3A}</a:tableStyleId>
              </a:tblPr>
              <a:tblGrid>
                <a:gridCol w="859897">
                  <a:extLst>
                    <a:ext uri="{9D8B030D-6E8A-4147-A177-3AD203B41FA5}">
                      <a16:colId xmlns:a16="http://schemas.microsoft.com/office/drawing/2014/main" val="605887135"/>
                    </a:ext>
                  </a:extLst>
                </a:gridCol>
                <a:gridCol w="1104900">
                  <a:extLst>
                    <a:ext uri="{9D8B030D-6E8A-4147-A177-3AD203B41FA5}">
                      <a16:colId xmlns:a16="http://schemas.microsoft.com/office/drawing/2014/main" val="3675038700"/>
                    </a:ext>
                  </a:extLst>
                </a:gridCol>
                <a:gridCol w="1400176">
                  <a:extLst>
                    <a:ext uri="{9D8B030D-6E8A-4147-A177-3AD203B41FA5}">
                      <a16:colId xmlns:a16="http://schemas.microsoft.com/office/drawing/2014/main" val="2469028204"/>
                    </a:ext>
                  </a:extLst>
                </a:gridCol>
                <a:gridCol w="2228851">
                  <a:extLst>
                    <a:ext uri="{9D8B030D-6E8A-4147-A177-3AD203B41FA5}">
                      <a16:colId xmlns:a16="http://schemas.microsoft.com/office/drawing/2014/main" val="1193691319"/>
                    </a:ext>
                  </a:extLst>
                </a:gridCol>
                <a:gridCol w="1628775">
                  <a:extLst>
                    <a:ext uri="{9D8B030D-6E8A-4147-A177-3AD203B41FA5}">
                      <a16:colId xmlns:a16="http://schemas.microsoft.com/office/drawing/2014/main" val="1000948341"/>
                    </a:ext>
                  </a:extLst>
                </a:gridCol>
                <a:gridCol w="1800226">
                  <a:extLst>
                    <a:ext uri="{9D8B030D-6E8A-4147-A177-3AD203B41FA5}">
                      <a16:colId xmlns:a16="http://schemas.microsoft.com/office/drawing/2014/main" val="608189095"/>
                    </a:ext>
                  </a:extLst>
                </a:gridCol>
                <a:gridCol w="2886076">
                  <a:extLst>
                    <a:ext uri="{9D8B030D-6E8A-4147-A177-3AD203B41FA5}">
                      <a16:colId xmlns:a16="http://schemas.microsoft.com/office/drawing/2014/main" val="2994007421"/>
                    </a:ext>
                  </a:extLst>
                </a:gridCol>
              </a:tblGrid>
              <a:tr h="211656">
                <a:tc rowSpan="2">
                  <a:txBody>
                    <a:bodyPr/>
                    <a:lstStyle/>
                    <a:p>
                      <a:r>
                        <a:rPr lang="en-GB" sz="1600">
                          <a:latin typeface="Arial" panose="020B0604020202020204" pitchFamily="34" charset="0"/>
                        </a:rPr>
                        <a:t>State</a:t>
                      </a:r>
                    </a:p>
                  </a:txBody>
                  <a:tcPr>
                    <a:solidFill>
                      <a:schemeClr val="tx2"/>
                    </a:solidFill>
                  </a:tcPr>
                </a:tc>
                <a:tc gridSpan="3">
                  <a:txBody>
                    <a:bodyPr/>
                    <a:lstStyle/>
                    <a:p>
                      <a:pPr algn="ctr"/>
                      <a:r>
                        <a:rPr lang="en-GB" sz="1600">
                          <a:latin typeface="Arial" panose="020B0604020202020204" pitchFamily="34" charset="0"/>
                        </a:rPr>
                        <a:t>Company </a:t>
                      </a:r>
                    </a:p>
                  </a:txBody>
                  <a:tcPr>
                    <a:solidFill>
                      <a:schemeClr val="tx2"/>
                    </a:solidFill>
                  </a:tcPr>
                </a:tc>
                <a:tc hMerge="1">
                  <a:txBody>
                    <a:bodyPr/>
                    <a:lstStyle/>
                    <a:p>
                      <a:endParaRPr lang="en-GB"/>
                    </a:p>
                  </a:txBody>
                  <a:tcPr/>
                </a:tc>
                <a:tc hMerge="1">
                  <a:txBody>
                    <a:bodyPr/>
                    <a:lstStyle/>
                    <a:p>
                      <a:pPr algn="ctr"/>
                      <a:endParaRPr lang="en-GB" sz="1600">
                        <a:latin typeface="Arial" panose="020B0604020202020204" pitchFamily="34" charset="0"/>
                      </a:endParaRPr>
                    </a:p>
                  </a:txBody>
                  <a:tcPr>
                    <a:solidFill>
                      <a:schemeClr val="tx2"/>
                    </a:solidFill>
                  </a:tcPr>
                </a:tc>
                <a:tc gridSpan="3">
                  <a:txBody>
                    <a:bodyPr/>
                    <a:lstStyle/>
                    <a:p>
                      <a:pPr algn="ctr"/>
                      <a:r>
                        <a:rPr lang="en-GB" sz="1600">
                          <a:latin typeface="Arial" panose="020B0604020202020204" pitchFamily="34" charset="0"/>
                        </a:rPr>
                        <a:t>EAG</a:t>
                      </a:r>
                    </a:p>
                  </a:txBody>
                  <a:tcPr>
                    <a:solidFill>
                      <a:schemeClr val="tx2"/>
                    </a:solidFill>
                  </a:tcPr>
                </a:tc>
                <a:tc hMerge="1">
                  <a:txBody>
                    <a:bodyPr/>
                    <a:lstStyle/>
                    <a:p>
                      <a:endParaRPr lang="en-GB"/>
                    </a:p>
                  </a:txBody>
                  <a:tcPr/>
                </a:tc>
                <a:tc hMerge="1">
                  <a:txBody>
                    <a:bodyPr/>
                    <a:lstStyle/>
                    <a:p>
                      <a:pPr algn="ctr"/>
                      <a:endParaRPr lang="en-GB" sz="1600">
                        <a:latin typeface="Arial" panose="020B0604020202020204" pitchFamily="34" charset="0"/>
                      </a:endParaRPr>
                    </a:p>
                  </a:txBody>
                  <a:tcPr>
                    <a:solidFill>
                      <a:schemeClr val="tx2"/>
                    </a:solidFill>
                  </a:tcPr>
                </a:tc>
                <a:extLst>
                  <a:ext uri="{0D108BD9-81ED-4DB2-BD59-A6C34878D82A}">
                    <a16:rowId xmlns:a16="http://schemas.microsoft.com/office/drawing/2014/main" val="1566139610"/>
                  </a:ext>
                </a:extLst>
              </a:tr>
              <a:tr h="211656">
                <a:tc vMerge="1">
                  <a:txBody>
                    <a:bodyPr/>
                    <a:lstStyle/>
                    <a:p>
                      <a:endParaRPr lang="en-GB"/>
                    </a:p>
                  </a:txBody>
                  <a:tcPr/>
                </a:tc>
                <a:tc>
                  <a:txBody>
                    <a:bodyPr/>
                    <a:lstStyle/>
                    <a:p>
                      <a:pPr algn="ctr"/>
                      <a:r>
                        <a:rPr lang="en-GB" sz="1600" b="1" err="1">
                          <a:solidFill>
                            <a:schemeClr val="tx1"/>
                          </a:solidFill>
                          <a:latin typeface="Arial" panose="020B0604020202020204" pitchFamily="34" charset="0"/>
                        </a:rPr>
                        <a:t>pNETs</a:t>
                      </a:r>
                      <a:endParaRPr lang="en-GB" sz="1600" b="1">
                        <a:solidFill>
                          <a:schemeClr val="tx1"/>
                        </a:solidFill>
                        <a:latin typeface="Arial" panose="020B0604020202020204" pitchFamily="34" charset="0"/>
                      </a:endParaRPr>
                    </a:p>
                  </a:txBody>
                  <a:tcPr/>
                </a:tc>
                <a:tc>
                  <a:txBody>
                    <a:bodyPr/>
                    <a:lstStyle/>
                    <a:p>
                      <a:pPr algn="ctr"/>
                      <a:r>
                        <a:rPr lang="en-GB" sz="1600" b="1">
                          <a:solidFill>
                            <a:schemeClr val="tx1"/>
                          </a:solidFill>
                          <a:latin typeface="Arial" panose="020B0604020202020204" pitchFamily="34" charset="0"/>
                        </a:rPr>
                        <a:t>epNETS</a:t>
                      </a:r>
                    </a:p>
                  </a:txBody>
                  <a:tcPr/>
                </a:tc>
                <a:tc>
                  <a:txBody>
                    <a:bodyPr/>
                    <a:lstStyle/>
                    <a:p>
                      <a:pPr algn="ctr"/>
                      <a:r>
                        <a:rPr lang="en-GB" sz="1600" b="1">
                          <a:solidFill>
                            <a:schemeClr val="tx1"/>
                          </a:solidFill>
                          <a:latin typeface="Arial" panose="020B0604020202020204" pitchFamily="34" charset="0"/>
                        </a:rPr>
                        <a:t>Source</a:t>
                      </a:r>
                    </a:p>
                  </a:txBody>
                  <a:tcPr/>
                </a:tc>
                <a:tc>
                  <a:txBody>
                    <a:bodyPr/>
                    <a:lstStyle/>
                    <a:p>
                      <a:pPr algn="ctr"/>
                      <a:r>
                        <a:rPr lang="en-GB" sz="1600" b="1" err="1">
                          <a:solidFill>
                            <a:schemeClr val="tx1"/>
                          </a:solidFill>
                          <a:latin typeface="Arial" panose="020B0604020202020204" pitchFamily="34" charset="0"/>
                        </a:rPr>
                        <a:t>pNETs</a:t>
                      </a:r>
                      <a:endParaRPr lang="en-GB" sz="1600" b="1">
                        <a:solidFill>
                          <a:schemeClr val="tx1"/>
                        </a:solidFill>
                        <a:latin typeface="Arial" panose="020B0604020202020204" pitchFamily="34" charset="0"/>
                      </a:endParaRPr>
                    </a:p>
                  </a:txBody>
                  <a:tcPr/>
                </a:tc>
                <a:tc>
                  <a:txBody>
                    <a:bodyPr/>
                    <a:lstStyle/>
                    <a:p>
                      <a:pPr algn="ctr"/>
                      <a:r>
                        <a:rPr lang="en-GB" sz="1600" b="1">
                          <a:solidFill>
                            <a:schemeClr val="tx1"/>
                          </a:solidFill>
                          <a:latin typeface="Arial" panose="020B0604020202020204" pitchFamily="34" charset="0"/>
                        </a:rPr>
                        <a:t>epNETS</a:t>
                      </a:r>
                    </a:p>
                  </a:txBody>
                  <a:tcPr/>
                </a:tc>
                <a:tc>
                  <a:txBody>
                    <a:bodyPr/>
                    <a:lstStyle/>
                    <a:p>
                      <a:pPr algn="ctr"/>
                      <a:r>
                        <a:rPr lang="en-GB" sz="1600" b="1">
                          <a:solidFill>
                            <a:schemeClr val="tx1"/>
                          </a:solidFill>
                          <a:latin typeface="Arial" panose="020B0604020202020204" pitchFamily="34" charset="0"/>
                        </a:rPr>
                        <a:t>Source</a:t>
                      </a:r>
                    </a:p>
                  </a:txBody>
                  <a:tcPr/>
                </a:tc>
                <a:extLst>
                  <a:ext uri="{0D108BD9-81ED-4DB2-BD59-A6C34878D82A}">
                    <a16:rowId xmlns:a16="http://schemas.microsoft.com/office/drawing/2014/main" val="2467206130"/>
                  </a:ext>
                </a:extLst>
              </a:tr>
              <a:tr h="211656">
                <a:tc>
                  <a:txBody>
                    <a:bodyPr/>
                    <a:lstStyle/>
                    <a:p>
                      <a:r>
                        <a:rPr lang="en-GB" sz="1600" b="1">
                          <a:latin typeface="Arial" panose="020B0604020202020204" pitchFamily="34" charset="0"/>
                        </a:rPr>
                        <a:t>PF</a:t>
                      </a:r>
                    </a:p>
                  </a:txBody>
                  <a:tcPr/>
                </a:tc>
                <a:tc>
                  <a:txBody>
                    <a:bodyPr/>
                    <a:lstStyle/>
                    <a:p>
                      <a:pPr algn="ctr">
                        <a:lnSpc>
                          <a:spcPct val="120000"/>
                        </a:lnSpc>
                        <a:spcBef>
                          <a:spcPts val="200"/>
                        </a:spcBef>
                        <a:spcAft>
                          <a:spcPts val="200"/>
                        </a:spcAft>
                        <a:buNone/>
                      </a:pPr>
                      <a:r>
                        <a:rPr kumimoji="0" lang="en-GB" sz="1800" b="0" i="0" u="none" strike="noStrike" kern="1200" cap="none" spc="0" normalizeH="0" baseline="0" noProof="0">
                          <a:ln>
                            <a:noFill/>
                          </a:ln>
                          <a:solidFill>
                            <a:prstClr val="black"/>
                          </a:solidFill>
                          <a:effectLst/>
                          <a:highlight>
                            <a:srgbClr val="000000"/>
                          </a:highlight>
                          <a:uLnTx/>
                          <a:uFillTx/>
                          <a:latin typeface="Arial" panose="020B0604020202020204" pitchFamily="34" charset="0"/>
                          <a:ea typeface="Times New Roman" panose="02020603050405020304" pitchFamily="18" charset="0"/>
                          <a:cs typeface="Arial" panose="020B0604020202020204" pitchFamily="34" charset="0"/>
                        </a:rPr>
                        <a:t>XX</a:t>
                      </a:r>
                      <a:endParaRPr lang="en-GB" sz="1600" u="sng">
                        <a:effectLst/>
                        <a:highlight>
                          <a:srgbClr val="00FFFF"/>
                        </a:highligh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ct val="120000"/>
                        </a:lnSpc>
                        <a:spcBef>
                          <a:spcPts val="200"/>
                        </a:spcBef>
                        <a:spcAft>
                          <a:spcPts val="200"/>
                        </a:spcAft>
                        <a:buNone/>
                      </a:pPr>
                      <a:r>
                        <a:rPr kumimoji="0" lang="en-GB" sz="1800" b="0" i="0" u="none" strike="noStrike" kern="1200" cap="none" spc="0" normalizeH="0" baseline="0" noProof="0">
                          <a:ln>
                            <a:noFill/>
                          </a:ln>
                          <a:solidFill>
                            <a:prstClr val="black"/>
                          </a:solidFill>
                          <a:effectLst/>
                          <a:highlight>
                            <a:srgbClr val="000000"/>
                          </a:highlight>
                          <a:uLnTx/>
                          <a:uFillTx/>
                          <a:latin typeface="Arial" panose="020B0604020202020204" pitchFamily="34" charset="0"/>
                          <a:ea typeface="Times New Roman" panose="02020603050405020304" pitchFamily="18" charset="0"/>
                          <a:cs typeface="Arial" panose="020B0604020202020204" pitchFamily="34" charset="0"/>
                        </a:rPr>
                        <a:t>XX</a:t>
                      </a:r>
                      <a:endParaRPr lang="en-GB" sz="1600" u="sng">
                        <a:effectLst/>
                        <a:highlight>
                          <a:srgbClr val="00FFFF"/>
                        </a:highligh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ct val="120000"/>
                        </a:lnSpc>
                        <a:spcBef>
                          <a:spcPts val="200"/>
                        </a:spcBef>
                        <a:spcAft>
                          <a:spcPts val="200"/>
                        </a:spcAft>
                        <a:buNone/>
                      </a:pPr>
                      <a:r>
                        <a:rPr lang="en-GB" sz="1600" u="none">
                          <a:effectLst/>
                          <a:latin typeface="Arial" panose="020B0604020202020204" pitchFamily="34" charset="0"/>
                          <a:ea typeface="Times New Roman" panose="02020603050405020304" pitchFamily="18" charset="0"/>
                          <a:cs typeface="Times New Roman" panose="02020603050405020304" pitchFamily="18" charset="0"/>
                        </a:rPr>
                        <a:t>CABINET*</a:t>
                      </a:r>
                    </a:p>
                  </a:txBody>
                  <a:tcPr marL="68580" marR="68580" marT="0" marB="0"/>
                </a:tc>
                <a:tc>
                  <a:txBody>
                    <a:bodyPr/>
                    <a:lstStyle/>
                    <a:p>
                      <a:pPr algn="ctr">
                        <a:lnSpc>
                          <a:spcPct val="120000"/>
                        </a:lnSpc>
                        <a:spcBef>
                          <a:spcPts val="200"/>
                        </a:spcBef>
                        <a:spcAft>
                          <a:spcPts val="200"/>
                        </a:spcAft>
                        <a:buNone/>
                      </a:pPr>
                      <a:r>
                        <a:rPr lang="en-GB" sz="1600">
                          <a:effectLst/>
                          <a:latin typeface="Arial" panose="020B0604020202020204" pitchFamily="34" charset="0"/>
                          <a:ea typeface="Times New Roman" panose="02020603050405020304" pitchFamily="18" charset="0"/>
                          <a:cs typeface="Times New Roman" panose="02020603050405020304" pitchFamily="18" charset="0"/>
                        </a:rPr>
                        <a:t>0.771</a:t>
                      </a:r>
                    </a:p>
                  </a:txBody>
                  <a:tcPr marL="68580" marR="68580" marT="0" marB="0"/>
                </a:tc>
                <a:tc>
                  <a:txBody>
                    <a:bodyPr/>
                    <a:lstStyle/>
                    <a:p>
                      <a:pPr algn="ctr">
                        <a:lnSpc>
                          <a:spcPct val="120000"/>
                        </a:lnSpc>
                        <a:spcBef>
                          <a:spcPts val="200"/>
                        </a:spcBef>
                        <a:spcAft>
                          <a:spcPts val="200"/>
                        </a:spcAft>
                        <a:buNone/>
                      </a:pPr>
                      <a:r>
                        <a:rPr lang="en-GB" sz="1600">
                          <a:effectLst/>
                          <a:latin typeface="Arial" panose="020B0604020202020204" pitchFamily="34" charset="0"/>
                          <a:ea typeface="Times New Roman" panose="02020603050405020304" pitchFamily="18" charset="0"/>
                          <a:cs typeface="Times New Roman" panose="02020603050405020304" pitchFamily="18" charset="0"/>
                        </a:rPr>
                        <a:t>0.807</a:t>
                      </a:r>
                    </a:p>
                  </a:txBody>
                  <a:tcPr marL="68580" marR="68580" marT="0" marB="0"/>
                </a:tc>
                <a:tc rowSpan="2">
                  <a:txBody>
                    <a:bodyPr/>
                    <a:lstStyle/>
                    <a:p>
                      <a:pPr marL="0" indent="0" algn="ctr">
                        <a:lnSpc>
                          <a:spcPct val="120000"/>
                        </a:lnSpc>
                        <a:spcBef>
                          <a:spcPts val="200"/>
                        </a:spcBef>
                        <a:spcAft>
                          <a:spcPts val="200"/>
                        </a:spcAft>
                        <a:buFont typeface="Arial" panose="020B0604020202020204" pitchFamily="34" charset="0"/>
                        <a:buNone/>
                      </a:pPr>
                      <a:r>
                        <a:rPr lang="en-GB" sz="1600" b="1" err="1">
                          <a:effectLst/>
                          <a:latin typeface="Arial" panose="020B0604020202020204" pitchFamily="34" charset="0"/>
                          <a:ea typeface="Times New Roman" panose="02020603050405020304" pitchFamily="18" charset="0"/>
                          <a:cs typeface="Times New Roman" panose="02020603050405020304" pitchFamily="18" charset="0"/>
                        </a:rPr>
                        <a:t>pNETs</a:t>
                      </a:r>
                      <a:r>
                        <a:rPr lang="en-GB" sz="1600">
                          <a:effectLst/>
                          <a:latin typeface="Arial" panose="020B0604020202020204" pitchFamily="34" charset="0"/>
                          <a:ea typeface="Times New Roman" panose="02020603050405020304" pitchFamily="18" charset="0"/>
                          <a:cs typeface="Times New Roman" panose="02020603050405020304" pitchFamily="18" charset="0"/>
                        </a:rPr>
                        <a:t>: Swinburn et al. </a:t>
                      </a:r>
                    </a:p>
                    <a:p>
                      <a:pPr marL="0" indent="0" algn="ctr">
                        <a:lnSpc>
                          <a:spcPct val="120000"/>
                        </a:lnSpc>
                        <a:spcBef>
                          <a:spcPts val="200"/>
                        </a:spcBef>
                        <a:spcAft>
                          <a:spcPts val="200"/>
                        </a:spcAft>
                        <a:buFont typeface="Arial" panose="020B0604020202020204" pitchFamily="34" charset="0"/>
                        <a:buNone/>
                      </a:pPr>
                      <a:r>
                        <a:rPr lang="en-GB" sz="1600" b="1">
                          <a:effectLst/>
                          <a:latin typeface="Arial" panose="020B0604020202020204" pitchFamily="34" charset="0"/>
                          <a:ea typeface="Times New Roman" panose="02020603050405020304" pitchFamily="18" charset="0"/>
                          <a:cs typeface="Times New Roman" panose="02020603050405020304" pitchFamily="18" charset="0"/>
                        </a:rPr>
                        <a:t>epNETs</a:t>
                      </a:r>
                      <a:r>
                        <a:rPr lang="en-GB" sz="1600">
                          <a:effectLst/>
                          <a:latin typeface="Arial" panose="020B0604020202020204" pitchFamily="34" charset="0"/>
                          <a:ea typeface="Times New Roman" panose="02020603050405020304" pitchFamily="18" charset="0"/>
                          <a:cs typeface="Times New Roman" panose="02020603050405020304" pitchFamily="18" charset="0"/>
                        </a:rPr>
                        <a:t>: RADIANT-4</a:t>
                      </a:r>
                    </a:p>
                  </a:txBody>
                  <a:tcPr marL="68580" marR="68580" marT="0" marB="0"/>
                </a:tc>
                <a:extLst>
                  <a:ext uri="{0D108BD9-81ED-4DB2-BD59-A6C34878D82A}">
                    <a16:rowId xmlns:a16="http://schemas.microsoft.com/office/drawing/2014/main" val="757264898"/>
                  </a:ext>
                </a:extLst>
              </a:tr>
              <a:tr h="247393">
                <a:tc>
                  <a:txBody>
                    <a:bodyPr/>
                    <a:lstStyle/>
                    <a:p>
                      <a:r>
                        <a:rPr lang="en-GB" sz="1600" b="1">
                          <a:latin typeface="Arial" panose="020B0604020202020204" pitchFamily="34" charset="0"/>
                        </a:rPr>
                        <a:t>PD</a:t>
                      </a:r>
                    </a:p>
                  </a:txBody>
                  <a:tcPr/>
                </a:tc>
                <a:tc>
                  <a:txBody>
                    <a:bodyPr/>
                    <a:lstStyle/>
                    <a:p>
                      <a:pPr algn="ctr">
                        <a:lnSpc>
                          <a:spcPct val="120000"/>
                        </a:lnSpc>
                        <a:spcBef>
                          <a:spcPts val="200"/>
                        </a:spcBef>
                        <a:spcAft>
                          <a:spcPts val="200"/>
                        </a:spcAft>
                        <a:buNone/>
                      </a:pPr>
                      <a:r>
                        <a:rPr kumimoji="0" lang="en-GB" sz="1800" b="0" i="0" u="none" strike="noStrike" kern="1200" cap="none" spc="0" normalizeH="0" baseline="0" noProof="0">
                          <a:ln>
                            <a:noFill/>
                          </a:ln>
                          <a:solidFill>
                            <a:prstClr val="black"/>
                          </a:solidFill>
                          <a:effectLst/>
                          <a:highlight>
                            <a:srgbClr val="000000"/>
                          </a:highlight>
                          <a:uLnTx/>
                          <a:uFillTx/>
                          <a:latin typeface="Arial" panose="020B0604020202020204" pitchFamily="34" charset="0"/>
                          <a:ea typeface="Times New Roman" panose="02020603050405020304" pitchFamily="18" charset="0"/>
                          <a:cs typeface="Arial" panose="020B0604020202020204" pitchFamily="34" charset="0"/>
                        </a:rPr>
                        <a:t>XX</a:t>
                      </a:r>
                      <a:endParaRPr lang="en-GB" sz="1600" u="sng">
                        <a:effectLst/>
                        <a:highlight>
                          <a:srgbClr val="00FFFF"/>
                        </a:highligh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ct val="120000"/>
                        </a:lnSpc>
                        <a:spcBef>
                          <a:spcPts val="200"/>
                        </a:spcBef>
                        <a:spcAft>
                          <a:spcPts val="200"/>
                        </a:spcAft>
                        <a:buNone/>
                      </a:pPr>
                      <a:r>
                        <a:rPr kumimoji="0" lang="en-GB" sz="1800" b="0" i="0" u="none" strike="noStrike" kern="1200" cap="none" spc="0" normalizeH="0" baseline="0" noProof="0">
                          <a:ln>
                            <a:noFill/>
                          </a:ln>
                          <a:solidFill>
                            <a:prstClr val="black"/>
                          </a:solidFill>
                          <a:effectLst/>
                          <a:highlight>
                            <a:srgbClr val="000000"/>
                          </a:highlight>
                          <a:uLnTx/>
                          <a:uFillTx/>
                          <a:latin typeface="Arial" panose="020B0604020202020204" pitchFamily="34" charset="0"/>
                          <a:ea typeface="Times New Roman" panose="02020603050405020304" pitchFamily="18" charset="0"/>
                          <a:cs typeface="Arial" panose="020B0604020202020204" pitchFamily="34" charset="0"/>
                        </a:rPr>
                        <a:t>XX</a:t>
                      </a:r>
                      <a:endParaRPr lang="en-GB" sz="1600" u="sng">
                        <a:effectLst/>
                        <a:highlight>
                          <a:srgbClr val="00FFFF"/>
                        </a:highligh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ct val="120000"/>
                        </a:lnSpc>
                        <a:spcBef>
                          <a:spcPts val="200"/>
                        </a:spcBef>
                        <a:spcAft>
                          <a:spcPts val="200"/>
                        </a:spcAft>
                        <a:buNone/>
                      </a:pPr>
                      <a:r>
                        <a:rPr lang="en-GB" sz="1600" u="none">
                          <a:effectLst/>
                          <a:latin typeface="Arial" panose="020B0604020202020204" pitchFamily="34" charset="0"/>
                          <a:ea typeface="Times New Roman" panose="02020603050405020304" pitchFamily="18" charset="0"/>
                          <a:cs typeface="Times New Roman" panose="02020603050405020304" pitchFamily="18" charset="0"/>
                        </a:rPr>
                        <a:t>Swinburn et al.</a:t>
                      </a:r>
                      <a:endParaRPr lang="en-GB" sz="1600" u="none">
                        <a:effectLst/>
                        <a:highlight>
                          <a:srgbClr val="00FFFF"/>
                        </a:highligh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ct val="120000"/>
                        </a:lnSpc>
                        <a:spcBef>
                          <a:spcPts val="200"/>
                        </a:spcBef>
                        <a:spcAft>
                          <a:spcPts val="200"/>
                        </a:spcAft>
                        <a:buNone/>
                      </a:pPr>
                      <a:r>
                        <a:rPr lang="en-GB" sz="1600">
                          <a:effectLst/>
                          <a:latin typeface="Arial" panose="020B0604020202020204" pitchFamily="34" charset="0"/>
                          <a:ea typeface="Times New Roman" panose="02020603050405020304" pitchFamily="18" charset="0"/>
                          <a:cs typeface="Times New Roman" panose="02020603050405020304" pitchFamily="18" charset="0"/>
                        </a:rPr>
                        <a:t>0.612</a:t>
                      </a:r>
                    </a:p>
                  </a:txBody>
                  <a:tcPr marL="68580" marR="68580" marT="0" marB="0"/>
                </a:tc>
                <a:tc>
                  <a:txBody>
                    <a:bodyPr/>
                    <a:lstStyle/>
                    <a:p>
                      <a:pPr algn="ctr">
                        <a:lnSpc>
                          <a:spcPct val="120000"/>
                        </a:lnSpc>
                        <a:spcBef>
                          <a:spcPts val="200"/>
                        </a:spcBef>
                        <a:spcAft>
                          <a:spcPts val="200"/>
                        </a:spcAft>
                        <a:buNone/>
                      </a:pPr>
                      <a:r>
                        <a:rPr lang="en-GB" sz="1600">
                          <a:effectLst/>
                          <a:latin typeface="Arial" panose="020B0604020202020204" pitchFamily="34" charset="0"/>
                          <a:ea typeface="Times New Roman" panose="02020603050405020304" pitchFamily="18" charset="0"/>
                          <a:cs typeface="Times New Roman" panose="02020603050405020304" pitchFamily="18" charset="0"/>
                        </a:rPr>
                        <a:t>0.725</a:t>
                      </a:r>
                    </a:p>
                  </a:txBody>
                  <a:tcPr marL="68580" marR="68580" marT="0" marB="0"/>
                </a:tc>
                <a:tc vMerge="1">
                  <a:txBody>
                    <a:bodyPr/>
                    <a:lstStyle/>
                    <a:p>
                      <a:pPr algn="ctr">
                        <a:lnSpc>
                          <a:spcPct val="120000"/>
                        </a:lnSpc>
                        <a:spcBef>
                          <a:spcPts val="200"/>
                        </a:spcBef>
                        <a:spcAft>
                          <a:spcPts val="200"/>
                        </a:spcAft>
                        <a:buNone/>
                      </a:pPr>
                      <a:endParaRPr lang="en-GB" sz="16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1524908395"/>
                  </a:ext>
                </a:extLst>
              </a:tr>
            </a:tbl>
          </a:graphicData>
        </a:graphic>
      </p:graphicFrame>
      <p:sp>
        <p:nvSpPr>
          <p:cNvPr id="9" name="Text Placeholder 2" descr=" EAG consider baseline characteristics reasonably balanced/less imbalanced than unmatched population but:&#10;age of symptom onset is younger in SoC &#10;higher prevalence of milder T14484C in idebenone group &#10;Point estimates of negligible/negative long-term benefits are low and suggest PSM underestimates effect&#10;">
            <a:extLst>
              <a:ext uri="{FF2B5EF4-FFF2-40B4-BE49-F238E27FC236}">
                <a16:creationId xmlns:a16="http://schemas.microsoft.com/office/drawing/2014/main" id="{53D4ACAA-A6F7-5A73-52B2-5BD8CB997925}"/>
              </a:ext>
            </a:extLst>
          </p:cNvPr>
          <p:cNvSpPr txBox="1">
            <a:spLocks/>
          </p:cNvSpPr>
          <p:nvPr/>
        </p:nvSpPr>
        <p:spPr>
          <a:xfrm>
            <a:off x="168798" y="2116885"/>
            <a:ext cx="11936152" cy="2554364"/>
          </a:xfrm>
          <a:prstGeom prst="rect">
            <a:avLst/>
          </a:prstGeom>
          <a:solidFill>
            <a:schemeClr val="bg1"/>
          </a:solidFill>
          <a:ln w="28575">
            <a:solidFill>
              <a:schemeClr val="tx1"/>
            </a:solidFill>
          </a:ln>
        </p:spPr>
        <p:txBody>
          <a:bodyPr vert="horz" lIns="91440" tIns="45720" rIns="91440" bIns="45720" rtlCol="0">
            <a:noAutofit/>
          </a:bodyPr>
          <a:lstStyle>
            <a:lvl1pPr marL="0" indent="0" algn="l" defTabSz="914400" rtl="0" eaLnBrk="1" latinLnBrk="0" hangingPunct="1">
              <a:lnSpc>
                <a:spcPct val="114000"/>
              </a:lnSpc>
              <a:spcBef>
                <a:spcPts val="1000"/>
              </a:spcBef>
              <a:buFont typeface="Arial" panose="020B0604020202020204" pitchFamily="34" charset="0"/>
              <a:buNone/>
              <a:defRPr sz="1800" kern="1200">
                <a:solidFill>
                  <a:schemeClr val="tx1"/>
                </a:solidFill>
                <a:latin typeface="Lato" panose="020F0502020204030203" pitchFamily="34" charset="0"/>
                <a:ea typeface="Lato" panose="020F0502020204030203" pitchFamily="34" charset="0"/>
                <a:cs typeface="Lato" panose="020F0502020204030203" pitchFamily="34" charset="0"/>
              </a:defRPr>
            </a:lvl1pPr>
            <a:lvl2pPr marL="685800" indent="-228600" algn="l" defTabSz="914400" rtl="0" eaLnBrk="1" latinLnBrk="0" hangingPunct="1">
              <a:lnSpc>
                <a:spcPct val="114000"/>
              </a:lnSpc>
              <a:spcBef>
                <a:spcPts val="500"/>
              </a:spcBef>
              <a:buFont typeface="Arial" panose="020B0604020202020204" pitchFamily="34" charset="0"/>
              <a:buChar char="•"/>
              <a:defRPr sz="1800" kern="1200">
                <a:solidFill>
                  <a:schemeClr val="tx1"/>
                </a:solidFill>
                <a:latin typeface="Lato" panose="020F0502020204030203" pitchFamily="34" charset="0"/>
                <a:ea typeface="Lato" panose="020F0502020204030203" pitchFamily="34" charset="0"/>
                <a:cs typeface="+mn-cs"/>
              </a:defRPr>
            </a:lvl2pPr>
            <a:lvl3pPr marL="1143000" indent="-228600" algn="l" defTabSz="914400" rtl="0" eaLnBrk="1" latinLnBrk="0" hangingPunct="1">
              <a:lnSpc>
                <a:spcPct val="114000"/>
              </a:lnSpc>
              <a:spcBef>
                <a:spcPts val="500"/>
              </a:spcBef>
              <a:buFont typeface="Arial" panose="020B0604020202020204" pitchFamily="34" charset="0"/>
              <a:buChar char="•"/>
              <a:defRPr sz="1800" kern="1200">
                <a:solidFill>
                  <a:schemeClr val="tx1"/>
                </a:solidFill>
                <a:latin typeface="Lato" panose="020F0502020204030203" pitchFamily="34" charset="0"/>
                <a:ea typeface="Lato" panose="020F0502020204030203" pitchFamily="34" charset="0"/>
                <a:cs typeface="+mn-cs"/>
              </a:defRPr>
            </a:lvl3pPr>
            <a:lvl4pPr marL="1600200" indent="-228600" algn="l" defTabSz="914400" rtl="0" eaLnBrk="1" latinLnBrk="0" hangingPunct="1">
              <a:lnSpc>
                <a:spcPct val="114000"/>
              </a:lnSpc>
              <a:spcBef>
                <a:spcPts val="500"/>
              </a:spcBef>
              <a:buFont typeface="Arial" panose="020B0604020202020204" pitchFamily="34" charset="0"/>
              <a:buChar char="•"/>
              <a:defRPr sz="1800" kern="1200">
                <a:solidFill>
                  <a:schemeClr val="tx1"/>
                </a:solidFill>
                <a:latin typeface="Lato" panose="020F0502020204030203" pitchFamily="34" charset="0"/>
                <a:ea typeface="Lato" panose="020F0502020204030203" pitchFamily="34" charset="0"/>
                <a:cs typeface="+mn-cs"/>
              </a:defRPr>
            </a:lvl4pPr>
            <a:lvl5pPr marL="2057400" indent="-228600" algn="l" defTabSz="914400" rtl="0" eaLnBrk="1" latinLnBrk="0" hangingPunct="1">
              <a:lnSpc>
                <a:spcPct val="114000"/>
              </a:lnSpc>
              <a:spcBef>
                <a:spcPts val="500"/>
              </a:spcBef>
              <a:buFont typeface="Arial" panose="020B0604020202020204" pitchFamily="34" charset="0"/>
              <a:buChar char="•"/>
              <a:defRPr sz="1800" kern="1200">
                <a:solidFill>
                  <a:schemeClr val="tx1"/>
                </a:solidFill>
                <a:latin typeface="Lato" panose="020F0502020204030203" pitchFamily="34" charset="0"/>
                <a:ea typeface="Lato" panose="020F0502020204030203" pitchFamily="34"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spcBef>
                <a:spcPts val="0"/>
              </a:spcBef>
            </a:pPr>
            <a:r>
              <a:rPr lang="en-GB" b="1">
                <a:latin typeface="Arial" panose="020B0604020202020204" pitchFamily="34" charset="0"/>
                <a:cs typeface="Arial" panose="020B0604020202020204" pitchFamily="34" charset="0"/>
              </a:rPr>
              <a:t>EAG</a:t>
            </a:r>
          </a:p>
          <a:p>
            <a:pPr marL="285750" indent="-285750">
              <a:lnSpc>
                <a:spcPct val="100000"/>
              </a:lnSpc>
              <a:spcBef>
                <a:spcPts val="0"/>
              </a:spcBef>
              <a:buFont typeface="Arial" panose="020B0604020202020204" pitchFamily="34" charset="0"/>
              <a:buChar char="•"/>
            </a:pPr>
            <a:r>
              <a:rPr lang="en-GB">
                <a:latin typeface="Arial" panose="020B0604020202020204" pitchFamily="34" charset="0"/>
                <a:cs typeface="Arial" panose="020B0604020202020204" pitchFamily="34" charset="0"/>
              </a:rPr>
              <a:t>Disagree with company approach → concerns with sub-study and methodology </a:t>
            </a:r>
          </a:p>
          <a:p>
            <a:pPr marL="971550" lvl="1" indent="-285750">
              <a:lnSpc>
                <a:spcPct val="100000"/>
              </a:lnSpc>
              <a:spcBef>
                <a:spcPts val="0"/>
              </a:spcBef>
            </a:pPr>
            <a:r>
              <a:rPr lang="en-GB">
                <a:latin typeface="Arial" panose="020B0604020202020204" pitchFamily="34" charset="0"/>
                <a:cs typeface="Arial" panose="020B0604020202020204" pitchFamily="34" charset="0"/>
              </a:rPr>
              <a:t>Enrolment of trial participation was optional, insufficient justification of using linear MMRM method, fitted coefficients or p-value estimates were not provided and did not provide key statistics related to the modelling approach. Did not provide any evidence to select the fixed term effect in model. </a:t>
            </a:r>
          </a:p>
          <a:p>
            <a:pPr marL="284400" lvl="1" indent="-285750">
              <a:lnSpc>
                <a:spcPct val="100000"/>
              </a:lnSpc>
              <a:spcBef>
                <a:spcPts val="0"/>
              </a:spcBef>
            </a:pPr>
            <a:r>
              <a:rPr lang="en-GB">
                <a:latin typeface="Arial" panose="020B0604020202020204" pitchFamily="34" charset="0"/>
                <a:cs typeface="Arial" panose="020B0604020202020204" pitchFamily="34" charset="0"/>
                <a:sym typeface="Wingdings" panose="05000000000000000000" pitchFamily="2" charset="2"/>
              </a:rPr>
              <a:t>Preferred to use PF and PD utilities from Swinburn et al and RADIANT-4 for </a:t>
            </a:r>
            <a:r>
              <a:rPr lang="en-GB" err="1">
                <a:latin typeface="Arial" panose="020B0604020202020204" pitchFamily="34" charset="0"/>
                <a:cs typeface="Arial" panose="020B0604020202020204" pitchFamily="34" charset="0"/>
                <a:sym typeface="Wingdings" panose="05000000000000000000" pitchFamily="2" charset="2"/>
              </a:rPr>
              <a:t>pNETs</a:t>
            </a:r>
            <a:r>
              <a:rPr lang="en-GB">
                <a:latin typeface="Arial" panose="020B0604020202020204" pitchFamily="34" charset="0"/>
                <a:cs typeface="Arial" panose="020B0604020202020204" pitchFamily="34" charset="0"/>
                <a:sym typeface="Wingdings" panose="05000000000000000000" pitchFamily="2" charset="2"/>
              </a:rPr>
              <a:t> and </a:t>
            </a:r>
            <a:r>
              <a:rPr lang="en-GB" err="1">
                <a:latin typeface="Arial" panose="020B0604020202020204" pitchFamily="34" charset="0"/>
                <a:cs typeface="Arial" panose="020B0604020202020204" pitchFamily="34" charset="0"/>
                <a:sym typeface="Wingdings" panose="05000000000000000000" pitchFamily="2" charset="2"/>
              </a:rPr>
              <a:t>epNETs</a:t>
            </a:r>
            <a:r>
              <a:rPr lang="en-GB">
                <a:latin typeface="Arial" panose="020B0604020202020204" pitchFamily="34" charset="0"/>
                <a:cs typeface="Arial" panose="020B0604020202020204" pitchFamily="34" charset="0"/>
                <a:sym typeface="Wingdings" panose="05000000000000000000" pitchFamily="2" charset="2"/>
              </a:rPr>
              <a:t> respectively but with some limitations: Swinburn et al sourced from vignette study &amp; less robust than if derived from an RCT and RADIANT-4 not directly applicable</a:t>
            </a:r>
          </a:p>
          <a:p>
            <a:pPr marL="285750" indent="-285750">
              <a:lnSpc>
                <a:spcPct val="100000"/>
              </a:lnSpc>
              <a:spcBef>
                <a:spcPts val="0"/>
              </a:spcBef>
              <a:buFont typeface="Arial" panose="020B0604020202020204" pitchFamily="34" charset="0"/>
              <a:buChar char="•"/>
            </a:pPr>
            <a:r>
              <a:rPr lang="en-GB">
                <a:latin typeface="Arial" panose="020B0604020202020204" pitchFamily="34" charset="0"/>
                <a:cs typeface="Arial" panose="020B0604020202020204" pitchFamily="34" charset="0"/>
                <a:sym typeface="Wingdings" panose="05000000000000000000" pitchFamily="2" charset="2"/>
              </a:rPr>
              <a:t>Would consider using CABINET sub-study data if further information is provided by company </a:t>
            </a:r>
            <a:endParaRPr lang="en-GB">
              <a:latin typeface="Arial" panose="020B0604020202020204" pitchFamily="34" charset="0"/>
              <a:cs typeface="Arial" panose="020B0604020202020204" pitchFamily="34" charset="0"/>
            </a:endParaRPr>
          </a:p>
        </p:txBody>
      </p:sp>
      <p:sp>
        <p:nvSpPr>
          <p:cNvPr id="6" name="Rectangle 5" descr="Marker showing slides are confidential ">
            <a:extLst>
              <a:ext uri="{FF2B5EF4-FFF2-40B4-BE49-F238E27FC236}">
                <a16:creationId xmlns:a16="http://schemas.microsoft.com/office/drawing/2014/main" id="{28DF8EC1-AE92-A5AE-7B56-9229FD90CAAA}"/>
              </a:ext>
              <a:ext uri="{C183D7F6-B498-43B3-948B-1728B52AA6E4}">
                <adec:decorative xmlns:adec="http://schemas.microsoft.com/office/drawing/2017/decorative" val="0"/>
              </a:ext>
            </a:extLst>
          </p:cNvPr>
          <p:cNvSpPr/>
          <p:nvPr/>
        </p:nvSpPr>
        <p:spPr>
          <a:xfrm>
            <a:off x="5334000" y="0"/>
            <a:ext cx="1524000" cy="2286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b="1">
                <a:latin typeface="Arial" panose="020B0604020202020204" pitchFamily="34" charset="0"/>
              </a:rPr>
              <a:t>CONFIDENTIAL</a:t>
            </a:r>
          </a:p>
        </p:txBody>
      </p:sp>
      <p:sp>
        <p:nvSpPr>
          <p:cNvPr id="11" name="Text Placeholder 13">
            <a:extLst>
              <a:ext uri="{FF2B5EF4-FFF2-40B4-BE49-F238E27FC236}">
                <a16:creationId xmlns:a16="http://schemas.microsoft.com/office/drawing/2014/main" id="{405282BB-2C47-FBA1-14A0-6AA389ABE4B0}"/>
              </a:ext>
            </a:extLst>
          </p:cNvPr>
          <p:cNvSpPr txBox="1">
            <a:spLocks/>
          </p:cNvSpPr>
          <p:nvPr/>
        </p:nvSpPr>
        <p:spPr>
          <a:xfrm>
            <a:off x="168798" y="6135782"/>
            <a:ext cx="4650852" cy="577866"/>
          </a:xfrm>
          <a:prstGeom prst="rect">
            <a:avLst/>
          </a:prstGeom>
          <a:solidFill>
            <a:schemeClr val="bg1"/>
          </a:solidFill>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1400" kern="1200">
                <a:solidFill>
                  <a:schemeClr val="tx1"/>
                </a:solidFill>
                <a:latin typeface="+mn-lt"/>
                <a:ea typeface="Inter" charset="0"/>
                <a:cs typeface="Inter"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1000">
                <a:latin typeface="Arial" panose="020B0604020202020204" pitchFamily="34" charset="0"/>
                <a:ea typeface="Lato" panose="020F0502020204030203" pitchFamily="34" charset="0"/>
                <a:cs typeface="Arial" panose="020B0604020202020204" pitchFamily="34" charset="0"/>
              </a:rPr>
              <a:t>Abbreviations:, epNETs, extra-pancreatic neuroendocrine tumours; EORTC, European Organisation for Research and Treatment of Cancer; PD, progressed disease; PF, progression-free PRRT, peptide receptor radionuclide therapy; </a:t>
            </a:r>
            <a:r>
              <a:rPr lang="en-GB" sz="1000" err="1">
                <a:latin typeface="Arial" panose="020B0604020202020204" pitchFamily="34" charset="0"/>
                <a:ea typeface="Lato" panose="020F0502020204030203" pitchFamily="34" charset="0"/>
                <a:cs typeface="Arial" panose="020B0604020202020204" pitchFamily="34" charset="0"/>
              </a:rPr>
              <a:t>pNETs</a:t>
            </a:r>
            <a:r>
              <a:rPr lang="en-GB" sz="1000">
                <a:latin typeface="Arial" panose="020B0604020202020204" pitchFamily="34" charset="0"/>
                <a:ea typeface="Lato" panose="020F0502020204030203" pitchFamily="34" charset="0"/>
                <a:cs typeface="Arial" panose="020B0604020202020204" pitchFamily="34" charset="0"/>
              </a:rPr>
              <a:t>, pancreatic neuroendocrine tumours; NETs, neuroendocrine tumours, QLQ; quality of life questionnaire</a:t>
            </a:r>
          </a:p>
        </p:txBody>
      </p:sp>
      <p:sp>
        <p:nvSpPr>
          <p:cNvPr id="14" name="TextBox 13">
            <a:extLst>
              <a:ext uri="{FF2B5EF4-FFF2-40B4-BE49-F238E27FC236}">
                <a16:creationId xmlns:a16="http://schemas.microsoft.com/office/drawing/2014/main" id="{E901BB14-3DB2-47C4-324C-E4FAC0C021AF}"/>
              </a:ext>
            </a:extLst>
          </p:cNvPr>
          <p:cNvSpPr txBox="1"/>
          <p:nvPr/>
        </p:nvSpPr>
        <p:spPr>
          <a:xfrm>
            <a:off x="4819650" y="6526721"/>
            <a:ext cx="3256624" cy="276999"/>
          </a:xfrm>
          <a:prstGeom prst="rect">
            <a:avLst/>
          </a:prstGeom>
          <a:noFill/>
        </p:spPr>
        <p:txBody>
          <a:bodyPr wrap="square" rtlCol="0">
            <a:spAutoFit/>
          </a:bodyPr>
          <a:lstStyle/>
          <a:p>
            <a:r>
              <a:rPr lang="en-GB" sz="1200">
                <a:latin typeface="Arial" panose="020B0604020202020204" pitchFamily="34" charset="0"/>
                <a:cs typeface="Arial" panose="020B0604020202020204" pitchFamily="34" charset="0"/>
              </a:rPr>
              <a:t>* Simplified Regression model</a:t>
            </a:r>
          </a:p>
        </p:txBody>
      </p:sp>
      <p:sp>
        <p:nvSpPr>
          <p:cNvPr id="15" name="Rectangle 14">
            <a:extLst>
              <a:ext uri="{FF2B5EF4-FFF2-40B4-BE49-F238E27FC236}">
                <a16:creationId xmlns:a16="http://schemas.microsoft.com/office/drawing/2014/main" id="{8D7D066C-2C66-54CD-29D9-02A9A184E673}"/>
              </a:ext>
              <a:ext uri="{C183D7F6-B498-43B3-948B-1728B52AA6E4}">
                <adec:decorative xmlns:adec="http://schemas.microsoft.com/office/drawing/2017/decorative" val="1"/>
              </a:ext>
            </a:extLst>
          </p:cNvPr>
          <p:cNvSpPr/>
          <p:nvPr/>
        </p:nvSpPr>
        <p:spPr>
          <a:xfrm>
            <a:off x="10589060" y="-11765"/>
            <a:ext cx="1602940" cy="534792"/>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r>
              <a:rPr lang="en-GB" sz="1400">
                <a:latin typeface="Arial" panose="020B0604020202020204" pitchFamily="34" charset="0"/>
              </a:rPr>
              <a:t>Small Impact</a:t>
            </a:r>
          </a:p>
        </p:txBody>
      </p:sp>
      <p:pic>
        <p:nvPicPr>
          <p:cNvPr id="16" name="Picture 15">
            <a:extLst>
              <a:ext uri="{FF2B5EF4-FFF2-40B4-BE49-F238E27FC236}">
                <a16:creationId xmlns:a16="http://schemas.microsoft.com/office/drawing/2014/main" id="{F2A3F2F7-FF0B-B25C-0BE1-A819B32437D2}"/>
              </a:ext>
              <a:ext uri="{C183D7F6-B498-43B3-948B-1728B52AA6E4}">
                <adec:decorative xmlns:adec="http://schemas.microsoft.com/office/drawing/2017/decorative" val="1"/>
              </a:ext>
            </a:extLst>
          </p:cNvPr>
          <p:cNvPicPr>
            <a:picLocks/>
          </p:cNvPicPr>
          <p:nvPr/>
        </p:nvPicPr>
        <p:blipFill rotWithShape="1">
          <a:blip r:embed="rId5"/>
          <a:srcRect l="15651" t="4371" r="14330" b="4307"/>
          <a:stretch/>
        </p:blipFill>
        <p:spPr>
          <a:xfrm>
            <a:off x="11779077" y="8396"/>
            <a:ext cx="420029" cy="423218"/>
          </a:xfrm>
          <a:prstGeom prst="rect">
            <a:avLst/>
          </a:prstGeom>
        </p:spPr>
      </p:pic>
    </p:spTree>
    <p:extLst>
      <p:ext uri="{BB962C8B-B14F-4D97-AF65-F5344CB8AC3E}">
        <p14:creationId xmlns:p14="http://schemas.microsoft.com/office/powerpoint/2010/main" val="417367538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79DD56C-F765-F856-FBA3-0C34BA1D690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6CF0AD5-D2FB-C4E7-B63F-52559D4DA452}"/>
              </a:ext>
            </a:extLst>
          </p:cNvPr>
          <p:cNvSpPr>
            <a:spLocks noGrp="1"/>
          </p:cNvSpPr>
          <p:nvPr>
            <p:ph type="title"/>
          </p:nvPr>
        </p:nvSpPr>
        <p:spPr>
          <a:xfrm>
            <a:off x="197372" y="136254"/>
            <a:ext cx="11473765" cy="551520"/>
          </a:xfrm>
        </p:spPr>
        <p:txBody>
          <a:bodyPr>
            <a:noAutofit/>
          </a:bodyPr>
          <a:lstStyle/>
          <a:p>
            <a:r>
              <a:rPr lang="en-GB" sz="3000">
                <a:latin typeface="Arial" panose="020B0604020202020204" pitchFamily="34" charset="0"/>
                <a:cs typeface="Arial" panose="020B0604020202020204" pitchFamily="34" charset="0"/>
              </a:rPr>
              <a:t>Issue </a:t>
            </a:r>
            <a:r>
              <a:rPr lang="en-GB" sz="3000"/>
              <a:t>8</a:t>
            </a:r>
            <a:r>
              <a:rPr lang="en-GB" sz="3000">
                <a:latin typeface="Arial" panose="020B0604020202020204" pitchFamily="34" charset="0"/>
                <a:cs typeface="Arial" panose="020B0604020202020204" pitchFamily="34" charset="0"/>
              </a:rPr>
              <a:t>:</a:t>
            </a:r>
            <a:r>
              <a:rPr lang="en-GB" sz="3000"/>
              <a:t> Modelling concomitant treatment duration</a:t>
            </a:r>
            <a:endParaRPr lang="en-GB" sz="3000">
              <a:latin typeface="Arial" panose="020B0604020202020204" pitchFamily="34" charset="0"/>
              <a:cs typeface="Arial" panose="020B0604020202020204" pitchFamily="34" charset="0"/>
            </a:endParaRPr>
          </a:p>
        </p:txBody>
      </p:sp>
      <p:sp>
        <p:nvSpPr>
          <p:cNvPr id="5" name="Text Placeholder 2" descr=" EAG consider baseline characteristics reasonably balanced/less imbalanced than unmatched population but:&#10;age of symptom onset is younger in SoC &#10;higher prevalence of milder T14484C in idebenone group &#10;Point estimates of negligible/negative long-term benefits are low and suggest PSM underestimates effect&#10;">
            <a:extLst>
              <a:ext uri="{FF2B5EF4-FFF2-40B4-BE49-F238E27FC236}">
                <a16:creationId xmlns:a16="http://schemas.microsoft.com/office/drawing/2014/main" id="{924FDFEE-0F33-408A-0F31-E80DCAC66657}"/>
              </a:ext>
            </a:extLst>
          </p:cNvPr>
          <p:cNvSpPr txBox="1">
            <a:spLocks/>
          </p:cNvSpPr>
          <p:nvPr/>
        </p:nvSpPr>
        <p:spPr>
          <a:xfrm>
            <a:off x="197372" y="1377075"/>
            <a:ext cx="11797257" cy="1783033"/>
          </a:xfrm>
          <a:prstGeom prst="rect">
            <a:avLst/>
          </a:prstGeom>
          <a:ln w="28575">
            <a:solidFill>
              <a:schemeClr val="tx1"/>
            </a:solidFill>
          </a:ln>
        </p:spPr>
        <p:txBody>
          <a:bodyPr vert="horz" lIns="91440" tIns="45720" rIns="91440" bIns="45720" rtlCol="0">
            <a:noAutofit/>
          </a:bodyPr>
          <a:lstStyle>
            <a:lvl1pPr marL="0" indent="0" algn="l" defTabSz="914400" rtl="0" eaLnBrk="1" latinLnBrk="0" hangingPunct="1">
              <a:lnSpc>
                <a:spcPct val="114000"/>
              </a:lnSpc>
              <a:spcBef>
                <a:spcPts val="1000"/>
              </a:spcBef>
              <a:buFont typeface="Arial" panose="020B0604020202020204" pitchFamily="34" charset="0"/>
              <a:buNone/>
              <a:defRPr sz="1800" kern="1200">
                <a:solidFill>
                  <a:schemeClr val="tx1"/>
                </a:solidFill>
                <a:latin typeface="Lato" panose="020F0502020204030203" pitchFamily="34" charset="0"/>
                <a:ea typeface="Lato" panose="020F0502020204030203" pitchFamily="34" charset="0"/>
                <a:cs typeface="Lato" panose="020F0502020204030203" pitchFamily="34" charset="0"/>
              </a:defRPr>
            </a:lvl1pPr>
            <a:lvl2pPr marL="685800" indent="-228600" algn="l" defTabSz="914400" rtl="0" eaLnBrk="1" latinLnBrk="0" hangingPunct="1">
              <a:lnSpc>
                <a:spcPct val="114000"/>
              </a:lnSpc>
              <a:spcBef>
                <a:spcPts val="500"/>
              </a:spcBef>
              <a:buFont typeface="Arial" panose="020B0604020202020204" pitchFamily="34" charset="0"/>
              <a:buChar char="•"/>
              <a:defRPr sz="1800" kern="1200">
                <a:solidFill>
                  <a:schemeClr val="tx1"/>
                </a:solidFill>
                <a:latin typeface="Lato" panose="020F0502020204030203" pitchFamily="34" charset="0"/>
                <a:ea typeface="Lato" panose="020F0502020204030203" pitchFamily="34" charset="0"/>
                <a:cs typeface="+mn-cs"/>
              </a:defRPr>
            </a:lvl2pPr>
            <a:lvl3pPr marL="1143000" indent="-228600" algn="l" defTabSz="914400" rtl="0" eaLnBrk="1" latinLnBrk="0" hangingPunct="1">
              <a:lnSpc>
                <a:spcPct val="114000"/>
              </a:lnSpc>
              <a:spcBef>
                <a:spcPts val="500"/>
              </a:spcBef>
              <a:buFont typeface="Arial" panose="020B0604020202020204" pitchFamily="34" charset="0"/>
              <a:buChar char="•"/>
              <a:defRPr sz="1800" kern="1200">
                <a:solidFill>
                  <a:schemeClr val="tx1"/>
                </a:solidFill>
                <a:latin typeface="Lato" panose="020F0502020204030203" pitchFamily="34" charset="0"/>
                <a:ea typeface="Lato" panose="020F0502020204030203" pitchFamily="34" charset="0"/>
                <a:cs typeface="+mn-cs"/>
              </a:defRPr>
            </a:lvl3pPr>
            <a:lvl4pPr marL="1600200" indent="-228600" algn="l" defTabSz="914400" rtl="0" eaLnBrk="1" latinLnBrk="0" hangingPunct="1">
              <a:lnSpc>
                <a:spcPct val="114000"/>
              </a:lnSpc>
              <a:spcBef>
                <a:spcPts val="500"/>
              </a:spcBef>
              <a:buFont typeface="Arial" panose="020B0604020202020204" pitchFamily="34" charset="0"/>
              <a:buChar char="•"/>
              <a:defRPr sz="1800" kern="1200">
                <a:solidFill>
                  <a:schemeClr val="tx1"/>
                </a:solidFill>
                <a:latin typeface="Lato" panose="020F0502020204030203" pitchFamily="34" charset="0"/>
                <a:ea typeface="Lato" panose="020F0502020204030203" pitchFamily="34" charset="0"/>
                <a:cs typeface="+mn-cs"/>
              </a:defRPr>
            </a:lvl4pPr>
            <a:lvl5pPr marL="2057400" indent="-228600" algn="l" defTabSz="914400" rtl="0" eaLnBrk="1" latinLnBrk="0" hangingPunct="1">
              <a:lnSpc>
                <a:spcPct val="114000"/>
              </a:lnSpc>
              <a:spcBef>
                <a:spcPts val="500"/>
              </a:spcBef>
              <a:buFont typeface="Arial" panose="020B0604020202020204" pitchFamily="34" charset="0"/>
              <a:buChar char="•"/>
              <a:defRPr sz="1800" kern="1200">
                <a:solidFill>
                  <a:schemeClr val="tx1"/>
                </a:solidFill>
                <a:latin typeface="Lato" panose="020F0502020204030203" pitchFamily="34" charset="0"/>
                <a:ea typeface="Lato" panose="020F0502020204030203" pitchFamily="34"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ts val="2160"/>
              </a:lnSpc>
              <a:spcBef>
                <a:spcPts val="0"/>
              </a:spcBef>
            </a:pPr>
            <a:r>
              <a:rPr lang="en-GB" b="1">
                <a:latin typeface="Arial" panose="020B0604020202020204" pitchFamily="34" charset="0"/>
                <a:cs typeface="Arial" panose="020B0604020202020204" pitchFamily="34" charset="0"/>
              </a:rPr>
              <a:t>Company</a:t>
            </a:r>
          </a:p>
          <a:p>
            <a:pPr marL="285750" indent="-285750">
              <a:lnSpc>
                <a:spcPts val="2160"/>
              </a:lnSpc>
              <a:spcBef>
                <a:spcPts val="0"/>
              </a:spcBef>
              <a:buFont typeface="Arial" panose="020B0604020202020204" pitchFamily="34" charset="0"/>
              <a:buChar char="•"/>
            </a:pPr>
            <a:r>
              <a:rPr lang="en-GB">
                <a:latin typeface="Arial" panose="020B0604020202020204" pitchFamily="34" charset="0"/>
                <a:cs typeface="Arial" panose="020B0604020202020204" pitchFamily="34" charset="0"/>
              </a:rPr>
              <a:t>Assume </a:t>
            </a:r>
            <a:r>
              <a:rPr lang="en-GB" b="1">
                <a:latin typeface="Arial" panose="020B0604020202020204" pitchFamily="34" charset="0"/>
                <a:cs typeface="Arial" panose="020B0604020202020204" pitchFamily="34" charset="0"/>
              </a:rPr>
              <a:t>concomitant SSAs would stop upon discontinuation of cabozantinib </a:t>
            </a:r>
          </a:p>
          <a:p>
            <a:pPr marL="285750" indent="-285750">
              <a:lnSpc>
                <a:spcPts val="2160"/>
              </a:lnSpc>
              <a:spcBef>
                <a:spcPts val="0"/>
              </a:spcBef>
              <a:buFont typeface="Arial" panose="020B0604020202020204" pitchFamily="34" charset="0"/>
              <a:buChar char="•"/>
            </a:pPr>
            <a:r>
              <a:rPr lang="en-GB">
                <a:latin typeface="Arial" panose="020B0604020202020204" pitchFamily="34" charset="0"/>
                <a:cs typeface="Arial" panose="020B0604020202020204" pitchFamily="34" charset="0"/>
              </a:rPr>
              <a:t>Duration of SSA treatment in BSC aligned with TTD for placebo in CABINET, and acquisition cost and administration of SSAs were applied until TTD for each subgroup</a:t>
            </a:r>
          </a:p>
          <a:p>
            <a:pPr marL="285750" indent="-285750">
              <a:lnSpc>
                <a:spcPts val="2160"/>
              </a:lnSpc>
              <a:spcBef>
                <a:spcPts val="0"/>
              </a:spcBef>
              <a:buFont typeface="Arial" panose="020B0604020202020204" pitchFamily="34" charset="0"/>
              <a:buChar char="•"/>
            </a:pPr>
            <a:r>
              <a:rPr lang="en-GB">
                <a:latin typeface="Arial" panose="020B0604020202020204" pitchFamily="34" charset="0"/>
                <a:cs typeface="Arial" panose="020B0604020202020204" pitchFamily="34" charset="0"/>
              </a:rPr>
              <a:t>Separately, a proportion of people incurred costs for subsequent treatment with SSAs</a:t>
            </a:r>
            <a:r>
              <a:rPr lang="en-GB"/>
              <a:t> →</a:t>
            </a:r>
            <a:r>
              <a:rPr lang="en-GB">
                <a:latin typeface="Arial" panose="020B0604020202020204" pitchFamily="34" charset="0"/>
                <a:cs typeface="Arial" panose="020B0604020202020204" pitchFamily="34" charset="0"/>
              </a:rPr>
              <a:t> applied when people entered the PD health state </a:t>
            </a:r>
          </a:p>
        </p:txBody>
      </p:sp>
      <p:sp>
        <p:nvSpPr>
          <p:cNvPr id="3" name="Text Placeholder 2" descr="Background: No head-to-head data available after 6 months. At clarification, company conducted PSM analysis of changes in best VA between LEROS (ITT) and CaRS-I &amp; II at Month 24&#10;Sex, age, genotype, month since recent &amp; first symptom onset, number of symptomatic eyes, and logMAR for left and right at baseline, were the prognostic factors included in PSM &#10;68 of 84 available people from CaRS I and CaRS II matched to 68 of 125 LEROS ITT population &#10;&#10;">
            <a:extLst>
              <a:ext uri="{FF2B5EF4-FFF2-40B4-BE49-F238E27FC236}">
                <a16:creationId xmlns:a16="http://schemas.microsoft.com/office/drawing/2014/main" id="{D2D1817D-2268-30BB-25F4-72B591667C99}"/>
              </a:ext>
            </a:extLst>
          </p:cNvPr>
          <p:cNvSpPr>
            <a:spLocks noGrp="1"/>
          </p:cNvSpPr>
          <p:nvPr>
            <p:ph type="body" sz="quarter" idx="12"/>
          </p:nvPr>
        </p:nvSpPr>
        <p:spPr>
          <a:xfrm>
            <a:off x="197371" y="790574"/>
            <a:ext cx="11797256" cy="457002"/>
          </a:xfrm>
          <a:ln w="28575">
            <a:solidFill>
              <a:schemeClr val="accent1"/>
            </a:solidFill>
          </a:ln>
        </p:spPr>
        <p:txBody>
          <a:bodyPr/>
          <a:lstStyle/>
          <a:p>
            <a:pPr>
              <a:lnSpc>
                <a:spcPts val="2160"/>
              </a:lnSpc>
              <a:spcBef>
                <a:spcPts val="0"/>
              </a:spcBef>
            </a:pPr>
            <a:r>
              <a:rPr lang="en-GB" b="1"/>
              <a:t>Background: </a:t>
            </a:r>
            <a:r>
              <a:rPr lang="en-GB"/>
              <a:t>Uncertainty around the use of concomitant SSA in the model</a:t>
            </a:r>
          </a:p>
        </p:txBody>
      </p:sp>
      <p:grpSp>
        <p:nvGrpSpPr>
          <p:cNvPr id="4" name="Group 3">
            <a:extLst>
              <a:ext uri="{FF2B5EF4-FFF2-40B4-BE49-F238E27FC236}">
                <a16:creationId xmlns:a16="http://schemas.microsoft.com/office/drawing/2014/main" id="{4EB172D5-22B5-C48A-8512-94D76D0492BE}"/>
              </a:ext>
            </a:extLst>
          </p:cNvPr>
          <p:cNvGrpSpPr/>
          <p:nvPr/>
        </p:nvGrpSpPr>
        <p:grpSpPr>
          <a:xfrm>
            <a:off x="4143375" y="6089830"/>
            <a:ext cx="7851253" cy="656321"/>
            <a:chOff x="1627206" y="5345082"/>
            <a:chExt cx="10196796" cy="576000"/>
          </a:xfrm>
        </p:grpSpPr>
        <p:sp>
          <p:nvSpPr>
            <p:cNvPr id="8" name="Rectangle 7" descr="Question to committee">
              <a:extLst>
                <a:ext uri="{FF2B5EF4-FFF2-40B4-BE49-F238E27FC236}">
                  <a16:creationId xmlns:a16="http://schemas.microsoft.com/office/drawing/2014/main" id="{6264A308-EAC3-2463-4DB8-98B7D5A8CFFE}"/>
                </a:ext>
                <a:ext uri="{C183D7F6-B498-43B3-948B-1728B52AA6E4}">
                  <adec:decorative xmlns:adec="http://schemas.microsoft.com/office/drawing/2017/decorative" val="0"/>
                </a:ext>
              </a:extLst>
            </p:cNvPr>
            <p:cNvSpPr/>
            <p:nvPr/>
          </p:nvSpPr>
          <p:spPr>
            <a:xfrm>
              <a:off x="2108876" y="5384359"/>
              <a:ext cx="9715126" cy="531665"/>
            </a:xfrm>
            <a:prstGeom prst="rect">
              <a:avLst/>
            </a:prstGeom>
            <a:solidFill>
              <a:schemeClr val="accent3"/>
            </a:solidFill>
            <a:ln>
              <a:noFill/>
            </a:ln>
          </p:spPr>
          <p:style>
            <a:lnRef idx="0">
              <a:scrgbClr r="0" g="0" b="0"/>
            </a:lnRef>
            <a:fillRef idx="0">
              <a:scrgbClr r="0" g="0" b="0"/>
            </a:fillRef>
            <a:effectRef idx="0">
              <a:scrgbClr r="0" g="0" b="0"/>
            </a:effectRef>
            <a:fontRef idx="minor">
              <a:schemeClr val="lt1"/>
            </a:fontRef>
          </p:style>
          <p:txBody>
            <a:bodyPr lIns="252000" rtlCol="0" anchor="ctr"/>
            <a:lstStyle/>
            <a:p>
              <a:r>
                <a:rPr lang="en-GB">
                  <a:solidFill>
                    <a:schemeClr val="tx1"/>
                  </a:solidFill>
                  <a:latin typeface="Arial" panose="020B0604020202020204" pitchFamily="34" charset="0"/>
                  <a:ea typeface="Lato"/>
                  <a:cs typeface="Arial" panose="020B0604020202020204" pitchFamily="34" charset="0"/>
                </a:rPr>
                <a:t>Which approach to modelling concomitant SSA is more appropriate? </a:t>
              </a:r>
            </a:p>
          </p:txBody>
        </p:sp>
        <p:grpSp>
          <p:nvGrpSpPr>
            <p:cNvPr id="10" name="Group 9">
              <a:extLst>
                <a:ext uri="{FF2B5EF4-FFF2-40B4-BE49-F238E27FC236}">
                  <a16:creationId xmlns:a16="http://schemas.microsoft.com/office/drawing/2014/main" id="{BCB7F0C5-E54B-650C-227E-A5796F8BABBC}"/>
                </a:ext>
                <a:ext uri="{C183D7F6-B498-43B3-948B-1728B52AA6E4}">
                  <adec:decorative xmlns:adec="http://schemas.microsoft.com/office/drawing/2017/decorative" val="1"/>
                </a:ext>
              </a:extLst>
            </p:cNvPr>
            <p:cNvGrpSpPr/>
            <p:nvPr/>
          </p:nvGrpSpPr>
          <p:grpSpPr>
            <a:xfrm>
              <a:off x="1627206" y="5345082"/>
              <a:ext cx="674965" cy="576000"/>
              <a:chOff x="-1269287" y="4082929"/>
              <a:chExt cx="674965" cy="576000"/>
            </a:xfrm>
          </p:grpSpPr>
          <p:sp>
            <p:nvSpPr>
              <p:cNvPr id="12" name="Oval 11">
                <a:extLst>
                  <a:ext uri="{FF2B5EF4-FFF2-40B4-BE49-F238E27FC236}">
                    <a16:creationId xmlns:a16="http://schemas.microsoft.com/office/drawing/2014/main" id="{4CFB742F-AB3C-1FCF-2B9F-CA38C7AC9A9D}"/>
                  </a:ext>
                  <a:ext uri="{C183D7F6-B498-43B3-948B-1728B52AA6E4}">
                    <adec:decorative xmlns:adec="http://schemas.microsoft.com/office/drawing/2017/decorative" val="1"/>
                  </a:ext>
                </a:extLst>
              </p:cNvPr>
              <p:cNvSpPr/>
              <p:nvPr/>
            </p:nvSpPr>
            <p:spPr>
              <a:xfrm>
                <a:off x="-1269287" y="4082929"/>
                <a:ext cx="674965" cy="576000"/>
              </a:xfrm>
              <a:prstGeom prst="ellipse">
                <a:avLst/>
              </a:prstGeom>
              <a:solidFill>
                <a:schemeClr val="accent3"/>
              </a:solidFill>
              <a:ln>
                <a:solidFill>
                  <a:schemeClr val="bg1"/>
                </a:solidFill>
              </a:ln>
            </p:spPr>
            <p:style>
              <a:lnRef idx="0">
                <a:scrgbClr r="0" g="0" b="0"/>
              </a:lnRef>
              <a:fillRef idx="0">
                <a:scrgbClr r="0" g="0" b="0"/>
              </a:fillRef>
              <a:effectRef idx="0">
                <a:scrgbClr r="0" g="0" b="0"/>
              </a:effectRef>
              <a:fontRef idx="minor">
                <a:schemeClr val="lt1"/>
              </a:fontRef>
            </p:style>
            <p:txBody>
              <a:bodyPr rtlCol="0" anchor="ctr"/>
              <a:lstStyle/>
              <a:p>
                <a:pPr algn="ctr"/>
                <a:endParaRPr lang="en-GB">
                  <a:latin typeface="Arial" panose="020B0604020202020204" pitchFamily="34" charset="0"/>
                </a:endParaRPr>
              </a:p>
            </p:txBody>
          </p:sp>
          <p:pic>
            <p:nvPicPr>
              <p:cNvPr id="13" name="Graphic 12" descr="Chat with solid fill">
                <a:extLst>
                  <a:ext uri="{FF2B5EF4-FFF2-40B4-BE49-F238E27FC236}">
                    <a16:creationId xmlns:a16="http://schemas.microsoft.com/office/drawing/2014/main" id="{46142906-D881-C58A-0C77-F673ABCBB8AC}"/>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167795" y="4139197"/>
                <a:ext cx="463463" cy="463463"/>
              </a:xfrm>
              <a:prstGeom prst="rect">
                <a:avLst/>
              </a:prstGeom>
            </p:spPr>
          </p:pic>
        </p:grpSp>
      </p:grpSp>
      <p:sp>
        <p:nvSpPr>
          <p:cNvPr id="9" name="Text Placeholder 2" descr=" EAG consider baseline characteristics reasonably balanced/less imbalanced than unmatched population but:&#10;age of symptom onset is younger in SoC &#10;higher prevalence of milder T14484C in idebenone group &#10;Point estimates of negligible/negative long-term benefits are low and suggest PSM underestimates effect&#10;">
            <a:extLst>
              <a:ext uri="{FF2B5EF4-FFF2-40B4-BE49-F238E27FC236}">
                <a16:creationId xmlns:a16="http://schemas.microsoft.com/office/drawing/2014/main" id="{3782C4A3-0C69-AF3E-0631-4B229EA6C1BD}"/>
              </a:ext>
            </a:extLst>
          </p:cNvPr>
          <p:cNvSpPr txBox="1">
            <a:spLocks/>
          </p:cNvSpPr>
          <p:nvPr/>
        </p:nvSpPr>
        <p:spPr>
          <a:xfrm>
            <a:off x="197371" y="3232382"/>
            <a:ext cx="11797257" cy="2835044"/>
          </a:xfrm>
          <a:prstGeom prst="rect">
            <a:avLst/>
          </a:prstGeom>
          <a:solidFill>
            <a:schemeClr val="bg1"/>
          </a:solidFill>
          <a:ln w="28575">
            <a:solidFill>
              <a:schemeClr val="tx1"/>
            </a:solidFill>
          </a:ln>
        </p:spPr>
        <p:txBody>
          <a:bodyPr vert="horz" lIns="91440" tIns="45720" rIns="91440" bIns="45720" rtlCol="0">
            <a:noAutofit/>
          </a:bodyPr>
          <a:lstStyle>
            <a:lvl1pPr marL="0" indent="0" algn="l" defTabSz="914400" rtl="0" eaLnBrk="1" latinLnBrk="0" hangingPunct="1">
              <a:lnSpc>
                <a:spcPct val="114000"/>
              </a:lnSpc>
              <a:spcBef>
                <a:spcPts val="1000"/>
              </a:spcBef>
              <a:buFont typeface="Arial" panose="020B0604020202020204" pitchFamily="34" charset="0"/>
              <a:buNone/>
              <a:defRPr sz="1800" kern="1200">
                <a:solidFill>
                  <a:schemeClr val="tx1"/>
                </a:solidFill>
                <a:latin typeface="Lato" panose="020F0502020204030203" pitchFamily="34" charset="0"/>
                <a:ea typeface="Lato" panose="020F0502020204030203" pitchFamily="34" charset="0"/>
                <a:cs typeface="Lato" panose="020F0502020204030203" pitchFamily="34" charset="0"/>
              </a:defRPr>
            </a:lvl1pPr>
            <a:lvl2pPr marL="685800" indent="-228600" algn="l" defTabSz="914400" rtl="0" eaLnBrk="1" latinLnBrk="0" hangingPunct="1">
              <a:lnSpc>
                <a:spcPct val="114000"/>
              </a:lnSpc>
              <a:spcBef>
                <a:spcPts val="500"/>
              </a:spcBef>
              <a:buFont typeface="Arial" panose="020B0604020202020204" pitchFamily="34" charset="0"/>
              <a:buChar char="•"/>
              <a:defRPr sz="1800" kern="1200">
                <a:solidFill>
                  <a:schemeClr val="tx1"/>
                </a:solidFill>
                <a:latin typeface="Lato" panose="020F0502020204030203" pitchFamily="34" charset="0"/>
                <a:ea typeface="Lato" panose="020F0502020204030203" pitchFamily="34" charset="0"/>
                <a:cs typeface="+mn-cs"/>
              </a:defRPr>
            </a:lvl2pPr>
            <a:lvl3pPr marL="1143000" indent="-228600" algn="l" defTabSz="914400" rtl="0" eaLnBrk="1" latinLnBrk="0" hangingPunct="1">
              <a:lnSpc>
                <a:spcPct val="114000"/>
              </a:lnSpc>
              <a:spcBef>
                <a:spcPts val="500"/>
              </a:spcBef>
              <a:buFont typeface="Arial" panose="020B0604020202020204" pitchFamily="34" charset="0"/>
              <a:buChar char="•"/>
              <a:defRPr sz="1800" kern="1200">
                <a:solidFill>
                  <a:schemeClr val="tx1"/>
                </a:solidFill>
                <a:latin typeface="Lato" panose="020F0502020204030203" pitchFamily="34" charset="0"/>
                <a:ea typeface="Lato" panose="020F0502020204030203" pitchFamily="34" charset="0"/>
                <a:cs typeface="+mn-cs"/>
              </a:defRPr>
            </a:lvl3pPr>
            <a:lvl4pPr marL="1600200" indent="-228600" algn="l" defTabSz="914400" rtl="0" eaLnBrk="1" latinLnBrk="0" hangingPunct="1">
              <a:lnSpc>
                <a:spcPct val="114000"/>
              </a:lnSpc>
              <a:spcBef>
                <a:spcPts val="500"/>
              </a:spcBef>
              <a:buFont typeface="Arial" panose="020B0604020202020204" pitchFamily="34" charset="0"/>
              <a:buChar char="•"/>
              <a:defRPr sz="1800" kern="1200">
                <a:solidFill>
                  <a:schemeClr val="tx1"/>
                </a:solidFill>
                <a:latin typeface="Lato" panose="020F0502020204030203" pitchFamily="34" charset="0"/>
                <a:ea typeface="Lato" panose="020F0502020204030203" pitchFamily="34" charset="0"/>
                <a:cs typeface="+mn-cs"/>
              </a:defRPr>
            </a:lvl4pPr>
            <a:lvl5pPr marL="2057400" indent="-228600" algn="l" defTabSz="914400" rtl="0" eaLnBrk="1" latinLnBrk="0" hangingPunct="1">
              <a:lnSpc>
                <a:spcPct val="114000"/>
              </a:lnSpc>
              <a:spcBef>
                <a:spcPts val="500"/>
              </a:spcBef>
              <a:buFont typeface="Arial" panose="020B0604020202020204" pitchFamily="34" charset="0"/>
              <a:buChar char="•"/>
              <a:defRPr sz="1800" kern="1200">
                <a:solidFill>
                  <a:schemeClr val="tx1"/>
                </a:solidFill>
                <a:latin typeface="Lato" panose="020F0502020204030203" pitchFamily="34" charset="0"/>
                <a:ea typeface="Lato" panose="020F0502020204030203" pitchFamily="34"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ts val="2160"/>
              </a:lnSpc>
              <a:spcBef>
                <a:spcPts val="0"/>
              </a:spcBef>
            </a:pPr>
            <a:r>
              <a:rPr lang="en-GB" b="1">
                <a:latin typeface="Arial" panose="020B0604020202020204" pitchFamily="34" charset="0"/>
                <a:cs typeface="Arial" panose="020B0604020202020204" pitchFamily="34" charset="0"/>
              </a:rPr>
              <a:t>EAG</a:t>
            </a:r>
          </a:p>
          <a:p>
            <a:pPr marL="285750" indent="-285750">
              <a:lnSpc>
                <a:spcPct val="100000"/>
              </a:lnSpc>
              <a:spcBef>
                <a:spcPts val="0"/>
              </a:spcBef>
              <a:buFont typeface="Arial" panose="020B0604020202020204" pitchFamily="34" charset="0"/>
              <a:buChar char="•"/>
            </a:pPr>
            <a:r>
              <a:rPr lang="en-GB">
                <a:latin typeface="Arial" panose="020B0604020202020204" pitchFamily="34" charset="0"/>
                <a:cs typeface="Arial" panose="020B0604020202020204" pitchFamily="34" charset="0"/>
              </a:rPr>
              <a:t>No reason why concomitant SSAs would be stopped at the point of discontinuing systemic treatment → SSAs are used for continued symptom management (systemic and symptomatic use of SSAs is different)</a:t>
            </a:r>
          </a:p>
          <a:p>
            <a:pPr marL="285750" indent="-285750">
              <a:lnSpc>
                <a:spcPct val="100000"/>
              </a:lnSpc>
              <a:spcBef>
                <a:spcPts val="0"/>
              </a:spcBef>
              <a:buFont typeface="Arial" panose="020B0604020202020204" pitchFamily="34" charset="0"/>
              <a:buChar char="•"/>
            </a:pPr>
            <a:r>
              <a:rPr lang="en-GB">
                <a:latin typeface="Arial" panose="020B0604020202020204" pitchFamily="34" charset="0"/>
                <a:cs typeface="Arial" panose="020B0604020202020204" pitchFamily="34" charset="0"/>
              </a:rPr>
              <a:t>Use of TTD data for placebo from CABINET is inappropriate to cost the use of concomitant SSAs in BSC arm</a:t>
            </a:r>
          </a:p>
          <a:p>
            <a:pPr marL="285750" indent="-285750">
              <a:lnSpc>
                <a:spcPct val="100000"/>
              </a:lnSpc>
              <a:spcBef>
                <a:spcPts val="0"/>
              </a:spcBef>
              <a:buFont typeface="Arial" panose="020B0604020202020204" pitchFamily="34" charset="0"/>
              <a:buChar char="•"/>
            </a:pPr>
            <a:r>
              <a:rPr lang="en-GB">
                <a:latin typeface="Arial" panose="020B0604020202020204" pitchFamily="34" charset="0"/>
                <a:cs typeface="Arial" panose="020B0604020202020204" pitchFamily="34" charset="0"/>
              </a:rPr>
              <a:t>Clinical advice: most people receiving systemic SSAs would stop on starting another systemic treatment </a:t>
            </a:r>
          </a:p>
          <a:p>
            <a:pPr marL="285750" indent="-285750">
              <a:lnSpc>
                <a:spcPct val="100000"/>
              </a:lnSpc>
              <a:spcBef>
                <a:spcPts val="0"/>
              </a:spcBef>
              <a:buFont typeface="Arial" panose="020B0604020202020204" pitchFamily="34" charset="0"/>
              <a:buChar char="•"/>
            </a:pPr>
            <a:r>
              <a:rPr lang="en-GB">
                <a:latin typeface="Arial" panose="020B0604020202020204" pitchFamily="34" charset="0"/>
                <a:cs typeface="Arial" panose="020B0604020202020204" pitchFamily="34" charset="0"/>
              </a:rPr>
              <a:t>Disagreed people receiving concomitant SSAs in model could be informed by the proportion of people</a:t>
            </a:r>
            <a:r>
              <a:rPr lang="en-GB">
                <a:solidFill>
                  <a:srgbClr val="FF0000"/>
                </a:solidFill>
                <a:latin typeface="Arial" panose="020B0604020202020204" pitchFamily="34" charset="0"/>
                <a:cs typeface="Arial" panose="020B0604020202020204" pitchFamily="34" charset="0"/>
              </a:rPr>
              <a:t> </a:t>
            </a:r>
            <a:r>
              <a:rPr lang="en-GB">
                <a:latin typeface="Arial" panose="020B0604020202020204" pitchFamily="34" charset="0"/>
                <a:cs typeface="Arial" panose="020B0604020202020204" pitchFamily="34" charset="0"/>
              </a:rPr>
              <a:t>having SSAs at baseline in CABINET</a:t>
            </a:r>
          </a:p>
          <a:p>
            <a:pPr marL="285750" indent="-285750">
              <a:lnSpc>
                <a:spcPct val="100000"/>
              </a:lnSpc>
              <a:spcBef>
                <a:spcPts val="0"/>
              </a:spcBef>
              <a:buFont typeface="Arial" panose="020B0604020202020204" pitchFamily="34" charset="0"/>
              <a:buChar char="•"/>
            </a:pPr>
            <a:r>
              <a:rPr lang="en-GB">
                <a:latin typeface="Arial" panose="020B0604020202020204" pitchFamily="34" charset="0"/>
                <a:cs typeface="Arial" panose="020B0604020202020204" pitchFamily="34" charset="0"/>
              </a:rPr>
              <a:t>Preferred people having </a:t>
            </a:r>
            <a:r>
              <a:rPr lang="en-GB" b="1">
                <a:latin typeface="Arial" panose="020B0604020202020204" pitchFamily="34" charset="0"/>
                <a:cs typeface="Arial" panose="020B0604020202020204" pitchFamily="34" charset="0"/>
              </a:rPr>
              <a:t>concomitant SSA continue from baseline until death </a:t>
            </a:r>
            <a:r>
              <a:rPr lang="en-GB">
                <a:latin typeface="Arial" panose="020B0604020202020204" pitchFamily="34" charset="0"/>
                <a:cs typeface="Arial" panose="020B0604020202020204" pitchFamily="34" charset="0"/>
              </a:rPr>
              <a:t>and admin costs based on Thorn et al. 2020 (15 min nurse time instead of 1 hour) and PSSRU 2023 (EAG, £28.60 vs. £55.95 company)</a:t>
            </a:r>
          </a:p>
          <a:p>
            <a:pPr marL="285750" indent="-285750">
              <a:lnSpc>
                <a:spcPct val="100000"/>
              </a:lnSpc>
              <a:spcBef>
                <a:spcPts val="0"/>
              </a:spcBef>
              <a:buFont typeface="Arial" panose="020B0604020202020204" pitchFamily="34" charset="0"/>
              <a:buChar char="•"/>
            </a:pPr>
            <a:r>
              <a:rPr lang="en-GB">
                <a:latin typeface="Arial" panose="020B0604020202020204" pitchFamily="34" charset="0"/>
                <a:cs typeface="Arial" panose="020B0604020202020204" pitchFamily="34" charset="0"/>
              </a:rPr>
              <a:t>Presented a scenario where </a:t>
            </a:r>
            <a:r>
              <a:rPr lang="en-GB" b="1">
                <a:latin typeface="Arial" panose="020B0604020202020204" pitchFamily="34" charset="0"/>
                <a:cs typeface="Arial" panose="020B0604020202020204" pitchFamily="34" charset="0"/>
              </a:rPr>
              <a:t>concomitant SSA stop on progression of disease</a:t>
            </a:r>
          </a:p>
        </p:txBody>
      </p:sp>
      <p:sp>
        <p:nvSpPr>
          <p:cNvPr id="6" name="Text Placeholder 13">
            <a:extLst>
              <a:ext uri="{FF2B5EF4-FFF2-40B4-BE49-F238E27FC236}">
                <a16:creationId xmlns:a16="http://schemas.microsoft.com/office/drawing/2014/main" id="{25F15D01-5B73-DCE8-E06E-7E703D3F3BB3}"/>
              </a:ext>
            </a:extLst>
          </p:cNvPr>
          <p:cNvSpPr txBox="1">
            <a:spLocks/>
          </p:cNvSpPr>
          <p:nvPr/>
        </p:nvSpPr>
        <p:spPr>
          <a:xfrm>
            <a:off x="0" y="6107206"/>
            <a:ext cx="4029075" cy="657922"/>
          </a:xfrm>
          <a:prstGeom prst="rect">
            <a:avLst/>
          </a:prstGeom>
          <a:solidFill>
            <a:schemeClr val="bg1"/>
          </a:solidFill>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1400" kern="1200">
                <a:solidFill>
                  <a:schemeClr val="tx1"/>
                </a:solidFill>
                <a:latin typeface="+mn-lt"/>
                <a:ea typeface="Inter" charset="0"/>
                <a:cs typeface="Inter"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1200">
                <a:latin typeface="Arial" panose="020B0604020202020204" pitchFamily="34" charset="0"/>
                <a:ea typeface="Lato" panose="020F0502020204030203" pitchFamily="34" charset="0"/>
                <a:cs typeface="Arial" panose="020B0604020202020204" pitchFamily="34" charset="0"/>
              </a:rPr>
              <a:t>Abbreviations: BSC, best supportive care; PD, progressed disease; PSSRU, Personal Social Services Research Unit; SSA, somatostatin analogue; TTD, time to treatment discontinuation</a:t>
            </a:r>
          </a:p>
        </p:txBody>
      </p:sp>
      <p:grpSp>
        <p:nvGrpSpPr>
          <p:cNvPr id="7" name="Group 6">
            <a:extLst>
              <a:ext uri="{FF2B5EF4-FFF2-40B4-BE49-F238E27FC236}">
                <a16:creationId xmlns:a16="http://schemas.microsoft.com/office/drawing/2014/main" id="{3CCF6095-0EFF-28D6-15E6-8202050931AF}"/>
              </a:ext>
            </a:extLst>
          </p:cNvPr>
          <p:cNvGrpSpPr/>
          <p:nvPr/>
        </p:nvGrpSpPr>
        <p:grpSpPr>
          <a:xfrm>
            <a:off x="10588752" y="-23768"/>
            <a:ext cx="1603248" cy="470499"/>
            <a:chOff x="8607034" y="129348"/>
            <a:chExt cx="1714442" cy="470499"/>
          </a:xfrm>
        </p:grpSpPr>
        <p:sp>
          <p:nvSpPr>
            <p:cNvPr id="11" name="Rectangle 10">
              <a:extLst>
                <a:ext uri="{FF2B5EF4-FFF2-40B4-BE49-F238E27FC236}">
                  <a16:creationId xmlns:a16="http://schemas.microsoft.com/office/drawing/2014/main" id="{07D247D9-32CC-3E80-3FE7-7BC0B0AB475E}"/>
                </a:ext>
                <a:ext uri="{C183D7F6-B498-43B3-948B-1728B52AA6E4}">
                  <adec:decorative xmlns:adec="http://schemas.microsoft.com/office/drawing/2017/decorative" val="1"/>
                </a:ext>
              </a:extLst>
            </p:cNvPr>
            <p:cNvSpPr/>
            <p:nvPr/>
          </p:nvSpPr>
          <p:spPr>
            <a:xfrm>
              <a:off x="8607034" y="142846"/>
              <a:ext cx="1714442" cy="457001"/>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r>
                <a:rPr lang="en-GB" sz="1400">
                  <a:latin typeface="Arial" panose="020B0604020202020204" pitchFamily="34" charset="0"/>
                </a:rPr>
                <a:t>Large impact</a:t>
              </a:r>
            </a:p>
          </p:txBody>
        </p:sp>
        <p:pic>
          <p:nvPicPr>
            <p:cNvPr id="14" name="Picture 13">
              <a:extLst>
                <a:ext uri="{FF2B5EF4-FFF2-40B4-BE49-F238E27FC236}">
                  <a16:creationId xmlns:a16="http://schemas.microsoft.com/office/drawing/2014/main" id="{84D49E00-BC35-9050-A0E7-DC9378782A0E}"/>
                </a:ext>
                <a:ext uri="{C183D7F6-B498-43B3-948B-1728B52AA6E4}">
                  <adec:decorative xmlns:adec="http://schemas.microsoft.com/office/drawing/2017/decorative" val="1"/>
                </a:ext>
              </a:extLst>
            </p:cNvPr>
            <p:cNvPicPr>
              <a:picLocks noChangeAspect="1"/>
            </p:cNvPicPr>
            <p:nvPr/>
          </p:nvPicPr>
          <p:blipFill rotWithShape="1">
            <a:blip r:embed="rId5"/>
            <a:srcRect l="16406" t="4575" r="14821" b="4613"/>
            <a:stretch/>
          </p:blipFill>
          <p:spPr>
            <a:xfrm>
              <a:off x="9868419" y="129348"/>
              <a:ext cx="453056" cy="453056"/>
            </a:xfrm>
            <a:prstGeom prst="rect">
              <a:avLst/>
            </a:prstGeom>
          </p:spPr>
        </p:pic>
      </p:grpSp>
    </p:spTree>
    <p:extLst>
      <p:ext uri="{BB962C8B-B14F-4D97-AF65-F5344CB8AC3E}">
        <p14:creationId xmlns:p14="http://schemas.microsoft.com/office/powerpoint/2010/main" val="116071634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DF63236-FCDF-3B96-98B3-395B534914C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BB47E74-57A3-B034-2544-A9375847435A}"/>
              </a:ext>
            </a:extLst>
          </p:cNvPr>
          <p:cNvSpPr>
            <a:spLocks noGrp="1"/>
          </p:cNvSpPr>
          <p:nvPr>
            <p:ph type="title"/>
          </p:nvPr>
        </p:nvSpPr>
        <p:spPr>
          <a:xfrm>
            <a:off x="210072" y="48154"/>
            <a:ext cx="11473765" cy="551520"/>
          </a:xfrm>
        </p:spPr>
        <p:txBody>
          <a:bodyPr>
            <a:noAutofit/>
          </a:bodyPr>
          <a:lstStyle/>
          <a:p>
            <a:r>
              <a:rPr lang="en-GB" sz="3000">
                <a:latin typeface="Arial" panose="020B0604020202020204" pitchFamily="34" charset="0"/>
                <a:cs typeface="Arial" panose="020B0604020202020204" pitchFamily="34" charset="0"/>
              </a:rPr>
              <a:t>Issue 9:</a:t>
            </a:r>
            <a:r>
              <a:rPr lang="en-GB" sz="3000"/>
              <a:t> Subsequent treatments</a:t>
            </a:r>
            <a:endParaRPr lang="en-GB" sz="3000">
              <a:latin typeface="Arial" panose="020B0604020202020204" pitchFamily="34" charset="0"/>
              <a:cs typeface="Arial" panose="020B0604020202020204" pitchFamily="34" charset="0"/>
            </a:endParaRPr>
          </a:p>
        </p:txBody>
      </p:sp>
      <p:sp>
        <p:nvSpPr>
          <p:cNvPr id="5" name="Text Placeholder 2" descr=" EAG consider baseline characteristics reasonably balanced/less imbalanced than unmatched population but:&#10;age of symptom onset is younger in SoC &#10;higher prevalence of milder T14484C in idebenone group &#10;Point estimates of negligible/negative long-term benefits are low and suggest PSM underestimates effect&#10;">
            <a:extLst>
              <a:ext uri="{FF2B5EF4-FFF2-40B4-BE49-F238E27FC236}">
                <a16:creationId xmlns:a16="http://schemas.microsoft.com/office/drawing/2014/main" id="{A4C91586-3A10-1F99-CCF7-21DF718D32E9}"/>
              </a:ext>
            </a:extLst>
          </p:cNvPr>
          <p:cNvSpPr txBox="1">
            <a:spLocks/>
          </p:cNvSpPr>
          <p:nvPr/>
        </p:nvSpPr>
        <p:spPr>
          <a:xfrm>
            <a:off x="174705" y="532714"/>
            <a:ext cx="11887913" cy="1788574"/>
          </a:xfrm>
          <a:prstGeom prst="rect">
            <a:avLst/>
          </a:prstGeom>
          <a:ln w="28575">
            <a:solidFill>
              <a:schemeClr val="tx1"/>
            </a:solidFill>
          </a:ln>
        </p:spPr>
        <p:txBody>
          <a:bodyPr vert="horz" lIns="91440" tIns="45720" rIns="91440" bIns="45720" rtlCol="0">
            <a:noAutofit/>
          </a:bodyPr>
          <a:lstStyle>
            <a:lvl1pPr marL="0" indent="0" algn="l" defTabSz="914400" rtl="0" eaLnBrk="1" latinLnBrk="0" hangingPunct="1">
              <a:lnSpc>
                <a:spcPct val="114000"/>
              </a:lnSpc>
              <a:spcBef>
                <a:spcPts val="1000"/>
              </a:spcBef>
              <a:buFont typeface="Arial" panose="020B0604020202020204" pitchFamily="34" charset="0"/>
              <a:buNone/>
              <a:defRPr sz="1800" kern="1200">
                <a:solidFill>
                  <a:schemeClr val="tx1"/>
                </a:solidFill>
                <a:latin typeface="Lato" panose="020F0502020204030203" pitchFamily="34" charset="0"/>
                <a:ea typeface="Lato" panose="020F0502020204030203" pitchFamily="34" charset="0"/>
                <a:cs typeface="Lato" panose="020F0502020204030203" pitchFamily="34" charset="0"/>
              </a:defRPr>
            </a:lvl1pPr>
            <a:lvl2pPr marL="685800" indent="-228600" algn="l" defTabSz="914400" rtl="0" eaLnBrk="1" latinLnBrk="0" hangingPunct="1">
              <a:lnSpc>
                <a:spcPct val="114000"/>
              </a:lnSpc>
              <a:spcBef>
                <a:spcPts val="500"/>
              </a:spcBef>
              <a:buFont typeface="Arial" panose="020B0604020202020204" pitchFamily="34" charset="0"/>
              <a:buChar char="•"/>
              <a:defRPr sz="1800" kern="1200">
                <a:solidFill>
                  <a:schemeClr val="tx1"/>
                </a:solidFill>
                <a:latin typeface="Lato" panose="020F0502020204030203" pitchFamily="34" charset="0"/>
                <a:ea typeface="Lato" panose="020F0502020204030203" pitchFamily="34" charset="0"/>
                <a:cs typeface="+mn-cs"/>
              </a:defRPr>
            </a:lvl2pPr>
            <a:lvl3pPr marL="1143000" indent="-228600" algn="l" defTabSz="914400" rtl="0" eaLnBrk="1" latinLnBrk="0" hangingPunct="1">
              <a:lnSpc>
                <a:spcPct val="114000"/>
              </a:lnSpc>
              <a:spcBef>
                <a:spcPts val="500"/>
              </a:spcBef>
              <a:buFont typeface="Arial" panose="020B0604020202020204" pitchFamily="34" charset="0"/>
              <a:buChar char="•"/>
              <a:defRPr sz="1800" kern="1200">
                <a:solidFill>
                  <a:schemeClr val="tx1"/>
                </a:solidFill>
                <a:latin typeface="Lato" panose="020F0502020204030203" pitchFamily="34" charset="0"/>
                <a:ea typeface="Lato" panose="020F0502020204030203" pitchFamily="34" charset="0"/>
                <a:cs typeface="+mn-cs"/>
              </a:defRPr>
            </a:lvl3pPr>
            <a:lvl4pPr marL="1600200" indent="-228600" algn="l" defTabSz="914400" rtl="0" eaLnBrk="1" latinLnBrk="0" hangingPunct="1">
              <a:lnSpc>
                <a:spcPct val="114000"/>
              </a:lnSpc>
              <a:spcBef>
                <a:spcPts val="500"/>
              </a:spcBef>
              <a:buFont typeface="Arial" panose="020B0604020202020204" pitchFamily="34" charset="0"/>
              <a:buChar char="•"/>
              <a:defRPr sz="1800" kern="1200">
                <a:solidFill>
                  <a:schemeClr val="tx1"/>
                </a:solidFill>
                <a:latin typeface="Lato" panose="020F0502020204030203" pitchFamily="34" charset="0"/>
                <a:ea typeface="Lato" panose="020F0502020204030203" pitchFamily="34" charset="0"/>
                <a:cs typeface="+mn-cs"/>
              </a:defRPr>
            </a:lvl4pPr>
            <a:lvl5pPr marL="2057400" indent="-228600" algn="l" defTabSz="914400" rtl="0" eaLnBrk="1" latinLnBrk="0" hangingPunct="1">
              <a:lnSpc>
                <a:spcPct val="114000"/>
              </a:lnSpc>
              <a:spcBef>
                <a:spcPts val="500"/>
              </a:spcBef>
              <a:buFont typeface="Arial" panose="020B0604020202020204" pitchFamily="34" charset="0"/>
              <a:buChar char="•"/>
              <a:defRPr sz="1800" kern="1200">
                <a:solidFill>
                  <a:schemeClr val="tx1"/>
                </a:solidFill>
                <a:latin typeface="Lato" panose="020F0502020204030203" pitchFamily="34" charset="0"/>
                <a:ea typeface="Lato" panose="020F0502020204030203" pitchFamily="34"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ts val="2160"/>
              </a:lnSpc>
              <a:spcBef>
                <a:spcPts val="0"/>
              </a:spcBef>
            </a:pPr>
            <a:r>
              <a:rPr lang="en-GB" b="1">
                <a:latin typeface="Arial" panose="020B0604020202020204" pitchFamily="34" charset="0"/>
                <a:cs typeface="Arial" panose="020B0604020202020204" pitchFamily="34" charset="0"/>
              </a:rPr>
              <a:t>Company</a:t>
            </a:r>
          </a:p>
          <a:p>
            <a:pPr marL="285750" indent="-285750">
              <a:lnSpc>
                <a:spcPts val="2160"/>
              </a:lnSpc>
              <a:spcBef>
                <a:spcPts val="0"/>
              </a:spcBef>
              <a:buFont typeface="Arial" panose="020B0604020202020204" pitchFamily="34" charset="0"/>
              <a:buChar char="•"/>
            </a:pPr>
            <a:r>
              <a:rPr lang="en-GB">
                <a:latin typeface="Arial" panose="020B0604020202020204" pitchFamily="34" charset="0"/>
                <a:cs typeface="Arial" panose="020B0604020202020204" pitchFamily="34" charset="0"/>
              </a:rPr>
              <a:t>Subsequent treatment costs applied as a one-off cost when entering PD health state</a:t>
            </a:r>
            <a:r>
              <a:rPr lang="en-GB"/>
              <a:t> → </a:t>
            </a:r>
            <a:r>
              <a:rPr lang="en-GB">
                <a:latin typeface="Arial" panose="020B0604020202020204" pitchFamily="34" charset="0"/>
                <a:cs typeface="Arial" panose="020B0604020202020204" pitchFamily="34" charset="0"/>
              </a:rPr>
              <a:t>based on how many people had subsequent treatments in CABINET and rescaled to sum to 100% (assuming people could only have one subsequent treatment)</a:t>
            </a:r>
          </a:p>
          <a:p>
            <a:pPr marL="285750" indent="-285750">
              <a:lnSpc>
                <a:spcPts val="2160"/>
              </a:lnSpc>
              <a:spcBef>
                <a:spcPts val="0"/>
              </a:spcBef>
              <a:buFont typeface="Arial" panose="020B0604020202020204" pitchFamily="34" charset="0"/>
              <a:buChar char="•"/>
            </a:pPr>
            <a:r>
              <a:rPr lang="en-GB">
                <a:latin typeface="Arial" panose="020B0604020202020204" pitchFamily="34" charset="0"/>
                <a:cs typeface="Arial" panose="020B0604020202020204" pitchFamily="34" charset="0"/>
              </a:rPr>
              <a:t>Proportions having subsequent treatments informed clinical expert opinion (see </a:t>
            </a:r>
            <a:r>
              <a:rPr lang="en-GB">
                <a:latin typeface="Arial" panose="020B0604020202020204" pitchFamily="34" charset="0"/>
                <a:cs typeface="Arial" panose="020B0604020202020204" pitchFamily="34" charset="0"/>
                <a:hlinkClick r:id="rId3" action="ppaction://hlinksldjump"/>
              </a:rPr>
              <a:t>slide</a:t>
            </a:r>
            <a:r>
              <a:rPr lang="en-GB">
                <a:latin typeface="Arial" panose="020B0604020202020204" pitchFamily="34" charset="0"/>
                <a:cs typeface="Arial" panose="020B0604020202020204" pitchFamily="34" charset="0"/>
              </a:rPr>
              <a:t>) → CABINET does not reflect UK practice</a:t>
            </a:r>
          </a:p>
        </p:txBody>
      </p:sp>
      <p:sp>
        <p:nvSpPr>
          <p:cNvPr id="7" name="Text Placeholder 2" descr=" EAG consider baseline characteristics reasonably balanced/less imbalanced than unmatched population but:&#10;age of symptom onset is younger in SoC &#10;higher prevalence of milder T14484C in idebenone group &#10;Point estimates of negligible/negative long-term benefits are low and suggest PSM underestimates effect&#10;">
            <a:extLst>
              <a:ext uri="{FF2B5EF4-FFF2-40B4-BE49-F238E27FC236}">
                <a16:creationId xmlns:a16="http://schemas.microsoft.com/office/drawing/2014/main" id="{33564870-F89D-91D9-361B-A4DBC09300C7}"/>
              </a:ext>
            </a:extLst>
          </p:cNvPr>
          <p:cNvSpPr txBox="1">
            <a:spLocks/>
          </p:cNvSpPr>
          <p:nvPr/>
        </p:nvSpPr>
        <p:spPr>
          <a:xfrm>
            <a:off x="174704" y="2375896"/>
            <a:ext cx="11887914" cy="3403111"/>
          </a:xfrm>
          <a:prstGeom prst="rect">
            <a:avLst/>
          </a:prstGeom>
          <a:solidFill>
            <a:schemeClr val="bg1"/>
          </a:solidFill>
          <a:ln w="28575">
            <a:solidFill>
              <a:schemeClr val="tx1"/>
            </a:solidFill>
          </a:ln>
        </p:spPr>
        <p:txBody>
          <a:bodyPr vert="horz" lIns="91440" tIns="45720" rIns="91440" bIns="45720" rtlCol="0">
            <a:noAutofit/>
          </a:bodyPr>
          <a:lstStyle>
            <a:lvl1pPr marL="0" indent="0" algn="l" defTabSz="914400" rtl="0" eaLnBrk="1" latinLnBrk="0" hangingPunct="1">
              <a:lnSpc>
                <a:spcPct val="114000"/>
              </a:lnSpc>
              <a:spcBef>
                <a:spcPts val="1000"/>
              </a:spcBef>
              <a:buFont typeface="Arial" panose="020B0604020202020204" pitchFamily="34" charset="0"/>
              <a:buNone/>
              <a:defRPr sz="1800" kern="1200">
                <a:solidFill>
                  <a:schemeClr val="tx1"/>
                </a:solidFill>
                <a:latin typeface="Lato" panose="020F0502020204030203" pitchFamily="34" charset="0"/>
                <a:ea typeface="Lato" panose="020F0502020204030203" pitchFamily="34" charset="0"/>
                <a:cs typeface="Lato" panose="020F0502020204030203" pitchFamily="34" charset="0"/>
              </a:defRPr>
            </a:lvl1pPr>
            <a:lvl2pPr marL="685800" indent="-228600" algn="l" defTabSz="914400" rtl="0" eaLnBrk="1" latinLnBrk="0" hangingPunct="1">
              <a:lnSpc>
                <a:spcPct val="114000"/>
              </a:lnSpc>
              <a:spcBef>
                <a:spcPts val="500"/>
              </a:spcBef>
              <a:buFont typeface="Arial" panose="020B0604020202020204" pitchFamily="34" charset="0"/>
              <a:buChar char="•"/>
              <a:defRPr sz="1800" kern="1200">
                <a:solidFill>
                  <a:schemeClr val="tx1"/>
                </a:solidFill>
                <a:latin typeface="Lato" panose="020F0502020204030203" pitchFamily="34" charset="0"/>
                <a:ea typeface="Lato" panose="020F0502020204030203" pitchFamily="34" charset="0"/>
                <a:cs typeface="+mn-cs"/>
              </a:defRPr>
            </a:lvl2pPr>
            <a:lvl3pPr marL="1143000" indent="-228600" algn="l" defTabSz="914400" rtl="0" eaLnBrk="1" latinLnBrk="0" hangingPunct="1">
              <a:lnSpc>
                <a:spcPct val="114000"/>
              </a:lnSpc>
              <a:spcBef>
                <a:spcPts val="500"/>
              </a:spcBef>
              <a:buFont typeface="Arial" panose="020B0604020202020204" pitchFamily="34" charset="0"/>
              <a:buChar char="•"/>
              <a:defRPr sz="1800" kern="1200">
                <a:solidFill>
                  <a:schemeClr val="tx1"/>
                </a:solidFill>
                <a:latin typeface="Lato" panose="020F0502020204030203" pitchFamily="34" charset="0"/>
                <a:ea typeface="Lato" panose="020F0502020204030203" pitchFamily="34" charset="0"/>
                <a:cs typeface="+mn-cs"/>
              </a:defRPr>
            </a:lvl3pPr>
            <a:lvl4pPr marL="1600200" indent="-228600" algn="l" defTabSz="914400" rtl="0" eaLnBrk="1" latinLnBrk="0" hangingPunct="1">
              <a:lnSpc>
                <a:spcPct val="114000"/>
              </a:lnSpc>
              <a:spcBef>
                <a:spcPts val="500"/>
              </a:spcBef>
              <a:buFont typeface="Arial" panose="020B0604020202020204" pitchFamily="34" charset="0"/>
              <a:buChar char="•"/>
              <a:defRPr sz="1800" kern="1200">
                <a:solidFill>
                  <a:schemeClr val="tx1"/>
                </a:solidFill>
                <a:latin typeface="Lato" panose="020F0502020204030203" pitchFamily="34" charset="0"/>
                <a:ea typeface="Lato" panose="020F0502020204030203" pitchFamily="34" charset="0"/>
                <a:cs typeface="+mn-cs"/>
              </a:defRPr>
            </a:lvl4pPr>
            <a:lvl5pPr marL="2057400" indent="-228600" algn="l" defTabSz="914400" rtl="0" eaLnBrk="1" latinLnBrk="0" hangingPunct="1">
              <a:lnSpc>
                <a:spcPct val="114000"/>
              </a:lnSpc>
              <a:spcBef>
                <a:spcPts val="500"/>
              </a:spcBef>
              <a:buFont typeface="Arial" panose="020B0604020202020204" pitchFamily="34" charset="0"/>
              <a:buChar char="•"/>
              <a:defRPr sz="1800" kern="1200">
                <a:solidFill>
                  <a:schemeClr val="tx1"/>
                </a:solidFill>
                <a:latin typeface="Lato" panose="020F0502020204030203" pitchFamily="34" charset="0"/>
                <a:ea typeface="Lato" panose="020F0502020204030203" pitchFamily="34"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ts val="2160"/>
              </a:lnSpc>
              <a:spcBef>
                <a:spcPts val="0"/>
              </a:spcBef>
            </a:pPr>
            <a:r>
              <a:rPr lang="en-GB" b="1">
                <a:latin typeface="Arial" panose="020B0604020202020204" pitchFamily="34" charset="0"/>
                <a:cs typeface="Arial" panose="020B0604020202020204" pitchFamily="34" charset="0"/>
              </a:rPr>
              <a:t>EAG</a:t>
            </a:r>
          </a:p>
          <a:p>
            <a:pPr marL="285750" indent="-285750">
              <a:lnSpc>
                <a:spcPct val="100000"/>
              </a:lnSpc>
              <a:spcBef>
                <a:spcPts val="0"/>
              </a:spcBef>
              <a:buFont typeface="Arial" panose="020B0604020202020204" pitchFamily="34" charset="0"/>
              <a:buChar char="•"/>
            </a:pPr>
            <a:r>
              <a:rPr lang="en-GB">
                <a:latin typeface="Arial" panose="020B0604020202020204" pitchFamily="34" charset="0"/>
                <a:cs typeface="Arial" panose="020B0604020202020204" pitchFamily="34" charset="0"/>
              </a:rPr>
              <a:t>Proportions of people having each individual subsequent treatment in the company base not robust →</a:t>
            </a:r>
            <a:r>
              <a:rPr lang="en-GB">
                <a:solidFill>
                  <a:srgbClr val="FF0000"/>
                </a:solidFill>
                <a:latin typeface="Arial" panose="020B0604020202020204" pitchFamily="34" charset="0"/>
                <a:cs typeface="Arial" panose="020B0604020202020204" pitchFamily="34" charset="0"/>
              </a:rPr>
              <a:t> </a:t>
            </a:r>
            <a:r>
              <a:rPr lang="en-GB">
                <a:latin typeface="Arial" panose="020B0604020202020204" pitchFamily="34" charset="0"/>
                <a:cs typeface="Arial" panose="020B0604020202020204" pitchFamily="34" charset="0"/>
              </a:rPr>
              <a:t>not informed using an appropriate elicitation approach </a:t>
            </a:r>
          </a:p>
          <a:p>
            <a:pPr marL="285750" indent="-285750">
              <a:lnSpc>
                <a:spcPct val="100000"/>
              </a:lnSpc>
              <a:spcBef>
                <a:spcPts val="0"/>
              </a:spcBef>
              <a:buFont typeface="Arial" panose="020B0604020202020204" pitchFamily="34" charset="0"/>
              <a:buChar char="•"/>
            </a:pPr>
            <a:r>
              <a:rPr lang="en-GB">
                <a:latin typeface="Arial" panose="020B0604020202020204" pitchFamily="34" charset="0"/>
                <a:cs typeface="Arial" panose="020B0604020202020204" pitchFamily="34" charset="0"/>
              </a:rPr>
              <a:t>Clinical opinion to EAG → distributions used in model not reflective of UK practice</a:t>
            </a:r>
          </a:p>
          <a:p>
            <a:pPr marL="285750" indent="-285750">
              <a:lnSpc>
                <a:spcPct val="100000"/>
              </a:lnSpc>
              <a:spcBef>
                <a:spcPts val="0"/>
              </a:spcBef>
              <a:buFont typeface="Arial" panose="020B0604020202020204" pitchFamily="34" charset="0"/>
              <a:buChar char="•"/>
            </a:pPr>
            <a:r>
              <a:rPr lang="en-GB">
                <a:latin typeface="Arial" panose="020B0604020202020204" pitchFamily="34" charset="0"/>
                <a:cs typeface="Arial" panose="020B0604020202020204" pitchFamily="34" charset="0"/>
              </a:rPr>
              <a:t>Some people would have multiple lines of subsequent treatments → inappropriate to scale individual proportions of people having each subsequent treatment to sum to 100%</a:t>
            </a:r>
          </a:p>
          <a:p>
            <a:pPr marL="285750" indent="-285750">
              <a:lnSpc>
                <a:spcPts val="2160"/>
              </a:lnSpc>
              <a:spcBef>
                <a:spcPts val="0"/>
              </a:spcBef>
              <a:buFont typeface="Arial" panose="020B0604020202020204" pitchFamily="34" charset="0"/>
              <a:buChar char="•"/>
            </a:pPr>
            <a:r>
              <a:rPr lang="en-GB">
                <a:latin typeface="Arial" panose="020B0604020202020204" pitchFamily="34" charset="0"/>
                <a:cs typeface="Arial" panose="020B0604020202020204" pitchFamily="34" charset="0"/>
              </a:rPr>
              <a:t>Company’s approach does not account people leaving the PD health state to death health state each cycle</a:t>
            </a:r>
            <a:r>
              <a:rPr lang="en-GB"/>
              <a:t> → </a:t>
            </a:r>
            <a:r>
              <a:rPr lang="en-GB">
                <a:latin typeface="Arial" panose="020B0604020202020204" pitchFamily="34" charset="0"/>
                <a:cs typeface="Arial" panose="020B0604020202020204" pitchFamily="34" charset="0"/>
              </a:rPr>
              <a:t>could underestimate subsequent treatment costs </a:t>
            </a:r>
          </a:p>
          <a:p>
            <a:pPr marL="285750" indent="-285750">
              <a:lnSpc>
                <a:spcPts val="2160"/>
              </a:lnSpc>
              <a:spcBef>
                <a:spcPts val="0"/>
              </a:spcBef>
              <a:buFont typeface="Arial" panose="020B0604020202020204" pitchFamily="34" charset="0"/>
              <a:buChar char="•"/>
            </a:pPr>
            <a:r>
              <a:rPr lang="en-GB">
                <a:latin typeface="Arial" panose="020B0604020202020204" pitchFamily="34" charset="0"/>
                <a:cs typeface="Arial" panose="020B0604020202020204" pitchFamily="34" charset="0"/>
              </a:rPr>
              <a:t>Prefer to implement subsequent treatment costs to people leaving the PF state. For people moving from PF to death state </a:t>
            </a:r>
            <a:r>
              <a:rPr lang="en-GB"/>
              <a:t>→</a:t>
            </a:r>
            <a:r>
              <a:rPr lang="en-GB">
                <a:latin typeface="Arial" panose="020B0604020202020204" pitchFamily="34" charset="0"/>
                <a:cs typeface="Arial" panose="020B0604020202020204" pitchFamily="34" charset="0"/>
              </a:rPr>
              <a:t> proportions of people having subsequent treatments were taken as proportions of the whole population, rather than proportions of people surviving to progression (see </a:t>
            </a:r>
            <a:r>
              <a:rPr lang="en-GB">
                <a:latin typeface="Arial" panose="020B0604020202020204" pitchFamily="34" charset="0"/>
                <a:cs typeface="Arial" panose="020B0604020202020204" pitchFamily="34" charset="0"/>
                <a:hlinkClick r:id="rId3" action="ppaction://hlinksldjump"/>
              </a:rPr>
              <a:t>slide</a:t>
            </a:r>
            <a:r>
              <a:rPr lang="en-GB">
                <a:latin typeface="Arial" panose="020B0604020202020204" pitchFamily="34" charset="0"/>
                <a:cs typeface="Arial" panose="020B0604020202020204" pitchFamily="34" charset="0"/>
              </a:rPr>
              <a:t>)</a:t>
            </a:r>
          </a:p>
          <a:p>
            <a:pPr marL="285750" indent="-285750">
              <a:lnSpc>
                <a:spcPts val="2160"/>
              </a:lnSpc>
              <a:spcBef>
                <a:spcPts val="0"/>
              </a:spcBef>
              <a:buFont typeface="Arial" panose="020B0604020202020204" pitchFamily="34" charset="0"/>
              <a:buChar char="•"/>
            </a:pPr>
            <a:r>
              <a:rPr lang="en-GB">
                <a:latin typeface="Arial" panose="020B0604020202020204" pitchFamily="34" charset="0"/>
                <a:cs typeface="Arial" panose="020B0604020202020204" pitchFamily="34" charset="0"/>
              </a:rPr>
              <a:t>In the EAG base case, subsequent treatments were excluded for the less heavily pretreated population</a:t>
            </a:r>
          </a:p>
          <a:p>
            <a:pPr marL="285750" indent="-285750">
              <a:lnSpc>
                <a:spcPts val="2160"/>
              </a:lnSpc>
              <a:spcBef>
                <a:spcPts val="0"/>
              </a:spcBef>
              <a:buFont typeface="Arial" panose="020B0604020202020204" pitchFamily="34" charset="0"/>
              <a:buChar char="•"/>
            </a:pPr>
            <a:endParaRPr lang="en-GB">
              <a:latin typeface="Arial" panose="020B0604020202020204" pitchFamily="34" charset="0"/>
              <a:cs typeface="Arial" panose="020B0604020202020204" pitchFamily="34" charset="0"/>
            </a:endParaRPr>
          </a:p>
          <a:p>
            <a:pPr marL="285750" indent="-285750">
              <a:lnSpc>
                <a:spcPct val="100000"/>
              </a:lnSpc>
              <a:spcBef>
                <a:spcPts val="0"/>
              </a:spcBef>
              <a:buFont typeface="Arial" panose="020B0604020202020204" pitchFamily="34" charset="0"/>
              <a:buChar char="•"/>
            </a:pPr>
            <a:endParaRPr lang="en-GB">
              <a:latin typeface="Arial" panose="020B0604020202020204" pitchFamily="34" charset="0"/>
              <a:cs typeface="Arial" panose="020B0604020202020204" pitchFamily="34" charset="0"/>
            </a:endParaRPr>
          </a:p>
        </p:txBody>
      </p:sp>
      <p:sp>
        <p:nvSpPr>
          <p:cNvPr id="9" name="Text Placeholder 13">
            <a:extLst>
              <a:ext uri="{FF2B5EF4-FFF2-40B4-BE49-F238E27FC236}">
                <a16:creationId xmlns:a16="http://schemas.microsoft.com/office/drawing/2014/main" id="{B8614D47-9C98-6E79-F417-BAC3340856D2}"/>
              </a:ext>
            </a:extLst>
          </p:cNvPr>
          <p:cNvSpPr txBox="1">
            <a:spLocks/>
          </p:cNvSpPr>
          <p:nvPr/>
        </p:nvSpPr>
        <p:spPr>
          <a:xfrm>
            <a:off x="2416083" y="6490087"/>
            <a:ext cx="6358462" cy="233986"/>
          </a:xfrm>
          <a:prstGeom prst="rect">
            <a:avLst/>
          </a:prstGeom>
          <a:solidFill>
            <a:schemeClr val="bg1"/>
          </a:solidFill>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1400" kern="1200">
                <a:solidFill>
                  <a:schemeClr val="tx1"/>
                </a:solidFill>
                <a:latin typeface="+mn-lt"/>
                <a:ea typeface="Inter" charset="0"/>
                <a:cs typeface="Inter"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1200">
                <a:latin typeface="Arial" panose="020B0604020202020204" pitchFamily="34" charset="0"/>
                <a:ea typeface="Lato" panose="020F0502020204030203" pitchFamily="34" charset="0"/>
                <a:cs typeface="Arial" panose="020B0604020202020204" pitchFamily="34" charset="0"/>
              </a:rPr>
              <a:t>Abbreviations: PD, progressed disease; PF, progression-free </a:t>
            </a:r>
          </a:p>
        </p:txBody>
      </p:sp>
      <p:grpSp>
        <p:nvGrpSpPr>
          <p:cNvPr id="3" name="Group 2">
            <a:extLst>
              <a:ext uri="{FF2B5EF4-FFF2-40B4-BE49-F238E27FC236}">
                <a16:creationId xmlns:a16="http://schemas.microsoft.com/office/drawing/2014/main" id="{26146D48-10CC-16A6-257F-77BF3307B6E6}"/>
              </a:ext>
            </a:extLst>
          </p:cNvPr>
          <p:cNvGrpSpPr/>
          <p:nvPr/>
        </p:nvGrpSpPr>
        <p:grpSpPr>
          <a:xfrm>
            <a:off x="10588752" y="-23768"/>
            <a:ext cx="1603248" cy="470499"/>
            <a:chOff x="8607034" y="129348"/>
            <a:chExt cx="1714442" cy="470499"/>
          </a:xfrm>
        </p:grpSpPr>
        <p:sp>
          <p:nvSpPr>
            <p:cNvPr id="4" name="Rectangle 3">
              <a:extLst>
                <a:ext uri="{FF2B5EF4-FFF2-40B4-BE49-F238E27FC236}">
                  <a16:creationId xmlns:a16="http://schemas.microsoft.com/office/drawing/2014/main" id="{A46E8A0B-F9F9-D821-834C-220547461EB7}"/>
                </a:ext>
                <a:ext uri="{C183D7F6-B498-43B3-948B-1728B52AA6E4}">
                  <adec:decorative xmlns:adec="http://schemas.microsoft.com/office/drawing/2017/decorative" val="1"/>
                </a:ext>
              </a:extLst>
            </p:cNvPr>
            <p:cNvSpPr/>
            <p:nvPr/>
          </p:nvSpPr>
          <p:spPr>
            <a:xfrm>
              <a:off x="8607034" y="142846"/>
              <a:ext cx="1714442" cy="457001"/>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r>
                <a:rPr lang="en-GB" sz="1400">
                  <a:latin typeface="Arial" panose="020B0604020202020204" pitchFamily="34" charset="0"/>
                </a:rPr>
                <a:t>Large impact</a:t>
              </a:r>
            </a:p>
          </p:txBody>
        </p:sp>
        <p:pic>
          <p:nvPicPr>
            <p:cNvPr id="8" name="Picture 7">
              <a:extLst>
                <a:ext uri="{FF2B5EF4-FFF2-40B4-BE49-F238E27FC236}">
                  <a16:creationId xmlns:a16="http://schemas.microsoft.com/office/drawing/2014/main" id="{A625A90A-43EC-B029-67BD-2B608AB9711F}"/>
                </a:ext>
                <a:ext uri="{C183D7F6-B498-43B3-948B-1728B52AA6E4}">
                  <adec:decorative xmlns:adec="http://schemas.microsoft.com/office/drawing/2017/decorative" val="1"/>
                </a:ext>
              </a:extLst>
            </p:cNvPr>
            <p:cNvPicPr>
              <a:picLocks noChangeAspect="1"/>
            </p:cNvPicPr>
            <p:nvPr/>
          </p:nvPicPr>
          <p:blipFill rotWithShape="1">
            <a:blip r:embed="rId4"/>
            <a:srcRect l="16406" t="4575" r="14821" b="4613"/>
            <a:stretch/>
          </p:blipFill>
          <p:spPr>
            <a:xfrm>
              <a:off x="9868419" y="129348"/>
              <a:ext cx="453056" cy="453056"/>
            </a:xfrm>
            <a:prstGeom prst="rect">
              <a:avLst/>
            </a:prstGeom>
          </p:spPr>
        </p:pic>
      </p:grpSp>
      <p:grpSp>
        <p:nvGrpSpPr>
          <p:cNvPr id="10" name="Group 9">
            <a:extLst>
              <a:ext uri="{FF2B5EF4-FFF2-40B4-BE49-F238E27FC236}">
                <a16:creationId xmlns:a16="http://schemas.microsoft.com/office/drawing/2014/main" id="{91C710DB-98A9-40E1-EDE9-BD7FD46711F1}"/>
              </a:ext>
            </a:extLst>
          </p:cNvPr>
          <p:cNvGrpSpPr/>
          <p:nvPr/>
        </p:nvGrpSpPr>
        <p:grpSpPr>
          <a:xfrm>
            <a:off x="1353314" y="5894342"/>
            <a:ext cx="10037062" cy="430944"/>
            <a:chOff x="1263547" y="5483053"/>
            <a:chExt cx="10195578" cy="669550"/>
          </a:xfrm>
        </p:grpSpPr>
        <p:sp>
          <p:nvSpPr>
            <p:cNvPr id="11" name="Rectangle 10" descr="Question to committee">
              <a:extLst>
                <a:ext uri="{FF2B5EF4-FFF2-40B4-BE49-F238E27FC236}">
                  <a16:creationId xmlns:a16="http://schemas.microsoft.com/office/drawing/2014/main" id="{8E52D21D-3582-B562-8422-5847F48228AF}"/>
                </a:ext>
                <a:ext uri="{C183D7F6-B498-43B3-948B-1728B52AA6E4}">
                  <adec:decorative xmlns:adec="http://schemas.microsoft.com/office/drawing/2017/decorative" val="0"/>
                </a:ext>
              </a:extLst>
            </p:cNvPr>
            <p:cNvSpPr/>
            <p:nvPr/>
          </p:nvSpPr>
          <p:spPr>
            <a:xfrm>
              <a:off x="1743999" y="5488213"/>
              <a:ext cx="9715126" cy="659231"/>
            </a:xfrm>
            <a:prstGeom prst="rect">
              <a:avLst/>
            </a:prstGeom>
            <a:solidFill>
              <a:schemeClr val="accent3"/>
            </a:solidFill>
            <a:ln>
              <a:noFill/>
            </a:ln>
          </p:spPr>
          <p:style>
            <a:lnRef idx="0">
              <a:scrgbClr r="0" g="0" b="0"/>
            </a:lnRef>
            <a:fillRef idx="0">
              <a:scrgbClr r="0" g="0" b="0"/>
            </a:fillRef>
            <a:effectRef idx="0">
              <a:scrgbClr r="0" g="0" b="0"/>
            </a:effectRef>
            <a:fontRef idx="minor">
              <a:schemeClr val="lt1"/>
            </a:fontRef>
          </p:style>
          <p:txBody>
            <a:bodyPr lIns="252000" rtlCol="0" anchor="ctr"/>
            <a:lstStyle/>
            <a:p>
              <a:endParaRPr lang="en-GB">
                <a:solidFill>
                  <a:schemeClr val="tx1"/>
                </a:solidFill>
                <a:latin typeface="Arial" panose="020B0604020202020204" pitchFamily="34" charset="0"/>
              </a:endParaRPr>
            </a:p>
            <a:p>
              <a:r>
                <a:rPr lang="en-GB">
                  <a:solidFill>
                    <a:schemeClr val="tx1"/>
                  </a:solidFill>
                  <a:latin typeface="Arial" panose="020B0604020202020204" pitchFamily="34" charset="0"/>
                </a:rPr>
                <a:t>Is the company or EAG’s approach to modelling subsequent treatments more appropriate? </a:t>
              </a:r>
            </a:p>
            <a:p>
              <a:endParaRPr lang="en-GB">
                <a:solidFill>
                  <a:schemeClr val="tx1"/>
                </a:solidFill>
                <a:latin typeface="Arial" panose="020B0604020202020204" pitchFamily="34" charset="0"/>
                <a:ea typeface="Lato"/>
                <a:cs typeface="Arial" panose="020B0604020202020204" pitchFamily="34" charset="0"/>
              </a:endParaRPr>
            </a:p>
          </p:txBody>
        </p:sp>
        <p:grpSp>
          <p:nvGrpSpPr>
            <p:cNvPr id="12" name="Group 11">
              <a:extLst>
                <a:ext uri="{FF2B5EF4-FFF2-40B4-BE49-F238E27FC236}">
                  <a16:creationId xmlns:a16="http://schemas.microsoft.com/office/drawing/2014/main" id="{20759232-5EA0-16A1-D41F-1B37A485ED98}"/>
                </a:ext>
                <a:ext uri="{C183D7F6-B498-43B3-948B-1728B52AA6E4}">
                  <adec:decorative xmlns:adec="http://schemas.microsoft.com/office/drawing/2017/decorative" val="1"/>
                </a:ext>
              </a:extLst>
            </p:cNvPr>
            <p:cNvGrpSpPr/>
            <p:nvPr/>
          </p:nvGrpSpPr>
          <p:grpSpPr>
            <a:xfrm>
              <a:off x="1263547" y="5483053"/>
              <a:ext cx="638072" cy="669550"/>
              <a:chOff x="-1632946" y="4220900"/>
              <a:chExt cx="638072" cy="669550"/>
            </a:xfrm>
          </p:grpSpPr>
          <p:sp>
            <p:nvSpPr>
              <p:cNvPr id="13" name="Oval 12">
                <a:extLst>
                  <a:ext uri="{FF2B5EF4-FFF2-40B4-BE49-F238E27FC236}">
                    <a16:creationId xmlns:a16="http://schemas.microsoft.com/office/drawing/2014/main" id="{362F6725-720B-C63E-1577-622447FEDBEB}"/>
                  </a:ext>
                  <a:ext uri="{C183D7F6-B498-43B3-948B-1728B52AA6E4}">
                    <adec:decorative xmlns:adec="http://schemas.microsoft.com/office/drawing/2017/decorative" val="1"/>
                  </a:ext>
                </a:extLst>
              </p:cNvPr>
              <p:cNvSpPr/>
              <p:nvPr/>
            </p:nvSpPr>
            <p:spPr>
              <a:xfrm>
                <a:off x="-1632946" y="4220900"/>
                <a:ext cx="638072" cy="659229"/>
              </a:xfrm>
              <a:prstGeom prst="ellipse">
                <a:avLst/>
              </a:prstGeom>
              <a:solidFill>
                <a:schemeClr val="accent3"/>
              </a:solidFill>
              <a:ln>
                <a:solidFill>
                  <a:schemeClr val="bg1"/>
                </a:solidFill>
              </a:ln>
            </p:spPr>
            <p:style>
              <a:lnRef idx="0">
                <a:scrgbClr r="0" g="0" b="0"/>
              </a:lnRef>
              <a:fillRef idx="0">
                <a:scrgbClr r="0" g="0" b="0"/>
              </a:fillRef>
              <a:effectRef idx="0">
                <a:scrgbClr r="0" g="0" b="0"/>
              </a:effectRef>
              <a:fontRef idx="minor">
                <a:schemeClr val="lt1"/>
              </a:fontRef>
            </p:style>
            <p:txBody>
              <a:bodyPr rtlCol="0" anchor="ctr"/>
              <a:lstStyle/>
              <a:p>
                <a:pPr algn="ctr"/>
                <a:endParaRPr lang="en-GB">
                  <a:latin typeface="Arial" panose="020B0604020202020204" pitchFamily="34" charset="0"/>
                </a:endParaRPr>
              </a:p>
            </p:txBody>
          </p:sp>
          <p:pic>
            <p:nvPicPr>
              <p:cNvPr id="14" name="Graphic 13" descr="Chat with solid fill">
                <a:extLst>
                  <a:ext uri="{FF2B5EF4-FFF2-40B4-BE49-F238E27FC236}">
                    <a16:creationId xmlns:a16="http://schemas.microsoft.com/office/drawing/2014/main" id="{18C7D675-45AD-E131-DEBA-523F330BCF57}"/>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588303" y="4231221"/>
                <a:ext cx="548786" cy="659229"/>
              </a:xfrm>
              <a:prstGeom prst="rect">
                <a:avLst/>
              </a:prstGeom>
            </p:spPr>
          </p:pic>
        </p:grpSp>
      </p:grpSp>
    </p:spTree>
    <p:extLst>
      <p:ext uri="{BB962C8B-B14F-4D97-AF65-F5344CB8AC3E}">
        <p14:creationId xmlns:p14="http://schemas.microsoft.com/office/powerpoint/2010/main" val="26331430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81148850-CB50-7F5B-1B10-C6F7ECB93004}"/>
              </a:ext>
            </a:extLst>
          </p:cNvPr>
          <p:cNvSpPr>
            <a:spLocks noGrp="1"/>
          </p:cNvSpPr>
          <p:nvPr>
            <p:ph type="title"/>
          </p:nvPr>
        </p:nvSpPr>
        <p:spPr>
          <a:xfrm>
            <a:off x="358188" y="252094"/>
            <a:ext cx="11250785" cy="592817"/>
          </a:xfrm>
        </p:spPr>
        <p:txBody>
          <a:bodyPr/>
          <a:lstStyle/>
          <a:p>
            <a:r>
              <a:rPr lang="en-GB" sz="3200"/>
              <a:t>Summary of company and EAG base case assumptions</a:t>
            </a:r>
            <a:endParaRPr lang="en-GB"/>
          </a:p>
        </p:txBody>
      </p:sp>
      <p:sp>
        <p:nvSpPr>
          <p:cNvPr id="8" name="Text Placeholder 13">
            <a:extLst>
              <a:ext uri="{FF2B5EF4-FFF2-40B4-BE49-F238E27FC236}">
                <a16:creationId xmlns:a16="http://schemas.microsoft.com/office/drawing/2014/main" id="{0BFA2E89-30F3-9231-28DA-0A65D7339B4E}"/>
              </a:ext>
            </a:extLst>
          </p:cNvPr>
          <p:cNvSpPr txBox="1">
            <a:spLocks/>
          </p:cNvSpPr>
          <p:nvPr/>
        </p:nvSpPr>
        <p:spPr>
          <a:xfrm>
            <a:off x="358188" y="6182097"/>
            <a:ext cx="11023345" cy="545539"/>
          </a:xfrm>
          <a:prstGeom prst="rect">
            <a:avLst/>
          </a:prstGeom>
          <a:solidFill>
            <a:schemeClr val="bg1"/>
          </a:solidFill>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1400" kern="1200">
                <a:solidFill>
                  <a:schemeClr val="tx1"/>
                </a:solidFill>
                <a:latin typeface="+mn-lt"/>
                <a:ea typeface="Inter" charset="0"/>
                <a:cs typeface="Inter"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1200">
                <a:latin typeface="Arial" panose="020B0604020202020204" pitchFamily="34" charset="0"/>
                <a:ea typeface="Lato" panose="020F0502020204030203" pitchFamily="34" charset="0"/>
                <a:cs typeface="Arial" panose="020B0604020202020204" pitchFamily="34" charset="0"/>
              </a:rPr>
              <a:t>Abbreviations: DCO, data cut-off; epNETs, extra-pancreatic neuroendocrine tumours; IPCW, inverse probability of censoring weights; NA, not applicable; OS, overall survival; PF, progression-free; PFS, progression-free survival; PD, progressed disease; </a:t>
            </a:r>
            <a:r>
              <a:rPr lang="en-GB" sz="1200" err="1">
                <a:latin typeface="Arial" panose="020B0604020202020204" pitchFamily="34" charset="0"/>
                <a:ea typeface="Lato" panose="020F0502020204030203" pitchFamily="34" charset="0"/>
                <a:cs typeface="Arial" panose="020B0604020202020204" pitchFamily="34" charset="0"/>
              </a:rPr>
              <a:t>pNETs</a:t>
            </a:r>
            <a:r>
              <a:rPr lang="en-GB" sz="1200">
                <a:latin typeface="Arial" panose="020B0604020202020204" pitchFamily="34" charset="0"/>
                <a:ea typeface="Lato" panose="020F0502020204030203" pitchFamily="34" charset="0"/>
                <a:cs typeface="Arial" panose="020B0604020202020204" pitchFamily="34" charset="0"/>
              </a:rPr>
              <a:t>, pancreatic neuroendocrine tumours; </a:t>
            </a:r>
            <a:r>
              <a:rPr lang="en-GB" sz="1200">
                <a:latin typeface="Arial" panose="020B0604020202020204" pitchFamily="34" charset="0"/>
                <a:cs typeface="Arial" panose="020B0604020202020204" pitchFamily="34" charset="0"/>
              </a:rPr>
              <a:t>RPSFTM, rank preserving structural failure time model </a:t>
            </a:r>
            <a:endParaRPr lang="en-GB" sz="1200">
              <a:latin typeface="Arial" panose="020B0604020202020204" pitchFamily="34" charset="0"/>
              <a:ea typeface="Lato" panose="020F0502020204030203" pitchFamily="34" charset="0"/>
              <a:cs typeface="Arial" panose="020B0604020202020204" pitchFamily="34" charset="0"/>
            </a:endParaRPr>
          </a:p>
        </p:txBody>
      </p:sp>
      <p:graphicFrame>
        <p:nvGraphicFramePr>
          <p:cNvPr id="2" name="Table 4" descr="Base case assumptions for company and evidence review group">
            <a:extLst>
              <a:ext uri="{FF2B5EF4-FFF2-40B4-BE49-F238E27FC236}">
                <a16:creationId xmlns:a16="http://schemas.microsoft.com/office/drawing/2014/main" id="{74D3EA52-BA02-8498-0CA6-9CEB8302E07E}"/>
              </a:ext>
            </a:extLst>
          </p:cNvPr>
          <p:cNvGraphicFramePr>
            <a:graphicFrameLocks noGrp="1"/>
          </p:cNvGraphicFramePr>
          <p:nvPr>
            <p:extLst>
              <p:ext uri="{D42A27DB-BD31-4B8C-83A1-F6EECF244321}">
                <p14:modId xmlns:p14="http://schemas.microsoft.com/office/powerpoint/2010/main" val="3940346514"/>
              </p:ext>
            </p:extLst>
          </p:nvPr>
        </p:nvGraphicFramePr>
        <p:xfrm>
          <a:off x="423882" y="800784"/>
          <a:ext cx="11344235" cy="5425440"/>
        </p:xfrm>
        <a:graphic>
          <a:graphicData uri="http://schemas.openxmlformats.org/drawingml/2006/table">
            <a:tbl>
              <a:tblPr firstRow="1" firstCol="1" bandRow="1">
                <a:tableStyleId>{21E4AEA4-8DFA-4A89-87EB-49C32662AFE0}</a:tableStyleId>
              </a:tblPr>
              <a:tblGrid>
                <a:gridCol w="1714752">
                  <a:extLst>
                    <a:ext uri="{9D8B030D-6E8A-4147-A177-3AD203B41FA5}">
                      <a16:colId xmlns:a16="http://schemas.microsoft.com/office/drawing/2014/main" val="3974739884"/>
                    </a:ext>
                  </a:extLst>
                </a:gridCol>
                <a:gridCol w="1199717">
                  <a:extLst>
                    <a:ext uri="{9D8B030D-6E8A-4147-A177-3AD203B41FA5}">
                      <a16:colId xmlns:a16="http://schemas.microsoft.com/office/drawing/2014/main" val="4074922890"/>
                    </a:ext>
                  </a:extLst>
                </a:gridCol>
                <a:gridCol w="3909472">
                  <a:extLst>
                    <a:ext uri="{9D8B030D-6E8A-4147-A177-3AD203B41FA5}">
                      <a16:colId xmlns:a16="http://schemas.microsoft.com/office/drawing/2014/main" val="4289090289"/>
                    </a:ext>
                  </a:extLst>
                </a:gridCol>
                <a:gridCol w="4520294">
                  <a:extLst>
                    <a:ext uri="{9D8B030D-6E8A-4147-A177-3AD203B41FA5}">
                      <a16:colId xmlns:a16="http://schemas.microsoft.com/office/drawing/2014/main" val="3834478098"/>
                    </a:ext>
                  </a:extLst>
                </a:gridCol>
              </a:tblGrid>
              <a:tr h="289680">
                <a:tc gridSpan="2">
                  <a:txBody>
                    <a:bodyPr/>
                    <a:lstStyle/>
                    <a:p>
                      <a:r>
                        <a:rPr lang="en-GB" sz="1600">
                          <a:latin typeface="Arial" panose="020B0604020202020204" pitchFamily="34" charset="0"/>
                          <a:cs typeface="Arial" panose="020B0604020202020204" pitchFamily="34" charset="0"/>
                        </a:rPr>
                        <a:t>Assumptions</a:t>
                      </a:r>
                    </a:p>
                  </a:txBody>
                  <a:tcPr/>
                </a:tc>
                <a:tc hMerge="1">
                  <a:txBody>
                    <a:bodyPr/>
                    <a:lstStyle/>
                    <a:p>
                      <a:endParaRPr lang="en-GB"/>
                    </a:p>
                  </a:txBody>
                  <a:tcPr/>
                </a:tc>
                <a:tc>
                  <a:txBody>
                    <a:bodyPr/>
                    <a:lstStyle/>
                    <a:p>
                      <a:pPr algn="ctr"/>
                      <a:r>
                        <a:rPr lang="en-GB" sz="1600">
                          <a:latin typeface="Arial" panose="020B0604020202020204" pitchFamily="34" charset="0"/>
                          <a:cs typeface="Arial" panose="020B0604020202020204" pitchFamily="34" charset="0"/>
                        </a:rPr>
                        <a:t>Company base case</a:t>
                      </a:r>
                    </a:p>
                  </a:txBody>
                  <a:tcPr/>
                </a:tc>
                <a:tc>
                  <a:txBody>
                    <a:bodyPr/>
                    <a:lstStyle/>
                    <a:p>
                      <a:pPr algn="ctr"/>
                      <a:r>
                        <a:rPr lang="en-GB" sz="1600">
                          <a:latin typeface="Arial" panose="020B0604020202020204" pitchFamily="34" charset="0"/>
                          <a:cs typeface="Arial" panose="020B0604020202020204" pitchFamily="34" charset="0"/>
                        </a:rPr>
                        <a:t>EAG base case</a:t>
                      </a:r>
                    </a:p>
                  </a:txBody>
                  <a:tcPr/>
                </a:tc>
                <a:extLst>
                  <a:ext uri="{0D108BD9-81ED-4DB2-BD59-A6C34878D82A}">
                    <a16:rowId xmlns:a16="http://schemas.microsoft.com/office/drawing/2014/main" val="1365441208"/>
                  </a:ext>
                </a:extLst>
              </a:tr>
              <a:tr h="289680">
                <a:tc gridSpan="2">
                  <a:txBody>
                    <a:bodyPr/>
                    <a:lstStyle/>
                    <a:p>
                      <a:r>
                        <a:rPr lang="en-GB" sz="1600" b="1">
                          <a:solidFill>
                            <a:schemeClr val="bg1"/>
                          </a:solidFill>
                          <a:latin typeface="Arial" panose="020B0604020202020204" pitchFamily="34" charset="0"/>
                          <a:cs typeface="Arial" panose="020B0604020202020204" pitchFamily="34" charset="0"/>
                        </a:rPr>
                        <a:t>Subgroups </a:t>
                      </a:r>
                    </a:p>
                  </a:txBody>
                  <a:tcPr/>
                </a:tc>
                <a:tc hMerge="1">
                  <a:txBody>
                    <a:bodyPr/>
                    <a:lstStyle/>
                    <a:p>
                      <a:endParaRPr lang="en-GB"/>
                    </a:p>
                  </a:txBody>
                  <a:tcPr/>
                </a:tc>
                <a:tc>
                  <a:txBody>
                    <a:bodyPr/>
                    <a:lstStyle/>
                    <a:p>
                      <a:pPr algn="ctr"/>
                      <a:r>
                        <a:rPr lang="en-GB" sz="1600" err="1">
                          <a:latin typeface="Arial" panose="020B0604020202020204" pitchFamily="34" charset="0"/>
                          <a:cs typeface="Arial" panose="020B0604020202020204" pitchFamily="34" charset="0"/>
                        </a:rPr>
                        <a:t>pNETs</a:t>
                      </a:r>
                      <a:r>
                        <a:rPr lang="en-GB" sz="1600">
                          <a:latin typeface="Arial" panose="020B0604020202020204" pitchFamily="34" charset="0"/>
                          <a:cs typeface="Arial" panose="020B0604020202020204" pitchFamily="34" charset="0"/>
                        </a:rPr>
                        <a:t> &amp; epNETs</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err="1">
                          <a:ln>
                            <a:noFill/>
                          </a:ln>
                          <a:solidFill>
                            <a:schemeClr val="tx1"/>
                          </a:solidFill>
                          <a:effectLst/>
                          <a:uLnTx/>
                          <a:uFillTx/>
                          <a:latin typeface="Arial" panose="020B0604020202020204" pitchFamily="34" charset="0"/>
                          <a:ea typeface="+mn-ea"/>
                          <a:cs typeface="Arial" panose="020B0604020202020204" pitchFamily="34" charset="0"/>
                        </a:rPr>
                        <a:t>pNETs</a:t>
                      </a:r>
                      <a:r>
                        <a:rPr kumimoji="0" lang="en-GB" sz="1600" b="0"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rPr>
                        <a:t> &amp; epNETS, lung NETs</a:t>
                      </a:r>
                    </a:p>
                  </a:txBody>
                  <a:tcPr/>
                </a:tc>
                <a:extLst>
                  <a:ext uri="{0D108BD9-81ED-4DB2-BD59-A6C34878D82A}">
                    <a16:rowId xmlns:a16="http://schemas.microsoft.com/office/drawing/2014/main" val="2093455197"/>
                  </a:ext>
                </a:extLst>
              </a:tr>
              <a:tr h="289680">
                <a:tc gridSpan="2">
                  <a:txBody>
                    <a:bodyPr/>
                    <a:lstStyle/>
                    <a:p>
                      <a:r>
                        <a:rPr lang="en-GB" sz="1600" b="1">
                          <a:solidFill>
                            <a:schemeClr val="bg1"/>
                          </a:solidFill>
                          <a:latin typeface="Arial" panose="020B0604020202020204" pitchFamily="34" charset="0"/>
                          <a:cs typeface="Arial" panose="020B0604020202020204" pitchFamily="34" charset="0"/>
                        </a:rPr>
                        <a:t>Data cut-off </a:t>
                      </a:r>
                    </a:p>
                  </a:txBody>
                  <a:tcPr/>
                </a:tc>
                <a:tc hMerge="1">
                  <a:txBody>
                    <a:bodyPr/>
                    <a:lstStyle/>
                    <a:p>
                      <a:endParaRPr lang="en-GB"/>
                    </a:p>
                  </a:txBody>
                  <a:tcPr/>
                </a:tc>
                <a:tc>
                  <a:txBody>
                    <a:bodyPr/>
                    <a:lstStyle/>
                    <a:p>
                      <a:pPr algn="ctr"/>
                      <a:r>
                        <a:rPr lang="en-GB" sz="1600">
                          <a:latin typeface="Arial" panose="020B0604020202020204" pitchFamily="34" charset="0"/>
                          <a:cs typeface="Arial" panose="020B0604020202020204" pitchFamily="34" charset="0"/>
                        </a:rPr>
                        <a:t>August 2023</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rPr>
                        <a:t>Updated (additional 12 months)</a:t>
                      </a:r>
                    </a:p>
                  </a:txBody>
                  <a:tcPr/>
                </a:tc>
                <a:extLst>
                  <a:ext uri="{0D108BD9-81ED-4DB2-BD59-A6C34878D82A}">
                    <a16:rowId xmlns:a16="http://schemas.microsoft.com/office/drawing/2014/main" val="4066066074"/>
                  </a:ext>
                </a:extLst>
              </a:tr>
              <a:tr h="289680">
                <a:tc gridSpan="2">
                  <a:txBody>
                    <a:bodyPr/>
                    <a:lstStyle/>
                    <a:p>
                      <a:r>
                        <a:rPr lang="en-GB" sz="1600" b="1">
                          <a:solidFill>
                            <a:schemeClr val="bg1"/>
                          </a:solidFill>
                          <a:latin typeface="Arial" panose="020B0604020202020204" pitchFamily="34" charset="0"/>
                          <a:cs typeface="Arial" panose="020B0604020202020204" pitchFamily="34" charset="0"/>
                        </a:rPr>
                        <a:t>Crossover adjustment</a:t>
                      </a:r>
                    </a:p>
                  </a:txBody>
                  <a:tcPr/>
                </a:tc>
                <a:tc hMerge="1">
                  <a:txBody>
                    <a:bodyPr/>
                    <a:lstStyle/>
                    <a:p>
                      <a:endParaRPr lang="en-GB"/>
                    </a:p>
                  </a:txBody>
                  <a:tcPr/>
                </a:tc>
                <a:tc>
                  <a:txBody>
                    <a:bodyPr/>
                    <a:lstStyle/>
                    <a:p>
                      <a:pPr algn="ctr"/>
                      <a:r>
                        <a:rPr lang="en-GB" sz="1600">
                          <a:latin typeface="Arial" panose="020B0604020202020204" pitchFamily="34" charset="0"/>
                          <a:cs typeface="Arial" panose="020B0604020202020204" pitchFamily="34" charset="0"/>
                        </a:rPr>
                        <a:t>IPCW</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rPr>
                        <a:t>RPSFTM</a:t>
                      </a:r>
                    </a:p>
                  </a:txBody>
                  <a:tcPr/>
                </a:tc>
                <a:extLst>
                  <a:ext uri="{0D108BD9-81ED-4DB2-BD59-A6C34878D82A}">
                    <a16:rowId xmlns:a16="http://schemas.microsoft.com/office/drawing/2014/main" val="4270631607"/>
                  </a:ext>
                </a:extLst>
              </a:tr>
              <a:tr h="289680">
                <a:tc rowSpan="3">
                  <a:txBody>
                    <a:bodyPr/>
                    <a:lstStyle/>
                    <a:p>
                      <a:r>
                        <a:rPr lang="en-GB" sz="1600" b="1">
                          <a:solidFill>
                            <a:schemeClr val="bg1"/>
                          </a:solidFill>
                          <a:latin typeface="Arial" panose="020B0604020202020204" pitchFamily="34" charset="0"/>
                          <a:cs typeface="Arial" panose="020B0604020202020204" pitchFamily="34" charset="0"/>
                        </a:rPr>
                        <a:t>PFS</a:t>
                      </a:r>
                    </a:p>
                  </a:txBody>
                  <a:tcPr/>
                </a:tc>
                <a:tc>
                  <a:txBody>
                    <a:bodyPr/>
                    <a:lstStyle/>
                    <a:p>
                      <a:pPr algn="r"/>
                      <a:r>
                        <a:rPr lang="en-GB" sz="1600" b="1" err="1">
                          <a:solidFill>
                            <a:schemeClr val="tx1"/>
                          </a:solidFill>
                          <a:latin typeface="Arial" panose="020B0604020202020204" pitchFamily="34" charset="0"/>
                          <a:cs typeface="Arial" panose="020B0604020202020204" pitchFamily="34" charset="0"/>
                        </a:rPr>
                        <a:t>pNET</a:t>
                      </a:r>
                      <a:endParaRPr lang="en-GB" sz="1600" b="1">
                        <a:solidFill>
                          <a:schemeClr val="tx1"/>
                        </a:solidFill>
                        <a:latin typeface="Arial" panose="020B0604020202020204" pitchFamily="34" charset="0"/>
                        <a:cs typeface="Arial" panose="020B0604020202020204" pitchFamily="34" charset="0"/>
                      </a:endParaRPr>
                    </a:p>
                  </a:txBody>
                  <a:tcPr/>
                </a:tc>
                <a:tc rowSpan="2">
                  <a:txBody>
                    <a:bodyPr/>
                    <a:lstStyle/>
                    <a:p>
                      <a:pPr algn="ctr"/>
                      <a:r>
                        <a:rPr lang="en-GB" sz="1600">
                          <a:latin typeface="Arial" panose="020B0604020202020204" pitchFamily="34" charset="0"/>
                          <a:cs typeface="Arial" panose="020B0604020202020204" pitchFamily="34" charset="0"/>
                        </a:rPr>
                        <a:t>Lognormal </a:t>
                      </a:r>
                    </a:p>
                  </a:txBody>
                  <a:tcPr anchor="ctr"/>
                </a:tc>
                <a:tc row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rPr>
                        <a:t>Weibull </a:t>
                      </a:r>
                    </a:p>
                  </a:txBody>
                  <a:tcPr anchor="ctr"/>
                </a:tc>
                <a:extLst>
                  <a:ext uri="{0D108BD9-81ED-4DB2-BD59-A6C34878D82A}">
                    <a16:rowId xmlns:a16="http://schemas.microsoft.com/office/drawing/2014/main" val="4001432449"/>
                  </a:ext>
                </a:extLst>
              </a:tr>
              <a:tr h="289680">
                <a:tc vMerge="1">
                  <a:txBody>
                    <a:bodyPr/>
                    <a:lstStyle/>
                    <a:p>
                      <a:endParaRPr lang="en-GB"/>
                    </a:p>
                  </a:txBody>
                  <a:tcPr/>
                </a:tc>
                <a:tc>
                  <a:txBody>
                    <a:bodyPr/>
                    <a:lstStyle/>
                    <a:p>
                      <a:pPr algn="r"/>
                      <a:r>
                        <a:rPr lang="en-GB" sz="1600" b="1" err="1">
                          <a:solidFill>
                            <a:schemeClr val="tx1"/>
                          </a:solidFill>
                          <a:latin typeface="Arial" panose="020B0604020202020204" pitchFamily="34" charset="0"/>
                          <a:cs typeface="Arial" panose="020B0604020202020204" pitchFamily="34" charset="0"/>
                        </a:rPr>
                        <a:t>epNET</a:t>
                      </a:r>
                      <a:endParaRPr lang="en-GB" sz="1600" b="1">
                        <a:solidFill>
                          <a:schemeClr val="tx1"/>
                        </a:solidFill>
                        <a:latin typeface="Arial" panose="020B0604020202020204" pitchFamily="34" charset="0"/>
                        <a:cs typeface="Arial" panose="020B0604020202020204" pitchFamily="34" charset="0"/>
                      </a:endParaRPr>
                    </a:p>
                  </a:txBody>
                  <a:tcPr/>
                </a:tc>
                <a:tc vMerge="1">
                  <a:txBody>
                    <a:bodyPr/>
                    <a:lstStyle/>
                    <a:p>
                      <a:pPr algn="ctr"/>
                      <a:endParaRPr lang="en-GB" sz="1600">
                        <a:latin typeface="Arial" panose="020B0604020202020204" pitchFamily="34" charset="0"/>
                        <a:cs typeface="Arial" panose="020B0604020202020204" pitchFamily="34" charset="0"/>
                      </a:endParaRPr>
                    </a:p>
                  </a:txBody>
                  <a:tcPr/>
                </a:tc>
                <a:tc v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endParaRPr>
                    </a:p>
                  </a:txBody>
                  <a:tcPr/>
                </a:tc>
                <a:extLst>
                  <a:ext uri="{0D108BD9-81ED-4DB2-BD59-A6C34878D82A}">
                    <a16:rowId xmlns:a16="http://schemas.microsoft.com/office/drawing/2014/main" val="1507576671"/>
                  </a:ext>
                </a:extLst>
              </a:tr>
              <a:tr h="289680">
                <a:tc vMerge="1">
                  <a:txBody>
                    <a:bodyPr/>
                    <a:lstStyle/>
                    <a:p>
                      <a:endParaRPr lang="en-GB" b="1">
                        <a:solidFill>
                          <a:schemeClr val="bg1"/>
                        </a:solidFill>
                        <a:latin typeface="Arial" panose="020B0604020202020204" pitchFamily="34" charset="0"/>
                        <a:cs typeface="Arial" panose="020B0604020202020204" pitchFamily="34" charset="0"/>
                      </a:endParaRPr>
                    </a:p>
                  </a:txBody>
                  <a:tcPr/>
                </a:tc>
                <a:tc>
                  <a:txBody>
                    <a:bodyPr/>
                    <a:lstStyle/>
                    <a:p>
                      <a:pPr algn="r"/>
                      <a:r>
                        <a:rPr lang="en-GB" sz="1600" b="1">
                          <a:solidFill>
                            <a:schemeClr val="tx1"/>
                          </a:solidFill>
                          <a:latin typeface="Arial" panose="020B0604020202020204" pitchFamily="34" charset="0"/>
                          <a:cs typeface="Arial" panose="020B0604020202020204" pitchFamily="34" charset="0"/>
                        </a:rPr>
                        <a:t>Lung NET</a:t>
                      </a:r>
                    </a:p>
                  </a:txBody>
                  <a:tcPr/>
                </a:tc>
                <a:tc>
                  <a:txBody>
                    <a:bodyPr/>
                    <a:lstStyle/>
                    <a:p>
                      <a:pPr algn="ctr"/>
                      <a:r>
                        <a:rPr lang="en-GB" sz="1600">
                          <a:latin typeface="Arial" panose="020B0604020202020204" pitchFamily="34" charset="0"/>
                          <a:cs typeface="Arial" panose="020B0604020202020204" pitchFamily="34" charset="0"/>
                        </a:rPr>
                        <a:t>NA</a:t>
                      </a:r>
                    </a:p>
                  </a:txBody>
                  <a:tcPr/>
                </a:tc>
                <a:tc v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endParaRPr>
                    </a:p>
                  </a:txBody>
                  <a:tcPr/>
                </a:tc>
                <a:extLst>
                  <a:ext uri="{0D108BD9-81ED-4DB2-BD59-A6C34878D82A}">
                    <a16:rowId xmlns:a16="http://schemas.microsoft.com/office/drawing/2014/main" val="2877243529"/>
                  </a:ext>
                </a:extLst>
              </a:tr>
              <a:tr h="289680">
                <a:tc rowSpan="3">
                  <a:txBody>
                    <a:bodyPr/>
                    <a:lstStyle/>
                    <a:p>
                      <a:r>
                        <a:rPr lang="en-GB" sz="1600" b="1">
                          <a:solidFill>
                            <a:schemeClr val="bg1"/>
                          </a:solidFill>
                          <a:latin typeface="Arial" panose="020B0604020202020204" pitchFamily="34" charset="0"/>
                          <a:cs typeface="Arial" panose="020B0604020202020204" pitchFamily="34" charset="0"/>
                        </a:rPr>
                        <a:t>OS</a:t>
                      </a:r>
                    </a:p>
                  </a:txBody>
                  <a:tcPr/>
                </a:tc>
                <a:tc>
                  <a:txBody>
                    <a:bodyPr/>
                    <a:lstStyle/>
                    <a:p>
                      <a:pPr algn="r"/>
                      <a:r>
                        <a:rPr lang="en-GB" sz="1600" b="1" err="1">
                          <a:solidFill>
                            <a:schemeClr val="tx1"/>
                          </a:solidFill>
                          <a:latin typeface="Arial" panose="020B0604020202020204" pitchFamily="34" charset="0"/>
                          <a:cs typeface="Arial" panose="020B0604020202020204" pitchFamily="34" charset="0"/>
                        </a:rPr>
                        <a:t>pNET</a:t>
                      </a:r>
                      <a:endParaRPr lang="en-GB" sz="1600" b="1">
                        <a:solidFill>
                          <a:schemeClr val="tx1"/>
                        </a:solidFill>
                        <a:latin typeface="Arial" panose="020B0604020202020204" pitchFamily="34" charset="0"/>
                        <a:cs typeface="Arial" panose="020B0604020202020204" pitchFamily="34" charset="0"/>
                      </a:endParaRPr>
                    </a:p>
                  </a:txBody>
                  <a:tcPr/>
                </a:tc>
                <a:tc>
                  <a:txBody>
                    <a:bodyPr/>
                    <a:lstStyle/>
                    <a:p>
                      <a:pPr algn="ctr"/>
                      <a:r>
                        <a:rPr lang="en-GB" sz="1600">
                          <a:latin typeface="Arial" panose="020B0604020202020204" pitchFamily="34" charset="0"/>
                          <a:cs typeface="Arial" panose="020B0604020202020204" pitchFamily="34" charset="0"/>
                        </a:rPr>
                        <a:t>Exponential </a:t>
                      </a:r>
                    </a:p>
                  </a:txBody>
                  <a:tcPr>
                    <a:lnB w="12700" cap="flat" cmpd="sng" algn="ctr">
                      <a:solidFill>
                        <a:schemeClr val="bg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rPr>
                        <a:t>Exponential</a:t>
                      </a:r>
                    </a:p>
                  </a:txBody>
                  <a:tcPr/>
                </a:tc>
                <a:extLst>
                  <a:ext uri="{0D108BD9-81ED-4DB2-BD59-A6C34878D82A}">
                    <a16:rowId xmlns:a16="http://schemas.microsoft.com/office/drawing/2014/main" val="1360612447"/>
                  </a:ext>
                </a:extLst>
              </a:tr>
              <a:tr h="289680">
                <a:tc vMerge="1">
                  <a:txBody>
                    <a:bodyPr/>
                    <a:lstStyle/>
                    <a:p>
                      <a:endParaRPr lang="en-GB" sz="1600" b="1">
                        <a:solidFill>
                          <a:schemeClr val="bg1"/>
                        </a:solidFill>
                        <a:latin typeface="Arial" panose="020B0604020202020204" pitchFamily="34" charset="0"/>
                        <a:cs typeface="Arial" panose="020B0604020202020204" pitchFamily="34" charset="0"/>
                      </a:endParaRPr>
                    </a:p>
                  </a:txBody>
                  <a:tcPr/>
                </a:tc>
                <a:tc>
                  <a:txBody>
                    <a:bodyPr/>
                    <a:lstStyle/>
                    <a:p>
                      <a:pPr algn="r"/>
                      <a:r>
                        <a:rPr lang="en-GB" sz="1600" b="1" err="1">
                          <a:solidFill>
                            <a:schemeClr val="tx1"/>
                          </a:solidFill>
                          <a:latin typeface="Arial" panose="020B0604020202020204" pitchFamily="34" charset="0"/>
                          <a:cs typeface="Arial" panose="020B0604020202020204" pitchFamily="34" charset="0"/>
                        </a:rPr>
                        <a:t>epNET</a:t>
                      </a:r>
                      <a:endParaRPr lang="en-GB" sz="1600" b="1">
                        <a:solidFill>
                          <a:schemeClr val="tx1"/>
                        </a:solidFill>
                        <a:latin typeface="Arial" panose="020B0604020202020204" pitchFamily="34" charset="0"/>
                        <a:cs typeface="Arial" panose="020B0604020202020204" pitchFamily="34" charset="0"/>
                      </a:endParaRPr>
                    </a:p>
                  </a:txBody>
                  <a:tcPr/>
                </a:tc>
                <a:tc>
                  <a:txBody>
                    <a:bodyPr/>
                    <a:lstStyle/>
                    <a:p>
                      <a:pPr algn="ctr"/>
                      <a:r>
                        <a:rPr lang="en-GB" sz="1600">
                          <a:latin typeface="Arial" panose="020B0604020202020204" pitchFamily="34" charset="0"/>
                          <a:cs typeface="Arial" panose="020B0604020202020204" pitchFamily="34" charset="0"/>
                        </a:rPr>
                        <a:t>Loglogistic</a:t>
                      </a:r>
                    </a:p>
                  </a:txBody>
                  <a:tcPr>
                    <a:lnT w="12700" cap="flat" cmpd="sng" algn="ctr">
                      <a:solidFill>
                        <a:schemeClr val="bg1"/>
                      </a:solidFill>
                      <a:prstDash val="solid"/>
                      <a:round/>
                      <a:headEnd type="none" w="med" len="med"/>
                      <a:tailEnd type="none" w="med" len="med"/>
                    </a:lnT>
                  </a:tcPr>
                </a:tc>
                <a:tc row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rPr>
                        <a:t>Weibull</a:t>
                      </a:r>
                    </a:p>
                  </a:txBody>
                  <a:tcPr anchor="ctr"/>
                </a:tc>
                <a:extLst>
                  <a:ext uri="{0D108BD9-81ED-4DB2-BD59-A6C34878D82A}">
                    <a16:rowId xmlns:a16="http://schemas.microsoft.com/office/drawing/2014/main" val="349906791"/>
                  </a:ext>
                </a:extLst>
              </a:tr>
              <a:tr h="289680">
                <a:tc vMerge="1">
                  <a:txBody>
                    <a:bodyPr/>
                    <a:lstStyle/>
                    <a:p>
                      <a:endParaRPr lang="en-GB" sz="1600" b="1">
                        <a:solidFill>
                          <a:schemeClr val="bg1"/>
                        </a:solidFill>
                        <a:latin typeface="Arial" panose="020B0604020202020204" pitchFamily="34" charset="0"/>
                        <a:cs typeface="Arial" panose="020B0604020202020204" pitchFamily="34" charset="0"/>
                      </a:endParaRPr>
                    </a:p>
                  </a:txBody>
                  <a:tcPr/>
                </a:tc>
                <a:tc>
                  <a:txBody>
                    <a:bodyPr/>
                    <a:lstStyle/>
                    <a:p>
                      <a:pPr algn="r"/>
                      <a:r>
                        <a:rPr lang="en-GB" sz="1600" b="1">
                          <a:solidFill>
                            <a:schemeClr val="tx1"/>
                          </a:solidFill>
                          <a:latin typeface="Arial" panose="020B0604020202020204" pitchFamily="34" charset="0"/>
                          <a:cs typeface="Arial" panose="020B0604020202020204" pitchFamily="34" charset="0"/>
                        </a:rPr>
                        <a:t>Lung NET</a:t>
                      </a:r>
                    </a:p>
                  </a:txBody>
                  <a:tcPr/>
                </a:tc>
                <a:tc>
                  <a:txBody>
                    <a:bodyPr/>
                    <a:lstStyle/>
                    <a:p>
                      <a:pPr algn="ctr"/>
                      <a:r>
                        <a:rPr lang="en-GB" sz="1600">
                          <a:latin typeface="Arial" panose="020B0604020202020204" pitchFamily="34" charset="0"/>
                          <a:cs typeface="Arial" panose="020B0604020202020204" pitchFamily="34" charset="0"/>
                        </a:rPr>
                        <a:t>NA </a:t>
                      </a:r>
                    </a:p>
                  </a:txBody>
                  <a:tcPr/>
                </a:tc>
                <a:tc v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endParaRPr>
                    </a:p>
                  </a:txBody>
                  <a:tcPr/>
                </a:tc>
                <a:extLst>
                  <a:ext uri="{0D108BD9-81ED-4DB2-BD59-A6C34878D82A}">
                    <a16:rowId xmlns:a16="http://schemas.microsoft.com/office/drawing/2014/main" val="3044898647"/>
                  </a:ext>
                </a:extLst>
              </a:tr>
              <a:tr h="289680">
                <a:tc rowSpan="2">
                  <a:txBody>
                    <a:bodyPr/>
                    <a:lstStyle/>
                    <a:p>
                      <a:r>
                        <a:rPr lang="en-GB" sz="1600" b="1">
                          <a:solidFill>
                            <a:schemeClr val="bg1"/>
                          </a:solidFill>
                          <a:latin typeface="Arial" panose="020B0604020202020204" pitchFamily="34" charset="0"/>
                          <a:cs typeface="Arial" panose="020B0604020202020204" pitchFamily="34" charset="0"/>
                        </a:rPr>
                        <a:t>Utilities</a:t>
                      </a:r>
                    </a:p>
                  </a:txBody>
                  <a:tcPr/>
                </a:tc>
                <a:tc>
                  <a:txBody>
                    <a:bodyPr/>
                    <a:lstStyle/>
                    <a:p>
                      <a:pPr algn="r"/>
                      <a:r>
                        <a:rPr lang="en-GB" sz="1600" b="1">
                          <a:solidFill>
                            <a:schemeClr val="tx1"/>
                          </a:solidFill>
                          <a:latin typeface="Arial" panose="020B0604020202020204" pitchFamily="34" charset="0"/>
                          <a:cs typeface="Arial" panose="020B0604020202020204" pitchFamily="34" charset="0"/>
                        </a:rPr>
                        <a:t>PF</a:t>
                      </a:r>
                    </a:p>
                  </a:txBody>
                  <a:tcPr/>
                </a:tc>
                <a:tc>
                  <a:txBody>
                    <a:bodyPr/>
                    <a:lstStyle/>
                    <a:p>
                      <a:pPr algn="ctr"/>
                      <a:r>
                        <a:rPr lang="en-GB" sz="1600">
                          <a:latin typeface="Arial" panose="020B0604020202020204" pitchFamily="34" charset="0"/>
                          <a:cs typeface="Arial" panose="020B0604020202020204" pitchFamily="34" charset="0"/>
                        </a:rPr>
                        <a:t>CABINET (</a:t>
                      </a:r>
                      <a:r>
                        <a:rPr lang="en-GB" sz="1600" err="1">
                          <a:latin typeface="Arial" panose="020B0604020202020204" pitchFamily="34" charset="0"/>
                          <a:cs typeface="Arial" panose="020B0604020202020204" pitchFamily="34" charset="0"/>
                        </a:rPr>
                        <a:t>pNETs</a:t>
                      </a:r>
                      <a:r>
                        <a:rPr lang="en-GB" sz="1600">
                          <a:latin typeface="Arial" panose="020B0604020202020204" pitchFamily="34" charset="0"/>
                          <a:cs typeface="Arial" panose="020B0604020202020204" pitchFamily="34" charset="0"/>
                        </a:rPr>
                        <a:t> &amp; epNETs)</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err="1">
                          <a:ln>
                            <a:noFill/>
                          </a:ln>
                          <a:solidFill>
                            <a:schemeClr val="tx1"/>
                          </a:solidFill>
                          <a:effectLst/>
                          <a:uLnTx/>
                          <a:uFillTx/>
                          <a:latin typeface="Arial" panose="020B0604020202020204" pitchFamily="34" charset="0"/>
                          <a:ea typeface="+mn-ea"/>
                          <a:cs typeface="Arial" panose="020B0604020202020204" pitchFamily="34" charset="0"/>
                        </a:rPr>
                        <a:t>pNETs</a:t>
                      </a:r>
                      <a:r>
                        <a:rPr kumimoji="0" lang="en-GB" sz="1600" b="1"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rPr>
                        <a:t>:</a:t>
                      </a:r>
                      <a:r>
                        <a:rPr kumimoji="0" lang="en-GB" sz="1600" b="0"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rPr>
                        <a:t> Swinburn et al.; </a:t>
                      </a:r>
                      <a:r>
                        <a:rPr kumimoji="0" lang="en-GB" sz="1600" b="1"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rPr>
                        <a:t>epNETs:</a:t>
                      </a:r>
                      <a:r>
                        <a:rPr kumimoji="0" lang="en-GB" sz="1600" b="0"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rPr>
                        <a:t> RADIANT-4</a:t>
                      </a:r>
                    </a:p>
                  </a:txBody>
                  <a:tcPr/>
                </a:tc>
                <a:extLst>
                  <a:ext uri="{0D108BD9-81ED-4DB2-BD59-A6C34878D82A}">
                    <a16:rowId xmlns:a16="http://schemas.microsoft.com/office/drawing/2014/main" val="3797323115"/>
                  </a:ext>
                </a:extLst>
              </a:tr>
              <a:tr h="500356">
                <a:tc vMerge="1">
                  <a:txBody>
                    <a:bodyPr/>
                    <a:lstStyle/>
                    <a:p>
                      <a:endParaRPr lang="en-GB"/>
                    </a:p>
                  </a:txBody>
                  <a:tcPr/>
                </a:tc>
                <a:tc>
                  <a:txBody>
                    <a:bodyPr/>
                    <a:lstStyle/>
                    <a:p>
                      <a:pPr algn="r"/>
                      <a:r>
                        <a:rPr lang="en-GB" sz="1600" b="1">
                          <a:solidFill>
                            <a:schemeClr val="tx1"/>
                          </a:solidFill>
                          <a:latin typeface="Arial" panose="020B0604020202020204" pitchFamily="34" charset="0"/>
                          <a:cs typeface="Arial" panose="020B0604020202020204" pitchFamily="34" charset="0"/>
                        </a:rPr>
                        <a:t>PD</a:t>
                      </a:r>
                    </a:p>
                  </a:txBody>
                  <a:tcPr/>
                </a:tc>
                <a:tc>
                  <a:txBody>
                    <a:bodyPr/>
                    <a:lstStyle/>
                    <a:p>
                      <a:pPr algn="l"/>
                      <a:r>
                        <a:rPr lang="en-GB" sz="1600">
                          <a:latin typeface="Arial" panose="020B0604020202020204" pitchFamily="34" charset="0"/>
                          <a:cs typeface="Arial" panose="020B0604020202020204" pitchFamily="34" charset="0"/>
                        </a:rPr>
                        <a:t>Swinburn (decrement): (</a:t>
                      </a:r>
                      <a:r>
                        <a:rPr lang="en-GB" sz="1600" err="1">
                          <a:latin typeface="Arial" panose="020B0604020202020204" pitchFamily="34" charset="0"/>
                          <a:cs typeface="Arial" panose="020B0604020202020204" pitchFamily="34" charset="0"/>
                        </a:rPr>
                        <a:t>pNETs</a:t>
                      </a:r>
                      <a:r>
                        <a:rPr lang="en-GB" sz="1600">
                          <a:latin typeface="Arial" panose="020B0604020202020204" pitchFamily="34" charset="0"/>
                          <a:cs typeface="Arial" panose="020B0604020202020204" pitchFamily="34" charset="0"/>
                        </a:rPr>
                        <a:t> &amp; epNETs)</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b-NO" sz="1600" b="1"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rPr>
                        <a:t>pNETs: </a:t>
                      </a:r>
                      <a:r>
                        <a:rPr kumimoji="0" lang="nb-NO" sz="1600" b="0"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rPr>
                        <a:t>Swinburn et al.;  </a:t>
                      </a:r>
                      <a:r>
                        <a:rPr kumimoji="0" lang="nb-NO" sz="1600" b="1"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rPr>
                        <a:t>epNETs: </a:t>
                      </a:r>
                      <a:r>
                        <a:rPr kumimoji="0" lang="en-GB" sz="1600" b="0"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rPr>
                        <a:t>RADIANT-4</a:t>
                      </a:r>
                      <a:endParaRPr kumimoji="0" lang="nb-NO" sz="1600" b="0"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endParaRPr>
                    </a:p>
                  </a:txBody>
                  <a:tcPr/>
                </a:tc>
                <a:extLst>
                  <a:ext uri="{0D108BD9-81ED-4DB2-BD59-A6C34878D82A}">
                    <a16:rowId xmlns:a16="http://schemas.microsoft.com/office/drawing/2014/main" val="2305044793"/>
                  </a:ext>
                </a:extLst>
              </a:tr>
              <a:tr h="331065">
                <a:tc gridSpan="2">
                  <a:txBody>
                    <a:bodyPr/>
                    <a:lstStyle/>
                    <a:p>
                      <a:r>
                        <a:rPr lang="en-GB" sz="1600" b="1">
                          <a:solidFill>
                            <a:schemeClr val="bg1"/>
                          </a:solidFill>
                          <a:latin typeface="Arial" panose="020B0604020202020204" pitchFamily="34" charset="0"/>
                          <a:cs typeface="Arial" panose="020B0604020202020204" pitchFamily="34" charset="0"/>
                        </a:rPr>
                        <a:t>Concomitant SSA use</a:t>
                      </a:r>
                    </a:p>
                  </a:txBody>
                  <a:tcPr/>
                </a:tc>
                <a:tc hMerge="1">
                  <a:txBody>
                    <a:bodyPr/>
                    <a:lstStyle/>
                    <a:p>
                      <a:endParaRPr lang="en-GB"/>
                    </a:p>
                  </a:txBody>
                  <a:tcPr/>
                </a:tc>
                <a:tc>
                  <a:txBody>
                    <a:bodyPr/>
                    <a:lstStyle/>
                    <a:p>
                      <a:pPr algn="l"/>
                      <a:r>
                        <a:rPr lang="en-GB" sz="1600">
                          <a:latin typeface="Arial" panose="020B0604020202020204" pitchFamily="34" charset="0"/>
                          <a:cs typeface="Arial" panose="020B0604020202020204" pitchFamily="34" charset="0"/>
                        </a:rPr>
                        <a:t>Discontinue upon stopping </a:t>
                      </a:r>
                      <a:r>
                        <a:rPr lang="en-GB" sz="1600" err="1">
                          <a:latin typeface="Arial" panose="020B0604020202020204" pitchFamily="34" charset="0"/>
                          <a:cs typeface="Arial" panose="020B0604020202020204" pitchFamily="34" charset="0"/>
                        </a:rPr>
                        <a:t>cabozantinib</a:t>
                      </a:r>
                      <a:r>
                        <a:rPr lang="en-GB" sz="1600">
                          <a:latin typeface="Arial" panose="020B0604020202020204" pitchFamily="34" charset="0"/>
                          <a:cs typeface="Arial" panose="020B0604020202020204" pitchFamily="34" charset="0"/>
                        </a:rPr>
                        <a:t> </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rPr>
                        <a:t>Continue from baseline until death </a:t>
                      </a:r>
                    </a:p>
                  </a:txBody>
                  <a:tcPr/>
                </a:tc>
                <a:extLst>
                  <a:ext uri="{0D108BD9-81ED-4DB2-BD59-A6C34878D82A}">
                    <a16:rowId xmlns:a16="http://schemas.microsoft.com/office/drawing/2014/main" val="599021965"/>
                  </a:ext>
                </a:extLst>
              </a:tr>
              <a:tr h="500356">
                <a:tc gridSpan="2">
                  <a:txBody>
                    <a:bodyPr/>
                    <a:lstStyle/>
                    <a:p>
                      <a:r>
                        <a:rPr lang="en-GB" sz="1600" b="1">
                          <a:solidFill>
                            <a:schemeClr val="bg1"/>
                          </a:solidFill>
                          <a:latin typeface="Arial" panose="020B0604020202020204" pitchFamily="34" charset="0"/>
                          <a:cs typeface="Arial" panose="020B0604020202020204" pitchFamily="34" charset="0"/>
                        </a:rPr>
                        <a:t>Subsequent treatment costs</a:t>
                      </a:r>
                    </a:p>
                  </a:txBody>
                  <a:tcPr/>
                </a:tc>
                <a:tc hMerge="1">
                  <a:txBody>
                    <a:bodyPr/>
                    <a:lstStyle/>
                    <a:p>
                      <a:endParaRPr lang="en-GB"/>
                    </a:p>
                  </a:txBody>
                  <a:tcPr/>
                </a:tc>
                <a:tc>
                  <a:txBody>
                    <a:bodyPr/>
                    <a:lstStyle/>
                    <a:p>
                      <a:pPr marL="285750" indent="-285750" algn="l">
                        <a:buFont typeface="Arial" panose="020B0604020202020204" pitchFamily="34" charset="0"/>
                        <a:buChar char="•"/>
                      </a:pPr>
                      <a:r>
                        <a:rPr lang="en-GB" sz="1600">
                          <a:latin typeface="Arial" panose="020B0604020202020204" pitchFamily="34" charset="0"/>
                          <a:cs typeface="Arial" panose="020B0604020202020204" pitchFamily="34" charset="0"/>
                        </a:rPr>
                        <a:t>Applied while entering PD state with recalling sum to 100% people having subsequent treatments</a:t>
                      </a:r>
                    </a:p>
                  </a:txBody>
                  <a:tcPr/>
                </a:tc>
                <a:tc>
                  <a:txBody>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600" b="0"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rPr>
                        <a:t>Applied while leaving PF instead of entering PD state and without rescaling sum to 100% people having subsequent treatment</a:t>
                      </a:r>
                    </a:p>
                  </a:txBody>
                  <a:tcPr/>
                </a:tc>
                <a:extLst>
                  <a:ext uri="{0D108BD9-81ED-4DB2-BD59-A6C34878D82A}">
                    <a16:rowId xmlns:a16="http://schemas.microsoft.com/office/drawing/2014/main" val="297511356"/>
                  </a:ext>
                </a:extLst>
              </a:tr>
            </a:tbl>
          </a:graphicData>
        </a:graphic>
      </p:graphicFrame>
    </p:spTree>
    <p:extLst>
      <p:ext uri="{BB962C8B-B14F-4D97-AF65-F5344CB8AC3E}">
        <p14:creationId xmlns:p14="http://schemas.microsoft.com/office/powerpoint/2010/main" val="420925174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D8C48D-51E9-49E9-A03C-CE8C1E8041B1}"/>
              </a:ext>
            </a:extLst>
          </p:cNvPr>
          <p:cNvSpPr txBox="1">
            <a:spLocks noGrp="1"/>
          </p:cNvSpPr>
          <p:nvPr>
            <p:ph type="title" idx="4294967295"/>
          </p:nvPr>
        </p:nvSpPr>
        <p:spPr>
          <a:xfrm>
            <a:off x="420515" y="254983"/>
            <a:ext cx="11363496" cy="1082605"/>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rmAutofit/>
          </a:bodyPr>
          <a:lstStyle>
            <a:lvl1pPr algn="l" defTabSz="914400" rtl="0" eaLnBrk="1" latinLnBrk="0" hangingPunct="1">
              <a:lnSpc>
                <a:spcPct val="90000"/>
              </a:lnSpc>
              <a:spcBef>
                <a:spcPct val="0"/>
              </a:spcBef>
              <a:buNone/>
              <a:defRPr sz="4000" b="1" kern="1200">
                <a:solidFill>
                  <a:schemeClr val="tx1"/>
                </a:solidFill>
                <a:latin typeface="Lato" panose="020F0502020204030203" pitchFamily="34" charset="0"/>
                <a:ea typeface="Lato" panose="020F0502020204030203" pitchFamily="34" charset="0"/>
                <a:cs typeface="Lato" panose="020F0502020204030203" pitchFamily="34" charset="0"/>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3200" b="1" i="0" u="none" strike="noStrike" kern="1200" cap="none" spc="0" normalizeH="0" baseline="0" noProof="0">
                <a:ln>
                  <a:noFill/>
                </a:ln>
                <a:solidFill>
                  <a:schemeClr val="tx1"/>
                </a:solidFill>
                <a:effectLst/>
                <a:uLnTx/>
                <a:uFillTx/>
                <a:latin typeface="Arial" panose="020B0604020202020204" pitchFamily="34" charset="0"/>
                <a:ea typeface="Lato" panose="020F0502020204030203" pitchFamily="34" charset="0"/>
                <a:cs typeface="Arial" panose="020B0604020202020204" pitchFamily="34" charset="0"/>
              </a:rPr>
              <a:t>QALY weightings for severity (1/2)</a:t>
            </a:r>
          </a:p>
          <a:p>
            <a:pPr marL="0" marR="0" lvl="0" indent="0" algn="l" defTabSz="914400" rtl="0" eaLnBrk="1" fontAlgn="auto" latinLnBrk="0" hangingPunct="1">
              <a:lnSpc>
                <a:spcPct val="90000"/>
              </a:lnSpc>
              <a:spcBef>
                <a:spcPct val="0"/>
              </a:spcBef>
              <a:spcAft>
                <a:spcPts val="0"/>
              </a:spcAft>
              <a:buClrTx/>
              <a:buSzTx/>
              <a:buFontTx/>
              <a:buNone/>
              <a:tabLst/>
              <a:defRPr/>
            </a:pPr>
            <a:endParaRPr kumimoji="0" lang="en-GB" sz="2400" b="0" i="0" u="none" strike="noStrike" kern="1200" cap="none" spc="0" normalizeH="0" baseline="0" noProof="0">
              <a:ln>
                <a:noFill/>
              </a:ln>
              <a:solidFill>
                <a:schemeClr val="tx1"/>
              </a:solidFill>
              <a:effectLst/>
              <a:uLnTx/>
              <a:uFillTx/>
              <a:latin typeface="Arial" panose="020B0604020202020204" pitchFamily="34" charset="0"/>
              <a:ea typeface="Lato" panose="020F0502020204030203" pitchFamily="34" charset="0"/>
              <a:cs typeface="Arial" panose="020B0604020202020204" pitchFamily="34" charset="0"/>
            </a:endParaRPr>
          </a:p>
        </p:txBody>
      </p:sp>
      <p:graphicFrame>
        <p:nvGraphicFramePr>
          <p:cNvPr id="4" name="Table 4">
            <a:extLst>
              <a:ext uri="{FF2B5EF4-FFF2-40B4-BE49-F238E27FC236}">
                <a16:creationId xmlns:a16="http://schemas.microsoft.com/office/drawing/2014/main" id="{DA9F9013-AB55-4B92-85E9-DADD13BA0A34}"/>
              </a:ext>
            </a:extLst>
          </p:cNvPr>
          <p:cNvGraphicFramePr>
            <a:graphicFrameLocks noGrp="1"/>
          </p:cNvGraphicFramePr>
          <p:nvPr>
            <p:extLst>
              <p:ext uri="{D42A27DB-BD31-4B8C-83A1-F6EECF244321}">
                <p14:modId xmlns:p14="http://schemas.microsoft.com/office/powerpoint/2010/main" val="2275713092"/>
              </p:ext>
            </p:extLst>
          </p:nvPr>
        </p:nvGraphicFramePr>
        <p:xfrm>
          <a:off x="6418518" y="1246410"/>
          <a:ext cx="5612622" cy="2937984"/>
        </p:xfrm>
        <a:graphic>
          <a:graphicData uri="http://schemas.openxmlformats.org/drawingml/2006/table">
            <a:tbl>
              <a:tblPr firstRow="1" bandRow="1">
                <a:tableStyleId>{21E4AEA4-8DFA-4A89-87EB-49C32662AFE0}</a:tableStyleId>
              </a:tblPr>
              <a:tblGrid>
                <a:gridCol w="1408700">
                  <a:extLst>
                    <a:ext uri="{9D8B030D-6E8A-4147-A177-3AD203B41FA5}">
                      <a16:colId xmlns:a16="http://schemas.microsoft.com/office/drawing/2014/main" val="604690041"/>
                    </a:ext>
                  </a:extLst>
                </a:gridCol>
                <a:gridCol w="2032411">
                  <a:extLst>
                    <a:ext uri="{9D8B030D-6E8A-4147-A177-3AD203B41FA5}">
                      <a16:colId xmlns:a16="http://schemas.microsoft.com/office/drawing/2014/main" val="1558910358"/>
                    </a:ext>
                  </a:extLst>
                </a:gridCol>
                <a:gridCol w="2171511">
                  <a:extLst>
                    <a:ext uri="{9D8B030D-6E8A-4147-A177-3AD203B41FA5}">
                      <a16:colId xmlns:a16="http://schemas.microsoft.com/office/drawing/2014/main" val="2539275014"/>
                    </a:ext>
                  </a:extLst>
                </a:gridCol>
              </a:tblGrid>
              <a:tr h="793700">
                <a:tc>
                  <a:txBody>
                    <a:bodyPr/>
                    <a:lstStyle/>
                    <a:p>
                      <a:r>
                        <a:rPr lang="en-GB">
                          <a:latin typeface="Arial" panose="020B0604020202020204" pitchFamily="34" charset="0"/>
                          <a:cs typeface="Arial" panose="020B0604020202020204" pitchFamily="34" charset="0"/>
                        </a:rPr>
                        <a:t>QALY weight</a:t>
                      </a:r>
                    </a:p>
                  </a:txBody>
                  <a:tcPr/>
                </a:tc>
                <a:tc>
                  <a:txBody>
                    <a:bodyPr/>
                    <a:lstStyle/>
                    <a:p>
                      <a:r>
                        <a:rPr lang="en-GB">
                          <a:latin typeface="Arial" panose="020B0604020202020204" pitchFamily="34" charset="0"/>
                          <a:cs typeface="Arial" panose="020B0604020202020204" pitchFamily="34" charset="0"/>
                        </a:rPr>
                        <a:t>Absolute shortfall</a:t>
                      </a:r>
                    </a:p>
                  </a:txBody>
                  <a:tcPr/>
                </a:tc>
                <a:tc>
                  <a:txBody>
                    <a:bodyPr/>
                    <a:lstStyle/>
                    <a:p>
                      <a:r>
                        <a:rPr lang="en-GB">
                          <a:latin typeface="Arial" panose="020B0604020202020204" pitchFamily="34" charset="0"/>
                          <a:cs typeface="Arial" panose="020B0604020202020204" pitchFamily="34" charset="0"/>
                        </a:rPr>
                        <a:t>Proportional shortfall</a:t>
                      </a:r>
                    </a:p>
                  </a:txBody>
                  <a:tcPr/>
                </a:tc>
                <a:extLst>
                  <a:ext uri="{0D108BD9-81ED-4DB2-BD59-A6C34878D82A}">
                    <a16:rowId xmlns:a16="http://schemas.microsoft.com/office/drawing/2014/main" val="3135952743"/>
                  </a:ext>
                </a:extLst>
              </a:tr>
              <a:tr h="718040">
                <a:tc>
                  <a:txBody>
                    <a:bodyPr/>
                    <a:lstStyle/>
                    <a:p>
                      <a:r>
                        <a:rPr lang="en-GB">
                          <a:latin typeface="Arial" panose="020B0604020202020204" pitchFamily="34" charset="0"/>
                          <a:cs typeface="Arial" panose="020B0604020202020204" pitchFamily="34" charset="0"/>
                        </a:rPr>
                        <a:t>1</a:t>
                      </a:r>
                    </a:p>
                  </a:txBody>
                  <a:tcPr/>
                </a:tc>
                <a:tc>
                  <a:txBody>
                    <a:bodyPr/>
                    <a:lstStyle/>
                    <a:p>
                      <a:r>
                        <a:rPr lang="en-GB">
                          <a:latin typeface="Arial" panose="020B0604020202020204" pitchFamily="34" charset="0"/>
                          <a:cs typeface="Arial" panose="020B0604020202020204" pitchFamily="34" charset="0"/>
                        </a:rPr>
                        <a:t>Less than 12</a:t>
                      </a:r>
                    </a:p>
                  </a:txBody>
                  <a:tcPr/>
                </a:tc>
                <a:tc>
                  <a:txBody>
                    <a:bodyPr/>
                    <a:lstStyle/>
                    <a:p>
                      <a:r>
                        <a:rPr lang="en-GB">
                          <a:latin typeface="Arial" panose="020B0604020202020204" pitchFamily="34" charset="0"/>
                          <a:cs typeface="Arial" panose="020B0604020202020204" pitchFamily="34" charset="0"/>
                        </a:rPr>
                        <a:t>Less than 0.85</a:t>
                      </a:r>
                    </a:p>
                  </a:txBody>
                  <a:tcPr/>
                </a:tc>
                <a:extLst>
                  <a:ext uri="{0D108BD9-81ED-4DB2-BD59-A6C34878D82A}">
                    <a16:rowId xmlns:a16="http://schemas.microsoft.com/office/drawing/2014/main" val="123753817"/>
                  </a:ext>
                </a:extLst>
              </a:tr>
              <a:tr h="718040">
                <a:tc>
                  <a:txBody>
                    <a:bodyPr/>
                    <a:lstStyle/>
                    <a:p>
                      <a:r>
                        <a:rPr lang="en-GB">
                          <a:latin typeface="Arial" panose="020B0604020202020204" pitchFamily="34" charset="0"/>
                          <a:cs typeface="Arial" panose="020B0604020202020204" pitchFamily="34" charset="0"/>
                        </a:rPr>
                        <a:t>X 1.2</a:t>
                      </a:r>
                    </a:p>
                  </a:txBody>
                  <a:tcPr/>
                </a:tc>
                <a:tc>
                  <a:txBody>
                    <a:bodyPr/>
                    <a:lstStyle/>
                    <a:p>
                      <a:r>
                        <a:rPr lang="en-GB">
                          <a:latin typeface="Arial" panose="020B0604020202020204" pitchFamily="34" charset="0"/>
                          <a:cs typeface="Arial" panose="020B0604020202020204" pitchFamily="34" charset="0"/>
                        </a:rPr>
                        <a:t>12 to 18</a:t>
                      </a:r>
                    </a:p>
                  </a:txBody>
                  <a:tcPr/>
                </a:tc>
                <a:tc>
                  <a:txBody>
                    <a:bodyPr/>
                    <a:lstStyle/>
                    <a:p>
                      <a:r>
                        <a:rPr lang="en-GB">
                          <a:latin typeface="Arial" panose="020B0604020202020204" pitchFamily="34" charset="0"/>
                          <a:cs typeface="Arial" panose="020B0604020202020204" pitchFamily="34" charset="0"/>
                        </a:rPr>
                        <a:t>0.85 to 0.95</a:t>
                      </a:r>
                    </a:p>
                  </a:txBody>
                  <a:tcPr/>
                </a:tc>
                <a:extLst>
                  <a:ext uri="{0D108BD9-81ED-4DB2-BD59-A6C34878D82A}">
                    <a16:rowId xmlns:a16="http://schemas.microsoft.com/office/drawing/2014/main" val="200722641"/>
                  </a:ext>
                </a:extLst>
              </a:tr>
              <a:tr h="708204">
                <a:tc>
                  <a:txBody>
                    <a:bodyPr/>
                    <a:lstStyle/>
                    <a:p>
                      <a:r>
                        <a:rPr lang="en-GB">
                          <a:latin typeface="Arial" panose="020B0604020202020204" pitchFamily="34" charset="0"/>
                          <a:cs typeface="Arial" panose="020B0604020202020204" pitchFamily="34" charset="0"/>
                        </a:rPr>
                        <a:t>X 1.7</a:t>
                      </a:r>
                    </a:p>
                  </a:txBody>
                  <a:tcPr/>
                </a:tc>
                <a:tc>
                  <a:txBody>
                    <a:bodyPr/>
                    <a:lstStyle/>
                    <a:p>
                      <a:r>
                        <a:rPr lang="en-GB">
                          <a:latin typeface="Arial" panose="020B0604020202020204" pitchFamily="34" charset="0"/>
                          <a:cs typeface="Arial" panose="020B0604020202020204" pitchFamily="34" charset="0"/>
                        </a:rPr>
                        <a:t>At least 18</a:t>
                      </a:r>
                    </a:p>
                  </a:txBody>
                  <a:tcPr/>
                </a:tc>
                <a:tc>
                  <a:txBody>
                    <a:bodyPr/>
                    <a:lstStyle/>
                    <a:p>
                      <a:r>
                        <a:rPr lang="en-GB">
                          <a:latin typeface="Arial" panose="020B0604020202020204" pitchFamily="34" charset="0"/>
                          <a:cs typeface="Arial" panose="020B0604020202020204" pitchFamily="34" charset="0"/>
                        </a:rPr>
                        <a:t>At least 0.95</a:t>
                      </a:r>
                    </a:p>
                  </a:txBody>
                  <a:tcPr/>
                </a:tc>
                <a:extLst>
                  <a:ext uri="{0D108BD9-81ED-4DB2-BD59-A6C34878D82A}">
                    <a16:rowId xmlns:a16="http://schemas.microsoft.com/office/drawing/2014/main" val="2109313565"/>
                  </a:ext>
                </a:extLst>
              </a:tr>
            </a:tbl>
          </a:graphicData>
        </a:graphic>
      </p:graphicFrame>
      <p:sp>
        <p:nvSpPr>
          <p:cNvPr id="6" name="TextBox 5">
            <a:extLst>
              <a:ext uri="{FF2B5EF4-FFF2-40B4-BE49-F238E27FC236}">
                <a16:creationId xmlns:a16="http://schemas.microsoft.com/office/drawing/2014/main" id="{9A2873EC-66C6-1EF5-9073-E8FDAF4CAEAF}"/>
              </a:ext>
            </a:extLst>
          </p:cNvPr>
          <p:cNvSpPr txBox="1"/>
          <p:nvPr/>
        </p:nvSpPr>
        <p:spPr>
          <a:xfrm>
            <a:off x="407989" y="1131060"/>
            <a:ext cx="6554972" cy="369332"/>
          </a:xfrm>
          <a:prstGeom prst="rect">
            <a:avLst/>
          </a:prstGeom>
          <a:noFill/>
        </p:spPr>
        <p:txBody>
          <a:bodyPr wrap="square">
            <a:spAutoFit/>
          </a:bodyPr>
          <a:lstStyle/>
          <a:p>
            <a:r>
              <a:rPr lang="en-GB" b="1">
                <a:latin typeface="Arial" panose="020B0604020202020204" pitchFamily="34" charset="0"/>
              </a:rPr>
              <a:t>Severity modifier calculations and components:</a:t>
            </a:r>
          </a:p>
        </p:txBody>
      </p:sp>
      <p:pic>
        <p:nvPicPr>
          <p:cNvPr id="15" name="Picture 14">
            <a:extLst>
              <a:ext uri="{FF2B5EF4-FFF2-40B4-BE49-F238E27FC236}">
                <a16:creationId xmlns:a16="http://schemas.microsoft.com/office/drawing/2014/main" id="{F10F0160-8FCB-6978-21BF-0D7AADB6C3BA}"/>
              </a:ext>
              <a:ext uri="{C183D7F6-B498-43B3-948B-1728B52AA6E4}">
                <adec:decorative xmlns:adec="http://schemas.microsoft.com/office/drawing/2017/decorative" val="1"/>
              </a:ext>
            </a:extLst>
          </p:cNvPr>
          <p:cNvPicPr>
            <a:picLocks/>
          </p:cNvPicPr>
          <p:nvPr/>
        </p:nvPicPr>
        <p:blipFill rotWithShape="1">
          <a:blip r:embed="rId3"/>
          <a:srcRect l="15940" t="4198" r="14395" b="4115"/>
          <a:stretch/>
        </p:blipFill>
        <p:spPr>
          <a:xfrm>
            <a:off x="535744" y="1528019"/>
            <a:ext cx="607448" cy="607448"/>
          </a:xfrm>
          <a:prstGeom prst="rect">
            <a:avLst/>
          </a:prstGeom>
        </p:spPr>
      </p:pic>
      <p:sp>
        <p:nvSpPr>
          <p:cNvPr id="13" name="Rectangle 12">
            <a:extLst>
              <a:ext uri="{FF2B5EF4-FFF2-40B4-BE49-F238E27FC236}">
                <a16:creationId xmlns:a16="http://schemas.microsoft.com/office/drawing/2014/main" id="{162301FB-552C-BEA2-74DF-8CF6B2A166E2}"/>
              </a:ext>
            </a:extLst>
          </p:cNvPr>
          <p:cNvSpPr/>
          <p:nvPr/>
        </p:nvSpPr>
        <p:spPr>
          <a:xfrm>
            <a:off x="1266472" y="1553053"/>
            <a:ext cx="4311982" cy="558131"/>
          </a:xfrm>
          <a:prstGeom prst="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a:latin typeface="Arial" panose="020B0604020202020204" pitchFamily="34" charset="0"/>
              </a:rPr>
              <a:t>QALYs people without the condition (A)</a:t>
            </a:r>
          </a:p>
        </p:txBody>
      </p:sp>
      <p:pic>
        <p:nvPicPr>
          <p:cNvPr id="16" name="Picture 15">
            <a:extLst>
              <a:ext uri="{FF2B5EF4-FFF2-40B4-BE49-F238E27FC236}">
                <a16:creationId xmlns:a16="http://schemas.microsoft.com/office/drawing/2014/main" id="{C2717DDE-DA34-3374-63A4-C46E7BB802A2}"/>
              </a:ext>
              <a:ext uri="{C183D7F6-B498-43B3-948B-1728B52AA6E4}">
                <adec:decorative xmlns:adec="http://schemas.microsoft.com/office/drawing/2017/decorative" val="1"/>
              </a:ext>
            </a:extLst>
          </p:cNvPr>
          <p:cNvPicPr>
            <a:picLocks noChangeAspect="1"/>
          </p:cNvPicPr>
          <p:nvPr/>
        </p:nvPicPr>
        <p:blipFill rotWithShape="1">
          <a:blip r:embed="rId4"/>
          <a:srcRect l="15802" t="4883" r="14957" b="4040"/>
          <a:stretch/>
        </p:blipFill>
        <p:spPr>
          <a:xfrm>
            <a:off x="535744" y="2290022"/>
            <a:ext cx="607448" cy="607448"/>
          </a:xfrm>
          <a:prstGeom prst="rect">
            <a:avLst/>
          </a:prstGeom>
        </p:spPr>
      </p:pic>
      <p:sp>
        <p:nvSpPr>
          <p:cNvPr id="14" name="Rectangle 13">
            <a:extLst>
              <a:ext uri="{FF2B5EF4-FFF2-40B4-BE49-F238E27FC236}">
                <a16:creationId xmlns:a16="http://schemas.microsoft.com/office/drawing/2014/main" id="{6649E093-C44E-DB1A-D739-D575EDA6C0FE}"/>
              </a:ext>
            </a:extLst>
          </p:cNvPr>
          <p:cNvSpPr/>
          <p:nvPr/>
        </p:nvSpPr>
        <p:spPr>
          <a:xfrm>
            <a:off x="1266471" y="2315056"/>
            <a:ext cx="2476189" cy="558131"/>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a:solidFill>
                  <a:schemeClr val="bg1"/>
                </a:solidFill>
                <a:latin typeface="Arial" panose="020B0604020202020204" pitchFamily="34" charset="0"/>
              </a:rPr>
              <a:t>QALYs people with the condition (B)</a:t>
            </a:r>
          </a:p>
        </p:txBody>
      </p:sp>
      <p:sp>
        <p:nvSpPr>
          <p:cNvPr id="17" name="TextBox 16">
            <a:extLst>
              <a:ext uri="{FF2B5EF4-FFF2-40B4-BE49-F238E27FC236}">
                <a16:creationId xmlns:a16="http://schemas.microsoft.com/office/drawing/2014/main" id="{69F28545-2B4F-7307-C242-8C4EBD364C76}"/>
              </a:ext>
            </a:extLst>
          </p:cNvPr>
          <p:cNvSpPr txBox="1"/>
          <p:nvPr/>
        </p:nvSpPr>
        <p:spPr>
          <a:xfrm>
            <a:off x="934902" y="3273873"/>
            <a:ext cx="5351716" cy="3139321"/>
          </a:xfrm>
          <a:prstGeom prst="rect">
            <a:avLst/>
          </a:prstGeom>
          <a:solidFill>
            <a:schemeClr val="bg1"/>
          </a:solidFill>
        </p:spPr>
        <p:txBody>
          <a:bodyPr wrap="square" rtlCol="0">
            <a:spAutoFit/>
          </a:bodyPr>
          <a:lstStyle/>
          <a:p>
            <a:r>
              <a:rPr lang="en-GB">
                <a:latin typeface="Arial" panose="020B0604020202020204" pitchFamily="34" charset="0"/>
                <a:ea typeface="Inter SemiBold" panose="02000503000000020004" pitchFamily="2" charset="0"/>
              </a:rPr>
              <a:t>Health lost by people with the condition: </a:t>
            </a:r>
          </a:p>
          <a:p>
            <a:pPr marL="285750" indent="-285750">
              <a:buFont typeface="Arial" panose="020B0604020202020204" pitchFamily="34" charset="0"/>
              <a:buChar char="•"/>
            </a:pPr>
            <a:r>
              <a:rPr lang="en-GB">
                <a:latin typeface="Arial" panose="020B0604020202020204" pitchFamily="34" charset="0"/>
              </a:rPr>
              <a:t>Absolute shortfall: total = A – B </a:t>
            </a:r>
          </a:p>
          <a:p>
            <a:pPr marL="285750" indent="-285750">
              <a:buFont typeface="Arial" panose="020B0604020202020204" pitchFamily="34" charset="0"/>
              <a:buChar char="•"/>
            </a:pPr>
            <a:r>
              <a:rPr lang="en-GB">
                <a:latin typeface="Arial" panose="020B0604020202020204" pitchFamily="34" charset="0"/>
              </a:rPr>
              <a:t>Proportional shortfall: fraction = ( A – B ) / A</a:t>
            </a:r>
          </a:p>
          <a:p>
            <a:pPr marL="285750" indent="-285750">
              <a:buFont typeface="Arial" panose="020B0604020202020204" pitchFamily="34" charset="0"/>
              <a:buChar char="•"/>
            </a:pPr>
            <a:r>
              <a:rPr lang="en-GB">
                <a:latin typeface="Arial" panose="020B0604020202020204" pitchFamily="34" charset="0"/>
              </a:rPr>
              <a:t>*Note: The QALY weightings for severity are applied based on </a:t>
            </a:r>
            <a:r>
              <a:rPr lang="en-GB" b="1">
                <a:latin typeface="Arial" panose="020B0604020202020204" pitchFamily="34" charset="0"/>
              </a:rPr>
              <a:t>whichever of absolute or proportional shortfall implies the greater severity</a:t>
            </a:r>
            <a:r>
              <a:rPr lang="en-GB">
                <a:latin typeface="Arial" panose="020B0604020202020204" pitchFamily="34" charset="0"/>
              </a:rPr>
              <a:t>. If either the proportional or absolute QALY shortfall calculated falls on the cut-off between severity levels, the higher severity level will apply</a:t>
            </a:r>
          </a:p>
          <a:p>
            <a:pPr marL="285750" indent="-285750">
              <a:buFont typeface="Arial" panose="020B0604020202020204" pitchFamily="34" charset="0"/>
              <a:buChar char="•"/>
            </a:pPr>
            <a:endParaRPr lang="en-GB">
              <a:latin typeface="Arial" panose="020B0604020202020204" pitchFamily="34" charset="0"/>
            </a:endParaRPr>
          </a:p>
        </p:txBody>
      </p:sp>
      <p:sp>
        <p:nvSpPr>
          <p:cNvPr id="19" name="Left Brace 18">
            <a:extLst>
              <a:ext uri="{FF2B5EF4-FFF2-40B4-BE49-F238E27FC236}">
                <a16:creationId xmlns:a16="http://schemas.microsoft.com/office/drawing/2014/main" id="{F7C233C9-B438-0EBA-6CEF-01A3035E126D}"/>
              </a:ext>
              <a:ext uri="{C183D7F6-B498-43B3-948B-1728B52AA6E4}">
                <adec:decorative xmlns:adec="http://schemas.microsoft.com/office/drawing/2017/decorative" val="1"/>
              </a:ext>
            </a:extLst>
          </p:cNvPr>
          <p:cNvSpPr/>
          <p:nvPr/>
        </p:nvSpPr>
        <p:spPr>
          <a:xfrm rot="16200000">
            <a:off x="4578771" y="1942932"/>
            <a:ext cx="192499" cy="1806866"/>
          </a:xfrm>
          <a:prstGeom prst="leftBrace">
            <a:avLst>
              <a:gd name="adj1" fmla="val 0"/>
              <a:gd name="adj2" fmla="val 50000"/>
            </a:avLst>
          </a:prstGeom>
          <a:ln w="28575">
            <a:solidFill>
              <a:schemeClr val="tx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latin typeface="Arial" panose="020B0604020202020204" pitchFamily="34" charset="0"/>
            </a:endParaRPr>
          </a:p>
        </p:txBody>
      </p:sp>
      <p:sp>
        <p:nvSpPr>
          <p:cNvPr id="21" name="Rectangle 20">
            <a:extLst>
              <a:ext uri="{FF2B5EF4-FFF2-40B4-BE49-F238E27FC236}">
                <a16:creationId xmlns:a16="http://schemas.microsoft.com/office/drawing/2014/main" id="{DF4DEFBC-5AA0-D16A-1B58-EC21A1A7E8F7}"/>
              </a:ext>
              <a:ext uri="{C183D7F6-B498-43B3-948B-1728B52AA6E4}">
                <adec:decorative xmlns:adec="http://schemas.microsoft.com/office/drawing/2017/decorative" val="1"/>
              </a:ext>
            </a:extLst>
          </p:cNvPr>
          <p:cNvSpPr/>
          <p:nvPr/>
        </p:nvSpPr>
        <p:spPr>
          <a:xfrm flipV="1">
            <a:off x="3782179" y="2680688"/>
            <a:ext cx="1802686" cy="6942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Arial" panose="020B0604020202020204" pitchFamily="34" charset="0"/>
            </a:endParaRPr>
          </a:p>
        </p:txBody>
      </p:sp>
      <p:cxnSp>
        <p:nvCxnSpPr>
          <p:cNvPr id="22" name="Connector: Elbow 21">
            <a:extLst>
              <a:ext uri="{FF2B5EF4-FFF2-40B4-BE49-F238E27FC236}">
                <a16:creationId xmlns:a16="http://schemas.microsoft.com/office/drawing/2014/main" id="{35D89119-A2BD-ECA3-3D6A-6981BF3399A8}"/>
              </a:ext>
              <a:ext uri="{C183D7F6-B498-43B3-948B-1728B52AA6E4}">
                <adec:decorative xmlns:adec="http://schemas.microsoft.com/office/drawing/2017/decorative" val="1"/>
              </a:ext>
            </a:extLst>
          </p:cNvPr>
          <p:cNvCxnSpPr>
            <a:cxnSpLocks/>
            <a:stCxn id="19" idx="1"/>
          </p:cNvCxnSpPr>
          <p:nvPr/>
        </p:nvCxnSpPr>
        <p:spPr>
          <a:xfrm rot="5400000">
            <a:off x="3962974" y="2561826"/>
            <a:ext cx="331258" cy="1092836"/>
          </a:xfrm>
          <a:prstGeom prst="bentConnector5">
            <a:avLst>
              <a:gd name="adj1" fmla="val 30493"/>
              <a:gd name="adj2" fmla="val 5788"/>
              <a:gd name="adj3" fmla="val 30990"/>
            </a:avLst>
          </a:prstGeom>
          <a:ln w="28575">
            <a:solidFill>
              <a:schemeClr val="tx2"/>
            </a:solidFill>
            <a:tailEnd type="triangle"/>
          </a:ln>
        </p:spPr>
        <p:style>
          <a:lnRef idx="1">
            <a:schemeClr val="accent1"/>
          </a:lnRef>
          <a:fillRef idx="0">
            <a:schemeClr val="accent1"/>
          </a:fillRef>
          <a:effectRef idx="0">
            <a:schemeClr val="accent1"/>
          </a:effectRef>
          <a:fontRef idx="minor">
            <a:schemeClr val="tx1"/>
          </a:fontRef>
        </p:style>
      </p:cxnSp>
      <p:sp>
        <p:nvSpPr>
          <p:cNvPr id="3" name="TextBox 2">
            <a:extLst>
              <a:ext uri="{FF2B5EF4-FFF2-40B4-BE49-F238E27FC236}">
                <a16:creationId xmlns:a16="http://schemas.microsoft.com/office/drawing/2014/main" id="{356DC272-5332-C137-F717-9E7E7C703A96}"/>
              </a:ext>
            </a:extLst>
          </p:cNvPr>
          <p:cNvSpPr txBox="1"/>
          <p:nvPr/>
        </p:nvSpPr>
        <p:spPr>
          <a:xfrm>
            <a:off x="4117652" y="6519446"/>
            <a:ext cx="4601731" cy="307777"/>
          </a:xfrm>
          <a:prstGeom prst="rect">
            <a:avLst/>
          </a:prstGeom>
          <a:noFill/>
        </p:spPr>
        <p:txBody>
          <a:bodyPr wrap="square" rtlCol="0">
            <a:spAutoFit/>
          </a:bodyPr>
          <a:lstStyle/>
          <a:p>
            <a:r>
              <a:rPr lang="en-GB" sz="1400">
                <a:latin typeface="Arial" panose="020B0604020202020204" pitchFamily="34" charset="0"/>
              </a:rPr>
              <a:t>Abbreviations: QALY, quality-adjusted life year  </a:t>
            </a:r>
          </a:p>
        </p:txBody>
      </p:sp>
    </p:spTree>
    <p:extLst>
      <p:ext uri="{BB962C8B-B14F-4D97-AF65-F5344CB8AC3E}">
        <p14:creationId xmlns:p14="http://schemas.microsoft.com/office/powerpoint/2010/main" val="420350832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DC1E83B-7380-C6DC-898E-FE60594BCD85}"/>
            </a:ext>
          </a:extLst>
        </p:cNvPr>
        <p:cNvGrpSpPr/>
        <p:nvPr/>
      </p:nvGrpSpPr>
      <p:grpSpPr>
        <a:xfrm>
          <a:off x="0" y="0"/>
          <a:ext cx="0" cy="0"/>
          <a:chOff x="0" y="0"/>
          <a:chExt cx="0" cy="0"/>
        </a:xfrm>
      </p:grpSpPr>
      <p:sp>
        <p:nvSpPr>
          <p:cNvPr id="10" name="Title 9">
            <a:extLst>
              <a:ext uri="{FF2B5EF4-FFF2-40B4-BE49-F238E27FC236}">
                <a16:creationId xmlns:a16="http://schemas.microsoft.com/office/drawing/2014/main" id="{B2D7D48D-03EA-55C2-2130-FAD3B0502AFC}"/>
              </a:ext>
            </a:extLst>
          </p:cNvPr>
          <p:cNvSpPr>
            <a:spLocks noGrp="1"/>
          </p:cNvSpPr>
          <p:nvPr>
            <p:ph type="title"/>
          </p:nvPr>
        </p:nvSpPr>
        <p:spPr>
          <a:xfrm>
            <a:off x="402332" y="176731"/>
            <a:ext cx="11184134" cy="592817"/>
          </a:xfrm>
        </p:spPr>
        <p:txBody>
          <a:bodyPr>
            <a:normAutofit/>
          </a:bodyPr>
          <a:lstStyle/>
          <a:p>
            <a:r>
              <a:rPr lang="en-GB"/>
              <a:t>QALY weightings for severity (2/2)</a:t>
            </a:r>
          </a:p>
        </p:txBody>
      </p:sp>
      <p:graphicFrame>
        <p:nvGraphicFramePr>
          <p:cNvPr id="4" name="Table 3">
            <a:extLst>
              <a:ext uri="{FF2B5EF4-FFF2-40B4-BE49-F238E27FC236}">
                <a16:creationId xmlns:a16="http://schemas.microsoft.com/office/drawing/2014/main" id="{63B83234-71CB-DF3C-35A0-14D9B21571CC}"/>
              </a:ext>
            </a:extLst>
          </p:cNvPr>
          <p:cNvGraphicFramePr>
            <a:graphicFrameLocks noGrp="1"/>
          </p:cNvGraphicFramePr>
          <p:nvPr>
            <p:extLst>
              <p:ext uri="{D42A27DB-BD31-4B8C-83A1-F6EECF244321}">
                <p14:modId xmlns:p14="http://schemas.microsoft.com/office/powerpoint/2010/main" val="690910675"/>
              </p:ext>
            </p:extLst>
          </p:nvPr>
        </p:nvGraphicFramePr>
        <p:xfrm>
          <a:off x="402332" y="666069"/>
          <a:ext cx="11497568" cy="3607130"/>
        </p:xfrm>
        <a:graphic>
          <a:graphicData uri="http://schemas.openxmlformats.org/drawingml/2006/table">
            <a:tbl>
              <a:tblPr firstRow="1" bandRow="1">
                <a:tableStyleId>{5C22544A-7EE6-4342-B048-85BDC9FD1C3A}</a:tableStyleId>
              </a:tblPr>
              <a:tblGrid>
                <a:gridCol w="1848214">
                  <a:extLst>
                    <a:ext uri="{9D8B030D-6E8A-4147-A177-3AD203B41FA5}">
                      <a16:colId xmlns:a16="http://schemas.microsoft.com/office/drawing/2014/main" val="4075143879"/>
                    </a:ext>
                  </a:extLst>
                </a:gridCol>
                <a:gridCol w="1707177">
                  <a:extLst>
                    <a:ext uri="{9D8B030D-6E8A-4147-A177-3AD203B41FA5}">
                      <a16:colId xmlns:a16="http://schemas.microsoft.com/office/drawing/2014/main" val="158561456"/>
                    </a:ext>
                  </a:extLst>
                </a:gridCol>
                <a:gridCol w="1214201">
                  <a:extLst>
                    <a:ext uri="{9D8B030D-6E8A-4147-A177-3AD203B41FA5}">
                      <a16:colId xmlns:a16="http://schemas.microsoft.com/office/drawing/2014/main" val="1578341270"/>
                    </a:ext>
                  </a:extLst>
                </a:gridCol>
                <a:gridCol w="1838476">
                  <a:extLst>
                    <a:ext uri="{9D8B030D-6E8A-4147-A177-3AD203B41FA5}">
                      <a16:colId xmlns:a16="http://schemas.microsoft.com/office/drawing/2014/main" val="3230967678"/>
                    </a:ext>
                  </a:extLst>
                </a:gridCol>
                <a:gridCol w="1762125">
                  <a:extLst>
                    <a:ext uri="{9D8B030D-6E8A-4147-A177-3AD203B41FA5}">
                      <a16:colId xmlns:a16="http://schemas.microsoft.com/office/drawing/2014/main" val="3621648481"/>
                    </a:ext>
                  </a:extLst>
                </a:gridCol>
                <a:gridCol w="1804550">
                  <a:extLst>
                    <a:ext uri="{9D8B030D-6E8A-4147-A177-3AD203B41FA5}">
                      <a16:colId xmlns:a16="http://schemas.microsoft.com/office/drawing/2014/main" val="1639435799"/>
                    </a:ext>
                  </a:extLst>
                </a:gridCol>
                <a:gridCol w="1322825">
                  <a:extLst>
                    <a:ext uri="{9D8B030D-6E8A-4147-A177-3AD203B41FA5}">
                      <a16:colId xmlns:a16="http://schemas.microsoft.com/office/drawing/2014/main" val="1850927285"/>
                    </a:ext>
                  </a:extLst>
                </a:gridCol>
              </a:tblGrid>
              <a:tr h="465576">
                <a:tc>
                  <a:txBody>
                    <a:bodyPr/>
                    <a:lstStyle/>
                    <a:p>
                      <a:pPr algn="l">
                        <a:lnSpc>
                          <a:spcPct val="100000"/>
                        </a:lnSpc>
                        <a:spcBef>
                          <a:spcPts val="0"/>
                        </a:spcBef>
                        <a:spcAft>
                          <a:spcPts val="0"/>
                        </a:spcAft>
                      </a:pPr>
                      <a:r>
                        <a:rPr lang="en-GB" sz="1600">
                          <a:latin typeface="Arial" panose="020B0604020202020204" pitchFamily="34" charset="0"/>
                          <a:cs typeface="Arial" panose="020B0604020202020204" pitchFamily="34" charset="0"/>
                        </a:rPr>
                        <a:t>Population</a:t>
                      </a:r>
                    </a:p>
                  </a:txBody>
                  <a:tcPr anchor="ctr"/>
                </a:tc>
                <a:tc>
                  <a:txBody>
                    <a:bodyPr/>
                    <a:lstStyle/>
                    <a:p>
                      <a:pPr algn="ctr">
                        <a:lnSpc>
                          <a:spcPct val="100000"/>
                        </a:lnSpc>
                        <a:spcBef>
                          <a:spcPts val="0"/>
                        </a:spcBef>
                        <a:spcAft>
                          <a:spcPts val="0"/>
                        </a:spcAft>
                        <a:buNone/>
                      </a:pPr>
                      <a:r>
                        <a:rPr lang="en-GB" sz="1600" b="1">
                          <a:solidFill>
                            <a:srgbClr val="FFFFFF"/>
                          </a:solidFill>
                          <a:effectLst/>
                          <a:latin typeface="Arial" panose="020B0604020202020204" pitchFamily="34" charset="0"/>
                          <a:ea typeface="Times New Roman" panose="02020603050405020304" pitchFamily="18" charset="0"/>
                          <a:cs typeface="Arial" panose="020B0604020202020204" pitchFamily="34" charset="0"/>
                        </a:rPr>
                        <a:t>QALE general population</a:t>
                      </a:r>
                    </a:p>
                  </a:txBody>
                  <a:tcPr marL="68580" marR="68580" marT="0" marB="0" anchor="ctr"/>
                </a:tc>
                <a:tc>
                  <a:txBody>
                    <a:bodyPr/>
                    <a:lstStyle/>
                    <a:p>
                      <a:pPr algn="ctr">
                        <a:lnSpc>
                          <a:spcPct val="100000"/>
                        </a:lnSpc>
                        <a:spcBef>
                          <a:spcPts val="0"/>
                        </a:spcBef>
                        <a:spcAft>
                          <a:spcPts val="0"/>
                        </a:spcAft>
                        <a:buNone/>
                      </a:pPr>
                      <a:r>
                        <a:rPr lang="en-GB" sz="1600" b="1">
                          <a:solidFill>
                            <a:srgbClr val="FFFFFF"/>
                          </a:solidFill>
                          <a:effectLst/>
                          <a:latin typeface="Arial" panose="020B0604020202020204" pitchFamily="34" charset="0"/>
                          <a:ea typeface="Times New Roman" panose="02020603050405020304" pitchFamily="18" charset="0"/>
                          <a:cs typeface="Arial" panose="020B0604020202020204" pitchFamily="34" charset="0"/>
                        </a:rPr>
                        <a:t>Current treatment</a:t>
                      </a:r>
                    </a:p>
                  </a:txBody>
                  <a:tcPr marL="68580" marR="68580" marT="0" marB="0" anchor="ctr"/>
                </a:tc>
                <a:tc>
                  <a:txBody>
                    <a:bodyPr/>
                    <a:lstStyle/>
                    <a:p>
                      <a:pPr algn="ctr">
                        <a:lnSpc>
                          <a:spcPct val="100000"/>
                        </a:lnSpc>
                        <a:spcBef>
                          <a:spcPts val="0"/>
                        </a:spcBef>
                        <a:spcAft>
                          <a:spcPts val="0"/>
                        </a:spcAft>
                        <a:buNone/>
                      </a:pPr>
                      <a:r>
                        <a:rPr lang="en-GB" sz="1600" b="1">
                          <a:solidFill>
                            <a:srgbClr val="FFFFFF"/>
                          </a:solidFill>
                          <a:effectLst/>
                          <a:latin typeface="Arial" panose="020B0604020202020204" pitchFamily="34" charset="0"/>
                          <a:ea typeface="Times New Roman" panose="02020603050405020304" pitchFamily="18" charset="0"/>
                          <a:cs typeface="Arial" panose="020B0604020202020204" pitchFamily="34" charset="0"/>
                        </a:rPr>
                        <a:t>Total QALE           (living with NETs)</a:t>
                      </a:r>
                    </a:p>
                  </a:txBody>
                  <a:tcPr marL="68580" marR="68580" marT="0" marB="0" anchor="ctr"/>
                </a:tc>
                <a:tc>
                  <a:txBody>
                    <a:bodyPr/>
                    <a:lstStyle/>
                    <a:p>
                      <a:pPr algn="ctr">
                        <a:lnSpc>
                          <a:spcPct val="100000"/>
                        </a:lnSpc>
                        <a:spcBef>
                          <a:spcPts val="0"/>
                        </a:spcBef>
                        <a:spcAft>
                          <a:spcPts val="0"/>
                        </a:spcAft>
                        <a:buNone/>
                      </a:pPr>
                      <a:r>
                        <a:rPr lang="en-GB" sz="1600" b="1">
                          <a:solidFill>
                            <a:srgbClr val="FFFFFF"/>
                          </a:solidFill>
                          <a:effectLst/>
                          <a:latin typeface="Arial" panose="020B0604020202020204" pitchFamily="34" charset="0"/>
                          <a:ea typeface="Times New Roman" panose="02020603050405020304" pitchFamily="18" charset="0"/>
                          <a:cs typeface="Arial" panose="020B0604020202020204" pitchFamily="34" charset="0"/>
                        </a:rPr>
                        <a:t>Absolute QALE shortfall</a:t>
                      </a:r>
                    </a:p>
                  </a:txBody>
                  <a:tcPr marL="68580" marR="68580" marT="0" marB="0" anchor="ctr"/>
                </a:tc>
                <a:tc>
                  <a:txBody>
                    <a:bodyPr/>
                    <a:lstStyle/>
                    <a:p>
                      <a:pPr algn="ctr">
                        <a:lnSpc>
                          <a:spcPct val="100000"/>
                        </a:lnSpc>
                        <a:spcBef>
                          <a:spcPts val="0"/>
                        </a:spcBef>
                        <a:spcAft>
                          <a:spcPts val="0"/>
                        </a:spcAft>
                        <a:buNone/>
                      </a:pPr>
                      <a:r>
                        <a:rPr lang="en-GB" sz="1600" b="1">
                          <a:solidFill>
                            <a:srgbClr val="FFFFFF"/>
                          </a:solidFill>
                          <a:effectLst/>
                          <a:latin typeface="Arial" panose="020B0604020202020204" pitchFamily="34" charset="0"/>
                          <a:ea typeface="Times New Roman" panose="02020603050405020304" pitchFamily="18" charset="0"/>
                          <a:cs typeface="Arial" panose="020B0604020202020204" pitchFamily="34" charset="0"/>
                        </a:rPr>
                        <a:t>Proportional shortfall</a:t>
                      </a:r>
                    </a:p>
                  </a:txBody>
                  <a:tcPr marL="68580" marR="68580" marT="0" marB="0" anchor="ctr"/>
                </a:tc>
                <a:tc>
                  <a:txBody>
                    <a:bodyPr/>
                    <a:lstStyle/>
                    <a:p>
                      <a:pPr algn="ctr">
                        <a:lnSpc>
                          <a:spcPct val="100000"/>
                        </a:lnSpc>
                        <a:spcBef>
                          <a:spcPts val="0"/>
                        </a:spcBef>
                        <a:spcAft>
                          <a:spcPts val="0"/>
                        </a:spcAft>
                        <a:buNone/>
                      </a:pPr>
                      <a:r>
                        <a:rPr lang="en-GB" sz="1600" b="1">
                          <a:solidFill>
                            <a:srgbClr val="FFFFFF"/>
                          </a:solidFill>
                          <a:effectLst/>
                          <a:latin typeface="Arial" panose="020B0604020202020204" pitchFamily="34" charset="0"/>
                          <a:ea typeface="Times New Roman" panose="02020603050405020304" pitchFamily="18" charset="0"/>
                          <a:cs typeface="Arial" panose="020B0604020202020204" pitchFamily="34" charset="0"/>
                        </a:rPr>
                        <a:t>Severity weighting</a:t>
                      </a:r>
                    </a:p>
                  </a:txBody>
                  <a:tcPr marL="68580" marR="68580" marT="0" marB="0" anchor="ctr"/>
                </a:tc>
                <a:extLst>
                  <a:ext uri="{0D108BD9-81ED-4DB2-BD59-A6C34878D82A}">
                    <a16:rowId xmlns:a16="http://schemas.microsoft.com/office/drawing/2014/main" val="3214701846"/>
                  </a:ext>
                </a:extLst>
              </a:tr>
              <a:tr h="156015">
                <a:tc gridSpan="7">
                  <a:txBody>
                    <a:bodyPr/>
                    <a:lstStyle/>
                    <a:p>
                      <a:pPr algn="l">
                        <a:lnSpc>
                          <a:spcPct val="100000"/>
                        </a:lnSpc>
                        <a:spcBef>
                          <a:spcPts val="0"/>
                        </a:spcBef>
                        <a:spcAft>
                          <a:spcPts val="0"/>
                        </a:spcAft>
                        <a:buNone/>
                      </a:pPr>
                      <a:r>
                        <a:rPr lang="en-GB" sz="1600" b="1">
                          <a:effectLst/>
                          <a:latin typeface="Arial" panose="020B0604020202020204" pitchFamily="34" charset="0"/>
                          <a:ea typeface="Times New Roman" panose="02020603050405020304" pitchFamily="18" charset="0"/>
                          <a:cs typeface="Arial" panose="020B0604020202020204" pitchFamily="34" charset="0"/>
                        </a:rPr>
                        <a:t>Company base case</a:t>
                      </a:r>
                      <a:endParaRPr lang="en-GB" sz="16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solidFill>
                      <a:schemeClr val="tx2">
                        <a:lumMod val="20000"/>
                        <a:lumOff val="80000"/>
                      </a:schemeClr>
                    </a:solidFill>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pPr>
                        <a:lnSpc>
                          <a:spcPct val="120000"/>
                        </a:lnSpc>
                        <a:spcBef>
                          <a:spcPts val="200"/>
                        </a:spcBef>
                        <a:spcAft>
                          <a:spcPts val="200"/>
                        </a:spcAft>
                        <a:buNone/>
                      </a:pPr>
                      <a:endParaRPr lang="en-GB" sz="16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solidFill>
                      <a:schemeClr val="tx2">
                        <a:lumMod val="20000"/>
                        <a:lumOff val="80000"/>
                      </a:schemeClr>
                    </a:solidFill>
                  </a:tcPr>
                </a:tc>
                <a:extLst>
                  <a:ext uri="{0D108BD9-81ED-4DB2-BD59-A6C34878D82A}">
                    <a16:rowId xmlns:a16="http://schemas.microsoft.com/office/drawing/2014/main" val="3291381750"/>
                  </a:ext>
                </a:extLst>
              </a:tr>
              <a:tr h="156015">
                <a:tc>
                  <a:txBody>
                    <a:bodyPr/>
                    <a:lstStyle/>
                    <a:p>
                      <a:pPr algn="l">
                        <a:lnSpc>
                          <a:spcPct val="100000"/>
                        </a:lnSpc>
                        <a:spcBef>
                          <a:spcPts val="0"/>
                        </a:spcBef>
                        <a:spcAft>
                          <a:spcPts val="0"/>
                        </a:spcAft>
                        <a:buNone/>
                      </a:pPr>
                      <a:r>
                        <a:rPr lang="en-GB" sz="1600" b="1">
                          <a:effectLst/>
                          <a:latin typeface="Arial" panose="020B0604020202020204" pitchFamily="34" charset="0"/>
                          <a:ea typeface="Times New Roman" panose="02020603050405020304" pitchFamily="18" charset="0"/>
                          <a:cs typeface="Arial" panose="020B0604020202020204" pitchFamily="34" charset="0"/>
                        </a:rPr>
                        <a:t>pNETs</a:t>
                      </a:r>
                    </a:p>
                  </a:txBody>
                  <a:tcPr marL="68580" marR="68580" marT="0" marB="0" anchor="ctr">
                    <a:lnB w="12700" cap="flat" cmpd="sng" algn="ctr">
                      <a:solidFill>
                        <a:schemeClr val="tx1"/>
                      </a:solidFill>
                      <a:prstDash val="sysDash"/>
                      <a:round/>
                      <a:headEnd type="none" w="med" len="med"/>
                      <a:tailEnd type="none" w="med" len="med"/>
                    </a:lnB>
                  </a:tcPr>
                </a:tc>
                <a:tc>
                  <a:txBody>
                    <a:bodyPr/>
                    <a:lstStyle/>
                    <a:p>
                      <a:pPr algn="ctr">
                        <a:lnSpc>
                          <a:spcPct val="100000"/>
                        </a:lnSpc>
                        <a:spcBef>
                          <a:spcPts val="0"/>
                        </a:spcBef>
                        <a:spcAft>
                          <a:spcPts val="0"/>
                        </a:spcAft>
                        <a:buNone/>
                      </a:pPr>
                      <a:r>
                        <a:rPr lang="en-GB" sz="1600">
                          <a:effectLst/>
                          <a:latin typeface="Arial" panose="020B0604020202020204" pitchFamily="34" charset="0"/>
                          <a:ea typeface="Times New Roman" panose="02020603050405020304" pitchFamily="18" charset="0"/>
                          <a:cs typeface="Arial" panose="020B0604020202020204" pitchFamily="34" charset="0"/>
                        </a:rPr>
                        <a:t>12.61</a:t>
                      </a:r>
                    </a:p>
                  </a:txBody>
                  <a:tcPr marL="68580" marR="68580" marT="0" marB="0" anchor="ctr">
                    <a:lnB w="12700" cap="flat" cmpd="sng" algn="ctr">
                      <a:solidFill>
                        <a:schemeClr val="tx1"/>
                      </a:solidFill>
                      <a:prstDash val="sysDash"/>
                      <a:round/>
                      <a:headEnd type="none" w="med" len="med"/>
                      <a:tailEnd type="none" w="med" len="med"/>
                    </a:lnB>
                  </a:tcPr>
                </a:tc>
                <a:tc>
                  <a:txBody>
                    <a:bodyPr/>
                    <a:lstStyle/>
                    <a:p>
                      <a:pPr algn="ctr">
                        <a:lnSpc>
                          <a:spcPct val="100000"/>
                        </a:lnSpc>
                        <a:spcBef>
                          <a:spcPts val="0"/>
                        </a:spcBef>
                        <a:spcAft>
                          <a:spcPts val="0"/>
                        </a:spcAft>
                        <a:buNone/>
                      </a:pPr>
                      <a:r>
                        <a:rPr lang="en-GB" sz="1600">
                          <a:effectLst/>
                          <a:latin typeface="Arial" panose="020B0604020202020204" pitchFamily="34" charset="0"/>
                          <a:ea typeface="Times New Roman" panose="02020603050405020304" pitchFamily="18" charset="0"/>
                          <a:cs typeface="Arial" panose="020B0604020202020204" pitchFamily="34" charset="0"/>
                        </a:rPr>
                        <a:t>BSC</a:t>
                      </a:r>
                    </a:p>
                  </a:txBody>
                  <a:tcPr marL="68580" marR="68580" marT="0" marB="0" anchor="ctr">
                    <a:lnB w="12700" cap="flat" cmpd="sng" algn="ctr">
                      <a:solidFill>
                        <a:schemeClr val="tx1"/>
                      </a:solidFill>
                      <a:prstDash val="sysDash"/>
                      <a:round/>
                      <a:headEnd type="none" w="med" len="med"/>
                      <a:tailEnd type="none" w="med" len="med"/>
                    </a:lnB>
                  </a:tcPr>
                </a:tc>
                <a:tc>
                  <a:txBody>
                    <a:bodyPr/>
                    <a:lstStyle/>
                    <a:p>
                      <a:pPr algn="ctr">
                        <a:lnSpc>
                          <a:spcPct val="100000"/>
                        </a:lnSpc>
                        <a:spcBef>
                          <a:spcPts val="0"/>
                        </a:spcBef>
                        <a:spcAft>
                          <a:spcPts val="0"/>
                        </a:spcAft>
                        <a:buNone/>
                      </a:pPr>
                      <a:r>
                        <a:rPr lang="en-GB" sz="1600">
                          <a:effectLst/>
                          <a:latin typeface="Arial" panose="020B0604020202020204" pitchFamily="34" charset="0"/>
                          <a:ea typeface="Times New Roman" panose="02020603050405020304" pitchFamily="18" charset="0"/>
                          <a:cs typeface="Arial" panose="020B0604020202020204" pitchFamily="34" charset="0"/>
                        </a:rPr>
                        <a:t>2.23</a:t>
                      </a:r>
                    </a:p>
                  </a:txBody>
                  <a:tcPr marL="68580" marR="68580" marT="0" marB="0" anchor="ctr">
                    <a:lnB w="12700" cap="flat" cmpd="sng" algn="ctr">
                      <a:solidFill>
                        <a:schemeClr val="tx1"/>
                      </a:solidFill>
                      <a:prstDash val="sysDash"/>
                      <a:round/>
                      <a:headEnd type="none" w="med" len="med"/>
                      <a:tailEnd type="none" w="med" len="med"/>
                    </a:lnB>
                  </a:tcPr>
                </a:tc>
                <a:tc>
                  <a:txBody>
                    <a:bodyPr/>
                    <a:lstStyle/>
                    <a:p>
                      <a:pPr algn="ctr">
                        <a:lnSpc>
                          <a:spcPct val="100000"/>
                        </a:lnSpc>
                        <a:spcBef>
                          <a:spcPts val="0"/>
                        </a:spcBef>
                        <a:spcAft>
                          <a:spcPts val="0"/>
                        </a:spcAft>
                        <a:buNone/>
                      </a:pPr>
                      <a:r>
                        <a:rPr lang="en-GB" sz="1600">
                          <a:effectLst/>
                          <a:latin typeface="Arial" panose="020B0604020202020204" pitchFamily="34" charset="0"/>
                          <a:ea typeface="Times New Roman" panose="02020603050405020304" pitchFamily="18" charset="0"/>
                          <a:cs typeface="Arial" panose="020B0604020202020204" pitchFamily="34" charset="0"/>
                        </a:rPr>
                        <a:t>10.39</a:t>
                      </a:r>
                    </a:p>
                  </a:txBody>
                  <a:tcPr marL="68580" marR="68580" marT="0" marB="0" anchor="ctr">
                    <a:lnB w="12700" cap="flat" cmpd="sng" algn="ctr">
                      <a:solidFill>
                        <a:schemeClr val="tx1"/>
                      </a:solidFill>
                      <a:prstDash val="sysDash"/>
                      <a:round/>
                      <a:headEnd type="none" w="med" len="med"/>
                      <a:tailEnd type="none" w="med" len="med"/>
                    </a:lnB>
                  </a:tcPr>
                </a:tc>
                <a:tc>
                  <a:txBody>
                    <a:bodyPr/>
                    <a:lstStyle/>
                    <a:p>
                      <a:pPr algn="ctr">
                        <a:lnSpc>
                          <a:spcPct val="120000"/>
                        </a:lnSpc>
                        <a:spcBef>
                          <a:spcPts val="200"/>
                        </a:spcBef>
                        <a:spcAft>
                          <a:spcPts val="200"/>
                        </a:spcAft>
                        <a:buNone/>
                      </a:pPr>
                      <a:r>
                        <a:rPr lang="en-GB" sz="1600">
                          <a:effectLst/>
                          <a:latin typeface="Arial" panose="020B0604020202020204" pitchFamily="34" charset="0"/>
                          <a:ea typeface="Times New Roman" panose="02020603050405020304" pitchFamily="18" charset="0"/>
                          <a:cs typeface="Arial" panose="020B0604020202020204" pitchFamily="34" charset="0"/>
                        </a:rPr>
                        <a:t>0.82</a:t>
                      </a:r>
                    </a:p>
                  </a:txBody>
                  <a:tcPr marL="68580" marR="68580" marT="0" marB="0" anchor="ctr">
                    <a:lnB w="12700" cap="flat" cmpd="sng" algn="ctr">
                      <a:solidFill>
                        <a:schemeClr val="tx1"/>
                      </a:solidFill>
                      <a:prstDash val="sysDash"/>
                      <a:round/>
                      <a:headEnd type="none" w="med" len="med"/>
                      <a:tailEnd type="none" w="med" len="med"/>
                    </a:lnB>
                  </a:tcPr>
                </a:tc>
                <a:tc>
                  <a:txBody>
                    <a:bodyPr/>
                    <a:lstStyle/>
                    <a:p>
                      <a:pPr algn="ctr">
                        <a:lnSpc>
                          <a:spcPct val="100000"/>
                        </a:lnSpc>
                        <a:spcBef>
                          <a:spcPts val="0"/>
                        </a:spcBef>
                        <a:spcAft>
                          <a:spcPts val="0"/>
                        </a:spcAft>
                        <a:buNone/>
                      </a:pPr>
                      <a:r>
                        <a:rPr lang="en-GB" sz="1600">
                          <a:effectLst/>
                          <a:latin typeface="Arial" panose="020B0604020202020204" pitchFamily="34" charset="0"/>
                          <a:ea typeface="Times New Roman" panose="02020603050405020304" pitchFamily="18" charset="0"/>
                          <a:cs typeface="Arial" panose="020B0604020202020204" pitchFamily="34" charset="0"/>
                        </a:rPr>
                        <a:t>1.00</a:t>
                      </a:r>
                    </a:p>
                  </a:txBody>
                  <a:tcPr marL="68580" marR="68580" marT="0" marB="0" anchor="ctr">
                    <a:lnB w="12700" cap="flat" cmpd="sng" algn="ctr">
                      <a:solidFill>
                        <a:schemeClr val="tx1"/>
                      </a:solidFill>
                      <a:prstDash val="sysDash"/>
                      <a:round/>
                      <a:headEnd type="none" w="med" len="med"/>
                      <a:tailEnd type="none" w="med" len="med"/>
                    </a:lnB>
                  </a:tcPr>
                </a:tc>
                <a:extLst>
                  <a:ext uri="{0D108BD9-81ED-4DB2-BD59-A6C34878D82A}">
                    <a16:rowId xmlns:a16="http://schemas.microsoft.com/office/drawing/2014/main" val="3078422862"/>
                  </a:ext>
                </a:extLst>
              </a:tr>
              <a:tr h="156015">
                <a:tc>
                  <a:txBody>
                    <a:bodyPr/>
                    <a:lstStyle/>
                    <a:p>
                      <a:pPr algn="l">
                        <a:lnSpc>
                          <a:spcPct val="100000"/>
                        </a:lnSpc>
                        <a:spcBef>
                          <a:spcPts val="0"/>
                        </a:spcBef>
                        <a:spcAft>
                          <a:spcPts val="0"/>
                        </a:spcAft>
                        <a:buNone/>
                      </a:pPr>
                      <a:r>
                        <a:rPr lang="en-GB" sz="1600" b="1">
                          <a:effectLst/>
                          <a:latin typeface="Arial" panose="020B0604020202020204" pitchFamily="34" charset="0"/>
                          <a:ea typeface="Times New Roman" panose="02020603050405020304" pitchFamily="18" charset="0"/>
                          <a:cs typeface="Arial" panose="020B0604020202020204" pitchFamily="34" charset="0"/>
                        </a:rPr>
                        <a:t>epNETs</a:t>
                      </a:r>
                    </a:p>
                  </a:txBody>
                  <a:tcPr marL="68580" marR="68580" marT="0" marB="0" anchor="ctr">
                    <a:lnL w="12700" cap="flat" cmpd="sng" algn="ctr">
                      <a:solidFill>
                        <a:schemeClr val="tx1"/>
                      </a:solidFill>
                      <a:prstDash val="sysDash"/>
                      <a:round/>
                      <a:headEnd type="none" w="med" len="med"/>
                      <a:tailEnd type="none" w="med" len="med"/>
                    </a:lnL>
                    <a:lnT w="12700"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tcPr>
                </a:tc>
                <a:tc>
                  <a:txBody>
                    <a:bodyPr/>
                    <a:lstStyle/>
                    <a:p>
                      <a:pPr algn="ctr">
                        <a:lnSpc>
                          <a:spcPct val="100000"/>
                        </a:lnSpc>
                        <a:spcBef>
                          <a:spcPts val="0"/>
                        </a:spcBef>
                        <a:spcAft>
                          <a:spcPts val="0"/>
                        </a:spcAft>
                        <a:buNone/>
                      </a:pPr>
                      <a:r>
                        <a:rPr lang="en-GB" sz="1600">
                          <a:effectLst/>
                          <a:latin typeface="Arial" panose="020B0604020202020204" pitchFamily="34" charset="0"/>
                          <a:ea typeface="Times New Roman" panose="02020603050405020304" pitchFamily="18" charset="0"/>
                          <a:cs typeface="Arial" panose="020B0604020202020204" pitchFamily="34" charset="0"/>
                        </a:rPr>
                        <a:t>11.61</a:t>
                      </a:r>
                    </a:p>
                  </a:txBody>
                  <a:tcPr marL="68580" marR="68580" marT="0" marB="0" anchor="ctr">
                    <a:lnT w="12700"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tcPr>
                </a:tc>
                <a:tc>
                  <a:txBody>
                    <a:bodyPr/>
                    <a:lstStyle/>
                    <a:p>
                      <a:pPr algn="ctr">
                        <a:lnSpc>
                          <a:spcPct val="100000"/>
                        </a:lnSpc>
                        <a:spcBef>
                          <a:spcPts val="0"/>
                        </a:spcBef>
                        <a:spcAft>
                          <a:spcPts val="0"/>
                        </a:spcAft>
                        <a:buNone/>
                      </a:pPr>
                      <a:r>
                        <a:rPr lang="en-GB" sz="1600">
                          <a:effectLst/>
                          <a:latin typeface="Arial" panose="020B0604020202020204" pitchFamily="34" charset="0"/>
                          <a:ea typeface="Times New Roman" panose="02020603050405020304" pitchFamily="18" charset="0"/>
                          <a:cs typeface="Arial" panose="020B0604020202020204" pitchFamily="34" charset="0"/>
                        </a:rPr>
                        <a:t>BSC</a:t>
                      </a:r>
                    </a:p>
                  </a:txBody>
                  <a:tcPr marL="68580" marR="68580" marT="0" marB="0" anchor="ctr">
                    <a:lnT w="12700"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tcPr>
                </a:tc>
                <a:tc>
                  <a:txBody>
                    <a:bodyPr/>
                    <a:lstStyle/>
                    <a:p>
                      <a:pPr algn="ctr">
                        <a:lnSpc>
                          <a:spcPct val="100000"/>
                        </a:lnSpc>
                        <a:spcBef>
                          <a:spcPts val="0"/>
                        </a:spcBef>
                        <a:spcAft>
                          <a:spcPts val="0"/>
                        </a:spcAft>
                        <a:buNone/>
                      </a:pPr>
                      <a:r>
                        <a:rPr lang="en-GB" sz="1600">
                          <a:effectLst/>
                          <a:latin typeface="Arial" panose="020B0604020202020204" pitchFamily="34" charset="0"/>
                          <a:ea typeface="Times New Roman" panose="02020603050405020304" pitchFamily="18" charset="0"/>
                          <a:cs typeface="Arial" panose="020B0604020202020204" pitchFamily="34" charset="0"/>
                        </a:rPr>
                        <a:t>1.13</a:t>
                      </a:r>
                    </a:p>
                  </a:txBody>
                  <a:tcPr marL="68580" marR="68580" marT="0" marB="0" anchor="ctr">
                    <a:lnT w="12700"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tcPr>
                </a:tc>
                <a:tc>
                  <a:txBody>
                    <a:bodyPr/>
                    <a:lstStyle/>
                    <a:p>
                      <a:pPr algn="ctr">
                        <a:lnSpc>
                          <a:spcPct val="100000"/>
                        </a:lnSpc>
                        <a:spcBef>
                          <a:spcPts val="0"/>
                        </a:spcBef>
                        <a:spcAft>
                          <a:spcPts val="0"/>
                        </a:spcAft>
                        <a:buNone/>
                      </a:pPr>
                      <a:r>
                        <a:rPr lang="en-GB" sz="1600">
                          <a:effectLst/>
                          <a:latin typeface="Arial" panose="020B0604020202020204" pitchFamily="34" charset="0"/>
                          <a:ea typeface="Times New Roman" panose="02020603050405020304" pitchFamily="18" charset="0"/>
                          <a:cs typeface="Arial" panose="020B0604020202020204" pitchFamily="34" charset="0"/>
                        </a:rPr>
                        <a:t>10.48</a:t>
                      </a:r>
                    </a:p>
                  </a:txBody>
                  <a:tcPr marL="68580" marR="68580" marT="0" marB="0" anchor="ctr">
                    <a:lnT w="12700"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tcPr>
                </a:tc>
                <a:tc>
                  <a:txBody>
                    <a:bodyPr/>
                    <a:lstStyle/>
                    <a:p>
                      <a:pPr algn="ctr">
                        <a:lnSpc>
                          <a:spcPct val="120000"/>
                        </a:lnSpc>
                        <a:spcBef>
                          <a:spcPts val="200"/>
                        </a:spcBef>
                        <a:spcAft>
                          <a:spcPts val="200"/>
                        </a:spcAft>
                        <a:buNone/>
                      </a:pPr>
                      <a:r>
                        <a:rPr lang="en-GB" sz="1600">
                          <a:effectLst/>
                          <a:latin typeface="Arial" panose="020B0604020202020204" pitchFamily="34" charset="0"/>
                          <a:ea typeface="Times New Roman" panose="02020603050405020304" pitchFamily="18" charset="0"/>
                          <a:cs typeface="Arial" panose="020B0604020202020204" pitchFamily="34" charset="0"/>
                        </a:rPr>
                        <a:t>0.90</a:t>
                      </a:r>
                    </a:p>
                  </a:txBody>
                  <a:tcPr marL="68580" marR="68580" marT="0" marB="0" anchor="ctr">
                    <a:lnT w="12700"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tcPr>
                </a:tc>
                <a:tc>
                  <a:txBody>
                    <a:bodyPr/>
                    <a:lstStyle/>
                    <a:p>
                      <a:pPr algn="ctr">
                        <a:lnSpc>
                          <a:spcPct val="100000"/>
                        </a:lnSpc>
                        <a:spcBef>
                          <a:spcPts val="0"/>
                        </a:spcBef>
                        <a:spcAft>
                          <a:spcPts val="0"/>
                        </a:spcAft>
                        <a:buNone/>
                      </a:pPr>
                      <a:r>
                        <a:rPr lang="en-GB" sz="1600">
                          <a:effectLst/>
                          <a:latin typeface="Arial" panose="020B0604020202020204" pitchFamily="34" charset="0"/>
                          <a:ea typeface="Times New Roman" panose="02020603050405020304" pitchFamily="18" charset="0"/>
                          <a:cs typeface="Arial" panose="020B0604020202020204" pitchFamily="34" charset="0"/>
                        </a:rPr>
                        <a:t>1.20</a:t>
                      </a:r>
                    </a:p>
                  </a:txBody>
                  <a:tcPr marL="68580" marR="68580" marT="0" marB="0" anchor="ctr">
                    <a:lnR w="12700"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tcPr>
                </a:tc>
                <a:extLst>
                  <a:ext uri="{0D108BD9-81ED-4DB2-BD59-A6C34878D82A}">
                    <a16:rowId xmlns:a16="http://schemas.microsoft.com/office/drawing/2014/main" val="1477971312"/>
                  </a:ext>
                </a:extLst>
              </a:tr>
              <a:tr h="196883">
                <a:tc gridSpan="7">
                  <a:txBody>
                    <a:bodyPr/>
                    <a:lstStyle/>
                    <a:p>
                      <a:pPr algn="l">
                        <a:lnSpc>
                          <a:spcPct val="100000"/>
                        </a:lnSpc>
                        <a:spcBef>
                          <a:spcPts val="0"/>
                        </a:spcBef>
                        <a:spcAft>
                          <a:spcPts val="0"/>
                        </a:spcAft>
                      </a:pPr>
                      <a:r>
                        <a:rPr lang="en-GB" sz="1600" b="1" kern="1200">
                          <a:solidFill>
                            <a:schemeClr val="dk1"/>
                          </a:solidFill>
                          <a:effectLst/>
                          <a:latin typeface="Arial" panose="020B0604020202020204" pitchFamily="34" charset="0"/>
                          <a:ea typeface="+mn-ea"/>
                          <a:cs typeface="Arial" panose="020B0604020202020204" pitchFamily="34" charset="0"/>
                        </a:rPr>
                        <a:t>EAG base case (CABINET population – later line treatment)</a:t>
                      </a:r>
                      <a:endParaRPr lang="en-GB" sz="1600" b="1">
                        <a:latin typeface="Arial" panose="020B0604020202020204" pitchFamily="34" charset="0"/>
                        <a:cs typeface="Arial" panose="020B0604020202020204" pitchFamily="34" charset="0"/>
                      </a:endParaRPr>
                    </a:p>
                  </a:txBody>
                  <a:tcPr anchor="ctr">
                    <a:lnT w="12700" cap="flat" cmpd="sng" algn="ctr">
                      <a:solidFill>
                        <a:schemeClr val="tx1"/>
                      </a:solidFill>
                      <a:prstDash val="sysDash"/>
                      <a:round/>
                      <a:headEnd type="none" w="med" len="med"/>
                      <a:tailEnd type="none" w="med" len="med"/>
                    </a:lnT>
                    <a:solidFill>
                      <a:schemeClr val="tx2">
                        <a:lumMod val="20000"/>
                        <a:lumOff val="80000"/>
                      </a:schemeClr>
                    </a:solidFill>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lnT w="12700" cap="flat" cmpd="sng" algn="ctr">
                      <a:solidFill>
                        <a:schemeClr val="tx1"/>
                      </a:solidFill>
                      <a:prstDash val="sysDash"/>
                      <a:round/>
                      <a:headEnd type="none" w="med" len="med"/>
                      <a:tailEnd type="none" w="med" len="med"/>
                    </a:lnT>
                  </a:tcPr>
                </a:tc>
                <a:tc hMerge="1">
                  <a:txBody>
                    <a:bodyPr/>
                    <a:lstStyle/>
                    <a:p>
                      <a:endParaRPr lang="en-GB" sz="1600" b="1">
                        <a:latin typeface="Arial" panose="020B0604020202020204" pitchFamily="34" charset="0"/>
                        <a:cs typeface="Arial" panose="020B0604020202020204" pitchFamily="34" charset="0"/>
                      </a:endParaRPr>
                    </a:p>
                  </a:txBody>
                  <a:tcPr>
                    <a:solidFill>
                      <a:schemeClr val="tx2">
                        <a:lumMod val="20000"/>
                        <a:lumOff val="80000"/>
                      </a:schemeClr>
                    </a:solidFill>
                  </a:tcPr>
                </a:tc>
                <a:extLst>
                  <a:ext uri="{0D108BD9-81ED-4DB2-BD59-A6C34878D82A}">
                    <a16:rowId xmlns:a16="http://schemas.microsoft.com/office/drawing/2014/main" val="4036035529"/>
                  </a:ext>
                </a:extLst>
              </a:tr>
              <a:tr h="156015">
                <a:tc>
                  <a:txBody>
                    <a:bodyPr/>
                    <a:lstStyle/>
                    <a:p>
                      <a:pPr algn="l">
                        <a:lnSpc>
                          <a:spcPct val="100000"/>
                        </a:lnSpc>
                        <a:spcBef>
                          <a:spcPts val="0"/>
                        </a:spcBef>
                        <a:spcAft>
                          <a:spcPts val="0"/>
                        </a:spcAft>
                        <a:buNone/>
                      </a:pPr>
                      <a:r>
                        <a:rPr lang="en-GB" sz="1600" b="1">
                          <a:effectLst/>
                          <a:latin typeface="Arial" panose="020B0604020202020204" pitchFamily="34" charset="0"/>
                          <a:ea typeface="Times New Roman" panose="02020603050405020304" pitchFamily="18" charset="0"/>
                          <a:cs typeface="Arial" panose="020B0604020202020204" pitchFamily="34" charset="0"/>
                        </a:rPr>
                        <a:t>pNETs</a:t>
                      </a:r>
                    </a:p>
                  </a:txBody>
                  <a:tcPr marL="68580" marR="68580" marT="0" marB="0" anchor="ctr">
                    <a:lnB w="12700" cap="flat" cmpd="sng" algn="ctr">
                      <a:solidFill>
                        <a:schemeClr val="tx1"/>
                      </a:solidFill>
                      <a:prstDash val="sysDash"/>
                      <a:round/>
                      <a:headEnd type="none" w="med" len="med"/>
                      <a:tailEnd type="none" w="med" len="med"/>
                    </a:lnB>
                  </a:tcPr>
                </a:tc>
                <a:tc>
                  <a:txBody>
                    <a:bodyPr/>
                    <a:lstStyle/>
                    <a:p>
                      <a:pPr algn="ctr">
                        <a:lnSpc>
                          <a:spcPct val="100000"/>
                        </a:lnSpc>
                        <a:spcBef>
                          <a:spcPts val="0"/>
                        </a:spcBef>
                        <a:spcAft>
                          <a:spcPts val="0"/>
                        </a:spcAft>
                        <a:buNone/>
                      </a:pPr>
                      <a:r>
                        <a:rPr lang="en-GB" sz="1600">
                          <a:effectLst/>
                          <a:latin typeface="Arial" panose="020B0604020202020204" pitchFamily="34" charset="0"/>
                          <a:ea typeface="Times New Roman" panose="02020603050405020304" pitchFamily="18" charset="0"/>
                          <a:cs typeface="Arial" panose="020B0604020202020204" pitchFamily="34" charset="0"/>
                        </a:rPr>
                        <a:t>12.61</a:t>
                      </a:r>
                    </a:p>
                  </a:txBody>
                  <a:tcPr marL="68580" marR="68580" marT="0" marB="0" anchor="ctr">
                    <a:lnB w="12700" cap="flat" cmpd="sng" algn="ctr">
                      <a:solidFill>
                        <a:schemeClr val="tx1"/>
                      </a:solidFill>
                      <a:prstDash val="sysDash"/>
                      <a:round/>
                      <a:headEnd type="none" w="med" len="med"/>
                      <a:tailEnd type="none" w="med" len="med"/>
                    </a:lnB>
                  </a:tcPr>
                </a:tc>
                <a:tc>
                  <a:txBody>
                    <a:bodyPr/>
                    <a:lstStyle/>
                    <a:p>
                      <a:pPr algn="ctr">
                        <a:lnSpc>
                          <a:spcPct val="100000"/>
                        </a:lnSpc>
                        <a:spcBef>
                          <a:spcPts val="0"/>
                        </a:spcBef>
                        <a:spcAft>
                          <a:spcPts val="0"/>
                        </a:spcAft>
                        <a:buNone/>
                      </a:pPr>
                      <a:r>
                        <a:rPr lang="en-GB" sz="1600">
                          <a:effectLst/>
                          <a:latin typeface="Arial" panose="020B0604020202020204" pitchFamily="34" charset="0"/>
                          <a:ea typeface="Times New Roman" panose="02020603050405020304" pitchFamily="18" charset="0"/>
                          <a:cs typeface="Arial" panose="020B0604020202020204" pitchFamily="34" charset="0"/>
                        </a:rPr>
                        <a:t>BSC</a:t>
                      </a:r>
                    </a:p>
                  </a:txBody>
                  <a:tcPr marL="68580" marR="68580" marT="0" marB="0" anchor="ctr">
                    <a:lnB w="12700" cap="flat" cmpd="sng" algn="ctr">
                      <a:solidFill>
                        <a:schemeClr val="tx1"/>
                      </a:solidFill>
                      <a:prstDash val="sysDash"/>
                      <a:round/>
                      <a:headEnd type="none" w="med" len="med"/>
                      <a:tailEnd type="none" w="med" len="med"/>
                    </a:lnB>
                  </a:tcPr>
                </a:tc>
                <a:tc>
                  <a:txBody>
                    <a:bodyPr/>
                    <a:lstStyle/>
                    <a:p>
                      <a:pPr algn="ctr">
                        <a:lnSpc>
                          <a:spcPct val="100000"/>
                        </a:lnSpc>
                        <a:spcBef>
                          <a:spcPts val="0"/>
                        </a:spcBef>
                        <a:spcAft>
                          <a:spcPts val="0"/>
                        </a:spcAft>
                        <a:buNone/>
                      </a:pPr>
                      <a:r>
                        <a:rPr lang="en-GB" sz="1600">
                          <a:effectLst/>
                          <a:latin typeface="Arial" panose="020B0604020202020204" pitchFamily="34" charset="0"/>
                          <a:ea typeface="Times New Roman" panose="02020603050405020304" pitchFamily="18" charset="0"/>
                          <a:cs typeface="Arial" panose="020B0604020202020204" pitchFamily="34" charset="0"/>
                        </a:rPr>
                        <a:t>2.19</a:t>
                      </a:r>
                    </a:p>
                  </a:txBody>
                  <a:tcPr marL="68580" marR="68580" marT="0" marB="0" anchor="ctr">
                    <a:lnB w="12700" cap="flat" cmpd="sng" algn="ctr">
                      <a:solidFill>
                        <a:schemeClr val="tx1"/>
                      </a:solidFill>
                      <a:prstDash val="sysDash"/>
                      <a:round/>
                      <a:headEnd type="none" w="med" len="med"/>
                      <a:tailEnd type="none" w="med" len="med"/>
                    </a:lnB>
                  </a:tcPr>
                </a:tc>
                <a:tc>
                  <a:txBody>
                    <a:bodyPr/>
                    <a:lstStyle/>
                    <a:p>
                      <a:pPr algn="ctr">
                        <a:lnSpc>
                          <a:spcPct val="100000"/>
                        </a:lnSpc>
                        <a:spcBef>
                          <a:spcPts val="0"/>
                        </a:spcBef>
                        <a:spcAft>
                          <a:spcPts val="0"/>
                        </a:spcAft>
                        <a:buNone/>
                      </a:pPr>
                      <a:r>
                        <a:rPr lang="en-GB" sz="1600">
                          <a:effectLst/>
                          <a:latin typeface="Arial" panose="020B0604020202020204" pitchFamily="34" charset="0"/>
                          <a:ea typeface="Times New Roman" panose="02020603050405020304" pitchFamily="18" charset="0"/>
                          <a:cs typeface="Arial" panose="020B0604020202020204" pitchFamily="34" charset="0"/>
                        </a:rPr>
                        <a:t>10.42</a:t>
                      </a:r>
                    </a:p>
                  </a:txBody>
                  <a:tcPr marL="68580" marR="68580" marT="0" marB="0" anchor="ctr">
                    <a:lnB w="12700" cap="flat" cmpd="sng" algn="ctr">
                      <a:solidFill>
                        <a:schemeClr val="tx1"/>
                      </a:solidFill>
                      <a:prstDash val="sysDash"/>
                      <a:round/>
                      <a:headEnd type="none" w="med" len="med"/>
                      <a:tailEnd type="none" w="med" len="med"/>
                    </a:lnB>
                  </a:tcPr>
                </a:tc>
                <a:tc>
                  <a:txBody>
                    <a:bodyPr/>
                    <a:lstStyle/>
                    <a:p>
                      <a:pPr algn="ctr">
                        <a:lnSpc>
                          <a:spcPct val="120000"/>
                        </a:lnSpc>
                        <a:spcBef>
                          <a:spcPts val="200"/>
                        </a:spcBef>
                        <a:spcAft>
                          <a:spcPts val="200"/>
                        </a:spcAft>
                        <a:buNone/>
                      </a:pPr>
                      <a:r>
                        <a:rPr lang="en-GB" sz="1600">
                          <a:effectLst/>
                          <a:latin typeface="Arial" panose="020B0604020202020204" pitchFamily="34" charset="0"/>
                          <a:ea typeface="Times New Roman" panose="02020603050405020304" pitchFamily="18" charset="0"/>
                          <a:cs typeface="Arial" panose="020B0604020202020204" pitchFamily="34" charset="0"/>
                        </a:rPr>
                        <a:t>0.83</a:t>
                      </a:r>
                    </a:p>
                  </a:txBody>
                  <a:tcPr marL="68580" marR="68580" marT="0" marB="0" anchor="ctr">
                    <a:lnB w="12700" cap="flat" cmpd="sng" algn="ctr">
                      <a:solidFill>
                        <a:schemeClr val="tx1"/>
                      </a:solidFill>
                      <a:prstDash val="sysDash"/>
                      <a:round/>
                      <a:headEnd type="none" w="med" len="med"/>
                      <a:tailEnd type="none" w="med" len="med"/>
                    </a:lnB>
                  </a:tcPr>
                </a:tc>
                <a:tc>
                  <a:txBody>
                    <a:bodyPr/>
                    <a:lstStyle/>
                    <a:p>
                      <a:pPr algn="ctr">
                        <a:lnSpc>
                          <a:spcPct val="100000"/>
                        </a:lnSpc>
                        <a:spcBef>
                          <a:spcPts val="0"/>
                        </a:spcBef>
                        <a:spcAft>
                          <a:spcPts val="0"/>
                        </a:spcAft>
                        <a:buNone/>
                      </a:pPr>
                      <a:r>
                        <a:rPr lang="en-GB" sz="1600">
                          <a:effectLst/>
                          <a:latin typeface="Arial" panose="020B0604020202020204" pitchFamily="34" charset="0"/>
                          <a:ea typeface="Times New Roman" panose="02020603050405020304" pitchFamily="18" charset="0"/>
                          <a:cs typeface="Arial" panose="020B0604020202020204" pitchFamily="34" charset="0"/>
                        </a:rPr>
                        <a:t>1.00</a:t>
                      </a:r>
                    </a:p>
                  </a:txBody>
                  <a:tcPr marL="68580" marR="68580" marT="0" marB="0" anchor="ctr">
                    <a:lnB w="12700" cap="flat" cmpd="sng" algn="ctr">
                      <a:solidFill>
                        <a:schemeClr val="tx1"/>
                      </a:solidFill>
                      <a:prstDash val="sysDash"/>
                      <a:round/>
                      <a:headEnd type="none" w="med" len="med"/>
                      <a:tailEnd type="none" w="med" len="med"/>
                    </a:lnB>
                  </a:tcPr>
                </a:tc>
                <a:extLst>
                  <a:ext uri="{0D108BD9-81ED-4DB2-BD59-A6C34878D82A}">
                    <a16:rowId xmlns:a16="http://schemas.microsoft.com/office/drawing/2014/main" val="3343074321"/>
                  </a:ext>
                </a:extLst>
              </a:tr>
              <a:tr h="156015">
                <a:tc>
                  <a:txBody>
                    <a:bodyPr/>
                    <a:lstStyle/>
                    <a:p>
                      <a:pPr algn="l">
                        <a:lnSpc>
                          <a:spcPct val="100000"/>
                        </a:lnSpc>
                        <a:spcBef>
                          <a:spcPts val="0"/>
                        </a:spcBef>
                        <a:spcAft>
                          <a:spcPts val="0"/>
                        </a:spcAft>
                        <a:buNone/>
                      </a:pPr>
                      <a:r>
                        <a:rPr lang="en-GB" sz="1600" b="1" err="1">
                          <a:effectLst/>
                          <a:latin typeface="Arial" panose="020B0604020202020204" pitchFamily="34" charset="0"/>
                          <a:ea typeface="Times New Roman" panose="02020603050405020304" pitchFamily="18" charset="0"/>
                          <a:cs typeface="Arial" panose="020B0604020202020204" pitchFamily="34" charset="0"/>
                        </a:rPr>
                        <a:t>epNET</a:t>
                      </a:r>
                      <a:r>
                        <a:rPr lang="en-GB" sz="1600" b="1">
                          <a:effectLst/>
                          <a:latin typeface="Arial" panose="020B0604020202020204" pitchFamily="34" charset="0"/>
                          <a:ea typeface="Times New Roman" panose="02020603050405020304" pitchFamily="18" charset="0"/>
                          <a:cs typeface="Arial" panose="020B0604020202020204" pitchFamily="34" charset="0"/>
                        </a:rPr>
                        <a:t> lung</a:t>
                      </a:r>
                    </a:p>
                  </a:txBody>
                  <a:tcPr marL="68580" marR="68580" marT="0" marB="0" anchor="ctr">
                    <a:lnL w="12700" cap="flat" cmpd="sng" algn="ctr">
                      <a:solidFill>
                        <a:schemeClr val="tx1"/>
                      </a:solidFill>
                      <a:prstDash val="sysDash"/>
                      <a:round/>
                      <a:headEnd type="none" w="med" len="med"/>
                      <a:tailEnd type="none" w="med" len="med"/>
                    </a:lnL>
                    <a:lnT w="12700"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tcPr>
                </a:tc>
                <a:tc>
                  <a:txBody>
                    <a:bodyPr/>
                    <a:lstStyle/>
                    <a:p>
                      <a:pPr algn="ctr">
                        <a:lnSpc>
                          <a:spcPct val="100000"/>
                        </a:lnSpc>
                        <a:spcBef>
                          <a:spcPts val="0"/>
                        </a:spcBef>
                        <a:spcAft>
                          <a:spcPts val="0"/>
                        </a:spcAft>
                        <a:buNone/>
                      </a:pPr>
                      <a:r>
                        <a:rPr lang="en-GB" sz="1600">
                          <a:effectLst/>
                          <a:latin typeface="Arial" panose="020B0604020202020204" pitchFamily="34" charset="0"/>
                          <a:ea typeface="Times New Roman" panose="02020603050405020304" pitchFamily="18" charset="0"/>
                          <a:cs typeface="Arial" panose="020B0604020202020204" pitchFamily="34" charset="0"/>
                        </a:rPr>
                        <a:t>11.61</a:t>
                      </a:r>
                    </a:p>
                  </a:txBody>
                  <a:tcPr marL="68580" marR="68580" marT="0" marB="0" anchor="ctr">
                    <a:lnT w="12700"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tcPr>
                </a:tc>
                <a:tc>
                  <a:txBody>
                    <a:bodyPr/>
                    <a:lstStyle/>
                    <a:p>
                      <a:pPr algn="ctr">
                        <a:lnSpc>
                          <a:spcPct val="100000"/>
                        </a:lnSpc>
                        <a:spcBef>
                          <a:spcPts val="0"/>
                        </a:spcBef>
                        <a:spcAft>
                          <a:spcPts val="0"/>
                        </a:spcAft>
                        <a:buNone/>
                      </a:pPr>
                      <a:r>
                        <a:rPr lang="en-GB" sz="1600">
                          <a:effectLst/>
                          <a:latin typeface="Arial" panose="020B0604020202020204" pitchFamily="34" charset="0"/>
                          <a:ea typeface="Times New Roman" panose="02020603050405020304" pitchFamily="18" charset="0"/>
                          <a:cs typeface="Arial" panose="020B0604020202020204" pitchFamily="34" charset="0"/>
                        </a:rPr>
                        <a:t>BSC</a:t>
                      </a:r>
                    </a:p>
                  </a:txBody>
                  <a:tcPr marL="68580" marR="68580" marT="0" marB="0" anchor="ctr">
                    <a:lnT w="12700"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tcPr>
                </a:tc>
                <a:tc>
                  <a:txBody>
                    <a:bodyPr/>
                    <a:lstStyle/>
                    <a:p>
                      <a:pPr algn="ctr">
                        <a:lnSpc>
                          <a:spcPct val="100000"/>
                        </a:lnSpc>
                        <a:spcBef>
                          <a:spcPts val="0"/>
                        </a:spcBef>
                        <a:spcAft>
                          <a:spcPts val="0"/>
                        </a:spcAft>
                        <a:buNone/>
                      </a:pPr>
                      <a:r>
                        <a:rPr lang="en-GB" sz="1600">
                          <a:effectLst/>
                          <a:latin typeface="Arial" panose="020B0604020202020204" pitchFamily="34" charset="0"/>
                          <a:ea typeface="Times New Roman" panose="02020603050405020304" pitchFamily="18" charset="0"/>
                          <a:cs typeface="Arial" panose="020B0604020202020204" pitchFamily="34" charset="0"/>
                        </a:rPr>
                        <a:t>0.68</a:t>
                      </a:r>
                    </a:p>
                  </a:txBody>
                  <a:tcPr marL="68580" marR="68580" marT="0" marB="0" anchor="ctr">
                    <a:lnT w="12700"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tcPr>
                </a:tc>
                <a:tc>
                  <a:txBody>
                    <a:bodyPr/>
                    <a:lstStyle/>
                    <a:p>
                      <a:pPr algn="ctr">
                        <a:lnSpc>
                          <a:spcPct val="100000"/>
                        </a:lnSpc>
                        <a:spcBef>
                          <a:spcPts val="0"/>
                        </a:spcBef>
                        <a:spcAft>
                          <a:spcPts val="0"/>
                        </a:spcAft>
                        <a:buNone/>
                      </a:pPr>
                      <a:r>
                        <a:rPr lang="en-GB" sz="1600">
                          <a:effectLst/>
                          <a:latin typeface="Arial" panose="020B0604020202020204" pitchFamily="34" charset="0"/>
                          <a:ea typeface="Times New Roman" panose="02020603050405020304" pitchFamily="18" charset="0"/>
                          <a:cs typeface="Arial" panose="020B0604020202020204" pitchFamily="34" charset="0"/>
                        </a:rPr>
                        <a:t>10.93</a:t>
                      </a:r>
                    </a:p>
                  </a:txBody>
                  <a:tcPr marL="68580" marR="68580" marT="0" marB="0" anchor="ctr">
                    <a:lnT w="12700"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tcPr>
                </a:tc>
                <a:tc>
                  <a:txBody>
                    <a:bodyPr/>
                    <a:lstStyle/>
                    <a:p>
                      <a:pPr algn="ctr">
                        <a:lnSpc>
                          <a:spcPct val="120000"/>
                        </a:lnSpc>
                        <a:spcBef>
                          <a:spcPts val="200"/>
                        </a:spcBef>
                        <a:spcAft>
                          <a:spcPts val="200"/>
                        </a:spcAft>
                        <a:buNone/>
                      </a:pPr>
                      <a:r>
                        <a:rPr lang="en-GB" sz="1600">
                          <a:effectLst/>
                          <a:latin typeface="Arial" panose="020B0604020202020204" pitchFamily="34" charset="0"/>
                          <a:ea typeface="Times New Roman" panose="02020603050405020304" pitchFamily="18" charset="0"/>
                          <a:cs typeface="Arial" panose="020B0604020202020204" pitchFamily="34" charset="0"/>
                        </a:rPr>
                        <a:t>0.94</a:t>
                      </a:r>
                    </a:p>
                  </a:txBody>
                  <a:tcPr marL="68580" marR="68580" marT="0" marB="0" anchor="ctr">
                    <a:lnT w="12700"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tcPr>
                </a:tc>
                <a:tc>
                  <a:txBody>
                    <a:bodyPr/>
                    <a:lstStyle/>
                    <a:p>
                      <a:pPr algn="ctr">
                        <a:lnSpc>
                          <a:spcPct val="100000"/>
                        </a:lnSpc>
                        <a:spcBef>
                          <a:spcPts val="0"/>
                        </a:spcBef>
                        <a:spcAft>
                          <a:spcPts val="0"/>
                        </a:spcAft>
                        <a:buNone/>
                      </a:pPr>
                      <a:r>
                        <a:rPr lang="en-GB" sz="1600">
                          <a:effectLst/>
                          <a:latin typeface="Arial" panose="020B0604020202020204" pitchFamily="34" charset="0"/>
                          <a:ea typeface="Times New Roman" panose="02020603050405020304" pitchFamily="18" charset="0"/>
                          <a:cs typeface="Arial" panose="020B0604020202020204" pitchFamily="34" charset="0"/>
                        </a:rPr>
                        <a:t>1.20</a:t>
                      </a:r>
                    </a:p>
                  </a:txBody>
                  <a:tcPr marL="68580" marR="68580" marT="0" marB="0" anchor="ctr">
                    <a:lnR w="12700"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tcPr>
                </a:tc>
                <a:extLst>
                  <a:ext uri="{0D108BD9-81ED-4DB2-BD59-A6C34878D82A}">
                    <a16:rowId xmlns:a16="http://schemas.microsoft.com/office/drawing/2014/main" val="772238812"/>
                  </a:ext>
                </a:extLst>
              </a:tr>
              <a:tr h="305473">
                <a:tc>
                  <a:txBody>
                    <a:bodyPr/>
                    <a:lstStyle/>
                    <a:p>
                      <a:pPr algn="l">
                        <a:lnSpc>
                          <a:spcPct val="100000"/>
                        </a:lnSpc>
                        <a:spcBef>
                          <a:spcPts val="0"/>
                        </a:spcBef>
                        <a:spcAft>
                          <a:spcPts val="0"/>
                        </a:spcAft>
                        <a:buNone/>
                      </a:pPr>
                      <a:r>
                        <a:rPr lang="en-GB" sz="1600" b="1" err="1">
                          <a:effectLst/>
                          <a:latin typeface="Arial" panose="020B0604020202020204" pitchFamily="34" charset="0"/>
                          <a:ea typeface="Times New Roman" panose="02020603050405020304" pitchFamily="18" charset="0"/>
                          <a:cs typeface="Arial" panose="020B0604020202020204" pitchFamily="34" charset="0"/>
                        </a:rPr>
                        <a:t>epNET</a:t>
                      </a:r>
                      <a:r>
                        <a:rPr lang="en-GB" sz="1600" b="1">
                          <a:effectLst/>
                          <a:latin typeface="Arial" panose="020B0604020202020204" pitchFamily="34" charset="0"/>
                          <a:ea typeface="Times New Roman" panose="02020603050405020304" pitchFamily="18" charset="0"/>
                          <a:cs typeface="Arial" panose="020B0604020202020204" pitchFamily="34" charset="0"/>
                        </a:rPr>
                        <a:t> w/o lung</a:t>
                      </a:r>
                    </a:p>
                  </a:txBody>
                  <a:tcPr marL="68580" marR="68580" marT="0" marB="0" anchor="ctr">
                    <a:lnT w="12700" cap="flat" cmpd="sng" algn="ctr">
                      <a:solidFill>
                        <a:schemeClr val="tx1"/>
                      </a:solidFill>
                      <a:prstDash val="sysDash"/>
                      <a:round/>
                      <a:headEnd type="none" w="med" len="med"/>
                      <a:tailEnd type="none" w="med" len="med"/>
                    </a:lnT>
                  </a:tcPr>
                </a:tc>
                <a:tc>
                  <a:txBody>
                    <a:bodyPr/>
                    <a:lstStyle/>
                    <a:p>
                      <a:pPr algn="ctr">
                        <a:lnSpc>
                          <a:spcPct val="100000"/>
                        </a:lnSpc>
                        <a:spcBef>
                          <a:spcPts val="0"/>
                        </a:spcBef>
                        <a:spcAft>
                          <a:spcPts val="0"/>
                        </a:spcAft>
                        <a:buNone/>
                      </a:pPr>
                      <a:r>
                        <a:rPr lang="en-GB" sz="1600">
                          <a:effectLst/>
                          <a:latin typeface="Arial" panose="020B0604020202020204" pitchFamily="34" charset="0"/>
                          <a:ea typeface="Times New Roman" panose="02020603050405020304" pitchFamily="18" charset="0"/>
                          <a:cs typeface="Arial" panose="020B0604020202020204" pitchFamily="34" charset="0"/>
                        </a:rPr>
                        <a:t>11.61</a:t>
                      </a:r>
                    </a:p>
                  </a:txBody>
                  <a:tcPr marL="68580" marR="68580" marT="0" marB="0" anchor="ctr">
                    <a:lnT w="12700" cap="flat" cmpd="sng" algn="ctr">
                      <a:solidFill>
                        <a:schemeClr val="tx1"/>
                      </a:solidFill>
                      <a:prstDash val="sysDash"/>
                      <a:round/>
                      <a:headEnd type="none" w="med" len="med"/>
                      <a:tailEnd type="none" w="med" len="med"/>
                    </a:lnT>
                  </a:tcPr>
                </a:tc>
                <a:tc>
                  <a:txBody>
                    <a:bodyPr/>
                    <a:lstStyle/>
                    <a:p>
                      <a:pPr algn="ctr">
                        <a:lnSpc>
                          <a:spcPct val="100000"/>
                        </a:lnSpc>
                        <a:spcBef>
                          <a:spcPts val="0"/>
                        </a:spcBef>
                        <a:spcAft>
                          <a:spcPts val="0"/>
                        </a:spcAft>
                        <a:buNone/>
                      </a:pPr>
                      <a:r>
                        <a:rPr lang="en-GB" sz="1600">
                          <a:effectLst/>
                          <a:latin typeface="Arial" panose="020B0604020202020204" pitchFamily="34" charset="0"/>
                          <a:ea typeface="Times New Roman" panose="02020603050405020304" pitchFamily="18" charset="0"/>
                          <a:cs typeface="Arial" panose="020B0604020202020204" pitchFamily="34" charset="0"/>
                        </a:rPr>
                        <a:t>BSC</a:t>
                      </a:r>
                    </a:p>
                  </a:txBody>
                  <a:tcPr marL="68580" marR="68580" marT="0" marB="0" anchor="ctr">
                    <a:lnT w="12700" cap="flat" cmpd="sng" algn="ctr">
                      <a:solidFill>
                        <a:schemeClr val="tx1"/>
                      </a:solidFill>
                      <a:prstDash val="sysDash"/>
                      <a:round/>
                      <a:headEnd type="none" w="med" len="med"/>
                      <a:tailEnd type="none" w="med" len="med"/>
                    </a:lnT>
                  </a:tcPr>
                </a:tc>
                <a:tc>
                  <a:txBody>
                    <a:bodyPr/>
                    <a:lstStyle/>
                    <a:p>
                      <a:pPr algn="ctr">
                        <a:lnSpc>
                          <a:spcPct val="100000"/>
                        </a:lnSpc>
                        <a:spcBef>
                          <a:spcPts val="0"/>
                        </a:spcBef>
                        <a:spcAft>
                          <a:spcPts val="0"/>
                        </a:spcAft>
                        <a:buNone/>
                      </a:pPr>
                      <a:r>
                        <a:rPr lang="en-GB" sz="1600">
                          <a:effectLst/>
                          <a:latin typeface="Arial" panose="020B0604020202020204" pitchFamily="34" charset="0"/>
                          <a:ea typeface="Times New Roman" panose="02020603050405020304" pitchFamily="18" charset="0"/>
                          <a:cs typeface="Arial" panose="020B0604020202020204" pitchFamily="34" charset="0"/>
                        </a:rPr>
                        <a:t>1.89</a:t>
                      </a:r>
                    </a:p>
                  </a:txBody>
                  <a:tcPr marL="68580" marR="68580" marT="0" marB="0" anchor="ctr">
                    <a:lnT w="12700" cap="flat" cmpd="sng" algn="ctr">
                      <a:solidFill>
                        <a:schemeClr val="tx1"/>
                      </a:solidFill>
                      <a:prstDash val="sysDash"/>
                      <a:round/>
                      <a:headEnd type="none" w="med" len="med"/>
                      <a:tailEnd type="none" w="med" len="med"/>
                    </a:lnT>
                  </a:tcPr>
                </a:tc>
                <a:tc>
                  <a:txBody>
                    <a:bodyPr/>
                    <a:lstStyle/>
                    <a:p>
                      <a:pPr algn="ctr">
                        <a:lnSpc>
                          <a:spcPct val="100000"/>
                        </a:lnSpc>
                        <a:spcBef>
                          <a:spcPts val="0"/>
                        </a:spcBef>
                        <a:spcAft>
                          <a:spcPts val="0"/>
                        </a:spcAft>
                        <a:buNone/>
                      </a:pPr>
                      <a:r>
                        <a:rPr lang="en-GB" sz="1600">
                          <a:effectLst/>
                          <a:latin typeface="Arial" panose="020B0604020202020204" pitchFamily="34" charset="0"/>
                          <a:ea typeface="Times New Roman" panose="02020603050405020304" pitchFamily="18" charset="0"/>
                          <a:cs typeface="Arial" panose="020B0604020202020204" pitchFamily="34" charset="0"/>
                        </a:rPr>
                        <a:t>9.72</a:t>
                      </a:r>
                    </a:p>
                  </a:txBody>
                  <a:tcPr marL="68580" marR="68580" marT="0" marB="0" anchor="ctr">
                    <a:lnT w="12700" cap="flat" cmpd="sng" algn="ctr">
                      <a:solidFill>
                        <a:schemeClr val="tx1"/>
                      </a:solidFill>
                      <a:prstDash val="sysDash"/>
                      <a:round/>
                      <a:headEnd type="none" w="med" len="med"/>
                      <a:tailEnd type="none" w="med" len="med"/>
                    </a:lnT>
                  </a:tcPr>
                </a:tc>
                <a:tc>
                  <a:txBody>
                    <a:bodyPr/>
                    <a:lstStyle/>
                    <a:p>
                      <a:pPr algn="ctr">
                        <a:lnSpc>
                          <a:spcPct val="120000"/>
                        </a:lnSpc>
                        <a:spcBef>
                          <a:spcPts val="200"/>
                        </a:spcBef>
                        <a:spcAft>
                          <a:spcPts val="200"/>
                        </a:spcAft>
                        <a:buNone/>
                      </a:pPr>
                      <a:r>
                        <a:rPr lang="en-GB" sz="1600">
                          <a:effectLst/>
                          <a:latin typeface="Arial" panose="020B0604020202020204" pitchFamily="34" charset="0"/>
                          <a:ea typeface="Times New Roman" panose="02020603050405020304" pitchFamily="18" charset="0"/>
                          <a:cs typeface="Arial" panose="020B0604020202020204" pitchFamily="34" charset="0"/>
                        </a:rPr>
                        <a:t>0.84</a:t>
                      </a:r>
                    </a:p>
                  </a:txBody>
                  <a:tcPr marL="68580" marR="68580" marT="0" marB="0" anchor="ctr">
                    <a:lnT w="12700" cap="flat" cmpd="sng" algn="ctr">
                      <a:solidFill>
                        <a:schemeClr val="tx1"/>
                      </a:solidFill>
                      <a:prstDash val="sysDash"/>
                      <a:round/>
                      <a:headEnd type="none" w="med" len="med"/>
                      <a:tailEnd type="none" w="med" len="med"/>
                    </a:lnT>
                  </a:tcPr>
                </a:tc>
                <a:tc>
                  <a:txBody>
                    <a:bodyPr/>
                    <a:lstStyle/>
                    <a:p>
                      <a:pPr algn="ctr">
                        <a:lnSpc>
                          <a:spcPct val="100000"/>
                        </a:lnSpc>
                        <a:spcBef>
                          <a:spcPts val="0"/>
                        </a:spcBef>
                        <a:spcAft>
                          <a:spcPts val="0"/>
                        </a:spcAft>
                        <a:buNone/>
                      </a:pPr>
                      <a:r>
                        <a:rPr lang="en-GB" sz="1600">
                          <a:effectLst/>
                          <a:latin typeface="Arial" panose="020B0604020202020204" pitchFamily="34" charset="0"/>
                          <a:ea typeface="Times New Roman" panose="02020603050405020304" pitchFamily="18" charset="0"/>
                          <a:cs typeface="Arial" panose="020B0604020202020204" pitchFamily="34" charset="0"/>
                        </a:rPr>
                        <a:t>1.00</a:t>
                      </a:r>
                    </a:p>
                  </a:txBody>
                  <a:tcPr marL="68580" marR="68580" marT="0" marB="0" anchor="ctr">
                    <a:lnT w="12700" cap="flat" cmpd="sng" algn="ctr">
                      <a:solidFill>
                        <a:schemeClr val="tx1"/>
                      </a:solidFill>
                      <a:prstDash val="sysDash"/>
                      <a:round/>
                      <a:headEnd type="none" w="med" len="med"/>
                      <a:tailEnd type="none" w="med" len="med"/>
                    </a:lnT>
                  </a:tcPr>
                </a:tc>
                <a:extLst>
                  <a:ext uri="{0D108BD9-81ED-4DB2-BD59-A6C34878D82A}">
                    <a16:rowId xmlns:a16="http://schemas.microsoft.com/office/drawing/2014/main" val="818100367"/>
                  </a:ext>
                </a:extLst>
              </a:tr>
              <a:tr h="196883">
                <a:tc gridSpan="7">
                  <a:txBody>
                    <a:bodyPr/>
                    <a:lstStyle/>
                    <a:p>
                      <a:pPr algn="l">
                        <a:lnSpc>
                          <a:spcPct val="100000"/>
                        </a:lnSpc>
                        <a:spcBef>
                          <a:spcPts val="0"/>
                        </a:spcBef>
                        <a:spcAft>
                          <a:spcPts val="0"/>
                        </a:spcAft>
                      </a:pPr>
                      <a:r>
                        <a:rPr lang="en-GB" sz="1600" b="1">
                          <a:latin typeface="Arial" panose="020B0604020202020204" pitchFamily="34" charset="0"/>
                          <a:cs typeface="Arial" panose="020B0604020202020204" pitchFamily="34" charset="0"/>
                        </a:rPr>
                        <a:t>EAG base case (less heavily pretreated population – earlier line treatment)</a:t>
                      </a:r>
                    </a:p>
                  </a:txBody>
                  <a:tcPr anchor="ctr">
                    <a:solidFill>
                      <a:schemeClr val="tx2">
                        <a:lumMod val="20000"/>
                        <a:lumOff val="80000"/>
                      </a:schemeClr>
                    </a:solidFill>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sz="1600" b="1">
                        <a:latin typeface="Arial" panose="020B0604020202020204" pitchFamily="34" charset="0"/>
                        <a:cs typeface="Arial" panose="020B0604020202020204" pitchFamily="34" charset="0"/>
                      </a:endParaRPr>
                    </a:p>
                  </a:txBody>
                  <a:tcPr>
                    <a:solidFill>
                      <a:schemeClr val="tx2">
                        <a:lumMod val="20000"/>
                        <a:lumOff val="80000"/>
                      </a:schemeClr>
                    </a:solidFill>
                  </a:tcPr>
                </a:tc>
                <a:extLst>
                  <a:ext uri="{0D108BD9-81ED-4DB2-BD59-A6C34878D82A}">
                    <a16:rowId xmlns:a16="http://schemas.microsoft.com/office/drawing/2014/main" val="259131837"/>
                  </a:ext>
                </a:extLst>
              </a:tr>
              <a:tr h="156015">
                <a:tc>
                  <a:txBody>
                    <a:bodyPr/>
                    <a:lstStyle/>
                    <a:p>
                      <a:pPr algn="l">
                        <a:lnSpc>
                          <a:spcPct val="100000"/>
                        </a:lnSpc>
                        <a:spcBef>
                          <a:spcPts val="0"/>
                        </a:spcBef>
                        <a:spcAft>
                          <a:spcPts val="0"/>
                        </a:spcAft>
                        <a:buNone/>
                      </a:pPr>
                      <a:r>
                        <a:rPr lang="en-GB" sz="1600" b="1">
                          <a:effectLst/>
                          <a:latin typeface="Arial" panose="020B0604020202020204" pitchFamily="34" charset="0"/>
                          <a:ea typeface="Times New Roman" panose="02020603050405020304" pitchFamily="18" charset="0"/>
                          <a:cs typeface="Arial" panose="020B0604020202020204" pitchFamily="34" charset="0"/>
                        </a:rPr>
                        <a:t>pNETs</a:t>
                      </a:r>
                    </a:p>
                  </a:txBody>
                  <a:tcPr marL="68580" marR="68580" marT="0" marB="0" anchor="ctr">
                    <a:lnB w="12700" cap="flat" cmpd="sng" algn="ctr">
                      <a:solidFill>
                        <a:schemeClr val="tx1"/>
                      </a:solidFill>
                      <a:prstDash val="sysDash"/>
                      <a:round/>
                      <a:headEnd type="none" w="med" len="med"/>
                      <a:tailEnd type="none" w="med" len="med"/>
                    </a:lnB>
                  </a:tcPr>
                </a:tc>
                <a:tc>
                  <a:txBody>
                    <a:bodyPr/>
                    <a:lstStyle/>
                    <a:p>
                      <a:pPr algn="ctr">
                        <a:lnSpc>
                          <a:spcPct val="100000"/>
                        </a:lnSpc>
                        <a:spcBef>
                          <a:spcPts val="0"/>
                        </a:spcBef>
                        <a:spcAft>
                          <a:spcPts val="0"/>
                        </a:spcAft>
                        <a:buNone/>
                      </a:pPr>
                      <a:r>
                        <a:rPr lang="en-GB" sz="1600">
                          <a:effectLst/>
                          <a:latin typeface="Arial" panose="020B0604020202020204" pitchFamily="34" charset="0"/>
                          <a:ea typeface="Times New Roman" panose="02020603050405020304" pitchFamily="18" charset="0"/>
                          <a:cs typeface="Arial" panose="020B0604020202020204" pitchFamily="34" charset="0"/>
                        </a:rPr>
                        <a:t>12.61</a:t>
                      </a:r>
                    </a:p>
                  </a:txBody>
                  <a:tcPr marL="68580" marR="68580" marT="0" marB="0" anchor="ctr">
                    <a:lnB w="12700" cap="flat" cmpd="sng" algn="ctr">
                      <a:solidFill>
                        <a:schemeClr val="tx1"/>
                      </a:solidFill>
                      <a:prstDash val="sysDash"/>
                      <a:round/>
                      <a:headEnd type="none" w="med" len="med"/>
                      <a:tailEnd type="none" w="med" len="med"/>
                    </a:lnB>
                  </a:tcPr>
                </a:tc>
                <a:tc>
                  <a:txBody>
                    <a:bodyPr/>
                    <a:lstStyle/>
                    <a:p>
                      <a:pPr algn="ctr">
                        <a:lnSpc>
                          <a:spcPct val="100000"/>
                        </a:lnSpc>
                        <a:spcBef>
                          <a:spcPts val="0"/>
                        </a:spcBef>
                        <a:spcAft>
                          <a:spcPts val="0"/>
                        </a:spcAft>
                        <a:buNone/>
                      </a:pPr>
                      <a:r>
                        <a:rPr lang="en-GB" sz="1600">
                          <a:effectLst/>
                          <a:latin typeface="Arial" panose="020B0604020202020204" pitchFamily="34" charset="0"/>
                          <a:ea typeface="Times New Roman" panose="02020603050405020304" pitchFamily="18" charset="0"/>
                          <a:cs typeface="Arial" panose="020B0604020202020204" pitchFamily="34" charset="0"/>
                        </a:rPr>
                        <a:t>Sunitinib</a:t>
                      </a:r>
                    </a:p>
                  </a:txBody>
                  <a:tcPr marL="68580" marR="68580" marT="0" marB="0" anchor="ctr">
                    <a:lnB w="12700" cap="flat" cmpd="sng" algn="ctr">
                      <a:solidFill>
                        <a:schemeClr val="tx1"/>
                      </a:solidFill>
                      <a:prstDash val="sysDash"/>
                      <a:round/>
                      <a:headEnd type="none" w="med" len="med"/>
                      <a:tailEnd type="none" w="med" len="med"/>
                    </a:lnB>
                  </a:tcPr>
                </a:tc>
                <a:tc>
                  <a:txBody>
                    <a:bodyPr/>
                    <a:lstStyle/>
                    <a:p>
                      <a:pPr algn="ctr">
                        <a:lnSpc>
                          <a:spcPct val="100000"/>
                        </a:lnSpc>
                        <a:spcBef>
                          <a:spcPts val="0"/>
                        </a:spcBef>
                        <a:spcAft>
                          <a:spcPts val="0"/>
                        </a:spcAft>
                        <a:buNone/>
                      </a:pPr>
                      <a:r>
                        <a:rPr lang="en-GB" sz="1600">
                          <a:effectLst/>
                          <a:latin typeface="Arial" panose="020B0604020202020204" pitchFamily="34" charset="0"/>
                          <a:ea typeface="Times New Roman" panose="02020603050405020304" pitchFamily="18" charset="0"/>
                          <a:cs typeface="Arial" panose="020B0604020202020204" pitchFamily="34" charset="0"/>
                        </a:rPr>
                        <a:t>2.28</a:t>
                      </a:r>
                    </a:p>
                  </a:txBody>
                  <a:tcPr marL="68580" marR="68580" marT="0" marB="0" anchor="ctr">
                    <a:lnB w="12700" cap="flat" cmpd="sng" algn="ctr">
                      <a:solidFill>
                        <a:schemeClr val="tx1"/>
                      </a:solidFill>
                      <a:prstDash val="sysDash"/>
                      <a:round/>
                      <a:headEnd type="none" w="med" len="med"/>
                      <a:tailEnd type="none" w="med" len="med"/>
                    </a:lnB>
                  </a:tcPr>
                </a:tc>
                <a:tc>
                  <a:txBody>
                    <a:bodyPr/>
                    <a:lstStyle/>
                    <a:p>
                      <a:pPr algn="ctr">
                        <a:lnSpc>
                          <a:spcPct val="100000"/>
                        </a:lnSpc>
                        <a:spcBef>
                          <a:spcPts val="0"/>
                        </a:spcBef>
                        <a:spcAft>
                          <a:spcPts val="0"/>
                        </a:spcAft>
                        <a:buNone/>
                      </a:pPr>
                      <a:r>
                        <a:rPr lang="en-GB" sz="1600">
                          <a:effectLst/>
                          <a:latin typeface="Arial" panose="020B0604020202020204" pitchFamily="34" charset="0"/>
                          <a:ea typeface="Times New Roman" panose="02020603050405020304" pitchFamily="18" charset="0"/>
                          <a:cs typeface="Arial" panose="020B0604020202020204" pitchFamily="34" charset="0"/>
                        </a:rPr>
                        <a:t>10.34</a:t>
                      </a:r>
                    </a:p>
                  </a:txBody>
                  <a:tcPr marL="68580" marR="68580" marT="0" marB="0" anchor="ctr">
                    <a:lnB w="12700" cap="flat" cmpd="sng" algn="ctr">
                      <a:solidFill>
                        <a:schemeClr val="tx1"/>
                      </a:solidFill>
                      <a:prstDash val="sysDash"/>
                      <a:round/>
                      <a:headEnd type="none" w="med" len="med"/>
                      <a:tailEnd type="none" w="med" len="med"/>
                    </a:lnB>
                  </a:tcPr>
                </a:tc>
                <a:tc>
                  <a:txBody>
                    <a:bodyPr/>
                    <a:lstStyle/>
                    <a:p>
                      <a:pPr algn="ctr">
                        <a:lnSpc>
                          <a:spcPct val="120000"/>
                        </a:lnSpc>
                        <a:spcBef>
                          <a:spcPts val="200"/>
                        </a:spcBef>
                        <a:spcAft>
                          <a:spcPts val="200"/>
                        </a:spcAft>
                        <a:buNone/>
                      </a:pPr>
                      <a:r>
                        <a:rPr lang="en-GB" sz="1600">
                          <a:effectLst/>
                          <a:latin typeface="Arial" panose="020B0604020202020204" pitchFamily="34" charset="0"/>
                          <a:ea typeface="Times New Roman" panose="02020603050405020304" pitchFamily="18" charset="0"/>
                          <a:cs typeface="Arial" panose="020B0604020202020204" pitchFamily="34" charset="0"/>
                        </a:rPr>
                        <a:t>0.82</a:t>
                      </a:r>
                    </a:p>
                  </a:txBody>
                  <a:tcPr marL="68580" marR="68580" marT="0" marB="0" anchor="ctr">
                    <a:lnB w="12700" cap="flat" cmpd="sng" algn="ctr">
                      <a:solidFill>
                        <a:schemeClr val="tx1"/>
                      </a:solidFill>
                      <a:prstDash val="sysDash"/>
                      <a:round/>
                      <a:headEnd type="none" w="med" len="med"/>
                      <a:tailEnd type="none" w="med" len="med"/>
                    </a:lnB>
                  </a:tcPr>
                </a:tc>
                <a:tc>
                  <a:txBody>
                    <a:bodyPr/>
                    <a:lstStyle/>
                    <a:p>
                      <a:pPr algn="ctr">
                        <a:lnSpc>
                          <a:spcPct val="100000"/>
                        </a:lnSpc>
                        <a:spcBef>
                          <a:spcPts val="0"/>
                        </a:spcBef>
                        <a:spcAft>
                          <a:spcPts val="0"/>
                        </a:spcAft>
                        <a:buNone/>
                      </a:pPr>
                      <a:r>
                        <a:rPr lang="en-GB" sz="1600">
                          <a:effectLst/>
                          <a:latin typeface="Arial" panose="020B0604020202020204" pitchFamily="34" charset="0"/>
                          <a:ea typeface="Times New Roman" panose="02020603050405020304" pitchFamily="18" charset="0"/>
                          <a:cs typeface="Arial" panose="020B0604020202020204" pitchFamily="34" charset="0"/>
                        </a:rPr>
                        <a:t>1.00</a:t>
                      </a:r>
                    </a:p>
                  </a:txBody>
                  <a:tcPr marL="68580" marR="68580" marT="0" marB="0" anchor="ctr">
                    <a:lnB w="12700" cap="flat" cmpd="sng" algn="ctr">
                      <a:solidFill>
                        <a:schemeClr val="tx1"/>
                      </a:solidFill>
                      <a:prstDash val="sysDash"/>
                      <a:round/>
                      <a:headEnd type="none" w="med" len="med"/>
                      <a:tailEnd type="none" w="med" len="med"/>
                    </a:lnB>
                  </a:tcPr>
                </a:tc>
                <a:extLst>
                  <a:ext uri="{0D108BD9-81ED-4DB2-BD59-A6C34878D82A}">
                    <a16:rowId xmlns:a16="http://schemas.microsoft.com/office/drawing/2014/main" val="1458829514"/>
                  </a:ext>
                </a:extLst>
              </a:tr>
              <a:tr h="156015">
                <a:tc>
                  <a:txBody>
                    <a:bodyPr/>
                    <a:lstStyle/>
                    <a:p>
                      <a:pPr algn="l">
                        <a:lnSpc>
                          <a:spcPct val="100000"/>
                        </a:lnSpc>
                        <a:spcBef>
                          <a:spcPts val="0"/>
                        </a:spcBef>
                        <a:spcAft>
                          <a:spcPts val="0"/>
                        </a:spcAft>
                        <a:buNone/>
                      </a:pPr>
                      <a:r>
                        <a:rPr lang="en-GB" sz="1600" b="1" err="1">
                          <a:effectLst/>
                          <a:latin typeface="Arial" panose="020B0604020202020204" pitchFamily="34" charset="0"/>
                          <a:ea typeface="Times New Roman" panose="02020603050405020304" pitchFamily="18" charset="0"/>
                          <a:cs typeface="Arial" panose="020B0604020202020204" pitchFamily="34" charset="0"/>
                        </a:rPr>
                        <a:t>epNET</a:t>
                      </a:r>
                      <a:r>
                        <a:rPr lang="en-GB" sz="1600" b="1">
                          <a:effectLst/>
                          <a:latin typeface="Arial" panose="020B0604020202020204" pitchFamily="34" charset="0"/>
                          <a:ea typeface="Times New Roman" panose="02020603050405020304" pitchFamily="18" charset="0"/>
                          <a:cs typeface="Arial" panose="020B0604020202020204" pitchFamily="34" charset="0"/>
                        </a:rPr>
                        <a:t> lung</a:t>
                      </a:r>
                    </a:p>
                  </a:txBody>
                  <a:tcPr marL="68580" marR="68580" marT="0" marB="0" anchor="ctr">
                    <a:lnL w="12700" cap="flat" cmpd="sng" algn="ctr">
                      <a:solidFill>
                        <a:schemeClr val="tx1"/>
                      </a:solidFill>
                      <a:prstDash val="sysDash"/>
                      <a:round/>
                      <a:headEnd type="none" w="med" len="med"/>
                      <a:tailEnd type="none" w="med" len="med"/>
                    </a:lnL>
                    <a:lnT w="12700"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tcPr>
                </a:tc>
                <a:tc>
                  <a:txBody>
                    <a:bodyPr/>
                    <a:lstStyle/>
                    <a:p>
                      <a:pPr algn="ctr">
                        <a:lnSpc>
                          <a:spcPct val="100000"/>
                        </a:lnSpc>
                        <a:spcBef>
                          <a:spcPts val="0"/>
                        </a:spcBef>
                        <a:spcAft>
                          <a:spcPts val="0"/>
                        </a:spcAft>
                        <a:buNone/>
                      </a:pPr>
                      <a:r>
                        <a:rPr lang="en-GB" sz="1600">
                          <a:effectLst/>
                          <a:latin typeface="Arial" panose="020B0604020202020204" pitchFamily="34" charset="0"/>
                          <a:ea typeface="Times New Roman" panose="02020603050405020304" pitchFamily="18" charset="0"/>
                          <a:cs typeface="Arial" panose="020B0604020202020204" pitchFamily="34" charset="0"/>
                        </a:rPr>
                        <a:t>11.61</a:t>
                      </a:r>
                    </a:p>
                  </a:txBody>
                  <a:tcPr marL="68580" marR="68580" marT="0" marB="0" anchor="ctr">
                    <a:lnT w="12700"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tcPr>
                </a:tc>
                <a:tc>
                  <a:txBody>
                    <a:bodyPr/>
                    <a:lstStyle/>
                    <a:p>
                      <a:pPr algn="ctr">
                        <a:lnSpc>
                          <a:spcPct val="100000"/>
                        </a:lnSpc>
                        <a:spcBef>
                          <a:spcPts val="0"/>
                        </a:spcBef>
                        <a:spcAft>
                          <a:spcPts val="0"/>
                        </a:spcAft>
                        <a:buNone/>
                      </a:pPr>
                      <a:r>
                        <a:rPr lang="en-GB" sz="1600">
                          <a:effectLst/>
                          <a:latin typeface="Arial" panose="020B0604020202020204" pitchFamily="34" charset="0"/>
                          <a:ea typeface="Times New Roman" panose="02020603050405020304" pitchFamily="18" charset="0"/>
                          <a:cs typeface="Arial" panose="020B0604020202020204" pitchFamily="34" charset="0"/>
                        </a:rPr>
                        <a:t>Everolimus</a:t>
                      </a:r>
                    </a:p>
                  </a:txBody>
                  <a:tcPr marL="68580" marR="68580" marT="0" marB="0" anchor="ctr">
                    <a:lnT w="12700"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tcPr>
                </a:tc>
                <a:tc>
                  <a:txBody>
                    <a:bodyPr/>
                    <a:lstStyle/>
                    <a:p>
                      <a:pPr algn="ctr">
                        <a:lnSpc>
                          <a:spcPct val="100000"/>
                        </a:lnSpc>
                        <a:spcBef>
                          <a:spcPts val="0"/>
                        </a:spcBef>
                        <a:spcAft>
                          <a:spcPts val="0"/>
                        </a:spcAft>
                        <a:buNone/>
                      </a:pPr>
                      <a:r>
                        <a:rPr lang="en-GB" sz="1600">
                          <a:effectLst/>
                          <a:latin typeface="Arial" panose="020B0604020202020204" pitchFamily="34" charset="0"/>
                          <a:ea typeface="Times New Roman" panose="02020603050405020304" pitchFamily="18" charset="0"/>
                          <a:cs typeface="Arial" panose="020B0604020202020204" pitchFamily="34" charset="0"/>
                        </a:rPr>
                        <a:t>1.36</a:t>
                      </a:r>
                    </a:p>
                  </a:txBody>
                  <a:tcPr marL="68580" marR="68580" marT="0" marB="0" anchor="ctr">
                    <a:lnT w="12700"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tcPr>
                </a:tc>
                <a:tc>
                  <a:txBody>
                    <a:bodyPr/>
                    <a:lstStyle/>
                    <a:p>
                      <a:pPr algn="ctr">
                        <a:lnSpc>
                          <a:spcPct val="100000"/>
                        </a:lnSpc>
                        <a:spcBef>
                          <a:spcPts val="0"/>
                        </a:spcBef>
                        <a:spcAft>
                          <a:spcPts val="0"/>
                        </a:spcAft>
                        <a:buNone/>
                      </a:pPr>
                      <a:r>
                        <a:rPr lang="en-GB" sz="1600">
                          <a:effectLst/>
                          <a:latin typeface="Arial" panose="020B0604020202020204" pitchFamily="34" charset="0"/>
                          <a:ea typeface="Times New Roman" panose="02020603050405020304" pitchFamily="18" charset="0"/>
                          <a:cs typeface="Arial" panose="020B0604020202020204" pitchFamily="34" charset="0"/>
                        </a:rPr>
                        <a:t>10.25</a:t>
                      </a:r>
                    </a:p>
                  </a:txBody>
                  <a:tcPr marL="68580" marR="68580" marT="0" marB="0" anchor="ctr">
                    <a:lnT w="12700"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tcPr>
                </a:tc>
                <a:tc>
                  <a:txBody>
                    <a:bodyPr/>
                    <a:lstStyle/>
                    <a:p>
                      <a:pPr algn="ctr">
                        <a:lnSpc>
                          <a:spcPct val="120000"/>
                        </a:lnSpc>
                        <a:spcBef>
                          <a:spcPts val="200"/>
                        </a:spcBef>
                        <a:spcAft>
                          <a:spcPts val="200"/>
                        </a:spcAft>
                        <a:buNone/>
                      </a:pPr>
                      <a:r>
                        <a:rPr lang="en-GB" sz="1600">
                          <a:effectLst/>
                          <a:latin typeface="Arial" panose="020B0604020202020204" pitchFamily="34" charset="0"/>
                          <a:ea typeface="Times New Roman" panose="02020603050405020304" pitchFamily="18" charset="0"/>
                          <a:cs typeface="Arial" panose="020B0604020202020204" pitchFamily="34" charset="0"/>
                        </a:rPr>
                        <a:t>0.88</a:t>
                      </a:r>
                    </a:p>
                  </a:txBody>
                  <a:tcPr marL="68580" marR="68580" marT="0" marB="0" anchor="ctr">
                    <a:lnT w="12700"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tcPr>
                </a:tc>
                <a:tc>
                  <a:txBody>
                    <a:bodyPr/>
                    <a:lstStyle/>
                    <a:p>
                      <a:pPr algn="ctr">
                        <a:lnSpc>
                          <a:spcPct val="100000"/>
                        </a:lnSpc>
                        <a:spcBef>
                          <a:spcPts val="0"/>
                        </a:spcBef>
                        <a:spcAft>
                          <a:spcPts val="0"/>
                        </a:spcAft>
                        <a:buNone/>
                      </a:pPr>
                      <a:r>
                        <a:rPr lang="en-GB" sz="1600">
                          <a:effectLst/>
                          <a:latin typeface="Arial" panose="020B0604020202020204" pitchFamily="34" charset="0"/>
                          <a:ea typeface="Times New Roman" panose="02020603050405020304" pitchFamily="18" charset="0"/>
                          <a:cs typeface="Arial" panose="020B0604020202020204" pitchFamily="34" charset="0"/>
                        </a:rPr>
                        <a:t>1.20</a:t>
                      </a:r>
                    </a:p>
                  </a:txBody>
                  <a:tcPr marL="68580" marR="68580" marT="0" marB="0" anchor="ctr">
                    <a:lnR w="12700"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tcPr>
                </a:tc>
                <a:extLst>
                  <a:ext uri="{0D108BD9-81ED-4DB2-BD59-A6C34878D82A}">
                    <a16:rowId xmlns:a16="http://schemas.microsoft.com/office/drawing/2014/main" val="261116607"/>
                  </a:ext>
                </a:extLst>
              </a:tr>
              <a:tr h="305473">
                <a:tc>
                  <a:txBody>
                    <a:bodyPr/>
                    <a:lstStyle/>
                    <a:p>
                      <a:pPr algn="l">
                        <a:lnSpc>
                          <a:spcPct val="100000"/>
                        </a:lnSpc>
                        <a:spcBef>
                          <a:spcPts val="0"/>
                        </a:spcBef>
                        <a:spcAft>
                          <a:spcPts val="0"/>
                        </a:spcAft>
                        <a:buNone/>
                      </a:pPr>
                      <a:r>
                        <a:rPr lang="en-GB" sz="1600" b="1" err="1">
                          <a:effectLst/>
                          <a:latin typeface="Arial" panose="020B0604020202020204" pitchFamily="34" charset="0"/>
                          <a:ea typeface="Times New Roman" panose="02020603050405020304" pitchFamily="18" charset="0"/>
                          <a:cs typeface="Arial" panose="020B0604020202020204" pitchFamily="34" charset="0"/>
                        </a:rPr>
                        <a:t>epNET</a:t>
                      </a:r>
                      <a:r>
                        <a:rPr lang="en-GB" sz="1600" b="1">
                          <a:effectLst/>
                          <a:latin typeface="Arial" panose="020B0604020202020204" pitchFamily="34" charset="0"/>
                          <a:ea typeface="Times New Roman" panose="02020603050405020304" pitchFamily="18" charset="0"/>
                          <a:cs typeface="Arial" panose="020B0604020202020204" pitchFamily="34" charset="0"/>
                        </a:rPr>
                        <a:t> w/o lung</a:t>
                      </a:r>
                    </a:p>
                  </a:txBody>
                  <a:tcPr marL="68580" marR="68580" marT="0" marB="0" anchor="ctr">
                    <a:lnT w="12700" cap="flat" cmpd="sng" algn="ctr">
                      <a:solidFill>
                        <a:schemeClr val="tx1"/>
                      </a:solidFill>
                      <a:prstDash val="sysDash"/>
                      <a:round/>
                      <a:headEnd type="none" w="med" len="med"/>
                      <a:tailEnd type="none" w="med" len="med"/>
                    </a:lnT>
                  </a:tcPr>
                </a:tc>
                <a:tc>
                  <a:txBody>
                    <a:bodyPr/>
                    <a:lstStyle/>
                    <a:p>
                      <a:pPr algn="ctr">
                        <a:lnSpc>
                          <a:spcPct val="100000"/>
                        </a:lnSpc>
                        <a:spcBef>
                          <a:spcPts val="0"/>
                        </a:spcBef>
                        <a:spcAft>
                          <a:spcPts val="0"/>
                        </a:spcAft>
                        <a:buNone/>
                      </a:pPr>
                      <a:r>
                        <a:rPr lang="en-GB" sz="1600">
                          <a:effectLst/>
                          <a:latin typeface="Arial" panose="020B0604020202020204" pitchFamily="34" charset="0"/>
                          <a:ea typeface="Times New Roman" panose="02020603050405020304" pitchFamily="18" charset="0"/>
                          <a:cs typeface="Arial" panose="020B0604020202020204" pitchFamily="34" charset="0"/>
                        </a:rPr>
                        <a:t>11.61</a:t>
                      </a:r>
                    </a:p>
                  </a:txBody>
                  <a:tcPr marL="68580" marR="68580" marT="0" marB="0" anchor="ctr">
                    <a:lnT w="12700" cap="flat" cmpd="sng" algn="ctr">
                      <a:solidFill>
                        <a:schemeClr val="tx1"/>
                      </a:solidFill>
                      <a:prstDash val="sysDash"/>
                      <a:round/>
                      <a:headEnd type="none" w="med" len="med"/>
                      <a:tailEnd type="none" w="med" len="med"/>
                    </a:lnT>
                  </a:tcPr>
                </a:tc>
                <a:tc>
                  <a:txBody>
                    <a:bodyPr/>
                    <a:lstStyle/>
                    <a:p>
                      <a:pPr algn="ctr">
                        <a:lnSpc>
                          <a:spcPct val="100000"/>
                        </a:lnSpc>
                        <a:spcBef>
                          <a:spcPts val="0"/>
                        </a:spcBef>
                        <a:spcAft>
                          <a:spcPts val="0"/>
                        </a:spcAft>
                        <a:buNone/>
                      </a:pPr>
                      <a:r>
                        <a:rPr lang="en-GB" sz="1600">
                          <a:effectLst/>
                          <a:latin typeface="Arial" panose="020B0604020202020204" pitchFamily="34" charset="0"/>
                          <a:ea typeface="Times New Roman" panose="02020603050405020304" pitchFamily="18" charset="0"/>
                          <a:cs typeface="Arial" panose="020B0604020202020204" pitchFamily="34" charset="0"/>
                        </a:rPr>
                        <a:t>Everolimus</a:t>
                      </a:r>
                    </a:p>
                  </a:txBody>
                  <a:tcPr marL="68580" marR="68580" marT="0" marB="0" anchor="ctr">
                    <a:lnT w="12700" cap="flat" cmpd="sng" algn="ctr">
                      <a:solidFill>
                        <a:schemeClr val="tx1"/>
                      </a:solidFill>
                      <a:prstDash val="sysDash"/>
                      <a:round/>
                      <a:headEnd type="none" w="med" len="med"/>
                      <a:tailEnd type="none" w="med" len="med"/>
                    </a:lnT>
                  </a:tcPr>
                </a:tc>
                <a:tc>
                  <a:txBody>
                    <a:bodyPr/>
                    <a:lstStyle/>
                    <a:p>
                      <a:pPr algn="ctr">
                        <a:lnSpc>
                          <a:spcPct val="100000"/>
                        </a:lnSpc>
                        <a:spcBef>
                          <a:spcPts val="0"/>
                        </a:spcBef>
                        <a:spcAft>
                          <a:spcPts val="0"/>
                        </a:spcAft>
                        <a:buNone/>
                      </a:pPr>
                      <a:r>
                        <a:rPr lang="en-GB" sz="1600">
                          <a:effectLst/>
                          <a:latin typeface="Arial" panose="020B0604020202020204" pitchFamily="34" charset="0"/>
                          <a:ea typeface="Times New Roman" panose="02020603050405020304" pitchFamily="18" charset="0"/>
                          <a:cs typeface="Arial" panose="020B0604020202020204" pitchFamily="34" charset="0"/>
                        </a:rPr>
                        <a:t>1.91</a:t>
                      </a:r>
                    </a:p>
                  </a:txBody>
                  <a:tcPr marL="68580" marR="68580" marT="0" marB="0" anchor="ctr">
                    <a:lnT w="12700" cap="flat" cmpd="sng" algn="ctr">
                      <a:solidFill>
                        <a:schemeClr val="tx1"/>
                      </a:solidFill>
                      <a:prstDash val="sysDash"/>
                      <a:round/>
                      <a:headEnd type="none" w="med" len="med"/>
                      <a:tailEnd type="none" w="med" len="med"/>
                    </a:lnT>
                  </a:tcPr>
                </a:tc>
                <a:tc>
                  <a:txBody>
                    <a:bodyPr/>
                    <a:lstStyle/>
                    <a:p>
                      <a:pPr algn="ctr">
                        <a:lnSpc>
                          <a:spcPct val="100000"/>
                        </a:lnSpc>
                        <a:spcBef>
                          <a:spcPts val="0"/>
                        </a:spcBef>
                        <a:spcAft>
                          <a:spcPts val="0"/>
                        </a:spcAft>
                        <a:buNone/>
                      </a:pPr>
                      <a:r>
                        <a:rPr lang="en-GB" sz="1600">
                          <a:effectLst/>
                          <a:latin typeface="Arial" panose="020B0604020202020204" pitchFamily="34" charset="0"/>
                          <a:ea typeface="Times New Roman" panose="02020603050405020304" pitchFamily="18" charset="0"/>
                          <a:cs typeface="Arial" panose="020B0604020202020204" pitchFamily="34" charset="0"/>
                        </a:rPr>
                        <a:t>9.70</a:t>
                      </a:r>
                    </a:p>
                  </a:txBody>
                  <a:tcPr marL="68580" marR="68580" marT="0" marB="0" anchor="ctr">
                    <a:lnT w="12700" cap="flat" cmpd="sng" algn="ctr">
                      <a:solidFill>
                        <a:schemeClr val="tx1"/>
                      </a:solidFill>
                      <a:prstDash val="sysDash"/>
                      <a:round/>
                      <a:headEnd type="none" w="med" len="med"/>
                      <a:tailEnd type="none" w="med" len="med"/>
                    </a:lnT>
                  </a:tcPr>
                </a:tc>
                <a:tc>
                  <a:txBody>
                    <a:bodyPr/>
                    <a:lstStyle/>
                    <a:p>
                      <a:pPr algn="ctr">
                        <a:lnSpc>
                          <a:spcPct val="120000"/>
                        </a:lnSpc>
                        <a:spcBef>
                          <a:spcPts val="200"/>
                        </a:spcBef>
                        <a:spcAft>
                          <a:spcPts val="200"/>
                        </a:spcAft>
                        <a:buNone/>
                      </a:pPr>
                      <a:r>
                        <a:rPr lang="en-GB" sz="1600">
                          <a:effectLst/>
                          <a:latin typeface="Arial" panose="020B0604020202020204" pitchFamily="34" charset="0"/>
                          <a:ea typeface="Times New Roman" panose="02020603050405020304" pitchFamily="18" charset="0"/>
                          <a:cs typeface="Arial" panose="020B0604020202020204" pitchFamily="34" charset="0"/>
                        </a:rPr>
                        <a:t>0.84</a:t>
                      </a:r>
                    </a:p>
                  </a:txBody>
                  <a:tcPr marL="68580" marR="68580" marT="0" marB="0" anchor="ctr">
                    <a:lnT w="12700" cap="flat" cmpd="sng" algn="ctr">
                      <a:solidFill>
                        <a:schemeClr val="tx1"/>
                      </a:solidFill>
                      <a:prstDash val="sysDash"/>
                      <a:round/>
                      <a:headEnd type="none" w="med" len="med"/>
                      <a:tailEnd type="none" w="med" len="med"/>
                    </a:lnT>
                  </a:tcPr>
                </a:tc>
                <a:tc>
                  <a:txBody>
                    <a:bodyPr/>
                    <a:lstStyle/>
                    <a:p>
                      <a:pPr algn="ctr">
                        <a:lnSpc>
                          <a:spcPct val="100000"/>
                        </a:lnSpc>
                        <a:spcBef>
                          <a:spcPts val="0"/>
                        </a:spcBef>
                        <a:spcAft>
                          <a:spcPts val="0"/>
                        </a:spcAft>
                        <a:buNone/>
                      </a:pPr>
                      <a:r>
                        <a:rPr lang="en-GB" sz="1600">
                          <a:effectLst/>
                          <a:latin typeface="Arial" panose="020B0604020202020204" pitchFamily="34" charset="0"/>
                          <a:ea typeface="Times New Roman" panose="02020603050405020304" pitchFamily="18" charset="0"/>
                          <a:cs typeface="Arial" panose="020B0604020202020204" pitchFamily="34" charset="0"/>
                        </a:rPr>
                        <a:t>1.00</a:t>
                      </a:r>
                    </a:p>
                  </a:txBody>
                  <a:tcPr marL="68580" marR="68580" marT="0" marB="0" anchor="ctr">
                    <a:lnT w="12700" cap="flat" cmpd="sng" algn="ctr">
                      <a:solidFill>
                        <a:schemeClr val="tx1"/>
                      </a:solidFill>
                      <a:prstDash val="sysDash"/>
                      <a:round/>
                      <a:headEnd type="none" w="med" len="med"/>
                      <a:tailEnd type="none" w="med" len="med"/>
                    </a:lnT>
                  </a:tcPr>
                </a:tc>
                <a:extLst>
                  <a:ext uri="{0D108BD9-81ED-4DB2-BD59-A6C34878D82A}">
                    <a16:rowId xmlns:a16="http://schemas.microsoft.com/office/drawing/2014/main" val="2396619449"/>
                  </a:ext>
                </a:extLst>
              </a:tr>
            </a:tbl>
          </a:graphicData>
        </a:graphic>
      </p:graphicFrame>
      <p:sp>
        <p:nvSpPr>
          <p:cNvPr id="5" name="Text Placeholder 2" descr=" EAG consider baseline characteristics reasonably balanced/less imbalanced than unmatched population but:&#10;age of symptom onset is younger in SoC &#10;higher prevalence of milder T14484C in idebenone group &#10;Point estimates of negligible/negative long-term benefits are low and suggest PSM underestimates effect&#10;">
            <a:extLst>
              <a:ext uri="{FF2B5EF4-FFF2-40B4-BE49-F238E27FC236}">
                <a16:creationId xmlns:a16="http://schemas.microsoft.com/office/drawing/2014/main" id="{FB4213BE-EC2D-15E2-B5E1-9C297B62FCB3}"/>
              </a:ext>
            </a:extLst>
          </p:cNvPr>
          <p:cNvSpPr txBox="1">
            <a:spLocks/>
          </p:cNvSpPr>
          <p:nvPr/>
        </p:nvSpPr>
        <p:spPr>
          <a:xfrm>
            <a:off x="343422" y="4343235"/>
            <a:ext cx="11556478" cy="1714665"/>
          </a:xfrm>
          <a:prstGeom prst="rect">
            <a:avLst/>
          </a:prstGeom>
          <a:solidFill>
            <a:schemeClr val="bg1"/>
          </a:solidFill>
          <a:ln w="28575">
            <a:solidFill>
              <a:schemeClr val="tx1"/>
            </a:solidFill>
          </a:ln>
        </p:spPr>
        <p:txBody>
          <a:bodyPr vert="horz" lIns="91440" tIns="45720" rIns="91440" bIns="45720" rtlCol="0">
            <a:noAutofit/>
          </a:bodyPr>
          <a:lstStyle>
            <a:lvl1pPr marL="0" indent="0" algn="l" defTabSz="914400" rtl="0" eaLnBrk="1" latinLnBrk="0" hangingPunct="1">
              <a:lnSpc>
                <a:spcPct val="114000"/>
              </a:lnSpc>
              <a:spcBef>
                <a:spcPts val="1000"/>
              </a:spcBef>
              <a:buFont typeface="Arial" panose="020B0604020202020204" pitchFamily="34" charset="0"/>
              <a:buNone/>
              <a:defRPr sz="1800" kern="1200">
                <a:solidFill>
                  <a:schemeClr val="tx1"/>
                </a:solidFill>
                <a:latin typeface="Lato" panose="020F0502020204030203" pitchFamily="34" charset="0"/>
                <a:ea typeface="Lato" panose="020F0502020204030203" pitchFamily="34" charset="0"/>
                <a:cs typeface="Lato" panose="020F0502020204030203" pitchFamily="34" charset="0"/>
              </a:defRPr>
            </a:lvl1pPr>
            <a:lvl2pPr marL="685800" indent="-228600" algn="l" defTabSz="914400" rtl="0" eaLnBrk="1" latinLnBrk="0" hangingPunct="1">
              <a:lnSpc>
                <a:spcPct val="114000"/>
              </a:lnSpc>
              <a:spcBef>
                <a:spcPts val="500"/>
              </a:spcBef>
              <a:buFont typeface="Arial" panose="020B0604020202020204" pitchFamily="34" charset="0"/>
              <a:buChar char="•"/>
              <a:defRPr sz="1800" kern="1200">
                <a:solidFill>
                  <a:schemeClr val="tx1"/>
                </a:solidFill>
                <a:latin typeface="Lato" panose="020F0502020204030203" pitchFamily="34" charset="0"/>
                <a:ea typeface="Lato" panose="020F0502020204030203" pitchFamily="34" charset="0"/>
                <a:cs typeface="+mn-cs"/>
              </a:defRPr>
            </a:lvl2pPr>
            <a:lvl3pPr marL="1143000" indent="-228600" algn="l" defTabSz="914400" rtl="0" eaLnBrk="1" latinLnBrk="0" hangingPunct="1">
              <a:lnSpc>
                <a:spcPct val="114000"/>
              </a:lnSpc>
              <a:spcBef>
                <a:spcPts val="500"/>
              </a:spcBef>
              <a:buFont typeface="Arial" panose="020B0604020202020204" pitchFamily="34" charset="0"/>
              <a:buChar char="•"/>
              <a:defRPr sz="1800" kern="1200">
                <a:solidFill>
                  <a:schemeClr val="tx1"/>
                </a:solidFill>
                <a:latin typeface="Lato" panose="020F0502020204030203" pitchFamily="34" charset="0"/>
                <a:ea typeface="Lato" panose="020F0502020204030203" pitchFamily="34" charset="0"/>
                <a:cs typeface="+mn-cs"/>
              </a:defRPr>
            </a:lvl3pPr>
            <a:lvl4pPr marL="1600200" indent="-228600" algn="l" defTabSz="914400" rtl="0" eaLnBrk="1" latinLnBrk="0" hangingPunct="1">
              <a:lnSpc>
                <a:spcPct val="114000"/>
              </a:lnSpc>
              <a:spcBef>
                <a:spcPts val="500"/>
              </a:spcBef>
              <a:buFont typeface="Arial" panose="020B0604020202020204" pitchFamily="34" charset="0"/>
              <a:buChar char="•"/>
              <a:defRPr sz="1800" kern="1200">
                <a:solidFill>
                  <a:schemeClr val="tx1"/>
                </a:solidFill>
                <a:latin typeface="Lato" panose="020F0502020204030203" pitchFamily="34" charset="0"/>
                <a:ea typeface="Lato" panose="020F0502020204030203" pitchFamily="34" charset="0"/>
                <a:cs typeface="+mn-cs"/>
              </a:defRPr>
            </a:lvl4pPr>
            <a:lvl5pPr marL="2057400" indent="-228600" algn="l" defTabSz="914400" rtl="0" eaLnBrk="1" latinLnBrk="0" hangingPunct="1">
              <a:lnSpc>
                <a:spcPct val="114000"/>
              </a:lnSpc>
              <a:spcBef>
                <a:spcPts val="500"/>
              </a:spcBef>
              <a:buFont typeface="Arial" panose="020B0604020202020204" pitchFamily="34" charset="0"/>
              <a:buChar char="•"/>
              <a:defRPr sz="1800" kern="1200">
                <a:solidFill>
                  <a:schemeClr val="tx1"/>
                </a:solidFill>
                <a:latin typeface="Lato" panose="020F0502020204030203" pitchFamily="34" charset="0"/>
                <a:ea typeface="Lato" panose="020F0502020204030203" pitchFamily="34"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ts val="2160"/>
              </a:lnSpc>
              <a:spcBef>
                <a:spcPts val="0"/>
              </a:spcBef>
            </a:pPr>
            <a:r>
              <a:rPr lang="en-GB" b="1">
                <a:latin typeface="Arial" panose="020B0604020202020204" pitchFamily="34" charset="0"/>
                <a:cs typeface="Arial" panose="020B0604020202020204" pitchFamily="34" charset="0"/>
              </a:rPr>
              <a:t>EAG</a:t>
            </a:r>
          </a:p>
          <a:p>
            <a:pPr marL="285750" indent="-285750">
              <a:lnSpc>
                <a:spcPts val="2160"/>
              </a:lnSpc>
              <a:spcBef>
                <a:spcPts val="0"/>
              </a:spcBef>
              <a:buFont typeface="Arial" panose="020B0604020202020204" pitchFamily="34" charset="0"/>
              <a:buChar char="•"/>
            </a:pPr>
            <a:r>
              <a:rPr lang="en-GB">
                <a:latin typeface="Arial" panose="020B0604020202020204" pitchFamily="34" charset="0"/>
                <a:cs typeface="Arial" panose="020B0604020202020204" pitchFamily="34" charset="0"/>
              </a:rPr>
              <a:t>Consider the company’s calculations uncertain → QALE was informed by OS for BSC and derived by applying a crossover-adjusted HR to OS for </a:t>
            </a:r>
            <a:r>
              <a:rPr lang="en-GB" err="1">
                <a:latin typeface="Arial" panose="020B0604020202020204" pitchFamily="34" charset="0"/>
                <a:cs typeface="Arial" panose="020B0604020202020204" pitchFamily="34" charset="0"/>
              </a:rPr>
              <a:t>cabozantinib</a:t>
            </a:r>
            <a:r>
              <a:rPr lang="en-GB">
                <a:latin typeface="Arial" panose="020B0604020202020204" pitchFamily="34" charset="0"/>
                <a:cs typeface="Arial" panose="020B0604020202020204" pitchFamily="34" charset="0"/>
              </a:rPr>
              <a:t> </a:t>
            </a:r>
          </a:p>
          <a:p>
            <a:pPr marL="285750" indent="-285750">
              <a:lnSpc>
                <a:spcPts val="2160"/>
              </a:lnSpc>
              <a:spcBef>
                <a:spcPts val="0"/>
              </a:spcBef>
              <a:buFont typeface="Arial" panose="020B0604020202020204" pitchFamily="34" charset="0"/>
              <a:buChar char="•"/>
            </a:pPr>
            <a:r>
              <a:rPr lang="en-GB">
                <a:latin typeface="Arial" panose="020B0604020202020204" pitchFamily="34" charset="0"/>
                <a:cs typeface="Arial" panose="020B0604020202020204" pitchFamily="34" charset="0"/>
              </a:rPr>
              <a:t>Used latest DCO → curves for </a:t>
            </a:r>
            <a:r>
              <a:rPr lang="en-GB" err="1">
                <a:latin typeface="Arial" panose="020B0604020202020204" pitchFamily="34" charset="0"/>
                <a:cs typeface="Arial" panose="020B0604020202020204" pitchFamily="34" charset="0"/>
              </a:rPr>
              <a:t>cabozantinib</a:t>
            </a:r>
            <a:r>
              <a:rPr lang="en-GB">
                <a:latin typeface="Arial" panose="020B0604020202020204" pitchFamily="34" charset="0"/>
                <a:cs typeface="Arial" panose="020B0604020202020204" pitchFamily="34" charset="0"/>
              </a:rPr>
              <a:t> vs BSC calculated by applying RPSFTM adjustment and capping OS HRs for BSC at 1 </a:t>
            </a:r>
          </a:p>
          <a:p>
            <a:pPr marL="285750" indent="-285750">
              <a:lnSpc>
                <a:spcPts val="2160"/>
              </a:lnSpc>
              <a:spcBef>
                <a:spcPts val="0"/>
              </a:spcBef>
              <a:buFont typeface="Arial" panose="020B0604020202020204" pitchFamily="34" charset="0"/>
              <a:buChar char="•"/>
            </a:pPr>
            <a:r>
              <a:rPr lang="en-GB">
                <a:latin typeface="Arial" panose="020B0604020202020204" pitchFamily="34" charset="0"/>
                <a:cs typeface="Arial" panose="020B0604020202020204" pitchFamily="34" charset="0"/>
              </a:rPr>
              <a:t>EAG preferred utility values for PF and PD health states and EAG preferred </a:t>
            </a:r>
            <a:r>
              <a:rPr lang="en-GB" dirty="0">
                <a:latin typeface="Arial" panose="020B0604020202020204" pitchFamily="34" charset="0"/>
                <a:cs typeface="Arial" panose="020B0604020202020204" pitchFamily="34" charset="0"/>
              </a:rPr>
              <a:t>AE </a:t>
            </a:r>
            <a:r>
              <a:rPr lang="en-GB" err="1">
                <a:latin typeface="Arial" panose="020B0604020202020204" pitchFamily="34" charset="0"/>
                <a:cs typeface="Arial" panose="020B0604020202020204" pitchFamily="34" charset="0"/>
              </a:rPr>
              <a:t>disutilities</a:t>
            </a:r>
            <a:endParaRPr lang="en-GB">
              <a:latin typeface="Arial" panose="020B0604020202020204" pitchFamily="34" charset="0"/>
              <a:cs typeface="Arial" panose="020B0604020202020204" pitchFamily="34" charset="0"/>
            </a:endParaRPr>
          </a:p>
        </p:txBody>
      </p:sp>
      <p:grpSp>
        <p:nvGrpSpPr>
          <p:cNvPr id="2" name="Group 1">
            <a:extLst>
              <a:ext uri="{FF2B5EF4-FFF2-40B4-BE49-F238E27FC236}">
                <a16:creationId xmlns:a16="http://schemas.microsoft.com/office/drawing/2014/main" id="{1CCB11E8-CA7B-8A47-99E1-40C6BF2E7BFA}"/>
              </a:ext>
            </a:extLst>
          </p:cNvPr>
          <p:cNvGrpSpPr/>
          <p:nvPr/>
        </p:nvGrpSpPr>
        <p:grpSpPr>
          <a:xfrm>
            <a:off x="6524626" y="6127936"/>
            <a:ext cx="5457825" cy="648832"/>
            <a:chOff x="1164652" y="5462243"/>
            <a:chExt cx="10264035" cy="517122"/>
          </a:xfrm>
        </p:grpSpPr>
        <p:sp>
          <p:nvSpPr>
            <p:cNvPr id="3" name="Rectangle 2" descr="Question to committee">
              <a:extLst>
                <a:ext uri="{FF2B5EF4-FFF2-40B4-BE49-F238E27FC236}">
                  <a16:creationId xmlns:a16="http://schemas.microsoft.com/office/drawing/2014/main" id="{EE9B26AD-2C62-3F0F-1A0D-03A01AB6C6E0}"/>
                </a:ext>
                <a:ext uri="{C183D7F6-B498-43B3-948B-1728B52AA6E4}">
                  <adec:decorative xmlns:adec="http://schemas.microsoft.com/office/drawing/2017/decorative" val="0"/>
                </a:ext>
              </a:extLst>
            </p:cNvPr>
            <p:cNvSpPr/>
            <p:nvPr/>
          </p:nvSpPr>
          <p:spPr>
            <a:xfrm>
              <a:off x="1744002" y="5462243"/>
              <a:ext cx="9684685" cy="517122"/>
            </a:xfrm>
            <a:prstGeom prst="rect">
              <a:avLst/>
            </a:prstGeom>
            <a:solidFill>
              <a:schemeClr val="accent3"/>
            </a:solidFill>
            <a:ln>
              <a:noFill/>
            </a:ln>
          </p:spPr>
          <p:style>
            <a:lnRef idx="0">
              <a:scrgbClr r="0" g="0" b="0"/>
            </a:lnRef>
            <a:fillRef idx="0">
              <a:scrgbClr r="0" g="0" b="0"/>
            </a:fillRef>
            <a:effectRef idx="0">
              <a:scrgbClr r="0" g="0" b="0"/>
            </a:effectRef>
            <a:fontRef idx="minor">
              <a:schemeClr val="lt1"/>
            </a:fontRef>
          </p:style>
          <p:txBody>
            <a:bodyPr lIns="252000" rtlCol="0" anchor="ctr"/>
            <a:lstStyle/>
            <a:p>
              <a:endParaRPr lang="en-GB">
                <a:solidFill>
                  <a:schemeClr val="tx1"/>
                </a:solidFill>
                <a:latin typeface="Arial" panose="020B0604020202020204" pitchFamily="34" charset="0"/>
              </a:endParaRPr>
            </a:p>
            <a:p>
              <a:pPr algn="ctr"/>
              <a:r>
                <a:rPr lang="en-GB">
                  <a:solidFill>
                    <a:schemeClr val="tx1"/>
                  </a:solidFill>
                  <a:latin typeface="Arial" panose="020B0604020202020204" pitchFamily="34" charset="0"/>
                </a:rPr>
                <a:t>Should a QALY weighting for severity be applied for any population?</a:t>
              </a:r>
            </a:p>
            <a:p>
              <a:endParaRPr lang="en-GB">
                <a:solidFill>
                  <a:schemeClr val="tx1"/>
                </a:solidFill>
                <a:latin typeface="Arial" panose="020B0604020202020204" pitchFamily="34" charset="0"/>
                <a:ea typeface="Lato"/>
                <a:cs typeface="Arial" panose="020B0604020202020204" pitchFamily="34" charset="0"/>
              </a:endParaRPr>
            </a:p>
          </p:txBody>
        </p:sp>
        <p:grpSp>
          <p:nvGrpSpPr>
            <p:cNvPr id="7" name="Group 6">
              <a:extLst>
                <a:ext uri="{FF2B5EF4-FFF2-40B4-BE49-F238E27FC236}">
                  <a16:creationId xmlns:a16="http://schemas.microsoft.com/office/drawing/2014/main" id="{5C25E337-5299-4E4D-0CFE-7AE9DA6518B0}"/>
                </a:ext>
                <a:ext uri="{C183D7F6-B498-43B3-948B-1728B52AA6E4}">
                  <adec:decorative xmlns:adec="http://schemas.microsoft.com/office/drawing/2017/decorative" val="1"/>
                </a:ext>
              </a:extLst>
            </p:cNvPr>
            <p:cNvGrpSpPr/>
            <p:nvPr/>
          </p:nvGrpSpPr>
          <p:grpSpPr>
            <a:xfrm>
              <a:off x="1164652" y="5471766"/>
              <a:ext cx="1018997" cy="498076"/>
              <a:chOff x="-1731841" y="4209613"/>
              <a:chExt cx="1018997" cy="498076"/>
            </a:xfrm>
          </p:grpSpPr>
          <p:sp>
            <p:nvSpPr>
              <p:cNvPr id="8" name="Oval 7">
                <a:extLst>
                  <a:ext uri="{FF2B5EF4-FFF2-40B4-BE49-F238E27FC236}">
                    <a16:creationId xmlns:a16="http://schemas.microsoft.com/office/drawing/2014/main" id="{BEFF73D3-8937-3B9D-98CE-2A62090C874B}"/>
                  </a:ext>
                  <a:ext uri="{C183D7F6-B498-43B3-948B-1728B52AA6E4}">
                    <adec:decorative xmlns:adec="http://schemas.microsoft.com/office/drawing/2017/decorative" val="1"/>
                  </a:ext>
                </a:extLst>
              </p:cNvPr>
              <p:cNvSpPr/>
              <p:nvPr/>
            </p:nvSpPr>
            <p:spPr>
              <a:xfrm>
                <a:off x="-1731841" y="4209613"/>
                <a:ext cx="1018997" cy="498076"/>
              </a:xfrm>
              <a:prstGeom prst="ellipse">
                <a:avLst/>
              </a:prstGeom>
              <a:solidFill>
                <a:schemeClr val="accent3"/>
              </a:solidFill>
              <a:ln>
                <a:solidFill>
                  <a:schemeClr val="bg1"/>
                </a:solidFill>
              </a:ln>
            </p:spPr>
            <p:style>
              <a:lnRef idx="0">
                <a:scrgbClr r="0" g="0" b="0"/>
              </a:lnRef>
              <a:fillRef idx="0">
                <a:scrgbClr r="0" g="0" b="0"/>
              </a:fillRef>
              <a:effectRef idx="0">
                <a:scrgbClr r="0" g="0" b="0"/>
              </a:effectRef>
              <a:fontRef idx="minor">
                <a:schemeClr val="lt1"/>
              </a:fontRef>
            </p:style>
            <p:txBody>
              <a:bodyPr rtlCol="0" anchor="ctr"/>
              <a:lstStyle/>
              <a:p>
                <a:pPr algn="ctr"/>
                <a:endParaRPr lang="en-GB">
                  <a:latin typeface="Arial" panose="020B0604020202020204" pitchFamily="34" charset="0"/>
                </a:endParaRPr>
              </a:p>
            </p:txBody>
          </p:sp>
          <p:pic>
            <p:nvPicPr>
              <p:cNvPr id="9" name="Graphic 8" descr="Chat with solid fill">
                <a:extLst>
                  <a:ext uri="{FF2B5EF4-FFF2-40B4-BE49-F238E27FC236}">
                    <a16:creationId xmlns:a16="http://schemas.microsoft.com/office/drawing/2014/main" id="{A46887C7-CBDC-88B9-43D0-8A5BFB588310}"/>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563150" y="4293003"/>
                <a:ext cx="681615" cy="371143"/>
              </a:xfrm>
              <a:prstGeom prst="rect">
                <a:avLst/>
              </a:prstGeom>
            </p:spPr>
          </p:pic>
        </p:grpSp>
      </p:grpSp>
      <p:sp>
        <p:nvSpPr>
          <p:cNvPr id="11" name="Text Placeholder 13">
            <a:extLst>
              <a:ext uri="{FF2B5EF4-FFF2-40B4-BE49-F238E27FC236}">
                <a16:creationId xmlns:a16="http://schemas.microsoft.com/office/drawing/2014/main" id="{EAD86026-4656-7112-A79D-065DDA24367F}"/>
              </a:ext>
            </a:extLst>
          </p:cNvPr>
          <p:cNvSpPr txBox="1">
            <a:spLocks/>
          </p:cNvSpPr>
          <p:nvPr/>
        </p:nvSpPr>
        <p:spPr>
          <a:xfrm>
            <a:off x="93255" y="6110699"/>
            <a:ext cx="6805025" cy="666069"/>
          </a:xfrm>
          <a:prstGeom prst="rect">
            <a:avLst/>
          </a:prstGeom>
          <a:solidFill>
            <a:schemeClr val="bg1"/>
          </a:solidFill>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1400" kern="1200">
                <a:solidFill>
                  <a:schemeClr val="tx1"/>
                </a:solidFill>
                <a:latin typeface="+mn-lt"/>
                <a:ea typeface="Inter" charset="0"/>
                <a:cs typeface="Inter"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1000" dirty="0">
                <a:latin typeface="Arial" panose="020B0604020202020204" pitchFamily="34" charset="0"/>
                <a:ea typeface="Lato" panose="020F0502020204030203" pitchFamily="34" charset="0"/>
                <a:cs typeface="Arial" panose="020B0604020202020204" pitchFamily="34" charset="0"/>
              </a:rPr>
              <a:t>Abbreviations: AE, adverse events; BSC, best supportive care; DCO, data cut-off, epNETs, extra-pancreatic neuroendocrine tumours; HR, hazard ratio; OS, overall survival; PD, progressed disease; PF, </a:t>
            </a:r>
            <a:r>
              <a:rPr lang="en-GB" sz="1000" dirty="0" err="1">
                <a:latin typeface="Arial" panose="020B0604020202020204" pitchFamily="34" charset="0"/>
                <a:ea typeface="Lato" panose="020F0502020204030203" pitchFamily="34" charset="0"/>
                <a:cs typeface="Arial" panose="020B0604020202020204" pitchFamily="34" charset="0"/>
              </a:rPr>
              <a:t>progressed-free;pNETs</a:t>
            </a:r>
            <a:r>
              <a:rPr lang="en-GB" sz="1000" dirty="0">
                <a:latin typeface="Arial" panose="020B0604020202020204" pitchFamily="34" charset="0"/>
                <a:ea typeface="Lato" panose="020F0502020204030203" pitchFamily="34" charset="0"/>
                <a:cs typeface="Arial" panose="020B0604020202020204" pitchFamily="34" charset="0"/>
              </a:rPr>
              <a:t>, pancreatic neuroendocrine tumours; NETs, neuroendocrine tumours; RPSFTM, rank preserving structural failure time model; QALE, quality-adjusted life expectancy</a:t>
            </a:r>
          </a:p>
        </p:txBody>
      </p:sp>
    </p:spTree>
    <p:extLst>
      <p:ext uri="{BB962C8B-B14F-4D97-AF65-F5344CB8AC3E}">
        <p14:creationId xmlns:p14="http://schemas.microsoft.com/office/powerpoint/2010/main" val="196860415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descr="Results to be presented: company base, EAG base case and scenario analyses">
            <a:extLst>
              <a:ext uri="{FF2B5EF4-FFF2-40B4-BE49-F238E27FC236}">
                <a16:creationId xmlns:a16="http://schemas.microsoft.com/office/drawing/2014/main" id="{860520DD-4179-7209-57D3-495D162A6C59}"/>
              </a:ext>
            </a:extLst>
          </p:cNvPr>
          <p:cNvSpPr txBox="1"/>
          <p:nvPr/>
        </p:nvSpPr>
        <p:spPr>
          <a:xfrm>
            <a:off x="779405" y="1738585"/>
            <a:ext cx="10445364" cy="3724096"/>
          </a:xfrm>
          <a:prstGeom prst="rect">
            <a:avLst/>
          </a:prstGeom>
          <a:solidFill>
            <a:schemeClr val="accent3"/>
          </a:solidFill>
        </p:spPr>
        <p:txBody>
          <a:bodyPr wrap="square" rtlCol="0">
            <a:spAutoFit/>
          </a:bodyPr>
          <a:lstStyle/>
          <a:p>
            <a:r>
              <a:rPr lang="en-GB" sz="2400" b="1">
                <a:latin typeface="Arial" panose="020B0604020202020204" pitchFamily="34" charset="0"/>
              </a:rPr>
              <a:t>Company base case (for </a:t>
            </a:r>
            <a:r>
              <a:rPr lang="en-GB" sz="2400" b="1" err="1">
                <a:latin typeface="Arial" panose="020B0604020202020204" pitchFamily="34" charset="0"/>
              </a:rPr>
              <a:t>pNETs</a:t>
            </a:r>
            <a:r>
              <a:rPr lang="en-GB" sz="2400" b="1">
                <a:latin typeface="Arial" panose="020B0604020202020204" pitchFamily="34" charset="0"/>
              </a:rPr>
              <a:t> &amp; epNETS)</a:t>
            </a:r>
          </a:p>
          <a:p>
            <a:r>
              <a:rPr lang="en-GB" sz="2000">
                <a:latin typeface="Arial" panose="020B0604020202020204" pitchFamily="34" charset="0"/>
              </a:rPr>
              <a:t>    -  </a:t>
            </a:r>
            <a:r>
              <a:rPr lang="en-GB" sz="2400">
                <a:latin typeface="Arial" panose="020B0604020202020204" pitchFamily="34" charset="0"/>
              </a:rPr>
              <a:t>vs. BSC: under £30,000/QALY </a:t>
            </a:r>
          </a:p>
          <a:p>
            <a:endParaRPr lang="en-GB" sz="2000">
              <a:latin typeface="Arial" panose="020B0604020202020204" pitchFamily="34" charset="0"/>
            </a:endParaRPr>
          </a:p>
          <a:p>
            <a:r>
              <a:rPr lang="en-GB" sz="2400" b="1">
                <a:latin typeface="Arial" panose="020B0604020202020204" pitchFamily="34" charset="0"/>
              </a:rPr>
              <a:t>EAG scenarios (CABINET population – later line treatment)</a:t>
            </a:r>
          </a:p>
          <a:p>
            <a:r>
              <a:rPr lang="en-GB" sz="2400" b="1">
                <a:latin typeface="Arial" panose="020B0604020202020204" pitchFamily="34" charset="0"/>
              </a:rPr>
              <a:t>- </a:t>
            </a:r>
            <a:r>
              <a:rPr lang="en-GB" sz="2400">
                <a:latin typeface="Arial" panose="020B0604020202020204" pitchFamily="34" charset="0"/>
              </a:rPr>
              <a:t>vs BSC (</a:t>
            </a:r>
            <a:r>
              <a:rPr lang="en-GB" sz="2400" err="1">
                <a:latin typeface="Arial" panose="020B0604020202020204" pitchFamily="34" charset="0"/>
              </a:rPr>
              <a:t>pNETs</a:t>
            </a:r>
            <a:r>
              <a:rPr lang="en-GB" sz="2400">
                <a:latin typeface="Arial" panose="020B0604020202020204" pitchFamily="34" charset="0"/>
              </a:rPr>
              <a:t> and epNETs w/o lung): above £30,000/QALY</a:t>
            </a:r>
            <a:endParaRPr lang="en-GB" sz="2400" b="1">
              <a:latin typeface="Arial" panose="020B0604020202020204" pitchFamily="34" charset="0"/>
            </a:endParaRPr>
          </a:p>
          <a:p>
            <a:r>
              <a:rPr lang="en-GB" sz="2400">
                <a:latin typeface="Arial" panose="020B0604020202020204" pitchFamily="34" charset="0"/>
              </a:rPr>
              <a:t>   - vs. BSC (lung NETs): under £30,000/QALY </a:t>
            </a:r>
          </a:p>
          <a:p>
            <a:endParaRPr lang="en-GB" sz="2400" b="1">
              <a:latin typeface="Arial" panose="020B0604020202020204" pitchFamily="34" charset="0"/>
            </a:endParaRPr>
          </a:p>
          <a:p>
            <a:r>
              <a:rPr lang="en-GB" sz="2400" b="1">
                <a:latin typeface="Arial" panose="020B0604020202020204" pitchFamily="34" charset="0"/>
              </a:rPr>
              <a:t>EAG scenarios (earlier line treatment) - all NETs</a:t>
            </a:r>
          </a:p>
          <a:p>
            <a:r>
              <a:rPr lang="en-GB" sz="2400">
                <a:latin typeface="Arial" panose="020B0604020202020204" pitchFamily="34" charset="0"/>
              </a:rPr>
              <a:t>   - vs. BSC, sunitinib, </a:t>
            </a:r>
            <a:r>
              <a:rPr lang="en-GB" sz="2400" err="1">
                <a:latin typeface="Arial" panose="020B0604020202020204" pitchFamily="34" charset="0"/>
              </a:rPr>
              <a:t>everolimus</a:t>
            </a:r>
            <a:r>
              <a:rPr lang="en-GB" sz="2400">
                <a:latin typeface="Arial" panose="020B0604020202020204" pitchFamily="34" charset="0"/>
              </a:rPr>
              <a:t>: above £30,000/QALY</a:t>
            </a:r>
            <a:endParaRPr lang="en-GB" sz="2400" b="1">
              <a:latin typeface="Arial" panose="020B0604020202020204" pitchFamily="34" charset="0"/>
            </a:endParaRPr>
          </a:p>
          <a:p>
            <a:endParaRPr lang="en-GB" sz="2400" b="1">
              <a:latin typeface="Arial" panose="020B0604020202020204" pitchFamily="34" charset="0"/>
            </a:endParaRPr>
          </a:p>
        </p:txBody>
      </p:sp>
      <p:sp>
        <p:nvSpPr>
          <p:cNvPr id="6" name="Text Placeholder 5" descr="Results will be covered in part2 closed session">
            <a:extLst>
              <a:ext uri="{FF2B5EF4-FFF2-40B4-BE49-F238E27FC236}">
                <a16:creationId xmlns:a16="http://schemas.microsoft.com/office/drawing/2014/main" id="{A8BC509D-3987-B791-DA36-9172A87527EC}"/>
              </a:ext>
            </a:extLst>
          </p:cNvPr>
          <p:cNvSpPr>
            <a:spLocks noGrp="1"/>
          </p:cNvSpPr>
          <p:nvPr>
            <p:ph type="body" sz="quarter" idx="12"/>
          </p:nvPr>
        </p:nvSpPr>
        <p:spPr>
          <a:xfrm>
            <a:off x="558583" y="720870"/>
            <a:ext cx="10938895" cy="580160"/>
          </a:xfrm>
        </p:spPr>
        <p:txBody>
          <a:bodyPr>
            <a:normAutofit fontScale="85000" lnSpcReduction="20000"/>
          </a:bodyPr>
          <a:lstStyle/>
          <a:p>
            <a:pPr>
              <a:spcBef>
                <a:spcPts val="0"/>
              </a:spcBef>
            </a:pPr>
            <a:r>
              <a:rPr lang="en-GB" sz="3200"/>
              <a:t>All ICERs are reported in PART 2 slides due to confidential prices</a:t>
            </a:r>
          </a:p>
        </p:txBody>
      </p:sp>
      <p:sp>
        <p:nvSpPr>
          <p:cNvPr id="2" name="Title 1" descr="Title">
            <a:extLst>
              <a:ext uri="{FF2B5EF4-FFF2-40B4-BE49-F238E27FC236}">
                <a16:creationId xmlns:a16="http://schemas.microsoft.com/office/drawing/2014/main" id="{53598523-C4CB-C9FC-F17D-FC8EB7104036}"/>
              </a:ext>
            </a:extLst>
          </p:cNvPr>
          <p:cNvSpPr>
            <a:spLocks noGrp="1"/>
          </p:cNvSpPr>
          <p:nvPr>
            <p:ph type="ctrTitle"/>
          </p:nvPr>
        </p:nvSpPr>
        <p:spPr>
          <a:xfrm>
            <a:off x="558583" y="140710"/>
            <a:ext cx="11178381" cy="1160319"/>
          </a:xfrm>
        </p:spPr>
        <p:txBody>
          <a:bodyPr/>
          <a:lstStyle/>
          <a:p>
            <a:r>
              <a:rPr lang="en-GB"/>
              <a:t>Cost-effectiveness results</a:t>
            </a:r>
          </a:p>
        </p:txBody>
      </p:sp>
      <p:sp>
        <p:nvSpPr>
          <p:cNvPr id="4" name="Text Placeholder 13">
            <a:extLst>
              <a:ext uri="{FF2B5EF4-FFF2-40B4-BE49-F238E27FC236}">
                <a16:creationId xmlns:a16="http://schemas.microsoft.com/office/drawing/2014/main" id="{062077F9-5DAF-087E-1665-2B808249D720}"/>
              </a:ext>
            </a:extLst>
          </p:cNvPr>
          <p:cNvSpPr txBox="1">
            <a:spLocks/>
          </p:cNvSpPr>
          <p:nvPr/>
        </p:nvSpPr>
        <p:spPr>
          <a:xfrm>
            <a:off x="1496960" y="5885485"/>
            <a:ext cx="9585568" cy="503289"/>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1400" kern="1200">
                <a:solidFill>
                  <a:schemeClr val="tx1"/>
                </a:solidFill>
                <a:latin typeface="+mn-lt"/>
                <a:ea typeface="Inter" charset="0"/>
                <a:cs typeface="Inter"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1600">
                <a:solidFill>
                  <a:schemeClr val="bg1"/>
                </a:solidFill>
                <a:latin typeface="Arial" panose="020B0604020202020204" pitchFamily="34" charset="0"/>
                <a:ea typeface="Lato" panose="020F0502020204030203" pitchFamily="34" charset="0"/>
                <a:cs typeface="Arial" panose="020B0604020202020204" pitchFamily="34" charset="0"/>
              </a:rPr>
              <a:t>Abbreviations: BSC, best supportive care; epNETs, extra-pancreatic neuroendocrine tumours; </a:t>
            </a:r>
            <a:r>
              <a:rPr lang="en-GB" sz="1600" err="1">
                <a:solidFill>
                  <a:schemeClr val="bg1"/>
                </a:solidFill>
                <a:latin typeface="Arial" panose="020B0604020202020204" pitchFamily="34" charset="0"/>
                <a:ea typeface="Lato" panose="020F0502020204030203" pitchFamily="34" charset="0"/>
                <a:cs typeface="Arial" panose="020B0604020202020204" pitchFamily="34" charset="0"/>
              </a:rPr>
              <a:t>pNETs</a:t>
            </a:r>
            <a:r>
              <a:rPr lang="en-GB" sz="1600">
                <a:solidFill>
                  <a:schemeClr val="bg1"/>
                </a:solidFill>
                <a:latin typeface="Arial" panose="020B0604020202020204" pitchFamily="34" charset="0"/>
                <a:ea typeface="Lato" panose="020F0502020204030203" pitchFamily="34" charset="0"/>
                <a:cs typeface="Arial" panose="020B0604020202020204" pitchFamily="34" charset="0"/>
              </a:rPr>
              <a:t>, pancreatic neuroendocrine tumours; NETs, neuroendocrine tumours; </a:t>
            </a:r>
            <a:r>
              <a:rPr lang="en-GB" sz="1600">
                <a:solidFill>
                  <a:schemeClr val="bg1"/>
                </a:solidFill>
                <a:latin typeface="Arial" panose="020B0604020202020204" pitchFamily="34" charset="0"/>
              </a:rPr>
              <a:t>QALY, quality-adjusted life year</a:t>
            </a:r>
            <a:endParaRPr lang="en-GB" sz="1600">
              <a:solidFill>
                <a:schemeClr val="bg1"/>
              </a:solidFill>
              <a:latin typeface="Arial" panose="020B0604020202020204" pitchFamily="34" charset="0"/>
              <a:ea typeface="Lato" panose="020F0502020204030203" pitchFamily="34" charset="0"/>
              <a:cs typeface="Arial" panose="020B0604020202020204" pitchFamily="34" charset="0"/>
            </a:endParaRPr>
          </a:p>
        </p:txBody>
      </p:sp>
    </p:spTree>
    <p:extLst>
      <p:ext uri="{BB962C8B-B14F-4D97-AF65-F5344CB8AC3E}">
        <p14:creationId xmlns:p14="http://schemas.microsoft.com/office/powerpoint/2010/main" val="67653978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EA0651F-776D-AE85-8433-C87ACEEA5290}"/>
            </a:ext>
          </a:extLst>
        </p:cNvPr>
        <p:cNvGrpSpPr/>
        <p:nvPr/>
      </p:nvGrpSpPr>
      <p:grpSpPr>
        <a:xfrm>
          <a:off x="0" y="0"/>
          <a:ext cx="0" cy="0"/>
          <a:chOff x="0" y="0"/>
          <a:chExt cx="0" cy="0"/>
        </a:xfrm>
      </p:grpSpPr>
      <p:sp>
        <p:nvSpPr>
          <p:cNvPr id="3" name="Guide with 'background' selected" descr="Sections to be covered in the presentation. ">
            <a:extLst>
              <a:ext uri="{FF2B5EF4-FFF2-40B4-BE49-F238E27FC236}">
                <a16:creationId xmlns:a16="http://schemas.microsoft.com/office/drawing/2014/main" id="{745365F8-323C-851B-2442-2A79BC8D1C95}"/>
              </a:ext>
            </a:extLst>
          </p:cNvPr>
          <p:cNvSpPr>
            <a:spLocks noGrp="1"/>
          </p:cNvSpPr>
          <p:nvPr>
            <p:ph type="subTitle" idx="1"/>
          </p:nvPr>
        </p:nvSpPr>
        <p:spPr>
          <a:xfrm>
            <a:off x="724988" y="2591284"/>
            <a:ext cx="10026139" cy="2916438"/>
          </a:xfrm>
        </p:spPr>
        <p:txBody>
          <a:bodyPr>
            <a:noAutofit/>
          </a:bodyPr>
          <a:lstStyle/>
          <a:p>
            <a:pPr marL="457200" indent="-457200">
              <a:buSzPts val="2200"/>
              <a:buFont typeface="Wingdings" pitchFamily="2" charset="2"/>
              <a:buChar char="q"/>
            </a:pPr>
            <a:r>
              <a:rPr lang="en-GB" sz="2800"/>
              <a:t>Key issues &amp; decision problem</a:t>
            </a:r>
          </a:p>
          <a:p>
            <a:pPr marL="457200" indent="-457200">
              <a:buSzPts val="2200"/>
              <a:buFont typeface="Wingdings" pitchFamily="2" charset="2"/>
              <a:buChar char="q"/>
            </a:pPr>
            <a:r>
              <a:rPr lang="en-GB" sz="2800"/>
              <a:t>Clinical effectiveness</a:t>
            </a:r>
          </a:p>
          <a:p>
            <a:pPr marL="457200" indent="-457200">
              <a:buSzPts val="2200"/>
              <a:buFont typeface="Wingdings" pitchFamily="2" charset="2"/>
              <a:buChar char="q"/>
            </a:pPr>
            <a:r>
              <a:rPr lang="en-GB" sz="2800"/>
              <a:t>Modelling and cost effectiveness</a:t>
            </a:r>
          </a:p>
          <a:p>
            <a:pPr marL="457200" indent="-457200">
              <a:buSzPts val="2000"/>
              <a:buFont typeface="Wingdings" panose="05000000000000000000" pitchFamily="2" charset="2"/>
              <a:buChar char="ü"/>
            </a:pPr>
            <a:r>
              <a:rPr lang="en-GB" sz="2800"/>
              <a:t>Other considerations </a:t>
            </a:r>
          </a:p>
          <a:p>
            <a:pPr marL="457200" indent="-457200">
              <a:buSzPts val="2000"/>
              <a:buFont typeface="Wingdings" pitchFamily="2" charset="2"/>
              <a:buChar char="q"/>
            </a:pPr>
            <a:r>
              <a:rPr lang="en-GB" sz="2800"/>
              <a:t>Summary</a:t>
            </a:r>
          </a:p>
          <a:p>
            <a:endParaRPr lang="en-GB" sz="2800"/>
          </a:p>
        </p:txBody>
      </p:sp>
      <p:sp>
        <p:nvSpPr>
          <p:cNvPr id="6" name="Title 4">
            <a:extLst>
              <a:ext uri="{FF2B5EF4-FFF2-40B4-BE49-F238E27FC236}">
                <a16:creationId xmlns:a16="http://schemas.microsoft.com/office/drawing/2014/main" id="{5C8854AE-A4AD-3701-BCD3-40593F329431}"/>
              </a:ext>
            </a:extLst>
          </p:cNvPr>
          <p:cNvSpPr>
            <a:spLocks noGrp="1"/>
          </p:cNvSpPr>
          <p:nvPr>
            <p:ph type="ctrTitle"/>
          </p:nvPr>
        </p:nvSpPr>
        <p:spPr>
          <a:xfrm>
            <a:off x="724988" y="328857"/>
            <a:ext cx="10401552" cy="2042841"/>
          </a:xfrm>
        </p:spPr>
        <p:txBody>
          <a:bodyPr>
            <a:normAutofit fontScale="90000"/>
          </a:bodyPr>
          <a:lstStyle/>
          <a:p>
            <a:r>
              <a:rPr lang="en-GB" sz="4000" b="1">
                <a:effectLst/>
                <a:ea typeface="Calibri" panose="020F0502020204030204" pitchFamily="34" charset="0"/>
                <a:cs typeface="Times New Roman" panose="02020603050405020304" pitchFamily="18" charset="0"/>
              </a:rPr>
              <a:t>Cabozantinib for treating advanced neuroendocrine tumours that have progressed after systemic treatment </a:t>
            </a:r>
            <a:r>
              <a:rPr lang="en-GB"/>
              <a:t>[ID6474]</a:t>
            </a:r>
          </a:p>
        </p:txBody>
      </p:sp>
    </p:spTree>
    <p:extLst>
      <p:ext uri="{BB962C8B-B14F-4D97-AF65-F5344CB8AC3E}">
        <p14:creationId xmlns:p14="http://schemas.microsoft.com/office/powerpoint/2010/main" val="386241660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9B170F7C-69A2-0361-D637-1128D6D8CCD7}"/>
              </a:ext>
            </a:extLst>
          </p:cNvPr>
          <p:cNvSpPr>
            <a:spLocks noGrp="1"/>
          </p:cNvSpPr>
          <p:nvPr>
            <p:ph type="title"/>
          </p:nvPr>
        </p:nvSpPr>
        <p:spPr>
          <a:xfrm>
            <a:off x="503933" y="326276"/>
            <a:ext cx="11184134" cy="592817"/>
          </a:xfrm>
        </p:spPr>
        <p:txBody>
          <a:bodyPr>
            <a:normAutofit/>
          </a:bodyPr>
          <a:lstStyle/>
          <a:p>
            <a:r>
              <a:rPr lang="en-GB"/>
              <a:t>Other considerations</a:t>
            </a:r>
          </a:p>
        </p:txBody>
      </p:sp>
      <p:sp>
        <p:nvSpPr>
          <p:cNvPr id="3" name="Subtitle 3">
            <a:extLst>
              <a:ext uri="{FF2B5EF4-FFF2-40B4-BE49-F238E27FC236}">
                <a16:creationId xmlns:a16="http://schemas.microsoft.com/office/drawing/2014/main" id="{A0F4F905-C384-6FAB-7947-07701457FF38}"/>
              </a:ext>
            </a:extLst>
          </p:cNvPr>
          <p:cNvSpPr txBox="1">
            <a:spLocks/>
          </p:cNvSpPr>
          <p:nvPr/>
        </p:nvSpPr>
        <p:spPr>
          <a:xfrm>
            <a:off x="589785" y="1327063"/>
            <a:ext cx="11098282" cy="4549083"/>
          </a:xfrm>
          <a:prstGeom prst="rect">
            <a:avLst/>
          </a:prstGeom>
          <a:solidFill>
            <a:schemeClr val="bg1"/>
          </a:solidFill>
        </p:spPr>
        <p:txBody>
          <a:bodyPr vert="horz" lIns="91440" tIns="45720" rIns="91440" bIns="45720" rtlCol="0" anchor="t">
            <a:noAutofit/>
          </a:bodyPr>
          <a:lstStyle>
            <a:lvl1pPr marL="0" indent="0" algn="l" defTabSz="914400" rtl="0" eaLnBrk="1" latinLnBrk="0" hangingPunct="1">
              <a:lnSpc>
                <a:spcPct val="114000"/>
              </a:lnSpc>
              <a:spcBef>
                <a:spcPts val="1000"/>
              </a:spcBef>
              <a:buFont typeface="Arial" panose="020B0604020202020204" pitchFamily="34" charset="0"/>
              <a:buNone/>
              <a:defRPr sz="1800" kern="1200">
                <a:solidFill>
                  <a:schemeClr val="tx1"/>
                </a:solidFill>
                <a:latin typeface="Arial" panose="020B0604020202020204" pitchFamily="34" charset="0"/>
                <a:ea typeface="Arial" panose="02000503000000020004" pitchFamily="2" charset="0"/>
                <a:cs typeface="Arial" panose="020B0604020202020204" pitchFamily="34" charset="0"/>
              </a:defRPr>
            </a:lvl1pPr>
            <a:lvl2pPr marL="685800" indent="-228600" algn="l" defTabSz="914400" rtl="0" eaLnBrk="1" latinLnBrk="0" hangingPunct="1">
              <a:lnSpc>
                <a:spcPct val="114000"/>
              </a:lnSpc>
              <a:spcBef>
                <a:spcPts val="500"/>
              </a:spcBef>
              <a:buFont typeface="Arial" panose="020B0604020202020204" pitchFamily="34" charset="0"/>
              <a:buChar char="•"/>
              <a:defRPr sz="1800" kern="1200">
                <a:solidFill>
                  <a:schemeClr val="tx1"/>
                </a:solidFill>
                <a:latin typeface="Arial" panose="020B0604020202020204" pitchFamily="34" charset="0"/>
                <a:ea typeface="Arial" panose="02000503000000020004" pitchFamily="2" charset="0"/>
                <a:cs typeface="+mn-cs"/>
              </a:defRPr>
            </a:lvl2pPr>
            <a:lvl3pPr marL="1143000" indent="-228600" algn="l" defTabSz="914400" rtl="0" eaLnBrk="1" latinLnBrk="0" hangingPunct="1">
              <a:lnSpc>
                <a:spcPct val="114000"/>
              </a:lnSpc>
              <a:spcBef>
                <a:spcPts val="500"/>
              </a:spcBef>
              <a:buFont typeface="Arial" panose="020B0604020202020204" pitchFamily="34" charset="0"/>
              <a:buChar char="•"/>
              <a:defRPr sz="1800" kern="1200">
                <a:solidFill>
                  <a:schemeClr val="tx1"/>
                </a:solidFill>
                <a:latin typeface="Arial" panose="020B0604020202020204" pitchFamily="34" charset="0"/>
                <a:ea typeface="Arial" panose="02000503000000020004" pitchFamily="2" charset="0"/>
                <a:cs typeface="+mn-cs"/>
              </a:defRPr>
            </a:lvl3pPr>
            <a:lvl4pPr marL="1600200" indent="-228600" algn="l" defTabSz="914400" rtl="0" eaLnBrk="1" latinLnBrk="0" hangingPunct="1">
              <a:lnSpc>
                <a:spcPct val="114000"/>
              </a:lnSpc>
              <a:spcBef>
                <a:spcPts val="500"/>
              </a:spcBef>
              <a:buFont typeface="Arial" panose="020B0604020202020204" pitchFamily="34" charset="0"/>
              <a:buChar char="•"/>
              <a:defRPr sz="1800" kern="1200">
                <a:solidFill>
                  <a:schemeClr val="tx1"/>
                </a:solidFill>
                <a:latin typeface="Arial" panose="020B0604020202020204" pitchFamily="34" charset="0"/>
                <a:ea typeface="Arial" panose="02000503000000020004" pitchFamily="2" charset="0"/>
                <a:cs typeface="+mn-cs"/>
              </a:defRPr>
            </a:lvl4pPr>
            <a:lvl5pPr marL="2057400" indent="-228600" algn="l" defTabSz="914400" rtl="0" eaLnBrk="1" latinLnBrk="0" hangingPunct="1">
              <a:lnSpc>
                <a:spcPct val="114000"/>
              </a:lnSpc>
              <a:spcBef>
                <a:spcPts val="500"/>
              </a:spcBef>
              <a:buFont typeface="Arial" panose="020B0604020202020204" pitchFamily="34" charset="0"/>
              <a:buChar char="•"/>
              <a:defRPr sz="1800" kern="1200">
                <a:solidFill>
                  <a:schemeClr val="tx1"/>
                </a:solidFill>
                <a:latin typeface="Arial" panose="020B0604020202020204" pitchFamily="34" charset="0"/>
                <a:ea typeface="Arial" panose="02000503000000020004" pitchFamily="2"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spcBef>
                <a:spcPts val="0"/>
              </a:spcBef>
              <a:spcAft>
                <a:spcPts val="600"/>
              </a:spcAft>
              <a:defRPr/>
            </a:pPr>
            <a:r>
              <a:rPr lang="en-GB" sz="2400" b="1">
                <a:solidFill>
                  <a:srgbClr val="000000"/>
                </a:solidFill>
                <a:ea typeface="Lato" panose="020F0502020204030203" pitchFamily="34" charset="0"/>
              </a:rPr>
              <a:t>Uncaptured benefits</a:t>
            </a:r>
          </a:p>
          <a:p>
            <a:pPr marL="342900" indent="-342900">
              <a:lnSpc>
                <a:spcPct val="100000"/>
              </a:lnSpc>
              <a:spcBef>
                <a:spcPts val="0"/>
              </a:spcBef>
              <a:spcAft>
                <a:spcPts val="600"/>
              </a:spcAft>
              <a:buFont typeface="Arial" panose="020B0604020202020204" pitchFamily="34" charset="0"/>
              <a:buChar char="•"/>
              <a:defRPr/>
            </a:pPr>
            <a:r>
              <a:rPr lang="en-GB" sz="2400" b="1">
                <a:solidFill>
                  <a:srgbClr val="000000"/>
                </a:solidFill>
                <a:ea typeface="Lato" panose="020F0502020204030203" pitchFamily="34" charset="0"/>
              </a:rPr>
              <a:t>Company: </a:t>
            </a:r>
            <a:r>
              <a:rPr lang="en-GB" sz="2400">
                <a:solidFill>
                  <a:srgbClr val="000000"/>
                </a:solidFill>
                <a:ea typeface="Lato" panose="020F0502020204030203" pitchFamily="34" charset="0"/>
              </a:rPr>
              <a:t>Two-thirds of people with NETs require caregivers which is likely to increase with progressive disease: not captured in model</a:t>
            </a:r>
          </a:p>
          <a:p>
            <a:pPr>
              <a:lnSpc>
                <a:spcPct val="100000"/>
              </a:lnSpc>
              <a:spcBef>
                <a:spcPts val="0"/>
              </a:spcBef>
              <a:spcAft>
                <a:spcPts val="600"/>
              </a:spcAft>
              <a:defRPr/>
            </a:pPr>
            <a:endParaRPr lang="en-GB" sz="2400" b="1">
              <a:solidFill>
                <a:srgbClr val="000000"/>
              </a:solidFill>
              <a:ea typeface="Lato" panose="020F0502020204030203" pitchFamily="34" charset="0"/>
            </a:endParaRPr>
          </a:p>
          <a:p>
            <a:pPr>
              <a:lnSpc>
                <a:spcPct val="100000"/>
              </a:lnSpc>
              <a:spcBef>
                <a:spcPts val="0"/>
              </a:spcBef>
              <a:spcAft>
                <a:spcPts val="600"/>
              </a:spcAft>
              <a:defRPr/>
            </a:pPr>
            <a:endParaRPr lang="en-GB" sz="2400" b="1">
              <a:solidFill>
                <a:srgbClr val="000000"/>
              </a:solidFill>
              <a:ea typeface="Lato" panose="020F0502020204030203" pitchFamily="34" charset="0"/>
            </a:endParaRPr>
          </a:p>
          <a:p>
            <a:pPr>
              <a:lnSpc>
                <a:spcPct val="100000"/>
              </a:lnSpc>
              <a:spcBef>
                <a:spcPts val="0"/>
              </a:spcBef>
              <a:spcAft>
                <a:spcPts val="600"/>
              </a:spcAft>
              <a:defRPr/>
            </a:pPr>
            <a:endParaRPr lang="en-GB" sz="2400" b="1">
              <a:solidFill>
                <a:srgbClr val="000000"/>
              </a:solidFill>
              <a:ea typeface="Lato" panose="020F0502020204030203" pitchFamily="34" charset="0"/>
            </a:endParaRPr>
          </a:p>
          <a:p>
            <a:pPr>
              <a:lnSpc>
                <a:spcPct val="100000"/>
              </a:lnSpc>
              <a:spcBef>
                <a:spcPts val="0"/>
              </a:spcBef>
              <a:spcAft>
                <a:spcPts val="600"/>
              </a:spcAft>
              <a:defRPr/>
            </a:pPr>
            <a:r>
              <a:rPr lang="en-GB" sz="2400" b="1">
                <a:solidFill>
                  <a:srgbClr val="000000"/>
                </a:solidFill>
                <a:ea typeface="Lato" panose="020F0502020204030203" pitchFamily="34" charset="0"/>
              </a:rPr>
              <a:t>Managed access</a:t>
            </a:r>
          </a:p>
          <a:p>
            <a:pPr marL="342900" indent="-342900">
              <a:lnSpc>
                <a:spcPct val="100000"/>
              </a:lnSpc>
              <a:spcBef>
                <a:spcPts val="0"/>
              </a:spcBef>
              <a:spcAft>
                <a:spcPts val="600"/>
              </a:spcAft>
              <a:buFont typeface="Arial" panose="020B0604020202020204" pitchFamily="34" charset="0"/>
              <a:buChar char="•"/>
              <a:defRPr/>
            </a:pPr>
            <a:r>
              <a:rPr lang="en-GB" sz="2400">
                <a:solidFill>
                  <a:srgbClr val="000000"/>
                </a:solidFill>
                <a:ea typeface="Lato" panose="020F0502020204030203" pitchFamily="34" charset="0"/>
              </a:rPr>
              <a:t>No further data cuts are planned, company did not submit a managed access proposal</a:t>
            </a:r>
          </a:p>
        </p:txBody>
      </p:sp>
      <p:sp>
        <p:nvSpPr>
          <p:cNvPr id="4" name="Text Placeholder 13">
            <a:extLst>
              <a:ext uri="{FF2B5EF4-FFF2-40B4-BE49-F238E27FC236}">
                <a16:creationId xmlns:a16="http://schemas.microsoft.com/office/drawing/2014/main" id="{E714FA53-65FF-709E-CF93-1EF7317003F1}"/>
              </a:ext>
            </a:extLst>
          </p:cNvPr>
          <p:cNvSpPr txBox="1">
            <a:spLocks/>
          </p:cNvSpPr>
          <p:nvPr/>
        </p:nvSpPr>
        <p:spPr>
          <a:xfrm>
            <a:off x="2569622" y="6424770"/>
            <a:ext cx="5431378" cy="331630"/>
          </a:xfrm>
          <a:prstGeom prst="rect">
            <a:avLst/>
          </a:prstGeom>
          <a:solidFill>
            <a:schemeClr val="bg1"/>
          </a:solidFill>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1400" kern="1200">
                <a:solidFill>
                  <a:schemeClr val="tx1"/>
                </a:solidFill>
                <a:latin typeface="+mn-lt"/>
                <a:ea typeface="Inter" charset="0"/>
                <a:cs typeface="Inter"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1600">
                <a:latin typeface="Arial" panose="020B0604020202020204" pitchFamily="34" charset="0"/>
                <a:ea typeface="Lato" panose="020F0502020204030203" pitchFamily="34" charset="0"/>
                <a:cs typeface="Arial" panose="020B0604020202020204" pitchFamily="34" charset="0"/>
              </a:rPr>
              <a:t>Abbreviations: NETs, neuroendocrine tumours</a:t>
            </a:r>
          </a:p>
        </p:txBody>
      </p:sp>
      <p:grpSp>
        <p:nvGrpSpPr>
          <p:cNvPr id="2" name="Group 1">
            <a:extLst>
              <a:ext uri="{FF2B5EF4-FFF2-40B4-BE49-F238E27FC236}">
                <a16:creationId xmlns:a16="http://schemas.microsoft.com/office/drawing/2014/main" id="{600ADE37-6739-4BFE-273C-397ED5B31DE5}"/>
              </a:ext>
            </a:extLst>
          </p:cNvPr>
          <p:cNvGrpSpPr/>
          <p:nvPr/>
        </p:nvGrpSpPr>
        <p:grpSpPr>
          <a:xfrm>
            <a:off x="3392659" y="2751077"/>
            <a:ext cx="8497443" cy="677923"/>
            <a:chOff x="1369325" y="5638988"/>
            <a:chExt cx="12105705" cy="478700"/>
          </a:xfrm>
        </p:grpSpPr>
        <p:sp>
          <p:nvSpPr>
            <p:cNvPr id="5" name="Rectangle 4" descr="Question to committee">
              <a:extLst>
                <a:ext uri="{FF2B5EF4-FFF2-40B4-BE49-F238E27FC236}">
                  <a16:creationId xmlns:a16="http://schemas.microsoft.com/office/drawing/2014/main" id="{4DFD4589-D5E1-75C9-171D-3CE766A723F8}"/>
                </a:ext>
                <a:ext uri="{C183D7F6-B498-43B3-948B-1728B52AA6E4}">
                  <adec:decorative xmlns:adec="http://schemas.microsoft.com/office/drawing/2017/decorative" val="0"/>
                </a:ext>
              </a:extLst>
            </p:cNvPr>
            <p:cNvSpPr/>
            <p:nvPr/>
          </p:nvSpPr>
          <p:spPr>
            <a:xfrm>
              <a:off x="1930187" y="5679450"/>
              <a:ext cx="11544843" cy="414712"/>
            </a:xfrm>
            <a:prstGeom prst="rect">
              <a:avLst/>
            </a:prstGeom>
            <a:solidFill>
              <a:schemeClr val="accent3"/>
            </a:solidFill>
            <a:ln>
              <a:noFill/>
            </a:ln>
          </p:spPr>
          <p:style>
            <a:lnRef idx="0">
              <a:scrgbClr r="0" g="0" b="0"/>
            </a:lnRef>
            <a:fillRef idx="0">
              <a:scrgbClr r="0" g="0" b="0"/>
            </a:fillRef>
            <a:effectRef idx="0">
              <a:scrgbClr r="0" g="0" b="0"/>
            </a:effectRef>
            <a:fontRef idx="minor">
              <a:schemeClr val="lt1"/>
            </a:fontRef>
          </p:style>
          <p:txBody>
            <a:bodyPr lIns="252000" rtlCol="0" anchor="ctr"/>
            <a:lstStyle/>
            <a:p>
              <a:pPr>
                <a:lnSpc>
                  <a:spcPct val="100000"/>
                </a:lnSpc>
                <a:spcBef>
                  <a:spcPts val="0"/>
                </a:spcBef>
                <a:spcAft>
                  <a:spcPts val="600"/>
                </a:spcAft>
                <a:defRPr/>
              </a:pPr>
              <a:r>
                <a:rPr lang="en-GB" sz="2000">
                  <a:solidFill>
                    <a:srgbClr val="000000"/>
                  </a:solidFill>
                  <a:latin typeface="Arial" panose="020B0604020202020204" pitchFamily="34" charset="0"/>
                  <a:ea typeface="Lato" panose="020F0502020204030203" pitchFamily="34" charset="0"/>
                  <a:cs typeface="Arial" panose="020B0604020202020204" pitchFamily="34" charset="0"/>
                </a:rPr>
                <a:t>Are there any benefits that have not been captured in the modelling?</a:t>
              </a:r>
            </a:p>
          </p:txBody>
        </p:sp>
        <p:grpSp>
          <p:nvGrpSpPr>
            <p:cNvPr id="6" name="Group 5">
              <a:extLst>
                <a:ext uri="{FF2B5EF4-FFF2-40B4-BE49-F238E27FC236}">
                  <a16:creationId xmlns:a16="http://schemas.microsoft.com/office/drawing/2014/main" id="{CB2B2CE1-B6D4-C7A5-C50F-9DE377A1AA36}"/>
                </a:ext>
                <a:ext uri="{C183D7F6-B498-43B3-948B-1728B52AA6E4}">
                  <adec:decorative xmlns:adec="http://schemas.microsoft.com/office/drawing/2017/decorative" val="1"/>
                </a:ext>
              </a:extLst>
            </p:cNvPr>
            <p:cNvGrpSpPr/>
            <p:nvPr/>
          </p:nvGrpSpPr>
          <p:grpSpPr>
            <a:xfrm>
              <a:off x="1369325" y="5638988"/>
              <a:ext cx="807302" cy="478700"/>
              <a:chOff x="-1527168" y="4376835"/>
              <a:chExt cx="807302" cy="478700"/>
            </a:xfrm>
          </p:grpSpPr>
          <p:sp>
            <p:nvSpPr>
              <p:cNvPr id="7" name="Oval 6">
                <a:extLst>
                  <a:ext uri="{FF2B5EF4-FFF2-40B4-BE49-F238E27FC236}">
                    <a16:creationId xmlns:a16="http://schemas.microsoft.com/office/drawing/2014/main" id="{C20E188B-0972-8B9B-8EB5-BAC459FF08BC}"/>
                  </a:ext>
                  <a:ext uri="{C183D7F6-B498-43B3-948B-1728B52AA6E4}">
                    <adec:decorative xmlns:adec="http://schemas.microsoft.com/office/drawing/2017/decorative" val="1"/>
                  </a:ext>
                </a:extLst>
              </p:cNvPr>
              <p:cNvSpPr/>
              <p:nvPr/>
            </p:nvSpPr>
            <p:spPr>
              <a:xfrm>
                <a:off x="-1527168" y="4376835"/>
                <a:ext cx="807302" cy="478700"/>
              </a:xfrm>
              <a:prstGeom prst="ellipse">
                <a:avLst/>
              </a:prstGeom>
              <a:solidFill>
                <a:schemeClr val="accent3"/>
              </a:solidFill>
              <a:ln>
                <a:solidFill>
                  <a:schemeClr val="bg1"/>
                </a:solidFill>
              </a:ln>
            </p:spPr>
            <p:style>
              <a:lnRef idx="0">
                <a:scrgbClr r="0" g="0" b="0"/>
              </a:lnRef>
              <a:fillRef idx="0">
                <a:scrgbClr r="0" g="0" b="0"/>
              </a:fillRef>
              <a:effectRef idx="0">
                <a:scrgbClr r="0" g="0" b="0"/>
              </a:effectRef>
              <a:fontRef idx="minor">
                <a:schemeClr val="lt1"/>
              </a:fontRef>
            </p:style>
            <p:txBody>
              <a:bodyPr rtlCol="0" anchor="ctr"/>
              <a:lstStyle/>
              <a:p>
                <a:pPr algn="ctr"/>
                <a:endParaRPr lang="en-GB">
                  <a:latin typeface="Arial" panose="020B0604020202020204" pitchFamily="34" charset="0"/>
                </a:endParaRPr>
              </a:p>
            </p:txBody>
          </p:sp>
          <p:pic>
            <p:nvPicPr>
              <p:cNvPr id="8" name="Graphic 7" descr="Chat with solid fill">
                <a:extLst>
                  <a:ext uri="{FF2B5EF4-FFF2-40B4-BE49-F238E27FC236}">
                    <a16:creationId xmlns:a16="http://schemas.microsoft.com/office/drawing/2014/main" id="{19F7C0D4-FF9A-1419-C084-74AD224315B0}"/>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435901" y="4417297"/>
                <a:ext cx="624767" cy="405770"/>
              </a:xfrm>
              <a:prstGeom prst="rect">
                <a:avLst/>
              </a:prstGeom>
            </p:spPr>
          </p:pic>
        </p:grpSp>
      </p:grpSp>
    </p:spTree>
    <p:extLst>
      <p:ext uri="{BB962C8B-B14F-4D97-AF65-F5344CB8AC3E}">
        <p14:creationId xmlns:p14="http://schemas.microsoft.com/office/powerpoint/2010/main" val="109405269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4F87130-4C61-2F07-A599-720F9A5AB05C}"/>
            </a:ext>
          </a:extLst>
        </p:cNvPr>
        <p:cNvGrpSpPr/>
        <p:nvPr/>
      </p:nvGrpSpPr>
      <p:grpSpPr>
        <a:xfrm>
          <a:off x="0" y="0"/>
          <a:ext cx="0" cy="0"/>
          <a:chOff x="0" y="0"/>
          <a:chExt cx="0" cy="0"/>
        </a:xfrm>
      </p:grpSpPr>
      <p:sp>
        <p:nvSpPr>
          <p:cNvPr id="3" name="Guide with 'background' selected" descr="Sections to be covered in the presentation. ">
            <a:extLst>
              <a:ext uri="{FF2B5EF4-FFF2-40B4-BE49-F238E27FC236}">
                <a16:creationId xmlns:a16="http://schemas.microsoft.com/office/drawing/2014/main" id="{D9941B0B-B3D8-3B2B-8C2C-46A5722D2C32}"/>
              </a:ext>
            </a:extLst>
          </p:cNvPr>
          <p:cNvSpPr>
            <a:spLocks noGrp="1"/>
          </p:cNvSpPr>
          <p:nvPr>
            <p:ph type="subTitle" idx="1"/>
          </p:nvPr>
        </p:nvSpPr>
        <p:spPr>
          <a:xfrm>
            <a:off x="724988" y="2591284"/>
            <a:ext cx="10026139" cy="2916438"/>
          </a:xfrm>
        </p:spPr>
        <p:txBody>
          <a:bodyPr>
            <a:noAutofit/>
          </a:bodyPr>
          <a:lstStyle/>
          <a:p>
            <a:pPr marL="457200" indent="-457200">
              <a:buSzPts val="2200"/>
              <a:buFont typeface="Wingdings" pitchFamily="2" charset="2"/>
              <a:buChar char="q"/>
            </a:pPr>
            <a:r>
              <a:rPr lang="en-GB" sz="2800"/>
              <a:t>Key issues &amp; decision problem</a:t>
            </a:r>
          </a:p>
          <a:p>
            <a:pPr marL="457200" indent="-457200">
              <a:buSzPts val="2200"/>
              <a:buFont typeface="Wingdings" pitchFamily="2" charset="2"/>
              <a:buChar char="q"/>
            </a:pPr>
            <a:r>
              <a:rPr lang="en-GB" sz="2800"/>
              <a:t>Clinical effectiveness</a:t>
            </a:r>
          </a:p>
          <a:p>
            <a:pPr marL="457200" indent="-457200">
              <a:buSzPts val="2200"/>
              <a:buFont typeface="Wingdings" pitchFamily="2" charset="2"/>
              <a:buChar char="q"/>
            </a:pPr>
            <a:r>
              <a:rPr lang="en-GB" sz="2800"/>
              <a:t>Modelling and cost effectiveness</a:t>
            </a:r>
          </a:p>
          <a:p>
            <a:pPr marL="457200" indent="-457200">
              <a:buSzPts val="2000"/>
              <a:buFont typeface="Wingdings" panose="05000000000000000000" pitchFamily="2" charset="2"/>
              <a:buChar char="ü"/>
            </a:pPr>
            <a:r>
              <a:rPr lang="en-GB" sz="2800"/>
              <a:t>Other considerations </a:t>
            </a:r>
          </a:p>
          <a:p>
            <a:pPr marL="457200" indent="-457200">
              <a:buSzPts val="2000"/>
              <a:buFont typeface="Wingdings" pitchFamily="2" charset="2"/>
              <a:buChar char="q"/>
            </a:pPr>
            <a:r>
              <a:rPr lang="en-GB" sz="2800"/>
              <a:t>Summary</a:t>
            </a:r>
          </a:p>
          <a:p>
            <a:endParaRPr lang="en-GB" sz="2800"/>
          </a:p>
        </p:txBody>
      </p:sp>
      <p:sp>
        <p:nvSpPr>
          <p:cNvPr id="6" name="Title 4">
            <a:extLst>
              <a:ext uri="{FF2B5EF4-FFF2-40B4-BE49-F238E27FC236}">
                <a16:creationId xmlns:a16="http://schemas.microsoft.com/office/drawing/2014/main" id="{4CEABAF0-AB67-F288-3CA0-B7ECBB2EA629}"/>
              </a:ext>
            </a:extLst>
          </p:cNvPr>
          <p:cNvSpPr>
            <a:spLocks noGrp="1"/>
          </p:cNvSpPr>
          <p:nvPr>
            <p:ph type="ctrTitle"/>
          </p:nvPr>
        </p:nvSpPr>
        <p:spPr>
          <a:xfrm>
            <a:off x="724988" y="328857"/>
            <a:ext cx="10401552" cy="2042841"/>
          </a:xfrm>
        </p:spPr>
        <p:txBody>
          <a:bodyPr>
            <a:normAutofit fontScale="90000"/>
          </a:bodyPr>
          <a:lstStyle/>
          <a:p>
            <a:r>
              <a:rPr lang="en-GB" sz="4000" b="1" err="1">
                <a:effectLst/>
                <a:ea typeface="Calibri" panose="020F0502020204030204" pitchFamily="34" charset="0"/>
                <a:cs typeface="Times New Roman" panose="02020603050405020304" pitchFamily="18" charset="0"/>
              </a:rPr>
              <a:t>Cabozantinib</a:t>
            </a:r>
            <a:r>
              <a:rPr lang="en-GB" sz="4000" b="1">
                <a:effectLst/>
                <a:ea typeface="Calibri" panose="020F0502020204030204" pitchFamily="34" charset="0"/>
                <a:cs typeface="Times New Roman" panose="02020603050405020304" pitchFamily="18" charset="0"/>
              </a:rPr>
              <a:t> for treating advanced neuroendocrine tumours that have progressed after systemic treatment </a:t>
            </a:r>
            <a:r>
              <a:rPr lang="en-GB"/>
              <a:t>[ID6474]</a:t>
            </a:r>
          </a:p>
        </p:txBody>
      </p:sp>
    </p:spTree>
    <p:extLst>
      <p:ext uri="{BB962C8B-B14F-4D97-AF65-F5344CB8AC3E}">
        <p14:creationId xmlns:p14="http://schemas.microsoft.com/office/powerpoint/2010/main" val="267457483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619EA6-0E08-5CE3-F4FF-008410BA032F}"/>
              </a:ext>
            </a:extLst>
          </p:cNvPr>
          <p:cNvSpPr>
            <a:spLocks noGrp="1"/>
          </p:cNvSpPr>
          <p:nvPr>
            <p:ph type="title"/>
          </p:nvPr>
        </p:nvSpPr>
        <p:spPr>
          <a:xfrm>
            <a:off x="470607" y="238161"/>
            <a:ext cx="11250785" cy="592817"/>
          </a:xfrm>
        </p:spPr>
        <p:txBody>
          <a:bodyPr/>
          <a:lstStyle/>
          <a:p>
            <a:r>
              <a:rPr lang="en-GB"/>
              <a:t>Clinical perspectives</a:t>
            </a:r>
          </a:p>
        </p:txBody>
      </p:sp>
      <p:sp>
        <p:nvSpPr>
          <p:cNvPr id="3" name="Text Placeholder 2" descr="Clinical perspective of living with Leber's hereditary optic neuropathy, their experience, unmet need with current treatments and their view of idebenone.">
            <a:extLst>
              <a:ext uri="{FF2B5EF4-FFF2-40B4-BE49-F238E27FC236}">
                <a16:creationId xmlns:a16="http://schemas.microsoft.com/office/drawing/2014/main" id="{E38389B9-510B-6F97-4480-E1F3FC4CB65F}"/>
              </a:ext>
            </a:extLst>
          </p:cNvPr>
          <p:cNvSpPr>
            <a:spLocks noGrp="1"/>
          </p:cNvSpPr>
          <p:nvPr>
            <p:ph type="body" sz="quarter" idx="12"/>
          </p:nvPr>
        </p:nvSpPr>
        <p:spPr>
          <a:xfrm>
            <a:off x="545533" y="1324653"/>
            <a:ext cx="10909181" cy="4702369"/>
          </a:xfrm>
          <a:solidFill>
            <a:srgbClr val="FFFFFF"/>
          </a:solidFill>
          <a:ln w="28575">
            <a:solidFill>
              <a:schemeClr val="accent1"/>
            </a:solidFill>
          </a:ln>
        </p:spPr>
        <p:txBody>
          <a:bodyPr/>
          <a:lstStyle/>
          <a:p>
            <a:pPr>
              <a:spcBef>
                <a:spcPts val="0"/>
              </a:spcBef>
            </a:pPr>
            <a:r>
              <a:rPr lang="en-GB" b="1"/>
              <a:t> Aim of treatment </a:t>
            </a:r>
          </a:p>
          <a:p>
            <a:pPr marL="285750" indent="-285750">
              <a:spcBef>
                <a:spcPts val="0"/>
              </a:spcBef>
              <a:buFont typeface="Arial" panose="020B0604020202020204" pitchFamily="34" charset="0"/>
              <a:buChar char="•"/>
            </a:pPr>
            <a:r>
              <a:rPr lang="en-GB"/>
              <a:t>The main aim is to control symptoms, delay tumour progression, improve overall and/or progression-free survival and quality of life</a:t>
            </a:r>
          </a:p>
          <a:p>
            <a:pPr>
              <a:spcBef>
                <a:spcPts val="0"/>
              </a:spcBef>
            </a:pPr>
            <a:r>
              <a:rPr lang="en-GB" b="1"/>
              <a:t>Unmet need/current treatment options</a:t>
            </a:r>
          </a:p>
          <a:p>
            <a:pPr marL="285750" indent="-285750">
              <a:spcBef>
                <a:spcPts val="0"/>
              </a:spcBef>
              <a:buFont typeface="Arial" panose="020B0604020202020204" pitchFamily="34" charset="0"/>
              <a:buChar char="•"/>
            </a:pPr>
            <a:r>
              <a:rPr lang="en-GB"/>
              <a:t>Unmet need for NETs, particularly lung NETs → overall survival remains poor</a:t>
            </a:r>
          </a:p>
          <a:p>
            <a:pPr marL="285750" indent="-285750">
              <a:spcBef>
                <a:spcPts val="0"/>
              </a:spcBef>
              <a:buFont typeface="Arial" panose="020B0604020202020204" pitchFamily="34" charset="0"/>
              <a:buChar char="•"/>
            </a:pPr>
            <a:r>
              <a:rPr lang="en-GB"/>
              <a:t>For epNETs, there are limited treatment options after progression on 1 or 2 lines of systemic therapy</a:t>
            </a:r>
          </a:p>
          <a:p>
            <a:pPr marL="285750" indent="-285750">
              <a:spcBef>
                <a:spcPts val="0"/>
              </a:spcBef>
              <a:buFont typeface="Arial" panose="020B0604020202020204" pitchFamily="34" charset="0"/>
              <a:buChar char="•"/>
            </a:pPr>
            <a:r>
              <a:rPr lang="en-GB"/>
              <a:t>Unmet need for an additional treatment option to delay disease progression and improve outcomes for people with advanced NETs</a:t>
            </a:r>
          </a:p>
          <a:p>
            <a:pPr>
              <a:spcBef>
                <a:spcPts val="0"/>
              </a:spcBef>
            </a:pPr>
            <a:r>
              <a:rPr lang="en-GB" b="1" err="1"/>
              <a:t>Cabozantinib</a:t>
            </a:r>
            <a:endParaRPr lang="en-GB" b="1"/>
          </a:p>
          <a:p>
            <a:pPr marL="285750" indent="-285750">
              <a:spcBef>
                <a:spcPts val="0"/>
              </a:spcBef>
              <a:buFont typeface="Arial" panose="020B0604020202020204" pitchFamily="34" charset="0"/>
              <a:buChar char="•"/>
            </a:pPr>
            <a:r>
              <a:rPr lang="en-GB"/>
              <a:t>Improved progression-free survival in people with </a:t>
            </a:r>
            <a:r>
              <a:rPr lang="en-GB" err="1"/>
              <a:t>pNETs</a:t>
            </a:r>
            <a:r>
              <a:rPr lang="en-GB"/>
              <a:t> and epNETs which is clinically significant</a:t>
            </a:r>
          </a:p>
          <a:p>
            <a:pPr marL="285750" indent="-285750">
              <a:spcBef>
                <a:spcPts val="0"/>
              </a:spcBef>
              <a:buFont typeface="Arial" panose="020B0604020202020204" pitchFamily="34" charset="0"/>
              <a:buChar char="•"/>
            </a:pPr>
            <a:r>
              <a:rPr lang="en-GB"/>
              <a:t>Common grade 3 or higher treatment-related adverse events include hypertension, fatigue, diarrhoea and thromboembolic events, but no toxicity signals of concern around use of </a:t>
            </a:r>
            <a:r>
              <a:rPr lang="en-GB" err="1"/>
              <a:t>cabozantinib</a:t>
            </a:r>
            <a:endParaRPr lang="en-GB"/>
          </a:p>
          <a:p>
            <a:pPr>
              <a:spcBef>
                <a:spcPts val="0"/>
              </a:spcBef>
            </a:pPr>
            <a:r>
              <a:rPr lang="en-GB" b="1"/>
              <a:t>Resource use issues</a:t>
            </a:r>
          </a:p>
          <a:p>
            <a:pPr marL="285750" indent="-285750">
              <a:spcBef>
                <a:spcPts val="0"/>
              </a:spcBef>
              <a:buFont typeface="Arial" panose="020B0604020202020204" pitchFamily="34" charset="0"/>
              <a:buChar char="•"/>
            </a:pPr>
            <a:r>
              <a:rPr lang="en-GB"/>
              <a:t>No anticipated additional infrastructure or staff costs required</a:t>
            </a:r>
          </a:p>
        </p:txBody>
      </p:sp>
      <p:sp>
        <p:nvSpPr>
          <p:cNvPr id="6" name="TextBox 5">
            <a:extLst>
              <a:ext uri="{FF2B5EF4-FFF2-40B4-BE49-F238E27FC236}">
                <a16:creationId xmlns:a16="http://schemas.microsoft.com/office/drawing/2014/main" id="{22B810EC-E779-F196-DDF3-70683E4ED67F}"/>
              </a:ext>
            </a:extLst>
          </p:cNvPr>
          <p:cNvSpPr txBox="1"/>
          <p:nvPr/>
        </p:nvSpPr>
        <p:spPr>
          <a:xfrm>
            <a:off x="545533" y="830978"/>
            <a:ext cx="12234393" cy="400110"/>
          </a:xfrm>
          <a:prstGeom prst="rect">
            <a:avLst/>
          </a:prstGeom>
          <a:noFill/>
        </p:spPr>
        <p:txBody>
          <a:bodyPr wrap="square">
            <a:spAutoFit/>
          </a:bodyPr>
          <a:lstStyle/>
          <a:p>
            <a:r>
              <a:rPr lang="en-GB" sz="2000" b="1">
                <a:latin typeface="Arial" panose="020B0604020202020204" pitchFamily="34" charset="0"/>
              </a:rPr>
              <a:t>Submissions from UKINETS and clinical experts</a:t>
            </a:r>
            <a:endParaRPr lang="en-GB" sz="2000" b="1">
              <a:latin typeface="Arial" panose="020B0604020202020204" pitchFamily="34" charset="0"/>
              <a:cs typeface="Arial" panose="020B0604020202020204" pitchFamily="34" charset="0"/>
            </a:endParaRPr>
          </a:p>
        </p:txBody>
      </p:sp>
      <p:sp>
        <p:nvSpPr>
          <p:cNvPr id="5" name="Text Placeholder 13">
            <a:extLst>
              <a:ext uri="{FF2B5EF4-FFF2-40B4-BE49-F238E27FC236}">
                <a16:creationId xmlns:a16="http://schemas.microsoft.com/office/drawing/2014/main" id="{89E5D8FA-1625-4568-2FE7-2FDDDC734A35}"/>
              </a:ext>
            </a:extLst>
          </p:cNvPr>
          <p:cNvSpPr txBox="1">
            <a:spLocks/>
          </p:cNvSpPr>
          <p:nvPr/>
        </p:nvSpPr>
        <p:spPr>
          <a:xfrm>
            <a:off x="1106905" y="6269863"/>
            <a:ext cx="10510788" cy="400110"/>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1400" kern="1200">
                <a:solidFill>
                  <a:schemeClr val="tx1"/>
                </a:solidFill>
                <a:latin typeface="+mn-lt"/>
                <a:ea typeface="Inter" charset="0"/>
                <a:cs typeface="Inter"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a:latin typeface="Arial" panose="020B0604020202020204" pitchFamily="34" charset="0"/>
                <a:ea typeface="Lato" panose="020F0502020204030203" pitchFamily="34" charset="0"/>
                <a:cs typeface="Arial" panose="020B0604020202020204" pitchFamily="34" charset="0"/>
              </a:rPr>
              <a:t>Abbreviations: epNETs, extra-pancreatic neuroendocrine tumours; NETs, neuroendocrine tumours; </a:t>
            </a:r>
            <a:r>
              <a:rPr lang="en-GB" err="1">
                <a:latin typeface="Arial" panose="020B0604020202020204" pitchFamily="34" charset="0"/>
                <a:ea typeface="Lato" panose="020F0502020204030203" pitchFamily="34" charset="0"/>
                <a:cs typeface="Arial" panose="020B0604020202020204" pitchFamily="34" charset="0"/>
              </a:rPr>
              <a:t>pNETs</a:t>
            </a:r>
            <a:r>
              <a:rPr lang="en-GB">
                <a:latin typeface="Arial" panose="020B0604020202020204" pitchFamily="34" charset="0"/>
                <a:ea typeface="Lato" panose="020F0502020204030203" pitchFamily="34" charset="0"/>
                <a:cs typeface="Arial" panose="020B0604020202020204" pitchFamily="34" charset="0"/>
              </a:rPr>
              <a:t>, pancreatic neuroendocrine tumours</a:t>
            </a:r>
          </a:p>
        </p:txBody>
      </p:sp>
    </p:spTree>
    <p:extLst>
      <p:ext uri="{BB962C8B-B14F-4D97-AF65-F5344CB8AC3E}">
        <p14:creationId xmlns:p14="http://schemas.microsoft.com/office/powerpoint/2010/main" val="319639796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98D56BF-1824-FCDF-1034-BD3F9A43110D}"/>
            </a:ext>
          </a:extLst>
        </p:cNvPr>
        <p:cNvGrpSpPr/>
        <p:nvPr/>
      </p:nvGrpSpPr>
      <p:grpSpPr>
        <a:xfrm>
          <a:off x="0" y="0"/>
          <a:ext cx="0" cy="0"/>
          <a:chOff x="0" y="0"/>
          <a:chExt cx="0" cy="0"/>
        </a:xfrm>
      </p:grpSpPr>
      <p:sp>
        <p:nvSpPr>
          <p:cNvPr id="9" name="Title 8" descr="Key issue for discussion">
            <a:extLst>
              <a:ext uri="{FF2B5EF4-FFF2-40B4-BE49-F238E27FC236}">
                <a16:creationId xmlns:a16="http://schemas.microsoft.com/office/drawing/2014/main" id="{0FD96BC5-EA92-C2AF-790E-E5D8465083F2}"/>
              </a:ext>
            </a:extLst>
          </p:cNvPr>
          <p:cNvSpPr>
            <a:spLocks noGrp="1"/>
          </p:cNvSpPr>
          <p:nvPr>
            <p:ph type="title"/>
          </p:nvPr>
        </p:nvSpPr>
        <p:spPr/>
        <p:txBody>
          <a:bodyPr/>
          <a:lstStyle/>
          <a:p>
            <a:r>
              <a:rPr lang="en-GB"/>
              <a:t>Key issues for committee discussion</a:t>
            </a:r>
          </a:p>
        </p:txBody>
      </p:sp>
      <p:sp>
        <p:nvSpPr>
          <p:cNvPr id="2" name="Text Placeholder 13">
            <a:extLst>
              <a:ext uri="{FF2B5EF4-FFF2-40B4-BE49-F238E27FC236}">
                <a16:creationId xmlns:a16="http://schemas.microsoft.com/office/drawing/2014/main" id="{690EA28B-FA67-AE58-FB0E-C888030BD6BA}"/>
              </a:ext>
            </a:extLst>
          </p:cNvPr>
          <p:cNvSpPr txBox="1">
            <a:spLocks/>
          </p:cNvSpPr>
          <p:nvPr/>
        </p:nvSpPr>
        <p:spPr>
          <a:xfrm>
            <a:off x="1233487" y="6103956"/>
            <a:ext cx="10491789" cy="505261"/>
          </a:xfrm>
          <a:prstGeom prst="rect">
            <a:avLst/>
          </a:prstGeom>
          <a:solidFill>
            <a:schemeClr val="bg1"/>
          </a:solidFill>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1400" kern="1200">
                <a:solidFill>
                  <a:schemeClr val="tx1"/>
                </a:solidFill>
                <a:latin typeface="+mn-lt"/>
                <a:ea typeface="Inter" charset="0"/>
                <a:cs typeface="Inter"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1200">
                <a:latin typeface="Arial" panose="020B0604020202020204" pitchFamily="34" charset="0"/>
                <a:ea typeface="Lato" panose="020F0502020204030203" pitchFamily="34" charset="0"/>
                <a:cs typeface="Arial" panose="020B0604020202020204" pitchFamily="34" charset="0"/>
              </a:rPr>
              <a:t>Abbreviations: </a:t>
            </a:r>
            <a:r>
              <a:rPr lang="en-GB" sz="1200" err="1">
                <a:latin typeface="Arial" panose="020B0604020202020204" pitchFamily="34" charset="0"/>
                <a:ea typeface="Lato" panose="020F0502020204030203" pitchFamily="34" charset="0"/>
                <a:cs typeface="Arial" panose="020B0604020202020204" pitchFamily="34" charset="0"/>
              </a:rPr>
              <a:t>HR,hazard</a:t>
            </a:r>
            <a:r>
              <a:rPr lang="en-GB" sz="1200">
                <a:latin typeface="Arial" panose="020B0604020202020204" pitchFamily="34" charset="0"/>
                <a:ea typeface="Lato" panose="020F0502020204030203" pitchFamily="34" charset="0"/>
                <a:cs typeface="Arial" panose="020B0604020202020204" pitchFamily="34" charset="0"/>
              </a:rPr>
              <a:t> ratio; ICER, incremental cost-effectiveness ratio; NETs, neuroendocrine tumours; OS, overall survival; PFS, progression-free survival; PRRT, peptide receptor radionuclide therapy; SSA, somatostatin analogue, SSTR, somatostatin receptor</a:t>
            </a:r>
          </a:p>
        </p:txBody>
      </p:sp>
      <p:graphicFrame>
        <p:nvGraphicFramePr>
          <p:cNvPr id="6" name="Table 6" descr="Key issues for discussion, including clinical and cost effectiveness">
            <a:extLst>
              <a:ext uri="{FF2B5EF4-FFF2-40B4-BE49-F238E27FC236}">
                <a16:creationId xmlns:a16="http://schemas.microsoft.com/office/drawing/2014/main" id="{F9F9C1ED-612C-45F3-2992-440774B669C3}"/>
              </a:ext>
            </a:extLst>
          </p:cNvPr>
          <p:cNvGraphicFramePr>
            <a:graphicFrameLocks noGrp="1"/>
          </p:cNvGraphicFramePr>
          <p:nvPr/>
        </p:nvGraphicFramePr>
        <p:xfrm>
          <a:off x="474491" y="864957"/>
          <a:ext cx="11372852" cy="4696686"/>
        </p:xfrm>
        <a:graphic>
          <a:graphicData uri="http://schemas.openxmlformats.org/drawingml/2006/table">
            <a:tbl>
              <a:tblPr firstRow="1" bandRow="1">
                <a:tableStyleId>{21E4AEA4-8DFA-4A89-87EB-49C32662AFE0}</a:tableStyleId>
              </a:tblPr>
              <a:tblGrid>
                <a:gridCol w="1695450">
                  <a:extLst>
                    <a:ext uri="{9D8B030D-6E8A-4147-A177-3AD203B41FA5}">
                      <a16:colId xmlns:a16="http://schemas.microsoft.com/office/drawing/2014/main" val="3934482462"/>
                    </a:ext>
                  </a:extLst>
                </a:gridCol>
                <a:gridCol w="542925">
                  <a:extLst>
                    <a:ext uri="{9D8B030D-6E8A-4147-A177-3AD203B41FA5}">
                      <a16:colId xmlns:a16="http://schemas.microsoft.com/office/drawing/2014/main" val="473271416"/>
                    </a:ext>
                  </a:extLst>
                </a:gridCol>
                <a:gridCol w="8162925">
                  <a:extLst>
                    <a:ext uri="{9D8B030D-6E8A-4147-A177-3AD203B41FA5}">
                      <a16:colId xmlns:a16="http://schemas.microsoft.com/office/drawing/2014/main" val="3322847139"/>
                    </a:ext>
                  </a:extLst>
                </a:gridCol>
                <a:gridCol w="971552">
                  <a:extLst>
                    <a:ext uri="{9D8B030D-6E8A-4147-A177-3AD203B41FA5}">
                      <a16:colId xmlns:a16="http://schemas.microsoft.com/office/drawing/2014/main" val="81790764"/>
                    </a:ext>
                  </a:extLst>
                </a:gridCol>
              </a:tblGrid>
              <a:tr h="672889">
                <a:tc gridSpan="3">
                  <a:txBody>
                    <a:bodyPr/>
                    <a:lstStyle/>
                    <a:p>
                      <a:pPr algn="ctr"/>
                      <a:r>
                        <a:rPr lang="en-GB" sz="1800">
                          <a:latin typeface="Arial" panose="020B0604020202020204" pitchFamily="34" charset="0"/>
                        </a:rPr>
                        <a:t>Key issues for committee discussion</a:t>
                      </a:r>
                      <a:endParaRPr lang="en-GB" sz="1800">
                        <a:latin typeface="Arial" panose="020B0604020202020204" pitchFamily="34" charset="0"/>
                        <a:ea typeface="Lato"/>
                        <a:cs typeface="Arial" panose="020B0604020202020204" pitchFamily="34" charset="0"/>
                      </a:endParaRPr>
                    </a:p>
                  </a:txBody>
                  <a:tcPr/>
                </a:tc>
                <a:tc hMerge="1">
                  <a:txBody>
                    <a:bodyPr/>
                    <a:lstStyle/>
                    <a:p>
                      <a:endParaRPr lang="en-GB"/>
                    </a:p>
                  </a:txBody>
                  <a:tcPr/>
                </a:tc>
                <a:tc hMerge="1">
                  <a:txBody>
                    <a:bodyPr/>
                    <a:lstStyle/>
                    <a:p>
                      <a:r>
                        <a:rPr lang="en-GB" sz="1800">
                          <a:latin typeface="Lato" panose="020F0502020204030203" pitchFamily="34" charset="0"/>
                          <a:ea typeface="Lato" panose="020F0502020204030203" pitchFamily="34" charset="0"/>
                          <a:cs typeface="Lato" panose="020F0502020204030203" pitchFamily="34" charset="0"/>
                        </a:rPr>
                        <a:t>Key issue for committee discussion</a:t>
                      </a:r>
                    </a:p>
                  </a:txBody>
                  <a:tcPr/>
                </a:tc>
                <a:tc>
                  <a:txBody>
                    <a:bodyPr/>
                    <a:lstStyle/>
                    <a:p>
                      <a:pPr algn="ctr"/>
                      <a:r>
                        <a:rPr lang="en-GB" sz="1800">
                          <a:latin typeface="Arial" panose="020B0604020202020204" pitchFamily="34" charset="0"/>
                          <a:ea typeface="Lato"/>
                          <a:cs typeface="Arial" panose="020B0604020202020204" pitchFamily="34" charset="0"/>
                        </a:rPr>
                        <a:t>ICER impact</a:t>
                      </a:r>
                    </a:p>
                  </a:txBody>
                  <a:tcPr/>
                </a:tc>
                <a:extLst>
                  <a:ext uri="{0D108BD9-81ED-4DB2-BD59-A6C34878D82A}">
                    <a16:rowId xmlns:a16="http://schemas.microsoft.com/office/drawing/2014/main" val="2647452487"/>
                  </a:ext>
                </a:extLst>
              </a:tr>
              <a:tr h="703930">
                <a:tc>
                  <a:txBody>
                    <a:bodyPr/>
                    <a:lstStyle/>
                    <a:p>
                      <a:r>
                        <a:rPr lang="en-GB" sz="1800" b="1">
                          <a:latin typeface="Arial" panose="020B0604020202020204" pitchFamily="34" charset="0"/>
                        </a:rPr>
                        <a:t>Decision problem</a:t>
                      </a:r>
                      <a:endParaRPr lang="en-GB" sz="1800" b="1">
                        <a:latin typeface="Arial" panose="020B0604020202020204" pitchFamily="34" charset="0"/>
                        <a:ea typeface="Lato" panose="020F0502020204030203" pitchFamily="34" charset="0"/>
                        <a:cs typeface="Arial" panose="020B0604020202020204" pitchFamily="34" charset="0"/>
                      </a:endParaRPr>
                    </a:p>
                  </a:txBody>
                  <a:tcPr anchor="ctr"/>
                </a:tc>
                <a:tc>
                  <a:txBody>
                    <a:bodyPr/>
                    <a:lstStyle/>
                    <a:p>
                      <a:pPr marL="0" indent="0" algn="ctr">
                        <a:buFont typeface="Arial" panose="020B0604020202020204" pitchFamily="34" charset="0"/>
                        <a:buNone/>
                      </a:pPr>
                      <a:r>
                        <a:rPr lang="en-GB" sz="1800">
                          <a:latin typeface="Arial" panose="020B0604020202020204" pitchFamily="34" charset="0"/>
                          <a:ea typeface="Lato" panose="020F0502020204030203" pitchFamily="34" charset="0"/>
                          <a:cs typeface="Arial" panose="020B0604020202020204" pitchFamily="34" charset="0"/>
                        </a:rPr>
                        <a:t>1</a:t>
                      </a:r>
                    </a:p>
                    <a:p>
                      <a:pPr marL="0" indent="0" algn="ctr">
                        <a:buFont typeface="Arial" panose="020B0604020202020204" pitchFamily="34" charset="0"/>
                        <a:buNone/>
                      </a:pPr>
                      <a:endParaRPr lang="en-GB" sz="1800">
                        <a:latin typeface="Arial" panose="020B0604020202020204" pitchFamily="34" charset="0"/>
                        <a:ea typeface="Lato"/>
                        <a:cs typeface="Arial" panose="020B0604020202020204" pitchFamily="34" charset="0"/>
                      </a:endParaRP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a:solidFill>
                            <a:srgbClr val="000000"/>
                          </a:solidFill>
                          <a:latin typeface="Arial" panose="020B0604020202020204" pitchFamily="34" charset="0"/>
                          <a:ea typeface="Lato"/>
                          <a:cs typeface="Arial" panose="020B0604020202020204" pitchFamily="34" charset="0"/>
                        </a:rPr>
                        <a:t>Is the company’s positioning of cabozantinib appropriate?</a:t>
                      </a:r>
                      <a:endParaRPr lang="en-GB" sz="1800">
                        <a:solidFill>
                          <a:srgbClr val="000000"/>
                        </a:solidFill>
                        <a:latin typeface="Arial" panose="020B0604020202020204" pitchFamily="34" charset="0"/>
                        <a:ea typeface="Lato"/>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800">
                          <a:solidFill>
                            <a:srgbClr val="000000"/>
                          </a:solidFill>
                          <a:latin typeface="Arial" panose="020B0604020202020204" pitchFamily="34" charset="0"/>
                          <a:ea typeface="Lato"/>
                          <a:cs typeface="Arial" panose="020B0604020202020204" pitchFamily="34" charset="0"/>
                        </a:rPr>
                        <a:t>- If not, are PRRT, everolimus or sunitinib relevant comparators? </a:t>
                      </a:r>
                      <a:endParaRPr kumimoji="0" lang="en-GB" sz="1800" b="0" i="0" u="none" strike="noStrike" kern="1200" cap="none" spc="0" normalizeH="0" baseline="0" noProof="0">
                        <a:ln>
                          <a:noFill/>
                        </a:ln>
                        <a:solidFill>
                          <a:srgbClr val="000000"/>
                        </a:solidFill>
                        <a:effectLst/>
                        <a:uLnTx/>
                        <a:uFillTx/>
                        <a:latin typeface="Arial" panose="020B0604020202020204" pitchFamily="34" charset="0"/>
                        <a:ea typeface="Lato"/>
                        <a:cs typeface="Arial" panose="020B0604020202020204" pitchFamily="34" charset="0"/>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GB" sz="1800" b="0" i="0" u="none" strike="noStrike" kern="1200" cap="none" spc="0" normalizeH="0" baseline="0" noProof="0">
                          <a:ln>
                            <a:noFill/>
                          </a:ln>
                          <a:solidFill>
                            <a:srgbClr val="000000"/>
                          </a:solidFill>
                          <a:effectLst/>
                          <a:uLnTx/>
                          <a:uFillTx/>
                          <a:latin typeface="Arial" panose="020B0604020202020204" pitchFamily="34" charset="0"/>
                          <a:ea typeface="Lato"/>
                          <a:cs typeface="Arial" panose="020B0604020202020204" pitchFamily="34" charset="0"/>
                        </a:rPr>
                        <a:t>Large</a:t>
                      </a:r>
                    </a:p>
                  </a:txBody>
                  <a:tcPr anchor="ctr"/>
                </a:tc>
                <a:extLst>
                  <a:ext uri="{0D108BD9-81ED-4DB2-BD59-A6C34878D82A}">
                    <a16:rowId xmlns:a16="http://schemas.microsoft.com/office/drawing/2014/main" val="925366874"/>
                  </a:ext>
                </a:extLst>
              </a:tr>
              <a:tr h="480005">
                <a:tc rowSpan="2">
                  <a:txBody>
                    <a:bodyPr/>
                    <a:lstStyle/>
                    <a:p>
                      <a:r>
                        <a:rPr lang="en-GB" sz="1800" b="1">
                          <a:latin typeface="Arial" panose="020B0604020202020204" pitchFamily="34" charset="0"/>
                        </a:rPr>
                        <a:t>Clinical effectiveness</a:t>
                      </a:r>
                      <a:endParaRPr lang="en-GB" sz="1800" b="1">
                        <a:latin typeface="Arial" panose="020B0604020202020204" pitchFamily="34" charset="0"/>
                        <a:ea typeface="Lato" panose="020F0502020204030203" pitchFamily="34" charset="0"/>
                        <a:cs typeface="Arial" panose="020B0604020202020204" pitchFamily="34" charset="0"/>
                      </a:endParaRPr>
                    </a:p>
                  </a:txBody>
                  <a:tcPr anchor="ctr"/>
                </a:tc>
                <a:tc>
                  <a:txBody>
                    <a:bodyPr/>
                    <a:lstStyle/>
                    <a:p>
                      <a:pPr marL="0" indent="0" algn="ctr">
                        <a:buFont typeface="Arial" panose="020B0604020202020204" pitchFamily="34" charset="0"/>
                        <a:buNone/>
                      </a:pPr>
                      <a:r>
                        <a:rPr lang="en-GB" sz="1800">
                          <a:latin typeface="Arial" panose="020B0604020202020204" pitchFamily="34" charset="0"/>
                          <a:ea typeface="Lato"/>
                          <a:cs typeface="Arial" panose="020B0604020202020204" pitchFamily="34" charset="0"/>
                        </a:rPr>
                        <a:t>2</a:t>
                      </a:r>
                    </a:p>
                  </a:txBody>
                  <a:tcPr anchor="ctr"/>
                </a:tc>
                <a:tc>
                  <a:txBody>
                    <a:bodyPr/>
                    <a:lstStyle/>
                    <a:p>
                      <a:pPr marL="0" indent="0">
                        <a:buFont typeface="Arial" panose="020B0604020202020204" pitchFamily="34" charset="0"/>
                        <a:buNone/>
                      </a:pPr>
                      <a:r>
                        <a:rPr lang="en-GB">
                          <a:solidFill>
                            <a:srgbClr val="000000"/>
                          </a:solidFill>
                          <a:latin typeface="Arial" panose="020B0604020202020204" pitchFamily="34" charset="0"/>
                          <a:ea typeface="Lato"/>
                          <a:cs typeface="Arial" panose="020B0604020202020204" pitchFamily="34" charset="0"/>
                        </a:rPr>
                        <a:t>Is it appropriate to group lung NETs with other extra-pancreatic NETS?</a:t>
                      </a:r>
                    </a:p>
                  </a:txBody>
                  <a:tcPr anchor="ctr"/>
                </a:tc>
                <a:tc>
                  <a:txBody>
                    <a:bodyPr/>
                    <a:lstStyle/>
                    <a:p>
                      <a:pPr marL="0" indent="0">
                        <a:buFont typeface="Arial" panose="020B0604020202020204" pitchFamily="34" charset="0"/>
                        <a:buNone/>
                      </a:pPr>
                      <a:r>
                        <a:rPr lang="en-GB">
                          <a:solidFill>
                            <a:srgbClr val="000000"/>
                          </a:solidFill>
                          <a:latin typeface="Arial" panose="020B0604020202020204" pitchFamily="34" charset="0"/>
                          <a:ea typeface="Lato"/>
                          <a:cs typeface="Arial" panose="020B0604020202020204" pitchFamily="34" charset="0"/>
                        </a:rPr>
                        <a:t>Large</a:t>
                      </a:r>
                    </a:p>
                  </a:txBody>
                  <a:tcPr anchor="ctr"/>
                </a:tc>
                <a:extLst>
                  <a:ext uri="{0D108BD9-81ED-4DB2-BD59-A6C34878D82A}">
                    <a16:rowId xmlns:a16="http://schemas.microsoft.com/office/drawing/2014/main" val="1874811345"/>
                  </a:ext>
                </a:extLst>
              </a:tr>
              <a:tr h="456416">
                <a:tc vMerge="1">
                  <a:txBody>
                    <a:bodyPr/>
                    <a:lstStyle/>
                    <a:p>
                      <a:endParaRPr lang="en-GB" sz="1800" b="1">
                        <a:latin typeface="Arial" panose="020B0604020202020204" pitchFamily="34" charset="0"/>
                        <a:ea typeface="Lato" panose="020F0502020204030203" pitchFamily="34" charset="0"/>
                        <a:cs typeface="Arial" panose="020B0604020202020204" pitchFamily="34" charset="0"/>
                      </a:endParaRPr>
                    </a:p>
                  </a:txBody>
                  <a:tcPr anchor="ctr"/>
                </a:tc>
                <a:tc>
                  <a:txBody>
                    <a:bodyPr/>
                    <a:lstStyle/>
                    <a:p>
                      <a:pPr marL="0" indent="0" algn="ctr">
                        <a:buFont typeface="Arial" panose="020B0604020202020204" pitchFamily="34" charset="0"/>
                        <a:buNone/>
                      </a:pPr>
                      <a:r>
                        <a:rPr lang="en-GB" sz="1800">
                          <a:latin typeface="Arial" panose="020B0604020202020204" pitchFamily="34" charset="0"/>
                          <a:ea typeface="Lato" panose="020F0502020204030203" pitchFamily="34" charset="0"/>
                          <a:cs typeface="Arial" panose="020B0604020202020204" pitchFamily="34" charset="0"/>
                        </a:rPr>
                        <a:t>3</a:t>
                      </a:r>
                    </a:p>
                  </a:txBody>
                  <a:tcPr anchor="ctr"/>
                </a:tc>
                <a:tc>
                  <a:txBody>
                    <a:bodyPr/>
                    <a:lstStyle/>
                    <a:p>
                      <a:r>
                        <a:rPr lang="en-GB">
                          <a:solidFill>
                            <a:schemeClr val="tx1"/>
                          </a:solidFill>
                          <a:latin typeface="Arial" panose="020B0604020202020204" pitchFamily="34" charset="0"/>
                          <a:ea typeface="Lato"/>
                          <a:cs typeface="Arial" panose="020B0604020202020204" pitchFamily="34" charset="0"/>
                        </a:rPr>
                        <a:t>Is there a reason to not use the more mature data cut-off? </a:t>
                      </a:r>
                    </a:p>
                  </a:txBody>
                  <a:tcPr anchor="ctr"/>
                </a:tc>
                <a:tc>
                  <a:txBody>
                    <a:bodyPr/>
                    <a:lstStyle/>
                    <a:p>
                      <a:pPr marL="0" indent="0">
                        <a:buFont typeface="Arial" panose="020B0604020202020204" pitchFamily="34" charset="0"/>
                        <a:buNone/>
                      </a:pPr>
                      <a:r>
                        <a:rPr lang="en-GB" sz="1800">
                          <a:solidFill>
                            <a:schemeClr val="tx1"/>
                          </a:solidFill>
                          <a:latin typeface="Arial" panose="020B0604020202020204" pitchFamily="34" charset="0"/>
                          <a:ea typeface="Lato" panose="020F0502020204030203" pitchFamily="34" charset="0"/>
                          <a:cs typeface="Arial" panose="020B0604020202020204" pitchFamily="34" charset="0"/>
                        </a:rPr>
                        <a:t>Large</a:t>
                      </a:r>
                    </a:p>
                  </a:txBody>
                  <a:tcPr anchor="ctr"/>
                </a:tc>
                <a:extLst>
                  <a:ext uri="{0D108BD9-81ED-4DB2-BD59-A6C34878D82A}">
                    <a16:rowId xmlns:a16="http://schemas.microsoft.com/office/drawing/2014/main" val="61421847"/>
                  </a:ext>
                </a:extLst>
              </a:tr>
              <a:tr h="402246">
                <a:tc rowSpan="6">
                  <a:txBody>
                    <a:bodyPr/>
                    <a:lstStyle/>
                    <a:p>
                      <a:r>
                        <a:rPr lang="en-GB" sz="1800" b="1">
                          <a:latin typeface="Arial" panose="020B0604020202020204" pitchFamily="34" charset="0"/>
                          <a:ea typeface="Lato" panose="020F0502020204030203" pitchFamily="34" charset="0"/>
                          <a:cs typeface="Arial" panose="020B0604020202020204" pitchFamily="34" charset="0"/>
                        </a:rPr>
                        <a:t>Cost effectiveness</a:t>
                      </a:r>
                    </a:p>
                  </a:txBody>
                  <a:tcPr anchor="ctr"/>
                </a:tc>
                <a:tc>
                  <a:txBody>
                    <a:bodyPr/>
                    <a:lstStyle/>
                    <a:p>
                      <a:pPr marL="0" indent="0" algn="ctr">
                        <a:buFont typeface="Arial" panose="020B0604020202020204" pitchFamily="34" charset="0"/>
                        <a:buNone/>
                      </a:pPr>
                      <a:r>
                        <a:rPr lang="en-GB" sz="1800">
                          <a:latin typeface="Arial" panose="020B0604020202020204" pitchFamily="34" charset="0"/>
                          <a:ea typeface="Lato"/>
                          <a:cs typeface="Arial" panose="020B0604020202020204" pitchFamily="34" charset="0"/>
                        </a:rPr>
                        <a:t>4</a:t>
                      </a:r>
                    </a:p>
                  </a:txBody>
                  <a:tcPr anchor="ctr"/>
                </a:tc>
                <a:tc>
                  <a:txBody>
                    <a:bodyPr/>
                    <a:lstStyle/>
                    <a:p>
                      <a:pPr marL="0" indent="0">
                        <a:buFont typeface="Arial" panose="020B0604020202020204" pitchFamily="34" charset="0"/>
                        <a:buNone/>
                      </a:pPr>
                      <a:r>
                        <a:rPr lang="en-GB" sz="1800">
                          <a:solidFill>
                            <a:schemeClr val="tx1"/>
                          </a:solidFill>
                          <a:latin typeface="Arial" panose="020B0604020202020204" pitchFamily="34" charset="0"/>
                          <a:ea typeface="Lato"/>
                          <a:cs typeface="Arial" panose="020B0604020202020204" pitchFamily="34" charset="0"/>
                        </a:rPr>
                        <a:t>Is the company’s or EAG’s modelling approach for PFS more appropriate?</a:t>
                      </a:r>
                    </a:p>
                  </a:txBody>
                  <a:tcPr anchor="ctr"/>
                </a:tc>
                <a:tc>
                  <a:txBody>
                    <a:bodyPr/>
                    <a:lstStyle/>
                    <a:p>
                      <a:pPr marL="0" indent="0">
                        <a:buFont typeface="Arial" panose="020B0604020202020204" pitchFamily="34" charset="0"/>
                        <a:buNone/>
                      </a:pPr>
                      <a:r>
                        <a:rPr lang="en-GB" sz="1800">
                          <a:solidFill>
                            <a:schemeClr val="tx1"/>
                          </a:solidFill>
                          <a:latin typeface="Arial" panose="020B0604020202020204" pitchFamily="34" charset="0"/>
                          <a:ea typeface="Lato"/>
                          <a:cs typeface="Arial" panose="020B0604020202020204" pitchFamily="34" charset="0"/>
                        </a:rPr>
                        <a:t>Small</a:t>
                      </a:r>
                    </a:p>
                  </a:txBody>
                  <a:tcPr anchor="ctr"/>
                </a:tc>
                <a:extLst>
                  <a:ext uri="{0D108BD9-81ED-4DB2-BD59-A6C34878D82A}">
                    <a16:rowId xmlns:a16="http://schemas.microsoft.com/office/drawing/2014/main" val="3737238523"/>
                  </a:ext>
                </a:extLst>
              </a:tr>
              <a:tr h="402246">
                <a:tc vMerge="1">
                  <a:txBody>
                    <a:bodyPr/>
                    <a:lstStyle/>
                    <a:p>
                      <a:endParaRPr lang="en-GB" sz="1800" b="1">
                        <a:latin typeface="Arial" panose="020B0604020202020204" pitchFamily="34" charset="0"/>
                        <a:ea typeface="Lato" panose="020F0502020204030203" pitchFamily="34" charset="0"/>
                        <a:cs typeface="Arial" panose="020B0604020202020204" pitchFamily="34" charset="0"/>
                      </a:endParaRPr>
                    </a:p>
                  </a:txBody>
                  <a:tcPr anchor="ctr"/>
                </a:tc>
                <a:tc>
                  <a:txBody>
                    <a:bodyPr/>
                    <a:lstStyle/>
                    <a:p>
                      <a:pPr marL="0" indent="0" algn="ctr">
                        <a:buFont typeface="Arial" panose="020B0604020202020204" pitchFamily="34" charset="0"/>
                        <a:buNone/>
                      </a:pPr>
                      <a:r>
                        <a:rPr lang="en-GB" sz="1800">
                          <a:latin typeface="Arial" panose="020B0604020202020204" pitchFamily="34" charset="0"/>
                          <a:ea typeface="Lato"/>
                          <a:cs typeface="Arial" panose="020B0604020202020204" pitchFamily="34" charset="0"/>
                        </a:rPr>
                        <a:t>5</a:t>
                      </a:r>
                    </a:p>
                  </a:txBody>
                  <a:tcPr anchor="ctr"/>
                </a:tc>
                <a:tc>
                  <a:txBody>
                    <a:bodyPr/>
                    <a:lstStyle/>
                    <a:p>
                      <a:pPr marL="0" indent="0">
                        <a:buFont typeface="Arial" panose="020B0604020202020204" pitchFamily="34" charset="0"/>
                        <a:buNone/>
                      </a:pPr>
                      <a:r>
                        <a:rPr lang="en-GB" sz="1800">
                          <a:solidFill>
                            <a:schemeClr val="tx1"/>
                          </a:solidFill>
                          <a:latin typeface="Arial" panose="020B0604020202020204" pitchFamily="34" charset="0"/>
                          <a:ea typeface="Lato"/>
                          <a:cs typeface="Arial" panose="020B0604020202020204" pitchFamily="34" charset="0"/>
                        </a:rPr>
                        <a:t>Is the company’s or EAG’s modelling approach for OS more appropriate?</a:t>
                      </a:r>
                    </a:p>
                  </a:txBody>
                  <a:tcPr anchor="ctr"/>
                </a:tc>
                <a:tc>
                  <a:txBody>
                    <a:bodyPr/>
                    <a:lstStyle/>
                    <a:p>
                      <a:pPr marL="0" indent="0">
                        <a:buFont typeface="Arial" panose="020B0604020202020204" pitchFamily="34" charset="0"/>
                        <a:buNone/>
                      </a:pPr>
                      <a:r>
                        <a:rPr lang="en-GB" sz="1800">
                          <a:solidFill>
                            <a:schemeClr val="tx1"/>
                          </a:solidFill>
                          <a:latin typeface="Arial" panose="020B0604020202020204" pitchFamily="34" charset="0"/>
                          <a:ea typeface="Lato"/>
                          <a:cs typeface="Arial" panose="020B0604020202020204" pitchFamily="34" charset="0"/>
                        </a:rPr>
                        <a:t>Large</a:t>
                      </a:r>
                    </a:p>
                  </a:txBody>
                  <a:tcPr anchor="ctr"/>
                </a:tc>
                <a:extLst>
                  <a:ext uri="{0D108BD9-81ED-4DB2-BD59-A6C34878D82A}">
                    <a16:rowId xmlns:a16="http://schemas.microsoft.com/office/drawing/2014/main" val="2063710931"/>
                  </a:ext>
                </a:extLst>
              </a:tr>
              <a:tr h="358432">
                <a:tc vMerge="1">
                  <a:txBody>
                    <a:bodyPr/>
                    <a:lstStyle/>
                    <a:p>
                      <a:endParaRPr lang="en-GB"/>
                    </a:p>
                  </a:txBody>
                  <a:tcPr/>
                </a:tc>
                <a:tc>
                  <a:txBody>
                    <a:bodyPr/>
                    <a:lstStyle/>
                    <a:p>
                      <a:pPr marL="0" indent="0" algn="ctr">
                        <a:buFont typeface="Arial" panose="020B0604020202020204" pitchFamily="34" charset="0"/>
                        <a:buNone/>
                      </a:pPr>
                      <a:r>
                        <a:rPr lang="en-GB" sz="1800">
                          <a:latin typeface="Arial" panose="020B0604020202020204" pitchFamily="34" charset="0"/>
                          <a:ea typeface="Lato"/>
                          <a:cs typeface="Arial" panose="020B0604020202020204" pitchFamily="34" charset="0"/>
                        </a:rPr>
                        <a:t>6</a:t>
                      </a:r>
                    </a:p>
                  </a:txBody>
                  <a:tcPr anchor="ctr"/>
                </a:tc>
                <a:tc>
                  <a:txBody>
                    <a:bodyPr/>
                    <a:lstStyle/>
                    <a:p>
                      <a:pPr marL="0" indent="0">
                        <a:buFont typeface="Arial" panose="020B0604020202020204" pitchFamily="34" charset="0"/>
                        <a:buNone/>
                      </a:pPr>
                      <a:r>
                        <a:rPr lang="en-GB" sz="1800">
                          <a:solidFill>
                            <a:schemeClr val="tx1"/>
                          </a:solidFill>
                          <a:latin typeface="Arial" panose="020B0604020202020204" pitchFamily="34" charset="0"/>
                          <a:ea typeface="Lato"/>
                          <a:cs typeface="Arial" panose="020B0604020202020204" pitchFamily="34" charset="0"/>
                        </a:rPr>
                        <a:t>Is it appropriate to consider HR of 1 for all comparisons?</a:t>
                      </a:r>
                    </a:p>
                  </a:txBody>
                  <a:tcPr anchor="ctr"/>
                </a:tc>
                <a:tc>
                  <a:txBody>
                    <a:bodyPr/>
                    <a:lstStyle/>
                    <a:p>
                      <a:pPr marL="0" indent="0">
                        <a:buFont typeface="Arial" panose="020B0604020202020204" pitchFamily="34" charset="0"/>
                        <a:buNone/>
                      </a:pPr>
                      <a:r>
                        <a:rPr lang="en-GB" sz="1800">
                          <a:solidFill>
                            <a:schemeClr val="tx1"/>
                          </a:solidFill>
                          <a:latin typeface="Arial" panose="020B0604020202020204" pitchFamily="34" charset="0"/>
                          <a:ea typeface="Lato"/>
                          <a:cs typeface="Arial" panose="020B0604020202020204" pitchFamily="34" charset="0"/>
                        </a:rPr>
                        <a:t>Large</a:t>
                      </a:r>
                    </a:p>
                  </a:txBody>
                  <a:tcPr anchor="ctr"/>
                </a:tc>
                <a:extLst>
                  <a:ext uri="{0D108BD9-81ED-4DB2-BD59-A6C34878D82A}">
                    <a16:rowId xmlns:a16="http://schemas.microsoft.com/office/drawing/2014/main" val="2526729791"/>
                  </a:ext>
                </a:extLst>
              </a:tr>
              <a:tr h="402246">
                <a:tc vMerge="1">
                  <a:txBody>
                    <a:bodyPr/>
                    <a:lstStyle/>
                    <a:p>
                      <a:endParaRPr lang="en-GB"/>
                    </a:p>
                  </a:txBody>
                  <a:tcPr/>
                </a:tc>
                <a:tc>
                  <a:txBody>
                    <a:bodyPr/>
                    <a:lstStyle/>
                    <a:p>
                      <a:pPr marL="0" indent="0" algn="ctr">
                        <a:buFont typeface="Arial" panose="020B0604020202020204" pitchFamily="34" charset="0"/>
                        <a:buNone/>
                      </a:pPr>
                      <a:r>
                        <a:rPr lang="en-GB" sz="1800">
                          <a:latin typeface="Arial" panose="020B0604020202020204" pitchFamily="34" charset="0"/>
                          <a:ea typeface="Lato"/>
                          <a:cs typeface="Arial" panose="020B0604020202020204" pitchFamily="34" charset="0"/>
                        </a:rPr>
                        <a:t>7</a:t>
                      </a:r>
                    </a:p>
                  </a:txBody>
                  <a:tcPr anchor="ctr"/>
                </a:tc>
                <a:tc>
                  <a:txBody>
                    <a:bodyPr/>
                    <a:lstStyle/>
                    <a:p>
                      <a:pPr marL="0" indent="0">
                        <a:buFont typeface="Arial" panose="020B0604020202020204" pitchFamily="34" charset="0"/>
                        <a:buNone/>
                      </a:pPr>
                      <a:r>
                        <a:rPr lang="en-GB" sz="1800">
                          <a:solidFill>
                            <a:schemeClr val="tx1"/>
                          </a:solidFill>
                          <a:latin typeface="Arial" panose="020B0604020202020204" pitchFamily="34" charset="0"/>
                          <a:ea typeface="Lato"/>
                          <a:cs typeface="Arial" panose="020B0604020202020204" pitchFamily="34" charset="0"/>
                        </a:rPr>
                        <a:t>Which progression-free and progressed-disease utility values are appropriate?</a:t>
                      </a:r>
                    </a:p>
                  </a:txBody>
                  <a:tcPr anchor="ctr"/>
                </a:tc>
                <a:tc>
                  <a:txBody>
                    <a:bodyPr/>
                    <a:lstStyle/>
                    <a:p>
                      <a:pPr marL="0" indent="0">
                        <a:buFont typeface="Arial" panose="020B0604020202020204" pitchFamily="34" charset="0"/>
                        <a:buNone/>
                      </a:pPr>
                      <a:r>
                        <a:rPr lang="en-GB" sz="1800">
                          <a:solidFill>
                            <a:schemeClr val="tx1"/>
                          </a:solidFill>
                          <a:latin typeface="Arial" panose="020B0604020202020204" pitchFamily="34" charset="0"/>
                          <a:ea typeface="Lato"/>
                          <a:cs typeface="Arial" panose="020B0604020202020204" pitchFamily="34" charset="0"/>
                        </a:rPr>
                        <a:t>Small</a:t>
                      </a:r>
                    </a:p>
                  </a:txBody>
                  <a:tcPr anchor="ctr"/>
                </a:tc>
                <a:extLst>
                  <a:ext uri="{0D108BD9-81ED-4DB2-BD59-A6C34878D82A}">
                    <a16:rowId xmlns:a16="http://schemas.microsoft.com/office/drawing/2014/main" val="3845169630"/>
                  </a:ext>
                </a:extLst>
              </a:tr>
              <a:tr h="408702">
                <a:tc vMerge="1">
                  <a:txBody>
                    <a:bodyPr/>
                    <a:lstStyle/>
                    <a:p>
                      <a:endParaRPr lang="en-GB"/>
                    </a:p>
                  </a:txBody>
                  <a:tcPr/>
                </a:tc>
                <a:tc>
                  <a:txBody>
                    <a:bodyPr/>
                    <a:lstStyle/>
                    <a:p>
                      <a:pPr marL="0" indent="0" algn="ctr">
                        <a:buFont typeface="Arial" panose="020B0604020202020204" pitchFamily="34" charset="0"/>
                        <a:buNone/>
                      </a:pPr>
                      <a:r>
                        <a:rPr lang="en-GB" sz="1800">
                          <a:latin typeface="Arial" panose="020B0604020202020204" pitchFamily="34" charset="0"/>
                          <a:ea typeface="Lato"/>
                          <a:cs typeface="Arial" panose="020B0604020202020204" pitchFamily="34" charset="0"/>
                        </a:rPr>
                        <a:t>8</a:t>
                      </a:r>
                    </a:p>
                  </a:txBody>
                  <a:tcPr anchor="ctr"/>
                </a:tc>
                <a:tc>
                  <a:txBody>
                    <a:bodyPr/>
                    <a:lstStyle/>
                    <a:p>
                      <a:pPr marL="0" indent="0">
                        <a:buFont typeface="Arial" panose="020B0604020202020204" pitchFamily="34" charset="0"/>
                        <a:buNone/>
                      </a:pPr>
                      <a:r>
                        <a:rPr lang="en-GB" sz="1800">
                          <a:solidFill>
                            <a:schemeClr val="tx1"/>
                          </a:solidFill>
                          <a:latin typeface="Arial" panose="020B0604020202020204" pitchFamily="34" charset="0"/>
                          <a:ea typeface="Lato"/>
                          <a:cs typeface="Arial" panose="020B0604020202020204" pitchFamily="34" charset="0"/>
                        </a:rPr>
                        <a:t>Which approach to modelling concomitant SSA is more appropriate? </a:t>
                      </a:r>
                    </a:p>
                  </a:txBody>
                  <a:tcPr anchor="ctr"/>
                </a:tc>
                <a:tc>
                  <a:txBody>
                    <a:bodyPr/>
                    <a:lstStyle/>
                    <a:p>
                      <a:pPr marL="0" indent="0">
                        <a:buFont typeface="Arial" panose="020B0604020202020204" pitchFamily="34" charset="0"/>
                        <a:buNone/>
                      </a:pPr>
                      <a:r>
                        <a:rPr lang="en-GB" sz="1800">
                          <a:solidFill>
                            <a:schemeClr val="tx1"/>
                          </a:solidFill>
                          <a:latin typeface="Arial" panose="020B0604020202020204" pitchFamily="34" charset="0"/>
                          <a:ea typeface="Lato"/>
                          <a:cs typeface="Arial" panose="020B0604020202020204" pitchFamily="34" charset="0"/>
                        </a:rPr>
                        <a:t>Large</a:t>
                      </a:r>
                    </a:p>
                  </a:txBody>
                  <a:tcPr anchor="ctr"/>
                </a:tc>
                <a:extLst>
                  <a:ext uri="{0D108BD9-81ED-4DB2-BD59-A6C34878D82A}">
                    <a16:rowId xmlns:a16="http://schemas.microsoft.com/office/drawing/2014/main" val="134528469"/>
                  </a:ext>
                </a:extLst>
              </a:tr>
              <a:tr h="402246">
                <a:tc vMerge="1">
                  <a:txBody>
                    <a:bodyPr/>
                    <a:lstStyle/>
                    <a:p>
                      <a:endParaRPr lang="en-GB"/>
                    </a:p>
                  </a:txBody>
                  <a:tcPr/>
                </a:tc>
                <a:tc>
                  <a:txBody>
                    <a:bodyPr/>
                    <a:lstStyle/>
                    <a:p>
                      <a:pPr marL="0" indent="0" algn="ctr">
                        <a:buFont typeface="Arial" panose="020B0604020202020204" pitchFamily="34" charset="0"/>
                        <a:buNone/>
                      </a:pPr>
                      <a:r>
                        <a:rPr lang="en-GB" sz="1800">
                          <a:latin typeface="Arial" panose="020B0604020202020204" pitchFamily="34" charset="0"/>
                          <a:ea typeface="Lato"/>
                          <a:cs typeface="Arial" panose="020B0604020202020204" pitchFamily="34" charset="0"/>
                        </a:rPr>
                        <a:t>9</a:t>
                      </a:r>
                    </a:p>
                  </a:txBody>
                  <a:tcPr anchor="ctr"/>
                </a:tc>
                <a:tc>
                  <a:txBody>
                    <a:bodyPr/>
                    <a:lstStyle/>
                    <a:p>
                      <a:pPr marL="0" indent="0">
                        <a:buFont typeface="Arial" panose="020B0604020202020204" pitchFamily="34" charset="0"/>
                        <a:buNone/>
                      </a:pPr>
                      <a:r>
                        <a:rPr lang="en-GB" sz="1800">
                          <a:solidFill>
                            <a:schemeClr val="tx1"/>
                          </a:solidFill>
                          <a:latin typeface="Arial" panose="020B0604020202020204" pitchFamily="34" charset="0"/>
                          <a:ea typeface="Lato"/>
                          <a:cs typeface="Arial" panose="020B0604020202020204" pitchFamily="34" charset="0"/>
                        </a:rPr>
                        <a:t>Which approach to modelling subsequent treatments is more appropriate? </a:t>
                      </a:r>
                    </a:p>
                  </a:txBody>
                  <a:tcPr anchor="ctr"/>
                </a:tc>
                <a:tc>
                  <a:txBody>
                    <a:bodyPr/>
                    <a:lstStyle/>
                    <a:p>
                      <a:pPr marL="0" indent="0">
                        <a:buFont typeface="Arial" panose="020B0604020202020204" pitchFamily="34" charset="0"/>
                        <a:buNone/>
                      </a:pPr>
                      <a:r>
                        <a:rPr lang="en-GB" sz="1800">
                          <a:solidFill>
                            <a:schemeClr val="tx1"/>
                          </a:solidFill>
                          <a:latin typeface="Arial" panose="020B0604020202020204" pitchFamily="34" charset="0"/>
                          <a:ea typeface="Lato"/>
                          <a:cs typeface="Arial" panose="020B0604020202020204" pitchFamily="34" charset="0"/>
                        </a:rPr>
                        <a:t>Large</a:t>
                      </a:r>
                    </a:p>
                  </a:txBody>
                  <a:tcPr anchor="ctr"/>
                </a:tc>
                <a:extLst>
                  <a:ext uri="{0D108BD9-81ED-4DB2-BD59-A6C34878D82A}">
                    <a16:rowId xmlns:a16="http://schemas.microsoft.com/office/drawing/2014/main" val="2608652742"/>
                  </a:ext>
                </a:extLst>
              </a:tr>
            </a:tbl>
          </a:graphicData>
        </a:graphic>
      </p:graphicFrame>
    </p:spTree>
    <p:extLst>
      <p:ext uri="{BB962C8B-B14F-4D97-AF65-F5344CB8AC3E}">
        <p14:creationId xmlns:p14="http://schemas.microsoft.com/office/powerpoint/2010/main" val="222591170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vigation 1: Durvalumab with gemcitabine and cisplatin for treating unresectable or advanced biliary tract cancer (ID4031) ">
            <a:extLst>
              <a:ext uri="{FF2B5EF4-FFF2-40B4-BE49-F238E27FC236}">
                <a16:creationId xmlns:a16="http://schemas.microsoft.com/office/drawing/2014/main" id="{4E564872-136A-6EF1-C136-9D122F2CDB4D}"/>
              </a:ext>
            </a:extLst>
          </p:cNvPr>
          <p:cNvSpPr>
            <a:spLocks noGrp="1"/>
          </p:cNvSpPr>
          <p:nvPr>
            <p:ph type="ctrTitle"/>
          </p:nvPr>
        </p:nvSpPr>
        <p:spPr>
          <a:xfrm>
            <a:off x="724988" y="649677"/>
            <a:ext cx="11136812" cy="1841437"/>
          </a:xfrm>
        </p:spPr>
        <p:txBody>
          <a:bodyPr>
            <a:normAutofit/>
          </a:bodyPr>
          <a:lstStyle/>
          <a:p>
            <a:r>
              <a:rPr lang="en-GB" err="1">
                <a:ea typeface="Calibri" panose="020F0502020204030204" pitchFamily="34" charset="0"/>
                <a:cs typeface="Times New Roman" panose="02020603050405020304" pitchFamily="18" charset="0"/>
              </a:rPr>
              <a:t>Cabozantinib</a:t>
            </a:r>
            <a:r>
              <a:rPr lang="en-GB">
                <a:ea typeface="Calibri" panose="020F0502020204030204" pitchFamily="34" charset="0"/>
                <a:cs typeface="Times New Roman" panose="02020603050405020304" pitchFamily="18" charset="0"/>
              </a:rPr>
              <a:t> for treating advanced neuroendocrine tumours that have progressed after systemic treatment </a:t>
            </a:r>
            <a:r>
              <a:rPr lang="en-GB"/>
              <a:t>[ID6474]</a:t>
            </a:r>
          </a:p>
        </p:txBody>
      </p:sp>
      <p:sp>
        <p:nvSpPr>
          <p:cNvPr id="6" name="Guide with 'background' selected">
            <a:extLst>
              <a:ext uri="{FF2B5EF4-FFF2-40B4-BE49-F238E27FC236}">
                <a16:creationId xmlns:a16="http://schemas.microsoft.com/office/drawing/2014/main" id="{68668C8B-7565-C54D-A8DC-3F548530DD8C}"/>
              </a:ext>
            </a:extLst>
          </p:cNvPr>
          <p:cNvSpPr txBox="1">
            <a:spLocks/>
          </p:cNvSpPr>
          <p:nvPr/>
        </p:nvSpPr>
        <p:spPr>
          <a:xfrm>
            <a:off x="724988" y="3205932"/>
            <a:ext cx="10026139" cy="945444"/>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2000" kern="1200">
                <a:solidFill>
                  <a:schemeClr val="bg1"/>
                </a:solidFill>
                <a:latin typeface="Arial" panose="020B0604020202020204" pitchFamily="34" charset="0"/>
                <a:ea typeface="Arial" panose="02000503000000020004" pitchFamily="2" charset="0"/>
                <a:cs typeface="Arial" panose="020B0604020202020204" pitchFamily="34" charset="0"/>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ctr">
              <a:buSzPts val="2400"/>
            </a:pPr>
            <a:r>
              <a:rPr lang="en-GB" sz="6000">
                <a:solidFill>
                  <a:srgbClr val="FF40FF"/>
                </a:solidFill>
              </a:rPr>
              <a:t> </a:t>
            </a:r>
            <a:r>
              <a:rPr lang="en-GB" sz="6000" b="1"/>
              <a:t>Supplementary appendix</a:t>
            </a:r>
          </a:p>
          <a:p>
            <a:endParaRPr lang="en-GB" sz="2800"/>
          </a:p>
        </p:txBody>
      </p:sp>
    </p:spTree>
    <p:extLst>
      <p:ext uri="{BB962C8B-B14F-4D97-AF65-F5344CB8AC3E}">
        <p14:creationId xmlns:p14="http://schemas.microsoft.com/office/powerpoint/2010/main" val="409522208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AEF2E7F-90E6-FC57-EC60-035E320455EB}"/>
              </a:ext>
            </a:extLst>
          </p:cNvPr>
          <p:cNvSpPr>
            <a:spLocks noGrp="1"/>
          </p:cNvSpPr>
          <p:nvPr>
            <p:ph type="title"/>
          </p:nvPr>
        </p:nvSpPr>
        <p:spPr>
          <a:xfrm>
            <a:off x="344894" y="218951"/>
            <a:ext cx="11250785" cy="592817"/>
          </a:xfrm>
        </p:spPr>
        <p:txBody>
          <a:bodyPr/>
          <a:lstStyle/>
          <a:p>
            <a:r>
              <a:rPr lang="en-GB"/>
              <a:t>CABINET and MA relevant populations </a:t>
            </a:r>
          </a:p>
        </p:txBody>
      </p:sp>
      <p:graphicFrame>
        <p:nvGraphicFramePr>
          <p:cNvPr id="2" name="Table 2" descr="Decision problem, including population, intervention, comparators and outcomes">
            <a:extLst>
              <a:ext uri="{FF2B5EF4-FFF2-40B4-BE49-F238E27FC236}">
                <a16:creationId xmlns:a16="http://schemas.microsoft.com/office/drawing/2014/main" id="{B01DA72F-8395-4943-8F13-FDDF03955C2C}"/>
              </a:ext>
            </a:extLst>
          </p:cNvPr>
          <p:cNvGraphicFramePr>
            <a:graphicFrameLocks noGrp="1"/>
          </p:cNvGraphicFramePr>
          <p:nvPr>
            <p:extLst>
              <p:ext uri="{D42A27DB-BD31-4B8C-83A1-F6EECF244321}">
                <p14:modId xmlns:p14="http://schemas.microsoft.com/office/powerpoint/2010/main" val="1942340017"/>
              </p:ext>
            </p:extLst>
          </p:nvPr>
        </p:nvGraphicFramePr>
        <p:xfrm>
          <a:off x="344895" y="990600"/>
          <a:ext cx="11250785" cy="4673598"/>
        </p:xfrm>
        <a:graphic>
          <a:graphicData uri="http://schemas.openxmlformats.org/drawingml/2006/table">
            <a:tbl>
              <a:tblPr firstRow="1" bandRow="1">
                <a:tableStyleId>{21E4AEA4-8DFA-4A89-87EB-49C32662AFE0}</a:tableStyleId>
              </a:tblPr>
              <a:tblGrid>
                <a:gridCol w="3223805">
                  <a:extLst>
                    <a:ext uri="{9D8B030D-6E8A-4147-A177-3AD203B41FA5}">
                      <a16:colId xmlns:a16="http://schemas.microsoft.com/office/drawing/2014/main" val="2557443117"/>
                    </a:ext>
                  </a:extLst>
                </a:gridCol>
                <a:gridCol w="6511731">
                  <a:extLst>
                    <a:ext uri="{9D8B030D-6E8A-4147-A177-3AD203B41FA5}">
                      <a16:colId xmlns:a16="http://schemas.microsoft.com/office/drawing/2014/main" val="2099736096"/>
                    </a:ext>
                  </a:extLst>
                </a:gridCol>
                <a:gridCol w="1515249">
                  <a:extLst>
                    <a:ext uri="{9D8B030D-6E8A-4147-A177-3AD203B41FA5}">
                      <a16:colId xmlns:a16="http://schemas.microsoft.com/office/drawing/2014/main" val="3625745361"/>
                    </a:ext>
                  </a:extLst>
                </a:gridCol>
              </a:tblGrid>
              <a:tr h="838851">
                <a:tc>
                  <a:txBody>
                    <a:bodyPr/>
                    <a:lstStyle/>
                    <a:p>
                      <a:r>
                        <a:rPr lang="en-GB" sz="1800">
                          <a:solidFill>
                            <a:schemeClr val="bg1"/>
                          </a:solidFill>
                          <a:latin typeface="Arial" panose="020B0604020202020204" pitchFamily="34" charset="0"/>
                          <a:ea typeface="Lato" panose="020F0502020204030203" pitchFamily="34" charset="0"/>
                          <a:cs typeface="Arial" panose="020B0604020202020204" pitchFamily="34" charset="0"/>
                        </a:rPr>
                        <a:t>CABINET</a:t>
                      </a:r>
                    </a:p>
                    <a:p>
                      <a:endParaRPr lang="en-GB" sz="1800">
                        <a:solidFill>
                          <a:schemeClr val="bg1"/>
                        </a:solidFill>
                        <a:latin typeface="Arial" panose="020B0604020202020204" pitchFamily="34" charset="0"/>
                        <a:ea typeface="Lato" panose="020F0502020204030203"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en-GB" sz="1800">
                          <a:latin typeface="Arial" panose="020B0604020202020204" pitchFamily="34" charset="0"/>
                          <a:ea typeface="Lato" panose="020F0502020204030203" pitchFamily="34" charset="0"/>
                          <a:cs typeface="Arial" panose="020B0604020202020204" pitchFamily="34" charset="0"/>
                        </a:rPr>
                        <a:t>Positioning for population</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GB" sz="1800">
                          <a:latin typeface="Arial" panose="020B0604020202020204" pitchFamily="34" charset="0"/>
                          <a:ea typeface="Lato" panose="020F0502020204030203" pitchFamily="34" charset="0"/>
                          <a:cs typeface="Arial" panose="020B0604020202020204" pitchFamily="34" charset="0"/>
                        </a:rPr>
                        <a:t>Comparator</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887193136"/>
                  </a:ext>
                </a:extLst>
              </a:tr>
              <a:tr h="838851">
                <a:tc>
                  <a:txBody>
                    <a:bodyPr/>
                    <a:lstStyle/>
                    <a:p>
                      <a:pPr algn="l"/>
                      <a:r>
                        <a:rPr lang="en-GB" sz="1800" b="1">
                          <a:solidFill>
                            <a:schemeClr val="tx1"/>
                          </a:solidFill>
                          <a:latin typeface="Arial" panose="020B0604020202020204" pitchFamily="34" charset="0"/>
                          <a:ea typeface="Lato" panose="020F0502020204030203" pitchFamily="34" charset="0"/>
                          <a:cs typeface="Arial" panose="020B0604020202020204" pitchFamily="34" charset="0"/>
                        </a:rPr>
                        <a:t>Heavily pretreated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342900" indent="-342900">
                        <a:buFont typeface="Arial" panose="020B0604020202020204" pitchFamily="34" charset="0"/>
                        <a:buChar char="•"/>
                      </a:pPr>
                      <a:r>
                        <a:rPr lang="en-GB" sz="1800" b="0">
                          <a:solidFill>
                            <a:schemeClr val="tx1"/>
                          </a:solidFill>
                          <a:latin typeface="Arial" panose="020B0604020202020204" pitchFamily="34" charset="0"/>
                          <a:ea typeface="Lato" panose="020F0502020204030203" pitchFamily="34" charset="0"/>
                          <a:cs typeface="Arial" panose="020B0604020202020204" pitchFamily="34" charset="0"/>
                        </a:rPr>
                        <a:t>4</a:t>
                      </a:r>
                      <a:r>
                        <a:rPr lang="en-GB" sz="1800" b="0" baseline="30000">
                          <a:solidFill>
                            <a:schemeClr val="tx1"/>
                          </a:solidFill>
                          <a:latin typeface="Arial" panose="020B0604020202020204" pitchFamily="34" charset="0"/>
                          <a:ea typeface="Lato" panose="020F0502020204030203" pitchFamily="34" charset="0"/>
                          <a:cs typeface="Arial" panose="020B0604020202020204" pitchFamily="34" charset="0"/>
                        </a:rPr>
                        <a:t>th </a:t>
                      </a:r>
                      <a:r>
                        <a:rPr lang="en-GB" sz="1800" b="0" baseline="0">
                          <a:solidFill>
                            <a:schemeClr val="tx1"/>
                          </a:solidFill>
                          <a:latin typeface="Arial" panose="020B0604020202020204" pitchFamily="34" charset="0"/>
                          <a:ea typeface="Lato" panose="020F0502020204030203" pitchFamily="34" charset="0"/>
                          <a:cs typeface="Arial" panose="020B0604020202020204" pitchFamily="34" charset="0"/>
                        </a:rPr>
                        <a:t>or later line for </a:t>
                      </a:r>
                      <a:r>
                        <a:rPr lang="en-GB" sz="1800" b="0" baseline="0" err="1">
                          <a:solidFill>
                            <a:schemeClr val="tx1"/>
                          </a:solidFill>
                          <a:latin typeface="Arial" panose="020B0604020202020204" pitchFamily="34" charset="0"/>
                          <a:ea typeface="Lato" panose="020F0502020204030203" pitchFamily="34" charset="0"/>
                          <a:cs typeface="Arial" panose="020B0604020202020204" pitchFamily="34" charset="0"/>
                        </a:rPr>
                        <a:t>pNETs</a:t>
                      </a:r>
                      <a:endParaRPr lang="en-GB" sz="1800" b="0" baseline="0">
                        <a:solidFill>
                          <a:schemeClr val="tx1"/>
                        </a:solidFill>
                        <a:latin typeface="Arial" panose="020B0604020202020204" pitchFamily="34" charset="0"/>
                        <a:ea typeface="Lato" panose="020F0502020204030203" pitchFamily="34" charset="0"/>
                        <a:cs typeface="Arial" panose="020B0604020202020204" pitchFamily="34" charset="0"/>
                      </a:endParaRPr>
                    </a:p>
                    <a:p>
                      <a:pPr marL="342900" indent="-342900">
                        <a:buFont typeface="Arial" panose="020B0604020202020204" pitchFamily="34" charset="0"/>
                        <a:buChar char="•"/>
                      </a:pPr>
                      <a:r>
                        <a:rPr lang="en-GB" sz="1800" b="0" baseline="0">
                          <a:solidFill>
                            <a:schemeClr val="tx1"/>
                          </a:solidFill>
                          <a:latin typeface="Arial" panose="020B0604020202020204" pitchFamily="34" charset="0"/>
                          <a:ea typeface="Lato" panose="020F0502020204030203" pitchFamily="34" charset="0"/>
                          <a:cs typeface="Arial" panose="020B0604020202020204" pitchFamily="34" charset="0"/>
                        </a:rPr>
                        <a:t>3</a:t>
                      </a:r>
                      <a:r>
                        <a:rPr lang="en-GB" sz="1800" b="0" baseline="30000">
                          <a:solidFill>
                            <a:schemeClr val="tx1"/>
                          </a:solidFill>
                          <a:latin typeface="Arial" panose="020B0604020202020204" pitchFamily="34" charset="0"/>
                          <a:ea typeface="Lato" panose="020F0502020204030203" pitchFamily="34" charset="0"/>
                          <a:cs typeface="Arial" panose="020B0604020202020204" pitchFamily="34" charset="0"/>
                        </a:rPr>
                        <a:t>rd</a:t>
                      </a:r>
                      <a:r>
                        <a:rPr lang="en-GB" sz="1800" b="0" baseline="0">
                          <a:solidFill>
                            <a:schemeClr val="tx1"/>
                          </a:solidFill>
                          <a:latin typeface="Arial" panose="020B0604020202020204" pitchFamily="34" charset="0"/>
                          <a:ea typeface="Lato" panose="020F0502020204030203" pitchFamily="34" charset="0"/>
                          <a:cs typeface="Arial" panose="020B0604020202020204" pitchFamily="34" charset="0"/>
                        </a:rPr>
                        <a:t> or later line of systemic therapy for epNETs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GB" sz="1800">
                          <a:effectLst/>
                          <a:latin typeface="Arial" panose="020B0604020202020204" pitchFamily="34" charset="0"/>
                          <a:ea typeface="Lato" panose="020F0502020204030203" pitchFamily="34" charset="0"/>
                          <a:cs typeface="Arial" panose="020B0604020202020204" pitchFamily="34" charset="0"/>
                        </a:rPr>
                        <a:t>BSC</a:t>
                      </a:r>
                      <a:endParaRPr lang="en-GB" sz="1800">
                        <a:latin typeface="Arial" panose="020B0604020202020204" pitchFamily="34" charset="0"/>
                        <a:ea typeface="Lato" panose="020F0502020204030203"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652339764"/>
                  </a:ext>
                </a:extLst>
              </a:tr>
              <a:tr h="479343">
                <a:tc gridSpan="3">
                  <a:txBody>
                    <a:bodyPr/>
                    <a:lstStyle/>
                    <a:p>
                      <a:pPr algn="l"/>
                      <a:r>
                        <a:rPr lang="en-GB" sz="1800" b="1">
                          <a:solidFill>
                            <a:schemeClr val="tx1"/>
                          </a:solidFill>
                          <a:latin typeface="Arial" panose="020B0604020202020204" pitchFamily="34" charset="0"/>
                          <a:ea typeface="Lato" panose="020F0502020204030203" pitchFamily="34" charset="0"/>
                          <a:cs typeface="Arial" panose="020B0604020202020204" pitchFamily="34" charset="0"/>
                        </a:rPr>
                        <a:t>Less heavily pretreated population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c hMerge="1">
                  <a:txBody>
                    <a:bodyPr/>
                    <a:lstStyle/>
                    <a:p>
                      <a:endParaRPr lang="en-GB"/>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800">
                        <a:latin typeface="Arial" panose="020B0604020202020204" pitchFamily="34" charset="0"/>
                        <a:ea typeface="Lato" panose="020F0502020204030203"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183169567"/>
                  </a:ext>
                </a:extLst>
              </a:tr>
              <a:tr h="838851">
                <a:tc>
                  <a:txBody>
                    <a:bodyPr/>
                    <a:lstStyle/>
                    <a:p>
                      <a:pPr algn="l"/>
                      <a:r>
                        <a:rPr lang="en-GB" sz="1800" b="1">
                          <a:solidFill>
                            <a:schemeClr val="tx1"/>
                          </a:solidFill>
                          <a:latin typeface="Arial" panose="020B0604020202020204" pitchFamily="34" charset="0"/>
                          <a:ea typeface="Lato" panose="020F0502020204030203" pitchFamily="34" charset="0"/>
                          <a:cs typeface="Arial" panose="020B0604020202020204" pitchFamily="34" charset="0"/>
                        </a:rPr>
                        <a:t>Functional lung NETs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285750" indent="-285750">
                        <a:buFont typeface="Arial" panose="020B0604020202020204" pitchFamily="34" charset="0"/>
                        <a:buChar char="•"/>
                      </a:pPr>
                      <a:r>
                        <a:rPr lang="en-GB" sz="1800" b="0">
                          <a:solidFill>
                            <a:schemeClr val="tx1"/>
                          </a:solidFill>
                          <a:latin typeface="Arial" panose="020B0604020202020204" pitchFamily="34" charset="0"/>
                          <a:ea typeface="Lato" panose="020F0502020204030203" pitchFamily="34" charset="0"/>
                          <a:cs typeface="Arial" panose="020B0604020202020204" pitchFamily="34" charset="0"/>
                        </a:rPr>
                        <a:t>Chemotherapy is the only available systemic treatment (excluding SSAs) but rarely used in clinical practice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800">
                          <a:latin typeface="Arial" panose="020B0604020202020204" pitchFamily="34" charset="0"/>
                          <a:ea typeface="Lato" panose="020F0502020204030203" pitchFamily="34" charset="0"/>
                          <a:cs typeface="Arial" panose="020B0604020202020204" pitchFamily="34" charset="0"/>
                        </a:rPr>
                        <a:t>BSC</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038782332"/>
                  </a:ext>
                </a:extLst>
              </a:tr>
              <a:tr h="838851">
                <a:tc>
                  <a:txBody>
                    <a:bodyPr/>
                    <a:lstStyle/>
                    <a:p>
                      <a:pPr algn="l"/>
                      <a:r>
                        <a:rPr lang="en-GB" sz="1800" b="1">
                          <a:solidFill>
                            <a:schemeClr val="tx1"/>
                          </a:solidFill>
                          <a:latin typeface="Arial" panose="020B0604020202020204" pitchFamily="34" charset="0"/>
                          <a:ea typeface="Lato" panose="020F0502020204030203" pitchFamily="34" charset="0"/>
                          <a:cs typeface="Arial" panose="020B0604020202020204" pitchFamily="34" charset="0"/>
                        </a:rPr>
                        <a:t>Functional/non-functional epNETs (GI NETs)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285750" indent="-285750">
                        <a:buFont typeface="Arial" panose="020B0604020202020204" pitchFamily="34" charset="0"/>
                        <a:buChar char="•"/>
                      </a:pPr>
                      <a:r>
                        <a:rPr lang="en-GB" sz="1800" b="0">
                          <a:solidFill>
                            <a:schemeClr val="tx1"/>
                          </a:solidFill>
                          <a:latin typeface="Arial" panose="020B0604020202020204" pitchFamily="34" charset="0"/>
                          <a:ea typeface="Lato" panose="020F0502020204030203" pitchFamily="34" charset="0"/>
                          <a:cs typeface="Arial" panose="020B0604020202020204" pitchFamily="34" charset="0"/>
                        </a:rPr>
                        <a:t>2</a:t>
                      </a:r>
                      <a:r>
                        <a:rPr lang="en-GB" sz="1800" b="0" baseline="30000">
                          <a:solidFill>
                            <a:schemeClr val="tx1"/>
                          </a:solidFill>
                          <a:latin typeface="Arial" panose="020B0604020202020204" pitchFamily="34" charset="0"/>
                          <a:ea typeface="Lato" panose="020F0502020204030203" pitchFamily="34" charset="0"/>
                          <a:cs typeface="Arial" panose="020B0604020202020204" pitchFamily="34" charset="0"/>
                        </a:rPr>
                        <a:t>nd</a:t>
                      </a:r>
                      <a:r>
                        <a:rPr lang="en-GB" sz="1800" b="0">
                          <a:solidFill>
                            <a:schemeClr val="tx1"/>
                          </a:solidFill>
                          <a:latin typeface="Arial" panose="020B0604020202020204" pitchFamily="34" charset="0"/>
                          <a:ea typeface="Lato" panose="020F0502020204030203" pitchFamily="34" charset="0"/>
                          <a:cs typeface="Arial" panose="020B0604020202020204" pitchFamily="34" charset="0"/>
                        </a:rPr>
                        <a:t> or later line for epNETs (excluding SSAs)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800">
                          <a:latin typeface="Arial" panose="020B0604020202020204" pitchFamily="34" charset="0"/>
                          <a:ea typeface="Lato" panose="020F0502020204030203" pitchFamily="34" charset="0"/>
                          <a:cs typeface="Arial" panose="020B0604020202020204" pitchFamily="34" charset="0"/>
                        </a:rPr>
                        <a:t>Everolimus and sunitinib</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35390856"/>
                  </a:ext>
                </a:extLst>
              </a:tr>
              <a:tr h="838851">
                <a:tc>
                  <a:txBody>
                    <a:bodyPr/>
                    <a:lstStyle/>
                    <a:p>
                      <a:pPr algn="l"/>
                      <a:r>
                        <a:rPr lang="en-GB" sz="1800" b="1">
                          <a:solidFill>
                            <a:schemeClr val="tx1"/>
                          </a:solidFill>
                          <a:latin typeface="Arial" panose="020B0604020202020204" pitchFamily="34" charset="0"/>
                          <a:ea typeface="Lato" panose="020F0502020204030203" pitchFamily="34" charset="0"/>
                          <a:cs typeface="Arial" panose="020B0604020202020204" pitchFamily="34" charset="0"/>
                        </a:rPr>
                        <a:t>Lung NETs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285750" indent="-285750">
                        <a:buFont typeface="Arial" panose="020B0604020202020204" pitchFamily="34" charset="0"/>
                        <a:buChar char="•"/>
                      </a:pPr>
                      <a:r>
                        <a:rPr lang="en-GB" sz="1800" b="0">
                          <a:solidFill>
                            <a:schemeClr val="tx1"/>
                          </a:solidFill>
                          <a:latin typeface="Arial" panose="020B0604020202020204" pitchFamily="34" charset="0"/>
                          <a:ea typeface="Lato" panose="020F0502020204030203" pitchFamily="34" charset="0"/>
                          <a:cs typeface="Arial" panose="020B0604020202020204" pitchFamily="34" charset="0"/>
                        </a:rPr>
                        <a:t>2</a:t>
                      </a:r>
                      <a:r>
                        <a:rPr lang="en-GB" sz="1800" b="0" baseline="30000">
                          <a:solidFill>
                            <a:schemeClr val="tx1"/>
                          </a:solidFill>
                          <a:latin typeface="Arial" panose="020B0604020202020204" pitchFamily="34" charset="0"/>
                          <a:ea typeface="Lato" panose="020F0502020204030203" pitchFamily="34" charset="0"/>
                          <a:cs typeface="Arial" panose="020B0604020202020204" pitchFamily="34" charset="0"/>
                        </a:rPr>
                        <a:t>nd </a:t>
                      </a:r>
                      <a:r>
                        <a:rPr lang="en-GB" sz="1800" b="0" baseline="0">
                          <a:solidFill>
                            <a:schemeClr val="tx1"/>
                          </a:solidFill>
                          <a:latin typeface="Arial" panose="020B0604020202020204" pitchFamily="34" charset="0"/>
                          <a:ea typeface="Lato" panose="020F0502020204030203" pitchFamily="34" charset="0"/>
                          <a:cs typeface="Arial" panose="020B0604020202020204" pitchFamily="34" charset="0"/>
                        </a:rPr>
                        <a:t>line for people who received chemotherapy as a 1</a:t>
                      </a:r>
                      <a:r>
                        <a:rPr lang="en-GB" sz="1800" b="0" baseline="30000">
                          <a:solidFill>
                            <a:schemeClr val="tx1"/>
                          </a:solidFill>
                          <a:latin typeface="Arial" panose="020B0604020202020204" pitchFamily="34" charset="0"/>
                          <a:ea typeface="Lato" panose="020F0502020204030203" pitchFamily="34" charset="0"/>
                          <a:cs typeface="Arial" panose="020B0604020202020204" pitchFamily="34" charset="0"/>
                        </a:rPr>
                        <a:t>st</a:t>
                      </a:r>
                      <a:r>
                        <a:rPr lang="en-GB" sz="1800" b="0" baseline="0">
                          <a:solidFill>
                            <a:schemeClr val="tx1"/>
                          </a:solidFill>
                          <a:latin typeface="Arial" panose="020B0604020202020204" pitchFamily="34" charset="0"/>
                          <a:ea typeface="Lato" panose="020F0502020204030203" pitchFamily="34" charset="0"/>
                          <a:cs typeface="Arial" panose="020B0604020202020204" pitchFamily="34" charset="0"/>
                        </a:rPr>
                        <a:t> line systemic treatment (excluding SSAs)</a:t>
                      </a:r>
                      <a:endParaRPr lang="en-GB" sz="1800" b="0">
                        <a:solidFill>
                          <a:schemeClr val="tx1"/>
                        </a:solidFill>
                        <a:latin typeface="Arial" panose="020B0604020202020204" pitchFamily="34" charset="0"/>
                        <a:ea typeface="Lato" panose="020F0502020204030203"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GB" sz="1800">
                          <a:latin typeface="Arial" panose="020B0604020202020204" pitchFamily="34" charset="0"/>
                          <a:ea typeface="Lato" panose="020F0502020204030203" pitchFamily="34" charset="0"/>
                          <a:cs typeface="Arial" panose="020B0604020202020204" pitchFamily="34" charset="0"/>
                        </a:rPr>
                        <a:t>Everolimus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367674524"/>
                  </a:ext>
                </a:extLst>
              </a:tr>
            </a:tbl>
          </a:graphicData>
        </a:graphic>
      </p:graphicFrame>
      <p:sp>
        <p:nvSpPr>
          <p:cNvPr id="8" name="Text Placeholder 13">
            <a:extLst>
              <a:ext uri="{FF2B5EF4-FFF2-40B4-BE49-F238E27FC236}">
                <a16:creationId xmlns:a16="http://schemas.microsoft.com/office/drawing/2014/main" id="{6DE401DC-14D3-FE72-B416-19D691E7BD22}"/>
              </a:ext>
            </a:extLst>
          </p:cNvPr>
          <p:cNvSpPr txBox="1">
            <a:spLocks/>
          </p:cNvSpPr>
          <p:nvPr/>
        </p:nvSpPr>
        <p:spPr>
          <a:xfrm>
            <a:off x="1346200" y="6139438"/>
            <a:ext cx="10249480" cy="581634"/>
          </a:xfrm>
          <a:prstGeom prst="rect">
            <a:avLst/>
          </a:prstGeom>
          <a:solidFill>
            <a:schemeClr val="bg1"/>
          </a:solidFill>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1400" kern="1200">
                <a:solidFill>
                  <a:schemeClr val="tx1"/>
                </a:solidFill>
                <a:latin typeface="+mn-lt"/>
                <a:ea typeface="Inter" charset="0"/>
                <a:cs typeface="Inter"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a:latin typeface="Arial" panose="020B0604020202020204" pitchFamily="34" charset="0"/>
                <a:ea typeface="Lato" panose="020F0502020204030203" pitchFamily="34" charset="0"/>
                <a:cs typeface="Arial" panose="020B0604020202020204" pitchFamily="34" charset="0"/>
              </a:rPr>
              <a:t>Abbreviations: BSC, best supportive care; epNETs, extra-pancreatic neuroendocrine tumours; GI NETS, Gastrointestinal neuroendocrine tumour; </a:t>
            </a:r>
            <a:r>
              <a:rPr lang="en-GB" err="1">
                <a:latin typeface="Arial" panose="020B0604020202020204" pitchFamily="34" charset="0"/>
                <a:ea typeface="Lato" panose="020F0502020204030203" pitchFamily="34" charset="0"/>
                <a:cs typeface="Arial" panose="020B0604020202020204" pitchFamily="34" charset="0"/>
              </a:rPr>
              <a:t>pNETs</a:t>
            </a:r>
            <a:r>
              <a:rPr lang="en-GB">
                <a:latin typeface="Arial" panose="020B0604020202020204" pitchFamily="34" charset="0"/>
                <a:ea typeface="Lato" panose="020F0502020204030203" pitchFamily="34" charset="0"/>
                <a:cs typeface="Arial" panose="020B0604020202020204" pitchFamily="34" charset="0"/>
              </a:rPr>
              <a:t>, pancreatic neuroendocrine tumours; SSA, somatostatin analogue</a:t>
            </a:r>
          </a:p>
        </p:txBody>
      </p:sp>
    </p:spTree>
    <p:extLst>
      <p:ext uri="{BB962C8B-B14F-4D97-AF65-F5344CB8AC3E}">
        <p14:creationId xmlns:p14="http://schemas.microsoft.com/office/powerpoint/2010/main" val="142185503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B939B6B-EEDD-AE93-1965-C2675968CB12}"/>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7F5EB8B4-ED00-B092-78AD-1A4840640692}"/>
              </a:ext>
            </a:extLst>
          </p:cNvPr>
          <p:cNvSpPr>
            <a:spLocks noGrp="1"/>
          </p:cNvSpPr>
          <p:nvPr>
            <p:ph type="title"/>
          </p:nvPr>
        </p:nvSpPr>
        <p:spPr>
          <a:xfrm>
            <a:off x="237240" y="149882"/>
            <a:ext cx="11250785" cy="592817"/>
          </a:xfrm>
        </p:spPr>
        <p:txBody>
          <a:bodyPr/>
          <a:lstStyle/>
          <a:p>
            <a:r>
              <a:rPr lang="en-GB"/>
              <a:t>Decision problem</a:t>
            </a:r>
          </a:p>
        </p:txBody>
      </p:sp>
      <p:graphicFrame>
        <p:nvGraphicFramePr>
          <p:cNvPr id="2" name="Table 2" descr="Decision problem, including population, intervention, comparators and outcomes">
            <a:extLst>
              <a:ext uri="{FF2B5EF4-FFF2-40B4-BE49-F238E27FC236}">
                <a16:creationId xmlns:a16="http://schemas.microsoft.com/office/drawing/2014/main" id="{183A9E74-EF35-95C5-29DA-AEEAB9CED7E5}"/>
              </a:ext>
            </a:extLst>
          </p:cNvPr>
          <p:cNvGraphicFramePr>
            <a:graphicFrameLocks noGrp="1"/>
          </p:cNvGraphicFramePr>
          <p:nvPr>
            <p:extLst>
              <p:ext uri="{D42A27DB-BD31-4B8C-83A1-F6EECF244321}">
                <p14:modId xmlns:p14="http://schemas.microsoft.com/office/powerpoint/2010/main" val="2321348380"/>
              </p:ext>
            </p:extLst>
          </p:nvPr>
        </p:nvGraphicFramePr>
        <p:xfrm>
          <a:off x="237240" y="938291"/>
          <a:ext cx="11668248" cy="5048501"/>
        </p:xfrm>
        <a:graphic>
          <a:graphicData uri="http://schemas.openxmlformats.org/drawingml/2006/table">
            <a:tbl>
              <a:tblPr firstRow="1" bandRow="1">
                <a:tableStyleId>{21E4AEA4-8DFA-4A89-87EB-49C32662AFE0}</a:tableStyleId>
              </a:tblPr>
              <a:tblGrid>
                <a:gridCol w="1545524">
                  <a:extLst>
                    <a:ext uri="{9D8B030D-6E8A-4147-A177-3AD203B41FA5}">
                      <a16:colId xmlns:a16="http://schemas.microsoft.com/office/drawing/2014/main" val="2557443117"/>
                    </a:ext>
                  </a:extLst>
                </a:gridCol>
                <a:gridCol w="4746381">
                  <a:extLst>
                    <a:ext uri="{9D8B030D-6E8A-4147-A177-3AD203B41FA5}">
                      <a16:colId xmlns:a16="http://schemas.microsoft.com/office/drawing/2014/main" val="2079107674"/>
                    </a:ext>
                  </a:extLst>
                </a:gridCol>
                <a:gridCol w="5376343">
                  <a:extLst>
                    <a:ext uri="{9D8B030D-6E8A-4147-A177-3AD203B41FA5}">
                      <a16:colId xmlns:a16="http://schemas.microsoft.com/office/drawing/2014/main" val="1363918603"/>
                    </a:ext>
                  </a:extLst>
                </a:gridCol>
              </a:tblGrid>
              <a:tr h="339901">
                <a:tc>
                  <a:txBody>
                    <a:bodyPr/>
                    <a:lstStyle/>
                    <a:p>
                      <a:endParaRPr lang="en-GB" sz="1600">
                        <a:latin typeface="Arial" panose="020B0604020202020204" pitchFamily="34" charset="0"/>
                        <a:ea typeface="Lato" panose="020F0502020204030203" pitchFamily="34" charset="0"/>
                        <a:cs typeface="Arial" panose="020B0604020202020204" pitchFamily="34" charset="0"/>
                      </a:endParaRPr>
                    </a:p>
                  </a:txBody>
                  <a:tcPr/>
                </a:tc>
                <a:tc>
                  <a:txBody>
                    <a:bodyPr/>
                    <a:lstStyle/>
                    <a:p>
                      <a:r>
                        <a:rPr lang="en-GB" sz="1600">
                          <a:latin typeface="Arial" panose="020B0604020202020204" pitchFamily="34" charset="0"/>
                          <a:cs typeface="Arial" panose="020B0604020202020204" pitchFamily="34" charset="0"/>
                        </a:rPr>
                        <a:t>Final scope</a:t>
                      </a:r>
                      <a:endParaRPr lang="en-GB" sz="1600">
                        <a:latin typeface="Arial" panose="020B0604020202020204" pitchFamily="34" charset="0"/>
                        <a:ea typeface="Lato" panose="020F0502020204030203" pitchFamily="34" charset="0"/>
                        <a:cs typeface="Arial" panose="020B0604020202020204" pitchFamily="34" charset="0"/>
                      </a:endParaRPr>
                    </a:p>
                  </a:txBody>
                  <a:tcPr/>
                </a:tc>
                <a:tc>
                  <a:txBody>
                    <a:bodyPr/>
                    <a:lstStyle/>
                    <a:p>
                      <a:r>
                        <a:rPr lang="en-GB" sz="1600">
                          <a:latin typeface="Arial" panose="020B0604020202020204" pitchFamily="34" charset="0"/>
                          <a:cs typeface="Arial" panose="020B0604020202020204" pitchFamily="34" charset="0"/>
                        </a:rPr>
                        <a:t>Company/EAG comments</a:t>
                      </a:r>
                      <a:endParaRPr lang="en-GB" sz="1600">
                        <a:latin typeface="Arial" panose="020B0604020202020204" pitchFamily="34" charset="0"/>
                        <a:ea typeface="Lato" panose="020F0502020204030203" pitchFamily="34" charset="0"/>
                        <a:cs typeface="Arial" panose="020B0604020202020204" pitchFamily="34" charset="0"/>
                      </a:endParaRPr>
                    </a:p>
                  </a:txBody>
                  <a:tcPr/>
                </a:tc>
                <a:extLst>
                  <a:ext uri="{0D108BD9-81ED-4DB2-BD59-A6C34878D82A}">
                    <a16:rowId xmlns:a16="http://schemas.microsoft.com/office/drawing/2014/main" val="2887193136"/>
                  </a:ext>
                </a:extLst>
              </a:tr>
              <a:tr h="1081505">
                <a:tc>
                  <a:txBody>
                    <a:bodyPr/>
                    <a:lstStyle/>
                    <a:p>
                      <a:r>
                        <a:rPr lang="en-GB" sz="1600" b="1">
                          <a:solidFill>
                            <a:schemeClr val="tx1"/>
                          </a:solidFill>
                          <a:latin typeface="Arial" panose="020B0604020202020204" pitchFamily="34" charset="0"/>
                          <a:cs typeface="Arial" panose="020B0604020202020204" pitchFamily="34" charset="0"/>
                        </a:rPr>
                        <a:t>Population</a:t>
                      </a:r>
                      <a:endParaRPr lang="en-GB" sz="1600" b="1">
                        <a:solidFill>
                          <a:schemeClr val="tx1"/>
                        </a:solidFill>
                        <a:latin typeface="Arial" panose="020B0604020202020204" pitchFamily="34" charset="0"/>
                        <a:ea typeface="Lato" panose="020F0502020204030203" pitchFamily="34" charset="0"/>
                        <a:cs typeface="Arial" panose="020B0604020202020204" pitchFamily="34" charset="0"/>
                      </a:endParaRPr>
                    </a:p>
                  </a:txBody>
                  <a:tcPr/>
                </a:tc>
                <a:tc>
                  <a:txBody>
                    <a:bodyPr/>
                    <a:lstStyle/>
                    <a:p>
                      <a:r>
                        <a:rPr lang="en-GB" sz="1600">
                          <a:latin typeface="Arial" panose="020B0604020202020204" pitchFamily="34" charset="0"/>
                          <a:ea typeface="Lato" panose="020F0502020204030203" pitchFamily="34" charset="0"/>
                          <a:cs typeface="Arial" panose="020B0604020202020204" pitchFamily="34" charset="0"/>
                        </a:rPr>
                        <a:t>Adults with advanced pancreatic or extra-pancreatic neuroendocrine tumours (</a:t>
                      </a:r>
                      <a:r>
                        <a:rPr lang="en-GB" sz="1600" err="1">
                          <a:latin typeface="Arial" panose="020B0604020202020204" pitchFamily="34" charset="0"/>
                          <a:ea typeface="Lato" panose="020F0502020204030203" pitchFamily="34" charset="0"/>
                          <a:cs typeface="Arial" panose="020B0604020202020204" pitchFamily="34" charset="0"/>
                        </a:rPr>
                        <a:t>pNETs</a:t>
                      </a:r>
                      <a:r>
                        <a:rPr lang="en-GB" sz="1600">
                          <a:latin typeface="Arial" panose="020B0604020202020204" pitchFamily="34" charset="0"/>
                          <a:ea typeface="Lato" panose="020F0502020204030203" pitchFamily="34" charset="0"/>
                          <a:cs typeface="Arial" panose="020B0604020202020204" pitchFamily="34" charset="0"/>
                        </a:rPr>
                        <a:t> or epNETs) that have progressed after systemic treatment</a:t>
                      </a:r>
                    </a:p>
                  </a:txBody>
                  <a:tcPr/>
                </a:tc>
                <a:tc>
                  <a:txBody>
                    <a:bodyPr/>
                    <a:lstStyle/>
                    <a:p>
                      <a:pPr marL="0" indent="0">
                        <a:buFont typeface="Arial" panose="020B0604020202020204" pitchFamily="34" charset="0"/>
                        <a:buNone/>
                      </a:pPr>
                      <a:r>
                        <a:rPr lang="en-GB" sz="1600" b="1">
                          <a:solidFill>
                            <a:schemeClr val="tx1"/>
                          </a:solidFill>
                          <a:latin typeface="Arial" panose="020B0604020202020204" pitchFamily="34" charset="0"/>
                          <a:ea typeface="Lato" panose="020F0502020204030203" pitchFamily="34" charset="0"/>
                          <a:cs typeface="Arial" panose="020B0604020202020204" pitchFamily="34" charset="0"/>
                        </a:rPr>
                        <a:t>EAG: </a:t>
                      </a:r>
                      <a:r>
                        <a:rPr lang="en-GB" sz="1600" b="0">
                          <a:solidFill>
                            <a:schemeClr val="tx1"/>
                          </a:solidFill>
                          <a:latin typeface="Arial" panose="020B0604020202020204" pitchFamily="34" charset="0"/>
                          <a:ea typeface="Lato" panose="020F0502020204030203" pitchFamily="34" charset="0"/>
                          <a:cs typeface="Arial" panose="020B0604020202020204" pitchFamily="34" charset="0"/>
                        </a:rPr>
                        <a:t>CABINET population heavily treated: represents people in late stage in treatment pathway</a:t>
                      </a:r>
                    </a:p>
                    <a:p>
                      <a:pPr marL="0" indent="0">
                        <a:buFont typeface="Arial" panose="020B0604020202020204" pitchFamily="34" charset="0"/>
                        <a:buNone/>
                      </a:pPr>
                      <a:r>
                        <a:rPr lang="en-GB" sz="1600" b="1">
                          <a:solidFill>
                            <a:schemeClr val="tx1"/>
                          </a:solidFill>
                          <a:latin typeface="Arial" panose="020B0604020202020204" pitchFamily="34" charset="0"/>
                          <a:ea typeface="Lato" panose="020F0502020204030203" pitchFamily="34" charset="0"/>
                          <a:cs typeface="Arial" panose="020B0604020202020204" pitchFamily="34" charset="0"/>
                        </a:rPr>
                        <a:t>Less heavily pretreated: </a:t>
                      </a:r>
                      <a:r>
                        <a:rPr lang="en-GB" sz="1600" b="0">
                          <a:solidFill>
                            <a:schemeClr val="tx1"/>
                          </a:solidFill>
                          <a:latin typeface="Arial" panose="020B0604020202020204" pitchFamily="34" charset="0"/>
                          <a:ea typeface="Lato" panose="020F0502020204030203" pitchFamily="34" charset="0"/>
                          <a:cs typeface="Arial" panose="020B0604020202020204" pitchFamily="34" charset="0"/>
                        </a:rPr>
                        <a:t>represent people as a second or further line at which other systemic therapies are used</a:t>
                      </a:r>
                    </a:p>
                  </a:txBody>
                  <a:tcPr/>
                </a:tc>
                <a:extLst>
                  <a:ext uri="{0D108BD9-81ED-4DB2-BD59-A6C34878D82A}">
                    <a16:rowId xmlns:a16="http://schemas.microsoft.com/office/drawing/2014/main" val="3652339764"/>
                  </a:ext>
                </a:extLst>
              </a:tr>
              <a:tr h="339901">
                <a:tc>
                  <a:txBody>
                    <a:bodyPr/>
                    <a:lstStyle/>
                    <a:p>
                      <a:r>
                        <a:rPr lang="en-GB" sz="1600" b="1">
                          <a:solidFill>
                            <a:schemeClr val="tx1"/>
                          </a:solidFill>
                          <a:latin typeface="Arial" panose="020B0604020202020204" pitchFamily="34" charset="0"/>
                          <a:cs typeface="Arial" panose="020B0604020202020204" pitchFamily="34" charset="0"/>
                        </a:rPr>
                        <a:t>Intervention</a:t>
                      </a:r>
                      <a:endParaRPr lang="en-GB" sz="1600" b="1">
                        <a:solidFill>
                          <a:schemeClr val="tx1"/>
                        </a:solidFill>
                        <a:latin typeface="Arial" panose="020B0604020202020204" pitchFamily="34" charset="0"/>
                        <a:ea typeface="Lato" panose="020F0502020204030203" pitchFamily="34" charset="0"/>
                        <a:cs typeface="Arial" panose="020B0604020202020204" pitchFamily="34" charset="0"/>
                      </a:endParaRPr>
                    </a:p>
                  </a:txBody>
                  <a:tcPr/>
                </a:tc>
                <a:tc>
                  <a:txBody>
                    <a:bodyPr/>
                    <a:lstStyle/>
                    <a:p>
                      <a:r>
                        <a:rPr lang="en-GB" sz="1600" kern="1200">
                          <a:solidFill>
                            <a:schemeClr val="dk1"/>
                          </a:solidFill>
                          <a:effectLst/>
                          <a:latin typeface="Arial" panose="020B0604020202020204" pitchFamily="34" charset="0"/>
                          <a:ea typeface="+mn-ea"/>
                          <a:cs typeface="Arial" panose="020B0604020202020204" pitchFamily="34" charset="0"/>
                        </a:rPr>
                        <a:t>Cabozantinib</a:t>
                      </a:r>
                      <a:endParaRPr lang="en-GB" sz="1600" b="0">
                        <a:latin typeface="Arial" panose="020B0604020202020204" pitchFamily="34" charset="0"/>
                        <a:ea typeface="Lato" panose="020F0502020204030203" pitchFamily="34" charset="0"/>
                        <a:cs typeface="Arial" panose="020B0604020202020204" pitchFamily="34" charset="0"/>
                      </a:endParaRPr>
                    </a:p>
                  </a:txBody>
                  <a:tcPr/>
                </a:tc>
                <a:tc>
                  <a:txBody>
                    <a:bodyPr/>
                    <a:lstStyle/>
                    <a:p>
                      <a:pPr marL="0" indent="0">
                        <a:buFont typeface="Arial" panose="020B0604020202020204" pitchFamily="34" charset="0"/>
                        <a:buNone/>
                      </a:pPr>
                      <a:r>
                        <a:rPr lang="en-GB" sz="1600" b="1">
                          <a:solidFill>
                            <a:schemeClr val="tx1"/>
                          </a:solidFill>
                          <a:latin typeface="Arial" panose="020B0604020202020204" pitchFamily="34" charset="0"/>
                          <a:ea typeface="Lato" panose="020F0502020204030203" pitchFamily="34" charset="0"/>
                          <a:cs typeface="Arial" panose="020B0604020202020204" pitchFamily="34" charset="0"/>
                        </a:rPr>
                        <a:t>Appropriate</a:t>
                      </a:r>
                    </a:p>
                  </a:txBody>
                  <a:tcPr/>
                </a:tc>
                <a:extLst>
                  <a:ext uri="{0D108BD9-81ED-4DB2-BD59-A6C34878D82A}">
                    <a16:rowId xmlns:a16="http://schemas.microsoft.com/office/drawing/2014/main" val="4182236179"/>
                  </a:ext>
                </a:extLst>
              </a:tr>
              <a:tr h="1312057">
                <a:tc>
                  <a:txBody>
                    <a:bodyPr/>
                    <a:lstStyle/>
                    <a:p>
                      <a:r>
                        <a:rPr lang="en-GB" sz="1600" b="1">
                          <a:solidFill>
                            <a:schemeClr val="tx1"/>
                          </a:solidFill>
                          <a:latin typeface="Arial" panose="020B0604020202020204" pitchFamily="34" charset="0"/>
                          <a:cs typeface="Arial" panose="020B0604020202020204" pitchFamily="34" charset="0"/>
                        </a:rPr>
                        <a:t>Comparators</a:t>
                      </a:r>
                      <a:endParaRPr lang="en-GB" sz="1600" b="1">
                        <a:solidFill>
                          <a:schemeClr val="tx1"/>
                        </a:solidFill>
                        <a:latin typeface="Arial" panose="020B0604020202020204" pitchFamily="34" charset="0"/>
                        <a:ea typeface="Lato" panose="020F0502020204030203" pitchFamily="34" charset="0"/>
                        <a:cs typeface="Arial" panose="020B0604020202020204" pitchFamily="34" charset="0"/>
                      </a:endParaRPr>
                    </a:p>
                  </a:txBody>
                  <a:tcPr/>
                </a:tc>
                <a:tc>
                  <a:txBody>
                    <a:bodyPr/>
                    <a:lstStyle/>
                    <a:p>
                      <a:pPr marL="285750" indent="-285750">
                        <a:buFont typeface="Arial" panose="020B0604020202020204" pitchFamily="34" charset="0"/>
                        <a:buChar char="•"/>
                      </a:pPr>
                      <a:r>
                        <a:rPr lang="en-GB" sz="1600" b="0">
                          <a:latin typeface="Arial" panose="020B0604020202020204" pitchFamily="34" charset="0"/>
                          <a:cs typeface="Arial" panose="020B0604020202020204" pitchFamily="34" charset="0"/>
                        </a:rPr>
                        <a:t>Established clinical management without cabozantinib, including but not limited to</a:t>
                      </a:r>
                      <a:r>
                        <a:rPr lang="en-GB" sz="1600" b="1">
                          <a:latin typeface="Arial" panose="020B0604020202020204" pitchFamily="34" charset="0"/>
                          <a:cs typeface="Arial" panose="020B0604020202020204" pitchFamily="34" charset="0"/>
                        </a:rPr>
                        <a:t>: </a:t>
                      </a:r>
                    </a:p>
                    <a:p>
                      <a:pPr marL="742950" lvl="1" indent="-285750">
                        <a:buFont typeface="Arial" panose="020B0604020202020204" pitchFamily="34" charset="0"/>
                        <a:buChar char="•"/>
                      </a:pPr>
                      <a:r>
                        <a:rPr lang="en-GB" sz="1600" b="0">
                          <a:latin typeface="Arial" panose="020B0604020202020204" pitchFamily="34" charset="0"/>
                          <a:cs typeface="Arial" panose="020B0604020202020204" pitchFamily="34" charset="0"/>
                        </a:rPr>
                        <a:t>BSC</a:t>
                      </a:r>
                    </a:p>
                    <a:p>
                      <a:pPr marL="742950" lvl="1" indent="-285750">
                        <a:buFont typeface="Arial" panose="020B0604020202020204" pitchFamily="34" charset="0"/>
                        <a:buChar char="•"/>
                      </a:pPr>
                      <a:r>
                        <a:rPr lang="en-GB" sz="1600" b="0">
                          <a:latin typeface="Arial" panose="020B0604020202020204" pitchFamily="34" charset="0"/>
                          <a:cs typeface="Arial" panose="020B0604020202020204" pitchFamily="34" charset="0"/>
                        </a:rPr>
                        <a:t>Chemotherapy</a:t>
                      </a:r>
                    </a:p>
                    <a:p>
                      <a:pPr marL="742950" lvl="1" indent="-285750">
                        <a:buFont typeface="Arial" panose="020B0604020202020204" pitchFamily="34" charset="0"/>
                        <a:buChar char="•"/>
                      </a:pPr>
                      <a:r>
                        <a:rPr lang="en-GB" sz="1600" b="0">
                          <a:latin typeface="Arial" panose="020B0604020202020204" pitchFamily="34" charset="0"/>
                          <a:cs typeface="Arial" panose="020B0604020202020204" pitchFamily="34" charset="0"/>
                        </a:rPr>
                        <a:t>Other systemic treatments</a:t>
                      </a:r>
                    </a:p>
                  </a:txBody>
                  <a:tcPr/>
                </a:tc>
                <a:tc>
                  <a:txBody>
                    <a:bodyPr/>
                    <a:lstStyle/>
                    <a:p>
                      <a:pPr marL="0" indent="0">
                        <a:buFont typeface="Arial" panose="020B0604020202020204" pitchFamily="34" charset="0"/>
                        <a:buNone/>
                      </a:pPr>
                      <a:r>
                        <a:rPr lang="en-GB" sz="1600" b="1">
                          <a:solidFill>
                            <a:schemeClr val="tx1"/>
                          </a:solidFill>
                          <a:latin typeface="Arial" panose="020B0604020202020204" pitchFamily="34" charset="0"/>
                          <a:ea typeface="Lato" panose="020F0502020204030203" pitchFamily="34" charset="0"/>
                          <a:cs typeface="Arial" panose="020B0604020202020204" pitchFamily="34" charset="0"/>
                        </a:rPr>
                        <a:t>Company: </a:t>
                      </a:r>
                      <a:r>
                        <a:rPr lang="en-GB" sz="1600" b="0">
                          <a:solidFill>
                            <a:schemeClr val="tx1"/>
                          </a:solidFill>
                          <a:latin typeface="Arial" panose="020B0604020202020204" pitchFamily="34" charset="0"/>
                          <a:ea typeface="Lato" panose="020F0502020204030203" pitchFamily="34" charset="0"/>
                          <a:cs typeface="Arial" panose="020B0604020202020204" pitchFamily="34" charset="0"/>
                        </a:rPr>
                        <a:t>BSC is the most appropriate comparator</a:t>
                      </a:r>
                    </a:p>
                    <a:p>
                      <a:pPr marL="0" indent="0">
                        <a:buFont typeface="Arial" panose="020B0604020202020204" pitchFamily="34" charset="0"/>
                        <a:buNone/>
                      </a:pPr>
                      <a:r>
                        <a:rPr lang="en-GB" sz="1600" b="1">
                          <a:solidFill>
                            <a:schemeClr val="tx1"/>
                          </a:solidFill>
                          <a:latin typeface="Arial" panose="020B0604020202020204" pitchFamily="34" charset="0"/>
                          <a:ea typeface="Lato" panose="020F0502020204030203" pitchFamily="34" charset="0"/>
                          <a:cs typeface="Arial" panose="020B0604020202020204" pitchFamily="34" charset="0"/>
                        </a:rPr>
                        <a:t>EAG: </a:t>
                      </a:r>
                      <a:r>
                        <a:rPr lang="en-GB" sz="1600" b="0">
                          <a:solidFill>
                            <a:schemeClr val="tx1"/>
                          </a:solidFill>
                          <a:latin typeface="Arial" panose="020B0604020202020204" pitchFamily="34" charset="0"/>
                          <a:ea typeface="Lato" panose="020F0502020204030203" pitchFamily="34" charset="0"/>
                          <a:cs typeface="Arial" panose="020B0604020202020204" pitchFamily="34" charset="0"/>
                        </a:rPr>
                        <a:t>Chemotherapy exclusion reasonable but PRRT, everolimus and sunitinib are relevant comparators.</a:t>
                      </a:r>
                    </a:p>
                    <a:p>
                      <a:pPr marL="0" indent="0">
                        <a:buFont typeface="Arial" panose="020B0604020202020204" pitchFamily="34" charset="0"/>
                        <a:buNone/>
                      </a:pPr>
                      <a:r>
                        <a:rPr lang="en-GB" sz="1600" b="0">
                          <a:solidFill>
                            <a:schemeClr val="tx1"/>
                          </a:solidFill>
                          <a:latin typeface="Arial" panose="020B0604020202020204" pitchFamily="34" charset="0"/>
                          <a:ea typeface="Lato" panose="020F0502020204030203" pitchFamily="34" charset="0"/>
                          <a:cs typeface="Arial" panose="020B0604020202020204" pitchFamily="34" charset="0"/>
                        </a:rPr>
                        <a:t>Exclusion of RCTs  where &lt;70% of people received 1 systemic therapy may have led to miss comparator data</a:t>
                      </a:r>
                    </a:p>
                  </a:txBody>
                  <a:tcPr/>
                </a:tc>
                <a:extLst>
                  <a:ext uri="{0D108BD9-81ED-4DB2-BD59-A6C34878D82A}">
                    <a16:rowId xmlns:a16="http://schemas.microsoft.com/office/drawing/2014/main" val="4274909800"/>
                  </a:ext>
                </a:extLst>
              </a:tr>
              <a:tr h="834304">
                <a:tc>
                  <a:txBody>
                    <a:bodyPr/>
                    <a:lstStyle/>
                    <a:p>
                      <a:r>
                        <a:rPr lang="en-GB" sz="1600" b="1">
                          <a:solidFill>
                            <a:schemeClr val="tx1"/>
                          </a:solidFill>
                          <a:latin typeface="Arial" panose="020B0604020202020204" pitchFamily="34" charset="0"/>
                          <a:cs typeface="Arial" panose="020B0604020202020204" pitchFamily="34" charset="0"/>
                        </a:rPr>
                        <a:t>Outcomes</a:t>
                      </a:r>
                      <a:endParaRPr lang="en-GB" sz="1600" b="1">
                        <a:solidFill>
                          <a:schemeClr val="tx1"/>
                        </a:solidFill>
                        <a:latin typeface="Arial" panose="020B0604020202020204" pitchFamily="34" charset="0"/>
                        <a:ea typeface="Lato" panose="020F0502020204030203" pitchFamily="34" charset="0"/>
                        <a:cs typeface="Arial" panose="020B0604020202020204" pitchFamily="34" charset="0"/>
                      </a:endParaRPr>
                    </a:p>
                  </a:txBody>
                  <a:tcPr/>
                </a:tc>
                <a:tc>
                  <a:txBody>
                    <a:bodyPr/>
                    <a:lstStyle/>
                    <a:p>
                      <a:pPr marL="0" indent="0">
                        <a:buFont typeface="Arial" panose="020B0604020202020204" pitchFamily="34" charset="0"/>
                        <a:buNone/>
                      </a:pPr>
                      <a:r>
                        <a:rPr lang="en-GB" sz="1600" b="0">
                          <a:latin typeface="Arial" panose="020B0604020202020204" pitchFamily="34" charset="0"/>
                          <a:ea typeface="Lato" panose="020F0502020204030203" pitchFamily="34" charset="0"/>
                          <a:cs typeface="Arial" panose="020B0604020202020204" pitchFamily="34" charset="0"/>
                        </a:rPr>
                        <a:t>The outcome measures to be considered include:</a:t>
                      </a:r>
                    </a:p>
                    <a:p>
                      <a:pPr marL="742950" lvl="1" indent="-285750">
                        <a:buFont typeface="Courier New" panose="02070309020205020404" pitchFamily="49" charset="0"/>
                        <a:buChar char="o"/>
                      </a:pPr>
                      <a:r>
                        <a:rPr lang="en-GB" sz="1600" b="0">
                          <a:latin typeface="Arial" panose="020B0604020202020204" pitchFamily="34" charset="0"/>
                          <a:ea typeface="Lato" panose="020F0502020204030203" pitchFamily="34" charset="0"/>
                          <a:cs typeface="Arial" panose="020B0604020202020204" pitchFamily="34" charset="0"/>
                        </a:rPr>
                        <a:t>PFS, OS, response rates, symptom control, adverse effects and </a:t>
                      </a:r>
                      <a:r>
                        <a:rPr lang="en-GB" sz="1600" b="0" err="1">
                          <a:latin typeface="Arial" panose="020B0604020202020204" pitchFamily="34" charset="0"/>
                          <a:ea typeface="Lato" panose="020F0502020204030203" pitchFamily="34" charset="0"/>
                          <a:cs typeface="Arial" panose="020B0604020202020204" pitchFamily="34" charset="0"/>
                        </a:rPr>
                        <a:t>HRQoL</a:t>
                      </a:r>
                      <a:endParaRPr lang="en-GB" sz="1600" b="0">
                        <a:latin typeface="Arial" panose="020B0604020202020204" pitchFamily="34" charset="0"/>
                        <a:ea typeface="Lato" panose="020F0502020204030203" pitchFamily="34" charset="0"/>
                        <a:cs typeface="Arial" panose="020B0604020202020204" pitchFamily="34" charset="0"/>
                      </a:endParaRPr>
                    </a:p>
                  </a:txBody>
                  <a:tcPr/>
                </a:tc>
                <a:tc>
                  <a:txBody>
                    <a:bodyPr/>
                    <a:lstStyle/>
                    <a:p>
                      <a:pPr marL="0" indent="0">
                        <a:buFont typeface="Arial" panose="020B0604020202020204" pitchFamily="34" charset="0"/>
                        <a:buNone/>
                      </a:pPr>
                      <a:r>
                        <a:rPr lang="en-GB" sz="1600" b="1">
                          <a:solidFill>
                            <a:schemeClr val="tx1"/>
                          </a:solidFill>
                          <a:latin typeface="Arial" panose="020B0604020202020204" pitchFamily="34" charset="0"/>
                          <a:ea typeface="Lato" panose="020F0502020204030203" pitchFamily="34" charset="0"/>
                          <a:cs typeface="Arial" panose="020B0604020202020204" pitchFamily="34" charset="0"/>
                        </a:rPr>
                        <a:t>Appropriate</a:t>
                      </a:r>
                    </a:p>
                  </a:txBody>
                  <a:tcPr/>
                </a:tc>
                <a:extLst>
                  <a:ext uri="{0D108BD9-81ED-4DB2-BD59-A6C34878D82A}">
                    <a16:rowId xmlns:a16="http://schemas.microsoft.com/office/drawing/2014/main" val="1623952888"/>
                  </a:ext>
                </a:extLst>
              </a:tr>
              <a:tr h="1140833">
                <a:tc>
                  <a:txBody>
                    <a:bodyPr/>
                    <a:lstStyle/>
                    <a:p>
                      <a:r>
                        <a:rPr lang="en-GB" sz="1600" b="1">
                          <a:solidFill>
                            <a:schemeClr val="tx1"/>
                          </a:solidFill>
                          <a:latin typeface="Arial" panose="020B0604020202020204" pitchFamily="34" charset="0"/>
                          <a:cs typeface="Arial" panose="020B0604020202020204" pitchFamily="34" charset="0"/>
                        </a:rPr>
                        <a:t>Subgroups</a:t>
                      </a:r>
                      <a:endParaRPr lang="en-GB" sz="1600" b="1">
                        <a:solidFill>
                          <a:schemeClr val="tx1"/>
                        </a:solidFill>
                        <a:latin typeface="Arial" panose="020B0604020202020204" pitchFamily="34" charset="0"/>
                        <a:ea typeface="Lato" panose="020F0502020204030203" pitchFamily="34" charset="0"/>
                        <a:cs typeface="Arial" panose="020B0604020202020204" pitchFamily="34" charset="0"/>
                      </a:endParaRPr>
                    </a:p>
                  </a:txBody>
                  <a:tcPr/>
                </a:tc>
                <a:tc>
                  <a:txBody>
                    <a:bodyPr/>
                    <a:lstStyle/>
                    <a:p>
                      <a:pPr marL="285750" indent="-285750">
                        <a:buFont typeface="Arial" panose="020B0604020202020204" pitchFamily="34" charset="0"/>
                        <a:buChar char="•"/>
                      </a:pPr>
                      <a:r>
                        <a:rPr lang="en-GB" sz="1600" b="0" err="1">
                          <a:latin typeface="Arial" panose="020B0604020202020204" pitchFamily="34" charset="0"/>
                          <a:ea typeface="Lato" panose="020F0502020204030203" pitchFamily="34" charset="0"/>
                          <a:cs typeface="Arial" panose="020B0604020202020204" pitchFamily="34" charset="0"/>
                        </a:rPr>
                        <a:t>pNETs</a:t>
                      </a:r>
                      <a:r>
                        <a:rPr lang="en-GB" sz="1600" b="0">
                          <a:latin typeface="Arial" panose="020B0604020202020204" pitchFamily="34" charset="0"/>
                          <a:ea typeface="Lato" panose="020F0502020204030203" pitchFamily="34" charset="0"/>
                          <a:cs typeface="Arial" panose="020B0604020202020204" pitchFamily="34" charset="0"/>
                        </a:rPr>
                        <a:t>, epNETs (including by tumour location)</a:t>
                      </a:r>
                    </a:p>
                    <a:p>
                      <a:pPr marL="285750" indent="-285750">
                        <a:buFont typeface="Arial" panose="020B0604020202020204" pitchFamily="34" charset="0"/>
                        <a:buChar char="•"/>
                      </a:pPr>
                      <a:r>
                        <a:rPr lang="en-GB" sz="1600" b="0">
                          <a:latin typeface="Arial" panose="020B0604020202020204" pitchFamily="34" charset="0"/>
                          <a:ea typeface="Lato" panose="020F0502020204030203" pitchFamily="34" charset="0"/>
                          <a:cs typeface="Arial" panose="020B0604020202020204" pitchFamily="34" charset="0"/>
                        </a:rPr>
                        <a:t>Other characteristics of NETs (for example, functioning status, differentiation status, Ki-67 index and SSTR)</a:t>
                      </a:r>
                    </a:p>
                  </a:txBody>
                  <a:tcPr/>
                </a:tc>
                <a:tc>
                  <a:txBody>
                    <a:bodyPr/>
                    <a:lstStyle/>
                    <a:p>
                      <a:pPr marL="0" indent="0">
                        <a:buFont typeface="Arial" panose="020B0604020202020204" pitchFamily="34" charset="0"/>
                        <a:buNone/>
                      </a:pPr>
                      <a:r>
                        <a:rPr lang="en-GB" sz="1600" b="1">
                          <a:solidFill>
                            <a:schemeClr val="tx1"/>
                          </a:solidFill>
                          <a:latin typeface="Arial" panose="020B0604020202020204" pitchFamily="34" charset="0"/>
                          <a:ea typeface="Lato" panose="020F0502020204030203" pitchFamily="34" charset="0"/>
                          <a:cs typeface="Arial" panose="020B0604020202020204" pitchFamily="34" charset="0"/>
                        </a:rPr>
                        <a:t>EAG: </a:t>
                      </a:r>
                      <a:r>
                        <a:rPr lang="en-GB" sz="1600" b="0">
                          <a:solidFill>
                            <a:schemeClr val="tx1"/>
                          </a:solidFill>
                          <a:latin typeface="Arial" panose="020B0604020202020204" pitchFamily="34" charset="0"/>
                          <a:ea typeface="Lato" panose="020F0502020204030203" pitchFamily="34" charset="0"/>
                          <a:cs typeface="Arial" panose="020B0604020202020204" pitchFamily="34" charset="0"/>
                        </a:rPr>
                        <a:t>appropriate for NETs and epNETS but lung NETs have a worse prognosis and should be considered separately.</a:t>
                      </a:r>
                    </a:p>
                    <a:p>
                      <a:pPr marL="0" indent="0">
                        <a:buFont typeface="Arial" panose="020B0604020202020204" pitchFamily="34" charset="0"/>
                        <a:buNone/>
                      </a:pPr>
                      <a:r>
                        <a:rPr lang="en-GB" sz="1600" b="0">
                          <a:solidFill>
                            <a:schemeClr val="tx1"/>
                          </a:solidFill>
                          <a:latin typeface="Arial" panose="020B0604020202020204" pitchFamily="34" charset="0"/>
                          <a:ea typeface="Lato" panose="020F0502020204030203" pitchFamily="34" charset="0"/>
                          <a:cs typeface="Arial" panose="020B0604020202020204" pitchFamily="34" charset="0"/>
                        </a:rPr>
                        <a:t>KI-67 and STRR were not available from CABINET</a:t>
                      </a:r>
                    </a:p>
                  </a:txBody>
                  <a:tcPr/>
                </a:tc>
                <a:extLst>
                  <a:ext uri="{0D108BD9-81ED-4DB2-BD59-A6C34878D82A}">
                    <a16:rowId xmlns:a16="http://schemas.microsoft.com/office/drawing/2014/main" val="917436606"/>
                  </a:ext>
                </a:extLst>
              </a:tr>
            </a:tbl>
          </a:graphicData>
        </a:graphic>
      </p:graphicFrame>
      <p:sp>
        <p:nvSpPr>
          <p:cNvPr id="5" name="Text Placeholder 13">
            <a:extLst>
              <a:ext uri="{FF2B5EF4-FFF2-40B4-BE49-F238E27FC236}">
                <a16:creationId xmlns:a16="http://schemas.microsoft.com/office/drawing/2014/main" id="{0616447F-9218-CA46-AF08-B6EABC85B456}"/>
              </a:ext>
            </a:extLst>
          </p:cNvPr>
          <p:cNvSpPr txBox="1">
            <a:spLocks/>
          </p:cNvSpPr>
          <p:nvPr/>
        </p:nvSpPr>
        <p:spPr>
          <a:xfrm>
            <a:off x="1181976" y="6182385"/>
            <a:ext cx="10306049" cy="592818"/>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1400" kern="1200">
                <a:solidFill>
                  <a:schemeClr val="tx1"/>
                </a:solidFill>
                <a:latin typeface="+mn-lt"/>
                <a:ea typeface="Inter" charset="0"/>
                <a:cs typeface="Inter"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a:latin typeface="Arial" panose="020B0604020202020204" pitchFamily="34" charset="0"/>
                <a:ea typeface="Lato" panose="020F0502020204030203" pitchFamily="34" charset="0"/>
                <a:cs typeface="Arial" panose="020B0604020202020204" pitchFamily="34" charset="0"/>
              </a:rPr>
              <a:t>Abbreviations: BSC, best supportive care; epNETs, extra-pancreatic neuroendocrine tumours; </a:t>
            </a:r>
            <a:r>
              <a:rPr lang="en-GB" err="1">
                <a:latin typeface="Arial" panose="020B0604020202020204" pitchFamily="34" charset="0"/>
                <a:ea typeface="Lato" panose="020F0502020204030203" pitchFamily="34" charset="0"/>
                <a:cs typeface="Arial" panose="020B0604020202020204" pitchFamily="34" charset="0"/>
              </a:rPr>
              <a:t>HRQoL</a:t>
            </a:r>
            <a:r>
              <a:rPr lang="en-GB">
                <a:latin typeface="Arial" panose="020B0604020202020204" pitchFamily="34" charset="0"/>
                <a:ea typeface="Lato" panose="020F0502020204030203" pitchFamily="34" charset="0"/>
                <a:cs typeface="Arial" panose="020B0604020202020204" pitchFamily="34" charset="0"/>
              </a:rPr>
              <a:t>, health-related quality of life; MA, marketing authorisation; OS, overall survival; </a:t>
            </a:r>
            <a:r>
              <a:rPr lang="en-GB" err="1">
                <a:latin typeface="Arial" panose="020B0604020202020204" pitchFamily="34" charset="0"/>
                <a:ea typeface="Lato" panose="020F0502020204030203" pitchFamily="34" charset="0"/>
                <a:cs typeface="Arial" panose="020B0604020202020204" pitchFamily="34" charset="0"/>
              </a:rPr>
              <a:t>pNETs</a:t>
            </a:r>
            <a:r>
              <a:rPr lang="en-GB">
                <a:latin typeface="Arial" panose="020B0604020202020204" pitchFamily="34" charset="0"/>
                <a:ea typeface="Lato" panose="020F0502020204030203" pitchFamily="34" charset="0"/>
                <a:cs typeface="Arial" panose="020B0604020202020204" pitchFamily="34" charset="0"/>
              </a:rPr>
              <a:t>, pancreatic neuroendocrine tumours; PFS, progression-free survival; PRRT, peptide receptor radionuclide therapy; SSTR, somatostatin receptor</a:t>
            </a:r>
          </a:p>
        </p:txBody>
      </p:sp>
    </p:spTree>
    <p:extLst>
      <p:ext uri="{BB962C8B-B14F-4D97-AF65-F5344CB8AC3E}">
        <p14:creationId xmlns:p14="http://schemas.microsoft.com/office/powerpoint/2010/main" val="416137787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F151C38-59FF-5C58-88D5-D4B0111DC8C0}"/>
            </a:ext>
          </a:extLst>
        </p:cNvPr>
        <p:cNvGrpSpPr/>
        <p:nvPr/>
      </p:nvGrpSpPr>
      <p:grpSpPr>
        <a:xfrm>
          <a:off x="0" y="0"/>
          <a:ext cx="0" cy="0"/>
          <a:chOff x="0" y="0"/>
          <a:chExt cx="0" cy="0"/>
        </a:xfrm>
      </p:grpSpPr>
      <p:sp>
        <p:nvSpPr>
          <p:cNvPr id="10" name="Title 9">
            <a:extLst>
              <a:ext uri="{FF2B5EF4-FFF2-40B4-BE49-F238E27FC236}">
                <a16:creationId xmlns:a16="http://schemas.microsoft.com/office/drawing/2014/main" id="{B6A147A9-C3A8-642A-FE2E-C5F1C1B6B69B}"/>
              </a:ext>
            </a:extLst>
          </p:cNvPr>
          <p:cNvSpPr>
            <a:spLocks noGrp="1"/>
          </p:cNvSpPr>
          <p:nvPr>
            <p:ph type="title"/>
          </p:nvPr>
        </p:nvSpPr>
        <p:spPr>
          <a:xfrm>
            <a:off x="289832" y="203009"/>
            <a:ext cx="11540078" cy="592817"/>
          </a:xfrm>
        </p:spPr>
        <p:txBody>
          <a:bodyPr>
            <a:normAutofit/>
          </a:bodyPr>
          <a:lstStyle/>
          <a:p>
            <a:r>
              <a:rPr lang="en-GB"/>
              <a:t>Other issues: TTD &amp; disease management costs</a:t>
            </a:r>
          </a:p>
        </p:txBody>
      </p:sp>
      <p:sp>
        <p:nvSpPr>
          <p:cNvPr id="6" name="Text Placeholder 13">
            <a:extLst>
              <a:ext uri="{FF2B5EF4-FFF2-40B4-BE49-F238E27FC236}">
                <a16:creationId xmlns:a16="http://schemas.microsoft.com/office/drawing/2014/main" id="{E4756FA2-4349-719C-42B3-FBC590903905}"/>
              </a:ext>
            </a:extLst>
          </p:cNvPr>
          <p:cNvSpPr txBox="1">
            <a:spLocks/>
          </p:cNvSpPr>
          <p:nvPr/>
        </p:nvSpPr>
        <p:spPr>
          <a:xfrm>
            <a:off x="386246" y="6139891"/>
            <a:ext cx="5260174" cy="515100"/>
          </a:xfrm>
          <a:prstGeom prst="rect">
            <a:avLst/>
          </a:prstGeom>
          <a:solidFill>
            <a:schemeClr val="bg1"/>
          </a:solidFill>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1400" kern="1200">
                <a:solidFill>
                  <a:schemeClr val="tx1"/>
                </a:solidFill>
                <a:latin typeface="+mn-lt"/>
                <a:ea typeface="Inter" charset="0"/>
                <a:cs typeface="Inter"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1000">
                <a:latin typeface="Arial" panose="020B0604020202020204" pitchFamily="34" charset="0"/>
                <a:ea typeface="Lato" panose="020F0502020204030203" pitchFamily="34" charset="0"/>
                <a:cs typeface="Arial" panose="020B0604020202020204" pitchFamily="34" charset="0"/>
              </a:rPr>
              <a:t>Abbreviations: epNETs, extra-pancreatic neuroendocrine tumours; HR, hazard ratio; KM, Kaplan-Meier; PD, progressed disease; PF, </a:t>
            </a:r>
            <a:r>
              <a:rPr lang="en-GB" sz="1000" err="1">
                <a:latin typeface="Arial" panose="020B0604020202020204" pitchFamily="34" charset="0"/>
                <a:ea typeface="Lato" panose="020F0502020204030203" pitchFamily="34" charset="0"/>
                <a:cs typeface="Arial" panose="020B0604020202020204" pitchFamily="34" charset="0"/>
              </a:rPr>
              <a:t>pregression</a:t>
            </a:r>
            <a:r>
              <a:rPr lang="en-GB" sz="1000">
                <a:latin typeface="Arial" panose="020B0604020202020204" pitchFamily="34" charset="0"/>
                <a:ea typeface="Lato" panose="020F0502020204030203" pitchFamily="34" charset="0"/>
                <a:cs typeface="Arial" panose="020B0604020202020204" pitchFamily="34" charset="0"/>
              </a:rPr>
              <a:t>-free; PH, proportional hazard; </a:t>
            </a:r>
            <a:r>
              <a:rPr lang="en-GB" sz="1000" err="1">
                <a:latin typeface="Arial" panose="020B0604020202020204" pitchFamily="34" charset="0"/>
                <a:ea typeface="Lato" panose="020F0502020204030203" pitchFamily="34" charset="0"/>
                <a:cs typeface="Arial" panose="020B0604020202020204" pitchFamily="34" charset="0"/>
              </a:rPr>
              <a:t>pNETs</a:t>
            </a:r>
            <a:r>
              <a:rPr lang="en-GB" sz="1000">
                <a:latin typeface="Arial" panose="020B0604020202020204" pitchFamily="34" charset="0"/>
                <a:ea typeface="Lato" panose="020F0502020204030203" pitchFamily="34" charset="0"/>
                <a:cs typeface="Arial" panose="020B0604020202020204" pitchFamily="34" charset="0"/>
              </a:rPr>
              <a:t>, pancreatic neuroendocrine tumours; NETs, neuroendocrine tumours, TA, technology appraisal; SSA, somatostatin analogue; TTD, time to treatment discontinuation </a:t>
            </a:r>
          </a:p>
        </p:txBody>
      </p:sp>
      <p:sp>
        <p:nvSpPr>
          <p:cNvPr id="7" name="Text Placeholder 2" descr=" EAG consider baseline characteristics reasonably balanced/less imbalanced than unmatched population but:&#10;age of symptom onset is younger in SoC &#10;higher prevalence of milder T14484C in idebenone group &#10;Point estimates of negligible/negative long-term benefits are low and suggest PSM underestimates effect&#10;">
            <a:extLst>
              <a:ext uri="{FF2B5EF4-FFF2-40B4-BE49-F238E27FC236}">
                <a16:creationId xmlns:a16="http://schemas.microsoft.com/office/drawing/2014/main" id="{22723766-5589-0C07-7C8A-952E3A41DFF0}"/>
              </a:ext>
            </a:extLst>
          </p:cNvPr>
          <p:cNvSpPr txBox="1">
            <a:spLocks/>
          </p:cNvSpPr>
          <p:nvPr/>
        </p:nvSpPr>
        <p:spPr>
          <a:xfrm>
            <a:off x="266328" y="1074322"/>
            <a:ext cx="11777864" cy="2077678"/>
          </a:xfrm>
          <a:prstGeom prst="rect">
            <a:avLst/>
          </a:prstGeom>
          <a:solidFill>
            <a:schemeClr val="bg1"/>
          </a:solidFill>
          <a:ln w="28575">
            <a:noFill/>
          </a:ln>
        </p:spPr>
        <p:txBody>
          <a:bodyPr vert="horz" lIns="91440" tIns="45720" rIns="91440" bIns="45720" rtlCol="0">
            <a:noAutofit/>
          </a:bodyPr>
          <a:lstStyle>
            <a:lvl1pPr marL="0" indent="0" algn="l" defTabSz="914400" rtl="0" eaLnBrk="1" latinLnBrk="0" hangingPunct="1">
              <a:lnSpc>
                <a:spcPct val="114000"/>
              </a:lnSpc>
              <a:spcBef>
                <a:spcPts val="1000"/>
              </a:spcBef>
              <a:buFont typeface="Arial" panose="020B0604020202020204" pitchFamily="34" charset="0"/>
              <a:buNone/>
              <a:defRPr sz="1800" kern="1200">
                <a:solidFill>
                  <a:schemeClr val="tx1"/>
                </a:solidFill>
                <a:latin typeface="Lato" panose="020F0502020204030203" pitchFamily="34" charset="0"/>
                <a:ea typeface="Lato" panose="020F0502020204030203" pitchFamily="34" charset="0"/>
                <a:cs typeface="Lato" panose="020F0502020204030203" pitchFamily="34" charset="0"/>
              </a:defRPr>
            </a:lvl1pPr>
            <a:lvl2pPr marL="685800" indent="-228600" algn="l" defTabSz="914400" rtl="0" eaLnBrk="1" latinLnBrk="0" hangingPunct="1">
              <a:lnSpc>
                <a:spcPct val="114000"/>
              </a:lnSpc>
              <a:spcBef>
                <a:spcPts val="500"/>
              </a:spcBef>
              <a:buFont typeface="Arial" panose="020B0604020202020204" pitchFamily="34" charset="0"/>
              <a:buChar char="•"/>
              <a:defRPr sz="1800" kern="1200">
                <a:solidFill>
                  <a:schemeClr val="tx1"/>
                </a:solidFill>
                <a:latin typeface="Lato" panose="020F0502020204030203" pitchFamily="34" charset="0"/>
                <a:ea typeface="Lato" panose="020F0502020204030203" pitchFamily="34" charset="0"/>
                <a:cs typeface="+mn-cs"/>
              </a:defRPr>
            </a:lvl2pPr>
            <a:lvl3pPr marL="1143000" indent="-228600" algn="l" defTabSz="914400" rtl="0" eaLnBrk="1" latinLnBrk="0" hangingPunct="1">
              <a:lnSpc>
                <a:spcPct val="114000"/>
              </a:lnSpc>
              <a:spcBef>
                <a:spcPts val="500"/>
              </a:spcBef>
              <a:buFont typeface="Arial" panose="020B0604020202020204" pitchFamily="34" charset="0"/>
              <a:buChar char="•"/>
              <a:defRPr sz="1800" kern="1200">
                <a:solidFill>
                  <a:schemeClr val="tx1"/>
                </a:solidFill>
                <a:latin typeface="Lato" panose="020F0502020204030203" pitchFamily="34" charset="0"/>
                <a:ea typeface="Lato" panose="020F0502020204030203" pitchFamily="34" charset="0"/>
                <a:cs typeface="+mn-cs"/>
              </a:defRPr>
            </a:lvl3pPr>
            <a:lvl4pPr marL="1600200" indent="-228600" algn="l" defTabSz="914400" rtl="0" eaLnBrk="1" latinLnBrk="0" hangingPunct="1">
              <a:lnSpc>
                <a:spcPct val="114000"/>
              </a:lnSpc>
              <a:spcBef>
                <a:spcPts val="500"/>
              </a:spcBef>
              <a:buFont typeface="Arial" panose="020B0604020202020204" pitchFamily="34" charset="0"/>
              <a:buChar char="•"/>
              <a:defRPr sz="1800" kern="1200">
                <a:solidFill>
                  <a:schemeClr val="tx1"/>
                </a:solidFill>
                <a:latin typeface="Lato" panose="020F0502020204030203" pitchFamily="34" charset="0"/>
                <a:ea typeface="Lato" panose="020F0502020204030203" pitchFamily="34" charset="0"/>
                <a:cs typeface="+mn-cs"/>
              </a:defRPr>
            </a:lvl4pPr>
            <a:lvl5pPr marL="2057400" indent="-228600" algn="l" defTabSz="914400" rtl="0" eaLnBrk="1" latinLnBrk="0" hangingPunct="1">
              <a:lnSpc>
                <a:spcPct val="114000"/>
              </a:lnSpc>
              <a:spcBef>
                <a:spcPts val="500"/>
              </a:spcBef>
              <a:buFont typeface="Arial" panose="020B0604020202020204" pitchFamily="34" charset="0"/>
              <a:buChar char="•"/>
              <a:defRPr sz="1800" kern="1200">
                <a:solidFill>
                  <a:schemeClr val="tx1"/>
                </a:solidFill>
                <a:latin typeface="Lato" panose="020F0502020204030203" pitchFamily="34" charset="0"/>
                <a:ea typeface="Lato" panose="020F0502020204030203" pitchFamily="34"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spcBef>
                <a:spcPts val="0"/>
              </a:spcBef>
            </a:pPr>
            <a:r>
              <a:rPr lang="en-GB" b="1">
                <a:latin typeface="Arial" panose="020B0604020202020204" pitchFamily="34" charset="0"/>
                <a:cs typeface="Arial" panose="020B0604020202020204" pitchFamily="34" charset="0"/>
              </a:rPr>
              <a:t>Company: </a:t>
            </a:r>
            <a:r>
              <a:rPr lang="en-GB">
                <a:latin typeface="Arial" panose="020B0604020202020204" pitchFamily="34" charset="0"/>
                <a:cs typeface="Arial" panose="020B0604020202020204" pitchFamily="34" charset="0"/>
              </a:rPr>
              <a:t>TTD based on CABINET, assuming PH assumption holds for both </a:t>
            </a:r>
            <a:r>
              <a:rPr lang="en-GB" err="1">
                <a:latin typeface="Arial" panose="020B0604020202020204" pitchFamily="34" charset="0"/>
                <a:cs typeface="Arial" panose="020B0604020202020204" pitchFamily="34" charset="0"/>
              </a:rPr>
              <a:t>pNETs</a:t>
            </a:r>
            <a:r>
              <a:rPr lang="en-GB">
                <a:latin typeface="Arial" panose="020B0604020202020204" pitchFamily="34" charset="0"/>
                <a:cs typeface="Arial" panose="020B0604020202020204" pitchFamily="34" charset="0"/>
              </a:rPr>
              <a:t> and epNETs and supporting use of a HR-based approach to model assuming: </a:t>
            </a:r>
          </a:p>
          <a:p>
            <a:pPr marL="971550" lvl="1" indent="-285750">
              <a:lnSpc>
                <a:spcPct val="100000"/>
              </a:lnSpc>
              <a:spcBef>
                <a:spcPts val="0"/>
              </a:spcBef>
              <a:buFont typeface="Courier New" panose="02070309020205020404" pitchFamily="49" charset="0"/>
              <a:buChar char="o"/>
            </a:pPr>
            <a:r>
              <a:rPr lang="en-GB">
                <a:latin typeface="Arial" panose="020B0604020202020204" pitchFamily="34" charset="0"/>
                <a:cs typeface="Arial" panose="020B0604020202020204" pitchFamily="34" charset="0"/>
              </a:rPr>
              <a:t>discontinuation of SSAs occurred in line with placebo discontinuation in CABINET</a:t>
            </a:r>
          </a:p>
          <a:p>
            <a:pPr marL="971550" lvl="1" indent="-285750">
              <a:lnSpc>
                <a:spcPct val="100000"/>
              </a:lnSpc>
              <a:spcBef>
                <a:spcPts val="0"/>
              </a:spcBef>
              <a:buFont typeface="Courier New" panose="02070309020205020404" pitchFamily="49" charset="0"/>
              <a:buChar char="o"/>
            </a:pPr>
            <a:r>
              <a:rPr lang="en-GB">
                <a:latin typeface="Arial" panose="020B0604020202020204" pitchFamily="34" charset="0"/>
                <a:cs typeface="Arial" panose="020B0604020202020204" pitchFamily="34" charset="0"/>
              </a:rPr>
              <a:t>concomitant SSA discontinued with </a:t>
            </a:r>
            <a:r>
              <a:rPr lang="en-GB" err="1">
                <a:latin typeface="Arial" panose="020B0604020202020204" pitchFamily="34" charset="0"/>
                <a:cs typeface="Arial" panose="020B0604020202020204" pitchFamily="34" charset="0"/>
              </a:rPr>
              <a:t>cabozantinib</a:t>
            </a:r>
            <a:endParaRPr lang="en-GB">
              <a:latin typeface="Arial" panose="020B0604020202020204" pitchFamily="34" charset="0"/>
              <a:cs typeface="Arial" panose="020B0604020202020204" pitchFamily="34" charset="0"/>
            </a:endParaRPr>
          </a:p>
          <a:p>
            <a:pPr>
              <a:lnSpc>
                <a:spcPct val="100000"/>
              </a:lnSpc>
              <a:spcBef>
                <a:spcPts val="0"/>
              </a:spcBef>
            </a:pPr>
            <a:r>
              <a:rPr lang="en-GB" b="1">
                <a:latin typeface="Arial" panose="020B0604020202020204" pitchFamily="34" charset="0"/>
                <a:cs typeface="Arial" panose="020B0604020202020204" pitchFamily="34" charset="0"/>
              </a:rPr>
              <a:t>EAG: </a:t>
            </a:r>
            <a:r>
              <a:rPr lang="en-GB">
                <a:latin typeface="Arial" panose="020B0604020202020204" pitchFamily="34" charset="0"/>
                <a:cs typeface="Arial" panose="020B0604020202020204" pitchFamily="34" charset="0"/>
              </a:rPr>
              <a:t>Using KM curves to estimate TTD in model more appropriate: avoiding unnecessary uncertainty</a:t>
            </a:r>
          </a:p>
          <a:p>
            <a:pPr marL="285750" indent="-285750">
              <a:lnSpc>
                <a:spcPct val="100000"/>
              </a:lnSpc>
              <a:spcBef>
                <a:spcPts val="0"/>
              </a:spcBef>
              <a:buFont typeface="Arial" panose="020B0604020202020204" pitchFamily="34" charset="0"/>
              <a:buChar char="•"/>
            </a:pPr>
            <a:r>
              <a:rPr lang="en-GB">
                <a:latin typeface="Arial" panose="020B0604020202020204" pitchFamily="34" charset="0"/>
                <a:cs typeface="Arial" panose="020B0604020202020204" pitchFamily="34" charset="0"/>
              </a:rPr>
              <a:t>KM curves also show sharp declines at assessment points: more reflective of real-world than parametric models (</a:t>
            </a:r>
            <a:r>
              <a:rPr lang="en-GB">
                <a:latin typeface="Arial" panose="020B0604020202020204" pitchFamily="34" charset="0"/>
                <a:cs typeface="Arial" panose="020B0604020202020204" pitchFamily="34" charset="0"/>
                <a:hlinkClick r:id="rId3" action="ppaction://hlinksldjump"/>
              </a:rPr>
              <a:t>see slide</a:t>
            </a:r>
            <a:r>
              <a:rPr lang="en-GB">
                <a:latin typeface="Arial" panose="020B0604020202020204" pitchFamily="34" charset="0"/>
                <a:cs typeface="Arial" panose="020B0604020202020204" pitchFamily="34" charset="0"/>
              </a:rPr>
              <a:t>)</a:t>
            </a:r>
          </a:p>
          <a:p>
            <a:pPr>
              <a:lnSpc>
                <a:spcPct val="150000"/>
              </a:lnSpc>
              <a:spcBef>
                <a:spcPts val="0"/>
              </a:spcBef>
            </a:pPr>
            <a:endParaRPr lang="en-GB" sz="1600">
              <a:latin typeface="Arial" panose="020B0604020202020204" pitchFamily="34" charset="0"/>
              <a:cs typeface="Arial" panose="020B0604020202020204" pitchFamily="34" charset="0"/>
            </a:endParaRPr>
          </a:p>
        </p:txBody>
      </p:sp>
      <p:sp>
        <p:nvSpPr>
          <p:cNvPr id="14" name="TextBox 13">
            <a:extLst>
              <a:ext uri="{FF2B5EF4-FFF2-40B4-BE49-F238E27FC236}">
                <a16:creationId xmlns:a16="http://schemas.microsoft.com/office/drawing/2014/main" id="{68102A66-B10F-E552-2D3F-E00C3B2BC747}"/>
              </a:ext>
            </a:extLst>
          </p:cNvPr>
          <p:cNvSpPr txBox="1"/>
          <p:nvPr/>
        </p:nvSpPr>
        <p:spPr>
          <a:xfrm>
            <a:off x="266328" y="694760"/>
            <a:ext cx="3805778" cy="369332"/>
          </a:xfrm>
          <a:prstGeom prst="rect">
            <a:avLst/>
          </a:prstGeom>
          <a:noFill/>
        </p:spPr>
        <p:txBody>
          <a:bodyPr wrap="square" rtlCol="0">
            <a:spAutoFit/>
          </a:bodyPr>
          <a:lstStyle/>
          <a:p>
            <a:r>
              <a:rPr lang="en-GB" b="1"/>
              <a:t>Time to treatment </a:t>
            </a:r>
            <a:r>
              <a:rPr lang="en-GB" b="1">
                <a:latin typeface="Arial" panose="020B0604020202020204" pitchFamily="34" charset="0"/>
                <a:cs typeface="Arial" panose="020B0604020202020204" pitchFamily="34" charset="0"/>
              </a:rPr>
              <a:t>discontinuation</a:t>
            </a:r>
          </a:p>
        </p:txBody>
      </p:sp>
      <p:sp>
        <p:nvSpPr>
          <p:cNvPr id="15" name="TextBox 14">
            <a:extLst>
              <a:ext uri="{FF2B5EF4-FFF2-40B4-BE49-F238E27FC236}">
                <a16:creationId xmlns:a16="http://schemas.microsoft.com/office/drawing/2014/main" id="{C3235EF5-7168-0662-6ACE-CF6D3EC21A18}"/>
              </a:ext>
            </a:extLst>
          </p:cNvPr>
          <p:cNvSpPr txBox="1"/>
          <p:nvPr/>
        </p:nvSpPr>
        <p:spPr>
          <a:xfrm>
            <a:off x="266328" y="3055691"/>
            <a:ext cx="3805778" cy="369332"/>
          </a:xfrm>
          <a:prstGeom prst="rect">
            <a:avLst/>
          </a:prstGeom>
          <a:noFill/>
        </p:spPr>
        <p:txBody>
          <a:bodyPr wrap="square" rtlCol="0">
            <a:spAutoFit/>
          </a:bodyPr>
          <a:lstStyle/>
          <a:p>
            <a:r>
              <a:rPr lang="en-GB" b="1">
                <a:latin typeface="Arial" panose="020B0604020202020204" pitchFamily="34" charset="0"/>
                <a:cs typeface="Arial" panose="020B0604020202020204" pitchFamily="34" charset="0"/>
              </a:rPr>
              <a:t>Disease managements costs</a:t>
            </a:r>
          </a:p>
        </p:txBody>
      </p:sp>
      <p:sp>
        <p:nvSpPr>
          <p:cNvPr id="16" name="Text Placeholder 2" descr=" EAG consider baseline characteristics reasonably balanced/less imbalanced than unmatched population but:&#10;age of symptom onset is younger in SoC &#10;higher prevalence of milder T14484C in idebenone group &#10;Point estimates of negligible/negative long-term benefits are low and suggest PSM underestimates effect&#10;">
            <a:extLst>
              <a:ext uri="{FF2B5EF4-FFF2-40B4-BE49-F238E27FC236}">
                <a16:creationId xmlns:a16="http://schemas.microsoft.com/office/drawing/2014/main" id="{70876BBC-C50B-0DA2-DE0B-E2A563897F2E}"/>
              </a:ext>
            </a:extLst>
          </p:cNvPr>
          <p:cNvSpPr txBox="1">
            <a:spLocks/>
          </p:cNvSpPr>
          <p:nvPr/>
        </p:nvSpPr>
        <p:spPr>
          <a:xfrm>
            <a:off x="236698" y="3389462"/>
            <a:ext cx="11837124" cy="1467457"/>
          </a:xfrm>
          <a:prstGeom prst="rect">
            <a:avLst/>
          </a:prstGeom>
          <a:solidFill>
            <a:schemeClr val="bg1"/>
          </a:solidFill>
          <a:ln w="28575">
            <a:noFill/>
          </a:ln>
        </p:spPr>
        <p:txBody>
          <a:bodyPr vert="horz" lIns="91440" tIns="45720" rIns="91440" bIns="45720" rtlCol="0">
            <a:noAutofit/>
          </a:bodyPr>
          <a:lstStyle>
            <a:lvl1pPr marL="0" indent="0" algn="l" defTabSz="914400" rtl="0" eaLnBrk="1" latinLnBrk="0" hangingPunct="1">
              <a:lnSpc>
                <a:spcPct val="114000"/>
              </a:lnSpc>
              <a:spcBef>
                <a:spcPts val="1000"/>
              </a:spcBef>
              <a:buFont typeface="Arial" panose="020B0604020202020204" pitchFamily="34" charset="0"/>
              <a:buNone/>
              <a:defRPr sz="1800" kern="1200">
                <a:solidFill>
                  <a:schemeClr val="tx1"/>
                </a:solidFill>
                <a:latin typeface="Lato" panose="020F0502020204030203" pitchFamily="34" charset="0"/>
                <a:ea typeface="Lato" panose="020F0502020204030203" pitchFamily="34" charset="0"/>
                <a:cs typeface="Lato" panose="020F0502020204030203" pitchFamily="34" charset="0"/>
              </a:defRPr>
            </a:lvl1pPr>
            <a:lvl2pPr marL="685800" indent="-228600" algn="l" defTabSz="914400" rtl="0" eaLnBrk="1" latinLnBrk="0" hangingPunct="1">
              <a:lnSpc>
                <a:spcPct val="114000"/>
              </a:lnSpc>
              <a:spcBef>
                <a:spcPts val="500"/>
              </a:spcBef>
              <a:buFont typeface="Arial" panose="020B0604020202020204" pitchFamily="34" charset="0"/>
              <a:buChar char="•"/>
              <a:defRPr sz="1800" kern="1200">
                <a:solidFill>
                  <a:schemeClr val="tx1"/>
                </a:solidFill>
                <a:latin typeface="Lato" panose="020F0502020204030203" pitchFamily="34" charset="0"/>
                <a:ea typeface="Lato" panose="020F0502020204030203" pitchFamily="34" charset="0"/>
                <a:cs typeface="+mn-cs"/>
              </a:defRPr>
            </a:lvl2pPr>
            <a:lvl3pPr marL="1143000" indent="-228600" algn="l" defTabSz="914400" rtl="0" eaLnBrk="1" latinLnBrk="0" hangingPunct="1">
              <a:lnSpc>
                <a:spcPct val="114000"/>
              </a:lnSpc>
              <a:spcBef>
                <a:spcPts val="500"/>
              </a:spcBef>
              <a:buFont typeface="Arial" panose="020B0604020202020204" pitchFamily="34" charset="0"/>
              <a:buChar char="•"/>
              <a:defRPr sz="1800" kern="1200">
                <a:solidFill>
                  <a:schemeClr val="tx1"/>
                </a:solidFill>
                <a:latin typeface="Lato" panose="020F0502020204030203" pitchFamily="34" charset="0"/>
                <a:ea typeface="Lato" panose="020F0502020204030203" pitchFamily="34" charset="0"/>
                <a:cs typeface="+mn-cs"/>
              </a:defRPr>
            </a:lvl3pPr>
            <a:lvl4pPr marL="1600200" indent="-228600" algn="l" defTabSz="914400" rtl="0" eaLnBrk="1" latinLnBrk="0" hangingPunct="1">
              <a:lnSpc>
                <a:spcPct val="114000"/>
              </a:lnSpc>
              <a:spcBef>
                <a:spcPts val="500"/>
              </a:spcBef>
              <a:buFont typeface="Arial" panose="020B0604020202020204" pitchFamily="34" charset="0"/>
              <a:buChar char="•"/>
              <a:defRPr sz="1800" kern="1200">
                <a:solidFill>
                  <a:schemeClr val="tx1"/>
                </a:solidFill>
                <a:latin typeface="Lato" panose="020F0502020204030203" pitchFamily="34" charset="0"/>
                <a:ea typeface="Lato" panose="020F0502020204030203" pitchFamily="34" charset="0"/>
                <a:cs typeface="+mn-cs"/>
              </a:defRPr>
            </a:lvl4pPr>
            <a:lvl5pPr marL="2057400" indent="-228600" algn="l" defTabSz="914400" rtl="0" eaLnBrk="1" latinLnBrk="0" hangingPunct="1">
              <a:lnSpc>
                <a:spcPct val="114000"/>
              </a:lnSpc>
              <a:spcBef>
                <a:spcPts val="500"/>
              </a:spcBef>
              <a:buFont typeface="Arial" panose="020B0604020202020204" pitchFamily="34" charset="0"/>
              <a:buChar char="•"/>
              <a:defRPr sz="1800" kern="1200">
                <a:solidFill>
                  <a:schemeClr val="tx1"/>
                </a:solidFill>
                <a:latin typeface="Lato" panose="020F0502020204030203" pitchFamily="34" charset="0"/>
                <a:ea typeface="Lato" panose="020F0502020204030203" pitchFamily="34"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spcBef>
                <a:spcPts val="0"/>
              </a:spcBef>
            </a:pPr>
            <a:r>
              <a:rPr lang="en-GB" b="1">
                <a:latin typeface="Arial" panose="020B0604020202020204" pitchFamily="34" charset="0"/>
                <a:cs typeface="Arial" panose="020B0604020202020204" pitchFamily="34" charset="0"/>
              </a:rPr>
              <a:t>EAG</a:t>
            </a:r>
          </a:p>
          <a:p>
            <a:pPr marL="285750" indent="-285750">
              <a:lnSpc>
                <a:spcPct val="100000"/>
              </a:lnSpc>
              <a:spcBef>
                <a:spcPts val="0"/>
              </a:spcBef>
              <a:buFont typeface="Arial" panose="020B0604020202020204" pitchFamily="34" charset="0"/>
              <a:buChar char="•"/>
            </a:pPr>
            <a:r>
              <a:rPr lang="en-GB">
                <a:latin typeface="Arial" panose="020B0604020202020204" pitchFamily="34" charset="0"/>
                <a:cs typeface="Arial" panose="020B0604020202020204" pitchFamily="34" charset="0"/>
              </a:rPr>
              <a:t>Disagreed with using Casciano et al. 2013 to estimate resource use in the model </a:t>
            </a:r>
            <a:r>
              <a:rPr lang="en-GB"/>
              <a:t>→ </a:t>
            </a:r>
            <a:r>
              <a:rPr lang="en-GB">
                <a:latin typeface="Arial" panose="020B0604020202020204" pitchFamily="34" charset="0"/>
                <a:cs typeface="Arial" panose="020B0604020202020204" pitchFamily="34" charset="0"/>
              </a:rPr>
              <a:t>follow up does not align with PF and PD states and study reported number of people using resources, rather than frequency of use of resources</a:t>
            </a:r>
          </a:p>
          <a:p>
            <a:pPr marL="285750" indent="-285750">
              <a:lnSpc>
                <a:spcPct val="100000"/>
              </a:lnSpc>
              <a:spcBef>
                <a:spcPts val="0"/>
              </a:spcBef>
              <a:buFont typeface="Arial" panose="020B0604020202020204" pitchFamily="34" charset="0"/>
              <a:buChar char="•"/>
            </a:pPr>
            <a:r>
              <a:rPr lang="en-GB">
                <a:latin typeface="Arial" panose="020B0604020202020204" pitchFamily="34" charset="0"/>
                <a:cs typeface="Arial" panose="020B0604020202020204" pitchFamily="34" charset="0"/>
              </a:rPr>
              <a:t>Preferred to use resource use frequency with TA449 and TA539: based on survey of UK clinicians</a:t>
            </a:r>
          </a:p>
          <a:p>
            <a:pPr>
              <a:lnSpc>
                <a:spcPct val="150000"/>
              </a:lnSpc>
              <a:spcBef>
                <a:spcPts val="0"/>
              </a:spcBef>
            </a:pPr>
            <a:r>
              <a:rPr lang="en-GB" sz="1600">
                <a:latin typeface="Arial" panose="020B0604020202020204" pitchFamily="34" charset="0"/>
                <a:cs typeface="Arial" panose="020B0604020202020204" pitchFamily="34" charset="0"/>
              </a:rPr>
              <a:t> </a:t>
            </a:r>
          </a:p>
        </p:txBody>
      </p:sp>
      <p:graphicFrame>
        <p:nvGraphicFramePr>
          <p:cNvPr id="17" name="Table 16">
            <a:extLst>
              <a:ext uri="{FF2B5EF4-FFF2-40B4-BE49-F238E27FC236}">
                <a16:creationId xmlns:a16="http://schemas.microsoft.com/office/drawing/2014/main" id="{64F113BB-97BA-B304-A16F-CAAF83FB4700}"/>
              </a:ext>
            </a:extLst>
          </p:cNvPr>
          <p:cNvGraphicFramePr>
            <a:graphicFrameLocks noGrp="1"/>
          </p:cNvGraphicFramePr>
          <p:nvPr>
            <p:extLst>
              <p:ext uri="{D42A27DB-BD31-4B8C-83A1-F6EECF244321}">
                <p14:modId xmlns:p14="http://schemas.microsoft.com/office/powerpoint/2010/main" val="2788234341"/>
              </p:ext>
            </p:extLst>
          </p:nvPr>
        </p:nvGraphicFramePr>
        <p:xfrm>
          <a:off x="386246" y="4856919"/>
          <a:ext cx="11225755" cy="1271524"/>
        </p:xfrm>
        <a:graphic>
          <a:graphicData uri="http://schemas.openxmlformats.org/drawingml/2006/table">
            <a:tbl>
              <a:tblPr firstRow="1" bandRow="1">
                <a:tableStyleId>{5C22544A-7EE6-4342-B048-85BDC9FD1C3A}</a:tableStyleId>
              </a:tblPr>
              <a:tblGrid>
                <a:gridCol w="2116633">
                  <a:extLst>
                    <a:ext uri="{9D8B030D-6E8A-4147-A177-3AD203B41FA5}">
                      <a16:colId xmlns:a16="http://schemas.microsoft.com/office/drawing/2014/main" val="3316511283"/>
                    </a:ext>
                  </a:extLst>
                </a:gridCol>
                <a:gridCol w="2257752">
                  <a:extLst>
                    <a:ext uri="{9D8B030D-6E8A-4147-A177-3AD203B41FA5}">
                      <a16:colId xmlns:a16="http://schemas.microsoft.com/office/drawing/2014/main" val="1671442282"/>
                    </a:ext>
                  </a:extLst>
                </a:gridCol>
                <a:gridCol w="2422377">
                  <a:extLst>
                    <a:ext uri="{9D8B030D-6E8A-4147-A177-3AD203B41FA5}">
                      <a16:colId xmlns:a16="http://schemas.microsoft.com/office/drawing/2014/main" val="2313498164"/>
                    </a:ext>
                  </a:extLst>
                </a:gridCol>
                <a:gridCol w="2069606">
                  <a:extLst>
                    <a:ext uri="{9D8B030D-6E8A-4147-A177-3AD203B41FA5}">
                      <a16:colId xmlns:a16="http://schemas.microsoft.com/office/drawing/2014/main" val="3327289590"/>
                    </a:ext>
                  </a:extLst>
                </a:gridCol>
                <a:gridCol w="2359387">
                  <a:extLst>
                    <a:ext uri="{9D8B030D-6E8A-4147-A177-3AD203B41FA5}">
                      <a16:colId xmlns:a16="http://schemas.microsoft.com/office/drawing/2014/main" val="3473207546"/>
                    </a:ext>
                  </a:extLst>
                </a:gridCol>
              </a:tblGrid>
              <a:tr h="160012">
                <a:tc rowSpan="2">
                  <a:txBody>
                    <a:bodyPr/>
                    <a:lstStyle/>
                    <a:p>
                      <a:r>
                        <a:rPr lang="en-GB" sz="1600">
                          <a:latin typeface="Arial" panose="020B0604020202020204" pitchFamily="34" charset="0"/>
                        </a:rPr>
                        <a:t>State</a:t>
                      </a:r>
                    </a:p>
                  </a:txBody>
                  <a:tcPr>
                    <a:solidFill>
                      <a:schemeClr val="tx2"/>
                    </a:solidFill>
                  </a:tcPr>
                </a:tc>
                <a:tc gridSpan="2">
                  <a:txBody>
                    <a:bodyPr/>
                    <a:lstStyle/>
                    <a:p>
                      <a:pPr algn="ctr"/>
                      <a:r>
                        <a:rPr lang="en-GB" sz="1600">
                          <a:latin typeface="Arial" panose="020B0604020202020204" pitchFamily="34" charset="0"/>
                        </a:rPr>
                        <a:t>Company (cost per cycle)</a:t>
                      </a:r>
                    </a:p>
                  </a:txBody>
                  <a:tcPr>
                    <a:solidFill>
                      <a:schemeClr val="tx2"/>
                    </a:solidFill>
                  </a:tcPr>
                </a:tc>
                <a:tc hMerge="1">
                  <a:txBody>
                    <a:bodyPr/>
                    <a:lstStyle/>
                    <a:p>
                      <a:endParaRPr lang="en-GB"/>
                    </a:p>
                  </a:txBody>
                  <a:tcPr/>
                </a:tc>
                <a:tc gridSpan="2">
                  <a:txBody>
                    <a:bodyPr/>
                    <a:lstStyle/>
                    <a:p>
                      <a:pPr algn="ctr"/>
                      <a:r>
                        <a:rPr lang="en-GB" sz="1600">
                          <a:latin typeface="Arial" panose="020B0604020202020204" pitchFamily="34" charset="0"/>
                        </a:rPr>
                        <a:t>EAG (cost per cycle)</a:t>
                      </a:r>
                    </a:p>
                  </a:txBody>
                  <a:tcPr>
                    <a:solidFill>
                      <a:schemeClr val="tx2"/>
                    </a:solidFill>
                  </a:tcPr>
                </a:tc>
                <a:tc hMerge="1">
                  <a:txBody>
                    <a:bodyPr/>
                    <a:lstStyle/>
                    <a:p>
                      <a:endParaRPr lang="en-GB"/>
                    </a:p>
                  </a:txBody>
                  <a:tcPr/>
                </a:tc>
                <a:extLst>
                  <a:ext uri="{0D108BD9-81ED-4DB2-BD59-A6C34878D82A}">
                    <a16:rowId xmlns:a16="http://schemas.microsoft.com/office/drawing/2014/main" val="881940987"/>
                  </a:ext>
                </a:extLst>
              </a:tr>
              <a:tr h="157793">
                <a:tc vMerge="1">
                  <a:txBody>
                    <a:bodyPr/>
                    <a:lstStyle/>
                    <a:p>
                      <a:endParaRPr lang="en-GB"/>
                    </a:p>
                  </a:txBody>
                  <a:tcPr/>
                </a:tc>
                <a:tc>
                  <a:txBody>
                    <a:bodyPr/>
                    <a:lstStyle/>
                    <a:p>
                      <a:pPr algn="ctr">
                        <a:lnSpc>
                          <a:spcPct val="120000"/>
                        </a:lnSpc>
                        <a:spcBef>
                          <a:spcPts val="200"/>
                        </a:spcBef>
                        <a:spcAft>
                          <a:spcPts val="200"/>
                        </a:spcAft>
                        <a:buNone/>
                      </a:pPr>
                      <a:r>
                        <a:rPr lang="en-GB" sz="1600" b="1">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pNETs</a:t>
                      </a:r>
                    </a:p>
                  </a:txBody>
                  <a:tcPr marL="68580" marR="68580" marT="0" marB="0" anchor="ctr"/>
                </a:tc>
                <a:tc>
                  <a:txBody>
                    <a:bodyPr/>
                    <a:lstStyle/>
                    <a:p>
                      <a:pPr algn="ctr">
                        <a:lnSpc>
                          <a:spcPct val="120000"/>
                        </a:lnSpc>
                        <a:spcBef>
                          <a:spcPts val="200"/>
                        </a:spcBef>
                        <a:spcAft>
                          <a:spcPts val="200"/>
                        </a:spcAft>
                        <a:buNone/>
                      </a:pPr>
                      <a:r>
                        <a:rPr lang="en-GB" sz="1600" b="1">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epNETs</a:t>
                      </a:r>
                    </a:p>
                  </a:txBody>
                  <a:tcPr marL="68580" marR="68580" marT="0" marB="0" anchor="ctr"/>
                </a:tc>
                <a:tc>
                  <a:txBody>
                    <a:bodyPr/>
                    <a:lstStyle/>
                    <a:p>
                      <a:pPr algn="ctr">
                        <a:lnSpc>
                          <a:spcPct val="120000"/>
                        </a:lnSpc>
                        <a:spcBef>
                          <a:spcPts val="200"/>
                        </a:spcBef>
                        <a:spcAft>
                          <a:spcPts val="200"/>
                        </a:spcAft>
                        <a:buNone/>
                      </a:pPr>
                      <a:r>
                        <a:rPr lang="en-GB" sz="1600" b="1">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pNETs</a:t>
                      </a:r>
                    </a:p>
                  </a:txBody>
                  <a:tcPr marL="68580" marR="68580" marT="0" marB="0" anchor="ctr"/>
                </a:tc>
                <a:tc>
                  <a:txBody>
                    <a:bodyPr/>
                    <a:lstStyle/>
                    <a:p>
                      <a:pPr algn="ctr">
                        <a:lnSpc>
                          <a:spcPct val="120000"/>
                        </a:lnSpc>
                        <a:spcBef>
                          <a:spcPts val="200"/>
                        </a:spcBef>
                        <a:spcAft>
                          <a:spcPts val="200"/>
                        </a:spcAft>
                        <a:buNone/>
                      </a:pPr>
                      <a:r>
                        <a:rPr lang="en-GB" sz="1600" b="1">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epNETs</a:t>
                      </a:r>
                    </a:p>
                  </a:txBody>
                  <a:tcPr marL="68580" marR="68580" marT="0" marB="0" anchor="ctr"/>
                </a:tc>
                <a:extLst>
                  <a:ext uri="{0D108BD9-81ED-4DB2-BD59-A6C34878D82A}">
                    <a16:rowId xmlns:a16="http://schemas.microsoft.com/office/drawing/2014/main" val="4209180477"/>
                  </a:ext>
                </a:extLst>
              </a:tr>
              <a:tr h="199127">
                <a:tc>
                  <a:txBody>
                    <a:bodyPr/>
                    <a:lstStyle/>
                    <a:p>
                      <a:r>
                        <a:rPr lang="en-GB" sz="1600" b="1">
                          <a:latin typeface="Arial" panose="020B0604020202020204" pitchFamily="34" charset="0"/>
                        </a:rPr>
                        <a:t>PF</a:t>
                      </a:r>
                    </a:p>
                  </a:txBody>
                  <a:tcPr/>
                </a:tc>
                <a:tc>
                  <a:txBody>
                    <a:bodyPr/>
                    <a:lstStyle/>
                    <a:p>
                      <a:pPr algn="ctr">
                        <a:lnSpc>
                          <a:spcPct val="120000"/>
                        </a:lnSpc>
                        <a:spcBef>
                          <a:spcPts val="200"/>
                        </a:spcBef>
                        <a:spcAft>
                          <a:spcPts val="200"/>
                        </a:spcAft>
                        <a:buNone/>
                      </a:pPr>
                      <a:r>
                        <a:rPr lang="en-GB" sz="1600">
                          <a:effectLst/>
                          <a:latin typeface="Arial" panose="020B0604020202020204" pitchFamily="34" charset="0"/>
                          <a:ea typeface="Times New Roman" panose="02020603050405020304" pitchFamily="18" charset="0"/>
                          <a:cs typeface="Times New Roman" panose="02020603050405020304" pitchFamily="18" charset="0"/>
                        </a:rPr>
                        <a:t>£93.72</a:t>
                      </a:r>
                    </a:p>
                  </a:txBody>
                  <a:tcPr marL="68580" marR="68580" marT="0" marB="0" anchor="ctr"/>
                </a:tc>
                <a:tc>
                  <a:txBody>
                    <a:bodyPr/>
                    <a:lstStyle/>
                    <a:p>
                      <a:pPr algn="ctr">
                        <a:lnSpc>
                          <a:spcPct val="120000"/>
                        </a:lnSpc>
                        <a:spcBef>
                          <a:spcPts val="200"/>
                        </a:spcBef>
                        <a:spcAft>
                          <a:spcPts val="200"/>
                        </a:spcAft>
                        <a:buNone/>
                      </a:pPr>
                      <a:r>
                        <a:rPr lang="en-GB" sz="1600">
                          <a:effectLst/>
                          <a:latin typeface="Arial" panose="020B0604020202020204" pitchFamily="34" charset="0"/>
                          <a:ea typeface="Times New Roman" panose="02020603050405020304" pitchFamily="18" charset="0"/>
                          <a:cs typeface="Times New Roman" panose="02020603050405020304" pitchFamily="18" charset="0"/>
                        </a:rPr>
                        <a:t>£85.69</a:t>
                      </a:r>
                    </a:p>
                  </a:txBody>
                  <a:tcPr marL="68580" marR="68580" marT="0" marB="0" anchor="ctr"/>
                </a:tc>
                <a:tc>
                  <a:txBody>
                    <a:bodyPr/>
                    <a:lstStyle/>
                    <a:p>
                      <a:pPr algn="ctr">
                        <a:lnSpc>
                          <a:spcPct val="120000"/>
                        </a:lnSpc>
                        <a:spcBef>
                          <a:spcPts val="200"/>
                        </a:spcBef>
                        <a:spcAft>
                          <a:spcPts val="200"/>
                        </a:spcAft>
                        <a:buNone/>
                      </a:pPr>
                      <a:r>
                        <a:rPr lang="en-GB" sz="1600">
                          <a:effectLst/>
                          <a:latin typeface="Arial" panose="020B0604020202020204" pitchFamily="34" charset="0"/>
                          <a:ea typeface="Times New Roman" panose="02020603050405020304" pitchFamily="18" charset="0"/>
                          <a:cs typeface="Times New Roman" panose="02020603050405020304" pitchFamily="18" charset="0"/>
                        </a:rPr>
                        <a:t>£62.64</a:t>
                      </a:r>
                    </a:p>
                  </a:txBody>
                  <a:tcPr marL="68580" marR="68580" marT="0" marB="0" anchor="ctr"/>
                </a:tc>
                <a:tc>
                  <a:txBody>
                    <a:bodyPr/>
                    <a:lstStyle/>
                    <a:p>
                      <a:pPr algn="ctr">
                        <a:lnSpc>
                          <a:spcPct val="120000"/>
                        </a:lnSpc>
                        <a:spcBef>
                          <a:spcPts val="200"/>
                        </a:spcBef>
                        <a:spcAft>
                          <a:spcPts val="200"/>
                        </a:spcAft>
                        <a:buNone/>
                      </a:pPr>
                      <a:r>
                        <a:rPr lang="en-GB" sz="1600">
                          <a:effectLst/>
                          <a:latin typeface="Arial" panose="020B0604020202020204" pitchFamily="34" charset="0"/>
                          <a:ea typeface="Times New Roman" panose="02020603050405020304" pitchFamily="18" charset="0"/>
                          <a:cs typeface="Times New Roman" panose="02020603050405020304" pitchFamily="18" charset="0"/>
                        </a:rPr>
                        <a:t>£270.25</a:t>
                      </a:r>
                    </a:p>
                  </a:txBody>
                  <a:tcPr marL="68580" marR="68580" marT="0" marB="0" anchor="ctr"/>
                </a:tc>
                <a:extLst>
                  <a:ext uri="{0D108BD9-81ED-4DB2-BD59-A6C34878D82A}">
                    <a16:rowId xmlns:a16="http://schemas.microsoft.com/office/drawing/2014/main" val="1364386072"/>
                  </a:ext>
                </a:extLst>
              </a:tr>
              <a:tr h="199127">
                <a:tc>
                  <a:txBody>
                    <a:bodyPr/>
                    <a:lstStyle/>
                    <a:p>
                      <a:r>
                        <a:rPr lang="en-GB" sz="1600" b="1">
                          <a:latin typeface="Arial" panose="020B0604020202020204" pitchFamily="34" charset="0"/>
                        </a:rPr>
                        <a:t>PD</a:t>
                      </a:r>
                    </a:p>
                  </a:txBody>
                  <a:tcPr/>
                </a:tc>
                <a:tc>
                  <a:txBody>
                    <a:bodyPr/>
                    <a:lstStyle/>
                    <a:p>
                      <a:pPr algn="ctr">
                        <a:lnSpc>
                          <a:spcPct val="120000"/>
                        </a:lnSpc>
                        <a:spcBef>
                          <a:spcPts val="200"/>
                        </a:spcBef>
                        <a:spcAft>
                          <a:spcPts val="200"/>
                        </a:spcAft>
                        <a:buNone/>
                      </a:pPr>
                      <a:r>
                        <a:rPr lang="en-GB" sz="1600">
                          <a:effectLst/>
                          <a:latin typeface="Arial" panose="020B0604020202020204" pitchFamily="34" charset="0"/>
                          <a:ea typeface="Times New Roman" panose="02020603050405020304" pitchFamily="18" charset="0"/>
                          <a:cs typeface="Times New Roman" panose="02020603050405020304" pitchFamily="18" charset="0"/>
                        </a:rPr>
                        <a:t>£129.65</a:t>
                      </a:r>
                    </a:p>
                  </a:txBody>
                  <a:tcPr marL="68580" marR="68580" marT="0" marB="0" anchor="ctr"/>
                </a:tc>
                <a:tc>
                  <a:txBody>
                    <a:bodyPr/>
                    <a:lstStyle/>
                    <a:p>
                      <a:pPr algn="ctr">
                        <a:lnSpc>
                          <a:spcPct val="120000"/>
                        </a:lnSpc>
                        <a:spcBef>
                          <a:spcPts val="200"/>
                        </a:spcBef>
                        <a:spcAft>
                          <a:spcPts val="200"/>
                        </a:spcAft>
                        <a:buNone/>
                      </a:pPr>
                      <a:r>
                        <a:rPr lang="en-GB" sz="1600">
                          <a:effectLst/>
                          <a:latin typeface="Arial" panose="020B0604020202020204" pitchFamily="34" charset="0"/>
                          <a:ea typeface="Times New Roman" panose="02020603050405020304" pitchFamily="18" charset="0"/>
                          <a:cs typeface="Times New Roman" panose="02020603050405020304" pitchFamily="18" charset="0"/>
                        </a:rPr>
                        <a:t>£120.85</a:t>
                      </a:r>
                    </a:p>
                  </a:txBody>
                  <a:tcPr marL="68580" marR="68580" marT="0" marB="0" anchor="ctr"/>
                </a:tc>
                <a:tc>
                  <a:txBody>
                    <a:bodyPr/>
                    <a:lstStyle/>
                    <a:p>
                      <a:pPr algn="ctr">
                        <a:lnSpc>
                          <a:spcPct val="120000"/>
                        </a:lnSpc>
                        <a:spcBef>
                          <a:spcPts val="200"/>
                        </a:spcBef>
                        <a:spcAft>
                          <a:spcPts val="200"/>
                        </a:spcAft>
                        <a:buNone/>
                      </a:pPr>
                      <a:r>
                        <a:rPr lang="en-GB" sz="1600">
                          <a:effectLst/>
                          <a:latin typeface="Arial" panose="020B0604020202020204" pitchFamily="34" charset="0"/>
                          <a:ea typeface="Times New Roman" panose="02020603050405020304" pitchFamily="18" charset="0"/>
                          <a:cs typeface="Times New Roman" panose="02020603050405020304" pitchFamily="18" charset="0"/>
                        </a:rPr>
                        <a:t>£353.95</a:t>
                      </a:r>
                    </a:p>
                  </a:txBody>
                  <a:tcPr marL="68580" marR="68580" marT="0" marB="0" anchor="ctr"/>
                </a:tc>
                <a:tc>
                  <a:txBody>
                    <a:bodyPr/>
                    <a:lstStyle/>
                    <a:p>
                      <a:pPr algn="ctr">
                        <a:lnSpc>
                          <a:spcPct val="120000"/>
                        </a:lnSpc>
                        <a:spcBef>
                          <a:spcPts val="200"/>
                        </a:spcBef>
                        <a:spcAft>
                          <a:spcPts val="200"/>
                        </a:spcAft>
                        <a:buNone/>
                      </a:pPr>
                      <a:r>
                        <a:rPr lang="en-GB" sz="1600">
                          <a:effectLst/>
                          <a:latin typeface="Arial" panose="020B0604020202020204" pitchFamily="34" charset="0"/>
                          <a:ea typeface="Times New Roman" panose="02020603050405020304" pitchFamily="18" charset="0"/>
                          <a:cs typeface="Times New Roman" panose="02020603050405020304" pitchFamily="18" charset="0"/>
                        </a:rPr>
                        <a:t>£236.12</a:t>
                      </a:r>
                    </a:p>
                  </a:txBody>
                  <a:tcPr marL="68580" marR="68580" marT="0" marB="0" anchor="ctr"/>
                </a:tc>
                <a:extLst>
                  <a:ext uri="{0D108BD9-81ED-4DB2-BD59-A6C34878D82A}">
                    <a16:rowId xmlns:a16="http://schemas.microsoft.com/office/drawing/2014/main" val="2830355883"/>
                  </a:ext>
                </a:extLst>
              </a:tr>
            </a:tbl>
          </a:graphicData>
        </a:graphic>
      </p:graphicFrame>
      <p:grpSp>
        <p:nvGrpSpPr>
          <p:cNvPr id="2" name="Group 1">
            <a:extLst>
              <a:ext uri="{FF2B5EF4-FFF2-40B4-BE49-F238E27FC236}">
                <a16:creationId xmlns:a16="http://schemas.microsoft.com/office/drawing/2014/main" id="{FE95BE20-8B35-383C-D00C-6ACCFF097104}"/>
              </a:ext>
            </a:extLst>
          </p:cNvPr>
          <p:cNvGrpSpPr/>
          <p:nvPr/>
        </p:nvGrpSpPr>
        <p:grpSpPr>
          <a:xfrm>
            <a:off x="5646420" y="6233209"/>
            <a:ext cx="6159334" cy="515100"/>
            <a:chOff x="1381887" y="5462243"/>
            <a:chExt cx="10077238" cy="659231"/>
          </a:xfrm>
        </p:grpSpPr>
        <p:sp>
          <p:nvSpPr>
            <p:cNvPr id="3" name="Rectangle 2" descr="Question to committee">
              <a:extLst>
                <a:ext uri="{FF2B5EF4-FFF2-40B4-BE49-F238E27FC236}">
                  <a16:creationId xmlns:a16="http://schemas.microsoft.com/office/drawing/2014/main" id="{E376402A-5C7E-0090-BD65-A5BEB1EEF778}"/>
                </a:ext>
                <a:ext uri="{C183D7F6-B498-43B3-948B-1728B52AA6E4}">
                  <adec:decorative xmlns:adec="http://schemas.microsoft.com/office/drawing/2017/decorative" val="0"/>
                </a:ext>
              </a:extLst>
            </p:cNvPr>
            <p:cNvSpPr/>
            <p:nvPr/>
          </p:nvSpPr>
          <p:spPr>
            <a:xfrm>
              <a:off x="1743999" y="5462243"/>
              <a:ext cx="9715126" cy="659231"/>
            </a:xfrm>
            <a:prstGeom prst="rect">
              <a:avLst/>
            </a:prstGeom>
            <a:solidFill>
              <a:schemeClr val="accent3"/>
            </a:solidFill>
            <a:ln>
              <a:noFill/>
            </a:ln>
          </p:spPr>
          <p:style>
            <a:lnRef idx="0">
              <a:scrgbClr r="0" g="0" b="0"/>
            </a:lnRef>
            <a:fillRef idx="0">
              <a:scrgbClr r="0" g="0" b="0"/>
            </a:fillRef>
            <a:effectRef idx="0">
              <a:scrgbClr r="0" g="0" b="0"/>
            </a:effectRef>
            <a:fontRef idx="minor">
              <a:schemeClr val="lt1"/>
            </a:fontRef>
          </p:style>
          <p:txBody>
            <a:bodyPr lIns="252000" rtlCol="0" anchor="ctr"/>
            <a:lstStyle/>
            <a:p>
              <a:endParaRPr lang="en-GB">
                <a:solidFill>
                  <a:schemeClr val="tx1"/>
                </a:solidFill>
                <a:latin typeface="Arial" panose="020B0604020202020204" pitchFamily="34" charset="0"/>
              </a:endParaRPr>
            </a:p>
            <a:p>
              <a:r>
                <a:rPr lang="en-GB">
                  <a:solidFill>
                    <a:schemeClr val="tx1"/>
                  </a:solidFill>
                  <a:latin typeface="Arial" panose="020B0604020202020204" pitchFamily="34" charset="0"/>
                </a:rPr>
                <a:t>Is the company or EAG’s approach to TTD and disease management costs more appropriate? </a:t>
              </a:r>
            </a:p>
            <a:p>
              <a:endParaRPr lang="en-GB">
                <a:solidFill>
                  <a:schemeClr val="tx1"/>
                </a:solidFill>
                <a:latin typeface="Arial" panose="020B0604020202020204" pitchFamily="34" charset="0"/>
                <a:ea typeface="Lato"/>
                <a:cs typeface="Arial" panose="020B0604020202020204" pitchFamily="34" charset="0"/>
              </a:endParaRPr>
            </a:p>
          </p:txBody>
        </p:sp>
        <p:grpSp>
          <p:nvGrpSpPr>
            <p:cNvPr id="4" name="Group 3">
              <a:extLst>
                <a:ext uri="{FF2B5EF4-FFF2-40B4-BE49-F238E27FC236}">
                  <a16:creationId xmlns:a16="http://schemas.microsoft.com/office/drawing/2014/main" id="{AB0DC245-2EB3-E5F1-1F7E-0BF01BC950AF}"/>
                </a:ext>
                <a:ext uri="{C183D7F6-B498-43B3-948B-1728B52AA6E4}">
                  <adec:decorative xmlns:adec="http://schemas.microsoft.com/office/drawing/2017/decorative" val="1"/>
                </a:ext>
              </a:extLst>
            </p:cNvPr>
            <p:cNvGrpSpPr/>
            <p:nvPr/>
          </p:nvGrpSpPr>
          <p:grpSpPr>
            <a:xfrm>
              <a:off x="1381887" y="5503858"/>
              <a:ext cx="576000" cy="576000"/>
              <a:chOff x="-1514606" y="4241705"/>
              <a:chExt cx="576000" cy="576000"/>
            </a:xfrm>
          </p:grpSpPr>
          <p:sp>
            <p:nvSpPr>
              <p:cNvPr id="5" name="Oval 4">
                <a:extLst>
                  <a:ext uri="{FF2B5EF4-FFF2-40B4-BE49-F238E27FC236}">
                    <a16:creationId xmlns:a16="http://schemas.microsoft.com/office/drawing/2014/main" id="{46FD3288-8DA0-4DC1-6074-CA8A405C7295}"/>
                  </a:ext>
                  <a:ext uri="{C183D7F6-B498-43B3-948B-1728B52AA6E4}">
                    <adec:decorative xmlns:adec="http://schemas.microsoft.com/office/drawing/2017/decorative" val="1"/>
                  </a:ext>
                </a:extLst>
              </p:cNvPr>
              <p:cNvSpPr/>
              <p:nvPr/>
            </p:nvSpPr>
            <p:spPr>
              <a:xfrm>
                <a:off x="-1514606" y="4241705"/>
                <a:ext cx="576000" cy="576000"/>
              </a:xfrm>
              <a:prstGeom prst="ellipse">
                <a:avLst/>
              </a:prstGeom>
              <a:solidFill>
                <a:schemeClr val="accent3"/>
              </a:solidFill>
              <a:ln>
                <a:solidFill>
                  <a:schemeClr val="bg1"/>
                </a:solidFill>
              </a:ln>
            </p:spPr>
            <p:style>
              <a:lnRef idx="0">
                <a:scrgbClr r="0" g="0" b="0"/>
              </a:lnRef>
              <a:fillRef idx="0">
                <a:scrgbClr r="0" g="0" b="0"/>
              </a:fillRef>
              <a:effectRef idx="0">
                <a:scrgbClr r="0" g="0" b="0"/>
              </a:effectRef>
              <a:fontRef idx="minor">
                <a:schemeClr val="lt1"/>
              </a:fontRef>
            </p:style>
            <p:txBody>
              <a:bodyPr rtlCol="0" anchor="ctr"/>
              <a:lstStyle/>
              <a:p>
                <a:pPr algn="ctr"/>
                <a:endParaRPr lang="en-GB">
                  <a:latin typeface="Arial" panose="020B0604020202020204" pitchFamily="34" charset="0"/>
                </a:endParaRPr>
              </a:p>
            </p:txBody>
          </p:sp>
          <p:pic>
            <p:nvPicPr>
              <p:cNvPr id="8" name="Graphic 7" descr="Chat with solid fill">
                <a:extLst>
                  <a:ext uri="{FF2B5EF4-FFF2-40B4-BE49-F238E27FC236}">
                    <a16:creationId xmlns:a16="http://schemas.microsoft.com/office/drawing/2014/main" id="{FE8A6835-C1B4-9E94-204B-F3628305B968}"/>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458338" y="4260969"/>
                <a:ext cx="463463" cy="463463"/>
              </a:xfrm>
              <a:prstGeom prst="rect">
                <a:avLst/>
              </a:prstGeom>
            </p:spPr>
          </p:pic>
        </p:grpSp>
      </p:grpSp>
      <p:sp>
        <p:nvSpPr>
          <p:cNvPr id="13" name="Rectangle 12">
            <a:extLst>
              <a:ext uri="{FF2B5EF4-FFF2-40B4-BE49-F238E27FC236}">
                <a16:creationId xmlns:a16="http://schemas.microsoft.com/office/drawing/2014/main" id="{10797785-39FA-986B-4A97-288C04AF3E19}"/>
              </a:ext>
              <a:ext uri="{C183D7F6-B498-43B3-948B-1728B52AA6E4}">
                <adec:decorative xmlns:adec="http://schemas.microsoft.com/office/drawing/2017/decorative" val="1"/>
              </a:ext>
            </a:extLst>
          </p:cNvPr>
          <p:cNvSpPr/>
          <p:nvPr/>
        </p:nvSpPr>
        <p:spPr>
          <a:xfrm>
            <a:off x="10589060" y="-11765"/>
            <a:ext cx="1602940" cy="534792"/>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r>
              <a:rPr lang="en-GB" sz="1400">
                <a:latin typeface="Arial" panose="020B0604020202020204" pitchFamily="34" charset="0"/>
              </a:rPr>
              <a:t>Small Impact</a:t>
            </a:r>
          </a:p>
        </p:txBody>
      </p:sp>
      <p:pic>
        <p:nvPicPr>
          <p:cNvPr id="18" name="Picture 17">
            <a:extLst>
              <a:ext uri="{FF2B5EF4-FFF2-40B4-BE49-F238E27FC236}">
                <a16:creationId xmlns:a16="http://schemas.microsoft.com/office/drawing/2014/main" id="{96DE8A33-0985-39B1-A521-CF2B539E2F9D}"/>
              </a:ext>
              <a:ext uri="{C183D7F6-B498-43B3-948B-1728B52AA6E4}">
                <adec:decorative xmlns:adec="http://schemas.microsoft.com/office/drawing/2017/decorative" val="1"/>
              </a:ext>
            </a:extLst>
          </p:cNvPr>
          <p:cNvPicPr>
            <a:picLocks/>
          </p:cNvPicPr>
          <p:nvPr/>
        </p:nvPicPr>
        <p:blipFill rotWithShape="1">
          <a:blip r:embed="rId6"/>
          <a:srcRect l="15651" t="4371" r="14330" b="4307"/>
          <a:stretch/>
        </p:blipFill>
        <p:spPr>
          <a:xfrm>
            <a:off x="11771971" y="0"/>
            <a:ext cx="420029" cy="423218"/>
          </a:xfrm>
          <a:prstGeom prst="rect">
            <a:avLst/>
          </a:prstGeom>
        </p:spPr>
      </p:pic>
    </p:spTree>
    <p:extLst>
      <p:ext uri="{BB962C8B-B14F-4D97-AF65-F5344CB8AC3E}">
        <p14:creationId xmlns:p14="http://schemas.microsoft.com/office/powerpoint/2010/main" val="3817330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F4CF67F-10FA-8E33-4985-B6C86C6FBA65}"/>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EBBACE3C-F5CE-62FC-5412-326900B5513A}"/>
              </a:ext>
            </a:extLst>
          </p:cNvPr>
          <p:cNvSpPr>
            <a:spLocks noGrp="1"/>
          </p:cNvSpPr>
          <p:nvPr>
            <p:ph type="title"/>
          </p:nvPr>
        </p:nvSpPr>
        <p:spPr>
          <a:xfrm>
            <a:off x="409155" y="440170"/>
            <a:ext cx="11250785" cy="790027"/>
          </a:xfrm>
        </p:spPr>
        <p:txBody>
          <a:bodyPr>
            <a:normAutofit/>
          </a:bodyPr>
          <a:lstStyle/>
          <a:p>
            <a:r>
              <a:rPr lang="en-GB"/>
              <a:t>Baseline characteristics: CABINET (lung NETs)</a:t>
            </a:r>
          </a:p>
        </p:txBody>
      </p:sp>
      <p:graphicFrame>
        <p:nvGraphicFramePr>
          <p:cNvPr id="8" name="Table 7">
            <a:extLst>
              <a:ext uri="{FF2B5EF4-FFF2-40B4-BE49-F238E27FC236}">
                <a16:creationId xmlns:a16="http://schemas.microsoft.com/office/drawing/2014/main" id="{2ED4A7F6-46AA-DFC4-9C05-130E2BB84DED}"/>
              </a:ext>
            </a:extLst>
          </p:cNvPr>
          <p:cNvGraphicFramePr>
            <a:graphicFrameLocks noGrp="1"/>
          </p:cNvGraphicFramePr>
          <p:nvPr>
            <p:extLst>
              <p:ext uri="{D42A27DB-BD31-4B8C-83A1-F6EECF244321}">
                <p14:modId xmlns:p14="http://schemas.microsoft.com/office/powerpoint/2010/main" val="4023244476"/>
              </p:ext>
            </p:extLst>
          </p:nvPr>
        </p:nvGraphicFramePr>
        <p:xfrm>
          <a:off x="409155" y="1230197"/>
          <a:ext cx="11373690" cy="2778518"/>
        </p:xfrm>
        <a:graphic>
          <a:graphicData uri="http://schemas.openxmlformats.org/drawingml/2006/table">
            <a:tbl>
              <a:tblPr firstRow="1" bandRow="1">
                <a:tableStyleId>{21E4AEA4-8DFA-4A89-87EB-49C32662AFE0}</a:tableStyleId>
              </a:tblPr>
              <a:tblGrid>
                <a:gridCol w="3725349">
                  <a:extLst>
                    <a:ext uri="{9D8B030D-6E8A-4147-A177-3AD203B41FA5}">
                      <a16:colId xmlns:a16="http://schemas.microsoft.com/office/drawing/2014/main" val="2410598680"/>
                    </a:ext>
                  </a:extLst>
                </a:gridCol>
                <a:gridCol w="4445254">
                  <a:extLst>
                    <a:ext uri="{9D8B030D-6E8A-4147-A177-3AD203B41FA5}">
                      <a16:colId xmlns:a16="http://schemas.microsoft.com/office/drawing/2014/main" val="4188851521"/>
                    </a:ext>
                  </a:extLst>
                </a:gridCol>
                <a:gridCol w="3203087">
                  <a:extLst>
                    <a:ext uri="{9D8B030D-6E8A-4147-A177-3AD203B41FA5}">
                      <a16:colId xmlns:a16="http://schemas.microsoft.com/office/drawing/2014/main" val="1334762485"/>
                    </a:ext>
                  </a:extLst>
                </a:gridCol>
              </a:tblGrid>
              <a:tr h="223375">
                <a:tc rowSpan="2">
                  <a:txBody>
                    <a:bodyPr/>
                    <a:lstStyle/>
                    <a:p>
                      <a:endParaRPr lang="en-GB" sz="1600">
                        <a:latin typeface="Arial" panose="020B0604020202020204" pitchFamily="34" charset="0"/>
                        <a:cs typeface="Arial" panose="020B0604020202020204" pitchFamily="34" charset="0"/>
                      </a:endParaRPr>
                    </a:p>
                  </a:txBody>
                  <a:tcPr/>
                </a:tc>
                <a:tc gridSpan="2">
                  <a:txBody>
                    <a:bodyPr/>
                    <a:lstStyle/>
                    <a:p>
                      <a:pPr algn="ctr">
                        <a:lnSpc>
                          <a:spcPct val="120000"/>
                        </a:lnSpc>
                        <a:spcBef>
                          <a:spcPts val="200"/>
                        </a:spcBef>
                        <a:spcAft>
                          <a:spcPts val="200"/>
                        </a:spcAft>
                        <a:buNone/>
                      </a:pPr>
                      <a:r>
                        <a:rPr lang="en-GB" sz="1600" b="1">
                          <a:solidFill>
                            <a:schemeClr val="bg1"/>
                          </a:solidFill>
                          <a:effectLst/>
                          <a:latin typeface="Arial" panose="020B0604020202020204" pitchFamily="34" charset="0"/>
                          <a:ea typeface="Times New Roman" panose="02020603050405020304" pitchFamily="18" charset="0"/>
                          <a:cs typeface="Arial" panose="020B0604020202020204" pitchFamily="34" charset="0"/>
                        </a:rPr>
                        <a:t>Lung NETs </a:t>
                      </a:r>
                    </a:p>
                  </a:txBody>
                  <a:tcPr marL="68580" marR="68580" marT="0" marB="0" anchor="ctr"/>
                </a:tc>
                <a:tc hMerge="1">
                  <a:txBody>
                    <a:bodyPr/>
                    <a:lstStyle/>
                    <a:p>
                      <a:endParaRPr lang="en-GB"/>
                    </a:p>
                  </a:txBody>
                  <a:tcPr/>
                </a:tc>
                <a:extLst>
                  <a:ext uri="{0D108BD9-81ED-4DB2-BD59-A6C34878D82A}">
                    <a16:rowId xmlns:a16="http://schemas.microsoft.com/office/drawing/2014/main" val="3270566433"/>
                  </a:ext>
                </a:extLst>
              </a:tr>
              <a:tr h="359676">
                <a:tc vMerge="1">
                  <a:txBody>
                    <a:bodyPr/>
                    <a:lstStyle/>
                    <a:p>
                      <a:endParaRPr lang="en-GB"/>
                    </a:p>
                  </a:txBody>
                  <a:tcPr/>
                </a:tc>
                <a:tc>
                  <a:txBody>
                    <a:bodyPr/>
                    <a:lstStyle/>
                    <a:p>
                      <a:pPr algn="ctr">
                        <a:lnSpc>
                          <a:spcPct val="120000"/>
                        </a:lnSpc>
                        <a:spcBef>
                          <a:spcPts val="200"/>
                        </a:spcBef>
                        <a:spcAft>
                          <a:spcPts val="200"/>
                        </a:spcAft>
                        <a:buNone/>
                      </a:pPr>
                      <a:r>
                        <a:rPr lang="en-GB" sz="1600" b="1">
                          <a:solidFill>
                            <a:schemeClr val="tx1"/>
                          </a:solidFill>
                          <a:effectLst/>
                          <a:latin typeface="Arial" panose="020B0604020202020204" pitchFamily="34" charset="0"/>
                          <a:ea typeface="Times New Roman" panose="02020603050405020304" pitchFamily="18" charset="0"/>
                          <a:cs typeface="Arial" panose="020B0604020202020204" pitchFamily="34" charset="0"/>
                        </a:rPr>
                        <a:t>Cabozantinib (n=64)</a:t>
                      </a:r>
                    </a:p>
                  </a:txBody>
                  <a:tcPr marL="68580" marR="68580" marT="0" marB="0" anchor="ctr"/>
                </a:tc>
                <a:tc>
                  <a:txBody>
                    <a:bodyPr/>
                    <a:lstStyle/>
                    <a:p>
                      <a:pPr algn="ctr">
                        <a:lnSpc>
                          <a:spcPct val="120000"/>
                        </a:lnSpc>
                        <a:spcBef>
                          <a:spcPts val="200"/>
                        </a:spcBef>
                        <a:spcAft>
                          <a:spcPts val="200"/>
                        </a:spcAft>
                        <a:buNone/>
                      </a:pPr>
                      <a:r>
                        <a:rPr lang="en-GB" sz="1600" b="1">
                          <a:solidFill>
                            <a:schemeClr val="tx1"/>
                          </a:solidFill>
                          <a:effectLst/>
                          <a:latin typeface="Arial" panose="020B0604020202020204" pitchFamily="34" charset="0"/>
                          <a:ea typeface="Times New Roman" panose="02020603050405020304" pitchFamily="18" charset="0"/>
                          <a:cs typeface="Arial" panose="020B0604020202020204" pitchFamily="34" charset="0"/>
                        </a:rPr>
                        <a:t>Placebo (n=31)</a:t>
                      </a:r>
                    </a:p>
                  </a:txBody>
                  <a:tcPr marL="68580" marR="68580" marT="0" marB="0" anchor="ctr"/>
                </a:tc>
                <a:extLst>
                  <a:ext uri="{0D108BD9-81ED-4DB2-BD59-A6C34878D82A}">
                    <a16:rowId xmlns:a16="http://schemas.microsoft.com/office/drawing/2014/main" val="1016832799"/>
                  </a:ext>
                </a:extLst>
              </a:tr>
              <a:tr h="246173">
                <a:tc>
                  <a:txBody>
                    <a:bodyPr/>
                    <a:lstStyle/>
                    <a:p>
                      <a:pPr algn="l">
                        <a:lnSpc>
                          <a:spcPct val="120000"/>
                        </a:lnSpc>
                        <a:spcBef>
                          <a:spcPts val="200"/>
                        </a:spcBef>
                        <a:spcAft>
                          <a:spcPts val="200"/>
                        </a:spcAft>
                        <a:buNone/>
                      </a:pPr>
                      <a:r>
                        <a:rPr lang="en-GB" sz="1800" b="1">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White, n (%)</a:t>
                      </a:r>
                      <a:endParaRPr lang="en-GB" sz="180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20000"/>
                        </a:lnSpc>
                        <a:spcBef>
                          <a:spcPts val="200"/>
                        </a:spcBef>
                        <a:spcAft>
                          <a:spcPts val="200"/>
                        </a:spcAft>
                        <a:buNone/>
                      </a:pPr>
                      <a:r>
                        <a:rPr kumimoji="0" lang="en-GB" sz="1800" b="0" i="0" u="none" strike="noStrike" kern="1200" cap="none" spc="0" normalizeH="0" baseline="0" noProof="0">
                          <a:ln>
                            <a:noFill/>
                          </a:ln>
                          <a:solidFill>
                            <a:prstClr val="black"/>
                          </a:solidFill>
                          <a:effectLst/>
                          <a:highlight>
                            <a:srgbClr val="000000"/>
                          </a:highlight>
                          <a:uLnTx/>
                          <a:uFillTx/>
                          <a:latin typeface="Arial" panose="020B0604020202020204" pitchFamily="34" charset="0"/>
                          <a:ea typeface="Times New Roman" panose="02020603050405020304" pitchFamily="18" charset="0"/>
                          <a:cs typeface="Arial" panose="020B0604020202020204" pitchFamily="34" charset="0"/>
                        </a:rPr>
                        <a:t>XX</a:t>
                      </a:r>
                      <a:endParaRPr lang="en-GB" sz="1800" b="0">
                        <a:solidFill>
                          <a:schemeClr val="tx1"/>
                        </a:solidFill>
                        <a:effectLst/>
                        <a:highlight>
                          <a:srgbClr val="00FFFF"/>
                        </a:highligh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20000"/>
                        </a:lnSpc>
                        <a:spcBef>
                          <a:spcPts val="200"/>
                        </a:spcBef>
                        <a:spcAft>
                          <a:spcPts val="200"/>
                        </a:spcAft>
                        <a:buNone/>
                      </a:pPr>
                      <a:r>
                        <a:rPr kumimoji="0" lang="en-GB" sz="1800" b="0" i="0" u="none" strike="noStrike" kern="1200" cap="none" spc="0" normalizeH="0" baseline="0" noProof="0">
                          <a:ln>
                            <a:noFill/>
                          </a:ln>
                          <a:solidFill>
                            <a:prstClr val="black"/>
                          </a:solidFill>
                          <a:effectLst/>
                          <a:highlight>
                            <a:srgbClr val="000000"/>
                          </a:highlight>
                          <a:uLnTx/>
                          <a:uFillTx/>
                          <a:latin typeface="Arial" panose="020B0604020202020204" pitchFamily="34" charset="0"/>
                          <a:ea typeface="Times New Roman" panose="02020603050405020304" pitchFamily="18" charset="0"/>
                          <a:cs typeface="Arial" panose="020B0604020202020204" pitchFamily="34" charset="0"/>
                        </a:rPr>
                        <a:t>XX</a:t>
                      </a:r>
                      <a:endParaRPr lang="en-GB" sz="1800" b="0">
                        <a:solidFill>
                          <a:schemeClr val="tx1"/>
                        </a:solidFill>
                        <a:effectLst/>
                        <a:highlight>
                          <a:srgbClr val="00FFFF"/>
                        </a:highligh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1581613943"/>
                  </a:ext>
                </a:extLst>
              </a:tr>
              <a:tr h="255688">
                <a:tc>
                  <a:txBody>
                    <a:bodyPr/>
                    <a:lstStyle/>
                    <a:p>
                      <a:pPr algn="l">
                        <a:lnSpc>
                          <a:spcPct val="120000"/>
                        </a:lnSpc>
                        <a:spcBef>
                          <a:spcPts val="200"/>
                        </a:spcBef>
                        <a:spcAft>
                          <a:spcPts val="200"/>
                        </a:spcAft>
                        <a:buNone/>
                      </a:pPr>
                      <a:r>
                        <a:rPr lang="en-GB" sz="180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Asian, n (%)</a:t>
                      </a:r>
                    </a:p>
                  </a:txBody>
                  <a:tcPr marL="68580" marR="68580" marT="0" marB="0" anchor="ctr"/>
                </a:tc>
                <a:tc>
                  <a:txBody>
                    <a:bodyPr/>
                    <a:lstStyle/>
                    <a:p>
                      <a:pPr algn="ctr">
                        <a:lnSpc>
                          <a:spcPct val="120000"/>
                        </a:lnSpc>
                        <a:spcBef>
                          <a:spcPts val="200"/>
                        </a:spcBef>
                        <a:spcAft>
                          <a:spcPts val="200"/>
                        </a:spcAft>
                        <a:buNone/>
                      </a:pPr>
                      <a:r>
                        <a:rPr kumimoji="0" lang="en-GB" sz="1800" b="0" i="0" u="none" strike="noStrike" kern="1200" cap="none" spc="0" normalizeH="0" baseline="0" noProof="0">
                          <a:ln>
                            <a:noFill/>
                          </a:ln>
                          <a:solidFill>
                            <a:prstClr val="black"/>
                          </a:solidFill>
                          <a:effectLst/>
                          <a:highlight>
                            <a:srgbClr val="000000"/>
                          </a:highlight>
                          <a:uLnTx/>
                          <a:uFillTx/>
                          <a:latin typeface="Arial" panose="020B0604020202020204" pitchFamily="34" charset="0"/>
                          <a:ea typeface="Times New Roman" panose="02020603050405020304" pitchFamily="18" charset="0"/>
                          <a:cs typeface="Arial" panose="020B0604020202020204" pitchFamily="34" charset="0"/>
                        </a:rPr>
                        <a:t>XX</a:t>
                      </a:r>
                      <a:endParaRPr lang="en-GB" sz="1800" b="0">
                        <a:solidFill>
                          <a:schemeClr val="tx1"/>
                        </a:solidFill>
                        <a:effectLst/>
                        <a:highlight>
                          <a:srgbClr val="00FFFF"/>
                        </a:highligh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20000"/>
                        </a:lnSpc>
                        <a:spcBef>
                          <a:spcPts val="200"/>
                        </a:spcBef>
                        <a:spcAft>
                          <a:spcPts val="200"/>
                        </a:spcAft>
                        <a:buNone/>
                      </a:pPr>
                      <a:r>
                        <a:rPr kumimoji="0" lang="en-GB" sz="1800" b="0" i="0" u="none" strike="noStrike" kern="1200" cap="none" spc="0" normalizeH="0" baseline="0" noProof="0">
                          <a:ln>
                            <a:noFill/>
                          </a:ln>
                          <a:solidFill>
                            <a:prstClr val="black"/>
                          </a:solidFill>
                          <a:effectLst/>
                          <a:highlight>
                            <a:srgbClr val="000000"/>
                          </a:highlight>
                          <a:uLnTx/>
                          <a:uFillTx/>
                          <a:latin typeface="Arial" panose="020B0604020202020204" pitchFamily="34" charset="0"/>
                          <a:ea typeface="Times New Roman" panose="02020603050405020304" pitchFamily="18" charset="0"/>
                          <a:cs typeface="Arial" panose="020B0604020202020204" pitchFamily="34" charset="0"/>
                        </a:rPr>
                        <a:t>XX</a:t>
                      </a:r>
                      <a:endParaRPr lang="en-GB" sz="1800" b="0">
                        <a:solidFill>
                          <a:schemeClr val="tx1"/>
                        </a:solidFill>
                        <a:effectLst/>
                        <a:highlight>
                          <a:srgbClr val="00FFFF"/>
                        </a:highligh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3525175227"/>
                  </a:ext>
                </a:extLst>
              </a:tr>
              <a:tr h="788298">
                <a:tc>
                  <a:txBody>
                    <a:bodyPr/>
                    <a:lstStyle/>
                    <a:p>
                      <a:pPr algn="l">
                        <a:lnSpc>
                          <a:spcPct val="120000"/>
                        </a:lnSpc>
                        <a:spcBef>
                          <a:spcPts val="200"/>
                        </a:spcBef>
                        <a:spcAft>
                          <a:spcPts val="200"/>
                        </a:spcAft>
                        <a:buNone/>
                      </a:pPr>
                      <a:r>
                        <a:rPr lang="en-GB" sz="1800" b="1">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Disease duration to randomisation, mean, months (SD)</a:t>
                      </a:r>
                      <a:endParaRPr lang="en-GB" sz="180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ct val="120000"/>
                        </a:lnSpc>
                        <a:spcBef>
                          <a:spcPts val="200"/>
                        </a:spcBef>
                        <a:spcAft>
                          <a:spcPts val="200"/>
                        </a:spcAft>
                        <a:buNone/>
                      </a:pPr>
                      <a:r>
                        <a:rPr kumimoji="0" lang="en-GB" sz="1800" b="0" i="0" u="none" strike="noStrike" kern="1200" cap="none" spc="0" normalizeH="0" baseline="0" noProof="0">
                          <a:ln>
                            <a:noFill/>
                          </a:ln>
                          <a:solidFill>
                            <a:prstClr val="black"/>
                          </a:solidFill>
                          <a:effectLst/>
                          <a:highlight>
                            <a:srgbClr val="000000"/>
                          </a:highlight>
                          <a:uLnTx/>
                          <a:uFillTx/>
                          <a:latin typeface="Arial" panose="020B0604020202020204" pitchFamily="34" charset="0"/>
                          <a:ea typeface="Times New Roman" panose="02020603050405020304" pitchFamily="18" charset="0"/>
                          <a:cs typeface="Arial" panose="020B0604020202020204" pitchFamily="34" charset="0"/>
                        </a:rPr>
                        <a:t>XX</a:t>
                      </a:r>
                      <a:endParaRPr lang="en-GB" sz="1800" b="0">
                        <a:solidFill>
                          <a:schemeClr val="tx1"/>
                        </a:solidFill>
                        <a:effectLst/>
                        <a:highlight>
                          <a:srgbClr val="00FFFF"/>
                        </a:highligh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20000"/>
                        </a:lnSpc>
                        <a:spcBef>
                          <a:spcPts val="200"/>
                        </a:spcBef>
                        <a:spcAft>
                          <a:spcPts val="200"/>
                        </a:spcAft>
                        <a:buNone/>
                      </a:pPr>
                      <a:r>
                        <a:rPr kumimoji="0" lang="en-GB" sz="1800" b="0" i="0" u="none" strike="noStrike" kern="1200" cap="none" spc="0" normalizeH="0" baseline="0" noProof="0">
                          <a:ln>
                            <a:noFill/>
                          </a:ln>
                          <a:solidFill>
                            <a:prstClr val="black"/>
                          </a:solidFill>
                          <a:effectLst/>
                          <a:highlight>
                            <a:srgbClr val="000000"/>
                          </a:highlight>
                          <a:uLnTx/>
                          <a:uFillTx/>
                          <a:latin typeface="Arial" panose="020B0604020202020204" pitchFamily="34" charset="0"/>
                          <a:ea typeface="Times New Roman" panose="02020603050405020304" pitchFamily="18" charset="0"/>
                          <a:cs typeface="Arial" panose="020B0604020202020204" pitchFamily="34" charset="0"/>
                        </a:rPr>
                        <a:t>XX</a:t>
                      </a:r>
                      <a:endParaRPr lang="en-GB" sz="1800" b="0">
                        <a:solidFill>
                          <a:schemeClr val="tx1"/>
                        </a:solidFill>
                        <a:effectLst/>
                        <a:highlight>
                          <a:srgbClr val="00FFFF"/>
                        </a:highligh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2701508860"/>
                  </a:ext>
                </a:extLst>
              </a:tr>
              <a:tr h="255688">
                <a:tc>
                  <a:txBody>
                    <a:bodyPr/>
                    <a:lstStyle/>
                    <a:p>
                      <a:pPr algn="l">
                        <a:lnSpc>
                          <a:spcPct val="120000"/>
                        </a:lnSpc>
                        <a:spcBef>
                          <a:spcPts val="200"/>
                        </a:spcBef>
                        <a:spcAft>
                          <a:spcPts val="200"/>
                        </a:spcAft>
                        <a:buNone/>
                      </a:pPr>
                      <a:r>
                        <a:rPr lang="en-GB" sz="1800" b="1">
                          <a:solidFill>
                            <a:schemeClr val="tx1"/>
                          </a:solidFill>
                          <a:effectLst/>
                          <a:latin typeface="Arial" panose="020B0604020202020204" pitchFamily="34" charset="0"/>
                          <a:ea typeface="SimSun" panose="02010600030101010101" pitchFamily="2" charset="-122"/>
                          <a:cs typeface="Times New Roman" panose="02020603050405020304" pitchFamily="18" charset="0"/>
                        </a:rPr>
                        <a:t>Grade 1 tumours</a:t>
                      </a:r>
                      <a:r>
                        <a:rPr lang="en-GB" sz="1800" b="1">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 n (%)</a:t>
                      </a:r>
                      <a:endParaRPr lang="en-GB" sz="180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ct val="120000"/>
                        </a:lnSpc>
                        <a:spcBef>
                          <a:spcPts val="200"/>
                        </a:spcBef>
                        <a:spcAft>
                          <a:spcPts val="200"/>
                        </a:spcAft>
                        <a:buNone/>
                      </a:pPr>
                      <a:r>
                        <a:rPr kumimoji="0" lang="en-GB" sz="1800" b="0" i="0" u="none" strike="noStrike" kern="1200" cap="none" spc="0" normalizeH="0" baseline="0" noProof="0">
                          <a:ln>
                            <a:noFill/>
                          </a:ln>
                          <a:solidFill>
                            <a:prstClr val="black"/>
                          </a:solidFill>
                          <a:effectLst/>
                          <a:highlight>
                            <a:srgbClr val="000000"/>
                          </a:highlight>
                          <a:uLnTx/>
                          <a:uFillTx/>
                          <a:latin typeface="Arial" panose="020B0604020202020204" pitchFamily="34" charset="0"/>
                          <a:ea typeface="Times New Roman" panose="02020603050405020304" pitchFamily="18" charset="0"/>
                          <a:cs typeface="Arial" panose="020B0604020202020204" pitchFamily="34" charset="0"/>
                        </a:rPr>
                        <a:t>XX</a:t>
                      </a:r>
                      <a:endParaRPr lang="en-GB" sz="1800" b="0">
                        <a:solidFill>
                          <a:schemeClr val="tx1"/>
                        </a:solidFill>
                        <a:effectLst/>
                        <a:highlight>
                          <a:srgbClr val="00FFFF"/>
                        </a:highligh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20000"/>
                        </a:lnSpc>
                        <a:spcBef>
                          <a:spcPts val="200"/>
                        </a:spcBef>
                        <a:spcAft>
                          <a:spcPts val="200"/>
                        </a:spcAft>
                        <a:buNone/>
                      </a:pPr>
                      <a:r>
                        <a:rPr kumimoji="0" lang="en-GB" sz="1800" b="0" i="0" u="none" strike="noStrike" kern="1200" cap="none" spc="0" normalizeH="0" baseline="0" noProof="0">
                          <a:ln>
                            <a:noFill/>
                          </a:ln>
                          <a:solidFill>
                            <a:prstClr val="black"/>
                          </a:solidFill>
                          <a:effectLst/>
                          <a:highlight>
                            <a:srgbClr val="000000"/>
                          </a:highlight>
                          <a:uLnTx/>
                          <a:uFillTx/>
                          <a:latin typeface="Arial" panose="020B0604020202020204" pitchFamily="34" charset="0"/>
                          <a:ea typeface="Times New Roman" panose="02020603050405020304" pitchFamily="18" charset="0"/>
                          <a:cs typeface="Arial" panose="020B0604020202020204" pitchFamily="34" charset="0"/>
                        </a:rPr>
                        <a:t>XX</a:t>
                      </a:r>
                      <a:endParaRPr lang="en-GB" sz="1800" b="0">
                        <a:solidFill>
                          <a:schemeClr val="tx1"/>
                        </a:solidFill>
                        <a:effectLst/>
                        <a:highlight>
                          <a:srgbClr val="00FFFF"/>
                        </a:highligh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3842413545"/>
                  </a:ext>
                </a:extLst>
              </a:tr>
              <a:tr h="263898">
                <a:tc>
                  <a:txBody>
                    <a:bodyPr/>
                    <a:lstStyle/>
                    <a:p>
                      <a:pPr algn="l">
                        <a:lnSpc>
                          <a:spcPct val="120000"/>
                        </a:lnSpc>
                        <a:spcBef>
                          <a:spcPts val="200"/>
                        </a:spcBef>
                        <a:spcAft>
                          <a:spcPts val="200"/>
                        </a:spcAft>
                        <a:buNone/>
                      </a:pPr>
                      <a:r>
                        <a:rPr lang="en-GB" sz="1800" b="1">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Functional disease, n (%)</a:t>
                      </a:r>
                      <a:endParaRPr lang="en-GB" sz="180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noFill/>
                      <a:prstDash val="solid"/>
                      <a:round/>
                      <a:headEnd type="none" w="med" len="med"/>
                      <a:tailEnd type="none" w="med" len="med"/>
                    </a:lnL>
                    <a:lnB w="12700" cap="flat" cmpd="sng" algn="ctr">
                      <a:noFill/>
                      <a:prstDash val="solid"/>
                      <a:round/>
                      <a:headEnd type="none" w="med" len="med"/>
                      <a:tailEnd type="none" w="med" len="med"/>
                    </a:lnB>
                  </a:tcPr>
                </a:tc>
                <a:tc>
                  <a:txBody>
                    <a:bodyPr/>
                    <a:lstStyle/>
                    <a:p>
                      <a:pPr algn="ctr">
                        <a:lnSpc>
                          <a:spcPct val="120000"/>
                        </a:lnSpc>
                        <a:spcBef>
                          <a:spcPts val="200"/>
                        </a:spcBef>
                        <a:spcAft>
                          <a:spcPts val="200"/>
                        </a:spcAft>
                        <a:buNone/>
                      </a:pPr>
                      <a:r>
                        <a:rPr kumimoji="0" lang="en-GB" sz="1800" b="0" i="0" u="none" strike="noStrike" kern="1200" cap="none" spc="0" normalizeH="0" baseline="0" noProof="0">
                          <a:ln>
                            <a:noFill/>
                          </a:ln>
                          <a:solidFill>
                            <a:prstClr val="black"/>
                          </a:solidFill>
                          <a:effectLst/>
                          <a:highlight>
                            <a:srgbClr val="000000"/>
                          </a:highlight>
                          <a:uLnTx/>
                          <a:uFillTx/>
                          <a:latin typeface="Arial" panose="020B0604020202020204" pitchFamily="34" charset="0"/>
                          <a:ea typeface="Times New Roman" panose="02020603050405020304" pitchFamily="18" charset="0"/>
                          <a:cs typeface="Arial" panose="020B0604020202020204" pitchFamily="34" charset="0"/>
                        </a:rPr>
                        <a:t>XX</a:t>
                      </a:r>
                      <a:endParaRPr lang="en-GB" sz="1800" b="0">
                        <a:solidFill>
                          <a:schemeClr val="tx1"/>
                        </a:solidFill>
                        <a:effectLst/>
                        <a:highlight>
                          <a:srgbClr val="00FFFF"/>
                        </a:highligh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B w="12700" cap="flat" cmpd="sng" algn="ctr">
                      <a:noFill/>
                      <a:prstDash val="solid"/>
                      <a:round/>
                      <a:headEnd type="none" w="med" len="med"/>
                      <a:tailEnd type="none" w="med" len="med"/>
                    </a:lnB>
                  </a:tcPr>
                </a:tc>
                <a:tc>
                  <a:txBody>
                    <a:bodyPr/>
                    <a:lstStyle/>
                    <a:p>
                      <a:pPr algn="ctr">
                        <a:lnSpc>
                          <a:spcPct val="120000"/>
                        </a:lnSpc>
                        <a:spcBef>
                          <a:spcPts val="200"/>
                        </a:spcBef>
                        <a:spcAft>
                          <a:spcPts val="200"/>
                        </a:spcAft>
                        <a:buNone/>
                      </a:pPr>
                      <a:r>
                        <a:rPr kumimoji="0" lang="en-GB" sz="1800" b="0" i="0" u="none" strike="noStrike" kern="1200" cap="none" spc="0" normalizeH="0" baseline="0" noProof="0">
                          <a:ln>
                            <a:noFill/>
                          </a:ln>
                          <a:solidFill>
                            <a:prstClr val="black"/>
                          </a:solidFill>
                          <a:effectLst/>
                          <a:highlight>
                            <a:srgbClr val="000000"/>
                          </a:highlight>
                          <a:uLnTx/>
                          <a:uFillTx/>
                          <a:latin typeface="Arial" panose="020B0604020202020204" pitchFamily="34" charset="0"/>
                          <a:ea typeface="Times New Roman" panose="02020603050405020304" pitchFamily="18" charset="0"/>
                          <a:cs typeface="Arial" panose="020B0604020202020204" pitchFamily="34" charset="0"/>
                        </a:rPr>
                        <a:t>XX</a:t>
                      </a:r>
                      <a:endParaRPr lang="en-GB" sz="1800" b="0">
                        <a:solidFill>
                          <a:schemeClr val="tx1"/>
                        </a:solidFill>
                        <a:effectLst/>
                        <a:highlight>
                          <a:srgbClr val="00FFFF"/>
                        </a:highligh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B w="12700" cap="flat" cmpd="sng" algn="ctr">
                      <a:noFill/>
                      <a:prstDash val="solid"/>
                      <a:round/>
                      <a:headEnd type="none" w="med" len="med"/>
                      <a:tailEnd type="none" w="med" len="med"/>
                    </a:lnB>
                  </a:tcPr>
                </a:tc>
                <a:extLst>
                  <a:ext uri="{0D108BD9-81ED-4DB2-BD59-A6C34878D82A}">
                    <a16:rowId xmlns:a16="http://schemas.microsoft.com/office/drawing/2014/main" val="1244840387"/>
                  </a:ext>
                </a:extLst>
              </a:tr>
            </a:tbl>
          </a:graphicData>
        </a:graphic>
      </p:graphicFrame>
      <p:sp>
        <p:nvSpPr>
          <p:cNvPr id="4" name="Text Placeholder 2" descr="Background: No head-to-head data available after 6 months. At clarification, company conducted PSM analysis of changes in best VA between LEROS (ITT) and CaRS-I &amp; II at Month 24&#10;Sex, age, genotype, month since recent &amp; first symptom onset, number of symptomatic eyes, and logMAR for left and right at baseline, were the prognostic factors included in PSM &#10;68 of 84 available people from CaRS I and CaRS II matched to 68 of 125 LEROS ITT population &#10;&#10;">
            <a:extLst>
              <a:ext uri="{FF2B5EF4-FFF2-40B4-BE49-F238E27FC236}">
                <a16:creationId xmlns:a16="http://schemas.microsoft.com/office/drawing/2014/main" id="{CBF1CBF0-5D33-F269-7DB1-4B8AF938ED4B}"/>
              </a:ext>
            </a:extLst>
          </p:cNvPr>
          <p:cNvSpPr>
            <a:spLocks noGrp="1"/>
          </p:cNvSpPr>
          <p:nvPr>
            <p:ph type="body" sz="quarter" idx="12"/>
          </p:nvPr>
        </p:nvSpPr>
        <p:spPr>
          <a:xfrm>
            <a:off x="409155" y="4475962"/>
            <a:ext cx="11526684" cy="1549281"/>
          </a:xfrm>
          <a:solidFill>
            <a:schemeClr val="bg1"/>
          </a:solidFill>
          <a:ln w="28575">
            <a:solidFill>
              <a:schemeClr val="accent1"/>
            </a:solidFill>
          </a:ln>
        </p:spPr>
        <p:txBody>
          <a:bodyPr/>
          <a:lstStyle/>
          <a:p>
            <a:pPr>
              <a:lnSpc>
                <a:spcPts val="2160"/>
              </a:lnSpc>
              <a:spcBef>
                <a:spcPts val="0"/>
              </a:spcBef>
            </a:pPr>
            <a:r>
              <a:rPr lang="en-GB" b="1"/>
              <a:t>EAG</a:t>
            </a:r>
          </a:p>
          <a:p>
            <a:pPr marL="285750" indent="-285750">
              <a:lnSpc>
                <a:spcPts val="2160"/>
              </a:lnSpc>
              <a:spcBef>
                <a:spcPts val="0"/>
              </a:spcBef>
              <a:buFont typeface="Arial" panose="020B0604020202020204" pitchFamily="34" charset="0"/>
              <a:buChar char="•"/>
            </a:pPr>
            <a:r>
              <a:rPr lang="en-GB"/>
              <a:t>Placebo had </a:t>
            </a:r>
            <a:r>
              <a:rPr kumimoji="0" lang="en-GB" sz="1800" b="0" i="0" u="none" strike="noStrike" kern="1200" cap="none" spc="0" normalizeH="0" baseline="0" noProof="0">
                <a:ln>
                  <a:noFill/>
                </a:ln>
                <a:solidFill>
                  <a:prstClr val="black"/>
                </a:solidFill>
                <a:effectLst/>
                <a:highlight>
                  <a:srgbClr val="000000"/>
                </a:highlight>
                <a:uLnTx/>
                <a:uFillTx/>
                <a:latin typeface="Arial" panose="020B0604020202020204" pitchFamily="34" charset="0"/>
                <a:ea typeface="Times New Roman" panose="02020603050405020304" pitchFamily="18" charset="0"/>
                <a:cs typeface="Arial" panose="020B0604020202020204" pitchFamily="34" charset="0"/>
              </a:rPr>
              <a:t>XX</a:t>
            </a:r>
            <a:r>
              <a:rPr lang="en-GB" u="sng"/>
              <a:t> </a:t>
            </a:r>
            <a:r>
              <a:rPr lang="en-GB"/>
              <a:t>longer and </a:t>
            </a:r>
            <a:r>
              <a:rPr kumimoji="0" lang="en-GB" sz="1800" b="0" i="0" u="none" strike="noStrike" kern="1200" cap="none" spc="0" normalizeH="0" baseline="0" noProof="0">
                <a:ln>
                  <a:noFill/>
                </a:ln>
                <a:solidFill>
                  <a:prstClr val="black"/>
                </a:solidFill>
                <a:effectLst/>
                <a:highlight>
                  <a:srgbClr val="000000"/>
                </a:highlight>
                <a:uLnTx/>
                <a:uFillTx/>
                <a:latin typeface="Arial" panose="020B0604020202020204" pitchFamily="34" charset="0"/>
                <a:ea typeface="Times New Roman" panose="02020603050405020304" pitchFamily="18" charset="0"/>
                <a:cs typeface="Arial" panose="020B0604020202020204" pitchFamily="34" charset="0"/>
              </a:rPr>
              <a:t>XX </a:t>
            </a:r>
            <a:r>
              <a:rPr lang="en-GB"/>
              <a:t>more people with functional tumours and Grade 1 tumours  compared with </a:t>
            </a:r>
            <a:r>
              <a:rPr lang="en-GB" err="1"/>
              <a:t>cabozantinib</a:t>
            </a:r>
            <a:endParaRPr lang="en-GB"/>
          </a:p>
          <a:p>
            <a:pPr marL="285750" indent="-285750">
              <a:lnSpc>
                <a:spcPts val="2160"/>
              </a:lnSpc>
              <a:spcBef>
                <a:spcPts val="0"/>
              </a:spcBef>
              <a:buFont typeface="Arial" panose="020B0604020202020204" pitchFamily="34" charset="0"/>
              <a:buChar char="•"/>
            </a:pPr>
            <a:r>
              <a:rPr lang="en-GB"/>
              <a:t>Baseline differences could potentially bias results in favour of </a:t>
            </a:r>
            <a:r>
              <a:rPr lang="en-GB" err="1"/>
              <a:t>cabozantinib</a:t>
            </a:r>
            <a:r>
              <a:rPr lang="en-GB"/>
              <a:t> because these appear to be indicative of a worse prognosis in the placebo group</a:t>
            </a:r>
          </a:p>
          <a:p>
            <a:pPr marL="285750" indent="-285750">
              <a:lnSpc>
                <a:spcPts val="2160"/>
              </a:lnSpc>
              <a:spcBef>
                <a:spcPts val="0"/>
              </a:spcBef>
              <a:buFont typeface="Arial" panose="020B0604020202020204" pitchFamily="34" charset="0"/>
              <a:buChar char="•"/>
            </a:pPr>
            <a:endParaRPr lang="en-GB"/>
          </a:p>
        </p:txBody>
      </p:sp>
      <p:sp>
        <p:nvSpPr>
          <p:cNvPr id="5" name="TextBox 4">
            <a:extLst>
              <a:ext uri="{FF2B5EF4-FFF2-40B4-BE49-F238E27FC236}">
                <a16:creationId xmlns:a16="http://schemas.microsoft.com/office/drawing/2014/main" id="{7787C08F-B72B-D44C-871A-7AAA141B0C83}"/>
              </a:ext>
            </a:extLst>
          </p:cNvPr>
          <p:cNvSpPr txBox="1"/>
          <p:nvPr/>
        </p:nvSpPr>
        <p:spPr>
          <a:xfrm>
            <a:off x="9659848" y="6223000"/>
            <a:ext cx="2122997" cy="366243"/>
          </a:xfrm>
          <a:prstGeom prst="rect">
            <a:avLst/>
          </a:prstGeom>
          <a:noFill/>
        </p:spPr>
        <p:txBody>
          <a:bodyPr wrap="square" rtlCol="0">
            <a:spAutoFit/>
          </a:bodyPr>
          <a:lstStyle/>
          <a:p>
            <a:r>
              <a:rPr lang="en-GB">
                <a:latin typeface="Arial" panose="020B0604020202020204" pitchFamily="34" charset="0"/>
                <a:hlinkClick r:id="rId3" action="ppaction://hlinksldjump"/>
              </a:rPr>
              <a:t>Main Slide</a:t>
            </a:r>
            <a:endParaRPr lang="en-GB">
              <a:latin typeface="Arial" panose="020B0604020202020204" pitchFamily="34" charset="0"/>
            </a:endParaRPr>
          </a:p>
        </p:txBody>
      </p:sp>
      <p:sp>
        <p:nvSpPr>
          <p:cNvPr id="6" name="Rectangle 5" descr="Marker showing slides are confidential ">
            <a:extLst>
              <a:ext uri="{FF2B5EF4-FFF2-40B4-BE49-F238E27FC236}">
                <a16:creationId xmlns:a16="http://schemas.microsoft.com/office/drawing/2014/main" id="{FCDC4ABD-0767-300C-13CE-E051132E915B}"/>
              </a:ext>
              <a:ext uri="{C183D7F6-B498-43B3-948B-1728B52AA6E4}">
                <adec:decorative xmlns:adec="http://schemas.microsoft.com/office/drawing/2017/decorative" val="0"/>
              </a:ext>
            </a:extLst>
          </p:cNvPr>
          <p:cNvSpPr/>
          <p:nvPr/>
        </p:nvSpPr>
        <p:spPr>
          <a:xfrm>
            <a:off x="5334000" y="0"/>
            <a:ext cx="1524000" cy="2286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b="1">
                <a:latin typeface="Arial" panose="020B0604020202020204" pitchFamily="34" charset="0"/>
              </a:rPr>
              <a:t>CONFIDENTIAL</a:t>
            </a:r>
          </a:p>
        </p:txBody>
      </p:sp>
      <p:sp>
        <p:nvSpPr>
          <p:cNvPr id="7" name="Text Placeholder 13">
            <a:extLst>
              <a:ext uri="{FF2B5EF4-FFF2-40B4-BE49-F238E27FC236}">
                <a16:creationId xmlns:a16="http://schemas.microsoft.com/office/drawing/2014/main" id="{1639DD31-F8D8-E35A-3D25-FDF1F83EC2BB}"/>
              </a:ext>
            </a:extLst>
          </p:cNvPr>
          <p:cNvSpPr txBox="1">
            <a:spLocks/>
          </p:cNvSpPr>
          <p:nvPr/>
        </p:nvSpPr>
        <p:spPr>
          <a:xfrm>
            <a:off x="2777358" y="6492490"/>
            <a:ext cx="6790278" cy="201143"/>
          </a:xfrm>
          <a:prstGeom prst="rect">
            <a:avLst/>
          </a:prstGeom>
          <a:solidFill>
            <a:schemeClr val="bg1"/>
          </a:solidFill>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1400" kern="1200">
                <a:solidFill>
                  <a:schemeClr val="tx1"/>
                </a:solidFill>
                <a:latin typeface="+mn-lt"/>
                <a:ea typeface="Inter" charset="0"/>
                <a:cs typeface="Inter"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1200">
                <a:latin typeface="Arial" panose="020B0604020202020204" pitchFamily="34" charset="0"/>
                <a:ea typeface="Lato" panose="020F0502020204030203" pitchFamily="34" charset="0"/>
                <a:cs typeface="Arial" panose="020B0604020202020204" pitchFamily="34" charset="0"/>
              </a:rPr>
              <a:t>Abbreviations: NETs, neuroendocrine tumours, SD, standard deviation</a:t>
            </a:r>
          </a:p>
        </p:txBody>
      </p:sp>
    </p:spTree>
    <p:extLst>
      <p:ext uri="{BB962C8B-B14F-4D97-AF65-F5344CB8AC3E}">
        <p14:creationId xmlns:p14="http://schemas.microsoft.com/office/powerpoint/2010/main" val="183545519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BFCF313-897A-8B37-A9D5-CDEEFB63B0C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3F1D9E4-F53A-5C34-6B52-374EEE868A16}"/>
              </a:ext>
            </a:extLst>
          </p:cNvPr>
          <p:cNvSpPr>
            <a:spLocks noGrp="1"/>
          </p:cNvSpPr>
          <p:nvPr>
            <p:ph type="title"/>
          </p:nvPr>
        </p:nvSpPr>
        <p:spPr>
          <a:xfrm>
            <a:off x="350004" y="102055"/>
            <a:ext cx="7991192" cy="427384"/>
          </a:xfrm>
        </p:spPr>
        <p:txBody>
          <a:bodyPr>
            <a:noAutofit/>
          </a:bodyPr>
          <a:lstStyle/>
          <a:p>
            <a:r>
              <a:rPr lang="en-GB"/>
              <a:t>ITC results: PFS &amp; OS</a:t>
            </a:r>
          </a:p>
        </p:txBody>
      </p:sp>
      <p:graphicFrame>
        <p:nvGraphicFramePr>
          <p:cNvPr id="7" name="Table 6">
            <a:extLst>
              <a:ext uri="{FF2B5EF4-FFF2-40B4-BE49-F238E27FC236}">
                <a16:creationId xmlns:a16="http://schemas.microsoft.com/office/drawing/2014/main" id="{AE94F290-B4D1-829A-FF82-2B3C409A89E5}"/>
              </a:ext>
            </a:extLst>
          </p:cNvPr>
          <p:cNvGraphicFramePr>
            <a:graphicFrameLocks noGrp="1"/>
          </p:cNvGraphicFramePr>
          <p:nvPr>
            <p:extLst>
              <p:ext uri="{D42A27DB-BD31-4B8C-83A1-F6EECF244321}">
                <p14:modId xmlns:p14="http://schemas.microsoft.com/office/powerpoint/2010/main" val="3882855227"/>
              </p:ext>
            </p:extLst>
          </p:nvPr>
        </p:nvGraphicFramePr>
        <p:xfrm>
          <a:off x="350004" y="1120092"/>
          <a:ext cx="11178892" cy="5059680"/>
        </p:xfrm>
        <a:graphic>
          <a:graphicData uri="http://schemas.openxmlformats.org/drawingml/2006/table">
            <a:tbl>
              <a:tblPr firstRow="1" bandRow="1">
                <a:tableStyleId>{5C22544A-7EE6-4342-B048-85BDC9FD1C3A}</a:tableStyleId>
              </a:tblPr>
              <a:tblGrid>
                <a:gridCol w="932718">
                  <a:extLst>
                    <a:ext uri="{9D8B030D-6E8A-4147-A177-3AD203B41FA5}">
                      <a16:colId xmlns:a16="http://schemas.microsoft.com/office/drawing/2014/main" val="328115762"/>
                    </a:ext>
                  </a:extLst>
                </a:gridCol>
                <a:gridCol w="2058816">
                  <a:extLst>
                    <a:ext uri="{9D8B030D-6E8A-4147-A177-3AD203B41FA5}">
                      <a16:colId xmlns:a16="http://schemas.microsoft.com/office/drawing/2014/main" val="727788394"/>
                    </a:ext>
                  </a:extLst>
                </a:gridCol>
                <a:gridCol w="1369808">
                  <a:extLst>
                    <a:ext uri="{9D8B030D-6E8A-4147-A177-3AD203B41FA5}">
                      <a16:colId xmlns:a16="http://schemas.microsoft.com/office/drawing/2014/main" val="1979096271"/>
                    </a:ext>
                  </a:extLst>
                </a:gridCol>
                <a:gridCol w="2818339">
                  <a:extLst>
                    <a:ext uri="{9D8B030D-6E8A-4147-A177-3AD203B41FA5}">
                      <a16:colId xmlns:a16="http://schemas.microsoft.com/office/drawing/2014/main" val="2185700264"/>
                    </a:ext>
                  </a:extLst>
                </a:gridCol>
                <a:gridCol w="3999211">
                  <a:extLst>
                    <a:ext uri="{9D8B030D-6E8A-4147-A177-3AD203B41FA5}">
                      <a16:colId xmlns:a16="http://schemas.microsoft.com/office/drawing/2014/main" val="3640976312"/>
                    </a:ext>
                  </a:extLst>
                </a:gridCol>
              </a:tblGrid>
              <a:tr h="280562">
                <a:tc>
                  <a:txBody>
                    <a:bodyPr/>
                    <a:lstStyle/>
                    <a:p>
                      <a:endParaRPr lang="en-GB" sz="1600">
                        <a:latin typeface="Arial" panose="020B0604020202020204" pitchFamily="34" charset="0"/>
                        <a:cs typeface="Arial" panose="020B0604020202020204" pitchFamily="34" charset="0"/>
                      </a:endParaRPr>
                    </a:p>
                  </a:txBody>
                  <a:tcPr/>
                </a:tc>
                <a:tc gridSpan="2">
                  <a:txBody>
                    <a:bodyPr/>
                    <a:lstStyle/>
                    <a:p>
                      <a:pPr algn="ctr"/>
                      <a:r>
                        <a:rPr lang="en-GB" sz="1600">
                          <a:latin typeface="Arial" panose="020B0604020202020204" pitchFamily="34" charset="0"/>
                          <a:cs typeface="Arial" panose="020B0604020202020204" pitchFamily="34" charset="0"/>
                        </a:rPr>
                        <a:t>Subgroup</a:t>
                      </a:r>
                    </a:p>
                  </a:txBody>
                  <a:tcPr/>
                </a:tc>
                <a:tc hMerge="1">
                  <a:txBody>
                    <a:bodyPr/>
                    <a:lstStyle/>
                    <a:p>
                      <a:endParaRPr lang="en-GB"/>
                    </a:p>
                  </a:txBody>
                  <a:tcPr/>
                </a:tc>
                <a:tc>
                  <a:txBody>
                    <a:bodyPr/>
                    <a:lstStyle/>
                    <a:p>
                      <a:r>
                        <a:rPr lang="en-GB" sz="1600">
                          <a:latin typeface="Arial" panose="020B0604020202020204" pitchFamily="34" charset="0"/>
                          <a:cs typeface="Arial" panose="020B0604020202020204" pitchFamily="34" charset="0"/>
                        </a:rPr>
                        <a:t>Everolimus</a:t>
                      </a:r>
                      <a:endParaRPr lang="en-GB">
                        <a:latin typeface="Arial" panose="020B0604020202020204" pitchFamily="34" charset="0"/>
                      </a:endParaRPr>
                    </a:p>
                  </a:txBody>
                  <a:tcPr/>
                </a:tc>
                <a:tc>
                  <a:txBody>
                    <a:bodyPr/>
                    <a:lstStyle/>
                    <a:p>
                      <a:r>
                        <a:rPr lang="en-GB" sz="1600">
                          <a:latin typeface="Arial" panose="020B0604020202020204" pitchFamily="34" charset="0"/>
                          <a:cs typeface="Arial" panose="020B0604020202020204" pitchFamily="34" charset="0"/>
                        </a:rPr>
                        <a:t>Sunitinib</a:t>
                      </a:r>
                    </a:p>
                  </a:txBody>
                  <a:tcPr/>
                </a:tc>
                <a:extLst>
                  <a:ext uri="{0D108BD9-81ED-4DB2-BD59-A6C34878D82A}">
                    <a16:rowId xmlns:a16="http://schemas.microsoft.com/office/drawing/2014/main" val="3781559357"/>
                  </a:ext>
                </a:extLst>
              </a:tr>
              <a:tr h="246252">
                <a:tc rowSpan="4">
                  <a:txBody>
                    <a:bodyPr/>
                    <a:lstStyle/>
                    <a:p>
                      <a:r>
                        <a:rPr lang="en-GB" sz="1600">
                          <a:latin typeface="Arial" panose="020B0604020202020204" pitchFamily="34" charset="0"/>
                          <a:cs typeface="Arial" panose="020B0604020202020204" pitchFamily="34" charset="0"/>
                        </a:rPr>
                        <a:t>Progression-free survival</a:t>
                      </a:r>
                    </a:p>
                  </a:txBody>
                  <a:tcPr vert="vert270" anchor="ctr"/>
                </a:tc>
                <a:tc gridSpan="2">
                  <a:txBody>
                    <a:bodyPr/>
                    <a:lstStyle/>
                    <a:p>
                      <a:r>
                        <a:rPr lang="en-GB" sz="1600" b="1">
                          <a:latin typeface="Arial" panose="020B0604020202020204" pitchFamily="34" charset="0"/>
                          <a:cs typeface="Arial" panose="020B0604020202020204" pitchFamily="34" charset="0"/>
                        </a:rPr>
                        <a:t>PNETs</a:t>
                      </a:r>
                    </a:p>
                  </a:txBody>
                  <a:tcPr/>
                </a:tc>
                <a:tc hMerge="1">
                  <a:txBody>
                    <a:bodyPr/>
                    <a:lstStyle/>
                    <a:p>
                      <a:endParaRPr lang="en-GB"/>
                    </a:p>
                  </a:txBody>
                  <a:tcPr/>
                </a:tc>
                <a:tc>
                  <a:txBody>
                    <a:bodyPr/>
                    <a:lstStyle/>
                    <a:p>
                      <a:pPr algn="ctr"/>
                      <a:r>
                        <a:rPr lang="en-GB" sz="1600">
                          <a:latin typeface="Arial" panose="020B0604020202020204" pitchFamily="34" charset="0"/>
                          <a:cs typeface="Arial" panose="020B0604020202020204" pitchFamily="34" charset="0"/>
                        </a:rPr>
                        <a:t>0.68 (0.34 to 1.33)</a:t>
                      </a:r>
                      <a:endParaRPr lang="en-GB">
                        <a:latin typeface="Arial" panose="020B0604020202020204" pitchFamily="34" charset="0"/>
                      </a:endParaRPr>
                    </a:p>
                  </a:txBody>
                  <a:tcPr>
                    <a:solidFill>
                      <a:srgbClr val="92D050"/>
                    </a:solidFill>
                  </a:tcPr>
                </a:tc>
                <a:tc>
                  <a:txBody>
                    <a:bodyPr/>
                    <a:lstStyle/>
                    <a:p>
                      <a:pPr algn="ctr"/>
                      <a:r>
                        <a:rPr lang="en-GB" sz="1600">
                          <a:latin typeface="Arial" panose="020B0604020202020204" pitchFamily="34" charset="0"/>
                          <a:cs typeface="Arial" panose="020B0604020202020204" pitchFamily="34" charset="0"/>
                        </a:rPr>
                        <a:t>0.73 (0.32 to 1.68)</a:t>
                      </a:r>
                    </a:p>
                  </a:txBody>
                  <a:tcPr>
                    <a:solidFill>
                      <a:srgbClr val="60A500"/>
                    </a:solidFill>
                  </a:tcPr>
                </a:tc>
                <a:extLst>
                  <a:ext uri="{0D108BD9-81ED-4DB2-BD59-A6C34878D82A}">
                    <a16:rowId xmlns:a16="http://schemas.microsoft.com/office/drawing/2014/main" val="68659904"/>
                  </a:ext>
                </a:extLst>
              </a:tr>
              <a:tr h="246252">
                <a:tc vMerge="1">
                  <a:txBody>
                    <a:bodyPr/>
                    <a:lstStyle/>
                    <a:p>
                      <a:endParaRPr lang="en-GB"/>
                    </a:p>
                  </a:txBody>
                  <a:tcPr/>
                </a:tc>
                <a:tc gridSpan="2">
                  <a:txBody>
                    <a:bodyPr/>
                    <a:lstStyle/>
                    <a:p>
                      <a:r>
                        <a:rPr lang="en-GB" sz="1600" b="1">
                          <a:latin typeface="Arial" panose="020B0604020202020204" pitchFamily="34" charset="0"/>
                          <a:cs typeface="Arial" panose="020B0604020202020204" pitchFamily="34" charset="0"/>
                        </a:rPr>
                        <a:t>epNETs</a:t>
                      </a:r>
                    </a:p>
                  </a:txBody>
                  <a:tcPr/>
                </a:tc>
                <a:tc hMerge="1">
                  <a:txBody>
                    <a:bodyPr/>
                    <a:lstStyle/>
                    <a:p>
                      <a:endParaRPr lang="en-GB"/>
                    </a:p>
                  </a:txBody>
                  <a:tcPr/>
                </a:tc>
                <a:tc>
                  <a:txBody>
                    <a:bodyPr/>
                    <a:lstStyle/>
                    <a:p>
                      <a:pPr algn="ctr"/>
                      <a:r>
                        <a:rPr lang="en-GB" sz="1600">
                          <a:latin typeface="Arial" panose="020B0604020202020204" pitchFamily="34" charset="0"/>
                          <a:cs typeface="Arial" panose="020B0604020202020204" pitchFamily="34" charset="0"/>
                        </a:rPr>
                        <a:t>0.79 (0.47 to 1.35)</a:t>
                      </a:r>
                      <a:endParaRPr lang="en-GB">
                        <a:latin typeface="Arial" panose="020B0604020202020204" pitchFamily="34" charset="0"/>
                      </a:endParaRPr>
                    </a:p>
                  </a:txBody>
                  <a:tcPr>
                    <a:solidFill>
                      <a:srgbClr val="92D050"/>
                    </a:solidFill>
                  </a:tcPr>
                </a:tc>
                <a:tc>
                  <a:txBody>
                    <a:bodyPr/>
                    <a:lstStyle/>
                    <a:p>
                      <a:pPr algn="ctr"/>
                      <a:r>
                        <a:rPr lang="en-GB" sz="1600">
                          <a:latin typeface="Arial" panose="020B0604020202020204" pitchFamily="34" charset="0"/>
                          <a:cs typeface="Arial" panose="020B0604020202020204" pitchFamily="34" charset="0"/>
                        </a:rPr>
                        <a:t>NA</a:t>
                      </a:r>
                    </a:p>
                  </a:txBody>
                  <a:tcPr/>
                </a:tc>
                <a:extLst>
                  <a:ext uri="{0D108BD9-81ED-4DB2-BD59-A6C34878D82A}">
                    <a16:rowId xmlns:a16="http://schemas.microsoft.com/office/drawing/2014/main" val="1795375545"/>
                  </a:ext>
                </a:extLst>
              </a:tr>
              <a:tr h="246252">
                <a:tc vMerge="1">
                  <a:txBody>
                    <a:bodyPr/>
                    <a:lstStyle/>
                    <a:p>
                      <a:endParaRPr lang="en-GB"/>
                    </a:p>
                  </a:txBody>
                  <a:tcPr/>
                </a:tc>
                <a:tc gridSpan="2">
                  <a:txBody>
                    <a:bodyPr/>
                    <a:lstStyle/>
                    <a:p>
                      <a:r>
                        <a:rPr lang="en-GB" sz="1600" b="1">
                          <a:latin typeface="Arial" panose="020B0604020202020204" pitchFamily="34" charset="0"/>
                          <a:cs typeface="Arial" panose="020B0604020202020204" pitchFamily="34" charset="0"/>
                        </a:rPr>
                        <a:t>Lung NETs</a:t>
                      </a:r>
                    </a:p>
                  </a:txBody>
                  <a:tcPr/>
                </a:tc>
                <a:tc hMerge="1">
                  <a:txBody>
                    <a:bodyPr/>
                    <a:lstStyle/>
                    <a:p>
                      <a:endParaRPr lang="en-GB"/>
                    </a:p>
                  </a:txBody>
                  <a:tcPr/>
                </a:tc>
                <a:tc>
                  <a:txBody>
                    <a:bodyPr/>
                    <a:lstStyle/>
                    <a:p>
                      <a:pPr algn="ctr"/>
                      <a:r>
                        <a:rPr lang="en-GB" sz="1600">
                          <a:latin typeface="Arial" panose="020B0604020202020204" pitchFamily="34" charset="0"/>
                          <a:cs typeface="Arial" panose="020B0604020202020204" pitchFamily="34" charset="0"/>
                        </a:rPr>
                        <a:t>0.36 (0.11 to 1.21)</a:t>
                      </a:r>
                      <a:endParaRPr lang="en-GB">
                        <a:latin typeface="Arial" panose="020B0604020202020204" pitchFamily="34" charset="0"/>
                      </a:endParaRPr>
                    </a:p>
                  </a:txBody>
                  <a:tcPr>
                    <a:solidFill>
                      <a:srgbClr val="92D050"/>
                    </a:solidFill>
                  </a:tcPr>
                </a:tc>
                <a:tc>
                  <a:txBody>
                    <a:bodyPr/>
                    <a:lstStyle/>
                    <a:p>
                      <a:pPr algn="ctr"/>
                      <a:r>
                        <a:rPr lang="en-GB" sz="1600">
                          <a:latin typeface="Arial" panose="020B0604020202020204" pitchFamily="34" charset="0"/>
                          <a:cs typeface="Arial" panose="020B0604020202020204" pitchFamily="34" charset="0"/>
                        </a:rPr>
                        <a:t>NA</a:t>
                      </a:r>
                    </a:p>
                  </a:txBody>
                  <a:tcPr/>
                </a:tc>
                <a:extLst>
                  <a:ext uri="{0D108BD9-81ED-4DB2-BD59-A6C34878D82A}">
                    <a16:rowId xmlns:a16="http://schemas.microsoft.com/office/drawing/2014/main" val="4279944825"/>
                  </a:ext>
                </a:extLst>
              </a:tr>
              <a:tr h="246252">
                <a:tc vMerge="1">
                  <a:txBody>
                    <a:bodyPr/>
                    <a:lstStyle/>
                    <a:p>
                      <a:endParaRPr lang="en-GB"/>
                    </a:p>
                  </a:txBody>
                  <a:tcPr/>
                </a:tc>
                <a:tc gridSpan="2">
                  <a:txBody>
                    <a:bodyPr/>
                    <a:lstStyle/>
                    <a:p>
                      <a:r>
                        <a:rPr lang="en-GB" sz="1600" b="1">
                          <a:latin typeface="Arial" panose="020B0604020202020204" pitchFamily="34" charset="0"/>
                          <a:cs typeface="Arial" panose="020B0604020202020204" pitchFamily="34" charset="0"/>
                        </a:rPr>
                        <a:t>epNETS (w/o lung)</a:t>
                      </a:r>
                    </a:p>
                  </a:txBody>
                  <a:tcPr/>
                </a:tc>
                <a:tc hMerge="1">
                  <a:txBody>
                    <a:bodyPr/>
                    <a:lstStyle/>
                    <a:p>
                      <a:endParaRPr lang="en-GB"/>
                    </a:p>
                  </a:txBody>
                  <a:tcPr/>
                </a:tc>
                <a:tc>
                  <a:txBody>
                    <a:bodyPr/>
                    <a:lstStyle/>
                    <a:p>
                      <a:pPr algn="ctr"/>
                      <a:r>
                        <a:rPr lang="en-GB" sz="1600">
                          <a:latin typeface="Arial" panose="020B0604020202020204" pitchFamily="34" charset="0"/>
                          <a:cs typeface="Arial" panose="020B0604020202020204" pitchFamily="34" charset="0"/>
                        </a:rPr>
                        <a:t>0.86 (0.46 to 1.59)</a:t>
                      </a:r>
                      <a:endParaRPr lang="en-GB">
                        <a:latin typeface="Arial" panose="020B0604020202020204" pitchFamily="34" charset="0"/>
                      </a:endParaRPr>
                    </a:p>
                  </a:txBody>
                  <a:tcPr>
                    <a:solidFill>
                      <a:srgbClr val="92D050"/>
                    </a:solidFill>
                  </a:tcPr>
                </a:tc>
                <a:tc>
                  <a:txBody>
                    <a:bodyPr/>
                    <a:lstStyle/>
                    <a:p>
                      <a:pPr algn="ctr"/>
                      <a:r>
                        <a:rPr lang="en-GB" sz="1600">
                          <a:latin typeface="Arial" panose="020B0604020202020204" pitchFamily="34" charset="0"/>
                          <a:cs typeface="Arial" panose="020B0604020202020204" pitchFamily="34" charset="0"/>
                        </a:rPr>
                        <a:t>NA</a:t>
                      </a:r>
                    </a:p>
                  </a:txBody>
                  <a:tcPr/>
                </a:tc>
                <a:extLst>
                  <a:ext uri="{0D108BD9-81ED-4DB2-BD59-A6C34878D82A}">
                    <a16:rowId xmlns:a16="http://schemas.microsoft.com/office/drawing/2014/main" val="3826058314"/>
                  </a:ext>
                </a:extLst>
              </a:tr>
              <a:tr h="246252">
                <a:tc rowSpan="10">
                  <a:txBody>
                    <a:bodyPr/>
                    <a:lstStyle/>
                    <a:p>
                      <a:pPr algn="ctr"/>
                      <a:r>
                        <a:rPr lang="en-GB" sz="1600">
                          <a:latin typeface="Arial" panose="020B0604020202020204" pitchFamily="34" charset="0"/>
                          <a:cs typeface="Arial" panose="020B0604020202020204" pitchFamily="34" charset="0"/>
                        </a:rPr>
                        <a:t>Overall survival</a:t>
                      </a:r>
                    </a:p>
                  </a:txBody>
                  <a:tcPr vert="vert270" anchor="ctr"/>
                </a:tc>
                <a:tc gridSpan="4">
                  <a:txBody>
                    <a:bodyPr/>
                    <a:lstStyle/>
                    <a:p>
                      <a:pPr algn="l"/>
                      <a:r>
                        <a:rPr lang="en-GB" sz="1600" b="1">
                          <a:latin typeface="Arial" panose="020B0604020202020204" pitchFamily="34" charset="0"/>
                          <a:cs typeface="Arial" panose="020B0604020202020204" pitchFamily="34" charset="0"/>
                        </a:rPr>
                        <a:t>August 2023 DCO</a:t>
                      </a:r>
                    </a:p>
                  </a:txBody>
                  <a:tcPr>
                    <a:solidFill>
                      <a:schemeClr val="tx2">
                        <a:lumMod val="20000"/>
                        <a:lumOff val="80000"/>
                      </a:schemeClr>
                    </a:solidFill>
                  </a:tcPr>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1253907009"/>
                  </a:ext>
                </a:extLst>
              </a:tr>
              <a:tr h="246252">
                <a:tc vMerge="1">
                  <a:txBody>
                    <a:bodyPr/>
                    <a:lstStyle/>
                    <a:p>
                      <a:endParaRPr/>
                    </a:p>
                  </a:txBody>
                  <a:tcPr vert="vert270"/>
                </a:tc>
                <a:tc rowSpan="2">
                  <a:txBody>
                    <a:bodyPr/>
                    <a:lstStyle/>
                    <a:p>
                      <a:r>
                        <a:rPr lang="en-GB" sz="1600" b="1">
                          <a:latin typeface="Arial" panose="020B0604020202020204" pitchFamily="34" charset="0"/>
                          <a:cs typeface="Arial" panose="020B0604020202020204" pitchFamily="34" charset="0"/>
                        </a:rPr>
                        <a:t>pNETs</a:t>
                      </a:r>
                    </a:p>
                  </a:txBody>
                  <a:tcPr/>
                </a:tc>
                <a:tc>
                  <a:txBody>
                    <a:bodyPr/>
                    <a:lstStyle/>
                    <a:p>
                      <a:pPr algn="r"/>
                      <a:r>
                        <a:rPr lang="en-GB" sz="1600" b="0">
                          <a:solidFill>
                            <a:schemeClr val="tx1"/>
                          </a:solidFill>
                          <a:effectLst/>
                          <a:latin typeface="Arial" panose="020B0604020202020204" pitchFamily="34" charset="0"/>
                          <a:ea typeface="Times New Roman" panose="02020603050405020304" pitchFamily="18" charset="0"/>
                          <a:cs typeface="Arial" panose="020B0604020202020204" pitchFamily="34" charset="0"/>
                        </a:rPr>
                        <a:t>ITT</a:t>
                      </a:r>
                      <a:endParaRPr lang="en-GB" sz="1600">
                        <a:latin typeface="Arial" panose="020B0604020202020204" pitchFamily="34" charset="0"/>
                        <a:cs typeface="Arial" panose="020B0604020202020204" pitchFamily="34" charset="0"/>
                      </a:endParaRPr>
                    </a:p>
                  </a:txBody>
                  <a:tcPr marL="68580" marR="68580" marT="0" marB="0" anchor="ctr"/>
                </a:tc>
                <a:tc>
                  <a:txBody>
                    <a:bodyPr/>
                    <a:lstStyle/>
                    <a:p>
                      <a:pPr algn="ctr"/>
                      <a:r>
                        <a:rPr lang="en-GB" sz="1600">
                          <a:latin typeface="Arial" panose="020B0604020202020204" pitchFamily="34" charset="0"/>
                          <a:cs typeface="Arial" panose="020B0604020202020204" pitchFamily="34" charset="0"/>
                        </a:rPr>
                        <a:t>1.01 (0.46 to 2.22)</a:t>
                      </a:r>
                    </a:p>
                  </a:txBody>
                  <a:tcPr>
                    <a:solidFill>
                      <a:srgbClr val="FFC000"/>
                    </a:solidFill>
                  </a:tcPr>
                </a:tc>
                <a:tc>
                  <a:txBody>
                    <a:bodyPr/>
                    <a:lstStyle/>
                    <a:p>
                      <a:pPr algn="ctr"/>
                      <a:r>
                        <a:rPr lang="en-GB" sz="1600">
                          <a:latin typeface="Arial" panose="020B0604020202020204" pitchFamily="34" charset="0"/>
                          <a:cs typeface="Arial" panose="020B0604020202020204" pitchFamily="34" charset="0"/>
                        </a:rPr>
                        <a:t>1.30 (0.56 to 3.00)</a:t>
                      </a:r>
                    </a:p>
                  </a:txBody>
                  <a:tcPr>
                    <a:solidFill>
                      <a:srgbClr val="FFC000"/>
                    </a:solidFill>
                  </a:tcPr>
                </a:tc>
                <a:extLst>
                  <a:ext uri="{0D108BD9-81ED-4DB2-BD59-A6C34878D82A}">
                    <a16:rowId xmlns:a16="http://schemas.microsoft.com/office/drawing/2014/main" val="4292816539"/>
                  </a:ext>
                </a:extLst>
              </a:tr>
              <a:tr h="246252">
                <a:tc vMerge="1">
                  <a:txBody>
                    <a:bodyPr/>
                    <a:lstStyle/>
                    <a:p>
                      <a:endParaRPr lang="en-GB"/>
                    </a:p>
                  </a:txBody>
                  <a:tcPr/>
                </a:tc>
                <a:tc vMerge="1">
                  <a:txBody>
                    <a:bodyPr/>
                    <a:lstStyle/>
                    <a:p>
                      <a:endParaRPr lang="en-GB"/>
                    </a:p>
                  </a:txBody>
                  <a:tcPr/>
                </a:tc>
                <a:tc>
                  <a:txBody>
                    <a:bodyPr/>
                    <a:lstStyle/>
                    <a:p>
                      <a:pPr algn="r"/>
                      <a:r>
                        <a:rPr lang="en-GB" sz="1600" b="0">
                          <a:solidFill>
                            <a:schemeClr val="tx1"/>
                          </a:solidFill>
                          <a:effectLst/>
                          <a:latin typeface="Arial" panose="020B0604020202020204" pitchFamily="34" charset="0"/>
                          <a:ea typeface="Times New Roman" panose="02020603050405020304" pitchFamily="18" charset="0"/>
                          <a:cs typeface="Arial" panose="020B0604020202020204" pitchFamily="34" charset="0"/>
                        </a:rPr>
                        <a:t>RPSFTM</a:t>
                      </a:r>
                      <a:endParaRPr lang="en-GB">
                        <a:latin typeface="Arial" panose="020B0604020202020204" pitchFamily="34" charset="0"/>
                      </a:endParaRPr>
                    </a:p>
                  </a:txBody>
                  <a:tcPr marL="68580" marR="68580" marT="0" marB="0" anchor="ctr"/>
                </a:tc>
                <a:tc>
                  <a:txBody>
                    <a:bodyPr/>
                    <a:lstStyle/>
                    <a:p>
                      <a:pPr algn="ctr"/>
                      <a:r>
                        <a:rPr lang="en-GB" sz="1600">
                          <a:latin typeface="Arial" panose="020B0604020202020204" pitchFamily="34" charset="0"/>
                          <a:cs typeface="Arial" panose="020B0604020202020204" pitchFamily="34" charset="0"/>
                        </a:rPr>
                        <a:t>1.48 (0.13 to 17.04)</a:t>
                      </a:r>
                      <a:endParaRPr lang="en-GB">
                        <a:latin typeface="Arial" panose="020B0604020202020204" pitchFamily="34" charset="0"/>
                      </a:endParaRPr>
                    </a:p>
                  </a:txBody>
                  <a:tcPr>
                    <a:solidFill>
                      <a:srgbClr val="FFC000"/>
                    </a:solidFill>
                  </a:tcPr>
                </a:tc>
                <a:tc>
                  <a:txBody>
                    <a:bodyPr/>
                    <a:lstStyle/>
                    <a:p>
                      <a:pPr algn="ctr"/>
                      <a:r>
                        <a:rPr lang="en-GB" sz="1600">
                          <a:latin typeface="Arial" panose="020B0604020202020204" pitchFamily="34" charset="0"/>
                          <a:cs typeface="Arial" panose="020B0604020202020204" pitchFamily="34" charset="0"/>
                        </a:rPr>
                        <a:t>2.62 (0.39 to 17.50)</a:t>
                      </a:r>
                      <a:endParaRPr lang="en-GB">
                        <a:latin typeface="Arial" panose="020B0604020202020204" pitchFamily="34" charset="0"/>
                      </a:endParaRPr>
                    </a:p>
                  </a:txBody>
                  <a:tcPr>
                    <a:solidFill>
                      <a:srgbClr val="FFC000"/>
                    </a:solidFill>
                  </a:tcPr>
                </a:tc>
                <a:extLst>
                  <a:ext uri="{0D108BD9-81ED-4DB2-BD59-A6C34878D82A}">
                    <a16:rowId xmlns:a16="http://schemas.microsoft.com/office/drawing/2014/main" val="2435847493"/>
                  </a:ext>
                </a:extLst>
              </a:tr>
              <a:tr h="246252">
                <a:tc vMerge="1">
                  <a:txBody>
                    <a:bodyPr/>
                    <a:lstStyle/>
                    <a:p>
                      <a:endParaRPr lang="en-GB"/>
                    </a:p>
                  </a:txBody>
                  <a:tcPr vert="vert270"/>
                </a:tc>
                <a:tc rowSpan="2">
                  <a:txBody>
                    <a:bodyPr/>
                    <a:lstStyle/>
                    <a:p>
                      <a:r>
                        <a:rPr lang="en-GB" sz="1600" b="1">
                          <a:latin typeface="Arial" panose="020B0604020202020204" pitchFamily="34" charset="0"/>
                          <a:cs typeface="Arial" panose="020B0604020202020204" pitchFamily="34" charset="0"/>
                        </a:rPr>
                        <a:t>epNETs</a:t>
                      </a:r>
                    </a:p>
                  </a:txBody>
                  <a:tcPr/>
                </a:tc>
                <a:tc>
                  <a:txBody>
                    <a:bodyPr/>
                    <a:lstStyle/>
                    <a:p>
                      <a:pPr algn="r"/>
                      <a:r>
                        <a:rPr lang="en-GB" sz="1600" b="0">
                          <a:solidFill>
                            <a:schemeClr val="tx1"/>
                          </a:solidFill>
                          <a:effectLst/>
                          <a:latin typeface="Arial" panose="020B0604020202020204" pitchFamily="34" charset="0"/>
                          <a:ea typeface="Times New Roman" panose="02020603050405020304" pitchFamily="18" charset="0"/>
                          <a:cs typeface="Arial" panose="020B0604020202020204" pitchFamily="34" charset="0"/>
                        </a:rPr>
                        <a:t>ITT</a:t>
                      </a:r>
                      <a:endParaRPr lang="en-GB" sz="1600">
                        <a:latin typeface="Arial" panose="020B0604020202020204" pitchFamily="34" charset="0"/>
                        <a:cs typeface="Arial" panose="020B0604020202020204" pitchFamily="34" charset="0"/>
                      </a:endParaRPr>
                    </a:p>
                  </a:txBody>
                  <a:tcPr marL="68580" marR="68580" marT="0" marB="0" anchor="ctr"/>
                </a:tc>
                <a:tc>
                  <a:txBody>
                    <a:bodyPr/>
                    <a:lstStyle/>
                    <a:p>
                      <a:pPr algn="ctr"/>
                      <a:r>
                        <a:rPr lang="en-GB" sz="1600">
                          <a:latin typeface="Arial" panose="020B0604020202020204" pitchFamily="34" charset="0"/>
                          <a:cs typeface="Arial" panose="020B0604020202020204" pitchFamily="34" charset="0"/>
                        </a:rPr>
                        <a:t>1.18 (0.65 to 2.14)</a:t>
                      </a:r>
                    </a:p>
                  </a:txBody>
                  <a:tcPr>
                    <a:solidFill>
                      <a:srgbClr val="FFC000"/>
                    </a:solidFill>
                  </a:tcPr>
                </a:tc>
                <a:tc>
                  <a:txBody>
                    <a:bodyPr/>
                    <a:lstStyle/>
                    <a:p>
                      <a:pPr algn="ctr"/>
                      <a:r>
                        <a:rPr lang="en-GB" sz="1600">
                          <a:latin typeface="Arial" panose="020B0604020202020204" pitchFamily="34" charset="0"/>
                          <a:cs typeface="Arial" panose="020B0604020202020204" pitchFamily="34" charset="0"/>
                        </a:rPr>
                        <a:t>NA</a:t>
                      </a:r>
                    </a:p>
                  </a:txBody>
                  <a:tcPr/>
                </a:tc>
                <a:extLst>
                  <a:ext uri="{0D108BD9-81ED-4DB2-BD59-A6C34878D82A}">
                    <a16:rowId xmlns:a16="http://schemas.microsoft.com/office/drawing/2014/main" val="2852797984"/>
                  </a:ext>
                </a:extLst>
              </a:tr>
              <a:tr h="246252">
                <a:tc vMerge="1">
                  <a:txBody>
                    <a:bodyPr/>
                    <a:lstStyle/>
                    <a:p>
                      <a:endParaRPr lang="en-GB"/>
                    </a:p>
                  </a:txBody>
                  <a:tcPr/>
                </a:tc>
                <a:tc vMerge="1">
                  <a:txBody>
                    <a:bodyPr/>
                    <a:lstStyle/>
                    <a:p>
                      <a:endParaRPr lang="en-GB"/>
                    </a:p>
                  </a:txBody>
                  <a:tcPr/>
                </a:tc>
                <a:tc>
                  <a:txBody>
                    <a:bodyPr/>
                    <a:lstStyle/>
                    <a:p>
                      <a:pPr algn="r"/>
                      <a:r>
                        <a:rPr lang="en-GB" sz="1600" b="0">
                          <a:solidFill>
                            <a:schemeClr val="tx1"/>
                          </a:solidFill>
                          <a:effectLst/>
                          <a:latin typeface="Arial" panose="020B0604020202020204" pitchFamily="34" charset="0"/>
                          <a:ea typeface="Times New Roman" panose="02020603050405020304" pitchFamily="18" charset="0"/>
                          <a:cs typeface="Arial" panose="020B0604020202020204" pitchFamily="34" charset="0"/>
                        </a:rPr>
                        <a:t>RPSFTM</a:t>
                      </a:r>
                      <a:endParaRPr lang="en-GB">
                        <a:latin typeface="Arial" panose="020B0604020202020204" pitchFamily="34" charset="0"/>
                      </a:endParaRPr>
                    </a:p>
                  </a:txBody>
                  <a:tcPr marL="68580" marR="68580" marT="0" marB="0" anchor="ctr"/>
                </a:tc>
                <a:tc>
                  <a:txBody>
                    <a:bodyPr/>
                    <a:lstStyle/>
                    <a:p>
                      <a:pPr algn="ctr"/>
                      <a:r>
                        <a:rPr lang="en-GB" sz="1600">
                          <a:latin typeface="Arial" panose="020B0604020202020204" pitchFamily="34" charset="0"/>
                          <a:cs typeface="Arial" panose="020B0604020202020204" pitchFamily="34" charset="0"/>
                        </a:rPr>
                        <a:t>NA*</a:t>
                      </a:r>
                      <a:endParaRPr lang="en-GB">
                        <a:latin typeface="Arial" panose="020B0604020202020204" pitchFamily="34" charset="0"/>
                      </a:endParaRPr>
                    </a:p>
                  </a:txBody>
                  <a:tcPr/>
                </a:tc>
                <a:tc>
                  <a:txBody>
                    <a:bodyPr/>
                    <a:lstStyle/>
                    <a:p>
                      <a:pPr algn="ctr"/>
                      <a:r>
                        <a:rPr lang="en-GB" sz="1600">
                          <a:latin typeface="Arial" panose="020B0604020202020204" pitchFamily="34" charset="0"/>
                          <a:cs typeface="Arial" panose="020B0604020202020204" pitchFamily="34" charset="0"/>
                        </a:rPr>
                        <a:t>NA</a:t>
                      </a:r>
                      <a:endParaRPr lang="en-GB">
                        <a:latin typeface="Arial" panose="020B0604020202020204" pitchFamily="34" charset="0"/>
                      </a:endParaRPr>
                    </a:p>
                  </a:txBody>
                  <a:tcPr/>
                </a:tc>
                <a:extLst>
                  <a:ext uri="{0D108BD9-81ED-4DB2-BD59-A6C34878D82A}">
                    <a16:rowId xmlns:a16="http://schemas.microsoft.com/office/drawing/2014/main" val="3485868767"/>
                  </a:ext>
                </a:extLst>
              </a:tr>
              <a:tr h="246252">
                <a:tc vMerge="1">
                  <a:txBody>
                    <a:bodyPr/>
                    <a:lstStyle/>
                    <a:p>
                      <a:endParaRPr lang="en-GB"/>
                    </a:p>
                  </a:txBody>
                  <a:tcPr vert="vert270"/>
                </a:tc>
                <a:tc gridSpan="4">
                  <a:txBody>
                    <a:bodyPr/>
                    <a:lstStyle/>
                    <a:p>
                      <a:pPr algn="l"/>
                      <a:r>
                        <a:rPr lang="en-GB" sz="1600" b="1">
                          <a:solidFill>
                            <a:schemeClr val="tx1"/>
                          </a:solidFill>
                          <a:latin typeface="Arial" panose="020B0604020202020204" pitchFamily="34" charset="0"/>
                          <a:cs typeface="Arial" panose="020B0604020202020204" pitchFamily="34" charset="0"/>
                        </a:rPr>
                        <a:t>Updated DCO</a:t>
                      </a:r>
                    </a:p>
                  </a:txBody>
                  <a:tcPr>
                    <a:solidFill>
                      <a:schemeClr val="tx2">
                        <a:lumMod val="20000"/>
                        <a:lumOff val="80000"/>
                      </a:schemeClr>
                    </a:solidFill>
                  </a:tcPr>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2810479070"/>
                  </a:ext>
                </a:extLst>
              </a:tr>
              <a:tr h="268638">
                <a:tc vMerge="1">
                  <a:txBody>
                    <a:bodyPr/>
                    <a:lstStyle/>
                    <a:p>
                      <a:endParaRPr lang="en-GB"/>
                    </a:p>
                  </a:txBody>
                  <a:tcPr vert="vert270"/>
                </a:tc>
                <a:tc rowSpan="2">
                  <a:txBody>
                    <a:bodyPr/>
                    <a:lstStyle/>
                    <a:p>
                      <a:r>
                        <a:rPr lang="en-GB" sz="1600" b="1">
                          <a:latin typeface="Arial" panose="020B0604020202020204" pitchFamily="34" charset="0"/>
                          <a:cs typeface="Arial" panose="020B0604020202020204" pitchFamily="34" charset="0"/>
                        </a:rPr>
                        <a:t>pNETs</a:t>
                      </a:r>
                    </a:p>
                  </a:txBody>
                  <a:tcPr/>
                </a:tc>
                <a:tc>
                  <a:txBody>
                    <a:bodyPr/>
                    <a:lstStyle/>
                    <a:p>
                      <a:pPr algn="r"/>
                      <a:r>
                        <a:rPr lang="en-GB" sz="1600" b="0">
                          <a:solidFill>
                            <a:schemeClr val="tx1"/>
                          </a:solidFill>
                          <a:effectLst/>
                          <a:latin typeface="Arial" panose="020B0604020202020204" pitchFamily="34" charset="0"/>
                          <a:ea typeface="Times New Roman" panose="02020603050405020304" pitchFamily="18" charset="0"/>
                          <a:cs typeface="Arial" panose="020B0604020202020204" pitchFamily="34" charset="0"/>
                        </a:rPr>
                        <a:t>ITT</a:t>
                      </a:r>
                      <a:endParaRPr lang="en-GB" sz="1600">
                        <a:latin typeface="Arial" panose="020B0604020202020204" pitchFamily="34" charset="0"/>
                        <a:cs typeface="Arial" panose="020B0604020202020204" pitchFamily="34" charset="0"/>
                      </a:endParaRPr>
                    </a:p>
                  </a:txBody>
                  <a:tcPr marL="68580" marR="68580" marT="0" marB="0" anchor="ctr"/>
                </a:tc>
                <a:tc>
                  <a:txBody>
                    <a:bodyPr/>
                    <a:lstStyle/>
                    <a:p>
                      <a:pPr algn="ctr"/>
                      <a:r>
                        <a:rPr lang="en-GB" sz="1800" kern="1200">
                          <a:solidFill>
                            <a:schemeClr val="dk1"/>
                          </a:solidFill>
                          <a:effectLst/>
                          <a:latin typeface="Arial" panose="020B0604020202020204" pitchFamily="34" charset="0"/>
                          <a:ea typeface="+mn-ea"/>
                          <a:cs typeface="Arial" panose="020B0604020202020204" pitchFamily="34" charset="0"/>
                        </a:rPr>
                        <a:t>1.18 (0.60 to 2.33)</a:t>
                      </a:r>
                      <a:endParaRPr lang="en-GB" sz="1600">
                        <a:latin typeface="Arial" panose="020B0604020202020204" pitchFamily="34" charset="0"/>
                        <a:cs typeface="Arial" panose="020B0604020202020204" pitchFamily="34" charset="0"/>
                      </a:endParaRPr>
                    </a:p>
                  </a:txBody>
                  <a:tcPr>
                    <a:solidFill>
                      <a:srgbClr val="FFC000"/>
                    </a:solidFill>
                  </a:tcPr>
                </a:tc>
                <a:tc>
                  <a:txBody>
                    <a:bodyPr/>
                    <a:lstStyle/>
                    <a:p>
                      <a:pPr algn="ctr"/>
                      <a:r>
                        <a:rPr lang="en-GB" sz="1600">
                          <a:effectLst/>
                          <a:latin typeface="Arial" panose="020B0604020202020204" pitchFamily="34" charset="0"/>
                          <a:ea typeface="Calibri" panose="020F0502020204030204" pitchFamily="34" charset="0"/>
                          <a:cs typeface="Arial" panose="020B0604020202020204" pitchFamily="34" charset="0"/>
                        </a:rPr>
                        <a:t>1.52 (0.73 to 3.17)</a:t>
                      </a:r>
                      <a:endParaRPr lang="en-GB" sz="1600">
                        <a:latin typeface="Arial" panose="020B0604020202020204" pitchFamily="34" charset="0"/>
                        <a:cs typeface="Arial" panose="020B0604020202020204" pitchFamily="34" charset="0"/>
                      </a:endParaRPr>
                    </a:p>
                  </a:txBody>
                  <a:tcPr>
                    <a:solidFill>
                      <a:srgbClr val="FFC000"/>
                    </a:solidFill>
                  </a:tcPr>
                </a:tc>
                <a:extLst>
                  <a:ext uri="{0D108BD9-81ED-4DB2-BD59-A6C34878D82A}">
                    <a16:rowId xmlns:a16="http://schemas.microsoft.com/office/drawing/2014/main" val="2302562796"/>
                  </a:ext>
                </a:extLst>
              </a:tr>
              <a:tr h="246252">
                <a:tc vMerge="1">
                  <a:txBody>
                    <a:bodyPr/>
                    <a:lstStyle/>
                    <a:p>
                      <a:endParaRPr lang="en-GB"/>
                    </a:p>
                  </a:txBody>
                  <a:tcPr/>
                </a:tc>
                <a:tc vMerge="1">
                  <a:txBody>
                    <a:bodyPr/>
                    <a:lstStyle/>
                    <a:p>
                      <a:endParaRPr lang="en-GB"/>
                    </a:p>
                  </a:txBody>
                  <a:tcPr/>
                </a:tc>
                <a:tc>
                  <a:txBody>
                    <a:bodyPr/>
                    <a:lstStyle/>
                    <a:p>
                      <a:pPr algn="r"/>
                      <a:r>
                        <a:rPr lang="en-GB" sz="1600" b="0">
                          <a:solidFill>
                            <a:schemeClr val="tx1"/>
                          </a:solidFill>
                          <a:effectLst/>
                          <a:latin typeface="Arial" panose="020B0604020202020204" pitchFamily="34" charset="0"/>
                          <a:ea typeface="Times New Roman" panose="02020603050405020304" pitchFamily="18" charset="0"/>
                          <a:cs typeface="Arial" panose="020B0604020202020204" pitchFamily="34" charset="0"/>
                        </a:rPr>
                        <a:t>RPSFTM</a:t>
                      </a:r>
                      <a:endParaRPr lang="en-GB">
                        <a:latin typeface="Arial" panose="020B0604020202020204" pitchFamily="34" charset="0"/>
                      </a:endParaRPr>
                    </a:p>
                  </a:txBody>
                  <a:tcPr marL="68580" marR="68580" marT="0" marB="0" anchor="ctr"/>
                </a:tc>
                <a:tc>
                  <a:txBody>
                    <a:bodyPr/>
                    <a:lstStyle/>
                    <a:p>
                      <a:pPr algn="ctr"/>
                      <a:r>
                        <a:rPr lang="en-GB" sz="1600">
                          <a:effectLst/>
                          <a:latin typeface="Arial" panose="020B0604020202020204" pitchFamily="34" charset="0"/>
                          <a:ea typeface="Calibri" panose="020F0502020204030204" pitchFamily="34" charset="0"/>
                          <a:cs typeface="Arial" panose="020B0604020202020204" pitchFamily="34" charset="0"/>
                        </a:rPr>
                        <a:t>1.85 (0.25 to 13.59)</a:t>
                      </a:r>
                      <a:endParaRPr lang="en-GB">
                        <a:latin typeface="Arial" panose="020B0604020202020204" pitchFamily="34" charset="0"/>
                      </a:endParaRPr>
                    </a:p>
                  </a:txBody>
                  <a:tcPr>
                    <a:solidFill>
                      <a:srgbClr val="FFC000"/>
                    </a:solidFill>
                  </a:tcPr>
                </a:tc>
                <a:tc>
                  <a:txBody>
                    <a:bodyPr/>
                    <a:lstStyle/>
                    <a:p>
                      <a:pPr algn="ctr"/>
                      <a:r>
                        <a:rPr lang="en-GB" sz="1600">
                          <a:effectLst/>
                          <a:latin typeface="Arial" panose="020B0604020202020204" pitchFamily="34" charset="0"/>
                          <a:ea typeface="Calibri" panose="020F0502020204030204" pitchFamily="34" charset="0"/>
                          <a:cs typeface="Arial" panose="020B0604020202020204" pitchFamily="34" charset="0"/>
                        </a:rPr>
                        <a:t>3.26 (0.91 to 11.68)</a:t>
                      </a:r>
                      <a:endParaRPr lang="en-GB">
                        <a:latin typeface="Arial" panose="020B0604020202020204" pitchFamily="34" charset="0"/>
                      </a:endParaRPr>
                    </a:p>
                  </a:txBody>
                  <a:tcPr>
                    <a:solidFill>
                      <a:srgbClr val="FFC000"/>
                    </a:solidFill>
                  </a:tcPr>
                </a:tc>
                <a:extLst>
                  <a:ext uri="{0D108BD9-81ED-4DB2-BD59-A6C34878D82A}">
                    <a16:rowId xmlns:a16="http://schemas.microsoft.com/office/drawing/2014/main" val="377877108"/>
                  </a:ext>
                </a:extLst>
              </a:tr>
              <a:tr h="246252">
                <a:tc vMerge="1">
                  <a:txBody>
                    <a:bodyPr/>
                    <a:lstStyle/>
                    <a:p>
                      <a:endParaRPr lang="en-GB"/>
                    </a:p>
                  </a:txBody>
                  <a:tcPr vert="vert270"/>
                </a:tc>
                <a:tc row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600" b="1">
                          <a:latin typeface="Arial" panose="020B0604020202020204" pitchFamily="34" charset="0"/>
                          <a:cs typeface="Arial" panose="020B0604020202020204" pitchFamily="34" charset="0"/>
                        </a:rPr>
                        <a:t>epNETs</a:t>
                      </a:r>
                    </a:p>
                  </a:txBody>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GB" sz="1600" b="0">
                          <a:solidFill>
                            <a:schemeClr val="tx1"/>
                          </a:solidFill>
                          <a:effectLst/>
                          <a:latin typeface="Arial" panose="020B0604020202020204" pitchFamily="34" charset="0"/>
                          <a:ea typeface="Times New Roman" panose="02020603050405020304" pitchFamily="18" charset="0"/>
                          <a:cs typeface="Arial" panose="020B0604020202020204" pitchFamily="34" charset="0"/>
                        </a:rPr>
                        <a:t>ITT</a:t>
                      </a:r>
                      <a:endParaRPr lang="en-GB" sz="1600">
                        <a:latin typeface="Arial" panose="020B0604020202020204" pitchFamily="34" charset="0"/>
                        <a:cs typeface="Arial" panose="020B0604020202020204" pitchFamily="34" charset="0"/>
                      </a:endParaRPr>
                    </a:p>
                  </a:txBody>
                  <a:tcPr marL="68580" marR="68580" marT="0" marB="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a:effectLst/>
                          <a:latin typeface="Arial" panose="020B0604020202020204" pitchFamily="34" charset="0"/>
                          <a:ea typeface="Calibri" panose="020F0502020204030204" pitchFamily="34" charset="0"/>
                          <a:cs typeface="Arial" panose="020B0604020202020204" pitchFamily="34" charset="0"/>
                        </a:rPr>
                        <a:t>1.42 (0.81 to 2.51)</a:t>
                      </a:r>
                      <a:endParaRPr lang="en-GB" sz="1600">
                        <a:latin typeface="Arial" panose="020B0604020202020204" pitchFamily="34" charset="0"/>
                        <a:cs typeface="Arial" panose="020B0604020202020204" pitchFamily="34" charset="0"/>
                      </a:endParaRPr>
                    </a:p>
                  </a:txBody>
                  <a:tcPr>
                    <a:solidFill>
                      <a:srgbClr val="FFC0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a:latin typeface="Arial" panose="020B0604020202020204" pitchFamily="34" charset="0"/>
                          <a:cs typeface="Arial" panose="020B0604020202020204" pitchFamily="34" charset="0"/>
                        </a:rPr>
                        <a:t>NA</a:t>
                      </a:r>
                    </a:p>
                  </a:txBody>
                  <a:tcPr/>
                </a:tc>
                <a:extLst>
                  <a:ext uri="{0D108BD9-81ED-4DB2-BD59-A6C34878D82A}">
                    <a16:rowId xmlns:a16="http://schemas.microsoft.com/office/drawing/2014/main" val="1123667561"/>
                  </a:ext>
                </a:extLst>
              </a:tr>
              <a:tr h="0">
                <a:tc vMerge="1">
                  <a:txBody>
                    <a:bodyPr/>
                    <a:lstStyle/>
                    <a:p>
                      <a:endParaRPr lang="en-GB"/>
                    </a:p>
                  </a:txBody>
                  <a:tcPr vert="vert270"/>
                </a:tc>
                <a:tc vMerge="1">
                  <a:txBody>
                    <a:bodyPr/>
                    <a:lstStyle/>
                    <a:p>
                      <a:endParaRPr lang="en-GB"/>
                    </a:p>
                  </a:txBody>
                  <a:tcPr/>
                </a:tc>
                <a:tc>
                  <a:txBody>
                    <a:bodyPr/>
                    <a:lstStyle/>
                    <a:p>
                      <a:pPr algn="r"/>
                      <a:r>
                        <a:rPr lang="en-GB" sz="1600" b="0">
                          <a:solidFill>
                            <a:schemeClr val="tx1"/>
                          </a:solidFill>
                          <a:effectLst/>
                          <a:latin typeface="Arial" panose="020B0604020202020204" pitchFamily="34" charset="0"/>
                          <a:ea typeface="Times New Roman" panose="02020603050405020304" pitchFamily="18" charset="0"/>
                          <a:cs typeface="Arial" panose="020B0604020202020204" pitchFamily="34" charset="0"/>
                        </a:rPr>
                        <a:t>RPSFTM</a:t>
                      </a:r>
                      <a:endParaRPr lang="en-GB">
                        <a:latin typeface="Arial" panose="020B0604020202020204" pitchFamily="34" charset="0"/>
                      </a:endParaRPr>
                    </a:p>
                  </a:txBody>
                  <a:tcPr marL="68580" marR="68580" marT="0" marB="0" anchor="ctr"/>
                </a:tc>
                <a:tc>
                  <a:txBody>
                    <a:bodyPr/>
                    <a:lstStyle/>
                    <a:p>
                      <a:pPr algn="ctr"/>
                      <a:r>
                        <a:rPr lang="en-GB" sz="1600">
                          <a:latin typeface="Arial" panose="020B0604020202020204" pitchFamily="34" charset="0"/>
                          <a:cs typeface="Arial" panose="020B0604020202020204" pitchFamily="34" charset="0"/>
                        </a:rPr>
                        <a:t>NA*</a:t>
                      </a:r>
                      <a:endParaRPr lang="en-GB">
                        <a:latin typeface="Arial" panose="020B0604020202020204" pitchFamily="34" charset="0"/>
                      </a:endParaRPr>
                    </a:p>
                  </a:txBody>
                  <a:tcPr/>
                </a:tc>
                <a:tc>
                  <a:txBody>
                    <a:bodyPr/>
                    <a:lstStyle/>
                    <a:p>
                      <a:pPr algn="ctr"/>
                      <a:r>
                        <a:rPr lang="en-GB" sz="1600">
                          <a:latin typeface="Arial" panose="020B0604020202020204" pitchFamily="34" charset="0"/>
                          <a:cs typeface="Arial" panose="020B0604020202020204" pitchFamily="34" charset="0"/>
                        </a:rPr>
                        <a:t>NA</a:t>
                      </a:r>
                      <a:endParaRPr lang="en-GB">
                        <a:latin typeface="Arial" panose="020B0604020202020204" pitchFamily="34" charset="0"/>
                      </a:endParaRPr>
                    </a:p>
                  </a:txBody>
                  <a:tcPr/>
                </a:tc>
                <a:extLst>
                  <a:ext uri="{0D108BD9-81ED-4DB2-BD59-A6C34878D82A}">
                    <a16:rowId xmlns:a16="http://schemas.microsoft.com/office/drawing/2014/main" val="4005983553"/>
                  </a:ext>
                </a:extLst>
              </a:tr>
            </a:tbl>
          </a:graphicData>
        </a:graphic>
      </p:graphicFrame>
      <p:grpSp>
        <p:nvGrpSpPr>
          <p:cNvPr id="9" name="Group 8">
            <a:extLst>
              <a:ext uri="{FF2B5EF4-FFF2-40B4-BE49-F238E27FC236}">
                <a16:creationId xmlns:a16="http://schemas.microsoft.com/office/drawing/2014/main" id="{8B6FA215-35A7-5211-B919-2DFFC1B3FCD9}"/>
              </a:ext>
            </a:extLst>
          </p:cNvPr>
          <p:cNvGrpSpPr/>
          <p:nvPr/>
        </p:nvGrpSpPr>
        <p:grpSpPr>
          <a:xfrm rot="5400000">
            <a:off x="8654439" y="3214406"/>
            <a:ext cx="6448922" cy="223044"/>
            <a:chOff x="9888934" y="312080"/>
            <a:chExt cx="6448922" cy="223044"/>
          </a:xfrm>
        </p:grpSpPr>
        <p:sp>
          <p:nvSpPr>
            <p:cNvPr id="10" name="Rectangle 9">
              <a:extLst>
                <a:ext uri="{FF2B5EF4-FFF2-40B4-BE49-F238E27FC236}">
                  <a16:creationId xmlns:a16="http://schemas.microsoft.com/office/drawing/2014/main" id="{AC1B4FFE-8802-8F71-72F8-7183A9E1076F}"/>
                </a:ext>
              </a:extLst>
            </p:cNvPr>
            <p:cNvSpPr/>
            <p:nvPr/>
          </p:nvSpPr>
          <p:spPr>
            <a:xfrm>
              <a:off x="9888934" y="312080"/>
              <a:ext cx="180000" cy="180000"/>
            </a:xfrm>
            <a:prstGeom prst="rect">
              <a:avLst/>
            </a:prstGeom>
            <a:solidFill>
              <a:srgbClr val="60A500"/>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1043056" rtl="0" eaLnBrk="1" latinLnBrk="0" hangingPunct="1">
                <a:defRPr sz="2100" kern="1200">
                  <a:solidFill>
                    <a:schemeClr val="lt1"/>
                  </a:solidFill>
                  <a:latin typeface="+mn-lt"/>
                  <a:ea typeface="+mn-ea"/>
                  <a:cs typeface="+mn-cs"/>
                </a:defRPr>
              </a:lvl1pPr>
              <a:lvl2pPr marL="521528" algn="l" defTabSz="1043056" rtl="0" eaLnBrk="1" latinLnBrk="0" hangingPunct="1">
                <a:defRPr sz="2100" kern="1200">
                  <a:solidFill>
                    <a:schemeClr val="lt1"/>
                  </a:solidFill>
                  <a:latin typeface="+mn-lt"/>
                  <a:ea typeface="+mn-ea"/>
                  <a:cs typeface="+mn-cs"/>
                </a:defRPr>
              </a:lvl2pPr>
              <a:lvl3pPr marL="1043056" algn="l" defTabSz="1043056" rtl="0" eaLnBrk="1" latinLnBrk="0" hangingPunct="1">
                <a:defRPr sz="2100" kern="1200">
                  <a:solidFill>
                    <a:schemeClr val="lt1"/>
                  </a:solidFill>
                  <a:latin typeface="+mn-lt"/>
                  <a:ea typeface="+mn-ea"/>
                  <a:cs typeface="+mn-cs"/>
                </a:defRPr>
              </a:lvl3pPr>
              <a:lvl4pPr marL="1564584" algn="l" defTabSz="1043056" rtl="0" eaLnBrk="1" latinLnBrk="0" hangingPunct="1">
                <a:defRPr sz="2100" kern="1200">
                  <a:solidFill>
                    <a:schemeClr val="lt1"/>
                  </a:solidFill>
                  <a:latin typeface="+mn-lt"/>
                  <a:ea typeface="+mn-ea"/>
                  <a:cs typeface="+mn-cs"/>
                </a:defRPr>
              </a:lvl4pPr>
              <a:lvl5pPr marL="2086112" algn="l" defTabSz="1043056" rtl="0" eaLnBrk="1" latinLnBrk="0" hangingPunct="1">
                <a:defRPr sz="2100" kern="1200">
                  <a:solidFill>
                    <a:schemeClr val="lt1"/>
                  </a:solidFill>
                  <a:latin typeface="+mn-lt"/>
                  <a:ea typeface="+mn-ea"/>
                  <a:cs typeface="+mn-cs"/>
                </a:defRPr>
              </a:lvl5pPr>
              <a:lvl6pPr marL="2607640" algn="l" defTabSz="1043056" rtl="0" eaLnBrk="1" latinLnBrk="0" hangingPunct="1">
                <a:defRPr sz="2100" kern="1200">
                  <a:solidFill>
                    <a:schemeClr val="lt1"/>
                  </a:solidFill>
                  <a:latin typeface="+mn-lt"/>
                  <a:ea typeface="+mn-ea"/>
                  <a:cs typeface="+mn-cs"/>
                </a:defRPr>
              </a:lvl6pPr>
              <a:lvl7pPr marL="3129168" algn="l" defTabSz="1043056" rtl="0" eaLnBrk="1" latinLnBrk="0" hangingPunct="1">
                <a:defRPr sz="2100" kern="1200">
                  <a:solidFill>
                    <a:schemeClr val="lt1"/>
                  </a:solidFill>
                  <a:latin typeface="+mn-lt"/>
                  <a:ea typeface="+mn-ea"/>
                  <a:cs typeface="+mn-cs"/>
                </a:defRPr>
              </a:lvl7pPr>
              <a:lvl8pPr marL="3650696" algn="l" defTabSz="1043056" rtl="0" eaLnBrk="1" latinLnBrk="0" hangingPunct="1">
                <a:defRPr sz="2100" kern="1200">
                  <a:solidFill>
                    <a:schemeClr val="lt1"/>
                  </a:solidFill>
                  <a:latin typeface="+mn-lt"/>
                  <a:ea typeface="+mn-ea"/>
                  <a:cs typeface="+mn-cs"/>
                </a:defRPr>
              </a:lvl8pPr>
              <a:lvl9pPr marL="4172224" algn="l" defTabSz="1043056" rtl="0" eaLnBrk="1" latinLnBrk="0" hangingPunct="1">
                <a:defRPr sz="2100" kern="1200">
                  <a:solidFill>
                    <a:schemeClr val="lt1"/>
                  </a:solidFill>
                  <a:latin typeface="+mn-lt"/>
                  <a:ea typeface="+mn-ea"/>
                  <a:cs typeface="+mn-cs"/>
                </a:defRPr>
              </a:lvl9pPr>
            </a:lstStyle>
            <a:p>
              <a:pPr algn="ctr"/>
              <a:endParaRPr lang="en-GB">
                <a:latin typeface="Arial" panose="020B0604020202020204" pitchFamily="34" charset="0"/>
              </a:endParaRPr>
            </a:p>
          </p:txBody>
        </p:sp>
        <p:sp>
          <p:nvSpPr>
            <p:cNvPr id="11" name="TextBox 36">
              <a:extLst>
                <a:ext uri="{FF2B5EF4-FFF2-40B4-BE49-F238E27FC236}">
                  <a16:creationId xmlns:a16="http://schemas.microsoft.com/office/drawing/2014/main" id="{3FFDADB4-182D-E3FF-D6D3-39C8CD900DE7}"/>
                </a:ext>
              </a:extLst>
            </p:cNvPr>
            <p:cNvSpPr txBox="1"/>
            <p:nvPr/>
          </p:nvSpPr>
          <p:spPr>
            <a:xfrm>
              <a:off x="10158934" y="312080"/>
              <a:ext cx="3238840" cy="215444"/>
            </a:xfrm>
            <a:prstGeom prst="rect">
              <a:avLst/>
            </a:prstGeom>
            <a:noFill/>
          </p:spPr>
          <p:txBody>
            <a:bodyPr wrap="square" lIns="0" tIns="0" rIns="0" bIns="0" rtlCol="0">
              <a:spAutoFit/>
            </a:bodyPr>
            <a:lstStyle>
              <a:defPPr>
                <a:defRPr lang="en-US"/>
              </a:defPPr>
              <a:lvl1pPr marL="0" algn="l" defTabSz="1043056" rtl="0" eaLnBrk="1" latinLnBrk="0" hangingPunct="1">
                <a:defRPr sz="2100" kern="1200">
                  <a:solidFill>
                    <a:schemeClr val="tx1"/>
                  </a:solidFill>
                  <a:latin typeface="+mn-lt"/>
                  <a:ea typeface="+mn-ea"/>
                  <a:cs typeface="+mn-cs"/>
                </a:defRPr>
              </a:lvl1pPr>
              <a:lvl2pPr marL="521528" algn="l" defTabSz="1043056" rtl="0" eaLnBrk="1" latinLnBrk="0" hangingPunct="1">
                <a:defRPr sz="2100" kern="1200">
                  <a:solidFill>
                    <a:schemeClr val="tx1"/>
                  </a:solidFill>
                  <a:latin typeface="+mn-lt"/>
                  <a:ea typeface="+mn-ea"/>
                  <a:cs typeface="+mn-cs"/>
                </a:defRPr>
              </a:lvl2pPr>
              <a:lvl3pPr marL="1043056" algn="l" defTabSz="1043056" rtl="0" eaLnBrk="1" latinLnBrk="0" hangingPunct="1">
                <a:defRPr sz="2100" kern="1200">
                  <a:solidFill>
                    <a:schemeClr val="tx1"/>
                  </a:solidFill>
                  <a:latin typeface="+mn-lt"/>
                  <a:ea typeface="+mn-ea"/>
                  <a:cs typeface="+mn-cs"/>
                </a:defRPr>
              </a:lvl3pPr>
              <a:lvl4pPr marL="1564584" algn="l" defTabSz="1043056" rtl="0" eaLnBrk="1" latinLnBrk="0" hangingPunct="1">
                <a:defRPr sz="2100" kern="1200">
                  <a:solidFill>
                    <a:schemeClr val="tx1"/>
                  </a:solidFill>
                  <a:latin typeface="+mn-lt"/>
                  <a:ea typeface="+mn-ea"/>
                  <a:cs typeface="+mn-cs"/>
                </a:defRPr>
              </a:lvl4pPr>
              <a:lvl5pPr marL="2086112" algn="l" defTabSz="1043056" rtl="0" eaLnBrk="1" latinLnBrk="0" hangingPunct="1">
                <a:defRPr sz="2100" kern="1200">
                  <a:solidFill>
                    <a:schemeClr val="tx1"/>
                  </a:solidFill>
                  <a:latin typeface="+mn-lt"/>
                  <a:ea typeface="+mn-ea"/>
                  <a:cs typeface="+mn-cs"/>
                </a:defRPr>
              </a:lvl5pPr>
              <a:lvl6pPr marL="2607640" algn="l" defTabSz="1043056" rtl="0" eaLnBrk="1" latinLnBrk="0" hangingPunct="1">
                <a:defRPr sz="2100" kern="1200">
                  <a:solidFill>
                    <a:schemeClr val="tx1"/>
                  </a:solidFill>
                  <a:latin typeface="+mn-lt"/>
                  <a:ea typeface="+mn-ea"/>
                  <a:cs typeface="+mn-cs"/>
                </a:defRPr>
              </a:lvl6pPr>
              <a:lvl7pPr marL="3129168" algn="l" defTabSz="1043056" rtl="0" eaLnBrk="1" latinLnBrk="0" hangingPunct="1">
                <a:defRPr sz="2100" kern="1200">
                  <a:solidFill>
                    <a:schemeClr val="tx1"/>
                  </a:solidFill>
                  <a:latin typeface="+mn-lt"/>
                  <a:ea typeface="+mn-ea"/>
                  <a:cs typeface="+mn-cs"/>
                </a:defRPr>
              </a:lvl7pPr>
              <a:lvl8pPr marL="3650696" algn="l" defTabSz="1043056" rtl="0" eaLnBrk="1" latinLnBrk="0" hangingPunct="1">
                <a:defRPr sz="2100" kern="1200">
                  <a:solidFill>
                    <a:schemeClr val="tx1"/>
                  </a:solidFill>
                  <a:latin typeface="+mn-lt"/>
                  <a:ea typeface="+mn-ea"/>
                  <a:cs typeface="+mn-cs"/>
                </a:defRPr>
              </a:lvl8pPr>
              <a:lvl9pPr marL="4172224" algn="l" defTabSz="1043056" rtl="0" eaLnBrk="1" latinLnBrk="0" hangingPunct="1">
                <a:defRPr sz="2100" kern="1200">
                  <a:solidFill>
                    <a:schemeClr val="tx1"/>
                  </a:solidFill>
                  <a:latin typeface="+mn-lt"/>
                  <a:ea typeface="+mn-ea"/>
                  <a:cs typeface="+mn-cs"/>
                </a:defRPr>
              </a:lvl9pPr>
            </a:lstStyle>
            <a:p>
              <a:r>
                <a:rPr lang="en-GB" sz="1400">
                  <a:latin typeface="Arial" panose="020B0604020202020204" pitchFamily="34" charset="0"/>
                </a:rPr>
                <a:t>Numerical </a:t>
              </a:r>
              <a:r>
                <a:rPr lang="en-GB" sz="1400">
                  <a:solidFill>
                    <a:schemeClr val="tx1"/>
                  </a:solidFill>
                  <a:latin typeface="Arial" panose="020B0604020202020204" pitchFamily="34" charset="0"/>
                </a:rPr>
                <a:t>advantage (</a:t>
              </a:r>
              <a:r>
                <a:rPr lang="en-GB" sz="1400" err="1">
                  <a:solidFill>
                    <a:schemeClr val="tx1"/>
                  </a:solidFill>
                  <a:latin typeface="Arial" panose="020B0604020202020204" pitchFamily="34" charset="0"/>
                </a:rPr>
                <a:t>cabozantinib</a:t>
              </a:r>
              <a:r>
                <a:rPr lang="en-GB" sz="1400">
                  <a:solidFill>
                    <a:schemeClr val="tx1"/>
                  </a:solidFill>
                  <a:latin typeface="Arial" panose="020B0604020202020204" pitchFamily="34" charset="0"/>
                </a:rPr>
                <a:t>)</a:t>
              </a:r>
            </a:p>
          </p:txBody>
        </p:sp>
        <p:sp>
          <p:nvSpPr>
            <p:cNvPr id="13" name="Rectangle 12">
              <a:extLst>
                <a:ext uri="{FF2B5EF4-FFF2-40B4-BE49-F238E27FC236}">
                  <a16:creationId xmlns:a16="http://schemas.microsoft.com/office/drawing/2014/main" id="{D2C177BA-45D9-F980-446F-C7F3C3E732A5}"/>
                </a:ext>
              </a:extLst>
            </p:cNvPr>
            <p:cNvSpPr/>
            <p:nvPr/>
          </p:nvSpPr>
          <p:spPr>
            <a:xfrm>
              <a:off x="13307774" y="312080"/>
              <a:ext cx="180000" cy="180000"/>
            </a:xfrm>
            <a:prstGeom prst="rect">
              <a:avLst/>
            </a:prstGeom>
            <a:solidFill>
              <a:srgbClr val="FFC000"/>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1043056" rtl="0" eaLnBrk="1" latinLnBrk="0" hangingPunct="1">
                <a:defRPr sz="2100" kern="1200">
                  <a:solidFill>
                    <a:schemeClr val="lt1"/>
                  </a:solidFill>
                  <a:latin typeface="+mn-lt"/>
                  <a:ea typeface="+mn-ea"/>
                  <a:cs typeface="+mn-cs"/>
                </a:defRPr>
              </a:lvl1pPr>
              <a:lvl2pPr marL="521528" algn="l" defTabSz="1043056" rtl="0" eaLnBrk="1" latinLnBrk="0" hangingPunct="1">
                <a:defRPr sz="2100" kern="1200">
                  <a:solidFill>
                    <a:schemeClr val="lt1"/>
                  </a:solidFill>
                  <a:latin typeface="+mn-lt"/>
                  <a:ea typeface="+mn-ea"/>
                  <a:cs typeface="+mn-cs"/>
                </a:defRPr>
              </a:lvl2pPr>
              <a:lvl3pPr marL="1043056" algn="l" defTabSz="1043056" rtl="0" eaLnBrk="1" latinLnBrk="0" hangingPunct="1">
                <a:defRPr sz="2100" kern="1200">
                  <a:solidFill>
                    <a:schemeClr val="lt1"/>
                  </a:solidFill>
                  <a:latin typeface="+mn-lt"/>
                  <a:ea typeface="+mn-ea"/>
                  <a:cs typeface="+mn-cs"/>
                </a:defRPr>
              </a:lvl3pPr>
              <a:lvl4pPr marL="1564584" algn="l" defTabSz="1043056" rtl="0" eaLnBrk="1" latinLnBrk="0" hangingPunct="1">
                <a:defRPr sz="2100" kern="1200">
                  <a:solidFill>
                    <a:schemeClr val="lt1"/>
                  </a:solidFill>
                  <a:latin typeface="+mn-lt"/>
                  <a:ea typeface="+mn-ea"/>
                  <a:cs typeface="+mn-cs"/>
                </a:defRPr>
              </a:lvl4pPr>
              <a:lvl5pPr marL="2086112" algn="l" defTabSz="1043056" rtl="0" eaLnBrk="1" latinLnBrk="0" hangingPunct="1">
                <a:defRPr sz="2100" kern="1200">
                  <a:solidFill>
                    <a:schemeClr val="lt1"/>
                  </a:solidFill>
                  <a:latin typeface="+mn-lt"/>
                  <a:ea typeface="+mn-ea"/>
                  <a:cs typeface="+mn-cs"/>
                </a:defRPr>
              </a:lvl5pPr>
              <a:lvl6pPr marL="2607640" algn="l" defTabSz="1043056" rtl="0" eaLnBrk="1" latinLnBrk="0" hangingPunct="1">
                <a:defRPr sz="2100" kern="1200">
                  <a:solidFill>
                    <a:schemeClr val="lt1"/>
                  </a:solidFill>
                  <a:latin typeface="+mn-lt"/>
                  <a:ea typeface="+mn-ea"/>
                  <a:cs typeface="+mn-cs"/>
                </a:defRPr>
              </a:lvl6pPr>
              <a:lvl7pPr marL="3129168" algn="l" defTabSz="1043056" rtl="0" eaLnBrk="1" latinLnBrk="0" hangingPunct="1">
                <a:defRPr sz="2100" kern="1200">
                  <a:solidFill>
                    <a:schemeClr val="lt1"/>
                  </a:solidFill>
                  <a:latin typeface="+mn-lt"/>
                  <a:ea typeface="+mn-ea"/>
                  <a:cs typeface="+mn-cs"/>
                </a:defRPr>
              </a:lvl7pPr>
              <a:lvl8pPr marL="3650696" algn="l" defTabSz="1043056" rtl="0" eaLnBrk="1" latinLnBrk="0" hangingPunct="1">
                <a:defRPr sz="2100" kern="1200">
                  <a:solidFill>
                    <a:schemeClr val="lt1"/>
                  </a:solidFill>
                  <a:latin typeface="+mn-lt"/>
                  <a:ea typeface="+mn-ea"/>
                  <a:cs typeface="+mn-cs"/>
                </a:defRPr>
              </a:lvl8pPr>
              <a:lvl9pPr marL="4172224" algn="l" defTabSz="1043056" rtl="0" eaLnBrk="1" latinLnBrk="0" hangingPunct="1">
                <a:defRPr sz="2100" kern="1200">
                  <a:solidFill>
                    <a:schemeClr val="lt1"/>
                  </a:solidFill>
                  <a:latin typeface="+mn-lt"/>
                  <a:ea typeface="+mn-ea"/>
                  <a:cs typeface="+mn-cs"/>
                </a:defRPr>
              </a:lvl9pPr>
            </a:lstStyle>
            <a:p>
              <a:pPr algn="ctr"/>
              <a:endParaRPr lang="en-GB">
                <a:latin typeface="Arial" panose="020B0604020202020204" pitchFamily="34" charset="0"/>
              </a:endParaRPr>
            </a:p>
          </p:txBody>
        </p:sp>
        <p:sp>
          <p:nvSpPr>
            <p:cNvPr id="14" name="TextBox 38">
              <a:extLst>
                <a:ext uri="{FF2B5EF4-FFF2-40B4-BE49-F238E27FC236}">
                  <a16:creationId xmlns:a16="http://schemas.microsoft.com/office/drawing/2014/main" id="{CC8E57C9-D953-92D6-3D00-84F99B65A3C1}"/>
                </a:ext>
              </a:extLst>
            </p:cNvPr>
            <p:cNvSpPr txBox="1"/>
            <p:nvPr/>
          </p:nvSpPr>
          <p:spPr>
            <a:xfrm>
              <a:off x="13590309" y="319680"/>
              <a:ext cx="2747547" cy="215444"/>
            </a:xfrm>
            <a:prstGeom prst="rect">
              <a:avLst/>
            </a:prstGeom>
            <a:solidFill>
              <a:schemeClr val="bg1"/>
            </a:solidFill>
          </p:spPr>
          <p:txBody>
            <a:bodyPr wrap="none" lIns="0" tIns="0" rIns="0" bIns="0" rtlCol="0">
              <a:spAutoFit/>
            </a:bodyPr>
            <a:lstStyle>
              <a:defPPr>
                <a:defRPr lang="en-US"/>
              </a:defPPr>
              <a:lvl1pPr marL="0" algn="l" defTabSz="1043056" rtl="0" eaLnBrk="1" latinLnBrk="0" hangingPunct="1">
                <a:defRPr sz="2100" kern="1200">
                  <a:solidFill>
                    <a:schemeClr val="tx1"/>
                  </a:solidFill>
                  <a:latin typeface="+mn-lt"/>
                  <a:ea typeface="+mn-ea"/>
                  <a:cs typeface="+mn-cs"/>
                </a:defRPr>
              </a:lvl1pPr>
              <a:lvl2pPr marL="521528" algn="l" defTabSz="1043056" rtl="0" eaLnBrk="1" latinLnBrk="0" hangingPunct="1">
                <a:defRPr sz="2100" kern="1200">
                  <a:solidFill>
                    <a:schemeClr val="tx1"/>
                  </a:solidFill>
                  <a:latin typeface="+mn-lt"/>
                  <a:ea typeface="+mn-ea"/>
                  <a:cs typeface="+mn-cs"/>
                </a:defRPr>
              </a:lvl2pPr>
              <a:lvl3pPr marL="1043056" algn="l" defTabSz="1043056" rtl="0" eaLnBrk="1" latinLnBrk="0" hangingPunct="1">
                <a:defRPr sz="2100" kern="1200">
                  <a:solidFill>
                    <a:schemeClr val="tx1"/>
                  </a:solidFill>
                  <a:latin typeface="+mn-lt"/>
                  <a:ea typeface="+mn-ea"/>
                  <a:cs typeface="+mn-cs"/>
                </a:defRPr>
              </a:lvl3pPr>
              <a:lvl4pPr marL="1564584" algn="l" defTabSz="1043056" rtl="0" eaLnBrk="1" latinLnBrk="0" hangingPunct="1">
                <a:defRPr sz="2100" kern="1200">
                  <a:solidFill>
                    <a:schemeClr val="tx1"/>
                  </a:solidFill>
                  <a:latin typeface="+mn-lt"/>
                  <a:ea typeface="+mn-ea"/>
                  <a:cs typeface="+mn-cs"/>
                </a:defRPr>
              </a:lvl4pPr>
              <a:lvl5pPr marL="2086112" algn="l" defTabSz="1043056" rtl="0" eaLnBrk="1" latinLnBrk="0" hangingPunct="1">
                <a:defRPr sz="2100" kern="1200">
                  <a:solidFill>
                    <a:schemeClr val="tx1"/>
                  </a:solidFill>
                  <a:latin typeface="+mn-lt"/>
                  <a:ea typeface="+mn-ea"/>
                  <a:cs typeface="+mn-cs"/>
                </a:defRPr>
              </a:lvl5pPr>
              <a:lvl6pPr marL="2607640" algn="l" defTabSz="1043056" rtl="0" eaLnBrk="1" latinLnBrk="0" hangingPunct="1">
                <a:defRPr sz="2100" kern="1200">
                  <a:solidFill>
                    <a:schemeClr val="tx1"/>
                  </a:solidFill>
                  <a:latin typeface="+mn-lt"/>
                  <a:ea typeface="+mn-ea"/>
                  <a:cs typeface="+mn-cs"/>
                </a:defRPr>
              </a:lvl6pPr>
              <a:lvl7pPr marL="3129168" algn="l" defTabSz="1043056" rtl="0" eaLnBrk="1" latinLnBrk="0" hangingPunct="1">
                <a:defRPr sz="2100" kern="1200">
                  <a:solidFill>
                    <a:schemeClr val="tx1"/>
                  </a:solidFill>
                  <a:latin typeface="+mn-lt"/>
                  <a:ea typeface="+mn-ea"/>
                  <a:cs typeface="+mn-cs"/>
                </a:defRPr>
              </a:lvl7pPr>
              <a:lvl8pPr marL="3650696" algn="l" defTabSz="1043056" rtl="0" eaLnBrk="1" latinLnBrk="0" hangingPunct="1">
                <a:defRPr sz="2100" kern="1200">
                  <a:solidFill>
                    <a:schemeClr val="tx1"/>
                  </a:solidFill>
                  <a:latin typeface="+mn-lt"/>
                  <a:ea typeface="+mn-ea"/>
                  <a:cs typeface="+mn-cs"/>
                </a:defRPr>
              </a:lvl8pPr>
              <a:lvl9pPr marL="4172224" algn="l" defTabSz="1043056" rtl="0" eaLnBrk="1" latinLnBrk="0" hangingPunct="1">
                <a:defRPr sz="2100" kern="1200">
                  <a:solidFill>
                    <a:schemeClr val="tx1"/>
                  </a:solidFill>
                  <a:latin typeface="+mn-lt"/>
                  <a:ea typeface="+mn-ea"/>
                  <a:cs typeface="+mn-cs"/>
                </a:defRPr>
              </a:lvl9pPr>
            </a:lstStyle>
            <a:p>
              <a:r>
                <a:rPr lang="en-GB" sz="1400">
                  <a:latin typeface="Arial" panose="020B0604020202020204" pitchFamily="34" charset="0"/>
                </a:rPr>
                <a:t>Numerical </a:t>
              </a:r>
              <a:r>
                <a:rPr lang="en-GB" sz="1400">
                  <a:solidFill>
                    <a:schemeClr val="tx1"/>
                  </a:solidFill>
                  <a:latin typeface="Arial" panose="020B0604020202020204" pitchFamily="34" charset="0"/>
                </a:rPr>
                <a:t>advantage (comparator)</a:t>
              </a:r>
            </a:p>
          </p:txBody>
        </p:sp>
      </p:grpSp>
      <p:sp>
        <p:nvSpPr>
          <p:cNvPr id="17" name="Text Placeholder 4">
            <a:extLst>
              <a:ext uri="{FF2B5EF4-FFF2-40B4-BE49-F238E27FC236}">
                <a16:creationId xmlns:a16="http://schemas.microsoft.com/office/drawing/2014/main" id="{A392494B-FFA9-3525-0E12-2E11C12E6193}"/>
              </a:ext>
            </a:extLst>
          </p:cNvPr>
          <p:cNvSpPr txBox="1">
            <a:spLocks/>
          </p:cNvSpPr>
          <p:nvPr/>
        </p:nvSpPr>
        <p:spPr>
          <a:xfrm>
            <a:off x="350004" y="545539"/>
            <a:ext cx="10809146" cy="648262"/>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2400" kern="1200">
                <a:solidFill>
                  <a:schemeClr val="tx1"/>
                </a:solidFill>
                <a:latin typeface="Inter SemiBold" panose="02000503000000020004" pitchFamily="2" charset="0"/>
                <a:ea typeface="Inter SemiBold" panose="02000503000000020004" pitchFamily="2" charset="0"/>
                <a:cs typeface="Inter" charset="0"/>
              </a:defRPr>
            </a:lvl1pPr>
            <a:lvl2pPr marL="4572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spcBef>
                <a:spcPts val="0"/>
              </a:spcBef>
              <a:tabLst>
                <a:tab pos="5207000" algn="l"/>
              </a:tabLst>
            </a:pPr>
            <a:r>
              <a:rPr lang="en-GB" sz="1800">
                <a:latin typeface="Arial" panose="020B0604020202020204" pitchFamily="34" charset="0"/>
                <a:cs typeface="Arial" panose="020B0604020202020204" pitchFamily="34" charset="0"/>
              </a:rPr>
              <a:t>EAG: PFS estimates numerically favour </a:t>
            </a:r>
            <a:r>
              <a:rPr lang="en-GB" sz="1800" err="1">
                <a:latin typeface="Arial" panose="020B0604020202020204" pitchFamily="34" charset="0"/>
                <a:cs typeface="Arial" panose="020B0604020202020204" pitchFamily="34" charset="0"/>
              </a:rPr>
              <a:t>cabozantinib</a:t>
            </a:r>
            <a:r>
              <a:rPr lang="en-GB" sz="1800">
                <a:latin typeface="Arial" panose="020B0604020202020204" pitchFamily="34" charset="0"/>
                <a:cs typeface="Arial" panose="020B0604020202020204" pitchFamily="34" charset="0"/>
              </a:rPr>
              <a:t> over comparators, but OS estimates numerically favour comparators over </a:t>
            </a:r>
            <a:r>
              <a:rPr lang="en-GB" sz="1800" err="1">
                <a:latin typeface="Arial" panose="020B0604020202020204" pitchFamily="34" charset="0"/>
                <a:cs typeface="Arial" panose="020B0604020202020204" pitchFamily="34" charset="0"/>
              </a:rPr>
              <a:t>cabozantinib</a:t>
            </a:r>
            <a:endParaRPr lang="en-GB" sz="1800">
              <a:latin typeface="Arial" panose="020B0604020202020204" pitchFamily="34" charset="0"/>
              <a:cs typeface="Arial" panose="020B0604020202020204" pitchFamily="34" charset="0"/>
            </a:endParaRPr>
          </a:p>
        </p:txBody>
      </p:sp>
      <p:sp>
        <p:nvSpPr>
          <p:cNvPr id="18" name="Text Placeholder 13">
            <a:extLst>
              <a:ext uri="{FF2B5EF4-FFF2-40B4-BE49-F238E27FC236}">
                <a16:creationId xmlns:a16="http://schemas.microsoft.com/office/drawing/2014/main" id="{0FBD953B-D14F-D54E-F014-4F220158385F}"/>
              </a:ext>
            </a:extLst>
          </p:cNvPr>
          <p:cNvSpPr txBox="1">
            <a:spLocks/>
          </p:cNvSpPr>
          <p:nvPr/>
        </p:nvSpPr>
        <p:spPr>
          <a:xfrm>
            <a:off x="111522" y="6175069"/>
            <a:ext cx="8020423" cy="624928"/>
          </a:xfrm>
          <a:prstGeom prst="rect">
            <a:avLst/>
          </a:prstGeom>
          <a:solidFill>
            <a:schemeClr val="bg1"/>
          </a:solidFill>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1400" kern="1200">
                <a:solidFill>
                  <a:schemeClr val="tx1"/>
                </a:solidFill>
                <a:latin typeface="+mn-lt"/>
                <a:ea typeface="Inter" charset="0"/>
                <a:cs typeface="Inter"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1200">
                <a:latin typeface="Arial" panose="020B0604020202020204" pitchFamily="34" charset="0"/>
                <a:ea typeface="Lato" panose="020F0502020204030203" pitchFamily="34" charset="0"/>
                <a:cs typeface="Arial" panose="020B0604020202020204" pitchFamily="34" charset="0"/>
              </a:rPr>
              <a:t>Abbreviations: DCO, data cut-off; epNETs, extra-pancreatic neuroendocrine tumours; IPCW, inverse probability of censoring weights; ITC, indirect treatment comparison; ITT, i</a:t>
            </a:r>
            <a:r>
              <a:rPr lang="en-GB" sz="1200">
                <a:latin typeface="Arial" panose="020B0604020202020204" pitchFamily="34" charset="0"/>
                <a:cs typeface="Arial" panose="020B0604020202020204" pitchFamily="34" charset="0"/>
              </a:rPr>
              <a:t>ntention-to-treat; NA, not available; OS, overall survival; </a:t>
            </a:r>
            <a:r>
              <a:rPr lang="en-GB" sz="1200">
                <a:latin typeface="Arial" panose="020B0604020202020204" pitchFamily="34" charset="0"/>
                <a:ea typeface="Lato" panose="020F0502020204030203" pitchFamily="34" charset="0"/>
                <a:cs typeface="Arial" panose="020B0604020202020204" pitchFamily="34" charset="0"/>
              </a:rPr>
              <a:t>PFS, progression-free survival; </a:t>
            </a:r>
            <a:r>
              <a:rPr lang="en-GB" sz="1200" err="1">
                <a:latin typeface="Arial" panose="020B0604020202020204" pitchFamily="34" charset="0"/>
                <a:ea typeface="Lato" panose="020F0502020204030203" pitchFamily="34" charset="0"/>
                <a:cs typeface="Arial" panose="020B0604020202020204" pitchFamily="34" charset="0"/>
              </a:rPr>
              <a:t>pNETs</a:t>
            </a:r>
            <a:r>
              <a:rPr lang="en-GB" sz="1200">
                <a:latin typeface="Arial" panose="020B0604020202020204" pitchFamily="34" charset="0"/>
                <a:ea typeface="Lato" panose="020F0502020204030203" pitchFamily="34" charset="0"/>
                <a:cs typeface="Arial" panose="020B0604020202020204" pitchFamily="34" charset="0"/>
              </a:rPr>
              <a:t>, pancreatic neuroendocrine tumours; </a:t>
            </a:r>
            <a:r>
              <a:rPr lang="en-GB" sz="1200">
                <a:latin typeface="Arial" panose="020B0604020202020204" pitchFamily="34" charset="0"/>
                <a:cs typeface="Arial" panose="020B0604020202020204" pitchFamily="34" charset="0"/>
              </a:rPr>
              <a:t>RPSFTM, rank preserving structural failure time model</a:t>
            </a:r>
            <a:endParaRPr lang="en-GB" sz="1200">
              <a:latin typeface="Arial" panose="020B0604020202020204" pitchFamily="34" charset="0"/>
              <a:ea typeface="Lato" panose="020F0502020204030203" pitchFamily="34" charset="0"/>
              <a:cs typeface="Arial" panose="020B0604020202020204" pitchFamily="34" charset="0"/>
            </a:endParaRPr>
          </a:p>
        </p:txBody>
      </p:sp>
      <p:sp>
        <p:nvSpPr>
          <p:cNvPr id="3" name="TextBox 2">
            <a:extLst>
              <a:ext uri="{FF2B5EF4-FFF2-40B4-BE49-F238E27FC236}">
                <a16:creationId xmlns:a16="http://schemas.microsoft.com/office/drawing/2014/main" id="{0A0E32ED-9E5C-2D9D-467D-32D32F53CD77}"/>
              </a:ext>
            </a:extLst>
          </p:cNvPr>
          <p:cNvSpPr txBox="1"/>
          <p:nvPr/>
        </p:nvSpPr>
        <p:spPr>
          <a:xfrm>
            <a:off x="8229600" y="6312461"/>
            <a:ext cx="3299296" cy="276999"/>
          </a:xfrm>
          <a:prstGeom prst="rect">
            <a:avLst/>
          </a:prstGeom>
          <a:noFill/>
        </p:spPr>
        <p:txBody>
          <a:bodyPr wrap="square" rtlCol="0">
            <a:spAutoFit/>
          </a:bodyPr>
          <a:lstStyle/>
          <a:p>
            <a:r>
              <a:rPr lang="en-GB" sz="1200"/>
              <a:t>* </a:t>
            </a:r>
            <a:r>
              <a:rPr lang="en-GB" sz="1200">
                <a:latin typeface="Arial" panose="020B0604020202020204" pitchFamily="34" charset="0"/>
                <a:cs typeface="Arial" panose="020B0604020202020204" pitchFamily="34" charset="0"/>
              </a:rPr>
              <a:t>Data for comparator trial was not available</a:t>
            </a:r>
          </a:p>
        </p:txBody>
      </p:sp>
    </p:spTree>
    <p:extLst>
      <p:ext uri="{BB962C8B-B14F-4D97-AF65-F5344CB8AC3E}">
        <p14:creationId xmlns:p14="http://schemas.microsoft.com/office/powerpoint/2010/main" val="3864983744"/>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A459996-7446-B85B-974A-62FF571AC365}"/>
            </a:ext>
          </a:extLst>
        </p:cNvPr>
        <p:cNvGrpSpPr/>
        <p:nvPr/>
      </p:nvGrpSpPr>
      <p:grpSpPr>
        <a:xfrm>
          <a:off x="0" y="0"/>
          <a:ext cx="0" cy="0"/>
          <a:chOff x="0" y="0"/>
          <a:chExt cx="0" cy="0"/>
        </a:xfrm>
      </p:grpSpPr>
      <p:pic>
        <p:nvPicPr>
          <p:cNvPr id="15" name="Picture 14" descr="A graph with a line graph&#10;&#10;AI-generated content may be incorrect.">
            <a:extLst>
              <a:ext uri="{FF2B5EF4-FFF2-40B4-BE49-F238E27FC236}">
                <a16:creationId xmlns:a16="http://schemas.microsoft.com/office/drawing/2014/main" id="{1888F918-71E1-1103-0C3D-EAE48880AE4E}"/>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091802" y="1524169"/>
            <a:ext cx="5681345" cy="3952559"/>
          </a:xfrm>
          <a:prstGeom prst="rect">
            <a:avLst/>
          </a:prstGeom>
          <a:noFill/>
        </p:spPr>
      </p:pic>
      <p:pic>
        <p:nvPicPr>
          <p:cNvPr id="4" name="Picture 3" descr="A graph with a line graph&#10;&#10;AI-generated content may be incorrect.">
            <a:extLst>
              <a:ext uri="{FF2B5EF4-FFF2-40B4-BE49-F238E27FC236}">
                <a16:creationId xmlns:a16="http://schemas.microsoft.com/office/drawing/2014/main" id="{604C1547-AC0D-4E00-1243-4CFC1BDD6EC6}"/>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86553" y="1524571"/>
            <a:ext cx="5530934" cy="3952559"/>
          </a:xfrm>
          <a:prstGeom prst="rect">
            <a:avLst/>
          </a:prstGeom>
          <a:noFill/>
        </p:spPr>
      </p:pic>
      <p:sp>
        <p:nvSpPr>
          <p:cNvPr id="2" name="Title 1">
            <a:extLst>
              <a:ext uri="{FF2B5EF4-FFF2-40B4-BE49-F238E27FC236}">
                <a16:creationId xmlns:a16="http://schemas.microsoft.com/office/drawing/2014/main" id="{25D1B113-9198-2DD4-0B65-AA546E447CA3}"/>
              </a:ext>
            </a:extLst>
          </p:cNvPr>
          <p:cNvSpPr>
            <a:spLocks noGrp="1"/>
          </p:cNvSpPr>
          <p:nvPr>
            <p:ph type="title"/>
          </p:nvPr>
        </p:nvSpPr>
        <p:spPr>
          <a:xfrm>
            <a:off x="290652" y="381157"/>
            <a:ext cx="11528205" cy="523220"/>
          </a:xfrm>
        </p:spPr>
        <p:txBody>
          <a:bodyPr>
            <a:noAutofit/>
          </a:bodyPr>
          <a:lstStyle/>
          <a:p>
            <a:r>
              <a:rPr lang="en-GB"/>
              <a:t>Issue 4 : Modelling progression-free survival</a:t>
            </a:r>
          </a:p>
        </p:txBody>
      </p:sp>
      <p:grpSp>
        <p:nvGrpSpPr>
          <p:cNvPr id="9" name="Group 8">
            <a:extLst>
              <a:ext uri="{FF2B5EF4-FFF2-40B4-BE49-F238E27FC236}">
                <a16:creationId xmlns:a16="http://schemas.microsoft.com/office/drawing/2014/main" id="{3A515A68-EAC1-9EC6-5B46-C6A750ECE5C5}"/>
              </a:ext>
            </a:extLst>
          </p:cNvPr>
          <p:cNvGrpSpPr/>
          <p:nvPr/>
        </p:nvGrpSpPr>
        <p:grpSpPr>
          <a:xfrm>
            <a:off x="2288295" y="5749297"/>
            <a:ext cx="6851381" cy="491232"/>
            <a:chOff x="1456000" y="5395742"/>
            <a:chExt cx="10077188" cy="576000"/>
          </a:xfrm>
        </p:grpSpPr>
        <p:sp>
          <p:nvSpPr>
            <p:cNvPr id="10" name="Rectangle 9" descr="Question to committee">
              <a:extLst>
                <a:ext uri="{FF2B5EF4-FFF2-40B4-BE49-F238E27FC236}">
                  <a16:creationId xmlns:a16="http://schemas.microsoft.com/office/drawing/2014/main" id="{9E601744-B829-18DC-EF80-8E90899013E7}"/>
                </a:ext>
                <a:ext uri="{C183D7F6-B498-43B3-948B-1728B52AA6E4}">
                  <adec:decorative xmlns:adec="http://schemas.microsoft.com/office/drawing/2017/decorative" val="0"/>
                </a:ext>
              </a:extLst>
            </p:cNvPr>
            <p:cNvSpPr/>
            <p:nvPr/>
          </p:nvSpPr>
          <p:spPr>
            <a:xfrm>
              <a:off x="1818062" y="5486115"/>
              <a:ext cx="9715126" cy="463463"/>
            </a:xfrm>
            <a:prstGeom prst="rect">
              <a:avLst/>
            </a:prstGeom>
            <a:solidFill>
              <a:schemeClr val="accent3"/>
            </a:solidFill>
            <a:ln>
              <a:noFill/>
            </a:ln>
          </p:spPr>
          <p:style>
            <a:lnRef idx="0">
              <a:scrgbClr r="0" g="0" b="0"/>
            </a:lnRef>
            <a:fillRef idx="0">
              <a:scrgbClr r="0" g="0" b="0"/>
            </a:fillRef>
            <a:effectRef idx="0">
              <a:scrgbClr r="0" g="0" b="0"/>
            </a:effectRef>
            <a:fontRef idx="minor">
              <a:schemeClr val="lt1"/>
            </a:fontRef>
          </p:style>
          <p:txBody>
            <a:bodyPr lIns="252000" rtlCol="0" anchor="ctr"/>
            <a:lstStyle/>
            <a:p>
              <a:r>
                <a:rPr lang="en-GB">
                  <a:solidFill>
                    <a:schemeClr val="tx1"/>
                  </a:solidFill>
                  <a:latin typeface="Arial" panose="020B0604020202020204" pitchFamily="34" charset="0"/>
                  <a:ea typeface="Lato"/>
                  <a:cs typeface="Arial" panose="020B0604020202020204" pitchFamily="34" charset="0"/>
                </a:rPr>
                <a:t>Are the company’s or EAG’s PFS curves more appropriate?</a:t>
              </a:r>
            </a:p>
          </p:txBody>
        </p:sp>
        <p:grpSp>
          <p:nvGrpSpPr>
            <p:cNvPr id="11" name="Group 10">
              <a:extLst>
                <a:ext uri="{FF2B5EF4-FFF2-40B4-BE49-F238E27FC236}">
                  <a16:creationId xmlns:a16="http://schemas.microsoft.com/office/drawing/2014/main" id="{900B358B-5216-9FD9-2FCC-E3EF52AC4DE6}"/>
                </a:ext>
                <a:ext uri="{C183D7F6-B498-43B3-948B-1728B52AA6E4}">
                  <adec:decorative xmlns:adec="http://schemas.microsoft.com/office/drawing/2017/decorative" val="1"/>
                </a:ext>
              </a:extLst>
            </p:cNvPr>
            <p:cNvGrpSpPr/>
            <p:nvPr/>
          </p:nvGrpSpPr>
          <p:grpSpPr>
            <a:xfrm>
              <a:off x="1456000" y="5395742"/>
              <a:ext cx="576000" cy="576000"/>
              <a:chOff x="-1440493" y="4133589"/>
              <a:chExt cx="576000" cy="576000"/>
            </a:xfrm>
          </p:grpSpPr>
          <p:sp>
            <p:nvSpPr>
              <p:cNvPr id="13" name="Oval 12">
                <a:extLst>
                  <a:ext uri="{FF2B5EF4-FFF2-40B4-BE49-F238E27FC236}">
                    <a16:creationId xmlns:a16="http://schemas.microsoft.com/office/drawing/2014/main" id="{96EFF3E9-BDC5-D089-B47A-258C8B927295}"/>
                  </a:ext>
                  <a:ext uri="{C183D7F6-B498-43B3-948B-1728B52AA6E4}">
                    <adec:decorative xmlns:adec="http://schemas.microsoft.com/office/drawing/2017/decorative" val="1"/>
                  </a:ext>
                </a:extLst>
              </p:cNvPr>
              <p:cNvSpPr/>
              <p:nvPr/>
            </p:nvSpPr>
            <p:spPr>
              <a:xfrm>
                <a:off x="-1440493" y="4133589"/>
                <a:ext cx="576000" cy="576000"/>
              </a:xfrm>
              <a:prstGeom prst="ellipse">
                <a:avLst/>
              </a:prstGeom>
              <a:solidFill>
                <a:schemeClr val="accent3"/>
              </a:solidFill>
              <a:ln>
                <a:solidFill>
                  <a:schemeClr val="bg1"/>
                </a:solidFill>
              </a:ln>
            </p:spPr>
            <p:style>
              <a:lnRef idx="0">
                <a:scrgbClr r="0" g="0" b="0"/>
              </a:lnRef>
              <a:fillRef idx="0">
                <a:scrgbClr r="0" g="0" b="0"/>
              </a:fillRef>
              <a:effectRef idx="0">
                <a:scrgbClr r="0" g="0" b="0"/>
              </a:effectRef>
              <a:fontRef idx="minor">
                <a:schemeClr val="lt1"/>
              </a:fontRef>
            </p:style>
            <p:txBody>
              <a:bodyPr rtlCol="0" anchor="ctr"/>
              <a:lstStyle/>
              <a:p>
                <a:pPr algn="ctr"/>
                <a:endParaRPr lang="en-GB">
                  <a:latin typeface="Arial" panose="020B0604020202020204" pitchFamily="34" charset="0"/>
                </a:endParaRPr>
              </a:p>
            </p:txBody>
          </p:sp>
          <p:pic>
            <p:nvPicPr>
              <p:cNvPr id="14" name="Graphic 13" descr="Chat with solid fill">
                <a:extLst>
                  <a:ext uri="{FF2B5EF4-FFF2-40B4-BE49-F238E27FC236}">
                    <a16:creationId xmlns:a16="http://schemas.microsoft.com/office/drawing/2014/main" id="{C72BEF0B-0E43-F98B-7A8E-1A582D3EFCAD}"/>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384225" y="4189857"/>
                <a:ext cx="463463" cy="463463"/>
              </a:xfrm>
              <a:prstGeom prst="rect">
                <a:avLst/>
              </a:prstGeom>
            </p:spPr>
          </p:pic>
        </p:grpSp>
      </p:grpSp>
      <p:sp>
        <p:nvSpPr>
          <p:cNvPr id="3" name="Rectangle: Rounded Corners 2">
            <a:extLst>
              <a:ext uri="{FF2B5EF4-FFF2-40B4-BE49-F238E27FC236}">
                <a16:creationId xmlns:a16="http://schemas.microsoft.com/office/drawing/2014/main" id="{144FEFDD-0F71-A948-6E3F-297786B178B7}"/>
              </a:ext>
            </a:extLst>
          </p:cNvPr>
          <p:cNvSpPr/>
          <p:nvPr/>
        </p:nvSpPr>
        <p:spPr>
          <a:xfrm>
            <a:off x="3786691" y="3560600"/>
            <a:ext cx="850900" cy="295598"/>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GB" sz="1400">
                <a:latin typeface="Arial" panose="020B0604020202020204" pitchFamily="34" charset="0"/>
              </a:rPr>
              <a:t>EAG</a:t>
            </a:r>
          </a:p>
        </p:txBody>
      </p:sp>
      <p:cxnSp>
        <p:nvCxnSpPr>
          <p:cNvPr id="5" name="Straight Arrow Connector 4">
            <a:extLst>
              <a:ext uri="{FF2B5EF4-FFF2-40B4-BE49-F238E27FC236}">
                <a16:creationId xmlns:a16="http://schemas.microsoft.com/office/drawing/2014/main" id="{9D088214-7C3E-A988-4D57-ABD492211A8B}"/>
              </a:ext>
            </a:extLst>
          </p:cNvPr>
          <p:cNvCxnSpPr>
            <a:cxnSpLocks/>
          </p:cNvCxnSpPr>
          <p:nvPr/>
        </p:nvCxnSpPr>
        <p:spPr>
          <a:xfrm flipH="1">
            <a:off x="2668084" y="3747716"/>
            <a:ext cx="320675" cy="512602"/>
          </a:xfrm>
          <a:prstGeom prst="straightConnector1">
            <a:avLst/>
          </a:prstGeom>
          <a:ln w="6350" cap="flat" cmpd="sng" algn="ctr">
            <a:solidFill>
              <a:schemeClr val="accent5"/>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sp>
        <p:nvSpPr>
          <p:cNvPr id="8" name="Rectangle: Rounded Corners 7">
            <a:extLst>
              <a:ext uri="{FF2B5EF4-FFF2-40B4-BE49-F238E27FC236}">
                <a16:creationId xmlns:a16="http://schemas.microsoft.com/office/drawing/2014/main" id="{AA7176F6-D553-B1EB-9E24-72E77D6A5CED}"/>
              </a:ext>
            </a:extLst>
          </p:cNvPr>
          <p:cNvSpPr/>
          <p:nvPr/>
        </p:nvSpPr>
        <p:spPr>
          <a:xfrm>
            <a:off x="2368754" y="3510863"/>
            <a:ext cx="1066923" cy="270750"/>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GB" sz="1400">
                <a:latin typeface="Arial" panose="020B0604020202020204" pitchFamily="34" charset="0"/>
              </a:rPr>
              <a:t>Company</a:t>
            </a:r>
          </a:p>
        </p:txBody>
      </p:sp>
      <p:cxnSp>
        <p:nvCxnSpPr>
          <p:cNvPr id="12" name="Straight Arrow Connector 11">
            <a:extLst>
              <a:ext uri="{FF2B5EF4-FFF2-40B4-BE49-F238E27FC236}">
                <a16:creationId xmlns:a16="http://schemas.microsoft.com/office/drawing/2014/main" id="{3A9E1BE8-FB1D-1391-77C2-616E7A650427}"/>
              </a:ext>
            </a:extLst>
          </p:cNvPr>
          <p:cNvCxnSpPr>
            <a:cxnSpLocks/>
          </p:cNvCxnSpPr>
          <p:nvPr/>
        </p:nvCxnSpPr>
        <p:spPr>
          <a:xfrm flipH="1">
            <a:off x="3651250" y="3848199"/>
            <a:ext cx="323850" cy="690703"/>
          </a:xfrm>
          <a:prstGeom prst="straightConnector1">
            <a:avLst/>
          </a:prstGeom>
          <a:ln>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18" name="Rectangle: Rounded Corners 17">
            <a:extLst>
              <a:ext uri="{FF2B5EF4-FFF2-40B4-BE49-F238E27FC236}">
                <a16:creationId xmlns:a16="http://schemas.microsoft.com/office/drawing/2014/main" id="{B9927836-9E89-0D90-0296-8DC3E19A0CB1}"/>
              </a:ext>
            </a:extLst>
          </p:cNvPr>
          <p:cNvSpPr/>
          <p:nvPr/>
        </p:nvSpPr>
        <p:spPr>
          <a:xfrm>
            <a:off x="8603594" y="3742450"/>
            <a:ext cx="850900" cy="295598"/>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GB" sz="1400">
                <a:latin typeface="Arial" panose="020B0604020202020204" pitchFamily="34" charset="0"/>
              </a:rPr>
              <a:t>EAG</a:t>
            </a:r>
          </a:p>
        </p:txBody>
      </p:sp>
      <p:cxnSp>
        <p:nvCxnSpPr>
          <p:cNvPr id="21" name="Straight Arrow Connector 20">
            <a:extLst>
              <a:ext uri="{FF2B5EF4-FFF2-40B4-BE49-F238E27FC236}">
                <a16:creationId xmlns:a16="http://schemas.microsoft.com/office/drawing/2014/main" id="{62D633FD-55D0-7F0B-106B-1EAA497E859D}"/>
              </a:ext>
            </a:extLst>
          </p:cNvPr>
          <p:cNvCxnSpPr>
            <a:cxnSpLocks/>
          </p:cNvCxnSpPr>
          <p:nvPr/>
        </p:nvCxnSpPr>
        <p:spPr>
          <a:xfrm flipH="1">
            <a:off x="8188101" y="4032172"/>
            <a:ext cx="415493" cy="534885"/>
          </a:xfrm>
          <a:prstGeom prst="straightConnector1">
            <a:avLst/>
          </a:prstGeom>
          <a:ln>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24" name="Rectangle: Rounded Corners 23">
            <a:extLst>
              <a:ext uri="{FF2B5EF4-FFF2-40B4-BE49-F238E27FC236}">
                <a16:creationId xmlns:a16="http://schemas.microsoft.com/office/drawing/2014/main" id="{E8CA5E10-F4D1-C842-8509-1CB5B94A4E40}"/>
              </a:ext>
            </a:extLst>
          </p:cNvPr>
          <p:cNvSpPr/>
          <p:nvPr/>
        </p:nvSpPr>
        <p:spPr>
          <a:xfrm>
            <a:off x="7654639" y="3442947"/>
            <a:ext cx="1066923" cy="270750"/>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GB" sz="1400">
                <a:latin typeface="Arial" panose="020B0604020202020204" pitchFamily="34" charset="0"/>
              </a:rPr>
              <a:t>Company</a:t>
            </a:r>
          </a:p>
        </p:txBody>
      </p:sp>
      <p:cxnSp>
        <p:nvCxnSpPr>
          <p:cNvPr id="25" name="Straight Arrow Connector 24">
            <a:extLst>
              <a:ext uri="{FF2B5EF4-FFF2-40B4-BE49-F238E27FC236}">
                <a16:creationId xmlns:a16="http://schemas.microsoft.com/office/drawing/2014/main" id="{BA89253F-8EB1-FE84-5CE4-E49FCF0108ED}"/>
              </a:ext>
            </a:extLst>
          </p:cNvPr>
          <p:cNvCxnSpPr>
            <a:cxnSpLocks/>
          </p:cNvCxnSpPr>
          <p:nvPr/>
        </p:nvCxnSpPr>
        <p:spPr>
          <a:xfrm flipH="1">
            <a:off x="7702917" y="3747716"/>
            <a:ext cx="320675" cy="512602"/>
          </a:xfrm>
          <a:prstGeom prst="straightConnector1">
            <a:avLst/>
          </a:prstGeom>
          <a:ln w="6350" cap="flat" cmpd="sng" algn="ctr">
            <a:solidFill>
              <a:schemeClr val="accent5"/>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sp>
        <p:nvSpPr>
          <p:cNvPr id="26" name="TextBox 25">
            <a:extLst>
              <a:ext uri="{FF2B5EF4-FFF2-40B4-BE49-F238E27FC236}">
                <a16:creationId xmlns:a16="http://schemas.microsoft.com/office/drawing/2014/main" id="{EACFF5E9-2E86-D5F4-4856-9BF3D081661E}"/>
              </a:ext>
            </a:extLst>
          </p:cNvPr>
          <p:cNvSpPr txBox="1"/>
          <p:nvPr/>
        </p:nvSpPr>
        <p:spPr>
          <a:xfrm>
            <a:off x="486552" y="988778"/>
            <a:ext cx="5605250" cy="369332"/>
          </a:xfrm>
          <a:prstGeom prst="rect">
            <a:avLst/>
          </a:prstGeom>
          <a:noFill/>
        </p:spPr>
        <p:txBody>
          <a:bodyPr wrap="square" rtlCol="0">
            <a:spAutoFit/>
          </a:bodyPr>
          <a:lstStyle/>
          <a:p>
            <a:r>
              <a:rPr lang="en-GB" err="1">
                <a:latin typeface="Arial" panose="020B0604020202020204" pitchFamily="34" charset="0"/>
              </a:rPr>
              <a:t>pNET</a:t>
            </a:r>
            <a:r>
              <a:rPr lang="en-GB">
                <a:latin typeface="Arial" panose="020B0604020202020204" pitchFamily="34" charset="0"/>
              </a:rPr>
              <a:t>: 10-year extrapolation and KM curve </a:t>
            </a:r>
          </a:p>
        </p:txBody>
      </p:sp>
      <p:sp>
        <p:nvSpPr>
          <p:cNvPr id="27" name="TextBox 26">
            <a:extLst>
              <a:ext uri="{FF2B5EF4-FFF2-40B4-BE49-F238E27FC236}">
                <a16:creationId xmlns:a16="http://schemas.microsoft.com/office/drawing/2014/main" id="{C7C456C3-FEE5-81A4-AAD7-B5BC0B426704}"/>
              </a:ext>
            </a:extLst>
          </p:cNvPr>
          <p:cNvSpPr txBox="1"/>
          <p:nvPr/>
        </p:nvSpPr>
        <p:spPr>
          <a:xfrm>
            <a:off x="6017486" y="988776"/>
            <a:ext cx="5402048" cy="369332"/>
          </a:xfrm>
          <a:prstGeom prst="rect">
            <a:avLst/>
          </a:prstGeom>
          <a:noFill/>
        </p:spPr>
        <p:txBody>
          <a:bodyPr wrap="square" rtlCol="0">
            <a:spAutoFit/>
          </a:bodyPr>
          <a:lstStyle/>
          <a:p>
            <a:r>
              <a:rPr lang="en-GB" err="1">
                <a:latin typeface="Arial" panose="020B0604020202020204" pitchFamily="34" charset="0"/>
              </a:rPr>
              <a:t>epNET</a:t>
            </a:r>
            <a:r>
              <a:rPr lang="en-GB">
                <a:latin typeface="Arial" panose="020B0604020202020204" pitchFamily="34" charset="0"/>
              </a:rPr>
              <a:t>: 10-year extrapolation and KM curve</a:t>
            </a:r>
          </a:p>
        </p:txBody>
      </p:sp>
      <p:sp>
        <p:nvSpPr>
          <p:cNvPr id="28" name="Text Placeholder 13">
            <a:extLst>
              <a:ext uri="{FF2B5EF4-FFF2-40B4-BE49-F238E27FC236}">
                <a16:creationId xmlns:a16="http://schemas.microsoft.com/office/drawing/2014/main" id="{8C636C2C-4F20-FDC1-4234-BECA29969460}"/>
              </a:ext>
            </a:extLst>
          </p:cNvPr>
          <p:cNvSpPr txBox="1">
            <a:spLocks/>
          </p:cNvSpPr>
          <p:nvPr/>
        </p:nvSpPr>
        <p:spPr>
          <a:xfrm>
            <a:off x="385222" y="6388100"/>
            <a:ext cx="11610692" cy="369332"/>
          </a:xfrm>
          <a:prstGeom prst="rect">
            <a:avLst/>
          </a:prstGeom>
          <a:solidFill>
            <a:schemeClr val="bg1"/>
          </a:solidFill>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1400" kern="1200">
                <a:solidFill>
                  <a:schemeClr val="tx1"/>
                </a:solidFill>
                <a:latin typeface="+mn-lt"/>
                <a:ea typeface="Inter" charset="0"/>
                <a:cs typeface="Inter"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1200">
                <a:latin typeface="Arial" panose="020B0604020202020204" pitchFamily="34" charset="0"/>
                <a:ea typeface="Lato" panose="020F0502020204030203" pitchFamily="34" charset="0"/>
                <a:cs typeface="Arial" panose="020B0604020202020204" pitchFamily="34" charset="0"/>
              </a:rPr>
              <a:t>Abbreviations: BSC, best supportive care; epNETs, extra-pancreatic neuroendocrine tumours; KM, Kaplan-Meier; </a:t>
            </a:r>
            <a:r>
              <a:rPr lang="en-GB" sz="1200" err="1">
                <a:latin typeface="Arial" panose="020B0604020202020204" pitchFamily="34" charset="0"/>
                <a:ea typeface="Lato" panose="020F0502020204030203" pitchFamily="34" charset="0"/>
                <a:cs typeface="Arial" panose="020B0604020202020204" pitchFamily="34" charset="0"/>
              </a:rPr>
              <a:t>pNETs</a:t>
            </a:r>
            <a:r>
              <a:rPr lang="en-GB" sz="1200">
                <a:latin typeface="Arial" panose="020B0604020202020204" pitchFamily="34" charset="0"/>
                <a:ea typeface="Lato" panose="020F0502020204030203" pitchFamily="34" charset="0"/>
                <a:cs typeface="Arial" panose="020B0604020202020204" pitchFamily="34" charset="0"/>
              </a:rPr>
              <a:t>, pancreatic neuroendocrine tumours; NETs, neuroendocrine tumours, </a:t>
            </a:r>
          </a:p>
        </p:txBody>
      </p:sp>
    </p:spTree>
    <p:extLst>
      <p:ext uri="{BB962C8B-B14F-4D97-AF65-F5344CB8AC3E}">
        <p14:creationId xmlns:p14="http://schemas.microsoft.com/office/powerpoint/2010/main" val="126168667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BCD7D62-0BCE-0250-83BE-79054E70DE7C}"/>
            </a:ext>
          </a:extLst>
        </p:cNvPr>
        <p:cNvGrpSpPr/>
        <p:nvPr/>
      </p:nvGrpSpPr>
      <p:grpSpPr>
        <a:xfrm>
          <a:off x="0" y="0"/>
          <a:ext cx="0" cy="0"/>
          <a:chOff x="0" y="0"/>
          <a:chExt cx="0" cy="0"/>
        </a:xfrm>
      </p:grpSpPr>
      <p:sp>
        <p:nvSpPr>
          <p:cNvPr id="6" name="Title 1">
            <a:extLst>
              <a:ext uri="{FF2B5EF4-FFF2-40B4-BE49-F238E27FC236}">
                <a16:creationId xmlns:a16="http://schemas.microsoft.com/office/drawing/2014/main" id="{F6BEEC33-5AE9-851F-88E4-8894AABDD5BB}"/>
              </a:ext>
            </a:extLst>
          </p:cNvPr>
          <p:cNvSpPr>
            <a:spLocks noGrp="1"/>
          </p:cNvSpPr>
          <p:nvPr>
            <p:ph type="title"/>
          </p:nvPr>
        </p:nvSpPr>
        <p:spPr>
          <a:xfrm>
            <a:off x="210846" y="41868"/>
            <a:ext cx="11250613" cy="592138"/>
          </a:xfrm>
        </p:spPr>
        <p:txBody>
          <a:bodyPr>
            <a:noAutofit/>
          </a:bodyPr>
          <a:lstStyle/>
          <a:p>
            <a:r>
              <a:rPr lang="en-GB"/>
              <a:t>Issue 5 : Modelling overall survival – original DCO</a:t>
            </a:r>
          </a:p>
        </p:txBody>
      </p:sp>
      <p:sp>
        <p:nvSpPr>
          <p:cNvPr id="12" name="TextBox 11">
            <a:extLst>
              <a:ext uri="{FF2B5EF4-FFF2-40B4-BE49-F238E27FC236}">
                <a16:creationId xmlns:a16="http://schemas.microsoft.com/office/drawing/2014/main" id="{E283D4E4-9ED6-B0AF-0693-FC000DB6E8DF}"/>
              </a:ext>
            </a:extLst>
          </p:cNvPr>
          <p:cNvSpPr txBox="1"/>
          <p:nvPr/>
        </p:nvSpPr>
        <p:spPr>
          <a:xfrm>
            <a:off x="210846" y="1311114"/>
            <a:ext cx="5605250" cy="338554"/>
          </a:xfrm>
          <a:prstGeom prst="rect">
            <a:avLst/>
          </a:prstGeom>
          <a:noFill/>
        </p:spPr>
        <p:txBody>
          <a:bodyPr wrap="square" rtlCol="0">
            <a:spAutoFit/>
          </a:bodyPr>
          <a:lstStyle/>
          <a:p>
            <a:r>
              <a:rPr lang="en-GB" sz="1600">
                <a:latin typeface="Arial" panose="020B0604020202020204" pitchFamily="34" charset="0"/>
              </a:rPr>
              <a:t>Lung NETs: OS extrapolations (</a:t>
            </a:r>
            <a:r>
              <a:rPr lang="en-GB" sz="1600" err="1">
                <a:latin typeface="Arial" panose="020B0604020202020204" pitchFamily="34" charset="0"/>
              </a:rPr>
              <a:t>cabozantinib</a:t>
            </a:r>
            <a:r>
              <a:rPr lang="en-GB" sz="1600">
                <a:latin typeface="Arial" panose="020B0604020202020204" pitchFamily="34" charset="0"/>
              </a:rPr>
              <a:t>) </a:t>
            </a:r>
          </a:p>
        </p:txBody>
      </p:sp>
      <p:sp>
        <p:nvSpPr>
          <p:cNvPr id="13" name="TextBox 12">
            <a:extLst>
              <a:ext uri="{FF2B5EF4-FFF2-40B4-BE49-F238E27FC236}">
                <a16:creationId xmlns:a16="http://schemas.microsoft.com/office/drawing/2014/main" id="{DF86C049-F688-0DA5-9DCB-64243ED1CD20}"/>
              </a:ext>
            </a:extLst>
          </p:cNvPr>
          <p:cNvSpPr txBox="1"/>
          <p:nvPr/>
        </p:nvSpPr>
        <p:spPr>
          <a:xfrm>
            <a:off x="6294318" y="1311114"/>
            <a:ext cx="6142176" cy="338554"/>
          </a:xfrm>
          <a:prstGeom prst="rect">
            <a:avLst/>
          </a:prstGeom>
          <a:noFill/>
        </p:spPr>
        <p:txBody>
          <a:bodyPr wrap="square" rtlCol="0">
            <a:spAutoFit/>
          </a:bodyPr>
          <a:lstStyle/>
          <a:p>
            <a:r>
              <a:rPr lang="en-GB" sz="1600">
                <a:latin typeface="Arial" panose="020B0604020202020204" pitchFamily="34" charset="0"/>
              </a:rPr>
              <a:t>epNETs (w/o lung NET): OS extrapolations (</a:t>
            </a:r>
            <a:r>
              <a:rPr lang="en-GB" sz="1600" err="1">
                <a:latin typeface="Arial" panose="020B0604020202020204" pitchFamily="34" charset="0"/>
              </a:rPr>
              <a:t>cabozantinib</a:t>
            </a:r>
            <a:r>
              <a:rPr lang="en-GB" sz="1600">
                <a:latin typeface="Arial" panose="020B0604020202020204" pitchFamily="34" charset="0"/>
              </a:rPr>
              <a:t>) </a:t>
            </a:r>
          </a:p>
        </p:txBody>
      </p:sp>
      <p:sp>
        <p:nvSpPr>
          <p:cNvPr id="16" name="Text Placeholder 13">
            <a:extLst>
              <a:ext uri="{FF2B5EF4-FFF2-40B4-BE49-F238E27FC236}">
                <a16:creationId xmlns:a16="http://schemas.microsoft.com/office/drawing/2014/main" id="{08620616-B387-B374-73F3-49061A376FE6}"/>
              </a:ext>
            </a:extLst>
          </p:cNvPr>
          <p:cNvSpPr txBox="1">
            <a:spLocks/>
          </p:cNvSpPr>
          <p:nvPr/>
        </p:nvSpPr>
        <p:spPr>
          <a:xfrm>
            <a:off x="1282435" y="6445202"/>
            <a:ext cx="9304576" cy="214313"/>
          </a:xfrm>
          <a:prstGeom prst="rect">
            <a:avLst/>
          </a:prstGeom>
          <a:solidFill>
            <a:schemeClr val="bg1"/>
          </a:solidFill>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1400" kern="1200">
                <a:solidFill>
                  <a:schemeClr val="tx1"/>
                </a:solidFill>
                <a:latin typeface="+mn-lt"/>
                <a:ea typeface="Inter" charset="0"/>
                <a:cs typeface="Inter"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1200">
                <a:latin typeface="Arial" panose="020B0604020202020204" pitchFamily="34" charset="0"/>
                <a:ea typeface="Lato" panose="020F0502020204030203" pitchFamily="34" charset="0"/>
                <a:cs typeface="Arial" panose="020B0604020202020204" pitchFamily="34" charset="0"/>
              </a:rPr>
              <a:t>Abbreviations: DCO, data cut off; epNETs, extra-pancreatic neuroendocrine tumours; KM, Kaplan-Meier; OS, overall survival; </a:t>
            </a:r>
            <a:r>
              <a:rPr lang="en-GB" sz="1200" err="1">
                <a:latin typeface="Arial" panose="020B0604020202020204" pitchFamily="34" charset="0"/>
                <a:ea typeface="Lato" panose="020F0502020204030203" pitchFamily="34" charset="0"/>
                <a:cs typeface="Arial" panose="020B0604020202020204" pitchFamily="34" charset="0"/>
              </a:rPr>
              <a:t>pNETs</a:t>
            </a:r>
            <a:r>
              <a:rPr lang="en-GB" sz="1200">
                <a:latin typeface="Arial" panose="020B0604020202020204" pitchFamily="34" charset="0"/>
                <a:ea typeface="Lato" panose="020F0502020204030203" pitchFamily="34" charset="0"/>
                <a:cs typeface="Arial" panose="020B0604020202020204" pitchFamily="34" charset="0"/>
              </a:rPr>
              <a:t>, pancreatic neuroendocrine tumours</a:t>
            </a:r>
          </a:p>
        </p:txBody>
      </p:sp>
      <p:sp>
        <p:nvSpPr>
          <p:cNvPr id="2" name="TextBox 1">
            <a:extLst>
              <a:ext uri="{FF2B5EF4-FFF2-40B4-BE49-F238E27FC236}">
                <a16:creationId xmlns:a16="http://schemas.microsoft.com/office/drawing/2014/main" id="{4879BE65-BD98-16CF-6949-60F8F8A5B59B}"/>
              </a:ext>
            </a:extLst>
          </p:cNvPr>
          <p:cNvSpPr txBox="1"/>
          <p:nvPr/>
        </p:nvSpPr>
        <p:spPr>
          <a:xfrm>
            <a:off x="210846" y="787894"/>
            <a:ext cx="11447754" cy="369332"/>
          </a:xfrm>
          <a:prstGeom prst="rect">
            <a:avLst/>
          </a:prstGeom>
          <a:noFill/>
        </p:spPr>
        <p:txBody>
          <a:bodyPr wrap="square" rtlCol="0">
            <a:spAutoFit/>
          </a:bodyPr>
          <a:lstStyle/>
          <a:p>
            <a:r>
              <a:rPr lang="en-GB">
                <a:latin typeface="Arial" panose="020B0604020202020204" pitchFamily="34" charset="0"/>
                <a:cs typeface="Arial" panose="020B0604020202020204" pitchFamily="34" charset="0"/>
              </a:rPr>
              <a:t>Company OS extrapolations for </a:t>
            </a:r>
            <a:r>
              <a:rPr lang="en-GB" err="1">
                <a:latin typeface="Arial" panose="020B0604020202020204" pitchFamily="34" charset="0"/>
                <a:cs typeface="Arial" panose="020B0604020202020204" pitchFamily="34" charset="0"/>
              </a:rPr>
              <a:t>pNETs</a:t>
            </a:r>
            <a:r>
              <a:rPr lang="en-GB">
                <a:latin typeface="Arial" panose="020B0604020202020204" pitchFamily="34" charset="0"/>
                <a:cs typeface="Arial" panose="020B0604020202020204" pitchFamily="34" charset="0"/>
              </a:rPr>
              <a:t> and epNETs without lung using August 2023 DCO</a:t>
            </a:r>
          </a:p>
        </p:txBody>
      </p:sp>
      <p:sp>
        <p:nvSpPr>
          <p:cNvPr id="3" name="Rectangle 2">
            <a:extLst>
              <a:ext uri="{FF2B5EF4-FFF2-40B4-BE49-F238E27FC236}">
                <a16:creationId xmlns:a16="http://schemas.microsoft.com/office/drawing/2014/main" id="{72F527A1-3937-5C04-4FC9-02DD77F26F58}"/>
              </a:ext>
            </a:extLst>
          </p:cNvPr>
          <p:cNvSpPr/>
          <p:nvPr/>
        </p:nvSpPr>
        <p:spPr>
          <a:xfrm>
            <a:off x="278209" y="1925458"/>
            <a:ext cx="5537887" cy="2966581"/>
          </a:xfrm>
          <a:prstGeom prst="rect">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GB"/>
          </a:p>
        </p:txBody>
      </p:sp>
      <p:sp>
        <p:nvSpPr>
          <p:cNvPr id="4" name="Rectangle 3">
            <a:extLst>
              <a:ext uri="{FF2B5EF4-FFF2-40B4-BE49-F238E27FC236}">
                <a16:creationId xmlns:a16="http://schemas.microsoft.com/office/drawing/2014/main" id="{42F9F944-A845-7510-DAC0-A8CB081EDAB1}"/>
              </a:ext>
            </a:extLst>
          </p:cNvPr>
          <p:cNvSpPr/>
          <p:nvPr/>
        </p:nvSpPr>
        <p:spPr>
          <a:xfrm>
            <a:off x="6025896" y="1925457"/>
            <a:ext cx="5537887" cy="2966581"/>
          </a:xfrm>
          <a:prstGeom prst="rect">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926867197"/>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B7F5628-2AB9-4108-4DD6-FD05BFBE5854}"/>
            </a:ext>
          </a:extLst>
        </p:cNvPr>
        <p:cNvGrpSpPr/>
        <p:nvPr/>
      </p:nvGrpSpPr>
      <p:grpSpPr>
        <a:xfrm>
          <a:off x="0" y="0"/>
          <a:ext cx="0" cy="0"/>
          <a:chOff x="0" y="0"/>
          <a:chExt cx="0" cy="0"/>
        </a:xfrm>
      </p:grpSpPr>
      <p:sp>
        <p:nvSpPr>
          <p:cNvPr id="10" name="Title 9">
            <a:extLst>
              <a:ext uri="{FF2B5EF4-FFF2-40B4-BE49-F238E27FC236}">
                <a16:creationId xmlns:a16="http://schemas.microsoft.com/office/drawing/2014/main" id="{2F300462-455A-D7DB-FD7D-71B6550F65CD}"/>
              </a:ext>
            </a:extLst>
          </p:cNvPr>
          <p:cNvSpPr>
            <a:spLocks noGrp="1"/>
          </p:cNvSpPr>
          <p:nvPr>
            <p:ph type="title"/>
          </p:nvPr>
        </p:nvSpPr>
        <p:spPr>
          <a:xfrm>
            <a:off x="385222" y="328071"/>
            <a:ext cx="11184134" cy="592817"/>
          </a:xfrm>
        </p:spPr>
        <p:txBody>
          <a:bodyPr>
            <a:normAutofit/>
          </a:bodyPr>
          <a:lstStyle/>
          <a:p>
            <a:r>
              <a:rPr lang="en-GB"/>
              <a:t>Time to treatment discontinuation</a:t>
            </a:r>
          </a:p>
        </p:txBody>
      </p:sp>
      <p:sp>
        <p:nvSpPr>
          <p:cNvPr id="6" name="Text Placeholder 13">
            <a:extLst>
              <a:ext uri="{FF2B5EF4-FFF2-40B4-BE49-F238E27FC236}">
                <a16:creationId xmlns:a16="http://schemas.microsoft.com/office/drawing/2014/main" id="{A8E095CB-3446-100A-DBBD-FA43FA416BC6}"/>
              </a:ext>
            </a:extLst>
          </p:cNvPr>
          <p:cNvSpPr txBox="1">
            <a:spLocks/>
          </p:cNvSpPr>
          <p:nvPr/>
        </p:nvSpPr>
        <p:spPr>
          <a:xfrm>
            <a:off x="385222" y="6388100"/>
            <a:ext cx="8419853" cy="358858"/>
          </a:xfrm>
          <a:prstGeom prst="rect">
            <a:avLst/>
          </a:prstGeom>
          <a:solidFill>
            <a:schemeClr val="bg1"/>
          </a:solidFill>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1400" kern="1200">
                <a:solidFill>
                  <a:schemeClr val="tx1"/>
                </a:solidFill>
                <a:latin typeface="+mn-lt"/>
                <a:ea typeface="Inter" charset="0"/>
                <a:cs typeface="Inter"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1200">
                <a:latin typeface="Arial" panose="020B0604020202020204" pitchFamily="34" charset="0"/>
                <a:ea typeface="Lato" panose="020F0502020204030203" pitchFamily="34" charset="0"/>
                <a:cs typeface="Arial" panose="020B0604020202020204" pitchFamily="34" charset="0"/>
              </a:rPr>
              <a:t>Abbreviations: BSC, epNETs, extra-pancreatic neuroendocrine tumours; </a:t>
            </a:r>
            <a:r>
              <a:rPr lang="en-GB" sz="1200" err="1">
                <a:latin typeface="Arial" panose="020B0604020202020204" pitchFamily="34" charset="0"/>
                <a:ea typeface="Lato" panose="020F0502020204030203" pitchFamily="34" charset="0"/>
                <a:cs typeface="Arial" panose="020B0604020202020204" pitchFamily="34" charset="0"/>
              </a:rPr>
              <a:t>pNETs</a:t>
            </a:r>
            <a:r>
              <a:rPr lang="en-GB" sz="1200">
                <a:latin typeface="Arial" panose="020B0604020202020204" pitchFamily="34" charset="0"/>
                <a:ea typeface="Lato" panose="020F0502020204030203" pitchFamily="34" charset="0"/>
                <a:cs typeface="Arial" panose="020B0604020202020204" pitchFamily="34" charset="0"/>
              </a:rPr>
              <a:t>, pancreatic neuroendocrine tumours; NETs, neuroendocrine tumours; QALE, quality-adjusted life expectancy; TTD, time-to-treatment discontinuation</a:t>
            </a:r>
          </a:p>
        </p:txBody>
      </p:sp>
      <p:sp>
        <p:nvSpPr>
          <p:cNvPr id="12" name="TextBox 11">
            <a:extLst>
              <a:ext uri="{FF2B5EF4-FFF2-40B4-BE49-F238E27FC236}">
                <a16:creationId xmlns:a16="http://schemas.microsoft.com/office/drawing/2014/main" id="{AC90F43D-A253-BBDC-C12F-3CFEA5B453D3}"/>
              </a:ext>
            </a:extLst>
          </p:cNvPr>
          <p:cNvSpPr txBox="1"/>
          <p:nvPr/>
        </p:nvSpPr>
        <p:spPr>
          <a:xfrm>
            <a:off x="2696763" y="1477320"/>
            <a:ext cx="897726" cy="376880"/>
          </a:xfrm>
          <a:prstGeom prst="rect">
            <a:avLst/>
          </a:prstGeom>
          <a:noFill/>
        </p:spPr>
        <p:txBody>
          <a:bodyPr wrap="square" rtlCol="0">
            <a:spAutoFit/>
          </a:bodyPr>
          <a:lstStyle/>
          <a:p>
            <a:r>
              <a:rPr lang="en-GB" err="1">
                <a:latin typeface="Arial" panose="020B0604020202020204" pitchFamily="34" charset="0"/>
              </a:rPr>
              <a:t>pNET</a:t>
            </a:r>
            <a:endParaRPr lang="en-GB">
              <a:latin typeface="Arial" panose="020B0604020202020204" pitchFamily="34" charset="0"/>
            </a:endParaRPr>
          </a:p>
        </p:txBody>
      </p:sp>
      <p:sp>
        <p:nvSpPr>
          <p:cNvPr id="13" name="TextBox 12">
            <a:extLst>
              <a:ext uri="{FF2B5EF4-FFF2-40B4-BE49-F238E27FC236}">
                <a16:creationId xmlns:a16="http://schemas.microsoft.com/office/drawing/2014/main" id="{D6D53816-9527-E1F3-5415-24CDD004E374}"/>
              </a:ext>
            </a:extLst>
          </p:cNvPr>
          <p:cNvSpPr txBox="1"/>
          <p:nvPr/>
        </p:nvSpPr>
        <p:spPr>
          <a:xfrm>
            <a:off x="8805075" y="1477320"/>
            <a:ext cx="897726" cy="376880"/>
          </a:xfrm>
          <a:prstGeom prst="rect">
            <a:avLst/>
          </a:prstGeom>
          <a:noFill/>
        </p:spPr>
        <p:txBody>
          <a:bodyPr wrap="square" rtlCol="0">
            <a:spAutoFit/>
          </a:bodyPr>
          <a:lstStyle/>
          <a:p>
            <a:r>
              <a:rPr lang="en-GB" err="1">
                <a:latin typeface="Arial" panose="020B0604020202020204" pitchFamily="34" charset="0"/>
              </a:rPr>
              <a:t>epNET</a:t>
            </a:r>
            <a:endParaRPr lang="en-GB">
              <a:latin typeface="Arial" panose="020B0604020202020204" pitchFamily="34" charset="0"/>
            </a:endParaRPr>
          </a:p>
        </p:txBody>
      </p:sp>
      <p:sp>
        <p:nvSpPr>
          <p:cNvPr id="3" name="TextBox 2">
            <a:extLst>
              <a:ext uri="{FF2B5EF4-FFF2-40B4-BE49-F238E27FC236}">
                <a16:creationId xmlns:a16="http://schemas.microsoft.com/office/drawing/2014/main" id="{23BF62C7-5FD9-E782-8F01-EBE5CD1CB1D0}"/>
              </a:ext>
            </a:extLst>
          </p:cNvPr>
          <p:cNvSpPr txBox="1"/>
          <p:nvPr/>
        </p:nvSpPr>
        <p:spPr>
          <a:xfrm>
            <a:off x="2696762" y="4245920"/>
            <a:ext cx="1367238" cy="369332"/>
          </a:xfrm>
          <a:prstGeom prst="rect">
            <a:avLst/>
          </a:prstGeom>
          <a:noFill/>
        </p:spPr>
        <p:txBody>
          <a:bodyPr wrap="square" rtlCol="0">
            <a:spAutoFit/>
          </a:bodyPr>
          <a:lstStyle/>
          <a:p>
            <a:r>
              <a:rPr lang="en-GB">
                <a:latin typeface="Arial" panose="020B0604020202020204" pitchFamily="34" charset="0"/>
              </a:rPr>
              <a:t>Lung NET</a:t>
            </a:r>
          </a:p>
        </p:txBody>
      </p:sp>
      <p:sp>
        <p:nvSpPr>
          <p:cNvPr id="5" name="TextBox 4">
            <a:extLst>
              <a:ext uri="{FF2B5EF4-FFF2-40B4-BE49-F238E27FC236}">
                <a16:creationId xmlns:a16="http://schemas.microsoft.com/office/drawing/2014/main" id="{AE0292BB-7C04-79D8-CD56-C78E5D3BD913}"/>
              </a:ext>
            </a:extLst>
          </p:cNvPr>
          <p:cNvSpPr txBox="1"/>
          <p:nvPr/>
        </p:nvSpPr>
        <p:spPr>
          <a:xfrm>
            <a:off x="8805074" y="4372995"/>
            <a:ext cx="2078826" cy="369332"/>
          </a:xfrm>
          <a:prstGeom prst="rect">
            <a:avLst/>
          </a:prstGeom>
          <a:noFill/>
        </p:spPr>
        <p:txBody>
          <a:bodyPr wrap="square" rtlCol="0">
            <a:spAutoFit/>
          </a:bodyPr>
          <a:lstStyle/>
          <a:p>
            <a:r>
              <a:rPr lang="en-GB" err="1">
                <a:latin typeface="Arial" panose="020B0604020202020204" pitchFamily="34" charset="0"/>
              </a:rPr>
              <a:t>epNET</a:t>
            </a:r>
            <a:r>
              <a:rPr lang="en-GB">
                <a:latin typeface="Arial" panose="020B0604020202020204" pitchFamily="34" charset="0"/>
              </a:rPr>
              <a:t> (w/o lung)</a:t>
            </a:r>
          </a:p>
        </p:txBody>
      </p:sp>
      <p:sp>
        <p:nvSpPr>
          <p:cNvPr id="7" name="Rectangle 6">
            <a:extLst>
              <a:ext uri="{FF2B5EF4-FFF2-40B4-BE49-F238E27FC236}">
                <a16:creationId xmlns:a16="http://schemas.microsoft.com/office/drawing/2014/main" id="{076A96CB-2637-6857-6C43-D683B5A4F2B3}"/>
              </a:ext>
            </a:extLst>
          </p:cNvPr>
          <p:cNvSpPr/>
          <p:nvPr/>
        </p:nvSpPr>
        <p:spPr>
          <a:xfrm>
            <a:off x="479377" y="1024128"/>
            <a:ext cx="5327063" cy="2583702"/>
          </a:xfrm>
          <a:prstGeom prst="rect">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GB"/>
          </a:p>
        </p:txBody>
      </p:sp>
      <p:sp>
        <p:nvSpPr>
          <p:cNvPr id="8" name="Rectangle 7">
            <a:extLst>
              <a:ext uri="{FF2B5EF4-FFF2-40B4-BE49-F238E27FC236}">
                <a16:creationId xmlns:a16="http://schemas.microsoft.com/office/drawing/2014/main" id="{3B6846A2-11E8-5D88-0C8E-DFB479298D58}"/>
              </a:ext>
            </a:extLst>
          </p:cNvPr>
          <p:cNvSpPr/>
          <p:nvPr/>
        </p:nvSpPr>
        <p:spPr>
          <a:xfrm>
            <a:off x="6095999" y="1024128"/>
            <a:ext cx="5461325" cy="2583702"/>
          </a:xfrm>
          <a:prstGeom prst="rect">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GB"/>
          </a:p>
        </p:txBody>
      </p:sp>
      <p:sp>
        <p:nvSpPr>
          <p:cNvPr id="14" name="Rectangle 13">
            <a:extLst>
              <a:ext uri="{FF2B5EF4-FFF2-40B4-BE49-F238E27FC236}">
                <a16:creationId xmlns:a16="http://schemas.microsoft.com/office/drawing/2014/main" id="{E86E0394-156F-9977-643D-E56893AFB769}"/>
              </a:ext>
            </a:extLst>
          </p:cNvPr>
          <p:cNvSpPr/>
          <p:nvPr/>
        </p:nvSpPr>
        <p:spPr>
          <a:xfrm>
            <a:off x="479377" y="3683030"/>
            <a:ext cx="5327063" cy="2705070"/>
          </a:xfrm>
          <a:prstGeom prst="rect">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GB"/>
          </a:p>
        </p:txBody>
      </p:sp>
      <p:sp>
        <p:nvSpPr>
          <p:cNvPr id="15" name="Rectangle 14">
            <a:extLst>
              <a:ext uri="{FF2B5EF4-FFF2-40B4-BE49-F238E27FC236}">
                <a16:creationId xmlns:a16="http://schemas.microsoft.com/office/drawing/2014/main" id="{289EE77E-34CE-56E2-2759-EE7D5DCD21D2}"/>
              </a:ext>
            </a:extLst>
          </p:cNvPr>
          <p:cNvSpPr/>
          <p:nvPr/>
        </p:nvSpPr>
        <p:spPr>
          <a:xfrm>
            <a:off x="6095999" y="3711070"/>
            <a:ext cx="5461326" cy="2705070"/>
          </a:xfrm>
          <a:prstGeom prst="rect">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46551508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009F06EB-2661-E6A9-899A-E198B691B7DC}"/>
              </a:ext>
            </a:extLst>
          </p:cNvPr>
          <p:cNvSpPr>
            <a:spLocks noGrp="1"/>
          </p:cNvSpPr>
          <p:nvPr>
            <p:ph type="title"/>
          </p:nvPr>
        </p:nvSpPr>
        <p:spPr>
          <a:xfrm>
            <a:off x="219074" y="169511"/>
            <a:ext cx="11250785" cy="592817"/>
          </a:xfrm>
        </p:spPr>
        <p:txBody>
          <a:bodyPr/>
          <a:lstStyle/>
          <a:p>
            <a:r>
              <a:rPr lang="en-GB"/>
              <a:t>Patient perspectives</a:t>
            </a:r>
          </a:p>
        </p:txBody>
      </p:sp>
      <p:sp>
        <p:nvSpPr>
          <p:cNvPr id="10" name="Text Placeholder 9">
            <a:extLst>
              <a:ext uri="{FF2B5EF4-FFF2-40B4-BE49-F238E27FC236}">
                <a16:creationId xmlns:a16="http://schemas.microsoft.com/office/drawing/2014/main" id="{DC265F04-7ECC-7035-6EC5-9E4C1CD448FE}"/>
              </a:ext>
            </a:extLst>
          </p:cNvPr>
          <p:cNvSpPr>
            <a:spLocks noGrp="1"/>
          </p:cNvSpPr>
          <p:nvPr>
            <p:ph type="body" sz="quarter" idx="14"/>
          </p:nvPr>
        </p:nvSpPr>
        <p:spPr>
          <a:xfrm>
            <a:off x="219074" y="585690"/>
            <a:ext cx="9258300" cy="520838"/>
          </a:xfrm>
        </p:spPr>
        <p:txBody>
          <a:bodyPr/>
          <a:lstStyle/>
          <a:p>
            <a:r>
              <a:rPr lang="en-GB" sz="2000" b="1" dirty="0"/>
              <a:t>Submissions from Insulinoma Support Network and Neuroendocrine Cancer UK</a:t>
            </a:r>
            <a:endParaRPr lang="en-GB" dirty="0"/>
          </a:p>
        </p:txBody>
      </p:sp>
      <p:sp>
        <p:nvSpPr>
          <p:cNvPr id="8" name="Text Placeholder 7">
            <a:extLst>
              <a:ext uri="{FF2B5EF4-FFF2-40B4-BE49-F238E27FC236}">
                <a16:creationId xmlns:a16="http://schemas.microsoft.com/office/drawing/2014/main" id="{4B440743-57CD-6292-75D2-7E57A1A13CA0}"/>
              </a:ext>
            </a:extLst>
          </p:cNvPr>
          <p:cNvSpPr>
            <a:spLocks noGrp="1"/>
          </p:cNvSpPr>
          <p:nvPr>
            <p:ph type="body" sz="quarter" idx="12"/>
          </p:nvPr>
        </p:nvSpPr>
        <p:spPr>
          <a:xfrm>
            <a:off x="82888" y="1297561"/>
            <a:ext cx="8984912" cy="5263196"/>
          </a:xfrm>
          <a:solidFill>
            <a:schemeClr val="bg1"/>
          </a:solidFill>
        </p:spPr>
        <p:txBody>
          <a:bodyPr/>
          <a:lstStyle/>
          <a:p>
            <a:pPr>
              <a:lnSpc>
                <a:spcPct val="113000"/>
              </a:lnSpc>
              <a:spcBef>
                <a:spcPts val="0"/>
              </a:spcBef>
            </a:pPr>
            <a:r>
              <a:rPr lang="en-GB" b="1"/>
              <a:t>Living with NETs</a:t>
            </a:r>
          </a:p>
          <a:p>
            <a:pPr marL="285750" indent="-285750">
              <a:lnSpc>
                <a:spcPct val="113000"/>
              </a:lnSpc>
              <a:spcBef>
                <a:spcPts val="0"/>
              </a:spcBef>
              <a:buFont typeface="Arial" panose="020B0604020202020204" pitchFamily="34" charset="0"/>
              <a:buChar char="•"/>
            </a:pPr>
            <a:r>
              <a:rPr lang="en-GB"/>
              <a:t>People and their families describe living with NETs as facing an uncertain and unpredictable future </a:t>
            </a:r>
          </a:p>
          <a:p>
            <a:pPr marL="285750" indent="-285750">
              <a:lnSpc>
                <a:spcPct val="113000"/>
              </a:lnSpc>
              <a:spcBef>
                <a:spcPts val="0"/>
              </a:spcBef>
              <a:buFont typeface="Arial" panose="020B0604020202020204" pitchFamily="34" charset="0"/>
              <a:buChar char="•"/>
            </a:pPr>
            <a:r>
              <a:rPr lang="en-GB"/>
              <a:t>Lifelong medical appointments, invasive tests, and complex treatment regimens</a:t>
            </a:r>
          </a:p>
          <a:p>
            <a:pPr marL="285750" indent="-285750">
              <a:lnSpc>
                <a:spcPct val="113000"/>
              </a:lnSpc>
              <a:spcBef>
                <a:spcPts val="0"/>
              </a:spcBef>
              <a:buFont typeface="Arial" panose="020B0604020202020204" pitchFamily="34" charset="0"/>
              <a:buChar char="•"/>
            </a:pPr>
            <a:r>
              <a:rPr lang="en-GB"/>
              <a:t>Symptoms can fluctuate daily → impacting on health and overall well-being</a:t>
            </a:r>
          </a:p>
          <a:p>
            <a:pPr>
              <a:lnSpc>
                <a:spcPct val="113000"/>
              </a:lnSpc>
              <a:spcBef>
                <a:spcPts val="0"/>
              </a:spcBef>
            </a:pPr>
            <a:r>
              <a:rPr lang="en-GB" b="1"/>
              <a:t>Treating NETs</a:t>
            </a:r>
          </a:p>
          <a:p>
            <a:pPr marL="285750" indent="-285750">
              <a:lnSpc>
                <a:spcPct val="113000"/>
              </a:lnSpc>
              <a:spcBef>
                <a:spcPts val="0"/>
              </a:spcBef>
              <a:buFont typeface="Arial" panose="020B0604020202020204" pitchFamily="34" charset="0"/>
              <a:buChar char="•"/>
            </a:pPr>
            <a:r>
              <a:rPr lang="en-GB"/>
              <a:t>Often a delay in receiving an accurate diagnosis and timely access to treatment</a:t>
            </a:r>
          </a:p>
          <a:p>
            <a:pPr marL="285750" indent="-285750">
              <a:lnSpc>
                <a:spcPct val="113000"/>
              </a:lnSpc>
              <a:spcBef>
                <a:spcPts val="0"/>
              </a:spcBef>
              <a:buFont typeface="Arial" panose="020B0604020202020204" pitchFamily="34" charset="0"/>
              <a:buChar char="•"/>
            </a:pPr>
            <a:r>
              <a:rPr lang="en-GB"/>
              <a:t>Not all therapies are suitable for individuals and not everyone will receive treatment in the same sequence</a:t>
            </a:r>
          </a:p>
          <a:p>
            <a:pPr marL="285750" indent="-285750">
              <a:lnSpc>
                <a:spcPct val="113000"/>
              </a:lnSpc>
              <a:spcBef>
                <a:spcPts val="0"/>
              </a:spcBef>
              <a:buFont typeface="Arial" panose="020B0604020202020204" pitchFamily="34" charset="0"/>
              <a:buChar char="•"/>
            </a:pPr>
            <a:r>
              <a:rPr lang="en-GB"/>
              <a:t>Available therapies can cause mouth sores, digestive problems, diarrhoea &amp; nausea</a:t>
            </a:r>
          </a:p>
          <a:p>
            <a:pPr>
              <a:lnSpc>
                <a:spcPct val="113000"/>
              </a:lnSpc>
              <a:spcBef>
                <a:spcPts val="0"/>
              </a:spcBef>
            </a:pPr>
            <a:r>
              <a:rPr lang="en-GB" b="1" err="1"/>
              <a:t>Cabozantinib</a:t>
            </a:r>
            <a:endParaRPr lang="en-GB" b="1"/>
          </a:p>
          <a:p>
            <a:pPr marL="285750" indent="-285750">
              <a:lnSpc>
                <a:spcPct val="113000"/>
              </a:lnSpc>
              <a:spcBef>
                <a:spcPts val="0"/>
              </a:spcBef>
              <a:buFont typeface="Arial" panose="020B0604020202020204" pitchFamily="34" charset="0"/>
              <a:buChar char="•"/>
            </a:pPr>
            <a:r>
              <a:rPr lang="en-GB"/>
              <a:t>Oral treatment, no need to travel to the hospital </a:t>
            </a:r>
          </a:p>
          <a:p>
            <a:pPr marL="285750" indent="-285750">
              <a:lnSpc>
                <a:spcPct val="113000"/>
              </a:lnSpc>
              <a:spcBef>
                <a:spcPts val="0"/>
              </a:spcBef>
              <a:buFont typeface="Arial" panose="020B0604020202020204" pitchFamily="34" charset="0"/>
              <a:buChar char="•"/>
            </a:pPr>
            <a:r>
              <a:rPr lang="en-GB"/>
              <a:t>Meets an unmet need, especially for those with limited / no alternative treatment options beyond supportive care alone</a:t>
            </a:r>
          </a:p>
          <a:p>
            <a:pPr marL="285750" indent="-285750">
              <a:lnSpc>
                <a:spcPct val="113000"/>
              </a:lnSpc>
              <a:spcBef>
                <a:spcPts val="0"/>
              </a:spcBef>
              <a:buFont typeface="Arial" panose="020B0604020202020204" pitchFamily="34" charset="0"/>
              <a:buChar char="•"/>
            </a:pPr>
            <a:r>
              <a:rPr lang="en-GB"/>
              <a:t>AEs with </a:t>
            </a:r>
            <a:r>
              <a:rPr lang="en-GB" err="1"/>
              <a:t>cabozantinib</a:t>
            </a:r>
            <a:r>
              <a:rPr lang="en-GB"/>
              <a:t> similar to other treatments or the disease itself → people previously treated with other TKIs (e.g., </a:t>
            </a:r>
            <a:r>
              <a:rPr lang="en-GB" err="1"/>
              <a:t>everolimus</a:t>
            </a:r>
            <a:r>
              <a:rPr lang="en-GB"/>
              <a:t>) have found </a:t>
            </a:r>
            <a:r>
              <a:rPr lang="en-GB" err="1"/>
              <a:t>cabozantinib</a:t>
            </a:r>
            <a:r>
              <a:rPr lang="en-GB"/>
              <a:t> more tolerable </a:t>
            </a:r>
          </a:p>
        </p:txBody>
      </p:sp>
      <p:sp>
        <p:nvSpPr>
          <p:cNvPr id="9" name="Text Placeholder 8">
            <a:extLst>
              <a:ext uri="{FF2B5EF4-FFF2-40B4-BE49-F238E27FC236}">
                <a16:creationId xmlns:a16="http://schemas.microsoft.com/office/drawing/2014/main" id="{87A26EA7-DA88-015E-DAE7-624A4D018203}"/>
              </a:ext>
            </a:extLst>
          </p:cNvPr>
          <p:cNvSpPr>
            <a:spLocks noGrp="1"/>
          </p:cNvSpPr>
          <p:nvPr>
            <p:ph type="body" sz="quarter" idx="13"/>
          </p:nvPr>
        </p:nvSpPr>
        <p:spPr>
          <a:xfrm>
            <a:off x="1366838" y="6579417"/>
            <a:ext cx="9598196" cy="218144"/>
          </a:xfrm>
        </p:spPr>
        <p:txBody>
          <a:bodyPr>
            <a:normAutofit fontScale="77500" lnSpcReduction="20000"/>
          </a:bodyPr>
          <a:lstStyle/>
          <a:p>
            <a:r>
              <a:rPr lang="en-GB"/>
              <a:t>Abbreviations: AEs, adverse events; NETs, neuroendocrine tumours; PFS, progression-free survival; TKI, tyrosine kinase inhibitors</a:t>
            </a:r>
          </a:p>
        </p:txBody>
      </p:sp>
      <p:sp>
        <p:nvSpPr>
          <p:cNvPr id="3" name="Speech Bubble: Rectangle with Corners Rounded 2" descr="Patient quotation">
            <a:extLst>
              <a:ext uri="{FF2B5EF4-FFF2-40B4-BE49-F238E27FC236}">
                <a16:creationId xmlns:a16="http://schemas.microsoft.com/office/drawing/2014/main" id="{74F35949-E934-3449-6081-67078021B673}"/>
              </a:ext>
              <a:ext uri="{C183D7F6-B498-43B3-948B-1728B52AA6E4}">
                <adec:decorative xmlns:adec="http://schemas.microsoft.com/office/drawing/2017/decorative" val="0"/>
              </a:ext>
            </a:extLst>
          </p:cNvPr>
          <p:cNvSpPr/>
          <p:nvPr/>
        </p:nvSpPr>
        <p:spPr>
          <a:xfrm>
            <a:off x="8933911" y="577793"/>
            <a:ext cx="3079412" cy="1944438"/>
          </a:xfrm>
          <a:prstGeom prst="wedgeRoundRectCallout">
            <a:avLst>
              <a:gd name="adj1" fmla="val 21806"/>
              <a:gd name="adj2" fmla="val 61150"/>
              <a:gd name="adj3" fmla="val 16667"/>
            </a:avLst>
          </a:prstGeom>
          <a:solidFill>
            <a:schemeClr val="accent3"/>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defRPr/>
            </a:pPr>
            <a:r>
              <a:rPr kumimoji="0" lang="en-GB" sz="2000" b="0" i="1" u="none" strike="noStrike" kern="1200" cap="none" spc="0" normalizeH="0" baseline="0" noProof="0">
                <a:ln>
                  <a:noFill/>
                </a:ln>
                <a:solidFill>
                  <a:schemeClr val="tx1"/>
                </a:solidFill>
                <a:effectLst/>
                <a:uLnTx/>
                <a:uFillTx/>
                <a:latin typeface="Arial" panose="020B0604020202020204" pitchFamily="34" charset="0"/>
                <a:cs typeface="Arial" panose="020B0604020202020204" pitchFamily="34" charset="0"/>
              </a:rPr>
              <a:t>“</a:t>
            </a:r>
            <a:r>
              <a:rPr lang="en-GB" i="1">
                <a:solidFill>
                  <a:schemeClr val="tx1"/>
                </a:solidFill>
                <a:latin typeface="Arial" panose="020B0604020202020204" pitchFamily="34" charset="0"/>
                <a:cs typeface="Arial" panose="020B0604020202020204" pitchFamily="34" charset="0"/>
              </a:rPr>
              <a:t>The impact on daily living is profound, affecting relationships, employment, and social engagement.”</a:t>
            </a:r>
          </a:p>
          <a:p>
            <a:pPr lvl="0" algn="ctr">
              <a:defRPr/>
            </a:pPr>
            <a:endParaRPr kumimoji="0" lang="en-GB"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2" name="Speech Bubble: Rectangle with Corners Rounded 1" descr="Patient quotation">
            <a:extLst>
              <a:ext uri="{FF2B5EF4-FFF2-40B4-BE49-F238E27FC236}">
                <a16:creationId xmlns:a16="http://schemas.microsoft.com/office/drawing/2014/main" id="{05861D18-F7E3-D34A-3D2E-F2AD7CAF53BD}"/>
              </a:ext>
              <a:ext uri="{C183D7F6-B498-43B3-948B-1728B52AA6E4}">
                <adec:decorative xmlns:adec="http://schemas.microsoft.com/office/drawing/2017/decorative" val="0"/>
              </a:ext>
            </a:extLst>
          </p:cNvPr>
          <p:cNvSpPr/>
          <p:nvPr/>
        </p:nvSpPr>
        <p:spPr>
          <a:xfrm>
            <a:off x="9002004" y="2930513"/>
            <a:ext cx="2943225" cy="3535714"/>
          </a:xfrm>
          <a:prstGeom prst="wedgeRoundRectCallout">
            <a:avLst>
              <a:gd name="adj1" fmla="val 21482"/>
              <a:gd name="adj2" fmla="val 57464"/>
              <a:gd name="adj3" fmla="val 16667"/>
            </a:avLst>
          </a:prstGeom>
          <a:solidFill>
            <a:schemeClr val="accent3"/>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defRPr/>
            </a:pPr>
            <a:endParaRPr kumimoji="0" lang="en-GB" sz="2000" b="0" i="1" u="none" strike="noStrike" kern="1200" cap="none" spc="0" normalizeH="0" baseline="0" noProof="0">
              <a:ln>
                <a:noFill/>
              </a:ln>
              <a:solidFill>
                <a:schemeClr val="tx1"/>
              </a:solidFill>
              <a:effectLst/>
              <a:uLnTx/>
              <a:uFillTx/>
              <a:latin typeface="Arial" panose="020B0604020202020204" pitchFamily="34" charset="0"/>
              <a:cs typeface="Arial" panose="020B0604020202020204" pitchFamily="34" charset="0"/>
            </a:endParaRPr>
          </a:p>
          <a:p>
            <a:pPr algn="ctr">
              <a:defRPr/>
            </a:pPr>
            <a:r>
              <a:rPr kumimoji="0" lang="en-GB" sz="2000" b="0" i="1" u="none" strike="noStrike" kern="1200" cap="none" spc="0" normalizeH="0" baseline="0" noProof="0">
                <a:ln>
                  <a:noFill/>
                </a:ln>
                <a:solidFill>
                  <a:schemeClr val="tx1"/>
                </a:solidFill>
                <a:effectLst/>
                <a:uLnTx/>
                <a:uFillTx/>
                <a:latin typeface="Arial" panose="020B0604020202020204" pitchFamily="34" charset="0"/>
                <a:cs typeface="Arial" panose="020B0604020202020204" pitchFamily="34" charset="0"/>
              </a:rPr>
              <a:t>“</a:t>
            </a:r>
            <a:r>
              <a:rPr kumimoji="0" lang="en-GB" b="0" i="1" u="none" strike="noStrike" kern="1200" cap="none" spc="0" normalizeH="0" baseline="0" noProof="0">
                <a:ln>
                  <a:noFill/>
                </a:ln>
                <a:solidFill>
                  <a:schemeClr val="tx1"/>
                </a:solidFill>
                <a:effectLst/>
                <a:uLnTx/>
                <a:uFillTx/>
                <a:latin typeface="Arial" panose="020B0604020202020204" pitchFamily="34" charset="0"/>
                <a:cs typeface="Arial" panose="020B0604020202020204" pitchFamily="34" charset="0"/>
              </a:rPr>
              <a:t>NHS care for metastatic insulinomas lacks consistent pathways, management varies widely between centres of excellence and local NHS hospitals and no national protocol exists, leading to delays, missed treatments, uncertainty and on occasions, death</a:t>
            </a:r>
            <a:r>
              <a:rPr lang="en-GB" i="1">
                <a:solidFill>
                  <a:schemeClr val="tx1"/>
                </a:solidFill>
                <a:latin typeface="Arial" panose="020B0604020202020204" pitchFamily="34" charset="0"/>
                <a:cs typeface="Arial" panose="020B0604020202020204" pitchFamily="34" charset="0"/>
              </a:rPr>
              <a:t>”</a:t>
            </a:r>
          </a:p>
          <a:p>
            <a:pPr lvl="0" algn="ctr">
              <a:defRPr/>
            </a:pPr>
            <a:endParaRPr kumimoji="0" lang="en-GB"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67477448"/>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520002-05E8-5593-B624-228CE535029F}"/>
              </a:ext>
            </a:extLst>
          </p:cNvPr>
          <p:cNvSpPr>
            <a:spLocks noGrp="1"/>
          </p:cNvSpPr>
          <p:nvPr>
            <p:ph type="title"/>
          </p:nvPr>
        </p:nvSpPr>
        <p:spPr>
          <a:xfrm>
            <a:off x="192216" y="263524"/>
            <a:ext cx="11250785" cy="592817"/>
          </a:xfrm>
        </p:spPr>
        <p:txBody>
          <a:bodyPr/>
          <a:lstStyle/>
          <a:p>
            <a:r>
              <a:rPr lang="en-GB"/>
              <a:t>Subsequent treatments</a:t>
            </a:r>
          </a:p>
        </p:txBody>
      </p:sp>
      <p:sp>
        <p:nvSpPr>
          <p:cNvPr id="3" name="Text Placeholder 2">
            <a:extLst>
              <a:ext uri="{FF2B5EF4-FFF2-40B4-BE49-F238E27FC236}">
                <a16:creationId xmlns:a16="http://schemas.microsoft.com/office/drawing/2014/main" id="{3A4439F9-9DF7-5817-B6F0-A10BA9511964}"/>
              </a:ext>
            </a:extLst>
          </p:cNvPr>
          <p:cNvSpPr>
            <a:spLocks noGrp="1"/>
          </p:cNvSpPr>
          <p:nvPr>
            <p:ph type="body" sz="quarter" idx="12"/>
          </p:nvPr>
        </p:nvSpPr>
        <p:spPr>
          <a:xfrm>
            <a:off x="145668" y="856341"/>
            <a:ext cx="11571841" cy="4966017"/>
          </a:xfrm>
        </p:spPr>
        <p:txBody>
          <a:bodyPr/>
          <a:lstStyle/>
          <a:p>
            <a:r>
              <a:rPr lang="en-GB"/>
              <a:t>Company: proportions having subsequent treatments informed clinical expert opinion</a:t>
            </a:r>
          </a:p>
        </p:txBody>
      </p:sp>
      <p:graphicFrame>
        <p:nvGraphicFramePr>
          <p:cNvPr id="6" name="Table 5">
            <a:extLst>
              <a:ext uri="{FF2B5EF4-FFF2-40B4-BE49-F238E27FC236}">
                <a16:creationId xmlns:a16="http://schemas.microsoft.com/office/drawing/2014/main" id="{E191D044-ADEF-98FC-674C-47EA04E87250}"/>
              </a:ext>
            </a:extLst>
          </p:cNvPr>
          <p:cNvGraphicFramePr>
            <a:graphicFrameLocks noGrp="1"/>
          </p:cNvGraphicFramePr>
          <p:nvPr>
            <p:extLst>
              <p:ext uri="{D42A27DB-BD31-4B8C-83A1-F6EECF244321}">
                <p14:modId xmlns:p14="http://schemas.microsoft.com/office/powerpoint/2010/main" val="3708489144"/>
              </p:ext>
            </p:extLst>
          </p:nvPr>
        </p:nvGraphicFramePr>
        <p:xfrm>
          <a:off x="192216" y="1331405"/>
          <a:ext cx="11900663" cy="1627318"/>
        </p:xfrm>
        <a:graphic>
          <a:graphicData uri="http://schemas.openxmlformats.org/drawingml/2006/table">
            <a:tbl>
              <a:tblPr firstRow="1" bandRow="1">
                <a:tableStyleId>{5C22544A-7EE6-4342-B048-85BDC9FD1C3A}</a:tableStyleId>
              </a:tblPr>
              <a:tblGrid>
                <a:gridCol w="2646278">
                  <a:extLst>
                    <a:ext uri="{9D8B030D-6E8A-4147-A177-3AD203B41FA5}">
                      <a16:colId xmlns:a16="http://schemas.microsoft.com/office/drawing/2014/main" val="605887135"/>
                    </a:ext>
                  </a:extLst>
                </a:gridCol>
                <a:gridCol w="1991103">
                  <a:extLst>
                    <a:ext uri="{9D8B030D-6E8A-4147-A177-3AD203B41FA5}">
                      <a16:colId xmlns:a16="http://schemas.microsoft.com/office/drawing/2014/main" val="3675038700"/>
                    </a:ext>
                  </a:extLst>
                </a:gridCol>
                <a:gridCol w="2568014">
                  <a:extLst>
                    <a:ext uri="{9D8B030D-6E8A-4147-A177-3AD203B41FA5}">
                      <a16:colId xmlns:a16="http://schemas.microsoft.com/office/drawing/2014/main" val="2469028204"/>
                    </a:ext>
                  </a:extLst>
                </a:gridCol>
                <a:gridCol w="2194031">
                  <a:extLst>
                    <a:ext uri="{9D8B030D-6E8A-4147-A177-3AD203B41FA5}">
                      <a16:colId xmlns:a16="http://schemas.microsoft.com/office/drawing/2014/main" val="1000948341"/>
                    </a:ext>
                  </a:extLst>
                </a:gridCol>
                <a:gridCol w="2501237">
                  <a:extLst>
                    <a:ext uri="{9D8B030D-6E8A-4147-A177-3AD203B41FA5}">
                      <a16:colId xmlns:a16="http://schemas.microsoft.com/office/drawing/2014/main" val="608189095"/>
                    </a:ext>
                  </a:extLst>
                </a:gridCol>
              </a:tblGrid>
              <a:tr h="133992">
                <a:tc rowSpan="2">
                  <a:txBody>
                    <a:bodyPr/>
                    <a:lstStyle/>
                    <a:p>
                      <a:pPr>
                        <a:lnSpc>
                          <a:spcPct val="120000"/>
                        </a:lnSpc>
                        <a:spcBef>
                          <a:spcPts val="200"/>
                        </a:spcBef>
                        <a:spcAft>
                          <a:spcPts val="200"/>
                        </a:spcAft>
                        <a:buNone/>
                      </a:pPr>
                      <a:r>
                        <a:rPr lang="en-GB" sz="1400" b="1">
                          <a:solidFill>
                            <a:srgbClr val="FFFFFF"/>
                          </a:solidFill>
                          <a:effectLst/>
                          <a:latin typeface="Arial" panose="020B0604020202020204" pitchFamily="34" charset="0"/>
                          <a:ea typeface="Times New Roman" panose="02020603050405020304" pitchFamily="18" charset="0"/>
                          <a:cs typeface="Times New Roman" panose="02020603050405020304" pitchFamily="18" charset="0"/>
                        </a:rPr>
                        <a:t>Subsequent treatment</a:t>
                      </a:r>
                    </a:p>
                  </a:txBody>
                  <a:tcPr marL="68580" marR="68580" marT="0" marB="0" anchor="ctr"/>
                </a:tc>
                <a:tc gridSpan="2">
                  <a:txBody>
                    <a:bodyPr/>
                    <a:lstStyle/>
                    <a:p>
                      <a:pPr algn="ctr">
                        <a:lnSpc>
                          <a:spcPct val="120000"/>
                        </a:lnSpc>
                        <a:spcBef>
                          <a:spcPts val="200"/>
                        </a:spcBef>
                        <a:spcAft>
                          <a:spcPts val="200"/>
                        </a:spcAft>
                        <a:buNone/>
                      </a:pPr>
                      <a:r>
                        <a:rPr lang="en-GB" sz="1400" b="1">
                          <a:solidFill>
                            <a:srgbClr val="FFFFFF"/>
                          </a:solidFill>
                          <a:effectLst/>
                          <a:latin typeface="Arial" panose="020B0604020202020204" pitchFamily="34" charset="0"/>
                          <a:ea typeface="Times New Roman" panose="02020603050405020304" pitchFamily="18" charset="0"/>
                          <a:cs typeface="Times New Roman" panose="02020603050405020304" pitchFamily="18" charset="0"/>
                        </a:rPr>
                        <a:t>pNETs</a:t>
                      </a:r>
                    </a:p>
                  </a:txBody>
                  <a:tcPr marL="68580" marR="68580" marT="0" marB="0" anchor="ctr"/>
                </a:tc>
                <a:tc hMerge="1">
                  <a:txBody>
                    <a:bodyPr/>
                    <a:lstStyle/>
                    <a:p>
                      <a:endParaRPr lang="en-GB"/>
                    </a:p>
                  </a:txBody>
                  <a:tcPr/>
                </a:tc>
                <a:tc gridSpan="2">
                  <a:txBody>
                    <a:bodyPr/>
                    <a:lstStyle/>
                    <a:p>
                      <a:pPr algn="ctr">
                        <a:lnSpc>
                          <a:spcPct val="120000"/>
                        </a:lnSpc>
                        <a:spcBef>
                          <a:spcPts val="200"/>
                        </a:spcBef>
                        <a:spcAft>
                          <a:spcPts val="200"/>
                        </a:spcAft>
                        <a:buNone/>
                      </a:pPr>
                      <a:r>
                        <a:rPr lang="en-GB" sz="1400" b="1">
                          <a:solidFill>
                            <a:srgbClr val="FFFFFF"/>
                          </a:solidFill>
                          <a:effectLst/>
                          <a:latin typeface="Arial" panose="020B0604020202020204" pitchFamily="34" charset="0"/>
                          <a:ea typeface="Times New Roman" panose="02020603050405020304" pitchFamily="18" charset="0"/>
                          <a:cs typeface="Times New Roman" panose="02020603050405020304" pitchFamily="18" charset="0"/>
                        </a:rPr>
                        <a:t>epNETs</a:t>
                      </a:r>
                    </a:p>
                  </a:txBody>
                  <a:tcPr marL="68580" marR="68580" marT="0" marB="0"/>
                </a:tc>
                <a:tc hMerge="1">
                  <a:txBody>
                    <a:bodyPr/>
                    <a:lstStyle/>
                    <a:p>
                      <a:endParaRPr lang="en-GB"/>
                    </a:p>
                  </a:txBody>
                  <a:tcPr/>
                </a:tc>
                <a:extLst>
                  <a:ext uri="{0D108BD9-81ED-4DB2-BD59-A6C34878D82A}">
                    <a16:rowId xmlns:a16="http://schemas.microsoft.com/office/drawing/2014/main" val="1566139610"/>
                  </a:ext>
                </a:extLst>
              </a:tr>
              <a:tr h="133992">
                <a:tc vMerge="1">
                  <a:txBody>
                    <a:bodyPr/>
                    <a:lstStyle/>
                    <a:p>
                      <a:endParaRPr lang="en-GB"/>
                    </a:p>
                  </a:txBody>
                  <a:tcPr/>
                </a:tc>
                <a:tc>
                  <a:txBody>
                    <a:bodyPr/>
                    <a:lstStyle/>
                    <a:p>
                      <a:pPr algn="ctr">
                        <a:lnSpc>
                          <a:spcPct val="120000"/>
                        </a:lnSpc>
                        <a:spcBef>
                          <a:spcPts val="200"/>
                        </a:spcBef>
                        <a:spcAft>
                          <a:spcPts val="200"/>
                        </a:spcAft>
                        <a:buNone/>
                      </a:pPr>
                      <a:r>
                        <a:rPr lang="en-GB" sz="1400" b="1">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Cabozantinib</a:t>
                      </a:r>
                    </a:p>
                  </a:txBody>
                  <a:tcPr marL="68580" marR="68580" marT="0" marB="0" anchor="ctr"/>
                </a:tc>
                <a:tc>
                  <a:txBody>
                    <a:bodyPr/>
                    <a:lstStyle/>
                    <a:p>
                      <a:pPr algn="ctr">
                        <a:lnSpc>
                          <a:spcPct val="120000"/>
                        </a:lnSpc>
                        <a:spcBef>
                          <a:spcPts val="200"/>
                        </a:spcBef>
                        <a:spcAft>
                          <a:spcPts val="200"/>
                        </a:spcAft>
                        <a:buNone/>
                      </a:pPr>
                      <a:r>
                        <a:rPr lang="en-GB" sz="1400" b="1">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BSC</a:t>
                      </a:r>
                    </a:p>
                  </a:txBody>
                  <a:tcPr marL="68580" marR="68580" marT="0" marB="0" anchor="ctr"/>
                </a:tc>
                <a:tc>
                  <a:txBody>
                    <a:bodyPr/>
                    <a:lstStyle/>
                    <a:p>
                      <a:pPr algn="ctr">
                        <a:lnSpc>
                          <a:spcPct val="120000"/>
                        </a:lnSpc>
                        <a:spcBef>
                          <a:spcPts val="200"/>
                        </a:spcBef>
                        <a:spcAft>
                          <a:spcPts val="200"/>
                        </a:spcAft>
                        <a:buNone/>
                      </a:pPr>
                      <a:r>
                        <a:rPr lang="en-GB" sz="1400" b="1">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Cabozantinib</a:t>
                      </a:r>
                    </a:p>
                  </a:txBody>
                  <a:tcPr marL="68580" marR="68580" marT="0" marB="0"/>
                </a:tc>
                <a:tc>
                  <a:txBody>
                    <a:bodyPr/>
                    <a:lstStyle/>
                    <a:p>
                      <a:pPr algn="ctr">
                        <a:lnSpc>
                          <a:spcPct val="120000"/>
                        </a:lnSpc>
                        <a:spcBef>
                          <a:spcPts val="200"/>
                        </a:spcBef>
                        <a:spcAft>
                          <a:spcPts val="200"/>
                        </a:spcAft>
                        <a:buNone/>
                      </a:pPr>
                      <a:r>
                        <a:rPr lang="en-GB" sz="1400" b="1">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BSC</a:t>
                      </a:r>
                    </a:p>
                  </a:txBody>
                  <a:tcPr marL="68580" marR="68580" marT="0" marB="0"/>
                </a:tc>
                <a:extLst>
                  <a:ext uri="{0D108BD9-81ED-4DB2-BD59-A6C34878D82A}">
                    <a16:rowId xmlns:a16="http://schemas.microsoft.com/office/drawing/2014/main" val="2467206130"/>
                  </a:ext>
                </a:extLst>
              </a:tr>
              <a:tr h="133992">
                <a:tc>
                  <a:txBody>
                    <a:bodyPr/>
                    <a:lstStyle/>
                    <a:p>
                      <a:pPr>
                        <a:lnSpc>
                          <a:spcPct val="120000"/>
                        </a:lnSpc>
                        <a:spcBef>
                          <a:spcPts val="200"/>
                        </a:spcBef>
                        <a:spcAft>
                          <a:spcPts val="200"/>
                        </a:spcAft>
                        <a:buNone/>
                      </a:pPr>
                      <a:r>
                        <a:rPr lang="en-GB" sz="1400">
                          <a:effectLst/>
                          <a:latin typeface="Arial" panose="020B0604020202020204" pitchFamily="34" charset="0"/>
                          <a:ea typeface="Times New Roman" panose="02020603050405020304" pitchFamily="18" charset="0"/>
                          <a:cs typeface="Times New Roman" panose="02020603050405020304" pitchFamily="18" charset="0"/>
                        </a:rPr>
                        <a:t>Sunitinib</a:t>
                      </a:r>
                    </a:p>
                  </a:txBody>
                  <a:tcPr marL="68580" marR="68580" marT="0" marB="0" anchor="ctr"/>
                </a:tc>
                <a:tc>
                  <a:txBody>
                    <a:bodyPr/>
                    <a:lstStyle/>
                    <a:p>
                      <a:pPr algn="ctr">
                        <a:lnSpc>
                          <a:spcPct val="120000"/>
                        </a:lnSpc>
                        <a:spcBef>
                          <a:spcPts val="200"/>
                        </a:spcBef>
                        <a:spcAft>
                          <a:spcPts val="200"/>
                        </a:spcAft>
                        <a:buNone/>
                      </a:pPr>
                      <a:r>
                        <a:rPr lang="en-GB" sz="1400">
                          <a:effectLst/>
                          <a:latin typeface="Arial" panose="020B0604020202020204" pitchFamily="34" charset="0"/>
                          <a:ea typeface="Times New Roman" panose="02020603050405020304" pitchFamily="18" charset="0"/>
                          <a:cs typeface="Times New Roman" panose="02020603050405020304" pitchFamily="18" charset="0"/>
                        </a:rPr>
                        <a:t>22.5%</a:t>
                      </a:r>
                    </a:p>
                  </a:txBody>
                  <a:tcPr marL="68580" marR="68580" marT="0" marB="0" anchor="ctr"/>
                </a:tc>
                <a:tc>
                  <a:txBody>
                    <a:bodyPr/>
                    <a:lstStyle/>
                    <a:p>
                      <a:pPr algn="ctr">
                        <a:lnSpc>
                          <a:spcPct val="120000"/>
                        </a:lnSpc>
                        <a:spcBef>
                          <a:spcPts val="200"/>
                        </a:spcBef>
                        <a:spcAft>
                          <a:spcPts val="200"/>
                        </a:spcAft>
                        <a:buNone/>
                      </a:pPr>
                      <a:r>
                        <a:rPr lang="en-GB" sz="1400">
                          <a:effectLst/>
                          <a:latin typeface="Arial" panose="020B0604020202020204" pitchFamily="34" charset="0"/>
                          <a:ea typeface="Times New Roman" panose="02020603050405020304" pitchFamily="18" charset="0"/>
                          <a:cs typeface="Times New Roman" panose="02020603050405020304" pitchFamily="18" charset="0"/>
                        </a:rPr>
                        <a:t>22.5%</a:t>
                      </a:r>
                    </a:p>
                  </a:txBody>
                  <a:tcPr marL="68580" marR="68580" marT="0" marB="0"/>
                </a:tc>
                <a:tc>
                  <a:txBody>
                    <a:bodyPr/>
                    <a:lstStyle/>
                    <a:p>
                      <a:pPr algn="ctr">
                        <a:lnSpc>
                          <a:spcPct val="120000"/>
                        </a:lnSpc>
                        <a:spcBef>
                          <a:spcPts val="200"/>
                        </a:spcBef>
                        <a:spcAft>
                          <a:spcPts val="200"/>
                        </a:spcAft>
                        <a:buNone/>
                      </a:pPr>
                      <a:r>
                        <a:rPr lang="en-GB" sz="1400">
                          <a:effectLst/>
                          <a:latin typeface="Arial" panose="020B0604020202020204" pitchFamily="34" charset="0"/>
                          <a:ea typeface="Times New Roman" panose="02020603050405020304" pitchFamily="18" charset="0"/>
                          <a:cs typeface="Times New Roman" panose="02020603050405020304" pitchFamily="18" charset="0"/>
                        </a:rPr>
                        <a:t>N/A</a:t>
                      </a:r>
                    </a:p>
                  </a:txBody>
                  <a:tcPr marL="68580" marR="68580" marT="0" marB="0" anchor="ctr"/>
                </a:tc>
                <a:tc>
                  <a:txBody>
                    <a:bodyPr/>
                    <a:lstStyle/>
                    <a:p>
                      <a:pPr algn="ctr">
                        <a:lnSpc>
                          <a:spcPct val="120000"/>
                        </a:lnSpc>
                        <a:spcBef>
                          <a:spcPts val="200"/>
                        </a:spcBef>
                        <a:spcAft>
                          <a:spcPts val="200"/>
                        </a:spcAft>
                        <a:buNone/>
                      </a:pPr>
                      <a:r>
                        <a:rPr lang="en-GB" sz="1400">
                          <a:effectLst/>
                          <a:latin typeface="Arial" panose="020B0604020202020204" pitchFamily="34" charset="0"/>
                          <a:ea typeface="Times New Roman" panose="02020603050405020304" pitchFamily="18" charset="0"/>
                          <a:cs typeface="Times New Roman" panose="02020603050405020304" pitchFamily="18" charset="0"/>
                        </a:rPr>
                        <a:t>N/A</a:t>
                      </a:r>
                    </a:p>
                  </a:txBody>
                  <a:tcPr marL="68580" marR="68580" marT="0" marB="0" anchor="ctr"/>
                </a:tc>
                <a:extLst>
                  <a:ext uri="{0D108BD9-81ED-4DB2-BD59-A6C34878D82A}">
                    <a16:rowId xmlns:a16="http://schemas.microsoft.com/office/drawing/2014/main" val="757264898"/>
                  </a:ext>
                </a:extLst>
              </a:tr>
              <a:tr h="160024">
                <a:tc>
                  <a:txBody>
                    <a:bodyPr/>
                    <a:lstStyle/>
                    <a:p>
                      <a:pPr>
                        <a:lnSpc>
                          <a:spcPct val="120000"/>
                        </a:lnSpc>
                        <a:spcBef>
                          <a:spcPts val="200"/>
                        </a:spcBef>
                        <a:spcAft>
                          <a:spcPts val="200"/>
                        </a:spcAft>
                        <a:buNone/>
                      </a:pPr>
                      <a:r>
                        <a:rPr lang="en-GB" sz="1400" err="1">
                          <a:effectLst/>
                          <a:latin typeface="Arial" panose="020B0604020202020204" pitchFamily="34" charset="0"/>
                          <a:ea typeface="Times New Roman" panose="02020603050405020304" pitchFamily="18" charset="0"/>
                          <a:cs typeface="Times New Roman" panose="02020603050405020304" pitchFamily="18" charset="0"/>
                        </a:rPr>
                        <a:t>Everolimus</a:t>
                      </a:r>
                      <a:endParaRPr lang="en-GB" sz="14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20000"/>
                        </a:lnSpc>
                        <a:spcBef>
                          <a:spcPts val="200"/>
                        </a:spcBef>
                        <a:spcAft>
                          <a:spcPts val="200"/>
                        </a:spcAft>
                        <a:buNone/>
                      </a:pPr>
                      <a:r>
                        <a:rPr lang="en-GB" sz="1400">
                          <a:effectLst/>
                          <a:latin typeface="Arial" panose="020B0604020202020204" pitchFamily="34" charset="0"/>
                          <a:ea typeface="Times New Roman" panose="02020603050405020304" pitchFamily="18" charset="0"/>
                          <a:cs typeface="Times New Roman" panose="02020603050405020304" pitchFamily="18" charset="0"/>
                        </a:rPr>
                        <a:t>10%</a:t>
                      </a:r>
                    </a:p>
                  </a:txBody>
                  <a:tcPr marL="68580" marR="68580" marT="0" marB="0"/>
                </a:tc>
                <a:tc>
                  <a:txBody>
                    <a:bodyPr/>
                    <a:lstStyle/>
                    <a:p>
                      <a:pPr algn="ctr">
                        <a:lnSpc>
                          <a:spcPct val="120000"/>
                        </a:lnSpc>
                        <a:spcBef>
                          <a:spcPts val="200"/>
                        </a:spcBef>
                        <a:spcAft>
                          <a:spcPts val="200"/>
                        </a:spcAft>
                        <a:buNone/>
                      </a:pPr>
                      <a:r>
                        <a:rPr lang="en-GB" sz="1400">
                          <a:effectLst/>
                          <a:latin typeface="Arial" panose="020B0604020202020204" pitchFamily="34" charset="0"/>
                          <a:ea typeface="Times New Roman" panose="02020603050405020304" pitchFamily="18" charset="0"/>
                          <a:cs typeface="Times New Roman" panose="02020603050405020304" pitchFamily="18" charset="0"/>
                        </a:rPr>
                        <a:t>10%</a:t>
                      </a:r>
                    </a:p>
                  </a:txBody>
                  <a:tcPr marL="68580" marR="68580" marT="0" marB="0"/>
                </a:tc>
                <a:tc>
                  <a:txBody>
                    <a:bodyPr/>
                    <a:lstStyle/>
                    <a:p>
                      <a:pPr algn="ctr">
                        <a:lnSpc>
                          <a:spcPct val="120000"/>
                        </a:lnSpc>
                        <a:spcBef>
                          <a:spcPts val="200"/>
                        </a:spcBef>
                        <a:spcAft>
                          <a:spcPts val="200"/>
                        </a:spcAft>
                        <a:buNone/>
                      </a:pPr>
                      <a:r>
                        <a:rPr lang="en-GB" sz="1400">
                          <a:effectLst/>
                          <a:latin typeface="Arial" panose="020B0604020202020204" pitchFamily="34" charset="0"/>
                          <a:ea typeface="Times New Roman" panose="02020603050405020304" pitchFamily="18" charset="0"/>
                          <a:cs typeface="Times New Roman" panose="02020603050405020304" pitchFamily="18" charset="0"/>
                        </a:rPr>
                        <a:t>10%</a:t>
                      </a:r>
                    </a:p>
                  </a:txBody>
                  <a:tcPr marL="68580" marR="68580" marT="0" marB="0"/>
                </a:tc>
                <a:tc>
                  <a:txBody>
                    <a:bodyPr/>
                    <a:lstStyle/>
                    <a:p>
                      <a:pPr algn="ctr">
                        <a:lnSpc>
                          <a:spcPct val="120000"/>
                        </a:lnSpc>
                        <a:spcBef>
                          <a:spcPts val="200"/>
                        </a:spcBef>
                        <a:spcAft>
                          <a:spcPts val="200"/>
                        </a:spcAft>
                        <a:buNone/>
                      </a:pPr>
                      <a:r>
                        <a:rPr lang="en-GB" sz="1400">
                          <a:effectLst/>
                          <a:latin typeface="Arial" panose="020B0604020202020204" pitchFamily="34" charset="0"/>
                          <a:ea typeface="Times New Roman" panose="02020603050405020304" pitchFamily="18" charset="0"/>
                          <a:cs typeface="Times New Roman" panose="02020603050405020304" pitchFamily="18" charset="0"/>
                        </a:rPr>
                        <a:t>10%</a:t>
                      </a:r>
                    </a:p>
                  </a:txBody>
                  <a:tcPr marL="68580" marR="68580" marT="0" marB="0"/>
                </a:tc>
                <a:extLst>
                  <a:ext uri="{0D108BD9-81ED-4DB2-BD59-A6C34878D82A}">
                    <a16:rowId xmlns:a16="http://schemas.microsoft.com/office/drawing/2014/main" val="1524908395"/>
                  </a:ext>
                </a:extLst>
              </a:tr>
              <a:tr h="133992">
                <a:tc>
                  <a:txBody>
                    <a:bodyPr/>
                    <a:lstStyle/>
                    <a:p>
                      <a:pPr>
                        <a:lnSpc>
                          <a:spcPct val="120000"/>
                        </a:lnSpc>
                        <a:spcBef>
                          <a:spcPts val="200"/>
                        </a:spcBef>
                        <a:spcAft>
                          <a:spcPts val="200"/>
                        </a:spcAft>
                        <a:buNone/>
                      </a:pPr>
                      <a:r>
                        <a:rPr lang="en-GB" sz="1400">
                          <a:effectLst/>
                          <a:latin typeface="Arial" panose="020B0604020202020204" pitchFamily="34" charset="0"/>
                          <a:ea typeface="Times New Roman" panose="02020603050405020304" pitchFamily="18" charset="0"/>
                          <a:cs typeface="Times New Roman" panose="02020603050405020304" pitchFamily="18" charset="0"/>
                        </a:rPr>
                        <a:t>PRRT </a:t>
                      </a:r>
                    </a:p>
                  </a:txBody>
                  <a:tcPr marL="68580" marR="68580" marT="0" marB="0" anchor="ctr"/>
                </a:tc>
                <a:tc>
                  <a:txBody>
                    <a:bodyPr/>
                    <a:lstStyle/>
                    <a:p>
                      <a:pPr algn="ctr">
                        <a:lnSpc>
                          <a:spcPct val="120000"/>
                        </a:lnSpc>
                        <a:spcBef>
                          <a:spcPts val="200"/>
                        </a:spcBef>
                        <a:spcAft>
                          <a:spcPts val="200"/>
                        </a:spcAft>
                        <a:buNone/>
                      </a:pPr>
                      <a:r>
                        <a:rPr lang="en-GB" sz="1400">
                          <a:effectLst/>
                          <a:latin typeface="Arial" panose="020B0604020202020204" pitchFamily="34" charset="0"/>
                          <a:ea typeface="Times New Roman" panose="02020603050405020304" pitchFamily="18" charset="0"/>
                          <a:cs typeface="Times New Roman" panose="02020603050405020304" pitchFamily="18" charset="0"/>
                        </a:rPr>
                        <a:t>22.5%</a:t>
                      </a:r>
                    </a:p>
                  </a:txBody>
                  <a:tcPr marL="68580" marR="68580" marT="0" marB="0"/>
                </a:tc>
                <a:tc>
                  <a:txBody>
                    <a:bodyPr/>
                    <a:lstStyle/>
                    <a:p>
                      <a:pPr algn="ctr">
                        <a:lnSpc>
                          <a:spcPct val="120000"/>
                        </a:lnSpc>
                        <a:spcBef>
                          <a:spcPts val="200"/>
                        </a:spcBef>
                        <a:spcAft>
                          <a:spcPts val="200"/>
                        </a:spcAft>
                        <a:buNone/>
                      </a:pPr>
                      <a:r>
                        <a:rPr lang="en-GB" sz="1400">
                          <a:effectLst/>
                          <a:latin typeface="Arial" panose="020B0604020202020204" pitchFamily="34" charset="0"/>
                          <a:ea typeface="Times New Roman" panose="02020603050405020304" pitchFamily="18" charset="0"/>
                          <a:cs typeface="Times New Roman" panose="02020603050405020304" pitchFamily="18" charset="0"/>
                        </a:rPr>
                        <a:t>22.5%</a:t>
                      </a:r>
                    </a:p>
                  </a:txBody>
                  <a:tcPr marL="68580" marR="68580" marT="0" marB="0"/>
                </a:tc>
                <a:tc>
                  <a:txBody>
                    <a:bodyPr/>
                    <a:lstStyle/>
                    <a:p>
                      <a:pPr algn="ctr">
                        <a:lnSpc>
                          <a:spcPct val="120000"/>
                        </a:lnSpc>
                        <a:spcBef>
                          <a:spcPts val="200"/>
                        </a:spcBef>
                        <a:spcAft>
                          <a:spcPts val="200"/>
                        </a:spcAft>
                        <a:buNone/>
                      </a:pPr>
                      <a:r>
                        <a:rPr lang="en-GB" sz="1400">
                          <a:effectLst/>
                          <a:latin typeface="Arial" panose="020B0604020202020204" pitchFamily="34" charset="0"/>
                          <a:ea typeface="Times New Roman" panose="02020603050405020304" pitchFamily="18" charset="0"/>
                          <a:cs typeface="Times New Roman" panose="02020603050405020304" pitchFamily="18" charset="0"/>
                        </a:rPr>
                        <a:t>30%</a:t>
                      </a:r>
                    </a:p>
                  </a:txBody>
                  <a:tcPr marL="68580" marR="68580" marT="0" marB="0"/>
                </a:tc>
                <a:tc>
                  <a:txBody>
                    <a:bodyPr/>
                    <a:lstStyle/>
                    <a:p>
                      <a:pPr algn="ctr">
                        <a:lnSpc>
                          <a:spcPct val="120000"/>
                        </a:lnSpc>
                        <a:spcBef>
                          <a:spcPts val="200"/>
                        </a:spcBef>
                        <a:spcAft>
                          <a:spcPts val="200"/>
                        </a:spcAft>
                        <a:buNone/>
                      </a:pPr>
                      <a:r>
                        <a:rPr lang="en-GB" sz="1400">
                          <a:effectLst/>
                          <a:latin typeface="Arial" panose="020B0604020202020204" pitchFamily="34" charset="0"/>
                          <a:ea typeface="Times New Roman" panose="02020603050405020304" pitchFamily="18" charset="0"/>
                          <a:cs typeface="Times New Roman" panose="02020603050405020304" pitchFamily="18" charset="0"/>
                        </a:rPr>
                        <a:t>30%</a:t>
                      </a:r>
                    </a:p>
                  </a:txBody>
                  <a:tcPr marL="68580" marR="68580" marT="0" marB="0"/>
                </a:tc>
                <a:extLst>
                  <a:ext uri="{0D108BD9-81ED-4DB2-BD59-A6C34878D82A}">
                    <a16:rowId xmlns:a16="http://schemas.microsoft.com/office/drawing/2014/main" val="800093846"/>
                  </a:ext>
                </a:extLst>
              </a:tr>
              <a:tr h="133992">
                <a:tc>
                  <a:txBody>
                    <a:bodyPr/>
                    <a:lstStyle/>
                    <a:p>
                      <a:pPr>
                        <a:lnSpc>
                          <a:spcPct val="120000"/>
                        </a:lnSpc>
                        <a:spcBef>
                          <a:spcPts val="200"/>
                        </a:spcBef>
                        <a:spcAft>
                          <a:spcPts val="200"/>
                        </a:spcAft>
                        <a:buNone/>
                      </a:pPr>
                      <a:r>
                        <a:rPr lang="en-GB" sz="1400">
                          <a:effectLst/>
                          <a:latin typeface="Arial" panose="020B0604020202020204" pitchFamily="34" charset="0"/>
                          <a:ea typeface="Times New Roman" panose="02020603050405020304" pitchFamily="18" charset="0"/>
                          <a:cs typeface="Times New Roman" panose="02020603050405020304" pitchFamily="18" charset="0"/>
                        </a:rPr>
                        <a:t>CAPTEM</a:t>
                      </a:r>
                    </a:p>
                  </a:txBody>
                  <a:tcPr marL="68580" marR="68580" marT="0" marB="0" anchor="ctr"/>
                </a:tc>
                <a:tc>
                  <a:txBody>
                    <a:bodyPr/>
                    <a:lstStyle/>
                    <a:p>
                      <a:pPr algn="ctr">
                        <a:lnSpc>
                          <a:spcPct val="120000"/>
                        </a:lnSpc>
                        <a:spcBef>
                          <a:spcPts val="200"/>
                        </a:spcBef>
                        <a:spcAft>
                          <a:spcPts val="200"/>
                        </a:spcAft>
                        <a:buNone/>
                      </a:pPr>
                      <a:r>
                        <a:rPr lang="en-GB" sz="1400">
                          <a:effectLst/>
                          <a:latin typeface="Arial" panose="020B0604020202020204" pitchFamily="34" charset="0"/>
                          <a:ea typeface="Times New Roman" panose="02020603050405020304" pitchFamily="18" charset="0"/>
                          <a:cs typeface="Times New Roman" panose="02020603050405020304" pitchFamily="18" charset="0"/>
                        </a:rPr>
                        <a:t>22.5%</a:t>
                      </a:r>
                    </a:p>
                  </a:txBody>
                  <a:tcPr marL="68580" marR="68580" marT="0" marB="0" anchor="ctr"/>
                </a:tc>
                <a:tc>
                  <a:txBody>
                    <a:bodyPr/>
                    <a:lstStyle/>
                    <a:p>
                      <a:pPr algn="ctr">
                        <a:lnSpc>
                          <a:spcPct val="120000"/>
                        </a:lnSpc>
                        <a:spcBef>
                          <a:spcPts val="200"/>
                        </a:spcBef>
                        <a:spcAft>
                          <a:spcPts val="200"/>
                        </a:spcAft>
                        <a:buNone/>
                      </a:pPr>
                      <a:r>
                        <a:rPr lang="en-GB" sz="1400">
                          <a:effectLst/>
                          <a:latin typeface="Arial" panose="020B0604020202020204" pitchFamily="34" charset="0"/>
                          <a:ea typeface="Times New Roman" panose="02020603050405020304" pitchFamily="18" charset="0"/>
                          <a:cs typeface="Times New Roman" panose="02020603050405020304" pitchFamily="18" charset="0"/>
                        </a:rPr>
                        <a:t>22.5%</a:t>
                      </a:r>
                    </a:p>
                  </a:txBody>
                  <a:tcPr marL="68580" marR="68580" marT="0" marB="0"/>
                </a:tc>
                <a:tc>
                  <a:txBody>
                    <a:bodyPr/>
                    <a:lstStyle/>
                    <a:p>
                      <a:pPr algn="ctr">
                        <a:lnSpc>
                          <a:spcPct val="120000"/>
                        </a:lnSpc>
                        <a:spcBef>
                          <a:spcPts val="200"/>
                        </a:spcBef>
                        <a:spcAft>
                          <a:spcPts val="200"/>
                        </a:spcAft>
                        <a:buNone/>
                      </a:pPr>
                      <a:r>
                        <a:rPr lang="en-GB" sz="1400">
                          <a:effectLst/>
                          <a:latin typeface="Arial" panose="020B0604020202020204" pitchFamily="34" charset="0"/>
                          <a:ea typeface="Times New Roman" panose="02020603050405020304" pitchFamily="18" charset="0"/>
                          <a:cs typeface="Times New Roman" panose="02020603050405020304" pitchFamily="18" charset="0"/>
                        </a:rPr>
                        <a:t>30%</a:t>
                      </a:r>
                    </a:p>
                  </a:txBody>
                  <a:tcPr marL="68580" marR="68580" marT="0" marB="0"/>
                </a:tc>
                <a:tc>
                  <a:txBody>
                    <a:bodyPr/>
                    <a:lstStyle/>
                    <a:p>
                      <a:pPr algn="ctr">
                        <a:lnSpc>
                          <a:spcPct val="120000"/>
                        </a:lnSpc>
                        <a:spcBef>
                          <a:spcPts val="200"/>
                        </a:spcBef>
                        <a:spcAft>
                          <a:spcPts val="200"/>
                        </a:spcAft>
                        <a:buNone/>
                      </a:pPr>
                      <a:r>
                        <a:rPr lang="en-GB" sz="1400">
                          <a:effectLst/>
                          <a:latin typeface="Arial" panose="020B0604020202020204" pitchFamily="34" charset="0"/>
                          <a:ea typeface="Times New Roman" panose="02020603050405020304" pitchFamily="18" charset="0"/>
                          <a:cs typeface="Times New Roman" panose="02020603050405020304" pitchFamily="18" charset="0"/>
                        </a:rPr>
                        <a:t>30%</a:t>
                      </a:r>
                    </a:p>
                  </a:txBody>
                  <a:tcPr marL="68580" marR="68580" marT="0" marB="0"/>
                </a:tc>
                <a:extLst>
                  <a:ext uri="{0D108BD9-81ED-4DB2-BD59-A6C34878D82A}">
                    <a16:rowId xmlns:a16="http://schemas.microsoft.com/office/drawing/2014/main" val="513995819"/>
                  </a:ext>
                </a:extLst>
              </a:tr>
              <a:tr h="133992">
                <a:tc>
                  <a:txBody>
                    <a:bodyPr/>
                    <a:lstStyle/>
                    <a:p>
                      <a:pPr>
                        <a:lnSpc>
                          <a:spcPct val="120000"/>
                        </a:lnSpc>
                        <a:spcBef>
                          <a:spcPts val="200"/>
                        </a:spcBef>
                        <a:spcAft>
                          <a:spcPts val="200"/>
                        </a:spcAft>
                        <a:buNone/>
                      </a:pPr>
                      <a:r>
                        <a:rPr lang="en-GB" sz="1400">
                          <a:effectLst/>
                          <a:latin typeface="Arial" panose="020B0604020202020204" pitchFamily="34" charset="0"/>
                          <a:ea typeface="Times New Roman" panose="02020603050405020304" pitchFamily="18" charset="0"/>
                          <a:cs typeface="Times New Roman" panose="02020603050405020304" pitchFamily="18" charset="0"/>
                        </a:rPr>
                        <a:t>FOLFOX</a:t>
                      </a:r>
                    </a:p>
                  </a:txBody>
                  <a:tcPr marL="68580" marR="68580" marT="0" marB="0" anchor="ctr"/>
                </a:tc>
                <a:tc>
                  <a:txBody>
                    <a:bodyPr/>
                    <a:lstStyle/>
                    <a:p>
                      <a:pPr algn="ctr">
                        <a:lnSpc>
                          <a:spcPct val="120000"/>
                        </a:lnSpc>
                        <a:spcBef>
                          <a:spcPts val="200"/>
                        </a:spcBef>
                        <a:spcAft>
                          <a:spcPts val="200"/>
                        </a:spcAft>
                        <a:buNone/>
                      </a:pPr>
                      <a:r>
                        <a:rPr lang="en-GB" sz="1400">
                          <a:effectLst/>
                          <a:latin typeface="Arial" panose="020B0604020202020204" pitchFamily="34" charset="0"/>
                          <a:ea typeface="Times New Roman" panose="02020603050405020304" pitchFamily="18" charset="0"/>
                          <a:cs typeface="Times New Roman" panose="02020603050405020304" pitchFamily="18" charset="0"/>
                        </a:rPr>
                        <a:t>22.5%</a:t>
                      </a:r>
                    </a:p>
                  </a:txBody>
                  <a:tcPr marL="68580" marR="68580" marT="0" marB="0" anchor="ctr"/>
                </a:tc>
                <a:tc>
                  <a:txBody>
                    <a:bodyPr/>
                    <a:lstStyle/>
                    <a:p>
                      <a:pPr algn="ctr">
                        <a:lnSpc>
                          <a:spcPct val="120000"/>
                        </a:lnSpc>
                        <a:spcBef>
                          <a:spcPts val="200"/>
                        </a:spcBef>
                        <a:spcAft>
                          <a:spcPts val="200"/>
                        </a:spcAft>
                        <a:buNone/>
                      </a:pPr>
                      <a:r>
                        <a:rPr lang="en-GB" sz="1400">
                          <a:effectLst/>
                          <a:latin typeface="Arial" panose="020B0604020202020204" pitchFamily="34" charset="0"/>
                          <a:ea typeface="Times New Roman" panose="02020603050405020304" pitchFamily="18" charset="0"/>
                          <a:cs typeface="Times New Roman" panose="02020603050405020304" pitchFamily="18" charset="0"/>
                        </a:rPr>
                        <a:t>22.5%</a:t>
                      </a:r>
                    </a:p>
                  </a:txBody>
                  <a:tcPr marL="68580" marR="68580" marT="0" marB="0" anchor="ctr"/>
                </a:tc>
                <a:tc>
                  <a:txBody>
                    <a:bodyPr/>
                    <a:lstStyle/>
                    <a:p>
                      <a:pPr algn="ctr">
                        <a:lnSpc>
                          <a:spcPct val="120000"/>
                        </a:lnSpc>
                        <a:spcBef>
                          <a:spcPts val="200"/>
                        </a:spcBef>
                        <a:spcAft>
                          <a:spcPts val="200"/>
                        </a:spcAft>
                        <a:buNone/>
                      </a:pPr>
                      <a:r>
                        <a:rPr lang="en-GB" sz="1400">
                          <a:effectLst/>
                          <a:latin typeface="Arial" panose="020B0604020202020204" pitchFamily="34" charset="0"/>
                          <a:ea typeface="Times New Roman" panose="02020603050405020304" pitchFamily="18" charset="0"/>
                          <a:cs typeface="Times New Roman" panose="02020603050405020304" pitchFamily="18" charset="0"/>
                        </a:rPr>
                        <a:t>30%</a:t>
                      </a:r>
                    </a:p>
                  </a:txBody>
                  <a:tcPr marL="68580" marR="68580" marT="0" marB="0" anchor="ctr"/>
                </a:tc>
                <a:tc>
                  <a:txBody>
                    <a:bodyPr/>
                    <a:lstStyle/>
                    <a:p>
                      <a:pPr algn="ctr">
                        <a:lnSpc>
                          <a:spcPct val="120000"/>
                        </a:lnSpc>
                        <a:spcBef>
                          <a:spcPts val="200"/>
                        </a:spcBef>
                        <a:spcAft>
                          <a:spcPts val="200"/>
                        </a:spcAft>
                        <a:buNone/>
                      </a:pPr>
                      <a:r>
                        <a:rPr lang="en-GB" sz="1400">
                          <a:effectLst/>
                          <a:latin typeface="Arial" panose="020B0604020202020204" pitchFamily="34" charset="0"/>
                          <a:ea typeface="Times New Roman" panose="02020603050405020304" pitchFamily="18" charset="0"/>
                          <a:cs typeface="Times New Roman" panose="02020603050405020304" pitchFamily="18" charset="0"/>
                        </a:rPr>
                        <a:t>30%</a:t>
                      </a:r>
                    </a:p>
                  </a:txBody>
                  <a:tcPr marL="68580" marR="68580" marT="0" marB="0" anchor="ctr"/>
                </a:tc>
                <a:extLst>
                  <a:ext uri="{0D108BD9-81ED-4DB2-BD59-A6C34878D82A}">
                    <a16:rowId xmlns:a16="http://schemas.microsoft.com/office/drawing/2014/main" val="1853635110"/>
                  </a:ext>
                </a:extLst>
              </a:tr>
            </a:tbl>
          </a:graphicData>
        </a:graphic>
      </p:graphicFrame>
      <p:graphicFrame>
        <p:nvGraphicFramePr>
          <p:cNvPr id="14" name="Table 13">
            <a:extLst>
              <a:ext uri="{FF2B5EF4-FFF2-40B4-BE49-F238E27FC236}">
                <a16:creationId xmlns:a16="http://schemas.microsoft.com/office/drawing/2014/main" id="{44A1DA7D-90CB-5566-2458-E612237870C3}"/>
              </a:ext>
            </a:extLst>
          </p:cNvPr>
          <p:cNvGraphicFramePr>
            <a:graphicFrameLocks noGrp="1"/>
          </p:cNvGraphicFramePr>
          <p:nvPr>
            <p:extLst>
              <p:ext uri="{D42A27DB-BD31-4B8C-83A1-F6EECF244321}">
                <p14:modId xmlns:p14="http://schemas.microsoft.com/office/powerpoint/2010/main" val="3915776016"/>
              </p:ext>
            </p:extLst>
          </p:nvPr>
        </p:nvGraphicFramePr>
        <p:xfrm>
          <a:off x="145668" y="3632096"/>
          <a:ext cx="11900664" cy="2015527"/>
        </p:xfrm>
        <a:graphic>
          <a:graphicData uri="http://schemas.openxmlformats.org/drawingml/2006/table">
            <a:tbl>
              <a:tblPr firstRow="1" bandRow="1">
                <a:tableStyleId>{5C22544A-7EE6-4342-B048-85BDC9FD1C3A}</a:tableStyleId>
              </a:tblPr>
              <a:tblGrid>
                <a:gridCol w="1199512">
                  <a:extLst>
                    <a:ext uri="{9D8B030D-6E8A-4147-A177-3AD203B41FA5}">
                      <a16:colId xmlns:a16="http://schemas.microsoft.com/office/drawing/2014/main" val="605887135"/>
                    </a:ext>
                  </a:extLst>
                </a:gridCol>
                <a:gridCol w="1368323">
                  <a:extLst>
                    <a:ext uri="{9D8B030D-6E8A-4147-A177-3AD203B41FA5}">
                      <a16:colId xmlns:a16="http://schemas.microsoft.com/office/drawing/2014/main" val="3675038700"/>
                    </a:ext>
                  </a:extLst>
                </a:gridCol>
                <a:gridCol w="847725">
                  <a:extLst>
                    <a:ext uri="{9D8B030D-6E8A-4147-A177-3AD203B41FA5}">
                      <a16:colId xmlns:a16="http://schemas.microsoft.com/office/drawing/2014/main" val="2469028204"/>
                    </a:ext>
                  </a:extLst>
                </a:gridCol>
                <a:gridCol w="942975">
                  <a:extLst>
                    <a:ext uri="{9D8B030D-6E8A-4147-A177-3AD203B41FA5}">
                      <a16:colId xmlns:a16="http://schemas.microsoft.com/office/drawing/2014/main" val="968564229"/>
                    </a:ext>
                  </a:extLst>
                </a:gridCol>
                <a:gridCol w="1143000">
                  <a:extLst>
                    <a:ext uri="{9D8B030D-6E8A-4147-A177-3AD203B41FA5}">
                      <a16:colId xmlns:a16="http://schemas.microsoft.com/office/drawing/2014/main" val="3511749781"/>
                    </a:ext>
                  </a:extLst>
                </a:gridCol>
                <a:gridCol w="1304925">
                  <a:extLst>
                    <a:ext uri="{9D8B030D-6E8A-4147-A177-3AD203B41FA5}">
                      <a16:colId xmlns:a16="http://schemas.microsoft.com/office/drawing/2014/main" val="313101292"/>
                    </a:ext>
                  </a:extLst>
                </a:gridCol>
                <a:gridCol w="742950">
                  <a:extLst>
                    <a:ext uri="{9D8B030D-6E8A-4147-A177-3AD203B41FA5}">
                      <a16:colId xmlns:a16="http://schemas.microsoft.com/office/drawing/2014/main" val="1239262638"/>
                    </a:ext>
                  </a:extLst>
                </a:gridCol>
                <a:gridCol w="1152525">
                  <a:extLst>
                    <a:ext uri="{9D8B030D-6E8A-4147-A177-3AD203B41FA5}">
                      <a16:colId xmlns:a16="http://schemas.microsoft.com/office/drawing/2014/main" val="1753477030"/>
                    </a:ext>
                  </a:extLst>
                </a:gridCol>
                <a:gridCol w="1276350">
                  <a:extLst>
                    <a:ext uri="{9D8B030D-6E8A-4147-A177-3AD203B41FA5}">
                      <a16:colId xmlns:a16="http://schemas.microsoft.com/office/drawing/2014/main" val="1657447045"/>
                    </a:ext>
                  </a:extLst>
                </a:gridCol>
                <a:gridCol w="724282">
                  <a:extLst>
                    <a:ext uri="{9D8B030D-6E8A-4147-A177-3AD203B41FA5}">
                      <a16:colId xmlns:a16="http://schemas.microsoft.com/office/drawing/2014/main" val="4239760505"/>
                    </a:ext>
                  </a:extLst>
                </a:gridCol>
                <a:gridCol w="1198097">
                  <a:extLst>
                    <a:ext uri="{9D8B030D-6E8A-4147-A177-3AD203B41FA5}">
                      <a16:colId xmlns:a16="http://schemas.microsoft.com/office/drawing/2014/main" val="2200979818"/>
                    </a:ext>
                  </a:extLst>
                </a:gridCol>
              </a:tblGrid>
              <a:tr h="183432">
                <a:tc rowSpan="2">
                  <a:txBody>
                    <a:bodyPr/>
                    <a:lstStyle/>
                    <a:p>
                      <a:pPr>
                        <a:lnSpc>
                          <a:spcPct val="100000"/>
                        </a:lnSpc>
                        <a:spcBef>
                          <a:spcPts val="0"/>
                        </a:spcBef>
                        <a:spcAft>
                          <a:spcPts val="0"/>
                        </a:spcAft>
                        <a:buNone/>
                      </a:pPr>
                      <a:r>
                        <a:rPr lang="en-GB" sz="1400" b="1">
                          <a:solidFill>
                            <a:srgbClr val="FFFFFF"/>
                          </a:solidFill>
                          <a:effectLst/>
                          <a:latin typeface="Arial" panose="020B0604020202020204" pitchFamily="34" charset="0"/>
                          <a:ea typeface="Times New Roman" panose="02020603050405020304" pitchFamily="18" charset="0"/>
                          <a:cs typeface="Times New Roman" panose="02020603050405020304" pitchFamily="18" charset="0"/>
                        </a:rPr>
                        <a:t>Subsequent treatment</a:t>
                      </a:r>
                    </a:p>
                  </a:txBody>
                  <a:tcPr marL="68580" marR="68580" marT="0" marB="0" anchor="ctr"/>
                </a:tc>
                <a:tc gridSpan="4">
                  <a:txBody>
                    <a:bodyPr/>
                    <a:lstStyle/>
                    <a:p>
                      <a:pPr algn="ctr">
                        <a:lnSpc>
                          <a:spcPct val="120000"/>
                        </a:lnSpc>
                        <a:spcBef>
                          <a:spcPts val="200"/>
                        </a:spcBef>
                        <a:spcAft>
                          <a:spcPts val="200"/>
                        </a:spcAft>
                        <a:buNone/>
                      </a:pPr>
                      <a:r>
                        <a:rPr lang="en-GB" sz="1600" b="1" err="1">
                          <a:solidFill>
                            <a:srgbClr val="FFFFFF"/>
                          </a:solidFill>
                          <a:effectLst/>
                          <a:latin typeface="Arial" panose="020B0604020202020204" pitchFamily="34" charset="0"/>
                          <a:ea typeface="Times New Roman" panose="02020603050405020304" pitchFamily="18" charset="0"/>
                          <a:cs typeface="Times New Roman" panose="02020603050405020304" pitchFamily="18" charset="0"/>
                        </a:rPr>
                        <a:t>pNETs</a:t>
                      </a:r>
                      <a:endParaRPr lang="en-GB" sz="1600" b="1">
                        <a:solidFill>
                          <a:srgbClr val="FFFFFF"/>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tc hMerge="1">
                  <a:txBody>
                    <a:bodyPr/>
                    <a:lstStyle/>
                    <a:p>
                      <a:endParaRPr lang="en-GB"/>
                    </a:p>
                  </a:txBody>
                  <a:tcPr/>
                </a:tc>
                <a:tc hMerge="1">
                  <a:txBody>
                    <a:bodyPr/>
                    <a:lstStyle/>
                    <a:p>
                      <a:endParaRPr lang="en-GB"/>
                    </a:p>
                  </a:txBody>
                  <a:tcPr/>
                </a:tc>
                <a:tc hMerge="1">
                  <a:txBody>
                    <a:bodyPr/>
                    <a:lstStyle/>
                    <a:p>
                      <a:endParaRPr lang="en-GB"/>
                    </a:p>
                  </a:txBody>
                  <a:tcPr/>
                </a:tc>
                <a:tc gridSpan="3">
                  <a:txBody>
                    <a:bodyPr/>
                    <a:lstStyle/>
                    <a:p>
                      <a:pPr algn="ctr">
                        <a:lnSpc>
                          <a:spcPct val="120000"/>
                        </a:lnSpc>
                        <a:spcBef>
                          <a:spcPts val="200"/>
                        </a:spcBef>
                        <a:spcAft>
                          <a:spcPts val="200"/>
                        </a:spcAft>
                        <a:buNone/>
                      </a:pPr>
                      <a:r>
                        <a:rPr lang="en-GB" sz="1600" b="1">
                          <a:solidFill>
                            <a:srgbClr val="FFFFFF"/>
                          </a:solidFill>
                          <a:effectLst/>
                          <a:latin typeface="Arial" panose="020B0604020202020204" pitchFamily="34" charset="0"/>
                          <a:ea typeface="Times New Roman" panose="02020603050405020304" pitchFamily="18" charset="0"/>
                          <a:cs typeface="Times New Roman" panose="02020603050405020304" pitchFamily="18" charset="0"/>
                        </a:rPr>
                        <a:t>epNETs, without lung</a:t>
                      </a:r>
                    </a:p>
                  </a:txBody>
                  <a:tcPr marL="68580" marR="68580" marT="0" marB="0" anchor="ctr"/>
                </a:tc>
                <a:tc hMerge="1">
                  <a:txBody>
                    <a:bodyPr/>
                    <a:lstStyle/>
                    <a:p>
                      <a:endParaRPr lang="en-GB"/>
                    </a:p>
                  </a:txBody>
                  <a:tcPr/>
                </a:tc>
                <a:tc hMerge="1">
                  <a:txBody>
                    <a:bodyPr/>
                    <a:lstStyle/>
                    <a:p>
                      <a:endParaRPr lang="en-GB"/>
                    </a:p>
                  </a:txBody>
                  <a:tcPr/>
                </a:tc>
                <a:tc gridSpan="3">
                  <a:txBody>
                    <a:bodyPr/>
                    <a:lstStyle/>
                    <a:p>
                      <a:pPr algn="ctr">
                        <a:lnSpc>
                          <a:spcPct val="120000"/>
                        </a:lnSpc>
                        <a:spcBef>
                          <a:spcPts val="200"/>
                        </a:spcBef>
                        <a:spcAft>
                          <a:spcPts val="200"/>
                        </a:spcAft>
                        <a:buNone/>
                      </a:pPr>
                      <a:r>
                        <a:rPr lang="en-GB" sz="1600" b="1">
                          <a:solidFill>
                            <a:srgbClr val="FFFFFF"/>
                          </a:solidFill>
                          <a:effectLst/>
                          <a:latin typeface="Arial" panose="020B0604020202020204" pitchFamily="34" charset="0"/>
                          <a:ea typeface="Times New Roman" panose="02020603050405020304" pitchFamily="18" charset="0"/>
                          <a:cs typeface="Times New Roman" panose="02020603050405020304" pitchFamily="18" charset="0"/>
                        </a:rPr>
                        <a:t>Lung NETs</a:t>
                      </a:r>
                    </a:p>
                  </a:txBody>
                  <a:tcPr marL="68580" marR="68580" marT="0" marB="0" anchor="ct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1566139610"/>
                  </a:ext>
                </a:extLst>
              </a:tr>
              <a:tr h="587473">
                <a:tc vMerge="1">
                  <a:txBody>
                    <a:bodyPr/>
                    <a:lstStyle/>
                    <a:p>
                      <a:endParaRPr lang="en-GB"/>
                    </a:p>
                  </a:txBody>
                  <a:tcPr/>
                </a:tc>
                <a:tc>
                  <a:txBody>
                    <a:bodyPr/>
                    <a:lstStyle/>
                    <a:p>
                      <a:pPr algn="ctr">
                        <a:lnSpc>
                          <a:spcPct val="120000"/>
                        </a:lnSpc>
                        <a:spcBef>
                          <a:spcPts val="200"/>
                        </a:spcBef>
                        <a:spcAft>
                          <a:spcPts val="200"/>
                        </a:spcAft>
                        <a:buNone/>
                      </a:pPr>
                      <a:r>
                        <a:rPr lang="en-GB" sz="1400" b="1" err="1">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Cabozantinib</a:t>
                      </a:r>
                      <a:endParaRPr lang="en-GB" sz="1400" b="1">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20000"/>
                        </a:lnSpc>
                        <a:spcBef>
                          <a:spcPts val="200"/>
                        </a:spcBef>
                        <a:spcAft>
                          <a:spcPts val="200"/>
                        </a:spcAft>
                        <a:buNone/>
                      </a:pPr>
                      <a:r>
                        <a:rPr lang="en-GB" sz="1400" b="1">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BSC</a:t>
                      </a:r>
                    </a:p>
                  </a:txBody>
                  <a:tcPr marL="68580" marR="68580" marT="0" marB="0" anchor="ctr"/>
                </a:tc>
                <a:tc>
                  <a:txBody>
                    <a:bodyPr/>
                    <a:lstStyle/>
                    <a:p>
                      <a:pPr algn="ctr">
                        <a:lnSpc>
                          <a:spcPct val="120000"/>
                        </a:lnSpc>
                        <a:spcBef>
                          <a:spcPts val="200"/>
                        </a:spcBef>
                        <a:spcAft>
                          <a:spcPts val="200"/>
                        </a:spcAft>
                        <a:buNone/>
                      </a:pPr>
                      <a:r>
                        <a:rPr lang="en-GB" sz="1400" b="1">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Sunitinib</a:t>
                      </a:r>
                    </a:p>
                  </a:txBody>
                  <a:tcPr marL="68580" marR="68580" marT="0" marB="0" anchor="ctr"/>
                </a:tc>
                <a:tc>
                  <a:txBody>
                    <a:bodyPr/>
                    <a:lstStyle/>
                    <a:p>
                      <a:pPr algn="ctr">
                        <a:lnSpc>
                          <a:spcPct val="120000"/>
                        </a:lnSpc>
                        <a:spcBef>
                          <a:spcPts val="200"/>
                        </a:spcBef>
                        <a:spcAft>
                          <a:spcPts val="200"/>
                        </a:spcAft>
                        <a:buNone/>
                      </a:pPr>
                      <a:r>
                        <a:rPr lang="en-GB" sz="1400" b="1">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Everolimus</a:t>
                      </a:r>
                    </a:p>
                  </a:txBody>
                  <a:tcPr marL="68580" marR="68580" marT="0" marB="0" anchor="ctr"/>
                </a:tc>
                <a:tc>
                  <a:txBody>
                    <a:bodyPr/>
                    <a:lstStyle/>
                    <a:p>
                      <a:pPr algn="ctr">
                        <a:lnSpc>
                          <a:spcPct val="120000"/>
                        </a:lnSpc>
                        <a:spcBef>
                          <a:spcPts val="200"/>
                        </a:spcBef>
                        <a:spcAft>
                          <a:spcPts val="200"/>
                        </a:spcAft>
                        <a:buNone/>
                      </a:pPr>
                      <a:r>
                        <a:rPr lang="en-GB" sz="1400" b="1">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Cabozantinib</a:t>
                      </a:r>
                    </a:p>
                  </a:txBody>
                  <a:tcPr marL="68580" marR="68580" marT="0" marB="0" anchor="ctr"/>
                </a:tc>
                <a:tc>
                  <a:txBody>
                    <a:bodyPr/>
                    <a:lstStyle/>
                    <a:p>
                      <a:pPr algn="ctr">
                        <a:lnSpc>
                          <a:spcPct val="120000"/>
                        </a:lnSpc>
                        <a:spcBef>
                          <a:spcPts val="200"/>
                        </a:spcBef>
                        <a:spcAft>
                          <a:spcPts val="200"/>
                        </a:spcAft>
                        <a:buNone/>
                      </a:pPr>
                      <a:r>
                        <a:rPr lang="en-GB" sz="1400" b="1">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BSC</a:t>
                      </a:r>
                    </a:p>
                  </a:txBody>
                  <a:tcPr marL="68580" marR="68580" marT="0" marB="0" anchor="ctr"/>
                </a:tc>
                <a:tc>
                  <a:txBody>
                    <a:bodyPr/>
                    <a:lstStyle/>
                    <a:p>
                      <a:pPr algn="ctr">
                        <a:lnSpc>
                          <a:spcPct val="120000"/>
                        </a:lnSpc>
                        <a:spcBef>
                          <a:spcPts val="200"/>
                        </a:spcBef>
                        <a:spcAft>
                          <a:spcPts val="200"/>
                        </a:spcAft>
                        <a:buNone/>
                      </a:pPr>
                      <a:r>
                        <a:rPr lang="en-GB" sz="1400" b="1">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Everolimus</a:t>
                      </a:r>
                    </a:p>
                  </a:txBody>
                  <a:tcPr marL="68580" marR="68580" marT="0" marB="0" anchor="ctr"/>
                </a:tc>
                <a:tc>
                  <a:txBody>
                    <a:bodyPr/>
                    <a:lstStyle/>
                    <a:p>
                      <a:pPr algn="ctr">
                        <a:lnSpc>
                          <a:spcPct val="120000"/>
                        </a:lnSpc>
                        <a:spcBef>
                          <a:spcPts val="200"/>
                        </a:spcBef>
                        <a:spcAft>
                          <a:spcPts val="200"/>
                        </a:spcAft>
                        <a:buNone/>
                      </a:pPr>
                      <a:r>
                        <a:rPr lang="en-GB" sz="1400" b="1">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Cabozantinib</a:t>
                      </a:r>
                    </a:p>
                  </a:txBody>
                  <a:tcPr marL="68580" marR="68580" marT="0" marB="0" anchor="ctr"/>
                </a:tc>
                <a:tc>
                  <a:txBody>
                    <a:bodyPr/>
                    <a:lstStyle/>
                    <a:p>
                      <a:pPr algn="ctr">
                        <a:lnSpc>
                          <a:spcPct val="120000"/>
                        </a:lnSpc>
                        <a:spcBef>
                          <a:spcPts val="200"/>
                        </a:spcBef>
                        <a:spcAft>
                          <a:spcPts val="200"/>
                        </a:spcAft>
                        <a:buNone/>
                      </a:pPr>
                      <a:r>
                        <a:rPr lang="en-GB" sz="1400" b="1">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BSC</a:t>
                      </a:r>
                    </a:p>
                  </a:txBody>
                  <a:tcPr marL="68580" marR="68580" marT="0" marB="0" anchor="ctr"/>
                </a:tc>
                <a:tc>
                  <a:txBody>
                    <a:bodyPr/>
                    <a:lstStyle/>
                    <a:p>
                      <a:pPr algn="ctr">
                        <a:lnSpc>
                          <a:spcPct val="120000"/>
                        </a:lnSpc>
                        <a:spcBef>
                          <a:spcPts val="200"/>
                        </a:spcBef>
                        <a:spcAft>
                          <a:spcPts val="200"/>
                        </a:spcAft>
                        <a:buNone/>
                      </a:pPr>
                      <a:r>
                        <a:rPr lang="en-GB" sz="1400" b="1">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Everolimus</a:t>
                      </a:r>
                    </a:p>
                  </a:txBody>
                  <a:tcPr marL="68580" marR="68580" marT="0" marB="0" anchor="ctr"/>
                </a:tc>
                <a:extLst>
                  <a:ext uri="{0D108BD9-81ED-4DB2-BD59-A6C34878D82A}">
                    <a16:rowId xmlns:a16="http://schemas.microsoft.com/office/drawing/2014/main" val="2467206130"/>
                  </a:ext>
                </a:extLst>
              </a:tr>
              <a:tr h="199325">
                <a:tc>
                  <a:txBody>
                    <a:bodyPr/>
                    <a:lstStyle/>
                    <a:p>
                      <a:pPr>
                        <a:lnSpc>
                          <a:spcPct val="120000"/>
                        </a:lnSpc>
                        <a:spcBef>
                          <a:spcPts val="200"/>
                        </a:spcBef>
                        <a:spcAft>
                          <a:spcPts val="200"/>
                        </a:spcAft>
                        <a:buNone/>
                      </a:pPr>
                      <a:r>
                        <a:rPr lang="en-GB" sz="140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Sunitinib</a:t>
                      </a:r>
                    </a:p>
                  </a:txBody>
                  <a:tcPr marL="68580" marR="68580" marT="0" marB="0" anchor="ctr"/>
                </a:tc>
                <a:tc>
                  <a:txBody>
                    <a:bodyPr/>
                    <a:lstStyle/>
                    <a:p>
                      <a:pPr algn="ctr">
                        <a:lnSpc>
                          <a:spcPct val="120000"/>
                        </a:lnSpc>
                        <a:spcBef>
                          <a:spcPts val="200"/>
                        </a:spcBef>
                        <a:spcAft>
                          <a:spcPts val="200"/>
                        </a:spcAft>
                        <a:buNone/>
                      </a:pPr>
                      <a:r>
                        <a:rPr lang="en-GB" sz="1400">
                          <a:effectLst/>
                          <a:latin typeface="Arial" panose="020B0604020202020204" pitchFamily="34" charset="0"/>
                          <a:ea typeface="Times New Roman" panose="02020603050405020304" pitchFamily="18" charset="0"/>
                          <a:cs typeface="Times New Roman" panose="02020603050405020304" pitchFamily="18" charset="0"/>
                        </a:rPr>
                        <a:t>6.3%</a:t>
                      </a:r>
                    </a:p>
                  </a:txBody>
                  <a:tcPr marL="68580" marR="68580" marT="0" marB="0" anchor="ctr"/>
                </a:tc>
                <a:tc>
                  <a:txBody>
                    <a:bodyPr/>
                    <a:lstStyle/>
                    <a:p>
                      <a:pPr algn="ctr">
                        <a:lnSpc>
                          <a:spcPct val="120000"/>
                        </a:lnSpc>
                        <a:spcBef>
                          <a:spcPts val="200"/>
                        </a:spcBef>
                        <a:spcAft>
                          <a:spcPts val="200"/>
                        </a:spcAft>
                        <a:buNone/>
                      </a:pPr>
                      <a:r>
                        <a:rPr lang="en-GB" sz="1400">
                          <a:effectLst/>
                          <a:latin typeface="Arial" panose="020B0604020202020204" pitchFamily="34" charset="0"/>
                          <a:ea typeface="Times New Roman" panose="02020603050405020304" pitchFamily="18" charset="0"/>
                          <a:cs typeface="Times New Roman" panose="02020603050405020304" pitchFamily="18" charset="0"/>
                        </a:rPr>
                        <a:t>15.4%</a:t>
                      </a:r>
                    </a:p>
                  </a:txBody>
                  <a:tcPr marL="68580" marR="68580" marT="0" marB="0" anchor="ctr"/>
                </a:tc>
                <a:tc>
                  <a:txBody>
                    <a:bodyPr/>
                    <a:lstStyle/>
                    <a:p>
                      <a:pPr algn="ctr">
                        <a:lnSpc>
                          <a:spcPct val="120000"/>
                        </a:lnSpc>
                        <a:spcBef>
                          <a:spcPts val="200"/>
                        </a:spcBef>
                        <a:spcAft>
                          <a:spcPts val="200"/>
                        </a:spcAft>
                        <a:buNone/>
                      </a:pPr>
                      <a:r>
                        <a:rPr lang="en-GB" sz="1400">
                          <a:effectLst/>
                          <a:latin typeface="Arial" panose="020B0604020202020204" pitchFamily="34" charset="0"/>
                          <a:ea typeface="Times New Roman" panose="02020603050405020304" pitchFamily="18" charset="0"/>
                          <a:cs typeface="Times New Roman" panose="02020603050405020304" pitchFamily="18" charset="0"/>
                        </a:rPr>
                        <a:t>0%</a:t>
                      </a:r>
                    </a:p>
                  </a:txBody>
                  <a:tcPr marL="68580" marR="68580" marT="0" marB="0" anchor="ctr"/>
                </a:tc>
                <a:tc>
                  <a:txBody>
                    <a:bodyPr/>
                    <a:lstStyle/>
                    <a:p>
                      <a:pPr algn="ctr">
                        <a:lnSpc>
                          <a:spcPct val="120000"/>
                        </a:lnSpc>
                        <a:spcBef>
                          <a:spcPts val="200"/>
                        </a:spcBef>
                        <a:spcAft>
                          <a:spcPts val="200"/>
                        </a:spcAft>
                        <a:buNone/>
                      </a:pPr>
                      <a:r>
                        <a:rPr lang="en-GB" sz="1400">
                          <a:effectLst/>
                          <a:latin typeface="Arial" panose="020B0604020202020204" pitchFamily="34" charset="0"/>
                          <a:ea typeface="Times New Roman" panose="02020603050405020304" pitchFamily="18" charset="0"/>
                          <a:cs typeface="Times New Roman" panose="02020603050405020304" pitchFamily="18" charset="0"/>
                        </a:rPr>
                        <a:t>6.8%</a:t>
                      </a:r>
                    </a:p>
                  </a:txBody>
                  <a:tcPr marL="68580" marR="68580" marT="0" marB="0" anchor="ctr"/>
                </a:tc>
                <a:tc>
                  <a:txBody>
                    <a:bodyPr/>
                    <a:lstStyle/>
                    <a:p>
                      <a:pPr algn="ctr">
                        <a:lnSpc>
                          <a:spcPct val="120000"/>
                        </a:lnSpc>
                        <a:spcBef>
                          <a:spcPts val="200"/>
                        </a:spcBef>
                        <a:spcAft>
                          <a:spcPts val="200"/>
                        </a:spcAft>
                        <a:buNone/>
                      </a:pPr>
                      <a:r>
                        <a:rPr lang="en-GB" sz="1400">
                          <a:effectLst/>
                          <a:latin typeface="Arial" panose="020B0604020202020204" pitchFamily="34" charset="0"/>
                          <a:ea typeface="Times New Roman" panose="02020603050405020304" pitchFamily="18" charset="0"/>
                          <a:cs typeface="Times New Roman" panose="02020603050405020304" pitchFamily="18" charset="0"/>
                        </a:rPr>
                        <a:t>0%</a:t>
                      </a:r>
                    </a:p>
                  </a:txBody>
                  <a:tcPr marL="68580" marR="68580" marT="0" marB="0" anchor="ctr"/>
                </a:tc>
                <a:tc>
                  <a:txBody>
                    <a:bodyPr/>
                    <a:lstStyle/>
                    <a:p>
                      <a:pPr algn="ctr">
                        <a:lnSpc>
                          <a:spcPct val="120000"/>
                        </a:lnSpc>
                        <a:spcBef>
                          <a:spcPts val="200"/>
                        </a:spcBef>
                        <a:spcAft>
                          <a:spcPts val="200"/>
                        </a:spcAft>
                        <a:buNone/>
                      </a:pPr>
                      <a:r>
                        <a:rPr lang="en-GB" sz="1400">
                          <a:effectLst/>
                          <a:latin typeface="Arial" panose="020B0604020202020204" pitchFamily="34" charset="0"/>
                          <a:ea typeface="Times New Roman" panose="02020603050405020304" pitchFamily="18" charset="0"/>
                          <a:cs typeface="Times New Roman" panose="02020603050405020304" pitchFamily="18" charset="0"/>
                        </a:rPr>
                        <a:t>0%</a:t>
                      </a:r>
                    </a:p>
                  </a:txBody>
                  <a:tcPr marL="68580" marR="68580" marT="0" marB="0" anchor="ctr"/>
                </a:tc>
                <a:tc>
                  <a:txBody>
                    <a:bodyPr/>
                    <a:lstStyle/>
                    <a:p>
                      <a:pPr algn="ctr">
                        <a:lnSpc>
                          <a:spcPct val="120000"/>
                        </a:lnSpc>
                        <a:spcBef>
                          <a:spcPts val="200"/>
                        </a:spcBef>
                        <a:spcAft>
                          <a:spcPts val="200"/>
                        </a:spcAft>
                        <a:buNone/>
                      </a:pPr>
                      <a:r>
                        <a:rPr lang="en-GB" sz="1400">
                          <a:effectLst/>
                          <a:latin typeface="Arial" panose="020B0604020202020204" pitchFamily="34" charset="0"/>
                          <a:ea typeface="Times New Roman" panose="02020603050405020304" pitchFamily="18" charset="0"/>
                          <a:cs typeface="Times New Roman" panose="02020603050405020304" pitchFamily="18" charset="0"/>
                        </a:rPr>
                        <a:t>0%</a:t>
                      </a:r>
                    </a:p>
                  </a:txBody>
                  <a:tcPr marL="68580" marR="68580" marT="0" marB="0" anchor="ctr"/>
                </a:tc>
                <a:tc>
                  <a:txBody>
                    <a:bodyPr/>
                    <a:lstStyle/>
                    <a:p>
                      <a:pPr algn="ctr">
                        <a:lnSpc>
                          <a:spcPct val="120000"/>
                        </a:lnSpc>
                        <a:spcBef>
                          <a:spcPts val="200"/>
                        </a:spcBef>
                        <a:spcAft>
                          <a:spcPts val="200"/>
                        </a:spcAft>
                        <a:buNone/>
                      </a:pPr>
                      <a:r>
                        <a:rPr lang="en-GB" sz="1400">
                          <a:effectLst/>
                          <a:latin typeface="Arial" panose="020B0604020202020204" pitchFamily="34" charset="0"/>
                          <a:ea typeface="Times New Roman" panose="02020603050405020304" pitchFamily="18" charset="0"/>
                          <a:cs typeface="Times New Roman" panose="02020603050405020304" pitchFamily="18" charset="0"/>
                        </a:rPr>
                        <a:t>0%</a:t>
                      </a:r>
                    </a:p>
                  </a:txBody>
                  <a:tcPr marL="68580" marR="68580" marT="0" marB="0" anchor="ctr"/>
                </a:tc>
                <a:tc>
                  <a:txBody>
                    <a:bodyPr/>
                    <a:lstStyle/>
                    <a:p>
                      <a:pPr algn="ctr">
                        <a:lnSpc>
                          <a:spcPct val="120000"/>
                        </a:lnSpc>
                        <a:spcBef>
                          <a:spcPts val="200"/>
                        </a:spcBef>
                        <a:spcAft>
                          <a:spcPts val="200"/>
                        </a:spcAft>
                        <a:buNone/>
                      </a:pPr>
                      <a:r>
                        <a:rPr lang="en-GB" sz="1400">
                          <a:effectLst/>
                          <a:latin typeface="Arial" panose="020B0604020202020204" pitchFamily="34" charset="0"/>
                          <a:ea typeface="Times New Roman" panose="02020603050405020304" pitchFamily="18" charset="0"/>
                          <a:cs typeface="Times New Roman" panose="02020603050405020304" pitchFamily="18" charset="0"/>
                        </a:rPr>
                        <a:t>0%</a:t>
                      </a:r>
                    </a:p>
                  </a:txBody>
                  <a:tcPr marL="68580" marR="68580" marT="0" marB="0" anchor="ctr"/>
                </a:tc>
                <a:tc>
                  <a:txBody>
                    <a:bodyPr/>
                    <a:lstStyle/>
                    <a:p>
                      <a:pPr algn="ctr">
                        <a:lnSpc>
                          <a:spcPct val="120000"/>
                        </a:lnSpc>
                        <a:spcBef>
                          <a:spcPts val="200"/>
                        </a:spcBef>
                        <a:spcAft>
                          <a:spcPts val="200"/>
                        </a:spcAft>
                        <a:buNone/>
                      </a:pPr>
                      <a:r>
                        <a:rPr lang="en-GB" sz="1400">
                          <a:effectLst/>
                          <a:latin typeface="Arial" panose="020B0604020202020204" pitchFamily="34" charset="0"/>
                          <a:ea typeface="Times New Roman" panose="02020603050405020304" pitchFamily="18" charset="0"/>
                          <a:cs typeface="Times New Roman" panose="02020603050405020304" pitchFamily="18" charset="0"/>
                        </a:rPr>
                        <a:t>0%</a:t>
                      </a:r>
                    </a:p>
                  </a:txBody>
                  <a:tcPr marL="68580" marR="68580" marT="0" marB="0" anchor="ctr"/>
                </a:tc>
                <a:extLst>
                  <a:ext uri="{0D108BD9-81ED-4DB2-BD59-A6C34878D82A}">
                    <a16:rowId xmlns:a16="http://schemas.microsoft.com/office/drawing/2014/main" val="757264898"/>
                  </a:ext>
                </a:extLst>
              </a:tr>
              <a:tr h="219070">
                <a:tc>
                  <a:txBody>
                    <a:bodyPr/>
                    <a:lstStyle/>
                    <a:p>
                      <a:pPr>
                        <a:lnSpc>
                          <a:spcPct val="120000"/>
                        </a:lnSpc>
                        <a:spcBef>
                          <a:spcPts val="200"/>
                        </a:spcBef>
                        <a:spcAft>
                          <a:spcPts val="200"/>
                        </a:spcAft>
                        <a:buNone/>
                      </a:pPr>
                      <a:r>
                        <a:rPr lang="en-GB" sz="1400" err="1">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Everolimus</a:t>
                      </a:r>
                      <a:endParaRPr lang="en-GB" sz="140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20000"/>
                        </a:lnSpc>
                        <a:spcBef>
                          <a:spcPts val="200"/>
                        </a:spcBef>
                        <a:spcAft>
                          <a:spcPts val="200"/>
                        </a:spcAft>
                        <a:buNone/>
                      </a:pPr>
                      <a:r>
                        <a:rPr lang="en-GB" sz="1400">
                          <a:effectLst/>
                          <a:latin typeface="Arial" panose="020B0604020202020204" pitchFamily="34" charset="0"/>
                          <a:ea typeface="Times New Roman" panose="02020603050405020304" pitchFamily="18" charset="0"/>
                          <a:cs typeface="Times New Roman" panose="02020603050405020304" pitchFamily="18" charset="0"/>
                        </a:rPr>
                        <a:t>6.3%</a:t>
                      </a:r>
                    </a:p>
                  </a:txBody>
                  <a:tcPr marL="68580" marR="68580" marT="0" marB="0" anchor="ctr"/>
                </a:tc>
                <a:tc>
                  <a:txBody>
                    <a:bodyPr/>
                    <a:lstStyle/>
                    <a:p>
                      <a:pPr algn="ctr">
                        <a:lnSpc>
                          <a:spcPct val="120000"/>
                        </a:lnSpc>
                        <a:spcBef>
                          <a:spcPts val="200"/>
                        </a:spcBef>
                        <a:spcAft>
                          <a:spcPts val="200"/>
                        </a:spcAft>
                        <a:buNone/>
                      </a:pPr>
                      <a:r>
                        <a:rPr lang="en-GB" sz="1400">
                          <a:effectLst/>
                          <a:latin typeface="Arial" panose="020B0604020202020204" pitchFamily="34" charset="0"/>
                          <a:ea typeface="Times New Roman" panose="02020603050405020304" pitchFamily="18" charset="0"/>
                          <a:cs typeface="Times New Roman" panose="02020603050405020304" pitchFamily="18" charset="0"/>
                        </a:rPr>
                        <a:t>0%</a:t>
                      </a:r>
                    </a:p>
                  </a:txBody>
                  <a:tcPr marL="68580" marR="68580" marT="0" marB="0" anchor="ctr"/>
                </a:tc>
                <a:tc>
                  <a:txBody>
                    <a:bodyPr/>
                    <a:lstStyle/>
                    <a:p>
                      <a:pPr algn="ctr">
                        <a:lnSpc>
                          <a:spcPct val="120000"/>
                        </a:lnSpc>
                        <a:spcBef>
                          <a:spcPts val="200"/>
                        </a:spcBef>
                        <a:spcAft>
                          <a:spcPts val="200"/>
                        </a:spcAft>
                        <a:buNone/>
                      </a:pPr>
                      <a:r>
                        <a:rPr lang="en-GB" sz="1400">
                          <a:effectLst/>
                          <a:latin typeface="Arial" panose="020B0604020202020204" pitchFamily="34" charset="0"/>
                          <a:ea typeface="Times New Roman" panose="02020603050405020304" pitchFamily="18" charset="0"/>
                          <a:cs typeface="Times New Roman" panose="02020603050405020304" pitchFamily="18" charset="0"/>
                        </a:rPr>
                        <a:t>6.8%</a:t>
                      </a:r>
                    </a:p>
                  </a:txBody>
                  <a:tcPr marL="68580" marR="68580" marT="0" marB="0" anchor="ctr"/>
                </a:tc>
                <a:tc>
                  <a:txBody>
                    <a:bodyPr/>
                    <a:lstStyle/>
                    <a:p>
                      <a:pPr algn="ctr">
                        <a:lnSpc>
                          <a:spcPct val="120000"/>
                        </a:lnSpc>
                        <a:spcBef>
                          <a:spcPts val="200"/>
                        </a:spcBef>
                        <a:spcAft>
                          <a:spcPts val="200"/>
                        </a:spcAft>
                        <a:buNone/>
                      </a:pPr>
                      <a:r>
                        <a:rPr lang="en-GB" sz="1400">
                          <a:effectLst/>
                          <a:latin typeface="Arial" panose="020B0604020202020204" pitchFamily="34" charset="0"/>
                          <a:ea typeface="Times New Roman" panose="02020603050405020304" pitchFamily="18" charset="0"/>
                          <a:cs typeface="Times New Roman" panose="02020603050405020304" pitchFamily="18" charset="0"/>
                        </a:rPr>
                        <a:t>0%</a:t>
                      </a:r>
                    </a:p>
                  </a:txBody>
                  <a:tcPr marL="68580" marR="68580" marT="0" marB="0" anchor="ctr"/>
                </a:tc>
                <a:tc>
                  <a:txBody>
                    <a:bodyPr/>
                    <a:lstStyle/>
                    <a:p>
                      <a:pPr algn="ctr">
                        <a:lnSpc>
                          <a:spcPct val="120000"/>
                        </a:lnSpc>
                        <a:spcBef>
                          <a:spcPts val="200"/>
                        </a:spcBef>
                        <a:spcAft>
                          <a:spcPts val="200"/>
                        </a:spcAft>
                        <a:buNone/>
                      </a:pPr>
                      <a:r>
                        <a:rPr lang="en-GB" sz="1400">
                          <a:effectLst/>
                          <a:latin typeface="Arial" panose="020B0604020202020204" pitchFamily="34" charset="0"/>
                          <a:ea typeface="Times New Roman" panose="02020603050405020304" pitchFamily="18" charset="0"/>
                          <a:cs typeface="Times New Roman" panose="02020603050405020304" pitchFamily="18" charset="0"/>
                        </a:rPr>
                        <a:t>5.6%</a:t>
                      </a:r>
                    </a:p>
                  </a:txBody>
                  <a:tcPr marL="68580" marR="68580" marT="0" marB="0" anchor="ctr"/>
                </a:tc>
                <a:tc>
                  <a:txBody>
                    <a:bodyPr/>
                    <a:lstStyle/>
                    <a:p>
                      <a:pPr algn="ctr">
                        <a:lnSpc>
                          <a:spcPct val="120000"/>
                        </a:lnSpc>
                        <a:spcBef>
                          <a:spcPts val="200"/>
                        </a:spcBef>
                        <a:spcAft>
                          <a:spcPts val="200"/>
                        </a:spcAft>
                        <a:buNone/>
                      </a:pPr>
                      <a:r>
                        <a:rPr lang="en-GB" sz="1400">
                          <a:effectLst/>
                          <a:latin typeface="Arial" panose="020B0604020202020204" pitchFamily="34" charset="0"/>
                          <a:ea typeface="Times New Roman" panose="02020603050405020304" pitchFamily="18" charset="0"/>
                          <a:cs typeface="Times New Roman" panose="02020603050405020304" pitchFamily="18" charset="0"/>
                        </a:rPr>
                        <a:t>15.0%</a:t>
                      </a:r>
                    </a:p>
                  </a:txBody>
                  <a:tcPr marL="68580" marR="68580" marT="0" marB="0" anchor="ctr"/>
                </a:tc>
                <a:tc>
                  <a:txBody>
                    <a:bodyPr/>
                    <a:lstStyle/>
                    <a:p>
                      <a:pPr algn="ctr">
                        <a:lnSpc>
                          <a:spcPct val="120000"/>
                        </a:lnSpc>
                        <a:spcBef>
                          <a:spcPts val="200"/>
                        </a:spcBef>
                        <a:spcAft>
                          <a:spcPts val="200"/>
                        </a:spcAft>
                        <a:buNone/>
                      </a:pPr>
                      <a:r>
                        <a:rPr lang="en-GB" sz="1400">
                          <a:effectLst/>
                          <a:latin typeface="Arial" panose="020B0604020202020204" pitchFamily="34" charset="0"/>
                          <a:ea typeface="Times New Roman" panose="02020603050405020304" pitchFamily="18" charset="0"/>
                          <a:cs typeface="Times New Roman" panose="02020603050405020304" pitchFamily="18" charset="0"/>
                        </a:rPr>
                        <a:t>0%</a:t>
                      </a:r>
                    </a:p>
                  </a:txBody>
                  <a:tcPr marL="68580" marR="68580" marT="0" marB="0" anchor="ctr"/>
                </a:tc>
                <a:tc>
                  <a:txBody>
                    <a:bodyPr/>
                    <a:lstStyle/>
                    <a:p>
                      <a:pPr algn="ctr">
                        <a:lnSpc>
                          <a:spcPct val="120000"/>
                        </a:lnSpc>
                        <a:spcBef>
                          <a:spcPts val="200"/>
                        </a:spcBef>
                        <a:spcAft>
                          <a:spcPts val="200"/>
                        </a:spcAft>
                        <a:buNone/>
                      </a:pPr>
                      <a:r>
                        <a:rPr lang="en-GB" sz="1400">
                          <a:effectLst/>
                          <a:latin typeface="Arial" panose="020B0604020202020204" pitchFamily="34" charset="0"/>
                          <a:ea typeface="Times New Roman" panose="02020603050405020304" pitchFamily="18" charset="0"/>
                          <a:cs typeface="Times New Roman" panose="02020603050405020304" pitchFamily="18" charset="0"/>
                        </a:rPr>
                        <a:t>9.0%</a:t>
                      </a:r>
                    </a:p>
                  </a:txBody>
                  <a:tcPr marL="68580" marR="68580" marT="0" marB="0" anchor="ctr"/>
                </a:tc>
                <a:tc>
                  <a:txBody>
                    <a:bodyPr/>
                    <a:lstStyle/>
                    <a:p>
                      <a:pPr algn="ctr">
                        <a:lnSpc>
                          <a:spcPct val="120000"/>
                        </a:lnSpc>
                        <a:spcBef>
                          <a:spcPts val="200"/>
                        </a:spcBef>
                        <a:spcAft>
                          <a:spcPts val="200"/>
                        </a:spcAft>
                        <a:buNone/>
                      </a:pPr>
                      <a:r>
                        <a:rPr lang="en-GB" sz="1400">
                          <a:effectLst/>
                          <a:latin typeface="Arial" panose="020B0604020202020204" pitchFamily="34" charset="0"/>
                          <a:ea typeface="Times New Roman" panose="02020603050405020304" pitchFamily="18" charset="0"/>
                          <a:cs typeface="Times New Roman" panose="02020603050405020304" pitchFamily="18" charset="0"/>
                        </a:rPr>
                        <a:t>24.4%</a:t>
                      </a:r>
                    </a:p>
                  </a:txBody>
                  <a:tcPr marL="68580" marR="68580" marT="0" marB="0" anchor="ctr"/>
                </a:tc>
                <a:tc>
                  <a:txBody>
                    <a:bodyPr/>
                    <a:lstStyle/>
                    <a:p>
                      <a:pPr algn="ctr">
                        <a:lnSpc>
                          <a:spcPct val="120000"/>
                        </a:lnSpc>
                        <a:spcBef>
                          <a:spcPts val="200"/>
                        </a:spcBef>
                        <a:spcAft>
                          <a:spcPts val="200"/>
                        </a:spcAft>
                        <a:buNone/>
                      </a:pPr>
                      <a:r>
                        <a:rPr lang="en-GB" sz="1400">
                          <a:effectLst/>
                          <a:latin typeface="Arial" panose="020B0604020202020204" pitchFamily="34" charset="0"/>
                          <a:ea typeface="Times New Roman" panose="02020603050405020304" pitchFamily="18" charset="0"/>
                          <a:cs typeface="Times New Roman" panose="02020603050405020304" pitchFamily="18" charset="0"/>
                        </a:rPr>
                        <a:t>0%</a:t>
                      </a:r>
                    </a:p>
                  </a:txBody>
                  <a:tcPr marL="68580" marR="68580" marT="0" marB="0" anchor="ctr"/>
                </a:tc>
                <a:extLst>
                  <a:ext uri="{0D108BD9-81ED-4DB2-BD59-A6C34878D82A}">
                    <a16:rowId xmlns:a16="http://schemas.microsoft.com/office/drawing/2014/main" val="1524908395"/>
                  </a:ext>
                </a:extLst>
              </a:tr>
              <a:tr h="174410">
                <a:tc>
                  <a:txBody>
                    <a:bodyPr/>
                    <a:lstStyle/>
                    <a:p>
                      <a:pPr>
                        <a:lnSpc>
                          <a:spcPct val="120000"/>
                        </a:lnSpc>
                        <a:spcBef>
                          <a:spcPts val="200"/>
                        </a:spcBef>
                        <a:spcAft>
                          <a:spcPts val="200"/>
                        </a:spcAft>
                        <a:buNone/>
                      </a:pPr>
                      <a:r>
                        <a:rPr lang="en-GB" sz="140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PRRT</a:t>
                      </a:r>
                    </a:p>
                  </a:txBody>
                  <a:tcPr marL="68580" marR="68580" marT="0" marB="0" anchor="ctr"/>
                </a:tc>
                <a:tc>
                  <a:txBody>
                    <a:bodyPr/>
                    <a:lstStyle/>
                    <a:p>
                      <a:pPr algn="ctr">
                        <a:lnSpc>
                          <a:spcPct val="120000"/>
                        </a:lnSpc>
                        <a:spcBef>
                          <a:spcPts val="200"/>
                        </a:spcBef>
                        <a:spcAft>
                          <a:spcPts val="200"/>
                        </a:spcAft>
                        <a:buNone/>
                      </a:pPr>
                      <a:r>
                        <a:rPr lang="en-GB" sz="1400">
                          <a:effectLst/>
                          <a:latin typeface="Arial" panose="020B0604020202020204" pitchFamily="34" charset="0"/>
                          <a:ea typeface="Times New Roman" panose="02020603050405020304" pitchFamily="18" charset="0"/>
                          <a:cs typeface="Times New Roman" panose="02020603050405020304" pitchFamily="18" charset="0"/>
                        </a:rPr>
                        <a:t>18.8%</a:t>
                      </a:r>
                    </a:p>
                  </a:txBody>
                  <a:tcPr marL="68580" marR="68580" marT="0" marB="0" anchor="ctr"/>
                </a:tc>
                <a:tc>
                  <a:txBody>
                    <a:bodyPr/>
                    <a:lstStyle/>
                    <a:p>
                      <a:pPr algn="ctr">
                        <a:lnSpc>
                          <a:spcPct val="120000"/>
                        </a:lnSpc>
                        <a:spcBef>
                          <a:spcPts val="200"/>
                        </a:spcBef>
                        <a:spcAft>
                          <a:spcPts val="200"/>
                        </a:spcAft>
                        <a:buNone/>
                      </a:pPr>
                      <a:r>
                        <a:rPr lang="en-GB" sz="1400">
                          <a:effectLst/>
                          <a:latin typeface="Arial" panose="020B0604020202020204" pitchFamily="34" charset="0"/>
                          <a:ea typeface="Times New Roman" panose="02020603050405020304" pitchFamily="18" charset="0"/>
                          <a:cs typeface="Times New Roman" panose="02020603050405020304" pitchFamily="18" charset="0"/>
                        </a:rPr>
                        <a:t>23.1%</a:t>
                      </a:r>
                    </a:p>
                  </a:txBody>
                  <a:tcPr marL="68580" marR="68580" marT="0" marB="0" anchor="ctr"/>
                </a:tc>
                <a:tc>
                  <a:txBody>
                    <a:bodyPr/>
                    <a:lstStyle/>
                    <a:p>
                      <a:pPr algn="ctr">
                        <a:lnSpc>
                          <a:spcPct val="120000"/>
                        </a:lnSpc>
                        <a:spcBef>
                          <a:spcPts val="200"/>
                        </a:spcBef>
                        <a:spcAft>
                          <a:spcPts val="200"/>
                        </a:spcAft>
                        <a:buNone/>
                      </a:pPr>
                      <a:r>
                        <a:rPr lang="en-GB" sz="1400">
                          <a:effectLst/>
                          <a:latin typeface="Arial" panose="020B0604020202020204" pitchFamily="34" charset="0"/>
                          <a:ea typeface="Times New Roman" panose="02020603050405020304" pitchFamily="18" charset="0"/>
                          <a:cs typeface="Times New Roman" panose="02020603050405020304" pitchFamily="18" charset="0"/>
                        </a:rPr>
                        <a:t>20.5%</a:t>
                      </a:r>
                    </a:p>
                  </a:txBody>
                  <a:tcPr marL="68580" marR="68580" marT="0" marB="0" anchor="ctr"/>
                </a:tc>
                <a:tc>
                  <a:txBody>
                    <a:bodyPr/>
                    <a:lstStyle/>
                    <a:p>
                      <a:pPr algn="ctr">
                        <a:lnSpc>
                          <a:spcPct val="120000"/>
                        </a:lnSpc>
                        <a:spcBef>
                          <a:spcPts val="200"/>
                        </a:spcBef>
                        <a:spcAft>
                          <a:spcPts val="200"/>
                        </a:spcAft>
                        <a:buNone/>
                      </a:pPr>
                      <a:r>
                        <a:rPr lang="en-GB" sz="1400">
                          <a:effectLst/>
                          <a:latin typeface="Arial" panose="020B0604020202020204" pitchFamily="34" charset="0"/>
                          <a:ea typeface="Times New Roman" panose="02020603050405020304" pitchFamily="18" charset="0"/>
                          <a:cs typeface="Times New Roman" panose="02020603050405020304" pitchFamily="18" charset="0"/>
                        </a:rPr>
                        <a:t>20.5%</a:t>
                      </a:r>
                    </a:p>
                  </a:txBody>
                  <a:tcPr marL="68580" marR="68580" marT="0" marB="0" anchor="ctr"/>
                </a:tc>
                <a:tc>
                  <a:txBody>
                    <a:bodyPr/>
                    <a:lstStyle/>
                    <a:p>
                      <a:pPr algn="ctr">
                        <a:lnSpc>
                          <a:spcPct val="120000"/>
                        </a:lnSpc>
                        <a:spcBef>
                          <a:spcPts val="200"/>
                        </a:spcBef>
                        <a:spcAft>
                          <a:spcPts val="200"/>
                        </a:spcAft>
                        <a:buNone/>
                      </a:pPr>
                      <a:r>
                        <a:rPr lang="en-GB" sz="1400">
                          <a:effectLst/>
                          <a:latin typeface="Arial" panose="020B0604020202020204" pitchFamily="34" charset="0"/>
                          <a:ea typeface="Times New Roman" panose="02020603050405020304" pitchFamily="18" charset="0"/>
                          <a:cs typeface="Times New Roman" panose="02020603050405020304" pitchFamily="18" charset="0"/>
                        </a:rPr>
                        <a:t>18.3%</a:t>
                      </a:r>
                    </a:p>
                  </a:txBody>
                  <a:tcPr marL="68580" marR="68580" marT="0" marB="0" anchor="ctr"/>
                </a:tc>
                <a:tc>
                  <a:txBody>
                    <a:bodyPr/>
                    <a:lstStyle/>
                    <a:p>
                      <a:pPr algn="ctr">
                        <a:lnSpc>
                          <a:spcPct val="120000"/>
                        </a:lnSpc>
                        <a:spcBef>
                          <a:spcPts val="200"/>
                        </a:spcBef>
                        <a:spcAft>
                          <a:spcPts val="200"/>
                        </a:spcAft>
                        <a:buNone/>
                      </a:pPr>
                      <a:r>
                        <a:rPr lang="en-GB" sz="1400">
                          <a:effectLst/>
                          <a:latin typeface="Arial" panose="020B0604020202020204" pitchFamily="34" charset="0"/>
                          <a:ea typeface="Times New Roman" panose="02020603050405020304" pitchFamily="18" charset="0"/>
                          <a:cs typeface="Times New Roman" panose="02020603050405020304" pitchFamily="18" charset="0"/>
                        </a:rPr>
                        <a:t>25.0%</a:t>
                      </a:r>
                    </a:p>
                  </a:txBody>
                  <a:tcPr marL="68580" marR="68580" marT="0" marB="0" anchor="ctr"/>
                </a:tc>
                <a:tc>
                  <a:txBody>
                    <a:bodyPr/>
                    <a:lstStyle/>
                    <a:p>
                      <a:pPr algn="ctr">
                        <a:lnSpc>
                          <a:spcPct val="120000"/>
                        </a:lnSpc>
                        <a:spcBef>
                          <a:spcPts val="200"/>
                        </a:spcBef>
                        <a:spcAft>
                          <a:spcPts val="200"/>
                        </a:spcAft>
                        <a:buNone/>
                      </a:pPr>
                      <a:r>
                        <a:rPr lang="en-GB" sz="1400">
                          <a:effectLst/>
                          <a:latin typeface="Arial" panose="020B0604020202020204" pitchFamily="34" charset="0"/>
                          <a:ea typeface="Times New Roman" panose="02020603050405020304" pitchFamily="18" charset="0"/>
                          <a:cs typeface="Times New Roman" panose="02020603050405020304" pitchFamily="18" charset="0"/>
                        </a:rPr>
                        <a:t>20.7%</a:t>
                      </a:r>
                    </a:p>
                  </a:txBody>
                  <a:tcPr marL="68580" marR="68580" marT="0" marB="0" anchor="ctr"/>
                </a:tc>
                <a:tc>
                  <a:txBody>
                    <a:bodyPr/>
                    <a:lstStyle/>
                    <a:p>
                      <a:pPr algn="ctr">
                        <a:lnSpc>
                          <a:spcPct val="120000"/>
                        </a:lnSpc>
                        <a:spcBef>
                          <a:spcPts val="200"/>
                        </a:spcBef>
                        <a:spcAft>
                          <a:spcPts val="200"/>
                        </a:spcAft>
                        <a:buNone/>
                      </a:pPr>
                      <a:r>
                        <a:rPr lang="en-GB" sz="1400">
                          <a:effectLst/>
                          <a:latin typeface="Arial" panose="020B0604020202020204" pitchFamily="34" charset="0"/>
                          <a:ea typeface="Times New Roman" panose="02020603050405020304" pitchFamily="18" charset="0"/>
                          <a:cs typeface="Times New Roman" panose="02020603050405020304" pitchFamily="18" charset="0"/>
                        </a:rPr>
                        <a:t>0%</a:t>
                      </a:r>
                    </a:p>
                  </a:txBody>
                  <a:tcPr marL="68580" marR="68580" marT="0" marB="0" anchor="ctr"/>
                </a:tc>
                <a:tc>
                  <a:txBody>
                    <a:bodyPr/>
                    <a:lstStyle/>
                    <a:p>
                      <a:pPr algn="ctr">
                        <a:lnSpc>
                          <a:spcPct val="120000"/>
                        </a:lnSpc>
                        <a:spcBef>
                          <a:spcPts val="200"/>
                        </a:spcBef>
                        <a:spcAft>
                          <a:spcPts val="200"/>
                        </a:spcAft>
                        <a:buNone/>
                      </a:pPr>
                      <a:r>
                        <a:rPr lang="en-GB" sz="1400">
                          <a:effectLst/>
                          <a:latin typeface="Arial" panose="020B0604020202020204" pitchFamily="34" charset="0"/>
                          <a:ea typeface="Times New Roman" panose="02020603050405020304" pitchFamily="18" charset="0"/>
                          <a:cs typeface="Times New Roman" panose="02020603050405020304" pitchFamily="18" charset="0"/>
                        </a:rPr>
                        <a:t>0%</a:t>
                      </a:r>
                    </a:p>
                  </a:txBody>
                  <a:tcPr marL="68580" marR="68580" marT="0" marB="0" anchor="ctr"/>
                </a:tc>
                <a:tc>
                  <a:txBody>
                    <a:bodyPr/>
                    <a:lstStyle/>
                    <a:p>
                      <a:pPr algn="ctr">
                        <a:lnSpc>
                          <a:spcPct val="120000"/>
                        </a:lnSpc>
                        <a:spcBef>
                          <a:spcPts val="200"/>
                        </a:spcBef>
                        <a:spcAft>
                          <a:spcPts val="200"/>
                        </a:spcAft>
                        <a:buNone/>
                      </a:pPr>
                      <a:r>
                        <a:rPr lang="en-GB" sz="1400">
                          <a:effectLst/>
                          <a:latin typeface="Arial" panose="020B0604020202020204" pitchFamily="34" charset="0"/>
                          <a:ea typeface="Times New Roman" panose="02020603050405020304" pitchFamily="18" charset="0"/>
                          <a:cs typeface="Times New Roman" panose="02020603050405020304" pitchFamily="18" charset="0"/>
                        </a:rPr>
                        <a:t>0%</a:t>
                      </a:r>
                    </a:p>
                  </a:txBody>
                  <a:tcPr marL="68580" marR="68580" marT="0" marB="0" anchor="ctr"/>
                </a:tc>
                <a:extLst>
                  <a:ext uri="{0D108BD9-81ED-4DB2-BD59-A6C34878D82A}">
                    <a16:rowId xmlns:a16="http://schemas.microsoft.com/office/drawing/2014/main" val="800093846"/>
                  </a:ext>
                </a:extLst>
              </a:tr>
              <a:tr h="183432">
                <a:tc>
                  <a:txBody>
                    <a:bodyPr/>
                    <a:lstStyle/>
                    <a:p>
                      <a:pPr>
                        <a:lnSpc>
                          <a:spcPct val="120000"/>
                        </a:lnSpc>
                        <a:spcBef>
                          <a:spcPts val="200"/>
                        </a:spcBef>
                        <a:spcAft>
                          <a:spcPts val="200"/>
                        </a:spcAft>
                        <a:buNone/>
                      </a:pPr>
                      <a:r>
                        <a:rPr lang="en-GB" sz="140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CAPTEM</a:t>
                      </a:r>
                    </a:p>
                  </a:txBody>
                  <a:tcPr marL="68580" marR="68580" marT="0" marB="0" anchor="ctr"/>
                </a:tc>
                <a:tc>
                  <a:txBody>
                    <a:bodyPr/>
                    <a:lstStyle/>
                    <a:p>
                      <a:pPr algn="ctr">
                        <a:lnSpc>
                          <a:spcPct val="120000"/>
                        </a:lnSpc>
                        <a:spcBef>
                          <a:spcPts val="200"/>
                        </a:spcBef>
                        <a:spcAft>
                          <a:spcPts val="200"/>
                        </a:spcAft>
                        <a:buNone/>
                      </a:pPr>
                      <a:r>
                        <a:rPr lang="en-GB" sz="1400">
                          <a:effectLst/>
                          <a:latin typeface="Arial" panose="020B0604020202020204" pitchFamily="34" charset="0"/>
                          <a:ea typeface="Times New Roman" panose="02020603050405020304" pitchFamily="18" charset="0"/>
                          <a:cs typeface="Times New Roman" panose="02020603050405020304" pitchFamily="18" charset="0"/>
                        </a:rPr>
                        <a:t>31.3%</a:t>
                      </a:r>
                    </a:p>
                  </a:txBody>
                  <a:tcPr marL="68580" marR="68580" marT="0" marB="0" anchor="ctr"/>
                </a:tc>
                <a:tc>
                  <a:txBody>
                    <a:bodyPr/>
                    <a:lstStyle/>
                    <a:p>
                      <a:pPr algn="ctr">
                        <a:lnSpc>
                          <a:spcPct val="120000"/>
                        </a:lnSpc>
                        <a:spcBef>
                          <a:spcPts val="200"/>
                        </a:spcBef>
                        <a:spcAft>
                          <a:spcPts val="200"/>
                        </a:spcAft>
                        <a:buNone/>
                      </a:pPr>
                      <a:r>
                        <a:rPr lang="en-GB" sz="1400">
                          <a:effectLst/>
                          <a:latin typeface="Arial" panose="020B0604020202020204" pitchFamily="34" charset="0"/>
                          <a:ea typeface="Times New Roman" panose="02020603050405020304" pitchFamily="18" charset="0"/>
                          <a:cs typeface="Times New Roman" panose="02020603050405020304" pitchFamily="18" charset="0"/>
                        </a:rPr>
                        <a:t>7.7%</a:t>
                      </a:r>
                    </a:p>
                  </a:txBody>
                  <a:tcPr marL="68580" marR="68580" marT="0" marB="0" anchor="ctr"/>
                </a:tc>
                <a:tc>
                  <a:txBody>
                    <a:bodyPr/>
                    <a:lstStyle/>
                    <a:p>
                      <a:pPr algn="ctr">
                        <a:lnSpc>
                          <a:spcPct val="120000"/>
                        </a:lnSpc>
                        <a:spcBef>
                          <a:spcPts val="200"/>
                        </a:spcBef>
                        <a:spcAft>
                          <a:spcPts val="200"/>
                        </a:spcAft>
                        <a:buNone/>
                      </a:pPr>
                      <a:r>
                        <a:rPr lang="en-GB" sz="1400">
                          <a:effectLst/>
                          <a:latin typeface="Arial" panose="020B0604020202020204" pitchFamily="34" charset="0"/>
                          <a:ea typeface="Times New Roman" panose="02020603050405020304" pitchFamily="18" charset="0"/>
                          <a:cs typeface="Times New Roman" panose="02020603050405020304" pitchFamily="18" charset="0"/>
                        </a:rPr>
                        <a:t>34.1%</a:t>
                      </a:r>
                    </a:p>
                  </a:txBody>
                  <a:tcPr marL="68580" marR="68580" marT="0" marB="0" anchor="ctr"/>
                </a:tc>
                <a:tc>
                  <a:txBody>
                    <a:bodyPr/>
                    <a:lstStyle/>
                    <a:p>
                      <a:pPr algn="ctr">
                        <a:lnSpc>
                          <a:spcPct val="120000"/>
                        </a:lnSpc>
                        <a:spcBef>
                          <a:spcPts val="200"/>
                        </a:spcBef>
                        <a:spcAft>
                          <a:spcPts val="200"/>
                        </a:spcAft>
                        <a:buNone/>
                      </a:pPr>
                      <a:r>
                        <a:rPr lang="en-GB" sz="1400">
                          <a:effectLst/>
                          <a:latin typeface="Arial" panose="020B0604020202020204" pitchFamily="34" charset="0"/>
                          <a:ea typeface="Times New Roman" panose="02020603050405020304" pitchFamily="18" charset="0"/>
                          <a:cs typeface="Times New Roman" panose="02020603050405020304" pitchFamily="18" charset="0"/>
                        </a:rPr>
                        <a:t>34.1%</a:t>
                      </a:r>
                    </a:p>
                  </a:txBody>
                  <a:tcPr marL="68580" marR="68580" marT="0" marB="0" anchor="ctr"/>
                </a:tc>
                <a:tc>
                  <a:txBody>
                    <a:bodyPr/>
                    <a:lstStyle/>
                    <a:p>
                      <a:pPr algn="ctr">
                        <a:lnSpc>
                          <a:spcPct val="120000"/>
                        </a:lnSpc>
                        <a:spcBef>
                          <a:spcPts val="200"/>
                        </a:spcBef>
                        <a:spcAft>
                          <a:spcPts val="200"/>
                        </a:spcAft>
                        <a:buNone/>
                      </a:pPr>
                      <a:r>
                        <a:rPr lang="en-GB" sz="1400">
                          <a:effectLst/>
                          <a:latin typeface="Arial" panose="020B0604020202020204" pitchFamily="34" charset="0"/>
                          <a:ea typeface="Times New Roman" panose="02020603050405020304" pitchFamily="18" charset="0"/>
                          <a:cs typeface="Times New Roman" panose="02020603050405020304" pitchFamily="18" charset="0"/>
                        </a:rPr>
                        <a:t>16.9%</a:t>
                      </a:r>
                    </a:p>
                  </a:txBody>
                  <a:tcPr marL="68580" marR="68580" marT="0" marB="0" anchor="ctr"/>
                </a:tc>
                <a:tc>
                  <a:txBody>
                    <a:bodyPr/>
                    <a:lstStyle/>
                    <a:p>
                      <a:pPr algn="ctr">
                        <a:lnSpc>
                          <a:spcPct val="120000"/>
                        </a:lnSpc>
                        <a:spcBef>
                          <a:spcPts val="200"/>
                        </a:spcBef>
                        <a:spcAft>
                          <a:spcPts val="200"/>
                        </a:spcAft>
                        <a:buNone/>
                      </a:pPr>
                      <a:r>
                        <a:rPr lang="en-GB" sz="1400">
                          <a:effectLst/>
                          <a:latin typeface="Arial" panose="020B0604020202020204" pitchFamily="34" charset="0"/>
                          <a:ea typeface="Times New Roman" panose="02020603050405020304" pitchFamily="18" charset="0"/>
                          <a:cs typeface="Times New Roman" panose="02020603050405020304" pitchFamily="18" charset="0"/>
                        </a:rPr>
                        <a:t>5.0%</a:t>
                      </a:r>
                    </a:p>
                  </a:txBody>
                  <a:tcPr marL="68580" marR="68580" marT="0" marB="0" anchor="ctr"/>
                </a:tc>
                <a:tc>
                  <a:txBody>
                    <a:bodyPr/>
                    <a:lstStyle/>
                    <a:p>
                      <a:pPr algn="ctr">
                        <a:lnSpc>
                          <a:spcPct val="120000"/>
                        </a:lnSpc>
                        <a:spcBef>
                          <a:spcPts val="200"/>
                        </a:spcBef>
                        <a:spcAft>
                          <a:spcPts val="200"/>
                        </a:spcAft>
                        <a:buNone/>
                      </a:pPr>
                      <a:r>
                        <a:rPr lang="en-GB" sz="1400">
                          <a:effectLst/>
                          <a:latin typeface="Arial" panose="020B0604020202020204" pitchFamily="34" charset="0"/>
                          <a:ea typeface="Times New Roman" panose="02020603050405020304" pitchFamily="18" charset="0"/>
                          <a:cs typeface="Times New Roman" panose="02020603050405020304" pitchFamily="18" charset="0"/>
                        </a:rPr>
                        <a:t>19.1%</a:t>
                      </a:r>
                    </a:p>
                  </a:txBody>
                  <a:tcPr marL="68580" marR="68580" marT="0" marB="0" anchor="ctr"/>
                </a:tc>
                <a:tc>
                  <a:txBody>
                    <a:bodyPr/>
                    <a:lstStyle/>
                    <a:p>
                      <a:pPr algn="ctr">
                        <a:lnSpc>
                          <a:spcPct val="120000"/>
                        </a:lnSpc>
                        <a:spcBef>
                          <a:spcPts val="200"/>
                        </a:spcBef>
                        <a:spcAft>
                          <a:spcPts val="200"/>
                        </a:spcAft>
                        <a:buNone/>
                      </a:pPr>
                      <a:r>
                        <a:rPr lang="en-GB" sz="1400">
                          <a:effectLst/>
                          <a:latin typeface="Arial" panose="020B0604020202020204" pitchFamily="34" charset="0"/>
                          <a:ea typeface="Times New Roman" panose="02020603050405020304" pitchFamily="18" charset="0"/>
                          <a:cs typeface="Times New Roman" panose="02020603050405020304" pitchFamily="18" charset="0"/>
                        </a:rPr>
                        <a:t>26.9%</a:t>
                      </a:r>
                    </a:p>
                  </a:txBody>
                  <a:tcPr marL="68580" marR="68580" marT="0" marB="0" anchor="ctr"/>
                </a:tc>
                <a:tc>
                  <a:txBody>
                    <a:bodyPr/>
                    <a:lstStyle/>
                    <a:p>
                      <a:pPr algn="ctr">
                        <a:lnSpc>
                          <a:spcPct val="120000"/>
                        </a:lnSpc>
                        <a:spcBef>
                          <a:spcPts val="200"/>
                        </a:spcBef>
                        <a:spcAft>
                          <a:spcPts val="200"/>
                        </a:spcAft>
                        <a:buNone/>
                      </a:pPr>
                      <a:r>
                        <a:rPr lang="en-GB" sz="1400">
                          <a:effectLst/>
                          <a:latin typeface="Arial" panose="020B0604020202020204" pitchFamily="34" charset="0"/>
                          <a:ea typeface="Times New Roman" panose="02020603050405020304" pitchFamily="18" charset="0"/>
                          <a:cs typeface="Times New Roman" panose="02020603050405020304" pitchFamily="18" charset="0"/>
                        </a:rPr>
                        <a:t>8.1.1%</a:t>
                      </a:r>
                    </a:p>
                  </a:txBody>
                  <a:tcPr marL="68580" marR="68580" marT="0" marB="0" anchor="ctr"/>
                </a:tc>
                <a:tc>
                  <a:txBody>
                    <a:bodyPr/>
                    <a:lstStyle/>
                    <a:p>
                      <a:pPr algn="ctr">
                        <a:lnSpc>
                          <a:spcPct val="120000"/>
                        </a:lnSpc>
                        <a:spcBef>
                          <a:spcPts val="200"/>
                        </a:spcBef>
                        <a:spcAft>
                          <a:spcPts val="200"/>
                        </a:spcAft>
                        <a:buNone/>
                      </a:pPr>
                      <a:r>
                        <a:rPr lang="en-GB" sz="1400">
                          <a:effectLst/>
                          <a:latin typeface="Arial" panose="020B0604020202020204" pitchFamily="34" charset="0"/>
                          <a:ea typeface="Times New Roman" panose="02020603050405020304" pitchFamily="18" charset="0"/>
                          <a:cs typeface="Times New Roman" panose="02020603050405020304" pitchFamily="18" charset="0"/>
                        </a:rPr>
                        <a:t>32.9%</a:t>
                      </a:r>
                    </a:p>
                  </a:txBody>
                  <a:tcPr marL="68580" marR="68580" marT="0" marB="0" anchor="ctr"/>
                </a:tc>
                <a:extLst>
                  <a:ext uri="{0D108BD9-81ED-4DB2-BD59-A6C34878D82A}">
                    <a16:rowId xmlns:a16="http://schemas.microsoft.com/office/drawing/2014/main" val="513995819"/>
                  </a:ext>
                </a:extLst>
              </a:tr>
              <a:tr h="183432">
                <a:tc>
                  <a:txBody>
                    <a:bodyPr/>
                    <a:lstStyle/>
                    <a:p>
                      <a:pPr>
                        <a:lnSpc>
                          <a:spcPct val="120000"/>
                        </a:lnSpc>
                        <a:spcBef>
                          <a:spcPts val="200"/>
                        </a:spcBef>
                        <a:spcAft>
                          <a:spcPts val="200"/>
                        </a:spcAft>
                        <a:buNone/>
                      </a:pPr>
                      <a:r>
                        <a:rPr lang="en-GB" sz="140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FOLFOX</a:t>
                      </a:r>
                    </a:p>
                  </a:txBody>
                  <a:tcPr marL="68580" marR="68580" marT="0" marB="0" anchor="ctr"/>
                </a:tc>
                <a:tc>
                  <a:txBody>
                    <a:bodyPr/>
                    <a:lstStyle/>
                    <a:p>
                      <a:pPr algn="ctr">
                        <a:lnSpc>
                          <a:spcPct val="120000"/>
                        </a:lnSpc>
                        <a:spcBef>
                          <a:spcPts val="200"/>
                        </a:spcBef>
                        <a:spcAft>
                          <a:spcPts val="200"/>
                        </a:spcAft>
                        <a:buNone/>
                      </a:pPr>
                      <a:r>
                        <a:rPr lang="en-GB" sz="1400">
                          <a:effectLst/>
                          <a:latin typeface="Arial" panose="020B0604020202020204" pitchFamily="34" charset="0"/>
                          <a:ea typeface="Times New Roman" panose="02020603050405020304" pitchFamily="18" charset="0"/>
                          <a:cs typeface="Times New Roman" panose="02020603050405020304" pitchFamily="18" charset="0"/>
                        </a:rPr>
                        <a:t>12.5%</a:t>
                      </a:r>
                    </a:p>
                  </a:txBody>
                  <a:tcPr marL="68580" marR="68580" marT="0" marB="0" anchor="ctr"/>
                </a:tc>
                <a:tc>
                  <a:txBody>
                    <a:bodyPr/>
                    <a:lstStyle/>
                    <a:p>
                      <a:pPr algn="ctr">
                        <a:lnSpc>
                          <a:spcPct val="120000"/>
                        </a:lnSpc>
                        <a:spcBef>
                          <a:spcPts val="200"/>
                        </a:spcBef>
                        <a:spcAft>
                          <a:spcPts val="200"/>
                        </a:spcAft>
                        <a:buNone/>
                      </a:pPr>
                      <a:r>
                        <a:rPr lang="en-GB" sz="1400">
                          <a:effectLst/>
                          <a:latin typeface="Arial" panose="020B0604020202020204" pitchFamily="34" charset="0"/>
                          <a:ea typeface="Times New Roman" panose="02020603050405020304" pitchFamily="18" charset="0"/>
                          <a:cs typeface="Times New Roman" panose="02020603050405020304" pitchFamily="18" charset="0"/>
                        </a:rPr>
                        <a:t>7.7%</a:t>
                      </a:r>
                    </a:p>
                  </a:txBody>
                  <a:tcPr marL="68580" marR="68580" marT="0" marB="0" anchor="ctr"/>
                </a:tc>
                <a:tc>
                  <a:txBody>
                    <a:bodyPr/>
                    <a:lstStyle/>
                    <a:p>
                      <a:pPr algn="ctr">
                        <a:lnSpc>
                          <a:spcPct val="120000"/>
                        </a:lnSpc>
                        <a:spcBef>
                          <a:spcPts val="200"/>
                        </a:spcBef>
                        <a:spcAft>
                          <a:spcPts val="200"/>
                        </a:spcAft>
                        <a:buNone/>
                      </a:pPr>
                      <a:r>
                        <a:rPr lang="en-GB" sz="1400">
                          <a:effectLst/>
                          <a:latin typeface="Arial" panose="020B0604020202020204" pitchFamily="34" charset="0"/>
                          <a:ea typeface="Times New Roman" panose="02020603050405020304" pitchFamily="18" charset="0"/>
                          <a:cs typeface="Times New Roman" panose="02020603050405020304" pitchFamily="18" charset="0"/>
                        </a:rPr>
                        <a:t>13.6%</a:t>
                      </a:r>
                    </a:p>
                  </a:txBody>
                  <a:tcPr marL="68580" marR="68580" marT="0" marB="0" anchor="ctr"/>
                </a:tc>
                <a:tc>
                  <a:txBody>
                    <a:bodyPr/>
                    <a:lstStyle/>
                    <a:p>
                      <a:pPr algn="ctr">
                        <a:lnSpc>
                          <a:spcPct val="120000"/>
                        </a:lnSpc>
                        <a:spcBef>
                          <a:spcPts val="200"/>
                        </a:spcBef>
                        <a:spcAft>
                          <a:spcPts val="200"/>
                        </a:spcAft>
                        <a:buNone/>
                      </a:pPr>
                      <a:r>
                        <a:rPr lang="en-GB" sz="1400">
                          <a:effectLst/>
                          <a:latin typeface="Arial" panose="020B0604020202020204" pitchFamily="34" charset="0"/>
                          <a:ea typeface="Times New Roman" panose="02020603050405020304" pitchFamily="18" charset="0"/>
                          <a:cs typeface="Times New Roman" panose="02020603050405020304" pitchFamily="18" charset="0"/>
                        </a:rPr>
                        <a:t>13.6%</a:t>
                      </a:r>
                    </a:p>
                  </a:txBody>
                  <a:tcPr marL="68580" marR="68580" marT="0" marB="0" anchor="ctr"/>
                </a:tc>
                <a:tc>
                  <a:txBody>
                    <a:bodyPr/>
                    <a:lstStyle/>
                    <a:p>
                      <a:pPr algn="ctr">
                        <a:lnSpc>
                          <a:spcPct val="120000"/>
                        </a:lnSpc>
                        <a:spcBef>
                          <a:spcPts val="200"/>
                        </a:spcBef>
                        <a:spcAft>
                          <a:spcPts val="200"/>
                        </a:spcAft>
                        <a:buNone/>
                      </a:pPr>
                      <a:r>
                        <a:rPr lang="en-GB" sz="1400">
                          <a:effectLst/>
                          <a:latin typeface="Arial" panose="020B0604020202020204" pitchFamily="34" charset="0"/>
                          <a:ea typeface="Times New Roman" panose="02020603050405020304" pitchFamily="18" charset="0"/>
                          <a:cs typeface="Times New Roman" panose="02020603050405020304" pitchFamily="18" charset="0"/>
                        </a:rPr>
                        <a:t>8.5%</a:t>
                      </a:r>
                    </a:p>
                  </a:txBody>
                  <a:tcPr marL="68580" marR="68580" marT="0" marB="0" anchor="ctr"/>
                </a:tc>
                <a:tc>
                  <a:txBody>
                    <a:bodyPr/>
                    <a:lstStyle/>
                    <a:p>
                      <a:pPr algn="ctr">
                        <a:lnSpc>
                          <a:spcPct val="120000"/>
                        </a:lnSpc>
                        <a:spcBef>
                          <a:spcPts val="200"/>
                        </a:spcBef>
                        <a:spcAft>
                          <a:spcPts val="200"/>
                        </a:spcAft>
                        <a:buNone/>
                      </a:pPr>
                      <a:r>
                        <a:rPr lang="en-GB" sz="1400">
                          <a:effectLst/>
                          <a:latin typeface="Arial" panose="020B0604020202020204" pitchFamily="34" charset="0"/>
                          <a:ea typeface="Times New Roman" panose="02020603050405020304" pitchFamily="18" charset="0"/>
                          <a:cs typeface="Times New Roman" panose="02020603050405020304" pitchFamily="18" charset="0"/>
                        </a:rPr>
                        <a:t>20.0%</a:t>
                      </a:r>
                    </a:p>
                  </a:txBody>
                  <a:tcPr marL="68580" marR="68580" marT="0" marB="0" anchor="ctr"/>
                </a:tc>
                <a:tc>
                  <a:txBody>
                    <a:bodyPr/>
                    <a:lstStyle/>
                    <a:p>
                      <a:pPr algn="ctr">
                        <a:lnSpc>
                          <a:spcPct val="120000"/>
                        </a:lnSpc>
                        <a:spcBef>
                          <a:spcPts val="200"/>
                        </a:spcBef>
                        <a:spcAft>
                          <a:spcPts val="200"/>
                        </a:spcAft>
                        <a:buNone/>
                      </a:pPr>
                      <a:r>
                        <a:rPr lang="en-GB" sz="1400">
                          <a:effectLst/>
                          <a:latin typeface="Arial" panose="020B0604020202020204" pitchFamily="34" charset="0"/>
                          <a:ea typeface="Times New Roman" panose="02020603050405020304" pitchFamily="18" charset="0"/>
                          <a:cs typeface="Times New Roman" panose="02020603050405020304" pitchFamily="18" charset="0"/>
                        </a:rPr>
                        <a:t>9.5%</a:t>
                      </a:r>
                    </a:p>
                  </a:txBody>
                  <a:tcPr marL="68580" marR="68580" marT="0" marB="0" anchor="ctr"/>
                </a:tc>
                <a:tc>
                  <a:txBody>
                    <a:bodyPr/>
                    <a:lstStyle/>
                    <a:p>
                      <a:pPr algn="ctr">
                        <a:lnSpc>
                          <a:spcPct val="120000"/>
                        </a:lnSpc>
                        <a:spcBef>
                          <a:spcPts val="200"/>
                        </a:spcBef>
                        <a:spcAft>
                          <a:spcPts val="200"/>
                        </a:spcAft>
                        <a:buNone/>
                      </a:pPr>
                      <a:r>
                        <a:rPr lang="en-GB" sz="1400">
                          <a:effectLst/>
                          <a:latin typeface="Arial" panose="020B0604020202020204" pitchFamily="34" charset="0"/>
                          <a:ea typeface="Times New Roman" panose="02020603050405020304" pitchFamily="18" charset="0"/>
                          <a:cs typeface="Times New Roman" panose="02020603050405020304" pitchFamily="18" charset="0"/>
                        </a:rPr>
                        <a:t>13.4%</a:t>
                      </a:r>
                    </a:p>
                  </a:txBody>
                  <a:tcPr marL="68580" marR="68580" marT="0" marB="0" anchor="ctr"/>
                </a:tc>
                <a:tc>
                  <a:txBody>
                    <a:bodyPr/>
                    <a:lstStyle/>
                    <a:p>
                      <a:pPr algn="ctr">
                        <a:lnSpc>
                          <a:spcPct val="120000"/>
                        </a:lnSpc>
                        <a:spcBef>
                          <a:spcPts val="200"/>
                        </a:spcBef>
                        <a:spcAft>
                          <a:spcPts val="200"/>
                        </a:spcAft>
                        <a:buNone/>
                      </a:pPr>
                      <a:r>
                        <a:rPr lang="en-GB" sz="1400">
                          <a:effectLst/>
                          <a:latin typeface="Arial" panose="020B0604020202020204" pitchFamily="34" charset="0"/>
                          <a:ea typeface="Times New Roman" panose="02020603050405020304" pitchFamily="18" charset="0"/>
                          <a:cs typeface="Times New Roman" panose="02020603050405020304" pitchFamily="18" charset="0"/>
                        </a:rPr>
                        <a:t>32.5%</a:t>
                      </a:r>
                    </a:p>
                  </a:txBody>
                  <a:tcPr marL="68580" marR="68580" marT="0" marB="0" anchor="ctr"/>
                </a:tc>
                <a:tc>
                  <a:txBody>
                    <a:bodyPr/>
                    <a:lstStyle/>
                    <a:p>
                      <a:pPr algn="ctr">
                        <a:lnSpc>
                          <a:spcPct val="120000"/>
                        </a:lnSpc>
                        <a:spcBef>
                          <a:spcPts val="200"/>
                        </a:spcBef>
                        <a:spcAft>
                          <a:spcPts val="200"/>
                        </a:spcAft>
                        <a:buNone/>
                      </a:pPr>
                      <a:r>
                        <a:rPr lang="en-GB" sz="1400">
                          <a:effectLst/>
                          <a:latin typeface="Arial" panose="020B0604020202020204" pitchFamily="34" charset="0"/>
                          <a:ea typeface="Times New Roman" panose="02020603050405020304" pitchFamily="18" charset="0"/>
                          <a:cs typeface="Times New Roman" panose="02020603050405020304" pitchFamily="18" charset="0"/>
                        </a:rPr>
                        <a:t>16.4%</a:t>
                      </a:r>
                    </a:p>
                  </a:txBody>
                  <a:tcPr marL="68580" marR="68580" marT="0" marB="0" anchor="ctr"/>
                </a:tc>
                <a:extLst>
                  <a:ext uri="{0D108BD9-81ED-4DB2-BD59-A6C34878D82A}">
                    <a16:rowId xmlns:a16="http://schemas.microsoft.com/office/drawing/2014/main" val="1853635110"/>
                  </a:ext>
                </a:extLst>
              </a:tr>
            </a:tbl>
          </a:graphicData>
        </a:graphic>
      </p:graphicFrame>
      <p:sp>
        <p:nvSpPr>
          <p:cNvPr id="7" name="TextBox 6">
            <a:extLst>
              <a:ext uri="{FF2B5EF4-FFF2-40B4-BE49-F238E27FC236}">
                <a16:creationId xmlns:a16="http://schemas.microsoft.com/office/drawing/2014/main" id="{AA925E3C-E649-9396-0E0B-0C8F7F7DE673}"/>
              </a:ext>
            </a:extLst>
          </p:cNvPr>
          <p:cNvSpPr txBox="1"/>
          <p:nvPr/>
        </p:nvSpPr>
        <p:spPr>
          <a:xfrm>
            <a:off x="145668" y="3295522"/>
            <a:ext cx="10290775" cy="369332"/>
          </a:xfrm>
          <a:prstGeom prst="rect">
            <a:avLst/>
          </a:prstGeom>
          <a:noFill/>
        </p:spPr>
        <p:txBody>
          <a:bodyPr wrap="square" rtlCol="0">
            <a:spAutoFit/>
          </a:bodyPr>
          <a:lstStyle/>
          <a:p>
            <a:r>
              <a:rPr lang="en-GB">
                <a:latin typeface="Arial" panose="020B0604020202020204" pitchFamily="34" charset="0"/>
                <a:cs typeface="Arial" panose="020B0604020202020204" pitchFamily="34" charset="0"/>
              </a:rPr>
              <a:t>Proportion of people having individual subsequent treatments in EAG analysis</a:t>
            </a:r>
          </a:p>
        </p:txBody>
      </p:sp>
      <p:sp>
        <p:nvSpPr>
          <p:cNvPr id="5" name="Text Placeholder 13">
            <a:extLst>
              <a:ext uri="{FF2B5EF4-FFF2-40B4-BE49-F238E27FC236}">
                <a16:creationId xmlns:a16="http://schemas.microsoft.com/office/drawing/2014/main" id="{535473DB-4912-C3EB-F032-9E8580C26E6C}"/>
              </a:ext>
            </a:extLst>
          </p:cNvPr>
          <p:cNvSpPr txBox="1">
            <a:spLocks/>
          </p:cNvSpPr>
          <p:nvPr/>
        </p:nvSpPr>
        <p:spPr>
          <a:xfrm>
            <a:off x="1455690" y="6088526"/>
            <a:ext cx="9050766" cy="624928"/>
          </a:xfrm>
          <a:prstGeom prst="rect">
            <a:avLst/>
          </a:prstGeom>
          <a:solidFill>
            <a:schemeClr val="bg1"/>
          </a:solidFill>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1400" kern="1200">
                <a:solidFill>
                  <a:schemeClr val="tx1"/>
                </a:solidFill>
                <a:latin typeface="+mn-lt"/>
                <a:ea typeface="Inter" charset="0"/>
                <a:cs typeface="Inter"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1200">
                <a:latin typeface="Arial" panose="020B0604020202020204" pitchFamily="34" charset="0"/>
                <a:ea typeface="Lato" panose="020F0502020204030203" pitchFamily="34" charset="0"/>
                <a:cs typeface="Arial" panose="020B0604020202020204" pitchFamily="34" charset="0"/>
              </a:rPr>
              <a:t>Abbreviations: CAPTEM, capecitabine and temozolomide;  epNETs, extra-pancreatic neuroendocrine tumours; FOLFOX, folinic acid, fluorouracil, and oxaliplatin;</a:t>
            </a:r>
            <a:r>
              <a:rPr lang="en-GB" sz="1200">
                <a:latin typeface="Arial" panose="020B0604020202020204" pitchFamily="34" charset="0"/>
                <a:cs typeface="Arial" panose="020B0604020202020204" pitchFamily="34" charset="0"/>
              </a:rPr>
              <a:t> NA, not available;</a:t>
            </a:r>
            <a:r>
              <a:rPr lang="en-GB" sz="1200">
                <a:latin typeface="Arial" panose="020B0604020202020204" pitchFamily="34" charset="0"/>
                <a:ea typeface="Lato" panose="020F0502020204030203" pitchFamily="34" charset="0"/>
                <a:cs typeface="Arial" panose="020B0604020202020204" pitchFamily="34" charset="0"/>
              </a:rPr>
              <a:t> </a:t>
            </a:r>
            <a:r>
              <a:rPr lang="en-GB" sz="1200" err="1">
                <a:latin typeface="Arial" panose="020B0604020202020204" pitchFamily="34" charset="0"/>
                <a:ea typeface="Lato" panose="020F0502020204030203" pitchFamily="34" charset="0"/>
                <a:cs typeface="Arial" panose="020B0604020202020204" pitchFamily="34" charset="0"/>
              </a:rPr>
              <a:t>pNETs</a:t>
            </a:r>
            <a:r>
              <a:rPr lang="en-GB" sz="1200">
                <a:latin typeface="Arial" panose="020B0604020202020204" pitchFamily="34" charset="0"/>
                <a:ea typeface="Lato" panose="020F0502020204030203" pitchFamily="34" charset="0"/>
                <a:cs typeface="Arial" panose="020B0604020202020204" pitchFamily="34" charset="0"/>
              </a:rPr>
              <a:t>, pancreatic neuroendocrine tumours; PRRT, peptide receptor radionuclide therapy</a:t>
            </a:r>
          </a:p>
        </p:txBody>
      </p:sp>
    </p:spTree>
    <p:extLst>
      <p:ext uri="{BB962C8B-B14F-4D97-AF65-F5344CB8AC3E}">
        <p14:creationId xmlns:p14="http://schemas.microsoft.com/office/powerpoint/2010/main" val="192756266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B9957C-1F83-0717-5881-4A9985E8999B}"/>
              </a:ext>
            </a:extLst>
          </p:cNvPr>
          <p:cNvSpPr>
            <a:spLocks noGrp="1"/>
          </p:cNvSpPr>
          <p:nvPr>
            <p:ph type="title"/>
          </p:nvPr>
        </p:nvSpPr>
        <p:spPr/>
        <p:txBody>
          <a:bodyPr/>
          <a:lstStyle/>
          <a:p>
            <a:r>
              <a:rPr lang="en-GB"/>
              <a:t>Equalities issues</a:t>
            </a:r>
          </a:p>
        </p:txBody>
      </p:sp>
      <p:sp>
        <p:nvSpPr>
          <p:cNvPr id="4" name="Text Placeholder 3">
            <a:extLst>
              <a:ext uri="{FF2B5EF4-FFF2-40B4-BE49-F238E27FC236}">
                <a16:creationId xmlns:a16="http://schemas.microsoft.com/office/drawing/2014/main" id="{903F6622-B37C-C18F-A141-32E671B0DFB0}"/>
              </a:ext>
            </a:extLst>
          </p:cNvPr>
          <p:cNvSpPr>
            <a:spLocks noGrp="1"/>
          </p:cNvSpPr>
          <p:nvPr>
            <p:ph type="body" sz="quarter" idx="13"/>
          </p:nvPr>
        </p:nvSpPr>
        <p:spPr>
          <a:xfrm>
            <a:off x="3162628" y="6239623"/>
            <a:ext cx="5648863" cy="354853"/>
          </a:xfrm>
        </p:spPr>
        <p:txBody>
          <a:bodyPr/>
          <a:lstStyle/>
          <a:p>
            <a:r>
              <a:rPr lang="en-GB"/>
              <a:t>Abbreviations: NETs, neuroendocrine tumours</a:t>
            </a:r>
          </a:p>
        </p:txBody>
      </p:sp>
      <p:grpSp>
        <p:nvGrpSpPr>
          <p:cNvPr id="6" name="Group 5">
            <a:extLst>
              <a:ext uri="{FF2B5EF4-FFF2-40B4-BE49-F238E27FC236}">
                <a16:creationId xmlns:a16="http://schemas.microsoft.com/office/drawing/2014/main" id="{8706E967-A376-F6D7-822F-C36E24FBAE51}"/>
              </a:ext>
            </a:extLst>
          </p:cNvPr>
          <p:cNvGrpSpPr/>
          <p:nvPr/>
        </p:nvGrpSpPr>
        <p:grpSpPr>
          <a:xfrm>
            <a:off x="2323954" y="5324606"/>
            <a:ext cx="8524875" cy="677923"/>
            <a:chOff x="1369325" y="5638988"/>
            <a:chExt cx="12144786" cy="478700"/>
          </a:xfrm>
        </p:grpSpPr>
        <p:sp>
          <p:nvSpPr>
            <p:cNvPr id="7" name="Rectangle 6" descr="Question to committee">
              <a:extLst>
                <a:ext uri="{FF2B5EF4-FFF2-40B4-BE49-F238E27FC236}">
                  <a16:creationId xmlns:a16="http://schemas.microsoft.com/office/drawing/2014/main" id="{7B1CBE50-E6F9-4907-9356-2F48BEAA1316}"/>
                </a:ext>
                <a:ext uri="{C183D7F6-B498-43B3-948B-1728B52AA6E4}">
                  <adec:decorative xmlns:adec="http://schemas.microsoft.com/office/drawing/2017/decorative" val="0"/>
                </a:ext>
              </a:extLst>
            </p:cNvPr>
            <p:cNvSpPr/>
            <p:nvPr/>
          </p:nvSpPr>
          <p:spPr>
            <a:xfrm>
              <a:off x="1969268" y="5679450"/>
              <a:ext cx="11544843" cy="414712"/>
            </a:xfrm>
            <a:prstGeom prst="rect">
              <a:avLst/>
            </a:prstGeom>
            <a:solidFill>
              <a:schemeClr val="accent3"/>
            </a:solidFill>
            <a:ln>
              <a:noFill/>
            </a:ln>
          </p:spPr>
          <p:style>
            <a:lnRef idx="0">
              <a:scrgbClr r="0" g="0" b="0"/>
            </a:lnRef>
            <a:fillRef idx="0">
              <a:scrgbClr r="0" g="0" b="0"/>
            </a:fillRef>
            <a:effectRef idx="0">
              <a:scrgbClr r="0" g="0" b="0"/>
            </a:effectRef>
            <a:fontRef idx="minor">
              <a:schemeClr val="lt1"/>
            </a:fontRef>
          </p:style>
          <p:txBody>
            <a:bodyPr lIns="252000" rtlCol="0" anchor="ctr"/>
            <a:lstStyle/>
            <a:p>
              <a:pPr>
                <a:defRPr/>
              </a:pPr>
              <a:r>
                <a:rPr lang="en-GB">
                  <a:solidFill>
                    <a:schemeClr val="tx1"/>
                  </a:solidFill>
                  <a:latin typeface="Arial" panose="020B0604020202020204" pitchFamily="34" charset="0"/>
                  <a:cs typeface="Arial" panose="020B0604020202020204" pitchFamily="34" charset="0"/>
                </a:rPr>
                <a:t>Does the committee consider that there are any relevant equality issues that it should consider in its decision making and, if so, how? </a:t>
              </a:r>
            </a:p>
          </p:txBody>
        </p:sp>
        <p:grpSp>
          <p:nvGrpSpPr>
            <p:cNvPr id="8" name="Group 7">
              <a:extLst>
                <a:ext uri="{FF2B5EF4-FFF2-40B4-BE49-F238E27FC236}">
                  <a16:creationId xmlns:a16="http://schemas.microsoft.com/office/drawing/2014/main" id="{F5310764-FA92-42DC-B512-72C4B27CC022}"/>
                </a:ext>
                <a:ext uri="{C183D7F6-B498-43B3-948B-1728B52AA6E4}">
                  <adec:decorative xmlns:adec="http://schemas.microsoft.com/office/drawing/2017/decorative" val="1"/>
                </a:ext>
              </a:extLst>
            </p:cNvPr>
            <p:cNvGrpSpPr/>
            <p:nvPr/>
          </p:nvGrpSpPr>
          <p:grpSpPr>
            <a:xfrm>
              <a:off x="1369325" y="5638988"/>
              <a:ext cx="807302" cy="478700"/>
              <a:chOff x="-1527168" y="4376835"/>
              <a:chExt cx="807302" cy="478700"/>
            </a:xfrm>
          </p:grpSpPr>
          <p:sp>
            <p:nvSpPr>
              <p:cNvPr id="9" name="Oval 8">
                <a:extLst>
                  <a:ext uri="{FF2B5EF4-FFF2-40B4-BE49-F238E27FC236}">
                    <a16:creationId xmlns:a16="http://schemas.microsoft.com/office/drawing/2014/main" id="{E491C420-027B-6218-8389-743D14C2E632}"/>
                  </a:ext>
                  <a:ext uri="{C183D7F6-B498-43B3-948B-1728B52AA6E4}">
                    <adec:decorative xmlns:adec="http://schemas.microsoft.com/office/drawing/2017/decorative" val="1"/>
                  </a:ext>
                </a:extLst>
              </p:cNvPr>
              <p:cNvSpPr/>
              <p:nvPr/>
            </p:nvSpPr>
            <p:spPr>
              <a:xfrm>
                <a:off x="-1527168" y="4376835"/>
                <a:ext cx="807302" cy="478700"/>
              </a:xfrm>
              <a:prstGeom prst="ellipse">
                <a:avLst/>
              </a:prstGeom>
              <a:solidFill>
                <a:schemeClr val="accent3"/>
              </a:solidFill>
              <a:ln>
                <a:solidFill>
                  <a:schemeClr val="bg1"/>
                </a:solidFill>
              </a:ln>
            </p:spPr>
            <p:style>
              <a:lnRef idx="0">
                <a:scrgbClr r="0" g="0" b="0"/>
              </a:lnRef>
              <a:fillRef idx="0">
                <a:scrgbClr r="0" g="0" b="0"/>
              </a:fillRef>
              <a:effectRef idx="0">
                <a:scrgbClr r="0" g="0" b="0"/>
              </a:effectRef>
              <a:fontRef idx="minor">
                <a:schemeClr val="lt1"/>
              </a:fontRef>
            </p:style>
            <p:txBody>
              <a:bodyPr rtlCol="0" anchor="ctr"/>
              <a:lstStyle/>
              <a:p>
                <a:pPr algn="ctr"/>
                <a:endParaRPr lang="en-GB">
                  <a:latin typeface="Arial" panose="020B0604020202020204" pitchFamily="34" charset="0"/>
                </a:endParaRPr>
              </a:p>
            </p:txBody>
          </p:sp>
          <p:pic>
            <p:nvPicPr>
              <p:cNvPr id="10" name="Graphic 9" descr="Chat with solid fill">
                <a:extLst>
                  <a:ext uri="{FF2B5EF4-FFF2-40B4-BE49-F238E27FC236}">
                    <a16:creationId xmlns:a16="http://schemas.microsoft.com/office/drawing/2014/main" id="{544FC5F5-A86F-B4CF-C0D1-F8D9EF871C7D}"/>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435901" y="4417297"/>
                <a:ext cx="624767" cy="405770"/>
              </a:xfrm>
              <a:prstGeom prst="rect">
                <a:avLst/>
              </a:prstGeom>
            </p:spPr>
          </p:pic>
        </p:grpSp>
      </p:grpSp>
      <p:sp>
        <p:nvSpPr>
          <p:cNvPr id="11" name="Text Placeholder 2" descr="Background: No head-to-head data available after 6 months. At clarification, company conducted PSM analysis of changes in best VA between LEROS (ITT) and CaRS-I &amp; II at Month 24&#10;Sex, age, genotype, month since recent &amp; first symptom onset, number of symptomatic eyes, and logMAR for left and right at baseline, were the prognostic factors included in PSM &#10;68 of 84 available people from CaRS I and CaRS II matched to 68 of 125 LEROS ITT population &#10;&#10;">
            <a:extLst>
              <a:ext uri="{FF2B5EF4-FFF2-40B4-BE49-F238E27FC236}">
                <a16:creationId xmlns:a16="http://schemas.microsoft.com/office/drawing/2014/main" id="{1E947D82-F64E-916C-4FF2-8255D1CE7872}"/>
              </a:ext>
            </a:extLst>
          </p:cNvPr>
          <p:cNvSpPr txBox="1">
            <a:spLocks/>
          </p:cNvSpPr>
          <p:nvPr/>
        </p:nvSpPr>
        <p:spPr>
          <a:xfrm>
            <a:off x="470607" y="3050556"/>
            <a:ext cx="11250785" cy="1856989"/>
          </a:xfrm>
          <a:prstGeom prst="rect">
            <a:avLst/>
          </a:prstGeom>
          <a:ln w="28575">
            <a:solidFill>
              <a:schemeClr val="accent1"/>
            </a:solidFill>
          </a:ln>
        </p:spPr>
        <p:txBody>
          <a:bodyPr vert="horz" lIns="91440" tIns="45720" rIns="91440" bIns="45720" rtlCol="0">
            <a:noAutofit/>
          </a:bodyPr>
          <a:lstStyle>
            <a:lvl1pPr marL="0" indent="0" algn="l" defTabSz="914400" rtl="0" eaLnBrk="1" latinLnBrk="0" hangingPunct="1">
              <a:lnSpc>
                <a:spcPct val="114000"/>
              </a:lnSpc>
              <a:spcBef>
                <a:spcPts val="1000"/>
              </a:spcBef>
              <a:buFont typeface="Arial" panose="020B0604020202020204" pitchFamily="34" charset="0"/>
              <a:buNone/>
              <a:defRPr sz="1800" kern="1200">
                <a:solidFill>
                  <a:schemeClr val="tx1"/>
                </a:solidFill>
                <a:latin typeface="Arial" panose="020B0604020202020204" pitchFamily="34" charset="0"/>
                <a:ea typeface="Lato" panose="020F0502020204030203" pitchFamily="34" charset="0"/>
                <a:cs typeface="Arial" panose="020B0604020202020204" pitchFamily="34" charset="0"/>
              </a:defRPr>
            </a:lvl1pPr>
            <a:lvl2pPr marL="685800" indent="-228600" algn="l" defTabSz="914400" rtl="0" eaLnBrk="1" latinLnBrk="0" hangingPunct="1">
              <a:lnSpc>
                <a:spcPct val="114000"/>
              </a:lnSpc>
              <a:spcBef>
                <a:spcPts val="500"/>
              </a:spcBef>
              <a:buFont typeface="Arial" panose="020B0604020202020204" pitchFamily="34" charset="0"/>
              <a:buChar char="•"/>
              <a:defRPr sz="1800" kern="1200">
                <a:solidFill>
                  <a:schemeClr val="tx1"/>
                </a:solidFill>
                <a:latin typeface="Arial" panose="020B0604020202020204" pitchFamily="34" charset="0"/>
                <a:ea typeface="Lato" panose="020F0502020204030203" pitchFamily="34" charset="0"/>
                <a:cs typeface="+mn-cs"/>
              </a:defRPr>
            </a:lvl2pPr>
            <a:lvl3pPr marL="1143000" indent="-228600" algn="l" defTabSz="914400" rtl="0" eaLnBrk="1" latinLnBrk="0" hangingPunct="1">
              <a:lnSpc>
                <a:spcPct val="114000"/>
              </a:lnSpc>
              <a:spcBef>
                <a:spcPts val="500"/>
              </a:spcBef>
              <a:buFont typeface="Arial" panose="020B0604020202020204" pitchFamily="34" charset="0"/>
              <a:buChar char="•"/>
              <a:defRPr sz="1800" kern="1200">
                <a:solidFill>
                  <a:schemeClr val="tx1"/>
                </a:solidFill>
                <a:latin typeface="Arial" panose="020B0604020202020204" pitchFamily="34" charset="0"/>
                <a:ea typeface="Lato" panose="020F0502020204030203" pitchFamily="34" charset="0"/>
                <a:cs typeface="+mn-cs"/>
              </a:defRPr>
            </a:lvl3pPr>
            <a:lvl4pPr marL="1600200" indent="-228600" algn="l" defTabSz="914400" rtl="0" eaLnBrk="1" latinLnBrk="0" hangingPunct="1">
              <a:lnSpc>
                <a:spcPct val="114000"/>
              </a:lnSpc>
              <a:spcBef>
                <a:spcPts val="500"/>
              </a:spcBef>
              <a:buFont typeface="Arial" panose="020B0604020202020204" pitchFamily="34" charset="0"/>
              <a:buChar char="•"/>
              <a:defRPr sz="1800" kern="1200">
                <a:solidFill>
                  <a:schemeClr val="tx1"/>
                </a:solidFill>
                <a:latin typeface="Arial" panose="020B0604020202020204" pitchFamily="34" charset="0"/>
                <a:ea typeface="Lato" panose="020F0502020204030203" pitchFamily="34" charset="0"/>
                <a:cs typeface="+mn-cs"/>
              </a:defRPr>
            </a:lvl4pPr>
            <a:lvl5pPr marL="2057400" indent="-228600" algn="l" defTabSz="914400" rtl="0" eaLnBrk="1" latinLnBrk="0" hangingPunct="1">
              <a:lnSpc>
                <a:spcPct val="114000"/>
              </a:lnSpc>
              <a:spcBef>
                <a:spcPts val="500"/>
              </a:spcBef>
              <a:buFont typeface="Arial" panose="020B0604020202020204" pitchFamily="34" charset="0"/>
              <a:buChar char="•"/>
              <a:defRPr sz="1800" kern="1200">
                <a:solidFill>
                  <a:schemeClr val="tx1"/>
                </a:solidFill>
                <a:latin typeface="Arial" panose="020B0604020202020204" pitchFamily="34" charset="0"/>
                <a:ea typeface="Lato" panose="020F0502020204030203" pitchFamily="34"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ts val="2160"/>
              </a:lnSpc>
              <a:spcBef>
                <a:spcPts val="0"/>
              </a:spcBef>
            </a:pPr>
            <a:r>
              <a:rPr lang="en-GB" sz="2000" b="1"/>
              <a:t>Lead team comments</a:t>
            </a:r>
          </a:p>
          <a:p>
            <a:pPr marL="285750" indent="-285750">
              <a:lnSpc>
                <a:spcPts val="2160"/>
              </a:lnSpc>
              <a:spcBef>
                <a:spcPts val="0"/>
              </a:spcBef>
              <a:buFont typeface="Arial" panose="020B0604020202020204" pitchFamily="34" charset="0"/>
              <a:buChar char="•"/>
            </a:pPr>
            <a:r>
              <a:rPr lang="en-GB" sz="2000"/>
              <a:t>Literature suggests:</a:t>
            </a:r>
          </a:p>
          <a:p>
            <a:pPr marL="971550" lvl="1" indent="-285750">
              <a:lnSpc>
                <a:spcPts val="2160"/>
              </a:lnSpc>
              <a:spcBef>
                <a:spcPts val="0"/>
              </a:spcBef>
            </a:pPr>
            <a:r>
              <a:rPr lang="en-GB" sz="2000"/>
              <a:t>Higher incidence of NETs and worse survival in people of Black family background: </a:t>
            </a:r>
          </a:p>
          <a:p>
            <a:pPr marL="1485900" lvl="2" indent="-342900">
              <a:lnSpc>
                <a:spcPts val="2160"/>
              </a:lnSpc>
              <a:spcBef>
                <a:spcPts val="0"/>
              </a:spcBef>
              <a:buFont typeface="Courier New" panose="02070309020205020404" pitchFamily="49" charset="0"/>
              <a:buChar char="o"/>
            </a:pPr>
            <a:r>
              <a:rPr lang="en-GB" sz="2000"/>
              <a:t>particularly poorer outcomes for Black men</a:t>
            </a:r>
          </a:p>
          <a:p>
            <a:pPr marL="1485900" lvl="2" indent="-342900">
              <a:lnSpc>
                <a:spcPts val="2160"/>
              </a:lnSpc>
              <a:spcBef>
                <a:spcPts val="0"/>
              </a:spcBef>
              <a:buFont typeface="Courier New" panose="02070309020205020404" pitchFamily="49" charset="0"/>
              <a:buChar char="o"/>
            </a:pPr>
            <a:r>
              <a:rPr lang="en-GB" sz="2000"/>
              <a:t>social determinants, support mechanisms, and access to health care may be contributing factors</a:t>
            </a:r>
          </a:p>
        </p:txBody>
      </p:sp>
      <p:sp>
        <p:nvSpPr>
          <p:cNvPr id="12" name="Text Placeholder 2" descr=" EAG consider baseline characteristics reasonably balanced/less imbalanced than unmatched population but:&#10;age of symptom onset is younger in SoC &#10;higher prevalence of milder T14484C in idebenone group &#10;Point estimates of negligible/negative long-term benefits are low and suggest PSM underestimates effect&#10;">
            <a:extLst>
              <a:ext uri="{FF2B5EF4-FFF2-40B4-BE49-F238E27FC236}">
                <a16:creationId xmlns:a16="http://schemas.microsoft.com/office/drawing/2014/main" id="{35B0854B-6705-17F4-3321-05912E79D60B}"/>
              </a:ext>
            </a:extLst>
          </p:cNvPr>
          <p:cNvSpPr txBox="1">
            <a:spLocks/>
          </p:cNvSpPr>
          <p:nvPr/>
        </p:nvSpPr>
        <p:spPr>
          <a:xfrm>
            <a:off x="466723" y="1059700"/>
            <a:ext cx="11250785" cy="1720445"/>
          </a:xfrm>
          <a:prstGeom prst="rect">
            <a:avLst/>
          </a:prstGeom>
          <a:solidFill>
            <a:schemeClr val="bg1"/>
          </a:solidFill>
          <a:ln w="28575">
            <a:solidFill>
              <a:schemeClr val="tx1"/>
            </a:solidFill>
          </a:ln>
        </p:spPr>
        <p:txBody>
          <a:bodyPr vert="horz" lIns="91440" tIns="45720" rIns="91440" bIns="45720" rtlCol="0" anchor="ctr">
            <a:noAutofit/>
          </a:bodyPr>
          <a:lstStyle>
            <a:lvl1pPr marL="0" indent="0" algn="l" defTabSz="914400" rtl="0" eaLnBrk="1" latinLnBrk="0" hangingPunct="1">
              <a:lnSpc>
                <a:spcPct val="114000"/>
              </a:lnSpc>
              <a:spcBef>
                <a:spcPts val="1000"/>
              </a:spcBef>
              <a:buFont typeface="Arial" panose="020B0604020202020204" pitchFamily="34" charset="0"/>
              <a:buNone/>
              <a:defRPr sz="1800" kern="1200">
                <a:solidFill>
                  <a:schemeClr val="tx1"/>
                </a:solidFill>
                <a:latin typeface="Lato" panose="020F0502020204030203" pitchFamily="34" charset="0"/>
                <a:ea typeface="Lato" panose="020F0502020204030203" pitchFamily="34" charset="0"/>
                <a:cs typeface="Lato" panose="020F0502020204030203" pitchFamily="34" charset="0"/>
              </a:defRPr>
            </a:lvl1pPr>
            <a:lvl2pPr marL="685800" indent="-228600" algn="l" defTabSz="914400" rtl="0" eaLnBrk="1" latinLnBrk="0" hangingPunct="1">
              <a:lnSpc>
                <a:spcPct val="114000"/>
              </a:lnSpc>
              <a:spcBef>
                <a:spcPts val="500"/>
              </a:spcBef>
              <a:buFont typeface="Arial" panose="020B0604020202020204" pitchFamily="34" charset="0"/>
              <a:buChar char="•"/>
              <a:defRPr sz="1800" kern="1200">
                <a:solidFill>
                  <a:schemeClr val="tx1"/>
                </a:solidFill>
                <a:latin typeface="Lato" panose="020F0502020204030203" pitchFamily="34" charset="0"/>
                <a:ea typeface="Lato" panose="020F0502020204030203" pitchFamily="34" charset="0"/>
                <a:cs typeface="+mn-cs"/>
              </a:defRPr>
            </a:lvl2pPr>
            <a:lvl3pPr marL="1143000" indent="-228600" algn="l" defTabSz="914400" rtl="0" eaLnBrk="1" latinLnBrk="0" hangingPunct="1">
              <a:lnSpc>
                <a:spcPct val="114000"/>
              </a:lnSpc>
              <a:spcBef>
                <a:spcPts val="500"/>
              </a:spcBef>
              <a:buFont typeface="Arial" panose="020B0604020202020204" pitchFamily="34" charset="0"/>
              <a:buChar char="•"/>
              <a:defRPr sz="1800" kern="1200">
                <a:solidFill>
                  <a:schemeClr val="tx1"/>
                </a:solidFill>
                <a:latin typeface="Lato" panose="020F0502020204030203" pitchFamily="34" charset="0"/>
                <a:ea typeface="Lato" panose="020F0502020204030203" pitchFamily="34" charset="0"/>
                <a:cs typeface="+mn-cs"/>
              </a:defRPr>
            </a:lvl3pPr>
            <a:lvl4pPr marL="1600200" indent="-228600" algn="l" defTabSz="914400" rtl="0" eaLnBrk="1" latinLnBrk="0" hangingPunct="1">
              <a:lnSpc>
                <a:spcPct val="114000"/>
              </a:lnSpc>
              <a:spcBef>
                <a:spcPts val="500"/>
              </a:spcBef>
              <a:buFont typeface="Arial" panose="020B0604020202020204" pitchFamily="34" charset="0"/>
              <a:buChar char="•"/>
              <a:defRPr sz="1800" kern="1200">
                <a:solidFill>
                  <a:schemeClr val="tx1"/>
                </a:solidFill>
                <a:latin typeface="Lato" panose="020F0502020204030203" pitchFamily="34" charset="0"/>
                <a:ea typeface="Lato" panose="020F0502020204030203" pitchFamily="34" charset="0"/>
                <a:cs typeface="+mn-cs"/>
              </a:defRPr>
            </a:lvl4pPr>
            <a:lvl5pPr marL="2057400" indent="-228600" algn="l" defTabSz="914400" rtl="0" eaLnBrk="1" latinLnBrk="0" hangingPunct="1">
              <a:lnSpc>
                <a:spcPct val="114000"/>
              </a:lnSpc>
              <a:spcBef>
                <a:spcPts val="500"/>
              </a:spcBef>
              <a:buFont typeface="Arial" panose="020B0604020202020204" pitchFamily="34" charset="0"/>
              <a:buChar char="•"/>
              <a:defRPr sz="1800" kern="1200">
                <a:solidFill>
                  <a:schemeClr val="tx1"/>
                </a:solidFill>
                <a:latin typeface="Lato" panose="020F0502020204030203" pitchFamily="34" charset="0"/>
                <a:ea typeface="Lato" panose="020F0502020204030203" pitchFamily="34"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indent="-342900">
              <a:lnSpc>
                <a:spcPct val="100000"/>
              </a:lnSpc>
              <a:spcBef>
                <a:spcPts val="0"/>
              </a:spcBef>
              <a:buFont typeface="Arial" panose="020B0604020202020204" pitchFamily="34" charset="0"/>
              <a:buChar char="•"/>
              <a:defRPr/>
            </a:pPr>
            <a:r>
              <a:rPr lang="en-GB" sz="2000">
                <a:latin typeface="Arial" panose="020B0604020202020204" pitchFamily="34" charset="0"/>
                <a:cs typeface="Arial" panose="020B0604020202020204" pitchFamily="34" charset="0"/>
              </a:rPr>
              <a:t>One stakeholder identified that people may experience inequalities linked to age, disability, mobility, financial circumstances, or geographical distance from specialist NET centres</a:t>
            </a:r>
          </a:p>
          <a:p>
            <a:pPr marL="342900" indent="-342900">
              <a:lnSpc>
                <a:spcPct val="100000"/>
              </a:lnSpc>
              <a:spcBef>
                <a:spcPts val="0"/>
              </a:spcBef>
              <a:buFont typeface="Arial" panose="020B0604020202020204" pitchFamily="34" charset="0"/>
              <a:buChar char="•"/>
              <a:defRPr/>
            </a:pPr>
            <a:r>
              <a:rPr lang="en-GB" sz="2000">
                <a:latin typeface="Arial" panose="020B0604020202020204" pitchFamily="34" charset="0"/>
                <a:cs typeface="Arial" panose="020B0604020202020204" pitchFamily="34" charset="0"/>
              </a:rPr>
              <a:t>It was noted that differences can arise from language and culture, which may limit understanding of treatment and side effect management</a:t>
            </a:r>
          </a:p>
        </p:txBody>
      </p:sp>
    </p:spTree>
    <p:extLst>
      <p:ext uri="{BB962C8B-B14F-4D97-AF65-F5344CB8AC3E}">
        <p14:creationId xmlns:p14="http://schemas.microsoft.com/office/powerpoint/2010/main" val="323132800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B2B6DB4-F235-BD9D-9A0F-7260E818DF38}"/>
            </a:ext>
          </a:extLst>
        </p:cNvPr>
        <p:cNvGrpSpPr/>
        <p:nvPr/>
      </p:nvGrpSpPr>
      <p:grpSpPr>
        <a:xfrm>
          <a:off x="0" y="0"/>
          <a:ext cx="0" cy="0"/>
          <a:chOff x="0" y="0"/>
          <a:chExt cx="0" cy="0"/>
        </a:xfrm>
      </p:grpSpPr>
      <p:sp>
        <p:nvSpPr>
          <p:cNvPr id="9" name="Title 8" descr="Key issue for discussion">
            <a:extLst>
              <a:ext uri="{FF2B5EF4-FFF2-40B4-BE49-F238E27FC236}">
                <a16:creationId xmlns:a16="http://schemas.microsoft.com/office/drawing/2014/main" id="{0B726B43-4387-CC3D-43F3-6577F93080BF}"/>
              </a:ext>
            </a:extLst>
          </p:cNvPr>
          <p:cNvSpPr>
            <a:spLocks noGrp="1"/>
          </p:cNvSpPr>
          <p:nvPr>
            <p:ph type="title"/>
          </p:nvPr>
        </p:nvSpPr>
        <p:spPr/>
        <p:txBody>
          <a:bodyPr/>
          <a:lstStyle/>
          <a:p>
            <a:r>
              <a:rPr lang="en-GB"/>
              <a:t>Key issues for committee discussion</a:t>
            </a:r>
          </a:p>
        </p:txBody>
      </p:sp>
      <p:sp>
        <p:nvSpPr>
          <p:cNvPr id="2" name="Text Placeholder 13">
            <a:extLst>
              <a:ext uri="{FF2B5EF4-FFF2-40B4-BE49-F238E27FC236}">
                <a16:creationId xmlns:a16="http://schemas.microsoft.com/office/drawing/2014/main" id="{DD29F6AF-174F-EE32-B251-45C530C24377}"/>
              </a:ext>
            </a:extLst>
          </p:cNvPr>
          <p:cNvSpPr txBox="1">
            <a:spLocks/>
          </p:cNvSpPr>
          <p:nvPr/>
        </p:nvSpPr>
        <p:spPr>
          <a:xfrm>
            <a:off x="1225720" y="6089215"/>
            <a:ext cx="10491789" cy="505261"/>
          </a:xfrm>
          <a:prstGeom prst="rect">
            <a:avLst/>
          </a:prstGeom>
          <a:solidFill>
            <a:schemeClr val="bg1"/>
          </a:solidFill>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1400" kern="1200">
                <a:solidFill>
                  <a:schemeClr val="tx1"/>
                </a:solidFill>
                <a:latin typeface="+mn-lt"/>
                <a:ea typeface="Inter" charset="0"/>
                <a:cs typeface="Inter"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1200">
                <a:latin typeface="Arial" panose="020B0604020202020204" pitchFamily="34" charset="0"/>
                <a:ea typeface="Lato" panose="020F0502020204030203" pitchFamily="34" charset="0"/>
                <a:cs typeface="Arial" panose="020B0604020202020204" pitchFamily="34" charset="0"/>
              </a:rPr>
              <a:t>Abbreviations: HR, hazard ratio; ICER, incremental cost-effectiveness ratio; NETs, neuroendocrine tumours; OS, overall survival; PFS, progression-free survival; PRRT, peptide receptor radionuclide therapy; SSA, somatostatin analogue</a:t>
            </a:r>
          </a:p>
        </p:txBody>
      </p:sp>
      <p:graphicFrame>
        <p:nvGraphicFramePr>
          <p:cNvPr id="6" name="Table 6" descr="Key issues for discussion, including clinical and cost effectiveness">
            <a:extLst>
              <a:ext uri="{FF2B5EF4-FFF2-40B4-BE49-F238E27FC236}">
                <a16:creationId xmlns:a16="http://schemas.microsoft.com/office/drawing/2014/main" id="{60230F0F-E131-2D46-F741-A9F60BFACD56}"/>
              </a:ext>
            </a:extLst>
          </p:cNvPr>
          <p:cNvGraphicFramePr>
            <a:graphicFrameLocks noGrp="1"/>
          </p:cNvGraphicFramePr>
          <p:nvPr>
            <p:extLst>
              <p:ext uri="{D42A27DB-BD31-4B8C-83A1-F6EECF244321}">
                <p14:modId xmlns:p14="http://schemas.microsoft.com/office/powerpoint/2010/main" val="92783065"/>
              </p:ext>
            </p:extLst>
          </p:nvPr>
        </p:nvGraphicFramePr>
        <p:xfrm>
          <a:off x="474491" y="864957"/>
          <a:ext cx="11372852" cy="4696686"/>
        </p:xfrm>
        <a:graphic>
          <a:graphicData uri="http://schemas.openxmlformats.org/drawingml/2006/table">
            <a:tbl>
              <a:tblPr firstRow="1" bandRow="1">
                <a:tableStyleId>{21E4AEA4-8DFA-4A89-87EB-49C32662AFE0}</a:tableStyleId>
              </a:tblPr>
              <a:tblGrid>
                <a:gridCol w="1695450">
                  <a:extLst>
                    <a:ext uri="{9D8B030D-6E8A-4147-A177-3AD203B41FA5}">
                      <a16:colId xmlns:a16="http://schemas.microsoft.com/office/drawing/2014/main" val="3934482462"/>
                    </a:ext>
                  </a:extLst>
                </a:gridCol>
                <a:gridCol w="542925">
                  <a:extLst>
                    <a:ext uri="{9D8B030D-6E8A-4147-A177-3AD203B41FA5}">
                      <a16:colId xmlns:a16="http://schemas.microsoft.com/office/drawing/2014/main" val="473271416"/>
                    </a:ext>
                  </a:extLst>
                </a:gridCol>
                <a:gridCol w="8162925">
                  <a:extLst>
                    <a:ext uri="{9D8B030D-6E8A-4147-A177-3AD203B41FA5}">
                      <a16:colId xmlns:a16="http://schemas.microsoft.com/office/drawing/2014/main" val="3322847139"/>
                    </a:ext>
                  </a:extLst>
                </a:gridCol>
                <a:gridCol w="971552">
                  <a:extLst>
                    <a:ext uri="{9D8B030D-6E8A-4147-A177-3AD203B41FA5}">
                      <a16:colId xmlns:a16="http://schemas.microsoft.com/office/drawing/2014/main" val="81790764"/>
                    </a:ext>
                  </a:extLst>
                </a:gridCol>
              </a:tblGrid>
              <a:tr h="672889">
                <a:tc gridSpan="3">
                  <a:txBody>
                    <a:bodyPr/>
                    <a:lstStyle/>
                    <a:p>
                      <a:pPr algn="ctr"/>
                      <a:r>
                        <a:rPr lang="en-GB" sz="1800" dirty="0">
                          <a:latin typeface="Arial" panose="020B0604020202020204" pitchFamily="34" charset="0"/>
                        </a:rPr>
                        <a:t>Key issues for committee discussion</a:t>
                      </a:r>
                      <a:endParaRPr lang="en-GB" sz="1800" dirty="0">
                        <a:latin typeface="Arial" panose="020B0604020202020204" pitchFamily="34" charset="0"/>
                        <a:ea typeface="Lato"/>
                        <a:cs typeface="Arial" panose="020B0604020202020204" pitchFamily="34" charset="0"/>
                      </a:endParaRPr>
                    </a:p>
                  </a:txBody>
                  <a:tcPr/>
                </a:tc>
                <a:tc hMerge="1">
                  <a:txBody>
                    <a:bodyPr/>
                    <a:lstStyle/>
                    <a:p>
                      <a:endParaRPr lang="en-GB"/>
                    </a:p>
                  </a:txBody>
                  <a:tcPr/>
                </a:tc>
                <a:tc hMerge="1">
                  <a:txBody>
                    <a:bodyPr/>
                    <a:lstStyle/>
                    <a:p>
                      <a:r>
                        <a:rPr lang="en-GB" sz="1800">
                          <a:latin typeface="Lato" panose="020F0502020204030203" pitchFamily="34" charset="0"/>
                          <a:ea typeface="Lato" panose="020F0502020204030203" pitchFamily="34" charset="0"/>
                          <a:cs typeface="Lato" panose="020F0502020204030203" pitchFamily="34" charset="0"/>
                        </a:rPr>
                        <a:t>Key issue for committee discussion</a:t>
                      </a:r>
                    </a:p>
                  </a:txBody>
                  <a:tcPr/>
                </a:tc>
                <a:tc>
                  <a:txBody>
                    <a:bodyPr/>
                    <a:lstStyle/>
                    <a:p>
                      <a:pPr algn="ctr"/>
                      <a:r>
                        <a:rPr lang="en-GB" sz="1800">
                          <a:latin typeface="Arial" panose="020B0604020202020204" pitchFamily="34" charset="0"/>
                          <a:ea typeface="Lato"/>
                          <a:cs typeface="Arial" panose="020B0604020202020204" pitchFamily="34" charset="0"/>
                        </a:rPr>
                        <a:t>ICER impact</a:t>
                      </a:r>
                    </a:p>
                  </a:txBody>
                  <a:tcPr/>
                </a:tc>
                <a:extLst>
                  <a:ext uri="{0D108BD9-81ED-4DB2-BD59-A6C34878D82A}">
                    <a16:rowId xmlns:a16="http://schemas.microsoft.com/office/drawing/2014/main" val="2647452487"/>
                  </a:ext>
                </a:extLst>
              </a:tr>
              <a:tr h="703930">
                <a:tc>
                  <a:txBody>
                    <a:bodyPr/>
                    <a:lstStyle/>
                    <a:p>
                      <a:r>
                        <a:rPr lang="en-GB" sz="1800" b="1">
                          <a:latin typeface="Arial" panose="020B0604020202020204" pitchFamily="34" charset="0"/>
                        </a:rPr>
                        <a:t>Decision problem</a:t>
                      </a:r>
                      <a:endParaRPr lang="en-GB" sz="1800" b="1">
                        <a:latin typeface="Arial" panose="020B0604020202020204" pitchFamily="34" charset="0"/>
                        <a:ea typeface="Lato" panose="020F0502020204030203" pitchFamily="34" charset="0"/>
                        <a:cs typeface="Arial" panose="020B0604020202020204" pitchFamily="34" charset="0"/>
                      </a:endParaRPr>
                    </a:p>
                  </a:txBody>
                  <a:tcPr anchor="ctr"/>
                </a:tc>
                <a:tc>
                  <a:txBody>
                    <a:bodyPr/>
                    <a:lstStyle/>
                    <a:p>
                      <a:pPr marL="0" indent="0" algn="ctr">
                        <a:buFont typeface="Arial" panose="020B0604020202020204" pitchFamily="34" charset="0"/>
                        <a:buNone/>
                      </a:pPr>
                      <a:r>
                        <a:rPr lang="en-GB" sz="1800">
                          <a:latin typeface="Arial" panose="020B0604020202020204" pitchFamily="34" charset="0"/>
                          <a:ea typeface="Lato" panose="020F0502020204030203" pitchFamily="34" charset="0"/>
                          <a:cs typeface="Arial" panose="020B0604020202020204" pitchFamily="34" charset="0"/>
                        </a:rPr>
                        <a:t>1</a:t>
                      </a:r>
                    </a:p>
                    <a:p>
                      <a:pPr marL="0" indent="0" algn="ctr">
                        <a:buFont typeface="Arial" panose="020B0604020202020204" pitchFamily="34" charset="0"/>
                        <a:buNone/>
                      </a:pPr>
                      <a:endParaRPr lang="en-GB" sz="1800">
                        <a:latin typeface="Arial" panose="020B0604020202020204" pitchFamily="34" charset="0"/>
                        <a:ea typeface="Lato"/>
                        <a:cs typeface="Arial" panose="020B0604020202020204" pitchFamily="34" charset="0"/>
                      </a:endParaRP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dirty="0">
                          <a:solidFill>
                            <a:srgbClr val="000000"/>
                          </a:solidFill>
                          <a:latin typeface="Arial" panose="020B0604020202020204" pitchFamily="34" charset="0"/>
                          <a:ea typeface="Lato"/>
                          <a:cs typeface="Arial" panose="020B0604020202020204" pitchFamily="34" charset="0"/>
                        </a:rPr>
                        <a:t>Is the company’s positioning of </a:t>
                      </a:r>
                      <a:r>
                        <a:rPr lang="en-GB" dirty="0" err="1">
                          <a:solidFill>
                            <a:srgbClr val="000000"/>
                          </a:solidFill>
                          <a:latin typeface="Arial" panose="020B0604020202020204" pitchFamily="34" charset="0"/>
                          <a:ea typeface="Lato"/>
                          <a:cs typeface="Arial" panose="020B0604020202020204" pitchFamily="34" charset="0"/>
                        </a:rPr>
                        <a:t>cabozantinib</a:t>
                      </a:r>
                      <a:r>
                        <a:rPr lang="en-GB" dirty="0">
                          <a:solidFill>
                            <a:srgbClr val="000000"/>
                          </a:solidFill>
                          <a:latin typeface="Arial" panose="020B0604020202020204" pitchFamily="34" charset="0"/>
                          <a:ea typeface="Lato"/>
                          <a:cs typeface="Arial" panose="020B0604020202020204" pitchFamily="34" charset="0"/>
                        </a:rPr>
                        <a:t> appropriate?</a:t>
                      </a:r>
                      <a:endParaRPr lang="en-GB" sz="1800" dirty="0">
                        <a:solidFill>
                          <a:srgbClr val="000000"/>
                        </a:solidFill>
                        <a:latin typeface="Arial" panose="020B0604020202020204" pitchFamily="34" charset="0"/>
                        <a:ea typeface="Lato"/>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800" dirty="0">
                          <a:solidFill>
                            <a:srgbClr val="000000"/>
                          </a:solidFill>
                          <a:latin typeface="Arial" panose="020B0604020202020204" pitchFamily="34" charset="0"/>
                          <a:ea typeface="Lato"/>
                          <a:cs typeface="Arial" panose="020B0604020202020204" pitchFamily="34" charset="0"/>
                        </a:rPr>
                        <a:t>- If not, are PRRT, </a:t>
                      </a:r>
                      <a:r>
                        <a:rPr lang="en-GB" sz="1800" dirty="0" err="1">
                          <a:solidFill>
                            <a:srgbClr val="000000"/>
                          </a:solidFill>
                          <a:latin typeface="Arial" panose="020B0604020202020204" pitchFamily="34" charset="0"/>
                          <a:ea typeface="Lato"/>
                          <a:cs typeface="Arial" panose="020B0604020202020204" pitchFamily="34" charset="0"/>
                        </a:rPr>
                        <a:t>everolimus</a:t>
                      </a:r>
                      <a:r>
                        <a:rPr lang="en-GB" sz="1800" dirty="0">
                          <a:solidFill>
                            <a:srgbClr val="000000"/>
                          </a:solidFill>
                          <a:latin typeface="Arial" panose="020B0604020202020204" pitchFamily="34" charset="0"/>
                          <a:ea typeface="Lato"/>
                          <a:cs typeface="Arial" panose="020B0604020202020204" pitchFamily="34" charset="0"/>
                        </a:rPr>
                        <a:t> or sunitinib relevant comparators? </a:t>
                      </a:r>
                      <a:endParaRPr kumimoji="0" lang="en-GB" sz="1800" b="0" i="0" u="none" strike="noStrike" kern="1200" cap="none" spc="0" normalizeH="0" baseline="0" noProof="0" dirty="0">
                        <a:ln>
                          <a:noFill/>
                        </a:ln>
                        <a:solidFill>
                          <a:srgbClr val="000000"/>
                        </a:solidFill>
                        <a:effectLst/>
                        <a:uLnTx/>
                        <a:uFillTx/>
                        <a:latin typeface="Arial" panose="020B0604020202020204" pitchFamily="34" charset="0"/>
                        <a:ea typeface="Lato"/>
                        <a:cs typeface="Arial" panose="020B0604020202020204" pitchFamily="34" charset="0"/>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GB" sz="1800" b="0" i="0" u="none" strike="noStrike" kern="1200" cap="none" spc="0" normalizeH="0" baseline="0" noProof="0">
                          <a:ln>
                            <a:noFill/>
                          </a:ln>
                          <a:solidFill>
                            <a:srgbClr val="000000"/>
                          </a:solidFill>
                          <a:effectLst/>
                          <a:uLnTx/>
                          <a:uFillTx/>
                          <a:latin typeface="Arial" panose="020B0604020202020204" pitchFamily="34" charset="0"/>
                          <a:ea typeface="Lato"/>
                          <a:cs typeface="Arial" panose="020B0604020202020204" pitchFamily="34" charset="0"/>
                        </a:rPr>
                        <a:t>Large</a:t>
                      </a:r>
                    </a:p>
                  </a:txBody>
                  <a:tcPr anchor="ctr"/>
                </a:tc>
                <a:extLst>
                  <a:ext uri="{0D108BD9-81ED-4DB2-BD59-A6C34878D82A}">
                    <a16:rowId xmlns:a16="http://schemas.microsoft.com/office/drawing/2014/main" val="925366874"/>
                  </a:ext>
                </a:extLst>
              </a:tr>
              <a:tr h="480005">
                <a:tc rowSpan="2">
                  <a:txBody>
                    <a:bodyPr/>
                    <a:lstStyle/>
                    <a:p>
                      <a:r>
                        <a:rPr lang="en-GB" sz="1800" b="1">
                          <a:latin typeface="Arial" panose="020B0604020202020204" pitchFamily="34" charset="0"/>
                        </a:rPr>
                        <a:t>Clinical effectiveness</a:t>
                      </a:r>
                      <a:endParaRPr lang="en-GB" sz="1800" b="1">
                        <a:latin typeface="Arial" panose="020B0604020202020204" pitchFamily="34" charset="0"/>
                        <a:ea typeface="Lato" panose="020F0502020204030203" pitchFamily="34" charset="0"/>
                        <a:cs typeface="Arial" panose="020B0604020202020204" pitchFamily="34" charset="0"/>
                      </a:endParaRPr>
                    </a:p>
                  </a:txBody>
                  <a:tcPr anchor="ctr"/>
                </a:tc>
                <a:tc>
                  <a:txBody>
                    <a:bodyPr/>
                    <a:lstStyle/>
                    <a:p>
                      <a:pPr marL="0" indent="0" algn="ctr">
                        <a:buFont typeface="Arial" panose="020B0604020202020204" pitchFamily="34" charset="0"/>
                        <a:buNone/>
                      </a:pPr>
                      <a:r>
                        <a:rPr lang="en-GB" sz="1800">
                          <a:latin typeface="Arial" panose="020B0604020202020204" pitchFamily="34" charset="0"/>
                          <a:ea typeface="Lato"/>
                          <a:cs typeface="Arial" panose="020B0604020202020204" pitchFamily="34" charset="0"/>
                        </a:rPr>
                        <a:t>2</a:t>
                      </a:r>
                    </a:p>
                  </a:txBody>
                  <a:tcPr anchor="ctr"/>
                </a:tc>
                <a:tc>
                  <a:txBody>
                    <a:bodyPr/>
                    <a:lstStyle/>
                    <a:p>
                      <a:pPr marL="0" indent="0">
                        <a:buFont typeface="Arial" panose="020B0604020202020204" pitchFamily="34" charset="0"/>
                        <a:buNone/>
                      </a:pPr>
                      <a:r>
                        <a:rPr lang="en-GB">
                          <a:solidFill>
                            <a:srgbClr val="000000"/>
                          </a:solidFill>
                          <a:latin typeface="Arial" panose="020B0604020202020204" pitchFamily="34" charset="0"/>
                          <a:ea typeface="Lato"/>
                          <a:cs typeface="Arial" panose="020B0604020202020204" pitchFamily="34" charset="0"/>
                        </a:rPr>
                        <a:t>Is it appropriate to group lung NETs with other extra-pancreatic NETS?</a:t>
                      </a:r>
                    </a:p>
                  </a:txBody>
                  <a:tcPr anchor="ctr"/>
                </a:tc>
                <a:tc>
                  <a:txBody>
                    <a:bodyPr/>
                    <a:lstStyle/>
                    <a:p>
                      <a:pPr marL="0" indent="0">
                        <a:buFont typeface="Arial" panose="020B0604020202020204" pitchFamily="34" charset="0"/>
                        <a:buNone/>
                      </a:pPr>
                      <a:r>
                        <a:rPr lang="en-GB">
                          <a:solidFill>
                            <a:srgbClr val="000000"/>
                          </a:solidFill>
                          <a:latin typeface="Arial" panose="020B0604020202020204" pitchFamily="34" charset="0"/>
                          <a:ea typeface="Lato"/>
                          <a:cs typeface="Arial" panose="020B0604020202020204" pitchFamily="34" charset="0"/>
                        </a:rPr>
                        <a:t>Large</a:t>
                      </a:r>
                    </a:p>
                  </a:txBody>
                  <a:tcPr anchor="ctr"/>
                </a:tc>
                <a:extLst>
                  <a:ext uri="{0D108BD9-81ED-4DB2-BD59-A6C34878D82A}">
                    <a16:rowId xmlns:a16="http://schemas.microsoft.com/office/drawing/2014/main" val="1874811345"/>
                  </a:ext>
                </a:extLst>
              </a:tr>
              <a:tr h="456416">
                <a:tc vMerge="1">
                  <a:txBody>
                    <a:bodyPr/>
                    <a:lstStyle/>
                    <a:p>
                      <a:endParaRPr lang="en-GB" sz="1800" b="1">
                        <a:latin typeface="Arial" panose="020B0604020202020204" pitchFamily="34" charset="0"/>
                        <a:ea typeface="Lato" panose="020F0502020204030203" pitchFamily="34" charset="0"/>
                        <a:cs typeface="Arial" panose="020B0604020202020204" pitchFamily="34" charset="0"/>
                      </a:endParaRPr>
                    </a:p>
                  </a:txBody>
                  <a:tcPr anchor="ctr"/>
                </a:tc>
                <a:tc>
                  <a:txBody>
                    <a:bodyPr/>
                    <a:lstStyle/>
                    <a:p>
                      <a:pPr marL="0" indent="0" algn="ctr">
                        <a:buFont typeface="Arial" panose="020B0604020202020204" pitchFamily="34" charset="0"/>
                        <a:buNone/>
                      </a:pPr>
                      <a:r>
                        <a:rPr lang="en-GB" sz="1800">
                          <a:latin typeface="Arial" panose="020B0604020202020204" pitchFamily="34" charset="0"/>
                          <a:ea typeface="Lato" panose="020F0502020204030203" pitchFamily="34" charset="0"/>
                          <a:cs typeface="Arial" panose="020B0604020202020204" pitchFamily="34" charset="0"/>
                        </a:rPr>
                        <a:t>3</a:t>
                      </a:r>
                    </a:p>
                  </a:txBody>
                  <a:tcPr anchor="ctr"/>
                </a:tc>
                <a:tc>
                  <a:txBody>
                    <a:bodyPr/>
                    <a:lstStyle/>
                    <a:p>
                      <a:r>
                        <a:rPr lang="en-GB">
                          <a:solidFill>
                            <a:schemeClr val="tx1"/>
                          </a:solidFill>
                          <a:latin typeface="Arial" panose="020B0604020202020204" pitchFamily="34" charset="0"/>
                          <a:ea typeface="Lato"/>
                          <a:cs typeface="Arial" panose="020B0604020202020204" pitchFamily="34" charset="0"/>
                        </a:rPr>
                        <a:t>Is there a reason to not use the more mature data cut-off? </a:t>
                      </a:r>
                    </a:p>
                  </a:txBody>
                  <a:tcPr anchor="ctr"/>
                </a:tc>
                <a:tc>
                  <a:txBody>
                    <a:bodyPr/>
                    <a:lstStyle/>
                    <a:p>
                      <a:pPr marL="0" indent="0">
                        <a:buFont typeface="Arial" panose="020B0604020202020204" pitchFamily="34" charset="0"/>
                        <a:buNone/>
                      </a:pPr>
                      <a:r>
                        <a:rPr lang="en-GB" sz="1800">
                          <a:solidFill>
                            <a:schemeClr val="tx1"/>
                          </a:solidFill>
                          <a:latin typeface="Arial" panose="020B0604020202020204" pitchFamily="34" charset="0"/>
                          <a:ea typeface="Lato" panose="020F0502020204030203" pitchFamily="34" charset="0"/>
                          <a:cs typeface="Arial" panose="020B0604020202020204" pitchFamily="34" charset="0"/>
                        </a:rPr>
                        <a:t>Large</a:t>
                      </a:r>
                    </a:p>
                  </a:txBody>
                  <a:tcPr anchor="ctr"/>
                </a:tc>
                <a:extLst>
                  <a:ext uri="{0D108BD9-81ED-4DB2-BD59-A6C34878D82A}">
                    <a16:rowId xmlns:a16="http://schemas.microsoft.com/office/drawing/2014/main" val="61421847"/>
                  </a:ext>
                </a:extLst>
              </a:tr>
              <a:tr h="402246">
                <a:tc rowSpan="6">
                  <a:txBody>
                    <a:bodyPr/>
                    <a:lstStyle/>
                    <a:p>
                      <a:r>
                        <a:rPr lang="en-GB" sz="1800" b="1">
                          <a:latin typeface="Arial" panose="020B0604020202020204" pitchFamily="34" charset="0"/>
                          <a:ea typeface="Lato" panose="020F0502020204030203" pitchFamily="34" charset="0"/>
                          <a:cs typeface="Arial" panose="020B0604020202020204" pitchFamily="34" charset="0"/>
                        </a:rPr>
                        <a:t>Cost effectiveness</a:t>
                      </a:r>
                    </a:p>
                  </a:txBody>
                  <a:tcPr anchor="ctr"/>
                </a:tc>
                <a:tc>
                  <a:txBody>
                    <a:bodyPr/>
                    <a:lstStyle/>
                    <a:p>
                      <a:pPr marL="0" indent="0" algn="ctr">
                        <a:buFont typeface="Arial" panose="020B0604020202020204" pitchFamily="34" charset="0"/>
                        <a:buNone/>
                      </a:pPr>
                      <a:r>
                        <a:rPr lang="en-GB" sz="1800">
                          <a:latin typeface="Arial" panose="020B0604020202020204" pitchFamily="34" charset="0"/>
                          <a:ea typeface="Lato"/>
                          <a:cs typeface="Arial" panose="020B0604020202020204" pitchFamily="34" charset="0"/>
                        </a:rPr>
                        <a:t>4</a:t>
                      </a:r>
                    </a:p>
                  </a:txBody>
                  <a:tcPr anchor="ctr"/>
                </a:tc>
                <a:tc>
                  <a:txBody>
                    <a:bodyPr/>
                    <a:lstStyle/>
                    <a:p>
                      <a:pPr marL="0" indent="0">
                        <a:buFont typeface="Arial" panose="020B0604020202020204" pitchFamily="34" charset="0"/>
                        <a:buNone/>
                      </a:pPr>
                      <a:r>
                        <a:rPr lang="en-GB" sz="1800">
                          <a:solidFill>
                            <a:schemeClr val="tx1"/>
                          </a:solidFill>
                          <a:latin typeface="Arial" panose="020B0604020202020204" pitchFamily="34" charset="0"/>
                          <a:ea typeface="Lato"/>
                          <a:cs typeface="Arial" panose="020B0604020202020204" pitchFamily="34" charset="0"/>
                        </a:rPr>
                        <a:t>Is the company’s or EAG’s modelling approach for PFS more appropriate?</a:t>
                      </a:r>
                    </a:p>
                  </a:txBody>
                  <a:tcPr anchor="ctr"/>
                </a:tc>
                <a:tc>
                  <a:txBody>
                    <a:bodyPr/>
                    <a:lstStyle/>
                    <a:p>
                      <a:pPr marL="0" indent="0">
                        <a:buFont typeface="Arial" panose="020B0604020202020204" pitchFamily="34" charset="0"/>
                        <a:buNone/>
                      </a:pPr>
                      <a:r>
                        <a:rPr lang="en-GB" sz="1800">
                          <a:solidFill>
                            <a:schemeClr val="tx1"/>
                          </a:solidFill>
                          <a:latin typeface="Arial" panose="020B0604020202020204" pitchFamily="34" charset="0"/>
                          <a:ea typeface="Lato"/>
                          <a:cs typeface="Arial" panose="020B0604020202020204" pitchFamily="34" charset="0"/>
                        </a:rPr>
                        <a:t>Small</a:t>
                      </a:r>
                    </a:p>
                  </a:txBody>
                  <a:tcPr anchor="ctr"/>
                </a:tc>
                <a:extLst>
                  <a:ext uri="{0D108BD9-81ED-4DB2-BD59-A6C34878D82A}">
                    <a16:rowId xmlns:a16="http://schemas.microsoft.com/office/drawing/2014/main" val="3737238523"/>
                  </a:ext>
                </a:extLst>
              </a:tr>
              <a:tr h="402246">
                <a:tc vMerge="1">
                  <a:txBody>
                    <a:bodyPr/>
                    <a:lstStyle/>
                    <a:p>
                      <a:endParaRPr lang="en-GB" sz="1800" b="1">
                        <a:latin typeface="Arial" panose="020B0604020202020204" pitchFamily="34" charset="0"/>
                        <a:ea typeface="Lato" panose="020F0502020204030203" pitchFamily="34" charset="0"/>
                        <a:cs typeface="Arial" panose="020B0604020202020204" pitchFamily="34" charset="0"/>
                      </a:endParaRPr>
                    </a:p>
                  </a:txBody>
                  <a:tcPr anchor="ctr"/>
                </a:tc>
                <a:tc>
                  <a:txBody>
                    <a:bodyPr/>
                    <a:lstStyle/>
                    <a:p>
                      <a:pPr marL="0" indent="0" algn="ctr">
                        <a:buFont typeface="Arial" panose="020B0604020202020204" pitchFamily="34" charset="0"/>
                        <a:buNone/>
                      </a:pPr>
                      <a:r>
                        <a:rPr lang="en-GB" sz="1800">
                          <a:latin typeface="Arial" panose="020B0604020202020204" pitchFamily="34" charset="0"/>
                          <a:ea typeface="Lato"/>
                          <a:cs typeface="Arial" panose="020B0604020202020204" pitchFamily="34" charset="0"/>
                        </a:rPr>
                        <a:t>5</a:t>
                      </a:r>
                    </a:p>
                  </a:txBody>
                  <a:tcPr anchor="ctr"/>
                </a:tc>
                <a:tc>
                  <a:txBody>
                    <a:bodyPr/>
                    <a:lstStyle/>
                    <a:p>
                      <a:pPr marL="0" indent="0">
                        <a:buFont typeface="Arial" panose="020B0604020202020204" pitchFamily="34" charset="0"/>
                        <a:buNone/>
                      </a:pPr>
                      <a:r>
                        <a:rPr lang="en-GB" sz="1800">
                          <a:solidFill>
                            <a:schemeClr val="tx1"/>
                          </a:solidFill>
                          <a:latin typeface="Arial" panose="020B0604020202020204" pitchFamily="34" charset="0"/>
                          <a:ea typeface="Lato"/>
                          <a:cs typeface="Arial" panose="020B0604020202020204" pitchFamily="34" charset="0"/>
                        </a:rPr>
                        <a:t>Is the company’s or EAG’s modelling approach for OS more appropriate?</a:t>
                      </a:r>
                    </a:p>
                  </a:txBody>
                  <a:tcPr anchor="ctr"/>
                </a:tc>
                <a:tc>
                  <a:txBody>
                    <a:bodyPr/>
                    <a:lstStyle/>
                    <a:p>
                      <a:pPr marL="0" indent="0">
                        <a:buFont typeface="Arial" panose="020B0604020202020204" pitchFamily="34" charset="0"/>
                        <a:buNone/>
                      </a:pPr>
                      <a:r>
                        <a:rPr lang="en-GB" sz="1800">
                          <a:solidFill>
                            <a:schemeClr val="tx1"/>
                          </a:solidFill>
                          <a:latin typeface="Arial" panose="020B0604020202020204" pitchFamily="34" charset="0"/>
                          <a:ea typeface="Lato"/>
                          <a:cs typeface="Arial" panose="020B0604020202020204" pitchFamily="34" charset="0"/>
                        </a:rPr>
                        <a:t>Large</a:t>
                      </a:r>
                    </a:p>
                  </a:txBody>
                  <a:tcPr anchor="ctr"/>
                </a:tc>
                <a:extLst>
                  <a:ext uri="{0D108BD9-81ED-4DB2-BD59-A6C34878D82A}">
                    <a16:rowId xmlns:a16="http://schemas.microsoft.com/office/drawing/2014/main" val="2063710931"/>
                  </a:ext>
                </a:extLst>
              </a:tr>
              <a:tr h="358432">
                <a:tc vMerge="1">
                  <a:txBody>
                    <a:bodyPr/>
                    <a:lstStyle/>
                    <a:p>
                      <a:endParaRPr lang="en-GB"/>
                    </a:p>
                  </a:txBody>
                  <a:tcPr/>
                </a:tc>
                <a:tc>
                  <a:txBody>
                    <a:bodyPr/>
                    <a:lstStyle/>
                    <a:p>
                      <a:pPr marL="0" indent="0" algn="ctr">
                        <a:buFont typeface="Arial" panose="020B0604020202020204" pitchFamily="34" charset="0"/>
                        <a:buNone/>
                      </a:pPr>
                      <a:r>
                        <a:rPr lang="en-GB" sz="1800">
                          <a:latin typeface="Arial" panose="020B0604020202020204" pitchFamily="34" charset="0"/>
                          <a:ea typeface="Lato"/>
                          <a:cs typeface="Arial" panose="020B0604020202020204" pitchFamily="34" charset="0"/>
                        </a:rPr>
                        <a:t>6</a:t>
                      </a:r>
                    </a:p>
                  </a:txBody>
                  <a:tcPr anchor="ctr"/>
                </a:tc>
                <a:tc>
                  <a:txBody>
                    <a:bodyPr/>
                    <a:lstStyle/>
                    <a:p>
                      <a:pPr marL="0" indent="0">
                        <a:buFont typeface="Arial" panose="020B0604020202020204" pitchFamily="34" charset="0"/>
                        <a:buNone/>
                      </a:pPr>
                      <a:r>
                        <a:rPr lang="en-GB" sz="1800">
                          <a:solidFill>
                            <a:schemeClr val="tx1"/>
                          </a:solidFill>
                          <a:latin typeface="Arial" panose="020B0604020202020204" pitchFamily="34" charset="0"/>
                          <a:ea typeface="Lato"/>
                          <a:cs typeface="Arial" panose="020B0604020202020204" pitchFamily="34" charset="0"/>
                        </a:rPr>
                        <a:t>Is it appropriate to consider HR of 1 for all comparisons?</a:t>
                      </a:r>
                    </a:p>
                  </a:txBody>
                  <a:tcPr anchor="ctr"/>
                </a:tc>
                <a:tc>
                  <a:txBody>
                    <a:bodyPr/>
                    <a:lstStyle/>
                    <a:p>
                      <a:pPr marL="0" indent="0">
                        <a:buFont typeface="Arial" panose="020B0604020202020204" pitchFamily="34" charset="0"/>
                        <a:buNone/>
                      </a:pPr>
                      <a:r>
                        <a:rPr lang="en-GB" sz="1800">
                          <a:solidFill>
                            <a:schemeClr val="tx1"/>
                          </a:solidFill>
                          <a:latin typeface="Arial" panose="020B0604020202020204" pitchFamily="34" charset="0"/>
                          <a:ea typeface="Lato"/>
                          <a:cs typeface="Arial" panose="020B0604020202020204" pitchFamily="34" charset="0"/>
                        </a:rPr>
                        <a:t>Large</a:t>
                      </a:r>
                    </a:p>
                  </a:txBody>
                  <a:tcPr anchor="ctr"/>
                </a:tc>
                <a:extLst>
                  <a:ext uri="{0D108BD9-81ED-4DB2-BD59-A6C34878D82A}">
                    <a16:rowId xmlns:a16="http://schemas.microsoft.com/office/drawing/2014/main" val="2526729791"/>
                  </a:ext>
                </a:extLst>
              </a:tr>
              <a:tr h="402246">
                <a:tc vMerge="1">
                  <a:txBody>
                    <a:bodyPr/>
                    <a:lstStyle/>
                    <a:p>
                      <a:endParaRPr lang="en-GB"/>
                    </a:p>
                  </a:txBody>
                  <a:tcPr/>
                </a:tc>
                <a:tc>
                  <a:txBody>
                    <a:bodyPr/>
                    <a:lstStyle/>
                    <a:p>
                      <a:pPr marL="0" indent="0" algn="ctr">
                        <a:buFont typeface="Arial" panose="020B0604020202020204" pitchFamily="34" charset="0"/>
                        <a:buNone/>
                      </a:pPr>
                      <a:r>
                        <a:rPr lang="en-GB" sz="1800">
                          <a:latin typeface="Arial" panose="020B0604020202020204" pitchFamily="34" charset="0"/>
                          <a:ea typeface="Lato"/>
                          <a:cs typeface="Arial" panose="020B0604020202020204" pitchFamily="34" charset="0"/>
                        </a:rPr>
                        <a:t>7</a:t>
                      </a:r>
                    </a:p>
                  </a:txBody>
                  <a:tcPr anchor="ctr"/>
                </a:tc>
                <a:tc>
                  <a:txBody>
                    <a:bodyPr/>
                    <a:lstStyle/>
                    <a:p>
                      <a:pPr marL="0" indent="0">
                        <a:buFont typeface="Arial" panose="020B0604020202020204" pitchFamily="34" charset="0"/>
                        <a:buNone/>
                      </a:pPr>
                      <a:r>
                        <a:rPr lang="en-GB" sz="1800">
                          <a:solidFill>
                            <a:schemeClr val="tx1"/>
                          </a:solidFill>
                          <a:latin typeface="Arial" panose="020B0604020202020204" pitchFamily="34" charset="0"/>
                          <a:ea typeface="Lato"/>
                          <a:cs typeface="Arial" panose="020B0604020202020204" pitchFamily="34" charset="0"/>
                        </a:rPr>
                        <a:t>Which progression-free and progressed-disease utility values are appropriate?</a:t>
                      </a:r>
                    </a:p>
                  </a:txBody>
                  <a:tcPr anchor="ctr"/>
                </a:tc>
                <a:tc>
                  <a:txBody>
                    <a:bodyPr/>
                    <a:lstStyle/>
                    <a:p>
                      <a:pPr marL="0" indent="0">
                        <a:buFont typeface="Arial" panose="020B0604020202020204" pitchFamily="34" charset="0"/>
                        <a:buNone/>
                      </a:pPr>
                      <a:r>
                        <a:rPr lang="en-GB" sz="1800">
                          <a:solidFill>
                            <a:schemeClr val="tx1"/>
                          </a:solidFill>
                          <a:latin typeface="Arial" panose="020B0604020202020204" pitchFamily="34" charset="0"/>
                          <a:ea typeface="Lato"/>
                          <a:cs typeface="Arial" panose="020B0604020202020204" pitchFamily="34" charset="0"/>
                        </a:rPr>
                        <a:t>Small</a:t>
                      </a:r>
                    </a:p>
                  </a:txBody>
                  <a:tcPr anchor="ctr"/>
                </a:tc>
                <a:extLst>
                  <a:ext uri="{0D108BD9-81ED-4DB2-BD59-A6C34878D82A}">
                    <a16:rowId xmlns:a16="http://schemas.microsoft.com/office/drawing/2014/main" val="3845169630"/>
                  </a:ext>
                </a:extLst>
              </a:tr>
              <a:tr h="408702">
                <a:tc vMerge="1">
                  <a:txBody>
                    <a:bodyPr/>
                    <a:lstStyle/>
                    <a:p>
                      <a:endParaRPr lang="en-GB"/>
                    </a:p>
                  </a:txBody>
                  <a:tcPr/>
                </a:tc>
                <a:tc>
                  <a:txBody>
                    <a:bodyPr/>
                    <a:lstStyle/>
                    <a:p>
                      <a:pPr marL="0" indent="0" algn="ctr">
                        <a:buFont typeface="Arial" panose="020B0604020202020204" pitchFamily="34" charset="0"/>
                        <a:buNone/>
                      </a:pPr>
                      <a:r>
                        <a:rPr lang="en-GB" sz="1800">
                          <a:latin typeface="Arial" panose="020B0604020202020204" pitchFamily="34" charset="0"/>
                          <a:ea typeface="Lato"/>
                          <a:cs typeface="Arial" panose="020B0604020202020204" pitchFamily="34" charset="0"/>
                        </a:rPr>
                        <a:t>8</a:t>
                      </a:r>
                    </a:p>
                  </a:txBody>
                  <a:tcPr anchor="ctr"/>
                </a:tc>
                <a:tc>
                  <a:txBody>
                    <a:bodyPr/>
                    <a:lstStyle/>
                    <a:p>
                      <a:pPr marL="0" indent="0">
                        <a:buFont typeface="Arial" panose="020B0604020202020204" pitchFamily="34" charset="0"/>
                        <a:buNone/>
                      </a:pPr>
                      <a:r>
                        <a:rPr lang="en-GB" sz="1800">
                          <a:solidFill>
                            <a:schemeClr val="tx1"/>
                          </a:solidFill>
                          <a:latin typeface="Arial" panose="020B0604020202020204" pitchFamily="34" charset="0"/>
                          <a:ea typeface="Lato"/>
                          <a:cs typeface="Arial" panose="020B0604020202020204" pitchFamily="34" charset="0"/>
                        </a:rPr>
                        <a:t>Which approach to modelling concomitant SSA is more appropriate? </a:t>
                      </a:r>
                    </a:p>
                  </a:txBody>
                  <a:tcPr anchor="ctr"/>
                </a:tc>
                <a:tc>
                  <a:txBody>
                    <a:bodyPr/>
                    <a:lstStyle/>
                    <a:p>
                      <a:pPr marL="0" indent="0">
                        <a:buFont typeface="Arial" panose="020B0604020202020204" pitchFamily="34" charset="0"/>
                        <a:buNone/>
                      </a:pPr>
                      <a:r>
                        <a:rPr lang="en-GB" sz="1800">
                          <a:solidFill>
                            <a:schemeClr val="tx1"/>
                          </a:solidFill>
                          <a:latin typeface="Arial" panose="020B0604020202020204" pitchFamily="34" charset="0"/>
                          <a:ea typeface="Lato"/>
                          <a:cs typeface="Arial" panose="020B0604020202020204" pitchFamily="34" charset="0"/>
                        </a:rPr>
                        <a:t>Large</a:t>
                      </a:r>
                    </a:p>
                  </a:txBody>
                  <a:tcPr anchor="ctr"/>
                </a:tc>
                <a:extLst>
                  <a:ext uri="{0D108BD9-81ED-4DB2-BD59-A6C34878D82A}">
                    <a16:rowId xmlns:a16="http://schemas.microsoft.com/office/drawing/2014/main" val="134528469"/>
                  </a:ext>
                </a:extLst>
              </a:tr>
              <a:tr h="402246">
                <a:tc vMerge="1">
                  <a:txBody>
                    <a:bodyPr/>
                    <a:lstStyle/>
                    <a:p>
                      <a:endParaRPr lang="en-GB"/>
                    </a:p>
                  </a:txBody>
                  <a:tcPr/>
                </a:tc>
                <a:tc>
                  <a:txBody>
                    <a:bodyPr/>
                    <a:lstStyle/>
                    <a:p>
                      <a:pPr marL="0" indent="0" algn="ctr">
                        <a:buFont typeface="Arial" panose="020B0604020202020204" pitchFamily="34" charset="0"/>
                        <a:buNone/>
                      </a:pPr>
                      <a:r>
                        <a:rPr lang="en-GB" sz="1800">
                          <a:latin typeface="Arial" panose="020B0604020202020204" pitchFamily="34" charset="0"/>
                          <a:ea typeface="Lato"/>
                          <a:cs typeface="Arial" panose="020B0604020202020204" pitchFamily="34" charset="0"/>
                        </a:rPr>
                        <a:t>9</a:t>
                      </a:r>
                    </a:p>
                  </a:txBody>
                  <a:tcPr anchor="ctr"/>
                </a:tc>
                <a:tc>
                  <a:txBody>
                    <a:bodyPr/>
                    <a:lstStyle/>
                    <a:p>
                      <a:pPr marL="0" indent="0">
                        <a:buFont typeface="Arial" panose="020B0604020202020204" pitchFamily="34" charset="0"/>
                        <a:buNone/>
                      </a:pPr>
                      <a:r>
                        <a:rPr lang="en-GB" sz="1800">
                          <a:solidFill>
                            <a:schemeClr val="tx1"/>
                          </a:solidFill>
                          <a:latin typeface="Arial" panose="020B0604020202020204" pitchFamily="34" charset="0"/>
                          <a:ea typeface="Lato"/>
                          <a:cs typeface="Arial" panose="020B0604020202020204" pitchFamily="34" charset="0"/>
                        </a:rPr>
                        <a:t>Which approach to modelling subsequent treatments is more appropriate? </a:t>
                      </a:r>
                    </a:p>
                  </a:txBody>
                  <a:tcPr anchor="ctr"/>
                </a:tc>
                <a:tc>
                  <a:txBody>
                    <a:bodyPr/>
                    <a:lstStyle/>
                    <a:p>
                      <a:pPr marL="0" indent="0">
                        <a:buFont typeface="Arial" panose="020B0604020202020204" pitchFamily="34" charset="0"/>
                        <a:buNone/>
                      </a:pPr>
                      <a:r>
                        <a:rPr lang="en-GB" sz="1800">
                          <a:solidFill>
                            <a:schemeClr val="tx1"/>
                          </a:solidFill>
                          <a:latin typeface="Arial" panose="020B0604020202020204" pitchFamily="34" charset="0"/>
                          <a:ea typeface="Lato"/>
                          <a:cs typeface="Arial" panose="020B0604020202020204" pitchFamily="34" charset="0"/>
                        </a:rPr>
                        <a:t>Large</a:t>
                      </a:r>
                    </a:p>
                  </a:txBody>
                  <a:tcPr anchor="ctr"/>
                </a:tc>
                <a:extLst>
                  <a:ext uri="{0D108BD9-81ED-4DB2-BD59-A6C34878D82A}">
                    <a16:rowId xmlns:a16="http://schemas.microsoft.com/office/drawing/2014/main" val="2608652742"/>
                  </a:ext>
                </a:extLst>
              </a:tr>
            </a:tbl>
          </a:graphicData>
        </a:graphic>
      </p:graphicFrame>
    </p:spTree>
    <p:extLst>
      <p:ext uri="{BB962C8B-B14F-4D97-AF65-F5344CB8AC3E}">
        <p14:creationId xmlns:p14="http://schemas.microsoft.com/office/powerpoint/2010/main" val="138438470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3AB92F7-556C-2C33-1A32-C7D5A738931F}"/>
              </a:ext>
            </a:extLst>
          </p:cNvPr>
          <p:cNvSpPr>
            <a:spLocks noGrp="1"/>
          </p:cNvSpPr>
          <p:nvPr>
            <p:ph type="title"/>
          </p:nvPr>
        </p:nvSpPr>
        <p:spPr>
          <a:xfrm>
            <a:off x="222203" y="409091"/>
            <a:ext cx="11424865" cy="592817"/>
          </a:xfrm>
        </p:spPr>
        <p:txBody>
          <a:bodyPr/>
          <a:lstStyle/>
          <a:p>
            <a:r>
              <a:rPr lang="en-GB"/>
              <a:t>Cabozantinib (</a:t>
            </a:r>
            <a:r>
              <a:rPr lang="en-GB" err="1"/>
              <a:t>Cabometyx</a:t>
            </a:r>
            <a:r>
              <a:rPr lang="en-GB"/>
              <a:t>, Ipsen)</a:t>
            </a:r>
          </a:p>
        </p:txBody>
      </p:sp>
      <p:sp>
        <p:nvSpPr>
          <p:cNvPr id="5" name="TextBox 4">
            <a:extLst>
              <a:ext uri="{FF2B5EF4-FFF2-40B4-BE49-F238E27FC236}">
                <a16:creationId xmlns:a16="http://schemas.microsoft.com/office/drawing/2014/main" id="{F17B9890-B184-B35C-5298-5E15BE99D9AF}"/>
              </a:ext>
            </a:extLst>
          </p:cNvPr>
          <p:cNvSpPr txBox="1"/>
          <p:nvPr/>
        </p:nvSpPr>
        <p:spPr>
          <a:xfrm>
            <a:off x="222203" y="1113651"/>
            <a:ext cx="11424865" cy="369334"/>
          </a:xfrm>
          <a:prstGeom prst="rect">
            <a:avLst/>
          </a:prstGeom>
          <a:noFill/>
        </p:spPr>
        <p:txBody>
          <a:bodyPr wrap="square" rtlCol="0">
            <a:spAutoFit/>
          </a:bodyPr>
          <a:lstStyle/>
          <a:p>
            <a:r>
              <a:rPr lang="en-GB">
                <a:latin typeface="Arial" panose="020B0604020202020204" pitchFamily="34" charset="0"/>
              </a:rPr>
              <a:t>Technology details </a:t>
            </a:r>
          </a:p>
        </p:txBody>
      </p:sp>
      <p:graphicFrame>
        <p:nvGraphicFramePr>
          <p:cNvPr id="3" name="Table 3" descr="Details of treatment, including marketing authorisation, mechanism of action, administration and price.">
            <a:extLst>
              <a:ext uri="{FF2B5EF4-FFF2-40B4-BE49-F238E27FC236}">
                <a16:creationId xmlns:a16="http://schemas.microsoft.com/office/drawing/2014/main" id="{5D2D4C97-4C53-47C8-9E4D-69E7EB51A419}"/>
              </a:ext>
              <a:ext uri="{C183D7F6-B498-43B3-948B-1728B52AA6E4}">
                <adec:decorative xmlns:adec="http://schemas.microsoft.com/office/drawing/2017/decorative" val="0"/>
              </a:ext>
            </a:extLst>
          </p:cNvPr>
          <p:cNvGraphicFramePr>
            <a:graphicFrameLocks noGrp="1"/>
          </p:cNvGraphicFramePr>
          <p:nvPr>
            <p:extLst>
              <p:ext uri="{D42A27DB-BD31-4B8C-83A1-F6EECF244321}">
                <p14:modId xmlns:p14="http://schemas.microsoft.com/office/powerpoint/2010/main" val="4257950193"/>
              </p:ext>
            </p:extLst>
          </p:nvPr>
        </p:nvGraphicFramePr>
        <p:xfrm>
          <a:off x="329779" y="1482985"/>
          <a:ext cx="11424865" cy="3804853"/>
        </p:xfrm>
        <a:graphic>
          <a:graphicData uri="http://schemas.openxmlformats.org/drawingml/2006/table">
            <a:tbl>
              <a:tblPr firstRow="1" firstCol="1" bandRow="1">
                <a:tableStyleId>{21E4AEA4-8DFA-4A89-87EB-49C32662AFE0}</a:tableStyleId>
              </a:tblPr>
              <a:tblGrid>
                <a:gridCol w="2184170">
                  <a:extLst>
                    <a:ext uri="{9D8B030D-6E8A-4147-A177-3AD203B41FA5}">
                      <a16:colId xmlns:a16="http://schemas.microsoft.com/office/drawing/2014/main" val="748657784"/>
                    </a:ext>
                  </a:extLst>
                </a:gridCol>
                <a:gridCol w="9240695">
                  <a:extLst>
                    <a:ext uri="{9D8B030D-6E8A-4147-A177-3AD203B41FA5}">
                      <a16:colId xmlns:a16="http://schemas.microsoft.com/office/drawing/2014/main" val="3173266189"/>
                    </a:ext>
                  </a:extLst>
                </a:gridCol>
              </a:tblGrid>
              <a:tr h="1574540">
                <a:tc>
                  <a:txBody>
                    <a:bodyPr/>
                    <a:lstStyle/>
                    <a:p>
                      <a:r>
                        <a:rPr lang="en-GB" u="none">
                          <a:solidFill>
                            <a:schemeClr val="bg1"/>
                          </a:solidFill>
                          <a:latin typeface="Arial" panose="020B0604020202020204" pitchFamily="34" charset="0"/>
                          <a:cs typeface="Arial" panose="020B0604020202020204" pitchFamily="34" charset="0"/>
                        </a:rPr>
                        <a:t>Anticipated marketing authorisation </a:t>
                      </a:r>
                      <a:endParaRPr lang="en-GB" u="none">
                        <a:solidFill>
                          <a:schemeClr val="bg1"/>
                        </a:solidFill>
                        <a:latin typeface="Arial" panose="020B0604020202020204" pitchFamily="34" charset="0"/>
                        <a:ea typeface="Lato" panose="020F0502020204030203" pitchFamily="34" charset="0"/>
                        <a:cs typeface="Arial" panose="020B0604020202020204" pitchFamily="34" charset="0"/>
                      </a:endParaRPr>
                    </a:p>
                  </a:txBody>
                  <a:tcPr/>
                </a:tc>
                <a:tc>
                  <a:txBody>
                    <a:bodyPr/>
                    <a:lstStyle/>
                    <a:p>
                      <a:pPr marL="0" indent="0">
                        <a:buFont typeface="Arial" panose="020B0604020202020204" pitchFamily="34" charset="0"/>
                        <a:buNone/>
                      </a:pPr>
                      <a:r>
                        <a:rPr lang="en-GB" b="0" u="none">
                          <a:solidFill>
                            <a:schemeClr val="tx1"/>
                          </a:solidFill>
                          <a:latin typeface="Arial" panose="020B0604020202020204" pitchFamily="34" charset="0"/>
                          <a:cs typeface="Arial" panose="020B0604020202020204" pitchFamily="34" charset="0"/>
                        </a:rPr>
                        <a:t>‘For the treatment of adult patients with unresectable or metastatic well-differentiated </a:t>
                      </a:r>
                      <a:r>
                        <a:rPr lang="en-GB" sz="1800" b="0" u="none" kern="1200">
                          <a:solidFill>
                            <a:schemeClr val="tx1"/>
                          </a:solidFill>
                          <a:effectLst/>
                          <a:latin typeface="Arial" panose="020B0604020202020204" pitchFamily="34" charset="0"/>
                          <a:ea typeface="+mn-ea"/>
                          <a:cs typeface="Arial" panose="020B0604020202020204" pitchFamily="34" charset="0"/>
                        </a:rPr>
                        <a:t>extra-pancreatic (</a:t>
                      </a:r>
                      <a:r>
                        <a:rPr lang="en-GB" sz="1800" b="0" u="none" kern="1200" err="1">
                          <a:solidFill>
                            <a:schemeClr val="tx1"/>
                          </a:solidFill>
                          <a:effectLst/>
                          <a:latin typeface="Arial" panose="020B0604020202020204" pitchFamily="34" charset="0"/>
                          <a:ea typeface="+mn-ea"/>
                          <a:cs typeface="Arial" panose="020B0604020202020204" pitchFamily="34" charset="0"/>
                        </a:rPr>
                        <a:t>epNET</a:t>
                      </a:r>
                      <a:r>
                        <a:rPr lang="en-GB" sz="1800" b="0" u="none" kern="1200">
                          <a:solidFill>
                            <a:schemeClr val="tx1"/>
                          </a:solidFill>
                          <a:effectLst/>
                          <a:latin typeface="Arial" panose="020B0604020202020204" pitchFamily="34" charset="0"/>
                          <a:ea typeface="+mn-ea"/>
                          <a:cs typeface="Arial" panose="020B0604020202020204" pitchFamily="34" charset="0"/>
                        </a:rPr>
                        <a:t>) and pancreatic (</a:t>
                      </a:r>
                      <a:r>
                        <a:rPr lang="en-GB" sz="1800" b="0" u="none" kern="1200" err="1">
                          <a:solidFill>
                            <a:schemeClr val="tx1"/>
                          </a:solidFill>
                          <a:effectLst/>
                          <a:latin typeface="Arial" panose="020B0604020202020204" pitchFamily="34" charset="0"/>
                          <a:ea typeface="+mn-ea"/>
                          <a:cs typeface="Arial" panose="020B0604020202020204" pitchFamily="34" charset="0"/>
                        </a:rPr>
                        <a:t>pNET</a:t>
                      </a:r>
                      <a:r>
                        <a:rPr lang="en-GB" sz="1800" b="0" u="none" kern="1200">
                          <a:solidFill>
                            <a:schemeClr val="tx1"/>
                          </a:solidFill>
                          <a:effectLst/>
                          <a:latin typeface="Arial" panose="020B0604020202020204" pitchFamily="34" charset="0"/>
                          <a:ea typeface="+mn-ea"/>
                          <a:cs typeface="Arial" panose="020B0604020202020204" pitchFamily="34" charset="0"/>
                        </a:rPr>
                        <a:t>) neuroendocrine tumours who have progressed following at least one prior systemic therapy other than somatostatin analogues.</a:t>
                      </a:r>
                      <a:r>
                        <a:rPr lang="en-GB" b="0" u="none">
                          <a:solidFill>
                            <a:schemeClr val="tx1"/>
                          </a:solidFill>
                          <a:latin typeface="Arial" panose="020B0604020202020204" pitchFamily="34" charset="0"/>
                          <a:cs typeface="Arial" panose="020B0604020202020204" pitchFamily="34" charset="0"/>
                        </a:rPr>
                        <a:t>’ </a:t>
                      </a:r>
                    </a:p>
                    <a:p>
                      <a:pPr marL="0" indent="0">
                        <a:buFont typeface="Arial" panose="020B0604020202020204" pitchFamily="34" charset="0"/>
                        <a:buNone/>
                      </a:pPr>
                      <a:endParaRPr lang="en-GB" b="0" u="none">
                        <a:solidFill>
                          <a:schemeClr val="tx1"/>
                        </a:solidFill>
                        <a:latin typeface="Arial" panose="020B0604020202020204" pitchFamily="34" charset="0"/>
                        <a:cs typeface="Arial" panose="020B0604020202020204" pitchFamily="34" charset="0"/>
                      </a:endParaRPr>
                    </a:p>
                    <a:p>
                      <a:pPr marL="0" indent="0">
                        <a:buFont typeface="Arial" panose="020B0604020202020204" pitchFamily="34" charset="0"/>
                        <a:buNone/>
                      </a:pPr>
                      <a:r>
                        <a:rPr lang="en-GB" b="0" u="none">
                          <a:solidFill>
                            <a:schemeClr val="tx1"/>
                          </a:solidFill>
                          <a:latin typeface="Arial" panose="020B0604020202020204" pitchFamily="34" charset="0"/>
                          <a:cs typeface="Arial" panose="020B0604020202020204" pitchFamily="34" charset="0"/>
                        </a:rPr>
                        <a:t>Anticipated MA: </a:t>
                      </a:r>
                      <a:r>
                        <a:rPr kumimoji="0" lang="en-GB" sz="1800" b="0" i="0" u="none" strike="noStrike" kern="1200" cap="none" spc="0" normalizeH="0" baseline="0" noProof="0">
                          <a:ln>
                            <a:noFill/>
                          </a:ln>
                          <a:solidFill>
                            <a:prstClr val="black"/>
                          </a:solidFill>
                          <a:effectLst/>
                          <a:highlight>
                            <a:srgbClr val="000000"/>
                          </a:highlight>
                          <a:uLnTx/>
                          <a:uFillTx/>
                          <a:latin typeface="Arial" panose="020B0604020202020204" pitchFamily="34" charset="0"/>
                          <a:ea typeface="Times New Roman" panose="02020603050405020304" pitchFamily="18" charset="0"/>
                          <a:cs typeface="Arial" panose="020B0604020202020204" pitchFamily="34" charset="0"/>
                        </a:rPr>
                        <a:t>X n          X </a:t>
                      </a:r>
                      <a:r>
                        <a:rPr lang="en-GB" b="0" u="none">
                          <a:solidFill>
                            <a:schemeClr val="tx1"/>
                          </a:solidFill>
                          <a:latin typeface="Arial" panose="020B0604020202020204" pitchFamily="34" charset="0"/>
                          <a:cs typeface="Arial" panose="020B0604020202020204" pitchFamily="34" charset="0"/>
                        </a:rPr>
                        <a:t>(MHRA IRP route)</a:t>
                      </a:r>
                    </a:p>
                  </a:txBody>
                  <a:tcPr>
                    <a:solidFill>
                      <a:srgbClr val="E7E9EB"/>
                    </a:solidFill>
                  </a:tcPr>
                </a:tc>
                <a:extLst>
                  <a:ext uri="{0D108BD9-81ED-4DB2-BD59-A6C34878D82A}">
                    <a16:rowId xmlns:a16="http://schemas.microsoft.com/office/drawing/2014/main" val="3751016788"/>
                  </a:ext>
                </a:extLst>
              </a:tr>
              <a:tr h="977753">
                <a:tc>
                  <a:txBody>
                    <a:bodyPr/>
                    <a:lstStyle/>
                    <a:p>
                      <a:r>
                        <a:rPr lang="en-GB">
                          <a:solidFill>
                            <a:schemeClr val="bg1"/>
                          </a:solidFill>
                          <a:latin typeface="Arial" panose="020B0604020202020204" pitchFamily="34" charset="0"/>
                          <a:cs typeface="Arial" panose="020B0604020202020204" pitchFamily="34" charset="0"/>
                        </a:rPr>
                        <a:t>Mechanism of action</a:t>
                      </a:r>
                      <a:endParaRPr lang="en-GB">
                        <a:solidFill>
                          <a:schemeClr val="bg1"/>
                        </a:solidFill>
                        <a:latin typeface="Arial" panose="020B0604020202020204" pitchFamily="34" charset="0"/>
                        <a:ea typeface="Lato" panose="020F0502020204030203" pitchFamily="34" charset="0"/>
                        <a:cs typeface="Arial" panose="020B0604020202020204" pitchFamily="34" charset="0"/>
                      </a:endParaRPr>
                    </a:p>
                  </a:txBody>
                  <a:tcPr/>
                </a:tc>
                <a:tc>
                  <a:txBody>
                    <a:bodyPr/>
                    <a:lstStyle/>
                    <a:p>
                      <a:pPr marL="285750" indent="-285750">
                        <a:buFont typeface="Arial" panose="020B0604020202020204" pitchFamily="34" charset="0"/>
                        <a:buChar char="•"/>
                      </a:pPr>
                      <a:r>
                        <a:rPr lang="en-GB">
                          <a:latin typeface="Arial" panose="020B0604020202020204" pitchFamily="34" charset="0"/>
                          <a:cs typeface="Arial" panose="020B0604020202020204" pitchFamily="34" charset="0"/>
                        </a:rPr>
                        <a:t>3</a:t>
                      </a:r>
                      <a:r>
                        <a:rPr lang="en-GB" baseline="30000">
                          <a:latin typeface="Arial" panose="020B0604020202020204" pitchFamily="34" charset="0"/>
                          <a:cs typeface="Arial" panose="020B0604020202020204" pitchFamily="34" charset="0"/>
                        </a:rPr>
                        <a:t>rd </a:t>
                      </a:r>
                      <a:r>
                        <a:rPr lang="en-GB">
                          <a:latin typeface="Arial" panose="020B0604020202020204" pitchFamily="34" charset="0"/>
                          <a:cs typeface="Arial" panose="020B0604020202020204" pitchFamily="34" charset="0"/>
                        </a:rPr>
                        <a:t>generation small molecule that inhibits the enzymatic activity of multiple tyrosine kinases implicated in tumour growth and angiogenesis, pathologic bone remodelling, drug resistance, and metastatic progression of cancer</a:t>
                      </a:r>
                    </a:p>
                  </a:txBody>
                  <a:tcPr/>
                </a:tc>
                <a:extLst>
                  <a:ext uri="{0D108BD9-81ED-4DB2-BD59-A6C34878D82A}">
                    <a16:rowId xmlns:a16="http://schemas.microsoft.com/office/drawing/2014/main" val="984656975"/>
                  </a:ext>
                </a:extLst>
              </a:tr>
              <a:tr h="0">
                <a:tc>
                  <a:txBody>
                    <a:bodyPr/>
                    <a:lstStyle/>
                    <a:p>
                      <a:r>
                        <a:rPr lang="en-GB">
                          <a:solidFill>
                            <a:schemeClr val="bg1"/>
                          </a:solidFill>
                          <a:latin typeface="Arial" panose="020B0604020202020204" pitchFamily="34" charset="0"/>
                          <a:cs typeface="Arial" panose="020B0604020202020204" pitchFamily="34" charset="0"/>
                        </a:rPr>
                        <a:t>Administration</a:t>
                      </a:r>
                      <a:endParaRPr lang="en-GB">
                        <a:solidFill>
                          <a:schemeClr val="bg1"/>
                        </a:solidFill>
                        <a:latin typeface="Arial" panose="020B0604020202020204" pitchFamily="34" charset="0"/>
                        <a:ea typeface="Lato" panose="020F0502020204030203" pitchFamily="34" charset="0"/>
                        <a:cs typeface="Arial" panose="020B0604020202020204" pitchFamily="34" charset="0"/>
                      </a:endParaRPr>
                    </a:p>
                  </a:txBody>
                  <a:tcPr/>
                </a:tc>
                <a:tc>
                  <a:txBody>
                    <a:bodyPr/>
                    <a:lstStyle/>
                    <a:p>
                      <a:pPr marL="285750" indent="-285750">
                        <a:buFont typeface="Arial" panose="020B0604020202020204" pitchFamily="34" charset="0"/>
                        <a:buChar char="•"/>
                      </a:pPr>
                      <a:r>
                        <a:rPr lang="en-GB" u="none">
                          <a:latin typeface="Arial" panose="020B0604020202020204" pitchFamily="34" charset="0"/>
                          <a:cs typeface="Arial" panose="020B0604020202020204" pitchFamily="34" charset="0"/>
                        </a:rPr>
                        <a:t>Oral: 60 mg tablet orally once daily</a:t>
                      </a:r>
                    </a:p>
                  </a:txBody>
                  <a:tcPr/>
                </a:tc>
                <a:extLst>
                  <a:ext uri="{0D108BD9-81ED-4DB2-BD59-A6C34878D82A}">
                    <a16:rowId xmlns:a16="http://schemas.microsoft.com/office/drawing/2014/main" val="2152176351"/>
                  </a:ext>
                </a:extLst>
              </a:tr>
              <a:tr h="723980">
                <a:tc>
                  <a:txBody>
                    <a:bodyPr/>
                    <a:lstStyle/>
                    <a:p>
                      <a:r>
                        <a:rPr lang="en-GB">
                          <a:solidFill>
                            <a:schemeClr val="bg1"/>
                          </a:solidFill>
                          <a:latin typeface="Arial" panose="020B0604020202020204" pitchFamily="34" charset="0"/>
                          <a:cs typeface="Arial" panose="020B0604020202020204" pitchFamily="34" charset="0"/>
                        </a:rPr>
                        <a:t>Price</a:t>
                      </a:r>
                      <a:endParaRPr lang="en-GB">
                        <a:solidFill>
                          <a:schemeClr val="bg1"/>
                        </a:solidFill>
                        <a:latin typeface="Arial" panose="020B0604020202020204" pitchFamily="34" charset="0"/>
                        <a:ea typeface="Lato" panose="020F0502020204030203" pitchFamily="34" charset="0"/>
                        <a:cs typeface="Arial" panose="020B0604020202020204" pitchFamily="34" charset="0"/>
                      </a:endParaRPr>
                    </a:p>
                  </a:txBody>
                  <a:tcPr/>
                </a:tc>
                <a:tc>
                  <a:txBody>
                    <a:bodyPr/>
                    <a:lstStyle/>
                    <a:p>
                      <a:pPr marL="285750" indent="-285750">
                        <a:buFont typeface="Arial" panose="020B0604020202020204" pitchFamily="34" charset="0"/>
                        <a:buChar char="•"/>
                      </a:pPr>
                      <a:r>
                        <a:rPr lang="en-GB">
                          <a:latin typeface="Arial" panose="020B0604020202020204" pitchFamily="34" charset="0"/>
                          <a:cs typeface="Arial" panose="020B0604020202020204" pitchFamily="34" charset="0"/>
                        </a:rPr>
                        <a:t>List price: £5,143 (30 x 60 mg tablets) per 30-day pack</a:t>
                      </a:r>
                    </a:p>
                    <a:p>
                      <a:pPr marL="285750" indent="-285750">
                        <a:buFont typeface="Arial" panose="020B0604020202020204" pitchFamily="34" charset="0"/>
                        <a:buChar char="•"/>
                      </a:pPr>
                      <a:r>
                        <a:rPr lang="en-GB">
                          <a:latin typeface="Arial" panose="020B0604020202020204" pitchFamily="34" charset="0"/>
                          <a:cs typeface="Arial" panose="020B0604020202020204" pitchFamily="34" charset="0"/>
                        </a:rPr>
                        <a:t>There is a simple patient access scheme (PAS) discount for </a:t>
                      </a:r>
                      <a:r>
                        <a:rPr lang="en-GB" err="1">
                          <a:latin typeface="Arial" panose="020B0604020202020204" pitchFamily="34" charset="0"/>
                          <a:cs typeface="Arial" panose="020B0604020202020204" pitchFamily="34" charset="0"/>
                        </a:rPr>
                        <a:t>cabozantinib</a:t>
                      </a:r>
                      <a:endParaRPr lang="en-GB">
                        <a:latin typeface="Arial" panose="020B0604020202020204" pitchFamily="34" charset="0"/>
                        <a:ea typeface="Lato" panose="020F0502020204030203" pitchFamily="34" charset="0"/>
                        <a:cs typeface="Arial" panose="020B0604020202020204" pitchFamily="34" charset="0"/>
                      </a:endParaRPr>
                    </a:p>
                  </a:txBody>
                  <a:tcPr/>
                </a:tc>
                <a:extLst>
                  <a:ext uri="{0D108BD9-81ED-4DB2-BD59-A6C34878D82A}">
                    <a16:rowId xmlns:a16="http://schemas.microsoft.com/office/drawing/2014/main" val="3201822029"/>
                  </a:ext>
                </a:extLst>
              </a:tr>
            </a:tbl>
          </a:graphicData>
        </a:graphic>
      </p:graphicFrame>
      <p:sp>
        <p:nvSpPr>
          <p:cNvPr id="2" name="Text Placeholder 13">
            <a:extLst>
              <a:ext uri="{FF2B5EF4-FFF2-40B4-BE49-F238E27FC236}">
                <a16:creationId xmlns:a16="http://schemas.microsoft.com/office/drawing/2014/main" id="{A2D614C5-8D4E-E89B-6916-7EE73C28D615}"/>
              </a:ext>
            </a:extLst>
          </p:cNvPr>
          <p:cNvSpPr txBox="1">
            <a:spLocks/>
          </p:cNvSpPr>
          <p:nvPr/>
        </p:nvSpPr>
        <p:spPr>
          <a:xfrm>
            <a:off x="1271175" y="6073830"/>
            <a:ext cx="10128243" cy="613204"/>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1400" kern="1200">
                <a:solidFill>
                  <a:schemeClr val="tx1"/>
                </a:solidFill>
                <a:latin typeface="+mn-lt"/>
                <a:ea typeface="Inter" charset="0"/>
                <a:cs typeface="Inter"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1200">
                <a:latin typeface="Arial" panose="020B0604020202020204" pitchFamily="34" charset="0"/>
                <a:ea typeface="Lato" panose="020F0502020204030203" pitchFamily="34" charset="0"/>
                <a:cs typeface="Arial" panose="020B0604020202020204" pitchFamily="34" charset="0"/>
              </a:rPr>
              <a:t>Abbreviations: epNETs, extra-pancreatic neuroendocrine tumours; IRP: International Recognition Procedure; MA, marketing authorisation; MHRA, Medicines and Healthcare products Regulatory Agency; </a:t>
            </a:r>
            <a:r>
              <a:rPr lang="en-GB" sz="1200" err="1">
                <a:latin typeface="Arial" panose="020B0604020202020204" pitchFamily="34" charset="0"/>
                <a:ea typeface="Lato" panose="020F0502020204030203" pitchFamily="34" charset="0"/>
                <a:cs typeface="Arial" panose="020B0604020202020204" pitchFamily="34" charset="0"/>
              </a:rPr>
              <a:t>pNETs</a:t>
            </a:r>
            <a:r>
              <a:rPr lang="en-GB" sz="1200">
                <a:latin typeface="Arial" panose="020B0604020202020204" pitchFamily="34" charset="0"/>
                <a:ea typeface="Lato" panose="020F0502020204030203" pitchFamily="34" charset="0"/>
                <a:cs typeface="Arial" panose="020B0604020202020204" pitchFamily="34" charset="0"/>
              </a:rPr>
              <a:t>, pancreatic neuroendocrine tumours</a:t>
            </a:r>
          </a:p>
        </p:txBody>
      </p:sp>
      <p:sp>
        <p:nvSpPr>
          <p:cNvPr id="6" name="Rectangle 5" descr="Marker showing slides are confidential ">
            <a:extLst>
              <a:ext uri="{FF2B5EF4-FFF2-40B4-BE49-F238E27FC236}">
                <a16:creationId xmlns:a16="http://schemas.microsoft.com/office/drawing/2014/main" id="{F10A2FA0-27D5-88DF-9691-241A6F06AE1D}"/>
              </a:ext>
              <a:ext uri="{C183D7F6-B498-43B3-948B-1728B52AA6E4}">
                <adec:decorative xmlns:adec="http://schemas.microsoft.com/office/drawing/2017/decorative" val="0"/>
              </a:ext>
            </a:extLst>
          </p:cNvPr>
          <p:cNvSpPr/>
          <p:nvPr/>
        </p:nvSpPr>
        <p:spPr>
          <a:xfrm>
            <a:off x="5334000" y="0"/>
            <a:ext cx="1524000" cy="2286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b="1">
                <a:latin typeface="Arial" panose="020B0604020202020204" pitchFamily="34" charset="0"/>
              </a:rPr>
              <a:t>CONFIDENTIAL</a:t>
            </a:r>
          </a:p>
        </p:txBody>
      </p:sp>
    </p:spTree>
    <p:extLst>
      <p:ext uri="{BB962C8B-B14F-4D97-AF65-F5344CB8AC3E}">
        <p14:creationId xmlns:p14="http://schemas.microsoft.com/office/powerpoint/2010/main" val="36927659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EA3B0B-4C1C-01A1-C46E-7C02CFB42F81}"/>
              </a:ext>
            </a:extLst>
          </p:cNvPr>
          <p:cNvSpPr>
            <a:spLocks noGrp="1"/>
          </p:cNvSpPr>
          <p:nvPr>
            <p:ph type="ctrTitle"/>
          </p:nvPr>
        </p:nvSpPr>
        <p:spPr>
          <a:xfrm>
            <a:off x="228122" y="37213"/>
            <a:ext cx="11680519" cy="448581"/>
          </a:xfrm>
        </p:spPr>
        <p:txBody>
          <a:bodyPr>
            <a:noAutofit/>
          </a:bodyPr>
          <a:lstStyle/>
          <a:p>
            <a:r>
              <a:rPr lang="en-GB" sz="3000"/>
              <a:t>Treatment pathway: </a:t>
            </a:r>
            <a:r>
              <a:rPr lang="en-GB" sz="3000" err="1"/>
              <a:t>pNETs</a:t>
            </a:r>
            <a:r>
              <a:rPr lang="en-GB" sz="3000"/>
              <a:t> and epNETs</a:t>
            </a:r>
            <a:br>
              <a:rPr lang="en-GB" sz="3000"/>
            </a:br>
            <a:endParaRPr lang="en-GB" sz="2400" b="0"/>
          </a:p>
        </p:txBody>
      </p:sp>
      <p:grpSp>
        <p:nvGrpSpPr>
          <p:cNvPr id="10" name="Group 9">
            <a:extLst>
              <a:ext uri="{FF2B5EF4-FFF2-40B4-BE49-F238E27FC236}">
                <a16:creationId xmlns:a16="http://schemas.microsoft.com/office/drawing/2014/main" id="{FB275CE0-9CA3-5808-EBED-B0D65DF3AD10}"/>
              </a:ext>
            </a:extLst>
          </p:cNvPr>
          <p:cNvGrpSpPr/>
          <p:nvPr/>
        </p:nvGrpSpPr>
        <p:grpSpPr>
          <a:xfrm>
            <a:off x="6920284" y="5006290"/>
            <a:ext cx="5214785" cy="1181500"/>
            <a:chOff x="1471110" y="5465847"/>
            <a:chExt cx="10491492" cy="370679"/>
          </a:xfrm>
        </p:grpSpPr>
        <p:sp>
          <p:nvSpPr>
            <p:cNvPr id="11" name="Rectangle 10" descr="Question to committee">
              <a:extLst>
                <a:ext uri="{FF2B5EF4-FFF2-40B4-BE49-F238E27FC236}">
                  <a16:creationId xmlns:a16="http://schemas.microsoft.com/office/drawing/2014/main" id="{93E1DE97-B67F-CB4E-E3DF-CD10494FB979}"/>
                </a:ext>
                <a:ext uri="{C183D7F6-B498-43B3-948B-1728B52AA6E4}">
                  <adec:decorative xmlns:adec="http://schemas.microsoft.com/office/drawing/2017/decorative" val="0"/>
                </a:ext>
              </a:extLst>
            </p:cNvPr>
            <p:cNvSpPr/>
            <p:nvPr/>
          </p:nvSpPr>
          <p:spPr>
            <a:xfrm>
              <a:off x="2497069" y="5465847"/>
              <a:ext cx="9465533" cy="370679"/>
            </a:xfrm>
            <a:prstGeom prst="rect">
              <a:avLst/>
            </a:prstGeom>
            <a:solidFill>
              <a:schemeClr val="accent3"/>
            </a:solidFill>
            <a:ln>
              <a:noFill/>
            </a:ln>
          </p:spPr>
          <p:style>
            <a:lnRef idx="0">
              <a:scrgbClr r="0" g="0" b="0"/>
            </a:lnRef>
            <a:fillRef idx="0">
              <a:scrgbClr r="0" g="0" b="0"/>
            </a:fillRef>
            <a:effectRef idx="0">
              <a:scrgbClr r="0" g="0" b="0"/>
            </a:effectRef>
            <a:fontRef idx="minor">
              <a:schemeClr val="lt1"/>
            </a:fontRef>
          </p:style>
          <p:txBody>
            <a:bodyPr lIns="252000" rtlCol="0" anchor="ct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GB" b="0" i="0" u="none" strike="noStrike" kern="1200" cap="none" spc="0" normalizeH="0" baseline="0" noProof="0">
                  <a:ln>
                    <a:noFill/>
                  </a:ln>
                  <a:solidFill>
                    <a:srgbClr val="000000"/>
                  </a:solidFill>
                  <a:effectLst/>
                  <a:uLnTx/>
                  <a:uFillTx/>
                  <a:latin typeface="Arial" panose="020B0604020202020204" pitchFamily="34" charset="0"/>
                  <a:ea typeface="Lato"/>
                  <a:cs typeface="Arial" panose="020B0604020202020204" pitchFamily="34" charset="0"/>
                </a:rPr>
                <a:t>Is the treatment pathway reflective of NHS clinical practice? </a:t>
              </a:r>
            </a:p>
            <a:p>
              <a:pPr marL="0" marR="0" lvl="0" indent="0" defTabSz="914400" rtl="0" eaLnBrk="1" fontAlgn="auto" latinLnBrk="0" hangingPunct="1">
                <a:lnSpc>
                  <a:spcPct val="100000"/>
                </a:lnSpc>
                <a:spcBef>
                  <a:spcPts val="0"/>
                </a:spcBef>
                <a:spcAft>
                  <a:spcPts val="0"/>
                </a:spcAft>
                <a:buClrTx/>
                <a:buSzTx/>
                <a:buFontTx/>
                <a:buNone/>
                <a:tabLst/>
                <a:defRPr/>
              </a:pPr>
              <a:r>
                <a:rPr lang="en-GB">
                  <a:solidFill>
                    <a:srgbClr val="000000"/>
                  </a:solidFill>
                  <a:latin typeface="Arial" panose="020B0604020202020204" pitchFamily="34" charset="0"/>
                  <a:ea typeface="Lato"/>
                  <a:cs typeface="Arial" panose="020B0604020202020204" pitchFamily="34" charset="0"/>
                </a:rPr>
                <a:t>Is company’s positioning as a later line treatment appropriate? (narrower than MA)</a:t>
              </a:r>
              <a:endParaRPr kumimoji="0" lang="en-GB" b="0" i="0" u="none" strike="noStrike" kern="1200" cap="none" spc="0" normalizeH="0" baseline="0" noProof="0">
                <a:ln>
                  <a:noFill/>
                </a:ln>
                <a:solidFill>
                  <a:srgbClr val="000000"/>
                </a:solidFill>
                <a:effectLst/>
                <a:uLnTx/>
                <a:uFillTx/>
                <a:latin typeface="Arial" panose="020B0604020202020204" pitchFamily="34" charset="0"/>
                <a:ea typeface="Lato"/>
                <a:cs typeface="Arial" panose="020B0604020202020204" pitchFamily="34" charset="0"/>
              </a:endParaRPr>
            </a:p>
          </p:txBody>
        </p:sp>
        <p:grpSp>
          <p:nvGrpSpPr>
            <p:cNvPr id="12" name="Group 11">
              <a:extLst>
                <a:ext uri="{FF2B5EF4-FFF2-40B4-BE49-F238E27FC236}">
                  <a16:creationId xmlns:a16="http://schemas.microsoft.com/office/drawing/2014/main" id="{55AF1F64-F71A-3E87-2BBA-CB3D67C31047}"/>
                </a:ext>
                <a:ext uri="{C183D7F6-B498-43B3-948B-1728B52AA6E4}">
                  <adec:decorative xmlns:adec="http://schemas.microsoft.com/office/drawing/2017/decorative" val="1"/>
                </a:ext>
              </a:extLst>
            </p:cNvPr>
            <p:cNvGrpSpPr/>
            <p:nvPr/>
          </p:nvGrpSpPr>
          <p:grpSpPr>
            <a:xfrm>
              <a:off x="1471110" y="5572215"/>
              <a:ext cx="1248766" cy="179648"/>
              <a:chOff x="-1425383" y="4310062"/>
              <a:chExt cx="1248766" cy="179648"/>
            </a:xfrm>
          </p:grpSpPr>
          <p:sp>
            <p:nvSpPr>
              <p:cNvPr id="14" name="Oval 13">
                <a:extLst>
                  <a:ext uri="{FF2B5EF4-FFF2-40B4-BE49-F238E27FC236}">
                    <a16:creationId xmlns:a16="http://schemas.microsoft.com/office/drawing/2014/main" id="{2D8D2509-6996-013C-C204-858599329C5E}"/>
                  </a:ext>
                  <a:ext uri="{C183D7F6-B498-43B3-948B-1728B52AA6E4}">
                    <adec:decorative xmlns:adec="http://schemas.microsoft.com/office/drawing/2017/decorative" val="1"/>
                  </a:ext>
                </a:extLst>
              </p:cNvPr>
              <p:cNvSpPr/>
              <p:nvPr/>
            </p:nvSpPr>
            <p:spPr>
              <a:xfrm>
                <a:off x="-1425383" y="4310062"/>
                <a:ext cx="1248766" cy="177077"/>
              </a:xfrm>
              <a:prstGeom prst="ellipse">
                <a:avLst/>
              </a:prstGeom>
              <a:solidFill>
                <a:schemeClr val="accent3"/>
              </a:solidFill>
              <a:ln>
                <a:solidFill>
                  <a:schemeClr val="bg1"/>
                </a:solidFill>
              </a:ln>
            </p:spPr>
            <p:style>
              <a:lnRef idx="0">
                <a:scrgbClr r="0" g="0" b="0"/>
              </a:lnRef>
              <a:fillRef idx="0">
                <a:scrgbClr r="0" g="0" b="0"/>
              </a:fillRef>
              <a:effectRef idx="0">
                <a:scrgbClr r="0" g="0" b="0"/>
              </a:effectRef>
              <a:fontRef idx="minor">
                <a:schemeClr val="lt1"/>
              </a:fontRef>
            </p:style>
            <p:txBody>
              <a:bodyPr rtlCol="0" anchor="ctr"/>
              <a:lstStyle/>
              <a:p>
                <a:pPr algn="ctr"/>
                <a:endParaRPr lang="en-GB">
                  <a:latin typeface="Arial" panose="020B0604020202020204" pitchFamily="34" charset="0"/>
                </a:endParaRPr>
              </a:p>
            </p:txBody>
          </p:sp>
          <p:pic>
            <p:nvPicPr>
              <p:cNvPr id="16" name="Graphic 15" descr="Chat with solid fill">
                <a:extLst>
                  <a:ext uri="{FF2B5EF4-FFF2-40B4-BE49-F238E27FC236}">
                    <a16:creationId xmlns:a16="http://schemas.microsoft.com/office/drawing/2014/main" id="{3F27CA26-BAED-2646-9BFC-E1FE03B52C5B}"/>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250823" y="4323850"/>
                <a:ext cx="964309" cy="165860"/>
              </a:xfrm>
              <a:prstGeom prst="rect">
                <a:avLst/>
              </a:prstGeom>
            </p:spPr>
          </p:pic>
        </p:grpSp>
      </p:grpSp>
      <p:grpSp>
        <p:nvGrpSpPr>
          <p:cNvPr id="145" name="Group 144">
            <a:extLst>
              <a:ext uri="{FF2B5EF4-FFF2-40B4-BE49-F238E27FC236}">
                <a16:creationId xmlns:a16="http://schemas.microsoft.com/office/drawing/2014/main" id="{6CFF99C4-F580-F0C3-5199-AA0793998C12}"/>
              </a:ext>
            </a:extLst>
          </p:cNvPr>
          <p:cNvGrpSpPr/>
          <p:nvPr/>
        </p:nvGrpSpPr>
        <p:grpSpPr>
          <a:xfrm>
            <a:off x="10623123" y="102630"/>
            <a:ext cx="1576013" cy="1468543"/>
            <a:chOff x="9242540" y="257315"/>
            <a:chExt cx="1576013" cy="1468543"/>
          </a:xfrm>
        </p:grpSpPr>
        <p:sp>
          <p:nvSpPr>
            <p:cNvPr id="205" name="Rectangle: Rounded Corners 204">
              <a:extLst>
                <a:ext uri="{FF2B5EF4-FFF2-40B4-BE49-F238E27FC236}">
                  <a16:creationId xmlns:a16="http://schemas.microsoft.com/office/drawing/2014/main" id="{7F0F2EBE-62C7-A201-2C17-50ABB506796C}"/>
                </a:ext>
              </a:extLst>
            </p:cNvPr>
            <p:cNvSpPr/>
            <p:nvPr/>
          </p:nvSpPr>
          <p:spPr>
            <a:xfrm>
              <a:off x="9242542" y="324921"/>
              <a:ext cx="327085" cy="193071"/>
            </a:xfrm>
            <a:prstGeom prst="roundRect">
              <a:avLst/>
            </a:prstGeom>
          </p:spPr>
          <p:style>
            <a:lnRef idx="2">
              <a:schemeClr val="accent3">
                <a:shade val="15000"/>
              </a:schemeClr>
            </a:lnRef>
            <a:fillRef idx="1">
              <a:schemeClr val="accent3"/>
            </a:fillRef>
            <a:effectRef idx="0">
              <a:schemeClr val="accent3"/>
            </a:effectRef>
            <a:fontRef idx="minor">
              <a:schemeClr val="lt1"/>
            </a:fontRef>
          </p:style>
          <p:txBody>
            <a:bodyPr rtlCol="0" anchor="ctr"/>
            <a:lstStyle/>
            <a:p>
              <a:pPr algn="ctr"/>
              <a:endParaRPr lang="en-GB">
                <a:latin typeface="Arial" panose="020B0604020202020204" pitchFamily="34" charset="0"/>
              </a:endParaRPr>
            </a:p>
          </p:txBody>
        </p:sp>
        <p:sp>
          <p:nvSpPr>
            <p:cNvPr id="206" name="TextBox 205">
              <a:extLst>
                <a:ext uri="{FF2B5EF4-FFF2-40B4-BE49-F238E27FC236}">
                  <a16:creationId xmlns:a16="http://schemas.microsoft.com/office/drawing/2014/main" id="{20915DBB-DCDE-3564-31BB-5A4C4C6E0261}"/>
                </a:ext>
              </a:extLst>
            </p:cNvPr>
            <p:cNvSpPr txBox="1"/>
            <p:nvPr/>
          </p:nvSpPr>
          <p:spPr>
            <a:xfrm>
              <a:off x="9569627" y="257315"/>
              <a:ext cx="1222698" cy="307778"/>
            </a:xfrm>
            <a:prstGeom prst="rect">
              <a:avLst/>
            </a:prstGeom>
            <a:noFill/>
          </p:spPr>
          <p:txBody>
            <a:bodyPr wrap="square" rtlCol="0">
              <a:spAutoFit/>
            </a:bodyPr>
            <a:lstStyle/>
            <a:p>
              <a:r>
                <a:rPr lang="en-GB" sz="1400" b="1">
                  <a:latin typeface="Arial" panose="020B0604020202020204" pitchFamily="34" charset="0"/>
                </a:rPr>
                <a:t>1</a:t>
              </a:r>
              <a:r>
                <a:rPr lang="en-GB" sz="1400" b="1" baseline="30000">
                  <a:latin typeface="Arial" panose="020B0604020202020204" pitchFamily="34" charset="0"/>
                </a:rPr>
                <a:t>st</a:t>
              </a:r>
              <a:r>
                <a:rPr lang="en-GB" sz="1400" b="1">
                  <a:latin typeface="Arial" panose="020B0604020202020204" pitchFamily="34" charset="0"/>
                </a:rPr>
                <a:t> line</a:t>
              </a:r>
            </a:p>
          </p:txBody>
        </p:sp>
        <p:sp>
          <p:nvSpPr>
            <p:cNvPr id="207" name="Rectangle: Rounded Corners 206">
              <a:extLst>
                <a:ext uri="{FF2B5EF4-FFF2-40B4-BE49-F238E27FC236}">
                  <a16:creationId xmlns:a16="http://schemas.microsoft.com/office/drawing/2014/main" id="{4C863079-7006-9129-7493-F0C864D6CC2E}"/>
                </a:ext>
              </a:extLst>
            </p:cNvPr>
            <p:cNvSpPr/>
            <p:nvPr/>
          </p:nvSpPr>
          <p:spPr>
            <a:xfrm>
              <a:off x="9252047" y="619800"/>
              <a:ext cx="327085" cy="193071"/>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latin typeface="Arial" panose="020B0604020202020204" pitchFamily="34" charset="0"/>
              </a:endParaRPr>
            </a:p>
          </p:txBody>
        </p:sp>
        <p:sp>
          <p:nvSpPr>
            <p:cNvPr id="208" name="TextBox 207">
              <a:extLst>
                <a:ext uri="{FF2B5EF4-FFF2-40B4-BE49-F238E27FC236}">
                  <a16:creationId xmlns:a16="http://schemas.microsoft.com/office/drawing/2014/main" id="{17A057D7-A088-1C52-9732-24B7DEFC96B1}"/>
                </a:ext>
              </a:extLst>
            </p:cNvPr>
            <p:cNvSpPr txBox="1"/>
            <p:nvPr/>
          </p:nvSpPr>
          <p:spPr>
            <a:xfrm>
              <a:off x="9579132" y="553992"/>
              <a:ext cx="926895" cy="307778"/>
            </a:xfrm>
            <a:prstGeom prst="rect">
              <a:avLst/>
            </a:prstGeom>
            <a:noFill/>
          </p:spPr>
          <p:txBody>
            <a:bodyPr wrap="square" rtlCol="0">
              <a:spAutoFit/>
            </a:bodyPr>
            <a:lstStyle/>
            <a:p>
              <a:r>
                <a:rPr lang="en-GB" sz="1400" b="1">
                  <a:latin typeface="Arial" panose="020B0604020202020204" pitchFamily="34" charset="0"/>
                </a:rPr>
                <a:t>2</a:t>
              </a:r>
              <a:r>
                <a:rPr lang="en-GB" sz="1400" b="1" baseline="30000">
                  <a:latin typeface="Arial" panose="020B0604020202020204" pitchFamily="34" charset="0"/>
                </a:rPr>
                <a:t>nd</a:t>
              </a:r>
              <a:r>
                <a:rPr lang="en-GB" sz="1400" b="1">
                  <a:latin typeface="Arial" panose="020B0604020202020204" pitchFamily="34" charset="0"/>
                </a:rPr>
                <a:t> line</a:t>
              </a:r>
            </a:p>
          </p:txBody>
        </p:sp>
        <p:sp>
          <p:nvSpPr>
            <p:cNvPr id="210" name="Rectangle: Rounded Corners 209">
              <a:extLst>
                <a:ext uri="{FF2B5EF4-FFF2-40B4-BE49-F238E27FC236}">
                  <a16:creationId xmlns:a16="http://schemas.microsoft.com/office/drawing/2014/main" id="{4C2CFBF8-1979-E079-D1CC-F0C643B9D404}"/>
                </a:ext>
              </a:extLst>
            </p:cNvPr>
            <p:cNvSpPr/>
            <p:nvPr/>
          </p:nvSpPr>
          <p:spPr>
            <a:xfrm>
              <a:off x="9242541" y="906515"/>
              <a:ext cx="327085" cy="193071"/>
            </a:xfrm>
            <a:prstGeom prst="roundRect">
              <a:avLst/>
            </a:prstGeom>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algn="ctr"/>
              <a:endParaRPr lang="en-GB">
                <a:latin typeface="Arial" panose="020B0604020202020204" pitchFamily="34" charset="0"/>
              </a:endParaRPr>
            </a:p>
          </p:txBody>
        </p:sp>
        <p:sp>
          <p:nvSpPr>
            <p:cNvPr id="211" name="TextBox 210">
              <a:extLst>
                <a:ext uri="{FF2B5EF4-FFF2-40B4-BE49-F238E27FC236}">
                  <a16:creationId xmlns:a16="http://schemas.microsoft.com/office/drawing/2014/main" id="{4F6D6170-1292-CD65-8126-86A7B2ED84D1}"/>
                </a:ext>
              </a:extLst>
            </p:cNvPr>
            <p:cNvSpPr txBox="1"/>
            <p:nvPr/>
          </p:nvSpPr>
          <p:spPr>
            <a:xfrm>
              <a:off x="9595855" y="872618"/>
              <a:ext cx="1222698" cy="307778"/>
            </a:xfrm>
            <a:prstGeom prst="rect">
              <a:avLst/>
            </a:prstGeom>
            <a:noFill/>
          </p:spPr>
          <p:txBody>
            <a:bodyPr wrap="square" rtlCol="0">
              <a:spAutoFit/>
            </a:bodyPr>
            <a:lstStyle/>
            <a:p>
              <a:r>
                <a:rPr lang="en-GB" sz="1400" b="1">
                  <a:latin typeface="Arial" panose="020B0604020202020204" pitchFamily="34" charset="0"/>
                </a:rPr>
                <a:t>3</a:t>
              </a:r>
              <a:r>
                <a:rPr lang="en-GB" sz="1400" b="1" baseline="30000">
                  <a:latin typeface="Arial" panose="020B0604020202020204" pitchFamily="34" charset="0"/>
                </a:rPr>
                <a:t>rd</a:t>
              </a:r>
              <a:r>
                <a:rPr lang="en-GB" sz="1400" b="1">
                  <a:latin typeface="Arial" panose="020B0604020202020204" pitchFamily="34" charset="0"/>
                </a:rPr>
                <a:t> line</a:t>
              </a:r>
            </a:p>
          </p:txBody>
        </p:sp>
        <p:sp>
          <p:nvSpPr>
            <p:cNvPr id="27" name="Rectangle: Rounded Corners 26">
              <a:extLst>
                <a:ext uri="{FF2B5EF4-FFF2-40B4-BE49-F238E27FC236}">
                  <a16:creationId xmlns:a16="http://schemas.microsoft.com/office/drawing/2014/main" id="{51A6DDE6-0AE2-E847-B90A-ADFC532A2965}"/>
                </a:ext>
              </a:extLst>
            </p:cNvPr>
            <p:cNvSpPr/>
            <p:nvPr/>
          </p:nvSpPr>
          <p:spPr>
            <a:xfrm>
              <a:off x="9242540" y="1189465"/>
              <a:ext cx="327085" cy="193071"/>
            </a:xfrm>
            <a:prstGeom prst="roundRect">
              <a:avLst/>
            </a:prstGeom>
          </p:spPr>
          <p:style>
            <a:lnRef idx="2">
              <a:schemeClr val="accent5">
                <a:shade val="15000"/>
              </a:schemeClr>
            </a:lnRef>
            <a:fillRef idx="1">
              <a:schemeClr val="accent5"/>
            </a:fillRef>
            <a:effectRef idx="0">
              <a:schemeClr val="accent5"/>
            </a:effectRef>
            <a:fontRef idx="minor">
              <a:schemeClr val="lt1"/>
            </a:fontRef>
          </p:style>
          <p:txBody>
            <a:bodyPr rtlCol="0" anchor="ctr"/>
            <a:lstStyle/>
            <a:p>
              <a:pPr algn="ctr"/>
              <a:endParaRPr lang="en-GB">
                <a:latin typeface="Arial" panose="020B0604020202020204" pitchFamily="34" charset="0"/>
              </a:endParaRPr>
            </a:p>
          </p:txBody>
        </p:sp>
        <p:sp>
          <p:nvSpPr>
            <p:cNvPr id="28" name="TextBox 27">
              <a:extLst>
                <a:ext uri="{FF2B5EF4-FFF2-40B4-BE49-F238E27FC236}">
                  <a16:creationId xmlns:a16="http://schemas.microsoft.com/office/drawing/2014/main" id="{F14DB421-B053-B791-B36C-4CCDCFFDEC96}"/>
                </a:ext>
              </a:extLst>
            </p:cNvPr>
            <p:cNvSpPr txBox="1"/>
            <p:nvPr/>
          </p:nvSpPr>
          <p:spPr>
            <a:xfrm>
              <a:off x="9595855" y="1202637"/>
              <a:ext cx="1222698" cy="523221"/>
            </a:xfrm>
            <a:prstGeom prst="rect">
              <a:avLst/>
            </a:prstGeom>
            <a:noFill/>
          </p:spPr>
          <p:txBody>
            <a:bodyPr wrap="square" rtlCol="0">
              <a:spAutoFit/>
            </a:bodyPr>
            <a:lstStyle/>
            <a:p>
              <a:r>
                <a:rPr lang="en-GB" sz="1400" b="1">
                  <a:latin typeface="Arial" panose="020B0604020202020204" pitchFamily="34" charset="0"/>
                </a:rPr>
                <a:t>Proposed position</a:t>
              </a:r>
            </a:p>
          </p:txBody>
        </p:sp>
      </p:grpSp>
      <p:sp>
        <p:nvSpPr>
          <p:cNvPr id="7" name="Text Placeholder 13">
            <a:extLst>
              <a:ext uri="{FF2B5EF4-FFF2-40B4-BE49-F238E27FC236}">
                <a16:creationId xmlns:a16="http://schemas.microsoft.com/office/drawing/2014/main" id="{68167EE6-CA77-59D1-9515-1EB90E674F0A}"/>
              </a:ext>
            </a:extLst>
          </p:cNvPr>
          <p:cNvSpPr txBox="1">
            <a:spLocks/>
          </p:cNvSpPr>
          <p:nvPr/>
        </p:nvSpPr>
        <p:spPr>
          <a:xfrm>
            <a:off x="5937370" y="6350631"/>
            <a:ext cx="6235538" cy="470156"/>
          </a:xfrm>
          <a:prstGeom prst="rect">
            <a:avLst/>
          </a:prstGeom>
          <a:solidFill>
            <a:schemeClr val="bg1"/>
          </a:solidFill>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1400" kern="1200">
                <a:solidFill>
                  <a:schemeClr val="tx1"/>
                </a:solidFill>
                <a:latin typeface="+mn-lt"/>
                <a:ea typeface="Inter" charset="0"/>
                <a:cs typeface="Inter"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1000">
                <a:latin typeface="Arial" panose="020B0604020202020204" pitchFamily="34" charset="0"/>
                <a:ea typeface="Lato" panose="020F0502020204030203" pitchFamily="34" charset="0"/>
                <a:cs typeface="Arial" panose="020B0604020202020204" pitchFamily="34" charset="0"/>
              </a:rPr>
              <a:t>Abbreviations: BSC, best supportive care; epNETs, extra-pancreatic neuroendocrine tumours; MA, marketing authorisation; </a:t>
            </a:r>
            <a:r>
              <a:rPr lang="en-GB" sz="1000"/>
              <a:t>NETs, neuroendocrine tumours; </a:t>
            </a:r>
            <a:r>
              <a:rPr lang="en-GB" sz="1000" err="1">
                <a:latin typeface="Arial" panose="020B0604020202020204" pitchFamily="34" charset="0"/>
                <a:ea typeface="Lato" panose="020F0502020204030203" pitchFamily="34" charset="0"/>
                <a:cs typeface="Arial" panose="020B0604020202020204" pitchFamily="34" charset="0"/>
              </a:rPr>
              <a:t>pNETs</a:t>
            </a:r>
            <a:r>
              <a:rPr lang="en-GB" sz="1000">
                <a:latin typeface="Arial" panose="020B0604020202020204" pitchFamily="34" charset="0"/>
                <a:ea typeface="Lato" panose="020F0502020204030203" pitchFamily="34" charset="0"/>
                <a:cs typeface="Arial" panose="020B0604020202020204" pitchFamily="34" charset="0"/>
              </a:rPr>
              <a:t>, pancreatic neuroendocrine tumours; PRRT, peptide receptor radionuclide therapy; SSA, somatostatin analogue; SSTR, somatostatin receptor</a:t>
            </a:r>
          </a:p>
        </p:txBody>
      </p:sp>
      <p:sp>
        <p:nvSpPr>
          <p:cNvPr id="3" name="TextBox 2">
            <a:extLst>
              <a:ext uri="{FF2B5EF4-FFF2-40B4-BE49-F238E27FC236}">
                <a16:creationId xmlns:a16="http://schemas.microsoft.com/office/drawing/2014/main" id="{AFE67B18-6483-55A0-F3E2-892F4841FCD4}"/>
              </a:ext>
            </a:extLst>
          </p:cNvPr>
          <p:cNvSpPr txBox="1"/>
          <p:nvPr/>
        </p:nvSpPr>
        <p:spPr>
          <a:xfrm>
            <a:off x="151771" y="5381899"/>
            <a:ext cx="5589902" cy="1015663"/>
          </a:xfrm>
          <a:prstGeom prst="rect">
            <a:avLst/>
          </a:prstGeom>
          <a:solidFill>
            <a:srgbClr val="FFFFFF"/>
          </a:solidFill>
          <a:ln w="19050">
            <a:solidFill>
              <a:schemeClr val="tx1"/>
            </a:solidFill>
          </a:ln>
        </p:spPr>
        <p:txBody>
          <a:bodyPr wrap="square" rtlCol="0">
            <a:spAutoFit/>
          </a:bodyPr>
          <a:lstStyle/>
          <a:p>
            <a:r>
              <a:rPr lang="en-GB" sz="1500" b="1">
                <a:latin typeface="Arial" panose="020B0604020202020204" pitchFamily="34" charset="0"/>
                <a:cs typeface="Arial" panose="020B0604020202020204" pitchFamily="34" charset="0"/>
              </a:rPr>
              <a:t>EAG: </a:t>
            </a:r>
          </a:p>
          <a:p>
            <a:pPr marL="180000" indent="-180000">
              <a:buFont typeface="Arial" panose="020B0604020202020204" pitchFamily="34" charset="0"/>
              <a:buChar char="•"/>
            </a:pPr>
            <a:r>
              <a:rPr lang="en-GB" sz="1500">
                <a:latin typeface="Arial" panose="020B0604020202020204" pitchFamily="34" charset="0"/>
                <a:cs typeface="Arial" panose="020B0604020202020204" pitchFamily="34" charset="0"/>
              </a:rPr>
              <a:t>According to MA, </a:t>
            </a:r>
            <a:r>
              <a:rPr lang="en-GB" sz="1500" err="1">
                <a:latin typeface="Arial" panose="020B0604020202020204" pitchFamily="34" charset="0"/>
                <a:cs typeface="Arial" panose="020B0604020202020204" pitchFamily="34" charset="0"/>
              </a:rPr>
              <a:t>cabozantinib</a:t>
            </a:r>
            <a:r>
              <a:rPr lang="en-GB" sz="1500">
                <a:latin typeface="Arial" panose="020B0604020202020204" pitchFamily="34" charset="0"/>
                <a:cs typeface="Arial" panose="020B0604020202020204" pitchFamily="34" charset="0"/>
              </a:rPr>
              <a:t> could be used as an earlier line alternative to PRRT, sunitinib or </a:t>
            </a:r>
            <a:r>
              <a:rPr lang="en-GB" sz="1500" err="1">
                <a:latin typeface="Arial" panose="020B0604020202020204" pitchFamily="34" charset="0"/>
                <a:cs typeface="Arial" panose="020B0604020202020204" pitchFamily="34" charset="0"/>
              </a:rPr>
              <a:t>everolimus</a:t>
            </a:r>
            <a:endParaRPr lang="en-GB" sz="1500">
              <a:latin typeface="Arial" panose="020B0604020202020204" pitchFamily="34" charset="0"/>
              <a:cs typeface="Arial" panose="020B0604020202020204" pitchFamily="34" charset="0"/>
            </a:endParaRPr>
          </a:p>
          <a:p>
            <a:pPr marL="180000" indent="-180000">
              <a:buFont typeface="Arial" panose="020B0604020202020204" pitchFamily="34" charset="0"/>
              <a:buChar char="•"/>
            </a:pPr>
            <a:r>
              <a:rPr lang="en-GB" sz="1500">
                <a:latin typeface="Arial" panose="020B0604020202020204" pitchFamily="34" charset="0"/>
                <a:cs typeface="Arial" panose="020B0604020202020204" pitchFamily="34" charset="0"/>
              </a:rPr>
              <a:t>Company positioning is only as a later line alternative to BSC</a:t>
            </a:r>
          </a:p>
        </p:txBody>
      </p:sp>
      <p:sp>
        <p:nvSpPr>
          <p:cNvPr id="4" name="TextBox 3">
            <a:extLst>
              <a:ext uri="{FF2B5EF4-FFF2-40B4-BE49-F238E27FC236}">
                <a16:creationId xmlns:a16="http://schemas.microsoft.com/office/drawing/2014/main" id="{1A341D9E-3DCB-3E59-22EC-EE8B2EBE0C8E}"/>
              </a:ext>
            </a:extLst>
          </p:cNvPr>
          <p:cNvSpPr txBox="1"/>
          <p:nvPr/>
        </p:nvSpPr>
        <p:spPr>
          <a:xfrm>
            <a:off x="283359" y="451699"/>
            <a:ext cx="9730318" cy="400110"/>
          </a:xfrm>
          <a:prstGeom prst="rect">
            <a:avLst/>
          </a:prstGeom>
          <a:noFill/>
        </p:spPr>
        <p:txBody>
          <a:bodyPr wrap="square" rtlCol="0">
            <a:spAutoFit/>
          </a:bodyPr>
          <a:lstStyle/>
          <a:p>
            <a:r>
              <a:rPr lang="en-GB" sz="2000">
                <a:latin typeface="Arial" panose="020B0604020202020204" pitchFamily="34" charset="0"/>
                <a:cs typeface="Arial" panose="020B0604020202020204" pitchFamily="34" charset="0"/>
              </a:rPr>
              <a:t>The company positions cabozantinib as a later line alternative to BSC </a:t>
            </a:r>
          </a:p>
        </p:txBody>
      </p:sp>
      <p:grpSp>
        <p:nvGrpSpPr>
          <p:cNvPr id="144" name="Group 143">
            <a:extLst>
              <a:ext uri="{FF2B5EF4-FFF2-40B4-BE49-F238E27FC236}">
                <a16:creationId xmlns:a16="http://schemas.microsoft.com/office/drawing/2014/main" id="{DB8BA56D-B128-41CA-A9B3-100595C91720}"/>
              </a:ext>
            </a:extLst>
          </p:cNvPr>
          <p:cNvGrpSpPr/>
          <p:nvPr/>
        </p:nvGrpSpPr>
        <p:grpSpPr>
          <a:xfrm>
            <a:off x="228122" y="889926"/>
            <a:ext cx="11478459" cy="4425027"/>
            <a:chOff x="534906" y="948333"/>
            <a:chExt cx="11478459" cy="4425027"/>
          </a:xfrm>
        </p:grpSpPr>
        <p:cxnSp>
          <p:nvCxnSpPr>
            <p:cNvPr id="143" name="Straight Arrow Connector 142">
              <a:extLst>
                <a:ext uri="{FF2B5EF4-FFF2-40B4-BE49-F238E27FC236}">
                  <a16:creationId xmlns:a16="http://schemas.microsoft.com/office/drawing/2014/main" id="{E680F988-B2A5-64D8-0969-4C251B293EF8}"/>
                </a:ext>
              </a:extLst>
            </p:cNvPr>
            <p:cNvCxnSpPr>
              <a:cxnSpLocks/>
            </p:cNvCxnSpPr>
            <p:nvPr/>
          </p:nvCxnSpPr>
          <p:spPr>
            <a:xfrm>
              <a:off x="6124807" y="3834668"/>
              <a:ext cx="0" cy="23487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8" name="Straight Arrow Connector 47">
              <a:extLst>
                <a:ext uri="{FF2B5EF4-FFF2-40B4-BE49-F238E27FC236}">
                  <a16:creationId xmlns:a16="http://schemas.microsoft.com/office/drawing/2014/main" id="{AEFE86E2-E121-5F1F-A0B1-B48CA5C877DC}"/>
                </a:ext>
              </a:extLst>
            </p:cNvPr>
            <p:cNvCxnSpPr>
              <a:cxnSpLocks/>
            </p:cNvCxnSpPr>
            <p:nvPr/>
          </p:nvCxnSpPr>
          <p:spPr>
            <a:xfrm>
              <a:off x="4576024" y="4660002"/>
              <a:ext cx="0" cy="31986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54" name="Straight Arrow Connector 153">
              <a:extLst>
                <a:ext uri="{FF2B5EF4-FFF2-40B4-BE49-F238E27FC236}">
                  <a16:creationId xmlns:a16="http://schemas.microsoft.com/office/drawing/2014/main" id="{D8986BA4-EA33-A212-AB71-27EEA26B6984}"/>
                </a:ext>
              </a:extLst>
            </p:cNvPr>
            <p:cNvCxnSpPr>
              <a:cxnSpLocks/>
            </p:cNvCxnSpPr>
            <p:nvPr/>
          </p:nvCxnSpPr>
          <p:spPr>
            <a:xfrm>
              <a:off x="6124807" y="4228405"/>
              <a:ext cx="0" cy="23487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4" name="Rectangle: Rounded Corners 23">
              <a:extLst>
                <a:ext uri="{FF2B5EF4-FFF2-40B4-BE49-F238E27FC236}">
                  <a16:creationId xmlns:a16="http://schemas.microsoft.com/office/drawing/2014/main" id="{313D24EE-5495-D852-356D-BCBD1BC6AD9C}"/>
                </a:ext>
              </a:extLst>
            </p:cNvPr>
            <p:cNvSpPr/>
            <p:nvPr/>
          </p:nvSpPr>
          <p:spPr>
            <a:xfrm>
              <a:off x="1563925" y="4437612"/>
              <a:ext cx="10086159" cy="283155"/>
            </a:xfrm>
            <a:prstGeom prst="roundRect">
              <a:avLst/>
            </a:prstGeom>
            <a:solidFill>
              <a:schemeClr val="accent5"/>
            </a:solidFill>
          </p:spPr>
          <p:style>
            <a:lnRef idx="1">
              <a:schemeClr val="accent5"/>
            </a:lnRef>
            <a:fillRef idx="2">
              <a:schemeClr val="accent5"/>
            </a:fillRef>
            <a:effectRef idx="1">
              <a:schemeClr val="accent5"/>
            </a:effectRef>
            <a:fontRef idx="minor">
              <a:schemeClr val="dk1"/>
            </a:fontRef>
          </p:style>
          <p:txBody>
            <a:bodyPr rtlCol="0" anchor="ctr"/>
            <a:lstStyle/>
            <a:p>
              <a:pPr algn="ctr"/>
              <a:endParaRPr lang="en-GB">
                <a:latin typeface="Arial" panose="020B0604020202020204" pitchFamily="34" charset="0"/>
              </a:endParaRPr>
            </a:p>
          </p:txBody>
        </p:sp>
        <p:cxnSp>
          <p:nvCxnSpPr>
            <p:cNvPr id="160" name="Straight Arrow Connector 159">
              <a:extLst>
                <a:ext uri="{FF2B5EF4-FFF2-40B4-BE49-F238E27FC236}">
                  <a16:creationId xmlns:a16="http://schemas.microsoft.com/office/drawing/2014/main" id="{18C595FD-DE67-06B4-F99C-FA739FCE4E4D}"/>
                </a:ext>
              </a:extLst>
            </p:cNvPr>
            <p:cNvCxnSpPr>
              <a:cxnSpLocks/>
            </p:cNvCxnSpPr>
            <p:nvPr/>
          </p:nvCxnSpPr>
          <p:spPr>
            <a:xfrm>
              <a:off x="3352612" y="3921168"/>
              <a:ext cx="0" cy="54211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41" name="Rectangle: Rounded Corners 40">
              <a:extLst>
                <a:ext uri="{FF2B5EF4-FFF2-40B4-BE49-F238E27FC236}">
                  <a16:creationId xmlns:a16="http://schemas.microsoft.com/office/drawing/2014/main" id="{DEAB5CE2-7065-C526-BD2F-29EC7D609710}"/>
                </a:ext>
              </a:extLst>
            </p:cNvPr>
            <p:cNvSpPr/>
            <p:nvPr/>
          </p:nvSpPr>
          <p:spPr>
            <a:xfrm>
              <a:off x="1734926" y="948333"/>
              <a:ext cx="2004742" cy="261487"/>
            </a:xfrm>
            <a:prstGeom prst="roundRect">
              <a:avLst/>
            </a:prstGeom>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r>
                <a:rPr lang="en-GB">
                  <a:latin typeface="Arial" panose="020B0604020202020204" pitchFamily="34" charset="0"/>
                </a:rPr>
                <a:t>NETs population</a:t>
              </a:r>
            </a:p>
          </p:txBody>
        </p:sp>
        <p:cxnSp>
          <p:nvCxnSpPr>
            <p:cNvPr id="43" name="Straight Connector 42">
              <a:extLst>
                <a:ext uri="{FF2B5EF4-FFF2-40B4-BE49-F238E27FC236}">
                  <a16:creationId xmlns:a16="http://schemas.microsoft.com/office/drawing/2014/main" id="{F7CBAA46-AF33-B023-0ADB-2A03883A5455}"/>
                </a:ext>
              </a:extLst>
            </p:cNvPr>
            <p:cNvCxnSpPr>
              <a:cxnSpLocks/>
              <a:stCxn id="41" idx="2"/>
            </p:cNvCxnSpPr>
            <p:nvPr/>
          </p:nvCxnSpPr>
          <p:spPr>
            <a:xfrm>
              <a:off x="2737297" y="1209820"/>
              <a:ext cx="0" cy="216403"/>
            </a:xfrm>
            <a:prstGeom prst="line">
              <a:avLst/>
            </a:prstGeom>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DB9E0D43-A463-1707-402A-CDF9B74AEAAE}"/>
                </a:ext>
              </a:extLst>
            </p:cNvPr>
            <p:cNvCxnSpPr>
              <a:cxnSpLocks/>
            </p:cNvCxnSpPr>
            <p:nvPr/>
          </p:nvCxnSpPr>
          <p:spPr>
            <a:xfrm>
              <a:off x="1620187" y="1426223"/>
              <a:ext cx="3580796" cy="14752"/>
            </a:xfrm>
            <a:prstGeom prst="line">
              <a:avLst/>
            </a:prstGeom>
          </p:spPr>
          <p:style>
            <a:lnRef idx="1">
              <a:schemeClr val="accent1"/>
            </a:lnRef>
            <a:fillRef idx="0">
              <a:schemeClr val="accent1"/>
            </a:fillRef>
            <a:effectRef idx="0">
              <a:schemeClr val="accent1"/>
            </a:effectRef>
            <a:fontRef idx="minor">
              <a:schemeClr val="tx1"/>
            </a:fontRef>
          </p:style>
        </p:cxnSp>
        <p:cxnSp>
          <p:nvCxnSpPr>
            <p:cNvPr id="49" name="Straight Arrow Connector 48">
              <a:extLst>
                <a:ext uri="{FF2B5EF4-FFF2-40B4-BE49-F238E27FC236}">
                  <a16:creationId xmlns:a16="http://schemas.microsoft.com/office/drawing/2014/main" id="{26521ABD-ADBC-60E5-E4BE-12C2AA32A4BD}"/>
                </a:ext>
              </a:extLst>
            </p:cNvPr>
            <p:cNvCxnSpPr>
              <a:cxnSpLocks/>
              <a:endCxn id="52" idx="0"/>
            </p:cNvCxnSpPr>
            <p:nvPr/>
          </p:nvCxnSpPr>
          <p:spPr>
            <a:xfrm>
              <a:off x="1616944" y="1403160"/>
              <a:ext cx="1" cy="100206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50" name="Straight Arrow Connector 49">
              <a:extLst>
                <a:ext uri="{FF2B5EF4-FFF2-40B4-BE49-F238E27FC236}">
                  <a16:creationId xmlns:a16="http://schemas.microsoft.com/office/drawing/2014/main" id="{ADF39ACF-5D20-EFBF-9ACF-1A2A5202BF30}"/>
                </a:ext>
              </a:extLst>
            </p:cNvPr>
            <p:cNvCxnSpPr>
              <a:cxnSpLocks/>
            </p:cNvCxnSpPr>
            <p:nvPr/>
          </p:nvCxnSpPr>
          <p:spPr>
            <a:xfrm>
              <a:off x="5200983" y="1433599"/>
              <a:ext cx="0" cy="32630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52" name="Rectangle: Rounded Corners 51">
              <a:extLst>
                <a:ext uri="{FF2B5EF4-FFF2-40B4-BE49-F238E27FC236}">
                  <a16:creationId xmlns:a16="http://schemas.microsoft.com/office/drawing/2014/main" id="{71DC1B2A-E5B6-C567-4554-1954FDF9A93A}"/>
                </a:ext>
              </a:extLst>
            </p:cNvPr>
            <p:cNvSpPr/>
            <p:nvPr/>
          </p:nvSpPr>
          <p:spPr>
            <a:xfrm>
              <a:off x="996622" y="2405223"/>
              <a:ext cx="1240645" cy="306567"/>
            </a:xfrm>
            <a:prstGeom prst="roundRect">
              <a:avLst/>
            </a:prstGeom>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r>
                <a:rPr lang="en-GB" err="1">
                  <a:latin typeface="Arial" panose="020B0604020202020204" pitchFamily="34" charset="0"/>
                </a:rPr>
                <a:t>pNETs</a:t>
              </a:r>
              <a:endParaRPr lang="en-GB">
                <a:latin typeface="Arial" panose="020B0604020202020204" pitchFamily="34" charset="0"/>
              </a:endParaRPr>
            </a:p>
          </p:txBody>
        </p:sp>
        <p:sp>
          <p:nvSpPr>
            <p:cNvPr id="54" name="Rectangle: Rounded Corners 53">
              <a:extLst>
                <a:ext uri="{FF2B5EF4-FFF2-40B4-BE49-F238E27FC236}">
                  <a16:creationId xmlns:a16="http://schemas.microsoft.com/office/drawing/2014/main" id="{1C018D17-D1CD-BE1E-4810-C1D95A356C72}"/>
                </a:ext>
              </a:extLst>
            </p:cNvPr>
            <p:cNvSpPr/>
            <p:nvPr/>
          </p:nvSpPr>
          <p:spPr>
            <a:xfrm>
              <a:off x="4591537" y="1759903"/>
              <a:ext cx="1240645" cy="306567"/>
            </a:xfrm>
            <a:prstGeom prst="roundRect">
              <a:avLst/>
            </a:prstGeom>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r>
                <a:rPr lang="en-GB">
                  <a:latin typeface="Arial" panose="020B0604020202020204" pitchFamily="34" charset="0"/>
                </a:rPr>
                <a:t>epNETs</a:t>
              </a:r>
            </a:p>
          </p:txBody>
        </p:sp>
        <p:cxnSp>
          <p:nvCxnSpPr>
            <p:cNvPr id="55" name="Straight Arrow Connector 54">
              <a:extLst>
                <a:ext uri="{FF2B5EF4-FFF2-40B4-BE49-F238E27FC236}">
                  <a16:creationId xmlns:a16="http://schemas.microsoft.com/office/drawing/2014/main" id="{6782E9EB-AA5E-58B5-0FA5-B37A6D1B6ABB}"/>
                </a:ext>
              </a:extLst>
            </p:cNvPr>
            <p:cNvCxnSpPr>
              <a:cxnSpLocks/>
              <a:endCxn id="56" idx="0"/>
            </p:cNvCxnSpPr>
            <p:nvPr/>
          </p:nvCxnSpPr>
          <p:spPr>
            <a:xfrm>
              <a:off x="1616944" y="2758927"/>
              <a:ext cx="1" cy="21172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56" name="Rectangle: Rounded Corners 55">
              <a:extLst>
                <a:ext uri="{FF2B5EF4-FFF2-40B4-BE49-F238E27FC236}">
                  <a16:creationId xmlns:a16="http://schemas.microsoft.com/office/drawing/2014/main" id="{219C37A0-FC35-A90C-A23A-E866FD958D9E}"/>
                </a:ext>
              </a:extLst>
            </p:cNvPr>
            <p:cNvSpPr/>
            <p:nvPr/>
          </p:nvSpPr>
          <p:spPr>
            <a:xfrm>
              <a:off x="996622" y="2970648"/>
              <a:ext cx="1240645" cy="306567"/>
            </a:xfrm>
            <a:prstGeom prst="roundRect">
              <a:avLst/>
            </a:prstGeom>
          </p:spPr>
          <p:style>
            <a:lnRef idx="2">
              <a:schemeClr val="accent3">
                <a:shade val="15000"/>
              </a:schemeClr>
            </a:lnRef>
            <a:fillRef idx="1">
              <a:schemeClr val="accent3"/>
            </a:fillRef>
            <a:effectRef idx="0">
              <a:schemeClr val="accent3"/>
            </a:effectRef>
            <a:fontRef idx="minor">
              <a:schemeClr val="lt1"/>
            </a:fontRef>
          </p:style>
          <p:txBody>
            <a:bodyPr rtlCol="0" anchor="ctr"/>
            <a:lstStyle/>
            <a:p>
              <a:pPr algn="ctr"/>
              <a:r>
                <a:rPr lang="en-GB">
                  <a:latin typeface="Arial" panose="020B0604020202020204" pitchFamily="34" charset="0"/>
                </a:rPr>
                <a:t>SSA</a:t>
              </a:r>
            </a:p>
          </p:txBody>
        </p:sp>
        <p:cxnSp>
          <p:nvCxnSpPr>
            <p:cNvPr id="57" name="Straight Arrow Connector 56">
              <a:extLst>
                <a:ext uri="{FF2B5EF4-FFF2-40B4-BE49-F238E27FC236}">
                  <a16:creationId xmlns:a16="http://schemas.microsoft.com/office/drawing/2014/main" id="{A95FAE70-AE2C-823B-06DC-6E9727A4979C}"/>
                </a:ext>
              </a:extLst>
            </p:cNvPr>
            <p:cNvCxnSpPr/>
            <p:nvPr/>
          </p:nvCxnSpPr>
          <p:spPr>
            <a:xfrm>
              <a:off x="1618287" y="3273816"/>
              <a:ext cx="0" cy="30657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58" name="Rectangle: Rounded Corners 57">
              <a:extLst>
                <a:ext uri="{FF2B5EF4-FFF2-40B4-BE49-F238E27FC236}">
                  <a16:creationId xmlns:a16="http://schemas.microsoft.com/office/drawing/2014/main" id="{CABC2E59-0284-635E-5A31-2729444B4AF6}"/>
                </a:ext>
              </a:extLst>
            </p:cNvPr>
            <p:cNvSpPr/>
            <p:nvPr/>
          </p:nvSpPr>
          <p:spPr>
            <a:xfrm>
              <a:off x="534906" y="3586306"/>
              <a:ext cx="2058037" cy="570958"/>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a:latin typeface="Arial" panose="020B0604020202020204" pitchFamily="34" charset="0"/>
                </a:rPr>
                <a:t>PRRT or sunitinib or </a:t>
              </a:r>
              <a:r>
                <a:rPr lang="en-GB" err="1">
                  <a:latin typeface="Arial" panose="020B0604020202020204" pitchFamily="34" charset="0"/>
                </a:rPr>
                <a:t>everolimus</a:t>
              </a:r>
              <a:r>
                <a:rPr lang="en-GB">
                  <a:latin typeface="Arial" panose="020B0604020202020204" pitchFamily="34" charset="0"/>
                </a:rPr>
                <a:t> </a:t>
              </a:r>
            </a:p>
          </p:txBody>
        </p:sp>
        <p:sp>
          <p:nvSpPr>
            <p:cNvPr id="59" name="Rectangle: Rounded Corners 58">
              <a:extLst>
                <a:ext uri="{FF2B5EF4-FFF2-40B4-BE49-F238E27FC236}">
                  <a16:creationId xmlns:a16="http://schemas.microsoft.com/office/drawing/2014/main" id="{53CC03EB-31C8-4AAE-BFFE-ECFF44FA680B}"/>
                </a:ext>
              </a:extLst>
            </p:cNvPr>
            <p:cNvSpPr/>
            <p:nvPr/>
          </p:nvSpPr>
          <p:spPr>
            <a:xfrm>
              <a:off x="3793839" y="4992648"/>
              <a:ext cx="1564370" cy="380712"/>
            </a:xfrm>
            <a:prstGeom prst="roundRect">
              <a:avLst/>
            </a:prstGeom>
            <a:solidFill>
              <a:schemeClr val="accent5"/>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a:latin typeface="Arial" panose="020B0604020202020204" pitchFamily="34" charset="0"/>
                </a:rPr>
                <a:t>Cabozantinib</a:t>
              </a:r>
            </a:p>
          </p:txBody>
        </p:sp>
        <p:sp>
          <p:nvSpPr>
            <p:cNvPr id="67" name="Rectangle: Rounded Corners 66">
              <a:extLst>
                <a:ext uri="{FF2B5EF4-FFF2-40B4-BE49-F238E27FC236}">
                  <a16:creationId xmlns:a16="http://schemas.microsoft.com/office/drawing/2014/main" id="{9FAE7929-72D3-A262-B594-24E8FD9FCCB1}"/>
                </a:ext>
              </a:extLst>
            </p:cNvPr>
            <p:cNvSpPr/>
            <p:nvPr/>
          </p:nvSpPr>
          <p:spPr>
            <a:xfrm>
              <a:off x="6048457" y="4982799"/>
              <a:ext cx="1467921" cy="390178"/>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a:latin typeface="Arial" panose="020B0604020202020204" pitchFamily="34" charset="0"/>
                </a:rPr>
                <a:t>BSC (SSA)</a:t>
              </a:r>
            </a:p>
          </p:txBody>
        </p:sp>
        <p:sp>
          <p:nvSpPr>
            <p:cNvPr id="71" name="Rectangle: Rounded Corners 70">
              <a:extLst>
                <a:ext uri="{FF2B5EF4-FFF2-40B4-BE49-F238E27FC236}">
                  <a16:creationId xmlns:a16="http://schemas.microsoft.com/office/drawing/2014/main" id="{D4E678F1-8BCA-9D2B-6437-0403B0813E9D}"/>
                </a:ext>
              </a:extLst>
            </p:cNvPr>
            <p:cNvSpPr/>
            <p:nvPr/>
          </p:nvSpPr>
          <p:spPr>
            <a:xfrm>
              <a:off x="3413619" y="2395843"/>
              <a:ext cx="1453117" cy="306567"/>
            </a:xfrm>
            <a:prstGeom prst="roundRect">
              <a:avLst/>
            </a:prstGeom>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r>
                <a:rPr lang="en-GB">
                  <a:latin typeface="Arial" panose="020B0604020202020204" pitchFamily="34" charset="0"/>
                </a:rPr>
                <a:t>Lung NETs</a:t>
              </a:r>
            </a:p>
          </p:txBody>
        </p:sp>
        <p:cxnSp>
          <p:nvCxnSpPr>
            <p:cNvPr id="73" name="Connector: Elbow 72">
              <a:extLst>
                <a:ext uri="{FF2B5EF4-FFF2-40B4-BE49-F238E27FC236}">
                  <a16:creationId xmlns:a16="http://schemas.microsoft.com/office/drawing/2014/main" id="{315379BB-2F57-C8E7-81A6-B5948134E232}"/>
                </a:ext>
              </a:extLst>
            </p:cNvPr>
            <p:cNvCxnSpPr>
              <a:cxnSpLocks/>
              <a:stCxn id="54" idx="2"/>
              <a:endCxn id="71" idx="0"/>
            </p:cNvCxnSpPr>
            <p:nvPr/>
          </p:nvCxnSpPr>
          <p:spPr>
            <a:xfrm rot="5400000">
              <a:off x="4511333" y="1695315"/>
              <a:ext cx="329373" cy="1071682"/>
            </a:xfrm>
            <a:prstGeom prst="bentConnector3">
              <a:avLst/>
            </a:prstGeom>
            <a:ln>
              <a:tailEnd type="triangle"/>
            </a:ln>
          </p:spPr>
          <p:style>
            <a:lnRef idx="1">
              <a:schemeClr val="accent1"/>
            </a:lnRef>
            <a:fillRef idx="0">
              <a:schemeClr val="accent1"/>
            </a:fillRef>
            <a:effectRef idx="0">
              <a:schemeClr val="accent1"/>
            </a:effectRef>
            <a:fontRef idx="minor">
              <a:schemeClr val="tx1"/>
            </a:fontRef>
          </p:style>
        </p:cxnSp>
        <p:sp>
          <p:nvSpPr>
            <p:cNvPr id="77" name="Rectangle: Rounded Corners 76">
              <a:extLst>
                <a:ext uri="{FF2B5EF4-FFF2-40B4-BE49-F238E27FC236}">
                  <a16:creationId xmlns:a16="http://schemas.microsoft.com/office/drawing/2014/main" id="{A11EFD80-AECE-204B-7C63-D1394160C2D9}"/>
                </a:ext>
              </a:extLst>
            </p:cNvPr>
            <p:cNvSpPr/>
            <p:nvPr/>
          </p:nvSpPr>
          <p:spPr>
            <a:xfrm>
              <a:off x="7852461" y="2356525"/>
              <a:ext cx="1453117" cy="306567"/>
            </a:xfrm>
            <a:prstGeom prst="roundRect">
              <a:avLst/>
            </a:prstGeom>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r>
                <a:rPr lang="en-GB">
                  <a:latin typeface="Arial" panose="020B0604020202020204" pitchFamily="34" charset="0"/>
                </a:rPr>
                <a:t>GI NETs</a:t>
              </a:r>
            </a:p>
          </p:txBody>
        </p:sp>
        <p:cxnSp>
          <p:nvCxnSpPr>
            <p:cNvPr id="79" name="Connector: Elbow 78">
              <a:extLst>
                <a:ext uri="{FF2B5EF4-FFF2-40B4-BE49-F238E27FC236}">
                  <a16:creationId xmlns:a16="http://schemas.microsoft.com/office/drawing/2014/main" id="{621F0630-B95E-4DF4-D6C5-210A16B8CFCA}"/>
                </a:ext>
              </a:extLst>
            </p:cNvPr>
            <p:cNvCxnSpPr>
              <a:cxnSpLocks/>
              <a:stCxn id="54" idx="2"/>
              <a:endCxn id="77" idx="0"/>
            </p:cNvCxnSpPr>
            <p:nvPr/>
          </p:nvCxnSpPr>
          <p:spPr>
            <a:xfrm rot="16200000" flipH="1">
              <a:off x="6750413" y="527917"/>
              <a:ext cx="290055" cy="3367160"/>
            </a:xfrm>
            <a:prstGeom prst="bentConnector3">
              <a:avLst>
                <a:gd name="adj1" fmla="val 56568"/>
              </a:avLst>
            </a:prstGeom>
            <a:ln>
              <a:tailEnd type="triangle"/>
            </a:ln>
          </p:spPr>
          <p:style>
            <a:lnRef idx="1">
              <a:schemeClr val="accent1"/>
            </a:lnRef>
            <a:fillRef idx="0">
              <a:schemeClr val="accent1"/>
            </a:fillRef>
            <a:effectRef idx="0">
              <a:schemeClr val="accent1"/>
            </a:effectRef>
            <a:fontRef idx="minor">
              <a:schemeClr val="tx1"/>
            </a:fontRef>
          </p:style>
        </p:cxnSp>
        <p:sp>
          <p:nvSpPr>
            <p:cNvPr id="89" name="Rectangle: Rounded Corners 88">
              <a:extLst>
                <a:ext uri="{FF2B5EF4-FFF2-40B4-BE49-F238E27FC236}">
                  <a16:creationId xmlns:a16="http://schemas.microsoft.com/office/drawing/2014/main" id="{B408F61A-C12D-72F9-CF40-00F57B5995C7}"/>
                </a:ext>
              </a:extLst>
            </p:cNvPr>
            <p:cNvSpPr/>
            <p:nvPr/>
          </p:nvSpPr>
          <p:spPr>
            <a:xfrm>
              <a:off x="2688784" y="3057865"/>
              <a:ext cx="1453117" cy="306567"/>
            </a:xfrm>
            <a:prstGeom prst="roundRect">
              <a:avLst/>
            </a:prstGeom>
          </p:spPr>
          <p:style>
            <a:lnRef idx="2">
              <a:schemeClr val="accent3">
                <a:shade val="15000"/>
              </a:schemeClr>
            </a:lnRef>
            <a:fillRef idx="1">
              <a:schemeClr val="accent3"/>
            </a:fillRef>
            <a:effectRef idx="0">
              <a:schemeClr val="accent3"/>
            </a:effectRef>
            <a:fontRef idx="minor">
              <a:schemeClr val="lt1"/>
            </a:fontRef>
          </p:style>
          <p:txBody>
            <a:bodyPr rtlCol="0" anchor="ctr"/>
            <a:lstStyle/>
            <a:p>
              <a:pPr algn="ctr"/>
              <a:r>
                <a:rPr lang="en-GB">
                  <a:latin typeface="Arial" panose="020B0604020202020204" pitchFamily="34" charset="0"/>
                </a:rPr>
                <a:t>SSA</a:t>
              </a:r>
            </a:p>
          </p:txBody>
        </p:sp>
        <p:sp>
          <p:nvSpPr>
            <p:cNvPr id="91" name="Rectangle: Rounded Corners 90">
              <a:extLst>
                <a:ext uri="{FF2B5EF4-FFF2-40B4-BE49-F238E27FC236}">
                  <a16:creationId xmlns:a16="http://schemas.microsoft.com/office/drawing/2014/main" id="{2AC19C13-FEEF-C91B-9CE9-0B53CE242B9E}"/>
                </a:ext>
              </a:extLst>
            </p:cNvPr>
            <p:cNvSpPr/>
            <p:nvPr/>
          </p:nvSpPr>
          <p:spPr>
            <a:xfrm>
              <a:off x="2705771" y="3696351"/>
              <a:ext cx="1453117" cy="306567"/>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err="1">
                  <a:latin typeface="Arial" panose="020B0604020202020204" pitchFamily="34" charset="0"/>
                </a:rPr>
                <a:t>Everolimus</a:t>
              </a:r>
              <a:endParaRPr lang="en-GB">
                <a:latin typeface="Arial" panose="020B0604020202020204" pitchFamily="34" charset="0"/>
              </a:endParaRPr>
            </a:p>
          </p:txBody>
        </p:sp>
        <p:sp>
          <p:nvSpPr>
            <p:cNvPr id="115" name="Rectangle: Rounded Corners 114">
              <a:extLst>
                <a:ext uri="{FF2B5EF4-FFF2-40B4-BE49-F238E27FC236}">
                  <a16:creationId xmlns:a16="http://schemas.microsoft.com/office/drawing/2014/main" id="{330C410D-BE35-C3D7-C9E2-1A19B050215F}"/>
                </a:ext>
              </a:extLst>
            </p:cNvPr>
            <p:cNvSpPr/>
            <p:nvPr/>
          </p:nvSpPr>
          <p:spPr>
            <a:xfrm>
              <a:off x="6124807" y="2960078"/>
              <a:ext cx="1315223" cy="306567"/>
            </a:xfrm>
            <a:prstGeom prst="roundRect">
              <a:avLst/>
            </a:prstGeom>
          </p:spPr>
          <p:style>
            <a:lnRef idx="2">
              <a:schemeClr val="accent3">
                <a:shade val="15000"/>
              </a:schemeClr>
            </a:lnRef>
            <a:fillRef idx="1">
              <a:schemeClr val="accent3"/>
            </a:fillRef>
            <a:effectRef idx="0">
              <a:schemeClr val="accent3"/>
            </a:effectRef>
            <a:fontRef idx="minor">
              <a:schemeClr val="lt1"/>
            </a:fontRef>
          </p:style>
          <p:txBody>
            <a:bodyPr rtlCol="0" anchor="ctr"/>
            <a:lstStyle/>
            <a:p>
              <a:pPr algn="ctr"/>
              <a:r>
                <a:rPr lang="en-GB">
                  <a:latin typeface="Arial" panose="020B0604020202020204" pitchFamily="34" charset="0"/>
                </a:rPr>
                <a:t>SSA</a:t>
              </a:r>
            </a:p>
          </p:txBody>
        </p:sp>
        <p:sp>
          <p:nvSpPr>
            <p:cNvPr id="116" name="Rectangle: Rounded Corners 115">
              <a:extLst>
                <a:ext uri="{FF2B5EF4-FFF2-40B4-BE49-F238E27FC236}">
                  <a16:creationId xmlns:a16="http://schemas.microsoft.com/office/drawing/2014/main" id="{4576B25F-0C09-9C47-13CB-F2BD9431AF08}"/>
                </a:ext>
              </a:extLst>
            </p:cNvPr>
            <p:cNvSpPr/>
            <p:nvPr/>
          </p:nvSpPr>
          <p:spPr>
            <a:xfrm>
              <a:off x="9689250" y="3003826"/>
              <a:ext cx="1678051" cy="306567"/>
            </a:xfrm>
            <a:prstGeom prst="roundRect">
              <a:avLst/>
            </a:prstGeom>
          </p:spPr>
          <p:style>
            <a:lnRef idx="2">
              <a:schemeClr val="accent3">
                <a:shade val="15000"/>
              </a:schemeClr>
            </a:lnRef>
            <a:fillRef idx="1">
              <a:schemeClr val="accent3"/>
            </a:fillRef>
            <a:effectRef idx="0">
              <a:schemeClr val="accent3"/>
            </a:effectRef>
            <a:fontRef idx="minor">
              <a:schemeClr val="lt1"/>
            </a:fontRef>
          </p:style>
          <p:txBody>
            <a:bodyPr rtlCol="0" anchor="ctr"/>
            <a:lstStyle/>
            <a:p>
              <a:pPr algn="ctr"/>
              <a:r>
                <a:rPr lang="en-GB">
                  <a:latin typeface="Arial" panose="020B0604020202020204" pitchFamily="34" charset="0"/>
                </a:rPr>
                <a:t>SSA</a:t>
              </a:r>
            </a:p>
          </p:txBody>
        </p:sp>
        <p:cxnSp>
          <p:nvCxnSpPr>
            <p:cNvPr id="118" name="Connector: Elbow 117">
              <a:extLst>
                <a:ext uri="{FF2B5EF4-FFF2-40B4-BE49-F238E27FC236}">
                  <a16:creationId xmlns:a16="http://schemas.microsoft.com/office/drawing/2014/main" id="{EED0A24E-831F-2D16-6656-DE07EAB0D551}"/>
                </a:ext>
              </a:extLst>
            </p:cNvPr>
            <p:cNvCxnSpPr>
              <a:cxnSpLocks/>
              <a:stCxn id="77" idx="2"/>
              <a:endCxn id="115" idx="0"/>
            </p:cNvCxnSpPr>
            <p:nvPr/>
          </p:nvCxnSpPr>
          <p:spPr>
            <a:xfrm rot="5400000">
              <a:off x="7532226" y="1913285"/>
              <a:ext cx="296986" cy="1796601"/>
            </a:xfrm>
            <a:prstGeom prst="bentConnector3">
              <a:avLst>
                <a:gd name="adj1" fmla="val 58553"/>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20" name="Connector: Elbow 119">
              <a:extLst>
                <a:ext uri="{FF2B5EF4-FFF2-40B4-BE49-F238E27FC236}">
                  <a16:creationId xmlns:a16="http://schemas.microsoft.com/office/drawing/2014/main" id="{A1CC5FC4-BD5E-657B-D13D-D539DEF019B9}"/>
                </a:ext>
              </a:extLst>
            </p:cNvPr>
            <p:cNvCxnSpPr>
              <a:cxnSpLocks/>
            </p:cNvCxnSpPr>
            <p:nvPr/>
          </p:nvCxnSpPr>
          <p:spPr>
            <a:xfrm rot="16200000" flipH="1">
              <a:off x="9383281" y="1858831"/>
              <a:ext cx="340733" cy="1949256"/>
            </a:xfrm>
            <a:prstGeom prst="bentConnector3">
              <a:avLst>
                <a:gd name="adj1" fmla="val 50000"/>
              </a:avLst>
            </a:prstGeom>
            <a:ln>
              <a:tailEnd type="triangle"/>
            </a:ln>
          </p:spPr>
          <p:style>
            <a:lnRef idx="1">
              <a:schemeClr val="accent1"/>
            </a:lnRef>
            <a:fillRef idx="0">
              <a:schemeClr val="accent1"/>
            </a:fillRef>
            <a:effectRef idx="0">
              <a:schemeClr val="accent1"/>
            </a:effectRef>
            <a:fontRef idx="minor">
              <a:schemeClr val="tx1"/>
            </a:fontRef>
          </p:style>
        </p:cxnSp>
        <p:sp>
          <p:nvSpPr>
            <p:cNvPr id="125" name="Rectangle: Rounded Corners 124">
              <a:extLst>
                <a:ext uri="{FF2B5EF4-FFF2-40B4-BE49-F238E27FC236}">
                  <a16:creationId xmlns:a16="http://schemas.microsoft.com/office/drawing/2014/main" id="{2258BB7A-8894-8D31-99D4-3407324B352C}"/>
                </a:ext>
              </a:extLst>
            </p:cNvPr>
            <p:cNvSpPr/>
            <p:nvPr/>
          </p:nvSpPr>
          <p:spPr>
            <a:xfrm>
              <a:off x="5610787" y="3599190"/>
              <a:ext cx="1052844" cy="306271"/>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a:latin typeface="Arial" panose="020B0604020202020204" pitchFamily="34" charset="0"/>
                </a:rPr>
                <a:t>PRRT</a:t>
              </a:r>
            </a:p>
          </p:txBody>
        </p:sp>
        <p:sp>
          <p:nvSpPr>
            <p:cNvPr id="126" name="Rectangle: Rounded Corners 125">
              <a:extLst>
                <a:ext uri="{FF2B5EF4-FFF2-40B4-BE49-F238E27FC236}">
                  <a16:creationId xmlns:a16="http://schemas.microsoft.com/office/drawing/2014/main" id="{013FED59-3E96-025D-BA71-65A87305788E}"/>
                </a:ext>
              </a:extLst>
            </p:cNvPr>
            <p:cNvSpPr/>
            <p:nvPr/>
          </p:nvSpPr>
          <p:spPr>
            <a:xfrm>
              <a:off x="7125902" y="3633555"/>
              <a:ext cx="1453118" cy="296986"/>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a:latin typeface="Arial" panose="020B0604020202020204" pitchFamily="34" charset="0"/>
                </a:rPr>
                <a:t>Everolimus</a:t>
              </a:r>
            </a:p>
          </p:txBody>
        </p:sp>
        <p:sp>
          <p:nvSpPr>
            <p:cNvPr id="128" name="Rectangle: Rounded Corners 127">
              <a:extLst>
                <a:ext uri="{FF2B5EF4-FFF2-40B4-BE49-F238E27FC236}">
                  <a16:creationId xmlns:a16="http://schemas.microsoft.com/office/drawing/2014/main" id="{3197ABA0-1E16-AF66-7BB2-3FFF849C301A}"/>
                </a:ext>
              </a:extLst>
            </p:cNvPr>
            <p:cNvSpPr/>
            <p:nvPr/>
          </p:nvSpPr>
          <p:spPr>
            <a:xfrm>
              <a:off x="5358000" y="4071442"/>
              <a:ext cx="1533614" cy="222534"/>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GB">
                  <a:latin typeface="Arial" panose="020B0604020202020204" pitchFamily="34" charset="0"/>
                </a:rPr>
                <a:t>Everolimus</a:t>
              </a:r>
            </a:p>
          </p:txBody>
        </p:sp>
        <p:sp>
          <p:nvSpPr>
            <p:cNvPr id="132" name="Rectangle: Rounded Corners 131">
              <a:extLst>
                <a:ext uri="{FF2B5EF4-FFF2-40B4-BE49-F238E27FC236}">
                  <a16:creationId xmlns:a16="http://schemas.microsoft.com/office/drawing/2014/main" id="{4688800B-90EC-9214-B737-96BB8F13E7C1}"/>
                </a:ext>
              </a:extLst>
            </p:cNvPr>
            <p:cNvSpPr/>
            <p:nvPr/>
          </p:nvSpPr>
          <p:spPr>
            <a:xfrm>
              <a:off x="8805430" y="3633555"/>
              <a:ext cx="1039683" cy="306271"/>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a:latin typeface="Arial" panose="020B0604020202020204" pitchFamily="34" charset="0"/>
                </a:rPr>
                <a:t>PRRT</a:t>
              </a:r>
              <a:endParaRPr lang="en-GB" dirty="0">
                <a:latin typeface="Arial" panose="020B0604020202020204" pitchFamily="34" charset="0"/>
              </a:endParaRPr>
            </a:p>
          </p:txBody>
        </p:sp>
        <p:cxnSp>
          <p:nvCxnSpPr>
            <p:cNvPr id="134" name="Connector: Elbow 133">
              <a:extLst>
                <a:ext uri="{FF2B5EF4-FFF2-40B4-BE49-F238E27FC236}">
                  <a16:creationId xmlns:a16="http://schemas.microsoft.com/office/drawing/2014/main" id="{1E8C24A8-2975-0F49-F4F4-DD7AD66585A7}"/>
                </a:ext>
              </a:extLst>
            </p:cNvPr>
            <p:cNvCxnSpPr>
              <a:cxnSpLocks/>
              <a:stCxn id="116" idx="2"/>
              <a:endCxn id="132" idx="0"/>
            </p:cNvCxnSpPr>
            <p:nvPr/>
          </p:nvCxnSpPr>
          <p:spPr>
            <a:xfrm rot="5400000">
              <a:off x="9765193" y="2870472"/>
              <a:ext cx="323163" cy="1203004"/>
            </a:xfrm>
            <a:prstGeom prst="bentConnector3">
              <a:avLst>
                <a:gd name="adj1" fmla="val 50000"/>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38" name="Straight Connector 137">
              <a:extLst>
                <a:ext uri="{FF2B5EF4-FFF2-40B4-BE49-F238E27FC236}">
                  <a16:creationId xmlns:a16="http://schemas.microsoft.com/office/drawing/2014/main" id="{9A094982-D0DC-4BBC-09E5-47E06723457C}"/>
                </a:ext>
              </a:extLst>
            </p:cNvPr>
            <p:cNvCxnSpPr>
              <a:cxnSpLocks/>
            </p:cNvCxnSpPr>
            <p:nvPr/>
          </p:nvCxnSpPr>
          <p:spPr>
            <a:xfrm>
              <a:off x="10528275" y="3472436"/>
              <a:ext cx="984941"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59" name="Straight Arrow Connector 158">
              <a:extLst>
                <a:ext uri="{FF2B5EF4-FFF2-40B4-BE49-F238E27FC236}">
                  <a16:creationId xmlns:a16="http://schemas.microsoft.com/office/drawing/2014/main" id="{3DAA566A-5ADD-359A-1E8F-43C4944872AF}"/>
                </a:ext>
              </a:extLst>
            </p:cNvPr>
            <p:cNvCxnSpPr>
              <a:cxnSpLocks/>
            </p:cNvCxnSpPr>
            <p:nvPr/>
          </p:nvCxnSpPr>
          <p:spPr>
            <a:xfrm>
              <a:off x="3351326" y="3372082"/>
              <a:ext cx="1" cy="31229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68" name="Connector: Elbow 167">
              <a:extLst>
                <a:ext uri="{FF2B5EF4-FFF2-40B4-BE49-F238E27FC236}">
                  <a16:creationId xmlns:a16="http://schemas.microsoft.com/office/drawing/2014/main" id="{D6F8BEC6-F14F-7395-DA83-A0CB803C6DE8}"/>
                </a:ext>
              </a:extLst>
            </p:cNvPr>
            <p:cNvCxnSpPr>
              <a:cxnSpLocks/>
              <a:stCxn id="115" idx="2"/>
              <a:endCxn id="125" idx="0"/>
            </p:cNvCxnSpPr>
            <p:nvPr/>
          </p:nvCxnSpPr>
          <p:spPr>
            <a:xfrm rot="5400000">
              <a:off x="6293542" y="3110312"/>
              <a:ext cx="332545" cy="645210"/>
            </a:xfrm>
            <a:prstGeom prst="bentConnector3">
              <a:avLst>
                <a:gd name="adj1" fmla="val 50000"/>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70" name="Connector: Elbow 169">
              <a:extLst>
                <a:ext uri="{FF2B5EF4-FFF2-40B4-BE49-F238E27FC236}">
                  <a16:creationId xmlns:a16="http://schemas.microsoft.com/office/drawing/2014/main" id="{E713A3CA-5DDB-A948-1F39-5482D15BB05E}"/>
                </a:ext>
              </a:extLst>
            </p:cNvPr>
            <p:cNvCxnSpPr>
              <a:cxnSpLocks/>
              <a:stCxn id="115" idx="2"/>
              <a:endCxn id="126" idx="0"/>
            </p:cNvCxnSpPr>
            <p:nvPr/>
          </p:nvCxnSpPr>
          <p:spPr>
            <a:xfrm rot="16200000" flipH="1">
              <a:off x="7133986" y="2915079"/>
              <a:ext cx="366910" cy="1070042"/>
            </a:xfrm>
            <a:prstGeom prst="bentConnector3">
              <a:avLst>
                <a:gd name="adj1" fmla="val 44808"/>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88" name="Straight Connector 187">
              <a:extLst>
                <a:ext uri="{FF2B5EF4-FFF2-40B4-BE49-F238E27FC236}">
                  <a16:creationId xmlns:a16="http://schemas.microsoft.com/office/drawing/2014/main" id="{B83B6304-6ED5-EA21-AF04-AAD6D88A0F68}"/>
                </a:ext>
              </a:extLst>
            </p:cNvPr>
            <p:cNvCxnSpPr>
              <a:cxnSpLocks/>
            </p:cNvCxnSpPr>
            <p:nvPr/>
          </p:nvCxnSpPr>
          <p:spPr>
            <a:xfrm>
              <a:off x="7847766" y="4720778"/>
              <a:ext cx="3802319"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93" name="Straight Arrow Connector 192">
              <a:extLst>
                <a:ext uri="{FF2B5EF4-FFF2-40B4-BE49-F238E27FC236}">
                  <a16:creationId xmlns:a16="http://schemas.microsoft.com/office/drawing/2014/main" id="{31F9535F-9950-A4B8-699F-3CEB96BADF20}"/>
                </a:ext>
              </a:extLst>
            </p:cNvPr>
            <p:cNvCxnSpPr>
              <a:cxnSpLocks/>
              <a:stCxn id="132" idx="2"/>
            </p:cNvCxnSpPr>
            <p:nvPr/>
          </p:nvCxnSpPr>
          <p:spPr>
            <a:xfrm>
              <a:off x="9325272" y="3939826"/>
              <a:ext cx="0" cy="49241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95" name="TextBox 194">
              <a:extLst>
                <a:ext uri="{FF2B5EF4-FFF2-40B4-BE49-F238E27FC236}">
                  <a16:creationId xmlns:a16="http://schemas.microsoft.com/office/drawing/2014/main" id="{CE79BC93-FBAA-6652-C306-127CAA1BBAE8}"/>
                </a:ext>
              </a:extLst>
            </p:cNvPr>
            <p:cNvSpPr txBox="1"/>
            <p:nvPr/>
          </p:nvSpPr>
          <p:spPr>
            <a:xfrm>
              <a:off x="9649063" y="2558617"/>
              <a:ext cx="1222698" cy="307778"/>
            </a:xfrm>
            <a:prstGeom prst="rect">
              <a:avLst/>
            </a:prstGeom>
            <a:noFill/>
          </p:spPr>
          <p:txBody>
            <a:bodyPr wrap="square" rtlCol="0">
              <a:spAutoFit/>
            </a:bodyPr>
            <a:lstStyle/>
            <a:p>
              <a:r>
                <a:rPr lang="en-GB" sz="1400" b="1">
                  <a:latin typeface="Arial" panose="020B0604020202020204" pitchFamily="34" charset="0"/>
                </a:rPr>
                <a:t>Functional</a:t>
              </a:r>
            </a:p>
          </p:txBody>
        </p:sp>
        <p:sp>
          <p:nvSpPr>
            <p:cNvPr id="196" name="TextBox 195">
              <a:extLst>
                <a:ext uri="{FF2B5EF4-FFF2-40B4-BE49-F238E27FC236}">
                  <a16:creationId xmlns:a16="http://schemas.microsoft.com/office/drawing/2014/main" id="{6A2820B1-EEBD-4175-21B3-C29ED8B532E9}"/>
                </a:ext>
              </a:extLst>
            </p:cNvPr>
            <p:cNvSpPr txBox="1"/>
            <p:nvPr/>
          </p:nvSpPr>
          <p:spPr>
            <a:xfrm>
              <a:off x="6244154" y="2525681"/>
              <a:ext cx="1592091" cy="307778"/>
            </a:xfrm>
            <a:prstGeom prst="rect">
              <a:avLst/>
            </a:prstGeom>
            <a:noFill/>
          </p:spPr>
          <p:txBody>
            <a:bodyPr wrap="square" rtlCol="0">
              <a:spAutoFit/>
            </a:bodyPr>
            <a:lstStyle/>
            <a:p>
              <a:r>
                <a:rPr lang="en-GB" sz="1400" b="1">
                  <a:latin typeface="Arial" panose="020B0604020202020204" pitchFamily="34" charset="0"/>
                </a:rPr>
                <a:t>Non-functional</a:t>
              </a:r>
            </a:p>
          </p:txBody>
        </p:sp>
        <p:sp>
          <p:nvSpPr>
            <p:cNvPr id="197" name="TextBox 196">
              <a:extLst>
                <a:ext uri="{FF2B5EF4-FFF2-40B4-BE49-F238E27FC236}">
                  <a16:creationId xmlns:a16="http://schemas.microsoft.com/office/drawing/2014/main" id="{6225ACAD-BF88-07F2-01C2-D281CDB09064}"/>
                </a:ext>
              </a:extLst>
            </p:cNvPr>
            <p:cNvSpPr txBox="1"/>
            <p:nvPr/>
          </p:nvSpPr>
          <p:spPr>
            <a:xfrm>
              <a:off x="9118555" y="3206771"/>
              <a:ext cx="726559" cy="276999"/>
            </a:xfrm>
            <a:prstGeom prst="rect">
              <a:avLst/>
            </a:prstGeom>
            <a:noFill/>
          </p:spPr>
          <p:txBody>
            <a:bodyPr wrap="square" rtlCol="0">
              <a:spAutoFit/>
            </a:bodyPr>
            <a:lstStyle/>
            <a:p>
              <a:r>
                <a:rPr lang="en-GB" sz="1200" b="1">
                  <a:latin typeface="Arial" panose="020B0604020202020204" pitchFamily="34" charset="0"/>
                </a:rPr>
                <a:t>SSTR+</a:t>
              </a:r>
            </a:p>
          </p:txBody>
        </p:sp>
        <p:sp>
          <p:nvSpPr>
            <p:cNvPr id="198" name="TextBox 197">
              <a:extLst>
                <a:ext uri="{FF2B5EF4-FFF2-40B4-BE49-F238E27FC236}">
                  <a16:creationId xmlns:a16="http://schemas.microsoft.com/office/drawing/2014/main" id="{0D6A0B72-7D79-9407-4C7C-5AD329619D5D}"/>
                </a:ext>
              </a:extLst>
            </p:cNvPr>
            <p:cNvSpPr txBox="1"/>
            <p:nvPr/>
          </p:nvSpPr>
          <p:spPr>
            <a:xfrm>
              <a:off x="5635058" y="3196930"/>
              <a:ext cx="726559" cy="276999"/>
            </a:xfrm>
            <a:prstGeom prst="rect">
              <a:avLst/>
            </a:prstGeom>
            <a:noFill/>
          </p:spPr>
          <p:txBody>
            <a:bodyPr wrap="square" rtlCol="0">
              <a:spAutoFit/>
            </a:bodyPr>
            <a:lstStyle/>
            <a:p>
              <a:r>
                <a:rPr lang="en-GB" sz="1200" b="1">
                  <a:latin typeface="Arial" panose="020B0604020202020204" pitchFamily="34" charset="0"/>
                </a:rPr>
                <a:t>SSTR+</a:t>
              </a:r>
            </a:p>
          </p:txBody>
        </p:sp>
        <p:sp>
          <p:nvSpPr>
            <p:cNvPr id="199" name="TextBox 198">
              <a:extLst>
                <a:ext uri="{FF2B5EF4-FFF2-40B4-BE49-F238E27FC236}">
                  <a16:creationId xmlns:a16="http://schemas.microsoft.com/office/drawing/2014/main" id="{C67F74FD-53DC-ADD7-A3AA-131696EA6346}"/>
                </a:ext>
              </a:extLst>
            </p:cNvPr>
            <p:cNvSpPr txBox="1"/>
            <p:nvPr/>
          </p:nvSpPr>
          <p:spPr>
            <a:xfrm>
              <a:off x="7440030" y="3216708"/>
              <a:ext cx="706224" cy="276999"/>
            </a:xfrm>
            <a:prstGeom prst="rect">
              <a:avLst/>
            </a:prstGeom>
            <a:noFill/>
          </p:spPr>
          <p:txBody>
            <a:bodyPr wrap="square" rtlCol="0">
              <a:spAutoFit/>
            </a:bodyPr>
            <a:lstStyle/>
            <a:p>
              <a:r>
                <a:rPr lang="en-GB" sz="1200" b="1">
                  <a:latin typeface="Arial" panose="020B0604020202020204" pitchFamily="34" charset="0"/>
                </a:rPr>
                <a:t>SSTR-</a:t>
              </a:r>
            </a:p>
          </p:txBody>
        </p:sp>
        <p:sp>
          <p:nvSpPr>
            <p:cNvPr id="200" name="TextBox 199">
              <a:extLst>
                <a:ext uri="{FF2B5EF4-FFF2-40B4-BE49-F238E27FC236}">
                  <a16:creationId xmlns:a16="http://schemas.microsoft.com/office/drawing/2014/main" id="{B7268463-C4F9-9628-C18F-9BA33AA25735}"/>
                </a:ext>
              </a:extLst>
            </p:cNvPr>
            <p:cNvSpPr txBox="1"/>
            <p:nvPr/>
          </p:nvSpPr>
          <p:spPr>
            <a:xfrm>
              <a:off x="11286806" y="3225933"/>
              <a:ext cx="726559" cy="276999"/>
            </a:xfrm>
            <a:prstGeom prst="rect">
              <a:avLst/>
            </a:prstGeom>
            <a:noFill/>
          </p:spPr>
          <p:txBody>
            <a:bodyPr wrap="square" rtlCol="0">
              <a:spAutoFit/>
            </a:bodyPr>
            <a:lstStyle/>
            <a:p>
              <a:r>
                <a:rPr lang="en-GB" sz="1200" b="1">
                  <a:latin typeface="Arial" panose="020B0604020202020204" pitchFamily="34" charset="0"/>
                </a:rPr>
                <a:t>SSTR-</a:t>
              </a:r>
            </a:p>
          </p:txBody>
        </p:sp>
        <p:sp>
          <p:nvSpPr>
            <p:cNvPr id="215" name="TextBox 214">
              <a:extLst>
                <a:ext uri="{FF2B5EF4-FFF2-40B4-BE49-F238E27FC236}">
                  <a16:creationId xmlns:a16="http://schemas.microsoft.com/office/drawing/2014/main" id="{A56BA10E-C9E2-4951-720F-A8E2A2402B83}"/>
                </a:ext>
              </a:extLst>
            </p:cNvPr>
            <p:cNvSpPr txBox="1"/>
            <p:nvPr/>
          </p:nvSpPr>
          <p:spPr>
            <a:xfrm>
              <a:off x="1513373" y="4432237"/>
              <a:ext cx="726559" cy="276999"/>
            </a:xfrm>
            <a:prstGeom prst="rect">
              <a:avLst/>
            </a:prstGeom>
            <a:noFill/>
          </p:spPr>
          <p:txBody>
            <a:bodyPr wrap="square" rtlCol="0">
              <a:spAutoFit/>
            </a:bodyPr>
            <a:lstStyle/>
            <a:p>
              <a:r>
                <a:rPr lang="en-GB" sz="1200" b="1">
                  <a:latin typeface="Arial" panose="020B0604020202020204" pitchFamily="34" charset="0"/>
                </a:rPr>
                <a:t>3</a:t>
              </a:r>
              <a:r>
                <a:rPr lang="en-GB" sz="1200" b="1" baseline="30000">
                  <a:latin typeface="Arial" panose="020B0604020202020204" pitchFamily="34" charset="0"/>
                </a:rPr>
                <a:t>rd</a:t>
              </a:r>
              <a:r>
                <a:rPr lang="en-GB" sz="1200" b="1">
                  <a:latin typeface="Arial" panose="020B0604020202020204" pitchFamily="34" charset="0"/>
                </a:rPr>
                <a:t> line</a:t>
              </a:r>
            </a:p>
          </p:txBody>
        </p:sp>
        <p:sp>
          <p:nvSpPr>
            <p:cNvPr id="216" name="TextBox 215">
              <a:extLst>
                <a:ext uri="{FF2B5EF4-FFF2-40B4-BE49-F238E27FC236}">
                  <a16:creationId xmlns:a16="http://schemas.microsoft.com/office/drawing/2014/main" id="{02CD64D1-8F5A-C455-716C-CE0FA63E213E}"/>
                </a:ext>
              </a:extLst>
            </p:cNvPr>
            <p:cNvSpPr txBox="1"/>
            <p:nvPr/>
          </p:nvSpPr>
          <p:spPr>
            <a:xfrm>
              <a:off x="3432329" y="4444547"/>
              <a:ext cx="726559" cy="276999"/>
            </a:xfrm>
            <a:prstGeom prst="rect">
              <a:avLst/>
            </a:prstGeom>
            <a:noFill/>
          </p:spPr>
          <p:txBody>
            <a:bodyPr wrap="square" rtlCol="0">
              <a:spAutoFit/>
            </a:bodyPr>
            <a:lstStyle/>
            <a:p>
              <a:r>
                <a:rPr lang="en-GB" sz="1200" b="1">
                  <a:latin typeface="Arial" panose="020B0604020202020204" pitchFamily="34" charset="0"/>
                </a:rPr>
                <a:t>3</a:t>
              </a:r>
              <a:r>
                <a:rPr lang="en-GB" sz="1200" b="1" baseline="30000">
                  <a:latin typeface="Arial" panose="020B0604020202020204" pitchFamily="34" charset="0"/>
                </a:rPr>
                <a:t>rd</a:t>
              </a:r>
              <a:r>
                <a:rPr lang="en-GB" sz="1200" b="1">
                  <a:latin typeface="Arial" panose="020B0604020202020204" pitchFamily="34" charset="0"/>
                </a:rPr>
                <a:t> line</a:t>
              </a:r>
            </a:p>
          </p:txBody>
        </p:sp>
        <p:sp>
          <p:nvSpPr>
            <p:cNvPr id="217" name="TextBox 216">
              <a:extLst>
                <a:ext uri="{FF2B5EF4-FFF2-40B4-BE49-F238E27FC236}">
                  <a16:creationId xmlns:a16="http://schemas.microsoft.com/office/drawing/2014/main" id="{62BDD422-A70A-26FE-FF0C-D98CCEED039D}"/>
                </a:ext>
              </a:extLst>
            </p:cNvPr>
            <p:cNvSpPr txBox="1"/>
            <p:nvPr/>
          </p:nvSpPr>
          <p:spPr>
            <a:xfrm>
              <a:off x="5448535" y="4480071"/>
              <a:ext cx="726559" cy="276999"/>
            </a:xfrm>
            <a:prstGeom prst="rect">
              <a:avLst/>
            </a:prstGeom>
            <a:noFill/>
          </p:spPr>
          <p:txBody>
            <a:bodyPr wrap="square" rtlCol="0">
              <a:spAutoFit/>
            </a:bodyPr>
            <a:lstStyle/>
            <a:p>
              <a:r>
                <a:rPr lang="en-GB" sz="1200" b="1">
                  <a:latin typeface="Arial" panose="020B0604020202020204" pitchFamily="34" charset="0"/>
                </a:rPr>
                <a:t>4</a:t>
              </a:r>
              <a:r>
                <a:rPr lang="en-GB" sz="1200" b="1" baseline="30000">
                  <a:latin typeface="Arial" panose="020B0604020202020204" pitchFamily="34" charset="0"/>
                </a:rPr>
                <a:t>th</a:t>
              </a:r>
              <a:r>
                <a:rPr lang="en-GB" sz="1200" b="1">
                  <a:latin typeface="Arial" panose="020B0604020202020204" pitchFamily="34" charset="0"/>
                </a:rPr>
                <a:t> line</a:t>
              </a:r>
            </a:p>
          </p:txBody>
        </p:sp>
        <p:sp>
          <p:nvSpPr>
            <p:cNvPr id="218" name="TextBox 217">
              <a:extLst>
                <a:ext uri="{FF2B5EF4-FFF2-40B4-BE49-F238E27FC236}">
                  <a16:creationId xmlns:a16="http://schemas.microsoft.com/office/drawing/2014/main" id="{6D1CDA72-A56D-B04B-0AD7-88436B47DFC5}"/>
                </a:ext>
              </a:extLst>
            </p:cNvPr>
            <p:cNvSpPr txBox="1"/>
            <p:nvPr/>
          </p:nvSpPr>
          <p:spPr>
            <a:xfrm>
              <a:off x="7228737" y="4473159"/>
              <a:ext cx="726559" cy="276999"/>
            </a:xfrm>
            <a:prstGeom prst="rect">
              <a:avLst/>
            </a:prstGeom>
            <a:noFill/>
          </p:spPr>
          <p:txBody>
            <a:bodyPr wrap="square" rtlCol="0">
              <a:spAutoFit/>
            </a:bodyPr>
            <a:lstStyle/>
            <a:p>
              <a:r>
                <a:rPr lang="en-GB" sz="1200" b="1">
                  <a:latin typeface="Arial" panose="020B0604020202020204" pitchFamily="34" charset="0"/>
                </a:rPr>
                <a:t>3</a:t>
              </a:r>
              <a:r>
                <a:rPr lang="en-GB" sz="1200" b="1" baseline="30000">
                  <a:latin typeface="Arial" panose="020B0604020202020204" pitchFamily="34" charset="0"/>
                </a:rPr>
                <a:t>rd</a:t>
              </a:r>
              <a:r>
                <a:rPr lang="en-GB" sz="1200" b="1">
                  <a:latin typeface="Arial" panose="020B0604020202020204" pitchFamily="34" charset="0"/>
                </a:rPr>
                <a:t> line</a:t>
              </a:r>
            </a:p>
          </p:txBody>
        </p:sp>
        <p:sp>
          <p:nvSpPr>
            <p:cNvPr id="219" name="TextBox 218">
              <a:extLst>
                <a:ext uri="{FF2B5EF4-FFF2-40B4-BE49-F238E27FC236}">
                  <a16:creationId xmlns:a16="http://schemas.microsoft.com/office/drawing/2014/main" id="{C82D1922-EED3-2A2F-9DEE-9D478DD501E7}"/>
                </a:ext>
              </a:extLst>
            </p:cNvPr>
            <p:cNvSpPr txBox="1"/>
            <p:nvPr/>
          </p:nvSpPr>
          <p:spPr>
            <a:xfrm>
              <a:off x="10528276" y="4456774"/>
              <a:ext cx="871736" cy="276999"/>
            </a:xfrm>
            <a:prstGeom prst="rect">
              <a:avLst/>
            </a:prstGeom>
            <a:noFill/>
          </p:spPr>
          <p:txBody>
            <a:bodyPr wrap="square" rtlCol="0">
              <a:spAutoFit/>
            </a:bodyPr>
            <a:lstStyle/>
            <a:p>
              <a:r>
                <a:rPr lang="en-GB" sz="1200" b="1">
                  <a:latin typeface="Arial" panose="020B0604020202020204" pitchFamily="34" charset="0"/>
                </a:rPr>
                <a:t>2nd line</a:t>
              </a:r>
            </a:p>
          </p:txBody>
        </p:sp>
        <p:sp>
          <p:nvSpPr>
            <p:cNvPr id="220" name="TextBox 219">
              <a:extLst>
                <a:ext uri="{FF2B5EF4-FFF2-40B4-BE49-F238E27FC236}">
                  <a16:creationId xmlns:a16="http://schemas.microsoft.com/office/drawing/2014/main" id="{03C5B73D-A2C1-06ED-F422-5F9C3DCF98C0}"/>
                </a:ext>
              </a:extLst>
            </p:cNvPr>
            <p:cNvSpPr txBox="1"/>
            <p:nvPr/>
          </p:nvSpPr>
          <p:spPr>
            <a:xfrm>
              <a:off x="8692071" y="4443867"/>
              <a:ext cx="726559" cy="276999"/>
            </a:xfrm>
            <a:prstGeom prst="rect">
              <a:avLst/>
            </a:prstGeom>
            <a:noFill/>
          </p:spPr>
          <p:txBody>
            <a:bodyPr wrap="square" rtlCol="0">
              <a:spAutoFit/>
            </a:bodyPr>
            <a:lstStyle/>
            <a:p>
              <a:r>
                <a:rPr lang="en-GB" sz="1200" b="1">
                  <a:latin typeface="Arial" panose="020B0604020202020204" pitchFamily="34" charset="0"/>
                </a:rPr>
                <a:t>3</a:t>
              </a:r>
              <a:r>
                <a:rPr lang="en-GB" sz="1200" b="1" baseline="30000">
                  <a:latin typeface="Arial" panose="020B0604020202020204" pitchFamily="34" charset="0"/>
                </a:rPr>
                <a:t>rd</a:t>
              </a:r>
              <a:r>
                <a:rPr lang="en-GB" sz="1200" b="1">
                  <a:latin typeface="Arial" panose="020B0604020202020204" pitchFamily="34" charset="0"/>
                </a:rPr>
                <a:t> line</a:t>
              </a:r>
            </a:p>
          </p:txBody>
        </p:sp>
        <p:cxnSp>
          <p:nvCxnSpPr>
            <p:cNvPr id="35" name="Straight Arrow Connector 34">
              <a:extLst>
                <a:ext uri="{FF2B5EF4-FFF2-40B4-BE49-F238E27FC236}">
                  <a16:creationId xmlns:a16="http://schemas.microsoft.com/office/drawing/2014/main" id="{6F085AF8-15EE-0539-FAF7-32F4545304F2}"/>
                </a:ext>
              </a:extLst>
            </p:cNvPr>
            <p:cNvCxnSpPr>
              <a:cxnSpLocks/>
            </p:cNvCxnSpPr>
            <p:nvPr/>
          </p:nvCxnSpPr>
          <p:spPr>
            <a:xfrm>
              <a:off x="7852461" y="3911288"/>
              <a:ext cx="0" cy="56187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7" name="Straight Arrow Connector 36">
              <a:extLst>
                <a:ext uri="{FF2B5EF4-FFF2-40B4-BE49-F238E27FC236}">
                  <a16:creationId xmlns:a16="http://schemas.microsoft.com/office/drawing/2014/main" id="{D285B5D4-4A1B-A2B0-81B9-DC6D09183A91}"/>
                </a:ext>
              </a:extLst>
            </p:cNvPr>
            <p:cNvCxnSpPr>
              <a:cxnSpLocks/>
            </p:cNvCxnSpPr>
            <p:nvPr/>
          </p:nvCxnSpPr>
          <p:spPr>
            <a:xfrm>
              <a:off x="11513216" y="3471974"/>
              <a:ext cx="0" cy="96026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0" name="Straight Arrow Connector 39">
              <a:extLst>
                <a:ext uri="{FF2B5EF4-FFF2-40B4-BE49-F238E27FC236}">
                  <a16:creationId xmlns:a16="http://schemas.microsoft.com/office/drawing/2014/main" id="{099B9933-43A1-AA3C-880F-424465CB8E23}"/>
                </a:ext>
              </a:extLst>
            </p:cNvPr>
            <p:cNvCxnSpPr>
              <a:cxnSpLocks/>
            </p:cNvCxnSpPr>
            <p:nvPr/>
          </p:nvCxnSpPr>
          <p:spPr>
            <a:xfrm>
              <a:off x="1616944" y="4135059"/>
              <a:ext cx="1" cy="30151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76" name="Straight Arrow Connector 75">
              <a:extLst>
                <a:ext uri="{FF2B5EF4-FFF2-40B4-BE49-F238E27FC236}">
                  <a16:creationId xmlns:a16="http://schemas.microsoft.com/office/drawing/2014/main" id="{FBB506F2-00B5-FB4E-9764-F1D05C70A585}"/>
                </a:ext>
              </a:extLst>
            </p:cNvPr>
            <p:cNvCxnSpPr>
              <a:cxnSpLocks/>
            </p:cNvCxnSpPr>
            <p:nvPr/>
          </p:nvCxnSpPr>
          <p:spPr>
            <a:xfrm>
              <a:off x="6830043" y="4687555"/>
              <a:ext cx="0" cy="29087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0" name="Connector: Elbow 19">
              <a:extLst>
                <a:ext uri="{FF2B5EF4-FFF2-40B4-BE49-F238E27FC236}">
                  <a16:creationId xmlns:a16="http://schemas.microsoft.com/office/drawing/2014/main" id="{FB474A0D-E554-6DC7-D9F7-EA238D676774}"/>
                </a:ext>
              </a:extLst>
            </p:cNvPr>
            <p:cNvCxnSpPr>
              <a:cxnSpLocks/>
            </p:cNvCxnSpPr>
            <p:nvPr/>
          </p:nvCxnSpPr>
          <p:spPr>
            <a:xfrm rot="5400000">
              <a:off x="3465971" y="2558709"/>
              <a:ext cx="332545" cy="645210"/>
            </a:xfrm>
            <a:prstGeom prst="bentConnector3">
              <a:avLst>
                <a:gd name="adj1" fmla="val 59309"/>
              </a:avLst>
            </a:prstGeom>
            <a:ln>
              <a:tailEnd type="triangle"/>
            </a:ln>
          </p:spPr>
          <p:style>
            <a:lnRef idx="1">
              <a:schemeClr val="accent1"/>
            </a:lnRef>
            <a:fillRef idx="0">
              <a:schemeClr val="accent1"/>
            </a:fillRef>
            <a:effectRef idx="0">
              <a:schemeClr val="accent1"/>
            </a:effectRef>
            <a:fontRef idx="minor">
              <a:schemeClr val="tx1"/>
            </a:fontRef>
          </p:style>
        </p:cxnSp>
        <p:sp>
          <p:nvSpPr>
            <p:cNvPr id="25" name="TextBox 24">
              <a:extLst>
                <a:ext uri="{FF2B5EF4-FFF2-40B4-BE49-F238E27FC236}">
                  <a16:creationId xmlns:a16="http://schemas.microsoft.com/office/drawing/2014/main" id="{838EE21B-DCEF-B540-C472-99A0E9C84CCD}"/>
                </a:ext>
              </a:extLst>
            </p:cNvPr>
            <p:cNvSpPr txBox="1"/>
            <p:nvPr/>
          </p:nvSpPr>
          <p:spPr>
            <a:xfrm>
              <a:off x="2347792" y="2670455"/>
              <a:ext cx="1592091" cy="307778"/>
            </a:xfrm>
            <a:prstGeom prst="rect">
              <a:avLst/>
            </a:prstGeom>
            <a:noFill/>
          </p:spPr>
          <p:txBody>
            <a:bodyPr wrap="square" rtlCol="0">
              <a:spAutoFit/>
            </a:bodyPr>
            <a:lstStyle/>
            <a:p>
              <a:r>
                <a:rPr lang="en-GB" sz="1400" b="1">
                  <a:latin typeface="Arial" panose="020B0604020202020204" pitchFamily="34" charset="0"/>
                </a:rPr>
                <a:t>Non-functional</a:t>
              </a:r>
            </a:p>
          </p:txBody>
        </p:sp>
        <p:sp>
          <p:nvSpPr>
            <p:cNvPr id="26" name="TextBox 25">
              <a:extLst>
                <a:ext uri="{FF2B5EF4-FFF2-40B4-BE49-F238E27FC236}">
                  <a16:creationId xmlns:a16="http://schemas.microsoft.com/office/drawing/2014/main" id="{EB8D2BEF-C7CC-314D-8DD3-BC4157FB523B}"/>
                </a:ext>
              </a:extLst>
            </p:cNvPr>
            <p:cNvSpPr txBox="1"/>
            <p:nvPr/>
          </p:nvSpPr>
          <p:spPr>
            <a:xfrm>
              <a:off x="4790409" y="2654543"/>
              <a:ext cx="1222698" cy="307778"/>
            </a:xfrm>
            <a:prstGeom prst="rect">
              <a:avLst/>
            </a:prstGeom>
            <a:noFill/>
          </p:spPr>
          <p:txBody>
            <a:bodyPr wrap="square" rtlCol="0">
              <a:spAutoFit/>
            </a:bodyPr>
            <a:lstStyle/>
            <a:p>
              <a:r>
                <a:rPr lang="en-GB" sz="1400" b="1">
                  <a:latin typeface="Arial" panose="020B0604020202020204" pitchFamily="34" charset="0"/>
                </a:rPr>
                <a:t>Functional</a:t>
              </a:r>
            </a:p>
          </p:txBody>
        </p:sp>
        <p:cxnSp>
          <p:nvCxnSpPr>
            <p:cNvPr id="36" name="Connector: Elbow 35">
              <a:extLst>
                <a:ext uri="{FF2B5EF4-FFF2-40B4-BE49-F238E27FC236}">
                  <a16:creationId xmlns:a16="http://schemas.microsoft.com/office/drawing/2014/main" id="{A346CF22-E3AD-CDEB-AB40-CF0F84BD9689}"/>
                </a:ext>
              </a:extLst>
            </p:cNvPr>
            <p:cNvCxnSpPr>
              <a:cxnSpLocks/>
            </p:cNvCxnSpPr>
            <p:nvPr/>
          </p:nvCxnSpPr>
          <p:spPr>
            <a:xfrm rot="16200000" flipH="1">
              <a:off x="4496940" y="2553807"/>
              <a:ext cx="332545" cy="645210"/>
            </a:xfrm>
            <a:prstGeom prst="bentConnector3">
              <a:avLst>
                <a:gd name="adj1" fmla="val 59309"/>
              </a:avLst>
            </a:prstGeom>
            <a:ln>
              <a:tailEnd type="triangle"/>
            </a:ln>
          </p:spPr>
          <p:style>
            <a:lnRef idx="1">
              <a:schemeClr val="accent1"/>
            </a:lnRef>
            <a:fillRef idx="0">
              <a:schemeClr val="accent1"/>
            </a:fillRef>
            <a:effectRef idx="0">
              <a:schemeClr val="accent1"/>
            </a:effectRef>
            <a:fontRef idx="minor">
              <a:schemeClr val="tx1"/>
            </a:fontRef>
          </p:style>
        </p:cxnSp>
        <p:sp>
          <p:nvSpPr>
            <p:cNvPr id="129" name="Rectangle: Rounded Corners 128">
              <a:extLst>
                <a:ext uri="{FF2B5EF4-FFF2-40B4-BE49-F238E27FC236}">
                  <a16:creationId xmlns:a16="http://schemas.microsoft.com/office/drawing/2014/main" id="{8F68C881-EFEE-F449-57C0-7A3DCFB27051}"/>
                </a:ext>
              </a:extLst>
            </p:cNvPr>
            <p:cNvSpPr/>
            <p:nvPr/>
          </p:nvSpPr>
          <p:spPr>
            <a:xfrm>
              <a:off x="4223480" y="3050414"/>
              <a:ext cx="1453117" cy="306567"/>
            </a:xfrm>
            <a:prstGeom prst="roundRect">
              <a:avLst/>
            </a:prstGeom>
          </p:spPr>
          <p:style>
            <a:lnRef idx="2">
              <a:schemeClr val="accent3">
                <a:shade val="15000"/>
              </a:schemeClr>
            </a:lnRef>
            <a:fillRef idx="1">
              <a:schemeClr val="accent3"/>
            </a:fillRef>
            <a:effectRef idx="0">
              <a:schemeClr val="accent3"/>
            </a:effectRef>
            <a:fontRef idx="minor">
              <a:schemeClr val="lt1"/>
            </a:fontRef>
          </p:style>
          <p:txBody>
            <a:bodyPr rtlCol="0" anchor="ctr"/>
            <a:lstStyle/>
            <a:p>
              <a:pPr algn="ctr"/>
              <a:r>
                <a:rPr lang="en-GB">
                  <a:latin typeface="Arial" panose="020B0604020202020204" pitchFamily="34" charset="0"/>
                </a:rPr>
                <a:t>SSA</a:t>
              </a:r>
            </a:p>
          </p:txBody>
        </p:sp>
        <p:cxnSp>
          <p:nvCxnSpPr>
            <p:cNvPr id="135" name="Straight Arrow Connector 134">
              <a:extLst>
                <a:ext uri="{FF2B5EF4-FFF2-40B4-BE49-F238E27FC236}">
                  <a16:creationId xmlns:a16="http://schemas.microsoft.com/office/drawing/2014/main" id="{A3E29920-8DEA-3796-E2D4-81357B7DB87C}"/>
                </a:ext>
              </a:extLst>
            </p:cNvPr>
            <p:cNvCxnSpPr>
              <a:cxnSpLocks/>
            </p:cNvCxnSpPr>
            <p:nvPr/>
          </p:nvCxnSpPr>
          <p:spPr>
            <a:xfrm flipH="1">
              <a:off x="4964648" y="3372082"/>
              <a:ext cx="5288" cy="103613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grpSp>
      <p:sp>
        <p:nvSpPr>
          <p:cNvPr id="147" name="TextBox 146">
            <a:extLst>
              <a:ext uri="{FF2B5EF4-FFF2-40B4-BE49-F238E27FC236}">
                <a16:creationId xmlns:a16="http://schemas.microsoft.com/office/drawing/2014/main" id="{87AB71C4-E16C-0CA7-65FF-ABC36ECFBCCB}"/>
              </a:ext>
            </a:extLst>
          </p:cNvPr>
          <p:cNvSpPr txBox="1"/>
          <p:nvPr/>
        </p:nvSpPr>
        <p:spPr>
          <a:xfrm>
            <a:off x="10367406" y="1595320"/>
            <a:ext cx="1678051" cy="815608"/>
          </a:xfrm>
          <a:prstGeom prst="rect">
            <a:avLst/>
          </a:prstGeom>
          <a:solidFill>
            <a:srgbClr val="FFFFFF"/>
          </a:solidFill>
          <a:ln w="19050">
            <a:solidFill>
              <a:schemeClr val="tx1"/>
            </a:solidFill>
          </a:ln>
        </p:spPr>
        <p:txBody>
          <a:bodyPr wrap="square" rtlCol="0">
            <a:spAutoFit/>
          </a:bodyPr>
          <a:lstStyle/>
          <a:p>
            <a:r>
              <a:rPr lang="en-GB" sz="1500">
                <a:latin typeface="Arial" panose="020B0604020202020204" pitchFamily="34" charset="0"/>
                <a:cs typeface="Arial" panose="020B0604020202020204" pitchFamily="34" charset="0"/>
              </a:rPr>
              <a:t>SSAs e.g. </a:t>
            </a:r>
            <a:r>
              <a:rPr lang="en-GB" sz="1600" err="1">
                <a:latin typeface="Arial" panose="020B0604020202020204" pitchFamily="34" charset="0"/>
                <a:cs typeface="Arial" panose="020B0604020202020204" pitchFamily="34" charset="0"/>
              </a:rPr>
              <a:t>lanreotide</a:t>
            </a:r>
            <a:r>
              <a:rPr lang="en-GB" sz="1600">
                <a:latin typeface="Arial" panose="020B0604020202020204" pitchFamily="34" charset="0"/>
                <a:cs typeface="Arial" panose="020B0604020202020204" pitchFamily="34" charset="0"/>
              </a:rPr>
              <a:t> and octreotide</a:t>
            </a:r>
            <a:r>
              <a:rPr lang="en-GB" sz="1500">
                <a:latin typeface="Arial" panose="020B0604020202020204" pitchFamily="34" charset="0"/>
                <a:cs typeface="Arial" panose="020B0604020202020204" pitchFamily="34" charset="0"/>
              </a:rPr>
              <a:t> </a:t>
            </a:r>
            <a:endParaRPr lang="en-GB" sz="160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090473529"/>
      </p:ext>
    </p:extLst>
  </p:cSld>
  <p:clrMapOvr>
    <a:masterClrMapping/>
  </p:clrMapOvr>
</p:sld>
</file>

<file path=ppt/theme/theme1.xml><?xml version="1.0" encoding="utf-8"?>
<a:theme xmlns:a="http://schemas.openxmlformats.org/drawingml/2006/main" name="NICE">
  <a:themeElements>
    <a:clrScheme name="NICE colour palette">
      <a:dk1>
        <a:srgbClr val="000000"/>
      </a:dk1>
      <a:lt1>
        <a:srgbClr val="FFFFFF"/>
      </a:lt1>
      <a:dk2>
        <a:srgbClr val="00436C"/>
      </a:dk2>
      <a:lt2>
        <a:srgbClr val="F7F3F1"/>
      </a:lt2>
      <a:accent1>
        <a:srgbClr val="228096"/>
      </a:accent1>
      <a:accent2>
        <a:srgbClr val="00436C"/>
      </a:accent2>
      <a:accent3>
        <a:srgbClr val="EAD054"/>
      </a:accent3>
      <a:accent4>
        <a:srgbClr val="EDD8CD"/>
      </a:accent4>
      <a:accent5>
        <a:srgbClr val="37916D"/>
      </a:accent5>
      <a:accent6>
        <a:srgbClr val="D07B4C"/>
      </a:accent6>
      <a:hlink>
        <a:srgbClr val="0000FF"/>
      </a:hlink>
      <a:folHlink>
        <a:srgbClr val="0000FF"/>
      </a:folHlink>
    </a:clrScheme>
    <a:fontScheme name="Custom 2">
      <a:majorFont>
        <a:latin typeface="Lato"/>
        <a:ea typeface=""/>
        <a:cs typeface=""/>
      </a:majorFont>
      <a:minorFont>
        <a:latin typeface="Lat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custClrLst>
    <a:custClr name="BLANK">
      <a:srgbClr val="FFFFFF"/>
    </a:custClr>
    <a:custClr name="Black 100%">
      <a:srgbClr val="000000"/>
    </a:custClr>
    <a:custClr name="Soft cream 100%">
      <a:srgbClr val="DED5CA"/>
    </a:custClr>
    <a:custClr name="BLANK">
      <a:srgbClr val="FFFFFF"/>
    </a:custClr>
    <a:custClr name="Bold teal 100%">
      <a:srgbClr val="228096"/>
    </a:custClr>
    <a:custClr name="Deep blue 100%">
      <a:srgbClr val="00436C"/>
    </a:custClr>
    <a:custClr name="Positive yellow 100%">
      <a:srgbClr val="EAD054"/>
    </a:custClr>
    <a:custClr name="Warm pink 100%">
      <a:srgbClr val="EDD8CD"/>
    </a:custClr>
    <a:custClr name="Balanced green 100%">
      <a:srgbClr val="37906D"/>
    </a:custClr>
    <a:custClr name="Natural tan 100%">
      <a:srgbClr val="D07B4D"/>
    </a:custClr>
    <a:custClr name="BLANK">
      <a:srgbClr val="FFFFFF"/>
    </a:custClr>
    <a:custClr name="Black 75%">
      <a:srgbClr val="404040"/>
    </a:custClr>
    <a:custClr name="Soft cream 75%">
      <a:srgbClr val="E6E0D7"/>
    </a:custClr>
    <a:custClr name="BLANK">
      <a:srgbClr val="FFFFFF"/>
    </a:custClr>
    <a:custClr name="Bold teal 75%">
      <a:srgbClr val="59A0B0"/>
    </a:custClr>
    <a:custClr name="Deep blue 75%">
      <a:srgbClr val="407291"/>
    </a:custClr>
    <a:custClr name="Positive yellow 75%">
      <a:srgbClr val="EFDC7F"/>
    </a:custClr>
    <a:custClr name="Warm pink 75%">
      <a:srgbClr val="F2E2D9"/>
    </a:custClr>
    <a:custClr name="Balanced green 75%">
      <a:srgbClr val="69AC91"/>
    </a:custClr>
    <a:custClr name="Natural tan 75%">
      <a:srgbClr val="DC9C7A"/>
    </a:custClr>
    <a:custClr name="BLANK">
      <a:srgbClr val="FFFFFF"/>
    </a:custClr>
    <a:custClr name="Black 50%">
      <a:srgbClr val="808080"/>
    </a:custClr>
    <a:custClr name="Soft cream 50%">
      <a:srgbClr val="EEEAE4"/>
    </a:custClr>
    <a:custClr name="BLANK">
      <a:srgbClr val="FFFFFF"/>
    </a:custClr>
    <a:custClr name="Bold teal 50%">
      <a:srgbClr val="91C0CB"/>
    </a:custClr>
    <a:custClr name="Deep blue 50%">
      <a:srgbClr val="80A1B5"/>
    </a:custClr>
    <a:custClr name="Positive yellow 50%">
      <a:srgbClr val="F4E8AA"/>
    </a:custClr>
    <a:custClr name="Warm pink 50%">
      <a:srgbClr val="F6ECE6"/>
    </a:custClr>
    <a:custClr name="Balanced green 50%">
      <a:srgbClr val="9BC8B6"/>
    </a:custClr>
    <a:custClr name="Natural tan 50%">
      <a:srgbClr val="E7BDA6"/>
    </a:custClr>
    <a:custClr name="BLANK">
      <a:srgbClr val="FFFFFF"/>
    </a:custClr>
    <a:custClr name="Black 25%">
      <a:srgbClr val="BFBFBF"/>
    </a:custClr>
    <a:custClr name="Soft cream 25%">
      <a:srgbClr val="F7F4F1"/>
    </a:custClr>
    <a:custClr name="BLANK">
      <a:srgbClr val="FFFFFF"/>
    </a:custClr>
    <a:custClr name="Bold teal 25%">
      <a:srgbClr val="C8E0E6"/>
    </a:custClr>
    <a:custClr name="Deep blue 25%">
      <a:srgbClr val="BFD0DA"/>
    </a:custClr>
    <a:custClr name="Positive yellow 25%">
      <a:srgbClr val="FAF3D4"/>
    </a:custClr>
    <a:custClr name="Warm pink 25%">
      <a:srgbClr val="FBF5F2"/>
    </a:custClr>
    <a:custClr name="Balanced green 25%">
      <a:srgbClr val="CDE3DA"/>
    </a:custClr>
    <a:custClr name="Natural tan 25%">
      <a:srgbClr val="F3DED3"/>
    </a:custClr>
  </a:custClrLst>
  <a:extLst>
    <a:ext uri="{05A4C25C-085E-4340-85A3-A5531E510DB2}">
      <thm15:themeFamily xmlns:thm15="http://schemas.microsoft.com/office/thememl/2012/main" name="Committee slide template_Sept 22 new branding.potx" id="{5D6546DB-E16B-4904-9415-B483A62C4941}" vid="{F3D05F2E-E29A-4686-9EE5-47020A34DF8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0eb656aa-4e79-4e95-9076-bc119a23e0cc" xsi:nil="true"/>
    <lcf76f155ced4ddcb4097134ff3c332f xmlns="6113f790-c252-4bfe-890a-0e01b9de803a">
      <Terms xmlns="http://schemas.microsoft.com/office/infopath/2007/PartnerControls"/>
    </lcf76f155ced4ddcb4097134ff3c332f>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C3164B6419967F4F9BC885BCC38080FE" ma:contentTypeVersion="14" ma:contentTypeDescription="Create a new document." ma:contentTypeScope="" ma:versionID="e38ee189183f80f889e608afc237556e">
  <xsd:schema xmlns:xsd="http://www.w3.org/2001/XMLSchema" xmlns:xs="http://www.w3.org/2001/XMLSchema" xmlns:p="http://schemas.microsoft.com/office/2006/metadata/properties" xmlns:ns2="6113f790-c252-4bfe-890a-0e01b9de803a" xmlns:ns3="0eb656aa-4e79-4e95-9076-bc119a23e0cc" targetNamespace="http://schemas.microsoft.com/office/2006/metadata/properties" ma:root="true" ma:fieldsID="8b384a948197d1f4f7c6a1da5ea71383" ns2:_="" ns3:_="">
    <xsd:import namespace="6113f790-c252-4bfe-890a-0e01b9de803a"/>
    <xsd:import namespace="0eb656aa-4e79-4e95-9076-bc119a23e0cc"/>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2:lcf76f155ced4ddcb4097134ff3c332f" minOccurs="0"/>
                <xsd:element ref="ns3:TaxCatchAll" minOccurs="0"/>
                <xsd:element ref="ns2:MediaServiceDateTaken" minOccurs="0"/>
                <xsd:element ref="ns2:MediaServiceOCR" minOccurs="0"/>
                <xsd:element ref="ns2:MediaServiceGenerationTime" minOccurs="0"/>
                <xsd:element ref="ns2:MediaServiceEventHashCode" minOccurs="0"/>
                <xsd:element ref="ns2:MediaServiceLocation" minOccurs="0"/>
                <xsd:element ref="ns2:MediaLengthInSeconds"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113f790-c252-4bfe-890a-0e01b9de803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9abb4586-6e39-4769-a9e9-e64cee0e77fc" ma:termSetId="09814cd3-568e-fe90-9814-8d621ff8fb84" ma:anchorId="fba54fb3-c3e1-fe81-a776-ca4b69148c4d" ma:open="true" ma:isKeyword="false">
      <xsd:complexType>
        <xsd:sequence>
          <xsd:element ref="pc:Terms" minOccurs="0" maxOccurs="1"/>
        </xsd:sequence>
      </xsd:complexType>
    </xsd:element>
    <xsd:element name="MediaServiceDateTaken" ma:index="15" nillable="true" ma:displayName="MediaServiceDateTaken" ma:description="" ma:hidden="true" ma:indexed="true" ma:internalName="MediaServiceDateTaken"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Location" ma:index="19" nillable="true" ma:displayName="Location" ma:description="" ma:indexed="true" ma:internalName="MediaServiceLocation" ma:readOnly="true">
      <xsd:simpleType>
        <xsd:restriction base="dms:Text"/>
      </xsd:simpleType>
    </xsd:element>
    <xsd:element name="MediaLengthInSeconds" ma:index="20" nillable="true" ma:displayName="MediaLengthInSeconds" ma:hidden="true" ma:internalName="MediaLengthInSeconds" ma:readOnly="true">
      <xsd:simpleType>
        <xsd:restriction base="dms:Unknown"/>
      </xsd:simpleType>
    </xsd:element>
    <xsd:element name="MediaServiceBillingMetadata" ma:index="21"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0eb656aa-4e79-4e95-9076-bc119a23e0cc" elementFormDefault="qualified">
    <xsd:import namespace="http://schemas.microsoft.com/office/2006/documentManagement/types"/>
    <xsd:import namespace="http://schemas.microsoft.com/office/infopath/2007/PartnerControls"/>
    <xsd:element name="TaxCatchAll" ma:index="14" nillable="true" ma:displayName="Taxonomy Catch All Column" ma:hidden="true" ma:list="{9a88f659-1643-4156-81f1-9846a64941a2}" ma:internalName="TaxCatchAll" ma:showField="CatchAllData" ma:web="c484c3bf-3e79-421f-a326-5c77b32e9f29">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321F55D1-E017-49DB-9169-8F4C238D740A}">
  <ds:schemaRefs>
    <ds:schemaRef ds:uri="http://schemas.microsoft.com/office/infopath/2007/PartnerControls"/>
    <ds:schemaRef ds:uri="http://purl.org/dc/elements/1.1/"/>
    <ds:schemaRef ds:uri="http://schemas.openxmlformats.org/package/2006/metadata/core-properties"/>
    <ds:schemaRef ds:uri="http://purl.org/dc/dcmitype/"/>
    <ds:schemaRef ds:uri="http://schemas.microsoft.com/office/2006/documentManagement/types"/>
    <ds:schemaRef ds:uri="0eb656aa-4e79-4e95-9076-bc119a23e0cc"/>
    <ds:schemaRef ds:uri="http://schemas.microsoft.com/office/2006/metadata/properties"/>
    <ds:schemaRef ds:uri="6113f790-c252-4bfe-890a-0e01b9de803a"/>
    <ds:schemaRef ds:uri="http://www.w3.org/XML/1998/namespace"/>
    <ds:schemaRef ds:uri="http://purl.org/dc/terms/"/>
  </ds:schemaRefs>
</ds:datastoreItem>
</file>

<file path=customXml/itemProps2.xml><?xml version="1.0" encoding="utf-8"?>
<ds:datastoreItem xmlns:ds="http://schemas.openxmlformats.org/officeDocument/2006/customXml" ds:itemID="{35A09090-8E94-4160-9D25-038AAB169AD7}">
  <ds:schemaRefs>
    <ds:schemaRef ds:uri="0eb656aa-4e79-4e95-9076-bc119a23e0cc"/>
    <ds:schemaRef ds:uri="6113f790-c252-4bfe-890a-0e01b9de803a"/>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46F0C815-B5E0-4F8E-90FF-43EF50B47EC9}">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Committee slide template_Sept 22 new branding</Template>
  <TotalTime>5</TotalTime>
  <Words>8671</Words>
  <Application>Microsoft Office PowerPoint</Application>
  <PresentationFormat>Widescreen</PresentationFormat>
  <Paragraphs>1277</Paragraphs>
  <Slides>50</Slides>
  <Notes>46</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50</vt:i4>
      </vt:variant>
    </vt:vector>
  </HeadingPairs>
  <TitlesOfParts>
    <vt:vector size="57" baseType="lpstr">
      <vt:lpstr>Wingdings</vt:lpstr>
      <vt:lpstr>Lato</vt:lpstr>
      <vt:lpstr>Inter</vt:lpstr>
      <vt:lpstr>Calibri</vt:lpstr>
      <vt:lpstr>Courier New</vt:lpstr>
      <vt:lpstr>Arial</vt:lpstr>
      <vt:lpstr>NICE</vt:lpstr>
      <vt:lpstr>Cabozantinib for treating advanced neuroendocrine tumours that have progressed after systemic treatment [ID6474]</vt:lpstr>
      <vt:lpstr>Cabozantinib for treating advanced neuroendocrine tumours that have progressed after systemic treatment [ID6474]</vt:lpstr>
      <vt:lpstr>Background: Advanced neuroendocrine tumours</vt:lpstr>
      <vt:lpstr>Clinical perspectives</vt:lpstr>
      <vt:lpstr>Patient perspectives</vt:lpstr>
      <vt:lpstr>Equalities issues</vt:lpstr>
      <vt:lpstr>Key issues for committee discussion</vt:lpstr>
      <vt:lpstr>Cabozantinib (Cabometyx, Ipsen)</vt:lpstr>
      <vt:lpstr>Treatment pathway: pNETs and epNETs </vt:lpstr>
      <vt:lpstr>Key clinical trial: CABINET</vt:lpstr>
      <vt:lpstr>CABINET trial schema</vt:lpstr>
      <vt:lpstr>Baseline characteristics: CABINET</vt:lpstr>
      <vt:lpstr>Issue 1: Relevant comparators</vt:lpstr>
      <vt:lpstr>Cabozantinib for treating advanced neuroendocrine tumours that have progressed after systemic treatment [ID6474]</vt:lpstr>
      <vt:lpstr>Issue 2: Grouping approach for epNET</vt:lpstr>
      <vt:lpstr>CABINET results: Progression-free survival </vt:lpstr>
      <vt:lpstr>Issue 3: Overall survival data cut off</vt:lpstr>
      <vt:lpstr>Choice of method to adjust for crossover</vt:lpstr>
      <vt:lpstr>CABINET results: Overall survival </vt:lpstr>
      <vt:lpstr>Indirect treatment comparison (ITC)</vt:lpstr>
      <vt:lpstr>Issue 6: Cabozantinib survival benefit </vt:lpstr>
      <vt:lpstr>Cabozantinib for treating advanced neuroendocrine tumours that have progressed after systemic treatment [ID6474]</vt:lpstr>
      <vt:lpstr>Company’s model overview </vt:lpstr>
      <vt:lpstr>How company incorporated evidence into model</vt:lpstr>
      <vt:lpstr>Issue 4 : Modelling progression-free survival 1/2 </vt:lpstr>
      <vt:lpstr>Issue 4 : Modelling progression-free survival 2/2</vt:lpstr>
      <vt:lpstr>Issue 5 : Modelling overall survival</vt:lpstr>
      <vt:lpstr>Issue 5 : Modelling overall survival – original DCO</vt:lpstr>
      <vt:lpstr>Issue 5 : Modelling overall survival – updated DCO </vt:lpstr>
      <vt:lpstr>Issue 7: Health-state utility values</vt:lpstr>
      <vt:lpstr>Issue 8: Modelling concomitant treatment duration</vt:lpstr>
      <vt:lpstr>Issue 9: Subsequent treatments</vt:lpstr>
      <vt:lpstr>Summary of company and EAG base case assumptions</vt:lpstr>
      <vt:lpstr>QALY weightings for severity (1/2) </vt:lpstr>
      <vt:lpstr>QALY weightings for severity (2/2)</vt:lpstr>
      <vt:lpstr>Cost-effectiveness results</vt:lpstr>
      <vt:lpstr>Cabozantinib for treating advanced neuroendocrine tumours that have progressed after systemic treatment [ID6474]</vt:lpstr>
      <vt:lpstr>Other considerations</vt:lpstr>
      <vt:lpstr>Cabozantinib for treating advanced neuroendocrine tumours that have progressed after systemic treatment [ID6474]</vt:lpstr>
      <vt:lpstr>Key issues for committee discussion</vt:lpstr>
      <vt:lpstr>Cabozantinib for treating advanced neuroendocrine tumours that have progressed after systemic treatment [ID6474]</vt:lpstr>
      <vt:lpstr>CABINET and MA relevant populations </vt:lpstr>
      <vt:lpstr>Decision problem</vt:lpstr>
      <vt:lpstr>Other issues: TTD &amp; disease management costs</vt:lpstr>
      <vt:lpstr>Baseline characteristics: CABINET (lung NETs)</vt:lpstr>
      <vt:lpstr>ITC results: PFS &amp; OS</vt:lpstr>
      <vt:lpstr>Issue 4 : Modelling progression-free survival</vt:lpstr>
      <vt:lpstr>Issue 5 : Modelling overall survival – original DCO</vt:lpstr>
      <vt:lpstr>Time to treatment discontinuation</vt:lpstr>
      <vt:lpstr>Subsequent treatments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How to use this PowerPoint template</dc:title>
  <dc:creator>Harsimran Sarpal</dc:creator>
  <cp:lastModifiedBy>Harsimran Sarpal</cp:lastModifiedBy>
  <cp:revision>1</cp:revision>
  <dcterms:created xsi:type="dcterms:W3CDTF">2022-09-14T12:36:18Z</dcterms:created>
  <dcterms:modified xsi:type="dcterms:W3CDTF">2025-09-19T14:31:10Z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c69d85d5-6d9e-4305-a294-1f636ec0f2d6_Enabled">
    <vt:lpwstr>true</vt:lpwstr>
  </property>
  <property fmtid="{D5CDD505-2E9C-101B-9397-08002B2CF9AE}" pid="3" name="MSIP_Label_c69d85d5-6d9e-4305-a294-1f636ec0f2d6_SetDate">
    <vt:lpwstr>2023-02-22T14:58:37Z</vt:lpwstr>
  </property>
  <property fmtid="{D5CDD505-2E9C-101B-9397-08002B2CF9AE}" pid="4" name="MSIP_Label_c69d85d5-6d9e-4305-a294-1f636ec0f2d6_Method">
    <vt:lpwstr>Standard</vt:lpwstr>
  </property>
  <property fmtid="{D5CDD505-2E9C-101B-9397-08002B2CF9AE}" pid="5" name="MSIP_Label_c69d85d5-6d9e-4305-a294-1f636ec0f2d6_Name">
    <vt:lpwstr>OFFICIAL</vt:lpwstr>
  </property>
  <property fmtid="{D5CDD505-2E9C-101B-9397-08002B2CF9AE}" pid="6" name="MSIP_Label_c69d85d5-6d9e-4305-a294-1f636ec0f2d6_SiteId">
    <vt:lpwstr>6030f479-b342-472d-a5dd-740ff7538de9</vt:lpwstr>
  </property>
  <property fmtid="{D5CDD505-2E9C-101B-9397-08002B2CF9AE}" pid="7" name="MSIP_Label_c69d85d5-6d9e-4305-a294-1f636ec0f2d6_ActionId">
    <vt:lpwstr>4dbc1e18-f3c8-40b1-bc54-b910e8e9af9d</vt:lpwstr>
  </property>
  <property fmtid="{D5CDD505-2E9C-101B-9397-08002B2CF9AE}" pid="8" name="MSIP_Label_c69d85d5-6d9e-4305-a294-1f636ec0f2d6_ContentBits">
    <vt:lpwstr>0</vt:lpwstr>
  </property>
  <property fmtid="{D5CDD505-2E9C-101B-9397-08002B2CF9AE}" pid="9" name="ContentTypeId">
    <vt:lpwstr>0x010100C3164B6419967F4F9BC885BCC38080FE</vt:lpwstr>
  </property>
  <property fmtid="{D5CDD505-2E9C-101B-9397-08002B2CF9AE}" pid="10" name="MediaServiceImageTags">
    <vt:lpwstr/>
  </property>
</Properties>
</file>