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55"/>
  </p:notesMasterIdLst>
  <p:handoutMasterIdLst>
    <p:handoutMasterId r:id="rId56"/>
  </p:handoutMasterIdLst>
  <p:sldIdLst>
    <p:sldId id="339" r:id="rId5"/>
    <p:sldId id="1797" r:id="rId6"/>
    <p:sldId id="404" r:id="rId7"/>
    <p:sldId id="347" r:id="rId8"/>
    <p:sldId id="348" r:id="rId9"/>
    <p:sldId id="268" r:id="rId10"/>
    <p:sldId id="405" r:id="rId11"/>
    <p:sldId id="345" r:id="rId12"/>
    <p:sldId id="375" r:id="rId13"/>
    <p:sldId id="358" r:id="rId14"/>
    <p:sldId id="1865" r:id="rId15"/>
    <p:sldId id="1799" r:id="rId16"/>
    <p:sldId id="478" r:id="rId17"/>
    <p:sldId id="1866" r:id="rId18"/>
    <p:sldId id="1867" r:id="rId19"/>
    <p:sldId id="1794" r:id="rId20"/>
    <p:sldId id="381" r:id="rId21"/>
    <p:sldId id="380" r:id="rId22"/>
    <p:sldId id="1874" r:id="rId23"/>
    <p:sldId id="1876" r:id="rId24"/>
    <p:sldId id="1869" r:id="rId25"/>
    <p:sldId id="1872" r:id="rId26"/>
    <p:sldId id="1871" r:id="rId27"/>
    <p:sldId id="1870" r:id="rId28"/>
    <p:sldId id="367" r:id="rId29"/>
    <p:sldId id="1812" r:id="rId30"/>
    <p:sldId id="1795" r:id="rId31"/>
    <p:sldId id="1801" r:id="rId32"/>
    <p:sldId id="1796" r:id="rId33"/>
    <p:sldId id="1864" r:id="rId34"/>
    <p:sldId id="1803" r:id="rId35"/>
    <p:sldId id="1887" r:id="rId36"/>
    <p:sldId id="376" r:id="rId37"/>
    <p:sldId id="361" r:id="rId38"/>
    <p:sldId id="349" r:id="rId39"/>
    <p:sldId id="1884" r:id="rId40"/>
    <p:sldId id="1885" r:id="rId41"/>
    <p:sldId id="1868" r:id="rId42"/>
    <p:sldId id="1873" r:id="rId43"/>
    <p:sldId id="1875" r:id="rId44"/>
    <p:sldId id="1882" r:id="rId45"/>
    <p:sldId id="1881" r:id="rId46"/>
    <p:sldId id="379" r:id="rId47"/>
    <p:sldId id="390" r:id="rId48"/>
    <p:sldId id="1886" r:id="rId49"/>
    <p:sldId id="1877" r:id="rId50"/>
    <p:sldId id="1878" r:id="rId51"/>
    <p:sldId id="1879" r:id="rId52"/>
    <p:sldId id="1880" r:id="rId53"/>
    <p:sldId id="1883" r:id="rId54"/>
  </p:sldIdLst>
  <p:sldSz cx="12192000" cy="6858000"/>
  <p:notesSz cx="6858000" cy="9144000"/>
  <p:embeddedFontLst>
    <p:embeddedFont>
      <p:font typeface="Inter" panose="02000503000000020004" pitchFamily="2" charset="0"/>
      <p:regular r:id="rId57"/>
    </p:embeddedFont>
    <p:embeddedFont>
      <p:font typeface="Lato" panose="020F0502020204030203" pitchFamily="34" charset="0"/>
      <p:regular r:id="rId58"/>
      <p:bold r:id="rId59"/>
      <p:italic r:id="rId60"/>
      <p:boldItalic r:id="rId61"/>
    </p:embeddedFont>
    <p:embeddedFont>
      <p:font typeface="Lora SemiBold" pitchFamily="2" charset="0"/>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347"/>
            <p14:sldId id="348"/>
            <p14:sldId id="268"/>
            <p14:sldId id="405"/>
            <p14:sldId id="345"/>
            <p14:sldId id="375"/>
            <p14:sldId id="358"/>
            <p14:sldId id="1865"/>
          </p14:sldIdLst>
        </p14:section>
        <p14:section name="Clinical effectiveness" id="{D1BD2FA0-3D5B-4524-80EB-1D0448D954C2}">
          <p14:sldIdLst>
            <p14:sldId id="1799"/>
            <p14:sldId id="478"/>
            <p14:sldId id="1866"/>
            <p14:sldId id="1867"/>
          </p14:sldIdLst>
        </p14:section>
        <p14:section name="Modelling and cost effectiveness" id="{15D9281D-92C0-42D4-B787-1509A0A862A1}">
          <p14:sldIdLst>
            <p14:sldId id="1794"/>
            <p14:sldId id="381"/>
            <p14:sldId id="380"/>
            <p14:sldId id="1874"/>
            <p14:sldId id="1876"/>
            <p14:sldId id="1869"/>
            <p14:sldId id="1872"/>
            <p14:sldId id="1871"/>
            <p14:sldId id="1870"/>
            <p14:sldId id="367"/>
            <p14:sldId id="1812"/>
          </p14:sldIdLst>
        </p14:section>
        <p14:section name="Other considerations" id="{E3E9BE2E-C992-49DB-94B2-4DEB96FDEA6E}">
          <p14:sldIdLst>
            <p14:sldId id="1795"/>
            <p14:sldId id="1801"/>
          </p14:sldIdLst>
        </p14:section>
        <p14:section name="Summary" id="{BC5DA26A-ED84-44C5-83CB-2D7C50250CA9}">
          <p14:sldIdLst>
            <p14:sldId id="1796"/>
            <p14:sldId id="1864"/>
          </p14:sldIdLst>
        </p14:section>
        <p14:section name="S1 Background" id="{D241162D-9E75-4861-AAD2-AEDC79239825}">
          <p14:sldIdLst>
            <p14:sldId id="1803"/>
            <p14:sldId id="1887"/>
            <p14:sldId id="376"/>
          </p14:sldIdLst>
        </p14:section>
        <p14:section name="S2: Clinical" id="{640A3E18-C66E-4DFF-8853-F2E665EBFB44}">
          <p14:sldIdLst>
            <p14:sldId id="361"/>
            <p14:sldId id="349"/>
            <p14:sldId id="1884"/>
            <p14:sldId id="1885"/>
            <p14:sldId id="1868"/>
            <p14:sldId id="1873"/>
            <p14:sldId id="1875"/>
            <p14:sldId id="1882"/>
            <p14:sldId id="1881"/>
            <p14:sldId id="379"/>
          </p14:sldIdLst>
        </p14:section>
        <p14:section name="S3: Cost" id="{3EDC4A3B-098B-45B0-AC17-C8FB2E1DE2DA}">
          <p14:sldIdLst>
            <p14:sldId id="390"/>
            <p14:sldId id="1886"/>
            <p14:sldId id="1877"/>
            <p14:sldId id="1878"/>
            <p14:sldId id="1879"/>
            <p14:sldId id="1880"/>
            <p14:sldId id="18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FF27-E79E-2F47-3E09-01191D5FF67E}" name="Janet Robertson" initials="JR" userId="S::Janet.Robertson@nice.org.uk::287e606e-0c71-49cd-bb7c-a2b25da02d95" providerId="AD"/>
  <p188:author id="{64101135-E836-A30F-87D6-03869F000B52}" name="Zoe Charles" initials="ZC" userId="S::Zoe.Charles@nice.org.uk::c135eabb-d70c-4ebe-9405-64402c662e6d" providerId="AD"/>
  <p188:author id="{8993B7F6-70B1-7ADC-1DEE-7C881E05287D}" name="Rachel Ramsden" initials="RR" userId="S::Rachel.Ramsden@nice.org.uk::3e1b3741-f0fe-4f19-9f3b-cd435189bc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80"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Rachel Ramsden" initials="RR" lastIdx="54" clrIdx="8">
    <p:extLst>
      <p:ext uri="{19B8F6BF-5375-455C-9EA6-DF929625EA0E}">
        <p15:presenceInfo xmlns:p15="http://schemas.microsoft.com/office/powerpoint/2012/main" userId="S::Rachel.Ramsden@nice.org.uk::3e1b3741-f0fe-4f19-9f3b-cd435189bcc6"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097"/>
    <a:srgbClr val="2F60B7"/>
    <a:srgbClr val="00FFFF"/>
    <a:srgbClr val="FF6600"/>
    <a:srgbClr val="C00000"/>
    <a:srgbClr val="FF9933"/>
    <a:srgbClr val="1E86B1"/>
    <a:srgbClr val="57A5C4"/>
    <a:srgbClr val="69AECA"/>
    <a:srgbClr val="228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5D69E-2373-4CA9-BA8A-A59DE25D4B64}" v="57" dt="2024-06-05T15:33:30.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239" autoAdjust="0"/>
  </p:normalViewPr>
  <p:slideViewPr>
    <p:cSldViewPr snapToGrid="0" snapToObjects="1">
      <p:cViewPr varScale="1">
        <p:scale>
          <a:sx n="58" d="100"/>
          <a:sy n="58" d="100"/>
        </p:scale>
        <p:origin x="95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6210"/>
    </p:cViewPr>
  </p:sorter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05/07/2024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7/5/2024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ma.europa.eu/en/documents/variation-report/rubraca-h-c-4272-ii-0036-assessment-report-variation_en.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gland.nhs.uk/wp-content/uploads/2017/04/National-Cancer-Drugs-Fund-list--version-1.28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endParaRPr lang="en-GB" dirty="0"/>
          </a:p>
          <a:p>
            <a:r>
              <a:rPr lang="en-GB" dirty="0"/>
              <a:t>Table 10 in company submission</a:t>
            </a:r>
          </a:p>
          <a:p>
            <a:r>
              <a:rPr lang="en-GB" dirty="0"/>
              <a:t>https://www.england.nhs.uk/wp-content/uploads/2017/04/National-Cancer-Drugs-Fund-list--version-1.287.pdf</a:t>
            </a:r>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dirty="0"/>
          </a:p>
        </p:txBody>
      </p:sp>
    </p:spTree>
    <p:extLst>
      <p:ext uri="{BB962C8B-B14F-4D97-AF65-F5344CB8AC3E}">
        <p14:creationId xmlns:p14="http://schemas.microsoft.com/office/powerpoint/2010/main" val="170941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BFD8-2700-64CA-69DD-06EC518FF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B6DC0-692B-D629-40E1-CDB84E3DC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89E96-1FD5-E118-2C56-C81ADEF071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Section D of company’s clarification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https://www.england.nhs.uk/wp-content/uploads/2017/04/National-Cancer-Drugs-Fund-list--version-1.287.pdf (PDF page 74)</a:t>
            </a:r>
          </a:p>
          <a:p>
            <a:endParaRPr lang="en-GB" dirty="0"/>
          </a:p>
        </p:txBody>
      </p:sp>
      <p:sp>
        <p:nvSpPr>
          <p:cNvPr id="4" name="Slide Number Placeholder 3">
            <a:extLst>
              <a:ext uri="{FF2B5EF4-FFF2-40B4-BE49-F238E27FC236}">
                <a16:creationId xmlns:a16="http://schemas.microsoft.com/office/drawing/2014/main" id="{FD36F8BB-46ED-1B69-234B-3F462AC31ADF}"/>
              </a:ext>
            </a:extLst>
          </p:cNvPr>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372383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159841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Table 14, Figure 6 and Figure 7</a:t>
            </a:r>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48127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Table 16</a:t>
            </a:r>
          </a:p>
          <a:p>
            <a:r>
              <a:rPr lang="en-GB" dirty="0"/>
              <a:t>Company response to clarification A4</a:t>
            </a:r>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422226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EAR Table 16</a:t>
            </a:r>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3018589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194399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167933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2341676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figure 32</a:t>
            </a:r>
          </a:p>
          <a:p>
            <a:r>
              <a:rPr lang="en-GB" dirty="0"/>
              <a:t>EAR Table 34</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77940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figure 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Table 34</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2248888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1957598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1138013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EAR Table 36 and section 6.4.3</a:t>
            </a:r>
            <a:br>
              <a:rPr lang="en-GB" dirty="0"/>
            </a:br>
            <a:r>
              <a:rPr lang="en-GB" dirty="0"/>
              <a:t>TA962 FAD (3.12)</a:t>
            </a:r>
          </a:p>
          <a:p>
            <a:r>
              <a:rPr lang="en-GB" dirty="0"/>
              <a:t>TA673 FAD (3.8)</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209101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EAR Table 35</a:t>
            </a:r>
          </a:p>
          <a:p>
            <a:r>
              <a:rPr lang="en-GB" dirty="0"/>
              <a:t>Company submission B.3.4.5</a:t>
            </a:r>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192910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1526333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2699172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319415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managed access proposal</a:t>
            </a:r>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3265651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23785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dirty="0"/>
              <a:t>Causes - B.1.3.1.3 of company submission</a:t>
            </a:r>
            <a:br>
              <a:rPr lang="en-GB" dirty="0"/>
            </a:br>
            <a:r>
              <a:rPr lang="en-GB" dirty="0"/>
              <a:t>Epidemiology - B.1.3.1.1 of company submission; Section 2.2 of EAR</a:t>
            </a:r>
          </a:p>
          <a:p>
            <a:r>
              <a:rPr lang="en-GB" dirty="0"/>
              <a:t>Symptoms - </a:t>
            </a:r>
            <a:r>
              <a:rPr lang="en-GB" sz="1800" dirty="0">
                <a:effectLst/>
                <a:latin typeface="Times New Roman" panose="02020603050405020304" pitchFamily="18" charset="0"/>
                <a:ea typeface="Times New Roman" panose="02020603050405020304" pitchFamily="18" charset="0"/>
              </a:rPr>
              <a:t>B.1.3.1.4 </a:t>
            </a:r>
            <a:r>
              <a:rPr lang="en-GB" dirty="0"/>
              <a:t>of company submission; </a:t>
            </a:r>
            <a:r>
              <a:rPr lang="en-GB" sz="1800" dirty="0">
                <a:effectLst/>
                <a:latin typeface="Times New Roman" panose="02020603050405020304" pitchFamily="18" charset="0"/>
                <a:ea typeface="Times New Roman" panose="02020603050405020304" pitchFamily="18" charset="0"/>
              </a:rPr>
              <a:t>B.1.3.1.2 </a:t>
            </a:r>
            <a:r>
              <a:rPr lang="en-GB" dirty="0"/>
              <a:t>of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2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787176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a:t>
            </a:r>
          </a:p>
          <a:p>
            <a:r>
              <a:rPr lang="en-GB" dirty="0"/>
              <a:t>EAR Table 3</a:t>
            </a:r>
          </a:p>
        </p:txBody>
      </p:sp>
      <p:sp>
        <p:nvSpPr>
          <p:cNvPr id="4" name="Slide Number Placeholder 3"/>
          <p:cNvSpPr>
            <a:spLocks noGrp="1"/>
          </p:cNvSpPr>
          <p:nvPr>
            <p:ph type="sldNum" sz="quarter" idx="5"/>
          </p:nvPr>
        </p:nvSpPr>
        <p:spPr/>
        <p:txBody>
          <a:bodyPr/>
          <a:lstStyle/>
          <a:p>
            <a:fld id="{3D92B9AF-1FF3-B64A-A57E-17202D6D58C9}" type="slidenum">
              <a:rPr lang="en-US" smtClean="0"/>
              <a:t>32</a:t>
            </a:fld>
            <a:endParaRPr lang="en-US"/>
          </a:p>
        </p:txBody>
      </p:sp>
    </p:spTree>
    <p:extLst>
      <p:ext uri="{BB962C8B-B14F-4D97-AF65-F5344CB8AC3E}">
        <p14:creationId xmlns:p14="http://schemas.microsoft.com/office/powerpoint/2010/main" val="707525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33</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Figure 1 </a:t>
            </a:r>
            <a:r>
              <a:rPr lang="en-GB" dirty="0"/>
              <a:t>of company submission</a:t>
            </a:r>
            <a:endParaRPr lang="en-GB" b="0"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2453865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Table 23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3221195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Figure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2462005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Table 14 and Table 16, Figure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Rubraca</a:t>
            </a:r>
            <a:r>
              <a:rPr lang="en-GB" dirty="0">
                <a:hlinkClick r:id="rId3"/>
              </a:rPr>
              <a:t>; INN-rucaparib (europa.eu)</a:t>
            </a:r>
            <a:r>
              <a:rPr lang="en-GB" dirty="0"/>
              <a:t> (Table 26 and Figure 27)</a:t>
            </a:r>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1556074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 Table 12</a:t>
            </a:r>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2047710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34362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Symbol" panose="05050102010706020507" pitchFamily="18" charset="2"/>
              <a:buNone/>
              <a:tabLst/>
              <a:defRPr/>
            </a:pPr>
            <a:r>
              <a:rPr lang="en-GB" b="1" dirty="0"/>
              <a:t>References</a:t>
            </a:r>
          </a:p>
          <a:p>
            <a:pPr marL="0" lvl="0" indent="0">
              <a:spcAft>
                <a:spcPts val="300"/>
              </a:spcAft>
              <a:buFont typeface="Symbol" panose="05050102010706020507" pitchFamily="18" charset="2"/>
              <a:buNone/>
            </a:pPr>
            <a:r>
              <a:rPr lang="en-GB" dirty="0"/>
              <a:t>Quote: Ovarian Cancer Action submission (page 5)</a:t>
            </a:r>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789809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figures 27 and 33</a:t>
            </a:r>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dirty="0"/>
          </a:p>
        </p:txBody>
      </p:sp>
    </p:spTree>
    <p:extLst>
      <p:ext uri="{BB962C8B-B14F-4D97-AF65-F5344CB8AC3E}">
        <p14:creationId xmlns:p14="http://schemas.microsoft.com/office/powerpoint/2010/main" val="1146879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figures 37 and 39</a:t>
            </a:r>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2941978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figures 42 and 46</a:t>
            </a:r>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dirty="0"/>
          </a:p>
        </p:txBody>
      </p:sp>
    </p:spTree>
    <p:extLst>
      <p:ext uri="{BB962C8B-B14F-4D97-AF65-F5344CB8AC3E}">
        <p14:creationId xmlns:p14="http://schemas.microsoft.com/office/powerpoint/2010/main" val="4017180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EAR Sections 3.4.2 and 3.4.6</a:t>
            </a:r>
          </a:p>
        </p:txBody>
      </p:sp>
      <p:sp>
        <p:nvSpPr>
          <p:cNvPr id="4" name="Slide Number Placeholder 3"/>
          <p:cNvSpPr>
            <a:spLocks noGrp="1"/>
          </p:cNvSpPr>
          <p:nvPr>
            <p:ph type="sldNum" sz="quarter" idx="5"/>
          </p:nvPr>
        </p:nvSpPr>
        <p:spPr/>
        <p:txBody>
          <a:bodyPr/>
          <a:lstStyle/>
          <a:p>
            <a:fld id="{3D92B9AF-1FF3-B64A-A57E-17202D6D58C9}" type="slidenum">
              <a:rPr lang="en-US" smtClean="0"/>
              <a:pPr/>
              <a:t>43</a:t>
            </a:fld>
            <a:endParaRPr lang="en-US" dirty="0"/>
          </a:p>
        </p:txBody>
      </p:sp>
    </p:spTree>
    <p:extLst>
      <p:ext uri="{BB962C8B-B14F-4D97-AF65-F5344CB8AC3E}">
        <p14:creationId xmlns:p14="http://schemas.microsoft.com/office/powerpoint/2010/main" val="1791740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Company submission Figures 25 and 26</a:t>
            </a:r>
          </a:p>
        </p:txBody>
      </p:sp>
      <p:sp>
        <p:nvSpPr>
          <p:cNvPr id="4" name="Slide Number Placeholder 3"/>
          <p:cNvSpPr>
            <a:spLocks noGrp="1"/>
          </p:cNvSpPr>
          <p:nvPr>
            <p:ph type="sldNum" sz="quarter" idx="5"/>
          </p:nvPr>
        </p:nvSpPr>
        <p:spPr/>
        <p:txBody>
          <a:bodyPr/>
          <a:lstStyle/>
          <a:p>
            <a:fld id="{3D92B9AF-1FF3-B64A-A57E-17202D6D58C9}" type="slidenum">
              <a:rPr lang="en-US" smtClean="0"/>
              <a:pPr/>
              <a:t>44</a:t>
            </a:fld>
            <a:endParaRPr lang="en-US" dirty="0"/>
          </a:p>
        </p:txBody>
      </p:sp>
    </p:spTree>
    <p:extLst>
      <p:ext uri="{BB962C8B-B14F-4D97-AF65-F5344CB8AC3E}">
        <p14:creationId xmlns:p14="http://schemas.microsoft.com/office/powerpoint/2010/main" val="2836763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r>
              <a:rPr lang="en-GB" dirty="0"/>
              <a:t>Company submission table 38 and 43</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45</a:t>
            </a:fld>
            <a:endParaRPr lang="en-US" dirty="0"/>
          </a:p>
        </p:txBody>
      </p:sp>
    </p:spTree>
    <p:extLst>
      <p:ext uri="{BB962C8B-B14F-4D97-AF65-F5344CB8AC3E}">
        <p14:creationId xmlns:p14="http://schemas.microsoft.com/office/powerpoint/2010/main" val="3176427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 Figure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Table 34</a:t>
            </a:r>
          </a:p>
        </p:txBody>
      </p:sp>
      <p:sp>
        <p:nvSpPr>
          <p:cNvPr id="4" name="Slide Number Placeholder 3"/>
          <p:cNvSpPr>
            <a:spLocks noGrp="1"/>
          </p:cNvSpPr>
          <p:nvPr>
            <p:ph type="sldNum" sz="quarter" idx="5"/>
          </p:nvPr>
        </p:nvSpPr>
        <p:spPr/>
        <p:txBody>
          <a:bodyPr/>
          <a:lstStyle/>
          <a:p>
            <a:fld id="{3D92B9AF-1FF3-B64A-A57E-17202D6D58C9}" type="slidenum">
              <a:rPr lang="en-US" smtClean="0"/>
              <a:pPr/>
              <a:t>46</a:t>
            </a:fld>
            <a:endParaRPr lang="en-US" dirty="0"/>
          </a:p>
        </p:txBody>
      </p:sp>
    </p:spTree>
    <p:extLst>
      <p:ext uri="{BB962C8B-B14F-4D97-AF65-F5344CB8AC3E}">
        <p14:creationId xmlns:p14="http://schemas.microsoft.com/office/powerpoint/2010/main" val="2180533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Figure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Table 34</a:t>
            </a:r>
          </a:p>
        </p:txBody>
      </p:sp>
      <p:sp>
        <p:nvSpPr>
          <p:cNvPr id="4" name="Slide Number Placeholder 3"/>
          <p:cNvSpPr>
            <a:spLocks noGrp="1"/>
          </p:cNvSpPr>
          <p:nvPr>
            <p:ph type="sldNum" sz="quarter" idx="5"/>
          </p:nvPr>
        </p:nvSpPr>
        <p:spPr/>
        <p:txBody>
          <a:bodyPr/>
          <a:lstStyle/>
          <a:p>
            <a:fld id="{3D92B9AF-1FF3-B64A-A57E-17202D6D58C9}" type="slidenum">
              <a:rPr lang="en-US" smtClean="0"/>
              <a:pPr/>
              <a:t>47</a:t>
            </a:fld>
            <a:endParaRPr lang="en-US" dirty="0"/>
          </a:p>
        </p:txBody>
      </p:sp>
    </p:spTree>
    <p:extLst>
      <p:ext uri="{BB962C8B-B14F-4D97-AF65-F5344CB8AC3E}">
        <p14:creationId xmlns:p14="http://schemas.microsoft.com/office/powerpoint/2010/main" val="2812123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Figure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Table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48</a:t>
            </a:fld>
            <a:endParaRPr lang="en-US" dirty="0"/>
          </a:p>
        </p:txBody>
      </p:sp>
    </p:spTree>
    <p:extLst>
      <p:ext uri="{BB962C8B-B14F-4D97-AF65-F5344CB8AC3E}">
        <p14:creationId xmlns:p14="http://schemas.microsoft.com/office/powerpoint/2010/main" val="2984118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Figure 8</a:t>
            </a:r>
          </a:p>
        </p:txBody>
      </p:sp>
      <p:sp>
        <p:nvSpPr>
          <p:cNvPr id="4" name="Slide Number Placeholder 3"/>
          <p:cNvSpPr>
            <a:spLocks noGrp="1"/>
          </p:cNvSpPr>
          <p:nvPr>
            <p:ph type="sldNum" sz="quarter" idx="5"/>
          </p:nvPr>
        </p:nvSpPr>
        <p:spPr/>
        <p:txBody>
          <a:bodyPr/>
          <a:lstStyle/>
          <a:p>
            <a:fld id="{3D92B9AF-1FF3-B64A-A57E-17202D6D58C9}" type="slidenum">
              <a:rPr lang="en-US" smtClean="0"/>
              <a:pPr/>
              <a:t>49</a:t>
            </a:fld>
            <a:endParaRPr lang="en-US" dirty="0"/>
          </a:p>
        </p:txBody>
      </p:sp>
    </p:spTree>
    <p:extLst>
      <p:ext uri="{BB962C8B-B14F-4D97-AF65-F5344CB8AC3E}">
        <p14:creationId xmlns:p14="http://schemas.microsoft.com/office/powerpoint/2010/main" val="38238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3512959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 Figure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Company FAC response, page 11</a:t>
            </a:r>
          </a:p>
        </p:txBody>
      </p:sp>
      <p:sp>
        <p:nvSpPr>
          <p:cNvPr id="4" name="Slide Number Placeholder 3"/>
          <p:cNvSpPr>
            <a:spLocks noGrp="1"/>
          </p:cNvSpPr>
          <p:nvPr>
            <p:ph type="sldNum" sz="quarter" idx="5"/>
          </p:nvPr>
        </p:nvSpPr>
        <p:spPr/>
        <p:txBody>
          <a:bodyPr/>
          <a:lstStyle/>
          <a:p>
            <a:fld id="{3D92B9AF-1FF3-B64A-A57E-17202D6D58C9}" type="slidenum">
              <a:rPr lang="en-US" smtClean="0"/>
              <a:pPr/>
              <a:t>50</a:t>
            </a:fld>
            <a:endParaRPr lang="en-US" dirty="0"/>
          </a:p>
        </p:txBody>
      </p:sp>
    </p:spTree>
    <p:extLst>
      <p:ext uri="{BB962C8B-B14F-4D97-AF65-F5344CB8AC3E}">
        <p14:creationId xmlns:p14="http://schemas.microsoft.com/office/powerpoint/2010/main" val="5344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2 of company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National-Cancer-Drugs-Fund-list--version-1.287.pdf (england.nhs.uk)</a:t>
            </a:r>
            <a:r>
              <a:rPr lang="en-GB" dirty="0"/>
              <a:t> (PDF page 74)</a:t>
            </a:r>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dirty="0"/>
          </a:p>
        </p:txBody>
      </p:sp>
    </p:spTree>
    <p:extLst>
      <p:ext uri="{BB962C8B-B14F-4D97-AF65-F5344CB8AC3E}">
        <p14:creationId xmlns:p14="http://schemas.microsoft.com/office/powerpoint/2010/main" val="148023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Table 2 of company submission</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dirty="0"/>
          </a:p>
        </p:txBody>
      </p:sp>
    </p:spTree>
    <p:extLst>
      <p:ext uri="{BB962C8B-B14F-4D97-AF65-F5344CB8AC3E}">
        <p14:creationId xmlns:p14="http://schemas.microsoft.com/office/powerpoint/2010/main" val="3856234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slide" Target="slide38.xml"/><Relationship Id="rId4" Type="http://schemas.openxmlformats.org/officeDocument/2006/relationships/slide" Target="slide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 Target="slide30.xml"/><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slide" Target="slide50.xml"/><Relationship Id="rId5" Type="http://schemas.openxmlformats.org/officeDocument/2006/relationships/slide" Target="slide4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4.xml"/><Relationship Id="rId5" Type="http://schemas.openxmlformats.org/officeDocument/2006/relationships/slide" Target="slide45.xml"/><Relationship Id="rId4" Type="http://schemas.openxmlformats.org/officeDocument/2006/relationships/slide" Target="slide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slide" Target="slide45.xml"/><Relationship Id="rId4" Type="http://schemas.openxmlformats.org/officeDocument/2006/relationships/slide" Target="slide46.xml"/></Relationships>
</file>

<file path=ppt/slides/_rels/slide21.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slide" Target="slide50.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8.png"/><Relationship Id="rId3" Type="http://schemas.openxmlformats.org/officeDocument/2006/relationships/slide" Target="slide10.xml"/><Relationship Id="rId7" Type="http://schemas.openxmlformats.org/officeDocument/2006/relationships/slide" Target="slide18.xml"/><Relationship Id="rId12"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4.xml"/><Relationship Id="rId6" Type="http://schemas.openxmlformats.org/officeDocument/2006/relationships/slide" Target="slide17.xml"/><Relationship Id="rId11" Type="http://schemas.openxmlformats.org/officeDocument/2006/relationships/slide" Target="slide24.xml"/><Relationship Id="rId5" Type="http://schemas.openxmlformats.org/officeDocument/2006/relationships/slide" Target="slide43.xml"/><Relationship Id="rId10" Type="http://schemas.openxmlformats.org/officeDocument/2006/relationships/slide" Target="slide23.xml"/><Relationship Id="rId4" Type="http://schemas.openxmlformats.org/officeDocument/2006/relationships/slide" Target="slide11.xml"/><Relationship Id="rId9" Type="http://schemas.openxmlformats.org/officeDocument/2006/relationships/slide" Target="slide22.xml"/><Relationship Id="rId1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4.xml"/><Relationship Id="rId5" Type="http://schemas.openxmlformats.org/officeDocument/2006/relationships/slide" Target="slide7.xml"/><Relationship Id="rId4" Type="http://schemas.openxmlformats.org/officeDocument/2006/relationships/image" Target="../media/image14.svg"/></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4.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slide" Target="slide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4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13.xml"/></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3.xml"/><Relationship Id="rId1" Type="http://schemas.openxmlformats.org/officeDocument/2006/relationships/slideLayout" Target="../slideLayouts/slideLayout44.xml"/><Relationship Id="rId5" Type="http://schemas.openxmlformats.org/officeDocument/2006/relationships/slide" Target="slide15.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4.xml"/><Relationship Id="rId5" Type="http://schemas.openxmlformats.org/officeDocument/2006/relationships/slide" Target="slide16.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44.xml"/><Relationship Id="rId4" Type="http://schemas.openxmlformats.org/officeDocument/2006/relationships/slide" Target="slide19.xml"/></Relationships>
</file>

<file path=ppt/slides/_rels/slide4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44.xml"/><Relationship Id="rId5" Type="http://schemas.openxmlformats.org/officeDocument/2006/relationships/slide" Target="slide22.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8316690" cy="1276350"/>
          </a:xfrm>
        </p:spPr>
        <p:txBody>
          <a:bodyPr>
            <a:normAutofit fontScale="90000"/>
          </a:bodyPr>
          <a:lstStyle/>
          <a:p>
            <a:r>
              <a:rPr lang="en-GB" dirty="0">
                <a:cs typeface="Arial" panose="020B0604020202020204" pitchFamily="34" charset="0"/>
              </a:rPr>
              <a:t>R</a:t>
            </a:r>
            <a:r>
              <a:rPr lang="en-GB" dirty="0">
                <a:latin typeface="Arial" panose="020B0604020202020204" pitchFamily="34" charset="0"/>
                <a:cs typeface="Arial" panose="020B0604020202020204" pitchFamily="34" charset="0"/>
              </a:rPr>
              <a:t>ucaparib for maintenance treatment of advanced ovarian, fallopian tube and peritoneal cancer after response to first-line platinum-based chemotherapy</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899955"/>
            <a:ext cx="11328186" cy="3013166"/>
          </a:xfrm>
        </p:spPr>
        <p:txBody>
          <a:bodyPr>
            <a:normAutofit fontScale="77500" lnSpcReduction="20000"/>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A [11 June 2024]</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Radha Todd</a:t>
            </a: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US" sz="2200" dirty="0">
                <a:latin typeface="Arial" panose="020B0604020202020204" pitchFamily="34" charset="0"/>
                <a:cs typeface="Arial" panose="020B0604020202020204" pitchFamily="34" charset="0"/>
              </a:rPr>
              <a:t>Richard </a:t>
            </a:r>
            <a:r>
              <a:rPr lang="en-US" sz="2200" dirty="0" err="1">
                <a:latin typeface="Arial" panose="020B0604020202020204" pitchFamily="34" charset="0"/>
                <a:cs typeface="Arial" panose="020B0604020202020204" pitchFamily="34" charset="0"/>
              </a:rPr>
              <a:t>Ballerand</a:t>
            </a:r>
            <a:r>
              <a:rPr lang="en-US" sz="2200" dirty="0">
                <a:latin typeface="Arial" panose="020B0604020202020204" pitchFamily="34" charset="0"/>
                <a:cs typeface="Arial" panose="020B0604020202020204" pitchFamily="34" charset="0"/>
              </a:rPr>
              <a:t>, Ravi </a:t>
            </a:r>
            <a:r>
              <a:rPr lang="en-US" sz="2200" dirty="0" err="1">
                <a:latin typeface="Arial" panose="020B0604020202020204" pitchFamily="34" charset="0"/>
                <a:cs typeface="Arial" panose="020B0604020202020204" pitchFamily="34" charset="0"/>
              </a:rPr>
              <a:t>Ramessur</a:t>
            </a:r>
            <a:r>
              <a:rPr lang="en-US" sz="2200" dirty="0">
                <a:latin typeface="Arial" panose="020B0604020202020204" pitchFamily="34" charset="0"/>
                <a:cs typeface="Arial" panose="020B0604020202020204" pitchFamily="34" charset="0"/>
              </a:rPr>
              <a:t>, Min Ven Teo</a:t>
            </a:r>
            <a:endParaRPr lang="en-US" sz="2200" dirty="0">
              <a:solidFill>
                <a:srgbClr val="FF0000"/>
              </a:solidFill>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GB" sz="2200" dirty="0">
                <a:latin typeface="Arial" panose="020B0604020202020204" pitchFamily="34" charset="0"/>
                <a:cs typeface="Arial" panose="020B0604020202020204" pitchFamily="34" charset="0"/>
              </a:rPr>
              <a:t>Liverpool Reviews and Implementation Group (LRIG)</a:t>
            </a:r>
            <a:r>
              <a:rPr lang="en-US" sz="2200" dirty="0">
                <a:latin typeface="Arial" panose="020B0604020202020204" pitchFamily="34" charset="0"/>
                <a:cs typeface="Arial" panose="020B0604020202020204" pitchFamily="34" charset="0"/>
              </a:rPr>
              <a:t>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Rachel Ramsden, Zoe Charles, Janet Robertson</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pharma&amp;</a:t>
            </a:r>
          </a:p>
          <a:p>
            <a:pPr>
              <a:spcBef>
                <a:spcPts val="1200"/>
              </a:spcBef>
            </a:pP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8821785" y="839244"/>
            <a:ext cx="2995752"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For Zoom – </a:t>
            </a:r>
            <a:r>
              <a:rPr lang="en-GB" u="sng" dirty="0">
                <a:solidFill>
                  <a:schemeClr val="tx1"/>
                </a:solidFill>
                <a:highlight>
                  <a:srgbClr val="00FFFF"/>
                </a:highlight>
                <a:latin typeface="Arial" panose="020B0604020202020204" pitchFamily="34" charset="0"/>
                <a:cs typeface="Arial" panose="020B0604020202020204" pitchFamily="34" charset="0"/>
              </a:rPr>
              <a:t>CON</a:t>
            </a:r>
            <a:r>
              <a:rPr lang="en-GB" dirty="0">
                <a:solidFill>
                  <a:schemeClr val="tx1"/>
                </a:solidFill>
                <a:latin typeface="Arial" panose="020B0604020202020204" pitchFamily="34" charset="0"/>
                <a:cs typeface="Arial" panose="020B0604020202020204" pitchFamily="34" charset="0"/>
              </a:rPr>
              <a:t> information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2024</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Autofit/>
          </a:bodyPr>
          <a:lstStyle/>
          <a:p>
            <a:r>
              <a:rPr lang="en-GB" sz="2800" dirty="0">
                <a:hlinkClick r:id="rId3" action="ppaction://hlinksldjump"/>
              </a:rPr>
              <a:t>Key issues</a:t>
            </a:r>
            <a:r>
              <a:rPr lang="en-GB" sz="2800" dirty="0"/>
              <a:t>: Positioning of rucaparib in the NHS: available comparators</a:t>
            </a:r>
          </a:p>
        </p:txBody>
      </p:sp>
      <p:sp>
        <p:nvSpPr>
          <p:cNvPr id="13" name="Rectangle 12">
            <a:extLst>
              <a:ext uri="{FF2B5EF4-FFF2-40B4-BE49-F238E27FC236}">
                <a16:creationId xmlns:a16="http://schemas.microsoft.com/office/drawing/2014/main" id="{E82CA74A-6F08-4190-9479-10C9823605C7}"/>
              </a:ext>
            </a:extLst>
          </p:cNvPr>
          <p:cNvSpPr/>
          <p:nvPr/>
        </p:nvSpPr>
        <p:spPr>
          <a:xfrm>
            <a:off x="182266" y="1052945"/>
            <a:ext cx="11880841" cy="132975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accent1"/>
                </a:solidFill>
                <a:latin typeface="Arial" panose="020B0604020202020204" pitchFamily="34" charset="0"/>
              </a:rPr>
              <a:t>Background</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Bevacizumab monotherapy is only available to NHS patients who have responded to induction treatment that included bevacizumab. Olaparib + bevacizumab is usually given after induction chemotherapy with bevacizumab but is also commissioned for patients who have not had bevacizumab as part of induction chemotherapy (about 32%)</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Only 17.8% of ATHENA-MONO patients had responded to induction treatment that included bevacizumab</a:t>
            </a:r>
          </a:p>
        </p:txBody>
      </p:sp>
      <p:sp>
        <p:nvSpPr>
          <p:cNvPr id="16" name="Rectangle 15">
            <a:extLst>
              <a:ext uri="{FF2B5EF4-FFF2-40B4-BE49-F238E27FC236}">
                <a16:creationId xmlns:a16="http://schemas.microsoft.com/office/drawing/2014/main" id="{BE4E1D21-37B6-4DED-9C97-E9DA5819D47B}"/>
              </a:ext>
            </a:extLst>
          </p:cNvPr>
          <p:cNvSpPr/>
          <p:nvPr/>
        </p:nvSpPr>
        <p:spPr>
          <a:xfrm>
            <a:off x="198051" y="2443107"/>
            <a:ext cx="11880842" cy="1107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r>
              <a:rPr lang="en-GB" sz="1600" b="1" dirty="0">
                <a:solidFill>
                  <a:schemeClr val="tx1"/>
                </a:solidFill>
                <a:latin typeface="Arial" panose="020B0604020202020204" pitchFamily="34" charset="0"/>
              </a:rPr>
              <a:t>EAG comments</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If bevacizumab induction treatment impacts the clinical effectiveness of maintenance treatments, then subgroup clinical effectiveness results (maintenance setting) are required for people who had prior bevacizumab and people who did not have prior bevacizumab who went on to have rucaparib or routine surveillance</a:t>
            </a:r>
          </a:p>
        </p:txBody>
      </p:sp>
      <p:sp>
        <p:nvSpPr>
          <p:cNvPr id="17" name="Rectangle 16">
            <a:extLst>
              <a:ext uri="{FF2B5EF4-FFF2-40B4-BE49-F238E27FC236}">
                <a16:creationId xmlns:a16="http://schemas.microsoft.com/office/drawing/2014/main" id="{0676A329-CE0D-4571-B0F3-EDD09B7EE892}"/>
              </a:ext>
            </a:extLst>
          </p:cNvPr>
          <p:cNvSpPr/>
          <p:nvPr/>
        </p:nvSpPr>
        <p:spPr>
          <a:xfrm>
            <a:off x="190159" y="3611467"/>
            <a:ext cx="11896626" cy="230947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2"/>
                </a:solidFill>
                <a:latin typeface="Arial" panose="020B0604020202020204" pitchFamily="34" charset="0"/>
              </a:rPr>
              <a:t>Other considerations</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Clinical advice to the EAG: inclusion or exclusion of bevacizumab as part of induction treatment does not influence clinical effectiveness results in the maintenance setting</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Clinical expert: inclusion of bevacizumab as part of the induction treatment is perceived to improve PFS</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CDF BEV10 Blueteq approval criteria: bevacizumab at a dose of 7.5 mg/kg (up to 18 cycles) as maintenance monotherapy after completion of 1st line induction chemotherapy in combination with bevacizumab 7.5 mg/kg for people with stage 4 disease, or stage 3 disease that is </a:t>
            </a:r>
            <a:r>
              <a:rPr lang="en-GB" sz="1600" dirty="0" err="1">
                <a:solidFill>
                  <a:schemeClr val="tx1"/>
                </a:solidFill>
                <a:latin typeface="Arial" panose="020B0604020202020204" pitchFamily="34" charset="0"/>
              </a:rPr>
              <a:t>suboptimally</a:t>
            </a:r>
            <a:r>
              <a:rPr lang="en-GB" sz="1600" dirty="0">
                <a:solidFill>
                  <a:schemeClr val="tx1"/>
                </a:solidFill>
                <a:latin typeface="Arial" panose="020B0604020202020204" pitchFamily="34" charset="0"/>
              </a:rPr>
              <a:t> debulked (residual disease &gt;1cm), unsuitable for surgery or requiring neoadjuvant chemo</a:t>
            </a:r>
          </a:p>
          <a:p>
            <a:pPr marL="179388" indent="-179388">
              <a:buFont typeface="Arial" panose="020B0604020202020204" pitchFamily="34" charset="0"/>
              <a:buChar char="•"/>
            </a:pPr>
            <a:r>
              <a:rPr lang="en-GB" sz="1600" dirty="0">
                <a:solidFill>
                  <a:schemeClr val="tx1"/>
                </a:solidFill>
                <a:latin typeface="Arial" panose="020B0604020202020204" pitchFamily="34" charset="0"/>
              </a:rPr>
              <a:t>TA946 recommended olaparib with bevacizumab (15 mg/kg up to 15 months) for maintenance treatment after complete or partial response after first-line platinum-based chemotherapy with bevacizumab. CDF Blueteq approval criteria OLAP4</a:t>
            </a:r>
          </a:p>
        </p:txBody>
      </p:sp>
      <p:grpSp>
        <p:nvGrpSpPr>
          <p:cNvPr id="2" name="Group 1">
            <a:extLst>
              <a:ext uri="{FF2B5EF4-FFF2-40B4-BE49-F238E27FC236}">
                <a16:creationId xmlns:a16="http://schemas.microsoft.com/office/drawing/2014/main" id="{E1FC1C8C-41E7-7FAD-A833-034D005333EF}"/>
              </a:ext>
              <a:ext uri="{C183D7F6-B498-43B3-948B-1728B52AA6E4}">
                <adec:decorative xmlns:adec="http://schemas.microsoft.com/office/drawing/2017/decorative" val="1"/>
              </a:ext>
            </a:extLst>
          </p:cNvPr>
          <p:cNvGrpSpPr/>
          <p:nvPr/>
        </p:nvGrpSpPr>
        <p:grpSpPr>
          <a:xfrm>
            <a:off x="1233487" y="5953900"/>
            <a:ext cx="10020921" cy="587643"/>
            <a:chOff x="1512267" y="5473837"/>
            <a:chExt cx="10020921" cy="711824"/>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496003"/>
              <a:ext cx="9715126" cy="6896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Is combining data for people who have responded to induction treatment with or without bevacizumab appropriate for decision making?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512267" y="5473837"/>
              <a:ext cx="553509" cy="711824"/>
              <a:chOff x="-1384226" y="3975600"/>
              <a:chExt cx="553509" cy="711824"/>
            </a:xfrm>
          </p:grpSpPr>
          <p:sp>
            <p:nvSpPr>
              <p:cNvPr id="20" name="Oval 19">
                <a:extLst>
                  <a:ext uri="{FF2B5EF4-FFF2-40B4-BE49-F238E27FC236}">
                    <a16:creationId xmlns:a16="http://schemas.microsoft.com/office/drawing/2014/main" id="{48838C65-6756-4939-9479-5E73E09012AB}"/>
                  </a:ext>
                  <a:ext uri="{C183D7F6-B498-43B3-948B-1728B52AA6E4}">
                    <adec:decorative xmlns:adec="http://schemas.microsoft.com/office/drawing/2017/decorative" val="1"/>
                  </a:ext>
                </a:extLst>
              </p:cNvPr>
              <p:cNvSpPr/>
              <p:nvPr/>
            </p:nvSpPr>
            <p:spPr>
              <a:xfrm>
                <a:off x="-1384226" y="3975600"/>
                <a:ext cx="553509" cy="71182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7663" y="4099780"/>
                <a:ext cx="463463" cy="463463"/>
              </a:xfrm>
              <a:prstGeom prst="rect">
                <a:avLst/>
              </a:prstGeom>
            </p:spPr>
          </p:pic>
        </p:grpSp>
      </p:grpSp>
      <p:pic>
        <p:nvPicPr>
          <p:cNvPr id="4" name="Picture 3">
            <a:extLst>
              <a:ext uri="{FF2B5EF4-FFF2-40B4-BE49-F238E27FC236}">
                <a16:creationId xmlns:a16="http://schemas.microsoft.com/office/drawing/2014/main" id="{FD6C0B3E-EA6B-5316-CF86-8278FE010E02}"/>
              </a:ext>
              <a:ext uri="{C183D7F6-B498-43B3-948B-1728B52AA6E4}">
                <adec:decorative xmlns:adec="http://schemas.microsoft.com/office/drawing/2017/decorative" val="1"/>
              </a:ext>
            </a:extLst>
          </p:cNvPr>
          <p:cNvPicPr>
            <a:picLocks/>
          </p:cNvPicPr>
          <p:nvPr/>
        </p:nvPicPr>
        <p:blipFill rotWithShape="1">
          <a:blip r:embed="rId6"/>
          <a:srcRect l="16268" t="3813" r="14723" b="4056"/>
          <a:stretch/>
        </p:blipFill>
        <p:spPr>
          <a:xfrm>
            <a:off x="11371909" y="183550"/>
            <a:ext cx="691200" cy="691200"/>
          </a:xfrm>
          <a:prstGeom prst="rect">
            <a:avLst/>
          </a:prstGeom>
        </p:spPr>
      </p:pic>
      <p:sp>
        <p:nvSpPr>
          <p:cNvPr id="3" name="Text Placeholder 6">
            <a:extLst>
              <a:ext uri="{FF2B5EF4-FFF2-40B4-BE49-F238E27FC236}">
                <a16:creationId xmlns:a16="http://schemas.microsoft.com/office/drawing/2014/main" id="{0D4B64B9-712B-54D7-A552-1A71723523E6}"/>
              </a:ext>
            </a:extLst>
          </p:cNvPr>
          <p:cNvSpPr txBox="1">
            <a:spLocks/>
          </p:cNvSpPr>
          <p:nvPr/>
        </p:nvSpPr>
        <p:spPr>
          <a:xfrm>
            <a:off x="1871663" y="6515588"/>
            <a:ext cx="90868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CDF, Cancer Drugs Fund; PFS, progression free survival </a:t>
            </a:r>
          </a:p>
        </p:txBody>
      </p:sp>
    </p:spTree>
    <p:extLst>
      <p:ext uri="{BB962C8B-B14F-4D97-AF65-F5344CB8AC3E}">
        <p14:creationId xmlns:p14="http://schemas.microsoft.com/office/powerpoint/2010/main" val="61126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A4FDA-8070-BEEE-1E70-729FCDB69FB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5DABCCA-DCFD-B58D-E6CC-B00F8717780A}"/>
              </a:ext>
            </a:extLst>
          </p:cNvPr>
          <p:cNvSpPr>
            <a:spLocks noGrp="1"/>
          </p:cNvSpPr>
          <p:nvPr>
            <p:ph type="title"/>
          </p:nvPr>
        </p:nvSpPr>
        <p:spPr/>
        <p:txBody>
          <a:bodyPr>
            <a:normAutofit fontScale="90000"/>
          </a:bodyPr>
          <a:lstStyle/>
          <a:p>
            <a:r>
              <a:rPr lang="en-GB" dirty="0">
                <a:hlinkClick r:id="rId3" action="ppaction://hlinksldjump"/>
              </a:rPr>
              <a:t>Key issues</a:t>
            </a:r>
            <a:r>
              <a:rPr lang="en-GB" dirty="0"/>
              <a:t>: Bevacizumab dose</a:t>
            </a:r>
            <a:br>
              <a:rPr lang="en-GB" dirty="0"/>
            </a:br>
            <a:endParaRPr lang="en-GB" dirty="0"/>
          </a:p>
        </p:txBody>
      </p:sp>
      <p:pic>
        <p:nvPicPr>
          <p:cNvPr id="3" name="Picture 2">
            <a:extLst>
              <a:ext uri="{FF2B5EF4-FFF2-40B4-BE49-F238E27FC236}">
                <a16:creationId xmlns:a16="http://schemas.microsoft.com/office/drawing/2014/main" id="{FD15F18E-47ED-14F2-01C8-C169C447B051}"/>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501140" y="49021"/>
            <a:ext cx="690860" cy="690860"/>
          </a:xfrm>
          <a:prstGeom prst="rect">
            <a:avLst/>
          </a:prstGeom>
        </p:spPr>
      </p:pic>
      <p:sp>
        <p:nvSpPr>
          <p:cNvPr id="13" name="Rectangle 12">
            <a:extLst>
              <a:ext uri="{FF2B5EF4-FFF2-40B4-BE49-F238E27FC236}">
                <a16:creationId xmlns:a16="http://schemas.microsoft.com/office/drawing/2014/main" id="{BAD45ED9-D7A1-8FAC-6FDE-C7FB0E1BD999}"/>
              </a:ext>
            </a:extLst>
          </p:cNvPr>
          <p:cNvSpPr/>
          <p:nvPr/>
        </p:nvSpPr>
        <p:spPr>
          <a:xfrm>
            <a:off x="385046" y="769105"/>
            <a:ext cx="11414140" cy="6263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endParaRPr lang="en-GB" sz="2000" b="1" dirty="0">
              <a:solidFill>
                <a:schemeClr val="accent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Bevacizumab monotherapy dose in NICE scope is 7.5 mg/kg but the company presented a 15 mg/kg dose</a:t>
            </a:r>
          </a:p>
        </p:txBody>
      </p:sp>
      <p:sp>
        <p:nvSpPr>
          <p:cNvPr id="15" name="Rectangle 14">
            <a:extLst>
              <a:ext uri="{FF2B5EF4-FFF2-40B4-BE49-F238E27FC236}">
                <a16:creationId xmlns:a16="http://schemas.microsoft.com/office/drawing/2014/main" id="{D8E0AEE1-9731-B27F-6399-68613540DFA5}"/>
              </a:ext>
            </a:extLst>
          </p:cNvPr>
          <p:cNvSpPr/>
          <p:nvPr/>
        </p:nvSpPr>
        <p:spPr>
          <a:xfrm>
            <a:off x="385045" y="1443416"/>
            <a:ext cx="11414141" cy="14627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Bevacizumab 7.5 mg/kg is not an appropriate comparator </a:t>
            </a:r>
          </a:p>
          <a:p>
            <a:pPr marL="742950" lvl="1" indent="-285750">
              <a:buFont typeface="Arial" panose="020B0604020202020204" pitchFamily="34" charset="0"/>
              <a:buChar char="•"/>
            </a:pPr>
            <a:r>
              <a:rPr lang="en-GB" dirty="0">
                <a:solidFill>
                  <a:schemeClr val="tx1"/>
                </a:solidFill>
                <a:latin typeface="Arial" panose="020B0604020202020204" pitchFamily="34" charset="0"/>
              </a:rPr>
              <a:t>Identified no relevant evidence for efficacy of bevacizumab 7.5 mg/kg in the 1L maintenance setting</a:t>
            </a:r>
          </a:p>
          <a:p>
            <a:pPr marL="742950" lvl="1" indent="-285750">
              <a:buFont typeface="Arial" panose="020B0604020202020204" pitchFamily="34" charset="0"/>
              <a:buChar char="•"/>
            </a:pPr>
            <a:r>
              <a:rPr lang="en-GB" dirty="0">
                <a:solidFill>
                  <a:schemeClr val="tx1"/>
                </a:solidFill>
                <a:latin typeface="Arial" panose="020B0604020202020204" pitchFamily="34" charset="0"/>
              </a:rPr>
              <a:t>Identified no study which established the clinical equivalence of bevacizumab 7.5 mg/kg to 15 mg/kg</a:t>
            </a:r>
          </a:p>
          <a:p>
            <a:pPr marL="742950" lvl="1" indent="-285750">
              <a:buFont typeface="Arial" panose="020B0604020202020204" pitchFamily="34" charset="0"/>
              <a:buChar char="•"/>
            </a:pPr>
            <a:r>
              <a:rPr lang="en-GB" dirty="0">
                <a:solidFill>
                  <a:schemeClr val="tx1"/>
                </a:solidFill>
                <a:latin typeface="Arial" panose="020B0604020202020204" pitchFamily="34" charset="0"/>
              </a:rPr>
              <a:t>7.5 mg/kg dose considered outside the scope of TA284 (first-line treatment of advanced ovarian cancer)</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35F931C0-4CC2-1694-6078-FD5E47271ACA}"/>
              </a:ext>
            </a:extLst>
          </p:cNvPr>
          <p:cNvSpPr/>
          <p:nvPr/>
        </p:nvSpPr>
        <p:spPr>
          <a:xfrm>
            <a:off x="385046" y="2950917"/>
            <a:ext cx="11414140" cy="9264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EAG costed bevacizumab using 7.5 mg/kg dose, populated with bevacizumab 15 mg/kg data from PAOLA-1 (assuming efficacy is similar between the doses based on clinical advice)</a:t>
            </a:r>
          </a:p>
        </p:txBody>
      </p:sp>
      <p:sp>
        <p:nvSpPr>
          <p:cNvPr id="17" name="Rectangle 16">
            <a:extLst>
              <a:ext uri="{FF2B5EF4-FFF2-40B4-BE49-F238E27FC236}">
                <a16:creationId xmlns:a16="http://schemas.microsoft.com/office/drawing/2014/main" id="{5516CFA9-5E97-2804-C862-3E25244A0C77}"/>
              </a:ext>
            </a:extLst>
          </p:cNvPr>
          <p:cNvSpPr/>
          <p:nvPr/>
        </p:nvSpPr>
        <p:spPr>
          <a:xfrm>
            <a:off x="385046" y="3932765"/>
            <a:ext cx="11414140" cy="22642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Other considerations</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expert: bevacizumab as a single agent is used at 7.5 mg/kg</a:t>
            </a:r>
          </a:p>
          <a:p>
            <a:pPr marL="742950" lvl="1" indent="-285750">
              <a:buFont typeface="Arial" panose="020B0604020202020204" pitchFamily="34" charset="0"/>
              <a:buChar char="•"/>
            </a:pPr>
            <a:r>
              <a:rPr lang="en-GB" dirty="0">
                <a:solidFill>
                  <a:schemeClr val="tx1"/>
                </a:solidFill>
                <a:latin typeface="Arial" panose="020B0604020202020204" pitchFamily="34" charset="0"/>
              </a:rPr>
              <a:t>No direct evidence comparing efficacy of both doses, but other antiangiogenic agents are dose dependent, and studies show higher doses have improved efficacy (example: TKIs in renal cancer)</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advice to EAG: NHS patients will receive a bevacizumab monotherapy dose of 7.5 mg/kg</a:t>
            </a:r>
          </a:p>
          <a:p>
            <a:pPr marL="742950" lvl="1" indent="-285750">
              <a:buFont typeface="Arial" panose="020B0604020202020204" pitchFamily="34" charset="0"/>
              <a:buChar char="•"/>
            </a:pPr>
            <a:r>
              <a:rPr lang="en-GB" dirty="0">
                <a:solidFill>
                  <a:schemeClr val="tx1"/>
                </a:solidFill>
                <a:latin typeface="Arial" panose="020B0604020202020204" pitchFamily="34" charset="0"/>
              </a:rPr>
              <a:t>Efficacy and safety are similar for bevacizumab monotherapy doses of 7.5 mg/kg and 15 mg/kg</a:t>
            </a:r>
          </a:p>
          <a:p>
            <a:pPr marL="285750" indent="-285750">
              <a:buFont typeface="Arial" panose="020B0604020202020204" pitchFamily="34" charset="0"/>
              <a:buChar char="•"/>
            </a:pPr>
            <a:r>
              <a:rPr lang="en-GB" dirty="0">
                <a:solidFill>
                  <a:schemeClr val="tx1"/>
                </a:solidFill>
                <a:latin typeface="Arial" panose="020B0604020202020204" pitchFamily="34" charset="0"/>
              </a:rPr>
              <a:t>NICE tech team: 7.5 mg/kg is relevant comparator, available in routine commissioning for maintenance monotherapy</a:t>
            </a:r>
          </a:p>
        </p:txBody>
      </p:sp>
      <p:grpSp>
        <p:nvGrpSpPr>
          <p:cNvPr id="2" name="Group 1">
            <a:extLst>
              <a:ext uri="{FF2B5EF4-FFF2-40B4-BE49-F238E27FC236}">
                <a16:creationId xmlns:a16="http://schemas.microsoft.com/office/drawing/2014/main" id="{E516DC2B-2E1A-0D00-D904-96F7E1C51FF5}"/>
              </a:ext>
              <a:ext uri="{C183D7F6-B498-43B3-948B-1728B52AA6E4}">
                <adec:decorative xmlns:adec="http://schemas.microsoft.com/office/drawing/2017/decorative" val="1"/>
              </a:ext>
            </a:extLst>
          </p:cNvPr>
          <p:cNvGrpSpPr/>
          <p:nvPr/>
        </p:nvGrpSpPr>
        <p:grpSpPr>
          <a:xfrm>
            <a:off x="1115165" y="6223854"/>
            <a:ext cx="9953900" cy="406603"/>
            <a:chOff x="1579288" y="5631826"/>
            <a:chExt cx="9953900" cy="576000"/>
          </a:xfrm>
        </p:grpSpPr>
        <p:sp>
          <p:nvSpPr>
            <p:cNvPr id="18" name="Rectangle 17" descr="Question to committee">
              <a:extLst>
                <a:ext uri="{FF2B5EF4-FFF2-40B4-BE49-F238E27FC236}">
                  <a16:creationId xmlns:a16="http://schemas.microsoft.com/office/drawing/2014/main" id="{0FEB57E3-538D-665B-5078-98905950B03D}"/>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Which dose is appropriate? Is it reasonable to assume similar efficacy of the 2 doses?</a:t>
              </a:r>
            </a:p>
          </p:txBody>
        </p:sp>
        <p:grpSp>
          <p:nvGrpSpPr>
            <p:cNvPr id="19" name="Group 18">
              <a:extLst>
                <a:ext uri="{FF2B5EF4-FFF2-40B4-BE49-F238E27FC236}">
                  <a16:creationId xmlns:a16="http://schemas.microsoft.com/office/drawing/2014/main" id="{C2166BFB-0E99-681B-1214-6CF33A82F72A}"/>
                </a:ext>
                <a:ext uri="{C183D7F6-B498-43B3-948B-1728B52AA6E4}">
                  <adec:decorative xmlns:adec="http://schemas.microsoft.com/office/drawing/2017/decorative" val="1"/>
                </a:ext>
              </a:extLst>
            </p:cNvPr>
            <p:cNvGrpSpPr/>
            <p:nvPr/>
          </p:nvGrpSpPr>
          <p:grpSpPr>
            <a:xfrm>
              <a:off x="1579288" y="5631826"/>
              <a:ext cx="415664" cy="576000"/>
              <a:chOff x="-1317205" y="4133589"/>
              <a:chExt cx="415664" cy="576000"/>
            </a:xfrm>
          </p:grpSpPr>
          <p:sp>
            <p:nvSpPr>
              <p:cNvPr id="20" name="Oval 19">
                <a:extLst>
                  <a:ext uri="{FF2B5EF4-FFF2-40B4-BE49-F238E27FC236}">
                    <a16:creationId xmlns:a16="http://schemas.microsoft.com/office/drawing/2014/main" id="{2B2C1D0D-4781-934C-718D-ABA06664D9CF}"/>
                  </a:ext>
                  <a:ext uri="{C183D7F6-B498-43B3-948B-1728B52AA6E4}">
                    <adec:decorative xmlns:adec="http://schemas.microsoft.com/office/drawing/2017/decorative" val="1"/>
                  </a:ext>
                </a:extLst>
              </p:cNvPr>
              <p:cNvSpPr/>
              <p:nvPr/>
            </p:nvSpPr>
            <p:spPr>
              <a:xfrm>
                <a:off x="-1317205" y="4133589"/>
                <a:ext cx="415664"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1A9E9D2D-108B-984F-E2FD-805FF0FAADE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311" y="4189857"/>
                <a:ext cx="303126" cy="463463"/>
              </a:xfrm>
              <a:prstGeom prst="rect">
                <a:avLst/>
              </a:prstGeom>
            </p:spPr>
          </p:pic>
        </p:grpSp>
      </p:grpSp>
      <p:sp>
        <p:nvSpPr>
          <p:cNvPr id="28" name="Abbreviations">
            <a:extLst>
              <a:ext uri="{FF2B5EF4-FFF2-40B4-BE49-F238E27FC236}">
                <a16:creationId xmlns:a16="http://schemas.microsoft.com/office/drawing/2014/main" id="{5DD75FD1-0CAD-7C1E-9EDD-CC4EB135C8B8}"/>
              </a:ext>
            </a:extLst>
          </p:cNvPr>
          <p:cNvSpPr>
            <a:spLocks noGrp="1"/>
          </p:cNvSpPr>
          <p:nvPr>
            <p:ph type="body" sz="quarter" idx="13"/>
          </p:nvPr>
        </p:nvSpPr>
        <p:spPr>
          <a:xfrm>
            <a:off x="1871663" y="6599955"/>
            <a:ext cx="9086850" cy="365125"/>
          </a:xfrm>
        </p:spPr>
        <p:txBody>
          <a:bodyPr/>
          <a:lstStyle/>
          <a:p>
            <a:r>
              <a:rPr lang="en-GB" dirty="0"/>
              <a:t>Abbreviations: 1L, first line; TKI, tyrosine kinase inhibitors</a:t>
            </a:r>
          </a:p>
        </p:txBody>
      </p:sp>
    </p:spTree>
    <p:extLst>
      <p:ext uri="{BB962C8B-B14F-4D97-AF65-F5344CB8AC3E}">
        <p14:creationId xmlns:p14="http://schemas.microsoft.com/office/powerpoint/2010/main" val="417753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fontScale="90000"/>
          </a:bodyPr>
          <a:lstStyle/>
          <a:p>
            <a:r>
              <a:rPr lang="en-GB" dirty="0">
                <a:latin typeface="Arial" panose="020B0604020202020204" pitchFamily="34" charset="0"/>
                <a:cs typeface="Arial" panose="020B0604020202020204" pitchFamily="34" charset="0"/>
              </a:rPr>
              <a:t>Rucaparib for maintenance treatment for advanced ovarian, fallopian tube and peritoneal cancer after response to first-line platinum-based chemotherapy</a:t>
            </a:r>
            <a:endParaRPr lang="en-GB" dirty="0"/>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ü"/>
            </a:pPr>
            <a:r>
              <a:rPr lang="en-GB" sz="2800" b="1"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412903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ATHENA-MONO results – </a:t>
            </a:r>
            <a:r>
              <a:rPr lang="en-GB" dirty="0" err="1"/>
              <a:t>invPFS</a:t>
            </a:r>
            <a:r>
              <a:rPr lang="en-GB" dirty="0"/>
              <a:t> (23 March 2022 data cut)</a:t>
            </a:r>
            <a:br>
              <a:rPr lang="en-GB" dirty="0"/>
            </a:br>
            <a:br>
              <a:rPr lang="en-GB" dirty="0"/>
            </a:br>
            <a:endParaRPr lang="en-GB" dirty="0"/>
          </a:p>
        </p:txBody>
      </p:sp>
      <p:sp>
        <p:nvSpPr>
          <p:cNvPr id="9" name="Text Placeholder 16">
            <a:extLst>
              <a:ext uri="{FF2B5EF4-FFF2-40B4-BE49-F238E27FC236}">
                <a16:creationId xmlns:a16="http://schemas.microsoft.com/office/drawing/2014/main" id="{67D61C9C-7A49-AF03-86B4-3448CD659972}"/>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t>Rucaparib improves PFS compared to placebo (nominally significant in non-</a:t>
            </a:r>
            <a:r>
              <a:rPr lang="en-GB" sz="1900" dirty="0" err="1"/>
              <a:t>tBRCA</a:t>
            </a:r>
            <a:r>
              <a:rPr lang="en-GB" sz="1900" dirty="0"/>
              <a:t>/</a:t>
            </a:r>
            <a:r>
              <a:rPr lang="en-GB" sz="1900" dirty="0" err="1"/>
              <a:t>LOH</a:t>
            </a:r>
            <a:r>
              <a:rPr lang="en-GB" sz="1900" baseline="30000" dirty="0" err="1"/>
              <a:t>low</a:t>
            </a:r>
            <a:r>
              <a:rPr lang="en-GB" sz="1900" dirty="0"/>
              <a:t> subgroup)</a:t>
            </a:r>
          </a:p>
        </p:txBody>
      </p:sp>
      <p:sp>
        <p:nvSpPr>
          <p:cNvPr id="30" name="Rectangle 29" descr="Marker showing slides are confidential ">
            <a:extLst>
              <a:ext uri="{FF2B5EF4-FFF2-40B4-BE49-F238E27FC236}">
                <a16:creationId xmlns:a16="http://schemas.microsoft.com/office/drawing/2014/main" id="{1C99B68C-82EB-9540-F74C-4C44C6DE50C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Box 11">
            <a:extLst>
              <a:ext uri="{FF2B5EF4-FFF2-40B4-BE49-F238E27FC236}">
                <a16:creationId xmlns:a16="http://schemas.microsoft.com/office/drawing/2014/main" id="{0D498A34-4A8B-4410-7115-C6A51B71E3E7}"/>
              </a:ext>
            </a:extLst>
          </p:cNvPr>
          <p:cNvSpPr txBox="1"/>
          <p:nvPr/>
        </p:nvSpPr>
        <p:spPr>
          <a:xfrm>
            <a:off x="327383" y="1164130"/>
            <a:ext cx="5590902" cy="369332"/>
          </a:xfrm>
          <a:prstGeom prst="rect">
            <a:avLst/>
          </a:prstGeom>
          <a:solidFill>
            <a:schemeClr val="accent1"/>
          </a:solidFill>
        </p:spPr>
        <p:txBody>
          <a:bodyPr wrap="square" rtlCol="0">
            <a:spAutoFit/>
          </a:bodyPr>
          <a:lstStyle/>
          <a:p>
            <a:r>
              <a:rPr lang="en-GB" dirty="0">
                <a:solidFill>
                  <a:schemeClr val="bg1"/>
                </a:solidFill>
              </a:rPr>
              <a:t>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high</a:t>
            </a:r>
            <a:r>
              <a:rPr lang="en-GB" dirty="0">
                <a:solidFill>
                  <a:schemeClr val="bg1"/>
                </a:solidFill>
              </a:rPr>
              <a:t> </a:t>
            </a:r>
          </a:p>
        </p:txBody>
      </p:sp>
      <p:pic>
        <p:nvPicPr>
          <p:cNvPr id="20" name="Picture 19" descr="This is a Kaplan-Meir curve for progression-free survival for the non-tBRCA/LOH high subgroup. It shows that rucaparib reduces the risk of progression by 42% compared with placebo.">
            <a:extLst>
              <a:ext uri="{FF2B5EF4-FFF2-40B4-BE49-F238E27FC236}">
                <a16:creationId xmlns:a16="http://schemas.microsoft.com/office/drawing/2014/main" id="{417FC0D1-3329-80DE-75BB-44087D077894}"/>
              </a:ext>
            </a:extLst>
          </p:cNvPr>
          <p:cNvPicPr>
            <a:picLocks noChangeAspect="1"/>
          </p:cNvPicPr>
          <p:nvPr/>
        </p:nvPicPr>
        <p:blipFill rotWithShape="1">
          <a:blip r:embed="rId3"/>
          <a:srcRect b="15386"/>
          <a:stretch/>
        </p:blipFill>
        <p:spPr>
          <a:xfrm>
            <a:off x="78792" y="1675671"/>
            <a:ext cx="5730737" cy="2732851"/>
          </a:xfrm>
          <a:prstGeom prst="rect">
            <a:avLst/>
          </a:prstGeom>
        </p:spPr>
      </p:pic>
      <p:sp>
        <p:nvSpPr>
          <p:cNvPr id="26" name="TextBox 25">
            <a:extLst>
              <a:ext uri="{FF2B5EF4-FFF2-40B4-BE49-F238E27FC236}">
                <a16:creationId xmlns:a16="http://schemas.microsoft.com/office/drawing/2014/main" id="{DAD625F0-A367-6D48-EBF8-B438B0898DFF}"/>
              </a:ext>
            </a:extLst>
          </p:cNvPr>
          <p:cNvSpPr txBox="1"/>
          <p:nvPr/>
        </p:nvSpPr>
        <p:spPr>
          <a:xfrm>
            <a:off x="3352800" y="1646150"/>
            <a:ext cx="2743199" cy="923330"/>
          </a:xfrm>
          <a:prstGeom prst="rect">
            <a:avLst/>
          </a:prstGeom>
          <a:solidFill>
            <a:schemeClr val="bg1"/>
          </a:solidFill>
        </p:spPr>
        <p:txBody>
          <a:bodyPr wrap="square" rtlCol="0">
            <a:spAutoFit/>
          </a:bodyPr>
          <a:lstStyle/>
          <a:p>
            <a:pPr algn="ctr"/>
            <a:r>
              <a:rPr lang="en-GB" dirty="0"/>
              <a:t>HR: </a:t>
            </a:r>
            <a:r>
              <a:rPr lang="pl-PL" dirty="0"/>
              <a:t>0.</a:t>
            </a:r>
            <a:r>
              <a:rPr lang="en-GB" dirty="0"/>
              <a:t>58</a:t>
            </a:r>
            <a:r>
              <a:rPr lang="pl-PL" dirty="0"/>
              <a:t> (95% CI: 0.</a:t>
            </a:r>
            <a:r>
              <a:rPr lang="en-GB" dirty="0"/>
              <a:t>33</a:t>
            </a:r>
            <a:r>
              <a:rPr lang="pl-PL" dirty="0"/>
              <a:t> to </a:t>
            </a:r>
            <a:r>
              <a:rPr lang="en-GB" dirty="0"/>
              <a:t>1.01)</a:t>
            </a:r>
            <a:r>
              <a:rPr lang="pl-PL" dirty="0"/>
              <a:t> </a:t>
            </a:r>
            <a:r>
              <a:rPr lang="en-GB" dirty="0">
                <a:highlight>
                  <a:srgbClr val="000000"/>
                </a:highlight>
              </a:rPr>
              <a:t>*** *** ***</a:t>
            </a:r>
            <a:endParaRPr lang="en-GB" u="sng" dirty="0">
              <a:highlight>
                <a:srgbClr val="00FFFF"/>
              </a:highlight>
            </a:endParaRPr>
          </a:p>
          <a:p>
            <a:pPr algn="ctr"/>
            <a:endParaRPr lang="pl-PL" u="sng" dirty="0">
              <a:highlight>
                <a:srgbClr val="00FFFF"/>
              </a:highlight>
            </a:endParaRPr>
          </a:p>
        </p:txBody>
      </p:sp>
      <p:sp>
        <p:nvSpPr>
          <p:cNvPr id="17" name="TextBox 16">
            <a:extLst>
              <a:ext uri="{FF2B5EF4-FFF2-40B4-BE49-F238E27FC236}">
                <a16:creationId xmlns:a16="http://schemas.microsoft.com/office/drawing/2014/main" id="{17A0C2DE-2112-06B8-263D-31707BB23D0A}"/>
              </a:ext>
              <a:ext uri="{C183D7F6-B498-43B3-948B-1728B52AA6E4}">
                <adec:decorative xmlns:adec="http://schemas.microsoft.com/office/drawing/2017/decorative" val="1"/>
              </a:ext>
            </a:extLst>
          </p:cNvPr>
          <p:cNvSpPr txBox="1"/>
          <p:nvPr/>
        </p:nvSpPr>
        <p:spPr>
          <a:xfrm>
            <a:off x="1468204" y="3030921"/>
            <a:ext cx="1297578" cy="369332"/>
          </a:xfrm>
          <a:prstGeom prst="rect">
            <a:avLst/>
          </a:prstGeom>
          <a:noFill/>
        </p:spPr>
        <p:txBody>
          <a:bodyPr wrap="square" rtlCol="0">
            <a:spAutoFit/>
          </a:bodyPr>
          <a:lstStyle/>
          <a:p>
            <a:r>
              <a:rPr lang="en-GB" dirty="0">
                <a:solidFill>
                  <a:srgbClr val="C00000"/>
                </a:solidFill>
              </a:rPr>
              <a:t>Placebo</a:t>
            </a:r>
          </a:p>
        </p:txBody>
      </p:sp>
      <p:sp>
        <p:nvSpPr>
          <p:cNvPr id="16" name="TextBox 15">
            <a:extLst>
              <a:ext uri="{FF2B5EF4-FFF2-40B4-BE49-F238E27FC236}">
                <a16:creationId xmlns:a16="http://schemas.microsoft.com/office/drawing/2014/main" id="{0DC40613-B9E0-9ED4-3BB1-F4A81691C6FB}"/>
              </a:ext>
              <a:ext uri="{C183D7F6-B498-43B3-948B-1728B52AA6E4}">
                <adec:decorative xmlns:adec="http://schemas.microsoft.com/office/drawing/2017/decorative" val="1"/>
              </a:ext>
            </a:extLst>
          </p:cNvPr>
          <p:cNvSpPr txBox="1"/>
          <p:nvPr/>
        </p:nvSpPr>
        <p:spPr>
          <a:xfrm>
            <a:off x="2295371" y="2185558"/>
            <a:ext cx="1297578" cy="369332"/>
          </a:xfrm>
          <a:prstGeom prst="rect">
            <a:avLst/>
          </a:prstGeom>
          <a:noFill/>
        </p:spPr>
        <p:txBody>
          <a:bodyPr wrap="square" rtlCol="0">
            <a:spAutoFit/>
          </a:bodyPr>
          <a:lstStyle/>
          <a:p>
            <a:r>
              <a:rPr lang="en-GB" dirty="0">
                <a:solidFill>
                  <a:srgbClr val="1E86B1"/>
                </a:solidFill>
              </a:rPr>
              <a:t>Rucaparib</a:t>
            </a:r>
          </a:p>
        </p:txBody>
      </p:sp>
      <p:sp>
        <p:nvSpPr>
          <p:cNvPr id="35" name="TextBox 34">
            <a:extLst>
              <a:ext uri="{FF2B5EF4-FFF2-40B4-BE49-F238E27FC236}">
                <a16:creationId xmlns:a16="http://schemas.microsoft.com/office/drawing/2014/main" id="{03525639-CCB7-D782-F41E-C0047ECD0F9E}"/>
              </a:ext>
            </a:extLst>
          </p:cNvPr>
          <p:cNvSpPr txBox="1"/>
          <p:nvPr/>
        </p:nvSpPr>
        <p:spPr>
          <a:xfrm>
            <a:off x="-113369" y="4179639"/>
            <a:ext cx="1353772" cy="553998"/>
          </a:xfrm>
          <a:prstGeom prst="rect">
            <a:avLst/>
          </a:prstGeom>
          <a:noFill/>
        </p:spPr>
        <p:txBody>
          <a:bodyPr wrap="square" rtlCol="0">
            <a:spAutoFit/>
          </a:bodyPr>
          <a:lstStyle/>
          <a:p>
            <a:pPr algn="ctr"/>
            <a:r>
              <a:rPr lang="en-GB" sz="1200" dirty="0"/>
              <a:t>No. at risk</a:t>
            </a:r>
            <a:endParaRPr lang="en-GB" sz="1200" u="sng" dirty="0">
              <a:highlight>
                <a:srgbClr val="00FFFF"/>
              </a:highlight>
            </a:endParaRPr>
          </a:p>
          <a:p>
            <a:pPr algn="ctr"/>
            <a:endParaRPr lang="pl-PL" u="sng" dirty="0">
              <a:highlight>
                <a:srgbClr val="00FFFF"/>
              </a:highlight>
            </a:endParaRPr>
          </a:p>
        </p:txBody>
      </p:sp>
      <p:sp>
        <p:nvSpPr>
          <p:cNvPr id="37" name="TextBox 36">
            <a:extLst>
              <a:ext uri="{FF2B5EF4-FFF2-40B4-BE49-F238E27FC236}">
                <a16:creationId xmlns:a16="http://schemas.microsoft.com/office/drawing/2014/main" id="{DDC3F512-092C-672A-3FFC-1796DF769FB3}"/>
              </a:ext>
            </a:extLst>
          </p:cNvPr>
          <p:cNvSpPr txBox="1"/>
          <p:nvPr/>
        </p:nvSpPr>
        <p:spPr>
          <a:xfrm>
            <a:off x="-46268" y="4325398"/>
            <a:ext cx="537545" cy="613951"/>
          </a:xfrm>
          <a:prstGeom prst="rect">
            <a:avLst/>
          </a:prstGeom>
          <a:noFill/>
        </p:spPr>
        <p:txBody>
          <a:bodyPr wrap="square" rtlCol="0">
            <a:spAutoFit/>
          </a:bodyPr>
          <a:lstStyle/>
          <a:p>
            <a:pPr algn="r">
              <a:lnSpc>
                <a:spcPct val="150000"/>
              </a:lnSpc>
            </a:pPr>
            <a:r>
              <a:rPr lang="en-GB" sz="1200" dirty="0" err="1"/>
              <a:t>Ruc</a:t>
            </a:r>
            <a:endParaRPr lang="en-GB" sz="1200" dirty="0"/>
          </a:p>
          <a:p>
            <a:pPr algn="r">
              <a:lnSpc>
                <a:spcPct val="150000"/>
              </a:lnSpc>
            </a:pPr>
            <a:r>
              <a:rPr lang="en-GB" sz="1200" dirty="0" err="1"/>
              <a:t>Plac</a:t>
            </a:r>
            <a:endParaRPr lang="en-GB" sz="1200" dirty="0"/>
          </a:p>
        </p:txBody>
      </p:sp>
      <p:graphicFrame>
        <p:nvGraphicFramePr>
          <p:cNvPr id="33" name="Table 31">
            <a:extLst>
              <a:ext uri="{FF2B5EF4-FFF2-40B4-BE49-F238E27FC236}">
                <a16:creationId xmlns:a16="http://schemas.microsoft.com/office/drawing/2014/main" id="{230DBC29-1962-D480-89B6-6779D9885C00}"/>
              </a:ext>
            </a:extLst>
          </p:cNvPr>
          <p:cNvGraphicFramePr>
            <a:graphicFrameLocks noGrp="1"/>
          </p:cNvGraphicFramePr>
          <p:nvPr>
            <p:extLst>
              <p:ext uri="{D42A27DB-BD31-4B8C-83A1-F6EECF244321}">
                <p14:modId xmlns:p14="http://schemas.microsoft.com/office/powerpoint/2010/main" val="3569955051"/>
              </p:ext>
            </p:extLst>
          </p:nvPr>
        </p:nvGraphicFramePr>
        <p:xfrm>
          <a:off x="491277" y="4414061"/>
          <a:ext cx="4623648" cy="504348"/>
        </p:xfrm>
        <a:graphic>
          <a:graphicData uri="http://schemas.openxmlformats.org/drawingml/2006/table">
            <a:tbl>
              <a:tblPr bandRow="1">
                <a:tableStyleId>{5C22544A-7EE6-4342-B048-85BDC9FD1C3A}</a:tableStyleId>
              </a:tblPr>
              <a:tblGrid>
                <a:gridCol w="385304">
                  <a:extLst>
                    <a:ext uri="{9D8B030D-6E8A-4147-A177-3AD203B41FA5}">
                      <a16:colId xmlns:a16="http://schemas.microsoft.com/office/drawing/2014/main" val="3891515194"/>
                    </a:ext>
                  </a:extLst>
                </a:gridCol>
                <a:gridCol w="385304">
                  <a:extLst>
                    <a:ext uri="{9D8B030D-6E8A-4147-A177-3AD203B41FA5}">
                      <a16:colId xmlns:a16="http://schemas.microsoft.com/office/drawing/2014/main" val="2122189829"/>
                    </a:ext>
                  </a:extLst>
                </a:gridCol>
                <a:gridCol w="385304">
                  <a:extLst>
                    <a:ext uri="{9D8B030D-6E8A-4147-A177-3AD203B41FA5}">
                      <a16:colId xmlns:a16="http://schemas.microsoft.com/office/drawing/2014/main" val="473163173"/>
                    </a:ext>
                  </a:extLst>
                </a:gridCol>
                <a:gridCol w="385304">
                  <a:extLst>
                    <a:ext uri="{9D8B030D-6E8A-4147-A177-3AD203B41FA5}">
                      <a16:colId xmlns:a16="http://schemas.microsoft.com/office/drawing/2014/main" val="2844703388"/>
                    </a:ext>
                  </a:extLst>
                </a:gridCol>
                <a:gridCol w="385304">
                  <a:extLst>
                    <a:ext uri="{9D8B030D-6E8A-4147-A177-3AD203B41FA5}">
                      <a16:colId xmlns:a16="http://schemas.microsoft.com/office/drawing/2014/main" val="3272682183"/>
                    </a:ext>
                  </a:extLst>
                </a:gridCol>
                <a:gridCol w="385304">
                  <a:extLst>
                    <a:ext uri="{9D8B030D-6E8A-4147-A177-3AD203B41FA5}">
                      <a16:colId xmlns:a16="http://schemas.microsoft.com/office/drawing/2014/main" val="236891220"/>
                    </a:ext>
                  </a:extLst>
                </a:gridCol>
                <a:gridCol w="385304">
                  <a:extLst>
                    <a:ext uri="{9D8B030D-6E8A-4147-A177-3AD203B41FA5}">
                      <a16:colId xmlns:a16="http://schemas.microsoft.com/office/drawing/2014/main" val="2430642030"/>
                    </a:ext>
                  </a:extLst>
                </a:gridCol>
                <a:gridCol w="385304">
                  <a:extLst>
                    <a:ext uri="{9D8B030D-6E8A-4147-A177-3AD203B41FA5}">
                      <a16:colId xmlns:a16="http://schemas.microsoft.com/office/drawing/2014/main" val="3405554726"/>
                    </a:ext>
                  </a:extLst>
                </a:gridCol>
                <a:gridCol w="385304">
                  <a:extLst>
                    <a:ext uri="{9D8B030D-6E8A-4147-A177-3AD203B41FA5}">
                      <a16:colId xmlns:a16="http://schemas.microsoft.com/office/drawing/2014/main" val="3879283513"/>
                    </a:ext>
                  </a:extLst>
                </a:gridCol>
                <a:gridCol w="385304">
                  <a:extLst>
                    <a:ext uri="{9D8B030D-6E8A-4147-A177-3AD203B41FA5}">
                      <a16:colId xmlns:a16="http://schemas.microsoft.com/office/drawing/2014/main" val="2580210668"/>
                    </a:ext>
                  </a:extLst>
                </a:gridCol>
                <a:gridCol w="385304">
                  <a:extLst>
                    <a:ext uri="{9D8B030D-6E8A-4147-A177-3AD203B41FA5}">
                      <a16:colId xmlns:a16="http://schemas.microsoft.com/office/drawing/2014/main" val="1843628730"/>
                    </a:ext>
                  </a:extLst>
                </a:gridCol>
                <a:gridCol w="385304">
                  <a:extLst>
                    <a:ext uri="{9D8B030D-6E8A-4147-A177-3AD203B41FA5}">
                      <a16:colId xmlns:a16="http://schemas.microsoft.com/office/drawing/2014/main" val="1377340503"/>
                    </a:ext>
                  </a:extLst>
                </a:gridCol>
              </a:tblGrid>
              <a:tr h="252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66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a:t>
                      </a:r>
                    </a:p>
                  </a:txBody>
                  <a:tcPr/>
                </a:tc>
                <a:extLst>
                  <a:ext uri="{0D108BD9-81ED-4DB2-BD59-A6C34878D82A}">
                    <a16:rowId xmlns:a16="http://schemas.microsoft.com/office/drawing/2014/main" val="791005633"/>
                  </a:ext>
                </a:extLst>
              </a:tr>
              <a:tr h="252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0</a:t>
                      </a:r>
                    </a:p>
                  </a:txBody>
                  <a:tcPr/>
                </a:tc>
                <a:extLst>
                  <a:ext uri="{0D108BD9-81ED-4DB2-BD59-A6C34878D82A}">
                    <a16:rowId xmlns:a16="http://schemas.microsoft.com/office/drawing/2014/main" val="2891624817"/>
                  </a:ext>
                </a:extLst>
              </a:tr>
            </a:tbl>
          </a:graphicData>
        </a:graphic>
      </p:graphicFrame>
      <p:graphicFrame>
        <p:nvGraphicFramePr>
          <p:cNvPr id="39" name="Table 38">
            <a:extLst>
              <a:ext uri="{FF2B5EF4-FFF2-40B4-BE49-F238E27FC236}">
                <a16:creationId xmlns:a16="http://schemas.microsoft.com/office/drawing/2014/main" id="{037CF467-8403-9C8A-4838-3D3C0809D6DE}"/>
              </a:ext>
            </a:extLst>
          </p:cNvPr>
          <p:cNvGraphicFramePr>
            <a:graphicFrameLocks noGrp="1"/>
          </p:cNvGraphicFramePr>
          <p:nvPr>
            <p:extLst>
              <p:ext uri="{D42A27DB-BD31-4B8C-83A1-F6EECF244321}">
                <p14:modId xmlns:p14="http://schemas.microsoft.com/office/powerpoint/2010/main" val="617581940"/>
              </p:ext>
            </p:extLst>
          </p:nvPr>
        </p:nvGraphicFramePr>
        <p:xfrm>
          <a:off x="491277" y="5058858"/>
          <a:ext cx="5114926" cy="1097280"/>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1378917308"/>
                    </a:ext>
                  </a:extLst>
                </a:gridCol>
                <a:gridCol w="3448051">
                  <a:extLst>
                    <a:ext uri="{9D8B030D-6E8A-4147-A177-3AD203B41FA5}">
                      <a16:colId xmlns:a16="http://schemas.microsoft.com/office/drawing/2014/main" val="3056551951"/>
                    </a:ext>
                  </a:extLst>
                </a:gridCol>
              </a:tblGrid>
              <a:tr h="125195">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Median PFS (95% CI) </a:t>
                      </a:r>
                    </a:p>
                  </a:txBody>
                  <a:tcPr/>
                </a:tc>
                <a:extLst>
                  <a:ext uri="{0D108BD9-81ED-4DB2-BD59-A6C34878D82A}">
                    <a16:rowId xmlns:a16="http://schemas.microsoft.com/office/drawing/2014/main" val="3705872478"/>
                  </a:ext>
                </a:extLst>
              </a:tr>
              <a:tr h="125195">
                <a:tc>
                  <a:txBody>
                    <a:bodyPr/>
                    <a:lstStyle/>
                    <a:p>
                      <a:r>
                        <a:rPr lang="en-GB" dirty="0"/>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20.3 months (13.4 to 31.1)</a:t>
                      </a:r>
                    </a:p>
                  </a:txBody>
                  <a:tcPr/>
                </a:tc>
                <a:extLst>
                  <a:ext uri="{0D108BD9-81ED-4DB2-BD59-A6C34878D82A}">
                    <a16:rowId xmlns:a16="http://schemas.microsoft.com/office/drawing/2014/main" val="3369505106"/>
                  </a:ext>
                </a:extLst>
              </a:tr>
              <a:tr h="125195">
                <a:tc>
                  <a:txBody>
                    <a:bodyPr/>
                    <a:lstStyle/>
                    <a:p>
                      <a:r>
                        <a:rPr lang="en-GB" dirty="0"/>
                        <a:t>Placebo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9.2 months (4.0 to 22.1)</a:t>
                      </a:r>
                    </a:p>
                  </a:txBody>
                  <a:tcPr/>
                </a:tc>
                <a:extLst>
                  <a:ext uri="{0D108BD9-81ED-4DB2-BD59-A6C34878D82A}">
                    <a16:rowId xmlns:a16="http://schemas.microsoft.com/office/drawing/2014/main" val="54203633"/>
                  </a:ext>
                </a:extLst>
              </a:tr>
            </a:tbl>
          </a:graphicData>
        </a:graphic>
      </p:graphicFrame>
      <p:sp>
        <p:nvSpPr>
          <p:cNvPr id="11" name="TextBox 10">
            <a:extLst>
              <a:ext uri="{FF2B5EF4-FFF2-40B4-BE49-F238E27FC236}">
                <a16:creationId xmlns:a16="http://schemas.microsoft.com/office/drawing/2014/main" id="{E7A9220B-63A2-F449-5AD9-1D8F4B1CBA5E}"/>
              </a:ext>
            </a:extLst>
          </p:cNvPr>
          <p:cNvSpPr txBox="1"/>
          <p:nvPr/>
        </p:nvSpPr>
        <p:spPr>
          <a:xfrm>
            <a:off x="6382017" y="1166395"/>
            <a:ext cx="5590902" cy="369332"/>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GB" dirty="0"/>
              <a:t>non-</a:t>
            </a:r>
            <a:r>
              <a:rPr lang="en-GB" dirty="0" err="1"/>
              <a:t>tBRCA</a:t>
            </a:r>
            <a:r>
              <a:rPr lang="en-GB" dirty="0"/>
              <a:t>/</a:t>
            </a:r>
            <a:r>
              <a:rPr lang="en-GB" dirty="0" err="1"/>
              <a:t>LOH</a:t>
            </a:r>
            <a:r>
              <a:rPr lang="en-GB" baseline="30000" dirty="0" err="1"/>
              <a:t>low</a:t>
            </a:r>
            <a:endParaRPr lang="en-GB" baseline="30000" dirty="0"/>
          </a:p>
        </p:txBody>
      </p:sp>
      <p:pic>
        <p:nvPicPr>
          <p:cNvPr id="22" name="Picture 21" descr="This is a Kaplan-Meir curve for progression-free survival for the non-tBRCA/LOH low subgroup. It shows that rucaparib reduces the risk of progression by 35% compared with placebo.">
            <a:extLst>
              <a:ext uri="{FF2B5EF4-FFF2-40B4-BE49-F238E27FC236}">
                <a16:creationId xmlns:a16="http://schemas.microsoft.com/office/drawing/2014/main" id="{8BD4E839-4A20-ECAE-9E40-9487D8A3F557}"/>
              </a:ext>
            </a:extLst>
          </p:cNvPr>
          <p:cNvPicPr>
            <a:picLocks noChangeAspect="1"/>
          </p:cNvPicPr>
          <p:nvPr/>
        </p:nvPicPr>
        <p:blipFill rotWithShape="1">
          <a:blip r:embed="rId4"/>
          <a:srcRect b="15214"/>
          <a:stretch/>
        </p:blipFill>
        <p:spPr>
          <a:xfrm>
            <a:off x="6095999" y="1675671"/>
            <a:ext cx="5730737" cy="2738390"/>
          </a:xfrm>
          <a:prstGeom prst="rect">
            <a:avLst/>
          </a:prstGeom>
        </p:spPr>
      </p:pic>
      <p:sp>
        <p:nvSpPr>
          <p:cNvPr id="29" name="TextBox 28">
            <a:extLst>
              <a:ext uri="{FF2B5EF4-FFF2-40B4-BE49-F238E27FC236}">
                <a16:creationId xmlns:a16="http://schemas.microsoft.com/office/drawing/2014/main" id="{5F8E8347-A453-C7EB-E670-BBE4B46D71EB}"/>
              </a:ext>
            </a:extLst>
          </p:cNvPr>
          <p:cNvSpPr txBox="1"/>
          <p:nvPr/>
        </p:nvSpPr>
        <p:spPr>
          <a:xfrm>
            <a:off x="9229720" y="1599960"/>
            <a:ext cx="2743199" cy="923330"/>
          </a:xfrm>
          <a:prstGeom prst="rect">
            <a:avLst/>
          </a:prstGeom>
          <a:solidFill>
            <a:schemeClr val="bg1"/>
          </a:solidFill>
        </p:spPr>
        <p:txBody>
          <a:bodyPr wrap="square" rtlCol="0">
            <a:spAutoFit/>
          </a:bodyPr>
          <a:lstStyle/>
          <a:p>
            <a:pPr algn="ctr"/>
            <a:r>
              <a:rPr lang="en-GB" dirty="0"/>
              <a:t>HR: </a:t>
            </a:r>
            <a:r>
              <a:rPr lang="pl-PL" dirty="0"/>
              <a:t>0.</a:t>
            </a:r>
            <a:r>
              <a:rPr lang="en-GB" dirty="0"/>
              <a:t>65</a:t>
            </a:r>
            <a:r>
              <a:rPr lang="pl-PL" dirty="0"/>
              <a:t> (95% CI: 0.</a:t>
            </a:r>
            <a:r>
              <a:rPr lang="en-GB" dirty="0"/>
              <a:t>45</a:t>
            </a:r>
            <a:r>
              <a:rPr lang="pl-PL" dirty="0"/>
              <a:t> to </a:t>
            </a:r>
            <a:r>
              <a:rPr lang="en-GB" dirty="0"/>
              <a:t>0.95)</a:t>
            </a:r>
            <a:r>
              <a:rPr lang="pl-PL" dirty="0"/>
              <a:t> </a:t>
            </a:r>
            <a:r>
              <a:rPr lang="en-GB" dirty="0">
                <a:highlight>
                  <a:srgbClr val="000000"/>
                </a:highlight>
              </a:rPr>
              <a:t>*** *** ***</a:t>
            </a:r>
            <a:endParaRPr lang="en-GB" u="sng" dirty="0">
              <a:highlight>
                <a:srgbClr val="00FFFF"/>
              </a:highlight>
            </a:endParaRPr>
          </a:p>
          <a:p>
            <a:pPr algn="ctr"/>
            <a:endParaRPr lang="pl-PL" u="sng" dirty="0">
              <a:highlight>
                <a:srgbClr val="00FFFF"/>
              </a:highlight>
            </a:endParaRPr>
          </a:p>
        </p:txBody>
      </p:sp>
      <p:sp>
        <p:nvSpPr>
          <p:cNvPr id="25" name="TextBox 24">
            <a:extLst>
              <a:ext uri="{FF2B5EF4-FFF2-40B4-BE49-F238E27FC236}">
                <a16:creationId xmlns:a16="http://schemas.microsoft.com/office/drawing/2014/main" id="{C760FC52-93D1-FBA6-37D9-3D7993E06755}"/>
              </a:ext>
              <a:ext uri="{C183D7F6-B498-43B3-948B-1728B52AA6E4}">
                <adec:decorative xmlns:adec="http://schemas.microsoft.com/office/drawing/2017/decorative" val="1"/>
              </a:ext>
            </a:extLst>
          </p:cNvPr>
          <p:cNvSpPr txBox="1"/>
          <p:nvPr/>
        </p:nvSpPr>
        <p:spPr>
          <a:xfrm>
            <a:off x="7852067" y="3153037"/>
            <a:ext cx="1297578" cy="369332"/>
          </a:xfrm>
          <a:prstGeom prst="rect">
            <a:avLst/>
          </a:prstGeom>
          <a:noFill/>
        </p:spPr>
        <p:txBody>
          <a:bodyPr wrap="square" rtlCol="0">
            <a:spAutoFit/>
          </a:bodyPr>
          <a:lstStyle/>
          <a:p>
            <a:r>
              <a:rPr lang="en-GB" dirty="0">
                <a:solidFill>
                  <a:srgbClr val="C00000"/>
                </a:solidFill>
              </a:rPr>
              <a:t>Placebo</a:t>
            </a:r>
          </a:p>
        </p:txBody>
      </p:sp>
      <p:sp>
        <p:nvSpPr>
          <p:cNvPr id="23" name="TextBox 22">
            <a:extLst>
              <a:ext uri="{FF2B5EF4-FFF2-40B4-BE49-F238E27FC236}">
                <a16:creationId xmlns:a16="http://schemas.microsoft.com/office/drawing/2014/main" id="{4D160868-9DBA-34AB-1493-580DD56E35B3}"/>
              </a:ext>
              <a:ext uri="{C183D7F6-B498-43B3-948B-1728B52AA6E4}">
                <adec:decorative xmlns:adec="http://schemas.microsoft.com/office/drawing/2017/decorative" val="1"/>
              </a:ext>
            </a:extLst>
          </p:cNvPr>
          <p:cNvSpPr txBox="1"/>
          <p:nvPr/>
        </p:nvSpPr>
        <p:spPr>
          <a:xfrm>
            <a:off x="8200871" y="2299603"/>
            <a:ext cx="1297578" cy="369332"/>
          </a:xfrm>
          <a:prstGeom prst="rect">
            <a:avLst/>
          </a:prstGeom>
          <a:noFill/>
        </p:spPr>
        <p:txBody>
          <a:bodyPr wrap="square" rtlCol="0">
            <a:spAutoFit/>
          </a:bodyPr>
          <a:lstStyle/>
          <a:p>
            <a:r>
              <a:rPr lang="en-GB" dirty="0">
                <a:solidFill>
                  <a:srgbClr val="1E86B1"/>
                </a:solidFill>
              </a:rPr>
              <a:t>Rucaparib</a:t>
            </a:r>
          </a:p>
        </p:txBody>
      </p:sp>
      <p:sp>
        <p:nvSpPr>
          <p:cNvPr id="36" name="TextBox 35">
            <a:extLst>
              <a:ext uri="{FF2B5EF4-FFF2-40B4-BE49-F238E27FC236}">
                <a16:creationId xmlns:a16="http://schemas.microsoft.com/office/drawing/2014/main" id="{9E5CDB19-C89D-0CF5-86B3-5F66E6AA6171}"/>
              </a:ext>
            </a:extLst>
          </p:cNvPr>
          <p:cNvSpPr txBox="1"/>
          <p:nvPr/>
        </p:nvSpPr>
        <p:spPr>
          <a:xfrm>
            <a:off x="5809529" y="4161044"/>
            <a:ext cx="1353772" cy="553998"/>
          </a:xfrm>
          <a:prstGeom prst="rect">
            <a:avLst/>
          </a:prstGeom>
          <a:noFill/>
        </p:spPr>
        <p:txBody>
          <a:bodyPr wrap="square" rtlCol="0">
            <a:spAutoFit/>
          </a:bodyPr>
          <a:lstStyle/>
          <a:p>
            <a:pPr algn="ctr"/>
            <a:r>
              <a:rPr lang="en-GB" sz="1200" dirty="0"/>
              <a:t>No. at risk</a:t>
            </a:r>
            <a:endParaRPr lang="en-GB" sz="1200" u="sng" dirty="0">
              <a:highlight>
                <a:srgbClr val="00FFFF"/>
              </a:highlight>
            </a:endParaRPr>
          </a:p>
          <a:p>
            <a:pPr algn="ctr"/>
            <a:endParaRPr lang="pl-PL" u="sng" dirty="0">
              <a:highlight>
                <a:srgbClr val="00FFFF"/>
              </a:highlight>
            </a:endParaRPr>
          </a:p>
        </p:txBody>
      </p:sp>
      <p:sp>
        <p:nvSpPr>
          <p:cNvPr id="38" name="TextBox 37">
            <a:extLst>
              <a:ext uri="{FF2B5EF4-FFF2-40B4-BE49-F238E27FC236}">
                <a16:creationId xmlns:a16="http://schemas.microsoft.com/office/drawing/2014/main" id="{B09A3D15-67ED-798C-7759-50AA2A7F6E69}"/>
              </a:ext>
            </a:extLst>
          </p:cNvPr>
          <p:cNvSpPr txBox="1"/>
          <p:nvPr/>
        </p:nvSpPr>
        <p:spPr>
          <a:xfrm>
            <a:off x="5922056" y="4315873"/>
            <a:ext cx="537545" cy="613951"/>
          </a:xfrm>
          <a:prstGeom prst="rect">
            <a:avLst/>
          </a:prstGeom>
          <a:noFill/>
        </p:spPr>
        <p:txBody>
          <a:bodyPr wrap="square" rtlCol="0">
            <a:spAutoFit/>
          </a:bodyPr>
          <a:lstStyle/>
          <a:p>
            <a:pPr algn="r">
              <a:lnSpc>
                <a:spcPct val="150000"/>
              </a:lnSpc>
            </a:pPr>
            <a:r>
              <a:rPr lang="en-GB" sz="1200" dirty="0" err="1"/>
              <a:t>Ruc</a:t>
            </a:r>
            <a:endParaRPr lang="en-GB" sz="1200" dirty="0"/>
          </a:p>
          <a:p>
            <a:pPr algn="r">
              <a:lnSpc>
                <a:spcPct val="150000"/>
              </a:lnSpc>
            </a:pPr>
            <a:r>
              <a:rPr lang="en-GB" sz="1200" dirty="0" err="1"/>
              <a:t>Plac</a:t>
            </a:r>
            <a:endParaRPr lang="en-GB" sz="1200" dirty="0"/>
          </a:p>
        </p:txBody>
      </p:sp>
      <p:graphicFrame>
        <p:nvGraphicFramePr>
          <p:cNvPr id="34" name="Table 31">
            <a:extLst>
              <a:ext uri="{FF2B5EF4-FFF2-40B4-BE49-F238E27FC236}">
                <a16:creationId xmlns:a16="http://schemas.microsoft.com/office/drawing/2014/main" id="{C0C9FB02-CAF0-0DA9-A1BC-4092D0BB86CF}"/>
              </a:ext>
            </a:extLst>
          </p:cNvPr>
          <p:cNvGraphicFramePr>
            <a:graphicFrameLocks noGrp="1"/>
          </p:cNvGraphicFramePr>
          <p:nvPr>
            <p:extLst>
              <p:ext uri="{D42A27DB-BD31-4B8C-83A1-F6EECF244321}">
                <p14:modId xmlns:p14="http://schemas.microsoft.com/office/powerpoint/2010/main" val="3616375457"/>
              </p:ext>
            </p:extLst>
          </p:nvPr>
        </p:nvGraphicFramePr>
        <p:xfrm>
          <a:off x="6458180" y="4408522"/>
          <a:ext cx="4763910" cy="509886"/>
        </p:xfrm>
        <a:graphic>
          <a:graphicData uri="http://schemas.openxmlformats.org/drawingml/2006/table">
            <a:tbl>
              <a:tblPr bandRow="1">
                <a:tableStyleId>{5C22544A-7EE6-4342-B048-85BDC9FD1C3A}</a:tableStyleId>
              </a:tblPr>
              <a:tblGrid>
                <a:gridCol w="409308">
                  <a:extLst>
                    <a:ext uri="{9D8B030D-6E8A-4147-A177-3AD203B41FA5}">
                      <a16:colId xmlns:a16="http://schemas.microsoft.com/office/drawing/2014/main" val="3891515194"/>
                    </a:ext>
                  </a:extLst>
                </a:gridCol>
                <a:gridCol w="428625">
                  <a:extLst>
                    <a:ext uri="{9D8B030D-6E8A-4147-A177-3AD203B41FA5}">
                      <a16:colId xmlns:a16="http://schemas.microsoft.com/office/drawing/2014/main" val="2122189829"/>
                    </a:ext>
                  </a:extLst>
                </a:gridCol>
                <a:gridCol w="400050">
                  <a:extLst>
                    <a:ext uri="{9D8B030D-6E8A-4147-A177-3AD203B41FA5}">
                      <a16:colId xmlns:a16="http://schemas.microsoft.com/office/drawing/2014/main" val="473163173"/>
                    </a:ext>
                  </a:extLst>
                </a:gridCol>
                <a:gridCol w="409575">
                  <a:extLst>
                    <a:ext uri="{9D8B030D-6E8A-4147-A177-3AD203B41FA5}">
                      <a16:colId xmlns:a16="http://schemas.microsoft.com/office/drawing/2014/main" val="2844703388"/>
                    </a:ext>
                  </a:extLst>
                </a:gridCol>
                <a:gridCol w="361950">
                  <a:extLst>
                    <a:ext uri="{9D8B030D-6E8A-4147-A177-3AD203B41FA5}">
                      <a16:colId xmlns:a16="http://schemas.microsoft.com/office/drawing/2014/main" val="3272682183"/>
                    </a:ext>
                  </a:extLst>
                </a:gridCol>
                <a:gridCol w="364668">
                  <a:extLst>
                    <a:ext uri="{9D8B030D-6E8A-4147-A177-3AD203B41FA5}">
                      <a16:colId xmlns:a16="http://schemas.microsoft.com/office/drawing/2014/main" val="236891220"/>
                    </a:ext>
                  </a:extLst>
                </a:gridCol>
                <a:gridCol w="398289">
                  <a:extLst>
                    <a:ext uri="{9D8B030D-6E8A-4147-A177-3AD203B41FA5}">
                      <a16:colId xmlns:a16="http://schemas.microsoft.com/office/drawing/2014/main" val="2430642030"/>
                    </a:ext>
                  </a:extLst>
                </a:gridCol>
                <a:gridCol w="398289">
                  <a:extLst>
                    <a:ext uri="{9D8B030D-6E8A-4147-A177-3AD203B41FA5}">
                      <a16:colId xmlns:a16="http://schemas.microsoft.com/office/drawing/2014/main" val="3405554726"/>
                    </a:ext>
                  </a:extLst>
                </a:gridCol>
                <a:gridCol w="398289">
                  <a:extLst>
                    <a:ext uri="{9D8B030D-6E8A-4147-A177-3AD203B41FA5}">
                      <a16:colId xmlns:a16="http://schemas.microsoft.com/office/drawing/2014/main" val="3879283513"/>
                    </a:ext>
                  </a:extLst>
                </a:gridCol>
                <a:gridCol w="398289">
                  <a:extLst>
                    <a:ext uri="{9D8B030D-6E8A-4147-A177-3AD203B41FA5}">
                      <a16:colId xmlns:a16="http://schemas.microsoft.com/office/drawing/2014/main" val="2580210668"/>
                    </a:ext>
                  </a:extLst>
                </a:gridCol>
                <a:gridCol w="398289">
                  <a:extLst>
                    <a:ext uri="{9D8B030D-6E8A-4147-A177-3AD203B41FA5}">
                      <a16:colId xmlns:a16="http://schemas.microsoft.com/office/drawing/2014/main" val="1843628730"/>
                    </a:ext>
                  </a:extLst>
                </a:gridCol>
                <a:gridCol w="398289">
                  <a:extLst>
                    <a:ext uri="{9D8B030D-6E8A-4147-A177-3AD203B41FA5}">
                      <a16:colId xmlns:a16="http://schemas.microsoft.com/office/drawing/2014/main" val="1377340503"/>
                    </a:ext>
                  </a:extLst>
                </a:gridCol>
              </a:tblGrid>
              <a:tr h="254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a:t>
                      </a:r>
                    </a:p>
                  </a:txBody>
                  <a:tcPr/>
                </a:tc>
                <a:extLst>
                  <a:ext uri="{0D108BD9-81ED-4DB2-BD59-A6C34878D82A}">
                    <a16:rowId xmlns:a16="http://schemas.microsoft.com/office/drawing/2014/main" val="791005633"/>
                  </a:ext>
                </a:extLst>
              </a:tr>
              <a:tr h="254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a:t>
                      </a:r>
                    </a:p>
                  </a:txBody>
                  <a:tcPr/>
                </a:tc>
                <a:extLst>
                  <a:ext uri="{0D108BD9-81ED-4DB2-BD59-A6C34878D82A}">
                    <a16:rowId xmlns:a16="http://schemas.microsoft.com/office/drawing/2014/main" val="2891624817"/>
                  </a:ext>
                </a:extLst>
              </a:tr>
            </a:tbl>
          </a:graphicData>
        </a:graphic>
      </p:graphicFrame>
      <p:graphicFrame>
        <p:nvGraphicFramePr>
          <p:cNvPr id="40" name="Table 39">
            <a:extLst>
              <a:ext uri="{FF2B5EF4-FFF2-40B4-BE49-F238E27FC236}">
                <a16:creationId xmlns:a16="http://schemas.microsoft.com/office/drawing/2014/main" id="{1DD0C959-48B6-3881-9DDF-B183C45F6518}"/>
              </a:ext>
            </a:extLst>
          </p:cNvPr>
          <p:cNvGraphicFramePr>
            <a:graphicFrameLocks noGrp="1"/>
          </p:cNvGraphicFramePr>
          <p:nvPr>
            <p:extLst>
              <p:ext uri="{D42A27DB-BD31-4B8C-83A1-F6EECF244321}">
                <p14:modId xmlns:p14="http://schemas.microsoft.com/office/powerpoint/2010/main" val="686432362"/>
              </p:ext>
            </p:extLst>
          </p:nvPr>
        </p:nvGraphicFramePr>
        <p:xfrm>
          <a:off x="6458180" y="5058858"/>
          <a:ext cx="5114926" cy="1097280"/>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1378917308"/>
                    </a:ext>
                  </a:extLst>
                </a:gridCol>
                <a:gridCol w="3448051">
                  <a:extLst>
                    <a:ext uri="{9D8B030D-6E8A-4147-A177-3AD203B41FA5}">
                      <a16:colId xmlns:a16="http://schemas.microsoft.com/office/drawing/2014/main" val="3056551951"/>
                    </a:ext>
                  </a:extLst>
                </a:gridCol>
              </a:tblGrid>
              <a:tr h="125195">
                <a:tc>
                  <a:txBody>
                    <a:bodyPr/>
                    <a:lstStyle/>
                    <a:p>
                      <a:endParaRPr lang="en-GB"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Median PFS (95% CI) </a:t>
                      </a:r>
                    </a:p>
                  </a:txBody>
                  <a:tcPr/>
                </a:tc>
                <a:extLst>
                  <a:ext uri="{0D108BD9-81ED-4DB2-BD59-A6C34878D82A}">
                    <a16:rowId xmlns:a16="http://schemas.microsoft.com/office/drawing/2014/main" val="3705872478"/>
                  </a:ext>
                </a:extLst>
              </a:tr>
              <a:tr h="125195">
                <a:tc>
                  <a:txBody>
                    <a:bodyPr/>
                    <a:lstStyle/>
                    <a:p>
                      <a:r>
                        <a:rPr lang="en-GB" dirty="0"/>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12.1 months (11.1 to 17.7)</a:t>
                      </a:r>
                    </a:p>
                  </a:txBody>
                  <a:tcPr/>
                </a:tc>
                <a:extLst>
                  <a:ext uri="{0D108BD9-81ED-4DB2-BD59-A6C34878D82A}">
                    <a16:rowId xmlns:a16="http://schemas.microsoft.com/office/drawing/2014/main" val="3369505106"/>
                  </a:ext>
                </a:extLst>
              </a:tr>
              <a:tr h="125195">
                <a:tc>
                  <a:txBody>
                    <a:bodyPr/>
                    <a:lstStyle/>
                    <a:p>
                      <a:r>
                        <a:rPr lang="en-GB" dirty="0"/>
                        <a:t>Placebo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 months (4.0 to 12.2)</a:t>
                      </a:r>
                    </a:p>
                  </a:txBody>
                  <a:tcPr/>
                </a:tc>
                <a:extLst>
                  <a:ext uri="{0D108BD9-81ED-4DB2-BD59-A6C34878D82A}">
                    <a16:rowId xmlns:a16="http://schemas.microsoft.com/office/drawing/2014/main" val="54203633"/>
                  </a:ext>
                </a:extLst>
              </a:tr>
            </a:tbl>
          </a:graphicData>
        </a:graphic>
      </p:graphicFrame>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228354"/>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BRCA, breast cancer gene; CI, confidence interval; HR, hazard ratio; </a:t>
            </a:r>
            <a:r>
              <a:rPr lang="en-GB" dirty="0" err="1"/>
              <a:t>invPFS</a:t>
            </a:r>
            <a:r>
              <a:rPr lang="en-GB" dirty="0"/>
              <a:t>, investigator-assessed progression-free survival; ITT, intention to treat; LOH, loss of heterozygosity; PFS, progression-free survival; </a:t>
            </a:r>
            <a:r>
              <a:rPr lang="en-GB" dirty="0" err="1"/>
              <a:t>plac</a:t>
            </a:r>
            <a:r>
              <a:rPr lang="en-GB" dirty="0"/>
              <a:t>, placebo; </a:t>
            </a:r>
            <a:r>
              <a:rPr lang="en-GB" dirty="0" err="1"/>
              <a:t>ruc</a:t>
            </a:r>
            <a:r>
              <a:rPr lang="en-GB" dirty="0"/>
              <a:t>, rucaparib; </a:t>
            </a:r>
            <a:r>
              <a:rPr lang="en-GB" dirty="0" err="1"/>
              <a:t>tBRCA</a:t>
            </a:r>
            <a:r>
              <a:rPr lang="en-GB" dirty="0"/>
              <a:t>, tumour BRCA mutation</a:t>
            </a:r>
          </a:p>
          <a:p>
            <a:endParaRPr lang="en-GB" dirty="0"/>
          </a:p>
        </p:txBody>
      </p:sp>
      <p:sp>
        <p:nvSpPr>
          <p:cNvPr id="2" name="TextBox 1">
            <a:extLst>
              <a:ext uri="{FF2B5EF4-FFF2-40B4-BE49-F238E27FC236}">
                <a16:creationId xmlns:a16="http://schemas.microsoft.com/office/drawing/2014/main" id="{A6F0F42B-A79A-F349-11DA-7098CF6FA0B3}"/>
              </a:ext>
            </a:extLst>
          </p:cNvPr>
          <p:cNvSpPr txBox="1"/>
          <p:nvPr/>
        </p:nvSpPr>
        <p:spPr>
          <a:xfrm>
            <a:off x="6893961" y="-28130"/>
            <a:ext cx="5349410" cy="369332"/>
          </a:xfrm>
          <a:prstGeom prst="rect">
            <a:avLst/>
          </a:prstGeom>
          <a:noFill/>
        </p:spPr>
        <p:txBody>
          <a:bodyPr wrap="square" rtlCol="0">
            <a:spAutoFit/>
          </a:bodyPr>
          <a:lstStyle/>
          <a:p>
            <a:r>
              <a:rPr lang="en-GB" dirty="0"/>
              <a:t>See appendix – </a:t>
            </a:r>
            <a:r>
              <a:rPr lang="en-GB" dirty="0">
                <a:hlinkClick r:id="rId5" action="ppaction://hlinksldjump"/>
              </a:rPr>
              <a:t>key clinical trials</a:t>
            </a:r>
            <a:r>
              <a:rPr lang="en-GB" dirty="0"/>
              <a:t> and </a:t>
            </a:r>
            <a:r>
              <a:rPr lang="en-GB" dirty="0">
                <a:hlinkClick r:id="rId6" action="ppaction://hlinksldjump"/>
              </a:rPr>
              <a:t>ITT results</a:t>
            </a:r>
            <a:endParaRPr lang="en-GB" dirty="0"/>
          </a:p>
        </p:txBody>
      </p:sp>
    </p:spTree>
    <p:extLst>
      <p:ext uri="{BB962C8B-B14F-4D97-AF65-F5344CB8AC3E}">
        <p14:creationId xmlns:p14="http://schemas.microsoft.com/office/powerpoint/2010/main" val="188785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E8AB79-6688-F15C-EBD0-BA92339FD639}"/>
              </a:ext>
            </a:extLst>
          </p:cNvPr>
          <p:cNvSpPr/>
          <p:nvPr/>
        </p:nvSpPr>
        <p:spPr>
          <a:xfrm>
            <a:off x="6393878" y="1560646"/>
            <a:ext cx="5515879" cy="271125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81A01B6-BB9F-39EC-60FD-8BECC4CFCA69}"/>
              </a:ext>
            </a:extLst>
          </p:cNvPr>
          <p:cNvSpPr/>
          <p:nvPr/>
        </p:nvSpPr>
        <p:spPr>
          <a:xfrm>
            <a:off x="327383" y="1535727"/>
            <a:ext cx="5515879" cy="271125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ATHENA-MONO results – OS (9 March 2023 ad-hoc analysis)</a:t>
            </a:r>
            <a:br>
              <a:rPr lang="en-GB" dirty="0"/>
            </a:br>
            <a:br>
              <a:rPr lang="en-GB" dirty="0"/>
            </a:br>
            <a:endParaRPr lang="en-GB" dirty="0"/>
          </a:p>
        </p:txBody>
      </p:sp>
      <p:sp>
        <p:nvSpPr>
          <p:cNvPr id="9" name="Text Placeholder 16">
            <a:extLst>
              <a:ext uri="{FF2B5EF4-FFF2-40B4-BE49-F238E27FC236}">
                <a16:creationId xmlns:a16="http://schemas.microsoft.com/office/drawing/2014/main" id="{67D61C9C-7A49-AF03-86B4-3448CD659972}"/>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 statistically significant differences between treatments but data are immature</a:t>
            </a:r>
          </a:p>
        </p:txBody>
      </p:sp>
      <p:sp>
        <p:nvSpPr>
          <p:cNvPr id="30" name="Rectangle 29" descr="Marker showing slides are confidential ">
            <a:extLst>
              <a:ext uri="{FF2B5EF4-FFF2-40B4-BE49-F238E27FC236}">
                <a16:creationId xmlns:a16="http://schemas.microsoft.com/office/drawing/2014/main" id="{1C99B68C-82EB-9540-F74C-4C44C6DE50C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Box 11">
            <a:extLst>
              <a:ext uri="{FF2B5EF4-FFF2-40B4-BE49-F238E27FC236}">
                <a16:creationId xmlns:a16="http://schemas.microsoft.com/office/drawing/2014/main" id="{0D498A34-4A8B-4410-7115-C6A51B71E3E7}"/>
              </a:ext>
            </a:extLst>
          </p:cNvPr>
          <p:cNvSpPr txBox="1"/>
          <p:nvPr/>
        </p:nvSpPr>
        <p:spPr>
          <a:xfrm>
            <a:off x="327383" y="1164130"/>
            <a:ext cx="5590902" cy="369332"/>
          </a:xfrm>
          <a:prstGeom prst="rect">
            <a:avLst/>
          </a:prstGeom>
          <a:solidFill>
            <a:schemeClr val="accent1"/>
          </a:solidFill>
        </p:spPr>
        <p:txBody>
          <a:bodyPr wrap="square" rtlCol="0">
            <a:spAutoFit/>
          </a:bodyPr>
          <a:lstStyle/>
          <a:p>
            <a:r>
              <a:rPr lang="en-GB" dirty="0">
                <a:solidFill>
                  <a:schemeClr val="bg1"/>
                </a:solidFill>
              </a:rPr>
              <a:t>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high</a:t>
            </a:r>
            <a:r>
              <a:rPr lang="en-GB" dirty="0">
                <a:solidFill>
                  <a:schemeClr val="bg1"/>
                </a:solidFill>
              </a:rPr>
              <a:t> </a:t>
            </a:r>
          </a:p>
        </p:txBody>
      </p:sp>
      <p:sp>
        <p:nvSpPr>
          <p:cNvPr id="26" name="TextBox 25">
            <a:extLst>
              <a:ext uri="{FF2B5EF4-FFF2-40B4-BE49-F238E27FC236}">
                <a16:creationId xmlns:a16="http://schemas.microsoft.com/office/drawing/2014/main" id="{DAD625F0-A367-6D48-EBF8-B438B0898DFF}"/>
              </a:ext>
            </a:extLst>
          </p:cNvPr>
          <p:cNvSpPr txBox="1"/>
          <p:nvPr/>
        </p:nvSpPr>
        <p:spPr>
          <a:xfrm>
            <a:off x="1205499" y="2867965"/>
            <a:ext cx="2743199" cy="646331"/>
          </a:xfrm>
          <a:prstGeom prst="rect">
            <a:avLst/>
          </a:prstGeom>
          <a:solidFill>
            <a:schemeClr val="bg1"/>
          </a:solidFill>
        </p:spPr>
        <p:txBody>
          <a:bodyPr wrap="square" rtlCol="0">
            <a:spAutoFit/>
          </a:bodyPr>
          <a:lstStyle/>
          <a:p>
            <a:pPr algn="ctr"/>
            <a:r>
              <a:rPr lang="en-GB" dirty="0"/>
              <a:t>HR: </a:t>
            </a:r>
            <a:r>
              <a:rPr lang="pl-PL" dirty="0"/>
              <a:t>0.</a:t>
            </a:r>
            <a:r>
              <a:rPr lang="en-GB" dirty="0"/>
              <a:t>61</a:t>
            </a:r>
            <a:r>
              <a:rPr lang="pl-PL" dirty="0"/>
              <a:t> (95% CI: 0.</a:t>
            </a:r>
            <a:r>
              <a:rPr lang="en-GB" dirty="0"/>
              <a:t>29</a:t>
            </a:r>
            <a:r>
              <a:rPr lang="pl-PL" dirty="0"/>
              <a:t> to </a:t>
            </a:r>
            <a:r>
              <a:rPr lang="en-GB" dirty="0"/>
              <a:t>1.30)</a:t>
            </a:r>
            <a:r>
              <a:rPr lang="pl-PL" dirty="0"/>
              <a:t> p</a:t>
            </a:r>
            <a:r>
              <a:rPr lang="en-GB" dirty="0"/>
              <a:t>=0.2019</a:t>
            </a:r>
            <a:endParaRPr lang="pl-PL" u="sng" dirty="0">
              <a:highlight>
                <a:srgbClr val="00FFFF"/>
              </a:highlight>
            </a:endParaRPr>
          </a:p>
        </p:txBody>
      </p:sp>
      <p:sp>
        <p:nvSpPr>
          <p:cNvPr id="35" name="TextBox 34">
            <a:extLst>
              <a:ext uri="{FF2B5EF4-FFF2-40B4-BE49-F238E27FC236}">
                <a16:creationId xmlns:a16="http://schemas.microsoft.com/office/drawing/2014/main" id="{03525639-CCB7-D782-F41E-C0047ECD0F9E}"/>
              </a:ext>
            </a:extLst>
          </p:cNvPr>
          <p:cNvSpPr txBox="1"/>
          <p:nvPr/>
        </p:nvSpPr>
        <p:spPr>
          <a:xfrm>
            <a:off x="40741" y="4179639"/>
            <a:ext cx="1353772" cy="276999"/>
          </a:xfrm>
          <a:prstGeom prst="rect">
            <a:avLst/>
          </a:prstGeom>
          <a:noFill/>
        </p:spPr>
        <p:txBody>
          <a:bodyPr wrap="square" rtlCol="0">
            <a:spAutoFit/>
          </a:bodyPr>
          <a:lstStyle/>
          <a:p>
            <a:pPr algn="ctr"/>
            <a:r>
              <a:rPr lang="en-GB" sz="1200" dirty="0"/>
              <a:t>No. at risk</a:t>
            </a:r>
            <a:endParaRPr lang="en-GB" sz="1200" u="sng" dirty="0">
              <a:highlight>
                <a:srgbClr val="00FFFF"/>
              </a:highlight>
            </a:endParaRPr>
          </a:p>
        </p:txBody>
      </p:sp>
      <p:sp>
        <p:nvSpPr>
          <p:cNvPr id="37" name="TextBox 36">
            <a:extLst>
              <a:ext uri="{FF2B5EF4-FFF2-40B4-BE49-F238E27FC236}">
                <a16:creationId xmlns:a16="http://schemas.microsoft.com/office/drawing/2014/main" id="{DDC3F512-092C-672A-3FFC-1796DF769FB3}"/>
              </a:ext>
            </a:extLst>
          </p:cNvPr>
          <p:cNvSpPr txBox="1"/>
          <p:nvPr/>
        </p:nvSpPr>
        <p:spPr>
          <a:xfrm>
            <a:off x="107842" y="4325398"/>
            <a:ext cx="537545" cy="613951"/>
          </a:xfrm>
          <a:prstGeom prst="rect">
            <a:avLst/>
          </a:prstGeom>
          <a:noFill/>
        </p:spPr>
        <p:txBody>
          <a:bodyPr wrap="square" rtlCol="0">
            <a:spAutoFit/>
          </a:bodyPr>
          <a:lstStyle/>
          <a:p>
            <a:pPr algn="r">
              <a:lnSpc>
                <a:spcPct val="150000"/>
              </a:lnSpc>
            </a:pPr>
            <a:r>
              <a:rPr lang="en-GB" sz="1200" dirty="0" err="1"/>
              <a:t>Ruc</a:t>
            </a:r>
            <a:endParaRPr lang="en-GB" sz="1200" dirty="0"/>
          </a:p>
          <a:p>
            <a:pPr algn="r">
              <a:lnSpc>
                <a:spcPct val="150000"/>
              </a:lnSpc>
            </a:pPr>
            <a:r>
              <a:rPr lang="en-GB" sz="1200" dirty="0" err="1"/>
              <a:t>Plac</a:t>
            </a:r>
            <a:endParaRPr lang="en-GB" sz="1200" dirty="0"/>
          </a:p>
        </p:txBody>
      </p:sp>
      <p:graphicFrame>
        <p:nvGraphicFramePr>
          <p:cNvPr id="33" name="Table 31">
            <a:extLst>
              <a:ext uri="{FF2B5EF4-FFF2-40B4-BE49-F238E27FC236}">
                <a16:creationId xmlns:a16="http://schemas.microsoft.com/office/drawing/2014/main" id="{230DBC29-1962-D480-89B6-6779D9885C00}"/>
              </a:ext>
            </a:extLst>
          </p:cNvPr>
          <p:cNvGraphicFramePr>
            <a:graphicFrameLocks noGrp="1"/>
          </p:cNvGraphicFramePr>
          <p:nvPr>
            <p:extLst>
              <p:ext uri="{D42A27DB-BD31-4B8C-83A1-F6EECF244321}">
                <p14:modId xmlns:p14="http://schemas.microsoft.com/office/powerpoint/2010/main" val="216541812"/>
              </p:ext>
            </p:extLst>
          </p:nvPr>
        </p:nvGraphicFramePr>
        <p:xfrm>
          <a:off x="645387" y="4414061"/>
          <a:ext cx="5114934" cy="504348"/>
        </p:xfrm>
        <a:graphic>
          <a:graphicData uri="http://schemas.openxmlformats.org/drawingml/2006/table">
            <a:tbl>
              <a:tblPr bandRow="1">
                <a:tableStyleId>{5C22544A-7EE6-4342-B048-85BDC9FD1C3A}</a:tableStyleId>
              </a:tblPr>
              <a:tblGrid>
                <a:gridCol w="284163">
                  <a:extLst>
                    <a:ext uri="{9D8B030D-6E8A-4147-A177-3AD203B41FA5}">
                      <a16:colId xmlns:a16="http://schemas.microsoft.com/office/drawing/2014/main" val="3891515194"/>
                    </a:ext>
                  </a:extLst>
                </a:gridCol>
                <a:gridCol w="284163">
                  <a:extLst>
                    <a:ext uri="{9D8B030D-6E8A-4147-A177-3AD203B41FA5}">
                      <a16:colId xmlns:a16="http://schemas.microsoft.com/office/drawing/2014/main" val="2122189829"/>
                    </a:ext>
                  </a:extLst>
                </a:gridCol>
                <a:gridCol w="284163">
                  <a:extLst>
                    <a:ext uri="{9D8B030D-6E8A-4147-A177-3AD203B41FA5}">
                      <a16:colId xmlns:a16="http://schemas.microsoft.com/office/drawing/2014/main" val="473163173"/>
                    </a:ext>
                  </a:extLst>
                </a:gridCol>
                <a:gridCol w="284163">
                  <a:extLst>
                    <a:ext uri="{9D8B030D-6E8A-4147-A177-3AD203B41FA5}">
                      <a16:colId xmlns:a16="http://schemas.microsoft.com/office/drawing/2014/main" val="2844703388"/>
                    </a:ext>
                  </a:extLst>
                </a:gridCol>
                <a:gridCol w="284163">
                  <a:extLst>
                    <a:ext uri="{9D8B030D-6E8A-4147-A177-3AD203B41FA5}">
                      <a16:colId xmlns:a16="http://schemas.microsoft.com/office/drawing/2014/main" val="3272682183"/>
                    </a:ext>
                  </a:extLst>
                </a:gridCol>
                <a:gridCol w="284163">
                  <a:extLst>
                    <a:ext uri="{9D8B030D-6E8A-4147-A177-3AD203B41FA5}">
                      <a16:colId xmlns:a16="http://schemas.microsoft.com/office/drawing/2014/main" val="236891220"/>
                    </a:ext>
                  </a:extLst>
                </a:gridCol>
                <a:gridCol w="284163">
                  <a:extLst>
                    <a:ext uri="{9D8B030D-6E8A-4147-A177-3AD203B41FA5}">
                      <a16:colId xmlns:a16="http://schemas.microsoft.com/office/drawing/2014/main" val="2430642030"/>
                    </a:ext>
                  </a:extLst>
                </a:gridCol>
                <a:gridCol w="284163">
                  <a:extLst>
                    <a:ext uri="{9D8B030D-6E8A-4147-A177-3AD203B41FA5}">
                      <a16:colId xmlns:a16="http://schemas.microsoft.com/office/drawing/2014/main" val="3405554726"/>
                    </a:ext>
                  </a:extLst>
                </a:gridCol>
                <a:gridCol w="284163">
                  <a:extLst>
                    <a:ext uri="{9D8B030D-6E8A-4147-A177-3AD203B41FA5}">
                      <a16:colId xmlns:a16="http://schemas.microsoft.com/office/drawing/2014/main" val="3879283513"/>
                    </a:ext>
                  </a:extLst>
                </a:gridCol>
                <a:gridCol w="284163">
                  <a:extLst>
                    <a:ext uri="{9D8B030D-6E8A-4147-A177-3AD203B41FA5}">
                      <a16:colId xmlns:a16="http://schemas.microsoft.com/office/drawing/2014/main" val="2580210668"/>
                    </a:ext>
                  </a:extLst>
                </a:gridCol>
                <a:gridCol w="284163">
                  <a:extLst>
                    <a:ext uri="{9D8B030D-6E8A-4147-A177-3AD203B41FA5}">
                      <a16:colId xmlns:a16="http://schemas.microsoft.com/office/drawing/2014/main" val="1843628730"/>
                    </a:ext>
                  </a:extLst>
                </a:gridCol>
                <a:gridCol w="284163">
                  <a:extLst>
                    <a:ext uri="{9D8B030D-6E8A-4147-A177-3AD203B41FA5}">
                      <a16:colId xmlns:a16="http://schemas.microsoft.com/office/drawing/2014/main" val="1377340503"/>
                    </a:ext>
                  </a:extLst>
                </a:gridCol>
                <a:gridCol w="284163">
                  <a:extLst>
                    <a:ext uri="{9D8B030D-6E8A-4147-A177-3AD203B41FA5}">
                      <a16:colId xmlns:a16="http://schemas.microsoft.com/office/drawing/2014/main" val="731914033"/>
                    </a:ext>
                  </a:extLst>
                </a:gridCol>
                <a:gridCol w="284163">
                  <a:extLst>
                    <a:ext uri="{9D8B030D-6E8A-4147-A177-3AD203B41FA5}">
                      <a16:colId xmlns:a16="http://schemas.microsoft.com/office/drawing/2014/main" val="364138300"/>
                    </a:ext>
                  </a:extLst>
                </a:gridCol>
                <a:gridCol w="284163">
                  <a:extLst>
                    <a:ext uri="{9D8B030D-6E8A-4147-A177-3AD203B41FA5}">
                      <a16:colId xmlns:a16="http://schemas.microsoft.com/office/drawing/2014/main" val="2732773026"/>
                    </a:ext>
                  </a:extLst>
                </a:gridCol>
                <a:gridCol w="284163">
                  <a:extLst>
                    <a:ext uri="{9D8B030D-6E8A-4147-A177-3AD203B41FA5}">
                      <a16:colId xmlns:a16="http://schemas.microsoft.com/office/drawing/2014/main" val="3036954108"/>
                    </a:ext>
                  </a:extLst>
                </a:gridCol>
                <a:gridCol w="284163">
                  <a:extLst>
                    <a:ext uri="{9D8B030D-6E8A-4147-A177-3AD203B41FA5}">
                      <a16:colId xmlns:a16="http://schemas.microsoft.com/office/drawing/2014/main" val="1912936546"/>
                    </a:ext>
                  </a:extLst>
                </a:gridCol>
                <a:gridCol w="284163">
                  <a:extLst>
                    <a:ext uri="{9D8B030D-6E8A-4147-A177-3AD203B41FA5}">
                      <a16:colId xmlns:a16="http://schemas.microsoft.com/office/drawing/2014/main" val="1686212727"/>
                    </a:ext>
                  </a:extLst>
                </a:gridCol>
              </a:tblGrid>
              <a:tr h="252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sng" dirty="0">
                          <a:solidFill>
                            <a:schemeClr val="tx1"/>
                          </a:solidFill>
                          <a:highlight>
                            <a:srgbClr val="000000"/>
                          </a:highlight>
                        </a:rPr>
                        <a:t>**</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p>
                  </a:txBody>
                  <a:tcPr marL="0" marR="0" marT="0" marB="0"/>
                </a:tc>
                <a:extLst>
                  <a:ext uri="{0D108BD9-81ED-4DB2-BD59-A6C34878D82A}">
                    <a16:rowId xmlns:a16="http://schemas.microsoft.com/office/drawing/2014/main" val="791005633"/>
                  </a:ext>
                </a:extLst>
              </a:tr>
              <a:tr h="252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sng" dirty="0">
                        <a:solidFill>
                          <a:schemeClr val="tx1"/>
                        </a:solidFill>
                        <a:highlight>
                          <a:srgbClr val="00FFFF"/>
                        </a:highlight>
                      </a:endParaRPr>
                    </a:p>
                  </a:txBody>
                  <a:tcPr marL="0" marR="0" marT="0" marB="0"/>
                </a:tc>
                <a:extLst>
                  <a:ext uri="{0D108BD9-81ED-4DB2-BD59-A6C34878D82A}">
                    <a16:rowId xmlns:a16="http://schemas.microsoft.com/office/drawing/2014/main" val="2891624817"/>
                  </a:ext>
                </a:extLst>
              </a:tr>
            </a:tbl>
          </a:graphicData>
        </a:graphic>
      </p:graphicFrame>
      <p:graphicFrame>
        <p:nvGraphicFramePr>
          <p:cNvPr id="39" name="Table 38">
            <a:extLst>
              <a:ext uri="{FF2B5EF4-FFF2-40B4-BE49-F238E27FC236}">
                <a16:creationId xmlns:a16="http://schemas.microsoft.com/office/drawing/2014/main" id="{037CF467-8403-9C8A-4838-3D3C0809D6DE}"/>
              </a:ext>
            </a:extLst>
          </p:cNvPr>
          <p:cNvGraphicFramePr>
            <a:graphicFrameLocks noGrp="1"/>
          </p:cNvGraphicFramePr>
          <p:nvPr>
            <p:extLst>
              <p:ext uri="{D42A27DB-BD31-4B8C-83A1-F6EECF244321}">
                <p14:modId xmlns:p14="http://schemas.microsoft.com/office/powerpoint/2010/main" val="1468463573"/>
              </p:ext>
            </p:extLst>
          </p:nvPr>
        </p:nvGraphicFramePr>
        <p:xfrm>
          <a:off x="491277" y="5017762"/>
          <a:ext cx="5114926" cy="1097280"/>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1378917308"/>
                    </a:ext>
                  </a:extLst>
                </a:gridCol>
                <a:gridCol w="3448051">
                  <a:extLst>
                    <a:ext uri="{9D8B030D-6E8A-4147-A177-3AD203B41FA5}">
                      <a16:colId xmlns:a16="http://schemas.microsoft.com/office/drawing/2014/main" val="3056551951"/>
                    </a:ext>
                  </a:extLst>
                </a:gridCol>
              </a:tblGrid>
              <a:tr h="125195">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Median OS</a:t>
                      </a:r>
                    </a:p>
                  </a:txBody>
                  <a:tcPr/>
                </a:tc>
                <a:extLst>
                  <a:ext uri="{0D108BD9-81ED-4DB2-BD59-A6C34878D82A}">
                    <a16:rowId xmlns:a16="http://schemas.microsoft.com/office/drawing/2014/main" val="3705872478"/>
                  </a:ext>
                </a:extLst>
              </a:tr>
              <a:tr h="125195">
                <a:tc>
                  <a:txBody>
                    <a:bodyPr/>
                    <a:lstStyle/>
                    <a:p>
                      <a:r>
                        <a:rPr lang="en-GB" dirty="0"/>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NR</a:t>
                      </a:r>
                    </a:p>
                  </a:txBody>
                  <a:tcPr/>
                </a:tc>
                <a:extLst>
                  <a:ext uri="{0D108BD9-81ED-4DB2-BD59-A6C34878D82A}">
                    <a16:rowId xmlns:a16="http://schemas.microsoft.com/office/drawing/2014/main" val="3369505106"/>
                  </a:ext>
                </a:extLst>
              </a:tr>
              <a:tr h="125195">
                <a:tc>
                  <a:txBody>
                    <a:bodyPr/>
                    <a:lstStyle/>
                    <a:p>
                      <a:r>
                        <a:rPr lang="en-GB" dirty="0"/>
                        <a:t>Placebo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41.0 </a:t>
                      </a:r>
                    </a:p>
                  </a:txBody>
                  <a:tcPr/>
                </a:tc>
                <a:extLst>
                  <a:ext uri="{0D108BD9-81ED-4DB2-BD59-A6C34878D82A}">
                    <a16:rowId xmlns:a16="http://schemas.microsoft.com/office/drawing/2014/main" val="54203633"/>
                  </a:ext>
                </a:extLst>
              </a:tr>
            </a:tbl>
          </a:graphicData>
        </a:graphic>
      </p:graphicFrame>
      <p:sp>
        <p:nvSpPr>
          <p:cNvPr id="11" name="TextBox 10">
            <a:extLst>
              <a:ext uri="{FF2B5EF4-FFF2-40B4-BE49-F238E27FC236}">
                <a16:creationId xmlns:a16="http://schemas.microsoft.com/office/drawing/2014/main" id="{E7A9220B-63A2-F449-5AD9-1D8F4B1CBA5E}"/>
              </a:ext>
            </a:extLst>
          </p:cNvPr>
          <p:cNvSpPr txBox="1"/>
          <p:nvPr/>
        </p:nvSpPr>
        <p:spPr>
          <a:xfrm>
            <a:off x="6382017" y="1166395"/>
            <a:ext cx="5590902" cy="369332"/>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GB" dirty="0"/>
              <a:t>non-</a:t>
            </a:r>
            <a:r>
              <a:rPr lang="en-GB" dirty="0" err="1"/>
              <a:t>tBRCA</a:t>
            </a:r>
            <a:r>
              <a:rPr lang="en-GB" dirty="0"/>
              <a:t>/</a:t>
            </a:r>
            <a:r>
              <a:rPr lang="en-GB" dirty="0" err="1"/>
              <a:t>LOH</a:t>
            </a:r>
            <a:r>
              <a:rPr lang="en-GB" baseline="30000" dirty="0" err="1"/>
              <a:t>low</a:t>
            </a:r>
            <a:endParaRPr lang="en-GB" baseline="30000" dirty="0"/>
          </a:p>
        </p:txBody>
      </p:sp>
      <p:sp>
        <p:nvSpPr>
          <p:cNvPr id="29" name="TextBox 28">
            <a:extLst>
              <a:ext uri="{FF2B5EF4-FFF2-40B4-BE49-F238E27FC236}">
                <a16:creationId xmlns:a16="http://schemas.microsoft.com/office/drawing/2014/main" id="{5F8E8347-A453-C7EB-E670-BBE4B46D71EB}"/>
              </a:ext>
            </a:extLst>
          </p:cNvPr>
          <p:cNvSpPr txBox="1"/>
          <p:nvPr/>
        </p:nvSpPr>
        <p:spPr>
          <a:xfrm>
            <a:off x="6924615" y="2864196"/>
            <a:ext cx="2743199" cy="646331"/>
          </a:xfrm>
          <a:prstGeom prst="rect">
            <a:avLst/>
          </a:prstGeom>
          <a:solidFill>
            <a:schemeClr val="bg1"/>
          </a:solidFill>
        </p:spPr>
        <p:txBody>
          <a:bodyPr wrap="square" rtlCol="0">
            <a:spAutoFit/>
          </a:bodyPr>
          <a:lstStyle/>
          <a:p>
            <a:pPr algn="ctr"/>
            <a:r>
              <a:rPr lang="en-GB" dirty="0"/>
              <a:t>HR: </a:t>
            </a:r>
            <a:r>
              <a:rPr lang="pl-PL" dirty="0"/>
              <a:t>0.</a:t>
            </a:r>
            <a:r>
              <a:rPr lang="en-GB" dirty="0"/>
              <a:t>75</a:t>
            </a:r>
            <a:r>
              <a:rPr lang="pl-PL" dirty="0"/>
              <a:t> (95% CI: 0.</a:t>
            </a:r>
            <a:r>
              <a:rPr lang="en-GB" dirty="0"/>
              <a:t>48</a:t>
            </a:r>
            <a:r>
              <a:rPr lang="pl-PL" dirty="0"/>
              <a:t> to </a:t>
            </a:r>
            <a:r>
              <a:rPr lang="en-GB" dirty="0"/>
              <a:t>1.17)</a:t>
            </a:r>
            <a:r>
              <a:rPr lang="pl-PL" dirty="0"/>
              <a:t> p</a:t>
            </a:r>
            <a:r>
              <a:rPr lang="en-GB" dirty="0"/>
              <a:t>=0.2064</a:t>
            </a:r>
          </a:p>
        </p:txBody>
      </p:sp>
      <p:sp>
        <p:nvSpPr>
          <p:cNvPr id="36" name="TextBox 35">
            <a:extLst>
              <a:ext uri="{FF2B5EF4-FFF2-40B4-BE49-F238E27FC236}">
                <a16:creationId xmlns:a16="http://schemas.microsoft.com/office/drawing/2014/main" id="{9E5CDB19-C89D-0CF5-86B3-5F66E6AA6171}"/>
              </a:ext>
            </a:extLst>
          </p:cNvPr>
          <p:cNvSpPr txBox="1"/>
          <p:nvPr/>
        </p:nvSpPr>
        <p:spPr>
          <a:xfrm>
            <a:off x="5843262" y="4200187"/>
            <a:ext cx="1353772" cy="276999"/>
          </a:xfrm>
          <a:prstGeom prst="rect">
            <a:avLst/>
          </a:prstGeom>
          <a:noFill/>
        </p:spPr>
        <p:txBody>
          <a:bodyPr wrap="square" rtlCol="0">
            <a:spAutoFit/>
          </a:bodyPr>
          <a:lstStyle/>
          <a:p>
            <a:pPr algn="ctr"/>
            <a:r>
              <a:rPr lang="en-GB" sz="1200" dirty="0"/>
              <a:t>No. at risk</a:t>
            </a:r>
            <a:endParaRPr lang="en-GB" sz="1200" u="sng" dirty="0">
              <a:highlight>
                <a:srgbClr val="00FFFF"/>
              </a:highlight>
            </a:endParaRPr>
          </a:p>
        </p:txBody>
      </p:sp>
      <p:sp>
        <p:nvSpPr>
          <p:cNvPr id="38" name="TextBox 37">
            <a:extLst>
              <a:ext uri="{FF2B5EF4-FFF2-40B4-BE49-F238E27FC236}">
                <a16:creationId xmlns:a16="http://schemas.microsoft.com/office/drawing/2014/main" id="{B09A3D15-67ED-798C-7759-50AA2A7F6E69}"/>
              </a:ext>
            </a:extLst>
          </p:cNvPr>
          <p:cNvSpPr txBox="1"/>
          <p:nvPr/>
        </p:nvSpPr>
        <p:spPr>
          <a:xfrm>
            <a:off x="5922056" y="4315873"/>
            <a:ext cx="537545" cy="613951"/>
          </a:xfrm>
          <a:prstGeom prst="rect">
            <a:avLst/>
          </a:prstGeom>
          <a:noFill/>
        </p:spPr>
        <p:txBody>
          <a:bodyPr wrap="square" rtlCol="0">
            <a:spAutoFit/>
          </a:bodyPr>
          <a:lstStyle/>
          <a:p>
            <a:pPr algn="r">
              <a:lnSpc>
                <a:spcPct val="150000"/>
              </a:lnSpc>
            </a:pPr>
            <a:r>
              <a:rPr lang="en-GB" sz="1200" dirty="0" err="1"/>
              <a:t>Ruc</a:t>
            </a:r>
            <a:endParaRPr lang="en-GB" sz="1200" dirty="0"/>
          </a:p>
          <a:p>
            <a:pPr algn="r">
              <a:lnSpc>
                <a:spcPct val="150000"/>
              </a:lnSpc>
            </a:pPr>
            <a:r>
              <a:rPr lang="en-GB" sz="1200" dirty="0" err="1"/>
              <a:t>Plac</a:t>
            </a:r>
            <a:endParaRPr lang="en-GB" sz="1200" dirty="0"/>
          </a:p>
        </p:txBody>
      </p:sp>
      <p:graphicFrame>
        <p:nvGraphicFramePr>
          <p:cNvPr id="34" name="Table 31">
            <a:extLst>
              <a:ext uri="{FF2B5EF4-FFF2-40B4-BE49-F238E27FC236}">
                <a16:creationId xmlns:a16="http://schemas.microsoft.com/office/drawing/2014/main" id="{C0C9FB02-CAF0-0DA9-A1BC-4092D0BB86CF}"/>
              </a:ext>
            </a:extLst>
          </p:cNvPr>
          <p:cNvGraphicFramePr>
            <a:graphicFrameLocks noGrp="1"/>
          </p:cNvGraphicFramePr>
          <p:nvPr>
            <p:extLst>
              <p:ext uri="{D42A27DB-BD31-4B8C-83A1-F6EECF244321}">
                <p14:modId xmlns:p14="http://schemas.microsoft.com/office/powerpoint/2010/main" val="1831168128"/>
              </p:ext>
            </p:extLst>
          </p:nvPr>
        </p:nvGraphicFramePr>
        <p:xfrm>
          <a:off x="6585800" y="4419938"/>
          <a:ext cx="5219208" cy="509886"/>
        </p:xfrm>
        <a:graphic>
          <a:graphicData uri="http://schemas.openxmlformats.org/drawingml/2006/table">
            <a:tbl>
              <a:tblPr bandRow="1">
                <a:tableStyleId>{5C22544A-7EE6-4342-B048-85BDC9FD1C3A}</a:tableStyleId>
              </a:tblPr>
              <a:tblGrid>
                <a:gridCol w="289956">
                  <a:extLst>
                    <a:ext uri="{9D8B030D-6E8A-4147-A177-3AD203B41FA5}">
                      <a16:colId xmlns:a16="http://schemas.microsoft.com/office/drawing/2014/main" val="3891515194"/>
                    </a:ext>
                  </a:extLst>
                </a:gridCol>
                <a:gridCol w="289956">
                  <a:extLst>
                    <a:ext uri="{9D8B030D-6E8A-4147-A177-3AD203B41FA5}">
                      <a16:colId xmlns:a16="http://schemas.microsoft.com/office/drawing/2014/main" val="2122189829"/>
                    </a:ext>
                  </a:extLst>
                </a:gridCol>
                <a:gridCol w="289956">
                  <a:extLst>
                    <a:ext uri="{9D8B030D-6E8A-4147-A177-3AD203B41FA5}">
                      <a16:colId xmlns:a16="http://schemas.microsoft.com/office/drawing/2014/main" val="473163173"/>
                    </a:ext>
                  </a:extLst>
                </a:gridCol>
                <a:gridCol w="289956">
                  <a:extLst>
                    <a:ext uri="{9D8B030D-6E8A-4147-A177-3AD203B41FA5}">
                      <a16:colId xmlns:a16="http://schemas.microsoft.com/office/drawing/2014/main" val="2844703388"/>
                    </a:ext>
                  </a:extLst>
                </a:gridCol>
                <a:gridCol w="289956">
                  <a:extLst>
                    <a:ext uri="{9D8B030D-6E8A-4147-A177-3AD203B41FA5}">
                      <a16:colId xmlns:a16="http://schemas.microsoft.com/office/drawing/2014/main" val="3272682183"/>
                    </a:ext>
                  </a:extLst>
                </a:gridCol>
                <a:gridCol w="289956">
                  <a:extLst>
                    <a:ext uri="{9D8B030D-6E8A-4147-A177-3AD203B41FA5}">
                      <a16:colId xmlns:a16="http://schemas.microsoft.com/office/drawing/2014/main" val="236891220"/>
                    </a:ext>
                  </a:extLst>
                </a:gridCol>
                <a:gridCol w="289956">
                  <a:extLst>
                    <a:ext uri="{9D8B030D-6E8A-4147-A177-3AD203B41FA5}">
                      <a16:colId xmlns:a16="http://schemas.microsoft.com/office/drawing/2014/main" val="2430642030"/>
                    </a:ext>
                  </a:extLst>
                </a:gridCol>
                <a:gridCol w="289956">
                  <a:extLst>
                    <a:ext uri="{9D8B030D-6E8A-4147-A177-3AD203B41FA5}">
                      <a16:colId xmlns:a16="http://schemas.microsoft.com/office/drawing/2014/main" val="3405554726"/>
                    </a:ext>
                  </a:extLst>
                </a:gridCol>
                <a:gridCol w="289956">
                  <a:extLst>
                    <a:ext uri="{9D8B030D-6E8A-4147-A177-3AD203B41FA5}">
                      <a16:colId xmlns:a16="http://schemas.microsoft.com/office/drawing/2014/main" val="3879283513"/>
                    </a:ext>
                  </a:extLst>
                </a:gridCol>
                <a:gridCol w="289956">
                  <a:extLst>
                    <a:ext uri="{9D8B030D-6E8A-4147-A177-3AD203B41FA5}">
                      <a16:colId xmlns:a16="http://schemas.microsoft.com/office/drawing/2014/main" val="2580210668"/>
                    </a:ext>
                  </a:extLst>
                </a:gridCol>
                <a:gridCol w="289956">
                  <a:extLst>
                    <a:ext uri="{9D8B030D-6E8A-4147-A177-3AD203B41FA5}">
                      <a16:colId xmlns:a16="http://schemas.microsoft.com/office/drawing/2014/main" val="1843628730"/>
                    </a:ext>
                  </a:extLst>
                </a:gridCol>
                <a:gridCol w="289956">
                  <a:extLst>
                    <a:ext uri="{9D8B030D-6E8A-4147-A177-3AD203B41FA5}">
                      <a16:colId xmlns:a16="http://schemas.microsoft.com/office/drawing/2014/main" val="1377340503"/>
                    </a:ext>
                  </a:extLst>
                </a:gridCol>
                <a:gridCol w="289956">
                  <a:extLst>
                    <a:ext uri="{9D8B030D-6E8A-4147-A177-3AD203B41FA5}">
                      <a16:colId xmlns:a16="http://schemas.microsoft.com/office/drawing/2014/main" val="988452931"/>
                    </a:ext>
                  </a:extLst>
                </a:gridCol>
                <a:gridCol w="289956">
                  <a:extLst>
                    <a:ext uri="{9D8B030D-6E8A-4147-A177-3AD203B41FA5}">
                      <a16:colId xmlns:a16="http://schemas.microsoft.com/office/drawing/2014/main" val="1615284246"/>
                    </a:ext>
                  </a:extLst>
                </a:gridCol>
                <a:gridCol w="289956">
                  <a:extLst>
                    <a:ext uri="{9D8B030D-6E8A-4147-A177-3AD203B41FA5}">
                      <a16:colId xmlns:a16="http://schemas.microsoft.com/office/drawing/2014/main" val="1772478500"/>
                    </a:ext>
                  </a:extLst>
                </a:gridCol>
                <a:gridCol w="289956">
                  <a:extLst>
                    <a:ext uri="{9D8B030D-6E8A-4147-A177-3AD203B41FA5}">
                      <a16:colId xmlns:a16="http://schemas.microsoft.com/office/drawing/2014/main" val="933933064"/>
                    </a:ext>
                  </a:extLst>
                </a:gridCol>
                <a:gridCol w="289956">
                  <a:extLst>
                    <a:ext uri="{9D8B030D-6E8A-4147-A177-3AD203B41FA5}">
                      <a16:colId xmlns:a16="http://schemas.microsoft.com/office/drawing/2014/main" val="2633137151"/>
                    </a:ext>
                  </a:extLst>
                </a:gridCol>
                <a:gridCol w="289956">
                  <a:extLst>
                    <a:ext uri="{9D8B030D-6E8A-4147-A177-3AD203B41FA5}">
                      <a16:colId xmlns:a16="http://schemas.microsoft.com/office/drawing/2014/main" val="2453825481"/>
                    </a:ext>
                  </a:extLst>
                </a:gridCol>
              </a:tblGrid>
              <a:tr h="254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p>
                  </a:txBody>
                  <a:tcPr marL="0" marR="0" marT="0" marB="0"/>
                </a:tc>
                <a:extLst>
                  <a:ext uri="{0D108BD9-81ED-4DB2-BD59-A6C34878D82A}">
                    <a16:rowId xmlns:a16="http://schemas.microsoft.com/office/drawing/2014/main" val="791005633"/>
                  </a:ext>
                </a:extLst>
              </a:tr>
              <a:tr h="254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sng" dirty="0">
                        <a:solidFill>
                          <a:schemeClr val="tx1"/>
                        </a:solidFill>
                        <a:highlight>
                          <a:srgbClr val="00FFFF"/>
                        </a:highlight>
                      </a:endParaRPr>
                    </a:p>
                  </a:txBody>
                  <a:tcPr marL="0" marR="0" marT="0" marB="0"/>
                </a:tc>
                <a:extLst>
                  <a:ext uri="{0D108BD9-81ED-4DB2-BD59-A6C34878D82A}">
                    <a16:rowId xmlns:a16="http://schemas.microsoft.com/office/drawing/2014/main" val="2891624817"/>
                  </a:ext>
                </a:extLst>
              </a:tr>
            </a:tbl>
          </a:graphicData>
        </a:graphic>
      </p:graphicFrame>
      <p:graphicFrame>
        <p:nvGraphicFramePr>
          <p:cNvPr id="40" name="Table 39">
            <a:extLst>
              <a:ext uri="{FF2B5EF4-FFF2-40B4-BE49-F238E27FC236}">
                <a16:creationId xmlns:a16="http://schemas.microsoft.com/office/drawing/2014/main" id="{1DD0C959-48B6-3881-9DDF-B183C45F6518}"/>
              </a:ext>
            </a:extLst>
          </p:cNvPr>
          <p:cNvGraphicFramePr>
            <a:graphicFrameLocks noGrp="1"/>
          </p:cNvGraphicFramePr>
          <p:nvPr>
            <p:extLst>
              <p:ext uri="{D42A27DB-BD31-4B8C-83A1-F6EECF244321}">
                <p14:modId xmlns:p14="http://schemas.microsoft.com/office/powerpoint/2010/main" val="3626550993"/>
              </p:ext>
            </p:extLst>
          </p:nvPr>
        </p:nvGraphicFramePr>
        <p:xfrm>
          <a:off x="6458180" y="5017762"/>
          <a:ext cx="5114926" cy="1097280"/>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1378917308"/>
                    </a:ext>
                  </a:extLst>
                </a:gridCol>
                <a:gridCol w="3448051">
                  <a:extLst>
                    <a:ext uri="{9D8B030D-6E8A-4147-A177-3AD203B41FA5}">
                      <a16:colId xmlns:a16="http://schemas.microsoft.com/office/drawing/2014/main" val="3056551951"/>
                    </a:ext>
                  </a:extLst>
                </a:gridCol>
              </a:tblGrid>
              <a:tr h="125195">
                <a:tc>
                  <a:txBody>
                    <a:bodyPr/>
                    <a:lstStyle/>
                    <a:p>
                      <a:endParaRPr lang="en-GB"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Median OS</a:t>
                      </a:r>
                    </a:p>
                  </a:txBody>
                  <a:tcPr/>
                </a:tc>
                <a:extLst>
                  <a:ext uri="{0D108BD9-81ED-4DB2-BD59-A6C34878D82A}">
                    <a16:rowId xmlns:a16="http://schemas.microsoft.com/office/drawing/2014/main" val="3705872478"/>
                  </a:ext>
                </a:extLst>
              </a:tr>
              <a:tr h="125195">
                <a:tc>
                  <a:txBody>
                    <a:bodyPr/>
                    <a:lstStyle/>
                    <a:p>
                      <a:r>
                        <a:rPr lang="en-GB" dirty="0"/>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42.9</a:t>
                      </a:r>
                    </a:p>
                  </a:txBody>
                  <a:tcPr/>
                </a:tc>
                <a:extLst>
                  <a:ext uri="{0D108BD9-81ED-4DB2-BD59-A6C34878D82A}">
                    <a16:rowId xmlns:a16="http://schemas.microsoft.com/office/drawing/2014/main" val="3369505106"/>
                  </a:ext>
                </a:extLst>
              </a:tr>
              <a:tr h="125195">
                <a:tc>
                  <a:txBody>
                    <a:bodyPr/>
                    <a:lstStyle/>
                    <a:p>
                      <a:r>
                        <a:rPr lang="en-GB" dirty="0"/>
                        <a:t>Placebo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32.4</a:t>
                      </a:r>
                    </a:p>
                  </a:txBody>
                  <a:tcPr/>
                </a:tc>
                <a:extLst>
                  <a:ext uri="{0D108BD9-81ED-4DB2-BD59-A6C34878D82A}">
                    <a16:rowId xmlns:a16="http://schemas.microsoft.com/office/drawing/2014/main" val="54203633"/>
                  </a:ext>
                </a:extLst>
              </a:tr>
            </a:tbl>
          </a:graphicData>
        </a:graphic>
      </p:graphicFrame>
      <p:sp>
        <p:nvSpPr>
          <p:cNvPr id="14" name="Text Placeholder 8">
            <a:extLst>
              <a:ext uri="{FF2B5EF4-FFF2-40B4-BE49-F238E27FC236}">
                <a16:creationId xmlns:a16="http://schemas.microsoft.com/office/drawing/2014/main" id="{5EE05CA0-7BBC-69D5-B6F1-D7099358C8A7}"/>
              </a:ext>
            </a:extLst>
          </p:cNvPr>
          <p:cNvSpPr txBox="1">
            <a:spLocks/>
          </p:cNvSpPr>
          <p:nvPr/>
        </p:nvSpPr>
        <p:spPr>
          <a:xfrm>
            <a:off x="1260442" y="6153277"/>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KM curves generated by NICE tech team based on KM data in the economic model</a:t>
            </a:r>
          </a:p>
          <a:p>
            <a:endParaRPr lang="en-GB" dirty="0"/>
          </a:p>
        </p:txBody>
      </p:sp>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403012"/>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BRCA, breast cancer gene; CI, confidence interval; HR, hazard ratio; ITT, intention to treat; KM, Kaplan-Meier; LOH, loss of heterozygosity; OS, overall survival; </a:t>
            </a:r>
            <a:r>
              <a:rPr lang="en-GB" dirty="0" err="1"/>
              <a:t>plac</a:t>
            </a:r>
            <a:r>
              <a:rPr lang="en-GB" dirty="0"/>
              <a:t>, placebo; </a:t>
            </a:r>
            <a:r>
              <a:rPr lang="en-GB" dirty="0" err="1"/>
              <a:t>ruc</a:t>
            </a:r>
            <a:r>
              <a:rPr lang="en-GB" dirty="0"/>
              <a:t>, rucaparib; </a:t>
            </a:r>
            <a:r>
              <a:rPr lang="en-GB" dirty="0" err="1"/>
              <a:t>tBRCA</a:t>
            </a:r>
            <a:r>
              <a:rPr lang="en-GB" dirty="0"/>
              <a:t>, tumour BRCA mutation</a:t>
            </a:r>
          </a:p>
          <a:p>
            <a:endParaRPr lang="en-GB" dirty="0"/>
          </a:p>
        </p:txBody>
      </p:sp>
      <p:sp>
        <p:nvSpPr>
          <p:cNvPr id="2" name="TextBox 1">
            <a:extLst>
              <a:ext uri="{FF2B5EF4-FFF2-40B4-BE49-F238E27FC236}">
                <a16:creationId xmlns:a16="http://schemas.microsoft.com/office/drawing/2014/main" id="{5D3DF522-A163-4885-3B90-AFA146356E35}"/>
              </a:ext>
            </a:extLst>
          </p:cNvPr>
          <p:cNvSpPr txBox="1"/>
          <p:nvPr/>
        </p:nvSpPr>
        <p:spPr>
          <a:xfrm>
            <a:off x="9149645" y="-28130"/>
            <a:ext cx="4673223" cy="369332"/>
          </a:xfrm>
          <a:prstGeom prst="rect">
            <a:avLst/>
          </a:prstGeom>
          <a:noFill/>
        </p:spPr>
        <p:txBody>
          <a:bodyPr wrap="square" rtlCol="0">
            <a:spAutoFit/>
          </a:bodyPr>
          <a:lstStyle/>
          <a:p>
            <a:r>
              <a:rPr lang="en-GB" dirty="0"/>
              <a:t>See appendix – </a:t>
            </a:r>
            <a:r>
              <a:rPr lang="en-GB" dirty="0">
                <a:hlinkClick r:id="rId3" action="ppaction://hlinksldjump"/>
              </a:rPr>
              <a:t>ITT results</a:t>
            </a:r>
            <a:endParaRPr lang="en-GB" dirty="0"/>
          </a:p>
        </p:txBody>
      </p:sp>
    </p:spTree>
    <p:extLst>
      <p:ext uri="{BB962C8B-B14F-4D97-AF65-F5344CB8AC3E}">
        <p14:creationId xmlns:p14="http://schemas.microsoft.com/office/powerpoint/2010/main" val="221874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p:txBody>
          <a:bodyPr/>
          <a:lstStyle/>
          <a:p>
            <a:r>
              <a:rPr lang="en-GB" dirty="0"/>
              <a:t>Indirect comparisons and results^</a:t>
            </a:r>
          </a:p>
        </p:txBody>
      </p:sp>
      <p:sp>
        <p:nvSpPr>
          <p:cNvPr id="5" name="Text Placeholder 4">
            <a:extLst>
              <a:ext uri="{FF2B5EF4-FFF2-40B4-BE49-F238E27FC236}">
                <a16:creationId xmlns:a16="http://schemas.microsoft.com/office/drawing/2014/main" id="{06FE7A7F-A609-73F2-01B4-F9AA4640265E}"/>
              </a:ext>
            </a:extLst>
          </p:cNvPr>
          <p:cNvSpPr>
            <a:spLocks noGrp="1"/>
          </p:cNvSpPr>
          <p:nvPr>
            <p:ph type="body" sz="quarter" idx="14"/>
          </p:nvPr>
        </p:nvSpPr>
        <p:spPr>
          <a:xfrm>
            <a:off x="466724" y="682815"/>
            <a:ext cx="11250786" cy="822932"/>
          </a:xfrm>
        </p:spPr>
        <p:txBody>
          <a:bodyPr/>
          <a:lstStyle/>
          <a:p>
            <a:r>
              <a:rPr lang="en-GB" sz="2200" dirty="0"/>
              <a:t>EAG: MAIC results more valid than unadjusted naïve ITC results (and piecewise MAICs more valid for non-</a:t>
            </a:r>
            <a:r>
              <a:rPr lang="en-GB" sz="2200" dirty="0" err="1"/>
              <a:t>tBRCA</a:t>
            </a:r>
            <a:r>
              <a:rPr lang="en-GB" sz="2200" dirty="0"/>
              <a:t>/</a:t>
            </a:r>
            <a:r>
              <a:rPr lang="en-GB" sz="2200" dirty="0" err="1"/>
              <a:t>LOH</a:t>
            </a:r>
            <a:r>
              <a:rPr lang="en-GB" sz="2200" baseline="30000" dirty="0" err="1"/>
              <a:t>high</a:t>
            </a:r>
            <a:r>
              <a:rPr lang="en-GB" sz="2200" dirty="0"/>
              <a:t>), but results are similar (adjustments had little effect)</a:t>
            </a:r>
          </a:p>
        </p:txBody>
      </p:sp>
      <p:sp>
        <p:nvSpPr>
          <p:cNvPr id="17" name="Rectangle 16" descr="Marker showing slides are confidential ">
            <a:extLst>
              <a:ext uri="{FF2B5EF4-FFF2-40B4-BE49-F238E27FC236}">
                <a16:creationId xmlns:a16="http://schemas.microsoft.com/office/drawing/2014/main" id="{1781B0EF-1A5A-9A66-081F-5BA650D03FA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3" name="Text Placeholder 2">
            <a:extLst>
              <a:ext uri="{FF2B5EF4-FFF2-40B4-BE49-F238E27FC236}">
                <a16:creationId xmlns:a16="http://schemas.microsoft.com/office/drawing/2014/main" id="{6A1B771D-B982-5305-BCD5-E8BBC7CA2B90}"/>
              </a:ext>
            </a:extLst>
          </p:cNvPr>
          <p:cNvSpPr>
            <a:spLocks noGrp="1"/>
          </p:cNvSpPr>
          <p:nvPr>
            <p:ph type="body" sz="quarter" idx="12"/>
          </p:nvPr>
        </p:nvSpPr>
        <p:spPr>
          <a:xfrm>
            <a:off x="466724" y="1409496"/>
            <a:ext cx="11250785" cy="1391764"/>
          </a:xfrm>
        </p:spPr>
        <p:txBody>
          <a:bodyPr/>
          <a:lstStyle/>
          <a:p>
            <a:pPr marL="285750" indent="-285750">
              <a:lnSpc>
                <a:spcPct val="100000"/>
              </a:lnSpc>
              <a:spcBef>
                <a:spcPts val="300"/>
              </a:spcBef>
              <a:buFont typeface="Arial" panose="020B0604020202020204" pitchFamily="34" charset="0"/>
              <a:buChar char="•"/>
            </a:pPr>
            <a:r>
              <a:rPr lang="en-GB" dirty="0"/>
              <a:t>Indirect comparisons are needed to compare rucaparib to </a:t>
            </a:r>
            <a:r>
              <a:rPr lang="en-GB" dirty="0" err="1"/>
              <a:t>olaparib+bevacizumab</a:t>
            </a:r>
            <a:r>
              <a:rPr lang="en-GB" dirty="0"/>
              <a:t>, and to bevacizumab</a:t>
            </a:r>
          </a:p>
          <a:p>
            <a:pPr marL="285750" indent="-285750">
              <a:lnSpc>
                <a:spcPct val="100000"/>
              </a:lnSpc>
              <a:spcBef>
                <a:spcPts val="300"/>
              </a:spcBef>
              <a:buFont typeface="Arial" panose="020B0604020202020204" pitchFamily="34" charset="0"/>
              <a:buChar char="•"/>
            </a:pPr>
            <a:r>
              <a:rPr lang="en-GB" dirty="0"/>
              <a:t>ITCs are not used in base case models: naïve comparisons were used in the model, assuming imbalances across trials did not impact survival curves remarkably – see </a:t>
            </a:r>
            <a:r>
              <a:rPr lang="en-GB" dirty="0">
                <a:hlinkClick r:id="rId3" action="ppaction://hlinksldjump"/>
              </a:rPr>
              <a:t>MAIC approach</a:t>
            </a:r>
            <a:endParaRPr lang="en-GB" dirty="0"/>
          </a:p>
          <a:p>
            <a:pPr marL="285750" indent="-285750">
              <a:lnSpc>
                <a:spcPct val="100000"/>
              </a:lnSpc>
              <a:spcBef>
                <a:spcPts val="300"/>
              </a:spcBef>
              <a:buFont typeface="Arial" panose="020B0604020202020204" pitchFamily="34" charset="0"/>
              <a:buChar char="•"/>
            </a:pPr>
            <a:r>
              <a:rPr lang="en-GB" dirty="0"/>
              <a:t>EAG considered the OS results for all comparisons/subgroups to be uncertain – see </a:t>
            </a:r>
            <a:r>
              <a:rPr lang="en-GB" dirty="0">
                <a:hlinkClick r:id="rId4" action="ppaction://hlinksldjump"/>
              </a:rPr>
              <a:t>ITC OS issue</a:t>
            </a:r>
            <a:endParaRPr lang="en-GB" dirty="0"/>
          </a:p>
        </p:txBody>
      </p:sp>
      <p:graphicFrame>
        <p:nvGraphicFramePr>
          <p:cNvPr id="14" name="Table 13">
            <a:extLst>
              <a:ext uri="{FF2B5EF4-FFF2-40B4-BE49-F238E27FC236}">
                <a16:creationId xmlns:a16="http://schemas.microsoft.com/office/drawing/2014/main" id="{93838C4D-B830-A9C4-8E3F-BE37D1596E93}"/>
              </a:ext>
            </a:extLst>
          </p:cNvPr>
          <p:cNvGraphicFramePr>
            <a:graphicFrameLocks noGrp="1"/>
          </p:cNvGraphicFramePr>
          <p:nvPr>
            <p:extLst>
              <p:ext uri="{D42A27DB-BD31-4B8C-83A1-F6EECF244321}">
                <p14:modId xmlns:p14="http://schemas.microsoft.com/office/powerpoint/2010/main" val="2310183852"/>
              </p:ext>
            </p:extLst>
          </p:nvPr>
        </p:nvGraphicFramePr>
        <p:xfrm>
          <a:off x="99107" y="2713796"/>
          <a:ext cx="10912195" cy="3048000"/>
        </p:xfrm>
        <a:graphic>
          <a:graphicData uri="http://schemas.openxmlformats.org/drawingml/2006/table">
            <a:tbl>
              <a:tblPr firstRow="1" bandRow="1">
                <a:tableStyleId>{5C22544A-7EE6-4342-B048-85BDC9FD1C3A}</a:tableStyleId>
              </a:tblPr>
              <a:tblGrid>
                <a:gridCol w="921172">
                  <a:extLst>
                    <a:ext uri="{9D8B030D-6E8A-4147-A177-3AD203B41FA5}">
                      <a16:colId xmlns:a16="http://schemas.microsoft.com/office/drawing/2014/main" val="3146507350"/>
                    </a:ext>
                  </a:extLst>
                </a:gridCol>
                <a:gridCol w="2310063">
                  <a:extLst>
                    <a:ext uri="{9D8B030D-6E8A-4147-A177-3AD203B41FA5}">
                      <a16:colId xmlns:a16="http://schemas.microsoft.com/office/drawing/2014/main" val="279116897"/>
                    </a:ext>
                  </a:extLst>
                </a:gridCol>
                <a:gridCol w="2165685">
                  <a:extLst>
                    <a:ext uri="{9D8B030D-6E8A-4147-A177-3AD203B41FA5}">
                      <a16:colId xmlns:a16="http://schemas.microsoft.com/office/drawing/2014/main" val="467143769"/>
                    </a:ext>
                  </a:extLst>
                </a:gridCol>
                <a:gridCol w="2829827">
                  <a:extLst>
                    <a:ext uri="{9D8B030D-6E8A-4147-A177-3AD203B41FA5}">
                      <a16:colId xmlns:a16="http://schemas.microsoft.com/office/drawing/2014/main" val="3723955921"/>
                    </a:ext>
                  </a:extLst>
                </a:gridCol>
                <a:gridCol w="2685448">
                  <a:extLst>
                    <a:ext uri="{9D8B030D-6E8A-4147-A177-3AD203B41FA5}">
                      <a16:colId xmlns:a16="http://schemas.microsoft.com/office/drawing/2014/main" val="672635881"/>
                    </a:ext>
                  </a:extLst>
                </a:gridCol>
              </a:tblGrid>
              <a:tr h="139307">
                <a:tc>
                  <a:txBody>
                    <a:bodyPr/>
                    <a:lstStyle/>
                    <a:p>
                      <a:r>
                        <a:rPr lang="en-GB" sz="1400" dirty="0"/>
                        <a:t>Outcome</a:t>
                      </a:r>
                    </a:p>
                  </a:txBody>
                  <a:tcPr marL="45720" marR="45720"/>
                </a:tc>
                <a:tc>
                  <a:txBody>
                    <a:bodyPr/>
                    <a:lstStyle/>
                    <a:p>
                      <a:r>
                        <a:rPr lang="en-GB" sz="1400" dirty="0"/>
                        <a:t>Subgroup</a:t>
                      </a:r>
                    </a:p>
                  </a:txBody>
                  <a:tcPr marL="45720" marR="45720"/>
                </a:tc>
                <a:tc>
                  <a:txBody>
                    <a:bodyPr/>
                    <a:lstStyle/>
                    <a:p>
                      <a:r>
                        <a:rPr lang="en-GB" sz="1400" dirty="0"/>
                        <a:t>Comparator</a:t>
                      </a:r>
                    </a:p>
                  </a:txBody>
                  <a:tcPr marL="45720" marR="45720"/>
                </a:tc>
                <a:tc>
                  <a:txBody>
                    <a:bodyPr/>
                    <a:lstStyle/>
                    <a:p>
                      <a:r>
                        <a:rPr lang="en-GB" sz="1400" dirty="0"/>
                        <a:t>Naïve ITC, HR (95% CI); p-value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MAIC, HR (95% CI); p-value</a:t>
                      </a:r>
                    </a:p>
                  </a:txBody>
                  <a:tcPr marL="45720" marR="45720"/>
                </a:tc>
                <a:extLst>
                  <a:ext uri="{0D108BD9-81ED-4DB2-BD59-A6C34878D82A}">
                    <a16:rowId xmlns:a16="http://schemas.microsoft.com/office/drawing/2014/main" val="3868001140"/>
                  </a:ext>
                </a:extLst>
              </a:tr>
              <a:tr h="139307">
                <a:tc rowSpan="3">
                  <a:txBody>
                    <a:bodyPr/>
                    <a:lstStyle/>
                    <a:p>
                      <a:r>
                        <a:rPr lang="en-GB" sz="1400" dirty="0" err="1"/>
                        <a:t>InvPFS</a:t>
                      </a:r>
                      <a:endParaRPr lang="en-GB" sz="1400" dirty="0"/>
                    </a:p>
                  </a:txBody>
                  <a:tcPr marL="45720" marR="45720"/>
                </a:tc>
                <a:tc>
                  <a:txBody>
                    <a:bodyPr/>
                    <a:lstStyle/>
                    <a:p>
                      <a:r>
                        <a:rPr lang="en-GB" sz="1400" dirty="0"/>
                        <a:t>non-</a:t>
                      </a:r>
                      <a:r>
                        <a:rPr lang="en-GB" sz="1400" dirty="0" err="1"/>
                        <a:t>tBRCA</a:t>
                      </a:r>
                      <a:r>
                        <a:rPr lang="en-GB" sz="1400" dirty="0"/>
                        <a:t>/</a:t>
                      </a:r>
                      <a:r>
                        <a:rPr lang="en-GB" sz="1400" dirty="0" err="1"/>
                        <a:t>LOH</a:t>
                      </a:r>
                      <a:r>
                        <a:rPr lang="en-GB" sz="1400" baseline="30000" dirty="0" err="1"/>
                        <a:t>high</a:t>
                      </a:r>
                      <a:endParaRPr lang="en-GB" sz="1400" baseline="30000" dirty="0"/>
                    </a:p>
                  </a:txBody>
                  <a:tcPr marL="45720" marR="45720"/>
                </a:tc>
                <a:tc>
                  <a:txBody>
                    <a:bodyPr/>
                    <a:lstStyle/>
                    <a:p>
                      <a:r>
                        <a:rPr lang="en-GB" sz="1400" dirty="0"/>
                        <a:t>Olaparib + bevacizumab</a:t>
                      </a:r>
                    </a:p>
                  </a:txBody>
                  <a:tcPr marL="45720" marR="45720"/>
                </a:tc>
                <a:tc>
                  <a:txBody>
                    <a:bodyPr/>
                    <a:lstStyle/>
                    <a:p>
                      <a:pPr algn="r">
                        <a:spcBef>
                          <a:spcPts val="200"/>
                        </a:spcBef>
                        <a:spcAft>
                          <a:spcPts val="200"/>
                        </a:spcAft>
                        <a:tabLst>
                          <a:tab pos="909320" algn="r"/>
                        </a:tabLst>
                      </a:pPr>
                      <a:r>
                        <a:rPr lang="en-GB" sz="1400" b="0" u="sng" kern="1200" dirty="0">
                          <a:solidFill>
                            <a:schemeClr val="dk1"/>
                          </a:solidFill>
                          <a:highlight>
                            <a:srgbClr val="000000"/>
                          </a:highlight>
                          <a:latin typeface="+mn-lt"/>
                          <a:ea typeface="+mn-ea"/>
                          <a:cs typeface="+mn-cs"/>
                        </a:rPr>
                        <a:t>***************************</a:t>
                      </a:r>
                      <a:endParaRPr lang="en-GB" sz="1400" b="0" u="sng" kern="1200" dirty="0">
                        <a:solidFill>
                          <a:schemeClr val="dk1"/>
                        </a:solidFill>
                        <a:highlight>
                          <a:srgbClr val="00FFFF"/>
                        </a:highlight>
                        <a:latin typeface="+mn-lt"/>
                        <a:ea typeface="+mn-ea"/>
                        <a:cs typeface="+mn-cs"/>
                      </a:endParaRPr>
                    </a:p>
                  </a:txBody>
                  <a:tcPr marL="45720" marR="45720" anchor="ctr">
                    <a:solidFill>
                      <a:srgbClr val="DC9C7A"/>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mn-lt"/>
                        <a:ea typeface="+mn-ea"/>
                        <a:cs typeface="+mn-cs"/>
                      </a:endParaRPr>
                    </a:p>
                  </a:txBody>
                  <a:tcPr marL="45720" marR="45720" anchor="ctr">
                    <a:solidFill>
                      <a:srgbClr val="DC9C7A"/>
                    </a:solidFill>
                  </a:tcPr>
                </a:tc>
                <a:extLst>
                  <a:ext uri="{0D108BD9-81ED-4DB2-BD59-A6C34878D82A}">
                    <a16:rowId xmlns:a16="http://schemas.microsoft.com/office/drawing/2014/main" val="1499653320"/>
                  </a:ext>
                </a:extLst>
              </a:tr>
              <a:tr h="1393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high</a:t>
                      </a:r>
                      <a:endParaRPr lang="en-GB" sz="1400" baseline="30000" dirty="0"/>
                    </a:p>
                  </a:txBody>
                  <a:tcPr marL="45720" marR="45720"/>
                </a:tc>
                <a:tc>
                  <a:txBody>
                    <a:bodyPr/>
                    <a:lstStyle/>
                    <a:p>
                      <a:r>
                        <a:rPr lang="en-GB" sz="1400" dirty="0"/>
                        <a:t>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extLst>
                  <a:ext uri="{0D108BD9-81ED-4DB2-BD59-A6C34878D82A}">
                    <a16:rowId xmlns:a16="http://schemas.microsoft.com/office/drawing/2014/main" val="1268215541"/>
                  </a:ext>
                </a:extLst>
              </a:tr>
              <a:tr h="1393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low+unknown</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extLst>
                  <a:ext uri="{0D108BD9-81ED-4DB2-BD59-A6C34878D82A}">
                    <a16:rowId xmlns:a16="http://schemas.microsoft.com/office/drawing/2014/main" val="1517611774"/>
                  </a:ext>
                </a:extLst>
              </a:tr>
              <a:tr h="139307">
                <a:tc rowSpan="3">
                  <a:txBody>
                    <a:bodyPr/>
                    <a:lstStyle/>
                    <a:p>
                      <a:r>
                        <a:rPr lang="en-GB" sz="1400" dirty="0"/>
                        <a:t>OS</a:t>
                      </a:r>
                    </a:p>
                  </a:txBody>
                  <a:tcPr marL="45720" marR="45720"/>
                </a:tc>
                <a:tc>
                  <a:txBody>
                    <a:bodyPr/>
                    <a:lstStyle/>
                    <a:p>
                      <a:r>
                        <a:rPr lang="en-GB" sz="1400" dirty="0"/>
                        <a:t>non-</a:t>
                      </a:r>
                      <a:r>
                        <a:rPr lang="en-GB" sz="1400" dirty="0" err="1"/>
                        <a:t>tBRCA</a:t>
                      </a:r>
                      <a:r>
                        <a:rPr lang="en-GB" sz="1400" dirty="0"/>
                        <a:t>/</a:t>
                      </a:r>
                      <a:r>
                        <a:rPr lang="en-GB" sz="1400" dirty="0" err="1"/>
                        <a:t>LOH</a:t>
                      </a:r>
                      <a:r>
                        <a:rPr lang="en-GB" sz="1400" baseline="30000" dirty="0" err="1"/>
                        <a:t>high</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Olaparib + 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rgbClr val="DC9C7A"/>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rgbClr val="DC9C7A"/>
                    </a:solidFill>
                  </a:tcPr>
                </a:tc>
                <a:extLst>
                  <a:ext uri="{0D108BD9-81ED-4DB2-BD59-A6C34878D82A}">
                    <a16:rowId xmlns:a16="http://schemas.microsoft.com/office/drawing/2014/main" val="2266349647"/>
                  </a:ext>
                </a:extLst>
              </a:tr>
              <a:tr h="1393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high</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extLst>
                  <a:ext uri="{0D108BD9-81ED-4DB2-BD59-A6C34878D82A}">
                    <a16:rowId xmlns:a16="http://schemas.microsoft.com/office/drawing/2014/main" val="194622972"/>
                  </a:ext>
                </a:extLst>
              </a:tr>
              <a:tr h="1393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low+unknown</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extLst>
                  <a:ext uri="{0D108BD9-81ED-4DB2-BD59-A6C34878D82A}">
                    <a16:rowId xmlns:a16="http://schemas.microsoft.com/office/drawing/2014/main" val="2661831741"/>
                  </a:ext>
                </a:extLst>
              </a:tr>
              <a:tr h="139307">
                <a:tc rowSpan="3">
                  <a:txBody>
                    <a:bodyPr/>
                    <a:lstStyle/>
                    <a:p>
                      <a:r>
                        <a:rPr lang="en-GB" sz="1400" dirty="0"/>
                        <a:t>PFS2</a:t>
                      </a:r>
                    </a:p>
                  </a:txBody>
                  <a:tcPr marL="45720" marR="45720"/>
                </a:tc>
                <a:tc>
                  <a:txBody>
                    <a:bodyPr/>
                    <a:lstStyle/>
                    <a:p>
                      <a:r>
                        <a:rPr lang="en-GB" sz="1400" dirty="0"/>
                        <a:t>non-</a:t>
                      </a:r>
                      <a:r>
                        <a:rPr lang="en-GB" sz="1400" dirty="0" err="1"/>
                        <a:t>tBRCA</a:t>
                      </a:r>
                      <a:r>
                        <a:rPr lang="en-GB" sz="1400" dirty="0"/>
                        <a:t>/</a:t>
                      </a:r>
                      <a:r>
                        <a:rPr lang="en-GB" sz="1400" dirty="0" err="1"/>
                        <a:t>LOH</a:t>
                      </a:r>
                      <a:r>
                        <a:rPr lang="en-GB" sz="1400" baseline="30000" dirty="0" err="1"/>
                        <a:t>high</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Olaparib + 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rgbClr val="DC9C7A"/>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rgbClr val="DC9C7A"/>
                    </a:solidFill>
                  </a:tcPr>
                </a:tc>
                <a:extLst>
                  <a:ext uri="{0D108BD9-81ED-4DB2-BD59-A6C34878D82A}">
                    <a16:rowId xmlns:a16="http://schemas.microsoft.com/office/drawing/2014/main" val="2848294177"/>
                  </a:ext>
                </a:extLst>
              </a:tr>
              <a:tr h="1393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high</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nter"/>
                          <a:ea typeface="+mn-ea"/>
                          <a:cs typeface="+mn-cs"/>
                        </a:rPr>
                        <a:t>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extLst>
                  <a:ext uri="{0D108BD9-81ED-4DB2-BD59-A6C34878D82A}">
                    <a16:rowId xmlns:a16="http://schemas.microsoft.com/office/drawing/2014/main" val="4098044780"/>
                  </a:ext>
                </a:extLst>
              </a:tr>
              <a:tr h="1393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low+unknown</a:t>
                      </a:r>
                      <a:endParaRPr lang="en-GB" sz="1400" baseline="300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nter"/>
                          <a:ea typeface="+mn-ea"/>
                          <a:cs typeface="+mn-cs"/>
                        </a:rPr>
                        <a:t>Bevacizumab</a:t>
                      </a:r>
                    </a:p>
                  </a:txBody>
                  <a:tcPr marL="45720" marR="4572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tab pos="909320" algn="r"/>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FFFF"/>
                        </a:highlight>
                        <a:uLnTx/>
                        <a:uFillTx/>
                        <a:latin typeface="Inter"/>
                        <a:ea typeface="+mn-ea"/>
                        <a:cs typeface="+mn-cs"/>
                      </a:endParaRPr>
                    </a:p>
                  </a:txBody>
                  <a:tcPr marL="45720" marR="45720" anchor="ctr">
                    <a:solidFill>
                      <a:schemeClr val="accent5">
                        <a:lumMod val="60000"/>
                        <a:lumOff val="40000"/>
                      </a:schemeClr>
                    </a:solidFill>
                  </a:tcPr>
                </a:tc>
                <a:extLst>
                  <a:ext uri="{0D108BD9-81ED-4DB2-BD59-A6C34878D82A}">
                    <a16:rowId xmlns:a16="http://schemas.microsoft.com/office/drawing/2014/main" val="2022652926"/>
                  </a:ext>
                </a:extLst>
              </a:tr>
            </a:tbl>
          </a:graphicData>
        </a:graphic>
      </p:graphicFrame>
      <p:sp>
        <p:nvSpPr>
          <p:cNvPr id="16" name="TextBox 15">
            <a:extLst>
              <a:ext uri="{FF2B5EF4-FFF2-40B4-BE49-F238E27FC236}">
                <a16:creationId xmlns:a16="http://schemas.microsoft.com/office/drawing/2014/main" id="{06856DB0-AC12-CDB8-EC72-C0306E41388C}"/>
              </a:ext>
            </a:extLst>
          </p:cNvPr>
          <p:cNvSpPr txBox="1"/>
          <p:nvPr/>
        </p:nvSpPr>
        <p:spPr>
          <a:xfrm>
            <a:off x="1494590" y="5950290"/>
            <a:ext cx="9495149" cy="307777"/>
          </a:xfrm>
          <a:prstGeom prst="rect">
            <a:avLst/>
          </a:prstGeom>
          <a:noFill/>
        </p:spPr>
        <p:txBody>
          <a:bodyPr wrap="square">
            <a:spAutoFit/>
          </a:bodyPr>
          <a:lstStyle/>
          <a:p>
            <a:r>
              <a:rPr lang="en-GB" sz="1400" b="1" dirty="0"/>
              <a:t>Statistically significant results are shown in bold</a:t>
            </a:r>
            <a:r>
              <a:rPr lang="en-GB" sz="1400" dirty="0"/>
              <a:t>; * Company concluded that the PH assumption was violated </a:t>
            </a:r>
          </a:p>
        </p:txBody>
      </p:sp>
      <p:graphicFrame>
        <p:nvGraphicFramePr>
          <p:cNvPr id="7" name="Table 6">
            <a:extLst>
              <a:ext uri="{FF2B5EF4-FFF2-40B4-BE49-F238E27FC236}">
                <a16:creationId xmlns:a16="http://schemas.microsoft.com/office/drawing/2014/main" id="{17FADA08-1815-4825-9CBE-9CAF010CD4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8952182"/>
              </p:ext>
            </p:extLst>
          </p:nvPr>
        </p:nvGraphicFramePr>
        <p:xfrm>
          <a:off x="2520524" y="5786157"/>
          <a:ext cx="7443280" cy="213360"/>
        </p:xfrm>
        <a:graphic>
          <a:graphicData uri="http://schemas.openxmlformats.org/drawingml/2006/table">
            <a:tbl>
              <a:tblPr firstRow="1" bandRow="1">
                <a:tableStyleId>{5C22544A-7EE6-4342-B048-85BDC9FD1C3A}</a:tableStyleId>
              </a:tblPr>
              <a:tblGrid>
                <a:gridCol w="721835">
                  <a:extLst>
                    <a:ext uri="{9D8B030D-6E8A-4147-A177-3AD203B41FA5}">
                      <a16:colId xmlns:a16="http://schemas.microsoft.com/office/drawing/2014/main" val="4009818176"/>
                    </a:ext>
                  </a:extLst>
                </a:gridCol>
                <a:gridCol w="2999805">
                  <a:extLst>
                    <a:ext uri="{9D8B030D-6E8A-4147-A177-3AD203B41FA5}">
                      <a16:colId xmlns:a16="http://schemas.microsoft.com/office/drawing/2014/main" val="3659209294"/>
                    </a:ext>
                  </a:extLst>
                </a:gridCol>
                <a:gridCol w="584887">
                  <a:extLst>
                    <a:ext uri="{9D8B030D-6E8A-4147-A177-3AD203B41FA5}">
                      <a16:colId xmlns:a16="http://schemas.microsoft.com/office/drawing/2014/main" val="1948947486"/>
                    </a:ext>
                  </a:extLst>
                </a:gridCol>
                <a:gridCol w="3136753">
                  <a:extLst>
                    <a:ext uri="{9D8B030D-6E8A-4147-A177-3AD203B41FA5}">
                      <a16:colId xmlns:a16="http://schemas.microsoft.com/office/drawing/2014/main" val="2038591910"/>
                    </a:ext>
                  </a:extLst>
                </a:gridCol>
              </a:tblGrid>
              <a:tr h="0">
                <a:tc>
                  <a:txBody>
                    <a:bodyPr/>
                    <a:lstStyle/>
                    <a:p>
                      <a:endParaRPr lang="en-GB" sz="1400" b="0" dirty="0">
                        <a:solidFill>
                          <a:sysClr val="windowText" lastClr="000000"/>
                        </a:solidFill>
                      </a:endParaRPr>
                    </a:p>
                  </a:txBody>
                  <a:tcPr marL="0" marR="0" marT="0" marB="0">
                    <a:solidFill>
                      <a:schemeClr val="accent5">
                        <a:lumMod val="40000"/>
                        <a:lumOff val="60000"/>
                      </a:schemeClr>
                    </a:solidFill>
                  </a:tcPr>
                </a:tc>
                <a:tc>
                  <a:txBody>
                    <a:bodyPr/>
                    <a:lstStyle/>
                    <a:p>
                      <a:r>
                        <a:rPr lang="en-GB" sz="1400" b="0" dirty="0">
                          <a:solidFill>
                            <a:sysClr val="windowText" lastClr="000000"/>
                          </a:solidFill>
                        </a:rPr>
                        <a:t>HR&lt;1 favours rucaparib</a:t>
                      </a:r>
                    </a:p>
                  </a:txBody>
                  <a:tcPr marL="0" marR="0" marT="0" marB="0">
                    <a:noFill/>
                  </a:tcPr>
                </a:tc>
                <a:tc>
                  <a:txBody>
                    <a:bodyPr/>
                    <a:lstStyle/>
                    <a:p>
                      <a:endParaRPr lang="en-GB" sz="1400" b="0" dirty="0">
                        <a:solidFill>
                          <a:sysClr val="windowText" lastClr="000000"/>
                        </a:solidFill>
                      </a:endParaRPr>
                    </a:p>
                  </a:txBody>
                  <a:tcPr marL="0" marR="0" marT="0" marB="0">
                    <a:solidFill>
                      <a:srgbClr val="DC9C7A"/>
                    </a:solidFill>
                  </a:tcPr>
                </a:tc>
                <a:tc>
                  <a:txBody>
                    <a:bodyPr/>
                    <a:lstStyle/>
                    <a:p>
                      <a:r>
                        <a:rPr lang="en-GB" sz="1400" b="0" dirty="0">
                          <a:solidFill>
                            <a:sysClr val="windowText" lastClr="000000"/>
                          </a:solidFill>
                        </a:rPr>
                        <a:t>HR&gt;1 favours comparator</a:t>
                      </a:r>
                    </a:p>
                  </a:txBody>
                  <a:tcPr marL="0" marR="0" marT="0" marB="0">
                    <a:noFill/>
                  </a:tcPr>
                </a:tc>
                <a:extLst>
                  <a:ext uri="{0D108BD9-81ED-4DB2-BD59-A6C34878D82A}">
                    <a16:rowId xmlns:a16="http://schemas.microsoft.com/office/drawing/2014/main" val="561857389"/>
                  </a:ext>
                </a:extLst>
              </a:tr>
            </a:tbl>
          </a:graphicData>
        </a:graphic>
      </p:graphicFrame>
      <p:sp>
        <p:nvSpPr>
          <p:cNvPr id="4" name="Text Placeholder 3">
            <a:extLst>
              <a:ext uri="{FF2B5EF4-FFF2-40B4-BE49-F238E27FC236}">
                <a16:creationId xmlns:a16="http://schemas.microsoft.com/office/drawing/2014/main" id="{C82BB5E9-AE7F-5480-7928-C31CB85178DB}"/>
              </a:ext>
            </a:extLst>
          </p:cNvPr>
          <p:cNvSpPr>
            <a:spLocks noGrp="1"/>
          </p:cNvSpPr>
          <p:nvPr>
            <p:ph type="body" sz="quarter" idx="13"/>
          </p:nvPr>
        </p:nvSpPr>
        <p:spPr>
          <a:xfrm>
            <a:off x="1018096" y="6201955"/>
            <a:ext cx="10803116" cy="365125"/>
          </a:xfrm>
        </p:spPr>
        <p:txBody>
          <a:bodyPr>
            <a:noAutofit/>
          </a:bodyPr>
          <a:lstStyle/>
          <a:p>
            <a:r>
              <a:rPr lang="en-GB" dirty="0"/>
              <a:t>Abbreviations: CI, confidence interval; HR, hazard ratio; </a:t>
            </a:r>
            <a:r>
              <a:rPr lang="en-GB" dirty="0" err="1"/>
              <a:t>invPFS</a:t>
            </a:r>
            <a:r>
              <a:rPr lang="en-GB" dirty="0"/>
              <a:t>, investigator-assessed progression-free survival;  ITC, indirect treatment comparison; LOH, loss of heterozygosity; MAIC, matching adjusted indirect comparison; non-</a:t>
            </a:r>
            <a:r>
              <a:rPr lang="en-GB" dirty="0" err="1"/>
              <a:t>tBRCA</a:t>
            </a:r>
            <a:r>
              <a:rPr lang="en-GB" dirty="0"/>
              <a:t>, tumour without </a:t>
            </a:r>
            <a:r>
              <a:rPr lang="en-GB" dirty="0" err="1"/>
              <a:t>BReast</a:t>
            </a:r>
            <a:r>
              <a:rPr lang="en-GB" dirty="0"/>
              <a:t> Cancer gene mutation; OS, overall survival; PFS2, progression-free survival 2; PH, proportional hazards</a:t>
            </a:r>
          </a:p>
        </p:txBody>
      </p:sp>
      <p:sp>
        <p:nvSpPr>
          <p:cNvPr id="13" name="TextBox 12">
            <a:extLst>
              <a:ext uri="{FF2B5EF4-FFF2-40B4-BE49-F238E27FC236}">
                <a16:creationId xmlns:a16="http://schemas.microsoft.com/office/drawing/2014/main" id="{EAF4D10D-5231-EE5A-8104-D80B527B4AA9}"/>
              </a:ext>
            </a:extLst>
          </p:cNvPr>
          <p:cNvSpPr txBox="1"/>
          <p:nvPr/>
        </p:nvSpPr>
        <p:spPr>
          <a:xfrm>
            <a:off x="7839180" y="49380"/>
            <a:ext cx="4232953" cy="646331"/>
          </a:xfrm>
          <a:prstGeom prst="rect">
            <a:avLst/>
          </a:prstGeom>
          <a:noFill/>
        </p:spPr>
        <p:txBody>
          <a:bodyPr wrap="square" rtlCol="0">
            <a:spAutoFit/>
          </a:bodyPr>
          <a:lstStyle/>
          <a:p>
            <a:r>
              <a:rPr lang="en-GB" dirty="0"/>
              <a:t>^ See appendix – </a:t>
            </a:r>
            <a:r>
              <a:rPr lang="en-GB" dirty="0">
                <a:hlinkClick r:id="rId5" action="ppaction://hlinksldjump"/>
              </a:rPr>
              <a:t>Indirect comparison methodology</a:t>
            </a:r>
            <a:endParaRPr lang="en-GB" dirty="0"/>
          </a:p>
        </p:txBody>
      </p:sp>
      <p:sp>
        <p:nvSpPr>
          <p:cNvPr id="6" name="Rectangle 5">
            <a:extLst>
              <a:ext uri="{FF2B5EF4-FFF2-40B4-BE49-F238E27FC236}">
                <a16:creationId xmlns:a16="http://schemas.microsoft.com/office/drawing/2014/main" id="{BAF4837A-D4D6-7E99-320C-0CBF9EFAAF24}"/>
              </a:ext>
            </a:extLst>
          </p:cNvPr>
          <p:cNvSpPr/>
          <p:nvPr/>
        </p:nvSpPr>
        <p:spPr>
          <a:xfrm>
            <a:off x="772997" y="1740836"/>
            <a:ext cx="4135887" cy="321650"/>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spcBef>
                <a:spcPts val="300"/>
              </a:spcBef>
            </a:pPr>
            <a:endParaRPr lang="en-GB"/>
          </a:p>
        </p:txBody>
      </p:sp>
      <p:sp>
        <p:nvSpPr>
          <p:cNvPr id="8" name="TextBox 7">
            <a:extLst>
              <a:ext uri="{FF2B5EF4-FFF2-40B4-BE49-F238E27FC236}">
                <a16:creationId xmlns:a16="http://schemas.microsoft.com/office/drawing/2014/main" id="{01D56A51-F696-55E2-5C65-6F3F3567C2ED}"/>
              </a:ext>
            </a:extLst>
          </p:cNvPr>
          <p:cNvSpPr txBox="1"/>
          <p:nvPr/>
        </p:nvSpPr>
        <p:spPr>
          <a:xfrm>
            <a:off x="11047490" y="3429000"/>
            <a:ext cx="1103154" cy="1815882"/>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dirty="0"/>
              <a:t>For illustration purposes - </a:t>
            </a:r>
            <a:r>
              <a:rPr lang="en-GB" sz="1400" u="sng" dirty="0"/>
              <a:t>ITC results not used in base case models</a:t>
            </a:r>
          </a:p>
        </p:txBody>
      </p:sp>
    </p:spTree>
    <p:extLst>
      <p:ext uri="{BB962C8B-B14F-4D97-AF65-F5344CB8AC3E}">
        <p14:creationId xmlns:p14="http://schemas.microsoft.com/office/powerpoint/2010/main" val="80277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dirty="0">
                <a:latin typeface="Arial" panose="020B0604020202020204" pitchFamily="34" charset="0"/>
                <a:cs typeface="Arial" panose="020B0604020202020204" pitchFamily="34" charset="0"/>
              </a:rPr>
              <a:t>Rucaparib for maintenance treatment for advanced ovarian, fallopian tube and peritoneal cancer after response to first-line platinum-based chemotherapy</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ü"/>
            </a:pPr>
            <a:r>
              <a:rPr lang="en-GB" sz="2800" b="1"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1595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295"/>
            <a:ext cx="11250785" cy="592817"/>
          </a:xfrm>
        </p:spPr>
        <p:txBody>
          <a:bodyPr>
            <a:noAutofit/>
          </a:bodyPr>
          <a:lstStyle/>
          <a:p>
            <a:r>
              <a:rPr lang="en-GB" sz="2800" dirty="0">
                <a:hlinkClick r:id="rId3" action="ppaction://hlinksldjump"/>
              </a:rPr>
              <a:t>Key Issue</a:t>
            </a:r>
            <a:r>
              <a:rPr lang="en-GB" sz="2800" dirty="0"/>
              <a:t>: Modelling survival - assumption of long-term survivorship (1/5)</a:t>
            </a:r>
          </a:p>
        </p:txBody>
      </p:sp>
      <p:sp>
        <p:nvSpPr>
          <p:cNvPr id="32" name="Rectangle 31">
            <a:extLst>
              <a:ext uri="{FF2B5EF4-FFF2-40B4-BE49-F238E27FC236}">
                <a16:creationId xmlns:a16="http://schemas.microsoft.com/office/drawing/2014/main" id="{4423FAC9-BAA5-411F-E9CE-445B234CF3C2}"/>
              </a:ext>
            </a:extLst>
          </p:cNvPr>
          <p:cNvSpPr/>
          <p:nvPr/>
        </p:nvSpPr>
        <p:spPr>
          <a:xfrm>
            <a:off x="332341" y="849385"/>
            <a:ext cx="11575624" cy="8915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assumed long-term survivorship in its PFS estimates for rucaparib, </a:t>
            </a:r>
            <a:r>
              <a:rPr lang="en-GB" dirty="0" err="1">
                <a:solidFill>
                  <a:schemeClr val="tx1"/>
                </a:solidFill>
                <a:latin typeface="Arial" panose="020B0604020202020204" pitchFamily="34" charset="0"/>
              </a:rPr>
              <a:t>olaparib+bevacizumab</a:t>
            </a:r>
            <a:r>
              <a:rPr lang="en-GB" dirty="0">
                <a:solidFill>
                  <a:schemeClr val="tx1"/>
                </a:solidFill>
                <a:latin typeface="Arial" panose="020B0604020202020204" pitchFamily="34" charset="0"/>
              </a:rPr>
              <a:t> and bevacizumab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and bevacizumab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low</a:t>
            </a:r>
            <a:r>
              <a:rPr lang="en-GB" dirty="0">
                <a:solidFill>
                  <a:schemeClr val="tx1"/>
                </a:solidFill>
                <a:latin typeface="Arial" panose="020B0604020202020204" pitchFamily="34" charset="0"/>
              </a:rPr>
              <a:t>)</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372079" y="80077"/>
            <a:ext cx="690860" cy="690860"/>
          </a:xfrm>
          <a:prstGeom prst="rect">
            <a:avLst/>
          </a:prstGeom>
        </p:spPr>
      </p:pic>
      <p:sp>
        <p:nvSpPr>
          <p:cNvPr id="25" name="Rectangle 24">
            <a:extLst>
              <a:ext uri="{FF2B5EF4-FFF2-40B4-BE49-F238E27FC236}">
                <a16:creationId xmlns:a16="http://schemas.microsoft.com/office/drawing/2014/main" id="{EAF1C037-1182-77ED-44FC-394F8E6E579C}"/>
              </a:ext>
            </a:extLst>
          </p:cNvPr>
          <p:cNvSpPr/>
          <p:nvPr/>
        </p:nvSpPr>
        <p:spPr>
          <a:xfrm>
            <a:off x="332342" y="1812195"/>
            <a:ext cx="11575623" cy="11870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Slowing hazards in longer-term PFS observed in PAOLA-1 and in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population of PRIMA</a:t>
            </a:r>
          </a:p>
          <a:p>
            <a:pPr marL="285750" indent="-285750">
              <a:buFont typeface="Arial" panose="020B0604020202020204" pitchFamily="34" charset="0"/>
              <a:buChar char="•"/>
            </a:pPr>
            <a:r>
              <a:rPr lang="en-GB" dirty="0">
                <a:solidFill>
                  <a:schemeClr val="tx1"/>
                </a:solidFill>
                <a:latin typeface="Arial" panose="020B0604020202020204" pitchFamily="34" charset="0"/>
              </a:rPr>
              <a:t>ATHENA-MONO follow-up ends when slowing of the hazard was observed in PRIMA and PAOLA-1</a:t>
            </a:r>
          </a:p>
          <a:p>
            <a:pPr marL="285750" indent="-285750">
              <a:buFont typeface="Arial" panose="020B0604020202020204" pitchFamily="34" charset="0"/>
              <a:buChar char="•"/>
            </a:pPr>
            <a:r>
              <a:rPr lang="en-GB" dirty="0">
                <a:solidFill>
                  <a:schemeClr val="tx1"/>
                </a:solidFill>
                <a:latin typeface="Arial" panose="020B0604020202020204" pitchFamily="34" charset="0"/>
              </a:rPr>
              <a:t>Assumption that cure is possible for HRD-positive patients was accepted by TA946 Appraisal Committee</a:t>
            </a:r>
          </a:p>
          <a:p>
            <a:endParaRPr lang="en-GB" dirty="0">
              <a:solidFill>
                <a:schemeClr val="tx1"/>
              </a:solidFill>
              <a:latin typeface="Arial" panose="020B0604020202020204" pitchFamily="34" charset="0"/>
            </a:endParaRPr>
          </a:p>
        </p:txBody>
      </p:sp>
      <p:sp>
        <p:nvSpPr>
          <p:cNvPr id="26" name="Rectangle 25">
            <a:extLst>
              <a:ext uri="{FF2B5EF4-FFF2-40B4-BE49-F238E27FC236}">
                <a16:creationId xmlns:a16="http://schemas.microsoft.com/office/drawing/2014/main" id="{A15841C0-D630-413A-0CA7-BF161E3967C5}"/>
              </a:ext>
            </a:extLst>
          </p:cNvPr>
          <p:cNvSpPr/>
          <p:nvPr/>
        </p:nvSpPr>
        <p:spPr>
          <a:xfrm>
            <a:off x="332342" y="3048343"/>
            <a:ext cx="11575623" cy="17663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Acknowledges there is a precedence for PARP inhibitors to lead to curves that plateau</a:t>
            </a:r>
          </a:p>
          <a:p>
            <a:pPr marL="285750" indent="-285750">
              <a:buFont typeface="Arial" panose="020B0604020202020204" pitchFamily="34" charset="0"/>
              <a:buChar char="•"/>
            </a:pPr>
            <a:r>
              <a:rPr lang="en-GB" dirty="0">
                <a:solidFill>
                  <a:schemeClr val="tx1"/>
                </a:solidFill>
                <a:latin typeface="Arial" panose="020B0604020202020204" pitchFamily="34" charset="0"/>
              </a:rPr>
              <a:t>ATHENA-MONO PFS data for rucaparib do not currently show hazards slowing but may with more data</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did not explain why assumption did not hold for rucaparib in </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low</a:t>
            </a:r>
            <a:r>
              <a:rPr lang="en-GB" dirty="0">
                <a:solidFill>
                  <a:schemeClr val="tx1"/>
                </a:solidFill>
                <a:latin typeface="Arial" panose="020B0604020202020204" pitchFamily="34" charset="0"/>
              </a:rPr>
              <a:t> subgroup</a:t>
            </a:r>
          </a:p>
          <a:p>
            <a:pPr marL="285750" indent="-285750">
              <a:buFont typeface="Arial" panose="020B0604020202020204" pitchFamily="34" charset="0"/>
              <a:buChar char="•"/>
            </a:pPr>
            <a:r>
              <a:rPr lang="en-GB" dirty="0">
                <a:solidFill>
                  <a:schemeClr val="tx1"/>
                </a:solidFill>
                <a:latin typeface="Arial" panose="020B0604020202020204" pitchFamily="34" charset="0"/>
              </a:rPr>
              <a:t>Proportions with long-term survivorship are uncertain for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and bevacizumab </a:t>
            </a:r>
          </a:p>
          <a:p>
            <a:pPr marL="285750" indent="-285750">
              <a:buFont typeface="Arial" panose="020B0604020202020204" pitchFamily="34" charset="0"/>
              <a:buChar char="•"/>
            </a:pPr>
            <a:r>
              <a:rPr lang="en-GB" dirty="0">
                <a:solidFill>
                  <a:schemeClr val="tx1"/>
                </a:solidFill>
                <a:latin typeface="Arial" panose="020B0604020202020204" pitchFamily="34" charset="0"/>
              </a:rPr>
              <a:t>EAG fitted alternative parametric distributions without assumption of long-term survivorship</a:t>
            </a:r>
          </a:p>
        </p:txBody>
      </p:sp>
      <p:sp>
        <p:nvSpPr>
          <p:cNvPr id="27" name="Rectangle 26">
            <a:extLst>
              <a:ext uri="{FF2B5EF4-FFF2-40B4-BE49-F238E27FC236}">
                <a16:creationId xmlns:a16="http://schemas.microsoft.com/office/drawing/2014/main" id="{8D5A98D0-FC01-57EA-CC58-9F6079EF0A51}"/>
              </a:ext>
            </a:extLst>
          </p:cNvPr>
          <p:cNvSpPr/>
          <p:nvPr/>
        </p:nvSpPr>
        <p:spPr>
          <a:xfrm>
            <a:off x="332342" y="4873582"/>
            <a:ext cx="11575623" cy="116693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Other considerations </a:t>
            </a:r>
          </a:p>
          <a:p>
            <a:pPr marL="285750" indent="-285750">
              <a:buFont typeface="Arial" panose="020B0604020202020204" pitchFamily="34" charset="0"/>
              <a:buChar char="•"/>
            </a:pPr>
            <a:r>
              <a:rPr lang="en-GB" dirty="0">
                <a:solidFill>
                  <a:schemeClr val="tx1"/>
                </a:solidFill>
                <a:latin typeface="Arial" panose="020B0604020202020204" pitchFamily="34" charset="0"/>
              </a:rPr>
              <a:t>UK clinical expert advice to company: this is a class effect of PARP inhibitor use and long-term PFS is expected among a proportion of patients </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expert: Small % of people will achieve long term remission, &gt;5 years can be considered a “cure”</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2237263" y="6109525"/>
            <a:ext cx="7765780" cy="321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dirty="0">
                <a:solidFill>
                  <a:schemeClr val="tx1"/>
                </a:solidFill>
                <a:latin typeface="Arial" panose="020B0604020202020204" pitchFamily="34" charset="0"/>
              </a:rPr>
              <a:t>Is the assumption of long-term survivorship appropriate?</a:t>
            </a:r>
            <a:endParaRPr lang="en-GB" strike="sngStrike" dirty="0">
              <a:solidFill>
                <a:srgbClr val="C00000"/>
              </a:solidFill>
              <a:latin typeface="Arial" panose="020B0604020202020204" pitchFamily="34" charset="0"/>
            </a:endParaRP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976446" y="6095069"/>
            <a:ext cx="341317" cy="323996"/>
            <a:chOff x="-1487658" y="4030155"/>
            <a:chExt cx="623165" cy="679434"/>
          </a:xfrm>
        </p:grpSpPr>
        <p:sp>
          <p:nvSpPr>
            <p:cNvPr id="30" name="Oval 29">
              <a:extLst>
                <a:ext uri="{FF2B5EF4-FFF2-40B4-BE49-F238E27FC236}">
                  <a16:creationId xmlns:a16="http://schemas.microsoft.com/office/drawing/2014/main" id="{F98CE51D-9A25-FD39-5E21-B0A72456A0C4}"/>
                </a:ext>
              </a:extLst>
            </p:cNvPr>
            <p:cNvSpPr/>
            <p:nvPr/>
          </p:nvSpPr>
          <p:spPr>
            <a:xfrm>
              <a:off x="-1440493" y="4030155"/>
              <a:ext cx="576000" cy="67943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7658" y="4030155"/>
              <a:ext cx="623165" cy="623166"/>
            </a:xfrm>
            <a:prstGeom prst="rect">
              <a:avLst/>
            </a:prstGeom>
          </p:spPr>
        </p:pic>
      </p:gr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1093509" y="6419065"/>
            <a:ext cx="10737132" cy="365125"/>
          </a:xfrm>
        </p:spPr>
        <p:txBody>
          <a:bodyPr>
            <a:noAutofit/>
          </a:bodyPr>
          <a:lstStyle/>
          <a:p>
            <a:r>
              <a:rPr lang="en-GB" dirty="0"/>
              <a:t>Abbreviations: BRCA, breast cancer gene; HRD, homologous recombination deficiency; LOH, loss-of-heterozygosity; PARP, poly ADP ribose polymerase; PFS, progression-free survival; </a:t>
            </a:r>
            <a:r>
              <a:rPr lang="en-GB" dirty="0" err="1"/>
              <a:t>tBRCA</a:t>
            </a:r>
            <a:r>
              <a:rPr lang="en-GB" dirty="0"/>
              <a:t>, tumour BRCA mutation</a:t>
            </a:r>
          </a:p>
        </p:txBody>
      </p:sp>
    </p:spTree>
    <p:extLst>
      <p:ext uri="{BB962C8B-B14F-4D97-AF65-F5344CB8AC3E}">
        <p14:creationId xmlns:p14="http://schemas.microsoft.com/office/powerpoint/2010/main" val="224118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466724" y="263524"/>
            <a:ext cx="10817161" cy="592817"/>
          </a:xfrm>
        </p:spPr>
        <p:txBody>
          <a:bodyPr>
            <a:normAutofit fontScale="90000"/>
          </a:bodyPr>
          <a:lstStyle/>
          <a:p>
            <a:r>
              <a:rPr lang="en-GB" dirty="0">
                <a:hlinkClick r:id="rId3" action="ppaction://hlinksldjump"/>
              </a:rPr>
              <a:t>Key issue</a:t>
            </a:r>
            <a:r>
              <a:rPr lang="en-GB" dirty="0"/>
              <a:t>: </a:t>
            </a:r>
            <a:r>
              <a:rPr lang="en-GB" sz="3200" dirty="0"/>
              <a:t>Modelling survival - r</a:t>
            </a:r>
            <a:r>
              <a:rPr lang="en-GB" dirty="0"/>
              <a:t>elationship between PFS, PFS2 and OS (2/5)</a:t>
            </a:r>
          </a:p>
        </p:txBody>
      </p:sp>
      <p:sp>
        <p:nvSpPr>
          <p:cNvPr id="13" name="Rectangle 12">
            <a:extLst>
              <a:ext uri="{FF2B5EF4-FFF2-40B4-BE49-F238E27FC236}">
                <a16:creationId xmlns:a16="http://schemas.microsoft.com/office/drawing/2014/main" id="{E82CA74A-6F08-4190-9479-10C9823605C7}"/>
              </a:ext>
            </a:extLst>
          </p:cNvPr>
          <p:cNvSpPr/>
          <p:nvPr/>
        </p:nvSpPr>
        <p:spPr>
          <a:xfrm>
            <a:off x="466723" y="1196663"/>
            <a:ext cx="11306863" cy="17560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applied constraints to PFS, PFS2 and OS extrapolations for each treatment:</a:t>
            </a:r>
          </a:p>
          <a:p>
            <a:pPr marL="742950" lvl="1" indent="-285750">
              <a:buFont typeface="Arial" panose="020B0604020202020204" pitchFamily="34" charset="0"/>
              <a:buChar char="•"/>
            </a:pPr>
            <a:r>
              <a:rPr lang="en-GB" dirty="0">
                <a:solidFill>
                  <a:schemeClr val="tx1"/>
                </a:solidFill>
                <a:latin typeface="Arial" panose="020B0604020202020204" pitchFamily="34" charset="0"/>
              </a:rPr>
              <a:t>OS conditional probability of death per cycle &lt; background conditional probability of death per month</a:t>
            </a:r>
          </a:p>
          <a:p>
            <a:pPr marL="742950" lvl="1" indent="-285750">
              <a:buFont typeface="Arial" panose="020B0604020202020204" pitchFamily="34" charset="0"/>
              <a:buChar char="•"/>
            </a:pPr>
            <a:r>
              <a:rPr lang="en-GB" dirty="0">
                <a:solidFill>
                  <a:schemeClr val="tx1"/>
                </a:solidFill>
                <a:latin typeface="Arial" panose="020B0604020202020204" pitchFamily="34" charset="0"/>
              </a:rPr>
              <a:t>OS estimates ≥ PFS estimates</a:t>
            </a:r>
          </a:p>
          <a:p>
            <a:pPr marL="742950" lvl="1" indent="-285750">
              <a:buFont typeface="Arial" panose="020B0604020202020204" pitchFamily="34" charset="0"/>
              <a:buChar char="•"/>
            </a:pPr>
            <a:r>
              <a:rPr lang="en-GB" dirty="0">
                <a:solidFill>
                  <a:schemeClr val="tx1"/>
                </a:solidFill>
                <a:latin typeface="Arial" panose="020B0604020202020204" pitchFamily="34" charset="0"/>
              </a:rPr>
              <a:t>PFS2 estimates ≥ PFS estimates</a:t>
            </a:r>
          </a:p>
          <a:p>
            <a:pPr marL="285750" indent="-285750">
              <a:buFont typeface="Arial" panose="020B0604020202020204" pitchFamily="34" charset="0"/>
              <a:buChar char="•"/>
            </a:pPr>
            <a:r>
              <a:rPr lang="en-GB" dirty="0">
                <a:solidFill>
                  <a:schemeClr val="tx1"/>
                </a:solidFill>
                <a:latin typeface="Arial" panose="020B0604020202020204" pitchFamily="34" charset="0"/>
              </a:rPr>
              <a:t>From point of crossing, OS and PFS2 assumed to follow trajectory of PFS</a:t>
            </a:r>
          </a:p>
        </p:txBody>
      </p:sp>
      <p:pic>
        <p:nvPicPr>
          <p:cNvPr id="6" name="Picture 5">
            <a:extLst>
              <a:ext uri="{FF2B5EF4-FFF2-40B4-BE49-F238E27FC236}">
                <a16:creationId xmlns:a16="http://schemas.microsoft.com/office/drawing/2014/main" id="{0BB6F81F-6F4C-634F-7E76-4EC581DE1286}"/>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438582" y="68498"/>
            <a:ext cx="690860" cy="690860"/>
          </a:xfrm>
          <a:prstGeom prst="rect">
            <a:avLst/>
          </a:prstGeom>
        </p:spPr>
      </p:pic>
      <p:sp>
        <p:nvSpPr>
          <p:cNvPr id="15" name="Rectangle 14">
            <a:extLst>
              <a:ext uri="{FF2B5EF4-FFF2-40B4-BE49-F238E27FC236}">
                <a16:creationId xmlns:a16="http://schemas.microsoft.com/office/drawing/2014/main" id="{A095D89B-195A-4D94-A8DE-CD5502F42403}"/>
              </a:ext>
            </a:extLst>
          </p:cNvPr>
          <p:cNvSpPr/>
          <p:nvPr/>
        </p:nvSpPr>
        <p:spPr>
          <a:xfrm>
            <a:off x="466722" y="3050797"/>
            <a:ext cx="11306863" cy="1220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Anticipated OS and PFS2 crossing PFS after observation period due to immature OS data and high uncertainty in the long-term extrapolations</a:t>
            </a:r>
          </a:p>
          <a:p>
            <a:pPr marL="285750" indent="-285750">
              <a:buFont typeface="Arial" panose="020B0604020202020204" pitchFamily="34" charset="0"/>
              <a:buChar char="•"/>
            </a:pPr>
            <a:r>
              <a:rPr lang="en-GB" dirty="0">
                <a:solidFill>
                  <a:schemeClr val="tx1"/>
                </a:solidFill>
                <a:latin typeface="Arial" panose="020B0604020202020204" pitchFamily="34" charset="0"/>
              </a:rPr>
              <a:t>Constrained OS and PFS2 extrapolations to overcome crossing curves</a:t>
            </a:r>
          </a:p>
        </p:txBody>
      </p:sp>
      <p:sp>
        <p:nvSpPr>
          <p:cNvPr id="16" name="Rectangle 15">
            <a:extLst>
              <a:ext uri="{FF2B5EF4-FFF2-40B4-BE49-F238E27FC236}">
                <a16:creationId xmlns:a16="http://schemas.microsoft.com/office/drawing/2014/main" id="{BE4E1D21-37B6-4DED-9C97-E9DA5819D47B}"/>
              </a:ext>
            </a:extLst>
          </p:cNvPr>
          <p:cNvSpPr/>
          <p:nvPr/>
        </p:nvSpPr>
        <p:spPr>
          <a:xfrm>
            <a:off x="466723" y="4390096"/>
            <a:ext cx="11306862" cy="14815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constraints cast doubt on clinical plausibility PFS2 and OS estimates</a:t>
            </a:r>
          </a:p>
          <a:p>
            <a:pPr marL="742950" lvl="1" indent="-285750">
              <a:buFont typeface="Arial" panose="020B0604020202020204" pitchFamily="34" charset="0"/>
              <a:buChar char="•"/>
            </a:pPr>
            <a:r>
              <a:rPr lang="en-GB" dirty="0">
                <a:solidFill>
                  <a:schemeClr val="tx1"/>
                </a:solidFill>
                <a:latin typeface="Arial" panose="020B0604020202020204" pitchFamily="34" charset="0"/>
              </a:rPr>
              <a:t>Constraints are triggered relatively early - s</a:t>
            </a:r>
            <a:r>
              <a:rPr kumimoji="0" lang="en-GB" sz="1800" b="0" i="0" u="none" strike="noStrike" kern="1200" cap="none" spc="0" normalizeH="0" baseline="0" noProof="0" dirty="0" err="1">
                <a:ln>
                  <a:noFill/>
                </a:ln>
                <a:solidFill>
                  <a:srgbClr val="000000"/>
                </a:solidFill>
                <a:effectLst/>
                <a:uLnTx/>
                <a:uFillTx/>
                <a:latin typeface="Inter"/>
                <a:ea typeface="+mn-ea"/>
                <a:cs typeface="+mn-cs"/>
              </a:rPr>
              <a:t>ee</a:t>
            </a:r>
            <a:r>
              <a:rPr kumimoji="0" lang="en-GB" sz="1800" b="0" i="0" u="none" strike="noStrike" kern="1200" cap="none" spc="0" normalizeH="0" baseline="0" noProof="0" dirty="0">
                <a:ln>
                  <a:noFill/>
                </a:ln>
                <a:solidFill>
                  <a:srgbClr val="000000"/>
                </a:solidFill>
                <a:effectLst/>
                <a:uLnTx/>
                <a:uFillTx/>
                <a:latin typeface="Inter"/>
                <a:ea typeface="+mn-ea"/>
                <a:cs typeface="+mn-cs"/>
              </a:rPr>
              <a:t> appendix: </a:t>
            </a:r>
            <a:r>
              <a:rPr kumimoji="0" lang="en-GB" sz="1800" b="0" i="0" u="none" strike="noStrike" kern="1200" cap="none" spc="0" normalizeH="0" baseline="0" noProof="0" dirty="0">
                <a:ln>
                  <a:noFill/>
                </a:ln>
                <a:solidFill>
                  <a:srgbClr val="000000"/>
                </a:solidFill>
                <a:effectLst/>
                <a:uLnTx/>
                <a:uFillTx/>
                <a:latin typeface="Inter"/>
                <a:ea typeface="+mn-ea"/>
                <a:cs typeface="+mn-cs"/>
                <a:hlinkClick r:id="rId5" action="ppaction://hlinksldjump"/>
              </a:rPr>
              <a:t>Survival curves </a:t>
            </a:r>
            <a:endParaRPr lang="en-GB" dirty="0">
              <a:solidFill>
                <a:schemeClr val="tx1"/>
              </a:solidFill>
              <a:latin typeface="Arial" panose="020B0604020202020204" pitchFamily="34" charset="0"/>
            </a:endParaRPr>
          </a:p>
          <a:p>
            <a:pPr marL="742950" lvl="1" indent="-285750">
              <a:buFont typeface="Arial" panose="020B0604020202020204" pitchFamily="34" charset="0"/>
              <a:buChar char="•"/>
            </a:pPr>
            <a:r>
              <a:rPr lang="en-GB" dirty="0">
                <a:solidFill>
                  <a:schemeClr val="tx1"/>
                </a:solidFill>
                <a:latin typeface="Arial" panose="020B0604020202020204" pitchFamily="34" charset="0"/>
              </a:rPr>
              <a:t>Mortality hazards drop instantaneously in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subgroup - s</a:t>
            </a:r>
            <a:r>
              <a:rPr kumimoji="0" lang="en-GB" sz="1800" b="0" i="0" u="none" strike="noStrike" kern="1200" cap="none" spc="0" normalizeH="0" baseline="0" noProof="0" dirty="0" err="1">
                <a:ln>
                  <a:noFill/>
                </a:ln>
                <a:solidFill>
                  <a:srgbClr val="000000"/>
                </a:solidFill>
                <a:effectLst/>
                <a:uLnTx/>
                <a:uFillTx/>
                <a:latin typeface="Inter"/>
                <a:ea typeface="+mn-ea"/>
                <a:cs typeface="+mn-cs"/>
              </a:rPr>
              <a:t>ee</a:t>
            </a:r>
            <a:r>
              <a:rPr kumimoji="0" lang="en-GB" sz="1800" b="0" i="0" u="none" strike="noStrike" kern="1200" cap="none" spc="0" normalizeH="0" baseline="0" noProof="0" dirty="0">
                <a:ln>
                  <a:noFill/>
                </a:ln>
                <a:solidFill>
                  <a:srgbClr val="000000"/>
                </a:solidFill>
                <a:effectLst/>
                <a:uLnTx/>
                <a:uFillTx/>
                <a:latin typeface="Inter"/>
                <a:ea typeface="+mn-ea"/>
                <a:cs typeface="+mn-cs"/>
              </a:rPr>
              <a:t> appendix: </a:t>
            </a:r>
            <a:r>
              <a:rPr kumimoji="0" lang="en-GB" sz="1800" b="0" i="0" u="none" strike="noStrike" kern="1200" cap="none" spc="0" normalizeH="0" baseline="0" noProof="0" dirty="0">
                <a:ln>
                  <a:noFill/>
                </a:ln>
                <a:solidFill>
                  <a:srgbClr val="000000"/>
                </a:solidFill>
                <a:effectLst/>
                <a:uLnTx/>
                <a:uFillTx/>
                <a:latin typeface="Inter"/>
                <a:ea typeface="+mn-ea"/>
                <a:cs typeface="+mn-cs"/>
                <a:hlinkClick r:id="rId6" action="ppaction://hlinksldjump"/>
              </a:rPr>
              <a:t>OS hazards</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EAG’s alternative PFS parametric distributions partially resolved this issue; curves still cross but later</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2487364" y="5973831"/>
            <a:ext cx="8070657" cy="365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What approach to modelling PFS is preferred?</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2328421" y="5966074"/>
            <a:ext cx="372882" cy="372882"/>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225" y="4189857"/>
              <a:ext cx="463463" cy="463463"/>
            </a:xfrm>
            <a:prstGeom prst="rect">
              <a:avLst/>
            </a:prstGeom>
          </p:spPr>
        </p:pic>
      </p:gr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3"/>
          </p:nvPr>
        </p:nvSpPr>
        <p:spPr>
          <a:xfrm>
            <a:off x="1871663" y="6416633"/>
            <a:ext cx="9086850" cy="365125"/>
          </a:xfrm>
        </p:spPr>
        <p:txBody>
          <a:bodyPr>
            <a:noAutofit/>
          </a:bodyPr>
          <a:lstStyle/>
          <a:p>
            <a:r>
              <a:rPr lang="en-GB" dirty="0"/>
              <a:t>Abbreviations: BRCA, breast cancer gene; LOH, loss-of-heterozygosity; OS, overall survival; PFS, progression-free survival; PFS2, progression-free survival 2; </a:t>
            </a:r>
            <a:r>
              <a:rPr lang="en-GB" dirty="0" err="1"/>
              <a:t>tBRCA</a:t>
            </a:r>
            <a:r>
              <a:rPr lang="en-GB" dirty="0"/>
              <a:t>, tumour BRCA mutation</a:t>
            </a:r>
          </a:p>
        </p:txBody>
      </p:sp>
    </p:spTree>
    <p:extLst>
      <p:ext uri="{BB962C8B-B14F-4D97-AF65-F5344CB8AC3E}">
        <p14:creationId xmlns:p14="http://schemas.microsoft.com/office/powerpoint/2010/main" val="172547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6C1051-BBD5-6A20-E49B-9BB32D2DF68A}"/>
              </a:ext>
            </a:extLst>
          </p:cNvPr>
          <p:cNvSpPr/>
          <p:nvPr/>
        </p:nvSpPr>
        <p:spPr>
          <a:xfrm>
            <a:off x="327383" y="1294134"/>
            <a:ext cx="5515879" cy="324450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01A6A516-5665-FED7-0D54-A59FB9B003FC}"/>
              </a:ext>
            </a:extLst>
          </p:cNvPr>
          <p:cNvGraphicFramePr>
            <a:graphicFrameLocks noGrp="1"/>
          </p:cNvGraphicFramePr>
          <p:nvPr>
            <p:extLst>
              <p:ext uri="{D42A27DB-BD31-4B8C-83A1-F6EECF244321}">
                <p14:modId xmlns:p14="http://schemas.microsoft.com/office/powerpoint/2010/main" val="1680370213"/>
              </p:ext>
            </p:extLst>
          </p:nvPr>
        </p:nvGraphicFramePr>
        <p:xfrm>
          <a:off x="320660" y="4585760"/>
          <a:ext cx="11250784" cy="1737360"/>
        </p:xfrm>
        <a:graphic>
          <a:graphicData uri="http://schemas.openxmlformats.org/drawingml/2006/table">
            <a:tbl>
              <a:tblPr firstRow="1" bandRow="1">
                <a:tableStyleId>{5C22544A-7EE6-4342-B048-85BDC9FD1C3A}</a:tableStyleId>
              </a:tblPr>
              <a:tblGrid>
                <a:gridCol w="1543466">
                  <a:extLst>
                    <a:ext uri="{9D8B030D-6E8A-4147-A177-3AD203B41FA5}">
                      <a16:colId xmlns:a16="http://schemas.microsoft.com/office/drawing/2014/main" val="2914108265"/>
                    </a:ext>
                  </a:extLst>
                </a:gridCol>
                <a:gridCol w="4853659">
                  <a:extLst>
                    <a:ext uri="{9D8B030D-6E8A-4147-A177-3AD203B41FA5}">
                      <a16:colId xmlns:a16="http://schemas.microsoft.com/office/drawing/2014/main" val="3807242479"/>
                    </a:ext>
                  </a:extLst>
                </a:gridCol>
                <a:gridCol w="4853659">
                  <a:extLst>
                    <a:ext uri="{9D8B030D-6E8A-4147-A177-3AD203B41FA5}">
                      <a16:colId xmlns:a16="http://schemas.microsoft.com/office/drawing/2014/main" val="2609748267"/>
                    </a:ext>
                  </a:extLst>
                </a:gridCol>
              </a:tblGrid>
              <a:tr h="214999">
                <a:tc>
                  <a:txBody>
                    <a:bodyPr/>
                    <a:lstStyle/>
                    <a:p>
                      <a:r>
                        <a:rPr lang="en-GB" sz="1400" dirty="0"/>
                        <a:t>Treatment</a:t>
                      </a:r>
                    </a:p>
                  </a:txBody>
                  <a:tcPr/>
                </a:tc>
                <a:tc>
                  <a:txBody>
                    <a:bodyPr/>
                    <a:lstStyle/>
                    <a:p>
                      <a:r>
                        <a:rPr lang="en-GB" sz="1400" dirty="0"/>
                        <a:t>Company’s PFS extrapolation approach</a:t>
                      </a:r>
                    </a:p>
                  </a:txBody>
                  <a:tcPr/>
                </a:tc>
                <a:tc>
                  <a:txBody>
                    <a:bodyPr/>
                    <a:lstStyle/>
                    <a:p>
                      <a:r>
                        <a:rPr lang="en-GB" sz="1400" dirty="0"/>
                        <a:t>EAG’s PFS extrapolation approach</a:t>
                      </a:r>
                    </a:p>
                  </a:txBody>
                  <a:tcPr/>
                </a:tc>
                <a:extLst>
                  <a:ext uri="{0D108BD9-81ED-4DB2-BD59-A6C34878D82A}">
                    <a16:rowId xmlns:a16="http://schemas.microsoft.com/office/drawing/2014/main" val="501452236"/>
                  </a:ext>
                </a:extLst>
              </a:tr>
              <a:tr h="365498">
                <a:tc>
                  <a:txBody>
                    <a:bodyPr/>
                    <a:lstStyle/>
                    <a:p>
                      <a:r>
                        <a:rPr lang="en-GB" sz="1400" dirty="0"/>
                        <a:t>Rucaparib</a:t>
                      </a:r>
                    </a:p>
                  </a:txBody>
                  <a:tcPr/>
                </a:tc>
                <a:tc>
                  <a:txBody>
                    <a:bodyPr/>
                    <a:lstStyle/>
                    <a:p>
                      <a:r>
                        <a:rPr lang="en-GB" sz="1400" dirty="0"/>
                        <a:t>KM data to 28 months, then progression hazards assumed equal to </a:t>
                      </a:r>
                      <a:r>
                        <a:rPr lang="en-GB" sz="1400" dirty="0" err="1"/>
                        <a:t>olaparib</a:t>
                      </a:r>
                      <a:r>
                        <a:rPr lang="en-GB" sz="1400" dirty="0"/>
                        <a:t> + bevacizumab</a:t>
                      </a:r>
                    </a:p>
                  </a:txBody>
                  <a:tcPr/>
                </a:tc>
                <a:tc>
                  <a:txBody>
                    <a:bodyPr/>
                    <a:lstStyle/>
                    <a:p>
                      <a:r>
                        <a:rPr lang="en-GB" sz="1400" dirty="0"/>
                        <a:t>Generalised gamma</a:t>
                      </a:r>
                    </a:p>
                  </a:txBody>
                  <a:tcPr/>
                </a:tc>
                <a:extLst>
                  <a:ext uri="{0D108BD9-81ED-4DB2-BD59-A6C34878D82A}">
                    <a16:rowId xmlns:a16="http://schemas.microsoft.com/office/drawing/2014/main" val="622946503"/>
                  </a:ext>
                </a:extLst>
              </a:tr>
              <a:tr h="214999">
                <a:tc>
                  <a:txBody>
                    <a:bodyPr/>
                    <a:lstStyle/>
                    <a:p>
                      <a:r>
                        <a:rPr lang="en-GB" sz="1400" dirty="0"/>
                        <a:t>RS</a:t>
                      </a:r>
                    </a:p>
                  </a:txBody>
                  <a:tcPr/>
                </a:tc>
                <a:tc>
                  <a:txBody>
                    <a:bodyPr/>
                    <a:lstStyle/>
                    <a:p>
                      <a:r>
                        <a:rPr lang="en-GB" sz="1400" dirty="0"/>
                        <a:t>Lognormal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Lognormal</a:t>
                      </a:r>
                    </a:p>
                  </a:txBody>
                  <a:tcPr/>
                </a:tc>
                <a:extLst>
                  <a:ext uri="{0D108BD9-81ED-4DB2-BD59-A6C34878D82A}">
                    <a16:rowId xmlns:a16="http://schemas.microsoft.com/office/drawing/2014/main" val="2843193797"/>
                  </a:ext>
                </a:extLst>
              </a:tr>
              <a:tr h="214999">
                <a:tc>
                  <a:txBody>
                    <a:bodyPr/>
                    <a:lstStyle/>
                    <a:p>
                      <a:r>
                        <a:rPr lang="en-GB" sz="1400" dirty="0"/>
                        <a:t>Olaparib + bev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KM data to 23 months, followed by loglogistic tail</a:t>
                      </a:r>
                    </a:p>
                  </a:txBody>
                  <a:tcPr/>
                </a:tc>
                <a:tc>
                  <a:txBody>
                    <a:bodyPr/>
                    <a:lstStyle/>
                    <a:p>
                      <a:r>
                        <a:rPr lang="en-GB" sz="1400" dirty="0"/>
                        <a:t>Generalised gamma</a:t>
                      </a:r>
                    </a:p>
                  </a:txBody>
                  <a:tcPr/>
                </a:tc>
                <a:extLst>
                  <a:ext uri="{0D108BD9-81ED-4DB2-BD59-A6C34878D82A}">
                    <a16:rowId xmlns:a16="http://schemas.microsoft.com/office/drawing/2014/main" val="735260603"/>
                  </a:ext>
                </a:extLst>
              </a:tr>
              <a:tr h="214999">
                <a:tc>
                  <a:txBody>
                    <a:bodyPr/>
                    <a:lstStyle/>
                    <a:p>
                      <a:r>
                        <a:rPr lang="en-GB" sz="1400" dirty="0"/>
                        <a:t>Bevacizumab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KM data to 23 months, followed by lognormal tail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Loglogistic</a:t>
                      </a:r>
                    </a:p>
                  </a:txBody>
                  <a:tcPr/>
                </a:tc>
                <a:extLst>
                  <a:ext uri="{0D108BD9-81ED-4DB2-BD59-A6C34878D82A}">
                    <a16:rowId xmlns:a16="http://schemas.microsoft.com/office/drawing/2014/main" val="4180286960"/>
                  </a:ext>
                </a:extLst>
              </a:tr>
            </a:tbl>
          </a:graphicData>
        </a:graphic>
      </p:graphicFrame>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sz="2800" dirty="0"/>
              <a:t>Modelling survival (3/5)</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419214" y="80077"/>
            <a:ext cx="690860" cy="690860"/>
          </a:xfrm>
          <a:prstGeom prst="rect">
            <a:avLst/>
          </a:prstGeom>
        </p:spPr>
      </p:pic>
      <p:sp>
        <p:nvSpPr>
          <p:cNvPr id="9" name="Rectangle 8" descr="Marker showing slides are confidential ">
            <a:extLst>
              <a:ext uri="{FF2B5EF4-FFF2-40B4-BE49-F238E27FC236}">
                <a16:creationId xmlns:a16="http://schemas.microsoft.com/office/drawing/2014/main" id="{15D241D3-70F7-92C9-A90F-7985012BFBA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TextBox 7">
            <a:extLst>
              <a:ext uri="{FF2B5EF4-FFF2-40B4-BE49-F238E27FC236}">
                <a16:creationId xmlns:a16="http://schemas.microsoft.com/office/drawing/2014/main" id="{39ACE02E-F375-683A-4744-45AEF136696A}"/>
              </a:ext>
            </a:extLst>
          </p:cNvPr>
          <p:cNvSpPr txBox="1"/>
          <p:nvPr/>
        </p:nvSpPr>
        <p:spPr>
          <a:xfrm>
            <a:off x="320660" y="727312"/>
            <a:ext cx="5468951" cy="646331"/>
          </a:xfrm>
          <a:prstGeom prst="rect">
            <a:avLst/>
          </a:prstGeom>
          <a:noFill/>
        </p:spPr>
        <p:txBody>
          <a:bodyPr wrap="square">
            <a:spAutoFit/>
          </a:bodyPr>
          <a:lstStyle/>
          <a:p>
            <a:r>
              <a:rPr lang="en-GB" dirty="0"/>
              <a:t>Company model: PFS extrapolations and KM curves (non </a:t>
            </a:r>
            <a:r>
              <a:rPr lang="en-GB" dirty="0" err="1"/>
              <a:t>tBRCA</a:t>
            </a:r>
            <a:r>
              <a:rPr lang="en-GB" dirty="0"/>
              <a:t>/</a:t>
            </a:r>
            <a:r>
              <a:rPr lang="en-GB" dirty="0" err="1"/>
              <a:t>LOH</a:t>
            </a:r>
            <a:r>
              <a:rPr lang="en-GB" baseline="30000" dirty="0" err="1"/>
              <a:t>high</a:t>
            </a:r>
            <a:r>
              <a:rPr lang="en-GB" dirty="0"/>
              <a:t>)</a:t>
            </a:r>
          </a:p>
        </p:txBody>
      </p:sp>
      <p:sp>
        <p:nvSpPr>
          <p:cNvPr id="13" name="Star: 5 Points 12">
            <a:extLst>
              <a:ext uri="{FF2B5EF4-FFF2-40B4-BE49-F238E27FC236}">
                <a16:creationId xmlns:a16="http://schemas.microsoft.com/office/drawing/2014/main" id="{09D94046-9F60-BB0A-21B2-A416E87E2DDC}"/>
              </a:ext>
              <a:ext uri="{C183D7F6-B498-43B3-948B-1728B52AA6E4}">
                <adec:decorative xmlns:adec="http://schemas.microsoft.com/office/drawing/2017/decorative" val="1"/>
              </a:ext>
            </a:extLst>
          </p:cNvPr>
          <p:cNvSpPr/>
          <p:nvPr/>
        </p:nvSpPr>
        <p:spPr>
          <a:xfrm>
            <a:off x="6281524" y="4914542"/>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500E8215-324B-7DF9-1463-189CC0E5B789}"/>
              </a:ext>
              <a:ext uri="{C183D7F6-B498-43B3-948B-1728B52AA6E4}">
                <adec:decorative xmlns:adec="http://schemas.microsoft.com/office/drawing/2017/decorative" val="1"/>
              </a:ext>
            </a:extLst>
          </p:cNvPr>
          <p:cNvSpPr/>
          <p:nvPr/>
        </p:nvSpPr>
        <p:spPr>
          <a:xfrm>
            <a:off x="6281524" y="5710101"/>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F4EEF6E6-1EE3-00CC-494F-3ED493BB5133}"/>
              </a:ext>
              <a:ext uri="{C183D7F6-B498-43B3-948B-1728B52AA6E4}">
                <adec:decorative xmlns:adec="http://schemas.microsoft.com/office/drawing/2017/decorative" val="1"/>
              </a:ext>
            </a:extLst>
          </p:cNvPr>
          <p:cNvSpPr/>
          <p:nvPr/>
        </p:nvSpPr>
        <p:spPr>
          <a:xfrm>
            <a:off x="6281524" y="6016610"/>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BE9A1759-15F4-D510-EB6D-80491A997F3F}"/>
              </a:ext>
              <a:ext uri="{C183D7F6-B498-43B3-948B-1728B52AA6E4}">
                <adec:decorative xmlns:adec="http://schemas.microsoft.com/office/drawing/2017/decorative" val="1"/>
              </a:ext>
            </a:extLst>
          </p:cNvPr>
          <p:cNvSpPr/>
          <p:nvPr/>
        </p:nvSpPr>
        <p:spPr>
          <a:xfrm>
            <a:off x="196375" y="10777"/>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2152045-9177-8388-E39B-2CEB13F89759}"/>
              </a:ext>
            </a:extLst>
          </p:cNvPr>
          <p:cNvSpPr txBox="1"/>
          <p:nvPr/>
        </p:nvSpPr>
        <p:spPr>
          <a:xfrm>
            <a:off x="5857038" y="695152"/>
            <a:ext cx="5468951" cy="646331"/>
          </a:xfrm>
          <a:prstGeom prst="rect">
            <a:avLst/>
          </a:prstGeom>
          <a:noFill/>
        </p:spPr>
        <p:txBody>
          <a:bodyPr wrap="square">
            <a:spAutoFit/>
          </a:bodyPr>
          <a:lstStyle/>
          <a:p>
            <a:r>
              <a:rPr lang="en-GB" dirty="0"/>
              <a:t>EAG preferred: PFS extrapolations and KM curves (non </a:t>
            </a:r>
            <a:r>
              <a:rPr lang="en-GB" dirty="0" err="1"/>
              <a:t>tBRCA</a:t>
            </a:r>
            <a:r>
              <a:rPr lang="en-GB" dirty="0"/>
              <a:t>/</a:t>
            </a:r>
            <a:r>
              <a:rPr lang="en-GB" dirty="0" err="1"/>
              <a:t>LOH</a:t>
            </a:r>
            <a:r>
              <a:rPr lang="en-GB" baseline="30000" dirty="0" err="1"/>
              <a:t>high</a:t>
            </a:r>
            <a:r>
              <a:rPr lang="en-GB" dirty="0"/>
              <a:t>)</a:t>
            </a:r>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1871662" y="6370237"/>
            <a:ext cx="9732733" cy="365125"/>
          </a:xfrm>
        </p:spPr>
        <p:txBody>
          <a:bodyPr>
            <a:noAutofit/>
          </a:bodyPr>
          <a:lstStyle/>
          <a:p>
            <a:r>
              <a:rPr lang="en-GB" dirty="0"/>
              <a:t>Abbreviations: bev, bevacizumab; BRCA, breast cancer gene; KM, Kaplan-Meier; LOH, loss-of-heterozygosity; ola, </a:t>
            </a:r>
            <a:r>
              <a:rPr lang="en-GB" dirty="0" err="1"/>
              <a:t>olaparib</a:t>
            </a:r>
            <a:r>
              <a:rPr lang="en-GB" dirty="0"/>
              <a:t>; PFS, progression-free survival; RS, routine surveillance; </a:t>
            </a:r>
            <a:r>
              <a:rPr lang="en-GB" dirty="0" err="1"/>
              <a:t>tBRCA</a:t>
            </a:r>
            <a:r>
              <a:rPr lang="en-GB" dirty="0"/>
              <a:t>, tumour BRCA mutation</a:t>
            </a:r>
          </a:p>
        </p:txBody>
      </p:sp>
      <p:sp>
        <p:nvSpPr>
          <p:cNvPr id="18" name="TextBox 17">
            <a:extLst>
              <a:ext uri="{FF2B5EF4-FFF2-40B4-BE49-F238E27FC236}">
                <a16:creationId xmlns:a16="http://schemas.microsoft.com/office/drawing/2014/main" id="{3FED137A-3EAB-5BD1-9788-9285281B150A}"/>
              </a:ext>
              <a:ext uri="{C183D7F6-B498-43B3-948B-1728B52AA6E4}">
                <adec:decorative xmlns:adec="http://schemas.microsoft.com/office/drawing/2017/decorative" val="1"/>
              </a:ext>
            </a:extLst>
          </p:cNvPr>
          <p:cNvSpPr txBox="1"/>
          <p:nvPr/>
        </p:nvSpPr>
        <p:spPr>
          <a:xfrm>
            <a:off x="388087" y="-20526"/>
            <a:ext cx="4004035" cy="369332"/>
          </a:xfrm>
          <a:prstGeom prst="rect">
            <a:avLst/>
          </a:prstGeom>
          <a:noFill/>
        </p:spPr>
        <p:txBody>
          <a:bodyPr wrap="square">
            <a:spAutoFit/>
          </a:bodyPr>
          <a:lstStyle/>
          <a:p>
            <a:r>
              <a:rPr lang="en-GB" dirty="0"/>
              <a:t>long-term survivorship assumption</a:t>
            </a:r>
          </a:p>
        </p:txBody>
      </p:sp>
      <p:sp>
        <p:nvSpPr>
          <p:cNvPr id="19" name="TextBox 18">
            <a:extLst>
              <a:ext uri="{FF2B5EF4-FFF2-40B4-BE49-F238E27FC236}">
                <a16:creationId xmlns:a16="http://schemas.microsoft.com/office/drawing/2014/main" id="{C8E2843A-3CCA-E648-418E-CCF6B0E63C04}"/>
              </a:ext>
            </a:extLst>
          </p:cNvPr>
          <p:cNvSpPr txBox="1"/>
          <p:nvPr/>
        </p:nvSpPr>
        <p:spPr>
          <a:xfrm>
            <a:off x="7129139" y="-23049"/>
            <a:ext cx="4316550" cy="646331"/>
          </a:xfrm>
          <a:prstGeom prst="rect">
            <a:avLst/>
          </a:prstGeom>
          <a:noFill/>
        </p:spPr>
        <p:txBody>
          <a:bodyPr wrap="square" rtlCol="0">
            <a:spAutoFit/>
          </a:bodyPr>
          <a:lstStyle/>
          <a:p>
            <a:r>
              <a:rPr lang="en-GB" dirty="0"/>
              <a:t>* See appendix – </a:t>
            </a:r>
            <a:r>
              <a:rPr lang="en-GB" dirty="0">
                <a:hlinkClick r:id="rId4" action="ppaction://hlinksldjump"/>
              </a:rPr>
              <a:t>survival curves</a:t>
            </a:r>
            <a:r>
              <a:rPr lang="en-GB" dirty="0"/>
              <a:t> and </a:t>
            </a:r>
            <a:r>
              <a:rPr lang="en-GB" dirty="0">
                <a:hlinkClick r:id="rId5" action="ppaction://hlinksldjump"/>
              </a:rPr>
              <a:t>survival estimates over time  </a:t>
            </a:r>
            <a:endParaRPr lang="en-GB" dirty="0"/>
          </a:p>
        </p:txBody>
      </p:sp>
      <p:sp>
        <p:nvSpPr>
          <p:cNvPr id="26" name="Rectangle 25">
            <a:extLst>
              <a:ext uri="{FF2B5EF4-FFF2-40B4-BE49-F238E27FC236}">
                <a16:creationId xmlns:a16="http://schemas.microsoft.com/office/drawing/2014/main" id="{81E25FE3-BF54-D80A-0335-CD5574BA0537}"/>
              </a:ext>
            </a:extLst>
          </p:cNvPr>
          <p:cNvSpPr/>
          <p:nvPr/>
        </p:nvSpPr>
        <p:spPr>
          <a:xfrm>
            <a:off x="5946236" y="1294134"/>
            <a:ext cx="5515879" cy="324450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004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dirty="0">
                <a:latin typeface="Arial" panose="020B0604020202020204" pitchFamily="34" charset="0"/>
                <a:cs typeface="Arial" panose="020B0604020202020204" pitchFamily="34" charset="0"/>
              </a:rPr>
              <a:t>Rucaparib for maintenance treatment of advanced ovarian, fallopian tube and peritoneal cancer after response to first-line platinum-based chemotherapy</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dirty="0"/>
              <a:t> </a:t>
            </a:r>
            <a:r>
              <a:rPr lang="en-GB" sz="2800" b="1" dirty="0"/>
              <a:t>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1A6A516-5665-FED7-0D54-A59FB9B003FC}"/>
              </a:ext>
            </a:extLst>
          </p:cNvPr>
          <p:cNvGraphicFramePr>
            <a:graphicFrameLocks noGrp="1"/>
          </p:cNvGraphicFramePr>
          <p:nvPr>
            <p:extLst>
              <p:ext uri="{D42A27DB-BD31-4B8C-83A1-F6EECF244321}">
                <p14:modId xmlns:p14="http://schemas.microsoft.com/office/powerpoint/2010/main" val="2801099668"/>
              </p:ext>
            </p:extLst>
          </p:nvPr>
        </p:nvGraphicFramePr>
        <p:xfrm>
          <a:off x="320659" y="4685112"/>
          <a:ext cx="11396849" cy="1219200"/>
        </p:xfrm>
        <a:graphic>
          <a:graphicData uri="http://schemas.openxmlformats.org/drawingml/2006/table">
            <a:tbl>
              <a:tblPr firstRow="1" bandRow="1">
                <a:tableStyleId>{5C22544A-7EE6-4342-B048-85BDC9FD1C3A}</a:tableStyleId>
              </a:tblPr>
              <a:tblGrid>
                <a:gridCol w="1623218">
                  <a:extLst>
                    <a:ext uri="{9D8B030D-6E8A-4147-A177-3AD203B41FA5}">
                      <a16:colId xmlns:a16="http://schemas.microsoft.com/office/drawing/2014/main" val="2914108265"/>
                    </a:ext>
                  </a:extLst>
                </a:gridCol>
                <a:gridCol w="4881129">
                  <a:extLst>
                    <a:ext uri="{9D8B030D-6E8A-4147-A177-3AD203B41FA5}">
                      <a16:colId xmlns:a16="http://schemas.microsoft.com/office/drawing/2014/main" val="3807242479"/>
                    </a:ext>
                  </a:extLst>
                </a:gridCol>
                <a:gridCol w="4892502">
                  <a:extLst>
                    <a:ext uri="{9D8B030D-6E8A-4147-A177-3AD203B41FA5}">
                      <a16:colId xmlns:a16="http://schemas.microsoft.com/office/drawing/2014/main" val="523987753"/>
                    </a:ext>
                  </a:extLst>
                </a:gridCol>
              </a:tblGrid>
              <a:tr h="144859">
                <a:tc>
                  <a:txBody>
                    <a:bodyPr/>
                    <a:lstStyle/>
                    <a:p>
                      <a:r>
                        <a:rPr lang="en-GB" sz="1400" dirty="0"/>
                        <a:t>Treatment</a:t>
                      </a:r>
                    </a:p>
                  </a:txBody>
                  <a:tcPr/>
                </a:tc>
                <a:tc>
                  <a:txBody>
                    <a:bodyPr/>
                    <a:lstStyle/>
                    <a:p>
                      <a:r>
                        <a:rPr lang="en-GB" sz="1400" dirty="0"/>
                        <a:t>Company’s PFS extrapolation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EAG’s PFS extrapolation approach</a:t>
                      </a:r>
                    </a:p>
                  </a:txBody>
                  <a:tcPr/>
                </a:tc>
                <a:extLst>
                  <a:ext uri="{0D108BD9-81ED-4DB2-BD59-A6C34878D82A}">
                    <a16:rowId xmlns:a16="http://schemas.microsoft.com/office/drawing/2014/main" val="501452236"/>
                  </a:ext>
                </a:extLst>
              </a:tr>
              <a:tr h="246261">
                <a:tc>
                  <a:txBody>
                    <a:bodyPr/>
                    <a:lstStyle/>
                    <a:p>
                      <a:r>
                        <a:rPr lang="en-GB" sz="1400" dirty="0"/>
                        <a:t>Rucaparib</a:t>
                      </a:r>
                    </a:p>
                  </a:txBody>
                  <a:tcPr/>
                </a:tc>
                <a:tc>
                  <a:txBody>
                    <a:bodyPr/>
                    <a:lstStyle/>
                    <a:p>
                      <a:r>
                        <a:rPr lang="en-GB" sz="1400" dirty="0"/>
                        <a:t>Lognormal</a:t>
                      </a:r>
                    </a:p>
                  </a:txBody>
                  <a:tcPr/>
                </a:tc>
                <a:tc>
                  <a:txBody>
                    <a:bodyPr/>
                    <a:lstStyle/>
                    <a:p>
                      <a:r>
                        <a:rPr lang="en-GB" sz="1400" dirty="0"/>
                        <a:t>Log-normal </a:t>
                      </a:r>
                    </a:p>
                  </a:txBody>
                  <a:tcPr/>
                </a:tc>
                <a:extLst>
                  <a:ext uri="{0D108BD9-81ED-4DB2-BD59-A6C34878D82A}">
                    <a16:rowId xmlns:a16="http://schemas.microsoft.com/office/drawing/2014/main" val="622946503"/>
                  </a:ext>
                </a:extLst>
              </a:tr>
              <a:tr h="246261">
                <a:tc>
                  <a:txBody>
                    <a:bodyPr/>
                    <a:lstStyle/>
                    <a:p>
                      <a:r>
                        <a:rPr lang="en-GB" sz="1400" dirty="0"/>
                        <a:t>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Lognormal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Log-normal </a:t>
                      </a:r>
                    </a:p>
                  </a:txBody>
                  <a:tcPr/>
                </a:tc>
                <a:extLst>
                  <a:ext uri="{0D108BD9-81ED-4DB2-BD59-A6C34878D82A}">
                    <a16:rowId xmlns:a16="http://schemas.microsoft.com/office/drawing/2014/main" val="1900924856"/>
                  </a:ext>
                </a:extLst>
              </a:tr>
              <a:tr h="144859">
                <a:tc>
                  <a:txBody>
                    <a:bodyPr/>
                    <a:lstStyle/>
                    <a:p>
                      <a:r>
                        <a:rPr lang="en-GB" sz="1400" dirty="0"/>
                        <a:t>Bevacizumab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KM data to 23 months, followed by exponential tail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Log-logistic (assumed same as for non-</a:t>
                      </a:r>
                      <a:r>
                        <a:rPr lang="en-GB" sz="1400" dirty="0" err="1"/>
                        <a:t>tBRCA</a:t>
                      </a:r>
                      <a:r>
                        <a:rPr lang="en-GB" sz="1400" dirty="0"/>
                        <a:t>/</a:t>
                      </a:r>
                      <a:r>
                        <a:rPr lang="en-GB" sz="1400" dirty="0" err="1"/>
                        <a:t>LOH</a:t>
                      </a:r>
                      <a:r>
                        <a:rPr lang="en-GB" sz="1400" baseline="30000" dirty="0" err="1"/>
                        <a:t>high</a:t>
                      </a:r>
                      <a:r>
                        <a:rPr lang="en-GB" sz="1400" dirty="0"/>
                        <a:t>)</a:t>
                      </a:r>
                    </a:p>
                  </a:txBody>
                  <a:tcPr/>
                </a:tc>
                <a:extLst>
                  <a:ext uri="{0D108BD9-81ED-4DB2-BD59-A6C34878D82A}">
                    <a16:rowId xmlns:a16="http://schemas.microsoft.com/office/drawing/2014/main" val="4180286960"/>
                  </a:ext>
                </a:extLst>
              </a:tr>
            </a:tbl>
          </a:graphicData>
        </a:graphic>
      </p:graphicFrame>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sz="2800" dirty="0"/>
              <a:t>Modelling survival - (4/5)</a:t>
            </a:r>
          </a:p>
        </p:txBody>
      </p:sp>
      <p:sp>
        <p:nvSpPr>
          <p:cNvPr id="9" name="Rectangle 8" descr="Marker showing slides are confidential ">
            <a:extLst>
              <a:ext uri="{FF2B5EF4-FFF2-40B4-BE49-F238E27FC236}">
                <a16:creationId xmlns:a16="http://schemas.microsoft.com/office/drawing/2014/main" id="{15D241D3-70F7-92C9-A90F-7985012BFBA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TextBox 7">
            <a:extLst>
              <a:ext uri="{FF2B5EF4-FFF2-40B4-BE49-F238E27FC236}">
                <a16:creationId xmlns:a16="http://schemas.microsoft.com/office/drawing/2014/main" id="{39ACE02E-F375-683A-4744-45AEF136696A}"/>
              </a:ext>
            </a:extLst>
          </p:cNvPr>
          <p:cNvSpPr txBox="1"/>
          <p:nvPr/>
        </p:nvSpPr>
        <p:spPr>
          <a:xfrm>
            <a:off x="320660" y="788956"/>
            <a:ext cx="5522242" cy="646331"/>
          </a:xfrm>
          <a:prstGeom prst="rect">
            <a:avLst/>
          </a:prstGeom>
          <a:noFill/>
        </p:spPr>
        <p:txBody>
          <a:bodyPr wrap="square">
            <a:spAutoFit/>
          </a:bodyPr>
          <a:lstStyle/>
          <a:p>
            <a:r>
              <a:rPr lang="en-GB" dirty="0"/>
              <a:t>Company model: PFS extrapolations and KM curves (non </a:t>
            </a:r>
            <a:r>
              <a:rPr lang="en-GB" dirty="0" err="1"/>
              <a:t>tBRCA</a:t>
            </a:r>
            <a:r>
              <a:rPr lang="en-GB" dirty="0"/>
              <a:t>/</a:t>
            </a:r>
            <a:r>
              <a:rPr lang="en-GB" dirty="0" err="1"/>
              <a:t>LOH</a:t>
            </a:r>
            <a:r>
              <a:rPr lang="en-GB" baseline="30000" dirty="0" err="1"/>
              <a:t>low</a:t>
            </a:r>
            <a:r>
              <a:rPr lang="en-GB" dirty="0"/>
              <a:t>)</a:t>
            </a:r>
          </a:p>
        </p:txBody>
      </p:sp>
      <p:sp>
        <p:nvSpPr>
          <p:cNvPr id="17" name="TextBox 16">
            <a:extLst>
              <a:ext uri="{FF2B5EF4-FFF2-40B4-BE49-F238E27FC236}">
                <a16:creationId xmlns:a16="http://schemas.microsoft.com/office/drawing/2014/main" id="{8A7ED99F-705A-056F-C02E-D60411971C66}"/>
              </a:ext>
            </a:extLst>
          </p:cNvPr>
          <p:cNvSpPr txBox="1"/>
          <p:nvPr/>
        </p:nvSpPr>
        <p:spPr>
          <a:xfrm>
            <a:off x="6205660" y="788956"/>
            <a:ext cx="5126736" cy="646331"/>
          </a:xfrm>
          <a:prstGeom prst="rect">
            <a:avLst/>
          </a:prstGeom>
          <a:noFill/>
        </p:spPr>
        <p:txBody>
          <a:bodyPr wrap="square">
            <a:spAutoFit/>
          </a:bodyPr>
          <a:lstStyle/>
          <a:p>
            <a:r>
              <a:rPr lang="en-GB" dirty="0"/>
              <a:t>EAG preferred: PFS extrapolations and KM curves (non </a:t>
            </a:r>
            <a:r>
              <a:rPr lang="en-GB" dirty="0" err="1"/>
              <a:t>tBRCA</a:t>
            </a:r>
            <a:r>
              <a:rPr lang="en-GB" dirty="0"/>
              <a:t>/</a:t>
            </a:r>
            <a:r>
              <a:rPr lang="en-GB" dirty="0" err="1"/>
              <a:t>LOH</a:t>
            </a:r>
            <a:r>
              <a:rPr lang="en-GB" baseline="30000" dirty="0" err="1"/>
              <a:t>low</a:t>
            </a:r>
            <a:r>
              <a:rPr lang="en-GB" dirty="0"/>
              <a:t>)</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428641" y="51796"/>
            <a:ext cx="690860" cy="690860"/>
          </a:xfrm>
          <a:prstGeom prst="rect">
            <a:avLst/>
          </a:prstGeom>
        </p:spPr>
      </p:pic>
      <p:sp>
        <p:nvSpPr>
          <p:cNvPr id="14" name="Star: 5 Points 13">
            <a:extLst>
              <a:ext uri="{FF2B5EF4-FFF2-40B4-BE49-F238E27FC236}">
                <a16:creationId xmlns:a16="http://schemas.microsoft.com/office/drawing/2014/main" id="{59118EBF-EA9B-9F0B-5D7A-19615B452432}"/>
              </a:ext>
              <a:ext uri="{C183D7F6-B498-43B3-948B-1728B52AA6E4}">
                <adec:decorative xmlns:adec="http://schemas.microsoft.com/office/drawing/2017/decorative" val="1"/>
              </a:ext>
            </a:extLst>
          </p:cNvPr>
          <p:cNvSpPr/>
          <p:nvPr/>
        </p:nvSpPr>
        <p:spPr>
          <a:xfrm>
            <a:off x="6349099" y="5597586"/>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p:txBody>
          <a:bodyPr>
            <a:noAutofit/>
          </a:bodyPr>
          <a:lstStyle/>
          <a:p>
            <a:r>
              <a:rPr lang="en-GB" dirty="0"/>
              <a:t>Abbreviations: bev, bevacizumab; BRCA, breast cancer gene; KM, Kaplan-Meier; LOH, loss of heterozygosity; PFS, progression-free survival; RS, routine surveillance; </a:t>
            </a:r>
            <a:r>
              <a:rPr lang="en-GB" dirty="0" err="1"/>
              <a:t>tBRCA</a:t>
            </a:r>
            <a:r>
              <a:rPr lang="en-GB" dirty="0"/>
              <a:t>, tumour BRCA mutation</a:t>
            </a:r>
          </a:p>
        </p:txBody>
      </p:sp>
      <p:sp>
        <p:nvSpPr>
          <p:cNvPr id="21" name="Star: 5 Points 20">
            <a:extLst>
              <a:ext uri="{FF2B5EF4-FFF2-40B4-BE49-F238E27FC236}">
                <a16:creationId xmlns:a16="http://schemas.microsoft.com/office/drawing/2014/main" id="{A48A8399-B964-7BBD-A356-FBD0833775A5}"/>
              </a:ext>
              <a:ext uri="{C183D7F6-B498-43B3-948B-1728B52AA6E4}">
                <adec:decorative xmlns:adec="http://schemas.microsoft.com/office/drawing/2017/decorative" val="1"/>
              </a:ext>
            </a:extLst>
          </p:cNvPr>
          <p:cNvSpPr/>
          <p:nvPr/>
        </p:nvSpPr>
        <p:spPr>
          <a:xfrm>
            <a:off x="196375" y="10777"/>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3E10716-2D73-29B7-8734-87BB8D35BB79}"/>
              </a:ext>
              <a:ext uri="{C183D7F6-B498-43B3-948B-1728B52AA6E4}">
                <adec:decorative xmlns:adec="http://schemas.microsoft.com/office/drawing/2017/decorative" val="1"/>
              </a:ext>
            </a:extLst>
          </p:cNvPr>
          <p:cNvSpPr txBox="1"/>
          <p:nvPr/>
        </p:nvSpPr>
        <p:spPr>
          <a:xfrm>
            <a:off x="388087" y="-20526"/>
            <a:ext cx="4004035" cy="369332"/>
          </a:xfrm>
          <a:prstGeom prst="rect">
            <a:avLst/>
          </a:prstGeom>
          <a:noFill/>
        </p:spPr>
        <p:txBody>
          <a:bodyPr wrap="square">
            <a:spAutoFit/>
          </a:bodyPr>
          <a:lstStyle/>
          <a:p>
            <a:r>
              <a:rPr lang="en-GB" dirty="0"/>
              <a:t>long-term survivorship assumption</a:t>
            </a:r>
          </a:p>
        </p:txBody>
      </p:sp>
      <p:sp>
        <p:nvSpPr>
          <p:cNvPr id="23" name="TextBox 22">
            <a:extLst>
              <a:ext uri="{FF2B5EF4-FFF2-40B4-BE49-F238E27FC236}">
                <a16:creationId xmlns:a16="http://schemas.microsoft.com/office/drawing/2014/main" id="{D4A02B50-B6F9-1FF6-9E77-63A0CFF8553F}"/>
              </a:ext>
            </a:extLst>
          </p:cNvPr>
          <p:cNvSpPr txBox="1"/>
          <p:nvPr/>
        </p:nvSpPr>
        <p:spPr>
          <a:xfrm>
            <a:off x="7129139" y="-23049"/>
            <a:ext cx="4316550" cy="646331"/>
          </a:xfrm>
          <a:prstGeom prst="rect">
            <a:avLst/>
          </a:prstGeom>
          <a:noFill/>
        </p:spPr>
        <p:txBody>
          <a:bodyPr wrap="square" rtlCol="0">
            <a:spAutoFit/>
          </a:bodyPr>
          <a:lstStyle/>
          <a:p>
            <a:r>
              <a:rPr lang="en-GB" dirty="0"/>
              <a:t>* See appendix – </a:t>
            </a:r>
            <a:r>
              <a:rPr lang="en-GB" dirty="0">
                <a:hlinkClick r:id="rId4" action="ppaction://hlinksldjump"/>
              </a:rPr>
              <a:t>survival curves</a:t>
            </a:r>
            <a:r>
              <a:rPr lang="en-GB" dirty="0"/>
              <a:t> and </a:t>
            </a:r>
            <a:r>
              <a:rPr lang="en-GB" dirty="0">
                <a:hlinkClick r:id="rId5" action="ppaction://hlinksldjump"/>
              </a:rPr>
              <a:t>survival estimates over time  </a:t>
            </a:r>
            <a:endParaRPr lang="en-GB" dirty="0"/>
          </a:p>
        </p:txBody>
      </p:sp>
      <p:sp>
        <p:nvSpPr>
          <p:cNvPr id="12" name="Rectangle 11">
            <a:extLst>
              <a:ext uri="{FF2B5EF4-FFF2-40B4-BE49-F238E27FC236}">
                <a16:creationId xmlns:a16="http://schemas.microsoft.com/office/drawing/2014/main" id="{24469B75-63D3-F8BC-A02E-35BCD614AF12}"/>
              </a:ext>
            </a:extLst>
          </p:cNvPr>
          <p:cNvSpPr/>
          <p:nvPr/>
        </p:nvSpPr>
        <p:spPr>
          <a:xfrm>
            <a:off x="329939" y="1408262"/>
            <a:ext cx="5515879" cy="324450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8DB6EE1-3A79-8BF6-DBEB-D566DD429306}"/>
              </a:ext>
            </a:extLst>
          </p:cNvPr>
          <p:cNvSpPr/>
          <p:nvPr/>
        </p:nvSpPr>
        <p:spPr>
          <a:xfrm>
            <a:off x="6205660" y="1408261"/>
            <a:ext cx="5515879" cy="324450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056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dirty="0">
                <a:hlinkClick r:id="rId3" action="ppaction://hlinksldjump"/>
              </a:rPr>
              <a:t>Key issue</a:t>
            </a:r>
            <a:r>
              <a:rPr lang="en-GB" dirty="0"/>
              <a:t>: Mortality hazards for patients treated with rucaparib and </a:t>
            </a:r>
            <a:r>
              <a:rPr lang="en-GB" dirty="0" err="1"/>
              <a:t>olaparib</a:t>
            </a:r>
            <a:r>
              <a:rPr lang="en-GB" dirty="0"/>
              <a:t> + bevacizumab</a:t>
            </a:r>
          </a:p>
        </p:txBody>
      </p:sp>
      <p:sp>
        <p:nvSpPr>
          <p:cNvPr id="13" name="Rectangle 12">
            <a:extLst>
              <a:ext uri="{FF2B5EF4-FFF2-40B4-BE49-F238E27FC236}">
                <a16:creationId xmlns:a16="http://schemas.microsoft.com/office/drawing/2014/main" id="{E82CA74A-6F08-4190-9479-10C9823605C7}"/>
              </a:ext>
            </a:extLst>
          </p:cNvPr>
          <p:cNvSpPr/>
          <p:nvPr/>
        </p:nvSpPr>
        <p:spPr>
          <a:xfrm>
            <a:off x="466723" y="1264683"/>
            <a:ext cx="11306863" cy="14464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In the log-normal curve underlying the company OS base case:</a:t>
            </a:r>
          </a:p>
          <a:p>
            <a:pPr marL="742950" lvl="1" indent="-285750">
              <a:buFont typeface="Arial" panose="020B0604020202020204" pitchFamily="34" charset="0"/>
              <a:buChar char="•"/>
            </a:pPr>
            <a:r>
              <a:rPr lang="en-GB" dirty="0">
                <a:solidFill>
                  <a:schemeClr val="tx1"/>
                </a:solidFill>
                <a:latin typeface="Arial" panose="020B0604020202020204" pitchFamily="34" charset="0"/>
              </a:rPr>
              <a:t>Up to 3 years, rucaparib mortality hazards &gt;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mortality hazards </a:t>
            </a:r>
          </a:p>
          <a:p>
            <a:pPr marL="742950" lvl="1" indent="-285750">
              <a:buFont typeface="Arial" panose="020B0604020202020204" pitchFamily="34" charset="0"/>
              <a:buChar char="•"/>
            </a:pPr>
            <a:r>
              <a:rPr lang="en-GB" dirty="0">
                <a:solidFill>
                  <a:schemeClr val="tx1"/>
                </a:solidFill>
                <a:latin typeface="Arial" panose="020B0604020202020204" pitchFamily="34" charset="0"/>
              </a:rPr>
              <a:t>From 3 years, rucaparib mortality hazards &lt; olaparib + bevacizumab mortality hazards (for people who survive to 3 years, survival with rucaparib is improved compared with survival with ola + </a:t>
            </a:r>
            <a:r>
              <a:rPr lang="en-GB" dirty="0" err="1">
                <a:solidFill>
                  <a:schemeClr val="tx1"/>
                </a:solidFill>
                <a:latin typeface="Arial" panose="020B0604020202020204" pitchFamily="34" charset="0"/>
              </a:rPr>
              <a:t>beva</a:t>
            </a:r>
            <a:r>
              <a:rPr lang="en-GB" dirty="0">
                <a:solidFill>
                  <a:schemeClr val="tx1"/>
                </a:solidFill>
                <a:latin typeface="Arial" panose="020B0604020202020204" pitchFamily="34" charset="0"/>
              </a:rPr>
              <a:t>) </a:t>
            </a:r>
          </a:p>
          <a:p>
            <a:pPr marL="742950" lvl="1"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5" name="Rectangle 14">
            <a:extLst>
              <a:ext uri="{FF2B5EF4-FFF2-40B4-BE49-F238E27FC236}">
                <a16:creationId xmlns:a16="http://schemas.microsoft.com/office/drawing/2014/main" id="{A095D89B-195A-4D94-A8DE-CD5502F42403}"/>
              </a:ext>
            </a:extLst>
          </p:cNvPr>
          <p:cNvSpPr/>
          <p:nvPr/>
        </p:nvSpPr>
        <p:spPr>
          <a:xfrm>
            <a:off x="466724" y="4675067"/>
            <a:ext cx="11306863" cy="11709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Acknowledges uncertainty around long-term hazards for survival</a:t>
            </a:r>
          </a:p>
          <a:p>
            <a:pPr marL="285750" indent="-285750">
              <a:buFont typeface="Arial" panose="020B0604020202020204" pitchFamily="34" charset="0"/>
              <a:buChar char="•"/>
            </a:pPr>
            <a:r>
              <a:rPr lang="en-GB" dirty="0">
                <a:solidFill>
                  <a:schemeClr val="tx1"/>
                </a:solidFill>
                <a:latin typeface="Arial" panose="020B0604020202020204" pitchFamily="34" charset="0"/>
              </a:rPr>
              <a:t>EAG’s assumption that rucaparib mortality hazards ≥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mortality hazards throughout the entire period is arbitrary and has no clinical basis</a:t>
            </a:r>
          </a:p>
        </p:txBody>
      </p:sp>
      <p:sp>
        <p:nvSpPr>
          <p:cNvPr id="16" name="Rectangle 15">
            <a:extLst>
              <a:ext uri="{FF2B5EF4-FFF2-40B4-BE49-F238E27FC236}">
                <a16:creationId xmlns:a16="http://schemas.microsoft.com/office/drawing/2014/main" id="{BE4E1D21-37B6-4DED-9C97-E9DA5819D47B}"/>
              </a:ext>
            </a:extLst>
          </p:cNvPr>
          <p:cNvSpPr/>
          <p:nvPr/>
        </p:nvSpPr>
        <p:spPr>
          <a:xfrm>
            <a:off x="466722" y="2832146"/>
            <a:ext cx="11306862" cy="17053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There is no robust clinical evidence to support company’s assumption that the mortality hazard favours rucaparib versus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modelling approach gives OS HRs beyond the end of ATHENA-MONO data that the EAG considers implausible and not supported by clinical evidence</a:t>
            </a:r>
          </a:p>
          <a:p>
            <a:pPr marL="285750" indent="-285750">
              <a:buFont typeface="Arial" panose="020B0604020202020204" pitchFamily="34" charset="0"/>
              <a:buChar char="•"/>
            </a:pPr>
            <a:r>
              <a:rPr lang="en-GB" dirty="0">
                <a:solidFill>
                  <a:schemeClr val="tx1"/>
                </a:solidFill>
                <a:latin typeface="Arial" panose="020B0604020202020204" pitchFamily="34" charset="0"/>
              </a:rPr>
              <a:t>EAG set rucaparib mortality hazards so that they are never lower than ola + </a:t>
            </a:r>
            <a:r>
              <a:rPr lang="en-GB" dirty="0" err="1">
                <a:solidFill>
                  <a:schemeClr val="tx1"/>
                </a:solidFill>
                <a:latin typeface="Arial" panose="020B0604020202020204" pitchFamily="34" charset="0"/>
              </a:rPr>
              <a:t>beva</a:t>
            </a:r>
            <a:r>
              <a:rPr lang="en-GB" dirty="0">
                <a:solidFill>
                  <a:schemeClr val="tx1"/>
                </a:solidFill>
                <a:latin typeface="Arial" panose="020B0604020202020204" pitchFamily="34" charset="0"/>
              </a:rPr>
              <a:t> mortality hazards </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456000" y="6036772"/>
            <a:ext cx="9955525"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Is it plausible that the long-term mortality hazards for rucaparib would be lower than the mortality hazards for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093939" y="601460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sp>
        <p:nvSpPr>
          <p:cNvPr id="4" name="TextBox 3">
            <a:extLst>
              <a:ext uri="{FF2B5EF4-FFF2-40B4-BE49-F238E27FC236}">
                <a16:creationId xmlns:a16="http://schemas.microsoft.com/office/drawing/2014/main" id="{0BB5A64F-BD47-0EC7-710B-F14A2CC2D59B}"/>
              </a:ext>
            </a:extLst>
          </p:cNvPr>
          <p:cNvSpPr txBox="1"/>
          <p:nvPr/>
        </p:nvSpPr>
        <p:spPr>
          <a:xfrm>
            <a:off x="8566604" y="1260585"/>
            <a:ext cx="3206982" cy="369332"/>
          </a:xfrm>
          <a:prstGeom prst="rect">
            <a:avLst/>
          </a:prstGeom>
          <a:noFill/>
        </p:spPr>
        <p:txBody>
          <a:bodyPr wrap="square">
            <a:spAutoFit/>
          </a:bodyPr>
          <a:lstStyle/>
          <a:p>
            <a:r>
              <a:rPr kumimoji="0" lang="en-GB" sz="1800" b="0" i="0" u="none" strike="noStrike" kern="1200" cap="none" spc="0" normalizeH="0" baseline="0" noProof="0" dirty="0">
                <a:ln>
                  <a:noFill/>
                </a:ln>
                <a:effectLst/>
                <a:uLnTx/>
                <a:uFillTx/>
                <a:latin typeface="Arial" panose="020B0604020202020204" pitchFamily="34" charset="0"/>
                <a:ea typeface="+mn-ea"/>
                <a:cs typeface="+mn-cs"/>
              </a:rPr>
              <a:t>S</a:t>
            </a:r>
            <a:r>
              <a:rPr kumimoji="0" lang="en-GB" sz="1800" b="0" i="0" u="none" strike="noStrike" kern="1200" cap="none" spc="0" normalizeH="0" baseline="0" noProof="0" dirty="0">
                <a:ln>
                  <a:noFill/>
                </a:ln>
                <a:solidFill>
                  <a:srgbClr val="000000"/>
                </a:solidFill>
                <a:effectLst/>
                <a:uLnTx/>
                <a:uFillTx/>
                <a:latin typeface="Inter"/>
                <a:ea typeface="+mn-ea"/>
                <a:cs typeface="+mn-cs"/>
              </a:rPr>
              <a:t>ee appendix: </a:t>
            </a:r>
            <a:r>
              <a:rPr kumimoji="0" lang="en-GB" sz="1800" b="0" i="0" u="none" strike="noStrike" kern="1200" cap="none" spc="0" normalizeH="0" baseline="0" noProof="0" dirty="0">
                <a:ln>
                  <a:noFill/>
                </a:ln>
                <a:solidFill>
                  <a:srgbClr val="000000"/>
                </a:solidFill>
                <a:effectLst/>
                <a:uLnTx/>
                <a:uFillTx/>
                <a:latin typeface="Inter"/>
                <a:ea typeface="+mn-ea"/>
                <a:cs typeface="+mn-cs"/>
                <a:hlinkClick r:id="rId6" action="ppaction://hlinksldjump"/>
              </a:rPr>
              <a:t>OS hazards</a:t>
            </a:r>
            <a:endParaRPr lang="en-GB" dirty="0"/>
          </a:p>
        </p:txBody>
      </p:sp>
      <p:pic>
        <p:nvPicPr>
          <p:cNvPr id="3" name="Picture 2">
            <a:extLst>
              <a:ext uri="{FF2B5EF4-FFF2-40B4-BE49-F238E27FC236}">
                <a16:creationId xmlns:a16="http://schemas.microsoft.com/office/drawing/2014/main" id="{D66192C9-9C6C-AEFD-139A-9520565D5791}"/>
              </a:ext>
              <a:ext uri="{C183D7F6-B498-43B3-948B-1728B52AA6E4}">
                <adec:decorative xmlns:adec="http://schemas.microsoft.com/office/drawing/2017/decorative" val="1"/>
              </a:ext>
            </a:extLst>
          </p:cNvPr>
          <p:cNvPicPr>
            <a:picLocks/>
          </p:cNvPicPr>
          <p:nvPr/>
        </p:nvPicPr>
        <p:blipFill rotWithShape="1">
          <a:blip r:embed="rId7"/>
          <a:srcRect l="15651" t="4371" r="14330" b="4307"/>
          <a:stretch/>
        </p:blipFill>
        <p:spPr>
          <a:xfrm>
            <a:off x="11437583" y="45809"/>
            <a:ext cx="691200" cy="691200"/>
          </a:xfrm>
          <a:prstGeom prst="rect">
            <a:avLst/>
          </a:prstGeom>
        </p:spPr>
      </p:pic>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3"/>
          </p:nvPr>
        </p:nvSpPr>
        <p:spPr>
          <a:xfrm>
            <a:off x="1871663" y="6569678"/>
            <a:ext cx="9086850" cy="365125"/>
          </a:xfrm>
        </p:spPr>
        <p:txBody>
          <a:bodyPr/>
          <a:lstStyle/>
          <a:p>
            <a:r>
              <a:rPr lang="en-GB" dirty="0"/>
              <a:t>Abbreviations: </a:t>
            </a:r>
            <a:r>
              <a:rPr lang="en-GB" dirty="0" err="1"/>
              <a:t>beva</a:t>
            </a:r>
            <a:r>
              <a:rPr lang="en-GB" dirty="0"/>
              <a:t>, bevacizumab; ola, </a:t>
            </a:r>
            <a:r>
              <a:rPr lang="en-GB" dirty="0" err="1"/>
              <a:t>olaparib</a:t>
            </a:r>
            <a:r>
              <a:rPr lang="en-GB" dirty="0"/>
              <a:t>; OS, overall survival</a:t>
            </a:r>
          </a:p>
        </p:txBody>
      </p:sp>
    </p:spTree>
    <p:extLst>
      <p:ext uri="{BB962C8B-B14F-4D97-AF65-F5344CB8AC3E}">
        <p14:creationId xmlns:p14="http://schemas.microsoft.com/office/powerpoint/2010/main" val="90883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a:bodyPr>
          <a:lstStyle/>
          <a:p>
            <a:r>
              <a:rPr lang="en-GB" dirty="0">
                <a:hlinkClick r:id="rId3" action="ppaction://hlinksldjump"/>
              </a:rPr>
              <a:t>Key issue</a:t>
            </a:r>
            <a:r>
              <a:rPr lang="en-GB" dirty="0"/>
              <a:t>: Bevacizumab induction costs</a:t>
            </a:r>
          </a:p>
        </p:txBody>
      </p:sp>
      <p:sp>
        <p:nvSpPr>
          <p:cNvPr id="13" name="Rectangle 12">
            <a:extLst>
              <a:ext uri="{FF2B5EF4-FFF2-40B4-BE49-F238E27FC236}">
                <a16:creationId xmlns:a16="http://schemas.microsoft.com/office/drawing/2014/main" id="{E82CA74A-6F08-4190-9479-10C9823605C7}"/>
              </a:ext>
            </a:extLst>
          </p:cNvPr>
          <p:cNvSpPr/>
          <p:nvPr/>
        </p:nvSpPr>
        <p:spPr>
          <a:xfrm>
            <a:off x="428769" y="1107818"/>
            <a:ext cx="11382770"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applied bevacizumab induction cost in first model cycle for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and bevacizumab monotherapy model arms (but not for rucaparib or routine surveillance arms)</a:t>
            </a:r>
          </a:p>
        </p:txBody>
      </p:sp>
      <p:sp>
        <p:nvSpPr>
          <p:cNvPr id="15" name="Rectangle 14">
            <a:extLst>
              <a:ext uri="{FF2B5EF4-FFF2-40B4-BE49-F238E27FC236}">
                <a16:creationId xmlns:a16="http://schemas.microsoft.com/office/drawing/2014/main" id="{A095D89B-195A-4D94-A8DE-CD5502F42403}"/>
              </a:ext>
            </a:extLst>
          </p:cNvPr>
          <p:cNvSpPr/>
          <p:nvPr/>
        </p:nvSpPr>
        <p:spPr>
          <a:xfrm>
            <a:off x="428769" y="2219044"/>
            <a:ext cx="11382770" cy="17314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Additional cost of bevacizumab induction is an unavoidable additional cost associated with treatment pathway of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maintenance and bevacizumab maintenance, incurred by the NHS</a:t>
            </a:r>
          </a:p>
          <a:p>
            <a:pPr marL="285750" indent="-285750">
              <a:buFont typeface="Arial" panose="020B0604020202020204" pitchFamily="34" charset="0"/>
              <a:buChar char="•"/>
            </a:pPr>
            <a:r>
              <a:rPr lang="en-GB" dirty="0">
                <a:solidFill>
                  <a:schemeClr val="tx1"/>
                </a:solidFill>
                <a:latin typeface="Arial" panose="020B0604020202020204" pitchFamily="34" charset="0"/>
              </a:rPr>
              <a:t>TA693* committee preferred approach which applied a one-off induction treatment cost in the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and bevacizumab arms for 100% of patients</a:t>
            </a:r>
          </a:p>
          <a:p>
            <a:pPr marL="285750" indent="-285750">
              <a:buFont typeface="Arial" panose="020B0604020202020204" pitchFamily="34" charset="0"/>
              <a:buChar char="•"/>
            </a:pPr>
            <a:r>
              <a:rPr lang="en-GB" dirty="0">
                <a:solidFill>
                  <a:schemeClr val="tx1"/>
                </a:solidFill>
                <a:latin typeface="Arial" panose="020B0604020202020204" pitchFamily="34" charset="0"/>
              </a:rPr>
              <a:t>Costs of bevacizumab induction were removed in TA946*, likely due to cancelling out across treatment arms</a:t>
            </a:r>
          </a:p>
        </p:txBody>
      </p:sp>
      <p:sp>
        <p:nvSpPr>
          <p:cNvPr id="16" name="Rectangle 15">
            <a:extLst>
              <a:ext uri="{FF2B5EF4-FFF2-40B4-BE49-F238E27FC236}">
                <a16:creationId xmlns:a16="http://schemas.microsoft.com/office/drawing/2014/main" id="{BE4E1D21-37B6-4DED-9C97-E9DA5819D47B}"/>
              </a:ext>
            </a:extLst>
          </p:cNvPr>
          <p:cNvSpPr/>
          <p:nvPr/>
        </p:nvSpPr>
        <p:spPr>
          <a:xfrm>
            <a:off x="428769" y="4137957"/>
            <a:ext cx="11382771" cy="15132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approach is inappropriate because focus of appraisal is maintenance treatment, not induction</a:t>
            </a:r>
          </a:p>
          <a:p>
            <a:pPr marL="285750" indent="-285750">
              <a:buFont typeface="Arial" panose="020B0604020202020204" pitchFamily="34" charset="0"/>
              <a:buChar char="•"/>
            </a:pPr>
            <a:r>
              <a:rPr lang="en-GB" dirty="0">
                <a:solidFill>
                  <a:schemeClr val="tx1"/>
                </a:solidFill>
                <a:latin typeface="Arial" panose="020B0604020202020204" pitchFamily="34" charset="0"/>
              </a:rPr>
              <a:t>EAG recognises TA693* committee preference to include induction costs but clinical advice to EAG is that people treated with niraparib (and rucaparib, if recommended) may also receive bevacizumab as induction </a:t>
            </a:r>
          </a:p>
          <a:p>
            <a:pPr marL="285750" indent="-285750">
              <a:buFont typeface="Arial" panose="020B0604020202020204" pitchFamily="34" charset="0"/>
              <a:buChar char="•"/>
            </a:pPr>
            <a:r>
              <a:rPr lang="en-GB" dirty="0">
                <a:solidFill>
                  <a:schemeClr val="tx1"/>
                </a:solidFill>
                <a:latin typeface="Arial" panose="020B0604020202020204" pitchFamily="34" charset="0"/>
              </a:rPr>
              <a:t>EAG removed bevacizumab induction costs from the model but welcomes further discussion on this issue</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355945" y="6314815"/>
            <a:ext cx="9955525" cy="42779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Is it appropriate to include bevacizumab induction costs in the model?</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185199" y="6314815"/>
            <a:ext cx="427790" cy="42779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pic>
        <p:nvPicPr>
          <p:cNvPr id="6" name="Picture 5">
            <a:extLst>
              <a:ext uri="{FF2B5EF4-FFF2-40B4-BE49-F238E27FC236}">
                <a16:creationId xmlns:a16="http://schemas.microsoft.com/office/drawing/2014/main" id="{0BB6F81F-6F4C-634F-7E76-4EC581DE1286}"/>
              </a:ext>
              <a:ext uri="{C183D7F6-B498-43B3-948B-1728B52AA6E4}">
                <adec:decorative xmlns:adec="http://schemas.microsoft.com/office/drawing/2017/decorative" val="1"/>
              </a:ext>
            </a:extLst>
          </p:cNvPr>
          <p:cNvPicPr>
            <a:picLocks noChangeAspect="1"/>
          </p:cNvPicPr>
          <p:nvPr/>
        </p:nvPicPr>
        <p:blipFill rotWithShape="1">
          <a:blip r:embed="rId6"/>
          <a:srcRect l="16406" t="4575" r="14821" b="4613"/>
          <a:stretch/>
        </p:blipFill>
        <p:spPr>
          <a:xfrm>
            <a:off x="11438582" y="25513"/>
            <a:ext cx="690860" cy="690860"/>
          </a:xfrm>
          <a:prstGeom prst="rect">
            <a:avLst/>
          </a:prstGeom>
        </p:spPr>
      </p:pic>
      <p:sp>
        <p:nvSpPr>
          <p:cNvPr id="4" name="TextBox 3">
            <a:extLst>
              <a:ext uri="{FF2B5EF4-FFF2-40B4-BE49-F238E27FC236}">
                <a16:creationId xmlns:a16="http://schemas.microsoft.com/office/drawing/2014/main" id="{EB66B159-1D47-6424-0C09-5A257B95AF65}"/>
              </a:ext>
            </a:extLst>
          </p:cNvPr>
          <p:cNvSpPr txBox="1"/>
          <p:nvPr/>
        </p:nvSpPr>
        <p:spPr>
          <a:xfrm>
            <a:off x="466723" y="5721402"/>
            <a:ext cx="11250786" cy="584775"/>
          </a:xfrm>
          <a:prstGeom prst="rect">
            <a:avLst/>
          </a:prstGeom>
          <a:noFill/>
        </p:spPr>
        <p:txBody>
          <a:bodyPr wrap="square">
            <a:spAutoFit/>
          </a:bodyPr>
          <a:lstStyle/>
          <a:p>
            <a:r>
              <a:rPr lang="en-GB" sz="1600" dirty="0"/>
              <a:t>*TA693 compared </a:t>
            </a:r>
            <a:r>
              <a:rPr lang="en-GB" sz="1600" dirty="0" err="1"/>
              <a:t>olaparib</a:t>
            </a:r>
            <a:r>
              <a:rPr lang="en-GB" sz="1600" dirty="0"/>
              <a:t> plus bevacizumab with bevacizumab monotherapy and routine surveillance (original submission; TA946 was a review of TA693)</a:t>
            </a:r>
          </a:p>
        </p:txBody>
      </p:sp>
    </p:spTree>
    <p:extLst>
      <p:ext uri="{BB962C8B-B14F-4D97-AF65-F5344CB8AC3E}">
        <p14:creationId xmlns:p14="http://schemas.microsoft.com/office/powerpoint/2010/main" val="420118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a:bodyPr>
          <a:lstStyle/>
          <a:p>
            <a:r>
              <a:rPr lang="en-GB" dirty="0">
                <a:hlinkClick r:id="rId3" action="ppaction://hlinksldjump"/>
              </a:rPr>
              <a:t>Key issue</a:t>
            </a:r>
            <a:r>
              <a:rPr lang="en-GB" dirty="0"/>
              <a:t>: Relative dose intensity (RDI)</a:t>
            </a:r>
          </a:p>
        </p:txBody>
      </p:sp>
      <p:pic>
        <p:nvPicPr>
          <p:cNvPr id="6" name="Picture 5">
            <a:extLst>
              <a:ext uri="{FF2B5EF4-FFF2-40B4-BE49-F238E27FC236}">
                <a16:creationId xmlns:a16="http://schemas.microsoft.com/office/drawing/2014/main" id="{0BB6F81F-6F4C-634F-7E76-4EC581DE1286}"/>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428157" y="49368"/>
            <a:ext cx="690860" cy="690860"/>
          </a:xfrm>
          <a:prstGeom prst="rect">
            <a:avLst/>
          </a:prstGeom>
        </p:spPr>
      </p:pic>
      <p:sp>
        <p:nvSpPr>
          <p:cNvPr id="13" name="Rectangle 12">
            <a:extLst>
              <a:ext uri="{FF2B5EF4-FFF2-40B4-BE49-F238E27FC236}">
                <a16:creationId xmlns:a16="http://schemas.microsoft.com/office/drawing/2014/main" id="{E82CA74A-6F08-4190-9479-10C9823605C7}"/>
              </a:ext>
            </a:extLst>
          </p:cNvPr>
          <p:cNvSpPr/>
          <p:nvPr/>
        </p:nvSpPr>
        <p:spPr>
          <a:xfrm>
            <a:off x="466723" y="812620"/>
            <a:ext cx="11306863" cy="6833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used constant RDI values to cost rucaparib, </a:t>
            </a:r>
            <a:r>
              <a:rPr lang="en-GB" dirty="0" err="1">
                <a:solidFill>
                  <a:schemeClr val="tx1"/>
                </a:solidFill>
                <a:latin typeface="Arial" panose="020B0604020202020204" pitchFamily="34" charset="0"/>
              </a:rPr>
              <a:t>olaparib</a:t>
            </a:r>
            <a:r>
              <a:rPr lang="en-GB" dirty="0">
                <a:solidFill>
                  <a:schemeClr val="tx1"/>
                </a:solidFill>
                <a:latin typeface="Arial" panose="020B0604020202020204" pitchFamily="34" charset="0"/>
              </a:rPr>
              <a:t> + bevacizumab and bevacizumab</a:t>
            </a:r>
          </a:p>
        </p:txBody>
      </p:sp>
      <p:sp>
        <p:nvSpPr>
          <p:cNvPr id="15" name="Rectangle 14">
            <a:extLst>
              <a:ext uri="{FF2B5EF4-FFF2-40B4-BE49-F238E27FC236}">
                <a16:creationId xmlns:a16="http://schemas.microsoft.com/office/drawing/2014/main" id="{A095D89B-195A-4D94-A8DE-CD5502F42403}"/>
              </a:ext>
            </a:extLst>
          </p:cNvPr>
          <p:cNvSpPr/>
          <p:nvPr/>
        </p:nvSpPr>
        <p:spPr>
          <a:xfrm>
            <a:off x="466723" y="1581673"/>
            <a:ext cx="11306863" cy="22750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endParaRPr lang="en-GB" dirty="0">
              <a:solidFill>
                <a:schemeClr val="tx1"/>
              </a:solidFill>
              <a:latin typeface="Arial" panose="020B0604020202020204" pitchFamily="34" charset="0"/>
            </a:endParaRPr>
          </a:p>
        </p:txBody>
      </p:sp>
      <p:graphicFrame>
        <p:nvGraphicFramePr>
          <p:cNvPr id="3" name="Table 2">
            <a:extLst>
              <a:ext uri="{FF2B5EF4-FFF2-40B4-BE49-F238E27FC236}">
                <a16:creationId xmlns:a16="http://schemas.microsoft.com/office/drawing/2014/main" id="{001C0A3D-E0AF-787E-AD08-1699FE8758FD}"/>
              </a:ext>
            </a:extLst>
          </p:cNvPr>
          <p:cNvGraphicFramePr>
            <a:graphicFrameLocks noGrp="1"/>
          </p:cNvGraphicFramePr>
          <p:nvPr>
            <p:extLst>
              <p:ext uri="{D42A27DB-BD31-4B8C-83A1-F6EECF244321}">
                <p14:modId xmlns:p14="http://schemas.microsoft.com/office/powerpoint/2010/main" val="2815807915"/>
              </p:ext>
            </p:extLst>
          </p:nvPr>
        </p:nvGraphicFramePr>
        <p:xfrm>
          <a:off x="743632" y="1969739"/>
          <a:ext cx="10684525" cy="1828800"/>
        </p:xfrm>
        <a:graphic>
          <a:graphicData uri="http://schemas.openxmlformats.org/drawingml/2006/table">
            <a:tbl>
              <a:tblPr firstRow="1" bandRow="1">
                <a:tableStyleId>{5C22544A-7EE6-4342-B048-85BDC9FD1C3A}</a:tableStyleId>
              </a:tblPr>
              <a:tblGrid>
                <a:gridCol w="3483886">
                  <a:extLst>
                    <a:ext uri="{9D8B030D-6E8A-4147-A177-3AD203B41FA5}">
                      <a16:colId xmlns:a16="http://schemas.microsoft.com/office/drawing/2014/main" val="1108271599"/>
                    </a:ext>
                  </a:extLst>
                </a:gridCol>
                <a:gridCol w="2279917">
                  <a:extLst>
                    <a:ext uri="{9D8B030D-6E8A-4147-A177-3AD203B41FA5}">
                      <a16:colId xmlns:a16="http://schemas.microsoft.com/office/drawing/2014/main" val="3231125691"/>
                    </a:ext>
                  </a:extLst>
                </a:gridCol>
                <a:gridCol w="4920722">
                  <a:extLst>
                    <a:ext uri="{9D8B030D-6E8A-4147-A177-3AD203B41FA5}">
                      <a16:colId xmlns:a16="http://schemas.microsoft.com/office/drawing/2014/main" val="761211412"/>
                    </a:ext>
                  </a:extLst>
                </a:gridCol>
              </a:tblGrid>
              <a:tr h="124236">
                <a:tc>
                  <a:txBody>
                    <a:bodyPr/>
                    <a:lstStyle/>
                    <a:p>
                      <a:r>
                        <a:rPr lang="en-GB" b="0" dirty="0"/>
                        <a:t>Treatment</a:t>
                      </a:r>
                    </a:p>
                  </a:txBody>
                  <a:tcPr marL="45720" marR="45720"/>
                </a:tc>
                <a:tc>
                  <a:txBody>
                    <a:bodyPr/>
                    <a:lstStyle/>
                    <a:p>
                      <a:r>
                        <a:rPr lang="en-GB" b="0" dirty="0"/>
                        <a:t>RDI</a:t>
                      </a:r>
                    </a:p>
                  </a:txBody>
                  <a:tcPr marL="45720" marR="45720"/>
                </a:tc>
                <a:tc>
                  <a:txBody>
                    <a:bodyPr/>
                    <a:lstStyle/>
                    <a:p>
                      <a:r>
                        <a:rPr lang="en-GB" b="0" dirty="0"/>
                        <a:t>Source</a:t>
                      </a:r>
                    </a:p>
                  </a:txBody>
                  <a:tcPr marL="45720" marR="45720"/>
                </a:tc>
                <a:extLst>
                  <a:ext uri="{0D108BD9-81ED-4DB2-BD59-A6C34878D82A}">
                    <a16:rowId xmlns:a16="http://schemas.microsoft.com/office/drawing/2014/main" val="1620372929"/>
                  </a:ext>
                </a:extLst>
              </a:tr>
              <a:tr h="124236">
                <a:tc>
                  <a:txBody>
                    <a:bodyPr/>
                    <a:lstStyle/>
                    <a:p>
                      <a:r>
                        <a:rPr lang="en-GB" dirty="0"/>
                        <a:t>Rucaparib</a:t>
                      </a:r>
                    </a:p>
                  </a:txBody>
                  <a:tcPr marL="45720" marR="45720"/>
                </a:tc>
                <a:tc>
                  <a:txBody>
                    <a:bodyPr/>
                    <a:lstStyle/>
                    <a:p>
                      <a:pPr algn="r"/>
                      <a:r>
                        <a:rPr lang="en-GB" u="sng" dirty="0">
                          <a:highlight>
                            <a:srgbClr val="000000"/>
                          </a:highlight>
                        </a:rPr>
                        <a:t>***</a:t>
                      </a:r>
                    </a:p>
                  </a:txBody>
                  <a:tcPr marL="45720" marR="45720"/>
                </a:tc>
                <a:tc>
                  <a:txBody>
                    <a:bodyPr/>
                    <a:lstStyle/>
                    <a:p>
                      <a:r>
                        <a:rPr lang="en-GB" dirty="0"/>
                        <a:t>ATHENA-MONO</a:t>
                      </a:r>
                    </a:p>
                  </a:txBody>
                  <a:tcPr marL="45720" marR="45720"/>
                </a:tc>
                <a:extLst>
                  <a:ext uri="{0D108BD9-81ED-4DB2-BD59-A6C34878D82A}">
                    <a16:rowId xmlns:a16="http://schemas.microsoft.com/office/drawing/2014/main" val="345341425"/>
                  </a:ext>
                </a:extLst>
              </a:tr>
              <a:tr h="124236">
                <a:tc>
                  <a:txBody>
                    <a:bodyPr/>
                    <a:lstStyle/>
                    <a:p>
                      <a:r>
                        <a:rPr lang="en-GB" dirty="0"/>
                        <a:t>Olaparib (with </a:t>
                      </a:r>
                      <a:r>
                        <a:rPr lang="en-GB" sz="1800" kern="1200" dirty="0">
                          <a:solidFill>
                            <a:schemeClr val="dk1"/>
                          </a:solidFill>
                          <a:effectLst/>
                          <a:latin typeface="+mn-lt"/>
                          <a:ea typeface="+mn-ea"/>
                          <a:cs typeface="+mn-cs"/>
                        </a:rPr>
                        <a:t>bevacizumab)</a:t>
                      </a:r>
                      <a:endParaRPr lang="en-GB" dirty="0"/>
                    </a:p>
                  </a:txBody>
                  <a:tcPr marL="45720" marR="45720"/>
                </a:tc>
                <a:tc>
                  <a:txBody>
                    <a:bodyPr/>
                    <a:lstStyle/>
                    <a:p>
                      <a:pPr algn="r"/>
                      <a:r>
                        <a:rPr lang="en-GB" dirty="0"/>
                        <a:t>96.0%</a:t>
                      </a:r>
                    </a:p>
                  </a:txBody>
                  <a:tcPr marL="45720" marR="45720"/>
                </a:tc>
                <a:tc>
                  <a:txBody>
                    <a:bodyPr/>
                    <a:lstStyle/>
                    <a:p>
                      <a:r>
                        <a:rPr lang="en-GB" dirty="0"/>
                        <a:t>Assumption based on TA693 (RDI&gt;95%)</a:t>
                      </a:r>
                    </a:p>
                  </a:txBody>
                  <a:tcPr marL="45720" marR="45720"/>
                </a:tc>
                <a:extLst>
                  <a:ext uri="{0D108BD9-81ED-4DB2-BD59-A6C34878D82A}">
                    <a16:rowId xmlns:a16="http://schemas.microsoft.com/office/drawing/2014/main" val="1312274588"/>
                  </a:ext>
                </a:extLst>
              </a:tr>
              <a:tr h="124236">
                <a:tc>
                  <a:txBody>
                    <a:bodyPr/>
                    <a:lstStyle/>
                    <a:p>
                      <a:r>
                        <a:rPr lang="en-GB" sz="1800" kern="1200" dirty="0">
                          <a:solidFill>
                            <a:schemeClr val="dk1"/>
                          </a:solidFill>
                          <a:effectLst/>
                          <a:latin typeface="+mn-lt"/>
                          <a:ea typeface="+mn-ea"/>
                          <a:cs typeface="+mn-cs"/>
                        </a:rPr>
                        <a:t>Bevacizumab (with </a:t>
                      </a:r>
                      <a:r>
                        <a:rPr lang="en-GB" sz="1800" kern="1200" dirty="0" err="1">
                          <a:solidFill>
                            <a:schemeClr val="dk1"/>
                          </a:solidFill>
                          <a:effectLst/>
                          <a:latin typeface="+mn-lt"/>
                          <a:ea typeface="+mn-ea"/>
                          <a:cs typeface="+mn-cs"/>
                        </a:rPr>
                        <a:t>olaparib</a:t>
                      </a:r>
                      <a:r>
                        <a:rPr lang="en-GB" sz="1800" kern="1200" dirty="0">
                          <a:solidFill>
                            <a:schemeClr val="dk1"/>
                          </a:solidFill>
                          <a:effectLst/>
                          <a:latin typeface="+mn-lt"/>
                          <a:ea typeface="+mn-ea"/>
                          <a:cs typeface="+mn-cs"/>
                        </a:rPr>
                        <a:t>)</a:t>
                      </a:r>
                      <a:endParaRPr lang="en-GB" dirty="0"/>
                    </a:p>
                  </a:txBody>
                  <a:tcPr marL="45720" marR="45720"/>
                </a:tc>
                <a:tc>
                  <a:txBody>
                    <a:bodyPr/>
                    <a:lstStyle/>
                    <a:p>
                      <a:pPr algn="r"/>
                      <a:r>
                        <a:rPr lang="en-GB" dirty="0"/>
                        <a:t>91.2%</a:t>
                      </a:r>
                    </a:p>
                  </a:txBody>
                  <a:tcPr marL="45720" marR="45720"/>
                </a:tc>
                <a:tc>
                  <a:txBody>
                    <a:bodyPr/>
                    <a:lstStyle/>
                    <a:p>
                      <a:r>
                        <a:rPr lang="en-GB" dirty="0"/>
                        <a:t>TA693</a:t>
                      </a:r>
                    </a:p>
                  </a:txBody>
                  <a:tcPr marL="45720" marR="45720"/>
                </a:tc>
                <a:extLst>
                  <a:ext uri="{0D108BD9-81ED-4DB2-BD59-A6C34878D82A}">
                    <a16:rowId xmlns:a16="http://schemas.microsoft.com/office/drawing/2014/main" val="1180746224"/>
                  </a:ext>
                </a:extLst>
              </a:tr>
              <a:tr h="124236">
                <a:tc>
                  <a:txBody>
                    <a:bodyPr/>
                    <a:lstStyle/>
                    <a:p>
                      <a:r>
                        <a:rPr lang="en-GB" sz="1800" kern="1200" dirty="0">
                          <a:solidFill>
                            <a:schemeClr val="dk1"/>
                          </a:solidFill>
                          <a:effectLst/>
                          <a:latin typeface="+mn-lt"/>
                          <a:ea typeface="+mn-ea"/>
                          <a:cs typeface="+mn-cs"/>
                        </a:rPr>
                        <a:t>Bevacizumab</a:t>
                      </a:r>
                      <a:endParaRPr lang="en-GB" dirty="0"/>
                    </a:p>
                  </a:txBody>
                  <a:tcPr marL="45720" marR="45720"/>
                </a:tc>
                <a:tc>
                  <a:txBody>
                    <a:bodyPr/>
                    <a:lstStyle/>
                    <a:p>
                      <a:pPr algn="r"/>
                      <a:r>
                        <a:rPr lang="en-GB" dirty="0"/>
                        <a:t>90.5%</a:t>
                      </a:r>
                    </a:p>
                  </a:txBody>
                  <a:tcPr marL="45720" marR="45720"/>
                </a:tc>
                <a:tc>
                  <a:txBody>
                    <a:bodyPr/>
                    <a:lstStyle/>
                    <a:p>
                      <a:r>
                        <a:rPr lang="en-GB" dirty="0"/>
                        <a:t>TA693</a:t>
                      </a:r>
                    </a:p>
                  </a:txBody>
                  <a:tcPr marL="45720" marR="45720"/>
                </a:tc>
                <a:extLst>
                  <a:ext uri="{0D108BD9-81ED-4DB2-BD59-A6C34878D82A}">
                    <a16:rowId xmlns:a16="http://schemas.microsoft.com/office/drawing/2014/main" val="2520971591"/>
                  </a:ext>
                </a:extLst>
              </a:tr>
            </a:tbl>
          </a:graphicData>
        </a:graphic>
      </p:graphicFrame>
      <p:sp>
        <p:nvSpPr>
          <p:cNvPr id="16" name="Rectangle 15">
            <a:extLst>
              <a:ext uri="{FF2B5EF4-FFF2-40B4-BE49-F238E27FC236}">
                <a16:creationId xmlns:a16="http://schemas.microsoft.com/office/drawing/2014/main" id="{BE4E1D21-37B6-4DED-9C97-E9DA5819D47B}"/>
              </a:ext>
            </a:extLst>
          </p:cNvPr>
          <p:cNvSpPr/>
          <p:nvPr/>
        </p:nvSpPr>
        <p:spPr>
          <a:xfrm>
            <a:off x="466725" y="3917509"/>
            <a:ext cx="11306862" cy="1204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ATHENA-MONO data shows rucaparib RDI differs over time (</a:t>
            </a:r>
            <a:r>
              <a:rPr lang="en-GB" dirty="0">
                <a:solidFill>
                  <a:schemeClr val="tx1"/>
                </a:solidFill>
                <a:highlight>
                  <a:srgbClr val="000000"/>
                </a:highlight>
                <a:latin typeface="Arial" panose="020B0604020202020204" pitchFamily="34" charset="0"/>
              </a:rPr>
              <a:t>***</a:t>
            </a:r>
            <a:r>
              <a:rPr lang="en-GB" dirty="0">
                <a:solidFill>
                  <a:schemeClr val="tx1"/>
                </a:solidFill>
                <a:latin typeface="Arial" panose="020B0604020202020204" pitchFamily="34" charset="0"/>
              </a:rPr>
              <a:t> in month 1, reducing to </a:t>
            </a:r>
            <a:r>
              <a:rPr lang="en-GB" dirty="0">
                <a:solidFill>
                  <a:schemeClr val="tx1"/>
                </a:solidFill>
                <a:highlight>
                  <a:srgbClr val="000000"/>
                </a:highlight>
                <a:latin typeface="Arial" panose="020B0604020202020204" pitchFamily="34" charset="0"/>
              </a:rPr>
              <a:t>***</a:t>
            </a:r>
            <a:r>
              <a:rPr lang="en-GB" dirty="0">
                <a:solidFill>
                  <a:schemeClr val="tx1"/>
                </a:solidFill>
                <a:latin typeface="Arial" panose="020B0604020202020204" pitchFamily="34" charset="0"/>
              </a:rPr>
              <a:t> in month 24) so RDI should be applied cycle-by-cycle</a:t>
            </a:r>
          </a:p>
          <a:p>
            <a:pPr marL="285750" indent="-285750">
              <a:buFont typeface="Arial" panose="020B0604020202020204" pitchFamily="34" charset="0"/>
              <a:buChar char="•"/>
            </a:pPr>
            <a:r>
              <a:rPr lang="en-GB" dirty="0">
                <a:solidFill>
                  <a:schemeClr val="tx1"/>
                </a:solidFill>
                <a:latin typeface="Arial" panose="020B0604020202020204" pitchFamily="34" charset="0"/>
              </a:rPr>
              <a:t>RDI data per cycle not available for comparators so EAG removed all RDI multipliers from the model</a:t>
            </a:r>
          </a:p>
        </p:txBody>
      </p:sp>
      <p:sp>
        <p:nvSpPr>
          <p:cNvPr id="17" name="Rectangle 16">
            <a:extLst>
              <a:ext uri="{FF2B5EF4-FFF2-40B4-BE49-F238E27FC236}">
                <a16:creationId xmlns:a16="http://schemas.microsoft.com/office/drawing/2014/main" id="{0676A329-CE0D-4571-B0F3-EDD09B7EE892}"/>
              </a:ext>
            </a:extLst>
          </p:cNvPr>
          <p:cNvSpPr/>
          <p:nvPr/>
        </p:nvSpPr>
        <p:spPr>
          <a:xfrm>
            <a:off x="466724" y="5202863"/>
            <a:ext cx="11306863" cy="92103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solidFill>
                <a:latin typeface="Arial" panose="020B0604020202020204" pitchFamily="34" charset="0"/>
              </a:rPr>
              <a:t>Other considerations </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In TA962, committee preferred EAG’s approach to remove dose reductions</a:t>
            </a:r>
          </a:p>
          <a:p>
            <a:pPr marL="285750" indent="-285750">
              <a:buFont typeface="Arial" panose="020B0604020202020204" pitchFamily="34" charset="0"/>
              <a:buChar char="•"/>
            </a:pPr>
            <a:r>
              <a:rPr lang="en-GB" dirty="0">
                <a:solidFill>
                  <a:schemeClr val="tx1"/>
                </a:solidFill>
                <a:latin typeface="Arial" panose="020B0604020202020204" pitchFamily="34" charset="0"/>
              </a:rPr>
              <a:t>In TA673, niraparib costs were modelled according to actual dose level received per cycle in PRIMA </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365998" y="6199393"/>
            <a:ext cx="9955525" cy="365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Company applied a constant RDI, EAG has removed all RDI – which is more appropriate?</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191802" y="6198548"/>
            <a:ext cx="350218" cy="350218"/>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3"/>
          </p:nvPr>
        </p:nvSpPr>
        <p:spPr>
          <a:xfrm>
            <a:off x="1871663" y="6563749"/>
            <a:ext cx="9086850" cy="365125"/>
          </a:xfrm>
        </p:spPr>
        <p:txBody>
          <a:bodyPr/>
          <a:lstStyle/>
          <a:p>
            <a:r>
              <a:rPr lang="en-GB" dirty="0"/>
              <a:t>Abbreviations: RDI, relative dose intensity</a:t>
            </a:r>
          </a:p>
        </p:txBody>
      </p:sp>
      <p:sp>
        <p:nvSpPr>
          <p:cNvPr id="4" name="Rectangle 3" descr="Marker showing slides are confidential ">
            <a:extLst>
              <a:ext uri="{FF2B5EF4-FFF2-40B4-BE49-F238E27FC236}">
                <a16:creationId xmlns:a16="http://schemas.microsoft.com/office/drawing/2014/main" id="{93290138-AF67-5C22-D016-55271249A33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89017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a:bodyPr>
          <a:lstStyle/>
          <a:p>
            <a:r>
              <a:rPr lang="en-GB" dirty="0">
                <a:hlinkClick r:id="rId3" action="ppaction://hlinksldjump"/>
              </a:rPr>
              <a:t>Key issue</a:t>
            </a:r>
            <a:r>
              <a:rPr lang="en-GB" dirty="0"/>
              <a:t>: Subgroup versus ITT utility values</a:t>
            </a:r>
          </a:p>
        </p:txBody>
      </p:sp>
      <p:sp>
        <p:nvSpPr>
          <p:cNvPr id="4" name="Rectangle 3" descr="Marker showing slides are confidential ">
            <a:extLst>
              <a:ext uri="{FF2B5EF4-FFF2-40B4-BE49-F238E27FC236}">
                <a16:creationId xmlns:a16="http://schemas.microsoft.com/office/drawing/2014/main" id="{7BFCDC9F-F5C3-C31E-28B6-ED642594280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3" name="Rectangle 12">
            <a:extLst>
              <a:ext uri="{FF2B5EF4-FFF2-40B4-BE49-F238E27FC236}">
                <a16:creationId xmlns:a16="http://schemas.microsoft.com/office/drawing/2014/main" id="{E82CA74A-6F08-4190-9479-10C9823605C7}"/>
              </a:ext>
            </a:extLst>
          </p:cNvPr>
          <p:cNvSpPr/>
          <p:nvPr/>
        </p:nvSpPr>
        <p:spPr>
          <a:xfrm>
            <a:off x="480560" y="792285"/>
            <a:ext cx="11306863" cy="6365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base case utility values differ between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and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low</a:t>
            </a:r>
            <a:r>
              <a:rPr lang="en-GB" dirty="0">
                <a:solidFill>
                  <a:schemeClr val="tx1"/>
                </a:solidFill>
                <a:latin typeface="Arial" panose="020B0604020202020204" pitchFamily="34" charset="0"/>
              </a:rPr>
              <a:t> subgroups</a:t>
            </a:r>
          </a:p>
        </p:txBody>
      </p:sp>
      <p:sp>
        <p:nvSpPr>
          <p:cNvPr id="15" name="Rectangle 14">
            <a:extLst>
              <a:ext uri="{FF2B5EF4-FFF2-40B4-BE49-F238E27FC236}">
                <a16:creationId xmlns:a16="http://schemas.microsoft.com/office/drawing/2014/main" id="{A095D89B-195A-4D94-A8DE-CD5502F42403}"/>
              </a:ext>
            </a:extLst>
          </p:cNvPr>
          <p:cNvSpPr/>
          <p:nvPr/>
        </p:nvSpPr>
        <p:spPr>
          <a:xfrm>
            <a:off x="466723" y="1478635"/>
            <a:ext cx="11306863" cy="6365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Utility change in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low</a:t>
            </a:r>
            <a:r>
              <a:rPr lang="en-GB" dirty="0">
                <a:solidFill>
                  <a:schemeClr val="tx1"/>
                </a:solidFill>
                <a:latin typeface="Arial" panose="020B0604020202020204" pitchFamily="34" charset="0"/>
              </a:rPr>
              <a:t> cohort was -0.015 (p=0.128) compared to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cohort</a:t>
            </a:r>
          </a:p>
        </p:txBody>
      </p:sp>
      <p:sp>
        <p:nvSpPr>
          <p:cNvPr id="16" name="Rectangle 15">
            <a:extLst>
              <a:ext uri="{FF2B5EF4-FFF2-40B4-BE49-F238E27FC236}">
                <a16:creationId xmlns:a16="http://schemas.microsoft.com/office/drawing/2014/main" id="{BE4E1D21-37B6-4DED-9C97-E9DA5819D47B}"/>
              </a:ext>
            </a:extLst>
          </p:cNvPr>
          <p:cNvSpPr/>
          <p:nvPr/>
        </p:nvSpPr>
        <p:spPr>
          <a:xfrm>
            <a:off x="466728" y="2173119"/>
            <a:ext cx="11306862" cy="6365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EAG used ATHENA-MONO ITT population utility values in the model for both subgroups</a:t>
            </a:r>
          </a:p>
        </p:txBody>
      </p:sp>
      <p:sp>
        <p:nvSpPr>
          <p:cNvPr id="17" name="Rectangle 16">
            <a:extLst>
              <a:ext uri="{FF2B5EF4-FFF2-40B4-BE49-F238E27FC236}">
                <a16:creationId xmlns:a16="http://schemas.microsoft.com/office/drawing/2014/main" id="{0676A329-CE0D-4571-B0F3-EDD09B7EE892}"/>
              </a:ext>
            </a:extLst>
          </p:cNvPr>
          <p:cNvSpPr/>
          <p:nvPr/>
        </p:nvSpPr>
        <p:spPr>
          <a:xfrm>
            <a:off x="470356" y="2869678"/>
            <a:ext cx="11306863" cy="114741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Other considerations</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advice to EAG: </a:t>
            </a:r>
            <a:r>
              <a:rPr lang="en-GB" dirty="0" err="1">
                <a:solidFill>
                  <a:schemeClr val="tx1"/>
                </a:solidFill>
                <a:latin typeface="Arial" panose="020B0604020202020204" pitchFamily="34" charset="0"/>
              </a:rPr>
              <a:t>HRQoL</a:t>
            </a:r>
            <a:r>
              <a:rPr lang="en-GB" dirty="0">
                <a:solidFill>
                  <a:schemeClr val="tx1"/>
                </a:solidFill>
                <a:latin typeface="Arial" panose="020B0604020202020204" pitchFamily="34" charset="0"/>
              </a:rPr>
              <a:t> is not likely to differ by subgroup</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expert: people with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expected to derive greater improvement in PFS and OS, so expected to have a better quality of life than people with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low</a:t>
            </a:r>
            <a:r>
              <a:rPr lang="en-GB" baseline="30000" dirty="0">
                <a:solidFill>
                  <a:schemeClr val="tx1"/>
                </a:solidFill>
                <a:latin typeface="Arial" panose="020B0604020202020204" pitchFamily="34" charset="0"/>
              </a:rPr>
              <a:t> </a:t>
            </a:r>
            <a:r>
              <a:rPr lang="en-GB" dirty="0">
                <a:solidFill>
                  <a:schemeClr val="tx1"/>
                </a:solidFill>
                <a:latin typeface="Arial" panose="020B0604020202020204" pitchFamily="34" charset="0"/>
              </a:rPr>
              <a:t>who relapse earlier </a:t>
            </a:r>
            <a:endParaRPr lang="en-GB" baseline="30000"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  </a:t>
            </a:r>
          </a:p>
        </p:txBody>
      </p:sp>
      <p:graphicFrame>
        <p:nvGraphicFramePr>
          <p:cNvPr id="3" name="Table 2">
            <a:extLst>
              <a:ext uri="{FF2B5EF4-FFF2-40B4-BE49-F238E27FC236}">
                <a16:creationId xmlns:a16="http://schemas.microsoft.com/office/drawing/2014/main" id="{2F079F65-6E30-6B0A-D8E8-B453E8F3081A}"/>
              </a:ext>
            </a:extLst>
          </p:cNvPr>
          <p:cNvGraphicFramePr>
            <a:graphicFrameLocks noGrp="1"/>
          </p:cNvGraphicFramePr>
          <p:nvPr>
            <p:extLst>
              <p:ext uri="{D42A27DB-BD31-4B8C-83A1-F6EECF244321}">
                <p14:modId xmlns:p14="http://schemas.microsoft.com/office/powerpoint/2010/main" val="158322379"/>
              </p:ext>
            </p:extLst>
          </p:nvPr>
        </p:nvGraphicFramePr>
        <p:xfrm>
          <a:off x="308706" y="4049419"/>
          <a:ext cx="11574588" cy="1920240"/>
        </p:xfrm>
        <a:graphic>
          <a:graphicData uri="http://schemas.openxmlformats.org/drawingml/2006/table">
            <a:tbl>
              <a:tblPr firstRow="1" bandRow="1">
                <a:tableStyleId>{5C22544A-7EE6-4342-B048-85BDC9FD1C3A}</a:tableStyleId>
              </a:tblPr>
              <a:tblGrid>
                <a:gridCol w="2235379">
                  <a:extLst>
                    <a:ext uri="{9D8B030D-6E8A-4147-A177-3AD203B41FA5}">
                      <a16:colId xmlns:a16="http://schemas.microsoft.com/office/drawing/2014/main" val="3890052139"/>
                    </a:ext>
                  </a:extLst>
                </a:gridCol>
                <a:gridCol w="1869897">
                  <a:extLst>
                    <a:ext uri="{9D8B030D-6E8A-4147-A177-3AD203B41FA5}">
                      <a16:colId xmlns:a16="http://schemas.microsoft.com/office/drawing/2014/main" val="967809506"/>
                    </a:ext>
                  </a:extLst>
                </a:gridCol>
                <a:gridCol w="1900719">
                  <a:extLst>
                    <a:ext uri="{9D8B030D-6E8A-4147-A177-3AD203B41FA5}">
                      <a16:colId xmlns:a16="http://schemas.microsoft.com/office/drawing/2014/main" val="1348924962"/>
                    </a:ext>
                  </a:extLst>
                </a:gridCol>
                <a:gridCol w="1940248">
                  <a:extLst>
                    <a:ext uri="{9D8B030D-6E8A-4147-A177-3AD203B41FA5}">
                      <a16:colId xmlns:a16="http://schemas.microsoft.com/office/drawing/2014/main" val="2392123234"/>
                    </a:ext>
                  </a:extLst>
                </a:gridCol>
                <a:gridCol w="1914615">
                  <a:extLst>
                    <a:ext uri="{9D8B030D-6E8A-4147-A177-3AD203B41FA5}">
                      <a16:colId xmlns:a16="http://schemas.microsoft.com/office/drawing/2014/main" val="3241957980"/>
                    </a:ext>
                  </a:extLst>
                </a:gridCol>
                <a:gridCol w="1713730">
                  <a:extLst>
                    <a:ext uri="{9D8B030D-6E8A-4147-A177-3AD203B41FA5}">
                      <a16:colId xmlns:a16="http://schemas.microsoft.com/office/drawing/2014/main" val="3073528033"/>
                    </a:ext>
                  </a:extLst>
                </a:gridCol>
              </a:tblGrid>
              <a:tr h="23638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Health state</a:t>
                      </a:r>
                    </a:p>
                  </a:txBody>
                  <a:tcPr marL="45720" marR="45720">
                    <a:lnB w="12700" cap="flat" cmpd="sng" algn="ctr">
                      <a:solidFill>
                        <a:schemeClr val="bg1"/>
                      </a:solidFill>
                      <a:prstDash val="solid"/>
                      <a:round/>
                      <a:headEnd type="none" w="med" len="med"/>
                      <a:tailEnd type="none" w="med" len="med"/>
                    </a:lnB>
                  </a:tcPr>
                </a:tc>
                <a:tc gridSpan="2">
                  <a:txBody>
                    <a:bodyPr/>
                    <a:lstStyle/>
                    <a:p>
                      <a:pPr algn="ctr"/>
                      <a:r>
                        <a:rPr lang="en-GB" sz="1600" b="0" dirty="0"/>
                        <a:t>Company base case</a:t>
                      </a:r>
                    </a:p>
                  </a:txBody>
                  <a:tcPr marL="45720" marR="45720">
                    <a:lnB w="12700" cap="flat" cmpd="sng" algn="ctr">
                      <a:solidFill>
                        <a:schemeClr val="bg1"/>
                      </a:solidFill>
                      <a:prstDash val="solid"/>
                      <a:round/>
                      <a:headEnd type="none" w="med" len="med"/>
                      <a:tailEnd type="none" w="med" len="med"/>
                    </a:lnB>
                  </a:tcPr>
                </a:tc>
                <a:tc hMerge="1">
                  <a:txBody>
                    <a:bodyPr/>
                    <a:lstStyle/>
                    <a:p>
                      <a:endParaRPr lang="en-GB" dirty="0"/>
                    </a:p>
                  </a:txBody>
                  <a:tcPr/>
                </a:tc>
                <a:tc gridSpan="2">
                  <a:txBody>
                    <a:bodyPr/>
                    <a:lstStyle/>
                    <a:p>
                      <a:pPr algn="ctr"/>
                      <a:r>
                        <a:rPr lang="en-GB" sz="1600" b="0" dirty="0"/>
                        <a:t>EAG preferred</a:t>
                      </a:r>
                    </a:p>
                  </a:txBody>
                  <a:tcPr marL="45720" marR="4572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GB" dirty="0"/>
                    </a:p>
                  </a:txBody>
                  <a:tcPr/>
                </a:tc>
                <a:tc rowSpan="2">
                  <a:txBody>
                    <a:bodyPr/>
                    <a:lstStyle/>
                    <a:p>
                      <a:pPr algn="ctr"/>
                      <a:r>
                        <a:rPr lang="en-GB" sz="1600" b="0" dirty="0"/>
                        <a:t>Source</a:t>
                      </a:r>
                    </a:p>
                  </a:txBody>
                  <a:tcPr marL="45720" marR="4572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78930123"/>
                  </a:ext>
                </a:extLst>
              </a:tr>
              <a:tr h="236382">
                <a:tc vMerge="1">
                  <a:txBody>
                    <a:bodyPr/>
                    <a:lstStyle/>
                    <a:p>
                      <a:endParaRPr lang="en-GB" dirty="0"/>
                    </a:p>
                  </a:txBody>
                  <a:tcPr/>
                </a:tc>
                <a:tc>
                  <a:txBody>
                    <a:bodyPr/>
                    <a:lstStyle/>
                    <a:p>
                      <a:r>
                        <a:rPr lang="en-GB" sz="1600" dirty="0">
                          <a:solidFill>
                            <a:schemeClr val="bg1"/>
                          </a:solidFill>
                          <a:latin typeface="Arial" panose="020B0604020202020204" pitchFamily="34" charset="0"/>
                        </a:rPr>
                        <a:t>non-</a:t>
                      </a:r>
                      <a:r>
                        <a:rPr lang="en-GB" sz="1600" dirty="0" err="1">
                          <a:solidFill>
                            <a:schemeClr val="bg1"/>
                          </a:solidFill>
                          <a:latin typeface="Arial" panose="020B0604020202020204" pitchFamily="34" charset="0"/>
                        </a:rPr>
                        <a:t>tBRCA</a:t>
                      </a:r>
                      <a:r>
                        <a:rPr lang="en-GB" sz="1600" dirty="0">
                          <a:solidFill>
                            <a:schemeClr val="bg1"/>
                          </a:solidFill>
                          <a:latin typeface="Arial" panose="020B0604020202020204" pitchFamily="34" charset="0"/>
                        </a:rPr>
                        <a:t>/</a:t>
                      </a:r>
                      <a:r>
                        <a:rPr lang="en-GB" sz="1600" dirty="0" err="1">
                          <a:solidFill>
                            <a:schemeClr val="bg1"/>
                          </a:solidFill>
                          <a:latin typeface="Arial" panose="020B0604020202020204" pitchFamily="34" charset="0"/>
                        </a:rPr>
                        <a:t>LOH</a:t>
                      </a:r>
                      <a:r>
                        <a:rPr lang="en-GB" sz="1600" baseline="30000" dirty="0" err="1">
                          <a:solidFill>
                            <a:schemeClr val="bg1"/>
                          </a:solidFill>
                          <a:latin typeface="Arial" panose="020B0604020202020204" pitchFamily="34" charset="0"/>
                        </a:rPr>
                        <a:t>high</a:t>
                      </a:r>
                      <a:endParaRPr lang="en-GB" sz="1600" dirty="0">
                        <a:solidFill>
                          <a:schemeClr val="bg1"/>
                        </a:solidFill>
                      </a:endParaRPr>
                    </a:p>
                  </a:txBody>
                  <a:tcPr marL="45720" marR="4572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r>
                        <a:rPr lang="en-GB" sz="1600" dirty="0">
                          <a:solidFill>
                            <a:schemeClr val="bg1"/>
                          </a:solidFill>
                          <a:latin typeface="Arial" panose="020B0604020202020204" pitchFamily="34" charset="0"/>
                        </a:rPr>
                        <a:t>non-</a:t>
                      </a:r>
                      <a:r>
                        <a:rPr lang="en-GB" sz="1600" dirty="0" err="1">
                          <a:solidFill>
                            <a:schemeClr val="bg1"/>
                          </a:solidFill>
                          <a:latin typeface="Arial" panose="020B0604020202020204" pitchFamily="34" charset="0"/>
                        </a:rPr>
                        <a:t>tBRCA</a:t>
                      </a:r>
                      <a:r>
                        <a:rPr lang="en-GB" sz="1600" dirty="0">
                          <a:solidFill>
                            <a:schemeClr val="bg1"/>
                          </a:solidFill>
                          <a:latin typeface="Arial" panose="020B0604020202020204" pitchFamily="34" charset="0"/>
                        </a:rPr>
                        <a:t>/</a:t>
                      </a:r>
                      <a:r>
                        <a:rPr lang="en-GB" sz="1600" dirty="0" err="1">
                          <a:solidFill>
                            <a:schemeClr val="bg1"/>
                          </a:solidFill>
                          <a:latin typeface="Arial" panose="020B0604020202020204" pitchFamily="34" charset="0"/>
                        </a:rPr>
                        <a:t>LOH</a:t>
                      </a:r>
                      <a:r>
                        <a:rPr lang="en-GB" sz="1600" baseline="30000" dirty="0" err="1">
                          <a:solidFill>
                            <a:schemeClr val="bg1"/>
                          </a:solidFill>
                          <a:latin typeface="Arial" panose="020B0604020202020204" pitchFamily="34" charset="0"/>
                        </a:rPr>
                        <a:t>low</a:t>
                      </a:r>
                      <a:endParaRPr lang="en-GB" sz="1600" dirty="0">
                        <a:solidFill>
                          <a:schemeClr val="bg1"/>
                        </a:solidFill>
                      </a:endParaRPr>
                    </a:p>
                  </a:txBody>
                  <a:tcPr marL="45720" marR="4572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r>
                        <a:rPr lang="en-GB" sz="1600" dirty="0">
                          <a:solidFill>
                            <a:schemeClr val="bg1"/>
                          </a:solidFill>
                          <a:latin typeface="Arial" panose="020B0604020202020204" pitchFamily="34" charset="0"/>
                        </a:rPr>
                        <a:t>non-</a:t>
                      </a:r>
                      <a:r>
                        <a:rPr lang="en-GB" sz="1600" dirty="0" err="1">
                          <a:solidFill>
                            <a:schemeClr val="bg1"/>
                          </a:solidFill>
                          <a:latin typeface="Arial" panose="020B0604020202020204" pitchFamily="34" charset="0"/>
                        </a:rPr>
                        <a:t>tBRCA</a:t>
                      </a:r>
                      <a:r>
                        <a:rPr lang="en-GB" sz="1600" dirty="0">
                          <a:solidFill>
                            <a:schemeClr val="bg1"/>
                          </a:solidFill>
                          <a:latin typeface="Arial" panose="020B0604020202020204" pitchFamily="34" charset="0"/>
                        </a:rPr>
                        <a:t>/</a:t>
                      </a:r>
                      <a:r>
                        <a:rPr lang="en-GB" sz="1600" dirty="0" err="1">
                          <a:solidFill>
                            <a:schemeClr val="bg1"/>
                          </a:solidFill>
                          <a:latin typeface="Arial" panose="020B0604020202020204" pitchFamily="34" charset="0"/>
                        </a:rPr>
                        <a:t>LOH</a:t>
                      </a:r>
                      <a:r>
                        <a:rPr lang="en-GB" sz="1600" baseline="30000" dirty="0" err="1">
                          <a:solidFill>
                            <a:schemeClr val="bg1"/>
                          </a:solidFill>
                          <a:latin typeface="Arial" panose="020B0604020202020204" pitchFamily="34" charset="0"/>
                        </a:rPr>
                        <a:t>high</a:t>
                      </a:r>
                      <a:endParaRPr lang="en-GB" sz="1600" dirty="0">
                        <a:solidFill>
                          <a:schemeClr val="bg1"/>
                        </a:solidFill>
                      </a:endParaRPr>
                    </a:p>
                  </a:txBody>
                  <a:tcPr marL="45720" marR="4572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r>
                        <a:rPr lang="en-GB" sz="1600" dirty="0">
                          <a:solidFill>
                            <a:schemeClr val="bg1"/>
                          </a:solidFill>
                          <a:latin typeface="Arial" panose="020B0604020202020204" pitchFamily="34" charset="0"/>
                        </a:rPr>
                        <a:t>non-</a:t>
                      </a:r>
                      <a:r>
                        <a:rPr lang="en-GB" sz="1600" dirty="0" err="1">
                          <a:solidFill>
                            <a:schemeClr val="bg1"/>
                          </a:solidFill>
                          <a:latin typeface="Arial" panose="020B0604020202020204" pitchFamily="34" charset="0"/>
                        </a:rPr>
                        <a:t>tBRCA</a:t>
                      </a:r>
                      <a:r>
                        <a:rPr lang="en-GB" sz="1600" dirty="0">
                          <a:solidFill>
                            <a:schemeClr val="bg1"/>
                          </a:solidFill>
                          <a:latin typeface="Arial" panose="020B0604020202020204" pitchFamily="34" charset="0"/>
                        </a:rPr>
                        <a:t>/</a:t>
                      </a:r>
                      <a:r>
                        <a:rPr lang="en-GB" sz="1600" dirty="0" err="1">
                          <a:solidFill>
                            <a:schemeClr val="bg1"/>
                          </a:solidFill>
                          <a:latin typeface="Arial" panose="020B0604020202020204" pitchFamily="34" charset="0"/>
                        </a:rPr>
                        <a:t>LOH</a:t>
                      </a:r>
                      <a:r>
                        <a:rPr lang="en-GB" sz="1600" baseline="30000" dirty="0" err="1">
                          <a:solidFill>
                            <a:schemeClr val="bg1"/>
                          </a:solidFill>
                          <a:latin typeface="Arial" panose="020B0604020202020204" pitchFamily="34" charset="0"/>
                        </a:rPr>
                        <a:t>low</a:t>
                      </a:r>
                      <a:endParaRPr lang="en-GB" sz="1600" dirty="0">
                        <a:solidFill>
                          <a:schemeClr val="bg1"/>
                        </a:solidFill>
                      </a:endParaRPr>
                    </a:p>
                  </a:txBody>
                  <a:tcPr marL="45720" marR="4572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lang="en-GB" sz="1600" dirty="0">
                        <a:solidFill>
                          <a:schemeClr val="bg1"/>
                        </a:solidFill>
                      </a:endParaRPr>
                    </a:p>
                  </a:txBody>
                  <a:tcPr marL="45720" marR="45720">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646991936"/>
                  </a:ext>
                </a:extLst>
              </a:tr>
              <a:tr h="555841">
                <a:tc>
                  <a:txBody>
                    <a:bodyPr/>
                    <a:lstStyle/>
                    <a:p>
                      <a:r>
                        <a:rPr lang="en-GB" sz="1600" dirty="0"/>
                        <a:t>Progression-free disease</a:t>
                      </a:r>
                    </a:p>
                  </a:txBody>
                  <a:tcPr marL="45720" marR="45720">
                    <a:lnT w="12700" cap="flat" cmpd="sng" algn="ctr">
                      <a:solidFill>
                        <a:schemeClr val="bg1"/>
                      </a:solidFill>
                      <a:prstDash val="solid"/>
                      <a:round/>
                      <a:headEnd type="none" w="med" len="med"/>
                      <a:tailEnd type="none" w="med" len="med"/>
                    </a:lnT>
                  </a:tcPr>
                </a:tc>
                <a:tc>
                  <a:txBody>
                    <a:bodyPr/>
                    <a:lstStyle/>
                    <a:p>
                      <a:pPr algn="r"/>
                      <a:r>
                        <a:rPr lang="en-GB" sz="1600" dirty="0">
                          <a:solidFill>
                            <a:schemeClr val="tx1"/>
                          </a:solidFill>
                          <a:highlight>
                            <a:srgbClr val="000000"/>
                          </a:highlight>
                          <a:latin typeface="Arial" panose="020B0604020202020204" pitchFamily="34" charset="0"/>
                        </a:rPr>
                        <a:t>*********</a:t>
                      </a:r>
                      <a:endParaRPr lang="en-GB" sz="1600" u="sng" dirty="0">
                        <a:highlight>
                          <a:srgbClr val="00FFFF"/>
                        </a:highlight>
                      </a:endParaRPr>
                    </a:p>
                  </a:txBody>
                  <a:tcPr marL="45720" marR="45720"/>
                </a:tc>
                <a:tc>
                  <a:txBody>
                    <a:bodyPr/>
                    <a:lstStyle/>
                    <a:p>
                      <a:pPr algn="r"/>
                      <a:r>
                        <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mn-cs"/>
                        </a:rPr>
                        <a:t>*********</a:t>
                      </a:r>
                      <a:endParaRPr lang="en-GB" sz="1600" u="sng" dirty="0">
                        <a:highlight>
                          <a:srgbClr val="00FFFF"/>
                        </a:highlight>
                      </a:endParaRPr>
                    </a:p>
                  </a:txBody>
                  <a:tcPr marL="45720" marR="45720"/>
                </a:tc>
                <a:tc>
                  <a:txBody>
                    <a:bodyPr/>
                    <a:lstStyle/>
                    <a:p>
                      <a:pPr algn="r"/>
                      <a:r>
                        <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mn-cs"/>
                        </a:rPr>
                        <a:t>*********</a:t>
                      </a:r>
                      <a:endParaRPr lang="en-GB" sz="1600" u="sng" dirty="0">
                        <a:highlight>
                          <a:srgbClr val="00FFFF"/>
                        </a:highlight>
                      </a:endParaRPr>
                    </a:p>
                  </a:txBody>
                  <a:tcPr marL="45720" marR="45720"/>
                </a:tc>
                <a:tc>
                  <a:txBody>
                    <a:bodyPr/>
                    <a:lstStyle/>
                    <a:p>
                      <a:pPr algn="r"/>
                      <a:r>
                        <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mn-cs"/>
                        </a:rPr>
                        <a:t>*********</a:t>
                      </a:r>
                      <a:endParaRPr lang="en-GB" sz="1600" u="sng" dirty="0">
                        <a:highlight>
                          <a:srgbClr val="00FFFF"/>
                        </a:highlight>
                      </a:endParaRPr>
                    </a:p>
                  </a:txBody>
                  <a:tcPr marL="45720" marR="45720"/>
                </a:tc>
                <a:tc rowSpan="2">
                  <a:txBody>
                    <a:bodyPr/>
                    <a:lstStyle/>
                    <a:p>
                      <a:r>
                        <a:rPr lang="en-GB" sz="1600" u="none" dirty="0"/>
                        <a:t>ATHENA-MONO EQ-5D-5L mapped to 3L</a:t>
                      </a:r>
                      <a:endParaRPr lang="en-GB" sz="1600" u="none" dirty="0">
                        <a:highlight>
                          <a:srgbClr val="00FFFF"/>
                        </a:highlight>
                      </a:endParaRPr>
                    </a:p>
                  </a:txBody>
                  <a:tcPr marL="45720" marR="45720"/>
                </a:tc>
                <a:extLst>
                  <a:ext uri="{0D108BD9-81ED-4DB2-BD59-A6C34878D82A}">
                    <a16:rowId xmlns:a16="http://schemas.microsoft.com/office/drawing/2014/main" val="1484991090"/>
                  </a:ext>
                </a:extLst>
              </a:tr>
              <a:tr h="236382">
                <a:tc>
                  <a:txBody>
                    <a:bodyPr/>
                    <a:lstStyle/>
                    <a:p>
                      <a:r>
                        <a:rPr lang="en-GB" sz="1600" dirty="0"/>
                        <a:t>Progressed disease-1</a:t>
                      </a: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000000"/>
                          </a:highlight>
                          <a:latin typeface="Arial" panose="020B0604020202020204" pitchFamily="34" charset="0"/>
                        </a:rPr>
                        <a:t>*********</a:t>
                      </a:r>
                      <a:endParaRPr lang="en-GB" sz="1600" u="sng" dirty="0">
                        <a:highlight>
                          <a:srgbClr val="000000"/>
                        </a:highlight>
                      </a:endParaRPr>
                    </a:p>
                  </a:txBody>
                  <a:tcPr marL="45720" marR="45720"/>
                </a:tc>
                <a:tc>
                  <a:txBody>
                    <a:bodyPr/>
                    <a:lstStyle/>
                    <a:p>
                      <a:pPr algn="r"/>
                      <a:r>
                        <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mn-cs"/>
                        </a:rPr>
                        <a:t>*********</a:t>
                      </a:r>
                      <a:endParaRPr lang="en-GB" sz="1600" u="sng" dirty="0">
                        <a:highlight>
                          <a:srgbClr val="00FFFF"/>
                        </a:highlight>
                      </a:endParaRPr>
                    </a:p>
                  </a:txBody>
                  <a:tcPr marL="45720" marR="45720"/>
                </a:tc>
                <a:tc>
                  <a:txBody>
                    <a:bodyPr/>
                    <a:lstStyle/>
                    <a:p>
                      <a:pPr algn="r"/>
                      <a:r>
                        <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mn-cs"/>
                        </a:rPr>
                        <a:t>*********</a:t>
                      </a:r>
                      <a:endParaRPr lang="en-GB" sz="1600" u="sng" dirty="0">
                        <a:highlight>
                          <a:srgbClr val="00FFFF"/>
                        </a:highlight>
                      </a:endParaRPr>
                    </a:p>
                  </a:txBody>
                  <a:tcPr marL="45720" marR="45720"/>
                </a:tc>
                <a:tc>
                  <a:txBody>
                    <a:bodyPr/>
                    <a:lstStyle/>
                    <a:p>
                      <a:pPr algn="r"/>
                      <a:r>
                        <a:rPr kumimoji="0" lang="en-GB" sz="16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a:t>
                      </a:r>
                      <a:endParaRPr lang="en-GB" sz="1600" u="sng" dirty="0">
                        <a:highlight>
                          <a:srgbClr val="00FFFF"/>
                        </a:highlight>
                      </a:endParaRPr>
                    </a:p>
                  </a:txBody>
                  <a:tcPr marL="45720" marR="45720"/>
                </a:tc>
                <a:tc vMerge="1">
                  <a:txBody>
                    <a:bodyPr/>
                    <a:lstStyle/>
                    <a:p>
                      <a:endParaRPr lang="en-GB" sz="1600" u="sng" dirty="0">
                        <a:highlight>
                          <a:srgbClr val="00FFFF"/>
                        </a:highlight>
                      </a:endParaRPr>
                    </a:p>
                  </a:txBody>
                  <a:tcPr marL="45720" marR="45720"/>
                </a:tc>
                <a:extLst>
                  <a:ext uri="{0D108BD9-81ED-4DB2-BD59-A6C34878D82A}">
                    <a16:rowId xmlns:a16="http://schemas.microsoft.com/office/drawing/2014/main" val="436366991"/>
                  </a:ext>
                </a:extLst>
              </a:tr>
              <a:tr h="236382">
                <a:tc>
                  <a:txBody>
                    <a:bodyPr/>
                    <a:lstStyle/>
                    <a:p>
                      <a:r>
                        <a:rPr lang="en-GB" sz="1600" dirty="0"/>
                        <a:t>Progressed disease-2</a:t>
                      </a:r>
                    </a:p>
                  </a:txBody>
                  <a:tcPr marL="45720" marR="45720"/>
                </a:tc>
                <a:tc>
                  <a:txBody>
                    <a:bodyPr/>
                    <a:lstStyle/>
                    <a:p>
                      <a:pPr algn="r"/>
                      <a:r>
                        <a:rPr lang="en-GB" sz="1600" dirty="0"/>
                        <a:t>0.6580</a:t>
                      </a:r>
                    </a:p>
                  </a:txBody>
                  <a:tcPr marL="45720" marR="45720"/>
                </a:tc>
                <a:tc>
                  <a:txBody>
                    <a:bodyPr/>
                    <a:lstStyle/>
                    <a:p>
                      <a:pPr algn="r"/>
                      <a:r>
                        <a:rPr lang="en-GB" sz="1600" dirty="0"/>
                        <a:t>0.6580</a:t>
                      </a:r>
                    </a:p>
                  </a:txBody>
                  <a:tcPr marL="45720" marR="45720"/>
                </a:tc>
                <a:tc>
                  <a:txBody>
                    <a:bodyPr/>
                    <a:lstStyle/>
                    <a:p>
                      <a:pPr algn="r"/>
                      <a:r>
                        <a:rPr lang="en-GB" sz="1600" dirty="0"/>
                        <a:t>0.6580</a:t>
                      </a:r>
                    </a:p>
                  </a:txBody>
                  <a:tcPr marL="45720" marR="45720"/>
                </a:tc>
                <a:tc>
                  <a:txBody>
                    <a:bodyPr/>
                    <a:lstStyle/>
                    <a:p>
                      <a:pPr algn="r"/>
                      <a:r>
                        <a:rPr lang="en-GB" sz="1600" dirty="0"/>
                        <a:t>0.6580</a:t>
                      </a:r>
                    </a:p>
                  </a:txBody>
                  <a:tcPr marL="45720" marR="45720"/>
                </a:tc>
                <a:tc>
                  <a:txBody>
                    <a:bodyPr/>
                    <a:lstStyle/>
                    <a:p>
                      <a:r>
                        <a:rPr lang="en-GB" sz="1600" dirty="0"/>
                        <a:t>TA946</a:t>
                      </a:r>
                    </a:p>
                  </a:txBody>
                  <a:tcPr marL="45720" marR="45720"/>
                </a:tc>
                <a:extLst>
                  <a:ext uri="{0D108BD9-81ED-4DB2-BD59-A6C34878D82A}">
                    <a16:rowId xmlns:a16="http://schemas.microsoft.com/office/drawing/2014/main" val="3280796807"/>
                  </a:ext>
                </a:extLst>
              </a:tr>
            </a:tbl>
          </a:graphicData>
        </a:graphic>
      </p:graphicFrame>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324901" y="6001983"/>
            <a:ext cx="9955525" cy="4181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Should utility values differ between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high</a:t>
            </a:r>
            <a:r>
              <a:rPr lang="en-GB" dirty="0">
                <a:solidFill>
                  <a:schemeClr val="tx1"/>
                </a:solidFill>
                <a:latin typeface="Arial" panose="020B0604020202020204" pitchFamily="34" charset="0"/>
              </a:rPr>
              <a:t> and 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a:t>
            </a:r>
            <a:r>
              <a:rPr lang="en-GB" dirty="0" err="1">
                <a:solidFill>
                  <a:schemeClr val="tx1"/>
                </a:solidFill>
                <a:latin typeface="Arial" panose="020B0604020202020204" pitchFamily="34" charset="0"/>
              </a:rPr>
              <a:t>LOH</a:t>
            </a:r>
            <a:r>
              <a:rPr lang="en-GB" baseline="30000" dirty="0" err="1">
                <a:solidFill>
                  <a:schemeClr val="tx1"/>
                </a:solidFill>
                <a:latin typeface="Arial" panose="020B0604020202020204" pitchFamily="34" charset="0"/>
              </a:rPr>
              <a:t>low</a:t>
            </a:r>
            <a:r>
              <a:rPr lang="en-GB" dirty="0">
                <a:solidFill>
                  <a:schemeClr val="tx1"/>
                </a:solidFill>
                <a:latin typeface="Arial" panose="020B0604020202020204" pitchFamily="34" charset="0"/>
              </a:rPr>
              <a:t> subgroups?</a:t>
            </a:r>
          </a:p>
        </p:txBody>
      </p:sp>
      <p:pic>
        <p:nvPicPr>
          <p:cNvPr id="7" name="Picture 6">
            <a:extLst>
              <a:ext uri="{FF2B5EF4-FFF2-40B4-BE49-F238E27FC236}">
                <a16:creationId xmlns:a16="http://schemas.microsoft.com/office/drawing/2014/main" id="{EDD6BFEF-FE67-9271-43B3-460BE1466189}"/>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437583" y="45809"/>
            <a:ext cx="691200" cy="691200"/>
          </a:xfrm>
          <a:prstGeom prst="rect">
            <a:avLst/>
          </a:prstGeom>
        </p:spPr>
      </p:pic>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3"/>
          </p:nvPr>
        </p:nvSpPr>
        <p:spPr>
          <a:xfrm>
            <a:off x="1871663" y="6405294"/>
            <a:ext cx="9086850" cy="365125"/>
          </a:xfrm>
        </p:spPr>
        <p:txBody>
          <a:bodyPr>
            <a:noAutofit/>
          </a:bodyPr>
          <a:lstStyle/>
          <a:p>
            <a:r>
              <a:rPr lang="en-GB" dirty="0"/>
              <a:t>Abbreviations:  BRCA, breast cancer gene; EQ-5D, </a:t>
            </a:r>
            <a:r>
              <a:rPr lang="en-GB" dirty="0" err="1"/>
              <a:t>EuroQol</a:t>
            </a:r>
            <a:r>
              <a:rPr lang="en-GB" dirty="0"/>
              <a:t> 5 dimensions; LOH, loss of heterozygosity; </a:t>
            </a:r>
            <a:r>
              <a:rPr lang="en-GB" dirty="0" err="1"/>
              <a:t>HRQoL</a:t>
            </a:r>
            <a:r>
              <a:rPr lang="en-GB" dirty="0"/>
              <a:t>; health-related quality of life; ITT, intention to treat; </a:t>
            </a:r>
            <a:r>
              <a:rPr lang="en-GB" dirty="0" err="1"/>
              <a:t>tBRCA</a:t>
            </a:r>
            <a:r>
              <a:rPr lang="en-GB" dirty="0"/>
              <a:t>, tumour BRCA mutation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105268" y="6001983"/>
            <a:ext cx="418188" cy="418188"/>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74544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lstStyle/>
          <a:p>
            <a:r>
              <a:rPr lang="en-GB" sz="3200" dirty="0">
                <a:ea typeface="Arial" panose="02000503000000020004" pitchFamily="2" charset="0"/>
              </a:rPr>
              <a:t>Summary of company and EAG base case assumptions</a:t>
            </a:r>
            <a:endParaRPr lang="en-GB" dirty="0"/>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666942639"/>
              </p:ext>
            </p:extLst>
          </p:nvPr>
        </p:nvGraphicFramePr>
        <p:xfrm>
          <a:off x="113016" y="814145"/>
          <a:ext cx="11928296" cy="4693920"/>
        </p:xfrm>
        <a:graphic>
          <a:graphicData uri="http://schemas.openxmlformats.org/drawingml/2006/table">
            <a:tbl>
              <a:tblPr firstRow="1" firstCol="1" bandRow="1">
                <a:tableStyleId>{21E4AEA4-8DFA-4A89-87EB-49C32662AFE0}</a:tableStyleId>
              </a:tblPr>
              <a:tblGrid>
                <a:gridCol w="792722">
                  <a:extLst>
                    <a:ext uri="{9D8B030D-6E8A-4147-A177-3AD203B41FA5}">
                      <a16:colId xmlns:a16="http://schemas.microsoft.com/office/drawing/2014/main" val="3103922459"/>
                    </a:ext>
                  </a:extLst>
                </a:gridCol>
                <a:gridCol w="2751862">
                  <a:extLst>
                    <a:ext uri="{9D8B030D-6E8A-4147-A177-3AD203B41FA5}">
                      <a16:colId xmlns:a16="http://schemas.microsoft.com/office/drawing/2014/main" val="3974739884"/>
                    </a:ext>
                  </a:extLst>
                </a:gridCol>
                <a:gridCol w="708917">
                  <a:extLst>
                    <a:ext uri="{9D8B030D-6E8A-4147-A177-3AD203B41FA5}">
                      <a16:colId xmlns:a16="http://schemas.microsoft.com/office/drawing/2014/main" val="2736463316"/>
                    </a:ext>
                  </a:extLst>
                </a:gridCol>
                <a:gridCol w="678094">
                  <a:extLst>
                    <a:ext uri="{9D8B030D-6E8A-4147-A177-3AD203B41FA5}">
                      <a16:colId xmlns:a16="http://schemas.microsoft.com/office/drawing/2014/main" val="3652011255"/>
                    </a:ext>
                  </a:extLst>
                </a:gridCol>
                <a:gridCol w="636998">
                  <a:extLst>
                    <a:ext uri="{9D8B030D-6E8A-4147-A177-3AD203B41FA5}">
                      <a16:colId xmlns:a16="http://schemas.microsoft.com/office/drawing/2014/main" val="905244826"/>
                    </a:ext>
                  </a:extLst>
                </a:gridCol>
                <a:gridCol w="3203773">
                  <a:extLst>
                    <a:ext uri="{9D8B030D-6E8A-4147-A177-3AD203B41FA5}">
                      <a16:colId xmlns:a16="http://schemas.microsoft.com/office/drawing/2014/main" val="4289090289"/>
                    </a:ext>
                  </a:extLst>
                </a:gridCol>
                <a:gridCol w="3155930">
                  <a:extLst>
                    <a:ext uri="{9D8B030D-6E8A-4147-A177-3AD203B41FA5}">
                      <a16:colId xmlns:a16="http://schemas.microsoft.com/office/drawing/2014/main" val="3834478098"/>
                    </a:ext>
                  </a:extLst>
                </a:gridCol>
              </a:tblGrid>
              <a:tr h="370840">
                <a:tc rowSpan="2" gridSpan="2">
                  <a:txBody>
                    <a:bodyPr/>
                    <a:lstStyle/>
                    <a:p>
                      <a:r>
                        <a:rPr lang="en-GB" b="0" dirty="0">
                          <a:latin typeface="Arial" panose="020B0604020202020204" pitchFamily="34" charset="0"/>
                        </a:rPr>
                        <a:t>Assumption</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dirty="0"/>
                    </a:p>
                  </a:txBody>
                  <a:tcPr/>
                </a:tc>
                <a:tc gridSpan="3">
                  <a:txBody>
                    <a:bodyPr/>
                    <a:lstStyle/>
                    <a:p>
                      <a:r>
                        <a:rPr lang="en-GB" b="0" dirty="0">
                          <a:latin typeface="Arial" panose="020B0604020202020204" pitchFamily="34" charset="0"/>
                        </a:rPr>
                        <a:t>Comparator</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dirty="0">
                        <a:latin typeface="Arial" panose="020B0604020202020204" pitchFamily="34" charset="0"/>
                      </a:endParaRPr>
                    </a:p>
                  </a:txBody>
                  <a:tcPr/>
                </a:tc>
                <a:tc hMerge="1">
                  <a:txBody>
                    <a:bodyPr/>
                    <a:lstStyle/>
                    <a:p>
                      <a:endParaRPr lang="en-GB" dirty="0">
                        <a:latin typeface="Arial" panose="020B0604020202020204" pitchFamily="34" charset="0"/>
                      </a:endParaRPr>
                    </a:p>
                  </a:txBody>
                  <a:tcPr/>
                </a:tc>
                <a:tc rowSpan="2">
                  <a:txBody>
                    <a:bodyPr/>
                    <a:lstStyle/>
                    <a:p>
                      <a:r>
                        <a:rPr lang="en-GB" b="0" dirty="0">
                          <a:latin typeface="Arial" panose="020B0604020202020204" pitchFamily="34" charset="0"/>
                        </a:rPr>
                        <a:t>Company base case</a:t>
                      </a:r>
                    </a:p>
                  </a:txBody>
                  <a:tcPr>
                    <a:lnB w="12700" cap="flat" cmpd="sng" algn="ctr">
                      <a:solidFill>
                        <a:schemeClr val="bg1"/>
                      </a:solidFill>
                      <a:prstDash val="solid"/>
                      <a:round/>
                      <a:headEnd type="none" w="med" len="med"/>
                      <a:tailEnd type="none" w="med" len="med"/>
                    </a:lnB>
                  </a:tcPr>
                </a:tc>
                <a:tc rowSpan="2">
                  <a:txBody>
                    <a:bodyPr/>
                    <a:lstStyle/>
                    <a:p>
                      <a:r>
                        <a:rPr lang="en-GB" b="0" dirty="0">
                          <a:latin typeface="Arial" panose="020B0604020202020204" pitchFamily="34" charset="0"/>
                        </a:rPr>
                        <a:t>EAG preferred</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5441208"/>
                  </a:ext>
                </a:extLst>
              </a:tr>
              <a:tr h="370840">
                <a:tc gridSpan="2" vMerge="1">
                  <a:txBody>
                    <a:bodyPr/>
                    <a:lstStyle/>
                    <a:p>
                      <a:endParaRPr lang="en-GB" dirty="0">
                        <a:latin typeface="Arial" panose="020B0604020202020204" pitchFamily="34" charset="0"/>
                      </a:endParaRPr>
                    </a:p>
                  </a:txBody>
                  <a:tcPr/>
                </a:tc>
                <a:tc hMerge="1" vMerge="1">
                  <a:txBody>
                    <a:bodyPr/>
                    <a:lstStyle/>
                    <a:p>
                      <a:endParaRPr lang="en-GB"/>
                    </a:p>
                  </a:txBody>
                  <a:tcPr/>
                </a:tc>
                <a:tc>
                  <a:txBody>
                    <a:bodyPr/>
                    <a:lstStyle/>
                    <a:p>
                      <a:r>
                        <a:rPr lang="en-GB" b="0" dirty="0">
                          <a:solidFill>
                            <a:schemeClr val="bg1"/>
                          </a:solidFill>
                          <a:latin typeface="Arial" panose="020B0604020202020204" pitchFamily="34" charset="0"/>
                        </a:rPr>
                        <a:t>O+B</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solidFill>
                  </a:tcPr>
                </a:tc>
                <a:tc>
                  <a:txBody>
                    <a:bodyPr/>
                    <a:lstStyle/>
                    <a:p>
                      <a:r>
                        <a:rPr lang="en-GB" b="0" dirty="0">
                          <a:solidFill>
                            <a:schemeClr val="bg1"/>
                          </a:solidFill>
                          <a:latin typeface="Arial" panose="020B0604020202020204" pitchFamily="34" charset="0"/>
                        </a:rPr>
                        <a:t>B</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solidFill>
                  </a:tcPr>
                </a:tc>
                <a:tc>
                  <a:txBody>
                    <a:bodyPr/>
                    <a:lstStyle/>
                    <a:p>
                      <a:r>
                        <a:rPr lang="en-GB" b="0" dirty="0">
                          <a:solidFill>
                            <a:schemeClr val="bg1"/>
                          </a:solidFill>
                          <a:latin typeface="Arial" panose="020B0604020202020204" pitchFamily="34" charset="0"/>
                        </a:rPr>
                        <a:t>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solidFill>
                  </a:tcPr>
                </a:tc>
                <a:tc vMerge="1">
                  <a:txBody>
                    <a:bodyPr/>
                    <a:lstStyle/>
                    <a:p>
                      <a:endParaRPr lang="en-GB" dirty="0">
                        <a:latin typeface="Arial" panose="020B0604020202020204" pitchFamily="34" charset="0"/>
                      </a:endParaRPr>
                    </a:p>
                  </a:txBody>
                  <a:tcPr/>
                </a:tc>
                <a:tc vMerge="1">
                  <a:txBody>
                    <a:bodyPr/>
                    <a:lstStyle/>
                    <a:p>
                      <a:endParaRPr lang="en-GB" dirty="0">
                        <a:latin typeface="Arial" panose="020B0604020202020204" pitchFamily="34" charset="0"/>
                      </a:endParaRPr>
                    </a:p>
                  </a:txBody>
                  <a:tcPr/>
                </a:tc>
                <a:extLst>
                  <a:ext uri="{0D108BD9-81ED-4DB2-BD59-A6C34878D82A}">
                    <a16:rowId xmlns:a16="http://schemas.microsoft.com/office/drawing/2014/main" val="610156507"/>
                  </a:ext>
                </a:extLst>
              </a:tr>
              <a:tr h="370840">
                <a:tc rowSpan="2">
                  <a:txBody>
                    <a:bodyPr/>
                    <a:lstStyle/>
                    <a:p>
                      <a:r>
                        <a:rPr lang="en-GB" b="0" dirty="0">
                          <a:solidFill>
                            <a:schemeClr val="bg1"/>
                          </a:solidFill>
                          <a:latin typeface="Arial" panose="020B0604020202020204" pitchFamily="34" charset="0"/>
                        </a:rPr>
                        <a:t>PFS</a:t>
                      </a:r>
                    </a:p>
                  </a:txBody>
                  <a:tcPr>
                    <a:lnT w="12700" cap="flat" cmpd="sng" algn="ctr">
                      <a:solidFill>
                        <a:schemeClr val="bg1"/>
                      </a:solidFill>
                      <a:prstDash val="solid"/>
                      <a:round/>
                      <a:headEnd type="none" w="med" len="med"/>
                      <a:tailEnd type="none" w="med" len="med"/>
                    </a:lnT>
                  </a:tcPr>
                </a:tc>
                <a:tc>
                  <a:txBody>
                    <a:bodyPr/>
                    <a:lstStyle/>
                    <a:p>
                      <a:r>
                        <a:rPr lang="en-GB" dirty="0">
                          <a:solidFill>
                            <a:schemeClr val="bg1"/>
                          </a:solidFill>
                          <a:latin typeface="Arial" panose="020B0604020202020204" pitchFamily="34" charset="0"/>
                        </a:rPr>
                        <a:t>Long-term survivorship </a:t>
                      </a:r>
                    </a:p>
                  </a:txBody>
                  <a:tcPr>
                    <a:lnT w="12700" cap="flat" cmpd="sng" algn="ctr">
                      <a:solidFill>
                        <a:schemeClr val="bg1"/>
                      </a:solidFill>
                      <a:prstDash val="solid"/>
                      <a:round/>
                      <a:headEnd type="none" w="med" len="med"/>
                      <a:tailEnd type="none" w="med" len="med"/>
                    </a:lnT>
                    <a:solidFill>
                      <a:schemeClr val="tx2"/>
                    </a:solidFill>
                  </a:tcPr>
                </a:tc>
                <a:tc>
                  <a:txBody>
                    <a:bodyPr/>
                    <a:lstStyle/>
                    <a:p>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latin typeface="Arial" panose="020B0604020202020204" pitchFamily="34" charset="0"/>
                        </a:rPr>
                        <a:t>Included</a:t>
                      </a:r>
                    </a:p>
                  </a:txBody>
                  <a:tcPr>
                    <a:lnT w="12700" cap="flat" cmpd="sng" algn="ctr">
                      <a:solidFill>
                        <a:schemeClr val="bg1"/>
                      </a:solidFill>
                      <a:prstDash val="solid"/>
                      <a:round/>
                      <a:headEnd type="none" w="med" len="med"/>
                      <a:tailEnd type="none" w="med" len="med"/>
                    </a:lnT>
                  </a:tcPr>
                </a:tc>
                <a:tc>
                  <a:txBody>
                    <a:bodyPr/>
                    <a:lstStyle/>
                    <a:p>
                      <a:r>
                        <a:rPr lang="en-GB" dirty="0">
                          <a:latin typeface="Arial" panose="020B0604020202020204" pitchFamily="34" charset="0"/>
                        </a:rPr>
                        <a:t>Excluded</a:t>
                      </a:r>
                    </a:p>
                  </a:txBody>
                  <a:tcPr>
                    <a:lnT w="127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091637524"/>
                  </a:ext>
                </a:extLst>
              </a:tr>
              <a:tr h="370840">
                <a:tc vMerge="1">
                  <a:txBody>
                    <a:bodyPr/>
                    <a:lstStyle/>
                    <a:p>
                      <a:endParaRPr lang="en-GB" b="0" dirty="0">
                        <a:solidFill>
                          <a:schemeClr val="bg1"/>
                        </a:solidFill>
                        <a:latin typeface="Arial" panose="020B0604020202020204" pitchFamily="34" charset="0"/>
                      </a:endParaRPr>
                    </a:p>
                  </a:txBody>
                  <a:tcPr/>
                </a:tc>
                <a:tc>
                  <a:txBody>
                    <a:bodyPr/>
                    <a:lstStyle/>
                    <a:p>
                      <a:r>
                        <a:rPr lang="en-GB" dirty="0">
                          <a:solidFill>
                            <a:schemeClr val="bg1"/>
                          </a:solidFill>
                          <a:latin typeface="Arial" panose="020B0604020202020204" pitchFamily="34" charset="0"/>
                        </a:rPr>
                        <a:t>Extrapolations (for rucaparib, O+B and B)</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p>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latin typeface="Arial" panose="020B0604020202020204" pitchFamily="34" charset="0"/>
                        </a:rPr>
                        <a:t>Piecewise KM + parametric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Parametric distributions</a:t>
                      </a:r>
                    </a:p>
                  </a:txBody>
                  <a:tcPr>
                    <a:solidFill>
                      <a:schemeClr val="accent5">
                        <a:lumMod val="40000"/>
                        <a:lumOff val="60000"/>
                      </a:schemeClr>
                    </a:solidFill>
                  </a:tcPr>
                </a:tc>
                <a:extLst>
                  <a:ext uri="{0D108BD9-81ED-4DB2-BD59-A6C34878D82A}">
                    <a16:rowId xmlns:a16="http://schemas.microsoft.com/office/drawing/2014/main" val="1241467557"/>
                  </a:ext>
                </a:extLst>
              </a:tr>
              <a:tr h="370840">
                <a:tc gridSpan="2">
                  <a:txBody>
                    <a:bodyPr/>
                    <a:lstStyle/>
                    <a:p>
                      <a:r>
                        <a:rPr lang="en-GB" b="0" dirty="0">
                          <a:solidFill>
                            <a:schemeClr val="bg1"/>
                          </a:solidFill>
                          <a:latin typeface="Arial" panose="020B0604020202020204" pitchFamily="34" charset="0"/>
                        </a:rPr>
                        <a:t>Bevacizumab induction costs</a:t>
                      </a:r>
                    </a:p>
                  </a:txBody>
                  <a:tcPr/>
                </a:tc>
                <a:tc hMerge="1">
                  <a:txBody>
                    <a:bodyPr/>
                    <a:lstStyle/>
                    <a:p>
                      <a:endParaRPr lang="en-GB" dirty="0">
                        <a:solidFill>
                          <a:schemeClr val="bg1"/>
                        </a:solidFill>
                        <a:latin typeface="Arial" panose="020B0604020202020204" pitchFamily="34" charset="0"/>
                      </a:endParaRPr>
                    </a:p>
                  </a:txBody>
                  <a:tcPr>
                    <a:solidFill>
                      <a:schemeClr val="tx2"/>
                    </a:solidFill>
                  </a:tcPr>
                </a:tc>
                <a:tc>
                  <a:txBody>
                    <a:bodyPr/>
                    <a:lstStyle/>
                    <a:p>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r>
                        <a:rPr lang="en-GB" dirty="0">
                          <a:latin typeface="Arial" panose="020B0604020202020204" pitchFamily="34" charset="0"/>
                        </a:rPr>
                        <a:t>Included</a:t>
                      </a:r>
                    </a:p>
                  </a:txBody>
                  <a:tcPr/>
                </a:tc>
                <a:tc>
                  <a:txBody>
                    <a:bodyPr/>
                    <a:lstStyle/>
                    <a:p>
                      <a:r>
                        <a:rPr lang="en-GB" dirty="0">
                          <a:latin typeface="Arial" panose="020B0604020202020204" pitchFamily="34" charset="0"/>
                        </a:rPr>
                        <a:t>Excluded</a:t>
                      </a:r>
                    </a:p>
                  </a:txBody>
                  <a:tcPr>
                    <a:solidFill>
                      <a:schemeClr val="accent1">
                        <a:lumMod val="20000"/>
                        <a:lumOff val="80000"/>
                      </a:schemeClr>
                    </a:solidFill>
                  </a:tcPr>
                </a:tc>
                <a:extLst>
                  <a:ext uri="{0D108BD9-81ED-4DB2-BD59-A6C34878D82A}">
                    <a16:rowId xmlns:a16="http://schemas.microsoft.com/office/drawing/2014/main" val="907018784"/>
                  </a:ext>
                </a:extLst>
              </a:tr>
              <a:tr h="370840">
                <a:tc gridSpan="2">
                  <a:txBody>
                    <a:bodyPr/>
                    <a:lstStyle/>
                    <a:p>
                      <a:r>
                        <a:rPr lang="en-GB" b="0" dirty="0">
                          <a:solidFill>
                            <a:schemeClr val="bg1"/>
                          </a:solidFill>
                          <a:latin typeface="Arial" panose="020B0604020202020204" pitchFamily="34" charset="0"/>
                        </a:rPr>
                        <a:t>Dose costed for bevacizumab</a:t>
                      </a: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r>
                        <a:rPr lang="en-GB" dirty="0">
                          <a:latin typeface="Arial" panose="020B0604020202020204" pitchFamily="34" charset="0"/>
                        </a:rPr>
                        <a:t>15 mg/kg </a:t>
                      </a:r>
                    </a:p>
                  </a:txBody>
                  <a:tcPr/>
                </a:tc>
                <a:tc>
                  <a:txBody>
                    <a:bodyPr/>
                    <a:lstStyle/>
                    <a:p>
                      <a:r>
                        <a:rPr lang="en-GB" dirty="0">
                          <a:latin typeface="Arial" panose="020B0604020202020204" pitchFamily="34" charset="0"/>
                        </a:rPr>
                        <a:t>7.5 mg/kg </a:t>
                      </a:r>
                    </a:p>
                  </a:txBody>
                  <a:tcPr>
                    <a:solidFill>
                      <a:schemeClr val="accent1">
                        <a:lumMod val="20000"/>
                        <a:lumOff val="80000"/>
                      </a:schemeClr>
                    </a:solidFill>
                  </a:tcPr>
                </a:tc>
                <a:extLst>
                  <a:ext uri="{0D108BD9-81ED-4DB2-BD59-A6C34878D82A}">
                    <a16:rowId xmlns:a16="http://schemas.microsoft.com/office/drawing/2014/main" val="2123886289"/>
                  </a:ext>
                </a:extLst>
              </a:tr>
              <a:tr h="370840">
                <a:tc gridSpan="2">
                  <a:txBody>
                    <a:bodyPr/>
                    <a:lstStyle/>
                    <a:p>
                      <a:r>
                        <a:rPr lang="en-GB" b="0" dirty="0">
                          <a:solidFill>
                            <a:schemeClr val="bg1"/>
                          </a:solidFill>
                          <a:latin typeface="Arial" panose="020B0604020202020204" pitchFamily="34" charset="0"/>
                        </a:rPr>
                        <a:t>Utility values</a:t>
                      </a:r>
                    </a:p>
                  </a:txBody>
                  <a:tcPr/>
                </a:tc>
                <a:tc hMerge="1">
                  <a:txBody>
                    <a:bodyPr/>
                    <a:lstStyle/>
                    <a:p>
                      <a:endParaRPr lang="en-GB" dirty="0">
                        <a:solidFill>
                          <a:schemeClr val="bg1"/>
                        </a:solidFill>
                        <a:latin typeface="Arial" panose="020B0604020202020204" pitchFamily="34" charset="0"/>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latin typeface="Arial" panose="020B0604020202020204" pitchFamily="34" charset="0"/>
                        </a:rPr>
                        <a:t>Non-</a:t>
                      </a:r>
                      <a:r>
                        <a:rPr lang="en-GB" dirty="0" err="1">
                          <a:latin typeface="Arial" panose="020B0604020202020204" pitchFamily="34" charset="0"/>
                        </a:rPr>
                        <a:t>tBRCA</a:t>
                      </a:r>
                      <a:r>
                        <a:rPr lang="en-GB" dirty="0">
                          <a:latin typeface="Arial" panose="020B0604020202020204" pitchFamily="34" charset="0"/>
                        </a:rPr>
                        <a:t>/</a:t>
                      </a:r>
                      <a:r>
                        <a:rPr lang="en-GB" dirty="0" err="1">
                          <a:latin typeface="Arial" panose="020B0604020202020204" pitchFamily="34" charset="0"/>
                        </a:rPr>
                        <a:t>LOH</a:t>
                      </a:r>
                      <a:r>
                        <a:rPr lang="en-GB" baseline="30000" dirty="0" err="1">
                          <a:latin typeface="Arial" panose="020B0604020202020204" pitchFamily="34" charset="0"/>
                        </a:rPr>
                        <a:t>high</a:t>
                      </a:r>
                      <a:r>
                        <a:rPr lang="en-GB" dirty="0">
                          <a:latin typeface="Arial" panose="020B0604020202020204" pitchFamily="34" charset="0"/>
                        </a:rPr>
                        <a:t> and non-</a:t>
                      </a:r>
                      <a:r>
                        <a:rPr lang="en-GB" dirty="0" err="1">
                          <a:latin typeface="Arial" panose="020B0604020202020204" pitchFamily="34" charset="0"/>
                        </a:rPr>
                        <a:t>tBRCA</a:t>
                      </a:r>
                      <a:r>
                        <a:rPr lang="en-GB" dirty="0">
                          <a:latin typeface="Arial" panose="020B0604020202020204" pitchFamily="34" charset="0"/>
                        </a:rPr>
                        <a:t>/</a:t>
                      </a:r>
                      <a:r>
                        <a:rPr lang="en-GB" dirty="0" err="1">
                          <a:latin typeface="Arial" panose="020B0604020202020204" pitchFamily="34" charset="0"/>
                        </a:rPr>
                        <a:t>LOH</a:t>
                      </a:r>
                      <a:r>
                        <a:rPr lang="en-GB" baseline="30000" dirty="0" err="1">
                          <a:latin typeface="Arial" panose="020B0604020202020204" pitchFamily="34" charset="0"/>
                        </a:rPr>
                        <a:t>low</a:t>
                      </a:r>
                      <a:r>
                        <a:rPr lang="en-GB" dirty="0">
                          <a:latin typeface="Arial" panose="020B0604020202020204" pitchFamily="34" charset="0"/>
                        </a:rPr>
                        <a:t> subgroups</a:t>
                      </a:r>
                    </a:p>
                  </a:txBody>
                  <a:tcPr/>
                </a:tc>
                <a:tc>
                  <a:txBody>
                    <a:bodyPr/>
                    <a:lstStyle/>
                    <a:p>
                      <a:r>
                        <a:rPr lang="en-GB" dirty="0">
                          <a:latin typeface="Arial" panose="020B0604020202020204" pitchFamily="34" charset="0"/>
                        </a:rPr>
                        <a:t>ITT population</a:t>
                      </a:r>
                    </a:p>
                  </a:txBody>
                  <a:tcPr>
                    <a:solidFill>
                      <a:schemeClr val="accent1">
                        <a:lumMod val="20000"/>
                        <a:lumOff val="80000"/>
                      </a:schemeClr>
                    </a:solidFill>
                  </a:tcPr>
                </a:tc>
                <a:extLst>
                  <a:ext uri="{0D108BD9-81ED-4DB2-BD59-A6C34878D82A}">
                    <a16:rowId xmlns:a16="http://schemas.microsoft.com/office/drawing/2014/main" val="3471957187"/>
                  </a:ext>
                </a:extLst>
              </a:tr>
              <a:tr h="370840">
                <a:tc gridSpan="2">
                  <a:txBody>
                    <a:bodyPr/>
                    <a:lstStyle/>
                    <a:p>
                      <a:r>
                        <a:rPr lang="en-GB" b="0" dirty="0">
                          <a:solidFill>
                            <a:schemeClr val="bg1"/>
                          </a:solidFill>
                          <a:latin typeface="Arial" panose="020B0604020202020204" pitchFamily="34" charset="0"/>
                        </a:rPr>
                        <a:t>RDI multipliers</a:t>
                      </a:r>
                    </a:p>
                  </a:txBody>
                  <a:tcPr/>
                </a:tc>
                <a:tc hMerge="1">
                  <a:txBody>
                    <a:bodyPr/>
                    <a:lstStyle/>
                    <a:p>
                      <a:endParaRPr lang="en-GB" dirty="0">
                        <a:solidFill>
                          <a:schemeClr val="bg1"/>
                        </a:solidFill>
                        <a:latin typeface="Arial" panose="020B0604020202020204" pitchFamily="34" charset="0"/>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latin typeface="Arial" panose="020B0604020202020204" pitchFamily="34" charset="0"/>
                        </a:rPr>
                        <a:t>Included</a:t>
                      </a:r>
                    </a:p>
                  </a:txBody>
                  <a:tcPr/>
                </a:tc>
                <a:tc>
                  <a:txBody>
                    <a:bodyPr/>
                    <a:lstStyle/>
                    <a:p>
                      <a:r>
                        <a:rPr lang="en-GB" dirty="0">
                          <a:latin typeface="Arial" panose="020B0604020202020204" pitchFamily="34" charset="0"/>
                        </a:rPr>
                        <a:t>Excluded</a:t>
                      </a:r>
                    </a:p>
                  </a:txBody>
                  <a:tcPr>
                    <a:solidFill>
                      <a:schemeClr val="accent1">
                        <a:lumMod val="20000"/>
                        <a:lumOff val="80000"/>
                      </a:schemeClr>
                    </a:solidFill>
                  </a:tcPr>
                </a:tc>
                <a:extLst>
                  <a:ext uri="{0D108BD9-81ED-4DB2-BD59-A6C34878D82A}">
                    <a16:rowId xmlns:a16="http://schemas.microsoft.com/office/drawing/2014/main" val="698134099"/>
                  </a:ext>
                </a:extLst>
              </a:tr>
              <a:tr h="370840">
                <a:tc gridSpan="2">
                  <a:txBody>
                    <a:bodyPr/>
                    <a:lstStyle/>
                    <a:p>
                      <a:r>
                        <a:rPr lang="en-GB" b="0" dirty="0">
                          <a:solidFill>
                            <a:schemeClr val="bg1"/>
                          </a:solidFill>
                          <a:latin typeface="Arial" panose="020B0604020202020204" pitchFamily="34" charset="0"/>
                        </a:rPr>
                        <a:t>Rucaparib mortality hazards</a:t>
                      </a:r>
                    </a:p>
                    <a:p>
                      <a:r>
                        <a:rPr lang="en-GB" b="0" dirty="0">
                          <a:solidFill>
                            <a:schemeClr val="bg1"/>
                          </a:solidFill>
                          <a:latin typeface="Arial" panose="020B0604020202020204" pitchFamily="34" charset="0"/>
                        </a:rPr>
                        <a:t>(non-</a:t>
                      </a:r>
                      <a:r>
                        <a:rPr lang="en-GB" b="0" dirty="0" err="1">
                          <a:solidFill>
                            <a:schemeClr val="bg1"/>
                          </a:solidFill>
                          <a:latin typeface="Arial" panose="020B0604020202020204" pitchFamily="34" charset="0"/>
                        </a:rPr>
                        <a:t>tBRCA</a:t>
                      </a:r>
                      <a:r>
                        <a:rPr lang="en-GB" b="0" dirty="0">
                          <a:solidFill>
                            <a:schemeClr val="bg1"/>
                          </a:solidFill>
                          <a:latin typeface="Arial" panose="020B0604020202020204" pitchFamily="34" charset="0"/>
                        </a:rPr>
                        <a:t>/</a:t>
                      </a:r>
                      <a:r>
                        <a:rPr lang="en-GB" b="0" dirty="0" err="1">
                          <a:solidFill>
                            <a:schemeClr val="bg1"/>
                          </a:solidFill>
                          <a:latin typeface="Arial" panose="020B0604020202020204" pitchFamily="34" charset="0"/>
                        </a:rPr>
                        <a:t>LOH</a:t>
                      </a:r>
                      <a:r>
                        <a:rPr lang="en-GB" b="0" baseline="30000" dirty="0" err="1">
                          <a:solidFill>
                            <a:schemeClr val="bg1"/>
                          </a:solidFill>
                          <a:latin typeface="Arial" panose="020B0604020202020204" pitchFamily="34" charset="0"/>
                        </a:rPr>
                        <a:t>high</a:t>
                      </a:r>
                      <a:r>
                        <a:rPr lang="en-GB" b="0" dirty="0">
                          <a:solidFill>
                            <a:schemeClr val="bg1"/>
                          </a:solidFill>
                          <a:latin typeface="Arial" panose="020B0604020202020204" pitchFamily="34" charset="0"/>
                        </a:rPr>
                        <a:t> only)</a:t>
                      </a:r>
                    </a:p>
                  </a:txBody>
                  <a:tcPr/>
                </a:tc>
                <a:tc hMerge="1">
                  <a:txBody>
                    <a:bodyPr/>
                    <a:lstStyle/>
                    <a:p>
                      <a:endParaRPr lang="en-GB" dirty="0">
                        <a:solidFill>
                          <a:schemeClr val="bg1"/>
                        </a:solidFill>
                        <a:latin typeface="Arial" panose="020B0604020202020204" pitchFamily="34" charset="0"/>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sym typeface="Wingdings" panose="05000000000000000000" pitchFamily="2" charset="2"/>
                        </a:rPr>
                        <a:t></a:t>
                      </a:r>
                      <a:endParaRPr lang="en-GB" dirty="0">
                        <a:latin typeface="Arial" panose="020B0604020202020204" pitchFamily="34" charset="0"/>
                      </a:endParaRPr>
                    </a:p>
                  </a:txBody>
                  <a:tcPr/>
                </a:tc>
                <a:tc>
                  <a:txBody>
                    <a:bodyPr/>
                    <a:lstStyle/>
                    <a:p>
                      <a:r>
                        <a:rPr lang="en-GB" dirty="0">
                          <a:solidFill>
                            <a:schemeClr val="tx1"/>
                          </a:solidFill>
                          <a:latin typeface="Arial" panose="020B0604020202020204" pitchFamily="34" charset="0"/>
                        </a:rPr>
                        <a:t>To 3 years: higher than for olaparib + bevacizumab</a:t>
                      </a:r>
                    </a:p>
                    <a:p>
                      <a:r>
                        <a:rPr lang="en-GB" dirty="0">
                          <a:solidFill>
                            <a:schemeClr val="tx1"/>
                          </a:solidFill>
                          <a:latin typeface="Arial" panose="020B0604020202020204" pitchFamily="34" charset="0"/>
                        </a:rPr>
                        <a:t>From 3 years: lower than for olaparib + bevacizumab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mn-cs"/>
                        </a:rPr>
                        <a:t>Never lower than </a:t>
                      </a:r>
                      <a:r>
                        <a:rPr lang="en-GB" sz="1800" kern="1200" dirty="0" err="1">
                          <a:solidFill>
                            <a:schemeClr val="tx1"/>
                          </a:solidFill>
                          <a:latin typeface="Arial" panose="020B0604020202020204" pitchFamily="34" charset="0"/>
                          <a:ea typeface="+mn-ea"/>
                          <a:cs typeface="+mn-cs"/>
                        </a:rPr>
                        <a:t>olaparib</a:t>
                      </a:r>
                      <a:r>
                        <a:rPr lang="en-GB" sz="1800" kern="1200" dirty="0">
                          <a:solidFill>
                            <a:schemeClr val="tx1"/>
                          </a:solidFill>
                          <a:latin typeface="Arial" panose="020B0604020202020204" pitchFamily="34" charset="0"/>
                          <a:ea typeface="+mn-ea"/>
                          <a:cs typeface="+mn-cs"/>
                        </a:rPr>
                        <a:t> + bevacizumab </a:t>
                      </a:r>
                    </a:p>
                  </a:txBody>
                  <a:tcPr>
                    <a:solidFill>
                      <a:schemeClr val="accent1">
                        <a:lumMod val="20000"/>
                        <a:lumOff val="80000"/>
                      </a:schemeClr>
                    </a:solidFill>
                  </a:tcPr>
                </a:tc>
                <a:extLst>
                  <a:ext uri="{0D108BD9-81ED-4DB2-BD59-A6C34878D82A}">
                    <a16:rowId xmlns:a16="http://schemas.microsoft.com/office/drawing/2014/main" val="1661879072"/>
                  </a:ext>
                </a:extLst>
              </a:tr>
            </a:tbl>
          </a:graphicData>
        </a:graphic>
      </p:graphicFrame>
      <p:pic>
        <p:nvPicPr>
          <p:cNvPr id="3" name="Picture 2">
            <a:extLst>
              <a:ext uri="{FF2B5EF4-FFF2-40B4-BE49-F238E27FC236}">
                <a16:creationId xmlns:a16="http://schemas.microsoft.com/office/drawing/2014/main" id="{632833D2-60B2-19F9-320F-6583357F46D1}"/>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311501" y="1993743"/>
            <a:ext cx="324000" cy="324000"/>
          </a:xfrm>
          <a:prstGeom prst="rect">
            <a:avLst/>
          </a:prstGeom>
        </p:spPr>
      </p:pic>
      <p:pic>
        <p:nvPicPr>
          <p:cNvPr id="7" name="Picture 6">
            <a:extLst>
              <a:ext uri="{FF2B5EF4-FFF2-40B4-BE49-F238E27FC236}">
                <a16:creationId xmlns:a16="http://schemas.microsoft.com/office/drawing/2014/main" id="{ED0F1CDD-02CC-429F-0EF7-5E745AAA86CB}"/>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3290659" y="2606411"/>
            <a:ext cx="324000" cy="324000"/>
          </a:xfrm>
          <a:prstGeom prst="rect">
            <a:avLst/>
          </a:prstGeom>
        </p:spPr>
      </p:pic>
      <p:pic>
        <p:nvPicPr>
          <p:cNvPr id="8" name="Picture 7">
            <a:extLst>
              <a:ext uri="{FF2B5EF4-FFF2-40B4-BE49-F238E27FC236}">
                <a16:creationId xmlns:a16="http://schemas.microsoft.com/office/drawing/2014/main" id="{B9154661-1C37-8AF7-5160-22F5F7C51093}"/>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3290659" y="3962020"/>
            <a:ext cx="324000" cy="324000"/>
          </a:xfrm>
          <a:prstGeom prst="rect">
            <a:avLst/>
          </a:prstGeom>
        </p:spPr>
      </p:pic>
      <p:pic>
        <p:nvPicPr>
          <p:cNvPr id="9" name="Picture 8">
            <a:extLst>
              <a:ext uri="{FF2B5EF4-FFF2-40B4-BE49-F238E27FC236}">
                <a16:creationId xmlns:a16="http://schemas.microsoft.com/office/drawing/2014/main" id="{D03A8152-2FFE-41F3-FE7E-622F94907758}"/>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3283681" y="2955698"/>
            <a:ext cx="324000" cy="324000"/>
          </a:xfrm>
          <a:prstGeom prst="rect">
            <a:avLst/>
          </a:prstGeom>
        </p:spPr>
      </p:pic>
      <p:graphicFrame>
        <p:nvGraphicFramePr>
          <p:cNvPr id="2" name="Table 1">
            <a:extLst>
              <a:ext uri="{FF2B5EF4-FFF2-40B4-BE49-F238E27FC236}">
                <a16:creationId xmlns:a16="http://schemas.microsoft.com/office/drawing/2014/main" id="{28DA040D-02CD-A0A2-E0C0-B74963E35EB1}"/>
              </a:ext>
            </a:extLst>
          </p:cNvPr>
          <p:cNvGraphicFramePr>
            <a:graphicFrameLocks noGrp="1"/>
          </p:cNvGraphicFramePr>
          <p:nvPr>
            <p:extLst>
              <p:ext uri="{D42A27DB-BD31-4B8C-83A1-F6EECF244321}">
                <p14:modId xmlns:p14="http://schemas.microsoft.com/office/powerpoint/2010/main" val="4080768379"/>
              </p:ext>
            </p:extLst>
          </p:nvPr>
        </p:nvGraphicFramePr>
        <p:xfrm>
          <a:off x="6508678" y="5563468"/>
          <a:ext cx="6148720" cy="426720"/>
        </p:xfrm>
        <a:graphic>
          <a:graphicData uri="http://schemas.openxmlformats.org/drawingml/2006/table">
            <a:tbl>
              <a:tblPr firstRow="1" bandRow="1">
                <a:tableStyleId>{5C22544A-7EE6-4342-B048-85BDC9FD1C3A}</a:tableStyleId>
              </a:tblPr>
              <a:tblGrid>
                <a:gridCol w="605758">
                  <a:extLst>
                    <a:ext uri="{9D8B030D-6E8A-4147-A177-3AD203B41FA5}">
                      <a16:colId xmlns:a16="http://schemas.microsoft.com/office/drawing/2014/main" val="4009818176"/>
                    </a:ext>
                  </a:extLst>
                </a:gridCol>
                <a:gridCol w="5542962">
                  <a:extLst>
                    <a:ext uri="{9D8B030D-6E8A-4147-A177-3AD203B41FA5}">
                      <a16:colId xmlns:a16="http://schemas.microsoft.com/office/drawing/2014/main" val="3659209294"/>
                    </a:ext>
                  </a:extLst>
                </a:gridCol>
              </a:tblGrid>
              <a:tr h="41367">
                <a:tc>
                  <a:txBody>
                    <a:bodyPr/>
                    <a:lstStyle/>
                    <a:p>
                      <a:endParaRPr lang="en-GB" sz="1400" b="0"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en-GB" sz="1400" b="0" dirty="0">
                          <a:solidFill>
                            <a:sysClr val="windowText" lastClr="000000"/>
                          </a:solidFill>
                        </a:rPr>
                        <a:t>Assumption only included in EAG alternative base case 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857389"/>
                  </a:ext>
                </a:extLst>
              </a:tr>
              <a:tr h="0">
                <a:tc>
                  <a:txBody>
                    <a:bodyPr/>
                    <a:lstStyle/>
                    <a:p>
                      <a:endParaRPr lang="en-GB" sz="1400" b="0"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ysClr val="windowText" lastClr="000000"/>
                          </a:solidFill>
                        </a:rPr>
                        <a:t>Assumption included in EAG alternative base case 1 and 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718702"/>
                  </a:ext>
                </a:extLst>
              </a:tr>
            </a:tbl>
          </a:graphicData>
        </a:graphic>
      </p:graphicFrame>
      <p:sp>
        <p:nvSpPr>
          <p:cNvPr id="11" name="Text Placeholder 10">
            <a:extLst>
              <a:ext uri="{FF2B5EF4-FFF2-40B4-BE49-F238E27FC236}">
                <a16:creationId xmlns:a16="http://schemas.microsoft.com/office/drawing/2014/main" id="{72D78FF6-861B-50AA-68D1-C8F4C2E79136}"/>
              </a:ext>
            </a:extLst>
          </p:cNvPr>
          <p:cNvSpPr>
            <a:spLocks noGrp="1"/>
          </p:cNvSpPr>
          <p:nvPr>
            <p:ph type="body" sz="quarter" idx="13"/>
          </p:nvPr>
        </p:nvSpPr>
        <p:spPr>
          <a:xfrm>
            <a:off x="1458930" y="6218668"/>
            <a:ext cx="10099497" cy="365125"/>
          </a:xfrm>
        </p:spPr>
        <p:txBody>
          <a:bodyPr>
            <a:noAutofit/>
          </a:bodyPr>
          <a:lstStyle/>
          <a:p>
            <a:r>
              <a:rPr lang="en-GB" dirty="0"/>
              <a:t>Abbreviations: B, bevacizumab; BRCA, </a:t>
            </a:r>
            <a:r>
              <a:rPr lang="en-GB" dirty="0" err="1"/>
              <a:t>BReast</a:t>
            </a:r>
            <a:r>
              <a:rPr lang="en-GB" dirty="0"/>
              <a:t> </a:t>
            </a:r>
            <a:r>
              <a:rPr lang="en-GB" dirty="0" err="1"/>
              <a:t>CAncer</a:t>
            </a:r>
            <a:r>
              <a:rPr lang="en-GB" dirty="0"/>
              <a:t> gene; ITT, intention to treat; KM, Kaplan-Meier; LOH, loss of heterozygosity; O+B, </a:t>
            </a:r>
            <a:r>
              <a:rPr lang="en-GB" dirty="0" err="1"/>
              <a:t>olaparib</a:t>
            </a:r>
            <a:r>
              <a:rPr lang="en-GB" dirty="0"/>
              <a:t> + bevacizumab; PFS, progression-free survival; RDI, relative dose intensity; RS, routine surveillance; </a:t>
            </a:r>
            <a:r>
              <a:rPr lang="en-GB" dirty="0" err="1"/>
              <a:t>tBRCA</a:t>
            </a:r>
            <a:r>
              <a:rPr lang="en-GB" dirty="0"/>
              <a:t>, tumour BRCA mutation</a:t>
            </a:r>
          </a:p>
        </p:txBody>
      </p:sp>
      <p:sp>
        <p:nvSpPr>
          <p:cNvPr id="10" name="TextBox 9">
            <a:extLst>
              <a:ext uri="{FF2B5EF4-FFF2-40B4-BE49-F238E27FC236}">
                <a16:creationId xmlns:a16="http://schemas.microsoft.com/office/drawing/2014/main" id="{F7465A56-9CED-3541-5E78-1B313835131C}"/>
              </a:ext>
            </a:extLst>
          </p:cNvPr>
          <p:cNvSpPr txBox="1"/>
          <p:nvPr/>
        </p:nvSpPr>
        <p:spPr>
          <a:xfrm>
            <a:off x="113016" y="5513432"/>
            <a:ext cx="6148720" cy="738664"/>
          </a:xfrm>
          <a:prstGeom prst="rect">
            <a:avLst/>
          </a:prstGeom>
          <a:noFill/>
        </p:spPr>
        <p:txBody>
          <a:bodyPr wrap="square">
            <a:spAutoFit/>
          </a:bodyPr>
          <a:lstStyle/>
          <a:p>
            <a:r>
              <a:rPr lang="en-GB" sz="1400" dirty="0"/>
              <a:t>*non-</a:t>
            </a:r>
            <a:r>
              <a:rPr lang="en-GB" sz="1400" dirty="0" err="1"/>
              <a:t>tBRCA</a:t>
            </a:r>
            <a:r>
              <a:rPr lang="en-GB" sz="1400" dirty="0"/>
              <a:t>/</a:t>
            </a:r>
            <a:r>
              <a:rPr lang="en-GB" sz="1400" dirty="0" err="1"/>
              <a:t>LOH</a:t>
            </a:r>
            <a:r>
              <a:rPr lang="en-GB" sz="1400" baseline="30000" dirty="0" err="1"/>
              <a:t>high</a:t>
            </a:r>
            <a:r>
              <a:rPr lang="en-GB" sz="1400" dirty="0"/>
              <a:t> population only (parametric PFS curves are used for rucaparib and RS in non-</a:t>
            </a:r>
            <a:r>
              <a:rPr lang="en-GB" sz="1400" dirty="0" err="1"/>
              <a:t>tBRCA</a:t>
            </a:r>
            <a:r>
              <a:rPr lang="en-GB" sz="1400" dirty="0"/>
              <a:t>/</a:t>
            </a:r>
            <a:r>
              <a:rPr lang="en-GB" sz="1400" dirty="0" err="1"/>
              <a:t>LOH</a:t>
            </a:r>
            <a:r>
              <a:rPr lang="en-GB" sz="1400" baseline="30000" dirty="0" err="1"/>
              <a:t>low</a:t>
            </a:r>
            <a:r>
              <a:rPr lang="en-GB" sz="1400" dirty="0"/>
              <a:t> population, in both the company and EAG base case analyses)  </a:t>
            </a:r>
          </a:p>
        </p:txBody>
      </p:sp>
    </p:spTree>
    <p:extLst>
      <p:ext uri="{BB962C8B-B14F-4D97-AF65-F5344CB8AC3E}">
        <p14:creationId xmlns:p14="http://schemas.microsoft.com/office/powerpoint/2010/main" val="350830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466724" y="253250"/>
            <a:ext cx="11250785" cy="592817"/>
          </a:xfrm>
        </p:spPr>
        <p:txBody>
          <a:bodyPr>
            <a:normAutofit/>
          </a:bodyPr>
          <a:lstStyle/>
          <a:p>
            <a:r>
              <a:rPr lang="en-GB" dirty="0"/>
              <a:t>Cost-effectiveness results</a:t>
            </a:r>
          </a:p>
        </p:txBody>
      </p:sp>
      <p:sp>
        <p:nvSpPr>
          <p:cNvPr id="22" name="Text Placeholder 21">
            <a:extLst>
              <a:ext uri="{FF2B5EF4-FFF2-40B4-BE49-F238E27FC236}">
                <a16:creationId xmlns:a16="http://schemas.microsoft.com/office/drawing/2014/main" id="{31EABFB2-354A-6AAA-7F19-1D5F49B4BA78}"/>
              </a:ext>
            </a:extLst>
          </p:cNvPr>
          <p:cNvSpPr>
            <a:spLocks noGrp="1"/>
          </p:cNvSpPr>
          <p:nvPr>
            <p:ph type="body" sz="quarter" idx="12"/>
          </p:nvPr>
        </p:nvSpPr>
        <p:spPr>
          <a:xfrm>
            <a:off x="160257" y="840623"/>
            <a:ext cx="11877772" cy="372133"/>
          </a:xfrm>
          <a:solidFill>
            <a:schemeClr val="accent2"/>
          </a:solidFill>
        </p:spPr>
        <p:txBody>
          <a:bodyPr/>
          <a:lstStyle/>
          <a:p>
            <a:pPr algn="ctr"/>
            <a:r>
              <a:rPr lang="en-GB" dirty="0">
                <a:solidFill>
                  <a:schemeClr val="bg1"/>
                </a:solidFill>
              </a:rPr>
              <a:t>Cost-effectiveness results are reported in Part 2 slides because they include confidential discounts</a:t>
            </a:r>
          </a:p>
        </p:txBody>
      </p:sp>
      <p:sp>
        <p:nvSpPr>
          <p:cNvPr id="7" name="Text Placeholder 21">
            <a:extLst>
              <a:ext uri="{FF2B5EF4-FFF2-40B4-BE49-F238E27FC236}">
                <a16:creationId xmlns:a16="http://schemas.microsoft.com/office/drawing/2014/main" id="{A311333B-EB6C-5A96-4325-4DBFE5EA2EDC}"/>
              </a:ext>
            </a:extLst>
          </p:cNvPr>
          <p:cNvSpPr txBox="1">
            <a:spLocks/>
          </p:cNvSpPr>
          <p:nvPr/>
        </p:nvSpPr>
        <p:spPr>
          <a:xfrm>
            <a:off x="160257" y="1277671"/>
            <a:ext cx="11877772" cy="242399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Inter"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Cost-effectiveness results are presented for:</a:t>
            </a:r>
          </a:p>
        </p:txBody>
      </p:sp>
      <p:sp>
        <p:nvSpPr>
          <p:cNvPr id="4" name="Rectangle 3">
            <a:extLst>
              <a:ext uri="{FF2B5EF4-FFF2-40B4-BE49-F238E27FC236}">
                <a16:creationId xmlns:a16="http://schemas.microsoft.com/office/drawing/2014/main" id="{77FE5365-A57A-6060-347C-AB0A8F85D95F}"/>
              </a:ext>
            </a:extLst>
          </p:cNvPr>
          <p:cNvSpPr/>
          <p:nvPr/>
        </p:nvSpPr>
        <p:spPr>
          <a:xfrm>
            <a:off x="266354" y="1663286"/>
            <a:ext cx="5083047" cy="1928212"/>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spcAft>
                <a:spcPts val="1200"/>
              </a:spcAft>
            </a:pPr>
            <a:r>
              <a:rPr lang="en-GB" b="1" dirty="0">
                <a:solidFill>
                  <a:schemeClr val="tx1"/>
                </a:solidFill>
              </a:rPr>
              <a:t>Subgroups</a:t>
            </a:r>
          </a:p>
          <a:p>
            <a:pPr marL="285750" indent="-285750">
              <a:buFont typeface="Arial" panose="020B0604020202020204" pitchFamily="34" charset="0"/>
              <a:buChar char="•"/>
            </a:pPr>
            <a:r>
              <a:rPr lang="en-GB" dirty="0">
                <a:solidFill>
                  <a:schemeClr val="tx1"/>
                </a:solidFill>
              </a:rPr>
              <a:t>Non-</a:t>
            </a:r>
            <a:r>
              <a:rPr lang="en-GB" dirty="0" err="1">
                <a:solidFill>
                  <a:schemeClr val="tx1"/>
                </a:solidFill>
              </a:rPr>
              <a:t>tBRCA</a:t>
            </a:r>
            <a:r>
              <a:rPr lang="en-GB" dirty="0">
                <a:solidFill>
                  <a:schemeClr val="tx1"/>
                </a:solidFill>
              </a:rPr>
              <a:t>/</a:t>
            </a:r>
            <a:r>
              <a:rPr lang="en-GB" dirty="0" err="1">
                <a:solidFill>
                  <a:schemeClr val="tx1"/>
                </a:solidFill>
              </a:rPr>
              <a:t>LOH</a:t>
            </a:r>
            <a:r>
              <a:rPr lang="en-GB" baseline="30000" dirty="0" err="1">
                <a:solidFill>
                  <a:schemeClr val="tx1"/>
                </a:solidFill>
              </a:rPr>
              <a:t>high</a:t>
            </a:r>
            <a:r>
              <a:rPr lang="en-GB" dirty="0">
                <a:solidFill>
                  <a:schemeClr val="tx1"/>
                </a:solidFill>
              </a:rPr>
              <a:t>: rucaparib versus routine surveillance, olaparib + bevacizumab and bevacizumab</a:t>
            </a:r>
          </a:p>
          <a:p>
            <a:pPr marL="285750" indent="-285750">
              <a:buFont typeface="Arial" panose="020B0604020202020204" pitchFamily="34" charset="0"/>
              <a:buChar char="•"/>
            </a:pPr>
            <a:r>
              <a:rPr lang="en-GB" dirty="0">
                <a:solidFill>
                  <a:schemeClr val="tx1"/>
                </a:solidFill>
              </a:rPr>
              <a:t>Non-</a:t>
            </a:r>
            <a:r>
              <a:rPr lang="en-GB" dirty="0" err="1">
                <a:solidFill>
                  <a:schemeClr val="tx1"/>
                </a:solidFill>
              </a:rPr>
              <a:t>tBRCA</a:t>
            </a:r>
            <a:r>
              <a:rPr lang="en-GB" dirty="0">
                <a:solidFill>
                  <a:schemeClr val="tx1"/>
                </a:solidFill>
              </a:rPr>
              <a:t>/</a:t>
            </a:r>
            <a:r>
              <a:rPr lang="en-GB" dirty="0" err="1">
                <a:solidFill>
                  <a:schemeClr val="tx1"/>
                </a:solidFill>
              </a:rPr>
              <a:t>LOH</a:t>
            </a:r>
            <a:r>
              <a:rPr lang="en-GB" baseline="30000" dirty="0" err="1">
                <a:solidFill>
                  <a:schemeClr val="tx1"/>
                </a:solidFill>
              </a:rPr>
              <a:t>low</a:t>
            </a:r>
            <a:r>
              <a:rPr lang="en-GB" dirty="0">
                <a:solidFill>
                  <a:schemeClr val="tx1"/>
                </a:solidFill>
              </a:rPr>
              <a:t>: rucaparib versus routine surveillance and bevacizumab</a:t>
            </a:r>
          </a:p>
        </p:txBody>
      </p:sp>
      <p:sp>
        <p:nvSpPr>
          <p:cNvPr id="6" name="Rectangle 5">
            <a:extLst>
              <a:ext uri="{FF2B5EF4-FFF2-40B4-BE49-F238E27FC236}">
                <a16:creationId xmlns:a16="http://schemas.microsoft.com/office/drawing/2014/main" id="{18C80D0A-30FD-E182-4E5F-AB27B7B5ECF8}"/>
              </a:ext>
            </a:extLst>
          </p:cNvPr>
          <p:cNvSpPr/>
          <p:nvPr/>
        </p:nvSpPr>
        <p:spPr>
          <a:xfrm>
            <a:off x="5475382" y="1663285"/>
            <a:ext cx="3505017" cy="1928212"/>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spcAft>
                <a:spcPts val="1200"/>
              </a:spcAft>
            </a:pPr>
            <a:r>
              <a:rPr lang="en-GB" b="1" dirty="0">
                <a:solidFill>
                  <a:schemeClr val="tx1"/>
                </a:solidFill>
              </a:rPr>
              <a:t>Analyses</a:t>
            </a:r>
          </a:p>
          <a:p>
            <a:pPr marL="285750" indent="-285750">
              <a:buFont typeface="Arial" panose="020B0604020202020204" pitchFamily="34" charset="0"/>
              <a:buChar char="•"/>
            </a:pPr>
            <a:r>
              <a:rPr lang="en-GB" dirty="0">
                <a:solidFill>
                  <a:schemeClr val="tx1"/>
                </a:solidFill>
              </a:rPr>
              <a:t>Company clarification base case</a:t>
            </a:r>
          </a:p>
          <a:p>
            <a:pPr marL="285750" indent="-285750">
              <a:buFont typeface="Arial" panose="020B0604020202020204" pitchFamily="34" charset="0"/>
              <a:buChar char="•"/>
            </a:pPr>
            <a:r>
              <a:rPr lang="en-GB" dirty="0">
                <a:solidFill>
                  <a:schemeClr val="tx1"/>
                </a:solidFill>
              </a:rPr>
              <a:t>EAG alternative base case 1</a:t>
            </a:r>
          </a:p>
          <a:p>
            <a:pPr marL="285750" indent="-285750">
              <a:buFont typeface="Arial" panose="020B0604020202020204" pitchFamily="34" charset="0"/>
              <a:buChar char="•"/>
            </a:pPr>
            <a:r>
              <a:rPr lang="en-GB" dirty="0">
                <a:solidFill>
                  <a:schemeClr val="tx1"/>
                </a:solidFill>
              </a:rPr>
              <a:t>EAG alternative base case 2</a:t>
            </a:r>
          </a:p>
        </p:txBody>
      </p:sp>
      <p:sp>
        <p:nvSpPr>
          <p:cNvPr id="5" name="Rectangle 4">
            <a:extLst>
              <a:ext uri="{FF2B5EF4-FFF2-40B4-BE49-F238E27FC236}">
                <a16:creationId xmlns:a16="http://schemas.microsoft.com/office/drawing/2014/main" id="{74A1B3A5-0448-BEF3-4756-5CDA26CB0FF3}"/>
              </a:ext>
            </a:extLst>
          </p:cNvPr>
          <p:cNvSpPr/>
          <p:nvPr/>
        </p:nvSpPr>
        <p:spPr>
          <a:xfrm>
            <a:off x="9144000" y="1663285"/>
            <a:ext cx="2768049" cy="1928212"/>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spcAft>
                <a:spcPts val="1200"/>
              </a:spcAft>
            </a:pPr>
            <a:r>
              <a:rPr lang="en-GB" b="1" dirty="0">
                <a:solidFill>
                  <a:schemeClr val="tx1"/>
                </a:solidFill>
              </a:rPr>
              <a:t>CMU prices</a:t>
            </a:r>
          </a:p>
          <a:p>
            <a:pPr marL="285750" indent="-285750">
              <a:buFont typeface="Arial" panose="020B0604020202020204" pitchFamily="34" charset="0"/>
              <a:buChar char="•"/>
            </a:pPr>
            <a:r>
              <a:rPr lang="en-GB" dirty="0">
                <a:solidFill>
                  <a:schemeClr val="tx1"/>
                </a:solidFill>
              </a:rPr>
              <a:t>Lowest and highest available CMU prices for bevacizumab</a:t>
            </a:r>
          </a:p>
        </p:txBody>
      </p:sp>
      <p:sp>
        <p:nvSpPr>
          <p:cNvPr id="9" name="Text Placeholder 21">
            <a:extLst>
              <a:ext uri="{FF2B5EF4-FFF2-40B4-BE49-F238E27FC236}">
                <a16:creationId xmlns:a16="http://schemas.microsoft.com/office/drawing/2014/main" id="{6C3A1D0A-C874-A30F-10CE-1E1A69D9C556}"/>
              </a:ext>
            </a:extLst>
          </p:cNvPr>
          <p:cNvSpPr txBox="1">
            <a:spLocks/>
          </p:cNvSpPr>
          <p:nvPr/>
        </p:nvSpPr>
        <p:spPr>
          <a:xfrm>
            <a:off x="160257" y="3778786"/>
            <a:ext cx="11877771" cy="2544534"/>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Inter"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GB" dirty="0">
                <a:solidFill>
                  <a:schemeClr val="bg1"/>
                </a:solidFill>
              </a:rPr>
              <a:t>For the 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low</a:t>
            </a:r>
            <a:r>
              <a:rPr lang="en-GB" dirty="0">
                <a:solidFill>
                  <a:schemeClr val="bg1"/>
                </a:solidFill>
              </a:rPr>
              <a:t> subgroup, all ICERs for rucaparib are towards the upper end of the range considered cost-effective, or &gt;£30,000 per QALY gained (inc. deterministic and probabilistic, pairwise and fully incremental, company clarification and EAG alternative base cases, and lowest and highest CMU price analyses)</a:t>
            </a:r>
          </a:p>
          <a:p>
            <a:pPr marL="285750" indent="-285750">
              <a:spcBef>
                <a:spcPts val="0"/>
              </a:spcBef>
              <a:buFont typeface="Arial" panose="020B0604020202020204" pitchFamily="34" charset="0"/>
              <a:buChar char="•"/>
            </a:pPr>
            <a:r>
              <a:rPr lang="en-GB" dirty="0">
                <a:solidFill>
                  <a:schemeClr val="bg1"/>
                </a:solidFill>
              </a:rPr>
              <a:t>For the 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high</a:t>
            </a:r>
            <a:r>
              <a:rPr lang="en-GB" dirty="0">
                <a:solidFill>
                  <a:schemeClr val="bg1"/>
                </a:solidFill>
              </a:rPr>
              <a:t> subgroup, the probabilistic fully incremental ICERs for rucaparib are:</a:t>
            </a:r>
          </a:p>
          <a:p>
            <a:pPr marL="971550" lvl="1" indent="-285750">
              <a:spcBef>
                <a:spcPts val="0"/>
              </a:spcBef>
            </a:pPr>
            <a:r>
              <a:rPr lang="en-GB" dirty="0">
                <a:solidFill>
                  <a:schemeClr val="bg1"/>
                </a:solidFill>
              </a:rPr>
              <a:t>below £20,000 per QALY gained when using the company clarification base case</a:t>
            </a:r>
          </a:p>
          <a:p>
            <a:pPr marL="971550" lvl="1" indent="-285750">
              <a:spcBef>
                <a:spcPts val="0"/>
              </a:spcBef>
            </a:pPr>
            <a:r>
              <a:rPr lang="en-GB" dirty="0">
                <a:solidFill>
                  <a:schemeClr val="bg1"/>
                </a:solidFill>
              </a:rPr>
              <a:t>below or around £20,000 per QALY gained when using EAG base case 1</a:t>
            </a:r>
          </a:p>
          <a:p>
            <a:pPr marL="971550" lvl="1" indent="-285750">
              <a:spcBef>
                <a:spcPts val="0"/>
              </a:spcBef>
            </a:pPr>
            <a:r>
              <a:rPr lang="en-GB" dirty="0">
                <a:solidFill>
                  <a:schemeClr val="bg1"/>
                </a:solidFill>
              </a:rPr>
              <a:t>between £20,000 and £30,000 per QALY gained or extendedly dominated when using EAG base case 2</a:t>
            </a:r>
          </a:p>
          <a:p>
            <a:pPr marL="285750" indent="-285750">
              <a:spcBef>
                <a:spcPts val="0"/>
              </a:spcBef>
              <a:buFont typeface="Arial" panose="020B0604020202020204" pitchFamily="34" charset="0"/>
              <a:buChar char="•"/>
            </a:pPr>
            <a:r>
              <a:rPr lang="en-GB" dirty="0">
                <a:solidFill>
                  <a:schemeClr val="bg1"/>
                </a:solidFill>
              </a:rPr>
              <a:t>Rucaparib is less costly but less effective than </a:t>
            </a:r>
            <a:r>
              <a:rPr lang="en-GB" dirty="0" err="1">
                <a:solidFill>
                  <a:schemeClr val="bg1"/>
                </a:solidFill>
              </a:rPr>
              <a:t>olaparib</a:t>
            </a:r>
            <a:r>
              <a:rPr lang="en-GB" dirty="0">
                <a:solidFill>
                  <a:schemeClr val="bg1"/>
                </a:solidFill>
              </a:rPr>
              <a:t> + bevacizumab</a:t>
            </a:r>
          </a:p>
        </p:txBody>
      </p:sp>
      <p:sp>
        <p:nvSpPr>
          <p:cNvPr id="10" name="Text Placeholder 4">
            <a:extLst>
              <a:ext uri="{FF2B5EF4-FFF2-40B4-BE49-F238E27FC236}">
                <a16:creationId xmlns:a16="http://schemas.microsoft.com/office/drawing/2014/main" id="{78CBA52B-E669-1A58-C721-9A18CA54544B}"/>
              </a:ext>
            </a:extLst>
          </p:cNvPr>
          <p:cNvSpPr>
            <a:spLocks noGrp="1"/>
          </p:cNvSpPr>
          <p:nvPr>
            <p:ph type="body" sz="quarter" idx="13"/>
          </p:nvPr>
        </p:nvSpPr>
        <p:spPr>
          <a:xfrm>
            <a:off x="1871662" y="6365684"/>
            <a:ext cx="9707065" cy="365125"/>
          </a:xfrm>
        </p:spPr>
        <p:txBody>
          <a:bodyPr>
            <a:noAutofit/>
          </a:bodyPr>
          <a:lstStyle/>
          <a:p>
            <a:r>
              <a:rPr lang="en-GB" dirty="0"/>
              <a:t>Abbreviations: BRCA, breast cancer gene; CMU, Commercial Medicines Unit; ICER, incremental cost effectiveness ratio; QALY, quality-adjusted life year; LOH, loss of heterozygosity; </a:t>
            </a:r>
            <a:r>
              <a:rPr lang="en-GB" dirty="0" err="1"/>
              <a:t>tBRCA</a:t>
            </a:r>
            <a:r>
              <a:rPr lang="en-GB" dirty="0"/>
              <a:t>, tumour BRCA mutation</a:t>
            </a:r>
          </a:p>
        </p:txBody>
      </p:sp>
    </p:spTree>
    <p:extLst>
      <p:ext uri="{BB962C8B-B14F-4D97-AF65-F5344CB8AC3E}">
        <p14:creationId xmlns:p14="http://schemas.microsoft.com/office/powerpoint/2010/main" val="2756167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dirty="0">
                <a:latin typeface="Arial" panose="020B0604020202020204" pitchFamily="34" charset="0"/>
                <a:cs typeface="Arial" panose="020B0604020202020204" pitchFamily="34" charset="0"/>
              </a:rPr>
              <a:t>Rucaparib for maintenance treatment for advanced ovarian, fallopian tube and peritoneal cancer after response to first-line platinum-based chemotherapy</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ü"/>
            </a:pPr>
            <a:r>
              <a:rPr lang="en-GB" sz="2800" b="1"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6676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Managed access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dirty="0"/>
              <a:t>Company provided a managed access proposal – NICE says further data collection would not resolve the key modelling uncertainties</a:t>
            </a:r>
          </a:p>
        </p:txBody>
      </p:sp>
      <p:sp>
        <p:nvSpPr>
          <p:cNvPr id="3" name="Text Placeholder 2">
            <a:extLst>
              <a:ext uri="{FF2B5EF4-FFF2-40B4-BE49-F238E27FC236}">
                <a16:creationId xmlns:a16="http://schemas.microsoft.com/office/drawing/2014/main" id="{9298EEBB-09C4-9DA6-7289-7CA38ACF4F79}"/>
              </a:ext>
            </a:extLst>
          </p:cNvPr>
          <p:cNvSpPr>
            <a:spLocks noGrp="1"/>
          </p:cNvSpPr>
          <p:nvPr>
            <p:ph type="body" sz="quarter" idx="12"/>
          </p:nvPr>
        </p:nvSpPr>
        <p:spPr>
          <a:xfrm>
            <a:off x="466724" y="1450482"/>
            <a:ext cx="11250785" cy="4692387"/>
          </a:xfrm>
        </p:spPr>
        <p:txBody>
          <a:bodyPr/>
          <a:lstStyle/>
          <a:p>
            <a:pPr marL="285750" indent="-285750">
              <a:lnSpc>
                <a:spcPct val="113000"/>
              </a:lnSpc>
              <a:spcBef>
                <a:spcPts val="0"/>
              </a:spcBef>
              <a:buFont typeface="Arial" panose="020B0604020202020204" pitchFamily="34" charset="0"/>
              <a:buChar char="•"/>
            </a:pPr>
            <a:r>
              <a:rPr lang="en-GB" dirty="0"/>
              <a:t>Company: </a:t>
            </a:r>
          </a:p>
          <a:p>
            <a:pPr marL="971550" lvl="1" indent="-285750">
              <a:lnSpc>
                <a:spcPct val="113000"/>
              </a:lnSpc>
              <a:spcBef>
                <a:spcPts val="0"/>
              </a:spcBef>
            </a:pPr>
            <a:r>
              <a:rPr lang="en-GB" dirty="0"/>
              <a:t>OS is immature; minimum anticipated time for ATHENA-MONO to reach data maturity is 3 years (October 2027) (data cuts are event driven)</a:t>
            </a:r>
          </a:p>
          <a:p>
            <a:pPr marL="971550" lvl="1" indent="-285750">
              <a:lnSpc>
                <a:spcPct val="113000"/>
              </a:lnSpc>
              <a:spcBef>
                <a:spcPts val="0"/>
              </a:spcBef>
            </a:pPr>
            <a:r>
              <a:rPr lang="en-GB" dirty="0"/>
              <a:t>Managed access approach successful for other PARP inhibitors, either in the 1L setting (</a:t>
            </a:r>
            <a:r>
              <a:rPr lang="en-GB" dirty="0" err="1"/>
              <a:t>olaparib</a:t>
            </a:r>
            <a:r>
              <a:rPr lang="en-GB" dirty="0"/>
              <a:t> with bevacizumab [TA946]) or 2L setting (niraparib [TA784] and rucaparib [TA611])</a:t>
            </a:r>
          </a:p>
          <a:p>
            <a:pPr marL="285750" indent="-285750">
              <a:lnSpc>
                <a:spcPct val="113000"/>
              </a:lnSpc>
              <a:spcBef>
                <a:spcPts val="0"/>
              </a:spcBef>
              <a:buFont typeface="Arial" panose="020B0604020202020204" pitchFamily="34" charset="0"/>
              <a:buChar char="•"/>
            </a:pPr>
            <a:r>
              <a:rPr lang="en-GB" dirty="0"/>
              <a:t>Feasibility assessment from NICE Managed Access team concluded:</a:t>
            </a:r>
          </a:p>
          <a:p>
            <a:pPr marL="971550" lvl="1" indent="-285750">
              <a:lnSpc>
                <a:spcPct val="113000"/>
              </a:lnSpc>
              <a:spcBef>
                <a:spcPts val="0"/>
              </a:spcBef>
            </a:pPr>
            <a:r>
              <a:rPr lang="en-GB" dirty="0"/>
              <a:t>Committee judgement is required to consider if a positive recommendation would be a possibility at the end of a period of managed access with the remaining modelling uncertainties</a:t>
            </a:r>
          </a:p>
          <a:p>
            <a:pPr>
              <a:lnSpc>
                <a:spcPct val="113000"/>
              </a:lnSpc>
              <a:spcBef>
                <a:spcPts val="0"/>
              </a:spcBef>
            </a:pPr>
            <a:r>
              <a:rPr lang="en-GB" dirty="0"/>
              <a:t>Managed access checklist for committee:</a:t>
            </a:r>
          </a:p>
          <a:p>
            <a:pPr>
              <a:lnSpc>
                <a:spcPct val="113000"/>
              </a:lnSpc>
              <a:spcBef>
                <a:spcPts val="0"/>
              </a:spcBef>
            </a:pPr>
            <a:endParaRPr lang="en-GB" dirty="0"/>
          </a:p>
        </p:txBody>
      </p:sp>
      <p:graphicFrame>
        <p:nvGraphicFramePr>
          <p:cNvPr id="4" name="Table 2">
            <a:extLst>
              <a:ext uri="{FF2B5EF4-FFF2-40B4-BE49-F238E27FC236}">
                <a16:creationId xmlns:a16="http://schemas.microsoft.com/office/drawing/2014/main" id="{E647A629-807D-67BA-54E1-51A7AC981E8F}"/>
              </a:ext>
            </a:extLst>
          </p:cNvPr>
          <p:cNvGraphicFramePr>
            <a:graphicFrameLocks noGrp="1"/>
          </p:cNvGraphicFramePr>
          <p:nvPr>
            <p:extLst>
              <p:ext uri="{D42A27DB-BD31-4B8C-83A1-F6EECF244321}">
                <p14:modId xmlns:p14="http://schemas.microsoft.com/office/powerpoint/2010/main" val="364618855"/>
              </p:ext>
            </p:extLst>
          </p:nvPr>
        </p:nvGraphicFramePr>
        <p:xfrm>
          <a:off x="352767" y="4291384"/>
          <a:ext cx="11478697" cy="2011680"/>
        </p:xfrm>
        <a:graphic>
          <a:graphicData uri="http://schemas.openxmlformats.org/drawingml/2006/table">
            <a:tbl>
              <a:tblPr>
                <a:tableStyleId>{BC89EF96-8CEA-46FF-86C4-4CE0E7609802}</a:tableStyleId>
              </a:tblPr>
              <a:tblGrid>
                <a:gridCol w="9806907">
                  <a:extLst>
                    <a:ext uri="{9D8B030D-6E8A-4147-A177-3AD203B41FA5}">
                      <a16:colId xmlns:a16="http://schemas.microsoft.com/office/drawing/2014/main" val="1986604271"/>
                    </a:ext>
                  </a:extLst>
                </a:gridCol>
                <a:gridCol w="1671790">
                  <a:extLst>
                    <a:ext uri="{9D8B030D-6E8A-4147-A177-3AD203B41FA5}">
                      <a16:colId xmlns:a16="http://schemas.microsoft.com/office/drawing/2014/main" val="127935078"/>
                    </a:ext>
                  </a:extLst>
                </a:gridCol>
              </a:tblGrid>
              <a:tr h="263320">
                <a:tc>
                  <a:txBody>
                    <a:bodyPr/>
                    <a:lstStyle/>
                    <a:p>
                      <a:r>
                        <a:rPr lang="en-GB" sz="1800" kern="1200" dirty="0">
                          <a:solidFill>
                            <a:schemeClr val="dk1"/>
                          </a:solidFill>
                        </a:rPr>
                        <a:t>The technology cannot be recommended for use because the evidence is too uncertain</a:t>
                      </a:r>
                      <a:endParaRPr lang="en-GB" dirty="0"/>
                    </a:p>
                  </a:txBody>
                  <a:tcPr/>
                </a:tc>
                <a:tc>
                  <a:txBody>
                    <a:bodyPr/>
                    <a:lstStyle/>
                    <a:p>
                      <a:r>
                        <a:rPr lang="en-GB" sz="1800" b="0" kern="1200" dirty="0">
                          <a:solidFill>
                            <a:schemeClr val="tx1"/>
                          </a:solidFill>
                        </a:rPr>
                        <a:t>To discuss</a:t>
                      </a:r>
                      <a:endParaRPr lang="en-GB" b="0" dirty="0">
                        <a:solidFill>
                          <a:schemeClr val="tx1"/>
                        </a:solidFill>
                      </a:endParaRPr>
                    </a:p>
                  </a:txBody>
                  <a:tcPr/>
                </a:tc>
                <a:extLst>
                  <a:ext uri="{0D108BD9-81ED-4DB2-BD59-A6C34878D82A}">
                    <a16:rowId xmlns:a16="http://schemas.microsoft.com/office/drawing/2014/main" val="3116855155"/>
                  </a:ext>
                </a:extLst>
              </a:tr>
              <a:tr h="263320">
                <a:tc>
                  <a:txBody>
                    <a:bodyPr/>
                    <a:lstStyle/>
                    <a:p>
                      <a:r>
                        <a:rPr lang="en-GB" sz="1800" kern="1200" dirty="0">
                          <a:solidFill>
                            <a:schemeClr val="dk1"/>
                          </a:solidFill>
                        </a:rPr>
                        <a:t>The technology has the </a:t>
                      </a:r>
                      <a:r>
                        <a:rPr lang="en-GB" sz="1800" b="1" kern="1200" dirty="0">
                          <a:solidFill>
                            <a:schemeClr val="dk1"/>
                          </a:solidFill>
                        </a:rPr>
                        <a:t>plausible potential</a:t>
                      </a:r>
                      <a:r>
                        <a:rPr lang="en-GB" sz="1800" kern="1200" dirty="0">
                          <a:solidFill>
                            <a:schemeClr val="dk1"/>
                          </a:solidFill>
                        </a:rPr>
                        <a:t> to be cost effective at </a:t>
                      </a:r>
                      <a:r>
                        <a:rPr lang="en-GB" sz="1800" b="1" kern="1200" dirty="0">
                          <a:solidFill>
                            <a:schemeClr val="dk1"/>
                          </a:solidFill>
                        </a:rPr>
                        <a:t>currently agreed price</a:t>
                      </a:r>
                      <a:r>
                        <a:rPr lang="en-GB" sz="1800" kern="1200" dirty="0">
                          <a:solidFill>
                            <a:srgbClr val="92D050"/>
                          </a:solidFill>
                        </a:rPr>
                        <a:t> </a:t>
                      </a:r>
                      <a:endParaRPr lang="en-GB" dirty="0"/>
                    </a:p>
                  </a:txBody>
                  <a:tcPr/>
                </a:tc>
                <a:tc>
                  <a:txBody>
                    <a:bodyPr/>
                    <a:lstStyle/>
                    <a:p>
                      <a:r>
                        <a:rPr lang="en-GB" sz="1800" b="0" kern="1200" dirty="0">
                          <a:solidFill>
                            <a:schemeClr val="tx1"/>
                          </a:solidFill>
                        </a:rPr>
                        <a:t>To discuss</a:t>
                      </a:r>
                      <a:endParaRPr lang="en-GB" b="0" dirty="0">
                        <a:solidFill>
                          <a:schemeClr val="tx1"/>
                        </a:solidFill>
                      </a:endParaRPr>
                    </a:p>
                  </a:txBody>
                  <a:tcPr/>
                </a:tc>
                <a:extLst>
                  <a:ext uri="{0D108BD9-81ED-4DB2-BD59-A6C34878D82A}">
                    <a16:rowId xmlns:a16="http://schemas.microsoft.com/office/drawing/2014/main" val="1499484476"/>
                  </a:ext>
                </a:extLst>
              </a:tr>
              <a:tr h="658300">
                <a:tc>
                  <a:txBody>
                    <a:bodyPr/>
                    <a:lstStyle/>
                    <a:p>
                      <a:r>
                        <a:rPr lang="en-GB" sz="1800" kern="1200" dirty="0">
                          <a:solidFill>
                            <a:schemeClr val="dk1"/>
                          </a:solidFill>
                        </a:rPr>
                        <a:t>New evidence that could </a:t>
                      </a:r>
                      <a:r>
                        <a:rPr lang="en-GB" sz="1800" b="1" kern="1200" dirty="0">
                          <a:solidFill>
                            <a:schemeClr val="dk1"/>
                          </a:solidFill>
                        </a:rPr>
                        <a:t>sufficiently support the case for recommendation</a:t>
                      </a:r>
                      <a:r>
                        <a:rPr lang="en-GB" sz="1800" kern="1200" dirty="0">
                          <a:solidFill>
                            <a:schemeClr val="dk1"/>
                          </a:solidFill>
                        </a:rPr>
                        <a:t> is expected from ongoing or planned clinical trials, or could be collected from people having the technology in clinical practice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rPr>
                        <a:t>To discuss</a:t>
                      </a:r>
                      <a:r>
                        <a:rPr lang="en-GB" sz="1800" b="0" kern="1200" dirty="0">
                          <a:solidFill>
                            <a:schemeClr val="tx1"/>
                          </a:solidFill>
                          <a:sym typeface="Wingdings" panose="05000000000000000000" pitchFamily="2" charset="2"/>
                        </a:rPr>
                        <a:t> </a:t>
                      </a:r>
                      <a:endParaRPr lang="en-GB" sz="1800" b="0" kern="1200" dirty="0">
                        <a:solidFill>
                          <a:schemeClr val="tx1"/>
                        </a:solidFill>
                      </a:endParaRPr>
                    </a:p>
                    <a:p>
                      <a:endParaRPr lang="en-GB" b="0" dirty="0">
                        <a:solidFill>
                          <a:schemeClr val="tx1"/>
                        </a:solidFill>
                      </a:endParaRPr>
                    </a:p>
                  </a:txBody>
                  <a:tcPr/>
                </a:tc>
                <a:extLst>
                  <a:ext uri="{0D108BD9-81ED-4DB2-BD59-A6C34878D82A}">
                    <a16:rowId xmlns:a16="http://schemas.microsoft.com/office/drawing/2014/main" val="414991949"/>
                  </a:ext>
                </a:extLst>
              </a:tr>
              <a:tr h="263320">
                <a:tc>
                  <a:txBody>
                    <a:bodyPr/>
                    <a:lstStyle/>
                    <a:p>
                      <a:r>
                        <a:rPr lang="en-GB" sz="1800" kern="1200" dirty="0">
                          <a:solidFill>
                            <a:schemeClr val="dk1"/>
                          </a:solidFill>
                        </a:rPr>
                        <a:t>Data could be collected within reasonable timeframe (&lt;</a:t>
                      </a:r>
                      <a:r>
                        <a:rPr lang="en-GB" sz="1800" b="1" kern="1200" dirty="0">
                          <a:solidFill>
                            <a:schemeClr val="dk1"/>
                          </a:solidFill>
                        </a:rPr>
                        <a:t>5 years</a:t>
                      </a:r>
                      <a:r>
                        <a:rPr lang="en-GB" sz="1800" kern="1200" dirty="0">
                          <a:solidFill>
                            <a:schemeClr val="dk1"/>
                          </a:solidFill>
                        </a:rPr>
                        <a:t>) without </a:t>
                      </a:r>
                      <a:r>
                        <a:rPr lang="en-GB" sz="1800" b="1" kern="1200" dirty="0">
                          <a:solidFill>
                            <a:schemeClr val="dk1"/>
                          </a:solidFill>
                        </a:rPr>
                        <a:t>undue burden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sym typeface="Wingdings" panose="05000000000000000000" pitchFamily="2" charset="2"/>
                        </a:rPr>
                        <a:t>Confirmed </a:t>
                      </a:r>
                      <a:endParaRPr lang="en-GB" b="0" dirty="0">
                        <a:solidFill>
                          <a:schemeClr val="tx1"/>
                        </a:solidFill>
                      </a:endParaRPr>
                    </a:p>
                  </a:txBody>
                  <a:tcPr/>
                </a:tc>
                <a:extLst>
                  <a:ext uri="{0D108BD9-81ED-4DB2-BD59-A6C34878D82A}">
                    <a16:rowId xmlns:a16="http://schemas.microsoft.com/office/drawing/2014/main" val="2742111846"/>
                  </a:ext>
                </a:extLst>
              </a:tr>
            </a:tbl>
          </a:graphicData>
        </a:graphic>
      </p:graphicFrame>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p:txBody>
          <a:bodyPr/>
          <a:lstStyle/>
          <a:p>
            <a:r>
              <a:rPr lang="en-GB" dirty="0"/>
              <a:t>Abbreviations: 1L, first line; 2L, second line; OS, overall survival; PARP, poly (ADP-ribose) polymerases</a:t>
            </a:r>
          </a:p>
        </p:txBody>
      </p:sp>
    </p:spTree>
    <p:extLst>
      <p:ext uri="{BB962C8B-B14F-4D97-AF65-F5344CB8AC3E}">
        <p14:creationId xmlns:p14="http://schemas.microsoft.com/office/powerpoint/2010/main" val="757046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dirty="0">
                <a:latin typeface="Arial" panose="020B0604020202020204" pitchFamily="34" charset="0"/>
                <a:cs typeface="Arial" panose="020B0604020202020204" pitchFamily="34" charset="0"/>
              </a:rPr>
              <a:t>Rucaparib for maintenance treatment for advanced ovarian, fallopian tube and peritoneal cancer after response to first-line platinum-based chemotherapy</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ü"/>
            </a:pPr>
            <a:r>
              <a:rPr lang="en-GB" sz="2800" b="1" dirty="0"/>
              <a:t> Summary</a:t>
            </a:r>
          </a:p>
          <a:p>
            <a:endParaRPr lang="en-GB" sz="2800" dirty="0"/>
          </a:p>
        </p:txBody>
      </p:sp>
    </p:spTree>
    <p:extLst>
      <p:ext uri="{BB962C8B-B14F-4D97-AF65-F5344CB8AC3E}">
        <p14:creationId xmlns:p14="http://schemas.microsoft.com/office/powerpoint/2010/main" val="18528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646507" cy="592817"/>
          </a:xfrm>
        </p:spPr>
        <p:txBody>
          <a:bodyPr>
            <a:normAutofit fontScale="90000"/>
          </a:bodyPr>
          <a:lstStyle/>
          <a:p>
            <a:r>
              <a:rPr lang="en-GB" sz="3200" dirty="0">
                <a:ea typeface="Arial" panose="02000503000000020004" pitchFamily="2" charset="0"/>
              </a:rPr>
              <a:t>Background on advanced ovarian, fallopian tube and peritoneal cancer after response to first-line platinum-based chemotherapy</a:t>
            </a:r>
            <a:br>
              <a:rPr lang="en-GB" dirty="0">
                <a:ea typeface="Arial" panose="02000503000000020004" pitchFamily="2" charset="0"/>
              </a:rPr>
            </a:b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39923" y="1158200"/>
            <a:ext cx="11177587" cy="4020401"/>
          </a:xfrm>
        </p:spPr>
        <p:txBody>
          <a:bodyPr/>
          <a:lstStyle/>
          <a:p>
            <a:pPr>
              <a:lnSpc>
                <a:spcPct val="100000"/>
              </a:lnSpc>
              <a:spcBef>
                <a:spcPts val="400"/>
              </a:spcBef>
            </a:pPr>
            <a:r>
              <a:rPr lang="en-GB" b="1" dirty="0"/>
              <a:t>Causes</a:t>
            </a:r>
          </a:p>
          <a:p>
            <a:pPr marL="285750" indent="-285750">
              <a:lnSpc>
                <a:spcPct val="100000"/>
              </a:lnSpc>
              <a:spcBef>
                <a:spcPts val="400"/>
              </a:spcBef>
              <a:buFont typeface="Arial" panose="020B0604020202020204" pitchFamily="34" charset="0"/>
              <a:buChar char="•"/>
            </a:pPr>
            <a:r>
              <a:rPr lang="en-GB" dirty="0"/>
              <a:t>Most common in postmenopausal women. Increasing age, lifestyle and environmental factors (smoking, overweight, exposure to asbestos), hormone replacement therapy and certain medical conditions (e.g. endometriosis, diabetes) have been associated with elevated risk, as well as genetic factors*</a:t>
            </a:r>
          </a:p>
          <a:p>
            <a:pPr>
              <a:lnSpc>
                <a:spcPct val="100000"/>
              </a:lnSpc>
              <a:spcBef>
                <a:spcPts val="400"/>
              </a:spcBef>
            </a:pPr>
            <a:r>
              <a:rPr lang="en-GB" b="1" dirty="0"/>
              <a:t>Epidemiology (in England in 2021)</a:t>
            </a:r>
          </a:p>
          <a:p>
            <a:pPr marL="285750" indent="-285750">
              <a:lnSpc>
                <a:spcPct val="100000"/>
              </a:lnSpc>
              <a:spcBef>
                <a:spcPts val="400"/>
              </a:spcBef>
              <a:buFont typeface="Arial" panose="020B0604020202020204" pitchFamily="34" charset="0"/>
              <a:buChar char="•"/>
            </a:pPr>
            <a:r>
              <a:rPr lang="en-GB" dirty="0"/>
              <a:t>6,673 people were diagnosed with ovarian or fallopian tube cancer, 60% of whom had advanced disease (Stage III or IV)</a:t>
            </a:r>
          </a:p>
          <a:p>
            <a:pPr marL="285750" indent="-285750">
              <a:lnSpc>
                <a:spcPct val="100000"/>
              </a:lnSpc>
              <a:spcBef>
                <a:spcPts val="400"/>
              </a:spcBef>
              <a:buFont typeface="Arial" panose="020B0604020202020204" pitchFamily="34" charset="0"/>
              <a:buChar char="•"/>
            </a:pPr>
            <a:r>
              <a:rPr lang="en-GB" dirty="0"/>
              <a:t>8% of new ovarian cancer cases were classified as fallopian tube cancer </a:t>
            </a:r>
          </a:p>
          <a:p>
            <a:pPr marL="285750" indent="-285750">
              <a:lnSpc>
                <a:spcPct val="100000"/>
              </a:lnSpc>
              <a:spcBef>
                <a:spcPts val="400"/>
              </a:spcBef>
              <a:buFont typeface="Arial" panose="020B0604020202020204" pitchFamily="34" charset="0"/>
              <a:buChar char="•"/>
            </a:pPr>
            <a:r>
              <a:rPr lang="en-GB" dirty="0"/>
              <a:t>UK incidence of primary peritoneal cancer is unknown but ~10% of all women with ovarian, fallopian and peritoneal serous cancers have primary peritoneal cancer in the US</a:t>
            </a:r>
          </a:p>
          <a:p>
            <a:pPr>
              <a:lnSpc>
                <a:spcPct val="100000"/>
              </a:lnSpc>
              <a:spcBef>
                <a:spcPts val="400"/>
              </a:spcBef>
            </a:pPr>
            <a:r>
              <a:rPr lang="en-GB" b="1" dirty="0"/>
              <a:t>Symptoms and prognosis</a:t>
            </a:r>
          </a:p>
          <a:p>
            <a:pPr marL="285750" indent="-285750">
              <a:lnSpc>
                <a:spcPct val="100000"/>
              </a:lnSpc>
              <a:spcBef>
                <a:spcPts val="400"/>
              </a:spcBef>
              <a:buFont typeface="Arial" panose="020B0604020202020204" pitchFamily="34" charset="0"/>
              <a:buChar char="•"/>
            </a:pPr>
            <a:r>
              <a:rPr lang="en-GB" dirty="0"/>
              <a:t>Symptoms include bloating, early satiety, loss of appetite, persistent pain in the abdomen or lower abdomen, increased need to urinate, changes in bowel habits, symptoms of irritable bowel syndrome (IBS), unexplained fatigue and unexplained weight loss</a:t>
            </a:r>
          </a:p>
          <a:p>
            <a:pPr marL="285750" indent="-285750">
              <a:lnSpc>
                <a:spcPct val="100000"/>
              </a:lnSpc>
              <a:spcBef>
                <a:spcPts val="400"/>
              </a:spcBef>
              <a:buFont typeface="Arial" panose="020B0604020202020204" pitchFamily="34" charset="0"/>
              <a:buChar char="•"/>
            </a:pPr>
            <a:r>
              <a:rPr lang="en-GB" dirty="0"/>
              <a:t>In England (2016–2020), 5-year survival rates for people with Stage III and Stage IV ovarian cancer were 31.9% and 16.0%, respectively</a:t>
            </a:r>
          </a:p>
          <a:p>
            <a:pPr>
              <a:lnSpc>
                <a:spcPct val="100000"/>
              </a:lnSpc>
              <a:spcBef>
                <a:spcPts val="400"/>
              </a:spcBef>
            </a:pPr>
            <a:endParaRPr lang="en-GB" dirty="0"/>
          </a:p>
        </p:txBody>
      </p:sp>
      <p:sp>
        <p:nvSpPr>
          <p:cNvPr id="11" name="TextBox 10">
            <a:extLst>
              <a:ext uri="{FF2B5EF4-FFF2-40B4-BE49-F238E27FC236}">
                <a16:creationId xmlns:a16="http://schemas.microsoft.com/office/drawing/2014/main" id="{0E35E4A4-0D2E-8D07-4838-8F579CBCDA50}"/>
              </a:ext>
            </a:extLst>
          </p:cNvPr>
          <p:cNvSpPr txBox="1"/>
          <p:nvPr/>
        </p:nvSpPr>
        <p:spPr>
          <a:xfrm>
            <a:off x="2794571" y="6357869"/>
            <a:ext cx="8244844" cy="369332"/>
          </a:xfrm>
          <a:prstGeom prst="rect">
            <a:avLst/>
          </a:prstGeom>
          <a:noFill/>
        </p:spPr>
        <p:txBody>
          <a:bodyPr wrap="square" rtlCol="0">
            <a:spAutoFit/>
          </a:bodyPr>
          <a:lstStyle/>
          <a:p>
            <a:r>
              <a:rPr lang="en-GB" dirty="0"/>
              <a:t>* See appendix – </a:t>
            </a:r>
            <a:r>
              <a:rPr lang="en-GB" dirty="0">
                <a:hlinkClick r:id="rId3" action="ppaction://hlinksldjump"/>
              </a:rPr>
              <a:t>Drivers of homologous recombination deficiency</a:t>
            </a:r>
            <a:endParaRPr lang="en-GB" dirty="0"/>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74491" y="324515"/>
            <a:ext cx="11250785" cy="745879"/>
          </a:xfrm>
        </p:spPr>
        <p:txBody>
          <a:bodyPr/>
          <a:lstStyle/>
          <a:p>
            <a:r>
              <a:rPr lang="en-GB" dirty="0">
                <a:latin typeface="Arial" panose="020B0604020202020204" pitchFamily="34" charset="0"/>
                <a:cs typeface="Arial" panose="020B0604020202020204" pitchFamily="34" charset="0"/>
              </a:rPr>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696414599"/>
              </p:ext>
            </p:extLst>
          </p:nvPr>
        </p:nvGraphicFramePr>
        <p:xfrm>
          <a:off x="474491" y="1181616"/>
          <a:ext cx="11353332" cy="4501719"/>
        </p:xfrm>
        <a:graphic>
          <a:graphicData uri="http://schemas.openxmlformats.org/drawingml/2006/table">
            <a:tbl>
              <a:tblPr firstRow="1" bandRow="1">
                <a:tableStyleId>{5C22544A-7EE6-4342-B048-85BDC9FD1C3A}</a:tableStyleId>
              </a:tblPr>
              <a:tblGrid>
                <a:gridCol w="7832663">
                  <a:extLst>
                    <a:ext uri="{9D8B030D-6E8A-4147-A177-3AD203B41FA5}">
                      <a16:colId xmlns:a16="http://schemas.microsoft.com/office/drawing/2014/main" val="3322847139"/>
                    </a:ext>
                  </a:extLst>
                </a:gridCol>
                <a:gridCol w="1713532">
                  <a:extLst>
                    <a:ext uri="{9D8B030D-6E8A-4147-A177-3AD203B41FA5}">
                      <a16:colId xmlns:a16="http://schemas.microsoft.com/office/drawing/2014/main" val="3404180529"/>
                    </a:ext>
                  </a:extLst>
                </a:gridCol>
                <a:gridCol w="1807137">
                  <a:extLst>
                    <a:ext uri="{9D8B030D-6E8A-4147-A177-3AD203B41FA5}">
                      <a16:colId xmlns:a16="http://schemas.microsoft.com/office/drawing/2014/main" val="354127724"/>
                    </a:ext>
                  </a:extLst>
                </a:gridCol>
              </a:tblGrid>
              <a:tr h="349713">
                <a:tc>
                  <a:txBody>
                    <a:bodyPr/>
                    <a:lstStyle/>
                    <a:p>
                      <a:r>
                        <a:rPr lang="en-GB" dirty="0">
                          <a:latin typeface="Arial" panose="020B0604020202020204" pitchFamily="34" charset="0"/>
                        </a:rPr>
                        <a:t>Key issue</a:t>
                      </a:r>
                    </a:p>
                  </a:txBody>
                  <a:tcPr>
                    <a:solidFill>
                      <a:srgbClr val="00436C"/>
                    </a:solidFill>
                  </a:tcPr>
                </a:tc>
                <a:tc>
                  <a:txBody>
                    <a:bodyPr/>
                    <a:lstStyle/>
                    <a:p>
                      <a:pPr algn="ctr"/>
                      <a:r>
                        <a:rPr lang="en-GB" dirty="0">
                          <a:latin typeface="Arial" panose="020B0604020202020204" pitchFamily="34" charset="0"/>
                        </a:rPr>
                        <a:t>ICER impact</a:t>
                      </a:r>
                    </a:p>
                  </a:txBody>
                  <a:tcPr>
                    <a:solidFill>
                      <a:srgbClr val="00436C"/>
                    </a:solidFill>
                  </a:tcPr>
                </a:tc>
                <a:tc>
                  <a:txBody>
                    <a:bodyPr/>
                    <a:lstStyle/>
                    <a:p>
                      <a:pPr algn="ctr"/>
                      <a:r>
                        <a:rPr lang="en-GB" dirty="0">
                          <a:latin typeface="Arial" panose="020B0604020202020204" pitchFamily="34" charset="0"/>
                        </a:rPr>
                        <a:t>Slide</a:t>
                      </a:r>
                    </a:p>
                  </a:txBody>
                  <a:tcPr>
                    <a:solidFill>
                      <a:srgbClr val="00436C"/>
                    </a:solidFill>
                  </a:tcPr>
                </a:tc>
                <a:extLst>
                  <a:ext uri="{0D108BD9-81ED-4DB2-BD59-A6C34878D82A}">
                    <a16:rowId xmlns:a16="http://schemas.microsoft.com/office/drawing/2014/main" val="2647452487"/>
                  </a:ext>
                </a:extLst>
              </a:tr>
              <a:tr h="427547">
                <a:tc>
                  <a:txBody>
                    <a:bodyPr/>
                    <a:lstStyle/>
                    <a:p>
                      <a:r>
                        <a:rPr lang="en-GB" dirty="0">
                          <a:latin typeface="Arial" panose="020B0604020202020204" pitchFamily="34" charset="0"/>
                        </a:rPr>
                        <a:t>Positioning of rucaparib in the NHS: available comparators</a:t>
                      </a:r>
                    </a:p>
                  </a:txBody>
                  <a:tcPr anchor="ctr">
                    <a:solidFill>
                      <a:srgbClr val="CBCFD4"/>
                    </a:solidFill>
                  </a:tcPr>
                </a:tc>
                <a:tc>
                  <a:txBody>
                    <a:bodyPr/>
                    <a:lstStyle/>
                    <a:p>
                      <a:pPr algn="l"/>
                      <a:r>
                        <a:rPr lang="en-GB" dirty="0">
                          <a:latin typeface="Arial" panose="020B0604020202020204" pitchFamily="34" charset="0"/>
                        </a:rPr>
                        <a:t>Unknown</a:t>
                      </a:r>
                    </a:p>
                  </a:txBody>
                  <a:tcPr anchor="ctr">
                    <a:solidFill>
                      <a:srgbClr val="CBCFD4"/>
                    </a:solidFill>
                  </a:tcPr>
                </a:tc>
                <a:tc>
                  <a:txBody>
                    <a:bodyPr/>
                    <a:lstStyle/>
                    <a:p>
                      <a:pPr algn="ctr"/>
                      <a:r>
                        <a:rPr lang="en-GB" dirty="0">
                          <a:latin typeface="Arial" panose="020B0604020202020204" pitchFamily="34" charset="0"/>
                          <a:hlinkClick r:id="rId3" action="ppaction://hlinksldjump"/>
                        </a:rPr>
                        <a:t>10</a:t>
                      </a:r>
                      <a:endParaRPr lang="en-GB" dirty="0">
                        <a:latin typeface="Arial" panose="020B0604020202020204" pitchFamily="34" charset="0"/>
                      </a:endParaRPr>
                    </a:p>
                  </a:txBody>
                  <a:tcPr anchor="ctr">
                    <a:solidFill>
                      <a:srgbClr val="CBCFD4"/>
                    </a:solidFill>
                  </a:tcPr>
                </a:tc>
                <a:extLst>
                  <a:ext uri="{0D108BD9-81ED-4DB2-BD59-A6C34878D82A}">
                    <a16:rowId xmlns:a16="http://schemas.microsoft.com/office/drawing/2014/main" val="505680827"/>
                  </a:ext>
                </a:extLst>
              </a:tr>
              <a:tr h="427547">
                <a:tc>
                  <a:txBody>
                    <a:bodyPr/>
                    <a:lstStyle/>
                    <a:p>
                      <a:r>
                        <a:rPr lang="en-GB" dirty="0">
                          <a:latin typeface="Arial" panose="020B0604020202020204" pitchFamily="34" charset="0"/>
                        </a:rPr>
                        <a:t>Bevacizumab dose</a:t>
                      </a:r>
                    </a:p>
                  </a:txBody>
                  <a:tcPr anchor="ctr">
                    <a:lnB w="28575" cap="flat" cmpd="sng" algn="ctr">
                      <a:solidFill>
                        <a:schemeClr val="bg1"/>
                      </a:solidFill>
                      <a:prstDash val="solid"/>
                      <a:round/>
                      <a:headEnd type="none" w="med" len="med"/>
                      <a:tailEnd type="none" w="med" len="med"/>
                    </a:lnB>
                    <a:solidFill>
                      <a:srgbClr val="E7E9EB"/>
                    </a:solidFill>
                  </a:tcPr>
                </a:tc>
                <a:tc>
                  <a:txBody>
                    <a:bodyPr/>
                    <a:lstStyle/>
                    <a:p>
                      <a:pPr algn="l"/>
                      <a:r>
                        <a:rPr lang="en-GB" dirty="0">
                          <a:latin typeface="Arial" panose="020B0604020202020204" pitchFamily="34" charset="0"/>
                        </a:rPr>
                        <a:t>Large</a:t>
                      </a:r>
                    </a:p>
                  </a:txBody>
                  <a:tcPr anchor="ctr">
                    <a:lnB w="28575" cap="flat" cmpd="sng" algn="ctr">
                      <a:solidFill>
                        <a:schemeClr val="bg1"/>
                      </a:solidFill>
                      <a:prstDash val="solid"/>
                      <a:round/>
                      <a:headEnd type="none" w="med" len="med"/>
                      <a:tailEnd type="none" w="med" len="med"/>
                    </a:lnB>
                    <a:solidFill>
                      <a:srgbClr val="E7E9EB"/>
                    </a:solidFill>
                  </a:tcPr>
                </a:tc>
                <a:tc>
                  <a:txBody>
                    <a:bodyPr/>
                    <a:lstStyle/>
                    <a:p>
                      <a:pPr algn="ctr"/>
                      <a:r>
                        <a:rPr lang="en-GB" dirty="0">
                          <a:latin typeface="Arial" panose="020B0604020202020204" pitchFamily="34" charset="0"/>
                          <a:hlinkClick r:id="rId4" action="ppaction://hlinksldjump"/>
                        </a:rPr>
                        <a:t>11</a:t>
                      </a:r>
                      <a:endParaRPr lang="en-GB" dirty="0">
                        <a:latin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E7E9EB"/>
                    </a:solidFill>
                  </a:tcPr>
                </a:tc>
                <a:extLst>
                  <a:ext uri="{0D108BD9-81ED-4DB2-BD59-A6C34878D82A}">
                    <a16:rowId xmlns:a16="http://schemas.microsoft.com/office/drawing/2014/main" val="1903085225"/>
                  </a:ext>
                </a:extLst>
              </a:tr>
              <a:tr h="427547">
                <a:tc>
                  <a:txBody>
                    <a:bodyPr/>
                    <a:lstStyle/>
                    <a:p>
                      <a:r>
                        <a:rPr lang="en-GB" dirty="0">
                          <a:solidFill>
                            <a:schemeClr val="tx1"/>
                          </a:solidFill>
                          <a:latin typeface="Arial" panose="020B0604020202020204" pitchFamily="34" charset="0"/>
                        </a:rPr>
                        <a:t>Indirect treatment comparison overall survival results are uncertain</a:t>
                      </a:r>
                    </a:p>
                  </a:txBody>
                  <a:tcPr anchor="ctr">
                    <a:lnT w="28575" cap="flat" cmpd="sng" algn="ctr">
                      <a:solidFill>
                        <a:schemeClr val="bg1"/>
                      </a:solidFill>
                      <a:prstDash val="solid"/>
                      <a:round/>
                      <a:headEnd type="none" w="med" len="med"/>
                      <a:tailEnd type="none" w="med" len="med"/>
                    </a:lnT>
                    <a:solidFill>
                      <a:srgbClr val="CBCFD4"/>
                    </a:solidFill>
                  </a:tcPr>
                </a:tc>
                <a:tc>
                  <a:txBody>
                    <a:bodyPr/>
                    <a:lstStyle/>
                    <a:p>
                      <a:pPr algn="l"/>
                      <a:r>
                        <a:rPr lang="en-GB" dirty="0">
                          <a:latin typeface="Arial" panose="020B0604020202020204" pitchFamily="34" charset="0"/>
                        </a:rPr>
                        <a:t>Unknown</a:t>
                      </a:r>
                    </a:p>
                  </a:txBody>
                  <a:tcPr anchor="ctr">
                    <a:lnT w="28575" cap="flat" cmpd="sng" algn="ctr">
                      <a:solidFill>
                        <a:schemeClr val="bg1"/>
                      </a:solidFill>
                      <a:prstDash val="solid"/>
                      <a:round/>
                      <a:headEnd type="none" w="med" len="med"/>
                      <a:tailEnd type="none" w="med" len="med"/>
                    </a:lnT>
                    <a:solidFill>
                      <a:srgbClr val="CBCFD4"/>
                    </a:solidFill>
                  </a:tcPr>
                </a:tc>
                <a:tc>
                  <a:txBody>
                    <a:bodyPr/>
                    <a:lstStyle/>
                    <a:p>
                      <a:pPr algn="ctr"/>
                      <a:r>
                        <a:rPr lang="en-GB" dirty="0">
                          <a:latin typeface="Arial" panose="020B0604020202020204" pitchFamily="34" charset="0"/>
                          <a:hlinkClick r:id="rId5" action="ppaction://hlinksldjump"/>
                        </a:rPr>
                        <a:t>42</a:t>
                      </a:r>
                      <a:endParaRPr lang="en-GB" dirty="0">
                        <a:latin typeface="Arial" panose="020B0604020202020204" pitchFamily="34" charset="0"/>
                      </a:endParaRPr>
                    </a:p>
                  </a:txBody>
                  <a:tcPr anchor="ctr">
                    <a:lnT w="28575" cap="flat" cmpd="sng" algn="ctr">
                      <a:solidFill>
                        <a:schemeClr val="bg1"/>
                      </a:solidFill>
                      <a:prstDash val="solid"/>
                      <a:round/>
                      <a:headEnd type="none" w="med" len="med"/>
                      <a:tailEnd type="none" w="med" len="med"/>
                    </a:lnT>
                    <a:solidFill>
                      <a:srgbClr val="CBCFD4"/>
                    </a:solidFill>
                  </a:tcPr>
                </a:tc>
                <a:extLst>
                  <a:ext uri="{0D108BD9-81ED-4DB2-BD59-A6C34878D82A}">
                    <a16:rowId xmlns:a16="http://schemas.microsoft.com/office/drawing/2014/main" val="4079267917"/>
                  </a:ext>
                </a:extLst>
              </a:tr>
              <a:tr h="427547">
                <a:tc>
                  <a:txBody>
                    <a:bodyPr/>
                    <a:lstStyle/>
                    <a:p>
                      <a:r>
                        <a:rPr lang="en-GB" dirty="0">
                          <a:latin typeface="Arial" panose="020B0604020202020204" pitchFamily="34" charset="0"/>
                        </a:rPr>
                        <a:t>Modelling survival: company assumption of long-term survivorship</a:t>
                      </a:r>
                    </a:p>
                  </a:txBody>
                  <a:tcPr anchor="ctr">
                    <a:solidFill>
                      <a:srgbClr val="E7E9EB"/>
                    </a:solidFill>
                  </a:tcPr>
                </a:tc>
                <a:tc>
                  <a:txBody>
                    <a:bodyPr/>
                    <a:lstStyle/>
                    <a:p>
                      <a:pPr algn="l"/>
                      <a:r>
                        <a:rPr lang="en-GB" dirty="0">
                          <a:latin typeface="Arial" panose="020B0604020202020204" pitchFamily="34" charset="0"/>
                        </a:rPr>
                        <a:t>Large</a:t>
                      </a:r>
                    </a:p>
                  </a:txBody>
                  <a:tcPr anchor="ctr">
                    <a:solidFill>
                      <a:srgbClr val="E7E9EB"/>
                    </a:solidFill>
                  </a:tcPr>
                </a:tc>
                <a:tc>
                  <a:txBody>
                    <a:bodyPr/>
                    <a:lstStyle/>
                    <a:p>
                      <a:pPr algn="ctr"/>
                      <a:r>
                        <a:rPr lang="en-GB" dirty="0">
                          <a:latin typeface="Arial" panose="020B0604020202020204" pitchFamily="34" charset="0"/>
                          <a:hlinkClick r:id="rId6" action="ppaction://hlinksldjump"/>
                        </a:rPr>
                        <a:t>17</a:t>
                      </a:r>
                      <a:endParaRPr lang="en-GB" dirty="0">
                        <a:latin typeface="Arial" panose="020B0604020202020204" pitchFamily="34" charset="0"/>
                      </a:endParaRPr>
                    </a:p>
                  </a:txBody>
                  <a:tcPr anchor="ctr">
                    <a:solidFill>
                      <a:srgbClr val="E7E9EB"/>
                    </a:solidFill>
                  </a:tcPr>
                </a:tc>
                <a:extLst>
                  <a:ext uri="{0D108BD9-81ED-4DB2-BD59-A6C34878D82A}">
                    <a16:rowId xmlns:a16="http://schemas.microsoft.com/office/drawing/2014/main" val="710463053"/>
                  </a:ext>
                </a:extLst>
              </a:tr>
              <a:tr h="503050">
                <a:tc>
                  <a:txBody>
                    <a:bodyPr/>
                    <a:lstStyle/>
                    <a:p>
                      <a:r>
                        <a:rPr lang="en-GB" dirty="0">
                          <a:latin typeface="Arial" panose="020B0604020202020204" pitchFamily="34" charset="0"/>
                        </a:rPr>
                        <a:t>Modelling survival: relationship between PFS, PFS2 and OS</a:t>
                      </a:r>
                    </a:p>
                  </a:txBody>
                  <a:tcPr anchor="ctr">
                    <a:solidFill>
                      <a:srgbClr val="CBCFD4"/>
                    </a:solidFill>
                  </a:tcPr>
                </a:tc>
                <a:tc>
                  <a:txBody>
                    <a:bodyPr/>
                    <a:lstStyle/>
                    <a:p>
                      <a:pPr algn="l"/>
                      <a:r>
                        <a:rPr lang="en-GB" dirty="0">
                          <a:latin typeface="Arial" panose="020B0604020202020204" pitchFamily="34" charset="0"/>
                        </a:rPr>
                        <a:t>Large</a:t>
                      </a:r>
                    </a:p>
                  </a:txBody>
                  <a:tcPr anchor="ctr">
                    <a:solidFill>
                      <a:srgbClr val="CBCFD4"/>
                    </a:solidFill>
                  </a:tcPr>
                </a:tc>
                <a:tc>
                  <a:txBody>
                    <a:bodyPr/>
                    <a:lstStyle/>
                    <a:p>
                      <a:pPr algn="ctr"/>
                      <a:r>
                        <a:rPr lang="en-GB" dirty="0">
                          <a:latin typeface="Arial" panose="020B0604020202020204" pitchFamily="34" charset="0"/>
                          <a:hlinkClick r:id="rId7" action="ppaction://hlinksldjump"/>
                        </a:rPr>
                        <a:t>18</a:t>
                      </a:r>
                      <a:endParaRPr lang="en-GB" dirty="0">
                        <a:latin typeface="Arial" panose="020B0604020202020204" pitchFamily="34" charset="0"/>
                      </a:endParaRPr>
                    </a:p>
                  </a:txBody>
                  <a:tcPr anchor="ctr">
                    <a:solidFill>
                      <a:srgbClr val="CBCFD4"/>
                    </a:solidFill>
                  </a:tcPr>
                </a:tc>
                <a:extLst>
                  <a:ext uri="{0D108BD9-81ED-4DB2-BD59-A6C34878D82A}">
                    <a16:rowId xmlns:a16="http://schemas.microsoft.com/office/drawing/2014/main" val="1454359923"/>
                  </a:ext>
                </a:extLst>
              </a:tr>
              <a:tr h="339328">
                <a:tc>
                  <a:txBody>
                    <a:bodyPr/>
                    <a:lstStyle/>
                    <a:p>
                      <a:r>
                        <a:rPr lang="en-GB" dirty="0">
                          <a:latin typeface="Arial" panose="020B0604020202020204" pitchFamily="34" charset="0"/>
                        </a:rPr>
                        <a:t>Modelling survival: mortality hazards for people treated with rucaparib and olaparib + bevacizumab</a:t>
                      </a:r>
                    </a:p>
                  </a:txBody>
                  <a:tcPr anchor="ct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Small</a:t>
                      </a:r>
                    </a:p>
                  </a:txBody>
                  <a:tcPr anchor="ctr">
                    <a:solidFill>
                      <a:srgbClr val="E7E9EB"/>
                    </a:solidFill>
                  </a:tcPr>
                </a:tc>
                <a:tc>
                  <a:txBody>
                    <a:bodyPr/>
                    <a:lstStyle/>
                    <a:p>
                      <a:pPr algn="ctr"/>
                      <a:r>
                        <a:rPr lang="en-GB" dirty="0">
                          <a:latin typeface="Arial" panose="020B0604020202020204" pitchFamily="34" charset="0"/>
                          <a:hlinkClick r:id="rId8" action="ppaction://hlinksldjump"/>
                        </a:rPr>
                        <a:t>21</a:t>
                      </a:r>
                      <a:endParaRPr lang="en-GB" dirty="0">
                        <a:latin typeface="Arial" panose="020B0604020202020204" pitchFamily="34" charset="0"/>
                      </a:endParaRPr>
                    </a:p>
                  </a:txBody>
                  <a:tcPr anchor="ctr">
                    <a:solidFill>
                      <a:srgbClr val="E7E9EB"/>
                    </a:solidFill>
                  </a:tcPr>
                </a:tc>
                <a:extLst>
                  <a:ext uri="{0D108BD9-81ED-4DB2-BD59-A6C34878D82A}">
                    <a16:rowId xmlns:a16="http://schemas.microsoft.com/office/drawing/2014/main" val="1907513868"/>
                  </a:ext>
                </a:extLst>
              </a:tr>
              <a:tr h="427547">
                <a:tc>
                  <a:txBody>
                    <a:bodyPr/>
                    <a:lstStyle/>
                    <a:p>
                      <a:r>
                        <a:rPr lang="en-GB" dirty="0">
                          <a:latin typeface="Arial" panose="020B0604020202020204" pitchFamily="34" charset="0"/>
                        </a:rPr>
                        <a:t>Bevacizumab induction costs: include or exclude from maintenance costs</a:t>
                      </a:r>
                    </a:p>
                  </a:txBody>
                  <a:tcPr anchor="ctr">
                    <a:solidFill>
                      <a:srgbClr val="CBCFD4"/>
                    </a:solidFill>
                  </a:tcPr>
                </a:tc>
                <a:tc>
                  <a:txBody>
                    <a:bodyPr/>
                    <a:lstStyle/>
                    <a:p>
                      <a:pPr algn="l"/>
                      <a:r>
                        <a:rPr lang="en-GB" dirty="0">
                          <a:latin typeface="Arial" panose="020B0604020202020204" pitchFamily="34" charset="0"/>
                        </a:rPr>
                        <a:t>Large</a:t>
                      </a:r>
                    </a:p>
                  </a:txBody>
                  <a:tcPr anchor="ctr">
                    <a:solidFill>
                      <a:srgbClr val="CBCFD4"/>
                    </a:solidFill>
                  </a:tcPr>
                </a:tc>
                <a:tc>
                  <a:txBody>
                    <a:bodyPr/>
                    <a:lstStyle/>
                    <a:p>
                      <a:pPr algn="ctr"/>
                      <a:r>
                        <a:rPr lang="en-GB" dirty="0">
                          <a:latin typeface="Arial" panose="020B0604020202020204" pitchFamily="34" charset="0"/>
                          <a:hlinkClick r:id="rId9" action="ppaction://hlinksldjump"/>
                        </a:rPr>
                        <a:t>22</a:t>
                      </a:r>
                      <a:endParaRPr lang="en-GB" dirty="0">
                        <a:latin typeface="Arial" panose="020B0604020202020204" pitchFamily="34" charset="0"/>
                      </a:endParaRPr>
                    </a:p>
                  </a:txBody>
                  <a:tcPr anchor="ctr">
                    <a:solidFill>
                      <a:srgbClr val="CBCFD4"/>
                    </a:solidFill>
                  </a:tcPr>
                </a:tc>
                <a:extLst>
                  <a:ext uri="{0D108BD9-81ED-4DB2-BD59-A6C34878D82A}">
                    <a16:rowId xmlns:a16="http://schemas.microsoft.com/office/drawing/2014/main" val="1954831981"/>
                  </a:ext>
                </a:extLst>
              </a:tr>
              <a:tr h="427547">
                <a:tc>
                  <a:txBody>
                    <a:bodyPr/>
                    <a:lstStyle/>
                    <a:p>
                      <a:r>
                        <a:rPr lang="en-GB" dirty="0">
                          <a:latin typeface="Arial" panose="020B0604020202020204" pitchFamily="34" charset="0"/>
                        </a:rPr>
                        <a:t>Relative dose intensity: most appropriate method for all treatments</a:t>
                      </a:r>
                    </a:p>
                  </a:txBody>
                  <a:tcPr anchor="ctr">
                    <a:solidFill>
                      <a:srgbClr val="CBCFD4"/>
                    </a:solidFill>
                  </a:tcPr>
                </a:tc>
                <a:tc>
                  <a:txBody>
                    <a:bodyPr/>
                    <a:lstStyle/>
                    <a:p>
                      <a:pPr algn="l"/>
                      <a:r>
                        <a:rPr lang="en-GB" dirty="0">
                          <a:latin typeface="Arial" panose="020B0604020202020204" pitchFamily="34" charset="0"/>
                        </a:rPr>
                        <a:t>Large</a:t>
                      </a:r>
                    </a:p>
                  </a:txBody>
                  <a:tcPr anchor="ctr">
                    <a:solidFill>
                      <a:srgbClr val="CBCFD4"/>
                    </a:solidFill>
                  </a:tcPr>
                </a:tc>
                <a:tc>
                  <a:txBody>
                    <a:bodyPr/>
                    <a:lstStyle/>
                    <a:p>
                      <a:pPr algn="ctr"/>
                      <a:r>
                        <a:rPr lang="en-GB" dirty="0">
                          <a:latin typeface="Arial" panose="020B0604020202020204" pitchFamily="34" charset="0"/>
                          <a:hlinkClick r:id="rId10" action="ppaction://hlinksldjump"/>
                        </a:rPr>
                        <a:t>23</a:t>
                      </a:r>
                      <a:endParaRPr lang="en-GB" dirty="0">
                        <a:latin typeface="Arial" panose="020B0604020202020204" pitchFamily="34" charset="0"/>
                      </a:endParaRPr>
                    </a:p>
                  </a:txBody>
                  <a:tcPr anchor="ctr">
                    <a:solidFill>
                      <a:srgbClr val="CBCFD4"/>
                    </a:solidFill>
                  </a:tcPr>
                </a:tc>
                <a:extLst>
                  <a:ext uri="{0D108BD9-81ED-4DB2-BD59-A6C34878D82A}">
                    <a16:rowId xmlns:a16="http://schemas.microsoft.com/office/drawing/2014/main" val="3252160011"/>
                  </a:ext>
                </a:extLst>
              </a:tr>
              <a:tr h="427547">
                <a:tc>
                  <a:txBody>
                    <a:bodyPr/>
                    <a:lstStyle/>
                    <a:p>
                      <a:r>
                        <a:rPr lang="en-GB" dirty="0">
                          <a:latin typeface="Arial" panose="020B0604020202020204" pitchFamily="34" charset="0"/>
                        </a:rPr>
                        <a:t>Utility values: subgroup versus ITT values</a:t>
                      </a:r>
                    </a:p>
                  </a:txBody>
                  <a:tcPr anchor="ctr">
                    <a:solidFill>
                      <a:srgbClr val="CBCFD4"/>
                    </a:solidFill>
                  </a:tcPr>
                </a:tc>
                <a:tc>
                  <a:txBody>
                    <a:bodyPr/>
                    <a:lstStyle/>
                    <a:p>
                      <a:pPr algn="l"/>
                      <a:r>
                        <a:rPr lang="en-GB" dirty="0">
                          <a:latin typeface="Arial" panose="020B0604020202020204" pitchFamily="34" charset="0"/>
                        </a:rPr>
                        <a:t>Small</a:t>
                      </a:r>
                    </a:p>
                  </a:txBody>
                  <a:tcPr anchor="ctr">
                    <a:solidFill>
                      <a:srgbClr val="CBCFD4"/>
                    </a:solidFill>
                  </a:tcPr>
                </a:tc>
                <a:tc>
                  <a:txBody>
                    <a:bodyPr/>
                    <a:lstStyle/>
                    <a:p>
                      <a:pPr algn="ctr"/>
                      <a:r>
                        <a:rPr lang="en-GB" dirty="0">
                          <a:latin typeface="Arial" panose="020B0604020202020204" pitchFamily="34" charset="0"/>
                          <a:hlinkClick r:id="rId11" action="ppaction://hlinksldjump"/>
                        </a:rPr>
                        <a:t>24</a:t>
                      </a:r>
                      <a:endParaRPr lang="en-GB" dirty="0">
                        <a:latin typeface="Arial" panose="020B0604020202020204" pitchFamily="34" charset="0"/>
                      </a:endParaRPr>
                    </a:p>
                  </a:txBody>
                  <a:tcPr anchor="ctr">
                    <a:solidFill>
                      <a:srgbClr val="CBCFD4"/>
                    </a:solidFill>
                  </a:tcPr>
                </a:tc>
                <a:extLst>
                  <a:ext uri="{0D108BD9-81ED-4DB2-BD59-A6C34878D82A}">
                    <a16:rowId xmlns:a16="http://schemas.microsoft.com/office/drawing/2014/main" val="1168808451"/>
                  </a:ext>
                </a:extLst>
              </a:tr>
            </a:tbl>
          </a:graphicData>
        </a:graphic>
      </p:graphicFrame>
      <p:pic>
        <p:nvPicPr>
          <p:cNvPr id="7" name="Picture 6">
            <a:extLst>
              <a:ext uri="{FF2B5EF4-FFF2-40B4-BE49-F238E27FC236}">
                <a16:creationId xmlns:a16="http://schemas.microsoft.com/office/drawing/2014/main" id="{EDD30157-E072-F268-7253-A22F7D2F01B6}"/>
              </a:ext>
              <a:ext uri="{C183D7F6-B498-43B3-948B-1728B52AA6E4}">
                <adec:decorative xmlns:adec="http://schemas.microsoft.com/office/drawing/2017/decorative" val="1"/>
              </a:ext>
            </a:extLst>
          </p:cNvPr>
          <p:cNvPicPr>
            <a:picLocks/>
          </p:cNvPicPr>
          <p:nvPr/>
        </p:nvPicPr>
        <p:blipFill rotWithShape="1">
          <a:blip r:embed="rId12"/>
          <a:srcRect l="15651" t="4371" r="14330" b="4307"/>
          <a:stretch/>
        </p:blipFill>
        <p:spPr>
          <a:xfrm>
            <a:off x="9533117" y="3902129"/>
            <a:ext cx="396000" cy="396000"/>
          </a:xfrm>
          <a:prstGeom prst="rect">
            <a:avLst/>
          </a:prstGeom>
        </p:spPr>
      </p:pic>
      <p:pic>
        <p:nvPicPr>
          <p:cNvPr id="2" name="Picture 1">
            <a:extLst>
              <a:ext uri="{FF2B5EF4-FFF2-40B4-BE49-F238E27FC236}">
                <a16:creationId xmlns:a16="http://schemas.microsoft.com/office/drawing/2014/main" id="{12EED064-7D44-BAA5-171A-8EEAB4273007}"/>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9533117" y="2013908"/>
            <a:ext cx="396000" cy="396000"/>
          </a:xfrm>
          <a:prstGeom prst="rect">
            <a:avLst/>
          </a:prstGeom>
        </p:spPr>
      </p:pic>
      <p:sp>
        <p:nvSpPr>
          <p:cNvPr id="18" name="Text Placeholder 17">
            <a:extLst>
              <a:ext uri="{FF2B5EF4-FFF2-40B4-BE49-F238E27FC236}">
                <a16:creationId xmlns:a16="http://schemas.microsoft.com/office/drawing/2014/main" id="{47218FB1-626F-4605-11BB-5A48AAA12B70}"/>
              </a:ext>
            </a:extLst>
          </p:cNvPr>
          <p:cNvSpPr>
            <a:spLocks noGrp="1"/>
          </p:cNvSpPr>
          <p:nvPr>
            <p:ph type="body" sz="quarter" idx="13"/>
          </p:nvPr>
        </p:nvSpPr>
        <p:spPr>
          <a:xfrm>
            <a:off x="1871663" y="6292960"/>
            <a:ext cx="9086850" cy="365125"/>
          </a:xfrm>
        </p:spPr>
        <p:txBody>
          <a:bodyPr>
            <a:noAutofit/>
          </a:bodyPr>
          <a:lstStyle/>
          <a:p>
            <a:r>
              <a:rPr lang="en-GB" dirty="0"/>
              <a:t>Abbreviations: ICER, incremental cost effectiveness ratio; ITT, intention to treat; OS, overall survival; PFS, progression-free survival; PFS2, progression-free survival 2</a:t>
            </a:r>
          </a:p>
        </p:txBody>
      </p:sp>
      <p:pic>
        <p:nvPicPr>
          <p:cNvPr id="21" name="Picture 20">
            <a:extLst>
              <a:ext uri="{FF2B5EF4-FFF2-40B4-BE49-F238E27FC236}">
                <a16:creationId xmlns:a16="http://schemas.microsoft.com/office/drawing/2014/main" id="{E1BF5442-D15D-34CB-6340-2964F39C4E37}"/>
              </a:ext>
              <a:ext uri="{C183D7F6-B498-43B3-948B-1728B52AA6E4}">
                <adec:decorative xmlns:adec="http://schemas.microsoft.com/office/drawing/2017/decorative" val="1"/>
              </a:ext>
            </a:extLst>
          </p:cNvPr>
          <p:cNvPicPr>
            <a:picLocks/>
          </p:cNvPicPr>
          <p:nvPr/>
        </p:nvPicPr>
        <p:blipFill rotWithShape="1">
          <a:blip r:embed="rId14"/>
          <a:srcRect l="16268" t="3813" r="14723" b="4056"/>
          <a:stretch/>
        </p:blipFill>
        <p:spPr>
          <a:xfrm>
            <a:off x="9538343" y="2451691"/>
            <a:ext cx="396000" cy="396001"/>
          </a:xfrm>
          <a:prstGeom prst="rect">
            <a:avLst/>
          </a:prstGeom>
        </p:spPr>
      </p:pic>
      <p:pic>
        <p:nvPicPr>
          <p:cNvPr id="22" name="Picture 21">
            <a:extLst>
              <a:ext uri="{FF2B5EF4-FFF2-40B4-BE49-F238E27FC236}">
                <a16:creationId xmlns:a16="http://schemas.microsoft.com/office/drawing/2014/main" id="{A736641C-1B42-C2A7-3FE0-E79468C883D8}"/>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9538343" y="3334287"/>
            <a:ext cx="396000" cy="396000"/>
          </a:xfrm>
          <a:prstGeom prst="rect">
            <a:avLst/>
          </a:prstGeom>
        </p:spPr>
      </p:pic>
      <p:pic>
        <p:nvPicPr>
          <p:cNvPr id="23" name="Picture 22">
            <a:extLst>
              <a:ext uri="{FF2B5EF4-FFF2-40B4-BE49-F238E27FC236}">
                <a16:creationId xmlns:a16="http://schemas.microsoft.com/office/drawing/2014/main" id="{3C5C0114-E7CA-BFE0-060B-F7BEDC820E47}"/>
              </a:ext>
              <a:ext uri="{C183D7F6-B498-43B3-948B-1728B52AA6E4}">
                <adec:decorative xmlns:adec="http://schemas.microsoft.com/office/drawing/2017/decorative" val="1"/>
              </a:ext>
            </a:extLst>
          </p:cNvPr>
          <p:cNvPicPr>
            <a:picLocks/>
          </p:cNvPicPr>
          <p:nvPr/>
        </p:nvPicPr>
        <p:blipFill rotWithShape="1">
          <a:blip r:embed="rId12"/>
          <a:srcRect l="15651" t="4371" r="14330" b="4307"/>
          <a:stretch/>
        </p:blipFill>
        <p:spPr>
          <a:xfrm>
            <a:off x="9539833" y="5266443"/>
            <a:ext cx="396000" cy="396000"/>
          </a:xfrm>
          <a:prstGeom prst="rect">
            <a:avLst/>
          </a:prstGeom>
        </p:spPr>
      </p:pic>
      <p:pic>
        <p:nvPicPr>
          <p:cNvPr id="3" name="Picture 2">
            <a:extLst>
              <a:ext uri="{FF2B5EF4-FFF2-40B4-BE49-F238E27FC236}">
                <a16:creationId xmlns:a16="http://schemas.microsoft.com/office/drawing/2014/main" id="{574C0F99-C1F0-8924-6E72-31BE9CA3044A}"/>
              </a:ext>
              <a:ext uri="{C183D7F6-B498-43B3-948B-1728B52AA6E4}">
                <adec:decorative xmlns:adec="http://schemas.microsoft.com/office/drawing/2017/decorative" val="1"/>
              </a:ext>
            </a:extLst>
          </p:cNvPr>
          <p:cNvPicPr>
            <a:picLocks/>
          </p:cNvPicPr>
          <p:nvPr/>
        </p:nvPicPr>
        <p:blipFill rotWithShape="1">
          <a:blip r:embed="rId14"/>
          <a:srcRect l="16268" t="3813" r="14723" b="4056"/>
          <a:stretch/>
        </p:blipFill>
        <p:spPr>
          <a:xfrm>
            <a:off x="9533117" y="1545798"/>
            <a:ext cx="396000" cy="396001"/>
          </a:xfrm>
          <a:prstGeom prst="rect">
            <a:avLst/>
          </a:prstGeom>
        </p:spPr>
      </p:pic>
      <p:pic>
        <p:nvPicPr>
          <p:cNvPr id="4" name="Picture 3">
            <a:extLst>
              <a:ext uri="{FF2B5EF4-FFF2-40B4-BE49-F238E27FC236}">
                <a16:creationId xmlns:a16="http://schemas.microsoft.com/office/drawing/2014/main" id="{04F4D90A-FB9B-A592-EA44-327D02D7A662}"/>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9538343" y="4431147"/>
            <a:ext cx="396000" cy="396000"/>
          </a:xfrm>
          <a:prstGeom prst="rect">
            <a:avLst/>
          </a:prstGeom>
        </p:spPr>
      </p:pic>
      <p:pic>
        <p:nvPicPr>
          <p:cNvPr id="5" name="Picture 4">
            <a:extLst>
              <a:ext uri="{FF2B5EF4-FFF2-40B4-BE49-F238E27FC236}">
                <a16:creationId xmlns:a16="http://schemas.microsoft.com/office/drawing/2014/main" id="{036AF815-448A-C0E7-217C-41C811090D89}"/>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9533117" y="2852366"/>
            <a:ext cx="396000" cy="396000"/>
          </a:xfrm>
          <a:prstGeom prst="rect">
            <a:avLst/>
          </a:prstGeom>
        </p:spPr>
      </p:pic>
      <p:pic>
        <p:nvPicPr>
          <p:cNvPr id="8" name="Picture 7">
            <a:extLst>
              <a:ext uri="{FF2B5EF4-FFF2-40B4-BE49-F238E27FC236}">
                <a16:creationId xmlns:a16="http://schemas.microsoft.com/office/drawing/2014/main" id="{EED5D118-90E8-FC26-B202-022DCB940FB9}"/>
              </a:ext>
              <a:ext uri="{C183D7F6-B498-43B3-948B-1728B52AA6E4}">
                <adec:decorative xmlns:adec="http://schemas.microsoft.com/office/drawing/2017/decorative" val="1"/>
              </a:ext>
            </a:extLst>
          </p:cNvPr>
          <p:cNvPicPr>
            <a:picLocks noChangeAspect="1"/>
          </p:cNvPicPr>
          <p:nvPr/>
        </p:nvPicPr>
        <p:blipFill rotWithShape="1">
          <a:blip r:embed="rId13"/>
          <a:srcRect l="16406" t="4575" r="14821" b="4613"/>
          <a:stretch/>
        </p:blipFill>
        <p:spPr>
          <a:xfrm>
            <a:off x="9539833" y="4849552"/>
            <a:ext cx="396000" cy="396000"/>
          </a:xfrm>
          <a:prstGeom prst="rect">
            <a:avLst/>
          </a:prstGeom>
        </p:spPr>
      </p:pic>
    </p:spTree>
    <p:extLst>
      <p:ext uri="{BB962C8B-B14F-4D97-AF65-F5344CB8AC3E}">
        <p14:creationId xmlns:p14="http://schemas.microsoft.com/office/powerpoint/2010/main" val="15855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fontScale="90000"/>
          </a:bodyPr>
          <a:lstStyle/>
          <a:p>
            <a:r>
              <a:rPr lang="en-GB" dirty="0">
                <a:latin typeface="Arial" panose="020B0604020202020204" pitchFamily="34" charset="0"/>
                <a:cs typeface="Arial" panose="020B0604020202020204" pitchFamily="34" charset="0"/>
              </a:rPr>
              <a:t>Rucaparib for maintenance treatment for advanced ovarian, fallopian tube and peritoneal cancer after response to first-line platinum-based chemotherapy</a:t>
            </a:r>
            <a:endParaRPr lang="en-GB" dirty="0"/>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dirty="0">
                <a:solidFill>
                  <a:srgbClr val="FF40FF"/>
                </a:solidFill>
              </a:rPr>
              <a:t> </a:t>
            </a:r>
            <a:r>
              <a:rPr lang="en-GB" sz="6000" b="1" dirty="0"/>
              <a:t>Supplementary appendix</a:t>
            </a:r>
          </a:p>
          <a:p>
            <a:endParaRPr lang="en-GB" sz="2800" dirty="0"/>
          </a:p>
        </p:txBody>
      </p:sp>
    </p:spTree>
    <p:extLst>
      <p:ext uri="{BB962C8B-B14F-4D97-AF65-F5344CB8AC3E}">
        <p14:creationId xmlns:p14="http://schemas.microsoft.com/office/powerpoint/2010/main" val="72644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dirty="0"/>
              <a:t>Maintenance treatment options by genomic status</a:t>
            </a:r>
          </a:p>
        </p:txBody>
      </p:sp>
      <p:sp>
        <p:nvSpPr>
          <p:cNvPr id="59" name="Text Placeholder 7">
            <a:extLst>
              <a:ext uri="{FF2B5EF4-FFF2-40B4-BE49-F238E27FC236}">
                <a16:creationId xmlns:a16="http://schemas.microsoft.com/office/drawing/2014/main" id="{EFC6EAB2-EB87-15C6-5D67-3CD7B59E7630}"/>
              </a:ext>
            </a:extLst>
          </p:cNvPr>
          <p:cNvSpPr txBox="1">
            <a:spLocks/>
          </p:cNvSpPr>
          <p:nvPr/>
        </p:nvSpPr>
        <p:spPr>
          <a:xfrm>
            <a:off x="466724" y="700877"/>
            <a:ext cx="11258552"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Company states there is considerable unmet need among non-</a:t>
            </a:r>
            <a:r>
              <a:rPr lang="en-GB" dirty="0" err="1"/>
              <a:t>tBRCA</a:t>
            </a:r>
            <a:r>
              <a:rPr lang="en-GB" dirty="0"/>
              <a:t> populations </a:t>
            </a:r>
          </a:p>
        </p:txBody>
      </p:sp>
      <p:graphicFrame>
        <p:nvGraphicFramePr>
          <p:cNvPr id="5" name="Table 4">
            <a:extLst>
              <a:ext uri="{FF2B5EF4-FFF2-40B4-BE49-F238E27FC236}">
                <a16:creationId xmlns:a16="http://schemas.microsoft.com/office/drawing/2014/main" id="{537C1023-8FA5-BBC6-DFD5-9D9B876C7B00}"/>
              </a:ext>
            </a:extLst>
          </p:cNvPr>
          <p:cNvGraphicFramePr>
            <a:graphicFrameLocks noGrp="1"/>
          </p:cNvGraphicFramePr>
          <p:nvPr>
            <p:extLst>
              <p:ext uri="{D42A27DB-BD31-4B8C-83A1-F6EECF244321}">
                <p14:modId xmlns:p14="http://schemas.microsoft.com/office/powerpoint/2010/main" val="3351176564"/>
              </p:ext>
            </p:extLst>
          </p:nvPr>
        </p:nvGraphicFramePr>
        <p:xfrm>
          <a:off x="1558694" y="1143876"/>
          <a:ext cx="9086848" cy="5029200"/>
        </p:xfrm>
        <a:graphic>
          <a:graphicData uri="http://schemas.openxmlformats.org/drawingml/2006/table">
            <a:tbl>
              <a:tblPr firstRow="1" bandRow="1">
                <a:tableStyleId>{5C22544A-7EE6-4342-B048-85BDC9FD1C3A}</a:tableStyleId>
              </a:tblPr>
              <a:tblGrid>
                <a:gridCol w="2073154">
                  <a:extLst>
                    <a:ext uri="{9D8B030D-6E8A-4147-A177-3AD203B41FA5}">
                      <a16:colId xmlns:a16="http://schemas.microsoft.com/office/drawing/2014/main" val="1966359284"/>
                    </a:ext>
                  </a:extLst>
                </a:gridCol>
                <a:gridCol w="2644338">
                  <a:extLst>
                    <a:ext uri="{9D8B030D-6E8A-4147-A177-3AD203B41FA5}">
                      <a16:colId xmlns:a16="http://schemas.microsoft.com/office/drawing/2014/main" val="2981549681"/>
                    </a:ext>
                  </a:extLst>
                </a:gridCol>
                <a:gridCol w="4369356">
                  <a:extLst>
                    <a:ext uri="{9D8B030D-6E8A-4147-A177-3AD203B41FA5}">
                      <a16:colId xmlns:a16="http://schemas.microsoft.com/office/drawing/2014/main" val="2233053462"/>
                    </a:ext>
                  </a:extLst>
                </a:gridCol>
              </a:tblGrid>
              <a:tr h="423802">
                <a:tc>
                  <a:txBody>
                    <a:bodyPr/>
                    <a:lstStyle/>
                    <a:p>
                      <a:r>
                        <a:rPr lang="en-GB" sz="1600" dirty="0"/>
                        <a:t>Subgroup</a:t>
                      </a:r>
                    </a:p>
                  </a:txBody>
                  <a:tcPr marL="45720" marR="45720"/>
                </a:tc>
                <a:tc>
                  <a:txBody>
                    <a:bodyPr/>
                    <a:lstStyle/>
                    <a:p>
                      <a:r>
                        <a:rPr lang="en-GB" sz="1600" dirty="0"/>
                        <a:t>Did induction treatment </a:t>
                      </a:r>
                      <a:r>
                        <a:rPr lang="en-GB" sz="1600" u="sng" dirty="0"/>
                        <a:t>include bevacizumab</a:t>
                      </a:r>
                      <a:r>
                        <a:rPr lang="en-GB" sz="1600" dirty="0"/>
                        <a:t>?</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Maintenance </a:t>
                      </a:r>
                      <a:r>
                        <a:rPr lang="en-GB" sz="1600" dirty="0"/>
                        <a:t>treatment</a:t>
                      </a:r>
                    </a:p>
                  </a:txBody>
                  <a:tcPr marL="45720" marR="45720"/>
                </a:tc>
                <a:extLst>
                  <a:ext uri="{0D108BD9-81ED-4DB2-BD59-A6C34878D82A}">
                    <a16:rowId xmlns:a16="http://schemas.microsoft.com/office/drawing/2014/main" val="3721253117"/>
                  </a:ext>
                </a:extLst>
              </a:tr>
              <a:tr h="602245">
                <a:tc rowSpan="2">
                  <a:txBody>
                    <a:bodyPr/>
                    <a:lstStyle/>
                    <a:p>
                      <a:r>
                        <a:rPr lang="en-GB" sz="1600" dirty="0" err="1"/>
                        <a:t>tBRCA</a:t>
                      </a:r>
                      <a:endParaRPr lang="en-GB" sz="1600" dirty="0"/>
                    </a:p>
                  </a:txBody>
                  <a:tcPr marL="45720" marR="45720"/>
                </a:tc>
                <a:tc>
                  <a:txBody>
                    <a:bodyPr/>
                    <a:lstStyle/>
                    <a:p>
                      <a:r>
                        <a:rPr lang="en-GB" sz="1600" dirty="0"/>
                        <a:t>Yes</a:t>
                      </a:r>
                    </a:p>
                  </a:txBody>
                  <a:tcPr marL="45720" marR="45720"/>
                </a:tc>
                <a:tc>
                  <a:txBody>
                    <a:bodyPr/>
                    <a:lstStyle/>
                    <a:p>
                      <a:pPr marL="285750" indent="-285750">
                        <a:buFont typeface="Arial" panose="020B0604020202020204" pitchFamily="34" charset="0"/>
                        <a:buChar char="•"/>
                      </a:pPr>
                      <a:r>
                        <a:rPr lang="en-GB" sz="1600" dirty="0" err="1"/>
                        <a:t>Olaparib+bevacizumab</a:t>
                      </a:r>
                      <a:r>
                        <a:rPr lang="en-GB" sz="1600" dirty="0"/>
                        <a:t> (TA946)</a:t>
                      </a:r>
                    </a:p>
                    <a:p>
                      <a:pPr marL="285750" indent="-285750">
                        <a:buFont typeface="Arial" panose="020B0604020202020204" pitchFamily="34" charset="0"/>
                        <a:buChar char="•"/>
                      </a:pPr>
                      <a:r>
                        <a:rPr lang="en-GB" sz="1600" dirty="0"/>
                        <a:t>Bevacizumab monotherapy</a:t>
                      </a:r>
                    </a:p>
                    <a:p>
                      <a:pPr marL="285750" indent="-285750">
                        <a:buFont typeface="Arial" panose="020B0604020202020204" pitchFamily="34" charset="0"/>
                        <a:buChar char="•"/>
                      </a:pPr>
                      <a:r>
                        <a:rPr lang="en-GB" sz="1600" dirty="0"/>
                        <a:t>Niraparib (TA673)</a:t>
                      </a:r>
                    </a:p>
                  </a:txBody>
                  <a:tcPr marL="45720" marR="45720"/>
                </a:tc>
                <a:extLst>
                  <a:ext uri="{0D108BD9-81ED-4DB2-BD59-A6C34878D82A}">
                    <a16:rowId xmlns:a16="http://schemas.microsoft.com/office/drawing/2014/main" val="2606548460"/>
                  </a:ext>
                </a:extLst>
              </a:tr>
              <a:tr h="423802">
                <a:tc vMerge="1">
                  <a:txBody>
                    <a:bodyPr/>
                    <a:lstStyle/>
                    <a:p>
                      <a:endParaRPr lang="en-GB" dirty="0"/>
                    </a:p>
                  </a:txBody>
                  <a:tcPr/>
                </a:tc>
                <a:tc>
                  <a:txBody>
                    <a:bodyPr/>
                    <a:lstStyle/>
                    <a:p>
                      <a:r>
                        <a:rPr lang="en-GB" sz="1600" dirty="0"/>
                        <a:t>No</a:t>
                      </a:r>
                    </a:p>
                  </a:txBody>
                  <a:tcPr marL="45720" marR="45720"/>
                </a:tc>
                <a:tc>
                  <a:txBody>
                    <a:bodyPr/>
                    <a:lstStyle/>
                    <a:p>
                      <a:pPr marL="285750" indent="-285750">
                        <a:buFont typeface="Arial" panose="020B0604020202020204" pitchFamily="34" charset="0"/>
                        <a:buChar char="•"/>
                      </a:pPr>
                      <a:r>
                        <a:rPr lang="en-GB" sz="1600" dirty="0"/>
                        <a:t>Olaparib monotherapy (TA962)</a:t>
                      </a:r>
                    </a:p>
                    <a:p>
                      <a:pPr marL="285750" indent="-285750">
                        <a:buFont typeface="Arial" panose="020B0604020202020204" pitchFamily="34" charset="0"/>
                        <a:buChar char="•"/>
                      </a:pPr>
                      <a:r>
                        <a:rPr lang="en-GB" sz="1600" dirty="0"/>
                        <a:t>Niraparib (TA673)</a:t>
                      </a:r>
                    </a:p>
                  </a:txBody>
                  <a:tcPr marL="45720" marR="45720"/>
                </a:tc>
                <a:extLst>
                  <a:ext uri="{0D108BD9-81ED-4DB2-BD59-A6C34878D82A}">
                    <a16:rowId xmlns:a16="http://schemas.microsoft.com/office/drawing/2014/main" val="651606526"/>
                  </a:ext>
                </a:extLst>
              </a:tr>
              <a:tr h="78068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non-</a:t>
                      </a:r>
                      <a:r>
                        <a:rPr lang="en-GB" sz="1600" dirty="0" err="1"/>
                        <a:t>tBRCA</a:t>
                      </a:r>
                      <a:r>
                        <a:rPr lang="en-GB" sz="1600" dirty="0"/>
                        <a:t>/</a:t>
                      </a:r>
                      <a:r>
                        <a:rPr lang="en-GB" sz="1600" dirty="0" err="1"/>
                        <a:t>LOH</a:t>
                      </a:r>
                      <a:r>
                        <a:rPr lang="en-GB" sz="1600" baseline="30000" dirty="0" err="1"/>
                        <a:t>high</a:t>
                      </a:r>
                      <a:endParaRPr lang="en-GB" sz="1600" baseline="30000" dirty="0"/>
                    </a:p>
                  </a:txBody>
                  <a:tcPr marL="45720" marR="45720"/>
                </a:tc>
                <a:tc>
                  <a:txBody>
                    <a:bodyPr/>
                    <a:lstStyle/>
                    <a:p>
                      <a:r>
                        <a:rPr lang="en-GB" sz="1600" dirty="0"/>
                        <a:t>Yes</a:t>
                      </a:r>
                    </a:p>
                  </a:txBody>
                  <a:tcPr marL="45720" marR="45720"/>
                </a:tc>
                <a:tc>
                  <a:txBody>
                    <a:bodyPr/>
                    <a:lstStyle/>
                    <a:p>
                      <a:pPr marL="285750" indent="-285750">
                        <a:buFont typeface="Arial" panose="020B0604020202020204" pitchFamily="34" charset="0"/>
                        <a:buChar char="•"/>
                      </a:pPr>
                      <a:r>
                        <a:rPr lang="en-GB" sz="1600" dirty="0" err="1"/>
                        <a:t>Olaparib+bevacizumab</a:t>
                      </a:r>
                      <a:r>
                        <a:rPr lang="en-GB" sz="1600" dirty="0"/>
                        <a:t> (TA946)</a:t>
                      </a:r>
                    </a:p>
                    <a:p>
                      <a:pPr marL="285750" indent="-285750">
                        <a:buFont typeface="Arial" panose="020B0604020202020204" pitchFamily="34" charset="0"/>
                        <a:buChar char="•"/>
                      </a:pPr>
                      <a:r>
                        <a:rPr lang="en-GB" sz="1600" dirty="0"/>
                        <a:t>Bevacizumab monotherapy</a:t>
                      </a:r>
                    </a:p>
                    <a:p>
                      <a:pPr marL="285750" indent="-285750">
                        <a:buFont typeface="Arial" panose="020B0604020202020204" pitchFamily="34" charset="0"/>
                        <a:buChar char="•"/>
                      </a:pPr>
                      <a:r>
                        <a:rPr lang="en-GB" sz="1600" dirty="0"/>
                        <a:t>Niraparib (TA673)</a:t>
                      </a:r>
                    </a:p>
                    <a:p>
                      <a:pPr marL="285750" indent="-285750">
                        <a:buFont typeface="Arial" panose="020B0604020202020204" pitchFamily="34" charset="0"/>
                        <a:buChar char="•"/>
                      </a:pPr>
                      <a:r>
                        <a:rPr lang="en-GB" sz="1600" dirty="0"/>
                        <a:t>Rucaparib</a:t>
                      </a:r>
                    </a:p>
                  </a:txBody>
                  <a:tcPr marL="45720" marR="45720"/>
                </a:tc>
                <a:extLst>
                  <a:ext uri="{0D108BD9-81ED-4DB2-BD59-A6C34878D82A}">
                    <a16:rowId xmlns:a16="http://schemas.microsoft.com/office/drawing/2014/main" val="1009059157"/>
                  </a:ext>
                </a:extLst>
              </a:tr>
              <a:tr h="4238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30000" dirty="0"/>
                    </a:p>
                  </a:txBody>
                  <a:tcPr/>
                </a:tc>
                <a:tc>
                  <a:txBody>
                    <a:bodyPr/>
                    <a:lstStyle/>
                    <a:p>
                      <a:r>
                        <a:rPr lang="en-GB" sz="1600" dirty="0"/>
                        <a:t>No</a:t>
                      </a:r>
                    </a:p>
                  </a:txBody>
                  <a:tcPr marL="45720" marR="45720"/>
                </a:tc>
                <a:tc>
                  <a:txBody>
                    <a:bodyPr/>
                    <a:lstStyle/>
                    <a:p>
                      <a:pPr marL="285750" indent="-285750">
                        <a:buFont typeface="Arial" panose="020B0604020202020204" pitchFamily="34" charset="0"/>
                        <a:buChar char="•"/>
                      </a:pPr>
                      <a:r>
                        <a:rPr lang="en-GB" sz="1600" dirty="0"/>
                        <a:t>Niraparib (TA673)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Rucaparib</a:t>
                      </a:r>
                    </a:p>
                  </a:txBody>
                  <a:tcPr marL="45720" marR="45720"/>
                </a:tc>
                <a:extLst>
                  <a:ext uri="{0D108BD9-81ED-4DB2-BD59-A6C34878D82A}">
                    <a16:rowId xmlns:a16="http://schemas.microsoft.com/office/drawing/2014/main" val="2365334920"/>
                  </a:ext>
                </a:extLst>
              </a:tr>
              <a:tr h="602245">
                <a:tc rowSpan="2">
                  <a:txBody>
                    <a:bodyPr/>
                    <a:lstStyle/>
                    <a:p>
                      <a:r>
                        <a:rPr lang="en-GB" sz="1600" dirty="0"/>
                        <a:t>non-</a:t>
                      </a:r>
                      <a:r>
                        <a:rPr lang="en-GB" sz="1600" dirty="0" err="1"/>
                        <a:t>tBRCA</a:t>
                      </a:r>
                      <a:r>
                        <a:rPr lang="en-GB" sz="1600" dirty="0"/>
                        <a:t>/</a:t>
                      </a:r>
                      <a:r>
                        <a:rPr lang="en-GB" sz="1600" dirty="0" err="1"/>
                        <a:t>LOH</a:t>
                      </a:r>
                      <a:r>
                        <a:rPr lang="en-GB" sz="1600" baseline="30000" dirty="0" err="1"/>
                        <a:t>low</a:t>
                      </a:r>
                      <a:endParaRPr lang="en-GB" sz="1600" baseline="30000" dirty="0"/>
                    </a:p>
                  </a:txBody>
                  <a:tcPr marL="45720" marR="45720"/>
                </a:tc>
                <a:tc>
                  <a:txBody>
                    <a:bodyPr/>
                    <a:lstStyle/>
                    <a:p>
                      <a:r>
                        <a:rPr lang="en-GB" sz="1600" dirty="0"/>
                        <a:t>Yes</a:t>
                      </a:r>
                    </a:p>
                  </a:txBody>
                  <a:tcPr marL="45720" marR="45720"/>
                </a:tc>
                <a:tc>
                  <a:txBody>
                    <a:bodyPr/>
                    <a:lstStyle/>
                    <a:p>
                      <a:pPr marL="285750" indent="-285750">
                        <a:buFont typeface="Arial" panose="020B0604020202020204" pitchFamily="34" charset="0"/>
                        <a:buChar char="•"/>
                      </a:pPr>
                      <a:r>
                        <a:rPr lang="en-GB" sz="1600" dirty="0"/>
                        <a:t>Bevacizumab monotherapy</a:t>
                      </a:r>
                    </a:p>
                    <a:p>
                      <a:pPr marL="285750" indent="-285750">
                        <a:buFont typeface="Arial" panose="020B0604020202020204" pitchFamily="34" charset="0"/>
                        <a:buChar char="•"/>
                      </a:pPr>
                      <a:r>
                        <a:rPr lang="en-GB" sz="1600" dirty="0"/>
                        <a:t>Niraparib (TA673)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Rucaparib</a:t>
                      </a:r>
                    </a:p>
                  </a:txBody>
                  <a:tcPr marL="45720" marR="45720"/>
                </a:tc>
                <a:extLst>
                  <a:ext uri="{0D108BD9-81ED-4DB2-BD59-A6C34878D82A}">
                    <a16:rowId xmlns:a16="http://schemas.microsoft.com/office/drawing/2014/main" val="820868387"/>
                  </a:ext>
                </a:extLst>
              </a:tr>
              <a:tr h="423802">
                <a:tc vMerge="1">
                  <a:txBody>
                    <a:bodyPr/>
                    <a:lstStyle/>
                    <a:p>
                      <a:endParaRPr lang="en-GB" baseline="30000" dirty="0"/>
                    </a:p>
                  </a:txBody>
                  <a:tcPr/>
                </a:tc>
                <a:tc>
                  <a:txBody>
                    <a:bodyPr/>
                    <a:lstStyle/>
                    <a:p>
                      <a:r>
                        <a:rPr lang="en-GB" sz="1600" dirty="0"/>
                        <a:t>No</a:t>
                      </a:r>
                    </a:p>
                  </a:txBody>
                  <a:tcPr marL="45720" marR="45720"/>
                </a:tc>
                <a:tc>
                  <a:txBody>
                    <a:bodyPr/>
                    <a:lstStyle/>
                    <a:p>
                      <a:pPr marL="285750" indent="-285750">
                        <a:buFont typeface="Arial" panose="020B0604020202020204" pitchFamily="34" charset="0"/>
                        <a:buChar char="•"/>
                      </a:pPr>
                      <a:r>
                        <a:rPr lang="en-GB" sz="1600" dirty="0"/>
                        <a:t>Niraparib (TA673)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Rucaparib</a:t>
                      </a:r>
                    </a:p>
                  </a:txBody>
                  <a:tcPr marL="45720" marR="45720"/>
                </a:tc>
                <a:extLst>
                  <a:ext uri="{0D108BD9-81ED-4DB2-BD59-A6C34878D82A}">
                    <a16:rowId xmlns:a16="http://schemas.microsoft.com/office/drawing/2014/main" val="3685286263"/>
                  </a:ext>
                </a:extLst>
              </a:tr>
            </a:tbl>
          </a:graphicData>
        </a:graphic>
      </p:graphicFrame>
      <p:pic>
        <p:nvPicPr>
          <p:cNvPr id="16" name="Graphic 15">
            <a:extLst>
              <a:ext uri="{FF2B5EF4-FFF2-40B4-BE49-F238E27FC236}">
                <a16:creationId xmlns:a16="http://schemas.microsoft.com/office/drawing/2014/main" id="{A00C6D3A-02FB-6752-18E9-61745CA6C9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6817" y="3853209"/>
            <a:ext cx="299301" cy="299301"/>
          </a:xfrm>
          <a:prstGeom prst="rect">
            <a:avLst/>
          </a:prstGeom>
        </p:spPr>
      </p:pic>
      <p:grpSp>
        <p:nvGrpSpPr>
          <p:cNvPr id="24" name="Group 23">
            <a:extLst>
              <a:ext uri="{FF2B5EF4-FFF2-40B4-BE49-F238E27FC236}">
                <a16:creationId xmlns:a16="http://schemas.microsoft.com/office/drawing/2014/main" id="{6F0FC89E-9D1D-3AE8-B550-17C562FF9A60}"/>
              </a:ext>
              <a:ext uri="{C183D7F6-B498-43B3-948B-1728B52AA6E4}">
                <adec:decorative xmlns:adec="http://schemas.microsoft.com/office/drawing/2017/decorative" val="1"/>
              </a:ext>
            </a:extLst>
          </p:cNvPr>
          <p:cNvGrpSpPr/>
          <p:nvPr/>
        </p:nvGrpSpPr>
        <p:grpSpPr>
          <a:xfrm>
            <a:off x="8284303" y="4171858"/>
            <a:ext cx="1089439" cy="369332"/>
            <a:chOff x="10140728" y="4078180"/>
            <a:chExt cx="1089439" cy="369332"/>
          </a:xfrm>
        </p:grpSpPr>
        <p:sp>
          <p:nvSpPr>
            <p:cNvPr id="22" name="Multiplication Sign 21">
              <a:extLst>
                <a:ext uri="{FF2B5EF4-FFF2-40B4-BE49-F238E27FC236}">
                  <a16:creationId xmlns:a16="http://schemas.microsoft.com/office/drawing/2014/main" id="{453DD4BA-D49A-9B53-E3C6-FB92DDFE67AE}"/>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3" name="TextBox 22">
              <a:extLst>
                <a:ext uri="{FF2B5EF4-FFF2-40B4-BE49-F238E27FC236}">
                  <a16:creationId xmlns:a16="http://schemas.microsoft.com/office/drawing/2014/main" id="{AB8B0DBB-7587-D6BB-6F6E-47C9AE9AE3D9}"/>
                </a:ext>
              </a:extLst>
            </p:cNvPr>
            <p:cNvSpPr txBox="1"/>
            <p:nvPr/>
          </p:nvSpPr>
          <p:spPr>
            <a:xfrm>
              <a:off x="10396284" y="4078180"/>
              <a:ext cx="833883" cy="338554"/>
            </a:xfrm>
            <a:prstGeom prst="rect">
              <a:avLst/>
            </a:prstGeom>
            <a:noFill/>
          </p:spPr>
          <p:txBody>
            <a:bodyPr wrap="none" rtlCol="0">
              <a:spAutoFit/>
            </a:bodyPr>
            <a:lstStyle/>
            <a:p>
              <a:r>
                <a:rPr lang="en-GB" sz="1600" dirty="0"/>
                <a:t>In CDF</a:t>
              </a:r>
            </a:p>
          </p:txBody>
        </p:sp>
      </p:grpSp>
      <p:grpSp>
        <p:nvGrpSpPr>
          <p:cNvPr id="25" name="Group 24">
            <a:extLst>
              <a:ext uri="{FF2B5EF4-FFF2-40B4-BE49-F238E27FC236}">
                <a16:creationId xmlns:a16="http://schemas.microsoft.com/office/drawing/2014/main" id="{5A8577F2-2A0A-21F7-0780-5EFE9806D6E7}"/>
              </a:ext>
              <a:ext uri="{C183D7F6-B498-43B3-948B-1728B52AA6E4}">
                <adec:decorative xmlns:adec="http://schemas.microsoft.com/office/drawing/2017/decorative" val="1"/>
              </a:ext>
            </a:extLst>
          </p:cNvPr>
          <p:cNvGrpSpPr/>
          <p:nvPr/>
        </p:nvGrpSpPr>
        <p:grpSpPr>
          <a:xfrm>
            <a:off x="8284303" y="5564131"/>
            <a:ext cx="1089439" cy="369332"/>
            <a:chOff x="10140728" y="4078180"/>
            <a:chExt cx="1089439" cy="369332"/>
          </a:xfrm>
        </p:grpSpPr>
        <p:sp>
          <p:nvSpPr>
            <p:cNvPr id="26" name="Multiplication Sign 25">
              <a:extLst>
                <a:ext uri="{FF2B5EF4-FFF2-40B4-BE49-F238E27FC236}">
                  <a16:creationId xmlns:a16="http://schemas.microsoft.com/office/drawing/2014/main" id="{C2663246-94CB-3929-D6B6-3952F49A396E}"/>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7" name="TextBox 26">
              <a:extLst>
                <a:ext uri="{FF2B5EF4-FFF2-40B4-BE49-F238E27FC236}">
                  <a16:creationId xmlns:a16="http://schemas.microsoft.com/office/drawing/2014/main" id="{3B1FB111-D23C-68A3-EB4F-8D68A00A0E0B}"/>
                </a:ext>
              </a:extLst>
            </p:cNvPr>
            <p:cNvSpPr txBox="1"/>
            <p:nvPr/>
          </p:nvSpPr>
          <p:spPr>
            <a:xfrm>
              <a:off x="10396284" y="4078180"/>
              <a:ext cx="833883" cy="338554"/>
            </a:xfrm>
            <a:prstGeom prst="rect">
              <a:avLst/>
            </a:prstGeom>
            <a:noFill/>
          </p:spPr>
          <p:txBody>
            <a:bodyPr wrap="none" rtlCol="0">
              <a:spAutoFit/>
            </a:bodyPr>
            <a:lstStyle/>
            <a:p>
              <a:r>
                <a:rPr lang="en-GB" sz="1600" dirty="0"/>
                <a:t>In CDF</a:t>
              </a:r>
            </a:p>
          </p:txBody>
        </p:sp>
      </p:grpSp>
      <p:grpSp>
        <p:nvGrpSpPr>
          <p:cNvPr id="28" name="Group 27">
            <a:extLst>
              <a:ext uri="{FF2B5EF4-FFF2-40B4-BE49-F238E27FC236}">
                <a16:creationId xmlns:a16="http://schemas.microsoft.com/office/drawing/2014/main" id="{435B1CCE-5DB5-1877-53D0-590B3ECE137E}"/>
              </a:ext>
              <a:ext uri="{C183D7F6-B498-43B3-948B-1728B52AA6E4}">
                <adec:decorative xmlns:adec="http://schemas.microsoft.com/office/drawing/2017/decorative" val="1"/>
              </a:ext>
            </a:extLst>
          </p:cNvPr>
          <p:cNvGrpSpPr/>
          <p:nvPr/>
        </p:nvGrpSpPr>
        <p:grpSpPr>
          <a:xfrm>
            <a:off x="8284303" y="4998150"/>
            <a:ext cx="1089439" cy="369332"/>
            <a:chOff x="10140728" y="4078180"/>
            <a:chExt cx="1089439" cy="369332"/>
          </a:xfrm>
        </p:grpSpPr>
        <p:sp>
          <p:nvSpPr>
            <p:cNvPr id="29" name="Multiplication Sign 28">
              <a:extLst>
                <a:ext uri="{FF2B5EF4-FFF2-40B4-BE49-F238E27FC236}">
                  <a16:creationId xmlns:a16="http://schemas.microsoft.com/office/drawing/2014/main" id="{56CA4613-DEB6-C14C-ADD0-B10DAF64F0B3}"/>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CB68E1B3-B78E-DB0D-B9DB-2E177933A8C7}"/>
                </a:ext>
              </a:extLst>
            </p:cNvPr>
            <p:cNvSpPr txBox="1"/>
            <p:nvPr/>
          </p:nvSpPr>
          <p:spPr>
            <a:xfrm>
              <a:off x="10396284" y="4078180"/>
              <a:ext cx="833883" cy="338554"/>
            </a:xfrm>
            <a:prstGeom prst="rect">
              <a:avLst/>
            </a:prstGeom>
            <a:noFill/>
          </p:spPr>
          <p:txBody>
            <a:bodyPr wrap="none" rtlCol="0">
              <a:spAutoFit/>
            </a:bodyPr>
            <a:lstStyle/>
            <a:p>
              <a:r>
                <a:rPr lang="en-GB" sz="1600" dirty="0"/>
                <a:t>In CDF</a:t>
              </a:r>
            </a:p>
          </p:txBody>
        </p:sp>
      </p:grpSp>
      <p:grpSp>
        <p:nvGrpSpPr>
          <p:cNvPr id="31" name="Group 30">
            <a:extLst>
              <a:ext uri="{FF2B5EF4-FFF2-40B4-BE49-F238E27FC236}">
                <a16:creationId xmlns:a16="http://schemas.microsoft.com/office/drawing/2014/main" id="{858FD495-A7B9-DA75-4664-E3C8E9B74DBF}"/>
              </a:ext>
              <a:ext uri="{C183D7F6-B498-43B3-948B-1728B52AA6E4}">
                <adec:decorative xmlns:adec="http://schemas.microsoft.com/office/drawing/2017/decorative" val="1"/>
              </a:ext>
            </a:extLst>
          </p:cNvPr>
          <p:cNvGrpSpPr/>
          <p:nvPr/>
        </p:nvGrpSpPr>
        <p:grpSpPr>
          <a:xfrm>
            <a:off x="8314816" y="2786784"/>
            <a:ext cx="1089439" cy="369332"/>
            <a:chOff x="10140728" y="4078180"/>
            <a:chExt cx="1089439" cy="369332"/>
          </a:xfrm>
        </p:grpSpPr>
        <p:sp>
          <p:nvSpPr>
            <p:cNvPr id="32" name="Multiplication Sign 31">
              <a:extLst>
                <a:ext uri="{FF2B5EF4-FFF2-40B4-BE49-F238E27FC236}">
                  <a16:creationId xmlns:a16="http://schemas.microsoft.com/office/drawing/2014/main" id="{413C482C-8CAD-5593-9007-434F973E003B}"/>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3" name="TextBox 32">
              <a:extLst>
                <a:ext uri="{FF2B5EF4-FFF2-40B4-BE49-F238E27FC236}">
                  <a16:creationId xmlns:a16="http://schemas.microsoft.com/office/drawing/2014/main" id="{65F38295-54AA-249A-DBFF-B1C4EB3B59D1}"/>
                </a:ext>
              </a:extLst>
            </p:cNvPr>
            <p:cNvSpPr txBox="1"/>
            <p:nvPr/>
          </p:nvSpPr>
          <p:spPr>
            <a:xfrm>
              <a:off x="10396284" y="4078180"/>
              <a:ext cx="833883" cy="338554"/>
            </a:xfrm>
            <a:prstGeom prst="rect">
              <a:avLst/>
            </a:prstGeom>
            <a:noFill/>
          </p:spPr>
          <p:txBody>
            <a:bodyPr wrap="none" rtlCol="0">
              <a:spAutoFit/>
            </a:bodyPr>
            <a:lstStyle/>
            <a:p>
              <a:r>
                <a:rPr lang="en-GB" sz="1600" dirty="0"/>
                <a:t>In CDF</a:t>
              </a:r>
            </a:p>
          </p:txBody>
        </p:sp>
      </p:grpSp>
      <p:grpSp>
        <p:nvGrpSpPr>
          <p:cNvPr id="34" name="Group 33">
            <a:extLst>
              <a:ext uri="{FF2B5EF4-FFF2-40B4-BE49-F238E27FC236}">
                <a16:creationId xmlns:a16="http://schemas.microsoft.com/office/drawing/2014/main" id="{1B7CC634-16F8-9F2F-B1AA-5BE5E744E463}"/>
              </a:ext>
              <a:ext uri="{C183D7F6-B498-43B3-948B-1728B52AA6E4}">
                <adec:decorative xmlns:adec="http://schemas.microsoft.com/office/drawing/2017/decorative" val="1"/>
              </a:ext>
            </a:extLst>
          </p:cNvPr>
          <p:cNvGrpSpPr/>
          <p:nvPr/>
        </p:nvGrpSpPr>
        <p:grpSpPr>
          <a:xfrm>
            <a:off x="8319772" y="2180128"/>
            <a:ext cx="1089439" cy="369332"/>
            <a:chOff x="10140728" y="4078180"/>
            <a:chExt cx="1089439" cy="369332"/>
          </a:xfrm>
        </p:grpSpPr>
        <p:sp>
          <p:nvSpPr>
            <p:cNvPr id="35" name="Multiplication Sign 34">
              <a:extLst>
                <a:ext uri="{FF2B5EF4-FFF2-40B4-BE49-F238E27FC236}">
                  <a16:creationId xmlns:a16="http://schemas.microsoft.com/office/drawing/2014/main" id="{CB7E31B9-7C4F-407E-8DEA-8376D63A754C}"/>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7A057241-1355-279E-9151-8989F7516E5D}"/>
                </a:ext>
              </a:extLst>
            </p:cNvPr>
            <p:cNvSpPr txBox="1"/>
            <p:nvPr/>
          </p:nvSpPr>
          <p:spPr>
            <a:xfrm>
              <a:off x="10396284" y="4078180"/>
              <a:ext cx="833883" cy="338554"/>
            </a:xfrm>
            <a:prstGeom prst="rect">
              <a:avLst/>
            </a:prstGeom>
            <a:noFill/>
          </p:spPr>
          <p:txBody>
            <a:bodyPr wrap="none" rtlCol="0">
              <a:spAutoFit/>
            </a:bodyPr>
            <a:lstStyle/>
            <a:p>
              <a:r>
                <a:rPr lang="en-GB" sz="1600" dirty="0"/>
                <a:t>In CDF</a:t>
              </a:r>
            </a:p>
          </p:txBody>
        </p:sp>
      </p:grpSp>
      <p:grpSp>
        <p:nvGrpSpPr>
          <p:cNvPr id="37" name="Group 36">
            <a:extLst>
              <a:ext uri="{FF2B5EF4-FFF2-40B4-BE49-F238E27FC236}">
                <a16:creationId xmlns:a16="http://schemas.microsoft.com/office/drawing/2014/main" id="{4C42734F-E0A0-10FD-07CF-C765E380249A}"/>
              </a:ext>
              <a:ext uri="{C183D7F6-B498-43B3-948B-1728B52AA6E4}">
                <adec:decorative xmlns:adec="http://schemas.microsoft.com/office/drawing/2017/decorative" val="1"/>
              </a:ext>
            </a:extLst>
          </p:cNvPr>
          <p:cNvGrpSpPr/>
          <p:nvPr/>
        </p:nvGrpSpPr>
        <p:grpSpPr>
          <a:xfrm>
            <a:off x="1600652" y="2068637"/>
            <a:ext cx="1919916" cy="584775"/>
            <a:chOff x="10140728" y="4078180"/>
            <a:chExt cx="1919916" cy="584775"/>
          </a:xfrm>
        </p:grpSpPr>
        <p:sp>
          <p:nvSpPr>
            <p:cNvPr id="38" name="Multiplication Sign 37">
              <a:extLst>
                <a:ext uri="{FF2B5EF4-FFF2-40B4-BE49-F238E27FC236}">
                  <a16:creationId xmlns:a16="http://schemas.microsoft.com/office/drawing/2014/main" id="{11AE43EB-20B2-EE64-CEEB-07AB23E32002}"/>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9B629CCA-50C5-60C6-FF81-10422ADC7E86}"/>
                </a:ext>
              </a:extLst>
            </p:cNvPr>
            <p:cNvSpPr txBox="1"/>
            <p:nvPr/>
          </p:nvSpPr>
          <p:spPr>
            <a:xfrm>
              <a:off x="10396284" y="4078180"/>
              <a:ext cx="1664360" cy="584775"/>
            </a:xfrm>
            <a:prstGeom prst="rect">
              <a:avLst/>
            </a:prstGeom>
            <a:noFill/>
          </p:spPr>
          <p:txBody>
            <a:bodyPr wrap="square" rtlCol="0">
              <a:spAutoFit/>
            </a:bodyPr>
            <a:lstStyle/>
            <a:p>
              <a:r>
                <a:rPr lang="en-GB" sz="1600" dirty="0"/>
                <a:t>Company did not position for</a:t>
              </a:r>
            </a:p>
          </p:txBody>
        </p:sp>
      </p:grpSp>
      <p:sp>
        <p:nvSpPr>
          <p:cNvPr id="40" name="Multiplication Sign 39">
            <a:extLst>
              <a:ext uri="{FF2B5EF4-FFF2-40B4-BE49-F238E27FC236}">
                <a16:creationId xmlns:a16="http://schemas.microsoft.com/office/drawing/2014/main" id="{A50C8599-DEA2-E358-D5E8-B75E173C19A1}"/>
              </a:ext>
              <a:ext uri="{C183D7F6-B498-43B3-948B-1728B52AA6E4}">
                <adec:decorative xmlns:adec="http://schemas.microsoft.com/office/drawing/2017/decorative" val="1"/>
              </a:ext>
            </a:extLst>
          </p:cNvPr>
          <p:cNvSpPr/>
          <p:nvPr/>
        </p:nvSpPr>
        <p:spPr>
          <a:xfrm>
            <a:off x="9641019" y="1718763"/>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Multiplication Sign 40">
            <a:extLst>
              <a:ext uri="{FF2B5EF4-FFF2-40B4-BE49-F238E27FC236}">
                <a16:creationId xmlns:a16="http://schemas.microsoft.com/office/drawing/2014/main" id="{FD3F8DF5-D6E2-3738-B715-A4727BCFB5BE}"/>
              </a:ext>
              <a:ext uri="{C183D7F6-B498-43B3-948B-1728B52AA6E4}">
                <adec:decorative xmlns:adec="http://schemas.microsoft.com/office/drawing/2017/decorative" val="0"/>
              </a:ext>
            </a:extLst>
          </p:cNvPr>
          <p:cNvSpPr/>
          <p:nvPr/>
        </p:nvSpPr>
        <p:spPr>
          <a:xfrm>
            <a:off x="9176784" y="1958145"/>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Multiplication Sign 41">
            <a:extLst>
              <a:ext uri="{FF2B5EF4-FFF2-40B4-BE49-F238E27FC236}">
                <a16:creationId xmlns:a16="http://schemas.microsoft.com/office/drawing/2014/main" id="{3CD6D8EB-103F-2815-56D9-D3021778AA72}"/>
              </a:ext>
              <a:ext uri="{C183D7F6-B498-43B3-948B-1728B52AA6E4}">
                <adec:decorative xmlns:adec="http://schemas.microsoft.com/office/drawing/2017/decorative" val="1"/>
              </a:ext>
            </a:extLst>
          </p:cNvPr>
          <p:cNvSpPr/>
          <p:nvPr/>
        </p:nvSpPr>
        <p:spPr>
          <a:xfrm>
            <a:off x="9587393" y="2542452"/>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3" name="Group 42">
            <a:extLst>
              <a:ext uri="{FF2B5EF4-FFF2-40B4-BE49-F238E27FC236}">
                <a16:creationId xmlns:a16="http://schemas.microsoft.com/office/drawing/2014/main" id="{159246ED-F3E5-8E89-AC6F-2103A4D0F5E5}"/>
              </a:ext>
              <a:ext uri="{C183D7F6-B498-43B3-948B-1728B52AA6E4}">
                <adec:decorative xmlns:adec="http://schemas.microsoft.com/office/drawing/2017/decorative" val="1"/>
              </a:ext>
            </a:extLst>
          </p:cNvPr>
          <p:cNvGrpSpPr/>
          <p:nvPr/>
        </p:nvGrpSpPr>
        <p:grpSpPr>
          <a:xfrm>
            <a:off x="8309135" y="3580419"/>
            <a:ext cx="1089439" cy="369332"/>
            <a:chOff x="10140728" y="4078180"/>
            <a:chExt cx="1089439" cy="369332"/>
          </a:xfrm>
        </p:grpSpPr>
        <p:sp>
          <p:nvSpPr>
            <p:cNvPr id="44" name="Multiplication Sign 43">
              <a:extLst>
                <a:ext uri="{FF2B5EF4-FFF2-40B4-BE49-F238E27FC236}">
                  <a16:creationId xmlns:a16="http://schemas.microsoft.com/office/drawing/2014/main" id="{4D2A4A72-DFF3-8C61-76ED-8E1F46C8F2D1}"/>
                </a:ext>
              </a:extLst>
            </p:cNvPr>
            <p:cNvSpPr/>
            <p:nvPr/>
          </p:nvSpPr>
          <p:spPr>
            <a:xfrm>
              <a:off x="10140728" y="4100940"/>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5" name="TextBox 44">
              <a:extLst>
                <a:ext uri="{FF2B5EF4-FFF2-40B4-BE49-F238E27FC236}">
                  <a16:creationId xmlns:a16="http://schemas.microsoft.com/office/drawing/2014/main" id="{80E5C439-2EA0-08A2-3834-D33401ECE0A3}"/>
                </a:ext>
              </a:extLst>
            </p:cNvPr>
            <p:cNvSpPr txBox="1"/>
            <p:nvPr/>
          </p:nvSpPr>
          <p:spPr>
            <a:xfrm>
              <a:off x="10396284" y="4078180"/>
              <a:ext cx="833883" cy="338554"/>
            </a:xfrm>
            <a:prstGeom prst="rect">
              <a:avLst/>
            </a:prstGeom>
            <a:noFill/>
          </p:spPr>
          <p:txBody>
            <a:bodyPr wrap="none" rtlCol="0">
              <a:spAutoFit/>
            </a:bodyPr>
            <a:lstStyle/>
            <a:p>
              <a:r>
                <a:rPr lang="en-GB" sz="1600" dirty="0"/>
                <a:t>In CDF</a:t>
              </a:r>
            </a:p>
          </p:txBody>
        </p:sp>
      </p:grpSp>
      <p:pic>
        <p:nvPicPr>
          <p:cNvPr id="46" name="Graphic 45">
            <a:extLst>
              <a:ext uri="{FF2B5EF4-FFF2-40B4-BE49-F238E27FC236}">
                <a16:creationId xmlns:a16="http://schemas.microsoft.com/office/drawing/2014/main" id="{73827633-70F8-4A93-B4BA-AFF9476EC59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55" y="4458876"/>
            <a:ext cx="299301" cy="299301"/>
          </a:xfrm>
          <a:prstGeom prst="rect">
            <a:avLst/>
          </a:prstGeom>
        </p:spPr>
      </p:pic>
      <p:pic>
        <p:nvPicPr>
          <p:cNvPr id="47" name="Graphic 46">
            <a:extLst>
              <a:ext uri="{FF2B5EF4-FFF2-40B4-BE49-F238E27FC236}">
                <a16:creationId xmlns:a16="http://schemas.microsoft.com/office/drawing/2014/main" id="{1EBFB322-6F09-B018-B1DD-106B0E210BF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9171" y="5258240"/>
            <a:ext cx="299301" cy="299301"/>
          </a:xfrm>
          <a:prstGeom prst="rect">
            <a:avLst/>
          </a:prstGeom>
        </p:spPr>
      </p:pic>
      <p:pic>
        <p:nvPicPr>
          <p:cNvPr id="48" name="Graphic 47">
            <a:extLst>
              <a:ext uri="{FF2B5EF4-FFF2-40B4-BE49-F238E27FC236}">
                <a16:creationId xmlns:a16="http://schemas.microsoft.com/office/drawing/2014/main" id="{8664D52A-58B1-7F9D-0D7F-231533E069B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55" y="5873775"/>
            <a:ext cx="299301" cy="299301"/>
          </a:xfrm>
          <a:prstGeom prst="rect">
            <a:avLst/>
          </a:prstGeom>
        </p:spPr>
      </p:pic>
      <p:sp>
        <p:nvSpPr>
          <p:cNvPr id="10" name="Text Placeholder 9">
            <a:extLst>
              <a:ext uri="{FF2B5EF4-FFF2-40B4-BE49-F238E27FC236}">
                <a16:creationId xmlns:a16="http://schemas.microsoft.com/office/drawing/2014/main" id="{36707DB3-19E2-40A4-84EC-09318EBE8C0C}"/>
              </a:ext>
              <a:ext uri="{C183D7F6-B498-43B3-948B-1728B52AA6E4}">
                <adec:decorative xmlns:adec="http://schemas.microsoft.com/office/drawing/2017/decorative" val="0"/>
              </a:ext>
            </a:extLst>
          </p:cNvPr>
          <p:cNvSpPr>
            <a:spLocks noGrp="1"/>
          </p:cNvSpPr>
          <p:nvPr>
            <p:ph type="body" sz="quarter" idx="13"/>
          </p:nvPr>
        </p:nvSpPr>
        <p:spPr>
          <a:xfrm>
            <a:off x="1871663" y="6437920"/>
            <a:ext cx="9086850" cy="365125"/>
          </a:xfrm>
        </p:spPr>
        <p:txBody>
          <a:bodyPr>
            <a:noAutofit/>
          </a:bodyPr>
          <a:lstStyle/>
          <a:p>
            <a:r>
              <a:rPr lang="en-GB" dirty="0"/>
              <a:t>Abbreviations: BRCA, breast cancer gene; CDF, Cancer Drugs Fund; LOH, loss of heterozygosity; </a:t>
            </a:r>
            <a:r>
              <a:rPr lang="en-GB" dirty="0" err="1"/>
              <a:t>tBRCA</a:t>
            </a:r>
            <a:r>
              <a:rPr lang="en-GB" dirty="0"/>
              <a:t>, tumour with BRCA mutation</a:t>
            </a:r>
          </a:p>
        </p:txBody>
      </p:sp>
      <p:sp>
        <p:nvSpPr>
          <p:cNvPr id="51" name="Star: 5 Points 50">
            <a:extLst>
              <a:ext uri="{FF2B5EF4-FFF2-40B4-BE49-F238E27FC236}">
                <a16:creationId xmlns:a16="http://schemas.microsoft.com/office/drawing/2014/main" id="{F64AD7D9-FC6E-C4E5-F5C8-C669B4AC8A82}"/>
              </a:ext>
              <a:ext uri="{C183D7F6-B498-43B3-948B-1728B52AA6E4}">
                <adec:decorative xmlns:adec="http://schemas.microsoft.com/office/drawing/2017/decorative" val="1"/>
              </a:ext>
            </a:extLst>
          </p:cNvPr>
          <p:cNvSpPr/>
          <p:nvPr/>
        </p:nvSpPr>
        <p:spPr>
          <a:xfrm>
            <a:off x="9690659" y="3142693"/>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2" name="Star: 5 Points 51">
            <a:extLst>
              <a:ext uri="{FF2B5EF4-FFF2-40B4-BE49-F238E27FC236}">
                <a16:creationId xmlns:a16="http://schemas.microsoft.com/office/drawing/2014/main" id="{F9954C47-3C91-3A35-0284-5B77062DA6ED}"/>
              </a:ext>
              <a:ext uri="{C183D7F6-B498-43B3-948B-1728B52AA6E4}">
                <adec:decorative xmlns:adec="http://schemas.microsoft.com/office/drawing/2017/decorative" val="1"/>
              </a:ext>
            </a:extLst>
          </p:cNvPr>
          <p:cNvSpPr/>
          <p:nvPr/>
        </p:nvSpPr>
        <p:spPr>
          <a:xfrm>
            <a:off x="9252196" y="3408312"/>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3" name="Star: 5 Points 52">
            <a:extLst>
              <a:ext uri="{FF2B5EF4-FFF2-40B4-BE49-F238E27FC236}">
                <a16:creationId xmlns:a16="http://schemas.microsoft.com/office/drawing/2014/main" id="{98F046B3-F208-64B4-3880-B00773385F66}"/>
              </a:ext>
              <a:ext uri="{C183D7F6-B498-43B3-948B-1728B52AA6E4}">
                <adec:decorative xmlns:adec="http://schemas.microsoft.com/office/drawing/2017/decorative" val="1"/>
              </a:ext>
            </a:extLst>
          </p:cNvPr>
          <p:cNvSpPr/>
          <p:nvPr/>
        </p:nvSpPr>
        <p:spPr>
          <a:xfrm>
            <a:off x="9240178" y="4789343"/>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5" name="TextBox 54">
            <a:extLst>
              <a:ext uri="{FF2B5EF4-FFF2-40B4-BE49-F238E27FC236}">
                <a16:creationId xmlns:a16="http://schemas.microsoft.com/office/drawing/2014/main" id="{CC17AD3C-6CD3-1FE8-A548-4BB40B99CC23}"/>
              </a:ext>
              <a:ext uri="{C183D7F6-B498-43B3-948B-1728B52AA6E4}">
                <adec:decorative xmlns:adec="http://schemas.microsoft.com/office/drawing/2017/decorative" val="1"/>
              </a:ext>
            </a:extLst>
          </p:cNvPr>
          <p:cNvSpPr txBox="1"/>
          <p:nvPr/>
        </p:nvSpPr>
        <p:spPr>
          <a:xfrm>
            <a:off x="2201525" y="6189311"/>
            <a:ext cx="7536363" cy="307777"/>
          </a:xfrm>
          <a:prstGeom prst="rect">
            <a:avLst/>
          </a:prstGeom>
          <a:noFill/>
        </p:spPr>
        <p:txBody>
          <a:bodyPr wrap="square">
            <a:spAutoFit/>
          </a:bodyPr>
          <a:lstStyle/>
          <a:p>
            <a:r>
              <a:rPr lang="en-GB" sz="1400" dirty="0"/>
              <a:t>Included as a comparator;        Not included as a comparator;      To be appraised   </a:t>
            </a:r>
          </a:p>
        </p:txBody>
      </p:sp>
      <p:sp>
        <p:nvSpPr>
          <p:cNvPr id="56" name="Star: 5 Points 55">
            <a:extLst>
              <a:ext uri="{FF2B5EF4-FFF2-40B4-BE49-F238E27FC236}">
                <a16:creationId xmlns:a16="http://schemas.microsoft.com/office/drawing/2014/main" id="{0BF5ADA1-A53B-BCBD-4255-1F06F915D236}"/>
              </a:ext>
              <a:ext uri="{C183D7F6-B498-43B3-948B-1728B52AA6E4}">
                <adec:decorative xmlns:adec="http://schemas.microsoft.com/office/drawing/2017/decorative" val="1"/>
              </a:ext>
            </a:extLst>
          </p:cNvPr>
          <p:cNvSpPr/>
          <p:nvPr/>
        </p:nvSpPr>
        <p:spPr>
          <a:xfrm>
            <a:off x="1934398" y="6177007"/>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7" name="Multiplication Sign 56">
            <a:extLst>
              <a:ext uri="{FF2B5EF4-FFF2-40B4-BE49-F238E27FC236}">
                <a16:creationId xmlns:a16="http://schemas.microsoft.com/office/drawing/2014/main" id="{76834087-6E80-E282-2CEF-E3C6000320E9}"/>
              </a:ext>
              <a:ext uri="{C183D7F6-B498-43B3-948B-1728B52AA6E4}">
                <adec:decorative xmlns:adec="http://schemas.microsoft.com/office/drawing/2017/decorative" val="1"/>
              </a:ext>
            </a:extLst>
          </p:cNvPr>
          <p:cNvSpPr/>
          <p:nvPr/>
        </p:nvSpPr>
        <p:spPr>
          <a:xfrm>
            <a:off x="4548343" y="6151603"/>
            <a:ext cx="370394" cy="34657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Graphic 57">
            <a:extLst>
              <a:ext uri="{FF2B5EF4-FFF2-40B4-BE49-F238E27FC236}">
                <a16:creationId xmlns:a16="http://schemas.microsoft.com/office/drawing/2014/main" id="{C18303E9-FA42-D486-7E55-BFD707590B9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5533" y="6178344"/>
            <a:ext cx="299301" cy="299301"/>
          </a:xfrm>
          <a:prstGeom prst="rect">
            <a:avLst/>
          </a:prstGeom>
        </p:spPr>
      </p:pic>
      <p:sp>
        <p:nvSpPr>
          <p:cNvPr id="60" name="TextBox 59">
            <a:extLst>
              <a:ext uri="{FF2B5EF4-FFF2-40B4-BE49-F238E27FC236}">
                <a16:creationId xmlns:a16="http://schemas.microsoft.com/office/drawing/2014/main" id="{0C4C96A0-F8C0-94D6-CBD4-99D51DD06E4A}"/>
              </a:ext>
            </a:extLst>
          </p:cNvPr>
          <p:cNvSpPr txBox="1"/>
          <p:nvPr/>
        </p:nvSpPr>
        <p:spPr>
          <a:xfrm>
            <a:off x="8116584" y="-17837"/>
            <a:ext cx="4166026" cy="369332"/>
          </a:xfrm>
          <a:prstGeom prst="rect">
            <a:avLst/>
          </a:prstGeom>
          <a:noFill/>
        </p:spPr>
        <p:txBody>
          <a:bodyPr wrap="square" rtlCol="0">
            <a:spAutoFit/>
          </a:bodyPr>
          <a:lstStyle/>
          <a:p>
            <a:r>
              <a:rPr lang="en-GB" dirty="0"/>
              <a:t>Back to </a:t>
            </a:r>
            <a:r>
              <a:rPr lang="en-GB" dirty="0">
                <a:hlinkClick r:id="rId5" action="ppaction://hlinksldjump"/>
              </a:rPr>
              <a:t>treatment pathway</a:t>
            </a:r>
            <a:r>
              <a:rPr lang="en-GB" dirty="0"/>
              <a:t> slide</a:t>
            </a:r>
          </a:p>
        </p:txBody>
      </p:sp>
    </p:spTree>
    <p:extLst>
      <p:ext uri="{BB962C8B-B14F-4D97-AF65-F5344CB8AC3E}">
        <p14:creationId xmlns:p14="http://schemas.microsoft.com/office/powerpoint/2010/main" val="28723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Decision problem</a:t>
            </a:r>
          </a:p>
        </p:txBody>
      </p:sp>
      <p:sp>
        <p:nvSpPr>
          <p:cNvPr id="6" name="TextBox 5">
            <a:extLst>
              <a:ext uri="{FF2B5EF4-FFF2-40B4-BE49-F238E27FC236}">
                <a16:creationId xmlns:a16="http://schemas.microsoft.com/office/drawing/2014/main" id="{A891EFA5-A0CD-4053-9A76-682AE8AD3D58}"/>
              </a:ext>
            </a:extLst>
          </p:cNvPr>
          <p:cNvSpPr txBox="1"/>
          <p:nvPr/>
        </p:nvSpPr>
        <p:spPr>
          <a:xfrm>
            <a:off x="429554" y="804553"/>
            <a:ext cx="7109639" cy="369332"/>
          </a:xfrm>
          <a:prstGeom prst="rect">
            <a:avLst/>
          </a:prstGeom>
          <a:noFill/>
        </p:spPr>
        <p:txBody>
          <a:bodyPr wrap="none" rtlCol="0">
            <a:spAutoFit/>
          </a:bodyPr>
          <a:lstStyle/>
          <a:p>
            <a:r>
              <a:rPr lang="en-GB" dirty="0">
                <a:latin typeface="Arial" panose="020B0604020202020204" pitchFamily="34" charset="0"/>
              </a:rPr>
              <a:t>Population, intervention, comparators and outcomes from the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1946898372"/>
              </p:ext>
            </p:extLst>
          </p:nvPr>
        </p:nvGraphicFramePr>
        <p:xfrm>
          <a:off x="195209" y="1160985"/>
          <a:ext cx="11805007" cy="4946108"/>
        </p:xfrm>
        <a:graphic>
          <a:graphicData uri="http://schemas.openxmlformats.org/drawingml/2006/table">
            <a:tbl>
              <a:tblPr firstRow="1" bandRow="1">
                <a:tableStyleId>{5C22544A-7EE6-4342-B048-85BDC9FD1C3A}</a:tableStyleId>
              </a:tblPr>
              <a:tblGrid>
                <a:gridCol w="1304818">
                  <a:extLst>
                    <a:ext uri="{9D8B030D-6E8A-4147-A177-3AD203B41FA5}">
                      <a16:colId xmlns:a16="http://schemas.microsoft.com/office/drawing/2014/main" val="2557443117"/>
                    </a:ext>
                  </a:extLst>
                </a:gridCol>
                <a:gridCol w="2969231">
                  <a:extLst>
                    <a:ext uri="{9D8B030D-6E8A-4147-A177-3AD203B41FA5}">
                      <a16:colId xmlns:a16="http://schemas.microsoft.com/office/drawing/2014/main" val="2079107674"/>
                    </a:ext>
                  </a:extLst>
                </a:gridCol>
                <a:gridCol w="4705564">
                  <a:extLst>
                    <a:ext uri="{9D8B030D-6E8A-4147-A177-3AD203B41FA5}">
                      <a16:colId xmlns:a16="http://schemas.microsoft.com/office/drawing/2014/main" val="1363918603"/>
                    </a:ext>
                  </a:extLst>
                </a:gridCol>
                <a:gridCol w="2825394">
                  <a:extLst>
                    <a:ext uri="{9D8B030D-6E8A-4147-A177-3AD203B41FA5}">
                      <a16:colId xmlns:a16="http://schemas.microsoft.com/office/drawing/2014/main" val="924925742"/>
                    </a:ext>
                  </a:extLst>
                </a:gridCol>
              </a:tblGrid>
              <a:tr h="313148">
                <a:tc>
                  <a:txBody>
                    <a:bodyPr/>
                    <a:lstStyle/>
                    <a:p>
                      <a:endParaRPr lang="en-GB" sz="1400" dirty="0">
                        <a:latin typeface="Arial" panose="020B0604020202020204" pitchFamily="34" charset="0"/>
                      </a:endParaRPr>
                    </a:p>
                  </a:txBody>
                  <a:tcPr>
                    <a:solidFill>
                      <a:schemeClr val="accent1"/>
                    </a:solidFill>
                  </a:tcPr>
                </a:tc>
                <a:tc>
                  <a:txBody>
                    <a:bodyPr/>
                    <a:lstStyle/>
                    <a:p>
                      <a:r>
                        <a:rPr lang="en-GB" sz="1400" dirty="0">
                          <a:latin typeface="Arial" panose="020B0604020202020204" pitchFamily="34" charset="0"/>
                        </a:rPr>
                        <a:t>Final scope</a:t>
                      </a:r>
                    </a:p>
                  </a:txBody>
                  <a:tcPr/>
                </a:tc>
                <a:tc>
                  <a:txBody>
                    <a:bodyPr/>
                    <a:lstStyle/>
                    <a:p>
                      <a:r>
                        <a:rPr lang="en-GB" sz="1400" dirty="0">
                          <a:latin typeface="Arial" panose="020B0604020202020204" pitchFamily="34" charset="0"/>
                        </a:rPr>
                        <a:t>Company</a:t>
                      </a:r>
                    </a:p>
                  </a:txBody>
                  <a:tcPr/>
                </a:tc>
                <a:tc>
                  <a:txBody>
                    <a:bodyPr/>
                    <a:lstStyle/>
                    <a:p>
                      <a:r>
                        <a:rPr lang="en-GB" sz="1400" dirty="0">
                          <a:latin typeface="Arial" panose="020B0604020202020204" pitchFamily="34" charset="0"/>
                        </a:rPr>
                        <a:t>EAG comments</a:t>
                      </a:r>
                    </a:p>
                  </a:txBody>
                  <a:tcPr/>
                </a:tc>
                <a:extLst>
                  <a:ext uri="{0D108BD9-81ED-4DB2-BD59-A6C34878D82A}">
                    <a16:rowId xmlns:a16="http://schemas.microsoft.com/office/drawing/2014/main" val="2887193136"/>
                  </a:ext>
                </a:extLst>
              </a:tr>
              <a:tr h="1215753">
                <a:tc>
                  <a:txBody>
                    <a:bodyPr/>
                    <a:lstStyle/>
                    <a:p>
                      <a:r>
                        <a:rPr lang="en-GB" sz="1400" b="1" dirty="0">
                          <a:solidFill>
                            <a:schemeClr val="bg1"/>
                          </a:solidFill>
                          <a:latin typeface="Arial" panose="020B0604020202020204" pitchFamily="34" charset="0"/>
                        </a:rPr>
                        <a:t>Population</a:t>
                      </a:r>
                    </a:p>
                  </a:txBody>
                  <a:tcPr>
                    <a:solidFill>
                      <a:schemeClr val="accent1"/>
                    </a:solidFill>
                  </a:tcPr>
                </a:tc>
                <a:tc>
                  <a:txBody>
                    <a:bodyPr/>
                    <a:lstStyle/>
                    <a:p>
                      <a:r>
                        <a:rPr lang="en-GB" sz="1400" dirty="0">
                          <a:latin typeface="Arial" panose="020B0604020202020204" pitchFamily="34" charset="0"/>
                        </a:rPr>
                        <a:t>People with advanced ovarian, fallopian tube or primary peritoneal cancer that has responded (complete or partial) to first-line platinum-based chemotherapy.</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rPr>
                        <a:t>Focused on 2 subgroups:</a:t>
                      </a:r>
                    </a:p>
                    <a:p>
                      <a:pPr marL="742950" lvl="1" indent="-285750">
                        <a:buFont typeface="Arial" panose="020B0604020202020204" pitchFamily="34" charset="0"/>
                        <a:buChar char="•"/>
                      </a:pPr>
                      <a:r>
                        <a:rPr lang="en-GB" sz="1400" dirty="0">
                          <a:latin typeface="Arial" panose="020B0604020202020204" pitchFamily="34" charset="0"/>
                        </a:rPr>
                        <a:t>non-</a:t>
                      </a:r>
                      <a:r>
                        <a:rPr lang="en-GB" sz="1400" dirty="0" err="1">
                          <a:latin typeface="Arial" panose="020B0604020202020204" pitchFamily="34" charset="0"/>
                        </a:rPr>
                        <a:t>tBRCA</a:t>
                      </a:r>
                      <a:r>
                        <a:rPr lang="en-GB" sz="1400" dirty="0">
                          <a:latin typeface="Arial" panose="020B0604020202020204" pitchFamily="34" charset="0"/>
                        </a:rPr>
                        <a:t>/</a:t>
                      </a:r>
                      <a:r>
                        <a:rPr lang="en-GB" sz="1400" dirty="0" err="1">
                          <a:latin typeface="Arial" panose="020B0604020202020204" pitchFamily="34" charset="0"/>
                        </a:rPr>
                        <a:t>LOH</a:t>
                      </a:r>
                      <a:r>
                        <a:rPr lang="en-GB" sz="1400" baseline="30000" dirty="0" err="1">
                          <a:latin typeface="Arial" panose="020B0604020202020204" pitchFamily="34" charset="0"/>
                        </a:rPr>
                        <a:t>high</a:t>
                      </a:r>
                      <a:r>
                        <a:rPr lang="en-GB" sz="1400" baseline="30000" dirty="0">
                          <a:latin typeface="Arial" panose="020B0604020202020204" pitchFamily="34" charset="0"/>
                        </a:rPr>
                        <a:t> </a:t>
                      </a:r>
                    </a:p>
                    <a:p>
                      <a:pPr marL="742950" lvl="1" indent="-285750">
                        <a:buFont typeface="Arial" panose="020B0604020202020204" pitchFamily="34" charset="0"/>
                        <a:buChar char="•"/>
                      </a:pPr>
                      <a:r>
                        <a:rPr lang="en-GB" sz="1400" dirty="0">
                          <a:latin typeface="Arial" panose="020B0604020202020204" pitchFamily="34" charset="0"/>
                        </a:rPr>
                        <a:t>non-</a:t>
                      </a:r>
                      <a:r>
                        <a:rPr lang="en-GB" sz="1400" dirty="0" err="1">
                          <a:latin typeface="Arial" panose="020B0604020202020204" pitchFamily="34" charset="0"/>
                        </a:rPr>
                        <a:t>tBRCA</a:t>
                      </a:r>
                      <a:r>
                        <a:rPr lang="en-GB" sz="1400" dirty="0">
                          <a:latin typeface="Arial" panose="020B0604020202020204" pitchFamily="34" charset="0"/>
                        </a:rPr>
                        <a:t>/</a:t>
                      </a:r>
                      <a:r>
                        <a:rPr lang="en-GB" sz="1400" dirty="0" err="1">
                          <a:latin typeface="Arial" panose="020B0604020202020204" pitchFamily="34" charset="0"/>
                        </a:rPr>
                        <a:t>LOH</a:t>
                      </a:r>
                      <a:r>
                        <a:rPr lang="en-GB" sz="1400" baseline="30000" dirty="0" err="1">
                          <a:latin typeface="Arial" panose="020B0604020202020204" pitchFamily="34" charset="0"/>
                        </a:rPr>
                        <a:t>low</a:t>
                      </a:r>
                      <a:endParaRPr lang="en-GB" sz="1400" baseline="30000" dirty="0">
                        <a:latin typeface="Arial" panose="020B0604020202020204" pitchFamily="34" charset="0"/>
                      </a:endParaRPr>
                    </a:p>
                    <a:p>
                      <a:pPr marL="285750" indent="-285750">
                        <a:buFont typeface="Arial" panose="020B0604020202020204" pitchFamily="34" charset="0"/>
                        <a:buChar char="•"/>
                      </a:pPr>
                      <a:r>
                        <a:rPr lang="en-GB" sz="1400" dirty="0" err="1">
                          <a:latin typeface="Arial" panose="020B0604020202020204" pitchFamily="34" charset="0"/>
                        </a:rPr>
                        <a:t>tBRCA</a:t>
                      </a:r>
                      <a:r>
                        <a:rPr lang="en-GB" sz="1400" dirty="0">
                          <a:latin typeface="Arial" panose="020B0604020202020204" pitchFamily="34" charset="0"/>
                        </a:rPr>
                        <a:t> population not included because </a:t>
                      </a:r>
                      <a:r>
                        <a:rPr lang="en-GB" sz="1400" dirty="0" err="1">
                          <a:latin typeface="Arial" panose="020B0604020202020204" pitchFamily="34" charset="0"/>
                        </a:rPr>
                        <a:t>olaparib</a:t>
                      </a:r>
                      <a:r>
                        <a:rPr lang="en-GB" sz="1400" dirty="0">
                          <a:latin typeface="Arial" panose="020B0604020202020204" pitchFamily="34" charset="0"/>
                        </a:rPr>
                        <a:t> is a well-established treatment in people with </a:t>
                      </a:r>
                      <a:r>
                        <a:rPr lang="en-GB" sz="1400" dirty="0" err="1">
                          <a:latin typeface="Arial" panose="020B0604020202020204" pitchFamily="34" charset="0"/>
                        </a:rPr>
                        <a:t>tBRCA</a:t>
                      </a:r>
                      <a:r>
                        <a:rPr lang="en-GB" sz="1400" dirty="0">
                          <a:latin typeface="Arial" panose="020B0604020202020204" pitchFamily="34" charset="0"/>
                        </a:rPr>
                        <a:t>. The company anticipates that clinicians will be unlikely to switch to another treatment option for this population.</a:t>
                      </a:r>
                    </a:p>
                    <a:p>
                      <a:pPr marL="285750" indent="-285750">
                        <a:buFont typeface="Arial" panose="020B0604020202020204" pitchFamily="34" charset="0"/>
                        <a:buChar char="•"/>
                      </a:pPr>
                      <a:r>
                        <a:rPr lang="en-GB" sz="1400" dirty="0">
                          <a:latin typeface="Arial" panose="020B0604020202020204" pitchFamily="34" charset="0"/>
                        </a:rPr>
                        <a:t>Patients are routinely tested for BRCA mutation status and HRD status</a:t>
                      </a:r>
                    </a:p>
                  </a:txBody>
                  <a:tcPr/>
                </a:tc>
                <a:tc>
                  <a:txBody>
                    <a:bodyPr/>
                    <a:lstStyle/>
                    <a:p>
                      <a:r>
                        <a:rPr lang="en-GB" sz="1400" dirty="0">
                          <a:latin typeface="Arial" panose="020B0604020202020204" pitchFamily="34" charset="0"/>
                        </a:rPr>
                        <a:t>Company focuses on specific subgroups </a:t>
                      </a:r>
                    </a:p>
                  </a:txBody>
                  <a:tcPr/>
                </a:tc>
                <a:extLst>
                  <a:ext uri="{0D108BD9-81ED-4DB2-BD59-A6C34878D82A}">
                    <a16:rowId xmlns:a16="http://schemas.microsoft.com/office/drawing/2014/main" val="3652339764"/>
                  </a:ext>
                </a:extLst>
              </a:tr>
              <a:tr h="184205">
                <a:tc>
                  <a:txBody>
                    <a:bodyPr/>
                    <a:lstStyle/>
                    <a:p>
                      <a:r>
                        <a:rPr lang="en-GB" sz="1400" b="1" dirty="0">
                          <a:solidFill>
                            <a:schemeClr val="bg1"/>
                          </a:solidFill>
                          <a:latin typeface="Arial" panose="020B0604020202020204" pitchFamily="34" charset="0"/>
                        </a:rPr>
                        <a:t>Intervention</a:t>
                      </a:r>
                    </a:p>
                  </a:txBody>
                  <a:tcPr>
                    <a:solidFill>
                      <a:schemeClr val="accent1"/>
                    </a:solidFill>
                  </a:tcPr>
                </a:tc>
                <a:tc>
                  <a:txBody>
                    <a:bodyPr/>
                    <a:lstStyle/>
                    <a:p>
                      <a:r>
                        <a:rPr lang="en-GB" sz="1400" dirty="0">
                          <a:latin typeface="Arial" panose="020B0604020202020204" pitchFamily="34" charset="0"/>
                        </a:rPr>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mn-cs"/>
                        </a:rPr>
                        <a:t>As per scope</a:t>
                      </a:r>
                    </a:p>
                  </a:txBody>
                  <a:tcPr/>
                </a:tc>
                <a:tc>
                  <a:txBody>
                    <a:bodyPr/>
                    <a:lstStyle/>
                    <a:p>
                      <a:r>
                        <a:rPr lang="en-GB" sz="1400" dirty="0">
                          <a:latin typeface="Arial" panose="020B0604020202020204" pitchFamily="34" charset="0"/>
                        </a:rPr>
                        <a:t>As per scope</a:t>
                      </a:r>
                    </a:p>
                  </a:txBody>
                  <a:tcPr/>
                </a:tc>
                <a:extLst>
                  <a:ext uri="{0D108BD9-81ED-4DB2-BD59-A6C34878D82A}">
                    <a16:rowId xmlns:a16="http://schemas.microsoft.com/office/drawing/2014/main" val="566598515"/>
                  </a:ext>
                </a:extLst>
              </a:tr>
              <a:tr h="241106">
                <a:tc>
                  <a:txBody>
                    <a:bodyPr/>
                    <a:lstStyle/>
                    <a:p>
                      <a:r>
                        <a:rPr lang="en-GB" sz="1400" b="1" dirty="0">
                          <a:solidFill>
                            <a:schemeClr val="bg1"/>
                          </a:solidFill>
                          <a:latin typeface="Arial" panose="020B0604020202020204" pitchFamily="34" charset="0"/>
                        </a:rPr>
                        <a:t>Comparators</a:t>
                      </a:r>
                    </a:p>
                  </a:txBody>
                  <a:tcPr>
                    <a:solidFill>
                      <a:schemeClr val="accent1"/>
                    </a:solidFill>
                  </a:tcPr>
                </a:tc>
                <a:tc>
                  <a:txBody>
                    <a:bodyPr/>
                    <a:lstStyle/>
                    <a:p>
                      <a:pPr marL="285750" indent="-285750">
                        <a:buFont typeface="Arial" panose="020B0604020202020204" pitchFamily="34" charset="0"/>
                        <a:buChar char="•"/>
                      </a:pPr>
                      <a:r>
                        <a:rPr lang="en-GB" sz="1400" dirty="0">
                          <a:latin typeface="Arial" panose="020B0604020202020204" pitchFamily="34" charset="0"/>
                        </a:rPr>
                        <a:t>Olaparib monotherapy (if BRCA mutation-positive)</a:t>
                      </a:r>
                    </a:p>
                    <a:p>
                      <a:pPr marL="285750" indent="-285750">
                        <a:buFont typeface="Arial" panose="020B0604020202020204" pitchFamily="34" charset="0"/>
                        <a:buChar char="•"/>
                      </a:pPr>
                      <a:r>
                        <a:rPr lang="en-GB" sz="1400" dirty="0">
                          <a:latin typeface="Arial" panose="020B0604020202020204" pitchFamily="34" charset="0"/>
                        </a:rPr>
                        <a:t>Olaparib + bevacizumab (if HRD)</a:t>
                      </a:r>
                    </a:p>
                    <a:p>
                      <a:pPr marL="285750" indent="-285750">
                        <a:buFont typeface="Arial" panose="020B0604020202020204" pitchFamily="34" charset="0"/>
                        <a:buChar char="•"/>
                      </a:pPr>
                      <a:r>
                        <a:rPr lang="en-GB" sz="1400" dirty="0">
                          <a:latin typeface="Arial" panose="020B0604020202020204" pitchFamily="34" charset="0"/>
                        </a:rPr>
                        <a:t>Bevacizumab monotherapy at a dose of 7.5 mg/kg </a:t>
                      </a:r>
                    </a:p>
                    <a:p>
                      <a:pPr marL="285750" indent="-285750">
                        <a:buFont typeface="Arial" panose="020B0604020202020204" pitchFamily="34" charset="0"/>
                        <a:buChar char="•"/>
                      </a:pPr>
                      <a:r>
                        <a:rPr lang="en-GB" sz="1400" dirty="0">
                          <a:latin typeface="Arial" panose="020B0604020202020204" pitchFamily="34" charset="0"/>
                        </a:rPr>
                        <a:t>Routine surveillance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Olaparib not included as the </a:t>
                      </a:r>
                      <a:r>
                        <a:rPr lang="en-GB" sz="1400" dirty="0" err="1">
                          <a:latin typeface="Arial" panose="020B0604020202020204" pitchFamily="34" charset="0"/>
                        </a:rPr>
                        <a:t>tBRCA</a:t>
                      </a:r>
                      <a:r>
                        <a:rPr lang="en-GB" sz="1400" dirty="0">
                          <a:latin typeface="Arial" panose="020B0604020202020204" pitchFamily="34" charset="0"/>
                        </a:rPr>
                        <a:t> population is excluded from the company’s submission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7.5 mg/kg of bevacizumab monotherapy not included as a comparator because this dose is not approved for use in UK. Instead, 15 mg/kg dose is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An anchored MAIC for niraparib monotherapy was presented by the company</a:t>
                      </a:r>
                    </a:p>
                  </a:txBody>
                  <a:tcPr/>
                </a:tc>
                <a:tc>
                  <a:txBody>
                    <a:bodyPr/>
                    <a:lstStyle/>
                    <a:p>
                      <a:pPr marL="285750" indent="-285750">
                        <a:buFont typeface="Arial" panose="020B0604020202020204" pitchFamily="34" charset="0"/>
                        <a:buChar char="•"/>
                      </a:pPr>
                      <a:r>
                        <a:rPr lang="en-GB" sz="1400" dirty="0">
                          <a:latin typeface="Arial" panose="020B0604020202020204" pitchFamily="34" charset="0"/>
                        </a:rPr>
                        <a:t>Olaparib monotherapy not a relevant comparator for the subgroups of focus</a:t>
                      </a:r>
                    </a:p>
                    <a:p>
                      <a:pPr marL="285750" indent="-285750">
                        <a:buFont typeface="Arial" panose="020B0604020202020204" pitchFamily="34" charset="0"/>
                        <a:buChar char="•"/>
                      </a:pPr>
                      <a:r>
                        <a:rPr lang="en-GB" sz="1400" dirty="0">
                          <a:latin typeface="Arial" panose="020B0604020202020204" pitchFamily="34" charset="0"/>
                        </a:rPr>
                        <a:t>Niraparib only available through CDF, it is not a relevant comparator</a:t>
                      </a:r>
                    </a:p>
                  </a:txBody>
                  <a:tcPr/>
                </a:tc>
                <a:extLst>
                  <a:ext uri="{0D108BD9-81ED-4DB2-BD59-A6C34878D82A}">
                    <a16:rowId xmlns:a16="http://schemas.microsoft.com/office/drawing/2014/main" val="4274909800"/>
                  </a:ext>
                </a:extLst>
              </a:tr>
              <a:tr h="571035">
                <a:tc>
                  <a:txBody>
                    <a:bodyPr/>
                    <a:lstStyle/>
                    <a:p>
                      <a:r>
                        <a:rPr lang="en-GB" sz="1400" b="1" dirty="0">
                          <a:solidFill>
                            <a:schemeClr val="bg1"/>
                          </a:solidFill>
                          <a:latin typeface="Arial" panose="020B0604020202020204" pitchFamily="34" charset="0"/>
                        </a:rPr>
                        <a:t>Outcomes</a:t>
                      </a:r>
                    </a:p>
                  </a:txBody>
                  <a:tcPr>
                    <a:solidFill>
                      <a:schemeClr val="accent1"/>
                    </a:solidFill>
                  </a:tcPr>
                </a:tc>
                <a:tc>
                  <a:txBody>
                    <a:bodyPr/>
                    <a:lstStyle/>
                    <a:p>
                      <a:r>
                        <a:rPr lang="en-GB" sz="1400" dirty="0">
                          <a:latin typeface="Arial" panose="020B0604020202020204" pitchFamily="34" charset="0"/>
                        </a:rPr>
                        <a:t>OS, PFS, PFS2, response rate, time to first subsequent therapy, AEs and </a:t>
                      </a:r>
                      <a:r>
                        <a:rPr lang="en-GB" sz="1400" dirty="0" err="1">
                          <a:latin typeface="Arial" panose="020B0604020202020204" pitchFamily="34" charset="0"/>
                        </a:rPr>
                        <a:t>HRQoL</a:t>
                      </a:r>
                      <a:endParaRPr lang="en-GB" sz="1400"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 per scope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 per scope</a:t>
                      </a:r>
                    </a:p>
                  </a:txBody>
                  <a:tcPr/>
                </a:tc>
                <a:extLst>
                  <a:ext uri="{0D108BD9-81ED-4DB2-BD59-A6C34878D82A}">
                    <a16:rowId xmlns:a16="http://schemas.microsoft.com/office/drawing/2014/main" val="2751154784"/>
                  </a:ext>
                </a:extLst>
              </a:tr>
            </a:tbl>
          </a:graphicData>
        </a:graphic>
      </p:graphicFrame>
      <p:sp>
        <p:nvSpPr>
          <p:cNvPr id="7" name="Text Placeholder 6">
            <a:extLst>
              <a:ext uri="{FF2B5EF4-FFF2-40B4-BE49-F238E27FC236}">
                <a16:creationId xmlns:a16="http://schemas.microsoft.com/office/drawing/2014/main" id="{DD8C2597-F1C2-2CDC-FFCF-E15D3B3BA42A}"/>
              </a:ext>
            </a:extLst>
          </p:cNvPr>
          <p:cNvSpPr>
            <a:spLocks noGrp="1"/>
          </p:cNvSpPr>
          <p:nvPr>
            <p:ph type="body" sz="quarter" idx="13"/>
          </p:nvPr>
        </p:nvSpPr>
        <p:spPr>
          <a:xfrm>
            <a:off x="1047964" y="6158718"/>
            <a:ext cx="10669545" cy="365125"/>
          </a:xfrm>
        </p:spPr>
        <p:txBody>
          <a:bodyPr>
            <a:noAutofit/>
          </a:bodyPr>
          <a:lstStyle/>
          <a:p>
            <a:r>
              <a:rPr lang="en-GB" dirty="0"/>
              <a:t>Abbreviations: AE, adverse event; BRCA, breast cancer gene; CDF, Cancer Drugs Fund; HRD, homologous recombination deficiency; </a:t>
            </a:r>
            <a:r>
              <a:rPr lang="en-GB" dirty="0" err="1"/>
              <a:t>HRQoL</a:t>
            </a:r>
            <a:r>
              <a:rPr lang="en-GB" dirty="0"/>
              <a:t>, health-related quality of life; LOH, loss of heterozygosity; MAIC, matching-adjusted indirect comparison; OS, overall survival; PFS, progression-free survival; PFS2, progression-free survival 2; </a:t>
            </a:r>
            <a:r>
              <a:rPr lang="en-GB" dirty="0" err="1"/>
              <a:t>tBRCA</a:t>
            </a:r>
            <a:r>
              <a:rPr lang="en-GB" dirty="0"/>
              <a:t>, tumour with BRCA mutation</a:t>
            </a:r>
          </a:p>
        </p:txBody>
      </p:sp>
      <p:sp>
        <p:nvSpPr>
          <p:cNvPr id="4" name="TextBox 3">
            <a:extLst>
              <a:ext uri="{FF2B5EF4-FFF2-40B4-BE49-F238E27FC236}">
                <a16:creationId xmlns:a16="http://schemas.microsoft.com/office/drawing/2014/main" id="{B7F69365-6875-68B9-00FD-7330680C182D}"/>
              </a:ext>
            </a:extLst>
          </p:cNvPr>
          <p:cNvSpPr txBox="1"/>
          <p:nvPr/>
        </p:nvSpPr>
        <p:spPr>
          <a:xfrm>
            <a:off x="8116584" y="49538"/>
            <a:ext cx="4166026" cy="369332"/>
          </a:xfrm>
          <a:prstGeom prst="rect">
            <a:avLst/>
          </a:prstGeom>
          <a:noFill/>
        </p:spPr>
        <p:txBody>
          <a:bodyPr wrap="square" rtlCol="0">
            <a:spAutoFit/>
          </a:bodyPr>
          <a:lstStyle/>
          <a:p>
            <a:r>
              <a:rPr lang="en-GB" dirty="0"/>
              <a:t>Back to </a:t>
            </a:r>
            <a:r>
              <a:rPr lang="en-GB" dirty="0">
                <a:hlinkClick r:id="rId3" action="ppaction://hlinksldjump"/>
              </a:rPr>
              <a:t>treatment pathway</a:t>
            </a:r>
            <a:r>
              <a:rPr lang="en-GB" dirty="0"/>
              <a:t> slide</a:t>
            </a:r>
          </a:p>
        </p:txBody>
      </p:sp>
    </p:spTree>
    <p:extLst>
      <p:ext uri="{BB962C8B-B14F-4D97-AF65-F5344CB8AC3E}">
        <p14:creationId xmlns:p14="http://schemas.microsoft.com/office/powerpoint/2010/main" val="1421855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3564B-8CB7-642F-DB2A-1D5C053796F4}"/>
              </a:ext>
            </a:extLst>
          </p:cNvPr>
          <p:cNvSpPr>
            <a:spLocks noGrp="1"/>
          </p:cNvSpPr>
          <p:nvPr>
            <p:ph type="title"/>
          </p:nvPr>
        </p:nvSpPr>
        <p:spPr/>
        <p:txBody>
          <a:bodyPr>
            <a:noAutofit/>
          </a:bodyPr>
          <a:lstStyle/>
          <a:p>
            <a:r>
              <a:rPr lang="en-GB" sz="2700" dirty="0"/>
              <a:t>Drivers of homologous recombination deficiency in ovarian cancer </a:t>
            </a:r>
            <a:br>
              <a:rPr lang="en-GB" sz="2700" dirty="0"/>
            </a:br>
            <a:endParaRPr lang="en-GB" sz="2700" dirty="0"/>
          </a:p>
        </p:txBody>
      </p:sp>
      <p:sp>
        <p:nvSpPr>
          <p:cNvPr id="14" name="Text Placeholder 13">
            <a:extLst>
              <a:ext uri="{FF2B5EF4-FFF2-40B4-BE49-F238E27FC236}">
                <a16:creationId xmlns:a16="http://schemas.microsoft.com/office/drawing/2014/main" id="{7591F175-EB75-610E-C877-5E131690039C}"/>
              </a:ext>
            </a:extLst>
          </p:cNvPr>
          <p:cNvSpPr>
            <a:spLocks noGrp="1"/>
          </p:cNvSpPr>
          <p:nvPr>
            <p:ph type="body" sz="quarter" idx="14"/>
          </p:nvPr>
        </p:nvSpPr>
        <p:spPr/>
        <p:txBody>
          <a:bodyPr/>
          <a:lstStyle/>
          <a:p>
            <a:r>
              <a:rPr lang="en-GB" dirty="0"/>
              <a:t>Determination of HRD status is becoming part of routine assessment of patients with ovarian cancer</a:t>
            </a:r>
          </a:p>
        </p:txBody>
      </p:sp>
      <p:pic>
        <p:nvPicPr>
          <p:cNvPr id="2" name="Picture 1" descr="This summarises the drivers of HRD">
            <a:extLst>
              <a:ext uri="{FF2B5EF4-FFF2-40B4-BE49-F238E27FC236}">
                <a16:creationId xmlns:a16="http://schemas.microsoft.com/office/drawing/2014/main" id="{46E7C19B-341F-4F51-8430-2665251052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64" y="1317870"/>
            <a:ext cx="7766034" cy="4595026"/>
          </a:xfrm>
          <a:prstGeom prst="rect">
            <a:avLst/>
          </a:prstGeom>
          <a:noFill/>
          <a:ln>
            <a:noFill/>
          </a:ln>
        </p:spPr>
      </p:pic>
      <p:sp>
        <p:nvSpPr>
          <p:cNvPr id="12" name="Text Placeholder 11">
            <a:extLst>
              <a:ext uri="{FF2B5EF4-FFF2-40B4-BE49-F238E27FC236}">
                <a16:creationId xmlns:a16="http://schemas.microsoft.com/office/drawing/2014/main" id="{D3CDF735-871C-FF85-B02A-73E2AA241BEF}"/>
              </a:ext>
            </a:extLst>
          </p:cNvPr>
          <p:cNvSpPr>
            <a:spLocks noGrp="1"/>
          </p:cNvSpPr>
          <p:nvPr>
            <p:ph type="body" sz="quarter" idx="12"/>
          </p:nvPr>
        </p:nvSpPr>
        <p:spPr>
          <a:xfrm>
            <a:off x="5619673" y="4081272"/>
            <a:ext cx="6329172" cy="1128210"/>
          </a:xfrm>
        </p:spPr>
        <p:txBody>
          <a:bodyPr/>
          <a:lstStyle/>
          <a:p>
            <a:pPr marL="285750" indent="-285750">
              <a:buFont typeface="Arial" panose="020B0604020202020204" pitchFamily="34" charset="0"/>
              <a:buChar char="•"/>
            </a:pPr>
            <a:r>
              <a:rPr lang="en-GB" dirty="0"/>
              <a:t>HRD is characterised by a decreased ability to repair DNA damage, as occurs in cancerous cells</a:t>
            </a:r>
          </a:p>
          <a:p>
            <a:pPr marL="285750" indent="-285750">
              <a:buFont typeface="Arial" panose="020B0604020202020204" pitchFamily="34" charset="0"/>
              <a:buChar char="•"/>
            </a:pPr>
            <a:r>
              <a:rPr lang="en-GB" dirty="0"/>
              <a:t>HRD testing can be measured by testing for LOH, whereby a normal gene or a group of genes has been lost or damaged</a:t>
            </a:r>
          </a:p>
        </p:txBody>
      </p:sp>
      <p:sp>
        <p:nvSpPr>
          <p:cNvPr id="13" name="Text Placeholder 12">
            <a:extLst>
              <a:ext uri="{FF2B5EF4-FFF2-40B4-BE49-F238E27FC236}">
                <a16:creationId xmlns:a16="http://schemas.microsoft.com/office/drawing/2014/main" id="{497C683B-AF74-6F71-F307-3E7775753D48}"/>
              </a:ext>
            </a:extLst>
          </p:cNvPr>
          <p:cNvSpPr>
            <a:spLocks noGrp="1"/>
          </p:cNvSpPr>
          <p:nvPr>
            <p:ph type="body" sz="quarter" idx="13"/>
          </p:nvPr>
        </p:nvSpPr>
        <p:spPr>
          <a:xfrm>
            <a:off x="1089061" y="6005362"/>
            <a:ext cx="10325528" cy="703414"/>
          </a:xfrm>
        </p:spPr>
        <p:txBody>
          <a:bodyPr>
            <a:noAutofit/>
          </a:bodyPr>
          <a:lstStyle/>
          <a:p>
            <a:r>
              <a:rPr lang="en-GB" dirty="0"/>
              <a:t>Abbreviations: BRCA, Breast cancer gene; DNA, deoxyribonucleic acid; </a:t>
            </a:r>
            <a:r>
              <a:rPr lang="en-GB" dirty="0" err="1"/>
              <a:t>gBRCA</a:t>
            </a:r>
            <a:r>
              <a:rPr lang="en-GB" dirty="0"/>
              <a:t>, germline breast cancer gene mutation; HRD, homologous recombination deficiency; HRP, homologous recombination repair proficiency; LOH, loss of heterozygosity; OC, ovarian cancer; </a:t>
            </a:r>
            <a:r>
              <a:rPr lang="en-GB" dirty="0" err="1"/>
              <a:t>sBRCA</a:t>
            </a:r>
            <a:r>
              <a:rPr lang="en-GB" dirty="0"/>
              <a:t>, somatic cell breast cancer gene mutation; </a:t>
            </a:r>
            <a:r>
              <a:rPr lang="en-GB" dirty="0" err="1"/>
              <a:t>tBRCA</a:t>
            </a:r>
            <a:r>
              <a:rPr lang="en-GB" dirty="0"/>
              <a:t>, tumour breast cancer gene mutation</a:t>
            </a:r>
          </a:p>
        </p:txBody>
      </p:sp>
      <p:sp>
        <p:nvSpPr>
          <p:cNvPr id="3" name="TextBox 2">
            <a:extLst>
              <a:ext uri="{FF2B5EF4-FFF2-40B4-BE49-F238E27FC236}">
                <a16:creationId xmlns:a16="http://schemas.microsoft.com/office/drawing/2014/main" id="{9C653EE9-C3E0-A525-8A3F-207A2647E25A}"/>
              </a:ext>
            </a:extLst>
          </p:cNvPr>
          <p:cNvSpPr txBox="1"/>
          <p:nvPr/>
        </p:nvSpPr>
        <p:spPr>
          <a:xfrm>
            <a:off x="9030984" y="1352681"/>
            <a:ext cx="3251626" cy="369332"/>
          </a:xfrm>
          <a:prstGeom prst="rect">
            <a:avLst/>
          </a:prstGeom>
          <a:noFill/>
        </p:spPr>
        <p:txBody>
          <a:bodyPr wrap="square" rtlCol="0">
            <a:spAutoFit/>
          </a:bodyPr>
          <a:lstStyle/>
          <a:p>
            <a:r>
              <a:rPr lang="en-GB" dirty="0"/>
              <a:t>Back to </a:t>
            </a:r>
            <a:r>
              <a:rPr lang="en-GB" dirty="0">
                <a:hlinkClick r:id="rId4" action="ppaction://hlinksldjump"/>
              </a:rPr>
              <a:t>background</a:t>
            </a:r>
            <a:r>
              <a:rPr lang="en-GB" dirty="0"/>
              <a:t> slide</a:t>
            </a:r>
          </a:p>
        </p:txBody>
      </p:sp>
    </p:spTree>
    <p:extLst>
      <p:ext uri="{BB962C8B-B14F-4D97-AF65-F5344CB8AC3E}">
        <p14:creationId xmlns:p14="http://schemas.microsoft.com/office/powerpoint/2010/main" val="346111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p:txBody>
          <a:bodyPr>
            <a:normAutofit fontScale="90000"/>
          </a:bodyPr>
          <a:lstStyle/>
          <a:p>
            <a:r>
              <a:rPr lang="en-GB" dirty="0"/>
              <a:t>Key clinical trials</a:t>
            </a:r>
            <a:br>
              <a:rPr lang="en-GB" dirty="0"/>
            </a:br>
            <a:endParaRPr lang="en-GB" dirty="0"/>
          </a:p>
        </p:txBody>
      </p:sp>
      <p:sp>
        <p:nvSpPr>
          <p:cNvPr id="4" name="Rectangle 3" descr="Marker showing slides are confidential ">
            <a:extLst>
              <a:ext uri="{FF2B5EF4-FFF2-40B4-BE49-F238E27FC236}">
                <a16:creationId xmlns:a16="http://schemas.microsoft.com/office/drawing/2014/main" id="{6D22972E-D117-34C2-1C2A-11BBB599A31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6" name="TextBox 5">
            <a:extLst>
              <a:ext uri="{FF2B5EF4-FFF2-40B4-BE49-F238E27FC236}">
                <a16:creationId xmlns:a16="http://schemas.microsoft.com/office/drawing/2014/main" id="{235E01DB-6BA1-43FA-948C-3BED423AD6C6}"/>
              </a:ext>
            </a:extLst>
          </p:cNvPr>
          <p:cNvSpPr txBox="1"/>
          <p:nvPr/>
        </p:nvSpPr>
        <p:spPr>
          <a:xfrm>
            <a:off x="429554" y="663366"/>
            <a:ext cx="3736920" cy="369332"/>
          </a:xfrm>
          <a:prstGeom prst="rect">
            <a:avLst/>
          </a:prstGeom>
          <a:noFill/>
        </p:spPr>
        <p:txBody>
          <a:bodyPr wrap="none" rtlCol="0">
            <a:spAutoFit/>
          </a:bodyPr>
          <a:lstStyle/>
          <a:p>
            <a:r>
              <a:rPr lang="en-GB" dirty="0">
                <a:latin typeface="Arial" panose="020B0604020202020204" pitchFamily="34" charset="0"/>
              </a:rPr>
              <a:t>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974081263"/>
              </p:ext>
            </p:extLst>
          </p:nvPr>
        </p:nvGraphicFramePr>
        <p:xfrm>
          <a:off x="466723" y="993854"/>
          <a:ext cx="11317289" cy="5153024"/>
        </p:xfrm>
        <a:graphic>
          <a:graphicData uri="http://schemas.openxmlformats.org/drawingml/2006/table">
            <a:tbl>
              <a:tblPr firstRow="1" bandRow="1">
                <a:tableStyleId>{5C22544A-7EE6-4342-B048-85BDC9FD1C3A}</a:tableStyleId>
              </a:tblPr>
              <a:tblGrid>
                <a:gridCol w="1951675">
                  <a:extLst>
                    <a:ext uri="{9D8B030D-6E8A-4147-A177-3AD203B41FA5}">
                      <a16:colId xmlns:a16="http://schemas.microsoft.com/office/drawing/2014/main" val="2781295461"/>
                    </a:ext>
                  </a:extLst>
                </a:gridCol>
                <a:gridCol w="4457107">
                  <a:extLst>
                    <a:ext uri="{9D8B030D-6E8A-4147-A177-3AD203B41FA5}">
                      <a16:colId xmlns:a16="http://schemas.microsoft.com/office/drawing/2014/main" val="458621282"/>
                    </a:ext>
                  </a:extLst>
                </a:gridCol>
                <a:gridCol w="4908507">
                  <a:extLst>
                    <a:ext uri="{9D8B030D-6E8A-4147-A177-3AD203B41FA5}">
                      <a16:colId xmlns:a16="http://schemas.microsoft.com/office/drawing/2014/main" val="983104019"/>
                    </a:ext>
                  </a:extLst>
                </a:gridCol>
              </a:tblGrid>
              <a:tr h="305276">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r>
                        <a:rPr lang="en-GB" dirty="0">
                          <a:latin typeface="Arial" panose="020B0604020202020204" pitchFamily="34" charset="0"/>
                        </a:rPr>
                        <a:t>ATHENA-MONO; NCT03522246</a:t>
                      </a:r>
                    </a:p>
                  </a:txBody>
                  <a:tcPr/>
                </a:tc>
                <a:tc>
                  <a:txBody>
                    <a:bodyPr/>
                    <a:lstStyle/>
                    <a:p>
                      <a:r>
                        <a:rPr lang="en-GB" dirty="0">
                          <a:latin typeface="Arial" panose="020B0604020202020204" pitchFamily="34" charset="0"/>
                        </a:rPr>
                        <a:t>PAOLA-1; NCT02477644</a:t>
                      </a:r>
                    </a:p>
                  </a:txBody>
                  <a:tcPr/>
                </a:tc>
                <a:extLst>
                  <a:ext uri="{0D108BD9-81ED-4DB2-BD59-A6C34878D82A}">
                    <a16:rowId xmlns:a16="http://schemas.microsoft.com/office/drawing/2014/main" val="1220355904"/>
                  </a:ext>
                </a:extLst>
              </a:tr>
              <a:tr h="305276">
                <a:tc>
                  <a:txBody>
                    <a:bodyPr/>
                    <a:lstStyle/>
                    <a:p>
                      <a:r>
                        <a:rPr lang="en-GB" b="1" dirty="0">
                          <a:solidFill>
                            <a:schemeClr val="bg1"/>
                          </a:solidFill>
                          <a:latin typeface="Arial" panose="020B0604020202020204" pitchFamily="34" charset="0"/>
                        </a:rPr>
                        <a:t>Design</a:t>
                      </a:r>
                    </a:p>
                  </a:txBody>
                  <a:tcPr>
                    <a:solidFill>
                      <a:schemeClr val="accent1"/>
                    </a:solidFill>
                  </a:tcPr>
                </a:tc>
                <a:tc>
                  <a:txBody>
                    <a:bodyPr/>
                    <a:lstStyle/>
                    <a:p>
                      <a:r>
                        <a:rPr lang="en-GB" dirty="0">
                          <a:latin typeface="Arial" panose="020B0604020202020204" pitchFamily="34" charset="0"/>
                        </a:rPr>
                        <a:t>International, double-blind phase III RCT</a:t>
                      </a:r>
                    </a:p>
                  </a:txBody>
                  <a:tcPr/>
                </a:tc>
                <a:tc>
                  <a:txBody>
                    <a:bodyPr/>
                    <a:lstStyle/>
                    <a:p>
                      <a:r>
                        <a:rPr lang="en-GB" dirty="0">
                          <a:latin typeface="Arial" panose="020B0604020202020204" pitchFamily="34" charset="0"/>
                        </a:rPr>
                        <a:t>International, double-blind phase III RCT</a:t>
                      </a:r>
                    </a:p>
                  </a:txBody>
                  <a:tcPr/>
                </a:tc>
                <a:extLst>
                  <a:ext uri="{0D108BD9-81ED-4DB2-BD59-A6C34878D82A}">
                    <a16:rowId xmlns:a16="http://schemas.microsoft.com/office/drawing/2014/main" val="683507817"/>
                  </a:ext>
                </a:extLst>
              </a:tr>
              <a:tr h="1221104">
                <a:tc>
                  <a:txBody>
                    <a:bodyPr/>
                    <a:lstStyle/>
                    <a:p>
                      <a:r>
                        <a:rPr lang="en-GB" b="1" dirty="0">
                          <a:solidFill>
                            <a:schemeClr val="bg1"/>
                          </a:solidFill>
                          <a:latin typeface="Arial" panose="020B0604020202020204" pitchFamily="34" charset="0"/>
                        </a:rPr>
                        <a:t>Population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Patients with newly diagnosed advanced ovarian, </a:t>
                      </a:r>
                      <a:r>
                        <a:rPr lang="en-GB" sz="1800" kern="1200" dirty="0">
                          <a:solidFill>
                            <a:schemeClr val="dk1"/>
                          </a:solidFill>
                          <a:effectLst/>
                          <a:latin typeface="+mn-lt"/>
                          <a:ea typeface="+mn-ea"/>
                          <a:cs typeface="+mn-cs"/>
                        </a:rPr>
                        <a:t>fallopian tube or primary peritoneal </a:t>
                      </a:r>
                      <a:r>
                        <a:rPr lang="en-GB" dirty="0">
                          <a:latin typeface="Arial" panose="020B0604020202020204" pitchFamily="34" charset="0"/>
                        </a:rPr>
                        <a:t>cancer </a:t>
                      </a:r>
                      <a:r>
                        <a:rPr lang="en-GB" sz="1800" kern="1200" baseline="0" dirty="0">
                          <a:solidFill>
                            <a:schemeClr val="tx1"/>
                          </a:solidFill>
                          <a:effectLst/>
                          <a:latin typeface="+mn-lt"/>
                          <a:ea typeface="+mn-ea"/>
                          <a:cs typeface="+mn-cs"/>
                        </a:rPr>
                        <a:t>that had responded to </a:t>
                      </a:r>
                      <a:r>
                        <a:rPr lang="en-GB" sz="1800" kern="1200" dirty="0">
                          <a:solidFill>
                            <a:schemeClr val="tx1"/>
                          </a:solidFill>
                          <a:effectLst/>
                          <a:latin typeface="+mn-lt"/>
                          <a:ea typeface="+mn-ea"/>
                          <a:cs typeface="+mn-cs"/>
                        </a:rPr>
                        <a:t>1L platinum-doublet treatment </a:t>
                      </a:r>
                      <a:endParaRPr lang="en-GB" dirty="0">
                        <a:solidFill>
                          <a:schemeClr val="tx1"/>
                        </a:solidFill>
                        <a:latin typeface="Arial" panose="020B0604020202020204" pitchFamily="34" charset="0"/>
                      </a:endParaRPr>
                    </a:p>
                  </a:txBody>
                  <a:tcPr/>
                </a:tc>
                <a:tc>
                  <a:txBody>
                    <a:bodyPr/>
                    <a:lstStyle/>
                    <a:p>
                      <a:r>
                        <a:rPr lang="en-GB" dirty="0">
                          <a:solidFill>
                            <a:schemeClr val="tx1"/>
                          </a:solidFill>
                          <a:latin typeface="Arial" panose="020B0604020202020204" pitchFamily="34" charset="0"/>
                        </a:rPr>
                        <a:t>Patients with newly diagnosed advanced ovarian, </a:t>
                      </a:r>
                      <a:r>
                        <a:rPr lang="en-GB" sz="1800" kern="1200" dirty="0">
                          <a:solidFill>
                            <a:schemeClr val="tx1"/>
                          </a:solidFill>
                          <a:effectLst/>
                          <a:latin typeface="+mn-lt"/>
                          <a:ea typeface="+mn-ea"/>
                          <a:cs typeface="+mn-cs"/>
                        </a:rPr>
                        <a:t>fallopian tube or primary peritoneal </a:t>
                      </a:r>
                      <a:r>
                        <a:rPr lang="en-GB" dirty="0">
                          <a:solidFill>
                            <a:schemeClr val="tx1"/>
                          </a:solidFill>
                          <a:latin typeface="Arial" panose="020B0604020202020204" pitchFamily="34" charset="0"/>
                        </a:rPr>
                        <a:t>cancer </a:t>
                      </a:r>
                      <a:r>
                        <a:rPr lang="en-GB" sz="1800" kern="1200" dirty="0">
                          <a:solidFill>
                            <a:schemeClr val="tx1"/>
                          </a:solidFill>
                          <a:latin typeface="Arial" panose="020B0604020202020204" pitchFamily="34" charset="0"/>
                          <a:ea typeface="+mn-ea"/>
                          <a:cs typeface="+mn-cs"/>
                        </a:rPr>
                        <a:t>that had responded </a:t>
                      </a:r>
                      <a:r>
                        <a:rPr lang="en-GB" dirty="0">
                          <a:solidFill>
                            <a:schemeClr val="tx1"/>
                          </a:solidFill>
                          <a:latin typeface="Arial" panose="020B0604020202020204" pitchFamily="34" charset="0"/>
                        </a:rPr>
                        <a:t>to 1L </a:t>
                      </a:r>
                      <a:r>
                        <a:rPr lang="en-GB" sz="1800" kern="1200" dirty="0">
                          <a:solidFill>
                            <a:schemeClr val="tx1"/>
                          </a:solidFill>
                          <a:latin typeface="Arial" panose="020B0604020202020204" pitchFamily="34" charset="0"/>
                          <a:ea typeface="+mn-ea"/>
                          <a:cs typeface="+mn-cs"/>
                        </a:rPr>
                        <a:t>c</a:t>
                      </a:r>
                      <a:r>
                        <a:rPr lang="en-GB" sz="1800" kern="1200" dirty="0">
                          <a:solidFill>
                            <a:schemeClr val="tx1"/>
                          </a:solidFill>
                          <a:effectLst/>
                          <a:latin typeface="+mn-lt"/>
                          <a:ea typeface="+mn-ea"/>
                          <a:cs typeface="+mn-cs"/>
                        </a:rPr>
                        <a:t>hemotherapy with </a:t>
                      </a:r>
                      <a:r>
                        <a:rPr lang="en-GB" dirty="0">
                          <a:solidFill>
                            <a:schemeClr val="tx1"/>
                          </a:solidFill>
                          <a:latin typeface="Arial" panose="020B0604020202020204" pitchFamily="34" charset="0"/>
                        </a:rPr>
                        <a:t>bevacizumab </a:t>
                      </a:r>
                    </a:p>
                  </a:txBody>
                  <a:tcPr/>
                </a:tc>
                <a:extLst>
                  <a:ext uri="{0D108BD9-81ED-4DB2-BD59-A6C34878D82A}">
                    <a16:rowId xmlns:a16="http://schemas.microsoft.com/office/drawing/2014/main" val="1606641215"/>
                  </a:ext>
                </a:extLst>
              </a:tr>
              <a:tr h="305276">
                <a:tc>
                  <a:txBody>
                    <a:bodyPr/>
                    <a:lstStyle/>
                    <a:p>
                      <a:r>
                        <a:rPr lang="en-GB" b="1" dirty="0">
                          <a:solidFill>
                            <a:schemeClr val="bg1"/>
                          </a:solidFill>
                          <a:latin typeface="Arial" panose="020B0604020202020204" pitchFamily="34" charset="0"/>
                        </a:rPr>
                        <a:t>Intervention</a:t>
                      </a:r>
                    </a:p>
                  </a:txBody>
                  <a:tcPr>
                    <a:solidFill>
                      <a:schemeClr val="accent1"/>
                    </a:solidFill>
                  </a:tcPr>
                </a:tc>
                <a:tc>
                  <a:txBody>
                    <a:bodyPr/>
                    <a:lstStyle/>
                    <a:p>
                      <a:r>
                        <a:rPr lang="en-GB" dirty="0">
                          <a:latin typeface="Arial" panose="020B0604020202020204" pitchFamily="34" charset="0"/>
                        </a:rPr>
                        <a:t>Rucaparib (n=427)</a:t>
                      </a:r>
                    </a:p>
                  </a:txBody>
                  <a:tcPr/>
                </a:tc>
                <a:tc>
                  <a:txBody>
                    <a:bodyPr/>
                    <a:lstStyle/>
                    <a:p>
                      <a:r>
                        <a:rPr lang="en-GB" dirty="0">
                          <a:latin typeface="Arial" panose="020B0604020202020204" pitchFamily="34" charset="0"/>
                        </a:rPr>
                        <a:t>Olaparib + bevacizumab (n=537)</a:t>
                      </a:r>
                    </a:p>
                  </a:txBody>
                  <a:tcPr/>
                </a:tc>
                <a:extLst>
                  <a:ext uri="{0D108BD9-81ED-4DB2-BD59-A6C34878D82A}">
                    <a16:rowId xmlns:a16="http://schemas.microsoft.com/office/drawing/2014/main" val="1086869075"/>
                  </a:ext>
                </a:extLst>
              </a:tr>
              <a:tr h="305276">
                <a:tc>
                  <a:txBody>
                    <a:bodyPr/>
                    <a:lstStyle/>
                    <a:p>
                      <a:r>
                        <a:rPr lang="en-GB" b="1" dirty="0">
                          <a:solidFill>
                            <a:schemeClr val="bg1"/>
                          </a:solidFill>
                          <a:latin typeface="Arial" panose="020B0604020202020204" pitchFamily="34" charset="0"/>
                        </a:rPr>
                        <a:t>Comparators</a:t>
                      </a:r>
                    </a:p>
                  </a:txBody>
                  <a:tcPr>
                    <a:solidFill>
                      <a:schemeClr val="accent1"/>
                    </a:solidFill>
                  </a:tcPr>
                </a:tc>
                <a:tc>
                  <a:txBody>
                    <a:bodyPr/>
                    <a:lstStyle/>
                    <a:p>
                      <a:r>
                        <a:rPr lang="en-GB" dirty="0">
                          <a:latin typeface="Arial" panose="020B0604020202020204" pitchFamily="34" charset="0"/>
                        </a:rPr>
                        <a:t>Placebo (n=111)</a:t>
                      </a:r>
                    </a:p>
                  </a:txBody>
                  <a:tcPr/>
                </a:tc>
                <a:tc>
                  <a:txBody>
                    <a:bodyPr/>
                    <a:lstStyle/>
                    <a:p>
                      <a:r>
                        <a:rPr lang="en-GB" dirty="0">
                          <a:latin typeface="Arial" panose="020B0604020202020204" pitchFamily="34" charset="0"/>
                        </a:rPr>
                        <a:t>Placebo + </a:t>
                      </a:r>
                      <a:r>
                        <a:rPr lang="en-GB">
                          <a:latin typeface="Arial" panose="020B0604020202020204" pitchFamily="34" charset="0"/>
                        </a:rPr>
                        <a:t>bevacizumab 15 mg</a:t>
                      </a:r>
                      <a:r>
                        <a:rPr lang="en-GB" dirty="0">
                          <a:latin typeface="Arial" panose="020B0604020202020204" pitchFamily="34" charset="0"/>
                        </a:rPr>
                        <a:t>/kg (n=269)</a:t>
                      </a:r>
                    </a:p>
                  </a:txBody>
                  <a:tcPr/>
                </a:tc>
                <a:extLst>
                  <a:ext uri="{0D108BD9-81ED-4DB2-BD59-A6C34878D82A}">
                    <a16:rowId xmlns:a16="http://schemas.microsoft.com/office/drawing/2014/main" val="3789602645"/>
                  </a:ext>
                </a:extLst>
              </a:tr>
              <a:tr h="992147">
                <a:tc>
                  <a:txBody>
                    <a:bodyPr/>
                    <a:lstStyle/>
                    <a:p>
                      <a:r>
                        <a:rPr lang="en-GB" b="1" dirty="0">
                          <a:solidFill>
                            <a:schemeClr val="bg1"/>
                          </a:solidFill>
                          <a:latin typeface="Arial" panose="020B0604020202020204" pitchFamily="34" charset="0"/>
                        </a:rPr>
                        <a:t>Duration (OS maturity)</a:t>
                      </a:r>
                    </a:p>
                  </a:txBody>
                  <a:tcPr>
                    <a:solidFill>
                      <a:schemeClr val="accent1"/>
                    </a:solidFill>
                  </a:tcPr>
                </a:tc>
                <a:tc>
                  <a:txBody>
                    <a:bodyPr/>
                    <a:lstStyle/>
                    <a:p>
                      <a:pPr marL="285750" indent="-285750">
                        <a:buFont typeface="Arial" panose="020B0604020202020204" pitchFamily="34" charset="0"/>
                        <a:buChar char="•"/>
                      </a:pPr>
                      <a:r>
                        <a:rPr lang="en-GB" dirty="0">
                          <a:latin typeface="Arial" panose="020B0604020202020204" pitchFamily="34" charset="0"/>
                        </a:rPr>
                        <a:t>35% data maturity for ITT (2023 ad-hoc analysis)</a:t>
                      </a:r>
                    </a:p>
                    <a:p>
                      <a:pPr marL="285750" indent="-285750">
                        <a:buFont typeface="Arial" panose="020B0604020202020204" pitchFamily="34" charset="0"/>
                        <a:buChar char="•"/>
                      </a:pPr>
                      <a:r>
                        <a:rPr lang="en-GB" dirty="0">
                          <a:latin typeface="Arial" panose="020B0604020202020204" pitchFamily="34" charset="0"/>
                        </a:rPr>
                        <a:t>Median follow-up of </a:t>
                      </a:r>
                      <a:r>
                        <a:rPr lang="en-GB" sz="1800" dirty="0">
                          <a:solidFill>
                            <a:schemeClr val="tx1"/>
                          </a:solidFill>
                          <a:highlight>
                            <a:srgbClr val="000000"/>
                          </a:highlight>
                          <a:latin typeface="Arial" panose="020B0604020202020204" pitchFamily="34" charset="0"/>
                        </a:rPr>
                        <a:t>****</a:t>
                      </a:r>
                      <a:r>
                        <a:rPr lang="en-GB" dirty="0">
                          <a:latin typeface="Arial" panose="020B0604020202020204" pitchFamily="34" charset="0"/>
                        </a:rPr>
                        <a:t> months for rucaparib and </a:t>
                      </a:r>
                      <a:r>
                        <a:rPr lang="en-GB" sz="1800" dirty="0">
                          <a:solidFill>
                            <a:schemeClr val="tx1"/>
                          </a:solidFill>
                          <a:highlight>
                            <a:srgbClr val="000000"/>
                          </a:highlight>
                          <a:latin typeface="Arial" panose="020B0604020202020204" pitchFamily="34" charset="0"/>
                        </a:rPr>
                        <a:t>****</a:t>
                      </a:r>
                      <a:r>
                        <a:rPr lang="en-GB" dirty="0">
                          <a:latin typeface="Arial" panose="020B0604020202020204" pitchFamily="34" charset="0"/>
                        </a:rPr>
                        <a:t> months for placebo</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55% data maturity (2022 final OS analysis)</a:t>
                      </a:r>
                    </a:p>
                    <a:p>
                      <a:pPr marL="285750" indent="-285750">
                        <a:buFont typeface="Arial" panose="020B0604020202020204" pitchFamily="34" charset="0"/>
                        <a:buChar char="•"/>
                      </a:pPr>
                      <a:r>
                        <a:rPr lang="en-GB" dirty="0">
                          <a:latin typeface="Arial" panose="020B0604020202020204" pitchFamily="34" charset="0"/>
                        </a:rPr>
                        <a:t>Median follow-up of 61.7 months for </a:t>
                      </a:r>
                      <a:r>
                        <a:rPr lang="en-GB" dirty="0" err="1">
                          <a:latin typeface="Arial" panose="020B0604020202020204" pitchFamily="34" charset="0"/>
                        </a:rPr>
                        <a:t>olaparib</a:t>
                      </a:r>
                      <a:r>
                        <a:rPr lang="en-GB" dirty="0">
                          <a:latin typeface="Arial" panose="020B0604020202020204" pitchFamily="34" charset="0"/>
                        </a:rPr>
                        <a:t> + bevacizumab and 61.9 months for placebo</a:t>
                      </a:r>
                    </a:p>
                  </a:txBody>
                  <a:tcPr/>
                </a:tc>
                <a:extLst>
                  <a:ext uri="{0D108BD9-81ED-4DB2-BD59-A6C34878D82A}">
                    <a16:rowId xmlns:a16="http://schemas.microsoft.com/office/drawing/2014/main" val="2605528485"/>
                  </a:ext>
                </a:extLst>
              </a:tr>
              <a:tr h="534233">
                <a:tc>
                  <a:txBody>
                    <a:bodyPr/>
                    <a:lstStyle/>
                    <a:p>
                      <a:r>
                        <a:rPr lang="en-GB" b="1" dirty="0">
                          <a:solidFill>
                            <a:schemeClr val="bg1"/>
                          </a:solidFill>
                          <a:latin typeface="Arial" panose="020B0604020202020204" pitchFamily="34" charset="0"/>
                        </a:rPr>
                        <a:t>Primary outcome</a:t>
                      </a:r>
                    </a:p>
                  </a:txBody>
                  <a:tcPr>
                    <a:solidFill>
                      <a:schemeClr val="accent1"/>
                    </a:solidFill>
                  </a:tcPr>
                </a:tc>
                <a:tc>
                  <a:txBody>
                    <a:bodyPr/>
                    <a:lstStyle/>
                    <a:p>
                      <a:r>
                        <a:rPr lang="en-GB" dirty="0" err="1">
                          <a:latin typeface="Arial" panose="020B0604020202020204" pitchFamily="34" charset="0"/>
                        </a:rPr>
                        <a:t>invPFS</a:t>
                      </a:r>
                      <a:r>
                        <a:rPr lang="en-GB" dirty="0">
                          <a:latin typeface="Arial" panose="020B0604020202020204" pitchFamily="34" charset="0"/>
                        </a:rPr>
                        <a:t> (RECIST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latin typeface="Arial" panose="020B0604020202020204" pitchFamily="34" charset="0"/>
                        </a:rPr>
                        <a:t>invPFS</a:t>
                      </a:r>
                      <a:r>
                        <a:rPr lang="en-GB" dirty="0">
                          <a:latin typeface="Arial" panose="020B0604020202020204" pitchFamily="34" charset="0"/>
                        </a:rPr>
                        <a:t> (RECIST 1.1)</a:t>
                      </a:r>
                    </a:p>
                  </a:txBody>
                  <a:tcPr/>
                </a:tc>
                <a:extLst>
                  <a:ext uri="{0D108BD9-81ED-4DB2-BD59-A6C34878D82A}">
                    <a16:rowId xmlns:a16="http://schemas.microsoft.com/office/drawing/2014/main" val="3245755481"/>
                  </a:ext>
                </a:extLst>
              </a:tr>
              <a:tr h="534233">
                <a:tc>
                  <a:txBody>
                    <a:bodyPr/>
                    <a:lstStyle/>
                    <a:p>
                      <a:r>
                        <a:rPr lang="en-GB" b="1" dirty="0">
                          <a:solidFill>
                            <a:schemeClr val="bg1"/>
                          </a:solidFill>
                          <a:latin typeface="Arial" panose="020B0604020202020204" pitchFamily="34" charset="0"/>
                        </a:rPr>
                        <a:t>HRD testing</a:t>
                      </a:r>
                    </a:p>
                  </a:txBody>
                  <a:tcPr>
                    <a:solidFill>
                      <a:schemeClr val="accent1"/>
                    </a:solidFill>
                  </a:tcPr>
                </a:tc>
                <a:tc>
                  <a:txBody>
                    <a:bodyPr/>
                    <a:lstStyle/>
                    <a:p>
                      <a:r>
                        <a:rPr lang="en-GB" dirty="0" err="1">
                          <a:latin typeface="Arial" panose="020B0604020202020204" pitchFamily="34" charset="0"/>
                        </a:rPr>
                        <a:t>FoundationOne</a:t>
                      </a:r>
                      <a:r>
                        <a:rPr lang="en-GB" dirty="0">
                          <a:latin typeface="Arial" panose="020B0604020202020204" pitchFamily="34" charset="0"/>
                        </a:rPr>
                        <a:t> </a:t>
                      </a:r>
                      <a:r>
                        <a:rPr lang="en-GB" dirty="0" err="1">
                          <a:latin typeface="Arial" panose="020B0604020202020204" pitchFamily="34" charset="0"/>
                        </a:rPr>
                        <a:t>CDx</a:t>
                      </a:r>
                      <a:r>
                        <a:rPr lang="en-GB" dirty="0">
                          <a:latin typeface="Arial" panose="020B0604020202020204" pitchFamily="34" charset="0"/>
                        </a:rPr>
                        <a:t> next-generation sequencing assay prior to randomisation</a:t>
                      </a:r>
                    </a:p>
                  </a:txBody>
                  <a:tcPr/>
                </a:tc>
                <a:tc>
                  <a:txBody>
                    <a:bodyPr/>
                    <a:lstStyle/>
                    <a:p>
                      <a:r>
                        <a:rPr lang="en-GB" dirty="0" err="1">
                          <a:latin typeface="Arial" panose="020B0604020202020204" pitchFamily="34" charset="0"/>
                        </a:rPr>
                        <a:t>myChoice</a:t>
                      </a:r>
                      <a:r>
                        <a:rPr lang="en-GB" dirty="0">
                          <a:latin typeface="Arial" panose="020B0604020202020204" pitchFamily="34" charset="0"/>
                        </a:rPr>
                        <a:t>® HRD Plus assay with a cut-off score of ≥42 post-randomisation</a:t>
                      </a:r>
                    </a:p>
                  </a:txBody>
                  <a:tcPr/>
                </a:tc>
                <a:extLst>
                  <a:ext uri="{0D108BD9-81ED-4DB2-BD59-A6C34878D82A}">
                    <a16:rowId xmlns:a16="http://schemas.microsoft.com/office/drawing/2014/main" val="4222386618"/>
                  </a:ext>
                </a:extLst>
              </a:tr>
            </a:tbl>
          </a:graphicData>
        </a:graphic>
      </p:graphicFrame>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3"/>
          </p:nvPr>
        </p:nvSpPr>
        <p:spPr>
          <a:xfrm>
            <a:off x="1871663" y="6364198"/>
            <a:ext cx="9086850" cy="365125"/>
          </a:xfrm>
        </p:spPr>
        <p:txBody>
          <a:bodyPr>
            <a:noAutofit/>
          </a:bodyPr>
          <a:lstStyle/>
          <a:p>
            <a:r>
              <a:rPr lang="en-GB" dirty="0"/>
              <a:t>Abbreviations: 1L, first-line; HRD, homologous recombination deficiency; </a:t>
            </a:r>
            <a:r>
              <a:rPr lang="en-GB" dirty="0" err="1"/>
              <a:t>invPFS</a:t>
            </a:r>
            <a:r>
              <a:rPr lang="en-GB" dirty="0"/>
              <a:t>, investigator-assessed progression-free survival; ITT, intention to treat; RCT, randomised controlled trial</a:t>
            </a:r>
          </a:p>
        </p:txBody>
      </p:sp>
      <p:sp>
        <p:nvSpPr>
          <p:cNvPr id="5" name="TextBox 4">
            <a:extLst>
              <a:ext uri="{FF2B5EF4-FFF2-40B4-BE49-F238E27FC236}">
                <a16:creationId xmlns:a16="http://schemas.microsoft.com/office/drawing/2014/main" id="{431C0196-92AC-0165-BDBE-5AC162D8D15B}"/>
              </a:ext>
            </a:extLst>
          </p:cNvPr>
          <p:cNvSpPr txBox="1"/>
          <p:nvPr/>
        </p:nvSpPr>
        <p:spPr>
          <a:xfrm>
            <a:off x="8350786" y="168536"/>
            <a:ext cx="3784333" cy="369332"/>
          </a:xfrm>
          <a:prstGeom prst="rect">
            <a:avLst/>
          </a:prstGeom>
          <a:noFill/>
        </p:spPr>
        <p:txBody>
          <a:bodyPr wrap="square" rtlCol="0">
            <a:spAutoFit/>
          </a:bodyPr>
          <a:lstStyle/>
          <a:p>
            <a:r>
              <a:rPr lang="en-GB" dirty="0"/>
              <a:t>Back to </a:t>
            </a:r>
            <a:r>
              <a:rPr lang="en-GB" dirty="0">
                <a:hlinkClick r:id="rId3" action="ppaction://hlinksldjump"/>
              </a:rPr>
              <a:t>subgroup results </a:t>
            </a:r>
            <a:r>
              <a:rPr lang="en-GB" dirty="0"/>
              <a:t>slide</a:t>
            </a:r>
          </a:p>
        </p:txBody>
      </p:sp>
    </p:spTree>
    <p:extLst>
      <p:ext uri="{BB962C8B-B14F-4D97-AF65-F5344CB8AC3E}">
        <p14:creationId xmlns:p14="http://schemas.microsoft.com/office/powerpoint/2010/main" val="341381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ATHENA-MONO hierarchical step-down procedure</a:t>
            </a:r>
            <a:br>
              <a:rPr lang="en-GB" dirty="0"/>
            </a:br>
            <a:br>
              <a:rPr lang="en-GB" dirty="0"/>
            </a:br>
            <a:endParaRPr lang="en-GB" dirty="0"/>
          </a:p>
        </p:txBody>
      </p:sp>
      <p:sp>
        <p:nvSpPr>
          <p:cNvPr id="3" name="Text Placeholder 7">
            <a:extLst>
              <a:ext uri="{FF2B5EF4-FFF2-40B4-BE49-F238E27FC236}">
                <a16:creationId xmlns:a16="http://schemas.microsoft.com/office/drawing/2014/main" id="{A9B1DC3C-A7C9-96FC-7857-67927038F2BA}"/>
              </a:ext>
            </a:extLst>
          </p:cNvPr>
          <p:cNvSpPr>
            <a:spLocks noGrp="1"/>
          </p:cNvSpPr>
          <p:nvPr>
            <p:ph type="body" sz="quarter" idx="12"/>
          </p:nvPr>
        </p:nvSpPr>
        <p:spPr>
          <a:xfrm>
            <a:off x="374256" y="1345136"/>
            <a:ext cx="6838202" cy="4167728"/>
          </a:xfrm>
        </p:spPr>
        <p:txBody>
          <a:bodyPr/>
          <a:lstStyle/>
          <a:p>
            <a:r>
              <a:rPr lang="en-GB" dirty="0">
                <a:ea typeface="Inter" panose="02000503000000020004" pitchFamily="2" charset="0"/>
              </a:rPr>
              <a:t>To preserve the overall type 1 error rate, while testing the primary and secondary endpoints for ATHENA–MONO, a hierarchical step-down procedure was specified. Statistical significance was only declared for any of the endpoints if the previous endpoints were also statistically significant at the significance level of two-sided 0.025. </a:t>
            </a:r>
          </a:p>
          <a:p>
            <a:r>
              <a:rPr lang="en-GB" dirty="0">
                <a:ea typeface="Inter" panose="02000503000000020004" pitchFamily="2" charset="0"/>
              </a:rPr>
              <a:t>To adjust for multiple analyses of OS at a later stage, a stopping rule was applied to the interim OS data presented in the company’s submission. A p-value of &lt;0.001 was required to declare statistical significance of OS results from interim data cuts. This means that the company will be able to use a two-sided p-value &lt; 0.025 to determine statistical significance at the final OS analysis. </a:t>
            </a:r>
          </a:p>
        </p:txBody>
      </p:sp>
      <p:pic>
        <p:nvPicPr>
          <p:cNvPr id="4" name="Picture 3" descr="This outlines the step-down procedure. invPFS in the HRD population was tested first at a one-sided 0.0125 significance level. If invPFS in the HRD population was statistically significant, then invPFS was tested in the ITT population. If both the HRD and ITT populations reached statistical significance for the primary endpoint, then the first secondary endpoint of OS was to be tested at the one-sided 0.0125 significance level in the HRD and ITT populations for that treatment comparison and testing continued to the last key secondary endpoint of ORR. Significance of the subsequent secondary endpoint of ORR cannot be claimed until the final OS analysis is performed. ">
            <a:extLst>
              <a:ext uri="{FF2B5EF4-FFF2-40B4-BE49-F238E27FC236}">
                <a16:creationId xmlns:a16="http://schemas.microsoft.com/office/drawing/2014/main" id="{0D98872B-6094-9E22-F905-150ADF7F2825}"/>
              </a:ext>
            </a:extLst>
          </p:cNvPr>
          <p:cNvPicPr>
            <a:picLocks noChangeAspect="1"/>
          </p:cNvPicPr>
          <p:nvPr/>
        </p:nvPicPr>
        <p:blipFill>
          <a:blip r:embed="rId3"/>
          <a:stretch>
            <a:fillRect/>
          </a:stretch>
        </p:blipFill>
        <p:spPr>
          <a:xfrm>
            <a:off x="7435067" y="943438"/>
            <a:ext cx="4030893" cy="4971124"/>
          </a:xfrm>
          <a:prstGeom prst="rect">
            <a:avLst/>
          </a:prstGeom>
        </p:spPr>
      </p:pic>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228354"/>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HRD, homologous recombination deficient; </a:t>
            </a:r>
            <a:r>
              <a:rPr lang="en-GB" dirty="0" err="1"/>
              <a:t>invPFS</a:t>
            </a:r>
            <a:r>
              <a:rPr lang="en-GB" dirty="0"/>
              <a:t>, investigator-assessed progression-free survival; ITT, intent-to-treat; ORR, objective response rate; OS, overall survival </a:t>
            </a:r>
          </a:p>
          <a:p>
            <a:endParaRPr lang="en-GB" dirty="0"/>
          </a:p>
        </p:txBody>
      </p:sp>
      <p:sp>
        <p:nvSpPr>
          <p:cNvPr id="2" name="TextBox 1">
            <a:extLst>
              <a:ext uri="{FF2B5EF4-FFF2-40B4-BE49-F238E27FC236}">
                <a16:creationId xmlns:a16="http://schemas.microsoft.com/office/drawing/2014/main" id="{E28C3535-879A-809F-3C58-D792B688968B}"/>
              </a:ext>
            </a:extLst>
          </p:cNvPr>
          <p:cNvSpPr txBox="1"/>
          <p:nvPr/>
        </p:nvSpPr>
        <p:spPr>
          <a:xfrm>
            <a:off x="8350786" y="14426"/>
            <a:ext cx="3784333" cy="369332"/>
          </a:xfrm>
          <a:prstGeom prst="rect">
            <a:avLst/>
          </a:prstGeom>
          <a:noFill/>
        </p:spPr>
        <p:txBody>
          <a:bodyPr wrap="square" rtlCol="0">
            <a:spAutoFit/>
          </a:bodyPr>
          <a:lstStyle/>
          <a:p>
            <a:r>
              <a:rPr lang="en-GB" dirty="0"/>
              <a:t>Back to </a:t>
            </a:r>
            <a:r>
              <a:rPr lang="en-GB" dirty="0">
                <a:hlinkClick r:id="rId4" action="ppaction://hlinksldjump"/>
              </a:rPr>
              <a:t>subgroup results </a:t>
            </a:r>
            <a:r>
              <a:rPr lang="en-GB" dirty="0"/>
              <a:t>slide</a:t>
            </a:r>
          </a:p>
        </p:txBody>
      </p:sp>
    </p:spTree>
    <p:extLst>
      <p:ext uri="{BB962C8B-B14F-4D97-AF65-F5344CB8AC3E}">
        <p14:creationId xmlns:p14="http://schemas.microsoft.com/office/powerpoint/2010/main" val="1729093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ATHENA-MONO results – ITT</a:t>
            </a:r>
            <a:br>
              <a:rPr lang="en-GB" dirty="0"/>
            </a:br>
            <a:br>
              <a:rPr lang="en-GB" dirty="0"/>
            </a:br>
            <a:endParaRPr lang="en-GB" dirty="0"/>
          </a:p>
        </p:txBody>
      </p:sp>
      <p:sp>
        <p:nvSpPr>
          <p:cNvPr id="9" name="Text Placeholder 16">
            <a:extLst>
              <a:ext uri="{FF2B5EF4-FFF2-40B4-BE49-F238E27FC236}">
                <a16:creationId xmlns:a16="http://schemas.microsoft.com/office/drawing/2014/main" id="{67D61C9C-7A49-AF03-86B4-3448CD659972}"/>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t>Rucaparib significantly reduced PFS compared to placebo; OS is still immature </a:t>
            </a:r>
          </a:p>
        </p:txBody>
      </p:sp>
      <p:sp>
        <p:nvSpPr>
          <p:cNvPr id="12" name="TextBox 11">
            <a:extLst>
              <a:ext uri="{FF2B5EF4-FFF2-40B4-BE49-F238E27FC236}">
                <a16:creationId xmlns:a16="http://schemas.microsoft.com/office/drawing/2014/main" id="{0D498A34-4A8B-4410-7115-C6A51B71E3E7}"/>
              </a:ext>
            </a:extLst>
          </p:cNvPr>
          <p:cNvSpPr txBox="1"/>
          <p:nvPr/>
        </p:nvSpPr>
        <p:spPr>
          <a:xfrm>
            <a:off x="327383" y="1164130"/>
            <a:ext cx="5590902" cy="369332"/>
          </a:xfrm>
          <a:prstGeom prst="rect">
            <a:avLst/>
          </a:prstGeom>
          <a:solidFill>
            <a:schemeClr val="accent1"/>
          </a:solidFill>
        </p:spPr>
        <p:txBody>
          <a:bodyPr wrap="square" rtlCol="0">
            <a:spAutoFit/>
          </a:bodyPr>
          <a:lstStyle/>
          <a:p>
            <a:r>
              <a:rPr lang="en-GB" dirty="0" err="1">
                <a:solidFill>
                  <a:schemeClr val="bg1"/>
                </a:solidFill>
              </a:rPr>
              <a:t>invPFS</a:t>
            </a:r>
            <a:r>
              <a:rPr lang="en-GB" dirty="0">
                <a:solidFill>
                  <a:schemeClr val="bg1"/>
                </a:solidFill>
              </a:rPr>
              <a:t> (23 March 2022 data cut)</a:t>
            </a:r>
          </a:p>
        </p:txBody>
      </p:sp>
      <p:pic>
        <p:nvPicPr>
          <p:cNvPr id="2" name="Picture 1" descr="This is a Kaplan-Meir curve for progression-free survival for the ITT population. It shows that rucaparib reduces the risk of progression by 48% compared with placebo.">
            <a:extLst>
              <a:ext uri="{FF2B5EF4-FFF2-40B4-BE49-F238E27FC236}">
                <a16:creationId xmlns:a16="http://schemas.microsoft.com/office/drawing/2014/main" id="{68104FA6-D818-1155-F680-453CD508ABB9}"/>
              </a:ext>
            </a:extLst>
          </p:cNvPr>
          <p:cNvPicPr>
            <a:picLocks noChangeAspect="1"/>
          </p:cNvPicPr>
          <p:nvPr/>
        </p:nvPicPr>
        <p:blipFill rotWithShape="1">
          <a:blip r:embed="rId3"/>
          <a:srcRect b="15699"/>
          <a:stretch/>
        </p:blipFill>
        <p:spPr>
          <a:xfrm>
            <a:off x="176986" y="1568004"/>
            <a:ext cx="5730737" cy="2773841"/>
          </a:xfrm>
          <a:prstGeom prst="rect">
            <a:avLst/>
          </a:prstGeom>
        </p:spPr>
      </p:pic>
      <p:sp>
        <p:nvSpPr>
          <p:cNvPr id="26" name="TextBox 25">
            <a:extLst>
              <a:ext uri="{FF2B5EF4-FFF2-40B4-BE49-F238E27FC236}">
                <a16:creationId xmlns:a16="http://schemas.microsoft.com/office/drawing/2014/main" id="{DAD625F0-A367-6D48-EBF8-B438B0898DFF}"/>
              </a:ext>
            </a:extLst>
          </p:cNvPr>
          <p:cNvSpPr txBox="1"/>
          <p:nvPr/>
        </p:nvSpPr>
        <p:spPr>
          <a:xfrm>
            <a:off x="3352800" y="1646150"/>
            <a:ext cx="2743199" cy="923330"/>
          </a:xfrm>
          <a:prstGeom prst="rect">
            <a:avLst/>
          </a:prstGeom>
          <a:solidFill>
            <a:schemeClr val="bg1"/>
          </a:solidFill>
        </p:spPr>
        <p:txBody>
          <a:bodyPr wrap="square" rtlCol="0">
            <a:spAutoFit/>
          </a:bodyPr>
          <a:lstStyle/>
          <a:p>
            <a:pPr algn="ctr"/>
            <a:r>
              <a:rPr lang="en-GB" dirty="0"/>
              <a:t>HR: </a:t>
            </a:r>
            <a:r>
              <a:rPr lang="pl-PL" dirty="0"/>
              <a:t>0.</a:t>
            </a:r>
            <a:r>
              <a:rPr lang="en-GB" dirty="0"/>
              <a:t>52</a:t>
            </a:r>
            <a:r>
              <a:rPr lang="pl-PL" dirty="0"/>
              <a:t> (95% CI: 0.</a:t>
            </a:r>
            <a:r>
              <a:rPr lang="en-GB" dirty="0"/>
              <a:t>40</a:t>
            </a:r>
            <a:r>
              <a:rPr lang="pl-PL" dirty="0"/>
              <a:t> to </a:t>
            </a:r>
            <a:r>
              <a:rPr lang="en-GB" dirty="0"/>
              <a:t>0.68)</a:t>
            </a:r>
            <a:r>
              <a:rPr lang="pl-PL" dirty="0"/>
              <a:t> p</a:t>
            </a:r>
            <a:r>
              <a:rPr lang="en-GB" dirty="0"/>
              <a:t>&lt;0.0001</a:t>
            </a:r>
          </a:p>
          <a:p>
            <a:pPr algn="ctr"/>
            <a:endParaRPr lang="pl-PL" u="sng" dirty="0">
              <a:highlight>
                <a:srgbClr val="00FFFF"/>
              </a:highlight>
            </a:endParaRPr>
          </a:p>
        </p:txBody>
      </p:sp>
      <p:sp>
        <p:nvSpPr>
          <p:cNvPr id="35" name="TextBox 34">
            <a:extLst>
              <a:ext uri="{FF2B5EF4-FFF2-40B4-BE49-F238E27FC236}">
                <a16:creationId xmlns:a16="http://schemas.microsoft.com/office/drawing/2014/main" id="{03525639-CCB7-D782-F41E-C0047ECD0F9E}"/>
              </a:ext>
            </a:extLst>
          </p:cNvPr>
          <p:cNvSpPr txBox="1"/>
          <p:nvPr/>
        </p:nvSpPr>
        <p:spPr>
          <a:xfrm>
            <a:off x="-113369" y="4179639"/>
            <a:ext cx="1353772" cy="553998"/>
          </a:xfrm>
          <a:prstGeom prst="rect">
            <a:avLst/>
          </a:prstGeom>
          <a:noFill/>
        </p:spPr>
        <p:txBody>
          <a:bodyPr wrap="square" rtlCol="0">
            <a:spAutoFit/>
          </a:bodyPr>
          <a:lstStyle/>
          <a:p>
            <a:pPr algn="ctr"/>
            <a:r>
              <a:rPr lang="en-GB" sz="1200" dirty="0"/>
              <a:t>No. at risk</a:t>
            </a:r>
            <a:endParaRPr lang="en-GB" sz="1200" u="sng" dirty="0">
              <a:highlight>
                <a:srgbClr val="00FFFF"/>
              </a:highlight>
            </a:endParaRPr>
          </a:p>
          <a:p>
            <a:pPr algn="ctr"/>
            <a:endParaRPr lang="pl-PL" u="sng" dirty="0">
              <a:highlight>
                <a:srgbClr val="00FFFF"/>
              </a:highlight>
            </a:endParaRPr>
          </a:p>
        </p:txBody>
      </p:sp>
      <p:sp>
        <p:nvSpPr>
          <p:cNvPr id="37" name="TextBox 36">
            <a:extLst>
              <a:ext uri="{FF2B5EF4-FFF2-40B4-BE49-F238E27FC236}">
                <a16:creationId xmlns:a16="http://schemas.microsoft.com/office/drawing/2014/main" id="{DDC3F512-092C-672A-3FFC-1796DF769FB3}"/>
              </a:ext>
            </a:extLst>
          </p:cNvPr>
          <p:cNvSpPr txBox="1"/>
          <p:nvPr/>
        </p:nvSpPr>
        <p:spPr>
          <a:xfrm>
            <a:off x="-46268" y="4325398"/>
            <a:ext cx="537545" cy="613951"/>
          </a:xfrm>
          <a:prstGeom prst="rect">
            <a:avLst/>
          </a:prstGeom>
          <a:noFill/>
        </p:spPr>
        <p:txBody>
          <a:bodyPr wrap="square" rtlCol="0">
            <a:spAutoFit/>
          </a:bodyPr>
          <a:lstStyle/>
          <a:p>
            <a:pPr algn="r">
              <a:lnSpc>
                <a:spcPct val="150000"/>
              </a:lnSpc>
            </a:pPr>
            <a:r>
              <a:rPr lang="en-GB" sz="1200" dirty="0" err="1"/>
              <a:t>Ruc</a:t>
            </a:r>
            <a:endParaRPr lang="en-GB" sz="1200" dirty="0"/>
          </a:p>
          <a:p>
            <a:pPr algn="r">
              <a:lnSpc>
                <a:spcPct val="150000"/>
              </a:lnSpc>
            </a:pPr>
            <a:r>
              <a:rPr lang="en-GB" sz="1200" dirty="0" err="1"/>
              <a:t>Plac</a:t>
            </a:r>
            <a:endParaRPr lang="en-GB" sz="1200" dirty="0"/>
          </a:p>
        </p:txBody>
      </p:sp>
      <p:graphicFrame>
        <p:nvGraphicFramePr>
          <p:cNvPr id="33" name="Table 31">
            <a:extLst>
              <a:ext uri="{FF2B5EF4-FFF2-40B4-BE49-F238E27FC236}">
                <a16:creationId xmlns:a16="http://schemas.microsoft.com/office/drawing/2014/main" id="{230DBC29-1962-D480-89B6-6779D9885C00}"/>
              </a:ext>
            </a:extLst>
          </p:cNvPr>
          <p:cNvGraphicFramePr>
            <a:graphicFrameLocks noGrp="1"/>
          </p:cNvGraphicFramePr>
          <p:nvPr/>
        </p:nvGraphicFramePr>
        <p:xfrm>
          <a:off x="603803" y="4414061"/>
          <a:ext cx="5303914" cy="499504"/>
        </p:xfrm>
        <a:graphic>
          <a:graphicData uri="http://schemas.openxmlformats.org/drawingml/2006/table">
            <a:tbl>
              <a:tblPr bandRow="1">
                <a:tableStyleId>{5C22544A-7EE6-4342-B048-85BDC9FD1C3A}</a:tableStyleId>
              </a:tblPr>
              <a:tblGrid>
                <a:gridCol w="378851">
                  <a:extLst>
                    <a:ext uri="{9D8B030D-6E8A-4147-A177-3AD203B41FA5}">
                      <a16:colId xmlns:a16="http://schemas.microsoft.com/office/drawing/2014/main" val="3891515194"/>
                    </a:ext>
                  </a:extLst>
                </a:gridCol>
                <a:gridCol w="378851">
                  <a:extLst>
                    <a:ext uri="{9D8B030D-6E8A-4147-A177-3AD203B41FA5}">
                      <a16:colId xmlns:a16="http://schemas.microsoft.com/office/drawing/2014/main" val="2122189829"/>
                    </a:ext>
                  </a:extLst>
                </a:gridCol>
                <a:gridCol w="378851">
                  <a:extLst>
                    <a:ext uri="{9D8B030D-6E8A-4147-A177-3AD203B41FA5}">
                      <a16:colId xmlns:a16="http://schemas.microsoft.com/office/drawing/2014/main" val="473163173"/>
                    </a:ext>
                  </a:extLst>
                </a:gridCol>
                <a:gridCol w="378851">
                  <a:extLst>
                    <a:ext uri="{9D8B030D-6E8A-4147-A177-3AD203B41FA5}">
                      <a16:colId xmlns:a16="http://schemas.microsoft.com/office/drawing/2014/main" val="2844703388"/>
                    </a:ext>
                  </a:extLst>
                </a:gridCol>
                <a:gridCol w="378851">
                  <a:extLst>
                    <a:ext uri="{9D8B030D-6E8A-4147-A177-3AD203B41FA5}">
                      <a16:colId xmlns:a16="http://schemas.microsoft.com/office/drawing/2014/main" val="3272682183"/>
                    </a:ext>
                  </a:extLst>
                </a:gridCol>
                <a:gridCol w="378851">
                  <a:extLst>
                    <a:ext uri="{9D8B030D-6E8A-4147-A177-3AD203B41FA5}">
                      <a16:colId xmlns:a16="http://schemas.microsoft.com/office/drawing/2014/main" val="236891220"/>
                    </a:ext>
                  </a:extLst>
                </a:gridCol>
                <a:gridCol w="378851">
                  <a:extLst>
                    <a:ext uri="{9D8B030D-6E8A-4147-A177-3AD203B41FA5}">
                      <a16:colId xmlns:a16="http://schemas.microsoft.com/office/drawing/2014/main" val="2430642030"/>
                    </a:ext>
                  </a:extLst>
                </a:gridCol>
                <a:gridCol w="378851">
                  <a:extLst>
                    <a:ext uri="{9D8B030D-6E8A-4147-A177-3AD203B41FA5}">
                      <a16:colId xmlns:a16="http://schemas.microsoft.com/office/drawing/2014/main" val="3405554726"/>
                    </a:ext>
                  </a:extLst>
                </a:gridCol>
                <a:gridCol w="378851">
                  <a:extLst>
                    <a:ext uri="{9D8B030D-6E8A-4147-A177-3AD203B41FA5}">
                      <a16:colId xmlns:a16="http://schemas.microsoft.com/office/drawing/2014/main" val="3879283513"/>
                    </a:ext>
                  </a:extLst>
                </a:gridCol>
                <a:gridCol w="378851">
                  <a:extLst>
                    <a:ext uri="{9D8B030D-6E8A-4147-A177-3AD203B41FA5}">
                      <a16:colId xmlns:a16="http://schemas.microsoft.com/office/drawing/2014/main" val="2580210668"/>
                    </a:ext>
                  </a:extLst>
                </a:gridCol>
                <a:gridCol w="378851">
                  <a:extLst>
                    <a:ext uri="{9D8B030D-6E8A-4147-A177-3AD203B41FA5}">
                      <a16:colId xmlns:a16="http://schemas.microsoft.com/office/drawing/2014/main" val="1843628730"/>
                    </a:ext>
                  </a:extLst>
                </a:gridCol>
                <a:gridCol w="378851">
                  <a:extLst>
                    <a:ext uri="{9D8B030D-6E8A-4147-A177-3AD203B41FA5}">
                      <a16:colId xmlns:a16="http://schemas.microsoft.com/office/drawing/2014/main" val="1377340503"/>
                    </a:ext>
                  </a:extLst>
                </a:gridCol>
                <a:gridCol w="378851">
                  <a:extLst>
                    <a:ext uri="{9D8B030D-6E8A-4147-A177-3AD203B41FA5}">
                      <a16:colId xmlns:a16="http://schemas.microsoft.com/office/drawing/2014/main" val="2278909709"/>
                    </a:ext>
                  </a:extLst>
                </a:gridCol>
                <a:gridCol w="378851">
                  <a:extLst>
                    <a:ext uri="{9D8B030D-6E8A-4147-A177-3AD203B41FA5}">
                      <a16:colId xmlns:a16="http://schemas.microsoft.com/office/drawing/2014/main" val="85853890"/>
                    </a:ext>
                  </a:extLst>
                </a:gridCol>
              </a:tblGrid>
              <a:tr h="265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427</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398</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351</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298</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245</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213</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190</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151</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114</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67</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42</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23</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7</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0</a:t>
                      </a:r>
                    </a:p>
                  </a:txBody>
                  <a:tcPr marL="0" marR="0" marT="0" marB="0"/>
                </a:tc>
                <a:extLst>
                  <a:ext uri="{0D108BD9-81ED-4DB2-BD59-A6C34878D82A}">
                    <a16:rowId xmlns:a16="http://schemas.microsoft.com/office/drawing/2014/main" val="791005633"/>
                  </a:ext>
                </a:extLst>
              </a:tr>
              <a:tr h="234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111</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97</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72</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60</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42</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39</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31</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18</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14</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0</a:t>
                      </a:r>
                    </a:p>
                  </a:txBody>
                  <a:tcPr marL="0" marR="0" marT="0" marB="0"/>
                </a:tc>
                <a:extLst>
                  <a:ext uri="{0D108BD9-81ED-4DB2-BD59-A6C34878D82A}">
                    <a16:rowId xmlns:a16="http://schemas.microsoft.com/office/drawing/2014/main" val="2891624817"/>
                  </a:ext>
                </a:extLst>
              </a:tr>
            </a:tbl>
          </a:graphicData>
        </a:graphic>
      </p:graphicFrame>
      <p:graphicFrame>
        <p:nvGraphicFramePr>
          <p:cNvPr id="39" name="Table 38">
            <a:extLst>
              <a:ext uri="{FF2B5EF4-FFF2-40B4-BE49-F238E27FC236}">
                <a16:creationId xmlns:a16="http://schemas.microsoft.com/office/drawing/2014/main" id="{037CF467-8403-9C8A-4838-3D3C0809D6DE}"/>
              </a:ext>
            </a:extLst>
          </p:cNvPr>
          <p:cNvGraphicFramePr>
            <a:graphicFrameLocks noGrp="1"/>
          </p:cNvGraphicFramePr>
          <p:nvPr/>
        </p:nvGraphicFramePr>
        <p:xfrm>
          <a:off x="491277" y="5058858"/>
          <a:ext cx="5114926" cy="1097280"/>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1378917308"/>
                    </a:ext>
                  </a:extLst>
                </a:gridCol>
                <a:gridCol w="3448051">
                  <a:extLst>
                    <a:ext uri="{9D8B030D-6E8A-4147-A177-3AD203B41FA5}">
                      <a16:colId xmlns:a16="http://schemas.microsoft.com/office/drawing/2014/main" val="3056551951"/>
                    </a:ext>
                  </a:extLst>
                </a:gridCol>
              </a:tblGrid>
              <a:tr h="125195">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Median PFS (95% CI) </a:t>
                      </a:r>
                    </a:p>
                  </a:txBody>
                  <a:tcPr/>
                </a:tc>
                <a:extLst>
                  <a:ext uri="{0D108BD9-81ED-4DB2-BD59-A6C34878D82A}">
                    <a16:rowId xmlns:a16="http://schemas.microsoft.com/office/drawing/2014/main" val="3705872478"/>
                  </a:ext>
                </a:extLst>
              </a:tr>
              <a:tr h="125195">
                <a:tc>
                  <a:txBody>
                    <a:bodyPr/>
                    <a:lstStyle/>
                    <a:p>
                      <a:r>
                        <a:rPr lang="en-GB" dirty="0"/>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20.2 months (15.2 to 24.7)</a:t>
                      </a:r>
                    </a:p>
                  </a:txBody>
                  <a:tcPr/>
                </a:tc>
                <a:extLst>
                  <a:ext uri="{0D108BD9-81ED-4DB2-BD59-A6C34878D82A}">
                    <a16:rowId xmlns:a16="http://schemas.microsoft.com/office/drawing/2014/main" val="3369505106"/>
                  </a:ext>
                </a:extLst>
              </a:tr>
              <a:tr h="125195">
                <a:tc>
                  <a:txBody>
                    <a:bodyPr/>
                    <a:lstStyle/>
                    <a:p>
                      <a:r>
                        <a:rPr lang="en-GB" dirty="0"/>
                        <a:t>Placebo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9.2 months (8.3 to 12.2)</a:t>
                      </a:r>
                    </a:p>
                  </a:txBody>
                  <a:tcPr/>
                </a:tc>
                <a:extLst>
                  <a:ext uri="{0D108BD9-81ED-4DB2-BD59-A6C34878D82A}">
                    <a16:rowId xmlns:a16="http://schemas.microsoft.com/office/drawing/2014/main" val="54203633"/>
                  </a:ext>
                </a:extLst>
              </a:tr>
            </a:tbl>
          </a:graphicData>
        </a:graphic>
      </p:graphicFrame>
      <p:sp>
        <p:nvSpPr>
          <p:cNvPr id="17" name="TextBox 16">
            <a:extLst>
              <a:ext uri="{FF2B5EF4-FFF2-40B4-BE49-F238E27FC236}">
                <a16:creationId xmlns:a16="http://schemas.microsoft.com/office/drawing/2014/main" id="{17A0C2DE-2112-06B8-263D-31707BB23D0A}"/>
              </a:ext>
              <a:ext uri="{C183D7F6-B498-43B3-948B-1728B52AA6E4}">
                <adec:decorative xmlns:adec="http://schemas.microsoft.com/office/drawing/2017/decorative" val="1"/>
              </a:ext>
            </a:extLst>
          </p:cNvPr>
          <p:cNvSpPr txBox="1"/>
          <p:nvPr/>
        </p:nvSpPr>
        <p:spPr>
          <a:xfrm>
            <a:off x="1468204" y="3030921"/>
            <a:ext cx="1297578" cy="369332"/>
          </a:xfrm>
          <a:prstGeom prst="rect">
            <a:avLst/>
          </a:prstGeom>
          <a:noFill/>
        </p:spPr>
        <p:txBody>
          <a:bodyPr wrap="square" rtlCol="0">
            <a:spAutoFit/>
          </a:bodyPr>
          <a:lstStyle/>
          <a:p>
            <a:r>
              <a:rPr lang="en-GB" dirty="0">
                <a:solidFill>
                  <a:srgbClr val="C00000"/>
                </a:solidFill>
              </a:rPr>
              <a:t>Placebo</a:t>
            </a:r>
          </a:p>
        </p:txBody>
      </p:sp>
      <p:sp>
        <p:nvSpPr>
          <p:cNvPr id="16" name="TextBox 15">
            <a:extLst>
              <a:ext uri="{FF2B5EF4-FFF2-40B4-BE49-F238E27FC236}">
                <a16:creationId xmlns:a16="http://schemas.microsoft.com/office/drawing/2014/main" id="{0DC40613-B9E0-9ED4-3BB1-F4A81691C6FB}"/>
              </a:ext>
              <a:ext uri="{C183D7F6-B498-43B3-948B-1728B52AA6E4}">
                <adec:decorative xmlns:adec="http://schemas.microsoft.com/office/drawing/2017/decorative" val="1"/>
              </a:ext>
            </a:extLst>
          </p:cNvPr>
          <p:cNvSpPr txBox="1"/>
          <p:nvPr/>
        </p:nvSpPr>
        <p:spPr>
          <a:xfrm>
            <a:off x="2295371" y="2185558"/>
            <a:ext cx="1297578" cy="369332"/>
          </a:xfrm>
          <a:prstGeom prst="rect">
            <a:avLst/>
          </a:prstGeom>
          <a:noFill/>
        </p:spPr>
        <p:txBody>
          <a:bodyPr wrap="square" rtlCol="0">
            <a:spAutoFit/>
          </a:bodyPr>
          <a:lstStyle/>
          <a:p>
            <a:r>
              <a:rPr lang="en-GB" dirty="0">
                <a:solidFill>
                  <a:srgbClr val="1E86B1"/>
                </a:solidFill>
              </a:rPr>
              <a:t>Rucaparib</a:t>
            </a:r>
          </a:p>
        </p:txBody>
      </p:sp>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228354"/>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BRCA, breast cancer gene; CI, confidence interval; HR, hazard ratio; </a:t>
            </a:r>
            <a:r>
              <a:rPr lang="en-GB" dirty="0" err="1"/>
              <a:t>invPFS</a:t>
            </a:r>
            <a:r>
              <a:rPr lang="en-GB" dirty="0"/>
              <a:t>, investigator-assessed progression-free survival; ITT, intention to treat; LOH, loss of heterozygosity; NR, not reached; OS, overall survival; PFS, progression-free survival; </a:t>
            </a:r>
            <a:r>
              <a:rPr lang="en-GB" dirty="0" err="1"/>
              <a:t>plac</a:t>
            </a:r>
            <a:r>
              <a:rPr lang="en-GB" dirty="0"/>
              <a:t>, placebo; </a:t>
            </a:r>
            <a:r>
              <a:rPr lang="en-GB" dirty="0" err="1"/>
              <a:t>ruc</a:t>
            </a:r>
            <a:r>
              <a:rPr lang="en-GB" dirty="0"/>
              <a:t>, rucaparib; </a:t>
            </a:r>
            <a:r>
              <a:rPr lang="en-GB" dirty="0" err="1"/>
              <a:t>tBRCA</a:t>
            </a:r>
            <a:r>
              <a:rPr lang="en-GB" dirty="0"/>
              <a:t>, tumour BRCA mutation</a:t>
            </a:r>
          </a:p>
          <a:p>
            <a:endParaRPr lang="en-GB" dirty="0"/>
          </a:p>
        </p:txBody>
      </p:sp>
      <p:sp>
        <p:nvSpPr>
          <p:cNvPr id="3" name="TextBox 2">
            <a:extLst>
              <a:ext uri="{FF2B5EF4-FFF2-40B4-BE49-F238E27FC236}">
                <a16:creationId xmlns:a16="http://schemas.microsoft.com/office/drawing/2014/main" id="{921F0D73-1B87-07BB-8BC9-036EC8777762}"/>
              </a:ext>
            </a:extLst>
          </p:cNvPr>
          <p:cNvSpPr txBox="1"/>
          <p:nvPr/>
        </p:nvSpPr>
        <p:spPr>
          <a:xfrm>
            <a:off x="8350786" y="168536"/>
            <a:ext cx="3784333" cy="369332"/>
          </a:xfrm>
          <a:prstGeom prst="rect">
            <a:avLst/>
          </a:prstGeom>
          <a:noFill/>
        </p:spPr>
        <p:txBody>
          <a:bodyPr wrap="square" rtlCol="0">
            <a:spAutoFit/>
          </a:bodyPr>
          <a:lstStyle/>
          <a:p>
            <a:r>
              <a:rPr lang="en-GB" dirty="0"/>
              <a:t>Back to </a:t>
            </a:r>
            <a:r>
              <a:rPr lang="en-GB" dirty="0">
                <a:hlinkClick r:id="rId4" action="ppaction://hlinksldjump"/>
              </a:rPr>
              <a:t>subgroup results </a:t>
            </a:r>
            <a:r>
              <a:rPr lang="en-GB" dirty="0"/>
              <a:t>slide</a:t>
            </a:r>
          </a:p>
        </p:txBody>
      </p:sp>
      <p:pic>
        <p:nvPicPr>
          <p:cNvPr id="4" name="Picture 3">
            <a:extLst>
              <a:ext uri="{FF2B5EF4-FFF2-40B4-BE49-F238E27FC236}">
                <a16:creationId xmlns:a16="http://schemas.microsoft.com/office/drawing/2014/main" id="{77FD1A36-0FE9-A655-3646-28466E782A56}"/>
              </a:ext>
            </a:extLst>
          </p:cNvPr>
          <p:cNvPicPr>
            <a:picLocks noChangeAspect="1"/>
          </p:cNvPicPr>
          <p:nvPr/>
        </p:nvPicPr>
        <p:blipFill>
          <a:blip r:embed="rId5"/>
          <a:stretch>
            <a:fillRect/>
          </a:stretch>
        </p:blipFill>
        <p:spPr>
          <a:xfrm>
            <a:off x="6124908" y="1486481"/>
            <a:ext cx="5833059" cy="3026641"/>
          </a:xfrm>
          <a:prstGeom prst="rect">
            <a:avLst/>
          </a:prstGeom>
        </p:spPr>
      </p:pic>
      <p:sp>
        <p:nvSpPr>
          <p:cNvPr id="5" name="TextBox 4">
            <a:extLst>
              <a:ext uri="{FF2B5EF4-FFF2-40B4-BE49-F238E27FC236}">
                <a16:creationId xmlns:a16="http://schemas.microsoft.com/office/drawing/2014/main" id="{91196F89-D307-1496-ED81-7772B34774B1}"/>
              </a:ext>
            </a:extLst>
          </p:cNvPr>
          <p:cNvSpPr txBox="1"/>
          <p:nvPr/>
        </p:nvSpPr>
        <p:spPr>
          <a:xfrm>
            <a:off x="6382017" y="1166395"/>
            <a:ext cx="5590902" cy="369332"/>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GB" dirty="0"/>
              <a:t>OS (23 March 2022 data cut)</a:t>
            </a:r>
            <a:endParaRPr lang="en-GB" baseline="30000" dirty="0"/>
          </a:p>
        </p:txBody>
      </p:sp>
      <p:sp>
        <p:nvSpPr>
          <p:cNvPr id="6" name="TextBox 5">
            <a:extLst>
              <a:ext uri="{FF2B5EF4-FFF2-40B4-BE49-F238E27FC236}">
                <a16:creationId xmlns:a16="http://schemas.microsoft.com/office/drawing/2014/main" id="{FC7AF270-7623-ACDE-ADF4-A8660F2C8B94}"/>
              </a:ext>
              <a:ext uri="{C183D7F6-B498-43B3-948B-1728B52AA6E4}">
                <adec:decorative xmlns:adec="http://schemas.microsoft.com/office/drawing/2017/decorative" val="1"/>
              </a:ext>
            </a:extLst>
          </p:cNvPr>
          <p:cNvSpPr txBox="1"/>
          <p:nvPr/>
        </p:nvSpPr>
        <p:spPr>
          <a:xfrm>
            <a:off x="8528679" y="2005940"/>
            <a:ext cx="1297578" cy="369332"/>
          </a:xfrm>
          <a:prstGeom prst="rect">
            <a:avLst/>
          </a:prstGeom>
          <a:noFill/>
        </p:spPr>
        <p:txBody>
          <a:bodyPr wrap="square" rtlCol="0">
            <a:spAutoFit/>
          </a:bodyPr>
          <a:lstStyle/>
          <a:p>
            <a:r>
              <a:rPr lang="en-GB" dirty="0">
                <a:solidFill>
                  <a:srgbClr val="C00000"/>
                </a:solidFill>
              </a:rPr>
              <a:t>Placebo</a:t>
            </a:r>
          </a:p>
        </p:txBody>
      </p:sp>
      <p:sp>
        <p:nvSpPr>
          <p:cNvPr id="7" name="TextBox 6">
            <a:extLst>
              <a:ext uri="{FF2B5EF4-FFF2-40B4-BE49-F238E27FC236}">
                <a16:creationId xmlns:a16="http://schemas.microsoft.com/office/drawing/2014/main" id="{F0814E5E-64A1-A399-AE60-755734971A85}"/>
              </a:ext>
              <a:ext uri="{C183D7F6-B498-43B3-948B-1728B52AA6E4}">
                <adec:decorative xmlns:adec="http://schemas.microsoft.com/office/drawing/2017/decorative" val="1"/>
              </a:ext>
            </a:extLst>
          </p:cNvPr>
          <p:cNvSpPr txBox="1"/>
          <p:nvPr/>
        </p:nvSpPr>
        <p:spPr>
          <a:xfrm>
            <a:off x="8623024" y="1524949"/>
            <a:ext cx="1297578" cy="369332"/>
          </a:xfrm>
          <a:prstGeom prst="rect">
            <a:avLst/>
          </a:prstGeom>
          <a:noFill/>
        </p:spPr>
        <p:txBody>
          <a:bodyPr wrap="square" rtlCol="0">
            <a:spAutoFit/>
          </a:bodyPr>
          <a:lstStyle/>
          <a:p>
            <a:r>
              <a:rPr lang="en-GB" dirty="0">
                <a:solidFill>
                  <a:srgbClr val="1E86B1"/>
                </a:solidFill>
              </a:rPr>
              <a:t>Rucaparib</a:t>
            </a:r>
          </a:p>
        </p:txBody>
      </p:sp>
      <p:sp>
        <p:nvSpPr>
          <p:cNvPr id="10" name="TextBox 9">
            <a:extLst>
              <a:ext uri="{FF2B5EF4-FFF2-40B4-BE49-F238E27FC236}">
                <a16:creationId xmlns:a16="http://schemas.microsoft.com/office/drawing/2014/main" id="{1DE4E349-6667-F06E-8AF9-43BEBA6DD5FC}"/>
              </a:ext>
            </a:extLst>
          </p:cNvPr>
          <p:cNvSpPr txBox="1"/>
          <p:nvPr/>
        </p:nvSpPr>
        <p:spPr>
          <a:xfrm>
            <a:off x="5922056" y="4315873"/>
            <a:ext cx="537545" cy="613951"/>
          </a:xfrm>
          <a:prstGeom prst="rect">
            <a:avLst/>
          </a:prstGeom>
          <a:noFill/>
        </p:spPr>
        <p:txBody>
          <a:bodyPr wrap="square" rtlCol="0">
            <a:spAutoFit/>
          </a:bodyPr>
          <a:lstStyle/>
          <a:p>
            <a:pPr algn="r">
              <a:lnSpc>
                <a:spcPct val="150000"/>
              </a:lnSpc>
            </a:pPr>
            <a:r>
              <a:rPr lang="en-GB" sz="1200" dirty="0" err="1"/>
              <a:t>Ruc</a:t>
            </a:r>
            <a:endParaRPr lang="en-GB" sz="1200" dirty="0"/>
          </a:p>
          <a:p>
            <a:pPr algn="r">
              <a:lnSpc>
                <a:spcPct val="150000"/>
              </a:lnSpc>
            </a:pPr>
            <a:r>
              <a:rPr lang="en-GB" sz="1200" dirty="0" err="1"/>
              <a:t>Plac</a:t>
            </a:r>
            <a:endParaRPr lang="en-GB" sz="1200" dirty="0"/>
          </a:p>
        </p:txBody>
      </p:sp>
      <p:graphicFrame>
        <p:nvGraphicFramePr>
          <p:cNvPr id="13" name="Table 31">
            <a:extLst>
              <a:ext uri="{FF2B5EF4-FFF2-40B4-BE49-F238E27FC236}">
                <a16:creationId xmlns:a16="http://schemas.microsoft.com/office/drawing/2014/main" id="{3BCECA4C-3859-EEE3-54E3-8AFB55CA9170}"/>
              </a:ext>
            </a:extLst>
          </p:cNvPr>
          <p:cNvGraphicFramePr>
            <a:graphicFrameLocks noGrp="1"/>
          </p:cNvGraphicFramePr>
          <p:nvPr>
            <p:extLst>
              <p:ext uri="{D42A27DB-BD31-4B8C-83A1-F6EECF244321}">
                <p14:modId xmlns:p14="http://schemas.microsoft.com/office/powerpoint/2010/main" val="2135398644"/>
              </p:ext>
            </p:extLst>
          </p:nvPr>
        </p:nvGraphicFramePr>
        <p:xfrm>
          <a:off x="6382017" y="4408522"/>
          <a:ext cx="5590903" cy="509886"/>
        </p:xfrm>
        <a:graphic>
          <a:graphicData uri="http://schemas.openxmlformats.org/drawingml/2006/table">
            <a:tbl>
              <a:tblPr bandRow="1">
                <a:tableStyleId>{5C22544A-7EE6-4342-B048-85BDC9FD1C3A}</a:tableStyleId>
              </a:tblPr>
              <a:tblGrid>
                <a:gridCol w="576811">
                  <a:extLst>
                    <a:ext uri="{9D8B030D-6E8A-4147-A177-3AD203B41FA5}">
                      <a16:colId xmlns:a16="http://schemas.microsoft.com/office/drawing/2014/main" val="3891515194"/>
                    </a:ext>
                  </a:extLst>
                </a:gridCol>
                <a:gridCol w="604033">
                  <a:extLst>
                    <a:ext uri="{9D8B030D-6E8A-4147-A177-3AD203B41FA5}">
                      <a16:colId xmlns:a16="http://schemas.microsoft.com/office/drawing/2014/main" val="2122189829"/>
                    </a:ext>
                  </a:extLst>
                </a:gridCol>
                <a:gridCol w="563765">
                  <a:extLst>
                    <a:ext uri="{9D8B030D-6E8A-4147-A177-3AD203B41FA5}">
                      <a16:colId xmlns:a16="http://schemas.microsoft.com/office/drawing/2014/main" val="473163173"/>
                    </a:ext>
                  </a:extLst>
                </a:gridCol>
                <a:gridCol w="577189">
                  <a:extLst>
                    <a:ext uri="{9D8B030D-6E8A-4147-A177-3AD203B41FA5}">
                      <a16:colId xmlns:a16="http://schemas.microsoft.com/office/drawing/2014/main" val="2844703388"/>
                    </a:ext>
                  </a:extLst>
                </a:gridCol>
                <a:gridCol w="510073">
                  <a:extLst>
                    <a:ext uri="{9D8B030D-6E8A-4147-A177-3AD203B41FA5}">
                      <a16:colId xmlns:a16="http://schemas.microsoft.com/office/drawing/2014/main" val="3272682183"/>
                    </a:ext>
                  </a:extLst>
                </a:gridCol>
                <a:gridCol w="513904">
                  <a:extLst>
                    <a:ext uri="{9D8B030D-6E8A-4147-A177-3AD203B41FA5}">
                      <a16:colId xmlns:a16="http://schemas.microsoft.com/office/drawing/2014/main" val="236891220"/>
                    </a:ext>
                  </a:extLst>
                </a:gridCol>
                <a:gridCol w="561282">
                  <a:extLst>
                    <a:ext uri="{9D8B030D-6E8A-4147-A177-3AD203B41FA5}">
                      <a16:colId xmlns:a16="http://schemas.microsoft.com/office/drawing/2014/main" val="2430642030"/>
                    </a:ext>
                  </a:extLst>
                </a:gridCol>
                <a:gridCol w="561282">
                  <a:extLst>
                    <a:ext uri="{9D8B030D-6E8A-4147-A177-3AD203B41FA5}">
                      <a16:colId xmlns:a16="http://schemas.microsoft.com/office/drawing/2014/main" val="3405554726"/>
                    </a:ext>
                  </a:extLst>
                </a:gridCol>
                <a:gridCol w="561282">
                  <a:extLst>
                    <a:ext uri="{9D8B030D-6E8A-4147-A177-3AD203B41FA5}">
                      <a16:colId xmlns:a16="http://schemas.microsoft.com/office/drawing/2014/main" val="3879283513"/>
                    </a:ext>
                  </a:extLst>
                </a:gridCol>
                <a:gridCol w="561282">
                  <a:extLst>
                    <a:ext uri="{9D8B030D-6E8A-4147-A177-3AD203B41FA5}">
                      <a16:colId xmlns:a16="http://schemas.microsoft.com/office/drawing/2014/main" val="2580210668"/>
                    </a:ext>
                  </a:extLst>
                </a:gridCol>
              </a:tblGrid>
              <a:tr h="254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419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398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14</a:t>
                      </a:r>
                    </a:p>
                  </a:txBody>
                  <a:tcPr/>
                </a:tc>
                <a:extLst>
                  <a:ext uri="{0D108BD9-81ED-4DB2-BD59-A6C34878D82A}">
                    <a16:rowId xmlns:a16="http://schemas.microsoft.com/office/drawing/2014/main" val="791005633"/>
                  </a:ext>
                </a:extLst>
              </a:tr>
              <a:tr h="254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97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79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2</a:t>
                      </a:r>
                    </a:p>
                  </a:txBody>
                  <a:tcPr/>
                </a:tc>
                <a:extLst>
                  <a:ext uri="{0D108BD9-81ED-4DB2-BD59-A6C34878D82A}">
                    <a16:rowId xmlns:a16="http://schemas.microsoft.com/office/drawing/2014/main" val="2891624817"/>
                  </a:ext>
                </a:extLst>
              </a:tr>
            </a:tbl>
          </a:graphicData>
        </a:graphic>
      </p:graphicFrame>
      <p:graphicFrame>
        <p:nvGraphicFramePr>
          <p:cNvPr id="14" name="Table 13">
            <a:extLst>
              <a:ext uri="{FF2B5EF4-FFF2-40B4-BE49-F238E27FC236}">
                <a16:creationId xmlns:a16="http://schemas.microsoft.com/office/drawing/2014/main" id="{B96204EB-0B68-A621-9B08-2DB1BC881B89}"/>
              </a:ext>
            </a:extLst>
          </p:cNvPr>
          <p:cNvGraphicFramePr>
            <a:graphicFrameLocks noGrp="1"/>
          </p:cNvGraphicFramePr>
          <p:nvPr>
            <p:extLst>
              <p:ext uri="{D42A27DB-BD31-4B8C-83A1-F6EECF244321}">
                <p14:modId xmlns:p14="http://schemas.microsoft.com/office/powerpoint/2010/main" val="1299815780"/>
              </p:ext>
            </p:extLst>
          </p:nvPr>
        </p:nvGraphicFramePr>
        <p:xfrm>
          <a:off x="6458179" y="5058858"/>
          <a:ext cx="5514739" cy="1097280"/>
        </p:xfrm>
        <a:graphic>
          <a:graphicData uri="http://schemas.openxmlformats.org/drawingml/2006/table">
            <a:tbl>
              <a:tblPr firstRow="1" bandRow="1">
                <a:tableStyleId>{5C22544A-7EE6-4342-B048-85BDC9FD1C3A}</a:tableStyleId>
              </a:tblPr>
              <a:tblGrid>
                <a:gridCol w="1797168">
                  <a:extLst>
                    <a:ext uri="{9D8B030D-6E8A-4147-A177-3AD203B41FA5}">
                      <a16:colId xmlns:a16="http://schemas.microsoft.com/office/drawing/2014/main" val="1378917308"/>
                    </a:ext>
                  </a:extLst>
                </a:gridCol>
                <a:gridCol w="3717571">
                  <a:extLst>
                    <a:ext uri="{9D8B030D-6E8A-4147-A177-3AD203B41FA5}">
                      <a16:colId xmlns:a16="http://schemas.microsoft.com/office/drawing/2014/main" val="3056551951"/>
                    </a:ext>
                  </a:extLst>
                </a:gridCol>
              </a:tblGrid>
              <a:tr h="125195">
                <a:tc>
                  <a:txBody>
                    <a:bodyPr/>
                    <a:lstStyle/>
                    <a:p>
                      <a:endParaRPr lang="en-GB"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Median OS (95% CI) </a:t>
                      </a:r>
                    </a:p>
                  </a:txBody>
                  <a:tcPr/>
                </a:tc>
                <a:extLst>
                  <a:ext uri="{0D108BD9-81ED-4DB2-BD59-A6C34878D82A}">
                    <a16:rowId xmlns:a16="http://schemas.microsoft.com/office/drawing/2014/main" val="3705872478"/>
                  </a:ext>
                </a:extLst>
              </a:tr>
              <a:tr h="125195">
                <a:tc>
                  <a:txBody>
                    <a:bodyPr/>
                    <a:lstStyle/>
                    <a:p>
                      <a:r>
                        <a:rPr lang="en-GB" dirty="0"/>
                        <a:t>Rucaparib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38.8 months (2022); NR (2023)</a:t>
                      </a:r>
                    </a:p>
                  </a:txBody>
                  <a:tcPr/>
                </a:tc>
                <a:extLst>
                  <a:ext uri="{0D108BD9-81ED-4DB2-BD59-A6C34878D82A}">
                    <a16:rowId xmlns:a16="http://schemas.microsoft.com/office/drawing/2014/main" val="3369505106"/>
                  </a:ext>
                </a:extLst>
              </a:tr>
              <a:tr h="125195">
                <a:tc>
                  <a:txBody>
                    <a:bodyPr/>
                    <a:lstStyle/>
                    <a:p>
                      <a:r>
                        <a:rPr lang="en-GB" dirty="0"/>
                        <a:t>Placebo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NR (2022); 46.2 months (2023)</a:t>
                      </a:r>
                    </a:p>
                  </a:txBody>
                  <a:tcPr/>
                </a:tc>
                <a:extLst>
                  <a:ext uri="{0D108BD9-81ED-4DB2-BD59-A6C34878D82A}">
                    <a16:rowId xmlns:a16="http://schemas.microsoft.com/office/drawing/2014/main" val="54203633"/>
                  </a:ext>
                </a:extLst>
              </a:tr>
            </a:tbl>
          </a:graphicData>
        </a:graphic>
      </p:graphicFrame>
      <p:pic>
        <p:nvPicPr>
          <p:cNvPr id="15" name="Picture 14">
            <a:extLst>
              <a:ext uri="{FF2B5EF4-FFF2-40B4-BE49-F238E27FC236}">
                <a16:creationId xmlns:a16="http://schemas.microsoft.com/office/drawing/2014/main" id="{7844ADBD-D3F5-A5F0-42A2-3A8D790553B8}"/>
              </a:ext>
            </a:extLst>
          </p:cNvPr>
          <p:cNvPicPr>
            <a:picLocks noChangeAspect="1"/>
          </p:cNvPicPr>
          <p:nvPr/>
        </p:nvPicPr>
        <p:blipFill>
          <a:blip r:embed="rId6"/>
          <a:stretch>
            <a:fillRect/>
          </a:stretch>
        </p:blipFill>
        <p:spPr>
          <a:xfrm>
            <a:off x="6544678" y="3849293"/>
            <a:ext cx="5275948" cy="492552"/>
          </a:xfrm>
          <a:prstGeom prst="rect">
            <a:avLst/>
          </a:prstGeom>
        </p:spPr>
      </p:pic>
      <p:sp>
        <p:nvSpPr>
          <p:cNvPr id="18" name="Rectangle 17">
            <a:extLst>
              <a:ext uri="{FF2B5EF4-FFF2-40B4-BE49-F238E27FC236}">
                <a16:creationId xmlns:a16="http://schemas.microsoft.com/office/drawing/2014/main" id="{ECF61D0A-1748-BBF9-1A88-066F3E7BE937}"/>
              </a:ext>
            </a:extLst>
          </p:cNvPr>
          <p:cNvSpPr/>
          <p:nvPr/>
        </p:nvSpPr>
        <p:spPr>
          <a:xfrm>
            <a:off x="9077428" y="2451951"/>
            <a:ext cx="2743198" cy="509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D320FF00-E81E-7652-C3FD-0BB514D36224}"/>
              </a:ext>
            </a:extLst>
          </p:cNvPr>
          <p:cNvSpPr txBox="1"/>
          <p:nvPr/>
        </p:nvSpPr>
        <p:spPr>
          <a:xfrm>
            <a:off x="5809529" y="4161044"/>
            <a:ext cx="1353772" cy="553998"/>
          </a:xfrm>
          <a:prstGeom prst="rect">
            <a:avLst/>
          </a:prstGeom>
          <a:noFill/>
        </p:spPr>
        <p:txBody>
          <a:bodyPr wrap="square" rtlCol="0">
            <a:spAutoFit/>
          </a:bodyPr>
          <a:lstStyle/>
          <a:p>
            <a:pPr algn="ctr"/>
            <a:r>
              <a:rPr lang="en-GB" sz="1200" dirty="0"/>
              <a:t>No. at risk</a:t>
            </a:r>
            <a:endParaRPr lang="en-GB" sz="1200" u="sng" dirty="0">
              <a:highlight>
                <a:srgbClr val="00FFFF"/>
              </a:highlight>
            </a:endParaRPr>
          </a:p>
          <a:p>
            <a:pPr algn="ctr"/>
            <a:endParaRPr lang="pl-PL" u="sng" dirty="0">
              <a:highlight>
                <a:srgbClr val="00FFFF"/>
              </a:highlight>
            </a:endParaRPr>
          </a:p>
        </p:txBody>
      </p:sp>
      <p:sp>
        <p:nvSpPr>
          <p:cNvPr id="20" name="TextBox 19">
            <a:extLst>
              <a:ext uri="{FF2B5EF4-FFF2-40B4-BE49-F238E27FC236}">
                <a16:creationId xmlns:a16="http://schemas.microsoft.com/office/drawing/2014/main" id="{D02274A6-1FE7-8E3E-2C7A-F0316B4F1677}"/>
              </a:ext>
            </a:extLst>
          </p:cNvPr>
          <p:cNvSpPr txBox="1"/>
          <p:nvPr/>
        </p:nvSpPr>
        <p:spPr>
          <a:xfrm>
            <a:off x="8350787" y="2614734"/>
            <a:ext cx="3469840" cy="1200329"/>
          </a:xfrm>
          <a:prstGeom prst="rect">
            <a:avLst/>
          </a:prstGeom>
          <a:solidFill>
            <a:schemeClr val="bg1"/>
          </a:solidFill>
        </p:spPr>
        <p:txBody>
          <a:bodyPr wrap="square" rtlCol="0">
            <a:spAutoFit/>
          </a:bodyPr>
          <a:lstStyle/>
          <a:p>
            <a:pPr algn="ctr"/>
            <a:r>
              <a:rPr lang="en-GB" dirty="0"/>
              <a:t>HR: 0.96 (95% CI: 0.63 to 1.47) p=0.8688</a:t>
            </a:r>
          </a:p>
          <a:p>
            <a:pPr algn="ctr"/>
            <a:r>
              <a:rPr lang="en-GB" dirty="0"/>
              <a:t>HR (2023): 0.83 (95% CI: 0.58 to 1.17) p=0.2804</a:t>
            </a:r>
          </a:p>
        </p:txBody>
      </p:sp>
      <p:sp>
        <p:nvSpPr>
          <p:cNvPr id="21" name="TextBox 20">
            <a:extLst>
              <a:ext uri="{FF2B5EF4-FFF2-40B4-BE49-F238E27FC236}">
                <a16:creationId xmlns:a16="http://schemas.microsoft.com/office/drawing/2014/main" id="{98129E6B-8140-6D97-6178-22374B492FC5}"/>
              </a:ext>
            </a:extLst>
          </p:cNvPr>
          <p:cNvSpPr txBox="1"/>
          <p:nvPr/>
        </p:nvSpPr>
        <p:spPr>
          <a:xfrm rot="16200000">
            <a:off x="5809152" y="2565497"/>
            <a:ext cx="763351" cy="307777"/>
          </a:xfrm>
          <a:prstGeom prst="rect">
            <a:avLst/>
          </a:prstGeom>
          <a:solidFill>
            <a:schemeClr val="bg1"/>
          </a:solidFill>
        </p:spPr>
        <p:txBody>
          <a:bodyPr wrap="none" rtlCol="0">
            <a:spAutoFit/>
          </a:bodyPr>
          <a:lstStyle/>
          <a:p>
            <a:r>
              <a:rPr lang="en-GB" sz="1400" dirty="0"/>
              <a:t>OS (%)</a:t>
            </a:r>
          </a:p>
        </p:txBody>
      </p:sp>
    </p:spTree>
    <p:extLst>
      <p:ext uri="{BB962C8B-B14F-4D97-AF65-F5344CB8AC3E}">
        <p14:creationId xmlns:p14="http://schemas.microsoft.com/office/powerpoint/2010/main" val="1740760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p:txBody>
          <a:bodyPr/>
          <a:lstStyle/>
          <a:p>
            <a:r>
              <a:rPr lang="en-GB" dirty="0"/>
              <a:t>Indirect comparison methodology</a:t>
            </a:r>
          </a:p>
        </p:txBody>
      </p:sp>
      <p:sp>
        <p:nvSpPr>
          <p:cNvPr id="3" name="Text Placeholder 2">
            <a:extLst>
              <a:ext uri="{FF2B5EF4-FFF2-40B4-BE49-F238E27FC236}">
                <a16:creationId xmlns:a16="http://schemas.microsoft.com/office/drawing/2014/main" id="{6A1B771D-B982-5305-BCD5-E8BBC7CA2B90}"/>
              </a:ext>
            </a:extLst>
          </p:cNvPr>
          <p:cNvSpPr>
            <a:spLocks noGrp="1"/>
          </p:cNvSpPr>
          <p:nvPr>
            <p:ph type="body" sz="quarter" idx="12"/>
          </p:nvPr>
        </p:nvSpPr>
        <p:spPr>
          <a:xfrm>
            <a:off x="1570005" y="969045"/>
            <a:ext cx="3813045" cy="824718"/>
          </a:xfrm>
          <a:ln w="28575"/>
        </p:spPr>
        <p:style>
          <a:lnRef idx="2">
            <a:schemeClr val="dk1"/>
          </a:lnRef>
          <a:fillRef idx="1">
            <a:schemeClr val="lt1"/>
          </a:fillRef>
          <a:effectRef idx="0">
            <a:schemeClr val="dk1"/>
          </a:effectRef>
          <a:fontRef idx="minor">
            <a:schemeClr val="dk1"/>
          </a:fontRef>
        </p:style>
        <p:txBody>
          <a:bodyPr/>
          <a:lstStyle/>
          <a:p>
            <a:pPr algn="ctr">
              <a:spcBef>
                <a:spcPts val="0"/>
              </a:spcBef>
            </a:pPr>
            <a:r>
              <a:rPr lang="en-GB" sz="1400" dirty="0"/>
              <a:t>ATHENA-MONO</a:t>
            </a:r>
          </a:p>
          <a:p>
            <a:pPr algn="ctr">
              <a:spcBef>
                <a:spcPts val="0"/>
              </a:spcBef>
            </a:pPr>
            <a:r>
              <a:rPr lang="en-GB" sz="1400" dirty="0" err="1"/>
              <a:t>invPFS</a:t>
            </a:r>
            <a:r>
              <a:rPr lang="en-GB" sz="1400" dirty="0"/>
              <a:t> (March 2022 interim analysis)</a:t>
            </a:r>
          </a:p>
          <a:p>
            <a:pPr algn="ctr">
              <a:spcBef>
                <a:spcPts val="0"/>
              </a:spcBef>
            </a:pPr>
            <a:r>
              <a:rPr lang="en-GB" sz="1400" dirty="0"/>
              <a:t>OS and PFS2 (ad-hoc March 2023 analysis)</a:t>
            </a:r>
          </a:p>
        </p:txBody>
      </p:sp>
      <p:sp>
        <p:nvSpPr>
          <p:cNvPr id="13" name="Text Placeholder 2">
            <a:extLst>
              <a:ext uri="{FF2B5EF4-FFF2-40B4-BE49-F238E27FC236}">
                <a16:creationId xmlns:a16="http://schemas.microsoft.com/office/drawing/2014/main" id="{61C1D614-DD56-CB04-BDB8-8D6306189CB0}"/>
              </a:ext>
            </a:extLst>
          </p:cNvPr>
          <p:cNvSpPr txBox="1">
            <a:spLocks/>
          </p:cNvSpPr>
          <p:nvPr/>
        </p:nvSpPr>
        <p:spPr>
          <a:xfrm>
            <a:off x="5718752" y="1033206"/>
            <a:ext cx="476919" cy="323453"/>
          </a:xfrm>
          <a:prstGeom prst="rect">
            <a:avLst/>
          </a:prstGeom>
          <a:noFill/>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dk1"/>
                </a:solidFill>
                <a:latin typeface="Arial" panose="020B0604020202020204" pitchFamily="34" charset="0"/>
                <a:ea typeface="Arial" panose="02000503000000020004" pitchFamily="2" charset="0"/>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0"/>
              </a:spcBef>
            </a:pPr>
            <a:r>
              <a:rPr lang="en-GB" sz="3200" dirty="0"/>
              <a:t>+</a:t>
            </a:r>
          </a:p>
        </p:txBody>
      </p:sp>
      <p:sp>
        <p:nvSpPr>
          <p:cNvPr id="9" name="Text Placeholder 2">
            <a:extLst>
              <a:ext uri="{FF2B5EF4-FFF2-40B4-BE49-F238E27FC236}">
                <a16:creationId xmlns:a16="http://schemas.microsoft.com/office/drawing/2014/main" id="{25F36D0D-C597-7F21-A5EC-50A56E313D94}"/>
              </a:ext>
            </a:extLst>
          </p:cNvPr>
          <p:cNvSpPr txBox="1">
            <a:spLocks/>
          </p:cNvSpPr>
          <p:nvPr/>
        </p:nvSpPr>
        <p:spPr>
          <a:xfrm>
            <a:off x="6531373" y="969045"/>
            <a:ext cx="3813045" cy="824718"/>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dk1"/>
                </a:solidFill>
                <a:latin typeface="Arial" panose="020B0604020202020204" pitchFamily="34" charset="0"/>
                <a:ea typeface="Arial" panose="02000503000000020004" pitchFamily="2" charset="0"/>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dk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0"/>
              </a:spcBef>
            </a:pPr>
            <a:r>
              <a:rPr lang="en-GB" sz="1400" dirty="0"/>
              <a:t>PAOLA-1</a:t>
            </a:r>
          </a:p>
          <a:p>
            <a:pPr algn="ctr">
              <a:spcBef>
                <a:spcPts val="0"/>
              </a:spcBef>
            </a:pPr>
            <a:r>
              <a:rPr lang="en-GB" sz="1400" dirty="0" err="1"/>
              <a:t>invPFS</a:t>
            </a:r>
            <a:r>
              <a:rPr lang="en-GB" sz="1400" dirty="0"/>
              <a:t> and OS (March 2022 analysis)</a:t>
            </a:r>
          </a:p>
          <a:p>
            <a:pPr algn="ctr">
              <a:spcBef>
                <a:spcPts val="0"/>
              </a:spcBef>
            </a:pPr>
            <a:r>
              <a:rPr lang="en-GB" sz="1400" dirty="0"/>
              <a:t>PFS2 (March 2020 analysis)</a:t>
            </a:r>
          </a:p>
        </p:txBody>
      </p:sp>
      <p:sp>
        <p:nvSpPr>
          <p:cNvPr id="12" name="TextBox 11">
            <a:extLst>
              <a:ext uri="{FF2B5EF4-FFF2-40B4-BE49-F238E27FC236}">
                <a16:creationId xmlns:a16="http://schemas.microsoft.com/office/drawing/2014/main" id="{1BEC4321-EAD1-6BB4-3F1F-6847B8EE84B9}"/>
              </a:ext>
            </a:extLst>
          </p:cNvPr>
          <p:cNvSpPr txBox="1"/>
          <p:nvPr/>
        </p:nvSpPr>
        <p:spPr>
          <a:xfrm>
            <a:off x="794997" y="2235958"/>
            <a:ext cx="10602005" cy="646331"/>
          </a:xfrm>
          <a:prstGeom prst="rect">
            <a:avLst/>
          </a:prstGeom>
          <a:solidFill>
            <a:schemeClr val="accent1"/>
          </a:solidFill>
        </p:spPr>
        <p:txBody>
          <a:bodyPr wrap="square" rtlCol="0">
            <a:spAutoFit/>
          </a:bodyPr>
          <a:lstStyle/>
          <a:p>
            <a:r>
              <a:rPr lang="en-GB" b="1" dirty="0">
                <a:solidFill>
                  <a:schemeClr val="bg1"/>
                </a:solidFill>
              </a:rPr>
              <a:t>Unadjusted naïve ITCs</a:t>
            </a:r>
          </a:p>
          <a:p>
            <a:pPr marL="285750" indent="-285750">
              <a:buFont typeface="Arial" panose="020B0604020202020204" pitchFamily="34" charset="0"/>
              <a:buChar char="•"/>
            </a:pPr>
            <a:r>
              <a:rPr lang="en-GB" dirty="0">
                <a:solidFill>
                  <a:schemeClr val="bg1"/>
                </a:solidFill>
              </a:rPr>
              <a:t>Bucher indirect comparison methods used</a:t>
            </a:r>
          </a:p>
        </p:txBody>
      </p:sp>
      <p:grpSp>
        <p:nvGrpSpPr>
          <p:cNvPr id="7" name="Group 6">
            <a:extLst>
              <a:ext uri="{FF2B5EF4-FFF2-40B4-BE49-F238E27FC236}">
                <a16:creationId xmlns:a16="http://schemas.microsoft.com/office/drawing/2014/main" id="{BC7552D9-86A5-2460-9818-446CAB3D78D4}"/>
              </a:ext>
            </a:extLst>
          </p:cNvPr>
          <p:cNvGrpSpPr/>
          <p:nvPr/>
        </p:nvGrpSpPr>
        <p:grpSpPr>
          <a:xfrm>
            <a:off x="794997" y="2936440"/>
            <a:ext cx="10944508" cy="3139321"/>
            <a:chOff x="809227" y="1860744"/>
            <a:chExt cx="10944508" cy="3139321"/>
          </a:xfrm>
        </p:grpSpPr>
        <p:sp>
          <p:nvSpPr>
            <p:cNvPr id="11" name="TextBox 10">
              <a:extLst>
                <a:ext uri="{FF2B5EF4-FFF2-40B4-BE49-F238E27FC236}">
                  <a16:creationId xmlns:a16="http://schemas.microsoft.com/office/drawing/2014/main" id="{4D35BA80-BBF8-D8E5-DEB5-930D9CB4EB44}"/>
                </a:ext>
              </a:extLst>
            </p:cNvPr>
            <p:cNvSpPr txBox="1"/>
            <p:nvPr/>
          </p:nvSpPr>
          <p:spPr>
            <a:xfrm>
              <a:off x="809227" y="1860744"/>
              <a:ext cx="10602005" cy="3139321"/>
            </a:xfrm>
            <a:prstGeom prst="rect">
              <a:avLst/>
            </a:prstGeom>
            <a:solidFill>
              <a:schemeClr val="accent2"/>
            </a:solidFill>
          </p:spPr>
          <p:txBody>
            <a:bodyPr wrap="square" rtlCol="0">
              <a:spAutoFit/>
            </a:bodyPr>
            <a:lstStyle/>
            <a:p>
              <a:r>
                <a:rPr lang="en-GB" b="1" dirty="0">
                  <a:solidFill>
                    <a:schemeClr val="bg1"/>
                  </a:solidFill>
                </a:rPr>
                <a:t>Unanchored MAICs </a:t>
              </a:r>
            </a:p>
            <a:p>
              <a:pPr marL="285750" indent="-285750">
                <a:buFont typeface="Arial" panose="020B0604020202020204" pitchFamily="34" charset="0"/>
                <a:buChar char="•"/>
              </a:pPr>
              <a:r>
                <a:rPr lang="en-GB" dirty="0">
                  <a:solidFill>
                    <a:schemeClr val="bg1"/>
                  </a:solidFill>
                </a:rPr>
                <a:t>Population characteristics adjusted for:</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Company did not adjust for age, prior bevacizumab use or complete resection/residual disease following surgery</a:t>
              </a:r>
            </a:p>
            <a:p>
              <a:pPr marL="285750" indent="-285750">
                <a:buFont typeface="Arial" panose="020B0604020202020204" pitchFamily="34" charset="0"/>
                <a:buChar char="•"/>
              </a:pPr>
              <a:r>
                <a:rPr lang="en-GB" dirty="0">
                  <a:solidFill>
                    <a:schemeClr val="bg1"/>
                  </a:solidFill>
                </a:rPr>
                <a:t>Company concluded PH assumption was violated for all </a:t>
              </a:r>
              <a:r>
                <a:rPr lang="en-GB" dirty="0" err="1">
                  <a:solidFill>
                    <a:schemeClr val="bg1"/>
                  </a:solidFill>
                </a:rPr>
                <a:t>invPFS</a:t>
              </a:r>
              <a:r>
                <a:rPr lang="en-GB" dirty="0">
                  <a:solidFill>
                    <a:schemeClr val="bg1"/>
                  </a:solidFill>
                </a:rPr>
                <a:t> MAICs and so performed additional </a:t>
              </a:r>
              <a:r>
                <a:rPr lang="en-GB" dirty="0" err="1">
                  <a:solidFill>
                    <a:schemeClr val="bg1"/>
                  </a:solidFill>
                </a:rPr>
                <a:t>invPFS</a:t>
              </a:r>
              <a:r>
                <a:rPr lang="en-GB" dirty="0">
                  <a:solidFill>
                    <a:schemeClr val="bg1"/>
                  </a:solidFill>
                </a:rPr>
                <a:t> MAICs that assumed piecewise constant hazard ratios </a:t>
              </a:r>
            </a:p>
          </p:txBody>
        </p:sp>
        <p:sp>
          <p:nvSpPr>
            <p:cNvPr id="6" name="Text Placeholder 2">
              <a:extLst>
                <a:ext uri="{FF2B5EF4-FFF2-40B4-BE49-F238E27FC236}">
                  <a16:creationId xmlns:a16="http://schemas.microsoft.com/office/drawing/2014/main" id="{EC86F193-8836-FABB-F3BD-A74ED8BA8EC2}"/>
                </a:ext>
              </a:extLst>
            </p:cNvPr>
            <p:cNvSpPr txBox="1">
              <a:spLocks/>
            </p:cNvSpPr>
            <p:nvPr/>
          </p:nvSpPr>
          <p:spPr>
            <a:xfrm>
              <a:off x="1442301" y="2499486"/>
              <a:ext cx="10311434" cy="1302861"/>
            </a:xfrm>
            <a:prstGeom prst="rect">
              <a:avLst/>
            </a:prstGeom>
          </p:spPr>
          <p:txBody>
            <a:bodyPr vert="horz" lIns="91440" tIns="45720" rIns="91440" bIns="45720" numCol="3"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Inter"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300"/>
                </a:spcBef>
                <a:buFont typeface="Arial" panose="020B0604020202020204" pitchFamily="34" charset="0"/>
                <a:buChar char="•"/>
              </a:pPr>
              <a:r>
                <a:rPr lang="en-GB" dirty="0">
                  <a:solidFill>
                    <a:schemeClr val="bg1"/>
                  </a:solidFill>
                </a:rPr>
                <a:t>ECOG PS</a:t>
              </a:r>
            </a:p>
            <a:p>
              <a:pPr marL="285750" indent="-285750">
                <a:lnSpc>
                  <a:spcPct val="100000"/>
                </a:lnSpc>
                <a:spcBef>
                  <a:spcPts val="300"/>
                </a:spcBef>
                <a:buFont typeface="Arial" panose="020B0604020202020204" pitchFamily="34" charset="0"/>
                <a:buChar char="•"/>
              </a:pPr>
              <a:r>
                <a:rPr lang="en-GB" dirty="0">
                  <a:solidFill>
                    <a:schemeClr val="bg1"/>
                  </a:solidFill>
                </a:rPr>
                <a:t>Primary tumour location</a:t>
              </a:r>
            </a:p>
            <a:p>
              <a:pPr marL="285750" indent="-285750">
                <a:lnSpc>
                  <a:spcPct val="100000"/>
                </a:lnSpc>
                <a:spcBef>
                  <a:spcPts val="300"/>
                </a:spcBef>
                <a:buFont typeface="Arial" panose="020B0604020202020204" pitchFamily="34" charset="0"/>
                <a:buChar char="•"/>
              </a:pPr>
              <a:r>
                <a:rPr lang="en-GB" dirty="0">
                  <a:solidFill>
                    <a:schemeClr val="bg1"/>
                  </a:solidFill>
                </a:rPr>
                <a:t>FIGO Stage</a:t>
              </a:r>
            </a:p>
            <a:p>
              <a:pPr marL="285750" indent="-285750">
                <a:lnSpc>
                  <a:spcPct val="100000"/>
                </a:lnSpc>
                <a:spcBef>
                  <a:spcPts val="300"/>
                </a:spcBef>
                <a:buFont typeface="Arial" panose="020B0604020202020204" pitchFamily="34" charset="0"/>
                <a:buChar char="•"/>
              </a:pPr>
              <a:r>
                <a:rPr lang="en-GB" dirty="0">
                  <a:solidFill>
                    <a:schemeClr val="bg1"/>
                  </a:solidFill>
                </a:rPr>
                <a:t>Histology type</a:t>
              </a:r>
            </a:p>
            <a:p>
              <a:pPr marL="285750" indent="-285750">
                <a:lnSpc>
                  <a:spcPct val="100000"/>
                </a:lnSpc>
                <a:spcBef>
                  <a:spcPts val="300"/>
                </a:spcBef>
                <a:buFont typeface="Arial" panose="020B0604020202020204" pitchFamily="34" charset="0"/>
                <a:buChar char="•"/>
              </a:pPr>
              <a:r>
                <a:rPr lang="en-GB" dirty="0">
                  <a:solidFill>
                    <a:schemeClr val="bg1"/>
                  </a:solidFill>
                </a:rPr>
                <a:t>History of surgery</a:t>
              </a:r>
            </a:p>
            <a:p>
              <a:pPr marL="285750" indent="-285750">
                <a:lnSpc>
                  <a:spcPct val="100000"/>
                </a:lnSpc>
                <a:spcBef>
                  <a:spcPts val="300"/>
                </a:spcBef>
                <a:buFont typeface="Arial" panose="020B0604020202020204" pitchFamily="34" charset="0"/>
                <a:buChar char="•"/>
              </a:pPr>
              <a:r>
                <a:rPr lang="en-GB" dirty="0">
                  <a:solidFill>
                    <a:schemeClr val="bg1"/>
                  </a:solidFill>
                </a:rPr>
                <a:t>Clinical response after platinum-based chemotherapy</a:t>
              </a:r>
            </a:p>
            <a:p>
              <a:pPr marL="285750" indent="-285750">
                <a:lnSpc>
                  <a:spcPct val="100000"/>
                </a:lnSpc>
                <a:spcBef>
                  <a:spcPts val="300"/>
                </a:spcBef>
                <a:buFont typeface="Arial" panose="020B0604020202020204" pitchFamily="34" charset="0"/>
                <a:buChar char="•"/>
              </a:pPr>
              <a:r>
                <a:rPr lang="en-GB" dirty="0">
                  <a:solidFill>
                    <a:schemeClr val="bg1"/>
                  </a:solidFill>
                </a:rPr>
                <a:t>CA-125 level at baseline</a:t>
              </a:r>
            </a:p>
            <a:p>
              <a:pPr marL="285750" indent="-285750">
                <a:lnSpc>
                  <a:spcPct val="100000"/>
                </a:lnSpc>
                <a:spcBef>
                  <a:spcPts val="300"/>
                </a:spcBef>
                <a:buFont typeface="Arial" panose="020B0604020202020204" pitchFamily="34" charset="0"/>
                <a:buChar char="•"/>
              </a:pPr>
              <a:r>
                <a:rPr lang="en-GB" dirty="0">
                  <a:solidFill>
                    <a:schemeClr val="bg1"/>
                  </a:solidFill>
                </a:rPr>
                <a:t>Unknown HRD status</a:t>
              </a:r>
            </a:p>
          </p:txBody>
        </p:sp>
      </p:grpSp>
      <p:sp>
        <p:nvSpPr>
          <p:cNvPr id="14" name="Arrow: Down 13">
            <a:extLst>
              <a:ext uri="{FF2B5EF4-FFF2-40B4-BE49-F238E27FC236}">
                <a16:creationId xmlns:a16="http://schemas.microsoft.com/office/drawing/2014/main" id="{9FC6AD5C-77F1-E8FF-FA21-07B502089764}"/>
              </a:ext>
              <a:ext uri="{C183D7F6-B498-43B3-948B-1728B52AA6E4}">
                <adec:decorative xmlns:adec="http://schemas.microsoft.com/office/drawing/2017/decorative" val="1"/>
              </a:ext>
            </a:extLst>
          </p:cNvPr>
          <p:cNvSpPr/>
          <p:nvPr/>
        </p:nvSpPr>
        <p:spPr>
          <a:xfrm>
            <a:off x="5783514" y="1782632"/>
            <a:ext cx="347394" cy="41934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82BB5E9-AE7F-5480-7928-C31CB85178DB}"/>
              </a:ext>
            </a:extLst>
          </p:cNvPr>
          <p:cNvSpPr>
            <a:spLocks noGrp="1"/>
          </p:cNvSpPr>
          <p:nvPr>
            <p:ph type="body" sz="quarter" idx="13"/>
          </p:nvPr>
        </p:nvSpPr>
        <p:spPr>
          <a:xfrm>
            <a:off x="1038615" y="6046192"/>
            <a:ext cx="10602005" cy="360996"/>
          </a:xfrm>
        </p:spPr>
        <p:txBody>
          <a:bodyPr>
            <a:noAutofit/>
          </a:bodyPr>
          <a:lstStyle/>
          <a:p>
            <a:r>
              <a:rPr lang="en-GB" dirty="0"/>
              <a:t>Abbreviations: CA-125, cancer antigen 125; ECOG PS, Eastern Cooperative Oncology Group performance status; FIGO, International Federation of </a:t>
            </a:r>
            <a:r>
              <a:rPr lang="en-GB" dirty="0" err="1"/>
              <a:t>Gynecology</a:t>
            </a:r>
            <a:r>
              <a:rPr lang="en-GB" dirty="0"/>
              <a:t> and Obstetrics; HRD, homologous recombination repair deficient; </a:t>
            </a:r>
            <a:r>
              <a:rPr lang="en-GB" dirty="0" err="1"/>
              <a:t>invPFS</a:t>
            </a:r>
            <a:r>
              <a:rPr lang="en-GB" dirty="0"/>
              <a:t>, investigator-assessed progression-free survival; ITC, indirect treatment comparison; MAIC, Matching-adjusted indirect comparisons; OS, overall survival; PFS, progression-free survival</a:t>
            </a:r>
          </a:p>
        </p:txBody>
      </p:sp>
      <p:sp>
        <p:nvSpPr>
          <p:cNvPr id="17" name="TextBox 16">
            <a:extLst>
              <a:ext uri="{FF2B5EF4-FFF2-40B4-BE49-F238E27FC236}">
                <a16:creationId xmlns:a16="http://schemas.microsoft.com/office/drawing/2014/main" id="{7305EB8D-242F-696B-6F71-E2B1C7CA30DC}"/>
              </a:ext>
            </a:extLst>
          </p:cNvPr>
          <p:cNvSpPr txBox="1"/>
          <p:nvPr/>
        </p:nvSpPr>
        <p:spPr>
          <a:xfrm>
            <a:off x="8739739" y="168536"/>
            <a:ext cx="3395379" cy="646331"/>
          </a:xfrm>
          <a:prstGeom prst="rect">
            <a:avLst/>
          </a:prstGeom>
          <a:noFill/>
        </p:spPr>
        <p:txBody>
          <a:bodyPr wrap="square" rtlCol="0">
            <a:spAutoFit/>
          </a:bodyPr>
          <a:lstStyle/>
          <a:p>
            <a:r>
              <a:rPr lang="en-GB" dirty="0"/>
              <a:t>Back to </a:t>
            </a:r>
            <a:r>
              <a:rPr lang="en-GB" dirty="0">
                <a:hlinkClick r:id="rId3" action="ppaction://hlinksldjump"/>
              </a:rPr>
              <a:t>indirect comparisons and results</a:t>
            </a:r>
            <a:r>
              <a:rPr lang="en-GB" dirty="0"/>
              <a:t> slide</a:t>
            </a:r>
          </a:p>
        </p:txBody>
      </p:sp>
    </p:spTree>
    <p:extLst>
      <p:ext uri="{BB962C8B-B14F-4D97-AF65-F5344CB8AC3E}">
        <p14:creationId xmlns:p14="http://schemas.microsoft.com/office/powerpoint/2010/main" val="3512151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MAICs in the economic model</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dirty="0"/>
              <a:t>Company did not include MAICs in the economic model</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1346560"/>
            <a:ext cx="11250785" cy="4167728"/>
          </a:xfrm>
        </p:spPr>
        <p:txBody>
          <a:bodyPr/>
          <a:lstStyle/>
          <a:p>
            <a:r>
              <a:rPr lang="en-GB" dirty="0">
                <a:ea typeface="Inter" panose="02000503000000020004" pitchFamily="2" charset="0"/>
              </a:rPr>
              <a:t>The company did not include MAIC results in the model because:</a:t>
            </a:r>
          </a:p>
          <a:p>
            <a:pPr marL="342900" indent="-342900">
              <a:buFont typeface="Arial" panose="020B0604020202020204" pitchFamily="34" charset="0"/>
              <a:buChar char="•"/>
            </a:pPr>
            <a:r>
              <a:rPr lang="en-GB" dirty="0">
                <a:ea typeface="Inter" panose="02000503000000020004" pitchFamily="2" charset="0"/>
              </a:rPr>
              <a:t>a single average MAIC HR over time is an invalid measure to be used in the model due to the strongly time-dependent relationship observed between the hazards of outcomes in the rucaparib and comparator arms in the </a:t>
            </a:r>
            <a:r>
              <a:rPr lang="en-GB" dirty="0" err="1">
                <a:ea typeface="Inter" panose="02000503000000020004" pitchFamily="2" charset="0"/>
              </a:rPr>
              <a:t>invPFS</a:t>
            </a:r>
            <a:r>
              <a:rPr lang="en-GB" dirty="0">
                <a:ea typeface="Inter" panose="02000503000000020004" pitchFamily="2" charset="0"/>
              </a:rPr>
              <a:t> outcome</a:t>
            </a:r>
          </a:p>
          <a:p>
            <a:pPr marL="1028700" lvl="1" indent="-342900"/>
            <a:r>
              <a:rPr lang="en-GB" dirty="0">
                <a:ea typeface="Inter" panose="02000503000000020004" pitchFamily="2" charset="0"/>
              </a:rPr>
              <a:t>applicability of the piecewise HRs estimated are also limited due to the large difference in follow-up time across ATHENA-MONO and PAOLA-1</a:t>
            </a:r>
          </a:p>
          <a:p>
            <a:pPr marL="342900" indent="-342900">
              <a:buFont typeface="Arial" panose="020B0604020202020204" pitchFamily="34" charset="0"/>
              <a:buChar char="•"/>
            </a:pPr>
            <a:r>
              <a:rPr lang="en-GB" dirty="0"/>
              <a:t>rucaparib follow-up is several years shorter that its comparators’ and an adequate comparison cannot be made of the long-term relationship</a:t>
            </a:r>
          </a:p>
          <a:p>
            <a:pPr marL="342900" indent="-342900">
              <a:buFont typeface="Arial" panose="020B0604020202020204" pitchFamily="34" charset="0"/>
              <a:buChar char="•"/>
            </a:pPr>
            <a:r>
              <a:rPr lang="en-GB" dirty="0"/>
              <a:t>the unanchored MAIC against PAOLA-1 resulted in minor adjustment to the rucaparib KM curves across all outcomes and cohorts of interest</a:t>
            </a:r>
          </a:p>
          <a:p>
            <a:pPr marL="1028700" lvl="1" indent="-342900"/>
            <a:r>
              <a:rPr lang="en-GB" dirty="0"/>
              <a:t>adjustment mostly moved rucaparib curves closer to the comparator so not using the adjusted HRs is likely a conservative approach </a:t>
            </a:r>
          </a:p>
          <a:p>
            <a:pPr marL="285750" indent="-285750">
              <a:buFont typeface="Arial" panose="020B0604020202020204" pitchFamily="34" charset="0"/>
              <a:buChar char="•"/>
            </a:pPr>
            <a:r>
              <a:rPr lang="en-GB" dirty="0"/>
              <a:t>Naïve comparisons allow more flexibility with exploring different parametric models for the comparators</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p:txBody>
          <a:bodyPr>
            <a:noAutofit/>
          </a:bodyPr>
          <a:lstStyle/>
          <a:p>
            <a:r>
              <a:rPr lang="en-GB" dirty="0"/>
              <a:t>Abbreviations: HR, hazard ratio; </a:t>
            </a:r>
            <a:r>
              <a:rPr lang="en-GB" dirty="0" err="1"/>
              <a:t>invPFS</a:t>
            </a:r>
            <a:r>
              <a:rPr lang="en-GB" dirty="0"/>
              <a:t>, investigator-assessed progression-free survival; KM, Kaplan-Meier; MAIC, matching adjusted indirect comparison</a:t>
            </a:r>
          </a:p>
        </p:txBody>
      </p:sp>
      <p:sp>
        <p:nvSpPr>
          <p:cNvPr id="2" name="TextBox 1">
            <a:extLst>
              <a:ext uri="{FF2B5EF4-FFF2-40B4-BE49-F238E27FC236}">
                <a16:creationId xmlns:a16="http://schemas.microsoft.com/office/drawing/2014/main" id="{8C2F39A5-AF88-9A74-9057-28BAA2D9502F}"/>
              </a:ext>
            </a:extLst>
          </p:cNvPr>
          <p:cNvSpPr txBox="1"/>
          <p:nvPr/>
        </p:nvSpPr>
        <p:spPr>
          <a:xfrm>
            <a:off x="6842589" y="168536"/>
            <a:ext cx="5292529" cy="369332"/>
          </a:xfrm>
          <a:prstGeom prst="rect">
            <a:avLst/>
          </a:prstGeom>
          <a:noFill/>
        </p:spPr>
        <p:txBody>
          <a:bodyPr wrap="square" rtlCol="0">
            <a:spAutoFit/>
          </a:bodyPr>
          <a:lstStyle/>
          <a:p>
            <a:r>
              <a:rPr lang="en-GB" dirty="0"/>
              <a:t>Back to </a:t>
            </a:r>
            <a:r>
              <a:rPr lang="en-GB" dirty="0">
                <a:hlinkClick r:id="rId3" action="ppaction://hlinksldjump"/>
              </a:rPr>
              <a:t>indirect comparisons and results</a:t>
            </a:r>
            <a:r>
              <a:rPr lang="en-GB" dirty="0"/>
              <a:t> slide</a:t>
            </a:r>
          </a:p>
        </p:txBody>
      </p:sp>
    </p:spTree>
    <p:extLst>
      <p:ext uri="{BB962C8B-B14F-4D97-AF65-F5344CB8AC3E}">
        <p14:creationId xmlns:p14="http://schemas.microsoft.com/office/powerpoint/2010/main" val="167594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dirty="0"/>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dirty="0"/>
              <a:t>Submissions from </a:t>
            </a:r>
            <a:r>
              <a:rPr lang="en-GB" dirty="0" err="1"/>
              <a:t>Ovacome</a:t>
            </a:r>
            <a:r>
              <a:rPr lang="en-GB" dirty="0"/>
              <a:t>, Ovarian Cancer Action and Target Ovarian Cancer</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250971" y="1270489"/>
            <a:ext cx="8040274" cy="4562143"/>
          </a:xfrm>
        </p:spPr>
        <p:txBody>
          <a:bodyPr/>
          <a:lstStyle/>
          <a:p>
            <a:pPr>
              <a:lnSpc>
                <a:spcPct val="100000"/>
              </a:lnSpc>
              <a:spcBef>
                <a:spcPts val="1200"/>
              </a:spcBef>
            </a:pPr>
            <a:r>
              <a:rPr lang="en-GB" b="1" dirty="0"/>
              <a:t>Living with advanced ovarian, fallopian tube and peritoneal cancer after response to first-line platinum-based chemotherapy</a:t>
            </a:r>
          </a:p>
          <a:p>
            <a:pPr marL="342900" indent="-342900">
              <a:lnSpc>
                <a:spcPct val="100000"/>
              </a:lnSpc>
              <a:spcBef>
                <a:spcPts val="1200"/>
              </a:spcBef>
              <a:buFont typeface="Arial" panose="020B0604020202020204" pitchFamily="34" charset="0"/>
              <a:buChar char="•"/>
            </a:pPr>
            <a:r>
              <a:rPr lang="en-GB" dirty="0"/>
              <a:t>The high recurrence rates mean that patients, family and friends live with the uncertainty, fear and anxiety of possible recurrence</a:t>
            </a:r>
          </a:p>
          <a:p>
            <a:pPr>
              <a:lnSpc>
                <a:spcPct val="100000"/>
              </a:lnSpc>
              <a:spcBef>
                <a:spcPts val="1200"/>
              </a:spcBef>
            </a:pPr>
            <a:r>
              <a:rPr lang="en-GB" b="1" dirty="0"/>
              <a:t>Current treatment options</a:t>
            </a:r>
          </a:p>
          <a:p>
            <a:pPr marL="285750" indent="-285750">
              <a:lnSpc>
                <a:spcPct val="100000"/>
              </a:lnSpc>
              <a:spcBef>
                <a:spcPts val="1200"/>
              </a:spcBef>
              <a:buFont typeface="Arial" panose="020B0604020202020204" pitchFamily="34" charset="0"/>
              <a:buChar char="•"/>
            </a:pPr>
            <a:r>
              <a:rPr lang="en-GB" dirty="0"/>
              <a:t>Ovarian cancer is frequently managed as a chronic condition rather than curative and therefore expanding choice of maintenance therapies is vital</a:t>
            </a:r>
          </a:p>
          <a:p>
            <a:pPr marL="285750" indent="-285750">
              <a:lnSpc>
                <a:spcPct val="100000"/>
              </a:lnSpc>
              <a:spcBef>
                <a:spcPts val="1200"/>
              </a:spcBef>
              <a:buFont typeface="Arial" panose="020B0604020202020204" pitchFamily="34" charset="0"/>
              <a:buChar char="•"/>
            </a:pPr>
            <a:r>
              <a:rPr lang="en-GB" dirty="0"/>
              <a:t>People want longer breaks after the substantial side effects of initial chemotherapy</a:t>
            </a:r>
          </a:p>
          <a:p>
            <a:pPr>
              <a:lnSpc>
                <a:spcPct val="100000"/>
              </a:lnSpc>
              <a:spcBef>
                <a:spcPts val="1200"/>
              </a:spcBef>
            </a:pPr>
            <a:r>
              <a:rPr lang="en-GB" b="1" dirty="0"/>
              <a:t>Unmet need and treatment with rucaparib</a:t>
            </a:r>
          </a:p>
          <a:p>
            <a:pPr marL="285750" indent="-285750">
              <a:lnSpc>
                <a:spcPct val="100000"/>
              </a:lnSpc>
              <a:spcBef>
                <a:spcPts val="1200"/>
              </a:spcBef>
              <a:buFont typeface="Arial" panose="020B0604020202020204" pitchFamily="34" charset="0"/>
              <a:buChar char="•"/>
            </a:pPr>
            <a:r>
              <a:rPr lang="en-GB" dirty="0"/>
              <a:t>There is an unmet need for a choice of maintenance options to be available to patients earlier </a:t>
            </a:r>
          </a:p>
          <a:p>
            <a:pPr marL="285750" indent="-285750">
              <a:lnSpc>
                <a:spcPct val="100000"/>
              </a:lnSpc>
              <a:spcBef>
                <a:spcPts val="1200"/>
              </a:spcBef>
              <a:buFont typeface="Arial" panose="020B0604020202020204" pitchFamily="34" charset="0"/>
              <a:buChar char="•"/>
            </a:pPr>
            <a:r>
              <a:rPr lang="en-GB" dirty="0"/>
              <a:t>People say rucaparib is convenient in terms of administration, and offers good quality of life for some people whose side effects are manageable</a:t>
            </a: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178231" y="1818310"/>
            <a:ext cx="3832260" cy="3599668"/>
          </a:xfrm>
          <a:prstGeom prst="wedgeRoundRectCallout">
            <a:avLst>
              <a:gd name="adj1" fmla="val -41208"/>
              <a:gd name="adj2" fmla="val 61644"/>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“Quality of life is poor – reasonable at best when on treatment. There is a desire to cram as much into life as possible due to not knowing what is going to happen next but being bound by the horrific side effects such as complete exhaustion, severe pain, nausea and vomiting and mouth ulcers that make it almost impossible to eat.”</a:t>
            </a:r>
          </a:p>
        </p:txBody>
      </p:sp>
    </p:spTree>
    <p:extLst>
      <p:ext uri="{BB962C8B-B14F-4D97-AF65-F5344CB8AC3E}">
        <p14:creationId xmlns:p14="http://schemas.microsoft.com/office/powerpoint/2010/main" val="16747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Naïve comparisons - </a:t>
            </a:r>
            <a:r>
              <a:rPr lang="en-GB" dirty="0" err="1"/>
              <a:t>invPFS</a:t>
            </a:r>
            <a:br>
              <a:rPr lang="en-GB" dirty="0"/>
            </a:br>
            <a:br>
              <a:rPr lang="en-GB" dirty="0"/>
            </a:br>
            <a:endParaRPr lang="en-GB" dirty="0"/>
          </a:p>
        </p:txBody>
      </p:sp>
      <p:sp>
        <p:nvSpPr>
          <p:cNvPr id="30" name="Rectangle 29" descr="Marker showing slides are confidential ">
            <a:extLst>
              <a:ext uri="{FF2B5EF4-FFF2-40B4-BE49-F238E27FC236}">
                <a16:creationId xmlns:a16="http://schemas.microsoft.com/office/drawing/2014/main" id="{1C99B68C-82EB-9540-F74C-4C44C6DE50C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Box 11">
            <a:extLst>
              <a:ext uri="{FF2B5EF4-FFF2-40B4-BE49-F238E27FC236}">
                <a16:creationId xmlns:a16="http://schemas.microsoft.com/office/drawing/2014/main" id="{0D498A34-4A8B-4410-7115-C6A51B71E3E7}"/>
              </a:ext>
            </a:extLst>
          </p:cNvPr>
          <p:cNvSpPr txBox="1"/>
          <p:nvPr/>
        </p:nvSpPr>
        <p:spPr>
          <a:xfrm>
            <a:off x="156266" y="731892"/>
            <a:ext cx="5828754" cy="369332"/>
          </a:xfrm>
          <a:prstGeom prst="rect">
            <a:avLst/>
          </a:prstGeom>
          <a:solidFill>
            <a:schemeClr val="accent1"/>
          </a:solidFill>
        </p:spPr>
        <p:txBody>
          <a:bodyPr wrap="square" rtlCol="0">
            <a:spAutoFit/>
          </a:bodyPr>
          <a:lstStyle/>
          <a:p>
            <a:r>
              <a:rPr lang="en-GB" dirty="0">
                <a:solidFill>
                  <a:schemeClr val="bg1"/>
                </a:solidFill>
              </a:rPr>
              <a:t>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high</a:t>
            </a:r>
            <a:r>
              <a:rPr lang="en-GB" dirty="0">
                <a:solidFill>
                  <a:schemeClr val="bg1"/>
                </a:solidFill>
              </a:rPr>
              <a:t> </a:t>
            </a:r>
          </a:p>
        </p:txBody>
      </p:sp>
      <p:sp>
        <p:nvSpPr>
          <p:cNvPr id="11" name="TextBox 10">
            <a:extLst>
              <a:ext uri="{FF2B5EF4-FFF2-40B4-BE49-F238E27FC236}">
                <a16:creationId xmlns:a16="http://schemas.microsoft.com/office/drawing/2014/main" id="{E7A9220B-63A2-F449-5AD9-1D8F4B1CBA5E}"/>
              </a:ext>
            </a:extLst>
          </p:cNvPr>
          <p:cNvSpPr txBox="1"/>
          <p:nvPr/>
        </p:nvSpPr>
        <p:spPr>
          <a:xfrm>
            <a:off x="6232266" y="719497"/>
            <a:ext cx="5803468" cy="369332"/>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GB" dirty="0"/>
              <a:t>non-</a:t>
            </a:r>
            <a:r>
              <a:rPr lang="en-GB" dirty="0" err="1"/>
              <a:t>tBRCA</a:t>
            </a:r>
            <a:r>
              <a:rPr lang="en-GB" dirty="0"/>
              <a:t>/</a:t>
            </a:r>
            <a:r>
              <a:rPr lang="en-GB" dirty="0" err="1"/>
              <a:t>LOH</a:t>
            </a:r>
            <a:r>
              <a:rPr lang="en-GB" baseline="30000" dirty="0" err="1"/>
              <a:t>low</a:t>
            </a:r>
            <a:endParaRPr lang="en-GB" baseline="30000" dirty="0"/>
          </a:p>
        </p:txBody>
      </p:sp>
      <p:graphicFrame>
        <p:nvGraphicFramePr>
          <p:cNvPr id="32" name="Table 31">
            <a:extLst>
              <a:ext uri="{FF2B5EF4-FFF2-40B4-BE49-F238E27FC236}">
                <a16:creationId xmlns:a16="http://schemas.microsoft.com/office/drawing/2014/main" id="{87A1A714-5F7B-AA02-A6CC-5653C2556600}"/>
              </a:ext>
            </a:extLst>
          </p:cNvPr>
          <p:cNvGraphicFramePr>
            <a:graphicFrameLocks noGrp="1"/>
          </p:cNvGraphicFramePr>
          <p:nvPr>
            <p:extLst>
              <p:ext uri="{D42A27DB-BD31-4B8C-83A1-F6EECF244321}">
                <p14:modId xmlns:p14="http://schemas.microsoft.com/office/powerpoint/2010/main" val="3619092105"/>
              </p:ext>
            </p:extLst>
          </p:nvPr>
        </p:nvGraphicFramePr>
        <p:xfrm>
          <a:off x="466724" y="5093264"/>
          <a:ext cx="11335008" cy="1219200"/>
        </p:xfrm>
        <a:graphic>
          <a:graphicData uri="http://schemas.openxmlformats.org/drawingml/2006/table">
            <a:tbl>
              <a:tblPr firstRow="1" bandRow="1">
                <a:tableStyleId>{5C22544A-7EE6-4342-B048-85BDC9FD1C3A}</a:tableStyleId>
              </a:tblPr>
              <a:tblGrid>
                <a:gridCol w="1945911">
                  <a:extLst>
                    <a:ext uri="{9D8B030D-6E8A-4147-A177-3AD203B41FA5}">
                      <a16:colId xmlns:a16="http://schemas.microsoft.com/office/drawing/2014/main" val="1378917308"/>
                    </a:ext>
                  </a:extLst>
                </a:gridCol>
                <a:gridCol w="2780908">
                  <a:extLst>
                    <a:ext uri="{9D8B030D-6E8A-4147-A177-3AD203B41FA5}">
                      <a16:colId xmlns:a16="http://schemas.microsoft.com/office/drawing/2014/main" val="4273211637"/>
                    </a:ext>
                  </a:extLst>
                </a:gridCol>
                <a:gridCol w="2554663">
                  <a:extLst>
                    <a:ext uri="{9D8B030D-6E8A-4147-A177-3AD203B41FA5}">
                      <a16:colId xmlns:a16="http://schemas.microsoft.com/office/drawing/2014/main" val="1122329793"/>
                    </a:ext>
                  </a:extLst>
                </a:gridCol>
                <a:gridCol w="2337848">
                  <a:extLst>
                    <a:ext uri="{9D8B030D-6E8A-4147-A177-3AD203B41FA5}">
                      <a16:colId xmlns:a16="http://schemas.microsoft.com/office/drawing/2014/main" val="1094774606"/>
                    </a:ext>
                  </a:extLst>
                </a:gridCol>
                <a:gridCol w="1715678">
                  <a:extLst>
                    <a:ext uri="{9D8B030D-6E8A-4147-A177-3AD203B41FA5}">
                      <a16:colId xmlns:a16="http://schemas.microsoft.com/office/drawing/2014/main" val="1410465342"/>
                    </a:ext>
                  </a:extLst>
                </a:gridCol>
              </a:tblGrid>
              <a:tr h="175375">
                <a:tc rowSpan="2">
                  <a:txBody>
                    <a:bodyPr/>
                    <a:lstStyle/>
                    <a:p>
                      <a:r>
                        <a:rPr lang="en-GB" sz="1400" b="0" dirty="0">
                          <a:solidFill>
                            <a:schemeClr val="bg1"/>
                          </a:solidFill>
                        </a:rPr>
                        <a:t>Subgroup</a:t>
                      </a: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Median PFS (95% CI) </a:t>
                      </a:r>
                    </a:p>
                  </a:txBody>
                  <a:tcPr>
                    <a:solidFill>
                      <a:schemeClr val="accent1"/>
                    </a:solidFill>
                  </a:tcPr>
                </a:tc>
                <a:tc hMerge="1">
                  <a:txBody>
                    <a:bodyPr/>
                    <a:lstStyle/>
                    <a:p>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tc>
                <a:extLst>
                  <a:ext uri="{0D108BD9-81ED-4DB2-BD59-A6C34878D82A}">
                    <a16:rowId xmlns:a16="http://schemas.microsoft.com/office/drawing/2014/main" val="3958453721"/>
                  </a:ext>
                </a:extLst>
              </a:tr>
              <a:tr h="175375">
                <a:tc vMerge="1">
                  <a:txBody>
                    <a:bodyPr/>
                    <a:lstStyle/>
                    <a:p>
                      <a:endParaRPr dirty="0"/>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Rucaparib</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Placebo</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Olaparib + bevacizumab</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Bevacizumab</a:t>
                      </a:r>
                    </a:p>
                  </a:txBody>
                  <a:tcPr>
                    <a:solidFill>
                      <a:schemeClr val="accent1"/>
                    </a:solidFill>
                  </a:tcPr>
                </a:tc>
                <a:extLst>
                  <a:ext uri="{0D108BD9-81ED-4DB2-BD59-A6C34878D82A}">
                    <a16:rowId xmlns:a16="http://schemas.microsoft.com/office/drawing/2014/main" val="3705872478"/>
                  </a:ext>
                </a:extLst>
              </a:tr>
              <a:tr h="172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non-</a:t>
                      </a:r>
                      <a:r>
                        <a:rPr lang="en-GB" sz="1400" dirty="0" err="1">
                          <a:solidFill>
                            <a:schemeClr val="tx1"/>
                          </a:solidFill>
                        </a:rPr>
                        <a:t>tBRCA</a:t>
                      </a:r>
                      <a:r>
                        <a:rPr lang="en-GB" sz="1400" dirty="0">
                          <a:solidFill>
                            <a:schemeClr val="tx1"/>
                          </a:solidFill>
                        </a:rPr>
                        <a:t>/</a:t>
                      </a:r>
                      <a:r>
                        <a:rPr lang="en-GB" sz="1400" dirty="0" err="1">
                          <a:solidFill>
                            <a:schemeClr val="tx1"/>
                          </a:solidFill>
                        </a:rPr>
                        <a:t>LOH</a:t>
                      </a:r>
                      <a:r>
                        <a:rPr lang="en-GB" sz="1400" baseline="30000" dirty="0" err="1">
                          <a:solidFill>
                            <a:schemeClr val="tx1"/>
                          </a:solidFill>
                        </a:rPr>
                        <a:t>high</a:t>
                      </a:r>
                      <a:endParaRPr lang="en-GB" sz="1400" dirty="0">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20.3 months (13.4 to 31.1)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9.2 months (4.0 to 22.1)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30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16.6 months</a:t>
                      </a:r>
                    </a:p>
                  </a:txBody>
                  <a:tcPr/>
                </a:tc>
                <a:extLst>
                  <a:ext uri="{0D108BD9-81ED-4DB2-BD59-A6C34878D82A}">
                    <a16:rowId xmlns:a16="http://schemas.microsoft.com/office/drawing/2014/main" val="3369505106"/>
                  </a:ext>
                </a:extLst>
              </a:tr>
              <a:tr h="175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low</a:t>
                      </a:r>
                      <a:endParaRPr lang="en-GB" sz="1400" baseline="30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12.1 months (11.1 to 17.7)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9.1 months (4.0 to 12.2)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N/A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16.2 months</a:t>
                      </a:r>
                    </a:p>
                  </a:txBody>
                  <a:tcPr/>
                </a:tc>
                <a:extLst>
                  <a:ext uri="{0D108BD9-81ED-4DB2-BD59-A6C34878D82A}">
                    <a16:rowId xmlns:a16="http://schemas.microsoft.com/office/drawing/2014/main" val="54203633"/>
                  </a:ext>
                </a:extLst>
              </a:tr>
            </a:tbl>
          </a:graphicData>
        </a:graphic>
      </p:graphicFrame>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388612"/>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BRCA, breast cancer gene; CI, confidence interval; HR, hazard ratio; </a:t>
            </a:r>
            <a:r>
              <a:rPr lang="en-GB" dirty="0" err="1"/>
              <a:t>inv</a:t>
            </a:r>
            <a:r>
              <a:rPr lang="en-GB" dirty="0"/>
              <a:t>, investigator-assessed progression-free survival; LOH, loss of heterozygosity; PFS, progression-free survival; </a:t>
            </a:r>
            <a:r>
              <a:rPr lang="en-GB" dirty="0" err="1"/>
              <a:t>tBRCA</a:t>
            </a:r>
            <a:r>
              <a:rPr lang="en-GB" dirty="0"/>
              <a:t>, tumour BRCA mutation</a:t>
            </a:r>
          </a:p>
          <a:p>
            <a:endParaRPr lang="en-GB" dirty="0"/>
          </a:p>
        </p:txBody>
      </p:sp>
      <p:sp>
        <p:nvSpPr>
          <p:cNvPr id="5" name="TextBox 4">
            <a:extLst>
              <a:ext uri="{FF2B5EF4-FFF2-40B4-BE49-F238E27FC236}">
                <a16:creationId xmlns:a16="http://schemas.microsoft.com/office/drawing/2014/main" id="{B7771166-9635-D71B-28A5-21B45691AD4D}"/>
              </a:ext>
            </a:extLst>
          </p:cNvPr>
          <p:cNvSpPr txBox="1"/>
          <p:nvPr/>
        </p:nvSpPr>
        <p:spPr>
          <a:xfrm>
            <a:off x="6842589" y="168536"/>
            <a:ext cx="5292529" cy="369332"/>
          </a:xfrm>
          <a:prstGeom prst="rect">
            <a:avLst/>
          </a:prstGeom>
          <a:noFill/>
        </p:spPr>
        <p:txBody>
          <a:bodyPr wrap="square" rtlCol="0">
            <a:spAutoFit/>
          </a:bodyPr>
          <a:lstStyle/>
          <a:p>
            <a:r>
              <a:rPr lang="en-GB" dirty="0"/>
              <a:t>Back to </a:t>
            </a:r>
            <a:r>
              <a:rPr lang="en-GB" dirty="0">
                <a:hlinkClick r:id="rId3" action="ppaction://hlinksldjump"/>
              </a:rPr>
              <a:t>indirect comparisons and results</a:t>
            </a:r>
            <a:r>
              <a:rPr lang="en-GB" dirty="0"/>
              <a:t> slide</a:t>
            </a:r>
          </a:p>
        </p:txBody>
      </p:sp>
      <p:sp>
        <p:nvSpPr>
          <p:cNvPr id="6" name="Rectangle 5">
            <a:extLst>
              <a:ext uri="{FF2B5EF4-FFF2-40B4-BE49-F238E27FC236}">
                <a16:creationId xmlns:a16="http://schemas.microsoft.com/office/drawing/2014/main" id="{E0B3E20F-70EA-72EA-D95E-557FD1A4CE7C}"/>
              </a:ext>
            </a:extLst>
          </p:cNvPr>
          <p:cNvSpPr/>
          <p:nvPr/>
        </p:nvSpPr>
        <p:spPr>
          <a:xfrm>
            <a:off x="248478" y="118275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EF9F259-71BF-FDD4-AADB-6DB5320470EE}"/>
              </a:ext>
            </a:extLst>
          </p:cNvPr>
          <p:cNvSpPr/>
          <p:nvPr/>
        </p:nvSpPr>
        <p:spPr>
          <a:xfrm>
            <a:off x="6232266" y="118275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785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Naïve comparisons – PFS2</a:t>
            </a:r>
            <a:br>
              <a:rPr lang="en-GB" dirty="0"/>
            </a:br>
            <a:br>
              <a:rPr lang="en-GB" dirty="0"/>
            </a:br>
            <a:endParaRPr lang="en-GB" dirty="0"/>
          </a:p>
        </p:txBody>
      </p:sp>
      <p:sp>
        <p:nvSpPr>
          <p:cNvPr id="30" name="Rectangle 29" descr="Marker showing slides are confidential ">
            <a:extLst>
              <a:ext uri="{FF2B5EF4-FFF2-40B4-BE49-F238E27FC236}">
                <a16:creationId xmlns:a16="http://schemas.microsoft.com/office/drawing/2014/main" id="{1C99B68C-82EB-9540-F74C-4C44C6DE50C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Box 11">
            <a:extLst>
              <a:ext uri="{FF2B5EF4-FFF2-40B4-BE49-F238E27FC236}">
                <a16:creationId xmlns:a16="http://schemas.microsoft.com/office/drawing/2014/main" id="{0D498A34-4A8B-4410-7115-C6A51B71E3E7}"/>
              </a:ext>
            </a:extLst>
          </p:cNvPr>
          <p:cNvSpPr txBox="1"/>
          <p:nvPr/>
        </p:nvSpPr>
        <p:spPr>
          <a:xfrm>
            <a:off x="156266" y="731892"/>
            <a:ext cx="5828754" cy="369332"/>
          </a:xfrm>
          <a:prstGeom prst="rect">
            <a:avLst/>
          </a:prstGeom>
          <a:solidFill>
            <a:schemeClr val="accent1"/>
          </a:solidFill>
        </p:spPr>
        <p:txBody>
          <a:bodyPr wrap="square" rtlCol="0">
            <a:spAutoFit/>
          </a:bodyPr>
          <a:lstStyle/>
          <a:p>
            <a:r>
              <a:rPr lang="en-GB" dirty="0">
                <a:solidFill>
                  <a:schemeClr val="bg1"/>
                </a:solidFill>
              </a:rPr>
              <a:t>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high</a:t>
            </a:r>
            <a:r>
              <a:rPr lang="en-GB" dirty="0">
                <a:solidFill>
                  <a:schemeClr val="bg1"/>
                </a:solidFill>
              </a:rPr>
              <a:t> </a:t>
            </a:r>
          </a:p>
        </p:txBody>
      </p:sp>
      <p:sp>
        <p:nvSpPr>
          <p:cNvPr id="11" name="TextBox 10">
            <a:extLst>
              <a:ext uri="{FF2B5EF4-FFF2-40B4-BE49-F238E27FC236}">
                <a16:creationId xmlns:a16="http://schemas.microsoft.com/office/drawing/2014/main" id="{E7A9220B-63A2-F449-5AD9-1D8F4B1CBA5E}"/>
              </a:ext>
            </a:extLst>
          </p:cNvPr>
          <p:cNvSpPr txBox="1"/>
          <p:nvPr/>
        </p:nvSpPr>
        <p:spPr>
          <a:xfrm>
            <a:off x="6232266" y="719497"/>
            <a:ext cx="5803468" cy="369332"/>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GB" dirty="0"/>
              <a:t>non-</a:t>
            </a:r>
            <a:r>
              <a:rPr lang="en-GB" dirty="0" err="1"/>
              <a:t>tBRCA</a:t>
            </a:r>
            <a:r>
              <a:rPr lang="en-GB" dirty="0"/>
              <a:t>/</a:t>
            </a:r>
            <a:r>
              <a:rPr lang="en-GB" dirty="0" err="1"/>
              <a:t>LOH</a:t>
            </a:r>
            <a:r>
              <a:rPr lang="en-GB" baseline="30000" dirty="0" err="1"/>
              <a:t>low</a:t>
            </a:r>
            <a:endParaRPr lang="en-GB" baseline="30000" dirty="0"/>
          </a:p>
        </p:txBody>
      </p:sp>
      <p:graphicFrame>
        <p:nvGraphicFramePr>
          <p:cNvPr id="32" name="Table 31">
            <a:extLst>
              <a:ext uri="{FF2B5EF4-FFF2-40B4-BE49-F238E27FC236}">
                <a16:creationId xmlns:a16="http://schemas.microsoft.com/office/drawing/2014/main" id="{87A1A714-5F7B-AA02-A6CC-5653C2556600}"/>
              </a:ext>
            </a:extLst>
          </p:cNvPr>
          <p:cNvGraphicFramePr>
            <a:graphicFrameLocks noGrp="1"/>
          </p:cNvGraphicFramePr>
          <p:nvPr>
            <p:extLst>
              <p:ext uri="{D42A27DB-BD31-4B8C-83A1-F6EECF244321}">
                <p14:modId xmlns:p14="http://schemas.microsoft.com/office/powerpoint/2010/main" val="4043981750"/>
              </p:ext>
            </p:extLst>
          </p:nvPr>
        </p:nvGraphicFramePr>
        <p:xfrm>
          <a:off x="466724" y="5093264"/>
          <a:ext cx="11335008" cy="1219200"/>
        </p:xfrm>
        <a:graphic>
          <a:graphicData uri="http://schemas.openxmlformats.org/drawingml/2006/table">
            <a:tbl>
              <a:tblPr firstRow="1" bandRow="1">
                <a:tableStyleId>{5C22544A-7EE6-4342-B048-85BDC9FD1C3A}</a:tableStyleId>
              </a:tblPr>
              <a:tblGrid>
                <a:gridCol w="1945911">
                  <a:extLst>
                    <a:ext uri="{9D8B030D-6E8A-4147-A177-3AD203B41FA5}">
                      <a16:colId xmlns:a16="http://schemas.microsoft.com/office/drawing/2014/main" val="1378917308"/>
                    </a:ext>
                  </a:extLst>
                </a:gridCol>
                <a:gridCol w="2780908">
                  <a:extLst>
                    <a:ext uri="{9D8B030D-6E8A-4147-A177-3AD203B41FA5}">
                      <a16:colId xmlns:a16="http://schemas.microsoft.com/office/drawing/2014/main" val="4273211637"/>
                    </a:ext>
                  </a:extLst>
                </a:gridCol>
                <a:gridCol w="2554663">
                  <a:extLst>
                    <a:ext uri="{9D8B030D-6E8A-4147-A177-3AD203B41FA5}">
                      <a16:colId xmlns:a16="http://schemas.microsoft.com/office/drawing/2014/main" val="1122329793"/>
                    </a:ext>
                  </a:extLst>
                </a:gridCol>
                <a:gridCol w="2337848">
                  <a:extLst>
                    <a:ext uri="{9D8B030D-6E8A-4147-A177-3AD203B41FA5}">
                      <a16:colId xmlns:a16="http://schemas.microsoft.com/office/drawing/2014/main" val="1094774606"/>
                    </a:ext>
                  </a:extLst>
                </a:gridCol>
                <a:gridCol w="1715678">
                  <a:extLst>
                    <a:ext uri="{9D8B030D-6E8A-4147-A177-3AD203B41FA5}">
                      <a16:colId xmlns:a16="http://schemas.microsoft.com/office/drawing/2014/main" val="1410465342"/>
                    </a:ext>
                  </a:extLst>
                </a:gridCol>
              </a:tblGrid>
              <a:tr h="175375">
                <a:tc rowSpan="2">
                  <a:txBody>
                    <a:bodyPr/>
                    <a:lstStyle/>
                    <a:p>
                      <a:r>
                        <a:rPr lang="en-GB" sz="1400" b="0" dirty="0">
                          <a:solidFill>
                            <a:schemeClr val="bg1"/>
                          </a:solidFill>
                        </a:rPr>
                        <a:t>Subgroup</a:t>
                      </a: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Median PFS2 (95% CI) </a:t>
                      </a:r>
                    </a:p>
                  </a:txBody>
                  <a:tcPr>
                    <a:solidFill>
                      <a:schemeClr val="accent1"/>
                    </a:solidFill>
                  </a:tcPr>
                </a:tc>
                <a:tc hMerge="1">
                  <a:txBody>
                    <a:bodyPr/>
                    <a:lstStyle/>
                    <a:p>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tc>
                <a:extLst>
                  <a:ext uri="{0D108BD9-81ED-4DB2-BD59-A6C34878D82A}">
                    <a16:rowId xmlns:a16="http://schemas.microsoft.com/office/drawing/2014/main" val="3958453721"/>
                  </a:ext>
                </a:extLst>
              </a:tr>
              <a:tr h="175375">
                <a:tc vMerge="1">
                  <a:txBody>
                    <a:bodyPr/>
                    <a:lstStyle/>
                    <a:p>
                      <a:endParaRPr dirty="0"/>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Rucaparib</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Placebo</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Olaparib + bevacizumab</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Bevacizumab</a:t>
                      </a:r>
                    </a:p>
                  </a:txBody>
                  <a:tcPr>
                    <a:solidFill>
                      <a:schemeClr val="accent1"/>
                    </a:solidFill>
                  </a:tcPr>
                </a:tc>
                <a:extLst>
                  <a:ext uri="{0D108BD9-81ED-4DB2-BD59-A6C34878D82A}">
                    <a16:rowId xmlns:a16="http://schemas.microsoft.com/office/drawing/2014/main" val="3705872478"/>
                  </a:ext>
                </a:extLst>
              </a:tr>
              <a:tr h="172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non-</a:t>
                      </a:r>
                      <a:r>
                        <a:rPr lang="en-GB" sz="1400" dirty="0" err="1">
                          <a:solidFill>
                            <a:schemeClr val="tx1"/>
                          </a:solidFill>
                        </a:rPr>
                        <a:t>tBRCA</a:t>
                      </a:r>
                      <a:r>
                        <a:rPr lang="en-GB" sz="1400" dirty="0">
                          <a:solidFill>
                            <a:schemeClr val="tx1"/>
                          </a:solidFill>
                        </a:rPr>
                        <a:t>/</a:t>
                      </a:r>
                      <a:r>
                        <a:rPr lang="en-GB" sz="1400" dirty="0" err="1">
                          <a:solidFill>
                            <a:schemeClr val="tx1"/>
                          </a:solidFill>
                        </a:rPr>
                        <a:t>LOH</a:t>
                      </a:r>
                      <a:r>
                        <a:rPr lang="en-GB" sz="1400" baseline="30000" dirty="0" err="1">
                          <a:solidFill>
                            <a:schemeClr val="tx1"/>
                          </a:solidFill>
                        </a:rPr>
                        <a:t>high</a:t>
                      </a:r>
                      <a:endParaRPr lang="en-GB" sz="1400" dirty="0">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39.0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NR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50.3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30.1 months</a:t>
                      </a:r>
                    </a:p>
                  </a:txBody>
                  <a:tcPr/>
                </a:tc>
                <a:extLst>
                  <a:ext uri="{0D108BD9-81ED-4DB2-BD59-A6C34878D82A}">
                    <a16:rowId xmlns:a16="http://schemas.microsoft.com/office/drawing/2014/main" val="3369505106"/>
                  </a:ext>
                </a:extLst>
              </a:tr>
              <a:tr h="175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low</a:t>
                      </a:r>
                      <a:endParaRPr lang="en-GB" sz="1400" baseline="30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24.4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20.0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N/A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26.4 months</a:t>
                      </a:r>
                    </a:p>
                  </a:txBody>
                  <a:tcPr/>
                </a:tc>
                <a:extLst>
                  <a:ext uri="{0D108BD9-81ED-4DB2-BD59-A6C34878D82A}">
                    <a16:rowId xmlns:a16="http://schemas.microsoft.com/office/drawing/2014/main" val="54203633"/>
                  </a:ext>
                </a:extLst>
              </a:tr>
            </a:tbl>
          </a:graphicData>
        </a:graphic>
      </p:graphicFrame>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388612"/>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BRCA, breast cancer gene; CI, confidence interval; HR, hazard ratio; LOH, loss of heterozygosity; N/A, not applicable; NR, not reached; PFS2, progression-free survival 2; </a:t>
            </a:r>
            <a:r>
              <a:rPr lang="en-GB" dirty="0" err="1"/>
              <a:t>tBRCA</a:t>
            </a:r>
            <a:r>
              <a:rPr lang="en-GB" dirty="0"/>
              <a:t>, tumour BRCA mutation</a:t>
            </a:r>
          </a:p>
          <a:p>
            <a:endParaRPr lang="en-GB" dirty="0"/>
          </a:p>
        </p:txBody>
      </p:sp>
      <p:sp>
        <p:nvSpPr>
          <p:cNvPr id="2" name="TextBox 1">
            <a:extLst>
              <a:ext uri="{FF2B5EF4-FFF2-40B4-BE49-F238E27FC236}">
                <a16:creationId xmlns:a16="http://schemas.microsoft.com/office/drawing/2014/main" id="{545BB4F2-DEED-2C0E-25FA-AEE65F184052}"/>
              </a:ext>
            </a:extLst>
          </p:cNvPr>
          <p:cNvSpPr txBox="1"/>
          <p:nvPr/>
        </p:nvSpPr>
        <p:spPr>
          <a:xfrm>
            <a:off x="6842589" y="168536"/>
            <a:ext cx="5292529" cy="369332"/>
          </a:xfrm>
          <a:prstGeom prst="rect">
            <a:avLst/>
          </a:prstGeom>
          <a:noFill/>
        </p:spPr>
        <p:txBody>
          <a:bodyPr wrap="square" rtlCol="0">
            <a:spAutoFit/>
          </a:bodyPr>
          <a:lstStyle/>
          <a:p>
            <a:r>
              <a:rPr lang="en-GB" dirty="0"/>
              <a:t>Back to </a:t>
            </a:r>
            <a:r>
              <a:rPr lang="en-GB" dirty="0">
                <a:hlinkClick r:id="rId3" action="ppaction://hlinksldjump"/>
              </a:rPr>
              <a:t>indirect comparisons and results</a:t>
            </a:r>
            <a:r>
              <a:rPr lang="en-GB" dirty="0"/>
              <a:t> slide</a:t>
            </a:r>
          </a:p>
        </p:txBody>
      </p:sp>
      <p:sp>
        <p:nvSpPr>
          <p:cNvPr id="6" name="Rectangle 5">
            <a:extLst>
              <a:ext uri="{FF2B5EF4-FFF2-40B4-BE49-F238E27FC236}">
                <a16:creationId xmlns:a16="http://schemas.microsoft.com/office/drawing/2014/main" id="{24C70D0B-7590-9965-640A-13F33E8942F6}"/>
              </a:ext>
            </a:extLst>
          </p:cNvPr>
          <p:cNvSpPr/>
          <p:nvPr/>
        </p:nvSpPr>
        <p:spPr>
          <a:xfrm>
            <a:off x="156266" y="118275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D680B43-639F-1ACC-0FDC-0822917186E5}"/>
              </a:ext>
            </a:extLst>
          </p:cNvPr>
          <p:cNvSpPr/>
          <p:nvPr/>
        </p:nvSpPr>
        <p:spPr>
          <a:xfrm>
            <a:off x="6232266" y="118275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094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dirty="0"/>
              <a:t>Naïve comparisons - OS</a:t>
            </a:r>
            <a:br>
              <a:rPr lang="en-GB" dirty="0"/>
            </a:br>
            <a:br>
              <a:rPr lang="en-GB" dirty="0"/>
            </a:br>
            <a:endParaRPr lang="en-GB" dirty="0"/>
          </a:p>
        </p:txBody>
      </p:sp>
      <p:sp>
        <p:nvSpPr>
          <p:cNvPr id="30" name="Rectangle 29" descr="Marker showing slides are confidential ">
            <a:extLst>
              <a:ext uri="{FF2B5EF4-FFF2-40B4-BE49-F238E27FC236}">
                <a16:creationId xmlns:a16="http://schemas.microsoft.com/office/drawing/2014/main" id="{1C99B68C-82EB-9540-F74C-4C44C6DE50C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Box 11">
            <a:extLst>
              <a:ext uri="{FF2B5EF4-FFF2-40B4-BE49-F238E27FC236}">
                <a16:creationId xmlns:a16="http://schemas.microsoft.com/office/drawing/2014/main" id="{0D498A34-4A8B-4410-7115-C6A51B71E3E7}"/>
              </a:ext>
            </a:extLst>
          </p:cNvPr>
          <p:cNvSpPr txBox="1"/>
          <p:nvPr/>
        </p:nvSpPr>
        <p:spPr>
          <a:xfrm>
            <a:off x="156266" y="731892"/>
            <a:ext cx="5828754" cy="369332"/>
          </a:xfrm>
          <a:prstGeom prst="rect">
            <a:avLst/>
          </a:prstGeom>
          <a:solidFill>
            <a:schemeClr val="accent1"/>
          </a:solidFill>
        </p:spPr>
        <p:txBody>
          <a:bodyPr wrap="square" rtlCol="0">
            <a:spAutoFit/>
          </a:bodyPr>
          <a:lstStyle/>
          <a:p>
            <a:r>
              <a:rPr lang="en-GB" dirty="0">
                <a:solidFill>
                  <a:schemeClr val="bg1"/>
                </a:solidFill>
              </a:rPr>
              <a:t>non-</a:t>
            </a:r>
            <a:r>
              <a:rPr lang="en-GB" dirty="0" err="1">
                <a:solidFill>
                  <a:schemeClr val="bg1"/>
                </a:solidFill>
              </a:rPr>
              <a:t>tBRCA</a:t>
            </a:r>
            <a:r>
              <a:rPr lang="en-GB" dirty="0">
                <a:solidFill>
                  <a:schemeClr val="bg1"/>
                </a:solidFill>
              </a:rPr>
              <a:t>/</a:t>
            </a:r>
            <a:r>
              <a:rPr lang="en-GB" dirty="0" err="1">
                <a:solidFill>
                  <a:schemeClr val="bg1"/>
                </a:solidFill>
              </a:rPr>
              <a:t>LOH</a:t>
            </a:r>
            <a:r>
              <a:rPr lang="en-GB" baseline="30000" dirty="0" err="1">
                <a:solidFill>
                  <a:schemeClr val="bg1"/>
                </a:solidFill>
              </a:rPr>
              <a:t>high</a:t>
            </a:r>
            <a:r>
              <a:rPr lang="en-GB" dirty="0">
                <a:solidFill>
                  <a:schemeClr val="bg1"/>
                </a:solidFill>
              </a:rPr>
              <a:t> </a:t>
            </a:r>
          </a:p>
        </p:txBody>
      </p:sp>
      <p:sp>
        <p:nvSpPr>
          <p:cNvPr id="11" name="TextBox 10">
            <a:extLst>
              <a:ext uri="{FF2B5EF4-FFF2-40B4-BE49-F238E27FC236}">
                <a16:creationId xmlns:a16="http://schemas.microsoft.com/office/drawing/2014/main" id="{E7A9220B-63A2-F449-5AD9-1D8F4B1CBA5E}"/>
              </a:ext>
            </a:extLst>
          </p:cNvPr>
          <p:cNvSpPr txBox="1"/>
          <p:nvPr/>
        </p:nvSpPr>
        <p:spPr>
          <a:xfrm>
            <a:off x="6232266" y="719497"/>
            <a:ext cx="5803468" cy="369332"/>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GB" dirty="0"/>
              <a:t>non-</a:t>
            </a:r>
            <a:r>
              <a:rPr lang="en-GB" dirty="0" err="1"/>
              <a:t>tBRCA</a:t>
            </a:r>
            <a:r>
              <a:rPr lang="en-GB" dirty="0"/>
              <a:t>/</a:t>
            </a:r>
            <a:r>
              <a:rPr lang="en-GB" dirty="0" err="1"/>
              <a:t>LOH</a:t>
            </a:r>
            <a:r>
              <a:rPr lang="en-GB" baseline="30000" dirty="0" err="1"/>
              <a:t>low</a:t>
            </a:r>
            <a:endParaRPr lang="en-GB" baseline="30000" dirty="0"/>
          </a:p>
        </p:txBody>
      </p:sp>
      <p:graphicFrame>
        <p:nvGraphicFramePr>
          <p:cNvPr id="32" name="Table 31">
            <a:extLst>
              <a:ext uri="{FF2B5EF4-FFF2-40B4-BE49-F238E27FC236}">
                <a16:creationId xmlns:a16="http://schemas.microsoft.com/office/drawing/2014/main" id="{87A1A714-5F7B-AA02-A6CC-5653C2556600}"/>
              </a:ext>
            </a:extLst>
          </p:cNvPr>
          <p:cNvGraphicFramePr>
            <a:graphicFrameLocks noGrp="1"/>
          </p:cNvGraphicFramePr>
          <p:nvPr>
            <p:extLst>
              <p:ext uri="{D42A27DB-BD31-4B8C-83A1-F6EECF244321}">
                <p14:modId xmlns:p14="http://schemas.microsoft.com/office/powerpoint/2010/main" val="603634724"/>
              </p:ext>
            </p:extLst>
          </p:nvPr>
        </p:nvGraphicFramePr>
        <p:xfrm>
          <a:off x="466724" y="5093264"/>
          <a:ext cx="11335008" cy="1219200"/>
        </p:xfrm>
        <a:graphic>
          <a:graphicData uri="http://schemas.openxmlformats.org/drawingml/2006/table">
            <a:tbl>
              <a:tblPr firstRow="1" bandRow="1">
                <a:tableStyleId>{5C22544A-7EE6-4342-B048-85BDC9FD1C3A}</a:tableStyleId>
              </a:tblPr>
              <a:tblGrid>
                <a:gridCol w="1945911">
                  <a:extLst>
                    <a:ext uri="{9D8B030D-6E8A-4147-A177-3AD203B41FA5}">
                      <a16:colId xmlns:a16="http://schemas.microsoft.com/office/drawing/2014/main" val="1378917308"/>
                    </a:ext>
                  </a:extLst>
                </a:gridCol>
                <a:gridCol w="2780908">
                  <a:extLst>
                    <a:ext uri="{9D8B030D-6E8A-4147-A177-3AD203B41FA5}">
                      <a16:colId xmlns:a16="http://schemas.microsoft.com/office/drawing/2014/main" val="4273211637"/>
                    </a:ext>
                  </a:extLst>
                </a:gridCol>
                <a:gridCol w="2554663">
                  <a:extLst>
                    <a:ext uri="{9D8B030D-6E8A-4147-A177-3AD203B41FA5}">
                      <a16:colId xmlns:a16="http://schemas.microsoft.com/office/drawing/2014/main" val="1122329793"/>
                    </a:ext>
                  </a:extLst>
                </a:gridCol>
                <a:gridCol w="2337848">
                  <a:extLst>
                    <a:ext uri="{9D8B030D-6E8A-4147-A177-3AD203B41FA5}">
                      <a16:colId xmlns:a16="http://schemas.microsoft.com/office/drawing/2014/main" val="1094774606"/>
                    </a:ext>
                  </a:extLst>
                </a:gridCol>
                <a:gridCol w="1715678">
                  <a:extLst>
                    <a:ext uri="{9D8B030D-6E8A-4147-A177-3AD203B41FA5}">
                      <a16:colId xmlns:a16="http://schemas.microsoft.com/office/drawing/2014/main" val="1410465342"/>
                    </a:ext>
                  </a:extLst>
                </a:gridCol>
              </a:tblGrid>
              <a:tr h="175375">
                <a:tc rowSpan="2">
                  <a:txBody>
                    <a:bodyPr/>
                    <a:lstStyle/>
                    <a:p>
                      <a:r>
                        <a:rPr lang="en-GB" sz="1400" b="0" dirty="0">
                          <a:solidFill>
                            <a:schemeClr val="bg1"/>
                          </a:solidFill>
                        </a:rPr>
                        <a:t>Subgroup</a:t>
                      </a: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Median OS (95% CI) </a:t>
                      </a:r>
                    </a:p>
                  </a:txBody>
                  <a:tcPr>
                    <a:solidFill>
                      <a:schemeClr val="accent1"/>
                    </a:solidFill>
                  </a:tcPr>
                </a:tc>
                <a:tc hMerge="1">
                  <a:txBody>
                    <a:bodyPr/>
                    <a:lstStyle/>
                    <a:p>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p>
                  </a:txBody>
                  <a:tcPr/>
                </a:tc>
                <a:extLst>
                  <a:ext uri="{0D108BD9-81ED-4DB2-BD59-A6C34878D82A}">
                    <a16:rowId xmlns:a16="http://schemas.microsoft.com/office/drawing/2014/main" val="3958453721"/>
                  </a:ext>
                </a:extLst>
              </a:tr>
              <a:tr h="175375">
                <a:tc vMerge="1">
                  <a:txBody>
                    <a:bodyPr/>
                    <a:lstStyle/>
                    <a:p>
                      <a:endParaRPr dirty="0"/>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Rucaparib</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Placebo</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Olaparib + bevacizumab</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Bevacizumab</a:t>
                      </a:r>
                    </a:p>
                  </a:txBody>
                  <a:tcPr>
                    <a:solidFill>
                      <a:schemeClr val="accent1"/>
                    </a:solidFill>
                  </a:tcPr>
                </a:tc>
                <a:extLst>
                  <a:ext uri="{0D108BD9-81ED-4DB2-BD59-A6C34878D82A}">
                    <a16:rowId xmlns:a16="http://schemas.microsoft.com/office/drawing/2014/main" val="3705872478"/>
                  </a:ext>
                </a:extLst>
              </a:tr>
              <a:tr h="172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non-</a:t>
                      </a:r>
                      <a:r>
                        <a:rPr lang="en-GB" sz="1400" dirty="0" err="1">
                          <a:solidFill>
                            <a:schemeClr val="tx1"/>
                          </a:solidFill>
                        </a:rPr>
                        <a:t>tBRCA</a:t>
                      </a:r>
                      <a:r>
                        <a:rPr lang="en-GB" sz="1400" dirty="0">
                          <a:solidFill>
                            <a:schemeClr val="tx1"/>
                          </a:solidFill>
                        </a:rPr>
                        <a:t>/</a:t>
                      </a:r>
                      <a:r>
                        <a:rPr lang="en-GB" sz="1400" dirty="0" err="1">
                          <a:solidFill>
                            <a:schemeClr val="tx1"/>
                          </a:solidFill>
                        </a:rPr>
                        <a:t>LOH</a:t>
                      </a:r>
                      <a:r>
                        <a:rPr lang="en-GB" sz="1400" baseline="30000" dirty="0" err="1">
                          <a:solidFill>
                            <a:schemeClr val="tx1"/>
                          </a:solidFill>
                        </a:rPr>
                        <a:t>high</a:t>
                      </a:r>
                      <a:endParaRPr lang="en-GB" sz="1400" dirty="0">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NR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41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NR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53 months</a:t>
                      </a:r>
                    </a:p>
                  </a:txBody>
                  <a:tcPr/>
                </a:tc>
                <a:extLst>
                  <a:ext uri="{0D108BD9-81ED-4DB2-BD59-A6C34878D82A}">
                    <a16:rowId xmlns:a16="http://schemas.microsoft.com/office/drawing/2014/main" val="3369505106"/>
                  </a:ext>
                </a:extLst>
              </a:tr>
              <a:tr h="175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non-</a:t>
                      </a:r>
                      <a:r>
                        <a:rPr lang="en-GB" sz="1400" dirty="0" err="1"/>
                        <a:t>tBRCA</a:t>
                      </a:r>
                      <a:r>
                        <a:rPr lang="en-GB" sz="1400" dirty="0"/>
                        <a:t>/</a:t>
                      </a:r>
                      <a:r>
                        <a:rPr lang="en-GB" sz="1400" dirty="0" err="1"/>
                        <a:t>LOH</a:t>
                      </a:r>
                      <a:r>
                        <a:rPr lang="en-GB" sz="1400" baseline="30000" dirty="0" err="1"/>
                        <a:t>low</a:t>
                      </a:r>
                      <a:endParaRPr lang="en-GB" sz="1400" baseline="30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42.9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32.4 months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N/A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41 months</a:t>
                      </a:r>
                    </a:p>
                  </a:txBody>
                  <a:tcPr/>
                </a:tc>
                <a:extLst>
                  <a:ext uri="{0D108BD9-81ED-4DB2-BD59-A6C34878D82A}">
                    <a16:rowId xmlns:a16="http://schemas.microsoft.com/office/drawing/2014/main" val="54203633"/>
                  </a:ext>
                </a:extLst>
              </a:tr>
            </a:tbl>
          </a:graphicData>
        </a:graphic>
      </p:graphicFrame>
      <p:sp>
        <p:nvSpPr>
          <p:cNvPr id="41" name="Text Placeholder 8">
            <a:extLst>
              <a:ext uri="{FF2B5EF4-FFF2-40B4-BE49-F238E27FC236}">
                <a16:creationId xmlns:a16="http://schemas.microsoft.com/office/drawing/2014/main" id="{84859914-9994-1322-53A5-A6DA5BFB47F9}"/>
              </a:ext>
            </a:extLst>
          </p:cNvPr>
          <p:cNvSpPr txBox="1">
            <a:spLocks/>
          </p:cNvSpPr>
          <p:nvPr/>
        </p:nvSpPr>
        <p:spPr>
          <a:xfrm>
            <a:off x="1240403" y="6388612"/>
            <a:ext cx="1047710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BRCA, breast cancer gene; CI, confidence interval; HR, hazard ratio; LOH, loss of heterozygosity; NR, not reached; OS, overall survival; N/A, not applicable; NR, not reached; </a:t>
            </a:r>
            <a:r>
              <a:rPr lang="en-GB" dirty="0" err="1"/>
              <a:t>tBRCA</a:t>
            </a:r>
            <a:r>
              <a:rPr lang="en-GB" dirty="0"/>
              <a:t>, tumour BRCA mutation</a:t>
            </a:r>
          </a:p>
          <a:p>
            <a:endParaRPr lang="en-GB" dirty="0"/>
          </a:p>
        </p:txBody>
      </p:sp>
      <p:sp>
        <p:nvSpPr>
          <p:cNvPr id="2" name="TextBox 1">
            <a:extLst>
              <a:ext uri="{FF2B5EF4-FFF2-40B4-BE49-F238E27FC236}">
                <a16:creationId xmlns:a16="http://schemas.microsoft.com/office/drawing/2014/main" id="{5CF32D54-4533-6A1B-739E-5724CE8EBB8F}"/>
              </a:ext>
            </a:extLst>
          </p:cNvPr>
          <p:cNvSpPr txBox="1"/>
          <p:nvPr/>
        </p:nvSpPr>
        <p:spPr>
          <a:xfrm>
            <a:off x="6842589" y="168536"/>
            <a:ext cx="5292529" cy="369332"/>
          </a:xfrm>
          <a:prstGeom prst="rect">
            <a:avLst/>
          </a:prstGeom>
          <a:noFill/>
        </p:spPr>
        <p:txBody>
          <a:bodyPr wrap="square" rtlCol="0">
            <a:spAutoFit/>
          </a:bodyPr>
          <a:lstStyle/>
          <a:p>
            <a:r>
              <a:rPr lang="en-GB" dirty="0"/>
              <a:t>Back to </a:t>
            </a:r>
            <a:r>
              <a:rPr lang="en-GB" dirty="0">
                <a:hlinkClick r:id="rId3" action="ppaction://hlinksldjump"/>
              </a:rPr>
              <a:t>indirect comparisons and results</a:t>
            </a:r>
            <a:r>
              <a:rPr lang="en-GB" dirty="0"/>
              <a:t> slide</a:t>
            </a:r>
          </a:p>
        </p:txBody>
      </p:sp>
      <p:sp>
        <p:nvSpPr>
          <p:cNvPr id="7" name="Rectangle 6">
            <a:extLst>
              <a:ext uri="{FF2B5EF4-FFF2-40B4-BE49-F238E27FC236}">
                <a16:creationId xmlns:a16="http://schemas.microsoft.com/office/drawing/2014/main" id="{416A3772-8E6F-3CC1-1BC5-22F1E1AC1097}"/>
              </a:ext>
            </a:extLst>
          </p:cNvPr>
          <p:cNvSpPr/>
          <p:nvPr/>
        </p:nvSpPr>
        <p:spPr>
          <a:xfrm>
            <a:off x="156266" y="117386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00F6DBD-086E-2B67-E9E4-658FF239961F}"/>
              </a:ext>
            </a:extLst>
          </p:cNvPr>
          <p:cNvSpPr/>
          <p:nvPr/>
        </p:nvSpPr>
        <p:spPr>
          <a:xfrm>
            <a:off x="6232266" y="1173866"/>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0995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fontScale="90000"/>
          </a:bodyPr>
          <a:lstStyle/>
          <a:p>
            <a:r>
              <a:rPr lang="en-GB" dirty="0">
                <a:hlinkClick r:id="rId3" action="ppaction://hlinksldjump"/>
              </a:rPr>
              <a:t>Key issues</a:t>
            </a:r>
            <a:r>
              <a:rPr lang="en-GB" dirty="0"/>
              <a:t>: ITC OS results are uncertain</a:t>
            </a:r>
            <a:br>
              <a:rPr lang="en-GB" dirty="0"/>
            </a:br>
            <a:endParaRPr lang="en-GB" dirty="0"/>
          </a:p>
        </p:txBody>
      </p:sp>
      <p:sp>
        <p:nvSpPr>
          <p:cNvPr id="13" name="Rectangle 12">
            <a:extLst>
              <a:ext uri="{FF2B5EF4-FFF2-40B4-BE49-F238E27FC236}">
                <a16:creationId xmlns:a16="http://schemas.microsoft.com/office/drawing/2014/main" id="{E82CA74A-6F08-4190-9479-10C9823605C7}"/>
              </a:ext>
            </a:extLst>
          </p:cNvPr>
          <p:cNvSpPr/>
          <p:nvPr/>
        </p:nvSpPr>
        <p:spPr>
          <a:xfrm>
            <a:off x="233357" y="957371"/>
            <a:ext cx="11717517" cy="9661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All OS unadjusted naïve ITCs and unanchored MAIC results showed no statistically significant difference between rucaparib and </a:t>
            </a:r>
            <a:r>
              <a:rPr lang="en-GB" dirty="0" err="1">
                <a:solidFill>
                  <a:schemeClr val="tx1"/>
                </a:solidFill>
                <a:latin typeface="Arial" panose="020B0604020202020204" pitchFamily="34" charset="0"/>
              </a:rPr>
              <a:t>olaparib+bevacizumab</a:t>
            </a:r>
            <a:r>
              <a:rPr lang="en-GB" dirty="0">
                <a:solidFill>
                  <a:schemeClr val="tx1"/>
                </a:solidFill>
                <a:latin typeface="Arial" panose="020B0604020202020204" pitchFamily="34" charset="0"/>
              </a:rPr>
              <a:t> or </a:t>
            </a:r>
            <a:r>
              <a:rPr lang="en-GB" dirty="0" err="1">
                <a:solidFill>
                  <a:schemeClr val="tx1"/>
                </a:solidFill>
                <a:latin typeface="Arial" panose="020B0604020202020204" pitchFamily="34" charset="0"/>
              </a:rPr>
              <a:t>placebo+bevacizumab</a:t>
            </a:r>
            <a:r>
              <a:rPr lang="en-GB" dirty="0">
                <a:solidFill>
                  <a:schemeClr val="tx1"/>
                </a:solidFill>
                <a:latin typeface="Arial" panose="020B0604020202020204" pitchFamily="34" charset="0"/>
              </a:rPr>
              <a:t>, with all reported HRs being close to 1</a:t>
            </a:r>
          </a:p>
        </p:txBody>
      </p:sp>
      <p:sp>
        <p:nvSpPr>
          <p:cNvPr id="15" name="Rectangle 14">
            <a:extLst>
              <a:ext uri="{FF2B5EF4-FFF2-40B4-BE49-F238E27FC236}">
                <a16:creationId xmlns:a16="http://schemas.microsoft.com/office/drawing/2014/main" id="{A095D89B-195A-4D94-A8DE-CD5502F42403}"/>
              </a:ext>
            </a:extLst>
          </p:cNvPr>
          <p:cNvSpPr/>
          <p:nvPr/>
        </p:nvSpPr>
        <p:spPr>
          <a:xfrm>
            <a:off x="233357" y="2001478"/>
            <a:ext cx="11717517" cy="6908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ATHENA-MONO trial is expected to reach data maturity in October 2027 </a:t>
            </a:r>
          </a:p>
        </p:txBody>
      </p:sp>
      <p:sp>
        <p:nvSpPr>
          <p:cNvPr id="16" name="Rectangle 15">
            <a:extLst>
              <a:ext uri="{FF2B5EF4-FFF2-40B4-BE49-F238E27FC236}">
                <a16:creationId xmlns:a16="http://schemas.microsoft.com/office/drawing/2014/main" id="{BE4E1D21-37B6-4DED-9C97-E9DA5819D47B}"/>
              </a:ext>
            </a:extLst>
          </p:cNvPr>
          <p:cNvSpPr/>
          <p:nvPr/>
        </p:nvSpPr>
        <p:spPr>
          <a:xfrm>
            <a:off x="233357" y="2770270"/>
            <a:ext cx="11717517" cy="32195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OS results for all comparisons/subgroups are uncertain, primarily due to lack of long-term rucaparib clinical effectiveness data</a:t>
            </a:r>
          </a:p>
          <a:p>
            <a:pPr marL="742950" lvl="1" indent="-285750">
              <a:buFont typeface="Arial" panose="020B0604020202020204" pitchFamily="34" charset="0"/>
              <a:buChar char="•"/>
            </a:pPr>
            <a:r>
              <a:rPr lang="en-GB" dirty="0">
                <a:solidFill>
                  <a:schemeClr val="tx1"/>
                </a:solidFill>
                <a:latin typeface="Arial" panose="020B0604020202020204" pitchFamily="34" charset="0"/>
              </a:rPr>
              <a:t>A smaller proportion of ATHENA-MONO ITT population received subsequent PARP inhibitor treatment compared with PAOLA-1</a:t>
            </a:r>
          </a:p>
          <a:p>
            <a:pPr marL="742950" lvl="1" indent="-285750">
              <a:buFont typeface="Arial" panose="020B0604020202020204" pitchFamily="34" charset="0"/>
              <a:buChar char="•"/>
            </a:pPr>
            <a:r>
              <a:rPr lang="en-GB" dirty="0">
                <a:solidFill>
                  <a:schemeClr val="tx1"/>
                </a:solidFill>
                <a:latin typeface="Arial" panose="020B0604020202020204" pitchFamily="34" charset="0"/>
              </a:rPr>
              <a:t>Subsequent PARP inhibitor following rucaparib or </a:t>
            </a:r>
            <a:r>
              <a:rPr lang="en-GB" dirty="0" err="1">
                <a:solidFill>
                  <a:schemeClr val="tx1"/>
                </a:solidFill>
                <a:latin typeface="Arial" panose="020B0604020202020204" pitchFamily="34" charset="0"/>
              </a:rPr>
              <a:t>olaparib+bevacizumab</a:t>
            </a:r>
            <a:r>
              <a:rPr lang="en-GB" dirty="0">
                <a:solidFill>
                  <a:schemeClr val="tx1"/>
                </a:solidFill>
                <a:latin typeface="Arial" panose="020B0604020202020204" pitchFamily="34" charset="0"/>
              </a:rPr>
              <a:t> is not in line with NHS practice</a:t>
            </a:r>
          </a:p>
          <a:p>
            <a:pPr marL="742950" lvl="1" indent="-285750">
              <a:buFont typeface="Arial" panose="020B0604020202020204" pitchFamily="34" charset="0"/>
              <a:buChar char="•"/>
            </a:pPr>
            <a:r>
              <a:rPr lang="en-GB" dirty="0">
                <a:solidFill>
                  <a:schemeClr val="tx1"/>
                </a:solidFill>
                <a:latin typeface="Arial" panose="020B0604020202020204" pitchFamily="34" charset="0"/>
              </a:rPr>
              <a:t>OS data from ad-hoc March 2023 analysis of ATHENA-MONO are immature</a:t>
            </a:r>
          </a:p>
        </p:txBody>
      </p:sp>
      <p:graphicFrame>
        <p:nvGraphicFramePr>
          <p:cNvPr id="7" name="Table 6">
            <a:extLst>
              <a:ext uri="{FF2B5EF4-FFF2-40B4-BE49-F238E27FC236}">
                <a16:creationId xmlns:a16="http://schemas.microsoft.com/office/drawing/2014/main" id="{BC958F03-FD18-3D2E-75D7-4A028F03FAE9}"/>
              </a:ext>
            </a:extLst>
          </p:cNvPr>
          <p:cNvGraphicFramePr>
            <a:graphicFrameLocks noGrp="1"/>
          </p:cNvGraphicFramePr>
          <p:nvPr>
            <p:extLst>
              <p:ext uri="{D42A27DB-BD31-4B8C-83A1-F6EECF244321}">
                <p14:modId xmlns:p14="http://schemas.microsoft.com/office/powerpoint/2010/main" val="1689541510"/>
              </p:ext>
            </p:extLst>
          </p:nvPr>
        </p:nvGraphicFramePr>
        <p:xfrm>
          <a:off x="466725" y="4890364"/>
          <a:ext cx="11250784" cy="1005840"/>
        </p:xfrm>
        <a:graphic>
          <a:graphicData uri="http://schemas.openxmlformats.org/drawingml/2006/table">
            <a:tbl>
              <a:tblPr firstRow="1" bandRow="1">
                <a:tableStyleId>{5C22544A-7EE6-4342-B048-85BDC9FD1C3A}</a:tableStyleId>
              </a:tblPr>
              <a:tblGrid>
                <a:gridCol w="3810026">
                  <a:extLst>
                    <a:ext uri="{9D8B030D-6E8A-4147-A177-3AD203B41FA5}">
                      <a16:colId xmlns:a16="http://schemas.microsoft.com/office/drawing/2014/main" val="2219468510"/>
                    </a:ext>
                  </a:extLst>
                </a:gridCol>
                <a:gridCol w="1826572">
                  <a:extLst>
                    <a:ext uri="{9D8B030D-6E8A-4147-A177-3AD203B41FA5}">
                      <a16:colId xmlns:a16="http://schemas.microsoft.com/office/drawing/2014/main" val="447999190"/>
                    </a:ext>
                  </a:extLst>
                </a:gridCol>
                <a:gridCol w="1243862">
                  <a:extLst>
                    <a:ext uri="{9D8B030D-6E8A-4147-A177-3AD203B41FA5}">
                      <a16:colId xmlns:a16="http://schemas.microsoft.com/office/drawing/2014/main" val="2365970718"/>
                    </a:ext>
                  </a:extLst>
                </a:gridCol>
                <a:gridCol w="2672280">
                  <a:extLst>
                    <a:ext uri="{9D8B030D-6E8A-4147-A177-3AD203B41FA5}">
                      <a16:colId xmlns:a16="http://schemas.microsoft.com/office/drawing/2014/main" val="3635347042"/>
                    </a:ext>
                  </a:extLst>
                </a:gridCol>
                <a:gridCol w="1698044">
                  <a:extLst>
                    <a:ext uri="{9D8B030D-6E8A-4147-A177-3AD203B41FA5}">
                      <a16:colId xmlns:a16="http://schemas.microsoft.com/office/drawing/2014/main" val="2092551181"/>
                    </a:ext>
                  </a:extLst>
                </a:gridCol>
              </a:tblGrid>
              <a:tr h="118109">
                <a:tc rowSpan="2">
                  <a:txBody>
                    <a:bodyPr/>
                    <a:lstStyle/>
                    <a:p>
                      <a:endParaRPr lang="en-GB" sz="1600" dirty="0"/>
                    </a:p>
                  </a:txBody>
                  <a:tcPr/>
                </a:tc>
                <a:tc gridSpan="2">
                  <a:txBody>
                    <a:bodyPr/>
                    <a:lstStyle/>
                    <a:p>
                      <a:pPr algn="ctr"/>
                      <a:r>
                        <a:rPr lang="en-GB" sz="1600" b="0" dirty="0"/>
                        <a:t>ATHENA-MONO (ITT, 2022)</a:t>
                      </a:r>
                    </a:p>
                  </a:txBody>
                  <a:tcPr/>
                </a:tc>
                <a:tc hMerge="1">
                  <a:txBody>
                    <a:bodyPr/>
                    <a:lstStyle/>
                    <a:p>
                      <a:endParaRPr lang="en-GB" dirty="0"/>
                    </a:p>
                  </a:txBody>
                  <a:tcPr/>
                </a:tc>
                <a:tc gridSpan="2">
                  <a:txBody>
                    <a:bodyPr/>
                    <a:lstStyle/>
                    <a:p>
                      <a:pPr algn="ctr"/>
                      <a:r>
                        <a:rPr lang="en-GB" sz="1600" b="0" dirty="0"/>
                        <a:t>PAOLA-1</a:t>
                      </a:r>
                    </a:p>
                  </a:txBody>
                  <a:tcPr/>
                </a:tc>
                <a:tc hMerge="1">
                  <a:txBody>
                    <a:bodyPr/>
                    <a:lstStyle/>
                    <a:p>
                      <a:endParaRPr lang="en-GB" dirty="0"/>
                    </a:p>
                  </a:txBody>
                  <a:tcPr/>
                </a:tc>
                <a:extLst>
                  <a:ext uri="{0D108BD9-81ED-4DB2-BD59-A6C34878D82A}">
                    <a16:rowId xmlns:a16="http://schemas.microsoft.com/office/drawing/2014/main" val="2537651342"/>
                  </a:ext>
                </a:extLst>
              </a:tr>
              <a:tr h="118109">
                <a:tc vMerge="1">
                  <a:txBody>
                    <a:bodyPr/>
                    <a:lstStyle/>
                    <a:p>
                      <a:endParaRPr lang="en-GB" sz="1400" dirty="0"/>
                    </a:p>
                  </a:txBody>
                  <a:tcPr/>
                </a:tc>
                <a:tc>
                  <a:txBody>
                    <a:bodyPr/>
                    <a:lstStyle/>
                    <a:p>
                      <a:r>
                        <a:rPr lang="en-GB" sz="1600" dirty="0">
                          <a:solidFill>
                            <a:schemeClr val="bg1"/>
                          </a:solidFill>
                        </a:rPr>
                        <a:t>Rucaparib</a:t>
                      </a:r>
                    </a:p>
                  </a:txBody>
                  <a:tcPr>
                    <a:solidFill>
                      <a:schemeClr val="accent1"/>
                    </a:solidFill>
                  </a:tcPr>
                </a:tc>
                <a:tc>
                  <a:txBody>
                    <a:bodyPr/>
                    <a:lstStyle/>
                    <a:p>
                      <a:r>
                        <a:rPr lang="en-GB" sz="1600" dirty="0">
                          <a:solidFill>
                            <a:schemeClr val="bg1"/>
                          </a:solidFill>
                        </a:rPr>
                        <a:t>Placebo</a:t>
                      </a:r>
                    </a:p>
                  </a:txBody>
                  <a:tcPr>
                    <a:solidFill>
                      <a:schemeClr val="accent1"/>
                    </a:solidFill>
                  </a:tcPr>
                </a:tc>
                <a:tc>
                  <a:txBody>
                    <a:bodyPr/>
                    <a:lstStyle/>
                    <a:p>
                      <a:r>
                        <a:rPr lang="en-GB" sz="1600" dirty="0">
                          <a:solidFill>
                            <a:schemeClr val="bg1"/>
                          </a:solidFill>
                        </a:rPr>
                        <a:t>Olaparib + bevacizumab</a:t>
                      </a:r>
                    </a:p>
                  </a:txBody>
                  <a:tcPr>
                    <a:solidFill>
                      <a:schemeClr val="accent1"/>
                    </a:solidFill>
                  </a:tcPr>
                </a:tc>
                <a:tc>
                  <a:txBody>
                    <a:bodyPr/>
                    <a:lstStyle/>
                    <a:p>
                      <a:r>
                        <a:rPr lang="en-GB" sz="1600" dirty="0">
                          <a:solidFill>
                            <a:schemeClr val="bg1"/>
                          </a:solidFill>
                        </a:rPr>
                        <a:t>Bevacizumab</a:t>
                      </a:r>
                    </a:p>
                  </a:txBody>
                  <a:tcPr>
                    <a:solidFill>
                      <a:schemeClr val="accent1"/>
                    </a:solidFill>
                  </a:tcPr>
                </a:tc>
                <a:extLst>
                  <a:ext uri="{0D108BD9-81ED-4DB2-BD59-A6C34878D82A}">
                    <a16:rowId xmlns:a16="http://schemas.microsoft.com/office/drawing/2014/main" val="3716331220"/>
                  </a:ext>
                </a:extLst>
              </a:tr>
              <a:tr h="118109">
                <a:tc>
                  <a:txBody>
                    <a:bodyPr/>
                    <a:lstStyle/>
                    <a:p>
                      <a:r>
                        <a:rPr lang="en-GB" sz="1600" dirty="0"/>
                        <a:t>Subsequent PARP inhibitor therapy </a:t>
                      </a:r>
                    </a:p>
                  </a:txBody>
                  <a:tcPr/>
                </a:tc>
                <a:tc>
                  <a:txBody>
                    <a:bodyPr/>
                    <a:lstStyle/>
                    <a:p>
                      <a:r>
                        <a:rPr lang="en-GB" sz="1600" dirty="0"/>
                        <a:t>5.6%</a:t>
                      </a:r>
                    </a:p>
                  </a:txBody>
                  <a:tcPr/>
                </a:tc>
                <a:tc>
                  <a:txBody>
                    <a:bodyPr/>
                    <a:lstStyle/>
                    <a:p>
                      <a:r>
                        <a:rPr lang="en-GB" sz="1600" dirty="0"/>
                        <a:t>23.4%</a:t>
                      </a:r>
                    </a:p>
                  </a:txBody>
                  <a:tcPr/>
                </a:tc>
                <a:tc>
                  <a:txBody>
                    <a:bodyPr/>
                    <a:lstStyle/>
                    <a:p>
                      <a:r>
                        <a:rPr lang="en-GB" sz="1600" dirty="0"/>
                        <a:t>19.6%</a:t>
                      </a:r>
                    </a:p>
                  </a:txBody>
                  <a:tcPr/>
                </a:tc>
                <a:tc>
                  <a:txBody>
                    <a:bodyPr/>
                    <a:lstStyle/>
                    <a:p>
                      <a:r>
                        <a:rPr lang="en-GB" sz="1600" dirty="0"/>
                        <a:t>45.7%</a:t>
                      </a:r>
                    </a:p>
                  </a:txBody>
                  <a:tcPr/>
                </a:tc>
                <a:extLst>
                  <a:ext uri="{0D108BD9-81ED-4DB2-BD59-A6C34878D82A}">
                    <a16:rowId xmlns:a16="http://schemas.microsoft.com/office/drawing/2014/main" val="212193515"/>
                  </a:ext>
                </a:extLst>
              </a:tr>
            </a:tbl>
          </a:graphicData>
        </a:graphic>
      </p:graphicFrame>
      <p:pic>
        <p:nvPicPr>
          <p:cNvPr id="8" name="Picture 7">
            <a:extLst>
              <a:ext uri="{FF2B5EF4-FFF2-40B4-BE49-F238E27FC236}">
                <a16:creationId xmlns:a16="http://schemas.microsoft.com/office/drawing/2014/main" id="{4F00F8ED-5546-7F2D-64F7-C8FCE80C2DEB}"/>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1371909" y="80810"/>
            <a:ext cx="691200" cy="691200"/>
          </a:xfrm>
          <a:prstGeom prst="rect">
            <a:avLst/>
          </a:prstGeom>
        </p:spPr>
      </p:pic>
      <p:sp>
        <p:nvSpPr>
          <p:cNvPr id="5" name="Text Placeholder 4">
            <a:extLst>
              <a:ext uri="{FF2B5EF4-FFF2-40B4-BE49-F238E27FC236}">
                <a16:creationId xmlns:a16="http://schemas.microsoft.com/office/drawing/2014/main" id="{8D030E52-75E9-A547-FDEB-89EC48DDC900}"/>
              </a:ext>
            </a:extLst>
          </p:cNvPr>
          <p:cNvSpPr>
            <a:spLocks noGrp="1"/>
          </p:cNvSpPr>
          <p:nvPr>
            <p:ph type="body" sz="quarter" idx="13"/>
          </p:nvPr>
        </p:nvSpPr>
        <p:spPr>
          <a:xfrm>
            <a:off x="1871663" y="6381947"/>
            <a:ext cx="9459356" cy="553074"/>
          </a:xfrm>
        </p:spPr>
        <p:txBody>
          <a:bodyPr>
            <a:noAutofit/>
          </a:bodyPr>
          <a:lstStyle/>
          <a:p>
            <a:r>
              <a:rPr lang="en-GB" dirty="0"/>
              <a:t>Abbreviations: HR, hazard ratio; ITC, indirect treatment comparison; ITT, intention to treat; MAIC, matching-adjusted indirect comparisons; OS, overall survival; PARP, poly adenosine diphosphate ribose polymerase</a:t>
            </a:r>
          </a:p>
        </p:txBody>
      </p:sp>
      <p:sp>
        <p:nvSpPr>
          <p:cNvPr id="3" name="TextBox 2">
            <a:extLst>
              <a:ext uri="{FF2B5EF4-FFF2-40B4-BE49-F238E27FC236}">
                <a16:creationId xmlns:a16="http://schemas.microsoft.com/office/drawing/2014/main" id="{0EA8D115-1895-204A-6746-86BFEDC3C5A6}"/>
              </a:ext>
            </a:extLst>
          </p:cNvPr>
          <p:cNvSpPr txBox="1"/>
          <p:nvPr/>
        </p:nvSpPr>
        <p:spPr>
          <a:xfrm>
            <a:off x="8075488" y="14426"/>
            <a:ext cx="3369924" cy="646331"/>
          </a:xfrm>
          <a:prstGeom prst="rect">
            <a:avLst/>
          </a:prstGeom>
          <a:noFill/>
        </p:spPr>
        <p:txBody>
          <a:bodyPr wrap="square" rtlCol="0">
            <a:spAutoFit/>
          </a:bodyPr>
          <a:lstStyle/>
          <a:p>
            <a:r>
              <a:rPr lang="en-GB" dirty="0"/>
              <a:t>Back to </a:t>
            </a:r>
            <a:r>
              <a:rPr lang="en-GB" dirty="0">
                <a:hlinkClick r:id="rId5" action="ppaction://hlinksldjump"/>
              </a:rPr>
              <a:t>indirect comparisons and results</a:t>
            </a:r>
            <a:r>
              <a:rPr lang="en-GB" dirty="0"/>
              <a:t> slide</a:t>
            </a:r>
          </a:p>
        </p:txBody>
      </p:sp>
    </p:spTree>
    <p:extLst>
      <p:ext uri="{BB962C8B-B14F-4D97-AF65-F5344CB8AC3E}">
        <p14:creationId xmlns:p14="http://schemas.microsoft.com/office/powerpoint/2010/main" val="691596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Autofit/>
          </a:bodyPr>
          <a:lstStyle/>
          <a:p>
            <a:r>
              <a:rPr lang="en-GB" sz="2800" dirty="0"/>
              <a:t>Company’s model overview: four-state partitioned survival model </a:t>
            </a:r>
          </a:p>
        </p:txBody>
      </p:sp>
      <p:sp>
        <p:nvSpPr>
          <p:cNvPr id="3" name="Text Placeholder 9">
            <a:extLst>
              <a:ext uri="{FF2B5EF4-FFF2-40B4-BE49-F238E27FC236}">
                <a16:creationId xmlns:a16="http://schemas.microsoft.com/office/drawing/2014/main" id="{3BAEBB96-D847-8BE7-A681-D024044D6B0E}"/>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EAG says model structure is appropriate</a:t>
            </a:r>
          </a:p>
        </p:txBody>
      </p:sp>
      <p:pic>
        <p:nvPicPr>
          <p:cNvPr id="2" name="Picture 1" descr="This shows the model structure for the company's economic model. There are four health states: progression-free, progressed, progressed-2 and dead.">
            <a:extLst>
              <a:ext uri="{FF2B5EF4-FFF2-40B4-BE49-F238E27FC236}">
                <a16:creationId xmlns:a16="http://schemas.microsoft.com/office/drawing/2014/main" id="{116EE7E7-E7AC-859F-C452-FCDCE341C8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145" y="1231934"/>
            <a:ext cx="5593074" cy="2430138"/>
          </a:xfrm>
          <a:prstGeom prst="rect">
            <a:avLst/>
          </a:prstGeom>
          <a:noFill/>
        </p:spPr>
      </p:pic>
      <p:pic>
        <p:nvPicPr>
          <p:cNvPr id="6" name="Picture 5" descr="This shows the method for calculation the survival partition. The progression-free, progressed-1 and progressed-2 health states are modelled based on the primary (PFS) and secondary (PFS2 and OS) endpoints from the ATHENA-MONO trial. The proportion of patients occupying the progression-free state is estimated directly from the cumulative survival probabilities for PFS; the proportion of patients occupying the progressed-1 state is estimated from the cumulative survival of PFS2 minus the cumulative survival of PFS; and the proportion of patients occupying the progressed-2 state is estimated from the cumulative survival of OS minus the cumulative survival of PFS2.">
            <a:extLst>
              <a:ext uri="{FF2B5EF4-FFF2-40B4-BE49-F238E27FC236}">
                <a16:creationId xmlns:a16="http://schemas.microsoft.com/office/drawing/2014/main" id="{19625F00-1CE5-5F44-29F8-3D3C6425A81F}"/>
              </a:ext>
            </a:extLst>
          </p:cNvPr>
          <p:cNvPicPr>
            <a:picLocks noChangeAspect="1"/>
          </p:cNvPicPr>
          <p:nvPr/>
        </p:nvPicPr>
        <p:blipFill>
          <a:blip r:embed="rId4"/>
          <a:stretch>
            <a:fillRect/>
          </a:stretch>
        </p:blipFill>
        <p:spPr>
          <a:xfrm>
            <a:off x="879744" y="3730427"/>
            <a:ext cx="4237875" cy="2547234"/>
          </a:xfrm>
          <a:prstGeom prst="rect">
            <a:avLst/>
          </a:prstGeom>
        </p:spPr>
      </p:pic>
      <p:graphicFrame>
        <p:nvGraphicFramePr>
          <p:cNvPr id="7" name="Table 4" descr="Economic model inputs and evidence sources">
            <a:extLst>
              <a:ext uri="{FF2B5EF4-FFF2-40B4-BE49-F238E27FC236}">
                <a16:creationId xmlns:a16="http://schemas.microsoft.com/office/drawing/2014/main" id="{75311494-3265-E8F8-E956-45039A8939B1}"/>
              </a:ext>
            </a:extLst>
          </p:cNvPr>
          <p:cNvGraphicFramePr>
            <a:graphicFrameLocks noGrp="1"/>
          </p:cNvGraphicFramePr>
          <p:nvPr>
            <p:extLst>
              <p:ext uri="{D42A27DB-BD31-4B8C-83A1-F6EECF244321}">
                <p14:modId xmlns:p14="http://schemas.microsoft.com/office/powerpoint/2010/main" val="1700881127"/>
              </p:ext>
            </p:extLst>
          </p:nvPr>
        </p:nvGraphicFramePr>
        <p:xfrm>
          <a:off x="6029274" y="1589156"/>
          <a:ext cx="5893855" cy="4414520"/>
        </p:xfrm>
        <a:graphic>
          <a:graphicData uri="http://schemas.openxmlformats.org/drawingml/2006/table">
            <a:tbl>
              <a:tblPr firstRow="1" firstCol="1" bandRow="1">
                <a:tableStyleId>{21E4AEA4-8DFA-4A89-87EB-49C32662AFE0}</a:tableStyleId>
              </a:tblPr>
              <a:tblGrid>
                <a:gridCol w="1536776">
                  <a:extLst>
                    <a:ext uri="{9D8B030D-6E8A-4147-A177-3AD203B41FA5}">
                      <a16:colId xmlns:a16="http://schemas.microsoft.com/office/drawing/2014/main" val="3974739884"/>
                    </a:ext>
                  </a:extLst>
                </a:gridCol>
                <a:gridCol w="4357079">
                  <a:extLst>
                    <a:ext uri="{9D8B030D-6E8A-4147-A177-3AD203B41FA5}">
                      <a16:colId xmlns:a16="http://schemas.microsoft.com/office/drawing/2014/main" val="4289090289"/>
                    </a:ext>
                  </a:extLst>
                </a:gridCol>
              </a:tblGrid>
              <a:tr h="370840">
                <a:tc>
                  <a:txBody>
                    <a:bodyPr/>
                    <a:lstStyle/>
                    <a:p>
                      <a:r>
                        <a:rPr lang="en-GB" b="0" dirty="0">
                          <a:latin typeface="Arial" panose="020B0604020202020204" pitchFamily="34" charset="0"/>
                        </a:rPr>
                        <a:t>Input</a:t>
                      </a:r>
                    </a:p>
                  </a:txBody>
                  <a:tcPr/>
                </a:tc>
                <a:tc>
                  <a:txBody>
                    <a:bodyPr/>
                    <a:lstStyle/>
                    <a:p>
                      <a:r>
                        <a:rPr lang="en-GB" b="0" dirty="0">
                          <a:latin typeface="Arial" panose="020B0604020202020204" pitchFamily="34" charset="0"/>
                        </a:rPr>
                        <a:t>Assumption/source</a:t>
                      </a:r>
                    </a:p>
                  </a:txBody>
                  <a:tcPr/>
                </a:tc>
                <a:extLst>
                  <a:ext uri="{0D108BD9-81ED-4DB2-BD59-A6C34878D82A}">
                    <a16:rowId xmlns:a16="http://schemas.microsoft.com/office/drawing/2014/main" val="1365441208"/>
                  </a:ext>
                </a:extLst>
              </a:tr>
              <a:tr h="370840">
                <a:tc>
                  <a:txBody>
                    <a:bodyPr/>
                    <a:lstStyle/>
                    <a:p>
                      <a:r>
                        <a:rPr lang="en-GB" b="0" dirty="0">
                          <a:solidFill>
                            <a:schemeClr val="bg1"/>
                          </a:solidFill>
                          <a:latin typeface="Arial" panose="020B0604020202020204" pitchFamily="34" charset="0"/>
                        </a:rPr>
                        <a:t>Time horizon</a:t>
                      </a:r>
                    </a:p>
                  </a:txBody>
                  <a:tcPr/>
                </a:tc>
                <a:tc>
                  <a:txBody>
                    <a:bodyPr/>
                    <a:lstStyle/>
                    <a:p>
                      <a:r>
                        <a:rPr lang="en-GB" b="0" dirty="0">
                          <a:latin typeface="Arial" panose="020B0604020202020204" pitchFamily="34" charset="0"/>
                        </a:rPr>
                        <a:t>Maximum of 40 years</a:t>
                      </a:r>
                    </a:p>
                  </a:txBody>
                  <a:tcPr/>
                </a:tc>
                <a:extLst>
                  <a:ext uri="{0D108BD9-81ED-4DB2-BD59-A6C34878D82A}">
                    <a16:rowId xmlns:a16="http://schemas.microsoft.com/office/drawing/2014/main" val="3471957187"/>
                  </a:ext>
                </a:extLst>
              </a:tr>
              <a:tr h="370840">
                <a:tc>
                  <a:txBody>
                    <a:bodyPr/>
                    <a:lstStyle/>
                    <a:p>
                      <a:r>
                        <a:rPr lang="en-GB" b="0" dirty="0">
                          <a:solidFill>
                            <a:schemeClr val="bg1"/>
                          </a:solidFill>
                          <a:latin typeface="Arial" panose="020B0604020202020204" pitchFamily="34" charset="0"/>
                        </a:rPr>
                        <a:t>Efficacy</a:t>
                      </a:r>
                    </a:p>
                  </a:txBody>
                  <a:tcPr/>
                </a:tc>
                <a:tc>
                  <a:txBody>
                    <a:bodyPr/>
                    <a:lstStyle/>
                    <a:p>
                      <a:r>
                        <a:rPr lang="en-GB" b="0" dirty="0">
                          <a:latin typeface="Arial" panose="020B0604020202020204" pitchFamily="34" charset="0"/>
                        </a:rPr>
                        <a:t>ATHENA-MONO, </a:t>
                      </a:r>
                      <a:r>
                        <a:rPr lang="en-GB" sz="1800" kern="1200" dirty="0">
                          <a:solidFill>
                            <a:schemeClr val="dk1"/>
                          </a:solidFill>
                          <a:effectLst/>
                          <a:latin typeface="+mn-lt"/>
                          <a:ea typeface="+mn-ea"/>
                          <a:cs typeface="+mn-cs"/>
                        </a:rPr>
                        <a:t>PAOLA-1 (naïve comparisons)</a:t>
                      </a:r>
                      <a:endParaRPr lang="en-GB" b="0" dirty="0">
                        <a:latin typeface="Arial" panose="020B0604020202020204" pitchFamily="34" charset="0"/>
                      </a:endParaRPr>
                    </a:p>
                  </a:txBody>
                  <a:tcPr/>
                </a:tc>
                <a:extLst>
                  <a:ext uri="{0D108BD9-81ED-4DB2-BD59-A6C34878D82A}">
                    <a16:rowId xmlns:a16="http://schemas.microsoft.com/office/drawing/2014/main" val="2121904842"/>
                  </a:ext>
                </a:extLst>
              </a:tr>
              <a:tr h="370840">
                <a:tc>
                  <a:txBody>
                    <a:bodyPr/>
                    <a:lstStyle/>
                    <a:p>
                      <a:r>
                        <a:rPr lang="en-GB" b="0" dirty="0">
                          <a:solidFill>
                            <a:schemeClr val="bg1"/>
                          </a:solidFill>
                          <a:latin typeface="Arial" panose="020B0604020202020204" pitchFamily="34" charset="0"/>
                        </a:rPr>
                        <a:t>AEs</a:t>
                      </a:r>
                    </a:p>
                  </a:txBody>
                  <a:tcPr/>
                </a:tc>
                <a:tc>
                  <a:txBody>
                    <a:bodyPr/>
                    <a:lstStyle/>
                    <a:p>
                      <a:r>
                        <a:rPr lang="en-GB" b="0" dirty="0">
                          <a:latin typeface="Arial" panose="020B0604020202020204" pitchFamily="34" charset="0"/>
                        </a:rPr>
                        <a:t>ATHENA-MONO, </a:t>
                      </a:r>
                      <a:r>
                        <a:rPr lang="en-US" sz="1800" kern="1200" dirty="0">
                          <a:solidFill>
                            <a:schemeClr val="dk1"/>
                          </a:solidFill>
                          <a:effectLst/>
                          <a:latin typeface="+mn-lt"/>
                          <a:ea typeface="+mn-ea"/>
                          <a:cs typeface="+mn-cs"/>
                        </a:rPr>
                        <a:t>ARIEL2 (duration)</a:t>
                      </a:r>
                      <a:endParaRPr lang="en-GB" b="0" dirty="0">
                        <a:latin typeface="Arial" panose="020B0604020202020204" pitchFamily="34" charset="0"/>
                      </a:endParaRPr>
                    </a:p>
                  </a:txBody>
                  <a:tcPr/>
                </a:tc>
                <a:extLst>
                  <a:ext uri="{0D108BD9-81ED-4DB2-BD59-A6C34878D82A}">
                    <a16:rowId xmlns:a16="http://schemas.microsoft.com/office/drawing/2014/main" val="1805464215"/>
                  </a:ext>
                </a:extLst>
              </a:tr>
              <a:tr h="370840">
                <a:tc>
                  <a:txBody>
                    <a:bodyPr/>
                    <a:lstStyle/>
                    <a:p>
                      <a:r>
                        <a:rPr lang="en-GB" b="0" dirty="0">
                          <a:solidFill>
                            <a:schemeClr val="bg1"/>
                          </a:solidFill>
                          <a:latin typeface="Arial" panose="020B0604020202020204" pitchFamily="34" charset="0"/>
                        </a:rPr>
                        <a:t>Utilities</a:t>
                      </a:r>
                    </a:p>
                  </a:txBody>
                  <a:tcPr/>
                </a:tc>
                <a:tc>
                  <a:txBody>
                    <a:bodyPr/>
                    <a:lstStyle/>
                    <a:p>
                      <a:r>
                        <a:rPr lang="en-GB" b="0" dirty="0">
                          <a:latin typeface="Arial" panose="020B0604020202020204" pitchFamily="34" charset="0"/>
                        </a:rPr>
                        <a:t>ATHENA-MONO EQ-5D-5L mapped to 3L (</a:t>
                      </a:r>
                      <a:r>
                        <a:rPr lang="en-GB" sz="1800" kern="1200" dirty="0">
                          <a:solidFill>
                            <a:schemeClr val="dk1"/>
                          </a:solidFill>
                          <a:effectLst/>
                          <a:latin typeface="+mn-lt"/>
                          <a:ea typeface="+mn-ea"/>
                          <a:cs typeface="+mn-cs"/>
                        </a:rPr>
                        <a:t>Hernández Alava 2023), TA946</a:t>
                      </a:r>
                      <a:endParaRPr lang="en-GB" b="0" dirty="0">
                        <a:latin typeface="Arial" panose="020B0604020202020204" pitchFamily="34" charset="0"/>
                      </a:endParaRPr>
                    </a:p>
                  </a:txBody>
                  <a:tcPr/>
                </a:tc>
                <a:extLst>
                  <a:ext uri="{0D108BD9-81ED-4DB2-BD59-A6C34878D82A}">
                    <a16:rowId xmlns:a16="http://schemas.microsoft.com/office/drawing/2014/main" val="815366450"/>
                  </a:ext>
                </a:extLst>
              </a:tr>
              <a:tr h="370840">
                <a:tc>
                  <a:txBody>
                    <a:bodyPr/>
                    <a:lstStyle/>
                    <a:p>
                      <a:r>
                        <a:rPr lang="en-GB" b="0" dirty="0">
                          <a:solidFill>
                            <a:schemeClr val="bg1"/>
                          </a:solidFill>
                          <a:latin typeface="Arial" panose="020B0604020202020204" pitchFamily="34" charset="0"/>
                        </a:rPr>
                        <a:t>Costs</a:t>
                      </a:r>
                    </a:p>
                  </a:txBody>
                  <a:tcPr/>
                </a:tc>
                <a:tc>
                  <a:txBody>
                    <a:bodyPr/>
                    <a:lstStyle/>
                    <a:p>
                      <a:r>
                        <a:rPr lang="en-GB" b="0" dirty="0">
                          <a:latin typeface="Arial" panose="020B0604020202020204" pitchFamily="34" charset="0"/>
                        </a:rPr>
                        <a:t>BNF, </a:t>
                      </a:r>
                      <a:r>
                        <a:rPr lang="en-GB" b="0" dirty="0" err="1">
                          <a:latin typeface="Arial" panose="020B0604020202020204" pitchFamily="34" charset="0"/>
                        </a:rPr>
                        <a:t>eMIT</a:t>
                      </a:r>
                      <a:r>
                        <a:rPr lang="en-GB" b="0" dirty="0">
                          <a:latin typeface="Arial" panose="020B0604020202020204" pitchFamily="34" charset="0"/>
                        </a:rPr>
                        <a:t>, NHS reference costs</a:t>
                      </a:r>
                    </a:p>
                  </a:txBody>
                  <a:tcPr/>
                </a:tc>
                <a:extLst>
                  <a:ext uri="{0D108BD9-81ED-4DB2-BD59-A6C34878D82A}">
                    <a16:rowId xmlns:a16="http://schemas.microsoft.com/office/drawing/2014/main" val="3904281607"/>
                  </a:ext>
                </a:extLst>
              </a:tr>
              <a:tr h="370840">
                <a:tc>
                  <a:txBody>
                    <a:bodyPr/>
                    <a:lstStyle/>
                    <a:p>
                      <a:r>
                        <a:rPr lang="en-GB" b="0" dirty="0">
                          <a:solidFill>
                            <a:schemeClr val="bg1"/>
                          </a:solidFill>
                          <a:latin typeface="Arial" panose="020B0604020202020204" pitchFamily="34" charset="0"/>
                        </a:rPr>
                        <a:t>Resource use</a:t>
                      </a:r>
                    </a:p>
                  </a:txBody>
                  <a:tcPr/>
                </a:tc>
                <a:tc>
                  <a:txBody>
                    <a:bodyPr/>
                    <a:lstStyle/>
                    <a:p>
                      <a:r>
                        <a:rPr lang="en-GB" b="0" dirty="0">
                          <a:latin typeface="Arial" panose="020B0604020202020204" pitchFamily="34" charset="0"/>
                        </a:rPr>
                        <a:t>TA946</a:t>
                      </a:r>
                    </a:p>
                  </a:txBody>
                  <a:tcPr/>
                </a:tc>
                <a:extLst>
                  <a:ext uri="{0D108BD9-81ED-4DB2-BD59-A6C34878D82A}">
                    <a16:rowId xmlns:a16="http://schemas.microsoft.com/office/drawing/2014/main" val="1224818517"/>
                  </a:ext>
                </a:extLst>
              </a:tr>
              <a:tr h="370840">
                <a:tc>
                  <a:txBody>
                    <a:bodyPr/>
                    <a:lstStyle/>
                    <a:p>
                      <a:r>
                        <a:rPr lang="en-GB" b="0" dirty="0">
                          <a:solidFill>
                            <a:schemeClr val="bg1"/>
                          </a:solidFill>
                          <a:latin typeface="Arial" panose="020B0604020202020204" pitchFamily="34" charset="0"/>
                        </a:rPr>
                        <a:t>Severity modifier</a:t>
                      </a:r>
                    </a:p>
                  </a:txBody>
                  <a:tcPr/>
                </a:tc>
                <a:tc>
                  <a:txBody>
                    <a:bodyPr/>
                    <a:lstStyle/>
                    <a:p>
                      <a:r>
                        <a:rPr lang="en-GB" b="0" dirty="0">
                          <a:latin typeface="Arial" panose="020B0604020202020204" pitchFamily="34" charset="0"/>
                        </a:rPr>
                        <a:t>No</a:t>
                      </a:r>
                    </a:p>
                  </a:txBody>
                  <a:tcPr/>
                </a:tc>
                <a:extLst>
                  <a:ext uri="{0D108BD9-81ED-4DB2-BD59-A6C34878D82A}">
                    <a16:rowId xmlns:a16="http://schemas.microsoft.com/office/drawing/2014/main" val="1661879072"/>
                  </a:ext>
                </a:extLst>
              </a:tr>
              <a:tr h="370840">
                <a:tc>
                  <a:txBody>
                    <a:bodyPr/>
                    <a:lstStyle/>
                    <a:p>
                      <a:r>
                        <a:rPr lang="en-GB" b="0" dirty="0">
                          <a:solidFill>
                            <a:schemeClr val="bg1"/>
                          </a:solidFill>
                          <a:latin typeface="Arial" panose="020B0604020202020204" pitchFamily="34" charset="0"/>
                        </a:rPr>
                        <a:t>Stopping rule</a:t>
                      </a:r>
                    </a:p>
                  </a:txBody>
                  <a:tcPr/>
                </a:tc>
                <a:tc>
                  <a:txBody>
                    <a:bodyPr/>
                    <a:lstStyle/>
                    <a:p>
                      <a:r>
                        <a:rPr lang="en-GB" b="0" dirty="0">
                          <a:latin typeface="Arial" panose="020B0604020202020204" pitchFamily="34" charset="0"/>
                        </a:rPr>
                        <a:t>Rucaparib 2-year treatment stopping rule</a:t>
                      </a:r>
                    </a:p>
                  </a:txBody>
                  <a:tcPr/>
                </a:tc>
                <a:extLst>
                  <a:ext uri="{0D108BD9-81ED-4DB2-BD59-A6C34878D82A}">
                    <a16:rowId xmlns:a16="http://schemas.microsoft.com/office/drawing/2014/main" val="1356853301"/>
                  </a:ext>
                </a:extLst>
              </a:tr>
            </a:tbl>
          </a:graphicData>
        </a:graphic>
      </p:graphicFrame>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3"/>
          </p:nvPr>
        </p:nvSpPr>
        <p:spPr>
          <a:xfrm>
            <a:off x="1027522" y="6408032"/>
            <a:ext cx="10539167" cy="365125"/>
          </a:xfrm>
        </p:spPr>
        <p:txBody>
          <a:bodyPr>
            <a:noAutofit/>
          </a:bodyPr>
          <a:lstStyle/>
          <a:p>
            <a:r>
              <a:rPr lang="en-GB" dirty="0"/>
              <a:t>Abbreviations: BNF, British National Formulary; </a:t>
            </a:r>
            <a:r>
              <a:rPr lang="en-GB" dirty="0" err="1"/>
              <a:t>eMIT</a:t>
            </a:r>
            <a:r>
              <a:rPr lang="en-GB" dirty="0"/>
              <a:t>, electronic Market Information Tool; OS, overall survival; PFS, progression-free survival</a:t>
            </a:r>
          </a:p>
        </p:txBody>
      </p:sp>
      <p:sp>
        <p:nvSpPr>
          <p:cNvPr id="4" name="TextBox 3">
            <a:extLst>
              <a:ext uri="{FF2B5EF4-FFF2-40B4-BE49-F238E27FC236}">
                <a16:creationId xmlns:a16="http://schemas.microsoft.com/office/drawing/2014/main" id="{3E23BA1E-0DF3-EE8F-CFD3-1FFD5C869ED3}"/>
              </a:ext>
            </a:extLst>
          </p:cNvPr>
          <p:cNvSpPr txBox="1"/>
          <p:nvPr/>
        </p:nvSpPr>
        <p:spPr>
          <a:xfrm>
            <a:off x="8154269" y="778354"/>
            <a:ext cx="4005781" cy="646331"/>
          </a:xfrm>
          <a:prstGeom prst="rect">
            <a:avLst/>
          </a:prstGeom>
          <a:noFill/>
        </p:spPr>
        <p:txBody>
          <a:bodyPr wrap="square" rtlCol="0">
            <a:spAutoFit/>
          </a:bodyPr>
          <a:lstStyle/>
          <a:p>
            <a:r>
              <a:rPr lang="en-GB" dirty="0"/>
              <a:t>Back to </a:t>
            </a:r>
            <a:r>
              <a:rPr lang="en-GB" dirty="0">
                <a:hlinkClick r:id="rId5" action="ppaction://hlinksldjump"/>
              </a:rPr>
              <a:t>modelling and cost effectiveness</a:t>
            </a:r>
            <a:r>
              <a:rPr lang="en-GB" dirty="0"/>
              <a:t> slides</a:t>
            </a:r>
          </a:p>
        </p:txBody>
      </p:sp>
    </p:spTree>
    <p:extLst>
      <p:ext uri="{BB962C8B-B14F-4D97-AF65-F5344CB8AC3E}">
        <p14:creationId xmlns:p14="http://schemas.microsoft.com/office/powerpoint/2010/main" val="1154884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sz="2800" dirty="0"/>
              <a:t>Comparison of extrapolations for PFS</a:t>
            </a:r>
          </a:p>
        </p:txBody>
      </p:sp>
      <p:sp>
        <p:nvSpPr>
          <p:cNvPr id="9" name="Rectangle 8" descr="Marker showing slides are confidential ">
            <a:extLst>
              <a:ext uri="{FF2B5EF4-FFF2-40B4-BE49-F238E27FC236}">
                <a16:creationId xmlns:a16="http://schemas.microsoft.com/office/drawing/2014/main" id="{15D241D3-70F7-92C9-A90F-7985012BFBA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428641" y="51796"/>
            <a:ext cx="690860" cy="690860"/>
          </a:xfrm>
          <a:prstGeom prst="rect">
            <a:avLst/>
          </a:prstGeom>
        </p:spPr>
      </p:pic>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1871663" y="6343650"/>
            <a:ext cx="9556978" cy="365125"/>
          </a:xfrm>
        </p:spPr>
        <p:txBody>
          <a:bodyPr>
            <a:noAutofit/>
          </a:bodyPr>
          <a:lstStyle/>
          <a:p>
            <a:r>
              <a:rPr lang="en-GB" dirty="0"/>
              <a:t>Abbreviations: bev, bevacizumab; BRCA, breast cancer gene; KM, Kaplan-Meier; LOH, loss of heterozygosity; ola, </a:t>
            </a:r>
            <a:r>
              <a:rPr lang="en-GB" dirty="0" err="1"/>
              <a:t>olaparib</a:t>
            </a:r>
            <a:r>
              <a:rPr lang="en-GB" dirty="0"/>
              <a:t>; PFS, progression-free survival; RS, routine surveillance; </a:t>
            </a:r>
            <a:r>
              <a:rPr lang="en-GB" dirty="0" err="1"/>
              <a:t>tBRCA</a:t>
            </a:r>
            <a:r>
              <a:rPr lang="en-GB" dirty="0"/>
              <a:t>, tumour BRCA mutation</a:t>
            </a:r>
          </a:p>
        </p:txBody>
      </p:sp>
      <p:graphicFrame>
        <p:nvGraphicFramePr>
          <p:cNvPr id="21" name="Table 20">
            <a:extLst>
              <a:ext uri="{FF2B5EF4-FFF2-40B4-BE49-F238E27FC236}">
                <a16:creationId xmlns:a16="http://schemas.microsoft.com/office/drawing/2014/main" id="{459A52DF-BBDF-7E8C-0A0D-13B3D2911334}"/>
              </a:ext>
            </a:extLst>
          </p:cNvPr>
          <p:cNvGraphicFramePr>
            <a:graphicFrameLocks noGrp="1"/>
          </p:cNvGraphicFramePr>
          <p:nvPr>
            <p:extLst>
              <p:ext uri="{D42A27DB-BD31-4B8C-83A1-F6EECF244321}">
                <p14:modId xmlns:p14="http://schemas.microsoft.com/office/powerpoint/2010/main" val="2284479615"/>
              </p:ext>
            </p:extLst>
          </p:nvPr>
        </p:nvGraphicFramePr>
        <p:xfrm>
          <a:off x="154112" y="777137"/>
          <a:ext cx="11846115" cy="2987040"/>
        </p:xfrm>
        <a:graphic>
          <a:graphicData uri="http://schemas.openxmlformats.org/drawingml/2006/table">
            <a:tbl>
              <a:tblPr firstRow="1" bandRow="1">
                <a:tableStyleId>{5C22544A-7EE6-4342-B048-85BDC9FD1C3A}</a:tableStyleId>
              </a:tblPr>
              <a:tblGrid>
                <a:gridCol w="1191803">
                  <a:extLst>
                    <a:ext uri="{9D8B030D-6E8A-4147-A177-3AD203B41FA5}">
                      <a16:colId xmlns:a16="http://schemas.microsoft.com/office/drawing/2014/main" val="3233256847"/>
                    </a:ext>
                  </a:extLst>
                </a:gridCol>
                <a:gridCol w="3421294">
                  <a:extLst>
                    <a:ext uri="{9D8B030D-6E8A-4147-A177-3AD203B41FA5}">
                      <a16:colId xmlns:a16="http://schemas.microsoft.com/office/drawing/2014/main" val="852855112"/>
                    </a:ext>
                  </a:extLst>
                </a:gridCol>
                <a:gridCol w="1205503">
                  <a:extLst>
                    <a:ext uri="{9D8B030D-6E8A-4147-A177-3AD203B41FA5}">
                      <a16:colId xmlns:a16="http://schemas.microsoft.com/office/drawing/2014/main" val="389220013"/>
                    </a:ext>
                  </a:extLst>
                </a:gridCol>
                <a:gridCol w="1205503">
                  <a:extLst>
                    <a:ext uri="{9D8B030D-6E8A-4147-A177-3AD203B41FA5}">
                      <a16:colId xmlns:a16="http://schemas.microsoft.com/office/drawing/2014/main" val="526470503"/>
                    </a:ext>
                  </a:extLst>
                </a:gridCol>
                <a:gridCol w="1205503">
                  <a:extLst>
                    <a:ext uri="{9D8B030D-6E8A-4147-A177-3AD203B41FA5}">
                      <a16:colId xmlns:a16="http://schemas.microsoft.com/office/drawing/2014/main" val="1698877839"/>
                    </a:ext>
                  </a:extLst>
                </a:gridCol>
                <a:gridCol w="1205503">
                  <a:extLst>
                    <a:ext uri="{9D8B030D-6E8A-4147-A177-3AD203B41FA5}">
                      <a16:colId xmlns:a16="http://schemas.microsoft.com/office/drawing/2014/main" val="3862106325"/>
                    </a:ext>
                  </a:extLst>
                </a:gridCol>
                <a:gridCol w="1205503">
                  <a:extLst>
                    <a:ext uri="{9D8B030D-6E8A-4147-A177-3AD203B41FA5}">
                      <a16:colId xmlns:a16="http://schemas.microsoft.com/office/drawing/2014/main" val="2276516417"/>
                    </a:ext>
                  </a:extLst>
                </a:gridCol>
                <a:gridCol w="1205503">
                  <a:extLst>
                    <a:ext uri="{9D8B030D-6E8A-4147-A177-3AD203B41FA5}">
                      <a16:colId xmlns:a16="http://schemas.microsoft.com/office/drawing/2014/main" val="3563465856"/>
                    </a:ext>
                  </a:extLst>
                </a:gridCol>
              </a:tblGrid>
              <a:tr h="160981">
                <a:tc rowSpan="2" gridSpan="2">
                  <a:txBody>
                    <a:bodyPr/>
                    <a:lstStyle/>
                    <a:p>
                      <a:r>
                        <a:rPr lang="en-GB" sz="1400" b="0" dirty="0"/>
                        <a:t>Extrapolation of PFS - non </a:t>
                      </a:r>
                      <a:r>
                        <a:rPr lang="en-GB" sz="1400" b="0" dirty="0" err="1"/>
                        <a:t>tBRCA</a:t>
                      </a:r>
                      <a:r>
                        <a:rPr lang="en-GB" sz="1400" b="0" dirty="0"/>
                        <a:t>/</a:t>
                      </a:r>
                      <a:r>
                        <a:rPr lang="en-GB" sz="1400" b="0" dirty="0" err="1"/>
                        <a:t>LOH</a:t>
                      </a:r>
                      <a:r>
                        <a:rPr lang="en-GB" sz="1400" b="0" baseline="30000" dirty="0" err="1"/>
                        <a:t>high</a:t>
                      </a:r>
                      <a:r>
                        <a:rPr lang="en-GB" sz="1400" b="0" dirty="0"/>
                        <a:t> (%)</a:t>
                      </a:r>
                    </a:p>
                  </a:txBody>
                  <a:tcPr marL="0" marR="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dirty="0"/>
                    </a:p>
                  </a:txBody>
                  <a:tcPr/>
                </a:tc>
                <a:tc gridSpan="6">
                  <a:txBody>
                    <a:bodyPr/>
                    <a:lstStyle/>
                    <a:p>
                      <a:pPr algn="ctr"/>
                      <a:r>
                        <a:rPr lang="en-GB" sz="1400" dirty="0"/>
                        <a:t>Time (years)</a:t>
                      </a:r>
                    </a:p>
                  </a:txBody>
                  <a:tcPr marL="0" marR="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1313405"/>
                  </a:ext>
                </a:extLst>
              </a:tr>
              <a:tr h="160981">
                <a:tc gridSpan="2" vMerge="1">
                  <a:txBody>
                    <a:bodyPr/>
                    <a:lstStyle/>
                    <a:p>
                      <a:endParaRPr lang="en-GB" sz="1400" dirty="0"/>
                    </a:p>
                  </a:txBody>
                  <a:tcPr marL="0" marR="0" marT="0" marB="0"/>
                </a:tc>
                <a:tc hMerge="1" vMerge="1">
                  <a:txBody>
                    <a:bodyPr/>
                    <a:lstStyle/>
                    <a:p>
                      <a:endParaRPr lang="en-GB" sz="1400" dirty="0"/>
                    </a:p>
                  </a:txBody>
                  <a:tcPr marL="0" marR="0" marT="0" marB="0"/>
                </a:tc>
                <a:tc>
                  <a:txBody>
                    <a:bodyPr/>
                    <a:lstStyle/>
                    <a:p>
                      <a:pPr algn="ctr"/>
                      <a:r>
                        <a:rPr lang="en-GB" sz="1400" dirty="0">
                          <a:solidFill>
                            <a:schemeClr val="bg1"/>
                          </a:solidFill>
                        </a:rPr>
                        <a:t>1</a:t>
                      </a: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2</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3</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5</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7</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10</a:t>
                      </a:r>
                    </a:p>
                  </a:txBody>
                  <a:tcPr marL="0" marR="0" marT="0" marB="0">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760938378"/>
                  </a:ext>
                </a:extLst>
              </a:tr>
              <a:tr h="160981">
                <a:tc rowSpan="3">
                  <a:txBody>
                    <a:bodyPr/>
                    <a:lstStyle/>
                    <a:p>
                      <a:r>
                        <a:rPr lang="en-GB" sz="1400" dirty="0"/>
                        <a:t>Rucaparib</a:t>
                      </a:r>
                    </a:p>
                    <a:p>
                      <a:endParaRPr lang="en-GB" sz="1400" dirty="0"/>
                    </a:p>
                  </a:txBody>
                  <a:tcPr marL="0" marR="0" marT="0" marB="0">
                    <a:lnT w="12700" cap="flat" cmpd="sng" algn="ctr">
                      <a:solidFill>
                        <a:schemeClr val="bg1"/>
                      </a:solidFill>
                      <a:prstDash val="solid"/>
                      <a:round/>
                      <a:headEnd type="none" w="med" len="med"/>
                      <a:tailEnd type="none" w="med" len="med"/>
                    </a:lnT>
                  </a:tcPr>
                </a:tc>
                <a:tc>
                  <a:txBody>
                    <a:bodyPr/>
                    <a:lstStyle/>
                    <a:p>
                      <a:r>
                        <a:rPr lang="en-GB" sz="1400" dirty="0"/>
                        <a:t>KM</a:t>
                      </a:r>
                    </a:p>
                  </a:txBody>
                  <a:tcPr marL="0" marR="0" marT="0" marB="0">
                    <a:lnT w="12700" cap="flat" cmpd="sng" algn="ctr">
                      <a:solidFill>
                        <a:schemeClr val="bg1"/>
                      </a:solidFill>
                      <a:prstDash val="solid"/>
                      <a:round/>
                      <a:headEnd type="none" w="med" len="med"/>
                      <a:tailEnd type="none" w="med" len="med"/>
                    </a:lnT>
                  </a:tcPr>
                </a:tc>
                <a:tc>
                  <a:txBody>
                    <a:bodyPr/>
                    <a:lstStyle/>
                    <a:p>
                      <a:pPr algn="r">
                        <a:spcAft>
                          <a:spcPts val="300"/>
                        </a:spcAft>
                      </a:pPr>
                      <a:r>
                        <a:rPr lang="en-GB" sz="1400" u="none" kern="1200" dirty="0">
                          <a:solidFill>
                            <a:schemeClr val="dk1"/>
                          </a:solidFill>
                          <a:latin typeface="+mn-lt"/>
                          <a:ea typeface="+mn-ea"/>
                          <a:cs typeface="+mn-cs"/>
                        </a:rPr>
                        <a:t>66.3%</a:t>
                      </a:r>
                    </a:p>
                  </a:txBody>
                  <a:tcPr marL="68400" marR="68400" marT="0" marB="0" anchor="ctr"/>
                </a:tc>
                <a:tc>
                  <a:txBody>
                    <a:bodyPr/>
                    <a:lstStyle/>
                    <a:p>
                      <a:pPr algn="r">
                        <a:spcAft>
                          <a:spcPts val="300"/>
                        </a:spcAft>
                      </a:pPr>
                      <a:r>
                        <a:rPr lang="en-GB" sz="1400" u="none" kern="1200" dirty="0">
                          <a:solidFill>
                            <a:schemeClr val="dk1"/>
                          </a:solidFill>
                          <a:latin typeface="+mn-lt"/>
                          <a:ea typeface="+mn-ea"/>
                          <a:cs typeface="+mn-cs"/>
                        </a:rPr>
                        <a:t>45.1%</a:t>
                      </a:r>
                    </a:p>
                  </a:txBody>
                  <a:tcPr marL="68400" marR="68400" marT="0" marB="0" anchor="ctr"/>
                </a:tc>
                <a:tc>
                  <a:txBody>
                    <a:bodyPr/>
                    <a:lstStyle/>
                    <a:p>
                      <a:pPr algn="r">
                        <a:spcAft>
                          <a:spcPts val="300"/>
                        </a:spcAft>
                      </a:pPr>
                      <a:r>
                        <a:rPr lang="en-GB" sz="1400" u="none" kern="1200" dirty="0">
                          <a:solidFill>
                            <a:schemeClr val="dk1"/>
                          </a:solidFill>
                          <a:latin typeface="+mn-lt"/>
                          <a:ea typeface="+mn-ea"/>
                          <a:cs typeface="+mn-cs"/>
                        </a:rPr>
                        <a:t>34.1%</a:t>
                      </a:r>
                    </a:p>
                  </a:txBody>
                  <a:tcPr marL="68400" marR="68400" marT="0" marB="0" anchor="ctr"/>
                </a:tc>
                <a:tc>
                  <a:txBody>
                    <a:bodyPr/>
                    <a:lstStyle/>
                    <a:p>
                      <a:pPr algn="r"/>
                      <a:r>
                        <a:rPr lang="en-GB" sz="1400" u="none" kern="1200" dirty="0">
                          <a:solidFill>
                            <a:schemeClr val="dk1"/>
                          </a:solidFill>
                          <a:latin typeface="+mn-lt"/>
                          <a:ea typeface="+mn-ea"/>
                          <a:cs typeface="+mn-cs"/>
                        </a:rPr>
                        <a:t>-</a:t>
                      </a:r>
                    </a:p>
                  </a:txBody>
                  <a:tcPr marL="68400" marR="68400" marT="0" marB="0" anchor="ctr"/>
                </a:tc>
                <a:tc>
                  <a:txBody>
                    <a:bodyPr/>
                    <a:lstStyle/>
                    <a:p>
                      <a:pPr algn="r"/>
                      <a:r>
                        <a:rPr lang="en-GB" sz="1400" u="none" kern="1200" dirty="0">
                          <a:solidFill>
                            <a:schemeClr val="dk1"/>
                          </a:solidFill>
                          <a:latin typeface="+mn-lt"/>
                          <a:ea typeface="+mn-ea"/>
                          <a:cs typeface="+mn-cs"/>
                        </a:rPr>
                        <a:t>-</a:t>
                      </a:r>
                    </a:p>
                  </a:txBody>
                  <a:tcPr marL="68400" marR="68400" marT="0" marB="0" anchor="ctr"/>
                </a:tc>
                <a:tc>
                  <a:txBody>
                    <a:bodyPr/>
                    <a:lstStyle/>
                    <a:p>
                      <a:pPr algn="r"/>
                      <a:r>
                        <a:rPr lang="en-GB" sz="1400" u="none" kern="1200" dirty="0">
                          <a:solidFill>
                            <a:schemeClr val="dk1"/>
                          </a:solidFill>
                          <a:latin typeface="+mn-lt"/>
                          <a:ea typeface="+mn-ea"/>
                          <a:cs typeface="+mn-cs"/>
                        </a:rPr>
                        <a:t>-</a:t>
                      </a:r>
                    </a:p>
                  </a:txBody>
                  <a:tcPr marL="68400" marR="68400" marT="0" marB="0" anchor="ctr"/>
                </a:tc>
                <a:extLst>
                  <a:ext uri="{0D108BD9-81ED-4DB2-BD59-A6C34878D82A}">
                    <a16:rowId xmlns:a16="http://schemas.microsoft.com/office/drawing/2014/main" val="1180534847"/>
                  </a:ext>
                </a:extLst>
              </a:tr>
              <a:tr h="160981">
                <a:tc vMerge="1">
                  <a:txBody>
                    <a:bodyPr/>
                    <a:lstStyle/>
                    <a:p>
                      <a:endParaRPr lang="en-GB" dirty="0"/>
                    </a:p>
                  </a:txBody>
                  <a:tcPr/>
                </a:tc>
                <a:tc>
                  <a:txBody>
                    <a:bodyPr/>
                    <a:lstStyle/>
                    <a:p>
                      <a:r>
                        <a:rPr lang="en-GB" sz="1400" dirty="0"/>
                        <a:t>Company base case: KM + log-logistic</a:t>
                      </a:r>
                    </a:p>
                  </a:txBody>
                  <a:tcPr marL="0" marR="0" marT="0" marB="0">
                    <a:solidFill>
                      <a:schemeClr val="accent4"/>
                    </a:solidFill>
                  </a:tcPr>
                </a:tc>
                <a:tc>
                  <a:txBody>
                    <a:bodyPr/>
                    <a:lstStyle/>
                    <a:p>
                      <a:pPr algn="r">
                        <a:spcAft>
                          <a:spcPts val="300"/>
                        </a:spcAft>
                      </a:pPr>
                      <a:r>
                        <a:rPr lang="en-GB" sz="1400" u="sng" kern="1200" dirty="0">
                          <a:solidFill>
                            <a:schemeClr val="dk1"/>
                          </a:solidFill>
                          <a:highlight>
                            <a:srgbClr val="000000"/>
                          </a:highlight>
                          <a:latin typeface="+mn-lt"/>
                          <a:ea typeface="+mn-ea"/>
                          <a:cs typeface="+mn-cs"/>
                        </a:rPr>
                        <a:t>*****</a:t>
                      </a:r>
                    </a:p>
                  </a:txBody>
                  <a:tcPr marL="68400" marR="6840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68400" marR="6840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68400" marR="6840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68400" marR="6840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68400" marR="6840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p>
                  </a:txBody>
                  <a:tcPr marL="68400" marR="68400" marT="0" marB="0" anchor="ctr"/>
                </a:tc>
                <a:extLst>
                  <a:ext uri="{0D108BD9-81ED-4DB2-BD59-A6C34878D82A}">
                    <a16:rowId xmlns:a16="http://schemas.microsoft.com/office/drawing/2014/main" val="3774833514"/>
                  </a:ext>
                </a:extLst>
              </a:tr>
              <a:tr h="160981">
                <a:tc vMerge="1">
                  <a:txBody>
                    <a:bodyPr/>
                    <a:lstStyle/>
                    <a:p>
                      <a:endParaRPr lang="en-GB" dirty="0"/>
                    </a:p>
                  </a:txBody>
                  <a:tcPr/>
                </a:tc>
                <a:tc>
                  <a:txBody>
                    <a:bodyPr/>
                    <a:lstStyle/>
                    <a:p>
                      <a:r>
                        <a:rPr lang="en-GB" sz="1400" dirty="0"/>
                        <a:t>EAG preferred: generalised gamma</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65.1%</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44.6%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34.7%</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24.8%</a:t>
                      </a:r>
                    </a:p>
                  </a:txBody>
                  <a:tcPr marL="68400" marR="68400" marT="0" marB="0"/>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19.7%</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15.4%</a:t>
                      </a:r>
                    </a:p>
                  </a:txBody>
                  <a:tcPr marL="68400" marR="68400" marT="0" marB="0"/>
                </a:tc>
                <a:extLst>
                  <a:ext uri="{0D108BD9-81ED-4DB2-BD59-A6C34878D82A}">
                    <a16:rowId xmlns:a16="http://schemas.microsoft.com/office/drawing/2014/main" val="1437012400"/>
                  </a:ext>
                </a:extLst>
              </a:tr>
              <a:tr h="160981">
                <a:tc rowSpan="3">
                  <a:txBody>
                    <a:bodyPr/>
                    <a:lstStyle/>
                    <a:p>
                      <a:r>
                        <a:rPr lang="en-GB" sz="1400" dirty="0"/>
                        <a:t>RS</a:t>
                      </a:r>
                    </a:p>
                  </a:txBody>
                  <a:tcPr marL="0" marR="0" marT="0" marB="0"/>
                </a:tc>
                <a:tc>
                  <a:txBody>
                    <a:bodyPr/>
                    <a:lstStyle/>
                    <a:p>
                      <a:r>
                        <a:rPr lang="en-GB" sz="1400" dirty="0"/>
                        <a:t>KM</a:t>
                      </a:r>
                    </a:p>
                  </a:txBody>
                  <a:tcPr marL="0" marR="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44.0%</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28.2%</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extLst>
                  <a:ext uri="{0D108BD9-81ED-4DB2-BD59-A6C34878D82A}">
                    <a16:rowId xmlns:a16="http://schemas.microsoft.com/office/drawing/2014/main" val="164106382"/>
                  </a:ext>
                </a:extLst>
              </a:tr>
              <a:tr h="160981">
                <a:tc vMerge="1">
                  <a:txBody>
                    <a:bodyPr/>
                    <a:lstStyle/>
                    <a:p>
                      <a:endParaRPr lang="en-GB" dirty="0"/>
                    </a:p>
                  </a:txBody>
                  <a:tcPr/>
                </a:tc>
                <a:tc>
                  <a:txBody>
                    <a:bodyPr/>
                    <a:lstStyle/>
                    <a:p>
                      <a:r>
                        <a:rPr lang="en-GB" sz="1400" dirty="0"/>
                        <a:t>Company base case: log-normal</a:t>
                      </a:r>
                    </a:p>
                  </a:txBody>
                  <a:tcPr marL="0" marR="0" marT="0" marB="0">
                    <a:solidFill>
                      <a:schemeClr val="accent5">
                        <a:lumMod val="40000"/>
                        <a:lumOff val="60000"/>
                      </a:schemeClr>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47.2%</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24.6%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14.7%</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6.6%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1.7%</a:t>
                      </a:r>
                    </a:p>
                  </a:txBody>
                  <a:tcPr marL="68400" marR="68400" marT="0" marB="0"/>
                </a:tc>
                <a:extLst>
                  <a:ext uri="{0D108BD9-81ED-4DB2-BD59-A6C34878D82A}">
                    <a16:rowId xmlns:a16="http://schemas.microsoft.com/office/drawing/2014/main" val="535360504"/>
                  </a:ext>
                </a:extLst>
              </a:tr>
              <a:tr h="160981">
                <a:tc vMerge="1">
                  <a:txBody>
                    <a:bodyPr/>
                    <a:lstStyle/>
                    <a:p>
                      <a:endParaRPr lang="en-GB" dirty="0"/>
                    </a:p>
                  </a:txBody>
                  <a:tcPr/>
                </a:tc>
                <a:tc>
                  <a:txBody>
                    <a:bodyPr/>
                    <a:lstStyle/>
                    <a:p>
                      <a:r>
                        <a:rPr lang="en-GB" sz="1400" dirty="0"/>
                        <a:t>EAG preferred: log-normal</a:t>
                      </a:r>
                    </a:p>
                  </a:txBody>
                  <a:tcPr marL="0" marR="0" marT="0" marB="0">
                    <a:solidFill>
                      <a:schemeClr val="accent5">
                        <a:lumMod val="40000"/>
                        <a:lumOff val="60000"/>
                      </a:schemeClr>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47.2%</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24.6%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14.7%</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6.6%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1.7%</a:t>
                      </a:r>
                    </a:p>
                  </a:txBody>
                  <a:tcPr marL="68400" marR="68400" marT="0" marB="0"/>
                </a:tc>
                <a:extLst>
                  <a:ext uri="{0D108BD9-81ED-4DB2-BD59-A6C34878D82A}">
                    <a16:rowId xmlns:a16="http://schemas.microsoft.com/office/drawing/2014/main" val="49390859"/>
                  </a:ext>
                </a:extLst>
              </a:tr>
              <a:tr h="160981">
                <a:tc rowSpan="3">
                  <a:txBody>
                    <a:bodyPr/>
                    <a:lstStyle/>
                    <a:p>
                      <a:r>
                        <a:rPr lang="en-GB" sz="1400" dirty="0" err="1"/>
                        <a:t>Ola+bev</a:t>
                      </a:r>
                      <a:endParaRPr lang="en-GB" sz="1400" dirty="0"/>
                    </a:p>
                  </a:txBody>
                  <a:tcPr marL="0" marR="0" marT="0" marB="0"/>
                </a:tc>
                <a:tc>
                  <a:txBody>
                    <a:bodyPr/>
                    <a:lstStyle/>
                    <a:p>
                      <a:r>
                        <a:rPr lang="en-GB" sz="1400" dirty="0"/>
                        <a:t>KM</a:t>
                      </a:r>
                    </a:p>
                  </a:txBody>
                  <a:tcPr marL="0" marR="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83.0%</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52.9%</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48.5%</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41%</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extLst>
                  <a:ext uri="{0D108BD9-81ED-4DB2-BD59-A6C34878D82A}">
                    <a16:rowId xmlns:a16="http://schemas.microsoft.com/office/drawing/2014/main" val="1724260033"/>
                  </a:ext>
                </a:extLst>
              </a:tr>
              <a:tr h="65363">
                <a:tc vMerge="1">
                  <a:txBody>
                    <a:bodyPr/>
                    <a:lstStyle/>
                    <a:p>
                      <a:endParaRPr lang="en-GB" dirty="0"/>
                    </a:p>
                  </a:txBody>
                  <a:tcPr/>
                </a:tc>
                <a:tc>
                  <a:txBody>
                    <a:bodyPr/>
                    <a:lstStyle/>
                    <a:p>
                      <a:r>
                        <a:rPr lang="en-GB" sz="1400" dirty="0"/>
                        <a:t>Company base case: KM + log-logistic</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86.2%</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53.2%</a:t>
                      </a:r>
                    </a:p>
                  </a:txBody>
                  <a:tcPr marL="68400" marR="68400" marT="0" marB="0" anchor="ct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44.5%</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37.8%</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34.0%</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30.4%</a:t>
                      </a:r>
                    </a:p>
                  </a:txBody>
                  <a:tcPr marL="68400" marR="68400" marT="0" marB="0" anchor="ctr"/>
                </a:tc>
                <a:extLst>
                  <a:ext uri="{0D108BD9-81ED-4DB2-BD59-A6C34878D82A}">
                    <a16:rowId xmlns:a16="http://schemas.microsoft.com/office/drawing/2014/main" val="4273071956"/>
                  </a:ext>
                </a:extLst>
              </a:tr>
              <a:tr h="160981">
                <a:tc vMerge="1">
                  <a:txBody>
                    <a:bodyPr/>
                    <a:lstStyle/>
                    <a:p>
                      <a:endParaRPr lang="en-GB" dirty="0"/>
                    </a:p>
                  </a:txBody>
                  <a:tcPr/>
                </a:tc>
                <a:tc>
                  <a:txBody>
                    <a:bodyPr/>
                    <a:lstStyle/>
                    <a:p>
                      <a:r>
                        <a:rPr lang="en-GB" sz="1400" dirty="0"/>
                        <a:t>EAG preferred: generalised gamma</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82.6%</a:t>
                      </a:r>
                    </a:p>
                  </a:txBody>
                  <a:tcPr marL="68400" marR="68400" marT="0" marB="0" anchor="ct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61.6%</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50.1%</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37.8%</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31.3%</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25.5%</a:t>
                      </a:r>
                    </a:p>
                  </a:txBody>
                  <a:tcPr marL="68400" marR="68400" marT="0" marB="0" anchor="ctr"/>
                </a:tc>
                <a:extLst>
                  <a:ext uri="{0D108BD9-81ED-4DB2-BD59-A6C34878D82A}">
                    <a16:rowId xmlns:a16="http://schemas.microsoft.com/office/drawing/2014/main" val="1004215745"/>
                  </a:ext>
                </a:extLst>
              </a:tr>
              <a:tr h="160981">
                <a:tc rowSpan="3">
                  <a:txBody>
                    <a:bodyPr/>
                    <a:lstStyle/>
                    <a:p>
                      <a:r>
                        <a:rPr lang="en-GB" sz="1400" dirty="0"/>
                        <a:t>Bevacizumab</a:t>
                      </a:r>
                    </a:p>
                    <a:p>
                      <a:endParaRPr lang="en-GB" sz="1400" dirty="0"/>
                    </a:p>
                  </a:txBody>
                  <a:tcPr marL="0" marR="0" marT="0" marB="0"/>
                </a:tc>
                <a:tc>
                  <a:txBody>
                    <a:bodyPr/>
                    <a:lstStyle/>
                    <a:p>
                      <a:r>
                        <a:rPr lang="en-GB" sz="1400" dirty="0"/>
                        <a:t>KM</a:t>
                      </a:r>
                    </a:p>
                  </a:txBody>
                  <a:tcPr marL="0" marR="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70.3%</a:t>
                      </a:r>
                    </a:p>
                  </a:txBody>
                  <a:tcPr marL="68400" marR="68400" marT="0" marB="0" anchor="ct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28.5%</a:t>
                      </a:r>
                    </a:p>
                  </a:txBody>
                  <a:tcPr marL="68400" marR="68400" marT="0" marB="0" anchor="ct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20.9%</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15.0%</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68400" marR="68400" marT="0" marB="0" anchor="ctr"/>
                </a:tc>
                <a:extLst>
                  <a:ext uri="{0D108BD9-81ED-4DB2-BD59-A6C34878D82A}">
                    <a16:rowId xmlns:a16="http://schemas.microsoft.com/office/drawing/2014/main" val="3236150183"/>
                  </a:ext>
                </a:extLst>
              </a:tr>
              <a:tr h="160981">
                <a:tc vMerge="1">
                  <a:txBody>
                    <a:bodyPr/>
                    <a:lstStyle/>
                    <a:p>
                      <a:endParaRPr lang="en-GB" dirty="0"/>
                    </a:p>
                  </a:txBody>
                  <a:tcPr/>
                </a:tc>
                <a:tc>
                  <a:txBody>
                    <a:bodyPr/>
                    <a:lstStyle/>
                    <a:p>
                      <a:r>
                        <a:rPr lang="en-GB" sz="1400" dirty="0"/>
                        <a:t>Company base case: KM + log-normal</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70.3%</a:t>
                      </a:r>
                    </a:p>
                  </a:txBody>
                  <a:tcPr marL="68400" marR="68400" marT="0" marB="0"/>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30.2%</a:t>
                      </a:r>
                    </a:p>
                  </a:txBody>
                  <a:tcPr marL="68400" marR="68400" marT="0" marB="0"/>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21.1%</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15.3%</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12.6%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10.2%</a:t>
                      </a:r>
                    </a:p>
                  </a:txBody>
                  <a:tcPr marL="68400" marR="68400" marT="0" marB="0"/>
                </a:tc>
                <a:extLst>
                  <a:ext uri="{0D108BD9-81ED-4DB2-BD59-A6C34878D82A}">
                    <a16:rowId xmlns:a16="http://schemas.microsoft.com/office/drawing/2014/main" val="2016018490"/>
                  </a:ext>
                </a:extLst>
              </a:tr>
              <a:tr h="160981">
                <a:tc vMerge="1">
                  <a:txBody>
                    <a:bodyPr/>
                    <a:lstStyle/>
                    <a:p>
                      <a:endParaRPr lang="en-GB" dirty="0"/>
                    </a:p>
                  </a:txBody>
                  <a:tcPr/>
                </a:tc>
                <a:tc>
                  <a:txBody>
                    <a:bodyPr/>
                    <a:lstStyle/>
                    <a:p>
                      <a:r>
                        <a:rPr lang="en-GB" sz="1400" dirty="0"/>
                        <a:t>EAG preferred: log-logistic</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67.1%</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35.0%</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19.8%</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8.5%</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4.6%</a:t>
                      </a:r>
                    </a:p>
                  </a:txBody>
                  <a:tcPr marL="68400" marR="6840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2.4%</a:t>
                      </a:r>
                    </a:p>
                  </a:txBody>
                  <a:tcPr marL="68400" marR="68400" marT="0" marB="0"/>
                </a:tc>
                <a:extLst>
                  <a:ext uri="{0D108BD9-81ED-4DB2-BD59-A6C34878D82A}">
                    <a16:rowId xmlns:a16="http://schemas.microsoft.com/office/drawing/2014/main" val="3909524264"/>
                  </a:ext>
                </a:extLst>
              </a:tr>
            </a:tbl>
          </a:graphicData>
        </a:graphic>
      </p:graphicFrame>
      <p:graphicFrame>
        <p:nvGraphicFramePr>
          <p:cNvPr id="22" name="Table 21">
            <a:extLst>
              <a:ext uri="{FF2B5EF4-FFF2-40B4-BE49-F238E27FC236}">
                <a16:creationId xmlns:a16="http://schemas.microsoft.com/office/drawing/2014/main" id="{59835D01-2CF8-8774-6174-69D2FA731EAF}"/>
              </a:ext>
            </a:extLst>
          </p:cNvPr>
          <p:cNvGraphicFramePr>
            <a:graphicFrameLocks noGrp="1"/>
          </p:cNvGraphicFramePr>
          <p:nvPr>
            <p:extLst>
              <p:ext uri="{D42A27DB-BD31-4B8C-83A1-F6EECF244321}">
                <p14:modId xmlns:p14="http://schemas.microsoft.com/office/powerpoint/2010/main" val="3932569569"/>
              </p:ext>
            </p:extLst>
          </p:nvPr>
        </p:nvGraphicFramePr>
        <p:xfrm>
          <a:off x="154111" y="3880433"/>
          <a:ext cx="11846115" cy="2399836"/>
        </p:xfrm>
        <a:graphic>
          <a:graphicData uri="http://schemas.openxmlformats.org/drawingml/2006/table">
            <a:tbl>
              <a:tblPr firstRow="1" bandRow="1">
                <a:tableStyleId>{5C22544A-7EE6-4342-B048-85BDC9FD1C3A}</a:tableStyleId>
              </a:tblPr>
              <a:tblGrid>
                <a:gridCol w="1191803">
                  <a:extLst>
                    <a:ext uri="{9D8B030D-6E8A-4147-A177-3AD203B41FA5}">
                      <a16:colId xmlns:a16="http://schemas.microsoft.com/office/drawing/2014/main" val="3233256847"/>
                    </a:ext>
                  </a:extLst>
                </a:gridCol>
                <a:gridCol w="3421294">
                  <a:extLst>
                    <a:ext uri="{9D8B030D-6E8A-4147-A177-3AD203B41FA5}">
                      <a16:colId xmlns:a16="http://schemas.microsoft.com/office/drawing/2014/main" val="852855112"/>
                    </a:ext>
                  </a:extLst>
                </a:gridCol>
                <a:gridCol w="1205503">
                  <a:extLst>
                    <a:ext uri="{9D8B030D-6E8A-4147-A177-3AD203B41FA5}">
                      <a16:colId xmlns:a16="http://schemas.microsoft.com/office/drawing/2014/main" val="389220013"/>
                    </a:ext>
                  </a:extLst>
                </a:gridCol>
                <a:gridCol w="1205503">
                  <a:extLst>
                    <a:ext uri="{9D8B030D-6E8A-4147-A177-3AD203B41FA5}">
                      <a16:colId xmlns:a16="http://schemas.microsoft.com/office/drawing/2014/main" val="526470503"/>
                    </a:ext>
                  </a:extLst>
                </a:gridCol>
                <a:gridCol w="1205503">
                  <a:extLst>
                    <a:ext uri="{9D8B030D-6E8A-4147-A177-3AD203B41FA5}">
                      <a16:colId xmlns:a16="http://schemas.microsoft.com/office/drawing/2014/main" val="1698877839"/>
                    </a:ext>
                  </a:extLst>
                </a:gridCol>
                <a:gridCol w="1205503">
                  <a:extLst>
                    <a:ext uri="{9D8B030D-6E8A-4147-A177-3AD203B41FA5}">
                      <a16:colId xmlns:a16="http://schemas.microsoft.com/office/drawing/2014/main" val="3862106325"/>
                    </a:ext>
                  </a:extLst>
                </a:gridCol>
                <a:gridCol w="1205503">
                  <a:extLst>
                    <a:ext uri="{9D8B030D-6E8A-4147-A177-3AD203B41FA5}">
                      <a16:colId xmlns:a16="http://schemas.microsoft.com/office/drawing/2014/main" val="2276516417"/>
                    </a:ext>
                  </a:extLst>
                </a:gridCol>
                <a:gridCol w="1205503">
                  <a:extLst>
                    <a:ext uri="{9D8B030D-6E8A-4147-A177-3AD203B41FA5}">
                      <a16:colId xmlns:a16="http://schemas.microsoft.com/office/drawing/2014/main" val="3563465856"/>
                    </a:ext>
                  </a:extLst>
                </a:gridCol>
              </a:tblGrid>
              <a:tr h="160981">
                <a:tc rowSpan="2" gridSpan="2">
                  <a:txBody>
                    <a:bodyPr/>
                    <a:lstStyle/>
                    <a:p>
                      <a:r>
                        <a:rPr lang="en-GB" sz="1400" b="0" dirty="0"/>
                        <a:t>Extrapolation of PFS - non </a:t>
                      </a:r>
                      <a:r>
                        <a:rPr lang="en-GB" sz="1400" b="0" dirty="0" err="1"/>
                        <a:t>tBRCA</a:t>
                      </a:r>
                      <a:r>
                        <a:rPr lang="en-GB" sz="1400" b="0" dirty="0"/>
                        <a:t>/</a:t>
                      </a:r>
                      <a:r>
                        <a:rPr lang="en-GB" sz="1400" b="0" dirty="0" err="1"/>
                        <a:t>LOH</a:t>
                      </a:r>
                      <a:r>
                        <a:rPr lang="en-GB" sz="1400" b="0" baseline="30000" dirty="0" err="1"/>
                        <a:t>low</a:t>
                      </a:r>
                      <a:r>
                        <a:rPr lang="en-GB" sz="1400" b="0" dirty="0"/>
                        <a:t> (%)</a:t>
                      </a:r>
                    </a:p>
                  </a:txBody>
                  <a:tcPr marL="0" marR="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dirty="0"/>
                    </a:p>
                  </a:txBody>
                  <a:tcPr/>
                </a:tc>
                <a:tc gridSpan="6">
                  <a:txBody>
                    <a:bodyPr/>
                    <a:lstStyle/>
                    <a:p>
                      <a:pPr algn="ctr"/>
                      <a:r>
                        <a:rPr lang="en-GB" sz="1400" dirty="0"/>
                        <a:t>Time (years)</a:t>
                      </a:r>
                    </a:p>
                  </a:txBody>
                  <a:tcPr marL="0" marR="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1313405"/>
                  </a:ext>
                </a:extLst>
              </a:tr>
              <a:tr h="160981">
                <a:tc gridSpan="2" vMerge="1">
                  <a:txBody>
                    <a:bodyPr/>
                    <a:lstStyle/>
                    <a:p>
                      <a:endParaRPr lang="en-GB" sz="1400" dirty="0"/>
                    </a:p>
                  </a:txBody>
                  <a:tcPr marL="0" marR="0" marT="0" marB="0"/>
                </a:tc>
                <a:tc hMerge="1" vMerge="1">
                  <a:txBody>
                    <a:bodyPr/>
                    <a:lstStyle/>
                    <a:p>
                      <a:endParaRPr lang="en-GB" sz="1400" dirty="0"/>
                    </a:p>
                  </a:txBody>
                  <a:tcPr marL="0" marR="0" marT="0" marB="0"/>
                </a:tc>
                <a:tc>
                  <a:txBody>
                    <a:bodyPr/>
                    <a:lstStyle/>
                    <a:p>
                      <a:pPr algn="ctr"/>
                      <a:r>
                        <a:rPr lang="en-GB" sz="1400" dirty="0">
                          <a:solidFill>
                            <a:schemeClr val="bg1"/>
                          </a:solidFill>
                        </a:rPr>
                        <a:t>1</a:t>
                      </a: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2</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3</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5</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7</a:t>
                      </a:r>
                    </a:p>
                  </a:txBody>
                  <a:tcPr marL="0" marR="0" marT="0" marB="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dirty="0">
                          <a:solidFill>
                            <a:schemeClr val="bg1"/>
                          </a:solidFill>
                        </a:rPr>
                        <a:t>10</a:t>
                      </a:r>
                    </a:p>
                  </a:txBody>
                  <a:tcPr marL="0" marR="0" marT="0" marB="0">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760938378"/>
                  </a:ext>
                </a:extLst>
              </a:tr>
              <a:tr h="160981">
                <a:tc rowSpan="3">
                  <a:txBody>
                    <a:bodyPr/>
                    <a:lstStyle/>
                    <a:p>
                      <a:r>
                        <a:rPr lang="en-GB" sz="1400" dirty="0"/>
                        <a:t>Rucaparib</a:t>
                      </a:r>
                    </a:p>
                    <a:p>
                      <a:endParaRPr lang="en-GB" sz="1400" dirty="0"/>
                    </a:p>
                  </a:txBody>
                  <a:tcPr marL="0" marR="0" marT="0" marB="0">
                    <a:lnT w="12700" cap="flat" cmpd="sng" algn="ctr">
                      <a:solidFill>
                        <a:schemeClr val="bg1"/>
                      </a:solidFill>
                      <a:prstDash val="solid"/>
                      <a:round/>
                      <a:headEnd type="none" w="med" len="med"/>
                      <a:tailEnd type="none" w="med" len="med"/>
                    </a:lnT>
                  </a:tcPr>
                </a:tc>
                <a:tc>
                  <a:txBody>
                    <a:bodyPr/>
                    <a:lstStyle/>
                    <a:p>
                      <a:r>
                        <a:rPr lang="en-GB" sz="1400" dirty="0"/>
                        <a:t>KM</a:t>
                      </a:r>
                    </a:p>
                  </a:txBody>
                  <a:tcPr marL="0" marR="0" marT="0" marB="0">
                    <a:lnT w="12700" cap="flat" cmpd="sng" algn="ctr">
                      <a:solidFill>
                        <a:schemeClr val="bg1"/>
                      </a:solidFill>
                      <a:prstDash val="solid"/>
                      <a:round/>
                      <a:headEnd type="none" w="med" len="med"/>
                      <a:tailEnd type="none" w="med" len="med"/>
                    </a:lnT>
                  </a:tcPr>
                </a:tc>
                <a:tc>
                  <a:txBody>
                    <a:bodyPr/>
                    <a:lstStyle/>
                    <a:p>
                      <a:pPr algn="r">
                        <a:spcAft>
                          <a:spcPts val="300"/>
                        </a:spcAft>
                      </a:pPr>
                      <a:r>
                        <a:rPr lang="en-GB" sz="1400" u="none" kern="1200" dirty="0">
                          <a:solidFill>
                            <a:schemeClr val="dk1"/>
                          </a:solidFill>
                          <a:latin typeface="+mn-lt"/>
                          <a:ea typeface="+mn-ea"/>
                          <a:cs typeface="+mn-cs"/>
                        </a:rPr>
                        <a:t>53.9%</a:t>
                      </a:r>
                    </a:p>
                  </a:txBody>
                  <a:tcPr marL="68580" marR="68580" marT="0" marB="0"/>
                </a:tc>
                <a:tc>
                  <a:txBody>
                    <a:bodyPr/>
                    <a:lstStyle/>
                    <a:p>
                      <a:pPr algn="r">
                        <a:spcAft>
                          <a:spcPts val="300"/>
                        </a:spcAft>
                      </a:pPr>
                      <a:r>
                        <a:rPr lang="en-GB" sz="1400" u="none" kern="1200" dirty="0">
                          <a:solidFill>
                            <a:schemeClr val="dk1"/>
                          </a:solidFill>
                          <a:latin typeface="+mn-lt"/>
                          <a:ea typeface="+mn-ea"/>
                          <a:cs typeface="+mn-cs"/>
                        </a:rPr>
                        <a:t>35.7%</a:t>
                      </a:r>
                    </a:p>
                  </a:txBody>
                  <a:tcPr marL="68580" marR="68580" marT="0" marB="0"/>
                </a:tc>
                <a:tc>
                  <a:txBody>
                    <a:bodyPr/>
                    <a:lstStyle/>
                    <a:p>
                      <a:pPr algn="r">
                        <a:spcAft>
                          <a:spcPts val="300"/>
                        </a:spcAft>
                      </a:pPr>
                      <a:r>
                        <a:rPr lang="en-GB" sz="1400" u="none" kern="1200" dirty="0">
                          <a:solidFill>
                            <a:schemeClr val="dk1"/>
                          </a:solidFill>
                          <a:latin typeface="+mn-lt"/>
                          <a:ea typeface="+mn-ea"/>
                          <a:cs typeface="+mn-cs"/>
                        </a:rPr>
                        <a:t>22.4%</a:t>
                      </a: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extLst>
                  <a:ext uri="{0D108BD9-81ED-4DB2-BD59-A6C34878D82A}">
                    <a16:rowId xmlns:a16="http://schemas.microsoft.com/office/drawing/2014/main" val="1180534847"/>
                  </a:ext>
                </a:extLst>
              </a:tr>
              <a:tr h="266236">
                <a:tc vMerge="1">
                  <a:txBody>
                    <a:bodyPr/>
                    <a:lstStyle/>
                    <a:p>
                      <a:endParaRPr lang="en-GB" dirty="0"/>
                    </a:p>
                  </a:txBody>
                  <a:tcPr/>
                </a:tc>
                <a:tc>
                  <a:txBody>
                    <a:bodyPr/>
                    <a:lstStyle/>
                    <a:p>
                      <a:r>
                        <a:rPr lang="en-GB" sz="1400" dirty="0"/>
                        <a:t>Company base case: log-normal</a:t>
                      </a:r>
                    </a:p>
                  </a:txBody>
                  <a:tcPr marL="0" marR="0" marT="0" marB="0">
                    <a:solidFill>
                      <a:schemeClr val="accent5">
                        <a:lumMod val="40000"/>
                        <a:lumOff val="60000"/>
                      </a:schemeClr>
                    </a:solidFill>
                  </a:tcPr>
                </a:tc>
                <a:tc>
                  <a:txBody>
                    <a:bodyPr/>
                    <a:lstStyle/>
                    <a:p>
                      <a:pPr algn="r">
                        <a:spcAft>
                          <a:spcPts val="300"/>
                        </a:spcAft>
                      </a:pPr>
                      <a:r>
                        <a:rPr lang="en-GB" sz="1400" u="none" kern="1200" dirty="0">
                          <a:solidFill>
                            <a:schemeClr val="dk1"/>
                          </a:solidFill>
                          <a:latin typeface="+mn-lt"/>
                          <a:ea typeface="+mn-ea"/>
                          <a:cs typeface="+mn-cs"/>
                        </a:rPr>
                        <a:t>56.9%</a:t>
                      </a:r>
                    </a:p>
                  </a:txBody>
                  <a:tcPr marL="68580" marR="68580" marT="0" marB="0" anchor="ctr"/>
                </a:tc>
                <a:tc>
                  <a:txBody>
                    <a:bodyPr/>
                    <a:lstStyle/>
                    <a:p>
                      <a:pPr algn="r">
                        <a:spcAft>
                          <a:spcPts val="300"/>
                        </a:spcAft>
                      </a:pPr>
                      <a:r>
                        <a:rPr lang="en-GB" sz="1400" u="none" kern="1200" dirty="0">
                          <a:solidFill>
                            <a:schemeClr val="dk1"/>
                          </a:solidFill>
                          <a:latin typeface="+mn-lt"/>
                          <a:ea typeface="+mn-ea"/>
                          <a:cs typeface="+mn-cs"/>
                        </a:rPr>
                        <a:t>32.8%</a:t>
                      </a:r>
                    </a:p>
                  </a:txBody>
                  <a:tcPr marL="68580" marR="68580" marT="0" marB="0" anchor="ctr"/>
                </a:tc>
                <a:tc>
                  <a:txBody>
                    <a:bodyPr/>
                    <a:lstStyle/>
                    <a:p>
                      <a:pPr algn="r">
                        <a:spcAft>
                          <a:spcPts val="300"/>
                        </a:spcAft>
                      </a:pPr>
                      <a:r>
                        <a:rPr lang="en-GB" sz="1400" u="none" kern="1200" dirty="0">
                          <a:solidFill>
                            <a:schemeClr val="dk1"/>
                          </a:solidFill>
                          <a:latin typeface="+mn-lt"/>
                          <a:ea typeface="+mn-ea"/>
                          <a:cs typeface="+mn-cs"/>
                        </a:rPr>
                        <a:t>21.0%</a:t>
                      </a: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extLst>
                  <a:ext uri="{0D108BD9-81ED-4DB2-BD59-A6C34878D82A}">
                    <a16:rowId xmlns:a16="http://schemas.microsoft.com/office/drawing/2014/main" val="3774833514"/>
                  </a:ext>
                </a:extLst>
              </a:tr>
              <a:tr h="160981">
                <a:tc vMerge="1">
                  <a:txBody>
                    <a:bodyPr/>
                    <a:lstStyle/>
                    <a:p>
                      <a:endParaRPr lang="en-GB" dirty="0"/>
                    </a:p>
                  </a:txBody>
                  <a:tcPr/>
                </a:tc>
                <a:tc>
                  <a:txBody>
                    <a:bodyPr/>
                    <a:lstStyle/>
                    <a:p>
                      <a:r>
                        <a:rPr lang="en-GB" sz="1400" dirty="0"/>
                        <a:t>EAG preferred: log-normal</a:t>
                      </a:r>
                    </a:p>
                  </a:txBody>
                  <a:tcPr marL="0" marR="0" marT="0" marB="0">
                    <a:solidFill>
                      <a:schemeClr val="accent5">
                        <a:lumMod val="40000"/>
                        <a:lumOff val="60000"/>
                      </a:schemeClr>
                    </a:solidFill>
                  </a:tcPr>
                </a:tc>
                <a:tc>
                  <a:txBody>
                    <a:bodyPr/>
                    <a:lstStyle/>
                    <a:p>
                      <a:pPr algn="r">
                        <a:spcAft>
                          <a:spcPts val="300"/>
                        </a:spcAft>
                      </a:pPr>
                      <a:r>
                        <a:rPr lang="en-GB" sz="1400" u="none" kern="1200" dirty="0">
                          <a:solidFill>
                            <a:schemeClr val="dk1"/>
                          </a:solidFill>
                          <a:latin typeface="+mn-lt"/>
                          <a:ea typeface="+mn-ea"/>
                          <a:cs typeface="+mn-cs"/>
                        </a:rPr>
                        <a:t>56.9%</a:t>
                      </a:r>
                    </a:p>
                  </a:txBody>
                  <a:tcPr marL="68580" marR="68580" marT="0" marB="0" anchor="ctr"/>
                </a:tc>
                <a:tc>
                  <a:txBody>
                    <a:bodyPr/>
                    <a:lstStyle/>
                    <a:p>
                      <a:pPr algn="r">
                        <a:spcAft>
                          <a:spcPts val="300"/>
                        </a:spcAft>
                      </a:pPr>
                      <a:r>
                        <a:rPr lang="en-GB" sz="1400" u="none" kern="1200" dirty="0">
                          <a:solidFill>
                            <a:schemeClr val="dk1"/>
                          </a:solidFill>
                          <a:latin typeface="+mn-lt"/>
                          <a:ea typeface="+mn-ea"/>
                          <a:cs typeface="+mn-cs"/>
                        </a:rPr>
                        <a:t>32.8%</a:t>
                      </a:r>
                    </a:p>
                  </a:txBody>
                  <a:tcPr marL="68580" marR="68580" marT="0" marB="0" anchor="ctr"/>
                </a:tc>
                <a:tc>
                  <a:txBody>
                    <a:bodyPr/>
                    <a:lstStyle/>
                    <a:p>
                      <a:pPr algn="r">
                        <a:spcAft>
                          <a:spcPts val="300"/>
                        </a:spcAft>
                      </a:pPr>
                      <a:r>
                        <a:rPr lang="en-GB" sz="1400" u="none" kern="1200" dirty="0">
                          <a:solidFill>
                            <a:schemeClr val="dk1"/>
                          </a:solidFill>
                          <a:latin typeface="+mn-lt"/>
                          <a:ea typeface="+mn-ea"/>
                          <a:cs typeface="+mn-cs"/>
                        </a:rPr>
                        <a:t>21.0%</a:t>
                      </a: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extLst>
                  <a:ext uri="{0D108BD9-81ED-4DB2-BD59-A6C34878D82A}">
                    <a16:rowId xmlns:a16="http://schemas.microsoft.com/office/drawing/2014/main" val="1437012400"/>
                  </a:ext>
                </a:extLst>
              </a:tr>
              <a:tr h="160981">
                <a:tc rowSpan="3">
                  <a:txBody>
                    <a:bodyPr/>
                    <a:lstStyle/>
                    <a:p>
                      <a:r>
                        <a:rPr lang="en-GB" sz="1400" dirty="0"/>
                        <a:t>RS</a:t>
                      </a:r>
                    </a:p>
                  </a:txBody>
                  <a:tcPr marL="0" marR="0" marT="0" marB="0"/>
                </a:tc>
                <a:tc>
                  <a:txBody>
                    <a:bodyPr/>
                    <a:lstStyle/>
                    <a:p>
                      <a:r>
                        <a:rPr lang="en-GB" sz="1400" dirty="0"/>
                        <a:t>KM</a:t>
                      </a:r>
                    </a:p>
                  </a:txBody>
                  <a:tcPr marL="0" marR="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38.8%</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20.1%</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extLst>
                  <a:ext uri="{0D108BD9-81ED-4DB2-BD59-A6C34878D82A}">
                    <a16:rowId xmlns:a16="http://schemas.microsoft.com/office/drawing/2014/main" val="164106382"/>
                  </a:ext>
                </a:extLst>
              </a:tr>
              <a:tr h="160981">
                <a:tc vMerge="1">
                  <a:txBody>
                    <a:bodyPr/>
                    <a:lstStyle/>
                    <a:p>
                      <a:endParaRPr lang="en-GB" dirty="0"/>
                    </a:p>
                  </a:txBody>
                  <a:tcPr/>
                </a:tc>
                <a:tc>
                  <a:txBody>
                    <a:bodyPr/>
                    <a:lstStyle/>
                    <a:p>
                      <a:r>
                        <a:rPr lang="en-GB" sz="1400" dirty="0"/>
                        <a:t>Company base case: log-normal</a:t>
                      </a:r>
                    </a:p>
                  </a:txBody>
                  <a:tcPr marL="0" marR="0" marT="0" marB="0">
                    <a:solidFill>
                      <a:schemeClr val="accent5">
                        <a:lumMod val="40000"/>
                        <a:lumOff val="60000"/>
                      </a:schemeClr>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40.6%</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18.8%</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10.3%</a:t>
                      </a: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extLst>
                  <a:ext uri="{0D108BD9-81ED-4DB2-BD59-A6C34878D82A}">
                    <a16:rowId xmlns:a16="http://schemas.microsoft.com/office/drawing/2014/main" val="535360504"/>
                  </a:ext>
                </a:extLst>
              </a:tr>
              <a:tr h="160981">
                <a:tc vMerge="1">
                  <a:txBody>
                    <a:bodyPr/>
                    <a:lstStyle/>
                    <a:p>
                      <a:endParaRPr lang="en-GB" dirty="0"/>
                    </a:p>
                  </a:txBody>
                  <a:tcPr/>
                </a:tc>
                <a:tc>
                  <a:txBody>
                    <a:bodyPr/>
                    <a:lstStyle/>
                    <a:p>
                      <a:r>
                        <a:rPr lang="en-GB" sz="1400" dirty="0"/>
                        <a:t>EAG preferred: log-normal</a:t>
                      </a:r>
                    </a:p>
                  </a:txBody>
                  <a:tcPr marL="0" marR="0" marT="0" marB="0">
                    <a:solidFill>
                      <a:schemeClr val="accent5">
                        <a:lumMod val="40000"/>
                        <a:lumOff val="60000"/>
                      </a:schemeClr>
                    </a:solidFill>
                  </a:tcP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40.6%</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18.8%</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10.3%</a:t>
                      </a: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a:t>
                      </a:r>
                      <a:endPar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a:t>
                      </a:r>
                    </a:p>
                  </a:txBody>
                  <a:tcPr marL="0" marR="0" marT="0" marB="0" anchor="ctr"/>
                </a:tc>
                <a:extLst>
                  <a:ext uri="{0D108BD9-81ED-4DB2-BD59-A6C34878D82A}">
                    <a16:rowId xmlns:a16="http://schemas.microsoft.com/office/drawing/2014/main" val="49390859"/>
                  </a:ext>
                </a:extLst>
              </a:tr>
              <a:tr h="160981">
                <a:tc rowSpan="3">
                  <a:txBody>
                    <a:bodyPr/>
                    <a:lstStyle/>
                    <a:p>
                      <a:r>
                        <a:rPr lang="en-GB" sz="1400" dirty="0"/>
                        <a:t>Bevacizumab</a:t>
                      </a:r>
                    </a:p>
                    <a:p>
                      <a:endParaRPr lang="en-GB" sz="1400" dirty="0"/>
                    </a:p>
                  </a:txBody>
                  <a:tcPr marL="0" marR="0" marT="0" marB="0"/>
                </a:tc>
                <a:tc>
                  <a:txBody>
                    <a:bodyPr/>
                    <a:lstStyle/>
                    <a:p>
                      <a:r>
                        <a:rPr lang="en-GB" sz="1400" dirty="0"/>
                        <a:t>KM</a:t>
                      </a:r>
                    </a:p>
                  </a:txBody>
                  <a:tcPr marL="0" marR="0" marT="0" marB="0"/>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64.4%</a:t>
                      </a:r>
                    </a:p>
                  </a:txBody>
                  <a:tcPr marL="68580" marR="68580" marT="0" marB="0"/>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19.8%</a:t>
                      </a:r>
                    </a:p>
                  </a:txBody>
                  <a:tcPr marL="68580" marR="6858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14.9%</a:t>
                      </a:r>
                    </a:p>
                  </a:txBody>
                  <a:tcPr marL="68580" marR="6858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11.9%</a:t>
                      </a:r>
                    </a:p>
                  </a:txBody>
                  <a:tcPr marL="0" marR="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0" marR="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a:t>
                      </a:r>
                    </a:p>
                  </a:txBody>
                  <a:tcPr marL="0" marR="0" marT="0" marB="0" anchor="ctr"/>
                </a:tc>
                <a:extLst>
                  <a:ext uri="{0D108BD9-81ED-4DB2-BD59-A6C34878D82A}">
                    <a16:rowId xmlns:a16="http://schemas.microsoft.com/office/drawing/2014/main" val="3236150183"/>
                  </a:ext>
                </a:extLst>
              </a:tr>
              <a:tr h="160981">
                <a:tc vMerge="1">
                  <a:txBody>
                    <a:bodyPr/>
                    <a:lstStyle/>
                    <a:p>
                      <a:endParaRPr lang="en-GB" dirty="0"/>
                    </a:p>
                  </a:txBody>
                  <a:tcPr/>
                </a:tc>
                <a:tc>
                  <a:txBody>
                    <a:bodyPr/>
                    <a:lstStyle/>
                    <a:p>
                      <a:r>
                        <a:rPr lang="en-GB" sz="1400" dirty="0"/>
                        <a:t>Company base case: KM + exponential</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65.7%</a:t>
                      </a:r>
                    </a:p>
                  </a:txBody>
                  <a:tcPr marL="68580" marR="68580" marT="0" marB="0" anchor="ct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21.8%</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16.4%</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9.4%</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5.3%</a:t>
                      </a:r>
                    </a:p>
                  </a:txBody>
                  <a:tcPr marL="68580" marR="68580" marT="0" marB="0" anchor="ctr"/>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2.3%</a:t>
                      </a:r>
                    </a:p>
                  </a:txBody>
                  <a:tcPr marL="68580" marR="68580" marT="0" marB="0" anchor="ctr"/>
                </a:tc>
                <a:extLst>
                  <a:ext uri="{0D108BD9-81ED-4DB2-BD59-A6C34878D82A}">
                    <a16:rowId xmlns:a16="http://schemas.microsoft.com/office/drawing/2014/main" val="2016018490"/>
                  </a:ext>
                </a:extLst>
              </a:tr>
              <a:tr h="160981">
                <a:tc vMerge="1">
                  <a:txBody>
                    <a:bodyPr/>
                    <a:lstStyle/>
                    <a:p>
                      <a:endParaRPr lang="en-GB" dirty="0"/>
                    </a:p>
                  </a:txBody>
                  <a:tcPr/>
                </a:tc>
                <a:tc>
                  <a:txBody>
                    <a:bodyPr/>
                    <a:lstStyle/>
                    <a:p>
                      <a:r>
                        <a:rPr lang="en-GB" sz="1400" dirty="0"/>
                        <a:t>EAG preferred: log-logistic</a:t>
                      </a:r>
                    </a:p>
                  </a:txBody>
                  <a:tcPr marL="0" marR="0" marT="0" marB="0">
                    <a:solidFill>
                      <a:schemeClr val="accent4"/>
                    </a:solidFill>
                  </a:tcPr>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60.5%</a:t>
                      </a:r>
                    </a:p>
                  </a:txBody>
                  <a:tcPr marL="68580" marR="68580" marT="0" marB="0"/>
                </a:tc>
                <a:tc>
                  <a:txBody>
                    <a:bodyPr/>
                    <a:lstStyle/>
                    <a:p>
                      <a:pPr marL="0" algn="r" defTabSz="914400" rtl="0" eaLnBrk="1" latinLnBrk="0" hangingPunct="1">
                        <a:spcAft>
                          <a:spcPts val="300"/>
                        </a:spcAft>
                      </a:pPr>
                      <a:r>
                        <a:rPr lang="en-GB" sz="1400" u="none" kern="1200">
                          <a:solidFill>
                            <a:schemeClr val="dk1"/>
                          </a:solidFill>
                          <a:latin typeface="+mn-lt"/>
                          <a:ea typeface="+mn-ea"/>
                          <a:cs typeface="+mn-cs"/>
                        </a:rPr>
                        <a:t>29.5%</a:t>
                      </a:r>
                    </a:p>
                  </a:txBody>
                  <a:tcPr marL="68580" marR="6858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16.4%</a:t>
                      </a:r>
                    </a:p>
                  </a:txBody>
                  <a:tcPr marL="68580" marR="6858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7.0%</a:t>
                      </a:r>
                    </a:p>
                  </a:txBody>
                  <a:tcPr marL="68580" marR="6858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3.9%</a:t>
                      </a:r>
                    </a:p>
                  </a:txBody>
                  <a:tcPr marL="68580" marR="68580" marT="0" marB="0"/>
                </a:tc>
                <a:tc>
                  <a:txBody>
                    <a:bodyPr/>
                    <a:lstStyle/>
                    <a:p>
                      <a:pPr marL="0" algn="r" defTabSz="914400" rtl="0" eaLnBrk="1" latinLnBrk="0" hangingPunct="1">
                        <a:spcAft>
                          <a:spcPts val="300"/>
                        </a:spcAft>
                      </a:pPr>
                      <a:r>
                        <a:rPr lang="en-GB" sz="1400" u="none" kern="1200" dirty="0">
                          <a:solidFill>
                            <a:schemeClr val="dk1"/>
                          </a:solidFill>
                          <a:latin typeface="+mn-lt"/>
                          <a:ea typeface="+mn-ea"/>
                          <a:cs typeface="+mn-cs"/>
                        </a:rPr>
                        <a:t>2.0%</a:t>
                      </a:r>
                    </a:p>
                  </a:txBody>
                  <a:tcPr marL="68580" marR="68580" marT="0" marB="0"/>
                </a:tc>
                <a:extLst>
                  <a:ext uri="{0D108BD9-81ED-4DB2-BD59-A6C34878D82A}">
                    <a16:rowId xmlns:a16="http://schemas.microsoft.com/office/drawing/2014/main" val="3909524264"/>
                  </a:ext>
                </a:extLst>
              </a:tr>
            </a:tbl>
          </a:graphicData>
        </a:graphic>
      </p:graphicFrame>
      <p:graphicFrame>
        <p:nvGraphicFramePr>
          <p:cNvPr id="4" name="Table 3">
            <a:extLst>
              <a:ext uri="{FF2B5EF4-FFF2-40B4-BE49-F238E27FC236}">
                <a16:creationId xmlns:a16="http://schemas.microsoft.com/office/drawing/2014/main" id="{2F392527-A9CB-5DAB-3C16-A4B1A626B753}"/>
              </a:ext>
            </a:extLst>
          </p:cNvPr>
          <p:cNvGraphicFramePr>
            <a:graphicFrameLocks noGrp="1"/>
          </p:cNvGraphicFramePr>
          <p:nvPr>
            <p:extLst>
              <p:ext uri="{D42A27DB-BD31-4B8C-83A1-F6EECF244321}">
                <p14:modId xmlns:p14="http://schemas.microsoft.com/office/powerpoint/2010/main" val="2577661733"/>
              </p:ext>
            </p:extLst>
          </p:nvPr>
        </p:nvGraphicFramePr>
        <p:xfrm>
          <a:off x="7263830" y="183866"/>
          <a:ext cx="4243227" cy="426720"/>
        </p:xfrm>
        <a:graphic>
          <a:graphicData uri="http://schemas.openxmlformats.org/drawingml/2006/table">
            <a:tbl>
              <a:tblPr firstRow="1" bandRow="1">
                <a:tableStyleId>{5C22544A-7EE6-4342-B048-85BDC9FD1C3A}</a:tableStyleId>
              </a:tblPr>
              <a:tblGrid>
                <a:gridCol w="544530">
                  <a:extLst>
                    <a:ext uri="{9D8B030D-6E8A-4147-A177-3AD203B41FA5}">
                      <a16:colId xmlns:a16="http://schemas.microsoft.com/office/drawing/2014/main" val="4009818176"/>
                    </a:ext>
                  </a:extLst>
                </a:gridCol>
                <a:gridCol w="3698697">
                  <a:extLst>
                    <a:ext uri="{9D8B030D-6E8A-4147-A177-3AD203B41FA5}">
                      <a16:colId xmlns:a16="http://schemas.microsoft.com/office/drawing/2014/main" val="3659209294"/>
                    </a:ext>
                  </a:extLst>
                </a:gridCol>
              </a:tblGrid>
              <a:tr h="0">
                <a:tc>
                  <a:txBody>
                    <a:bodyPr/>
                    <a:lstStyle/>
                    <a:p>
                      <a:endParaRPr lang="en-GB" sz="1400" b="0"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en-GB" sz="1400" b="0" dirty="0">
                          <a:solidFill>
                            <a:sysClr val="windowText" lastClr="000000"/>
                          </a:solidFill>
                        </a:rPr>
                        <a:t> Company and EAG assumptions align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857389"/>
                  </a:ext>
                </a:extLst>
              </a:tr>
              <a:tr h="0">
                <a:tc>
                  <a:txBody>
                    <a:bodyPr/>
                    <a:lstStyle/>
                    <a:p>
                      <a:endParaRPr lang="en-GB" sz="1400" b="0"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ysClr val="windowText" lastClr="000000"/>
                          </a:solidFill>
                        </a:rPr>
                        <a:t> Company and EAG assumptions differ</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718702"/>
                  </a:ext>
                </a:extLst>
              </a:tr>
            </a:tbl>
          </a:graphicData>
        </a:graphic>
      </p:graphicFrame>
      <p:sp>
        <p:nvSpPr>
          <p:cNvPr id="6" name="TextBox 5">
            <a:extLst>
              <a:ext uri="{FF2B5EF4-FFF2-40B4-BE49-F238E27FC236}">
                <a16:creationId xmlns:a16="http://schemas.microsoft.com/office/drawing/2014/main" id="{18999216-273F-3C9E-D770-CF1DD1EF335B}"/>
              </a:ext>
            </a:extLst>
          </p:cNvPr>
          <p:cNvSpPr txBox="1"/>
          <p:nvPr/>
        </p:nvSpPr>
        <p:spPr>
          <a:xfrm>
            <a:off x="5065" y="-30822"/>
            <a:ext cx="4662863" cy="369332"/>
          </a:xfrm>
          <a:prstGeom prst="rect">
            <a:avLst/>
          </a:prstGeom>
          <a:noFill/>
        </p:spPr>
        <p:txBody>
          <a:bodyPr wrap="square" rtlCol="0">
            <a:spAutoFit/>
          </a:bodyPr>
          <a:lstStyle/>
          <a:p>
            <a:r>
              <a:rPr lang="en-GB" dirty="0"/>
              <a:t>Back to </a:t>
            </a:r>
            <a:r>
              <a:rPr lang="en-GB" dirty="0">
                <a:hlinkClick r:id="rId4" action="ppaction://hlinksldjump"/>
              </a:rPr>
              <a:t>PFS extrapolation</a:t>
            </a:r>
            <a:r>
              <a:rPr lang="en-GB" dirty="0"/>
              <a:t> slides</a:t>
            </a:r>
          </a:p>
        </p:txBody>
      </p:sp>
    </p:spTree>
    <p:extLst>
      <p:ext uri="{BB962C8B-B14F-4D97-AF65-F5344CB8AC3E}">
        <p14:creationId xmlns:p14="http://schemas.microsoft.com/office/powerpoint/2010/main" val="2198518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normAutofit fontScale="90000"/>
          </a:bodyPr>
          <a:lstStyle/>
          <a:p>
            <a:r>
              <a:rPr lang="en-GB" dirty="0"/>
              <a:t>PFS, PFS2 and OS curves for rucaparib: non-</a:t>
            </a:r>
            <a:r>
              <a:rPr lang="en-GB" dirty="0" err="1"/>
              <a:t>tBRCA</a:t>
            </a:r>
            <a:r>
              <a:rPr lang="en-GB" dirty="0"/>
              <a:t>/</a:t>
            </a:r>
            <a:r>
              <a:rPr lang="en-GB" dirty="0" err="1"/>
              <a:t>LOH</a:t>
            </a:r>
            <a:r>
              <a:rPr lang="en-GB" baseline="30000" dirty="0" err="1"/>
              <a:t>high</a:t>
            </a:r>
            <a:endParaRPr lang="en-GB" dirty="0"/>
          </a:p>
        </p:txBody>
      </p:sp>
      <p:sp>
        <p:nvSpPr>
          <p:cNvPr id="15" name="Rectangle 14" descr="Marker showing slides are confidential ">
            <a:extLst>
              <a:ext uri="{FF2B5EF4-FFF2-40B4-BE49-F238E27FC236}">
                <a16:creationId xmlns:a16="http://schemas.microsoft.com/office/drawing/2014/main" id="{DB0D71AD-3A27-4EA1-8512-B4D39CEC5BC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dirty="0"/>
              <a:t>PFS and OS merge at </a:t>
            </a:r>
            <a:r>
              <a:rPr lang="en-GB" sz="2400" u="sng" kern="1200" dirty="0">
                <a:solidFill>
                  <a:schemeClr val="dk1"/>
                </a:solidFill>
                <a:highlight>
                  <a:srgbClr val="000000"/>
                </a:highlight>
                <a:latin typeface="+mn-lt"/>
                <a:ea typeface="+mn-ea"/>
                <a:cs typeface="+mn-cs"/>
              </a:rPr>
              <a:t>******</a:t>
            </a:r>
            <a:r>
              <a:rPr lang="en-GB" dirty="0"/>
              <a:t> in the company’s curves</a:t>
            </a:r>
          </a:p>
        </p:txBody>
      </p:sp>
      <p:sp>
        <p:nvSpPr>
          <p:cNvPr id="7" name="TextBox 6">
            <a:extLst>
              <a:ext uri="{FF2B5EF4-FFF2-40B4-BE49-F238E27FC236}">
                <a16:creationId xmlns:a16="http://schemas.microsoft.com/office/drawing/2014/main" id="{53ED8EA4-EB62-F821-E7D8-AB73DB3FF777}"/>
              </a:ext>
            </a:extLst>
          </p:cNvPr>
          <p:cNvSpPr txBox="1"/>
          <p:nvPr/>
        </p:nvSpPr>
        <p:spPr>
          <a:xfrm>
            <a:off x="143380" y="1516489"/>
            <a:ext cx="3316257" cy="369332"/>
          </a:xfrm>
          <a:prstGeom prst="rect">
            <a:avLst/>
          </a:prstGeom>
          <a:noFill/>
        </p:spPr>
        <p:txBody>
          <a:bodyPr wrap="square">
            <a:spAutoFit/>
          </a:bodyPr>
          <a:lstStyle/>
          <a:p>
            <a:r>
              <a:rPr lang="en-GB" dirty="0"/>
              <a:t>Company base case curves </a:t>
            </a:r>
          </a:p>
        </p:txBody>
      </p:sp>
      <p:sp>
        <p:nvSpPr>
          <p:cNvPr id="14" name="TextBox 13">
            <a:extLst>
              <a:ext uri="{FF2B5EF4-FFF2-40B4-BE49-F238E27FC236}">
                <a16:creationId xmlns:a16="http://schemas.microsoft.com/office/drawing/2014/main" id="{ECBE1733-C951-FE28-AE3C-84FA99CD72D0}"/>
              </a:ext>
            </a:extLst>
          </p:cNvPr>
          <p:cNvSpPr txBox="1"/>
          <p:nvPr/>
        </p:nvSpPr>
        <p:spPr>
          <a:xfrm>
            <a:off x="6415088" y="1516489"/>
            <a:ext cx="3721230" cy="369332"/>
          </a:xfrm>
          <a:prstGeom prst="rect">
            <a:avLst/>
          </a:prstGeom>
          <a:noFill/>
        </p:spPr>
        <p:txBody>
          <a:bodyPr wrap="square">
            <a:spAutoFit/>
          </a:bodyPr>
          <a:lstStyle/>
          <a:p>
            <a:r>
              <a:rPr lang="en-GB" dirty="0"/>
              <a:t>EAG preferred curves</a:t>
            </a:r>
          </a:p>
        </p:txBody>
      </p:sp>
      <p:sp>
        <p:nvSpPr>
          <p:cNvPr id="8" name="Oval 7">
            <a:extLst>
              <a:ext uri="{FF2B5EF4-FFF2-40B4-BE49-F238E27FC236}">
                <a16:creationId xmlns:a16="http://schemas.microsoft.com/office/drawing/2014/main" id="{E32895C2-0D8E-197E-C36E-63CD08335BF7}"/>
              </a:ext>
              <a:ext uri="{C183D7F6-B498-43B3-948B-1728B52AA6E4}">
                <adec:decorative xmlns:adec="http://schemas.microsoft.com/office/drawing/2017/decorative" val="1"/>
              </a:ext>
            </a:extLst>
          </p:cNvPr>
          <p:cNvSpPr/>
          <p:nvPr/>
        </p:nvSpPr>
        <p:spPr>
          <a:xfrm>
            <a:off x="557681" y="5915315"/>
            <a:ext cx="281531" cy="2663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9DD0024-6149-BD3E-775E-126AAE8E466D}"/>
              </a:ext>
            </a:extLst>
          </p:cNvPr>
          <p:cNvSpPr txBox="1"/>
          <p:nvPr/>
        </p:nvSpPr>
        <p:spPr>
          <a:xfrm>
            <a:off x="839212" y="5851060"/>
            <a:ext cx="3316257" cy="369332"/>
          </a:xfrm>
          <a:prstGeom prst="rect">
            <a:avLst/>
          </a:prstGeom>
          <a:noFill/>
        </p:spPr>
        <p:txBody>
          <a:bodyPr wrap="square">
            <a:spAutoFit/>
          </a:bodyPr>
          <a:lstStyle/>
          <a:p>
            <a:r>
              <a:rPr lang="en-GB" dirty="0"/>
              <a:t>point of curves crossing</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197204" y="6343650"/>
            <a:ext cx="10520305" cy="365125"/>
          </a:xfrm>
        </p:spPr>
        <p:txBody>
          <a:bodyPr>
            <a:noAutofit/>
          </a:bodyPr>
          <a:lstStyle/>
          <a:p>
            <a:r>
              <a:rPr lang="en-GB" dirty="0"/>
              <a:t>Abbreviations: EAG, External Assessment Group; KM, Kaplan-Meier; LOH, loss of heterozygosity; OS, overall survival; non-</a:t>
            </a:r>
            <a:r>
              <a:rPr lang="en-GB" dirty="0" err="1"/>
              <a:t>tBRCA</a:t>
            </a:r>
            <a:r>
              <a:rPr lang="en-GB" dirty="0"/>
              <a:t>, tumour without </a:t>
            </a:r>
            <a:r>
              <a:rPr lang="en-GB" dirty="0" err="1"/>
              <a:t>BReast</a:t>
            </a:r>
            <a:r>
              <a:rPr lang="en-GB" dirty="0"/>
              <a:t> Cancer gene mutation; PFS, progression-free survival; PFS2, progression-free survival 2</a:t>
            </a:r>
          </a:p>
        </p:txBody>
      </p:sp>
      <p:sp>
        <p:nvSpPr>
          <p:cNvPr id="17" name="TextBox 16">
            <a:extLst>
              <a:ext uri="{FF2B5EF4-FFF2-40B4-BE49-F238E27FC236}">
                <a16:creationId xmlns:a16="http://schemas.microsoft.com/office/drawing/2014/main" id="{A90F9637-717E-8785-7D64-F96164FD640A}"/>
              </a:ext>
            </a:extLst>
          </p:cNvPr>
          <p:cNvSpPr txBox="1"/>
          <p:nvPr/>
        </p:nvSpPr>
        <p:spPr>
          <a:xfrm>
            <a:off x="7720553" y="-20494"/>
            <a:ext cx="4662863" cy="369332"/>
          </a:xfrm>
          <a:prstGeom prst="rect">
            <a:avLst/>
          </a:prstGeom>
          <a:noFill/>
        </p:spPr>
        <p:txBody>
          <a:bodyPr wrap="square" rtlCol="0">
            <a:spAutoFit/>
          </a:bodyPr>
          <a:lstStyle/>
          <a:p>
            <a:r>
              <a:rPr lang="en-GB" dirty="0"/>
              <a:t>Back to </a:t>
            </a:r>
            <a:r>
              <a:rPr lang="en-GB" dirty="0">
                <a:hlinkClick r:id="rId3" action="ppaction://hlinksldjump"/>
              </a:rPr>
              <a:t>long-term survivorship</a:t>
            </a:r>
            <a:r>
              <a:rPr lang="en-GB" dirty="0"/>
              <a:t> slide</a:t>
            </a:r>
          </a:p>
        </p:txBody>
      </p:sp>
      <p:sp>
        <p:nvSpPr>
          <p:cNvPr id="12" name="Rectangle 11">
            <a:extLst>
              <a:ext uri="{FF2B5EF4-FFF2-40B4-BE49-F238E27FC236}">
                <a16:creationId xmlns:a16="http://schemas.microsoft.com/office/drawing/2014/main" id="{D4F07E4A-4A69-13F5-50D2-55C9DF525BEF}"/>
              </a:ext>
            </a:extLst>
          </p:cNvPr>
          <p:cNvSpPr/>
          <p:nvPr/>
        </p:nvSpPr>
        <p:spPr>
          <a:xfrm>
            <a:off x="143380" y="1883685"/>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FBBE2-4138-0022-6AD2-BB7415BD49D5}"/>
              </a:ext>
            </a:extLst>
          </p:cNvPr>
          <p:cNvSpPr/>
          <p:nvPr/>
        </p:nvSpPr>
        <p:spPr>
          <a:xfrm>
            <a:off x="6219135" y="1883684"/>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4860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noAutofit/>
          </a:bodyPr>
          <a:lstStyle/>
          <a:p>
            <a:r>
              <a:rPr lang="en-GB" sz="2800" dirty="0"/>
              <a:t>PFS, PFS2 and OS curves for </a:t>
            </a:r>
            <a:r>
              <a:rPr lang="en-GB" sz="2800" dirty="0" err="1"/>
              <a:t>olaparib</a:t>
            </a:r>
            <a:r>
              <a:rPr lang="en-GB" sz="2800" dirty="0"/>
              <a:t> + bevacizumab: non-</a:t>
            </a:r>
            <a:r>
              <a:rPr lang="en-GB" sz="2800" dirty="0" err="1"/>
              <a:t>tBRCA</a:t>
            </a:r>
            <a:r>
              <a:rPr lang="en-GB" sz="2800" dirty="0"/>
              <a:t>/</a:t>
            </a:r>
            <a:r>
              <a:rPr lang="en-GB" sz="2800" dirty="0" err="1"/>
              <a:t>LOH</a:t>
            </a:r>
            <a:r>
              <a:rPr lang="en-GB" sz="2800" baseline="30000" dirty="0" err="1"/>
              <a:t>high</a:t>
            </a:r>
            <a:endParaRPr lang="en-GB" sz="2800" dirty="0"/>
          </a:p>
        </p:txBody>
      </p:sp>
      <p:sp>
        <p:nvSpPr>
          <p:cNvPr id="15" name="Rectangle 14" descr="Marker showing slides are confidential ">
            <a:extLst>
              <a:ext uri="{FF2B5EF4-FFF2-40B4-BE49-F238E27FC236}">
                <a16:creationId xmlns:a16="http://schemas.microsoft.com/office/drawing/2014/main" id="{DB0D71AD-3A27-4EA1-8512-B4D39CEC5BC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4" y="1022183"/>
            <a:ext cx="11250786" cy="520838"/>
          </a:xfrm>
        </p:spPr>
        <p:txBody>
          <a:bodyPr/>
          <a:lstStyle/>
          <a:p>
            <a:r>
              <a:rPr lang="en-GB" dirty="0"/>
              <a:t>PFS and OS merge at </a:t>
            </a:r>
            <a:r>
              <a:rPr lang="en-GB" dirty="0">
                <a:highlight>
                  <a:srgbClr val="000000"/>
                </a:highlight>
              </a:rPr>
              <a:t>*******</a:t>
            </a:r>
            <a:r>
              <a:rPr lang="en-GB" dirty="0"/>
              <a:t> in the company’s curves and </a:t>
            </a:r>
            <a:r>
              <a:rPr lang="en-GB" dirty="0">
                <a:highlight>
                  <a:srgbClr val="000000"/>
                </a:highlight>
              </a:rPr>
              <a:t>*******</a:t>
            </a:r>
            <a:r>
              <a:rPr lang="en-GB" dirty="0"/>
              <a:t> in EAG’s</a:t>
            </a:r>
          </a:p>
        </p:txBody>
      </p:sp>
      <p:sp>
        <p:nvSpPr>
          <p:cNvPr id="7" name="TextBox 6">
            <a:extLst>
              <a:ext uri="{FF2B5EF4-FFF2-40B4-BE49-F238E27FC236}">
                <a16:creationId xmlns:a16="http://schemas.microsoft.com/office/drawing/2014/main" id="{53ED8EA4-EB62-F821-E7D8-AB73DB3FF777}"/>
              </a:ext>
            </a:extLst>
          </p:cNvPr>
          <p:cNvSpPr txBox="1"/>
          <p:nvPr/>
        </p:nvSpPr>
        <p:spPr>
          <a:xfrm>
            <a:off x="143380" y="1516489"/>
            <a:ext cx="3316257" cy="369332"/>
          </a:xfrm>
          <a:prstGeom prst="rect">
            <a:avLst/>
          </a:prstGeom>
          <a:noFill/>
        </p:spPr>
        <p:txBody>
          <a:bodyPr wrap="square">
            <a:spAutoFit/>
          </a:bodyPr>
          <a:lstStyle/>
          <a:p>
            <a:r>
              <a:rPr lang="en-GB" dirty="0"/>
              <a:t>Company base case curves </a:t>
            </a:r>
          </a:p>
        </p:txBody>
      </p:sp>
      <p:sp>
        <p:nvSpPr>
          <p:cNvPr id="14" name="TextBox 13">
            <a:extLst>
              <a:ext uri="{FF2B5EF4-FFF2-40B4-BE49-F238E27FC236}">
                <a16:creationId xmlns:a16="http://schemas.microsoft.com/office/drawing/2014/main" id="{ECBE1733-C951-FE28-AE3C-84FA99CD72D0}"/>
              </a:ext>
            </a:extLst>
          </p:cNvPr>
          <p:cNvSpPr txBox="1"/>
          <p:nvPr/>
        </p:nvSpPr>
        <p:spPr>
          <a:xfrm>
            <a:off x="6415088" y="1516489"/>
            <a:ext cx="3721230" cy="369332"/>
          </a:xfrm>
          <a:prstGeom prst="rect">
            <a:avLst/>
          </a:prstGeom>
          <a:noFill/>
        </p:spPr>
        <p:txBody>
          <a:bodyPr wrap="square">
            <a:spAutoFit/>
          </a:bodyPr>
          <a:lstStyle/>
          <a:p>
            <a:r>
              <a:rPr lang="en-GB" dirty="0"/>
              <a:t>EAG preferred curves</a:t>
            </a:r>
          </a:p>
        </p:txBody>
      </p:sp>
      <p:sp>
        <p:nvSpPr>
          <p:cNvPr id="3" name="Oval 2">
            <a:extLst>
              <a:ext uri="{FF2B5EF4-FFF2-40B4-BE49-F238E27FC236}">
                <a16:creationId xmlns:a16="http://schemas.microsoft.com/office/drawing/2014/main" id="{B1D4139F-C990-7284-8FFC-C026F3271C58}"/>
              </a:ext>
              <a:ext uri="{C183D7F6-B498-43B3-948B-1728B52AA6E4}">
                <adec:decorative xmlns:adec="http://schemas.microsoft.com/office/drawing/2017/decorative" val="1"/>
              </a:ext>
            </a:extLst>
          </p:cNvPr>
          <p:cNvSpPr/>
          <p:nvPr/>
        </p:nvSpPr>
        <p:spPr>
          <a:xfrm>
            <a:off x="557681" y="5915315"/>
            <a:ext cx="281531" cy="2663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3C05FF3-B70A-CB92-BCE7-D3A79E3A254C}"/>
              </a:ext>
            </a:extLst>
          </p:cNvPr>
          <p:cNvSpPr txBox="1"/>
          <p:nvPr/>
        </p:nvSpPr>
        <p:spPr>
          <a:xfrm>
            <a:off x="839212" y="5851060"/>
            <a:ext cx="3316257" cy="369332"/>
          </a:xfrm>
          <a:prstGeom prst="rect">
            <a:avLst/>
          </a:prstGeom>
          <a:noFill/>
        </p:spPr>
        <p:txBody>
          <a:bodyPr wrap="square">
            <a:spAutoFit/>
          </a:bodyPr>
          <a:lstStyle/>
          <a:p>
            <a:r>
              <a:rPr lang="en-GB" dirty="0"/>
              <a:t>point of curves crossing</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225485" y="6202247"/>
            <a:ext cx="10416618" cy="365125"/>
          </a:xfrm>
        </p:spPr>
        <p:txBody>
          <a:bodyPr>
            <a:noAutofit/>
          </a:bodyPr>
          <a:lstStyle/>
          <a:p>
            <a:r>
              <a:rPr lang="en-GB" dirty="0"/>
              <a:t>Abbreviations: bev, bevacizumab; EAG, External Assessment Group; KM, Kaplan-Meier; LOH, loss of heterozygosity; ola, </a:t>
            </a:r>
            <a:r>
              <a:rPr lang="en-GB" dirty="0" err="1"/>
              <a:t>olaparib</a:t>
            </a:r>
            <a:r>
              <a:rPr lang="en-GB" dirty="0"/>
              <a:t>; OS, overall survival; non-</a:t>
            </a:r>
            <a:r>
              <a:rPr lang="en-GB" dirty="0" err="1"/>
              <a:t>tBRCA</a:t>
            </a:r>
            <a:r>
              <a:rPr lang="en-GB" dirty="0"/>
              <a:t>, tumour without </a:t>
            </a:r>
            <a:r>
              <a:rPr lang="en-GB" dirty="0" err="1"/>
              <a:t>BReast</a:t>
            </a:r>
            <a:r>
              <a:rPr lang="en-GB" dirty="0"/>
              <a:t> Cancer gene mutation; PFS, progression-free survival; PFS2, progression-free survival 2</a:t>
            </a:r>
          </a:p>
        </p:txBody>
      </p:sp>
      <p:sp>
        <p:nvSpPr>
          <p:cNvPr id="12" name="TextBox 11">
            <a:extLst>
              <a:ext uri="{FF2B5EF4-FFF2-40B4-BE49-F238E27FC236}">
                <a16:creationId xmlns:a16="http://schemas.microsoft.com/office/drawing/2014/main" id="{DAF00E73-1586-C51E-4653-39BB38779FD4}"/>
              </a:ext>
            </a:extLst>
          </p:cNvPr>
          <p:cNvSpPr txBox="1"/>
          <p:nvPr/>
        </p:nvSpPr>
        <p:spPr>
          <a:xfrm>
            <a:off x="7720553" y="-20494"/>
            <a:ext cx="4662863" cy="369332"/>
          </a:xfrm>
          <a:prstGeom prst="rect">
            <a:avLst/>
          </a:prstGeom>
          <a:noFill/>
        </p:spPr>
        <p:txBody>
          <a:bodyPr wrap="square" rtlCol="0">
            <a:spAutoFit/>
          </a:bodyPr>
          <a:lstStyle/>
          <a:p>
            <a:r>
              <a:rPr lang="en-GB" dirty="0"/>
              <a:t>Back to </a:t>
            </a:r>
            <a:r>
              <a:rPr lang="en-GB" dirty="0">
                <a:hlinkClick r:id="rId3" action="ppaction://hlinksldjump"/>
              </a:rPr>
              <a:t>long-term survivorship</a:t>
            </a:r>
            <a:r>
              <a:rPr lang="en-GB" dirty="0"/>
              <a:t> slide</a:t>
            </a:r>
          </a:p>
        </p:txBody>
      </p:sp>
      <p:sp>
        <p:nvSpPr>
          <p:cNvPr id="17" name="Rectangle 16">
            <a:extLst>
              <a:ext uri="{FF2B5EF4-FFF2-40B4-BE49-F238E27FC236}">
                <a16:creationId xmlns:a16="http://schemas.microsoft.com/office/drawing/2014/main" id="{C622DCFE-9A26-2118-6FE1-04E971A1FAD6}"/>
              </a:ext>
            </a:extLst>
          </p:cNvPr>
          <p:cNvSpPr/>
          <p:nvPr/>
        </p:nvSpPr>
        <p:spPr>
          <a:xfrm>
            <a:off x="143380" y="1885821"/>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3A6128B-3CEB-0866-0314-DEF997B06BEF}"/>
              </a:ext>
            </a:extLst>
          </p:cNvPr>
          <p:cNvSpPr/>
          <p:nvPr/>
        </p:nvSpPr>
        <p:spPr>
          <a:xfrm>
            <a:off x="6312078" y="1885821"/>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300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noAutofit/>
          </a:bodyPr>
          <a:lstStyle/>
          <a:p>
            <a:r>
              <a:rPr lang="en-GB" sz="2900" dirty="0"/>
              <a:t>PFS, PFS2 and OS curves for bevacizumab: non-</a:t>
            </a:r>
            <a:r>
              <a:rPr lang="en-GB" sz="2900" dirty="0" err="1"/>
              <a:t>tBRCA</a:t>
            </a:r>
            <a:r>
              <a:rPr lang="en-GB" sz="2900" dirty="0"/>
              <a:t>/</a:t>
            </a:r>
            <a:r>
              <a:rPr lang="en-GB" sz="2900" dirty="0" err="1"/>
              <a:t>LOH</a:t>
            </a:r>
            <a:r>
              <a:rPr lang="en-GB" sz="2900" baseline="30000" dirty="0" err="1"/>
              <a:t>high</a:t>
            </a:r>
            <a:endParaRPr lang="en-GB" sz="2900" dirty="0"/>
          </a:p>
        </p:txBody>
      </p:sp>
      <p:sp>
        <p:nvSpPr>
          <p:cNvPr id="15" name="Rectangle 14" descr="Marker showing slides are confidential ">
            <a:extLst>
              <a:ext uri="{FF2B5EF4-FFF2-40B4-BE49-F238E27FC236}">
                <a16:creationId xmlns:a16="http://schemas.microsoft.com/office/drawing/2014/main" id="{DB0D71AD-3A27-4EA1-8512-B4D39CEC5BC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3" name="Text Placeholder 2">
            <a:extLst>
              <a:ext uri="{FF2B5EF4-FFF2-40B4-BE49-F238E27FC236}">
                <a16:creationId xmlns:a16="http://schemas.microsoft.com/office/drawing/2014/main" id="{18E1F2B3-4378-0887-B949-92FAE100FF02}"/>
              </a:ext>
            </a:extLst>
          </p:cNvPr>
          <p:cNvSpPr>
            <a:spLocks noGrp="1"/>
          </p:cNvSpPr>
          <p:nvPr>
            <p:ph type="body" sz="quarter" idx="14"/>
          </p:nvPr>
        </p:nvSpPr>
        <p:spPr/>
        <p:txBody>
          <a:bodyPr/>
          <a:lstStyle/>
          <a:p>
            <a:r>
              <a:rPr lang="en-GB" dirty="0"/>
              <a:t>PFS and OS merge at </a:t>
            </a:r>
            <a:r>
              <a:rPr lang="en-GB" dirty="0">
                <a:highlight>
                  <a:srgbClr val="000000"/>
                </a:highlight>
              </a:rPr>
              <a:t>******* </a:t>
            </a:r>
            <a:r>
              <a:rPr lang="en-GB" dirty="0"/>
              <a:t> in the company’s curves</a:t>
            </a:r>
          </a:p>
        </p:txBody>
      </p:sp>
      <p:sp>
        <p:nvSpPr>
          <p:cNvPr id="7" name="TextBox 6">
            <a:extLst>
              <a:ext uri="{FF2B5EF4-FFF2-40B4-BE49-F238E27FC236}">
                <a16:creationId xmlns:a16="http://schemas.microsoft.com/office/drawing/2014/main" id="{53ED8EA4-EB62-F821-E7D8-AB73DB3FF777}"/>
              </a:ext>
            </a:extLst>
          </p:cNvPr>
          <p:cNvSpPr txBox="1"/>
          <p:nvPr/>
        </p:nvSpPr>
        <p:spPr>
          <a:xfrm>
            <a:off x="143380" y="1516489"/>
            <a:ext cx="3316257" cy="369332"/>
          </a:xfrm>
          <a:prstGeom prst="rect">
            <a:avLst/>
          </a:prstGeom>
          <a:noFill/>
        </p:spPr>
        <p:txBody>
          <a:bodyPr wrap="square">
            <a:spAutoFit/>
          </a:bodyPr>
          <a:lstStyle/>
          <a:p>
            <a:r>
              <a:rPr lang="en-GB" dirty="0"/>
              <a:t>Company base case curves </a:t>
            </a:r>
          </a:p>
        </p:txBody>
      </p:sp>
      <p:sp>
        <p:nvSpPr>
          <p:cNvPr id="14" name="TextBox 13">
            <a:extLst>
              <a:ext uri="{FF2B5EF4-FFF2-40B4-BE49-F238E27FC236}">
                <a16:creationId xmlns:a16="http://schemas.microsoft.com/office/drawing/2014/main" id="{ECBE1733-C951-FE28-AE3C-84FA99CD72D0}"/>
              </a:ext>
            </a:extLst>
          </p:cNvPr>
          <p:cNvSpPr txBox="1"/>
          <p:nvPr/>
        </p:nvSpPr>
        <p:spPr>
          <a:xfrm>
            <a:off x="6415088" y="1516489"/>
            <a:ext cx="3721230" cy="369332"/>
          </a:xfrm>
          <a:prstGeom prst="rect">
            <a:avLst/>
          </a:prstGeom>
          <a:noFill/>
        </p:spPr>
        <p:txBody>
          <a:bodyPr wrap="square">
            <a:spAutoFit/>
          </a:bodyPr>
          <a:lstStyle/>
          <a:p>
            <a:r>
              <a:rPr lang="en-GB" dirty="0"/>
              <a:t>EAG preferred curves</a:t>
            </a:r>
          </a:p>
        </p:txBody>
      </p:sp>
      <p:sp>
        <p:nvSpPr>
          <p:cNvPr id="8" name="Oval 7">
            <a:extLst>
              <a:ext uri="{FF2B5EF4-FFF2-40B4-BE49-F238E27FC236}">
                <a16:creationId xmlns:a16="http://schemas.microsoft.com/office/drawing/2014/main" id="{5FB6FE15-2E47-66CB-2E35-B63FD231D588}"/>
              </a:ext>
              <a:ext uri="{C183D7F6-B498-43B3-948B-1728B52AA6E4}">
                <adec:decorative xmlns:adec="http://schemas.microsoft.com/office/drawing/2017/decorative" val="1"/>
              </a:ext>
            </a:extLst>
          </p:cNvPr>
          <p:cNvSpPr/>
          <p:nvPr/>
        </p:nvSpPr>
        <p:spPr>
          <a:xfrm>
            <a:off x="557681" y="5915315"/>
            <a:ext cx="281531" cy="2663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9C79B37-C6E9-AC89-465C-04666A5F1A6F}"/>
              </a:ext>
            </a:extLst>
          </p:cNvPr>
          <p:cNvSpPr txBox="1"/>
          <p:nvPr/>
        </p:nvSpPr>
        <p:spPr>
          <a:xfrm>
            <a:off x="839212" y="5851060"/>
            <a:ext cx="3316257" cy="369332"/>
          </a:xfrm>
          <a:prstGeom prst="rect">
            <a:avLst/>
          </a:prstGeom>
          <a:noFill/>
        </p:spPr>
        <p:txBody>
          <a:bodyPr wrap="square">
            <a:spAutoFit/>
          </a:bodyPr>
          <a:lstStyle/>
          <a:p>
            <a:r>
              <a:rPr lang="en-GB" dirty="0"/>
              <a:t>point of curves crossing</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197203" y="6192818"/>
            <a:ext cx="10426045" cy="365125"/>
          </a:xfrm>
        </p:spPr>
        <p:txBody>
          <a:bodyPr>
            <a:noAutofit/>
          </a:bodyPr>
          <a:lstStyle/>
          <a:p>
            <a:r>
              <a:rPr lang="en-GB" dirty="0"/>
              <a:t>Abbreviations: bev, bevacizumab; EAG, External Assessment Group; KM, Kaplan-Meier; LOH, loss of heterozygosity; ola, </a:t>
            </a:r>
            <a:r>
              <a:rPr lang="en-GB" dirty="0" err="1"/>
              <a:t>olaparib</a:t>
            </a:r>
            <a:r>
              <a:rPr lang="en-GB" dirty="0"/>
              <a:t>; OS, overall survival; non-</a:t>
            </a:r>
            <a:r>
              <a:rPr lang="en-GB" dirty="0" err="1"/>
              <a:t>tBRCA</a:t>
            </a:r>
            <a:r>
              <a:rPr lang="en-GB" dirty="0"/>
              <a:t>, tumour without </a:t>
            </a:r>
            <a:r>
              <a:rPr lang="en-GB" dirty="0" err="1"/>
              <a:t>BReast</a:t>
            </a:r>
            <a:r>
              <a:rPr lang="en-GB" dirty="0"/>
              <a:t> Cancer gene mutation; PFS, progression-free survival; PFS2, progression-free survival 2</a:t>
            </a:r>
          </a:p>
        </p:txBody>
      </p:sp>
      <p:sp>
        <p:nvSpPr>
          <p:cNvPr id="13" name="TextBox 12">
            <a:extLst>
              <a:ext uri="{FF2B5EF4-FFF2-40B4-BE49-F238E27FC236}">
                <a16:creationId xmlns:a16="http://schemas.microsoft.com/office/drawing/2014/main" id="{3F814D08-A6AD-5DA0-DE71-E32E926BB81E}"/>
              </a:ext>
            </a:extLst>
          </p:cNvPr>
          <p:cNvSpPr txBox="1"/>
          <p:nvPr/>
        </p:nvSpPr>
        <p:spPr>
          <a:xfrm>
            <a:off x="7720553" y="-20494"/>
            <a:ext cx="4662863" cy="369332"/>
          </a:xfrm>
          <a:prstGeom prst="rect">
            <a:avLst/>
          </a:prstGeom>
          <a:noFill/>
        </p:spPr>
        <p:txBody>
          <a:bodyPr wrap="square" rtlCol="0">
            <a:spAutoFit/>
          </a:bodyPr>
          <a:lstStyle/>
          <a:p>
            <a:r>
              <a:rPr lang="en-GB" dirty="0"/>
              <a:t>Back to </a:t>
            </a:r>
            <a:r>
              <a:rPr lang="en-GB" dirty="0">
                <a:hlinkClick r:id="rId3" action="ppaction://hlinksldjump"/>
              </a:rPr>
              <a:t>long-term survivorship</a:t>
            </a:r>
            <a:r>
              <a:rPr lang="en-GB" dirty="0"/>
              <a:t> slide</a:t>
            </a:r>
          </a:p>
        </p:txBody>
      </p:sp>
      <p:sp>
        <p:nvSpPr>
          <p:cNvPr id="11" name="Rectangle 10">
            <a:extLst>
              <a:ext uri="{FF2B5EF4-FFF2-40B4-BE49-F238E27FC236}">
                <a16:creationId xmlns:a16="http://schemas.microsoft.com/office/drawing/2014/main" id="{4D7E1A1E-890B-4128-26BE-A4CAD4A3976E}"/>
              </a:ext>
            </a:extLst>
          </p:cNvPr>
          <p:cNvSpPr/>
          <p:nvPr/>
        </p:nvSpPr>
        <p:spPr>
          <a:xfrm>
            <a:off x="156266" y="184463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13FA3D8-CC09-279E-F649-7896472677B5}"/>
              </a:ext>
            </a:extLst>
          </p:cNvPr>
          <p:cNvSpPr/>
          <p:nvPr/>
        </p:nvSpPr>
        <p:spPr>
          <a:xfrm>
            <a:off x="6299192" y="1842023"/>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398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noAutofit/>
          </a:bodyPr>
          <a:lstStyle/>
          <a:p>
            <a:r>
              <a:rPr lang="en-GB" sz="2900" dirty="0"/>
              <a:t>PFS, PFS2 and OS curves for bevacizumab: non-</a:t>
            </a:r>
            <a:r>
              <a:rPr lang="en-GB" sz="2900" dirty="0" err="1"/>
              <a:t>tBRCA</a:t>
            </a:r>
            <a:r>
              <a:rPr lang="en-GB" sz="2900" dirty="0"/>
              <a:t>/</a:t>
            </a:r>
            <a:r>
              <a:rPr lang="en-GB" sz="2900" dirty="0" err="1"/>
              <a:t>LOH</a:t>
            </a:r>
            <a:r>
              <a:rPr lang="en-GB" sz="2900" baseline="30000" dirty="0" err="1"/>
              <a:t>low</a:t>
            </a:r>
            <a:endParaRPr lang="en-GB" sz="2900" dirty="0"/>
          </a:p>
        </p:txBody>
      </p:sp>
      <p:sp>
        <p:nvSpPr>
          <p:cNvPr id="15" name="Rectangle 14" descr="Marker showing slides are confidential ">
            <a:extLst>
              <a:ext uri="{FF2B5EF4-FFF2-40B4-BE49-F238E27FC236}">
                <a16:creationId xmlns:a16="http://schemas.microsoft.com/office/drawing/2014/main" id="{DB0D71AD-3A27-4EA1-8512-B4D39CEC5BC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Box 6">
            <a:extLst>
              <a:ext uri="{FF2B5EF4-FFF2-40B4-BE49-F238E27FC236}">
                <a16:creationId xmlns:a16="http://schemas.microsoft.com/office/drawing/2014/main" id="{53ED8EA4-EB62-F821-E7D8-AB73DB3FF777}"/>
              </a:ext>
            </a:extLst>
          </p:cNvPr>
          <p:cNvSpPr txBox="1"/>
          <p:nvPr/>
        </p:nvSpPr>
        <p:spPr>
          <a:xfrm>
            <a:off x="143380" y="1516489"/>
            <a:ext cx="3316257" cy="369332"/>
          </a:xfrm>
          <a:prstGeom prst="rect">
            <a:avLst/>
          </a:prstGeom>
          <a:noFill/>
        </p:spPr>
        <p:txBody>
          <a:bodyPr wrap="square">
            <a:spAutoFit/>
          </a:bodyPr>
          <a:lstStyle/>
          <a:p>
            <a:r>
              <a:rPr lang="en-GB" dirty="0"/>
              <a:t>Company base case curves </a:t>
            </a:r>
          </a:p>
        </p:txBody>
      </p:sp>
      <p:sp>
        <p:nvSpPr>
          <p:cNvPr id="14" name="TextBox 13">
            <a:extLst>
              <a:ext uri="{FF2B5EF4-FFF2-40B4-BE49-F238E27FC236}">
                <a16:creationId xmlns:a16="http://schemas.microsoft.com/office/drawing/2014/main" id="{ECBE1733-C951-FE28-AE3C-84FA99CD72D0}"/>
              </a:ext>
            </a:extLst>
          </p:cNvPr>
          <p:cNvSpPr txBox="1"/>
          <p:nvPr/>
        </p:nvSpPr>
        <p:spPr>
          <a:xfrm>
            <a:off x="6415088" y="1516489"/>
            <a:ext cx="3721230" cy="369332"/>
          </a:xfrm>
          <a:prstGeom prst="rect">
            <a:avLst/>
          </a:prstGeom>
          <a:noFill/>
        </p:spPr>
        <p:txBody>
          <a:bodyPr wrap="square">
            <a:spAutoFit/>
          </a:bodyPr>
          <a:lstStyle/>
          <a:p>
            <a:r>
              <a:rPr lang="en-GB" dirty="0"/>
              <a:t>EAG preferred curves</a:t>
            </a:r>
          </a:p>
        </p:txBody>
      </p:sp>
      <p:sp>
        <p:nvSpPr>
          <p:cNvPr id="4" name="Oval 3">
            <a:extLst>
              <a:ext uri="{FF2B5EF4-FFF2-40B4-BE49-F238E27FC236}">
                <a16:creationId xmlns:a16="http://schemas.microsoft.com/office/drawing/2014/main" id="{10DB7C7D-FCE6-F97B-D613-7C07DF239261}"/>
              </a:ext>
              <a:ext uri="{C183D7F6-B498-43B3-948B-1728B52AA6E4}">
                <adec:decorative xmlns:adec="http://schemas.microsoft.com/office/drawing/2017/decorative" val="1"/>
              </a:ext>
            </a:extLst>
          </p:cNvPr>
          <p:cNvSpPr/>
          <p:nvPr/>
        </p:nvSpPr>
        <p:spPr>
          <a:xfrm>
            <a:off x="557681" y="5915315"/>
            <a:ext cx="281531" cy="2663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7C443D8-D4DE-1447-8C0B-122B26D16784}"/>
              </a:ext>
            </a:extLst>
          </p:cNvPr>
          <p:cNvSpPr txBox="1"/>
          <p:nvPr/>
        </p:nvSpPr>
        <p:spPr>
          <a:xfrm>
            <a:off x="839212" y="5851060"/>
            <a:ext cx="3316257" cy="369332"/>
          </a:xfrm>
          <a:prstGeom prst="rect">
            <a:avLst/>
          </a:prstGeom>
          <a:noFill/>
        </p:spPr>
        <p:txBody>
          <a:bodyPr wrap="square">
            <a:spAutoFit/>
          </a:bodyPr>
          <a:lstStyle/>
          <a:p>
            <a:r>
              <a:rPr lang="en-GB" dirty="0"/>
              <a:t>point of curves crossing</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197203" y="6202245"/>
            <a:ext cx="10426045" cy="365125"/>
          </a:xfrm>
        </p:spPr>
        <p:txBody>
          <a:bodyPr>
            <a:noAutofit/>
          </a:bodyPr>
          <a:lstStyle/>
          <a:p>
            <a:r>
              <a:rPr lang="en-GB" dirty="0"/>
              <a:t>Abbreviations: bev, bevacizumab; EAG, External Assessment Group; KM, Kaplan-Meier; LOH, loss of heterozygosity; ola, </a:t>
            </a:r>
            <a:r>
              <a:rPr lang="en-GB" dirty="0" err="1"/>
              <a:t>olaparib</a:t>
            </a:r>
            <a:r>
              <a:rPr lang="en-GB" dirty="0"/>
              <a:t>; OS, overall survival; non-</a:t>
            </a:r>
            <a:r>
              <a:rPr lang="en-GB" dirty="0" err="1"/>
              <a:t>tBRCA</a:t>
            </a:r>
            <a:r>
              <a:rPr lang="en-GB" dirty="0"/>
              <a:t>, tumour without </a:t>
            </a:r>
            <a:r>
              <a:rPr lang="en-GB" dirty="0" err="1"/>
              <a:t>BReast</a:t>
            </a:r>
            <a:r>
              <a:rPr lang="en-GB" dirty="0"/>
              <a:t> Cancer gene mutation; PFS, progression-free survival; PFS2, progression-free survival 2</a:t>
            </a:r>
          </a:p>
        </p:txBody>
      </p:sp>
      <p:sp>
        <p:nvSpPr>
          <p:cNvPr id="17" name="TextBox 16">
            <a:extLst>
              <a:ext uri="{FF2B5EF4-FFF2-40B4-BE49-F238E27FC236}">
                <a16:creationId xmlns:a16="http://schemas.microsoft.com/office/drawing/2014/main" id="{1B370105-4DDE-C1AC-F623-EE771174A7A3}"/>
              </a:ext>
            </a:extLst>
          </p:cNvPr>
          <p:cNvSpPr txBox="1"/>
          <p:nvPr/>
        </p:nvSpPr>
        <p:spPr>
          <a:xfrm>
            <a:off x="7720553" y="-20494"/>
            <a:ext cx="4662863" cy="369332"/>
          </a:xfrm>
          <a:prstGeom prst="rect">
            <a:avLst/>
          </a:prstGeom>
          <a:noFill/>
        </p:spPr>
        <p:txBody>
          <a:bodyPr wrap="square" rtlCol="0">
            <a:spAutoFit/>
          </a:bodyPr>
          <a:lstStyle/>
          <a:p>
            <a:r>
              <a:rPr lang="en-GB" dirty="0"/>
              <a:t>Back to </a:t>
            </a:r>
            <a:r>
              <a:rPr lang="en-GB" dirty="0">
                <a:hlinkClick r:id="rId3" action="ppaction://hlinksldjump"/>
              </a:rPr>
              <a:t>long-term survivorship</a:t>
            </a:r>
            <a:r>
              <a:rPr lang="en-GB" dirty="0"/>
              <a:t> slide</a:t>
            </a:r>
          </a:p>
        </p:txBody>
      </p:sp>
      <p:sp>
        <p:nvSpPr>
          <p:cNvPr id="8" name="Rectangle 7">
            <a:extLst>
              <a:ext uri="{FF2B5EF4-FFF2-40B4-BE49-F238E27FC236}">
                <a16:creationId xmlns:a16="http://schemas.microsoft.com/office/drawing/2014/main" id="{3405BE07-93AB-8530-583E-FB7349238F8B}"/>
              </a:ext>
            </a:extLst>
          </p:cNvPr>
          <p:cNvSpPr/>
          <p:nvPr/>
        </p:nvSpPr>
        <p:spPr>
          <a:xfrm>
            <a:off x="143380" y="1841108"/>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018599-9F55-D2D7-EA12-A13F2864EDA8}"/>
              </a:ext>
            </a:extLst>
          </p:cNvPr>
          <p:cNvSpPr/>
          <p:nvPr/>
        </p:nvSpPr>
        <p:spPr>
          <a:xfrm>
            <a:off x="6312078" y="1841107"/>
            <a:ext cx="5736542" cy="38343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403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dirty="0"/>
              <a:t>Clinical perspectives</a:t>
            </a:r>
            <a:br>
              <a:rPr lang="en-GB" dirty="0"/>
            </a:br>
            <a:endParaRPr lang="en-GB" dirty="0"/>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p:txBody>
          <a:bodyPr/>
          <a:lstStyle/>
          <a:p>
            <a:r>
              <a:rPr lang="en-GB" dirty="0"/>
              <a:t>Clinical expert statement</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4" y="1218687"/>
            <a:ext cx="11250786" cy="4167728"/>
          </a:xfrm>
        </p:spPr>
        <p:txBody>
          <a:bodyPr/>
          <a:lstStyle/>
          <a:p>
            <a:r>
              <a:rPr lang="en-GB" b="1" dirty="0"/>
              <a:t>Aim of treatment</a:t>
            </a:r>
          </a:p>
          <a:p>
            <a:pPr marL="342900" indent="-342900">
              <a:buFont typeface="Arial" panose="020B0604020202020204" pitchFamily="34" charset="0"/>
              <a:buChar char="•"/>
            </a:pPr>
            <a:r>
              <a:rPr lang="en-GB" dirty="0"/>
              <a:t>Main aim is to keep people in remission for as long as possible</a:t>
            </a:r>
          </a:p>
          <a:p>
            <a:pPr marL="342900" indent="-342900">
              <a:buFont typeface="Arial" panose="020B0604020202020204" pitchFamily="34" charset="0"/>
              <a:buChar char="•"/>
            </a:pPr>
            <a:r>
              <a:rPr lang="en-GB" dirty="0"/>
              <a:t>Improvement in PFS by several months is a clinically significant treatment response</a:t>
            </a:r>
          </a:p>
          <a:p>
            <a:r>
              <a:rPr lang="en-GB" b="1" dirty="0"/>
              <a:t>Current treatment options</a:t>
            </a:r>
            <a:endParaRPr lang="en-GB" dirty="0"/>
          </a:p>
          <a:p>
            <a:pPr marL="342900" indent="-342900">
              <a:buFont typeface="Arial" panose="020B0604020202020204" pitchFamily="34" charset="0"/>
              <a:buChar char="•"/>
            </a:pPr>
            <a:r>
              <a:rPr lang="en-GB" dirty="0"/>
              <a:t>Some patients struggle with the side effects of treatment. Access to another option in this setting, as long as it has similar efficacy, would be beneficial</a:t>
            </a:r>
          </a:p>
          <a:p>
            <a:r>
              <a:rPr lang="en-GB" b="1" dirty="0"/>
              <a:t>Treatment with rucaparib</a:t>
            </a:r>
          </a:p>
          <a:p>
            <a:pPr marL="342900" indent="-342900">
              <a:buFont typeface="Arial" panose="020B0604020202020204" pitchFamily="34" charset="0"/>
              <a:buChar char="•"/>
            </a:pPr>
            <a:r>
              <a:rPr lang="en-GB" dirty="0"/>
              <a:t>A big difference in clinically meaningful benefits is not expected between the current standard of care and rucaparib; addition of rucaparib will allow clinicians and patients more choice if one of the drugs is not tolerated or several dose reductions are required </a:t>
            </a:r>
          </a:p>
          <a:p>
            <a:pPr marL="342900" indent="-342900">
              <a:buFont typeface="Arial" panose="020B0604020202020204" pitchFamily="34" charset="0"/>
              <a:buChar char="•"/>
            </a:pPr>
            <a:r>
              <a:rPr lang="en-GB" dirty="0"/>
              <a:t>There is scope to reduce the dose in smaller steps than niraparib and this may improve the tolerability of the drug. Rucaparib also does not require weekly blood tests for the first 1-2 months whereas this is required for treatment with niraparib. But people may prefer the once daily dose of niraparib.</a:t>
            </a:r>
          </a:p>
        </p:txBody>
      </p:sp>
      <p:sp>
        <p:nvSpPr>
          <p:cNvPr id="7" name="Text Placeholder 6">
            <a:extLst>
              <a:ext uri="{FF2B5EF4-FFF2-40B4-BE49-F238E27FC236}">
                <a16:creationId xmlns:a16="http://schemas.microsoft.com/office/drawing/2014/main" id="{59C22959-A087-A208-9CE5-7A3221693AE2}"/>
              </a:ext>
            </a:extLst>
          </p:cNvPr>
          <p:cNvSpPr>
            <a:spLocks noGrp="1"/>
          </p:cNvSpPr>
          <p:nvPr>
            <p:ph type="body" sz="quarter" idx="13"/>
          </p:nvPr>
        </p:nvSpPr>
        <p:spPr>
          <a:xfrm>
            <a:off x="1871663" y="6448442"/>
            <a:ext cx="9086850" cy="365125"/>
          </a:xfrm>
        </p:spPr>
        <p:txBody>
          <a:bodyPr/>
          <a:lstStyle/>
          <a:p>
            <a:r>
              <a:rPr lang="en-GB" dirty="0"/>
              <a:t>Abbreviations: PFS, progression free survival </a:t>
            </a:r>
          </a:p>
        </p:txBody>
      </p:sp>
    </p:spTree>
    <p:extLst>
      <p:ext uri="{BB962C8B-B14F-4D97-AF65-F5344CB8AC3E}">
        <p14:creationId xmlns:p14="http://schemas.microsoft.com/office/powerpoint/2010/main" val="253190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demonstrates the average mortality hazards using 50-week windows for rucaparib and olaparib + bevacizumab. The average hazard plot presents the window of data availability for rucaparib and correspond to the hazard in the fits used for extrapolation. ">
            <a:extLst>
              <a:ext uri="{FF2B5EF4-FFF2-40B4-BE49-F238E27FC236}">
                <a16:creationId xmlns:a16="http://schemas.microsoft.com/office/drawing/2014/main" id="{A2A2088A-7770-7389-2B63-EEA660A55641}"/>
              </a:ext>
            </a:extLst>
          </p:cNvPr>
          <p:cNvPicPr>
            <a:picLocks noChangeAspect="1"/>
          </p:cNvPicPr>
          <p:nvPr/>
        </p:nvPicPr>
        <p:blipFill>
          <a:blip r:embed="rId3"/>
          <a:stretch>
            <a:fillRect/>
          </a:stretch>
        </p:blipFill>
        <p:spPr>
          <a:xfrm>
            <a:off x="5848676" y="1125868"/>
            <a:ext cx="6061404" cy="2491629"/>
          </a:xfrm>
          <a:prstGeom prst="rect">
            <a:avLst/>
          </a:prstGeom>
        </p:spPr>
      </p:pic>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noAutofit/>
          </a:bodyPr>
          <a:lstStyle/>
          <a:p>
            <a:r>
              <a:rPr lang="en-GB" sz="2900" dirty="0"/>
              <a:t>OS hazards: non-</a:t>
            </a:r>
            <a:r>
              <a:rPr lang="en-GB" sz="2900" dirty="0" err="1"/>
              <a:t>tBRCA</a:t>
            </a:r>
            <a:r>
              <a:rPr lang="en-GB" sz="2900" dirty="0"/>
              <a:t>/</a:t>
            </a:r>
            <a:r>
              <a:rPr lang="en-GB" sz="2900" dirty="0" err="1"/>
              <a:t>LOH</a:t>
            </a:r>
            <a:r>
              <a:rPr lang="en-GB" sz="2900" baseline="30000" dirty="0" err="1"/>
              <a:t>high</a:t>
            </a:r>
            <a:endParaRPr lang="en-GB" sz="2900" dirty="0"/>
          </a:p>
        </p:txBody>
      </p:sp>
      <p:sp>
        <p:nvSpPr>
          <p:cNvPr id="15" name="Rectangle 14" descr="Marker showing slides are confidential ">
            <a:extLst>
              <a:ext uri="{FF2B5EF4-FFF2-40B4-BE49-F238E27FC236}">
                <a16:creationId xmlns:a16="http://schemas.microsoft.com/office/drawing/2014/main" id="{DB0D71AD-3A27-4EA1-8512-B4D39CEC5BC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Box 6">
            <a:extLst>
              <a:ext uri="{FF2B5EF4-FFF2-40B4-BE49-F238E27FC236}">
                <a16:creationId xmlns:a16="http://schemas.microsoft.com/office/drawing/2014/main" id="{53ED8EA4-EB62-F821-E7D8-AB73DB3FF777}"/>
              </a:ext>
            </a:extLst>
          </p:cNvPr>
          <p:cNvSpPr txBox="1"/>
          <p:nvPr/>
        </p:nvSpPr>
        <p:spPr>
          <a:xfrm>
            <a:off x="7389" y="1193005"/>
            <a:ext cx="4992107" cy="369332"/>
          </a:xfrm>
          <a:prstGeom prst="rect">
            <a:avLst/>
          </a:prstGeom>
          <a:noFill/>
        </p:spPr>
        <p:txBody>
          <a:bodyPr wrap="square">
            <a:spAutoFit/>
          </a:bodyPr>
          <a:lstStyle/>
          <a:p>
            <a:r>
              <a:rPr lang="en-GB" sz="1800" dirty="0"/>
              <a:t>OS monthly hazards - c</a:t>
            </a:r>
            <a:r>
              <a:rPr lang="en-GB" dirty="0"/>
              <a:t>ompany base case</a:t>
            </a:r>
          </a:p>
        </p:txBody>
      </p:sp>
      <p:sp>
        <p:nvSpPr>
          <p:cNvPr id="4" name="TextBox 3">
            <a:extLst>
              <a:ext uri="{FF2B5EF4-FFF2-40B4-BE49-F238E27FC236}">
                <a16:creationId xmlns:a16="http://schemas.microsoft.com/office/drawing/2014/main" id="{72A0E4B4-9DC7-67E7-187A-E88734F30578}"/>
              </a:ext>
            </a:extLst>
          </p:cNvPr>
          <p:cNvSpPr txBox="1"/>
          <p:nvPr/>
        </p:nvSpPr>
        <p:spPr>
          <a:xfrm>
            <a:off x="5855005" y="724663"/>
            <a:ext cx="6292920" cy="646331"/>
          </a:xfrm>
          <a:prstGeom prst="rect">
            <a:avLst/>
          </a:prstGeom>
          <a:noFill/>
        </p:spPr>
        <p:txBody>
          <a:bodyPr wrap="square">
            <a:spAutoFit/>
          </a:bodyPr>
          <a:lstStyle/>
          <a:p>
            <a:r>
              <a:rPr lang="en-GB" dirty="0"/>
              <a:t>Average mortality hazards for rucaparib versus </a:t>
            </a:r>
            <a:r>
              <a:rPr lang="en-GB" dirty="0" err="1"/>
              <a:t>olaparib</a:t>
            </a:r>
            <a:r>
              <a:rPr lang="en-GB" dirty="0"/>
              <a:t> + bevacizumab using 50-week windows</a:t>
            </a:r>
          </a:p>
        </p:txBody>
      </p:sp>
      <p:sp>
        <p:nvSpPr>
          <p:cNvPr id="10" name="TextBox 9">
            <a:extLst>
              <a:ext uri="{FF2B5EF4-FFF2-40B4-BE49-F238E27FC236}">
                <a16:creationId xmlns:a16="http://schemas.microsoft.com/office/drawing/2014/main" id="{61D3D962-73FD-F11A-B4D8-6F4AFFCCF193}"/>
              </a:ext>
            </a:extLst>
          </p:cNvPr>
          <p:cNvSpPr txBox="1"/>
          <p:nvPr/>
        </p:nvSpPr>
        <p:spPr>
          <a:xfrm>
            <a:off x="5848676" y="3720237"/>
            <a:ext cx="6242626" cy="2554545"/>
          </a:xfrm>
          <a:prstGeom prst="rect">
            <a:avLst/>
          </a:prstGeom>
          <a:noFill/>
          <a:ln w="28575">
            <a:solidFill>
              <a:schemeClr val="tx1"/>
            </a:solidFill>
          </a:ln>
        </p:spPr>
        <p:txBody>
          <a:bodyPr wrap="square">
            <a:spAutoFit/>
          </a:bodyPr>
          <a:lstStyle/>
          <a:p>
            <a:pPr marL="285750" indent="-285750">
              <a:buFont typeface="Arial" panose="020B0604020202020204" pitchFamily="34" charset="0"/>
              <a:buChar char="•"/>
            </a:pPr>
            <a:r>
              <a:rPr lang="en-GB" sz="1600" dirty="0"/>
              <a:t>Company: </a:t>
            </a:r>
            <a:r>
              <a:rPr lang="en-GB" sz="1600" dirty="0">
                <a:latin typeface="Arial" panose="020B0604020202020204" pitchFamily="34" charset="0"/>
              </a:rPr>
              <a:t>b</a:t>
            </a:r>
            <a:r>
              <a:rPr lang="en-GB" sz="1600" dirty="0">
                <a:solidFill>
                  <a:schemeClr val="tx1"/>
                </a:solidFill>
                <a:latin typeface="Arial" panose="020B0604020202020204" pitchFamily="34" charset="0"/>
              </a:rPr>
              <a:t>eyond </a:t>
            </a:r>
            <a:r>
              <a:rPr lang="en-GB" sz="1600" dirty="0">
                <a:latin typeface="Arial" panose="020B0604020202020204" pitchFamily="34" charset="0"/>
              </a:rPr>
              <a:t>w</a:t>
            </a:r>
            <a:r>
              <a:rPr lang="en-GB" sz="1600" dirty="0">
                <a:solidFill>
                  <a:schemeClr val="tx1"/>
                </a:solidFill>
                <a:latin typeface="Arial" panose="020B0604020202020204" pitchFamily="34" charset="0"/>
              </a:rPr>
              <a:t>eek 100, the mortality hazard for rucaparib falls below </a:t>
            </a:r>
            <a:r>
              <a:rPr lang="en-GB" sz="1600" dirty="0" err="1">
                <a:solidFill>
                  <a:schemeClr val="tx1"/>
                </a:solidFill>
                <a:latin typeface="Arial" panose="020B0604020202020204" pitchFamily="34" charset="0"/>
              </a:rPr>
              <a:t>olaparib</a:t>
            </a:r>
            <a:r>
              <a:rPr lang="en-GB" sz="1600" dirty="0">
                <a:solidFill>
                  <a:schemeClr val="tx1"/>
                </a:solidFill>
                <a:latin typeface="Arial" panose="020B0604020202020204" pitchFamily="34" charset="0"/>
              </a:rPr>
              <a:t> + bevacizumab</a:t>
            </a:r>
            <a:endParaRPr lang="en-GB" sz="1600" dirty="0"/>
          </a:p>
          <a:p>
            <a:pPr marL="285750" indent="-285750">
              <a:buFont typeface="Arial" panose="020B0604020202020204" pitchFamily="34" charset="0"/>
              <a:buChar char="•"/>
            </a:pPr>
            <a:r>
              <a:rPr lang="en-GB" sz="1600" dirty="0"/>
              <a:t>EAG: only the mortality hazard intervals prior to 198 weeks are informative; these show a trend towards equal hazards</a:t>
            </a:r>
          </a:p>
          <a:p>
            <a:pPr marL="742950" lvl="1" indent="-285750">
              <a:buFont typeface="Arial" panose="020B0604020202020204" pitchFamily="34" charset="0"/>
              <a:buChar char="•"/>
            </a:pPr>
            <a:r>
              <a:rPr lang="en-GB" sz="1600" dirty="0"/>
              <a:t>No statistical and little numerical basis to conclude differences in hazards from 98 to 148 weeks</a:t>
            </a:r>
          </a:p>
          <a:p>
            <a:pPr marL="742950" lvl="1" indent="-285750">
              <a:buFont typeface="Arial" panose="020B0604020202020204" pitchFamily="34" charset="0"/>
              <a:buChar char="•"/>
            </a:pPr>
            <a:r>
              <a:rPr lang="en-GB" sz="1600" dirty="0"/>
              <a:t>Very few events and substantial right censoring from 148 to 198 weeks makes hazard calculation unreliable</a:t>
            </a:r>
          </a:p>
          <a:p>
            <a:pPr marL="742950" lvl="1" indent="-285750">
              <a:buFont typeface="Arial" panose="020B0604020202020204" pitchFamily="34" charset="0"/>
              <a:buChar char="•"/>
            </a:pPr>
            <a:r>
              <a:rPr lang="en-GB" sz="1600" dirty="0"/>
              <a:t>No events between 198 weeks and trial data cut off that could be used to estimate a hazard</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197203" y="6407726"/>
            <a:ext cx="10426045" cy="365125"/>
          </a:xfrm>
        </p:spPr>
        <p:txBody>
          <a:bodyPr>
            <a:noAutofit/>
          </a:bodyPr>
          <a:lstStyle/>
          <a:p>
            <a:r>
              <a:rPr lang="en-GB" dirty="0"/>
              <a:t>Abbreviations: bev, bevacizumab; LOH, loss of heterozygosity; ola, </a:t>
            </a:r>
            <a:r>
              <a:rPr lang="en-GB" dirty="0" err="1"/>
              <a:t>olaparib</a:t>
            </a:r>
            <a:r>
              <a:rPr lang="en-GB" dirty="0"/>
              <a:t>; OS, overall survival; non-</a:t>
            </a:r>
            <a:r>
              <a:rPr lang="en-GB" dirty="0" err="1"/>
              <a:t>tBRCA</a:t>
            </a:r>
            <a:r>
              <a:rPr lang="en-GB" dirty="0"/>
              <a:t>, tumour without </a:t>
            </a:r>
            <a:r>
              <a:rPr lang="en-GB" dirty="0" err="1"/>
              <a:t>BReast</a:t>
            </a:r>
            <a:r>
              <a:rPr lang="en-GB" dirty="0"/>
              <a:t> Cancer gene mutation; PFS, progression-free survival</a:t>
            </a:r>
          </a:p>
        </p:txBody>
      </p:sp>
      <p:sp>
        <p:nvSpPr>
          <p:cNvPr id="17" name="TextBox 16">
            <a:extLst>
              <a:ext uri="{FF2B5EF4-FFF2-40B4-BE49-F238E27FC236}">
                <a16:creationId xmlns:a16="http://schemas.microsoft.com/office/drawing/2014/main" id="{1B370105-4DDE-C1AC-F623-EE771174A7A3}"/>
              </a:ext>
            </a:extLst>
          </p:cNvPr>
          <p:cNvSpPr txBox="1"/>
          <p:nvPr/>
        </p:nvSpPr>
        <p:spPr>
          <a:xfrm>
            <a:off x="7006976" y="-13901"/>
            <a:ext cx="5295060" cy="646331"/>
          </a:xfrm>
          <a:prstGeom prst="rect">
            <a:avLst/>
          </a:prstGeom>
          <a:noFill/>
        </p:spPr>
        <p:txBody>
          <a:bodyPr wrap="square" rtlCol="0">
            <a:spAutoFit/>
          </a:bodyPr>
          <a:lstStyle/>
          <a:p>
            <a:r>
              <a:rPr lang="en-GB" dirty="0"/>
              <a:t>Back to slide on </a:t>
            </a:r>
            <a:r>
              <a:rPr lang="en-GB" dirty="0">
                <a:hlinkClick r:id="rId4" action="ppaction://hlinksldjump"/>
              </a:rPr>
              <a:t>relationship between PFS, PFS2 and OS </a:t>
            </a:r>
            <a:r>
              <a:rPr lang="en-GB" dirty="0"/>
              <a:t>or </a:t>
            </a:r>
            <a:r>
              <a:rPr lang="en-GB" dirty="0">
                <a:hlinkClick r:id="rId5" action="ppaction://hlinksldjump"/>
              </a:rPr>
              <a:t>mortality hazards</a:t>
            </a:r>
            <a:endParaRPr lang="en-GB" dirty="0"/>
          </a:p>
        </p:txBody>
      </p:sp>
      <p:cxnSp>
        <p:nvCxnSpPr>
          <p:cNvPr id="12" name="Straight Arrow Connector 11">
            <a:extLst>
              <a:ext uri="{FF2B5EF4-FFF2-40B4-BE49-F238E27FC236}">
                <a16:creationId xmlns:a16="http://schemas.microsoft.com/office/drawing/2014/main" id="{9889A4BE-7CCE-9ED4-0FC0-CEAB8A200654}"/>
              </a:ext>
              <a:ext uri="{C183D7F6-B498-43B3-948B-1728B52AA6E4}">
                <adec:decorative xmlns:adec="http://schemas.microsoft.com/office/drawing/2017/decorative" val="1"/>
              </a:ext>
            </a:extLst>
          </p:cNvPr>
          <p:cNvCxnSpPr>
            <a:cxnSpLocks/>
          </p:cNvCxnSpPr>
          <p:nvPr/>
        </p:nvCxnSpPr>
        <p:spPr>
          <a:xfrm>
            <a:off x="7572057" y="3278448"/>
            <a:ext cx="0" cy="4520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B3A0C5FB-512C-9821-565E-F6AA788FB675}"/>
              </a:ext>
            </a:extLst>
          </p:cNvPr>
          <p:cNvSpPr/>
          <p:nvPr/>
        </p:nvSpPr>
        <p:spPr>
          <a:xfrm>
            <a:off x="100698" y="1511820"/>
            <a:ext cx="5663997" cy="345774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930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dirty="0"/>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p:txBody>
          <a:bodyPr/>
          <a:lstStyle/>
          <a:p>
            <a:r>
              <a:rPr lang="en-GB" dirty="0">
                <a:latin typeface="+mn-lt"/>
              </a:rPr>
              <a:t>Stakeholders raised equality considerations:</a:t>
            </a:r>
          </a:p>
          <a:p>
            <a:pPr marL="285750" indent="-285750">
              <a:buFont typeface="Arial" panose="020B0604020202020204" pitchFamily="34" charset="0"/>
              <a:buChar char="•"/>
            </a:pPr>
            <a:r>
              <a:rPr lang="en-GB" dirty="0">
                <a:latin typeface="+mn-lt"/>
              </a:rPr>
              <a:t>Some people with ovarian cancer can struggle to access treatments if they do not fully understand the treatment options and choices. This may include people with learning disabilities, people who have English as a second language or who have low levels of literacy.</a:t>
            </a:r>
          </a:p>
          <a:p>
            <a:pPr marL="285750" indent="-285750">
              <a:buFont typeface="Arial" panose="020B0604020202020204" pitchFamily="34" charset="0"/>
              <a:buChar char="•"/>
            </a:pPr>
            <a:r>
              <a:rPr lang="en-GB" dirty="0">
                <a:latin typeface="+mn-lt"/>
              </a:rPr>
              <a:t>In general terms older patients with cancer are frequently disadvantaged and frequently not offered the same intensity treatment. Although there is no evidence that this subgroup is disadvantaged, the median age in the ATHENA-MONO is 61 years old which is younger that patients we would frequently see in clinical practice.</a:t>
            </a:r>
          </a:p>
          <a:p>
            <a:endParaRPr lang="en-GB" sz="1800" dirty="0">
              <a:effectLst/>
              <a:latin typeface="+mn-lt"/>
            </a:endParaRPr>
          </a:p>
          <a:p>
            <a:r>
              <a:rPr lang="en-GB" sz="1800" dirty="0">
                <a:effectLst/>
                <a:latin typeface="+mn-lt"/>
              </a:rPr>
              <a:t>The company and EAG did not raise any equality issues during the appraisal process.</a:t>
            </a:r>
          </a:p>
          <a:p>
            <a:endParaRPr lang="en-GB" dirty="0"/>
          </a:p>
        </p:txBody>
      </p:sp>
      <p:sp>
        <p:nvSpPr>
          <p:cNvPr id="10" name="Text Placeholder 9">
            <a:extLst>
              <a:ext uri="{FF2B5EF4-FFF2-40B4-BE49-F238E27FC236}">
                <a16:creationId xmlns:a16="http://schemas.microsoft.com/office/drawing/2014/main" id="{36707DB3-19E2-40A4-84EC-09318EBE8C0C}"/>
              </a:ext>
            </a:extLst>
          </p:cNvPr>
          <p:cNvSpPr>
            <a:spLocks noGrp="1"/>
          </p:cNvSpPr>
          <p:nvPr>
            <p:ph type="body" sz="quarter" idx="13"/>
          </p:nvPr>
        </p:nvSpPr>
        <p:spPr/>
        <p:txBody>
          <a:bodyPr/>
          <a:lstStyle/>
          <a:p>
            <a:r>
              <a:rPr lang="en-GB" dirty="0"/>
              <a:t>Abbreviations: EAG, External Assessment Group</a:t>
            </a:r>
          </a:p>
        </p:txBody>
      </p:sp>
    </p:spTree>
    <p:extLst>
      <p:ext uri="{BB962C8B-B14F-4D97-AF65-F5344CB8AC3E}">
        <p14:creationId xmlns:p14="http://schemas.microsoft.com/office/powerpoint/2010/main" val="299904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250824"/>
            <a:ext cx="11250785" cy="592817"/>
          </a:xfrm>
        </p:spPr>
        <p:txBody>
          <a:bodyPr/>
          <a:lstStyle/>
          <a:p>
            <a:r>
              <a:rPr lang="en-GB" dirty="0"/>
              <a:t>Treatment pathway</a:t>
            </a:r>
          </a:p>
        </p:txBody>
      </p:sp>
      <p:grpSp>
        <p:nvGrpSpPr>
          <p:cNvPr id="14" name="Group 13" descr="This is the treatment pathway for advanced ovarian cancer. It can be summarised as first receiving primary or interval debulking (before chemotherapy or after neoadjuvant chemotherapy). First-line chemotherapy is then given, consisting of treatment with a platinum-based compound (cisplatin or carboplatin) with or without paclitaxel or with paclitaxel plus bevacizumab. First-line maintenance treatment then involves PARP inhibitors (olaparib with or without bevacizumab or niraparib monotherapy) or bevacizumab monotherapy. After relapse, subsequent chemotherapy is given with or without maintenance treatment with a PARP inhibitor, as necessary.&#10;&#10;There are four first-line maintenance treatment options available to NHS patients, namely: olaparib (TA962), niraparib (TA673), olaparib+bevacizumab (TA946) and bevacizumab monotherapy (CDF list BEV10).">
            <a:extLst>
              <a:ext uri="{FF2B5EF4-FFF2-40B4-BE49-F238E27FC236}">
                <a16:creationId xmlns:a16="http://schemas.microsoft.com/office/drawing/2014/main" id="{04FA23CA-A479-2111-5597-B951BF92DC37}"/>
              </a:ext>
            </a:extLst>
          </p:cNvPr>
          <p:cNvGrpSpPr/>
          <p:nvPr/>
        </p:nvGrpSpPr>
        <p:grpSpPr>
          <a:xfrm>
            <a:off x="279229" y="889498"/>
            <a:ext cx="7376758" cy="4818275"/>
            <a:chOff x="279229" y="889498"/>
            <a:chExt cx="7376758" cy="4818275"/>
          </a:xfrm>
        </p:grpSpPr>
        <p:grpSp>
          <p:nvGrpSpPr>
            <p:cNvPr id="12" name="Group 11">
              <a:extLst>
                <a:ext uri="{FF2B5EF4-FFF2-40B4-BE49-F238E27FC236}">
                  <a16:creationId xmlns:a16="http://schemas.microsoft.com/office/drawing/2014/main" id="{62C6E112-6B27-3B8B-11C1-3CEF41E5B048}"/>
                </a:ext>
              </a:extLst>
            </p:cNvPr>
            <p:cNvGrpSpPr/>
            <p:nvPr/>
          </p:nvGrpSpPr>
          <p:grpSpPr>
            <a:xfrm>
              <a:off x="279229" y="889498"/>
              <a:ext cx="7376758" cy="4818275"/>
              <a:chOff x="279229" y="930594"/>
              <a:chExt cx="7376758" cy="4818275"/>
            </a:xfrm>
          </p:grpSpPr>
          <p:pic>
            <p:nvPicPr>
              <p:cNvPr id="4" name="Picture 3">
                <a:extLst>
                  <a:ext uri="{FF2B5EF4-FFF2-40B4-BE49-F238E27FC236}">
                    <a16:creationId xmlns:a16="http://schemas.microsoft.com/office/drawing/2014/main" id="{2BE93D17-24E5-37F2-FD4C-67F9E1E85B78}"/>
                  </a:ext>
                </a:extLst>
              </p:cNvPr>
              <p:cNvPicPr>
                <a:picLocks noChangeAspect="1"/>
              </p:cNvPicPr>
              <p:nvPr/>
            </p:nvPicPr>
            <p:blipFill>
              <a:blip r:embed="rId3"/>
              <a:stretch>
                <a:fillRect/>
              </a:stretch>
            </p:blipFill>
            <p:spPr>
              <a:xfrm>
                <a:off x="279229" y="946089"/>
                <a:ext cx="5375923" cy="4802780"/>
              </a:xfrm>
              <a:prstGeom prst="rect">
                <a:avLst/>
              </a:prstGeom>
            </p:spPr>
          </p:pic>
          <p:sp>
            <p:nvSpPr>
              <p:cNvPr id="15" name="Rectangle 14">
                <a:extLst>
                  <a:ext uri="{FF2B5EF4-FFF2-40B4-BE49-F238E27FC236}">
                    <a16:creationId xmlns:a16="http://schemas.microsoft.com/office/drawing/2014/main" id="{619738BF-884F-2AA8-783C-4F6F03F62398}"/>
                  </a:ext>
                </a:extLst>
              </p:cNvPr>
              <p:cNvSpPr/>
              <p:nvPr/>
            </p:nvSpPr>
            <p:spPr>
              <a:xfrm>
                <a:off x="3698655" y="940051"/>
                <a:ext cx="1517483" cy="328773"/>
              </a:xfrm>
              <a:prstGeom prst="rect">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Cancer Drugs Fund</a:t>
                </a:r>
              </a:p>
            </p:txBody>
          </p:sp>
          <p:sp>
            <p:nvSpPr>
              <p:cNvPr id="16" name="Rectangle 15">
                <a:extLst>
                  <a:ext uri="{FF2B5EF4-FFF2-40B4-BE49-F238E27FC236}">
                    <a16:creationId xmlns:a16="http://schemas.microsoft.com/office/drawing/2014/main" id="{E02E3FD5-7EC0-A403-7472-7505FE7D1FB7}"/>
                  </a:ext>
                </a:extLst>
              </p:cNvPr>
              <p:cNvSpPr/>
              <p:nvPr/>
            </p:nvSpPr>
            <p:spPr>
              <a:xfrm>
                <a:off x="3698654" y="1311508"/>
                <a:ext cx="1517483" cy="32877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Recommended</a:t>
                </a:r>
              </a:p>
            </p:txBody>
          </p:sp>
          <p:sp>
            <p:nvSpPr>
              <p:cNvPr id="20" name="TextBox 19">
                <a:extLst>
                  <a:ext uri="{FF2B5EF4-FFF2-40B4-BE49-F238E27FC236}">
                    <a16:creationId xmlns:a16="http://schemas.microsoft.com/office/drawing/2014/main" id="{0C13D0E3-F3D4-CBC2-BD10-897EDAAD514B}"/>
                  </a:ext>
                </a:extLst>
              </p:cNvPr>
              <p:cNvSpPr txBox="1"/>
              <p:nvPr/>
            </p:nvSpPr>
            <p:spPr>
              <a:xfrm>
                <a:off x="3121360" y="930594"/>
                <a:ext cx="4534627" cy="276999"/>
              </a:xfrm>
              <a:prstGeom prst="rect">
                <a:avLst/>
              </a:prstGeom>
              <a:noFill/>
            </p:spPr>
            <p:txBody>
              <a:bodyPr wrap="square">
                <a:spAutoFit/>
              </a:bodyPr>
              <a:lstStyle/>
              <a:p>
                <a:r>
                  <a:rPr lang="en-GB" sz="1200" dirty="0"/>
                  <a:t>Key:</a:t>
                </a:r>
              </a:p>
            </p:txBody>
          </p:sp>
        </p:grpSp>
        <p:sp>
          <p:nvSpPr>
            <p:cNvPr id="17" name="Rectangle 16">
              <a:extLst>
                <a:ext uri="{FF2B5EF4-FFF2-40B4-BE49-F238E27FC236}">
                  <a16:creationId xmlns:a16="http://schemas.microsoft.com/office/drawing/2014/main" id="{0521D391-B031-6415-6B17-6F2257A1C821}"/>
                </a:ext>
              </a:extLst>
            </p:cNvPr>
            <p:cNvSpPr/>
            <p:nvPr/>
          </p:nvSpPr>
          <p:spPr>
            <a:xfrm>
              <a:off x="4921320" y="2260894"/>
              <a:ext cx="647273" cy="32877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rPr>
                <a:t>TA962</a:t>
              </a:r>
            </a:p>
          </p:txBody>
        </p:sp>
        <p:sp>
          <p:nvSpPr>
            <p:cNvPr id="3" name="Rectangle 2">
              <a:extLst>
                <a:ext uri="{FF2B5EF4-FFF2-40B4-BE49-F238E27FC236}">
                  <a16:creationId xmlns:a16="http://schemas.microsoft.com/office/drawing/2014/main" id="{5FB48379-8E49-F565-BA4F-33CD3E3353C0}"/>
                </a:ext>
              </a:extLst>
            </p:cNvPr>
            <p:cNvSpPr/>
            <p:nvPr/>
          </p:nvSpPr>
          <p:spPr>
            <a:xfrm>
              <a:off x="3121360" y="1794485"/>
              <a:ext cx="2533792" cy="2058326"/>
            </a:xfrm>
            <a:prstGeom prst="rect">
              <a:avLst/>
            </a:prstGeom>
            <a:no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3ED6F053-10B1-7063-4645-E2C85C7A47F5}"/>
              </a:ext>
            </a:extLst>
          </p:cNvPr>
          <p:cNvSpPr txBox="1"/>
          <p:nvPr/>
        </p:nvSpPr>
        <p:spPr>
          <a:xfrm>
            <a:off x="6052758" y="467950"/>
            <a:ext cx="5947457" cy="2031325"/>
          </a:xfrm>
          <a:prstGeom prst="rect">
            <a:avLst/>
          </a:prstGeom>
          <a:noFill/>
          <a:ln w="19050">
            <a:solidFill>
              <a:schemeClr val="tx1"/>
            </a:solidFill>
          </a:ln>
        </p:spPr>
        <p:txBody>
          <a:bodyPr wrap="square">
            <a:spAutoFit/>
          </a:bodyPr>
          <a:lstStyle/>
          <a:p>
            <a:r>
              <a:rPr lang="en-GB" dirty="0"/>
              <a:t>Clinical advice to the EAG: decisions about which first-line maintenance treatment to use in NHS clinical practice largely depend on:</a:t>
            </a:r>
          </a:p>
          <a:p>
            <a:pPr marL="285750" indent="-285750">
              <a:buFont typeface="Arial" panose="020B0604020202020204" pitchFamily="34" charset="0"/>
              <a:buChar char="•"/>
            </a:pPr>
            <a:r>
              <a:rPr lang="en-GB" dirty="0"/>
              <a:t>a person’s genomic status (by HRD testing), and</a:t>
            </a:r>
          </a:p>
          <a:p>
            <a:pPr marL="285750" indent="-285750">
              <a:buFont typeface="Arial" panose="020B0604020202020204" pitchFamily="34" charset="0"/>
              <a:buChar char="•"/>
            </a:pPr>
            <a:r>
              <a:rPr lang="en-GB" dirty="0"/>
              <a:t>prior treatment with bevacizumab</a:t>
            </a:r>
          </a:p>
          <a:p>
            <a:r>
              <a:rPr lang="en-GB" dirty="0"/>
              <a:t>Clinical expert: rucaparib would be used instead of niraparib or </a:t>
            </a:r>
            <a:r>
              <a:rPr lang="en-GB" dirty="0" err="1"/>
              <a:t>olaparib</a:t>
            </a:r>
            <a:r>
              <a:rPr lang="en-GB" dirty="0"/>
              <a:t> (±bevacizumab)</a:t>
            </a:r>
          </a:p>
        </p:txBody>
      </p:sp>
      <p:sp>
        <p:nvSpPr>
          <p:cNvPr id="6" name="TextBox 5">
            <a:extLst>
              <a:ext uri="{FF2B5EF4-FFF2-40B4-BE49-F238E27FC236}">
                <a16:creationId xmlns:a16="http://schemas.microsoft.com/office/drawing/2014/main" id="{9A774B0A-A286-C249-9263-A73C0904DF28}"/>
              </a:ext>
            </a:extLst>
          </p:cNvPr>
          <p:cNvSpPr txBox="1"/>
          <p:nvPr/>
        </p:nvSpPr>
        <p:spPr>
          <a:xfrm>
            <a:off x="6052756" y="2582913"/>
            <a:ext cx="5947459" cy="2308324"/>
          </a:xfrm>
          <a:prstGeom prst="rect">
            <a:avLst/>
          </a:prstGeom>
          <a:noFill/>
          <a:ln w="19050">
            <a:solidFill>
              <a:schemeClr val="tx1"/>
            </a:solidFill>
          </a:ln>
        </p:spPr>
        <p:txBody>
          <a:bodyPr wrap="square">
            <a:spAutoFit/>
          </a:bodyPr>
          <a:lstStyle/>
          <a:p>
            <a:r>
              <a:rPr lang="en-GB" dirty="0"/>
              <a:t>Company excluded the following comparators:</a:t>
            </a:r>
          </a:p>
          <a:p>
            <a:pPr marL="285750" indent="-285750">
              <a:buFont typeface="Arial" panose="020B0604020202020204" pitchFamily="34" charset="0"/>
              <a:buChar char="•"/>
            </a:pPr>
            <a:r>
              <a:rPr lang="en-GB" dirty="0"/>
              <a:t>olaparib monotherapy as the </a:t>
            </a:r>
            <a:r>
              <a:rPr lang="en-GB" dirty="0" err="1"/>
              <a:t>tBRCA</a:t>
            </a:r>
            <a:r>
              <a:rPr lang="en-GB" dirty="0"/>
              <a:t> mutated population was excluded from company’s submission: EAG agrees not a relevant comparator</a:t>
            </a:r>
          </a:p>
          <a:p>
            <a:pPr marL="285750" indent="-285750">
              <a:buFont typeface="Arial" panose="020B0604020202020204" pitchFamily="34" charset="0"/>
              <a:buChar char="•"/>
            </a:pPr>
            <a:r>
              <a:rPr lang="en-GB" dirty="0"/>
              <a:t>niraparib (as only available in CDF</a:t>
            </a:r>
            <a:r>
              <a:rPr lang="en-GB" dirty="0">
                <a:solidFill>
                  <a:srgbClr val="FF0000"/>
                </a:solidFill>
              </a:rPr>
              <a:t>)</a:t>
            </a:r>
          </a:p>
          <a:p>
            <a:pPr marL="285750" indent="-285750">
              <a:buFont typeface="Arial" panose="020B0604020202020204" pitchFamily="34" charset="0"/>
              <a:buChar char="•"/>
            </a:pPr>
            <a:r>
              <a:rPr lang="en-GB" dirty="0"/>
              <a:t>bevacizumab monotherapy at a dose of 7.5 mg/kg (as in NICE scope), instead modelling a dose of 15 mg/kg – see the </a:t>
            </a:r>
            <a:r>
              <a:rPr lang="en-GB" dirty="0">
                <a:hlinkClick r:id="rId4" action="ppaction://hlinksldjump"/>
              </a:rPr>
              <a:t>bevacizumab dose issue</a:t>
            </a:r>
            <a:endParaRPr lang="en-GB" dirty="0"/>
          </a:p>
        </p:txBody>
      </p:sp>
      <p:cxnSp>
        <p:nvCxnSpPr>
          <p:cNvPr id="8" name="Straight Arrow Connector 7">
            <a:extLst>
              <a:ext uri="{FF2B5EF4-FFF2-40B4-BE49-F238E27FC236}">
                <a16:creationId xmlns:a16="http://schemas.microsoft.com/office/drawing/2014/main" id="{9CC3B538-81E5-C0C1-652A-526103AF00A4}"/>
              </a:ext>
              <a:ext uri="{C183D7F6-B498-43B3-948B-1728B52AA6E4}">
                <adec:decorative xmlns:adec="http://schemas.microsoft.com/office/drawing/2017/decorative" val="1"/>
              </a:ext>
            </a:extLst>
          </p:cNvPr>
          <p:cNvCxnSpPr>
            <a:cxnSpLocks/>
          </p:cNvCxnSpPr>
          <p:nvPr/>
        </p:nvCxnSpPr>
        <p:spPr>
          <a:xfrm>
            <a:off x="5568593" y="2425280"/>
            <a:ext cx="569661" cy="603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20A62E-3AAB-C7A9-18D9-574D965691D6}"/>
              </a:ext>
              <a:ext uri="{C183D7F6-B498-43B3-948B-1728B52AA6E4}">
                <adec:decorative xmlns:adec="http://schemas.microsoft.com/office/drawing/2017/decorative" val="1"/>
              </a:ext>
            </a:extLst>
          </p:cNvPr>
          <p:cNvCxnSpPr>
            <a:cxnSpLocks/>
          </p:cNvCxnSpPr>
          <p:nvPr/>
        </p:nvCxnSpPr>
        <p:spPr>
          <a:xfrm>
            <a:off x="5592194" y="3551618"/>
            <a:ext cx="503806" cy="595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C9AE77-36B9-5FEF-6014-CE88AD911442}"/>
              </a:ext>
            </a:extLst>
          </p:cNvPr>
          <p:cNvSpPr txBox="1"/>
          <p:nvPr/>
        </p:nvSpPr>
        <p:spPr>
          <a:xfrm>
            <a:off x="6052755" y="5274229"/>
            <a:ext cx="5947461" cy="369332"/>
          </a:xfrm>
          <a:prstGeom prst="rect">
            <a:avLst/>
          </a:prstGeom>
          <a:noFill/>
          <a:ln w="19050">
            <a:solidFill>
              <a:schemeClr val="tx1"/>
            </a:solidFill>
          </a:ln>
        </p:spPr>
        <p:txBody>
          <a:bodyPr wrap="square">
            <a:spAutoFit/>
          </a:bodyPr>
          <a:lstStyle/>
          <a:p>
            <a:r>
              <a:rPr lang="en-GB" dirty="0"/>
              <a:t>Routine surveillance is also included as a comparator </a:t>
            </a:r>
          </a:p>
        </p:txBody>
      </p:sp>
      <p:cxnSp>
        <p:nvCxnSpPr>
          <p:cNvPr id="13" name="Straight Arrow Connector 12">
            <a:extLst>
              <a:ext uri="{FF2B5EF4-FFF2-40B4-BE49-F238E27FC236}">
                <a16:creationId xmlns:a16="http://schemas.microsoft.com/office/drawing/2014/main" id="{45C8BCC1-EEEA-9B2B-2FAC-8543B2CDF1E7}"/>
              </a:ext>
              <a:ext uri="{C183D7F6-B498-43B3-948B-1728B52AA6E4}">
                <adec:decorative xmlns:adec="http://schemas.microsoft.com/office/drawing/2017/decorative" val="1"/>
              </a:ext>
            </a:extLst>
          </p:cNvPr>
          <p:cNvCxnSpPr>
            <a:cxnSpLocks/>
            <a:endCxn id="26" idx="0"/>
          </p:cNvCxnSpPr>
          <p:nvPr/>
        </p:nvCxnSpPr>
        <p:spPr>
          <a:xfrm>
            <a:off x="5669757" y="3849158"/>
            <a:ext cx="334933" cy="14610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Star: 5 Points 22">
            <a:extLst>
              <a:ext uri="{FF2B5EF4-FFF2-40B4-BE49-F238E27FC236}">
                <a16:creationId xmlns:a16="http://schemas.microsoft.com/office/drawing/2014/main" id="{19649E32-6AC9-4E3B-2AE2-29F76DCABDBD}"/>
              </a:ext>
              <a:ext uri="{C183D7F6-B498-43B3-948B-1728B52AA6E4}">
                <adec:decorative xmlns:adec="http://schemas.microsoft.com/office/drawing/2017/decorative" val="1"/>
              </a:ext>
            </a:extLst>
          </p:cNvPr>
          <p:cNvSpPr/>
          <p:nvPr/>
        </p:nvSpPr>
        <p:spPr>
          <a:xfrm>
            <a:off x="2987796" y="3453806"/>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4" name="Star: 5 Points 23">
            <a:extLst>
              <a:ext uri="{FF2B5EF4-FFF2-40B4-BE49-F238E27FC236}">
                <a16:creationId xmlns:a16="http://schemas.microsoft.com/office/drawing/2014/main" id="{7D0AF7FA-1E60-229C-F1D0-08F97C846BAC}"/>
              </a:ext>
              <a:ext uri="{C183D7F6-B498-43B3-948B-1728B52AA6E4}">
                <adec:decorative xmlns:adec="http://schemas.microsoft.com/office/drawing/2017/decorative" val="1"/>
              </a:ext>
            </a:extLst>
          </p:cNvPr>
          <p:cNvSpPr/>
          <p:nvPr/>
        </p:nvSpPr>
        <p:spPr>
          <a:xfrm>
            <a:off x="2987796" y="3028949"/>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F66F58E6-FFA5-041B-8062-39B2A4414EBE}"/>
              </a:ext>
              <a:ext uri="{C183D7F6-B498-43B3-948B-1728B52AA6E4}">
                <adec:decorative xmlns:adec="http://schemas.microsoft.com/office/drawing/2017/decorative" val="1"/>
              </a:ext>
            </a:extLst>
          </p:cNvPr>
          <p:cNvSpPr/>
          <p:nvPr/>
        </p:nvSpPr>
        <p:spPr>
          <a:xfrm>
            <a:off x="5871126" y="5310175"/>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05655142-6974-766B-2257-E6691DDD0D19}"/>
              </a:ext>
              <a:ext uri="{C183D7F6-B498-43B3-948B-1728B52AA6E4}">
                <adec:decorative xmlns:adec="http://schemas.microsoft.com/office/drawing/2017/decorative" val="1"/>
              </a:ext>
            </a:extLst>
          </p:cNvPr>
          <p:cNvSpPr/>
          <p:nvPr/>
        </p:nvSpPr>
        <p:spPr>
          <a:xfrm>
            <a:off x="3014922" y="5861959"/>
            <a:ext cx="267128" cy="2501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3"/>
          </p:nvPr>
        </p:nvSpPr>
        <p:spPr>
          <a:xfrm>
            <a:off x="1078787" y="5671389"/>
            <a:ext cx="10638722" cy="531665"/>
          </a:xfrm>
        </p:spPr>
        <p:txBody>
          <a:bodyPr>
            <a:noAutofit/>
          </a:bodyPr>
          <a:lstStyle/>
          <a:p>
            <a:r>
              <a:rPr lang="en-GB" baseline="30000" dirty="0"/>
              <a:t>a</a:t>
            </a:r>
            <a:r>
              <a:rPr lang="en-GB" dirty="0"/>
              <a:t> Bevacizumab is included in the CDF List (BEV10) and is available in routine commissioning for maintenance monotherapy at a 7.5 mg/kg dose;        Included as a comparator in company submission*</a:t>
            </a:r>
          </a:p>
          <a:p>
            <a:r>
              <a:rPr lang="en-GB" dirty="0"/>
              <a:t>Abbreviations: 1L, first-line; 2L+, second or later-line; bev, bevacizumab; BRCA, breast cancer gene; CDF, Cancer Drugs Fund; HRD, homologous recombination repair deficiency; OC, ovarian cancer; PLDH, pegylated liposomal doxorubicin hydrochloride; </a:t>
            </a:r>
            <a:r>
              <a:rPr lang="en-GB" dirty="0" err="1"/>
              <a:t>tBRCA</a:t>
            </a:r>
            <a:r>
              <a:rPr lang="en-GB" dirty="0"/>
              <a:t>, tumour with BRCA mutation</a:t>
            </a:r>
          </a:p>
        </p:txBody>
      </p:sp>
      <p:sp>
        <p:nvSpPr>
          <p:cNvPr id="7" name="TextBox 6">
            <a:extLst>
              <a:ext uri="{FF2B5EF4-FFF2-40B4-BE49-F238E27FC236}">
                <a16:creationId xmlns:a16="http://schemas.microsoft.com/office/drawing/2014/main" id="{74A10EE3-A1CF-0A1E-3252-2B928A6775FE}"/>
              </a:ext>
            </a:extLst>
          </p:cNvPr>
          <p:cNvSpPr txBox="1"/>
          <p:nvPr/>
        </p:nvSpPr>
        <p:spPr>
          <a:xfrm>
            <a:off x="4204355" y="49380"/>
            <a:ext cx="7991068" cy="369332"/>
          </a:xfrm>
          <a:prstGeom prst="rect">
            <a:avLst/>
          </a:prstGeom>
          <a:noFill/>
        </p:spPr>
        <p:txBody>
          <a:bodyPr wrap="square" rtlCol="0">
            <a:spAutoFit/>
          </a:bodyPr>
          <a:lstStyle/>
          <a:p>
            <a:r>
              <a:rPr lang="en-GB" dirty="0"/>
              <a:t>* See appendix – </a:t>
            </a:r>
            <a:r>
              <a:rPr lang="en-GB" dirty="0">
                <a:hlinkClick r:id="rId5" action="ppaction://hlinksldjump"/>
              </a:rPr>
              <a:t>Maintenance treatment options </a:t>
            </a:r>
            <a:r>
              <a:rPr lang="en-GB" dirty="0"/>
              <a:t>and </a:t>
            </a:r>
            <a:r>
              <a:rPr lang="en-GB" dirty="0">
                <a:hlinkClick r:id="rId6" action="ppaction://hlinksldjump"/>
              </a:rPr>
              <a:t>Decision problem</a:t>
            </a:r>
            <a:endParaRPr lang="en-GB" dirty="0"/>
          </a:p>
        </p:txBody>
      </p:sp>
      <p:sp>
        <p:nvSpPr>
          <p:cNvPr id="10" name="TextBox 9">
            <a:extLst>
              <a:ext uri="{FF2B5EF4-FFF2-40B4-BE49-F238E27FC236}">
                <a16:creationId xmlns:a16="http://schemas.microsoft.com/office/drawing/2014/main" id="{EB7F4422-9D97-BF26-1C86-4B79106C21B1}"/>
              </a:ext>
            </a:extLst>
          </p:cNvPr>
          <p:cNvSpPr txBox="1"/>
          <p:nvPr/>
        </p:nvSpPr>
        <p:spPr>
          <a:xfrm>
            <a:off x="392887" y="2739903"/>
            <a:ext cx="2025431" cy="501419"/>
          </a:xfrm>
          <a:prstGeom prst="rect">
            <a:avLst/>
          </a:prstGeom>
          <a:solidFill>
            <a:schemeClr val="bg1"/>
          </a:solidFill>
          <a:ln w="28575">
            <a:solidFill>
              <a:srgbClr val="275097"/>
            </a:solidFill>
          </a:ln>
        </p:spPr>
        <p:txBody>
          <a:bodyPr wrap="square" rtlCol="0">
            <a:spAutoFit/>
          </a:bodyPr>
          <a:lstStyle/>
          <a:p>
            <a:pPr algn="ctr">
              <a:lnSpc>
                <a:spcPct val="114000"/>
              </a:lnSpc>
            </a:pPr>
            <a:r>
              <a:rPr lang="en-GB" sz="1200" dirty="0">
                <a:solidFill>
                  <a:srgbClr val="275097"/>
                </a:solidFill>
                <a:latin typeface="Calibri" panose="020F0502020204030204" pitchFamily="34" charset="0"/>
                <a:cs typeface="Calibri" panose="020F0502020204030204" pitchFamily="34" charset="0"/>
              </a:rPr>
              <a:t>Platinum ± paclitaxel, or</a:t>
            </a:r>
            <a:br>
              <a:rPr lang="en-GB" sz="1200" dirty="0">
                <a:solidFill>
                  <a:srgbClr val="275097"/>
                </a:solidFill>
                <a:latin typeface="Calibri" panose="020F0502020204030204" pitchFamily="34" charset="0"/>
                <a:cs typeface="Calibri" panose="020F0502020204030204" pitchFamily="34" charset="0"/>
              </a:rPr>
            </a:br>
            <a:r>
              <a:rPr lang="en-GB" sz="1200" dirty="0">
                <a:solidFill>
                  <a:srgbClr val="275097"/>
                </a:solidFill>
                <a:latin typeface="Calibri" panose="020F0502020204030204" pitchFamily="34" charset="0"/>
                <a:cs typeface="Calibri" panose="020F0502020204030204" pitchFamily="34" charset="0"/>
              </a:rPr>
              <a:t>Platinum + paclitaxel + bev</a:t>
            </a:r>
          </a:p>
        </p:txBody>
      </p:sp>
      <p:cxnSp>
        <p:nvCxnSpPr>
          <p:cNvPr id="18" name="Straight Arrow Connector 17">
            <a:extLst>
              <a:ext uri="{FF2B5EF4-FFF2-40B4-BE49-F238E27FC236}">
                <a16:creationId xmlns:a16="http://schemas.microsoft.com/office/drawing/2014/main" id="{16B66AC4-AEC7-DC12-3A02-FFE07AF1B136}"/>
              </a:ext>
              <a:ext uri="{C183D7F6-B498-43B3-948B-1728B52AA6E4}">
                <adec:decorative xmlns:adec="http://schemas.microsoft.com/office/drawing/2017/decorative" val="1"/>
              </a:ext>
            </a:extLst>
          </p:cNvPr>
          <p:cNvCxnSpPr>
            <a:cxnSpLocks/>
          </p:cNvCxnSpPr>
          <p:nvPr/>
        </p:nvCxnSpPr>
        <p:spPr>
          <a:xfrm>
            <a:off x="5559266" y="2750208"/>
            <a:ext cx="578988" cy="107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52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466724" y="29601"/>
            <a:ext cx="11250785" cy="592817"/>
          </a:xfrm>
        </p:spPr>
        <p:txBody>
          <a:bodyPr/>
          <a:lstStyle/>
          <a:p>
            <a:r>
              <a:rPr lang="en-GB" dirty="0"/>
              <a:t>Rucaparib (</a:t>
            </a:r>
            <a:r>
              <a:rPr lang="en-GB" dirty="0" err="1"/>
              <a:t>Rubraca</a:t>
            </a:r>
            <a:r>
              <a:rPr lang="en-GB" dirty="0"/>
              <a:t>, pharma&amp;)</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62064876"/>
              </p:ext>
            </p:extLst>
          </p:nvPr>
        </p:nvGraphicFramePr>
        <p:xfrm>
          <a:off x="433472" y="542256"/>
          <a:ext cx="11317288" cy="5728056"/>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2832456">
                <a:tc>
                  <a:txBody>
                    <a:bodyPr/>
                    <a:lstStyle/>
                    <a:p>
                      <a:pPr>
                        <a:lnSpc>
                          <a:spcPct val="100000"/>
                        </a:lnSpc>
                        <a:spcBef>
                          <a:spcPts val="400"/>
                        </a:spcBef>
                      </a:pPr>
                      <a:r>
                        <a:rPr lang="en-GB" dirty="0">
                          <a:solidFill>
                            <a:schemeClr val="bg1"/>
                          </a:solidFill>
                          <a:latin typeface="Arial" panose="020B0604020202020204" pitchFamily="34" charset="0"/>
                        </a:rPr>
                        <a:t>Marketing authorisation</a:t>
                      </a:r>
                    </a:p>
                  </a:txBody>
                  <a:tcPr marL="45720" marR="45720"/>
                </a:tc>
                <a:tc>
                  <a:txBody>
                    <a:bodyPr/>
                    <a:lstStyle/>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Rucaparib is indicated as monotherapy for the maintenance treatment of adult patients with advanced (FIGO Stages III and IV) high-grade epithelial ovarian, fallopian tube, or primary peritoneal cancer who are in response (complete or partial) following completion of first-line platinum-based chemotherapy.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GB" dirty="0">
                          <a:latin typeface="Arial" panose="020B0604020202020204" pitchFamily="34" charset="0"/>
                        </a:rPr>
                        <a:t>MHRA approved the extension of the therapeutic indication in January 2024</a:t>
                      </a:r>
                    </a:p>
                    <a:p>
                      <a:pPr marL="285750" indent="-285750">
                        <a:lnSpc>
                          <a:spcPct val="100000"/>
                        </a:lnSpc>
                        <a:spcBef>
                          <a:spcPts val="400"/>
                        </a:spcBef>
                        <a:buFont typeface="Arial" panose="020B0604020202020204" pitchFamily="34" charset="0"/>
                        <a:buChar char="•"/>
                      </a:pPr>
                      <a:r>
                        <a:rPr lang="en-GB" dirty="0">
                          <a:solidFill>
                            <a:schemeClr val="tx1"/>
                          </a:solidFill>
                          <a:latin typeface="Arial" panose="020B0604020202020204" pitchFamily="34" charset="0"/>
                        </a:rPr>
                        <a:t>Company narrowed the population of interest in this appraisal to 2 subgroups:</a:t>
                      </a:r>
                    </a:p>
                    <a:p>
                      <a:pPr marL="742950" lvl="1" indent="-285750">
                        <a:lnSpc>
                          <a:spcPct val="100000"/>
                        </a:lnSpc>
                        <a:spcBef>
                          <a:spcPts val="400"/>
                        </a:spcBef>
                        <a:buFont typeface="Arial" panose="020B0604020202020204" pitchFamily="34" charset="0"/>
                        <a:buChar char="•"/>
                      </a:pPr>
                      <a:r>
                        <a:rPr lang="en-GB" dirty="0">
                          <a:solidFill>
                            <a:schemeClr val="tx1"/>
                          </a:solidFill>
                          <a:latin typeface="Arial" panose="020B0604020202020204" pitchFamily="34" charset="0"/>
                        </a:rPr>
                        <a:t>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 </a:t>
                      </a:r>
                      <a:r>
                        <a:rPr lang="en-GB" sz="1800" kern="1200" dirty="0" err="1">
                          <a:solidFill>
                            <a:schemeClr val="tx1"/>
                          </a:solidFill>
                          <a:effectLst/>
                          <a:latin typeface="+mn-lt"/>
                          <a:ea typeface="+mn-ea"/>
                          <a:cs typeface="+mn-cs"/>
                        </a:rPr>
                        <a:t>LOH</a:t>
                      </a:r>
                      <a:r>
                        <a:rPr lang="en-GB" sz="1800" kern="1200" baseline="30000" dirty="0" err="1">
                          <a:solidFill>
                            <a:schemeClr val="tx1"/>
                          </a:solidFill>
                          <a:effectLst/>
                          <a:latin typeface="+mn-lt"/>
                          <a:ea typeface="+mn-ea"/>
                          <a:cs typeface="+mn-cs"/>
                        </a:rPr>
                        <a:t>high</a:t>
                      </a:r>
                      <a:r>
                        <a:rPr lang="en-GB" sz="1800" kern="1200" dirty="0">
                          <a:solidFill>
                            <a:schemeClr val="tx1"/>
                          </a:solidFill>
                          <a:effectLst/>
                          <a:latin typeface="+mn-lt"/>
                          <a:ea typeface="+mn-ea"/>
                          <a:cs typeface="+mn-cs"/>
                        </a:rPr>
                        <a:t> </a:t>
                      </a:r>
                    </a:p>
                    <a:p>
                      <a:pPr marL="742950" lvl="1" indent="-285750">
                        <a:lnSpc>
                          <a:spcPct val="100000"/>
                        </a:lnSpc>
                        <a:spcBef>
                          <a:spcPts val="400"/>
                        </a:spcBef>
                        <a:buFont typeface="Arial" panose="020B0604020202020204" pitchFamily="34" charset="0"/>
                        <a:buChar char="•"/>
                      </a:pPr>
                      <a:r>
                        <a:rPr lang="en-GB" dirty="0">
                          <a:solidFill>
                            <a:schemeClr val="tx1"/>
                          </a:solidFill>
                          <a:latin typeface="Arial" panose="020B0604020202020204" pitchFamily="34" charset="0"/>
                        </a:rPr>
                        <a:t>non-</a:t>
                      </a:r>
                      <a:r>
                        <a:rPr lang="en-GB" dirty="0" err="1">
                          <a:solidFill>
                            <a:schemeClr val="tx1"/>
                          </a:solidFill>
                          <a:latin typeface="Arial" panose="020B0604020202020204" pitchFamily="34" charset="0"/>
                        </a:rPr>
                        <a:t>tBRCA</a:t>
                      </a:r>
                      <a:r>
                        <a:rPr lang="en-GB" dirty="0">
                          <a:solidFill>
                            <a:schemeClr val="tx1"/>
                          </a:solidFill>
                          <a:latin typeface="Arial" panose="020B0604020202020204" pitchFamily="34" charset="0"/>
                        </a:rPr>
                        <a:t> </a:t>
                      </a:r>
                      <a:r>
                        <a:rPr lang="en-GB" sz="1800" kern="1200" dirty="0" err="1">
                          <a:solidFill>
                            <a:schemeClr val="tx1"/>
                          </a:solidFill>
                          <a:effectLst/>
                          <a:latin typeface="+mn-lt"/>
                          <a:ea typeface="+mn-ea"/>
                          <a:cs typeface="+mn-cs"/>
                        </a:rPr>
                        <a:t>LOH</a:t>
                      </a:r>
                      <a:r>
                        <a:rPr lang="en-GB" sz="1800" kern="1200" baseline="30000" dirty="0" err="1">
                          <a:solidFill>
                            <a:schemeClr val="tx1"/>
                          </a:solidFill>
                          <a:effectLst/>
                          <a:latin typeface="+mn-lt"/>
                          <a:ea typeface="+mn-ea"/>
                          <a:cs typeface="+mn-cs"/>
                        </a:rPr>
                        <a:t>low</a:t>
                      </a:r>
                      <a:r>
                        <a:rPr lang="en-GB" sz="1800" kern="1200" dirty="0">
                          <a:solidFill>
                            <a:schemeClr val="tx1"/>
                          </a:solidFill>
                          <a:effectLst/>
                          <a:latin typeface="+mn-lt"/>
                          <a:ea typeface="+mn-ea"/>
                          <a:cs typeface="+mn-cs"/>
                        </a:rPr>
                        <a:t> </a:t>
                      </a:r>
                      <a:endParaRPr lang="en-GB" dirty="0">
                        <a:solidFill>
                          <a:schemeClr val="tx1"/>
                        </a:solidFill>
                        <a:latin typeface="Arial" panose="020B0604020202020204" pitchFamily="34" charset="0"/>
                      </a:endParaRPr>
                    </a:p>
                  </a:txBody>
                  <a:tcPr marL="45720" marR="45720"/>
                </a:tc>
                <a:extLst>
                  <a:ext uri="{0D108BD9-81ED-4DB2-BD59-A6C34878D82A}">
                    <a16:rowId xmlns:a16="http://schemas.microsoft.com/office/drawing/2014/main" val="3751016788"/>
                  </a:ext>
                </a:extLst>
              </a:tr>
              <a:tr h="629202">
                <a:tc>
                  <a:txBody>
                    <a:bodyPr/>
                    <a:lstStyle/>
                    <a:p>
                      <a:pPr>
                        <a:lnSpc>
                          <a:spcPct val="100000"/>
                        </a:lnSpc>
                        <a:spcBef>
                          <a:spcPts val="400"/>
                        </a:spcBef>
                      </a:pPr>
                      <a:r>
                        <a:rPr lang="en-GB" dirty="0">
                          <a:solidFill>
                            <a:schemeClr val="bg1"/>
                          </a:solidFill>
                          <a:latin typeface="Arial" panose="020B0604020202020204" pitchFamily="34" charset="0"/>
                        </a:rPr>
                        <a:t>Mechanism of action</a:t>
                      </a:r>
                    </a:p>
                  </a:txBody>
                  <a:tcPr marL="45720" marR="45720"/>
                </a:tc>
                <a:tc>
                  <a:txBody>
                    <a:bodyPr/>
                    <a:lstStyle/>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Rucaparib is an inhibitor of PARP enzymes, including PARP1, PARP2, and PARP3, which play a role in DNA repair</a:t>
                      </a:r>
                    </a:p>
                  </a:txBody>
                  <a:tcPr marL="45720" marR="45720"/>
                </a:tc>
                <a:extLst>
                  <a:ext uri="{0D108BD9-81ED-4DB2-BD59-A6C34878D82A}">
                    <a16:rowId xmlns:a16="http://schemas.microsoft.com/office/drawing/2014/main" val="984656975"/>
                  </a:ext>
                </a:extLst>
              </a:tr>
              <a:tr h="1218454">
                <a:tc>
                  <a:txBody>
                    <a:bodyPr/>
                    <a:lstStyle/>
                    <a:p>
                      <a:pPr>
                        <a:lnSpc>
                          <a:spcPct val="100000"/>
                        </a:lnSpc>
                        <a:spcBef>
                          <a:spcPts val="400"/>
                        </a:spcBef>
                      </a:pPr>
                      <a:r>
                        <a:rPr lang="en-GB" dirty="0">
                          <a:solidFill>
                            <a:schemeClr val="bg1"/>
                          </a:solidFill>
                          <a:latin typeface="Arial" panose="020B0604020202020204" pitchFamily="34" charset="0"/>
                        </a:rPr>
                        <a:t>Administration</a:t>
                      </a:r>
                    </a:p>
                  </a:txBody>
                  <a:tcPr marL="45720" marR="45720"/>
                </a:tc>
                <a:tc>
                  <a:txBody>
                    <a:bodyPr/>
                    <a:lstStyle/>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Recommended dose of rucaparib is 600 mg (two 300 mg tablets) taken orally twice daily (1,200 mg total daily dose)</a:t>
                      </a:r>
                    </a:p>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In ATHENA-MONO, rucaparib is administered up to 24 months or until disease progression or unacceptable toxicity</a:t>
                      </a:r>
                    </a:p>
                  </a:txBody>
                  <a:tcPr marL="45720" marR="45720"/>
                </a:tc>
                <a:extLst>
                  <a:ext uri="{0D108BD9-81ED-4DB2-BD59-A6C34878D82A}">
                    <a16:rowId xmlns:a16="http://schemas.microsoft.com/office/drawing/2014/main" val="2152176351"/>
                  </a:ext>
                </a:extLst>
              </a:tr>
              <a:tr h="998733">
                <a:tc>
                  <a:txBody>
                    <a:bodyPr/>
                    <a:lstStyle/>
                    <a:p>
                      <a:pPr>
                        <a:lnSpc>
                          <a:spcPct val="100000"/>
                        </a:lnSpc>
                        <a:spcBef>
                          <a:spcPts val="400"/>
                        </a:spcBef>
                      </a:pPr>
                      <a:r>
                        <a:rPr lang="en-GB" dirty="0">
                          <a:solidFill>
                            <a:schemeClr val="bg1"/>
                          </a:solidFill>
                          <a:latin typeface="Arial" panose="020B0604020202020204" pitchFamily="34" charset="0"/>
                        </a:rPr>
                        <a:t>Price</a:t>
                      </a:r>
                    </a:p>
                  </a:txBody>
                  <a:tcPr marL="45720" marR="45720"/>
                </a:tc>
                <a:tc>
                  <a:txBody>
                    <a:bodyPr/>
                    <a:lstStyle/>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List price: £3,562.00 per pack of 60, 300 mg, 250 mg or 200 mg tablets</a:t>
                      </a:r>
                    </a:p>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Estimated average cost per year is £105,869 from list-price </a:t>
                      </a:r>
                    </a:p>
                    <a:p>
                      <a:pPr marL="285750" indent="-285750">
                        <a:lnSpc>
                          <a:spcPct val="100000"/>
                        </a:lnSpc>
                        <a:spcBef>
                          <a:spcPts val="400"/>
                        </a:spcBef>
                        <a:buFont typeface="Arial" panose="020B0604020202020204" pitchFamily="34" charset="0"/>
                        <a:buChar char="•"/>
                      </a:pPr>
                      <a:r>
                        <a:rPr lang="en-GB" dirty="0">
                          <a:latin typeface="Arial" panose="020B0604020202020204" pitchFamily="34" charset="0"/>
                        </a:rPr>
                        <a:t>A patient access scheme discount is applicable</a:t>
                      </a:r>
                      <a:endParaRPr lang="en-GB" b="1" dirty="0">
                        <a:latin typeface="Arial" panose="020B0604020202020204" pitchFamily="34" charset="0"/>
                      </a:endParaRPr>
                    </a:p>
                  </a:txBody>
                  <a:tcPr marL="45720" marR="45720"/>
                </a:tc>
                <a:extLst>
                  <a:ext uri="{0D108BD9-81ED-4DB2-BD59-A6C34878D82A}">
                    <a16:rowId xmlns:a16="http://schemas.microsoft.com/office/drawing/2014/main" val="3201822029"/>
                  </a:ext>
                </a:extLst>
              </a:tr>
            </a:tbl>
          </a:graphicData>
        </a:graphic>
      </p:graphicFrame>
      <p:sp>
        <p:nvSpPr>
          <p:cNvPr id="2" name="Text Placeholder 14">
            <a:extLst>
              <a:ext uri="{FF2B5EF4-FFF2-40B4-BE49-F238E27FC236}">
                <a16:creationId xmlns:a16="http://schemas.microsoft.com/office/drawing/2014/main" id="{F6DC8D87-FCAB-E8B8-05BE-872452DB6304}"/>
              </a:ext>
            </a:extLst>
          </p:cNvPr>
          <p:cNvSpPr>
            <a:spLocks noGrp="1"/>
          </p:cNvSpPr>
          <p:nvPr>
            <p:ph type="body" sz="quarter" idx="13"/>
          </p:nvPr>
        </p:nvSpPr>
        <p:spPr>
          <a:xfrm>
            <a:off x="1093510" y="6221099"/>
            <a:ext cx="10746556" cy="365125"/>
          </a:xfrm>
        </p:spPr>
        <p:txBody>
          <a:bodyPr>
            <a:noAutofit/>
          </a:bodyPr>
          <a:lstStyle/>
          <a:p>
            <a:r>
              <a:rPr lang="en-GB" dirty="0"/>
              <a:t>Abbreviations: BRCA, breast cancer gene; DNA, deoxyribonucleic acid; FIGO, International Federation of Gynaecology and Obstetrics; HRD, homologous recombination deficiency; LOH, loss of heterozygosity; MHRA, Medicines and Healthcare Products Regulatory Agency; PARP, poly (ADP-ribose) polymerase; </a:t>
            </a:r>
            <a:r>
              <a:rPr lang="en-GB" dirty="0" err="1"/>
              <a:t>tBRCA</a:t>
            </a:r>
            <a:r>
              <a:rPr lang="en-GB" dirty="0"/>
              <a:t>, tumour with BRCA mutation</a:t>
            </a:r>
          </a:p>
        </p:txBody>
      </p:sp>
      <p:sp>
        <p:nvSpPr>
          <p:cNvPr id="6" name="TextBox 5">
            <a:extLst>
              <a:ext uri="{FF2B5EF4-FFF2-40B4-BE49-F238E27FC236}">
                <a16:creationId xmlns:a16="http://schemas.microsoft.com/office/drawing/2014/main" id="{35BC1A22-F728-2474-F7A4-10FA758335B5}"/>
              </a:ext>
            </a:extLst>
          </p:cNvPr>
          <p:cNvSpPr txBox="1"/>
          <p:nvPr/>
        </p:nvSpPr>
        <p:spPr>
          <a:xfrm>
            <a:off x="5364830" y="2388712"/>
            <a:ext cx="6310147" cy="923330"/>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Clinical expert: In the NHS, terminology based on LOH is not used. HRD is essentially the same as </a:t>
            </a:r>
            <a:r>
              <a:rPr lang="en-GB" dirty="0" err="1"/>
              <a:t>tBRCA</a:t>
            </a:r>
            <a:r>
              <a:rPr lang="en-GB" dirty="0"/>
              <a:t>/LOH (</a:t>
            </a:r>
            <a:r>
              <a:rPr lang="en-GB" sz="1800" kern="1200" dirty="0" err="1">
                <a:solidFill>
                  <a:schemeClr val="tx1"/>
                </a:solidFill>
                <a:effectLst/>
                <a:latin typeface="+mn-lt"/>
                <a:ea typeface="+mn-ea"/>
                <a:cs typeface="+mn-cs"/>
              </a:rPr>
              <a:t>LOH</a:t>
            </a:r>
            <a:r>
              <a:rPr lang="en-GB" sz="1800" kern="1200" baseline="30000" dirty="0" err="1">
                <a:solidFill>
                  <a:schemeClr val="tx1"/>
                </a:solidFill>
                <a:effectLst/>
                <a:latin typeface="+mn-lt"/>
                <a:ea typeface="+mn-ea"/>
                <a:cs typeface="+mn-cs"/>
              </a:rPr>
              <a:t>high</a:t>
            </a:r>
            <a:r>
              <a:rPr lang="en-GB" sz="1800" kern="1200" dirty="0">
                <a:solidFill>
                  <a:schemeClr val="tx1"/>
                </a:solidFill>
                <a:effectLst/>
                <a:latin typeface="+mn-lt"/>
                <a:ea typeface="+mn-ea"/>
                <a:cs typeface="+mn-cs"/>
              </a:rPr>
              <a:t> = HRD positive, </a:t>
            </a:r>
            <a:r>
              <a:rPr lang="en-GB" sz="1800" kern="1200" dirty="0" err="1">
                <a:solidFill>
                  <a:schemeClr val="tx1"/>
                </a:solidFill>
                <a:effectLst/>
                <a:latin typeface="+mn-lt"/>
                <a:ea typeface="+mn-ea"/>
                <a:cs typeface="+mn-cs"/>
              </a:rPr>
              <a:t>LOH</a:t>
            </a:r>
            <a:r>
              <a:rPr lang="en-GB" sz="1800" kern="1200" baseline="30000" dirty="0" err="1">
                <a:solidFill>
                  <a:schemeClr val="tx1"/>
                </a:solidFill>
                <a:effectLst/>
                <a:latin typeface="+mn-lt"/>
                <a:ea typeface="+mn-ea"/>
                <a:cs typeface="+mn-cs"/>
              </a:rPr>
              <a:t>low</a:t>
            </a:r>
            <a:r>
              <a:rPr lang="en-GB" sz="1800" kern="1200" dirty="0">
                <a:solidFill>
                  <a:schemeClr val="tx1"/>
                </a:solidFill>
                <a:effectLst/>
                <a:latin typeface="+mn-lt"/>
                <a:ea typeface="+mn-ea"/>
                <a:cs typeface="+mn-cs"/>
              </a:rPr>
              <a:t> = HRD negative)</a:t>
            </a:r>
            <a:endParaRPr lang="en-GB" dirty="0"/>
          </a:p>
        </p:txBody>
      </p:sp>
    </p:spTree>
    <p:extLst>
      <p:ext uri="{BB962C8B-B14F-4D97-AF65-F5344CB8AC3E}">
        <p14:creationId xmlns:p14="http://schemas.microsoft.com/office/powerpoint/2010/main" val="3692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744983807"/>
              </p:ext>
            </p:extLst>
          </p:nvPr>
        </p:nvGraphicFramePr>
        <p:xfrm>
          <a:off x="466723" y="1256458"/>
          <a:ext cx="11379380" cy="3933115"/>
        </p:xfrm>
        <a:graphic>
          <a:graphicData uri="http://schemas.openxmlformats.org/drawingml/2006/table">
            <a:tbl>
              <a:tblPr firstRow="1" bandRow="1">
                <a:tableStyleId>{5C22544A-7EE6-4342-B048-85BDC9FD1C3A}</a:tableStyleId>
              </a:tblPr>
              <a:tblGrid>
                <a:gridCol w="8821115">
                  <a:extLst>
                    <a:ext uri="{9D8B030D-6E8A-4147-A177-3AD203B41FA5}">
                      <a16:colId xmlns:a16="http://schemas.microsoft.com/office/drawing/2014/main" val="3322847139"/>
                    </a:ext>
                  </a:extLst>
                </a:gridCol>
                <a:gridCol w="2558265">
                  <a:extLst>
                    <a:ext uri="{9D8B030D-6E8A-4147-A177-3AD203B41FA5}">
                      <a16:colId xmlns:a16="http://schemas.microsoft.com/office/drawing/2014/main" val="354127724"/>
                    </a:ext>
                  </a:extLst>
                </a:gridCol>
              </a:tblGrid>
              <a:tr h="209688">
                <a:tc>
                  <a:txBody>
                    <a:bodyPr/>
                    <a:lstStyle/>
                    <a:p>
                      <a:r>
                        <a:rPr lang="en-GB" dirty="0">
                          <a:latin typeface="Arial" panose="020B0604020202020204" pitchFamily="34" charset="0"/>
                        </a:rPr>
                        <a:t>Issue</a:t>
                      </a:r>
                    </a:p>
                  </a:txBody>
                  <a:tcPr/>
                </a:tc>
                <a:tc>
                  <a:txBody>
                    <a:bodyPr/>
                    <a:lstStyle/>
                    <a:p>
                      <a:r>
                        <a:rPr lang="en-GB" dirty="0">
                          <a:latin typeface="Arial" panose="020B0604020202020204" pitchFamily="34" charset="0"/>
                        </a:rPr>
                        <a:t>ICER impact</a:t>
                      </a:r>
                    </a:p>
                  </a:txBody>
                  <a:tcPr/>
                </a:tc>
                <a:extLst>
                  <a:ext uri="{0D108BD9-81ED-4DB2-BD59-A6C34878D82A}">
                    <a16:rowId xmlns:a16="http://schemas.microsoft.com/office/drawing/2014/main" val="2647452487"/>
                  </a:ext>
                </a:extLst>
              </a:tr>
              <a:tr h="209688">
                <a:tc>
                  <a:txBody>
                    <a:bodyPr/>
                    <a:lstStyle/>
                    <a:p>
                      <a:pPr>
                        <a:spcBef>
                          <a:spcPts val="0"/>
                        </a:spcBef>
                        <a:spcAft>
                          <a:spcPts val="600"/>
                        </a:spcAft>
                      </a:pPr>
                      <a:r>
                        <a:rPr lang="en-GB" dirty="0">
                          <a:latin typeface="Arial" panose="020B0604020202020204" pitchFamily="34" charset="0"/>
                        </a:rPr>
                        <a:t>Positioning of rucaparib in the NHS: available comparators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Unknown</a:t>
                      </a:r>
                    </a:p>
                  </a:txBody>
                  <a:tcPr anchor="ctr"/>
                </a:tc>
                <a:extLst>
                  <a:ext uri="{0D108BD9-81ED-4DB2-BD59-A6C34878D82A}">
                    <a16:rowId xmlns:a16="http://schemas.microsoft.com/office/drawing/2014/main" val="3847653161"/>
                  </a:ext>
                </a:extLst>
              </a:tr>
              <a:tr h="209688">
                <a:tc>
                  <a:txBody>
                    <a:bodyPr/>
                    <a:lstStyle/>
                    <a:p>
                      <a:pPr>
                        <a:spcBef>
                          <a:spcPts val="0"/>
                        </a:spcBef>
                        <a:spcAft>
                          <a:spcPts val="600"/>
                        </a:spcAft>
                      </a:pPr>
                      <a:r>
                        <a:rPr lang="en-GB" dirty="0">
                          <a:latin typeface="Arial" panose="020B0604020202020204" pitchFamily="34" charset="0"/>
                        </a:rPr>
                        <a:t>Bevacizumab dose</a:t>
                      </a:r>
                    </a:p>
                  </a:txBody>
                  <a:tcPr anchor="ctr"/>
                </a:tc>
                <a:tc>
                  <a:txBody>
                    <a:bodyPr/>
                    <a:lstStyle/>
                    <a:p>
                      <a:r>
                        <a:rPr lang="en-GB" dirty="0">
                          <a:solidFill>
                            <a:schemeClr val="tx1"/>
                          </a:solidFill>
                          <a:latin typeface="Arial" panose="020B0604020202020204" pitchFamily="34" charset="0"/>
                        </a:rPr>
                        <a:t>Large</a:t>
                      </a:r>
                    </a:p>
                  </a:txBody>
                  <a:tcPr anchor="ctr"/>
                </a:tc>
                <a:extLst>
                  <a:ext uri="{0D108BD9-81ED-4DB2-BD59-A6C34878D82A}">
                    <a16:rowId xmlns:a16="http://schemas.microsoft.com/office/drawing/2014/main" val="4286048228"/>
                  </a:ext>
                </a:extLst>
              </a:tr>
              <a:tr h="209688">
                <a:tc>
                  <a:txBody>
                    <a:bodyPr/>
                    <a:lstStyle/>
                    <a:p>
                      <a:pPr>
                        <a:spcBef>
                          <a:spcPts val="0"/>
                        </a:spcBef>
                        <a:spcAft>
                          <a:spcPts val="600"/>
                        </a:spcAft>
                      </a:pPr>
                      <a:r>
                        <a:rPr lang="en-GB" dirty="0">
                          <a:solidFill>
                            <a:schemeClr val="tx1"/>
                          </a:solidFill>
                          <a:latin typeface="Arial" panose="020B0604020202020204" pitchFamily="34" charset="0"/>
                        </a:rPr>
                        <a:t>Indirect treatment comparison overall survival results are uncertain</a:t>
                      </a:r>
                    </a:p>
                  </a:txBody>
                  <a:tcPr anchor="ctr"/>
                </a:tc>
                <a:tc>
                  <a:txBody>
                    <a:bodyPr/>
                    <a:lstStyle/>
                    <a:p>
                      <a:r>
                        <a:rPr lang="en-GB" dirty="0">
                          <a:solidFill>
                            <a:schemeClr val="tx1"/>
                          </a:solidFill>
                          <a:latin typeface="Arial" panose="020B0604020202020204" pitchFamily="34" charset="0"/>
                        </a:rPr>
                        <a:t>Unknown</a:t>
                      </a:r>
                    </a:p>
                  </a:txBody>
                  <a:tcPr anchor="ctr"/>
                </a:tc>
                <a:extLst>
                  <a:ext uri="{0D108BD9-81ED-4DB2-BD59-A6C34878D82A}">
                    <a16:rowId xmlns:a16="http://schemas.microsoft.com/office/drawing/2014/main" val="4079267917"/>
                  </a:ext>
                </a:extLst>
              </a:tr>
              <a:tr h="209688">
                <a:tc>
                  <a:txBody>
                    <a:bodyPr/>
                    <a:lstStyle/>
                    <a:p>
                      <a:pPr>
                        <a:spcBef>
                          <a:spcPts val="0"/>
                        </a:spcBef>
                        <a:spcAft>
                          <a:spcPts val="600"/>
                        </a:spcAft>
                      </a:pPr>
                      <a:r>
                        <a:rPr lang="en-GB" dirty="0">
                          <a:latin typeface="Arial" panose="020B0604020202020204" pitchFamily="34" charset="0"/>
                        </a:rPr>
                        <a:t>Modelling survival: company assumption of long-term survivorship</a:t>
                      </a:r>
                    </a:p>
                  </a:txBody>
                  <a:tcPr anchor="ctr"/>
                </a:tc>
                <a:tc>
                  <a:txBody>
                    <a:bodyPr/>
                    <a:lstStyle/>
                    <a:p>
                      <a:r>
                        <a:rPr lang="en-GB" dirty="0">
                          <a:solidFill>
                            <a:schemeClr val="tx1"/>
                          </a:solidFill>
                          <a:latin typeface="Arial" panose="020B0604020202020204" pitchFamily="34" charset="0"/>
                        </a:rPr>
                        <a:t>Large</a:t>
                      </a:r>
                    </a:p>
                  </a:txBody>
                  <a:tcPr anchor="ctr"/>
                </a:tc>
                <a:extLst>
                  <a:ext uri="{0D108BD9-81ED-4DB2-BD59-A6C34878D82A}">
                    <a16:rowId xmlns:a16="http://schemas.microsoft.com/office/drawing/2014/main" val="710463053"/>
                  </a:ext>
                </a:extLst>
              </a:tr>
              <a:tr h="209688">
                <a:tc>
                  <a:txBody>
                    <a:bodyPr/>
                    <a:lstStyle/>
                    <a:p>
                      <a:pPr>
                        <a:spcBef>
                          <a:spcPts val="0"/>
                        </a:spcBef>
                        <a:spcAft>
                          <a:spcPts val="600"/>
                        </a:spcAft>
                      </a:pPr>
                      <a:r>
                        <a:rPr lang="en-GB" dirty="0">
                          <a:latin typeface="Arial" panose="020B0604020202020204" pitchFamily="34" charset="0"/>
                        </a:rPr>
                        <a:t>Modelling survival: relationship between PFS, PFS2 and OS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Large</a:t>
                      </a:r>
                    </a:p>
                  </a:txBody>
                  <a:tcPr anchor="ctr"/>
                </a:tc>
                <a:extLst>
                  <a:ext uri="{0D108BD9-81ED-4DB2-BD59-A6C34878D82A}">
                    <a16:rowId xmlns:a16="http://schemas.microsoft.com/office/drawing/2014/main" val="1907513868"/>
                  </a:ext>
                </a:extLst>
              </a:tr>
              <a:tr h="366955">
                <a:tc>
                  <a:txBody>
                    <a:bodyPr/>
                    <a:lstStyle/>
                    <a:p>
                      <a:pPr>
                        <a:spcBef>
                          <a:spcPts val="0"/>
                        </a:spcBef>
                        <a:spcAft>
                          <a:spcPts val="600"/>
                        </a:spcAft>
                      </a:pPr>
                      <a:r>
                        <a:rPr lang="en-GB" dirty="0">
                          <a:latin typeface="Arial" panose="020B0604020202020204" pitchFamily="34" charset="0"/>
                        </a:rPr>
                        <a:t>Modelling survival: mortality hazards for patients treated with rucaparib and </a:t>
                      </a:r>
                      <a:r>
                        <a:rPr lang="en-GB" dirty="0" err="1">
                          <a:latin typeface="Arial" panose="020B0604020202020204" pitchFamily="34" charset="0"/>
                        </a:rPr>
                        <a:t>olaparib</a:t>
                      </a:r>
                      <a:r>
                        <a:rPr lang="en-GB" dirty="0">
                          <a:latin typeface="Arial" panose="020B0604020202020204" pitchFamily="34" charset="0"/>
                        </a:rPr>
                        <a:t> + bevacizumab</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Small</a:t>
                      </a:r>
                    </a:p>
                    <a:p>
                      <a:endParaRPr lang="en-GB" dirty="0">
                        <a:solidFill>
                          <a:schemeClr val="tx1"/>
                        </a:solidFill>
                        <a:latin typeface="Arial" panose="020B0604020202020204" pitchFamily="34" charset="0"/>
                      </a:endParaRPr>
                    </a:p>
                  </a:txBody>
                  <a:tcPr anchor="ctr"/>
                </a:tc>
                <a:extLst>
                  <a:ext uri="{0D108BD9-81ED-4DB2-BD59-A6C34878D82A}">
                    <a16:rowId xmlns:a16="http://schemas.microsoft.com/office/drawing/2014/main" val="3252160011"/>
                  </a:ext>
                </a:extLst>
              </a:tr>
              <a:tr h="209688">
                <a:tc>
                  <a:txBody>
                    <a:bodyPr/>
                    <a:lstStyle/>
                    <a:p>
                      <a:pPr>
                        <a:spcBef>
                          <a:spcPts val="0"/>
                        </a:spcBef>
                        <a:spcAft>
                          <a:spcPts val="600"/>
                        </a:spcAft>
                      </a:pPr>
                      <a:r>
                        <a:rPr lang="en-GB" dirty="0">
                          <a:latin typeface="Arial" panose="020B0604020202020204" pitchFamily="34" charset="0"/>
                        </a:rPr>
                        <a:t>Bevacizumab induction costs: include or exclude from maintenance costs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Large</a:t>
                      </a:r>
                    </a:p>
                  </a:txBody>
                  <a:tcPr anchor="ctr"/>
                </a:tc>
                <a:extLst>
                  <a:ext uri="{0D108BD9-81ED-4DB2-BD59-A6C34878D82A}">
                    <a16:rowId xmlns:a16="http://schemas.microsoft.com/office/drawing/2014/main" val="3914654443"/>
                  </a:ext>
                </a:extLst>
              </a:tr>
              <a:tr h="209688">
                <a:tc>
                  <a:txBody>
                    <a:bodyPr/>
                    <a:lstStyle/>
                    <a:p>
                      <a:pPr>
                        <a:spcBef>
                          <a:spcPts val="0"/>
                        </a:spcBef>
                        <a:spcAft>
                          <a:spcPts val="600"/>
                        </a:spcAft>
                      </a:pPr>
                      <a:r>
                        <a:rPr lang="en-GB" dirty="0">
                          <a:latin typeface="Arial" panose="020B0604020202020204" pitchFamily="34" charset="0"/>
                        </a:rPr>
                        <a:t>Relative dose intensity: most appropriate method for all treatments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Large</a:t>
                      </a:r>
                    </a:p>
                  </a:txBody>
                  <a:tcPr anchor="ctr"/>
                </a:tc>
                <a:extLst>
                  <a:ext uri="{0D108BD9-81ED-4DB2-BD59-A6C34878D82A}">
                    <a16:rowId xmlns:a16="http://schemas.microsoft.com/office/drawing/2014/main" val="4258665716"/>
                  </a:ext>
                </a:extLst>
              </a:tr>
              <a:tr h="366955">
                <a:tc>
                  <a:txBody>
                    <a:bodyPr/>
                    <a:lstStyle/>
                    <a:p>
                      <a:pPr>
                        <a:spcBef>
                          <a:spcPts val="0"/>
                        </a:spcBef>
                        <a:spcAft>
                          <a:spcPts val="600"/>
                        </a:spcAft>
                      </a:pPr>
                      <a:r>
                        <a:rPr lang="en-GB" dirty="0">
                          <a:latin typeface="Arial" panose="020B0604020202020204" pitchFamily="34" charset="0"/>
                        </a:rPr>
                        <a:t>Utility values: subgroup versus ITT values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Small</a:t>
                      </a:r>
                    </a:p>
                  </a:txBody>
                  <a:tcPr anchor="ctr"/>
                </a:tc>
                <a:extLst>
                  <a:ext uri="{0D108BD9-81ED-4DB2-BD59-A6C34878D82A}">
                    <a16:rowId xmlns:a16="http://schemas.microsoft.com/office/drawing/2014/main" val="3993071413"/>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p:txBody>
          <a:bodyPr>
            <a:noAutofit/>
          </a:bodyPr>
          <a:lstStyle/>
          <a:p>
            <a:r>
              <a:rPr lang="en-GB" dirty="0"/>
              <a:t>Abbreviations: ICER, incremental cost effectiveness ratio; ITT, intention to treat; OS, overall survival; PFS, progression-free survival; PFS2, progression-free survival 2</a:t>
            </a:r>
          </a:p>
        </p:txBody>
      </p:sp>
      <p:pic>
        <p:nvPicPr>
          <p:cNvPr id="2" name="Picture 1">
            <a:extLst>
              <a:ext uri="{FF2B5EF4-FFF2-40B4-BE49-F238E27FC236}">
                <a16:creationId xmlns:a16="http://schemas.microsoft.com/office/drawing/2014/main" id="{F6AF0BD9-8DA8-4D03-6D61-40A29E8879B1}"/>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348712" y="3583826"/>
            <a:ext cx="360000" cy="360000"/>
          </a:xfrm>
          <a:prstGeom prst="rect">
            <a:avLst/>
          </a:prstGeom>
        </p:spPr>
      </p:pic>
      <p:pic>
        <p:nvPicPr>
          <p:cNvPr id="7" name="Picture 6">
            <a:extLst>
              <a:ext uri="{FF2B5EF4-FFF2-40B4-BE49-F238E27FC236}">
                <a16:creationId xmlns:a16="http://schemas.microsoft.com/office/drawing/2014/main" id="{BAD758F4-CF57-CE52-8766-644D4E9FD4A6}"/>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1351792" y="1611271"/>
            <a:ext cx="360000" cy="360000"/>
          </a:xfrm>
          <a:prstGeom prst="rect">
            <a:avLst/>
          </a:prstGeom>
        </p:spPr>
      </p:pic>
      <p:pic>
        <p:nvPicPr>
          <p:cNvPr id="12" name="Picture 11">
            <a:extLst>
              <a:ext uri="{FF2B5EF4-FFF2-40B4-BE49-F238E27FC236}">
                <a16:creationId xmlns:a16="http://schemas.microsoft.com/office/drawing/2014/main" id="{0D653D57-DDBD-D85E-B8C4-7A6B78AEE095}"/>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57509" y="2001638"/>
            <a:ext cx="360000" cy="360000"/>
          </a:xfrm>
          <a:prstGeom prst="rect">
            <a:avLst/>
          </a:prstGeom>
        </p:spPr>
      </p:pic>
      <p:pic>
        <p:nvPicPr>
          <p:cNvPr id="13" name="Picture 12">
            <a:extLst>
              <a:ext uri="{FF2B5EF4-FFF2-40B4-BE49-F238E27FC236}">
                <a16:creationId xmlns:a16="http://schemas.microsoft.com/office/drawing/2014/main" id="{3B5CC20E-52D0-1A82-09C4-350D7889DDBD}"/>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1351792" y="2348662"/>
            <a:ext cx="360000" cy="360000"/>
          </a:xfrm>
          <a:prstGeom prst="rect">
            <a:avLst/>
          </a:prstGeom>
        </p:spPr>
      </p:pic>
      <p:pic>
        <p:nvPicPr>
          <p:cNvPr id="14" name="Picture 13">
            <a:extLst>
              <a:ext uri="{FF2B5EF4-FFF2-40B4-BE49-F238E27FC236}">
                <a16:creationId xmlns:a16="http://schemas.microsoft.com/office/drawing/2014/main" id="{896DEA11-C7ED-1B71-E5F7-9A2A5386264B}"/>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51045" y="2720980"/>
            <a:ext cx="360000" cy="360000"/>
          </a:xfrm>
          <a:prstGeom prst="rect">
            <a:avLst/>
          </a:prstGeom>
        </p:spPr>
      </p:pic>
      <p:pic>
        <p:nvPicPr>
          <p:cNvPr id="16" name="Picture 15">
            <a:extLst>
              <a:ext uri="{FF2B5EF4-FFF2-40B4-BE49-F238E27FC236}">
                <a16:creationId xmlns:a16="http://schemas.microsoft.com/office/drawing/2014/main" id="{14C54574-556C-970A-59D8-B998E1235125}"/>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57509" y="3099278"/>
            <a:ext cx="360000" cy="360000"/>
          </a:xfrm>
          <a:prstGeom prst="rect">
            <a:avLst/>
          </a:prstGeom>
        </p:spPr>
      </p:pic>
      <p:pic>
        <p:nvPicPr>
          <p:cNvPr id="17" name="Picture 16">
            <a:extLst>
              <a:ext uri="{FF2B5EF4-FFF2-40B4-BE49-F238E27FC236}">
                <a16:creationId xmlns:a16="http://schemas.microsoft.com/office/drawing/2014/main" id="{B967A43B-293F-F022-E9FB-198D33F7BA0B}"/>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57509" y="4069238"/>
            <a:ext cx="360000" cy="360000"/>
          </a:xfrm>
          <a:prstGeom prst="rect">
            <a:avLst/>
          </a:prstGeom>
        </p:spPr>
      </p:pic>
      <p:pic>
        <p:nvPicPr>
          <p:cNvPr id="18" name="Picture 17">
            <a:extLst>
              <a:ext uri="{FF2B5EF4-FFF2-40B4-BE49-F238E27FC236}">
                <a16:creationId xmlns:a16="http://schemas.microsoft.com/office/drawing/2014/main" id="{35543644-1D5B-0F00-A55A-869E8355B42D}"/>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358617" y="4823192"/>
            <a:ext cx="360000" cy="360000"/>
          </a:xfrm>
          <a:prstGeom prst="rect">
            <a:avLst/>
          </a:prstGeom>
        </p:spPr>
      </p:pic>
      <p:pic>
        <p:nvPicPr>
          <p:cNvPr id="19" name="Picture 18">
            <a:extLst>
              <a:ext uri="{FF2B5EF4-FFF2-40B4-BE49-F238E27FC236}">
                <a16:creationId xmlns:a16="http://schemas.microsoft.com/office/drawing/2014/main" id="{BD09D4D4-3D8C-9E76-BBDE-5D84BC3775C9}"/>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357509" y="4446708"/>
            <a:ext cx="360000" cy="360000"/>
          </a:xfrm>
          <a:prstGeom prst="rect">
            <a:avLst/>
          </a:prstGeom>
        </p:spPr>
      </p:pic>
      <p:pic>
        <p:nvPicPr>
          <p:cNvPr id="3" name="Picture 2">
            <a:extLst>
              <a:ext uri="{FF2B5EF4-FFF2-40B4-BE49-F238E27FC236}">
                <a16:creationId xmlns:a16="http://schemas.microsoft.com/office/drawing/2014/main" id="{B6C9F2E6-4901-7891-4691-80EB23E573B0}"/>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9826174" y="17355"/>
            <a:ext cx="360000" cy="360000"/>
          </a:xfrm>
          <a:prstGeom prst="rect">
            <a:avLst/>
          </a:prstGeom>
        </p:spPr>
      </p:pic>
      <p:sp>
        <p:nvSpPr>
          <p:cNvPr id="4" name="Text Placeholder 14">
            <a:extLst>
              <a:ext uri="{FF2B5EF4-FFF2-40B4-BE49-F238E27FC236}">
                <a16:creationId xmlns:a16="http://schemas.microsoft.com/office/drawing/2014/main" id="{63AC6ADE-9BA7-7580-F8E2-18E1EFA7118D}"/>
              </a:ext>
            </a:extLst>
          </p:cNvPr>
          <p:cNvSpPr txBox="1">
            <a:spLocks/>
          </p:cNvSpPr>
          <p:nvPr/>
        </p:nvSpPr>
        <p:spPr>
          <a:xfrm>
            <a:off x="10186174" y="15766"/>
            <a:ext cx="268507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GB" dirty="0"/>
              <a:t>Large ICER impact</a:t>
            </a:r>
          </a:p>
          <a:p>
            <a:pPr>
              <a:spcBef>
                <a:spcPts val="1800"/>
              </a:spcBef>
            </a:pPr>
            <a:r>
              <a:rPr lang="en-GB" dirty="0"/>
              <a:t>Small ICER impact</a:t>
            </a:r>
          </a:p>
          <a:p>
            <a:pPr>
              <a:spcBef>
                <a:spcPts val="1800"/>
              </a:spcBef>
            </a:pPr>
            <a:r>
              <a:rPr lang="en-GB" dirty="0"/>
              <a:t>Unknown ICER impact</a:t>
            </a:r>
          </a:p>
        </p:txBody>
      </p:sp>
      <p:pic>
        <p:nvPicPr>
          <p:cNvPr id="5" name="Picture 4">
            <a:extLst>
              <a:ext uri="{FF2B5EF4-FFF2-40B4-BE49-F238E27FC236}">
                <a16:creationId xmlns:a16="http://schemas.microsoft.com/office/drawing/2014/main" id="{774DF203-8232-B157-013A-71D82DE4D623}"/>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9826174" y="397413"/>
            <a:ext cx="360000" cy="360000"/>
          </a:xfrm>
          <a:prstGeom prst="rect">
            <a:avLst/>
          </a:prstGeom>
        </p:spPr>
      </p:pic>
      <p:pic>
        <p:nvPicPr>
          <p:cNvPr id="8" name="Picture 7">
            <a:extLst>
              <a:ext uri="{FF2B5EF4-FFF2-40B4-BE49-F238E27FC236}">
                <a16:creationId xmlns:a16="http://schemas.microsoft.com/office/drawing/2014/main" id="{AFFCCE84-6F08-C9B1-E8A5-DEAA818BD8D0}"/>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9826174" y="794451"/>
            <a:ext cx="360000" cy="360000"/>
          </a:xfrm>
          <a:prstGeom prst="rect">
            <a:avLst/>
          </a:prstGeom>
        </p:spPr>
      </p:pic>
    </p:spTree>
    <p:extLst>
      <p:ext uri="{BB962C8B-B14F-4D97-AF65-F5344CB8AC3E}">
        <p14:creationId xmlns:p14="http://schemas.microsoft.com/office/powerpoint/2010/main" val="420778163"/>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Accessible Slide Deck Template.potx  -  AutoRecovered" id="{93991C23-F404-4463-A110-3652FAD7643E}" vid="{3BC3C715-EF78-453C-8563-5D42F846C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078F31AA3DF46952883A1E136BA34" ma:contentTypeVersion="13" ma:contentTypeDescription="Create a new document." ma:contentTypeScope="" ma:versionID="6260d471e5b3ec4b8acae5ebb09d8f93">
  <xsd:schema xmlns:xsd="http://www.w3.org/2001/XMLSchema" xmlns:xs="http://www.w3.org/2001/XMLSchema" xmlns:p="http://schemas.microsoft.com/office/2006/metadata/properties" xmlns:ns2="7b886931-1db8-4cca-bb44-3d6d3d10cd2f" xmlns:ns3="8c1955fd-d5f4-4fc5-9767-38c9a50e1d94" targetNamespace="http://schemas.microsoft.com/office/2006/metadata/properties" ma:root="true" ma:fieldsID="433aa9722b8b64bcc7c91fdcf56dce81" ns2:_="" ns3:_="">
    <xsd:import namespace="7b886931-1db8-4cca-bb44-3d6d3d10cd2f"/>
    <xsd:import namespace="8c1955fd-d5f4-4fc5-9767-38c9a50e1d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86931-1db8-4cca-bb44-3d6d3d10c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c44dc65-fed5-4fe5-8bef-e4f6390b52d1}" ma:internalName="TaxCatchAll" ma:showField="CatchAllData" ma:web="7b886931-1db8-4cca-bb44-3d6d3d10cd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955fd-d5f4-4fc5-9767-38c9a50e1d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886931-1db8-4cca-bb44-3d6d3d10cd2f" xsi:nil="true"/>
    <lcf76f155ced4ddcb4097134ff3c332f xmlns="8c1955fd-d5f4-4fc5-9767-38c9a50e1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282AFF-6549-4F52-9BC3-76C3A6214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886931-1db8-4cca-bb44-3d6d3d10cd2f"/>
    <ds:schemaRef ds:uri="8c1955fd-d5f4-4fc5-9767-38c9a50e1d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3.xml><?xml version="1.0" encoding="utf-8"?>
<ds:datastoreItem xmlns:ds="http://schemas.openxmlformats.org/officeDocument/2006/customXml" ds:itemID="{506D4A81-9AA7-4839-9F7C-49A81BAA6B43}">
  <ds:schemaRefs>
    <ds:schemaRef ds:uri="http://purl.org/dc/terms/"/>
    <ds:schemaRef ds:uri="http://purl.org/dc/dcmitype/"/>
    <ds:schemaRef ds:uri="http://purl.org/dc/elements/1.1/"/>
    <ds:schemaRef ds:uri="http://www.w3.org/XML/1998/namespace"/>
    <ds:schemaRef ds:uri="http://schemas.openxmlformats.org/package/2006/metadata/core-properties"/>
    <ds:schemaRef ds:uri="7b886931-1db8-4cca-bb44-3d6d3d10cd2f"/>
    <ds:schemaRef ds:uri="http://schemas.microsoft.com/office/2006/documentManagement/types"/>
    <ds:schemaRef ds:uri="http://schemas.microsoft.com/office/infopath/2007/PartnerControls"/>
    <ds:schemaRef ds:uri="8c1955fd-d5f4-4fc5-9767-38c9a50e1d9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Accessible Slide Deck Template</Template>
  <TotalTime>6883</TotalTime>
  <Words>8890</Words>
  <Application>Microsoft Office PowerPoint</Application>
  <PresentationFormat>Widescreen</PresentationFormat>
  <Paragraphs>1376</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Inter</vt:lpstr>
      <vt:lpstr>Arial</vt:lpstr>
      <vt:lpstr>Calibri</vt:lpstr>
      <vt:lpstr>Wingdings</vt:lpstr>
      <vt:lpstr>Lora SemiBold</vt:lpstr>
      <vt:lpstr>Times New Roman</vt:lpstr>
      <vt:lpstr>Symbol</vt:lpstr>
      <vt:lpstr>Lato</vt:lpstr>
      <vt:lpstr>NICEbrandtheme</vt:lpstr>
      <vt:lpstr>Rucaparib for maintenance treatment of advanced ovarian, fallopian tube and peritoneal cancer after response to first-line platinum-based chemotherapy</vt:lpstr>
      <vt:lpstr>Rucaparib for maintenance treatment of advanced ovarian, fallopian tube and peritoneal cancer after response to first-line platinum-based chemotherapy</vt:lpstr>
      <vt:lpstr>Background on advanced ovarian, fallopian tube and peritoneal cancer after response to first-line platinum-based chemotherapy </vt:lpstr>
      <vt:lpstr>Patient perspectives</vt:lpstr>
      <vt:lpstr>Clinical perspectives </vt:lpstr>
      <vt:lpstr>Equality considerations</vt:lpstr>
      <vt:lpstr>Treatment pathway</vt:lpstr>
      <vt:lpstr>Rucaparib (Rubraca, pharma&amp;)</vt:lpstr>
      <vt:lpstr>Key issues</vt:lpstr>
      <vt:lpstr>Key issues: Positioning of rucaparib in the NHS: available comparators</vt:lpstr>
      <vt:lpstr>Key issues: Bevacizumab dose </vt:lpstr>
      <vt:lpstr>Rucaparib for maintenance treatment for advanced ovarian, fallopian tube and peritoneal cancer after response to first-line platinum-based chemotherapy</vt:lpstr>
      <vt:lpstr>ATHENA-MONO results – invPFS (23 March 2022 data cut)  </vt:lpstr>
      <vt:lpstr>ATHENA-MONO results – OS (9 March 2023 ad-hoc analysis)  </vt:lpstr>
      <vt:lpstr>Indirect comparisons and results^</vt:lpstr>
      <vt:lpstr>Rucaparib for maintenance treatment for advanced ovarian, fallopian tube and peritoneal cancer after response to first-line platinum-based chemotherapy</vt:lpstr>
      <vt:lpstr>Key Issue: Modelling survival - assumption of long-term survivorship (1/5)</vt:lpstr>
      <vt:lpstr>Key issue: Modelling survival - relationship between PFS, PFS2 and OS (2/5)</vt:lpstr>
      <vt:lpstr>Modelling survival (3/5)</vt:lpstr>
      <vt:lpstr>Modelling survival - (4/5)</vt:lpstr>
      <vt:lpstr>Key issue: Mortality hazards for patients treated with rucaparib and olaparib + bevacizumab</vt:lpstr>
      <vt:lpstr>Key issue: Bevacizumab induction costs</vt:lpstr>
      <vt:lpstr>Key issue: Relative dose intensity (RDI)</vt:lpstr>
      <vt:lpstr>Key issue: Subgroup versus ITT utility values</vt:lpstr>
      <vt:lpstr>Summary of company and EAG base case assumptions</vt:lpstr>
      <vt:lpstr>Cost-effectiveness results</vt:lpstr>
      <vt:lpstr>Rucaparib for maintenance treatment for advanced ovarian, fallopian tube and peritoneal cancer after response to first-line platinum-based chemotherapy</vt:lpstr>
      <vt:lpstr>Managed access</vt:lpstr>
      <vt:lpstr>Rucaparib for maintenance treatment for advanced ovarian, fallopian tube and peritoneal cancer after response to first-line platinum-based chemotherapy</vt:lpstr>
      <vt:lpstr>Key issues</vt:lpstr>
      <vt:lpstr>Rucaparib for maintenance treatment for advanced ovarian, fallopian tube and peritoneal cancer after response to first-line platinum-based chemotherapy</vt:lpstr>
      <vt:lpstr>Maintenance treatment options by genomic status</vt:lpstr>
      <vt:lpstr>Decision problem</vt:lpstr>
      <vt:lpstr>Drivers of homologous recombination deficiency in ovarian cancer  </vt:lpstr>
      <vt:lpstr>Key clinical trials </vt:lpstr>
      <vt:lpstr>ATHENA-MONO hierarchical step-down procedure  </vt:lpstr>
      <vt:lpstr>ATHENA-MONO results – ITT  </vt:lpstr>
      <vt:lpstr>Indirect comparison methodology</vt:lpstr>
      <vt:lpstr>MAICs in the economic model</vt:lpstr>
      <vt:lpstr>Naïve comparisons - invPFS  </vt:lpstr>
      <vt:lpstr>Naïve comparisons – PFS2  </vt:lpstr>
      <vt:lpstr>Naïve comparisons - OS  </vt:lpstr>
      <vt:lpstr>Key issues: ITC OS results are uncertain </vt:lpstr>
      <vt:lpstr>Company’s model overview: four-state partitioned survival model </vt:lpstr>
      <vt:lpstr>Comparison of extrapolations for PFS</vt:lpstr>
      <vt:lpstr>PFS, PFS2 and OS curves for rucaparib: non-tBRCA/LOHhigh</vt:lpstr>
      <vt:lpstr>PFS, PFS2 and OS curves for olaparib + bevacizumab: non-tBRCA/LOHhigh</vt:lpstr>
      <vt:lpstr>PFS, PFS2 and OS curves for bevacizumab: non-tBRCA/LOHhigh</vt:lpstr>
      <vt:lpstr>PFS, PFS2 and OS curves for bevacizumab: non-tBRCA/LOHlow</vt:lpstr>
      <vt:lpstr>OS hazards: non-tBRCA/LOHhigh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Victoria Kelly</dc:creator>
  <cp:lastModifiedBy>Marcia Miller</cp:lastModifiedBy>
  <cp:revision>256</cp:revision>
  <dcterms:created xsi:type="dcterms:W3CDTF">2024-03-20T09:41:57Z</dcterms:created>
  <dcterms:modified xsi:type="dcterms:W3CDTF">2024-07-05T11:36:56Z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0x01010085E078F31AA3DF46952883A1E136BA34</vt:lpwstr>
  </property>
</Properties>
</file>