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183" r:id="rId4"/>
    <p:sldMasterId id="2147484136" r:id="rId5"/>
  </p:sldMasterIdLst>
  <p:notesMasterIdLst>
    <p:notesMasterId r:id="rId43"/>
  </p:notesMasterIdLst>
  <p:handoutMasterIdLst>
    <p:handoutMasterId r:id="rId44"/>
  </p:handoutMasterIdLst>
  <p:sldIdLst>
    <p:sldId id="339" r:id="rId6"/>
    <p:sldId id="1797" r:id="rId7"/>
    <p:sldId id="404" r:id="rId8"/>
    <p:sldId id="347" r:id="rId9"/>
    <p:sldId id="348" r:id="rId10"/>
    <p:sldId id="345" r:id="rId11"/>
    <p:sldId id="2083" r:id="rId12"/>
    <p:sldId id="405" r:id="rId13"/>
    <p:sldId id="358" r:id="rId14"/>
    <p:sldId id="2044" r:id="rId15"/>
    <p:sldId id="1799" r:id="rId16"/>
    <p:sldId id="478" r:id="rId17"/>
    <p:sldId id="2043" r:id="rId18"/>
    <p:sldId id="379" r:id="rId19"/>
    <p:sldId id="2049" r:id="rId20"/>
    <p:sldId id="1794" r:id="rId21"/>
    <p:sldId id="2076" r:id="rId22"/>
    <p:sldId id="2075" r:id="rId23"/>
    <p:sldId id="2054" r:id="rId24"/>
    <p:sldId id="2073" r:id="rId25"/>
    <p:sldId id="2047" r:id="rId26"/>
    <p:sldId id="2045" r:id="rId27"/>
    <p:sldId id="380" r:id="rId28"/>
    <p:sldId id="2055" r:id="rId29"/>
    <p:sldId id="2057" r:id="rId30"/>
    <p:sldId id="367" r:id="rId31"/>
    <p:sldId id="370" r:id="rId32"/>
    <p:sldId id="1812" r:id="rId33"/>
    <p:sldId id="1795" r:id="rId34"/>
    <p:sldId id="2059" r:id="rId35"/>
    <p:sldId id="1796" r:id="rId36"/>
    <p:sldId id="2084" r:id="rId37"/>
    <p:sldId id="1803" r:id="rId38"/>
    <p:sldId id="2078" r:id="rId39"/>
    <p:sldId id="2056" r:id="rId40"/>
    <p:sldId id="463" r:id="rId41"/>
    <p:sldId id="464" r:id="rId42"/>
  </p:sldIdLst>
  <p:sldSz cx="12192000" cy="6858000"/>
  <p:notesSz cx="6858000" cy="9144000"/>
  <p:embeddedFontLst>
    <p:embeddedFont>
      <p:font typeface="Inter" panose="02000503000000020004" pitchFamily="2" charset="0"/>
      <p:regular r:id="rId45"/>
    </p:embeddedFont>
    <p:embeddedFont>
      <p:font typeface="Lato" panose="020F0502020204030203" pitchFamily="34" charset="0"/>
      <p:regular r:id="rId46"/>
      <p:bold r:id="rId47"/>
      <p:italic r:id="rId48"/>
      <p:boldItalic r:id="rId49"/>
    </p:embeddedFont>
    <p:embeddedFont>
      <p:font typeface="Lora SemiBold" pitchFamily="2" charset="0"/>
      <p:bold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and key issues" id="{5C8D397E-C577-42B3-A3E6-140C6584B864}">
          <p14:sldIdLst>
            <p14:sldId id="339"/>
            <p14:sldId id="1797"/>
            <p14:sldId id="404"/>
            <p14:sldId id="347"/>
            <p14:sldId id="348"/>
            <p14:sldId id="345"/>
            <p14:sldId id="2083"/>
            <p14:sldId id="405"/>
            <p14:sldId id="358"/>
            <p14:sldId id="2044"/>
          </p14:sldIdLst>
        </p14:section>
        <p14:section name="Clinical effectiveness" id="{D1BD2FA0-3D5B-4524-80EB-1D0448D954C2}">
          <p14:sldIdLst>
            <p14:sldId id="1799"/>
            <p14:sldId id="478"/>
            <p14:sldId id="2043"/>
            <p14:sldId id="379"/>
            <p14:sldId id="2049"/>
          </p14:sldIdLst>
        </p14:section>
        <p14:section name="Modelling and cost effectiveness" id="{15D9281D-92C0-42D4-B787-1509A0A862A1}">
          <p14:sldIdLst>
            <p14:sldId id="1794"/>
            <p14:sldId id="2076"/>
            <p14:sldId id="2075"/>
            <p14:sldId id="2054"/>
            <p14:sldId id="2073"/>
            <p14:sldId id="2047"/>
            <p14:sldId id="2045"/>
            <p14:sldId id="380"/>
            <p14:sldId id="2055"/>
            <p14:sldId id="2057"/>
            <p14:sldId id="367"/>
            <p14:sldId id="370"/>
            <p14:sldId id="1812"/>
          </p14:sldIdLst>
        </p14:section>
        <p14:section name="Other considerations" id="{E3E9BE2E-C992-49DB-94B2-4DEB96FDEA6E}">
          <p14:sldIdLst>
            <p14:sldId id="1795"/>
            <p14:sldId id="2059"/>
          </p14:sldIdLst>
        </p14:section>
        <p14:section name="Summary" id="{BC5DA26A-ED84-44C5-83CB-2D7C50250CA9}">
          <p14:sldIdLst>
            <p14:sldId id="1796"/>
            <p14:sldId id="2084"/>
          </p14:sldIdLst>
        </p14:section>
        <p14:section name="Supplementary appendix" id="{D50CEE70-65EB-422D-8ABA-F498CEA53144}">
          <p14:sldIdLst>
            <p14:sldId id="1803"/>
          </p14:sldIdLst>
        </p14:section>
        <p14:section name="Modelling and cost effectiveness" id="{07C1E39A-37CE-4181-B869-77591DF34637}">
          <p14:sldIdLst>
            <p14:sldId id="2078"/>
            <p14:sldId id="2056"/>
          </p14:sldIdLst>
        </p14:section>
        <p14:section name="Other" id="{EE3159D0-6226-4E7C-977C-01B64C44FB64}">
          <p14:sldIdLst>
            <p14:sldId id="463"/>
            <p14:sldId id="4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01135-E836-A30F-87D6-03869F000B52}" name="Zoe Charles" initials="ZC" userId="S::Zoe.Charles@nice.org.uk::c135eabb-d70c-4ebe-9405-64402c662e6d" providerId="AD"/>
  <p188:author id="{3BEA1BFE-E2AA-1B63-857B-7B0C5C7B5565}" name="Emilene Coventry" initials="EC" userId="Emilene Coventr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lla O'Brien" initials="S" lastIdx="44" clrIdx="6">
    <p:extLst>
      <p:ext uri="{19B8F6BF-5375-455C-9EA6-DF929625EA0E}">
        <p15:presenceInfo xmlns:p15="http://schemas.microsoft.com/office/powerpoint/2012/main" userId="Stella O'Brien" providerId="None"/>
      </p:ext>
    </p:extLst>
  </p:cmAuthor>
  <p:cmAuthor id="1" name="Kate Scott" initials="KS" lastIdx="1" clrIdx="0"/>
  <p:cmAuthor id="8" name="Zoe Charles" initials="ZC" lastIdx="187" clrIdx="7">
    <p:extLst>
      <p:ext uri="{19B8F6BF-5375-455C-9EA6-DF929625EA0E}">
        <p15:presenceInfo xmlns:p15="http://schemas.microsoft.com/office/powerpoint/2012/main" userId="S::Zoe.Charles@nice.org.uk::c135eabb-d70c-4ebe-9405-64402c662e6d" providerId="AD"/>
      </p:ext>
    </p:extLst>
  </p:cmAuthor>
  <p:cmAuthor id="2" name="Charlie Hewitt" initials="CH" lastIdx="68" clrIdx="1">
    <p:extLst>
      <p:ext uri="{19B8F6BF-5375-455C-9EA6-DF929625EA0E}">
        <p15:presenceInfo xmlns:p15="http://schemas.microsoft.com/office/powerpoint/2012/main" userId="S::Charlie.Hewitt@nice.org.uk::02b58234-bd66-4ca2-852b-669d09f951b3" providerId="AD"/>
      </p:ext>
    </p:extLst>
  </p:cmAuthor>
  <p:cmAuthor id="9" name="Emma Douch" initials="ED" lastIdx="5" clrIdx="8">
    <p:extLst>
      <p:ext uri="{19B8F6BF-5375-455C-9EA6-DF929625EA0E}">
        <p15:presenceInfo xmlns:p15="http://schemas.microsoft.com/office/powerpoint/2012/main" userId="S::Emma.Douch@nice.org.uk::d23c2457-444e-4a37-91b9-8b92510c8a17" providerId="AD"/>
      </p:ext>
    </p:extLst>
  </p:cmAuthor>
  <p:cmAuthor id="3" name="Alexandra Sampson" initials="AS" lastIdx="8" clrIdx="2">
    <p:extLst>
      <p:ext uri="{19B8F6BF-5375-455C-9EA6-DF929625EA0E}">
        <p15:presenceInfo xmlns:p15="http://schemas.microsoft.com/office/powerpoint/2012/main" userId="S::Alexandra.Sampson@nice.org.uk::5bf57bb1-a65f-4e5e-81b7-701a6cf4a8b7" providerId="AD"/>
      </p:ext>
    </p:extLst>
  </p:cmAuthor>
  <p:cmAuthor id="10" name="Emilene Coventry" initials="EC" lastIdx="110" clrIdx="9">
    <p:extLst>
      <p:ext uri="{19B8F6BF-5375-455C-9EA6-DF929625EA0E}">
        <p15:presenceInfo xmlns:p15="http://schemas.microsoft.com/office/powerpoint/2012/main" userId="Emilene Coventry" providerId="None"/>
      </p:ext>
    </p:extLst>
  </p:cmAuthor>
  <p:cmAuthor id="4" name="Elizabeth Bell" initials="EB" lastIdx="9" clrIdx="3">
    <p:extLst>
      <p:ext uri="{19B8F6BF-5375-455C-9EA6-DF929625EA0E}">
        <p15:presenceInfo xmlns:p15="http://schemas.microsoft.com/office/powerpoint/2012/main" userId="S::Elizabeth.Bell@nice.org.uk::db75d52a-bbc3-4365-b187-451fb7df6c85" providerId="AD"/>
      </p:ext>
    </p:extLst>
  </p:cmAuthor>
  <p:cmAuthor id="5" name="Albany Chandler" initials="AC" lastIdx="3" clrIdx="4">
    <p:extLst>
      <p:ext uri="{19B8F6BF-5375-455C-9EA6-DF929625EA0E}">
        <p15:presenceInfo xmlns:p15="http://schemas.microsoft.com/office/powerpoint/2012/main" userId="S::Albany.Chandler@nice.org.uk::c7eab9cc-0d4b-4e4f-af44-3a7070586937" providerId="AD"/>
      </p:ext>
    </p:extLst>
  </p:cmAuthor>
  <p:cmAuthor id="6" name="Victoria Kelly" initials="VK" lastIdx="40" clrIdx="5">
    <p:extLst>
      <p:ext uri="{19B8F6BF-5375-455C-9EA6-DF929625EA0E}">
        <p15:presenceInfo xmlns:p15="http://schemas.microsoft.com/office/powerpoint/2012/main" userId="S::Victoria.Kelly@nice.org.uk::b3cb38c1-50f8-416d-a7ac-e58820acd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C00000"/>
    <a:srgbClr val="FFC000"/>
    <a:srgbClr val="00B050"/>
    <a:srgbClr val="00436C"/>
    <a:srgbClr val="228096"/>
    <a:srgbClr val="FFFFFF"/>
    <a:srgbClr val="F7F4F1"/>
    <a:srgbClr val="FBF4EE"/>
    <a:srgbClr val="EFE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2" d="100"/>
          <a:sy n="102" d="100"/>
        </p:scale>
        <p:origin x="834" y="102"/>
      </p:cViewPr>
      <p:guideLst/>
    </p:cSldViewPr>
  </p:slideViewPr>
  <p:notesTextViewPr>
    <p:cViewPr>
      <p:scale>
        <a:sx n="1" d="1"/>
        <a:sy n="1" d="1"/>
      </p:scale>
      <p:origin x="0" y="0"/>
    </p:cViewPr>
  </p:notesTextViewPr>
  <p:sorterViewPr>
    <p:cViewPr>
      <p:scale>
        <a:sx n="100" d="100"/>
        <a:sy n="100" d="100"/>
      </p:scale>
      <p:origin x="0" y="-119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microsoft.com/office/2018/10/relationships/authors" Targe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ene Coventry" userId="a51267c6-32e7-4a88-99f0-5d52ef76fe26" providerId="ADAL" clId="{46C4D97C-227F-46BC-A0D4-FB5BBBDB16CF}"/>
    <pc:docChg chg="undo custSel addSld delSld modSld delSection modSection">
      <pc:chgData name="Emilene Coventry" userId="a51267c6-32e7-4a88-99f0-5d52ef76fe26" providerId="ADAL" clId="{46C4D97C-227F-46BC-A0D4-FB5BBBDB16CF}" dt="2024-12-13T11:28:35.985" v="16" actId="17851"/>
      <pc:docMkLst>
        <pc:docMk/>
      </pc:docMkLst>
      <pc:sldChg chg="modSp mod">
        <pc:chgData name="Emilene Coventry" userId="a51267c6-32e7-4a88-99f0-5d52ef76fe26" providerId="ADAL" clId="{46C4D97C-227F-46BC-A0D4-FB5BBBDB16CF}" dt="2024-12-13T11:26:35.423" v="7" actId="14100"/>
        <pc:sldMkLst>
          <pc:docMk/>
          <pc:sldMk cId="3793402762" sldId="339"/>
        </pc:sldMkLst>
        <pc:spChg chg="mod">
          <ac:chgData name="Emilene Coventry" userId="a51267c6-32e7-4a88-99f0-5d52ef76fe26" providerId="ADAL" clId="{46C4D97C-227F-46BC-A0D4-FB5BBBDB16CF}" dt="2024-12-13T11:26:35.423" v="7" actId="14100"/>
          <ac:spMkLst>
            <pc:docMk/>
            <pc:sldMk cId="3793402762" sldId="339"/>
            <ac:spMk id="3" creationId="{079A72F6-6F25-4FD7-939A-E0D4CE27677C}"/>
          </ac:spMkLst>
        </pc:spChg>
      </pc:sldChg>
      <pc:sldChg chg="add del">
        <pc:chgData name="Emilene Coventry" userId="a51267c6-32e7-4a88-99f0-5d52ef76fe26" providerId="ADAL" clId="{46C4D97C-227F-46BC-A0D4-FB5BBBDB16CF}" dt="2024-12-13T11:27:41.024" v="10" actId="47"/>
        <pc:sldMkLst>
          <pc:docMk/>
          <pc:sldMk cId="3335075655" sldId="2046"/>
        </pc:sldMkLst>
      </pc:sldChg>
      <pc:sldChg chg="add del">
        <pc:chgData name="Emilene Coventry" userId="a51267c6-32e7-4a88-99f0-5d52ef76fe26" providerId="ADAL" clId="{46C4D97C-227F-46BC-A0D4-FB5BBBDB16CF}" dt="2024-12-13T11:27:41.024" v="10" actId="47"/>
        <pc:sldMkLst>
          <pc:docMk/>
          <pc:sldMk cId="885985240" sldId="2048"/>
        </pc:sldMkLst>
      </pc:sldChg>
      <pc:sldChg chg="add del">
        <pc:chgData name="Emilene Coventry" userId="a51267c6-32e7-4a88-99f0-5d52ef76fe26" providerId="ADAL" clId="{46C4D97C-227F-46BC-A0D4-FB5BBBDB16CF}" dt="2024-12-13T11:27:56.351" v="13" actId="47"/>
        <pc:sldMkLst>
          <pc:docMk/>
          <pc:sldMk cId="2136958135" sldId="2056"/>
        </pc:sldMkLst>
      </pc:sldChg>
      <pc:sldChg chg="add del">
        <pc:chgData name="Emilene Coventry" userId="a51267c6-32e7-4a88-99f0-5d52ef76fe26" providerId="ADAL" clId="{46C4D97C-227F-46BC-A0D4-FB5BBBDB16CF}" dt="2024-12-13T11:27:41.024" v="10" actId="47"/>
        <pc:sldMkLst>
          <pc:docMk/>
          <pc:sldMk cId="1778944892" sldId="2067"/>
        </pc:sldMkLst>
      </pc:sldChg>
      <pc:sldChg chg="add del">
        <pc:chgData name="Emilene Coventry" userId="a51267c6-32e7-4a88-99f0-5d52ef76fe26" providerId="ADAL" clId="{46C4D97C-227F-46BC-A0D4-FB5BBBDB16CF}" dt="2024-12-13T11:27:41.024" v="10" actId="47"/>
        <pc:sldMkLst>
          <pc:docMk/>
          <pc:sldMk cId="382672326" sldId="2068"/>
        </pc:sldMkLst>
      </pc:sldChg>
      <pc:sldChg chg="add del">
        <pc:chgData name="Emilene Coventry" userId="a51267c6-32e7-4a88-99f0-5d52ef76fe26" providerId="ADAL" clId="{46C4D97C-227F-46BC-A0D4-FB5BBBDB16CF}" dt="2024-12-13T11:27:41.024" v="10" actId="47"/>
        <pc:sldMkLst>
          <pc:docMk/>
          <pc:sldMk cId="1015759002" sldId="2069"/>
        </pc:sldMkLst>
      </pc:sldChg>
      <pc:sldChg chg="del">
        <pc:chgData name="Emilene Coventry" userId="a51267c6-32e7-4a88-99f0-5d52ef76fe26" providerId="ADAL" clId="{46C4D97C-227F-46BC-A0D4-FB5BBBDB16CF}" dt="2024-12-13T11:27:48.601" v="11" actId="47"/>
        <pc:sldMkLst>
          <pc:docMk/>
          <pc:sldMk cId="3896319203" sldId="2079"/>
        </pc:sldMkLst>
      </pc:sldChg>
      <pc:sldChg chg="del">
        <pc:chgData name="Emilene Coventry" userId="a51267c6-32e7-4a88-99f0-5d52ef76fe26" providerId="ADAL" clId="{46C4D97C-227F-46BC-A0D4-FB5BBBDB16CF}" dt="2024-12-13T11:27:48.601" v="11" actId="47"/>
        <pc:sldMkLst>
          <pc:docMk/>
          <pc:sldMk cId="2397148980" sldId="2081"/>
        </pc:sldMkLst>
      </pc:sldChg>
      <pc:sldChg chg="del">
        <pc:chgData name="Emilene Coventry" userId="a51267c6-32e7-4a88-99f0-5d52ef76fe26" providerId="ADAL" clId="{46C4D97C-227F-46BC-A0D4-FB5BBBDB16CF}" dt="2024-12-13T11:27:48.601" v="11" actId="47"/>
        <pc:sldMkLst>
          <pc:docMk/>
          <pc:sldMk cId="3569847141" sldId="2082"/>
        </pc:sldMkLst>
      </pc:sldChg>
      <pc:sldChg chg="del">
        <pc:chgData name="Emilene Coventry" userId="a51267c6-32e7-4a88-99f0-5d52ef76fe26" providerId="ADAL" clId="{46C4D97C-227F-46BC-A0D4-FB5BBBDB16CF}" dt="2024-12-13T11:27:48.601" v="11" actId="47"/>
        <pc:sldMkLst>
          <pc:docMk/>
          <pc:sldMk cId="354118080" sldId="2085"/>
        </pc:sldMkLst>
      </pc:sldChg>
      <pc:sldChg chg="del">
        <pc:chgData name="Emilene Coventry" userId="a51267c6-32e7-4a88-99f0-5d52ef76fe26" providerId="ADAL" clId="{46C4D97C-227F-46BC-A0D4-FB5BBBDB16CF}" dt="2024-12-13T11:27:58.366" v="14" actId="47"/>
        <pc:sldMkLst>
          <pc:docMk/>
          <pc:sldMk cId="2701000334" sldId="20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13/12/2024</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10</a:t>
            </a:fld>
            <a:endParaRPr lang="en-US"/>
          </a:p>
        </p:txBody>
      </p:sp>
    </p:spTree>
    <p:extLst>
      <p:ext uri="{BB962C8B-B14F-4D97-AF65-F5344CB8AC3E}">
        <p14:creationId xmlns:p14="http://schemas.microsoft.com/office/powerpoint/2010/main" val="348246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a:p>
        </p:txBody>
      </p:sp>
    </p:spTree>
    <p:extLst>
      <p:ext uri="{BB962C8B-B14F-4D97-AF65-F5344CB8AC3E}">
        <p14:creationId xmlns:p14="http://schemas.microsoft.com/office/powerpoint/2010/main" val="1598413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12</a:t>
            </a:fld>
            <a:endParaRPr lang="en-US"/>
          </a:p>
        </p:txBody>
      </p:sp>
    </p:spTree>
    <p:extLst>
      <p:ext uri="{BB962C8B-B14F-4D97-AF65-F5344CB8AC3E}">
        <p14:creationId xmlns:p14="http://schemas.microsoft.com/office/powerpoint/2010/main" val="48127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a:p>
        </p:txBody>
      </p:sp>
    </p:spTree>
    <p:extLst>
      <p:ext uri="{BB962C8B-B14F-4D97-AF65-F5344CB8AC3E}">
        <p14:creationId xmlns:p14="http://schemas.microsoft.com/office/powerpoint/2010/main" val="390490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a:p>
        </p:txBody>
      </p:sp>
    </p:spTree>
    <p:extLst>
      <p:ext uri="{BB962C8B-B14F-4D97-AF65-F5344CB8AC3E}">
        <p14:creationId xmlns:p14="http://schemas.microsoft.com/office/powerpoint/2010/main" val="1791740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a:p>
        </p:txBody>
      </p:sp>
    </p:spTree>
    <p:extLst>
      <p:ext uri="{BB962C8B-B14F-4D97-AF65-F5344CB8AC3E}">
        <p14:creationId xmlns:p14="http://schemas.microsoft.com/office/powerpoint/2010/main" val="4703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16</a:t>
            </a:fld>
            <a:endParaRPr lang="en-US"/>
          </a:p>
        </p:txBody>
      </p:sp>
    </p:spTree>
    <p:extLst>
      <p:ext uri="{BB962C8B-B14F-4D97-AF65-F5344CB8AC3E}">
        <p14:creationId xmlns:p14="http://schemas.microsoft.com/office/powerpoint/2010/main" val="194399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a:p>
        </p:txBody>
      </p:sp>
    </p:spTree>
    <p:extLst>
      <p:ext uri="{BB962C8B-B14F-4D97-AF65-F5344CB8AC3E}">
        <p14:creationId xmlns:p14="http://schemas.microsoft.com/office/powerpoint/2010/main" val="3988322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a:p>
        </p:txBody>
      </p:sp>
    </p:spTree>
    <p:extLst>
      <p:ext uri="{BB962C8B-B14F-4D97-AF65-F5344CB8AC3E}">
        <p14:creationId xmlns:p14="http://schemas.microsoft.com/office/powerpoint/2010/main" val="1479451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a:p>
        </p:txBody>
      </p:sp>
    </p:spTree>
    <p:extLst>
      <p:ext uri="{BB962C8B-B14F-4D97-AF65-F5344CB8AC3E}">
        <p14:creationId xmlns:p14="http://schemas.microsoft.com/office/powerpoint/2010/main" val="134704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a:p>
        </p:txBody>
      </p:sp>
    </p:spTree>
    <p:extLst>
      <p:ext uri="{BB962C8B-B14F-4D97-AF65-F5344CB8AC3E}">
        <p14:creationId xmlns:p14="http://schemas.microsoft.com/office/powerpoint/2010/main" val="2779914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a:p>
        </p:txBody>
      </p:sp>
    </p:spTree>
    <p:extLst>
      <p:ext uri="{BB962C8B-B14F-4D97-AF65-F5344CB8AC3E}">
        <p14:creationId xmlns:p14="http://schemas.microsoft.com/office/powerpoint/2010/main" val="933938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a:p>
        </p:txBody>
      </p:sp>
    </p:spTree>
    <p:extLst>
      <p:ext uri="{BB962C8B-B14F-4D97-AF65-F5344CB8AC3E}">
        <p14:creationId xmlns:p14="http://schemas.microsoft.com/office/powerpoint/2010/main" val="3470080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a:p>
        </p:txBody>
      </p:sp>
    </p:spTree>
    <p:extLst>
      <p:ext uri="{BB962C8B-B14F-4D97-AF65-F5344CB8AC3E}">
        <p14:creationId xmlns:p14="http://schemas.microsoft.com/office/powerpoint/2010/main" val="3325999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a:p>
        </p:txBody>
      </p:sp>
    </p:spTree>
    <p:extLst>
      <p:ext uri="{BB962C8B-B14F-4D97-AF65-F5344CB8AC3E}">
        <p14:creationId xmlns:p14="http://schemas.microsoft.com/office/powerpoint/2010/main" val="2341676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a:p>
        </p:txBody>
      </p:sp>
    </p:spTree>
    <p:extLst>
      <p:ext uri="{BB962C8B-B14F-4D97-AF65-F5344CB8AC3E}">
        <p14:creationId xmlns:p14="http://schemas.microsoft.com/office/powerpoint/2010/main" val="1533779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a:p>
        </p:txBody>
      </p:sp>
    </p:spTree>
    <p:extLst>
      <p:ext uri="{BB962C8B-B14F-4D97-AF65-F5344CB8AC3E}">
        <p14:creationId xmlns:p14="http://schemas.microsoft.com/office/powerpoint/2010/main" val="4107331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a:p>
        </p:txBody>
      </p:sp>
    </p:spTree>
    <p:extLst>
      <p:ext uri="{BB962C8B-B14F-4D97-AF65-F5344CB8AC3E}">
        <p14:creationId xmlns:p14="http://schemas.microsoft.com/office/powerpoint/2010/main" val="1526333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a:p>
        </p:txBody>
      </p:sp>
    </p:spTree>
    <p:extLst>
      <p:ext uri="{BB962C8B-B14F-4D97-AF65-F5344CB8AC3E}">
        <p14:creationId xmlns:p14="http://schemas.microsoft.com/office/powerpoint/2010/main" val="594790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a:p>
        </p:txBody>
      </p:sp>
    </p:spTree>
    <p:extLst>
      <p:ext uri="{BB962C8B-B14F-4D97-AF65-F5344CB8AC3E}">
        <p14:creationId xmlns:p14="http://schemas.microsoft.com/office/powerpoint/2010/main" val="269917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29</a:t>
            </a:fld>
            <a:endParaRPr lang="en-US"/>
          </a:p>
        </p:txBody>
      </p:sp>
    </p:spTree>
    <p:extLst>
      <p:ext uri="{BB962C8B-B14F-4D97-AF65-F5344CB8AC3E}">
        <p14:creationId xmlns:p14="http://schemas.microsoft.com/office/powerpoint/2010/main" val="319415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a:p>
        </p:txBody>
      </p:sp>
    </p:spTree>
    <p:extLst>
      <p:ext uri="{BB962C8B-B14F-4D97-AF65-F5344CB8AC3E}">
        <p14:creationId xmlns:p14="http://schemas.microsoft.com/office/powerpoint/2010/main" val="681671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30</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a:p>
        </p:txBody>
      </p:sp>
    </p:spTree>
    <p:extLst>
      <p:ext uri="{BB962C8B-B14F-4D97-AF65-F5344CB8AC3E}">
        <p14:creationId xmlns:p14="http://schemas.microsoft.com/office/powerpoint/2010/main" val="237855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a:p>
        </p:txBody>
      </p:sp>
    </p:spTree>
    <p:extLst>
      <p:ext uri="{BB962C8B-B14F-4D97-AF65-F5344CB8AC3E}">
        <p14:creationId xmlns:p14="http://schemas.microsoft.com/office/powerpoint/2010/main" val="2611109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33</a:t>
            </a:fld>
            <a:endParaRPr lang="en-US"/>
          </a:p>
        </p:txBody>
      </p:sp>
    </p:spTree>
    <p:extLst>
      <p:ext uri="{BB962C8B-B14F-4D97-AF65-F5344CB8AC3E}">
        <p14:creationId xmlns:p14="http://schemas.microsoft.com/office/powerpoint/2010/main" val="1787176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a:p>
        </p:txBody>
      </p:sp>
    </p:spTree>
    <p:extLst>
      <p:ext uri="{BB962C8B-B14F-4D97-AF65-F5344CB8AC3E}">
        <p14:creationId xmlns:p14="http://schemas.microsoft.com/office/powerpoint/2010/main" val="647123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35</a:t>
            </a:fld>
            <a:endParaRPr lang="en-US"/>
          </a:p>
        </p:txBody>
      </p:sp>
    </p:spTree>
    <p:extLst>
      <p:ext uri="{BB962C8B-B14F-4D97-AF65-F5344CB8AC3E}">
        <p14:creationId xmlns:p14="http://schemas.microsoft.com/office/powerpoint/2010/main" val="1196621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a:p>
        </p:txBody>
      </p:sp>
    </p:spTree>
    <p:extLst>
      <p:ext uri="{BB962C8B-B14F-4D97-AF65-F5344CB8AC3E}">
        <p14:creationId xmlns:p14="http://schemas.microsoft.com/office/powerpoint/2010/main" val="2469312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a:p>
        </p:txBody>
      </p:sp>
    </p:spTree>
    <p:extLst>
      <p:ext uri="{BB962C8B-B14F-4D97-AF65-F5344CB8AC3E}">
        <p14:creationId xmlns:p14="http://schemas.microsoft.com/office/powerpoint/2010/main" val="224596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a:p>
        </p:txBody>
      </p:sp>
    </p:spTree>
    <p:extLst>
      <p:ext uri="{BB962C8B-B14F-4D97-AF65-F5344CB8AC3E}">
        <p14:creationId xmlns:p14="http://schemas.microsoft.com/office/powerpoint/2010/main" val="7898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a:p>
        </p:txBody>
      </p:sp>
    </p:spTree>
    <p:extLst>
      <p:ext uri="{BB962C8B-B14F-4D97-AF65-F5344CB8AC3E}">
        <p14:creationId xmlns:p14="http://schemas.microsoft.com/office/powerpoint/2010/main" val="3512959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6</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7</a:t>
            </a:fld>
            <a:endParaRPr lang="en-US"/>
          </a:p>
        </p:txBody>
      </p:sp>
    </p:spTree>
    <p:extLst>
      <p:ext uri="{BB962C8B-B14F-4D97-AF65-F5344CB8AC3E}">
        <p14:creationId xmlns:p14="http://schemas.microsoft.com/office/powerpoint/2010/main" val="369923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8</a:t>
            </a:fld>
            <a:endParaRPr lang="en-US"/>
          </a:p>
        </p:txBody>
      </p:sp>
    </p:spTree>
    <p:extLst>
      <p:ext uri="{BB962C8B-B14F-4D97-AF65-F5344CB8AC3E}">
        <p14:creationId xmlns:p14="http://schemas.microsoft.com/office/powerpoint/2010/main" val="148023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pPr/>
              <a:t>9</a:t>
            </a:fld>
            <a:endParaRPr lang="en-US"/>
          </a:p>
        </p:txBody>
      </p:sp>
    </p:spTree>
    <p:extLst>
      <p:ext uri="{BB962C8B-B14F-4D97-AF65-F5344CB8AC3E}">
        <p14:creationId xmlns:p14="http://schemas.microsoft.com/office/powerpoint/2010/main" val="1709416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9649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046661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88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1624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755606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077473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2065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06640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05658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7283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88673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7123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837447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537813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715293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5199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42796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737512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275824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0272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756257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705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58417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746305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500665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084466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246989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4521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3819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434966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16270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712941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22255992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00052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1788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06981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187678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563541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380499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43483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3938530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73440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22973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834025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57874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679468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60426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GB" noProof="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Inter"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 here please</a:t>
            </a:r>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Inter" panose="02000503000000020004" pitchFamily="2" charset="0"/>
                <a:cs typeface="Arial" panose="020B0604020202020204" pitchFamily="34" charset="0"/>
              </a:rPr>
              <a:pPr algn="ctr"/>
              <a:t>‹#›</a:t>
            </a:fld>
            <a:endParaRPr lang="en-US" sz="1200">
              <a:solidFill>
                <a:schemeClr val="tx1"/>
              </a:solidFill>
              <a:latin typeface="Arial" panose="020B0604020202020204" pitchFamily="34" charset="0"/>
              <a:ea typeface="Inter" panose="02000503000000020004" pitchFamily="2" charset="0"/>
              <a:cs typeface="Arial" panose="020B0604020202020204" pitchFamily="34"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101181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Crea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998053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475953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994698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387984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1429038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280209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58769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7913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3214751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ample Page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53403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977559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 Column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BD9F9DAC-6FDA-DE85-B056-3C1383BFC4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83F6716-9677-BC44-EBCC-8332D8B3340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5F25595-A923-F1B4-03CE-8D2DAF4D421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829628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 Column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8354432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cs typeface="Arial" panose="020B0604020202020204" pitchFamily="34" charset="0"/>
              </a:defRPr>
            </a:lvl1pPr>
          </a:lstStyle>
          <a:p>
            <a:r>
              <a:rPr lang="en-US"/>
              <a:t>This is sample bulleted text (1 column)</a:t>
            </a:r>
            <a:br>
              <a:rPr lang="en-US"/>
            </a:br>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70859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(2 columns)</a:t>
            </a:r>
            <a:br>
              <a:rPr lang="en-US"/>
            </a:br>
            <a:endParaRPr lang="en-US"/>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p>
        </p:txBody>
      </p:sp>
      <p:sp>
        <p:nvSpPr>
          <p:cNvPr id="14" name="Title 1">
            <a:extLst>
              <a:ext uri="{FF2B5EF4-FFF2-40B4-BE49-F238E27FC236}">
                <a16:creationId xmlns:a16="http://schemas.microsoft.com/office/drawing/2014/main" id="{4A20C810-11A7-12CE-B50A-96B7E975780F}"/>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51452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a:t>This is sample bulleted text (2 columns)</a:t>
            </a:r>
            <a:br>
              <a:rPr lang="en-US"/>
            </a:br>
            <a:endParaRPr lang="en-US"/>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13186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03591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mj-lt"/>
              </a:defRPr>
            </a:lvl1pPr>
          </a:lstStyle>
          <a:p>
            <a:r>
              <a:rPr lang="en-US"/>
              <a:t>This is sample bulleted text (2 columns)</a:t>
            </a:r>
            <a:br>
              <a:rPr lang="en-US"/>
            </a:br>
            <a:endParaRPr lang="en-US"/>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302478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s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mj-lt"/>
              </a:defRPr>
            </a:lvl1pPr>
          </a:lstStyle>
          <a:p>
            <a:r>
              <a:rPr lang="en-US"/>
              <a:t>This is sample bulleted text (3 columns)</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4073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48402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Columns (Cr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80809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3 Columns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sample bulleted text (3 columns)</a:t>
            </a:r>
            <a:br>
              <a:rPr lang="en-US"/>
            </a:br>
            <a:endParaRPr lang="en-US"/>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289246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Columns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a:p>
            <a:pPr lvl="0"/>
            <a:endParaRPr lang="en-GB"/>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8164569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6166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ample Layout Page (Crea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4708876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212571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ample Layout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Lora SemiBold" pitchFamily="2" charset="77"/>
              </a:defRPr>
            </a:lvl1pPr>
          </a:lstStyle>
          <a:p>
            <a:r>
              <a:rPr lang="en-US"/>
              <a:t>This is a sample page layout</a:t>
            </a:r>
            <a:br>
              <a:rPr lang="en-US"/>
            </a:br>
            <a:endParaRPr lang="en-US"/>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46440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Lato"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955252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ample Layout Page (Blu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6455393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09845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ample Page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cs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3" name="Slide Number Placeholder 3">
            <a:extLst>
              <a:ext uri="{FF2B5EF4-FFF2-40B4-BE49-F238E27FC236}">
                <a16:creationId xmlns:a16="http://schemas.microsoft.com/office/drawing/2014/main" id="{F02C1C88-16F6-41E6-EF48-E49877D115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A392F5AD-C7D7-152B-D52F-A27D09A2B15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60FB7ED6-2C5E-E7ED-0987-7A8EA2068C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8636563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5044249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Inter" panose="02000503000000020004" pitchFamily="2" charset="0"/>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244047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Lato"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6822613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Use this space for more info</a:t>
            </a:r>
            <a:endParaRPr lang="en-US"/>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0126521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0001214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2093682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tables according to the style below</a:t>
            </a:r>
            <a:endParaRPr lang="en-US"/>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8551949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solidFill>
                  <a:srgbClr val="222222"/>
                </a:solidFill>
                <a:latin typeface="Lato" panose="020F0502020204030203" pitchFamily="34" charset="77"/>
              </a:rPr>
              <a:t>Please insert charts according to the style below</a:t>
            </a:r>
            <a:endParaRPr lang="en-US"/>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671165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Tree>
    <p:extLst>
      <p:ext uri="{BB962C8B-B14F-4D97-AF65-F5344CB8AC3E}">
        <p14:creationId xmlns:p14="http://schemas.microsoft.com/office/powerpoint/2010/main" val="9155082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ign Off (Crea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Inter" panose="02000503000000020004" pitchFamily="2" charset="0"/>
                <a:ea typeface="Inter" panose="02000503000000020004" pitchFamily="2" charset="0"/>
              </a:rPr>
              <a:pPr algn="ctr"/>
              <a:t>‹#›</a:t>
            </a:fld>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6941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1pPr>
            <a:lvl2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2pPr>
            <a:lvl3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3pPr>
            <a:lvl4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4pPr>
            <a:lvl5pPr>
              <a:lnSpc>
                <a:spcPct val="150000"/>
              </a:lnSpc>
              <a:defRPr sz="1800">
                <a:solidFill>
                  <a:schemeClr val="bg1"/>
                </a:solidFill>
                <a:latin typeface="Arial" panose="020B0604020202020204" pitchFamily="34" charset="0"/>
                <a:ea typeface="Inter" panose="02000503000000020004" pitchFamily="2" charset="0"/>
                <a:cs typeface="Arial" panose="020B0604020202020204" pitchFamily="34"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643690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06252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ign Off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70432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a:t>This is a sample page layout</a:t>
            </a:r>
            <a:br>
              <a:rPr lang="en-US"/>
            </a:br>
            <a:endParaRPr lang="en-US"/>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40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3617202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5979428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This is a sample page layout</a:t>
            </a:r>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GB" noProof="0"/>
              <a:t>Please use this space to insert written content as required. Please use Arial with a minimum font size of 18pt and avoid changing the colour of the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GB" noProof="0"/>
              <a:t>Abbreviations: </a:t>
            </a:r>
            <a:r>
              <a:rPr lang="en-GB" sz="1400" noProof="0"/>
              <a:t>[for example, OS, overall survival; ICER, incremental-cost effectiveness ratio]</a:t>
            </a:r>
            <a:endParaRPr lang="en-GB" noProof="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GB" noProof="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GB" sz="1400" noProof="0" smtClean="0">
                <a:solidFill>
                  <a:schemeClr val="tx1"/>
                </a:solidFill>
                <a:latin typeface="Arial" panose="020B0604020202020204" pitchFamily="34" charset="0"/>
                <a:ea typeface="Arial" panose="02000503000000020004" pitchFamily="2" charset="0"/>
              </a:rPr>
              <a:pPr algn="r"/>
              <a:t>‹#›</a:t>
            </a:fld>
            <a:endParaRPr lang="en-GB" sz="1400" noProof="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GB" sz="1400" noProof="0" smtClean="0">
                <a:solidFill>
                  <a:schemeClr val="tx1"/>
                </a:solidFill>
                <a:latin typeface="Arial" panose="020B0604020202020204" pitchFamily="34" charset="0"/>
                <a:ea typeface="Arial" panose="02000503000000020004" pitchFamily="2" charset="0"/>
              </a:rPr>
              <a:pPr algn="r"/>
              <a:t>‹#›</a:t>
            </a:fld>
            <a:endParaRPr lang="en-GB" sz="1400" noProof="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GB" sz="1400" noProof="0" smtClean="0">
                <a:solidFill>
                  <a:schemeClr val="tx1"/>
                </a:solidFill>
                <a:latin typeface="Arial" panose="020B0604020202020204" pitchFamily="34" charset="0"/>
                <a:ea typeface="Arial" panose="02000503000000020004" pitchFamily="2" charset="0"/>
              </a:rPr>
              <a:pPr algn="r"/>
              <a:t>‹#›</a:t>
            </a:fld>
            <a:endParaRPr lang="en-GB" sz="1400" noProof="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GB" sz="1400" noProof="0" smtClean="0">
                <a:solidFill>
                  <a:schemeClr val="tx1"/>
                </a:solidFill>
                <a:latin typeface="Arial" panose="020B0604020202020204" pitchFamily="34" charset="0"/>
                <a:ea typeface="Arial" panose="02000503000000020004" pitchFamily="2" charset="0"/>
              </a:rPr>
              <a:pPr algn="r"/>
              <a:t>‹#›</a:t>
            </a:fld>
            <a:endParaRPr lang="en-GB" sz="1400" noProof="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GB" sz="1400" noProof="0" smtClean="0">
                <a:solidFill>
                  <a:schemeClr val="tx1"/>
                </a:solidFill>
                <a:latin typeface="Arial" panose="020B0604020202020204" pitchFamily="34" charset="0"/>
                <a:ea typeface="Arial" panose="02000503000000020004" pitchFamily="2" charset="0"/>
              </a:rPr>
              <a:pPr algn="r"/>
              <a:t>‹#›</a:t>
            </a:fld>
            <a:endParaRPr lang="en-GB" sz="1400" noProof="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GB" sz="1400" noProof="0" smtClean="0">
                <a:solidFill>
                  <a:schemeClr val="tx1"/>
                </a:solidFill>
                <a:latin typeface="Arial" panose="020B0604020202020204" pitchFamily="34" charset="0"/>
                <a:ea typeface="Arial" panose="02000503000000020004" pitchFamily="2" charset="0"/>
              </a:rPr>
              <a:pPr algn="r"/>
              <a:t>‹#›</a:t>
            </a:fld>
            <a:endParaRPr lang="en-GB" sz="1400" noProof="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GB" sz="1400" noProof="0" smtClean="0">
                <a:solidFill>
                  <a:schemeClr val="tx1"/>
                </a:solidFill>
                <a:latin typeface="Arial" panose="020B0604020202020204" pitchFamily="34" charset="0"/>
                <a:ea typeface="Arial" panose="02000503000000020004" pitchFamily="2" charset="0"/>
              </a:rPr>
              <a:pPr algn="r"/>
              <a:t>‹#›</a:t>
            </a:fld>
            <a:endParaRPr lang="en-GB" sz="1400" noProof="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GB" sz="1400" noProof="0" smtClean="0">
                <a:solidFill>
                  <a:schemeClr val="tx1"/>
                </a:solidFill>
                <a:latin typeface="Arial" panose="020B0604020202020204" pitchFamily="34" charset="0"/>
                <a:ea typeface="Arial" panose="02000503000000020004" pitchFamily="2" charset="0"/>
              </a:rPr>
              <a:pPr algn="r"/>
              <a:t>‹#›</a:t>
            </a:fld>
            <a:endParaRPr lang="en-GB" sz="1400" noProof="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56842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12403357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GB" noProof="0"/>
              <a:t>Abbreviations: </a:t>
            </a:r>
            <a:r>
              <a:rPr lang="en-GB" sz="1400" noProof="0"/>
              <a:t>[for example, OS, overall survival; ICER, incremental-cost effectiveness ratio]</a:t>
            </a:r>
            <a:endParaRPr lang="en-GB" noProof="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This is a sample page layout</a:t>
            </a:r>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GB" noProof="0"/>
              <a:t>Please use this space to insert written content as required. Please use Arial with a minimum font size of 18pt and avoid changing the colour of the text.</a:t>
            </a:r>
          </a:p>
          <a:p>
            <a:pPr lvl="1"/>
            <a:r>
              <a:rPr lang="en-GB" noProof="0"/>
              <a:t>Second level</a:t>
            </a:r>
          </a:p>
          <a:p>
            <a:pPr lvl="2"/>
            <a:r>
              <a:rPr lang="en-GB" noProof="0"/>
              <a:t>Third level</a:t>
            </a:r>
          </a:p>
          <a:p>
            <a:pPr lvl="3"/>
            <a:r>
              <a:rPr lang="en-GB" noProof="0"/>
              <a:t>Fourth level</a:t>
            </a:r>
          </a:p>
          <a:p>
            <a:pPr lvl="4"/>
            <a:r>
              <a:rPr lang="en-GB" noProof="0"/>
              <a:t>Fifth level</a:t>
            </a:r>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sample page layout</a:t>
            </a:r>
            <a:endParaRPr lang="en-GB"/>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a:t>Please use this space to insert written content as required. Please use Arial with a minimum font size of 18pt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a:t>Abbreviations: </a:t>
            </a:r>
            <a:r>
              <a:rPr lang="en-GB" sz="1400"/>
              <a:t>[for example, OS, overall survival; ICER, incremental-cost effectiveness ratio]</a:t>
            </a:r>
            <a:endParaRPr lang="en-US"/>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9" Type="http://schemas.openxmlformats.org/officeDocument/2006/relationships/slideLayout" Target="../slideLayouts/slideLayout79.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theme" Target="../theme/theme2.xml"/><Relationship Id="rId3" Type="http://schemas.openxmlformats.org/officeDocument/2006/relationships/slideLayout" Target="../slideLayouts/slideLayout53.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0" Type="http://schemas.openxmlformats.org/officeDocument/2006/relationships/slideLayout" Target="../slideLayouts/slideLayout70.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126071341"/>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 id="2147484201" r:id="rId18"/>
    <p:sldLayoutId id="2147484202" r:id="rId19"/>
    <p:sldLayoutId id="2147484203" r:id="rId20"/>
    <p:sldLayoutId id="2147484204" r:id="rId21"/>
    <p:sldLayoutId id="2147484205" r:id="rId22"/>
    <p:sldLayoutId id="2147484206" r:id="rId23"/>
    <p:sldLayoutId id="2147484207" r:id="rId24"/>
    <p:sldLayoutId id="2147484208" r:id="rId25"/>
    <p:sldLayoutId id="2147484209" r:id="rId26"/>
    <p:sldLayoutId id="2147484210" r:id="rId27"/>
    <p:sldLayoutId id="2147484211" r:id="rId28"/>
    <p:sldLayoutId id="2147484212" r:id="rId29"/>
    <p:sldLayoutId id="2147484213" r:id="rId30"/>
    <p:sldLayoutId id="2147484214" r:id="rId31"/>
    <p:sldLayoutId id="2147484215" r:id="rId32"/>
    <p:sldLayoutId id="2147484216" r:id="rId33"/>
    <p:sldLayoutId id="2147484217" r:id="rId34"/>
    <p:sldLayoutId id="2147484218" r:id="rId35"/>
    <p:sldLayoutId id="2147484219" r:id="rId36"/>
    <p:sldLayoutId id="2147484220" r:id="rId37"/>
    <p:sldLayoutId id="2147484221" r:id="rId38"/>
    <p:sldLayoutId id="2147484222" r:id="rId39"/>
    <p:sldLayoutId id="2147484223" r:id="rId40"/>
    <p:sldLayoutId id="2147484224" r:id="rId41"/>
    <p:sldLayoutId id="2147484225" r:id="rId42"/>
    <p:sldLayoutId id="2147484226" r:id="rId43"/>
    <p:sldLayoutId id="2147484227" r:id="rId44"/>
    <p:sldLayoutId id="2147484228" r:id="rId45"/>
    <p:sldLayoutId id="2147484230" r:id="rId46"/>
    <p:sldLayoutId id="2147484231" r:id="rId47"/>
    <p:sldLayoutId id="2147484232" r:id="rId48"/>
    <p:sldLayoutId id="2147484233" r:id="rId49"/>
    <p:sldLayoutId id="2147484234" r:id="rId5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GB" noProof="0"/>
              <a:t>This is the slide master template</a:t>
            </a:r>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GB" noProof="0"/>
              <a:t>Please select from the available layout slides</a:t>
            </a:r>
          </a:p>
        </p:txBody>
      </p:sp>
      <p:sp>
        <p:nvSpPr>
          <p:cNvPr id="13" name="Slide Number Placeholder 3">
            <a:extLst>
              <a:ext uri="{FF2B5EF4-FFF2-40B4-BE49-F238E27FC236}">
                <a16:creationId xmlns:a16="http://schemas.microsoft.com/office/drawing/2014/main" id="{7AF620A7-12BD-DC1D-28B9-39555B425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9452282"/>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 id="2147484149" r:id="rId13"/>
    <p:sldLayoutId id="2147484150" r:id="rId14"/>
    <p:sldLayoutId id="2147484151" r:id="rId15"/>
    <p:sldLayoutId id="2147484152" r:id="rId16"/>
    <p:sldLayoutId id="2147484153" r:id="rId17"/>
    <p:sldLayoutId id="2147484154" r:id="rId18"/>
    <p:sldLayoutId id="2147484155" r:id="rId19"/>
    <p:sldLayoutId id="2147484156" r:id="rId20"/>
    <p:sldLayoutId id="2147484157" r:id="rId21"/>
    <p:sldLayoutId id="2147484158" r:id="rId22"/>
    <p:sldLayoutId id="2147484159" r:id="rId23"/>
    <p:sldLayoutId id="2147484160" r:id="rId24"/>
    <p:sldLayoutId id="2147484161" r:id="rId25"/>
    <p:sldLayoutId id="2147484162" r:id="rId26"/>
    <p:sldLayoutId id="2147484163" r:id="rId27"/>
    <p:sldLayoutId id="2147484164" r:id="rId28"/>
    <p:sldLayoutId id="2147484165" r:id="rId29"/>
    <p:sldLayoutId id="2147484166" r:id="rId30"/>
    <p:sldLayoutId id="2147484167" r:id="rId31"/>
    <p:sldLayoutId id="2147484168" r:id="rId32"/>
    <p:sldLayoutId id="2147484169" r:id="rId33"/>
    <p:sldLayoutId id="2147484170" r:id="rId34"/>
    <p:sldLayoutId id="2147484171" r:id="rId35"/>
    <p:sldLayoutId id="2147484172" r:id="rId36"/>
    <p:sldLayoutId id="2147484173" r:id="rId37"/>
    <p:sldLayoutId id="2147484174" r:id="rId38"/>
    <p:sldLayoutId id="2147484175" r:id="rId39"/>
    <p:sldLayoutId id="2147484176" r:id="rId40"/>
    <p:sldLayoutId id="2147484177" r:id="rId41"/>
    <p:sldLayoutId id="2147484178" r:id="rId42"/>
    <p:sldLayoutId id="2147484179" r:id="rId43"/>
    <p:sldLayoutId id="2147484180" r:id="rId44"/>
    <p:sldLayoutId id="2147484181" r:id="rId45"/>
    <p:sldLayoutId id="2147484133" r:id="rId46"/>
    <p:sldLayoutId id="2147484134" r:id="rId47"/>
    <p:sldLayoutId id="2147484135" r:id="rId48"/>
    <p:sldLayoutId id="2147484126" r:id="rId49"/>
    <p:sldLayoutId id="2147484182" r:id="rId50"/>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0.xml"/><Relationship Id="rId1" Type="http://schemas.openxmlformats.org/officeDocument/2006/relationships/slideLayout" Target="../slideLayouts/slideLayout9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 Target="slide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4.xml"/><Relationship Id="rId5" Type="http://schemas.openxmlformats.org/officeDocument/2006/relationships/slide" Target="slide36.xml"/><Relationship Id="rId4" Type="http://schemas.openxmlformats.org/officeDocument/2006/relationships/slide" Target="slide3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4.xml"/><Relationship Id="rId4" Type="http://schemas.openxmlformats.org/officeDocument/2006/relationships/slide" Target="slide36.xml"/></Relationships>
</file>

<file path=ppt/slides/_rels/slide1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5.xml"/><Relationship Id="rId1" Type="http://schemas.openxmlformats.org/officeDocument/2006/relationships/slideLayout" Target="../slideLayouts/slideLayout94.xml"/><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7.xml"/><Relationship Id="rId1" Type="http://schemas.openxmlformats.org/officeDocument/2006/relationships/slideLayout" Target="../slideLayouts/slideLayout94.xml"/><Relationship Id="rId4" Type="http://schemas.openxmlformats.org/officeDocument/2006/relationships/slide" Target="slide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9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0.xml"/><Relationship Id="rId1" Type="http://schemas.openxmlformats.org/officeDocument/2006/relationships/slideLayout" Target="../slideLayouts/slideLayout94.xml"/><Relationship Id="rId5" Type="http://schemas.openxmlformats.org/officeDocument/2006/relationships/image" Target="../media/image6.sv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1.xml"/><Relationship Id="rId1" Type="http://schemas.openxmlformats.org/officeDocument/2006/relationships/slideLayout" Target="../slideLayouts/slideLayout97.xml"/><Relationship Id="rId5" Type="http://schemas.openxmlformats.org/officeDocument/2006/relationships/image" Target="../media/image6.sv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3.xml"/><Relationship Id="rId1" Type="http://schemas.openxmlformats.org/officeDocument/2006/relationships/slideLayout" Target="../slideLayouts/slideLayout9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slide" Target="slide35.xml"/></Relationships>
</file>

<file path=ppt/slides/_rels/slide2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4.xml"/><Relationship Id="rId1" Type="http://schemas.openxmlformats.org/officeDocument/2006/relationships/slideLayout" Target="../slideLayouts/slideLayout97.xml"/><Relationship Id="rId5" Type="http://schemas.openxmlformats.org/officeDocument/2006/relationships/image" Target="../media/image6.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5.xml"/><Relationship Id="rId1" Type="http://schemas.openxmlformats.org/officeDocument/2006/relationships/slideLayout" Target="../slideLayouts/slideLayout97.xml"/><Relationship Id="rId5" Type="http://schemas.openxmlformats.org/officeDocument/2006/relationships/image" Target="../media/image6.sv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3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30.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9.xml"/><Relationship Id="rId7" Type="http://schemas.openxmlformats.org/officeDocument/2006/relationships/slide" Target="slide20.xml"/><Relationship Id="rId2" Type="http://schemas.openxmlformats.org/officeDocument/2006/relationships/notesSlide" Target="../notesSlides/notesSlide32.xml"/><Relationship Id="rId1" Type="http://schemas.openxmlformats.org/officeDocument/2006/relationships/slideLayout" Target="../slideLayouts/slideLayout94.xml"/><Relationship Id="rId6" Type="http://schemas.openxmlformats.org/officeDocument/2006/relationships/slide" Target="slide17.xml"/><Relationship Id="rId11" Type="http://schemas.openxmlformats.org/officeDocument/2006/relationships/slide" Target="slide25.xml"/><Relationship Id="rId5" Type="http://schemas.openxmlformats.org/officeDocument/2006/relationships/slide" Target="slide14.xml"/><Relationship Id="rId10" Type="http://schemas.openxmlformats.org/officeDocument/2006/relationships/slide" Target="slide24.xml"/><Relationship Id="rId4" Type="http://schemas.openxmlformats.org/officeDocument/2006/relationships/slide" Target="slide10.xml"/><Relationship Id="rId9" Type="http://schemas.openxmlformats.org/officeDocument/2006/relationships/slide" Target="slide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hyperlink" Target="https://pmc.ncbi.nlm.nih.gov/articles/PMC2360509/" TargetMode="External"/><Relationship Id="rId2" Type="http://schemas.openxmlformats.org/officeDocument/2006/relationships/notesSlide" Target="../notesSlides/notesSlide35.xml"/><Relationship Id="rId1" Type="http://schemas.openxmlformats.org/officeDocument/2006/relationships/slideLayout" Target="../slideLayouts/slideLayout97.xml"/><Relationship Id="rId4" Type="http://schemas.openxmlformats.org/officeDocument/2006/relationships/slide" Target="slide23.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95.xml"/><Relationship Id="rId5" Type="http://schemas.openxmlformats.org/officeDocument/2006/relationships/slide" Target="slide26.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hyperlink" Target="https://shiny.york.ac.uk/shortfall/" TargetMode="External"/><Relationship Id="rId2" Type="http://schemas.openxmlformats.org/officeDocument/2006/relationships/notesSlide" Target="../notesSlides/notesSlide37.xml"/><Relationship Id="rId1" Type="http://schemas.openxmlformats.org/officeDocument/2006/relationships/slideLayout" Target="../slideLayouts/slideLayout95.xml"/><Relationship Id="rId5" Type="http://schemas.openxmlformats.org/officeDocument/2006/relationships/slide" Target="slide30.xml"/><Relationship Id="rId4" Type="http://schemas.openxmlformats.org/officeDocument/2006/relationships/slide" Target="slide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 Target="slide32.xm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94.xml"/><Relationship Id="rId6" Type="http://schemas.openxmlformats.org/officeDocument/2006/relationships/slide" Target="slide10.xml"/><Relationship Id="rId5" Type="http://schemas.openxmlformats.org/officeDocument/2006/relationships/slide" Target="slide8.xml"/><Relationship Id="rId4" Type="http://schemas.openxmlformats.org/officeDocument/2006/relationships/slide" Target="slide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96642"/>
            <a:ext cx="7797762" cy="2109889"/>
          </a:xfrm>
        </p:spPr>
        <p:txBody>
          <a:bodyPr>
            <a:normAutofit fontScale="90000"/>
          </a:bodyPr>
          <a:lstStyle/>
          <a:p>
            <a:r>
              <a:rPr lang="en-GB">
                <a:latin typeface="Arial" panose="020B0604020202020204" pitchFamily="34" charset="0"/>
                <a:cs typeface="Arial" panose="020B0604020202020204" pitchFamily="34" charset="0"/>
              </a:rPr>
              <a:t>Capivasertib with fulvestrant for treating hormone receptor-positive HER2-negative advanced breast cancer after endocrine treatment</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635625"/>
            <a:ext cx="11328186" cy="3151991"/>
          </a:xfrm>
        </p:spPr>
        <p:txBody>
          <a:bodyPr>
            <a:normAutofit/>
          </a:bodyPr>
          <a:lstStyle/>
          <a:p>
            <a:pPr defTabSz="703434">
              <a:lnSpc>
                <a:spcPct val="100000"/>
              </a:lnSpc>
              <a:spcBef>
                <a:spcPts val="1200"/>
              </a:spcBef>
              <a:defRPr/>
            </a:pPr>
            <a:r>
              <a:rPr lang="en-US" sz="2200" b="1">
                <a:latin typeface="Arial" panose="020B0604020202020204" pitchFamily="34" charset="0"/>
                <a:cs typeface="Arial" panose="020B0604020202020204" pitchFamily="34" charset="0"/>
              </a:rPr>
              <a:t>Technology appraisal committee A, 10 December 2024</a:t>
            </a:r>
          </a:p>
          <a:p>
            <a:pPr defTabSz="703434">
              <a:lnSpc>
                <a:spcPct val="100000"/>
              </a:lnSpc>
              <a:spcBef>
                <a:spcPts val="1200"/>
              </a:spcBef>
              <a:defRPr/>
            </a:pPr>
            <a:r>
              <a:rPr lang="en-US" sz="2200" b="1">
                <a:latin typeface="Arial" panose="020B0604020202020204" pitchFamily="34" charset="0"/>
                <a:cs typeface="Arial" panose="020B0604020202020204" pitchFamily="34" charset="0"/>
              </a:rPr>
              <a:t>Chair: </a:t>
            </a:r>
            <a:r>
              <a:rPr lang="en-US" sz="2200">
                <a:latin typeface="Arial" panose="020B0604020202020204" pitchFamily="34" charset="0"/>
                <a:cs typeface="Arial" panose="020B0604020202020204" pitchFamily="34" charset="0"/>
              </a:rPr>
              <a:t>Radha Todd</a:t>
            </a:r>
          </a:p>
          <a:p>
            <a:pPr defTabSz="703434">
              <a:lnSpc>
                <a:spcPct val="100000"/>
              </a:lnSpc>
              <a:spcBef>
                <a:spcPts val="1200"/>
              </a:spcBef>
              <a:defRPr/>
            </a:pPr>
            <a:r>
              <a:rPr lang="en-US" sz="2200" b="1">
                <a:latin typeface="Arial" panose="020B0604020202020204" pitchFamily="34" charset="0"/>
                <a:cs typeface="Arial" panose="020B0604020202020204" pitchFamily="34" charset="0"/>
              </a:rPr>
              <a:t>Lead team: </a:t>
            </a:r>
            <a:r>
              <a:rPr lang="en-US" sz="2200">
                <a:latin typeface="Arial" panose="020B0604020202020204" pitchFamily="34" charset="0"/>
                <a:cs typeface="Arial" panose="020B0604020202020204" pitchFamily="34" charset="0"/>
              </a:rPr>
              <a:t>Richard Ballerand, </a:t>
            </a:r>
            <a:r>
              <a:rPr lang="en-US" sz="2200"/>
              <a:t>Becky</a:t>
            </a:r>
            <a:r>
              <a:rPr lang="en-US" sz="2200">
                <a:latin typeface="Arial" panose="020B0604020202020204" pitchFamily="34" charset="0"/>
                <a:cs typeface="Arial" panose="020B0604020202020204" pitchFamily="34" charset="0"/>
              </a:rPr>
              <a:t> Pennington, Min Ven Teo </a:t>
            </a:r>
            <a:endParaRPr lang="en-US" sz="2200" b="1">
              <a:latin typeface="Arial" panose="020B0604020202020204" pitchFamily="34" charset="0"/>
              <a:cs typeface="Arial" panose="020B0604020202020204" pitchFamily="34" charset="0"/>
            </a:endParaRPr>
          </a:p>
          <a:p>
            <a:pPr defTabSz="703434">
              <a:lnSpc>
                <a:spcPct val="100000"/>
              </a:lnSpc>
              <a:spcBef>
                <a:spcPts val="1200"/>
              </a:spcBef>
              <a:defRPr/>
            </a:pPr>
            <a:r>
              <a:rPr lang="en-US" sz="2200" b="1">
                <a:latin typeface="Arial" panose="020B0604020202020204" pitchFamily="34" charset="0"/>
                <a:cs typeface="Arial" panose="020B0604020202020204" pitchFamily="34" charset="0"/>
              </a:rPr>
              <a:t>External assessment group: </a:t>
            </a:r>
            <a:r>
              <a:rPr lang="en-US" sz="2200" err="1">
                <a:latin typeface="Arial" panose="020B0604020202020204" pitchFamily="34" charset="0"/>
                <a:cs typeface="Arial" panose="020B0604020202020204" pitchFamily="34" charset="0"/>
              </a:rPr>
              <a:t>Kleijnen</a:t>
            </a:r>
            <a:r>
              <a:rPr lang="en-US" sz="2200">
                <a:latin typeface="Arial" panose="020B0604020202020204" pitchFamily="34" charset="0"/>
                <a:cs typeface="Arial" panose="020B0604020202020204" pitchFamily="34" charset="0"/>
              </a:rPr>
              <a:t> Systematic Reviews </a:t>
            </a:r>
          </a:p>
          <a:p>
            <a:pPr defTabSz="703434">
              <a:lnSpc>
                <a:spcPct val="100000"/>
              </a:lnSpc>
              <a:spcBef>
                <a:spcPts val="1200"/>
              </a:spcBef>
              <a:defRPr/>
            </a:pPr>
            <a:r>
              <a:rPr lang="en-US" sz="2200" b="1">
                <a:latin typeface="Arial" panose="020B0604020202020204" pitchFamily="34" charset="0"/>
                <a:cs typeface="Arial" panose="020B0604020202020204" pitchFamily="34" charset="0"/>
              </a:rPr>
              <a:t>Technical team:</a:t>
            </a:r>
            <a:r>
              <a:rPr lang="en-US" sz="2200">
                <a:latin typeface="Arial" panose="020B0604020202020204" pitchFamily="34" charset="0"/>
                <a:cs typeface="Arial" panose="020B0604020202020204" pitchFamily="34" charset="0"/>
              </a:rPr>
              <a:t> Emilene Coventry, Zoe Charles, Janet Robertson</a:t>
            </a:r>
          </a:p>
          <a:p>
            <a:pPr defTabSz="703434">
              <a:lnSpc>
                <a:spcPct val="100000"/>
              </a:lnSpc>
              <a:spcBef>
                <a:spcPts val="1200"/>
              </a:spcBef>
              <a:defRPr/>
            </a:pPr>
            <a:r>
              <a:rPr lang="en-US" sz="2200" b="1">
                <a:latin typeface="Arial" panose="020B0604020202020204" pitchFamily="34" charset="0"/>
                <a:cs typeface="Arial" panose="020B0604020202020204" pitchFamily="34" charset="0"/>
              </a:rPr>
              <a:t>Company: </a:t>
            </a:r>
            <a:r>
              <a:rPr lang="en-US" sz="2200">
                <a:latin typeface="Arial" panose="020B0604020202020204" pitchFamily="34" charset="0"/>
                <a:cs typeface="Arial" panose="020B0604020202020204" pitchFamily="34" charset="0"/>
              </a:rPr>
              <a:t>AstraZeneca UK </a:t>
            </a:r>
          </a:p>
        </p:txBody>
      </p:sp>
      <p:sp>
        <p:nvSpPr>
          <p:cNvPr id="3" name="Rectangle 2">
            <a:extLst>
              <a:ext uri="{FF2B5EF4-FFF2-40B4-BE49-F238E27FC236}">
                <a16:creationId xmlns:a16="http://schemas.microsoft.com/office/drawing/2014/main" id="{079A72F6-6F25-4FD7-939A-E0D4CE27677C}"/>
              </a:ext>
            </a:extLst>
          </p:cNvPr>
          <p:cNvSpPr/>
          <p:nvPr/>
        </p:nvSpPr>
        <p:spPr>
          <a:xfrm>
            <a:off x="8530814" y="839244"/>
            <a:ext cx="3164802" cy="980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Slides for website: confidential information redacted</a:t>
            </a:r>
            <a:endParaRPr lang="en-GB" u="sng" dirty="0">
              <a:solidFill>
                <a:schemeClr val="tx1"/>
              </a:solidFill>
              <a:highlight>
                <a:srgbClr val="00FFFF"/>
              </a:highlight>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2024</a:t>
            </a:fld>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a:solidFill>
                <a:schemeClr val="tx1"/>
              </a:solidFill>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p:txBody>
          <a:bodyPr>
            <a:normAutofit fontScale="90000"/>
          </a:bodyPr>
          <a:lstStyle/>
          <a:p>
            <a:r>
              <a:rPr lang="en-GB">
                <a:hlinkClick r:id="rId3" action="ppaction://hlinksldjump"/>
              </a:rPr>
              <a:t>Key issue</a:t>
            </a:r>
            <a:r>
              <a:rPr lang="en-GB"/>
              <a:t>: comparators</a:t>
            </a:r>
            <a:br>
              <a:rPr lang="en-GB"/>
            </a:br>
            <a:endParaRPr lang="en-GB"/>
          </a:p>
        </p:txBody>
      </p:sp>
      <p:sp>
        <p:nvSpPr>
          <p:cNvPr id="13" name="Rectangle 12">
            <a:extLst>
              <a:ext uri="{FF2B5EF4-FFF2-40B4-BE49-F238E27FC236}">
                <a16:creationId xmlns:a16="http://schemas.microsoft.com/office/drawing/2014/main" id="{E82CA74A-6F08-4190-9479-10C9823605C7}"/>
              </a:ext>
            </a:extLst>
          </p:cNvPr>
          <p:cNvSpPr/>
          <p:nvPr/>
        </p:nvSpPr>
        <p:spPr>
          <a:xfrm>
            <a:off x="215154" y="881652"/>
            <a:ext cx="11502355" cy="14509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Scope listed 6 comparators: CDK4/6i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a:t>
            </a:r>
            <a:r>
              <a:rPr lang="en-GB" err="1">
                <a:solidFill>
                  <a:schemeClr val="tx1"/>
                </a:solidFill>
                <a:latin typeface="Arial" panose="020B0604020202020204" pitchFamily="34" charset="0"/>
              </a:rPr>
              <a:t>everolimus</a:t>
            </a:r>
            <a:r>
              <a:rPr lang="en-GB">
                <a:solidFill>
                  <a:schemeClr val="tx1"/>
                </a:solidFill>
                <a:latin typeface="Arial" panose="020B0604020202020204" pitchFamily="34" charset="0"/>
              </a:rPr>
              <a:t> + exemestane, endocrine therapy alone (exemestane/</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/tamoxifen), and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(PIK3CA-mutated); see </a:t>
            </a:r>
            <a:r>
              <a:rPr lang="en-GB">
                <a:solidFill>
                  <a:schemeClr val="tx1"/>
                </a:solidFill>
                <a:latin typeface="Arial" panose="020B0604020202020204" pitchFamily="34" charset="0"/>
                <a:hlinkClick r:id="rId4" action="ppaction://hlinksldjump"/>
              </a:rPr>
              <a:t>Decision problem</a:t>
            </a:r>
            <a:endParaRPr lang="en-GB">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Company submission focuses on PIK3CA/AKT pathway-altered tumours in line with MA; includes evidence against (1) </a:t>
            </a:r>
            <a:r>
              <a:rPr lang="en-GB" err="1">
                <a:solidFill>
                  <a:schemeClr val="tx1"/>
                </a:solidFill>
                <a:latin typeface="Arial" panose="020B0604020202020204" pitchFamily="34" charset="0"/>
              </a:rPr>
              <a:t>everolimus</a:t>
            </a:r>
            <a:r>
              <a:rPr lang="en-GB">
                <a:solidFill>
                  <a:schemeClr val="tx1"/>
                </a:solidFill>
                <a:latin typeface="Arial" panose="020B0604020202020204" pitchFamily="34" charset="0"/>
              </a:rPr>
              <a:t> + exemestane (2)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endParaRPr lang="en-GB" strike="sngStrike">
              <a:solidFill>
                <a:srgbClr val="C00000"/>
              </a:solidFill>
              <a:latin typeface="Arial" panose="020B0604020202020204" pitchFamily="34" charset="0"/>
            </a:endParaRPr>
          </a:p>
        </p:txBody>
      </p:sp>
      <p:sp>
        <p:nvSpPr>
          <p:cNvPr id="15" name="Rectangle 14">
            <a:extLst>
              <a:ext uri="{FF2B5EF4-FFF2-40B4-BE49-F238E27FC236}">
                <a16:creationId xmlns:a16="http://schemas.microsoft.com/office/drawing/2014/main" id="{A095D89B-195A-4D94-A8DE-CD5502F42403}"/>
              </a:ext>
            </a:extLst>
          </p:cNvPr>
          <p:cNvSpPr/>
          <p:nvPr/>
        </p:nvSpPr>
        <p:spPr>
          <a:xfrm>
            <a:off x="215154" y="2436504"/>
            <a:ext cx="11502355" cy="121282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Retreatment with CDK4/6 inhibitors not routine option (ESMO, NCCN guidelines), not reimbursed by NHS</a:t>
            </a:r>
          </a:p>
          <a:p>
            <a:pPr marL="285750" indent="-285750">
              <a:buFont typeface="Arial" panose="020B0604020202020204" pitchFamily="34" charset="0"/>
              <a:buChar char="•"/>
            </a:pPr>
            <a:r>
              <a:rPr lang="en-GB" err="1">
                <a:solidFill>
                  <a:schemeClr val="tx1"/>
                </a:solidFill>
                <a:latin typeface="Arial" panose="020B0604020202020204" pitchFamily="34" charset="0"/>
              </a:rPr>
              <a:t>Capivasertib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would be used in place of </a:t>
            </a:r>
            <a:r>
              <a:rPr lang="en-GB" err="1">
                <a:solidFill>
                  <a:schemeClr val="tx1"/>
                </a:solidFill>
                <a:latin typeface="Arial" panose="020B0604020202020204" pitchFamily="34" charset="0"/>
              </a:rPr>
              <a:t>everolimus</a:t>
            </a:r>
            <a:r>
              <a:rPr lang="en-GB">
                <a:solidFill>
                  <a:schemeClr val="tx1"/>
                </a:solidFill>
                <a:latin typeface="Arial" panose="020B0604020202020204" pitchFamily="34" charset="0"/>
              </a:rPr>
              <a:t> + exemestane or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especially the latter as most people with PIK3CA/AKT pathway-altered tumours have PIK3CA mutations</a:t>
            </a:r>
          </a:p>
        </p:txBody>
      </p:sp>
      <p:sp>
        <p:nvSpPr>
          <p:cNvPr id="16" name="Rectangle 15">
            <a:extLst>
              <a:ext uri="{FF2B5EF4-FFF2-40B4-BE49-F238E27FC236}">
                <a16:creationId xmlns:a16="http://schemas.microsoft.com/office/drawing/2014/main" id="{BE4E1D21-37B6-4DED-9C97-E9DA5819D47B}"/>
              </a:ext>
            </a:extLst>
          </p:cNvPr>
          <p:cNvSpPr/>
          <p:nvPr/>
        </p:nvSpPr>
        <p:spPr>
          <a:xfrm>
            <a:off x="208908" y="3753219"/>
            <a:ext cx="11508601" cy="37667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Arial" panose="020B0604020202020204" pitchFamily="34" charset="0"/>
              </a:rPr>
              <a:t>EAG</a:t>
            </a:r>
            <a:r>
              <a:rPr lang="en-GB" sz="1600" b="1">
                <a:solidFill>
                  <a:schemeClr val="tx1"/>
                </a:solidFill>
                <a:latin typeface="Arial" panose="020B0604020202020204" pitchFamily="34" charset="0"/>
              </a:rPr>
              <a:t> </a:t>
            </a:r>
            <a:r>
              <a:rPr lang="en-GB">
                <a:solidFill>
                  <a:schemeClr val="tx1"/>
                </a:solidFill>
                <a:latin typeface="Arial" panose="020B0604020202020204" pitchFamily="34" charset="0"/>
              </a:rPr>
              <a:t>ESMO guideline recommends all treatments so none should be ruled out except retreatment with CDK4/6i</a:t>
            </a:r>
          </a:p>
        </p:txBody>
      </p:sp>
      <p:sp>
        <p:nvSpPr>
          <p:cNvPr id="17" name="Rectangle 16">
            <a:extLst>
              <a:ext uri="{FF2B5EF4-FFF2-40B4-BE49-F238E27FC236}">
                <a16:creationId xmlns:a16="http://schemas.microsoft.com/office/drawing/2014/main" id="{0676A329-CE0D-4571-B0F3-EDD09B7EE892}"/>
              </a:ext>
            </a:extLst>
          </p:cNvPr>
          <p:cNvSpPr/>
          <p:nvPr/>
        </p:nvSpPr>
        <p:spPr>
          <a:xfrm>
            <a:off x="208908" y="4233779"/>
            <a:ext cx="11508601" cy="150080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latin typeface="Arial" panose="020B0604020202020204" pitchFamily="34" charset="0"/>
              </a:rPr>
              <a:t>Other considerations </a:t>
            </a:r>
            <a:endParaRPr lang="en-GB" b="1">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Breast Cancer Now: after progression on CDK4/6i + AI, may be offered </a:t>
            </a:r>
            <a:r>
              <a:rPr lang="en-GB" err="1">
                <a:solidFill>
                  <a:schemeClr val="tx1"/>
                </a:solidFill>
                <a:latin typeface="Arial" panose="020B0604020202020204" pitchFamily="34" charset="0"/>
              </a:rPr>
              <a:t>everolimus</a:t>
            </a:r>
            <a:r>
              <a:rPr lang="en-GB">
                <a:solidFill>
                  <a:schemeClr val="tx1"/>
                </a:solidFill>
                <a:latin typeface="Arial" panose="020B0604020202020204" pitchFamily="34" charset="0"/>
              </a:rPr>
              <a:t> + exemestane or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(latter if PIK3CA mutation)</a:t>
            </a:r>
          </a:p>
          <a:p>
            <a:pPr marL="285750" indent="-285750">
              <a:buFont typeface="Arial" panose="020B0604020202020204" pitchFamily="34" charset="0"/>
              <a:buChar char="•"/>
            </a:pPr>
            <a:r>
              <a:rPr lang="en-GB">
                <a:solidFill>
                  <a:schemeClr val="tx1"/>
                </a:solidFill>
                <a:latin typeface="Arial" panose="020B0604020202020204" pitchFamily="34" charset="0"/>
              </a:rPr>
              <a:t>Clinical expert: guidance shifted against single agent endocrine therapy in second line towards endocrine therapy with targeted therapy, such as </a:t>
            </a:r>
            <a:r>
              <a:rPr lang="en-GB" err="1">
                <a:solidFill>
                  <a:schemeClr val="tx1"/>
                </a:solidFill>
                <a:latin typeface="Arial" panose="020B0604020202020204" pitchFamily="34" charset="0"/>
              </a:rPr>
              <a:t>everolimus</a:t>
            </a:r>
            <a:r>
              <a:rPr lang="en-GB">
                <a:solidFill>
                  <a:schemeClr val="tx1"/>
                </a:solidFill>
                <a:latin typeface="Arial" panose="020B0604020202020204" pitchFamily="34" charset="0"/>
              </a:rPr>
              <a:t> + exemestane or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endParaRPr lang="en-GB">
              <a:solidFill>
                <a:schemeClr val="tx1"/>
              </a:solidFill>
              <a:latin typeface="Arial" panose="020B0604020202020204" pitchFamily="34" charset="0"/>
            </a:endParaRPr>
          </a:p>
        </p:txBody>
      </p:sp>
      <p:sp>
        <p:nvSpPr>
          <p:cNvPr id="3" name="TextBox 2">
            <a:extLst>
              <a:ext uri="{FF2B5EF4-FFF2-40B4-BE49-F238E27FC236}">
                <a16:creationId xmlns:a16="http://schemas.microsoft.com/office/drawing/2014/main" id="{36B8ED28-D2E9-99B6-523B-3D81C227FAB8}"/>
              </a:ext>
            </a:extLst>
          </p:cNvPr>
          <p:cNvSpPr txBox="1"/>
          <p:nvPr/>
        </p:nvSpPr>
        <p:spPr>
          <a:xfrm>
            <a:off x="10657186" y="4438"/>
            <a:ext cx="1534814" cy="523220"/>
          </a:xfrm>
          <a:prstGeom prst="rect">
            <a:avLst/>
          </a:prstGeom>
          <a:noFill/>
          <a:ln w="38100">
            <a:solidFill>
              <a:schemeClr val="accent1"/>
            </a:solidFill>
          </a:ln>
        </p:spPr>
        <p:txBody>
          <a:bodyPr wrap="square" rtlCol="0">
            <a:spAutoFit/>
          </a:bodyPr>
          <a:lstStyle/>
          <a:p>
            <a:r>
              <a:rPr lang="en-GB" sz="1400">
                <a:latin typeface="Arial" panose="020B0604020202020204" pitchFamily="34" charset="0"/>
                <a:cs typeface="Arial" panose="020B0604020202020204" pitchFamily="34" charset="0"/>
              </a:rPr>
              <a:t>Unknown impact on ICER</a:t>
            </a:r>
          </a:p>
        </p:txBody>
      </p:sp>
      <p:sp>
        <p:nvSpPr>
          <p:cNvPr id="7" name="Rectangle 6" descr="Question to committee">
            <a:extLst>
              <a:ext uri="{FF2B5EF4-FFF2-40B4-BE49-F238E27FC236}">
                <a16:creationId xmlns:a16="http://schemas.microsoft.com/office/drawing/2014/main" id="{9DF84A4B-E94B-7F2B-0CFF-313E1303859B}"/>
              </a:ext>
              <a:ext uri="{C183D7F6-B498-43B3-948B-1728B52AA6E4}">
                <adec:decorative xmlns:adec="http://schemas.microsoft.com/office/drawing/2017/decorative" val="0"/>
              </a:ext>
            </a:extLst>
          </p:cNvPr>
          <p:cNvSpPr/>
          <p:nvPr/>
        </p:nvSpPr>
        <p:spPr>
          <a:xfrm>
            <a:off x="1675253" y="5779588"/>
            <a:ext cx="8614525" cy="54388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200">
                <a:solidFill>
                  <a:schemeClr val="tx1"/>
                </a:solidFill>
                <a:latin typeface="Arial" panose="020B0604020202020204" pitchFamily="34" charset="0"/>
              </a:rPr>
              <a:t>What are the most appropriate comparators for the technology? </a:t>
            </a:r>
          </a:p>
        </p:txBody>
      </p:sp>
      <p:grpSp>
        <p:nvGrpSpPr>
          <p:cNvPr id="8" name="Group 7">
            <a:extLst>
              <a:ext uri="{FF2B5EF4-FFF2-40B4-BE49-F238E27FC236}">
                <a16:creationId xmlns:a16="http://schemas.microsoft.com/office/drawing/2014/main" id="{C478809A-D660-96AE-B942-92AF63C90A17}"/>
              </a:ext>
              <a:ext uri="{C183D7F6-B498-43B3-948B-1728B52AA6E4}">
                <adec:decorative xmlns:adec="http://schemas.microsoft.com/office/drawing/2017/decorative" val="1"/>
              </a:ext>
            </a:extLst>
          </p:cNvPr>
          <p:cNvGrpSpPr/>
          <p:nvPr/>
        </p:nvGrpSpPr>
        <p:grpSpPr>
          <a:xfrm>
            <a:off x="1172631" y="5769463"/>
            <a:ext cx="704015" cy="554011"/>
            <a:chOff x="-6407382" y="4176053"/>
            <a:chExt cx="976093" cy="541562"/>
          </a:xfrm>
        </p:grpSpPr>
        <p:sp>
          <p:nvSpPr>
            <p:cNvPr id="9" name="Oval 8">
              <a:extLst>
                <a:ext uri="{FF2B5EF4-FFF2-40B4-BE49-F238E27FC236}">
                  <a16:creationId xmlns:a16="http://schemas.microsoft.com/office/drawing/2014/main" id="{5786DCB3-1655-901A-BBB8-6182564828E1}"/>
                </a:ext>
                <a:ext uri="{C183D7F6-B498-43B3-948B-1728B52AA6E4}">
                  <adec:decorative xmlns:adec="http://schemas.microsoft.com/office/drawing/2017/decorative" val="1"/>
                </a:ext>
              </a:extLst>
            </p:cNvPr>
            <p:cNvSpPr/>
            <p:nvPr/>
          </p:nvSpPr>
          <p:spPr>
            <a:xfrm>
              <a:off x="-6407382" y="4176053"/>
              <a:ext cx="976093" cy="518930"/>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descr="Chat with solid fill">
              <a:extLst>
                <a:ext uri="{FF2B5EF4-FFF2-40B4-BE49-F238E27FC236}">
                  <a16:creationId xmlns:a16="http://schemas.microsoft.com/office/drawing/2014/main" id="{0DE1316E-CA09-F0F1-E2E4-56091BB12A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7526" y="4254152"/>
              <a:ext cx="576378" cy="463463"/>
            </a:xfrm>
            <a:prstGeom prst="rect">
              <a:avLst/>
            </a:prstGeom>
          </p:spPr>
        </p:pic>
      </p:grpSp>
      <p:sp>
        <p:nvSpPr>
          <p:cNvPr id="11" name="Abbreviations">
            <a:extLst>
              <a:ext uri="{FF2B5EF4-FFF2-40B4-BE49-F238E27FC236}">
                <a16:creationId xmlns:a16="http://schemas.microsoft.com/office/drawing/2014/main" id="{0C94E82F-3895-D463-0FB4-A40F6DDD0D4C}"/>
              </a:ext>
            </a:extLst>
          </p:cNvPr>
          <p:cNvSpPr txBox="1">
            <a:spLocks/>
          </p:cNvSpPr>
          <p:nvPr/>
        </p:nvSpPr>
        <p:spPr>
          <a:xfrm>
            <a:off x="1082541" y="6452788"/>
            <a:ext cx="10752703" cy="4618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AI, aromatase inhibitor; ASCO, American Society of Clinical Oncology; CDK4/6, cyclin-dependent kinase 4 and 6; ESMO, European Society for Medical Oncology; ICER, incremental cost-effectiveness ratio; NCCN, National Comprehensive Cancer Network</a:t>
            </a:r>
          </a:p>
        </p:txBody>
      </p:sp>
    </p:spTree>
    <p:extLst>
      <p:ext uri="{BB962C8B-B14F-4D97-AF65-F5344CB8AC3E}">
        <p14:creationId xmlns:p14="http://schemas.microsoft.com/office/powerpoint/2010/main" val="80668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60350"/>
            <a:ext cx="11136812" cy="1841437"/>
          </a:xfrm>
        </p:spPr>
        <p:txBody>
          <a:bodyPr>
            <a:normAutofit fontScale="90000"/>
          </a:bodyPr>
          <a:lstStyle/>
          <a:p>
            <a:r>
              <a:rPr lang="en-GB">
                <a:latin typeface="Arial" panose="020B0604020202020204" pitchFamily="34" charset="0"/>
                <a:cs typeface="Arial" panose="020B0604020202020204" pitchFamily="34" charset="0"/>
              </a:rPr>
              <a:t>Capivasertib with fulvestrant for treating hormone receptor-positive HER2-negative advanced breast cancer after endocrine treatment</a:t>
            </a:r>
            <a:br>
              <a:rPr lang="en-GB" kern="1400">
                <a:ea typeface="Times New Roman" panose="02020603050405020304" pitchFamily="18" charset="0"/>
              </a:rPr>
            </a:br>
            <a:endParaRPr lang="en-GB"/>
          </a:p>
        </p:txBody>
      </p:sp>
      <p:sp>
        <p:nvSpPr>
          <p:cNvPr id="3" name="Guide with 'background' selected" descr="Clinical effectiveness is selected&#10;">
            <a:extLst>
              <a:ext uri="{FF2B5EF4-FFF2-40B4-BE49-F238E27FC236}">
                <a16:creationId xmlns:a16="http://schemas.microsoft.com/office/drawing/2014/main" id="{B2CE1EC4-9D1A-A984-B594-1C7354CFC7A5}"/>
              </a:ext>
              <a:ext uri="{C183D7F6-B498-43B3-948B-1728B52AA6E4}">
                <adec:decorative xmlns:adec="http://schemas.microsoft.com/office/drawing/2017/decorative" val="0"/>
              </a:ext>
            </a:extLst>
          </p:cNvPr>
          <p:cNvSpPr>
            <a:spLocks noGrp="1"/>
          </p:cNvSpPr>
          <p:nvPr>
            <p:ph type="subTitle" idx="1"/>
          </p:nvPr>
        </p:nvSpPr>
        <p:spPr>
          <a:xfrm>
            <a:off x="724988" y="22976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ü"/>
            </a:pPr>
            <a:r>
              <a:rPr lang="en-GB" sz="2800" b="1"/>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4129032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a:xfrm>
            <a:off x="466724" y="84849"/>
            <a:ext cx="11250785" cy="592817"/>
          </a:xfrm>
        </p:spPr>
        <p:txBody>
          <a:bodyPr>
            <a:normAutofit/>
          </a:bodyPr>
          <a:lstStyle/>
          <a:p>
            <a:r>
              <a:rPr lang="en-GB"/>
              <a:t>CAPItello-291 trial: Kaplan–Meier plots of PFS</a:t>
            </a:r>
          </a:p>
        </p:txBody>
      </p:sp>
      <p:sp>
        <p:nvSpPr>
          <p:cNvPr id="9" name="Text Placeholder 16">
            <a:extLst>
              <a:ext uri="{FF2B5EF4-FFF2-40B4-BE49-F238E27FC236}">
                <a16:creationId xmlns:a16="http://schemas.microsoft.com/office/drawing/2014/main" id="{67D61C9C-7A49-AF03-86B4-3448CD659972}"/>
              </a:ext>
            </a:extLst>
          </p:cNvPr>
          <p:cNvSpPr txBox="1">
            <a:spLocks/>
          </p:cNvSpPr>
          <p:nvPr/>
        </p:nvSpPr>
        <p:spPr>
          <a:xfrm>
            <a:off x="466724" y="560701"/>
            <a:ext cx="11546600" cy="8017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err="1"/>
              <a:t>Capivasertib</a:t>
            </a:r>
            <a:r>
              <a:rPr lang="en-GB"/>
              <a:t> + </a:t>
            </a:r>
            <a:r>
              <a:rPr lang="en-GB" err="1"/>
              <a:t>fulvestrant</a:t>
            </a:r>
            <a:r>
              <a:rPr lang="en-GB"/>
              <a:t> significantly improves PFS compared with placebo + </a:t>
            </a:r>
            <a:r>
              <a:rPr lang="en-GB" err="1"/>
              <a:t>fulvestrant</a:t>
            </a:r>
            <a:r>
              <a:rPr lang="en-GB"/>
              <a:t> in PI3K/AKT-altered patients; results similar in prior CDK4/6i group </a:t>
            </a:r>
          </a:p>
        </p:txBody>
      </p:sp>
      <p:sp>
        <p:nvSpPr>
          <p:cNvPr id="22" name="TextBox 21">
            <a:extLst>
              <a:ext uri="{FF2B5EF4-FFF2-40B4-BE49-F238E27FC236}">
                <a16:creationId xmlns:a16="http://schemas.microsoft.com/office/drawing/2014/main" id="{A2408B71-44FF-A491-D350-3BE9BCCAE151}"/>
              </a:ext>
            </a:extLst>
          </p:cNvPr>
          <p:cNvSpPr txBox="1"/>
          <p:nvPr/>
        </p:nvSpPr>
        <p:spPr>
          <a:xfrm>
            <a:off x="197225" y="1389233"/>
            <a:ext cx="5983776" cy="353943"/>
          </a:xfrm>
          <a:prstGeom prst="rect">
            <a:avLst/>
          </a:prstGeom>
          <a:noFill/>
        </p:spPr>
        <p:txBody>
          <a:bodyPr wrap="square">
            <a:spAutoFit/>
          </a:bodyPr>
          <a:lstStyle/>
          <a:p>
            <a:pPr>
              <a:spcAft>
                <a:spcPts val="300"/>
              </a:spcAft>
            </a:pPr>
            <a:r>
              <a:rPr lang="en-GB" sz="1700" b="1">
                <a:latin typeface="Arial" panose="020B0604020202020204" pitchFamily="34" charset="0"/>
                <a:ea typeface="Times New Roman" panose="02020603050405020304" pitchFamily="18" charset="0"/>
                <a:cs typeface="Arial" panose="020B0604020202020204" pitchFamily="34" charset="0"/>
              </a:rPr>
              <a:t>Primary endpoint: </a:t>
            </a:r>
            <a:r>
              <a:rPr lang="en-GB" sz="1700" b="1">
                <a:effectLst/>
                <a:latin typeface="Arial" panose="020B0604020202020204" pitchFamily="34" charset="0"/>
                <a:ea typeface="Times New Roman" panose="02020603050405020304" pitchFamily="18" charset="0"/>
                <a:cs typeface="Arial" panose="020B0604020202020204" pitchFamily="34" charset="0"/>
              </a:rPr>
              <a:t>PI3K/AKT-altered population (FAS)</a:t>
            </a:r>
          </a:p>
        </p:txBody>
      </p:sp>
      <p:pic>
        <p:nvPicPr>
          <p:cNvPr id="23" name="Picture 22" descr="KM results for progression-free survival in the PI3K/AKT-altered population: capivasertib plus fulvestrant versus placebo plus fulvestrant">
            <a:extLst>
              <a:ext uri="{FF2B5EF4-FFF2-40B4-BE49-F238E27FC236}">
                <a16:creationId xmlns:a16="http://schemas.microsoft.com/office/drawing/2014/main" id="{36F7CB22-DAB5-47B3-C8AE-EF3A48F6F95E}"/>
              </a:ext>
            </a:extLst>
          </p:cNvPr>
          <p:cNvPicPr>
            <a:picLocks noChangeAspect="1"/>
          </p:cNvPicPr>
          <p:nvPr/>
        </p:nvPicPr>
        <p:blipFill rotWithShape="1">
          <a:blip r:embed="rId3"/>
          <a:srcRect l="897" t="7268" r="30929" b="287"/>
          <a:stretch/>
        </p:blipFill>
        <p:spPr bwMode="auto">
          <a:xfrm>
            <a:off x="84083" y="1780468"/>
            <a:ext cx="6197731" cy="3548284"/>
          </a:xfrm>
          <a:prstGeom prst="rect">
            <a:avLst/>
          </a:prstGeom>
          <a:ln>
            <a:noFill/>
          </a:ln>
          <a:extLst>
            <a:ext uri="{53640926-AAD7-44D8-BBD7-CCE9431645EC}">
              <a14:shadowObscured xmlns:a14="http://schemas.microsoft.com/office/drawing/2010/main"/>
            </a:ext>
          </a:extLst>
        </p:spPr>
      </p:pic>
      <p:sp>
        <p:nvSpPr>
          <p:cNvPr id="25" name="TextBox 24">
            <a:extLst>
              <a:ext uri="{FF2B5EF4-FFF2-40B4-BE49-F238E27FC236}">
                <a16:creationId xmlns:a16="http://schemas.microsoft.com/office/drawing/2014/main" id="{B576BB8A-D244-48B4-DD1F-4699DA5C2645}"/>
              </a:ext>
            </a:extLst>
          </p:cNvPr>
          <p:cNvSpPr txBox="1"/>
          <p:nvPr/>
        </p:nvSpPr>
        <p:spPr>
          <a:xfrm>
            <a:off x="3933989" y="2065699"/>
            <a:ext cx="2432159" cy="584775"/>
          </a:xfrm>
          <a:prstGeom prst="rect">
            <a:avLst/>
          </a:prstGeom>
          <a:solidFill>
            <a:schemeClr val="bg1"/>
          </a:solidFill>
        </p:spPr>
        <p:txBody>
          <a:bodyPr wrap="square" rtlCol="0">
            <a:spAutoFit/>
          </a:bodyPr>
          <a:lstStyle/>
          <a:p>
            <a:r>
              <a:rPr lang="en-GB" sz="1600">
                <a:latin typeface="Arial" panose="020B0604020202020204" pitchFamily="34" charset="0"/>
                <a:cs typeface="Arial" panose="020B0604020202020204" pitchFamily="34" charset="0"/>
              </a:rPr>
              <a:t>Adjusted HR 0.50 (95% CI 0.38 to 0.65) p&lt;0.001</a:t>
            </a:r>
          </a:p>
        </p:txBody>
      </p:sp>
      <p:sp>
        <p:nvSpPr>
          <p:cNvPr id="26" name="TextBox 25">
            <a:extLst>
              <a:ext uri="{FF2B5EF4-FFF2-40B4-BE49-F238E27FC236}">
                <a16:creationId xmlns:a16="http://schemas.microsoft.com/office/drawing/2014/main" id="{11E4D092-681D-8A0B-87FC-30FB9DEAC92C}"/>
              </a:ext>
            </a:extLst>
          </p:cNvPr>
          <p:cNvSpPr txBox="1"/>
          <p:nvPr/>
        </p:nvSpPr>
        <p:spPr>
          <a:xfrm>
            <a:off x="6181001" y="6295122"/>
            <a:ext cx="5926916" cy="523220"/>
          </a:xfrm>
          <a:prstGeom prst="rect">
            <a:avLst/>
          </a:prstGeom>
          <a:solidFill>
            <a:schemeClr val="bg1"/>
          </a:solidFill>
        </p:spPr>
        <p:txBody>
          <a:bodyPr wrap="square">
            <a:spAutoFit/>
          </a:bodyPr>
          <a:lstStyle/>
          <a:p>
            <a:pPr>
              <a:spcAft>
                <a:spcPts val="300"/>
              </a:spcAft>
            </a:pPr>
            <a:r>
              <a:rPr lang="en-GB" sz="1400">
                <a:latin typeface="Arial" panose="020B0604020202020204" pitchFamily="34" charset="0"/>
                <a:cs typeface="Arial" panose="020B0604020202020204" pitchFamily="34" charset="0"/>
              </a:rPr>
              <a:t>CDK4/6, cyclin-dependent kinase 4 and 6; CI, confidence interval; </a:t>
            </a:r>
            <a:r>
              <a:rPr lang="en-GB" sz="1400">
                <a:effectLst/>
                <a:latin typeface="Arial" panose="020B0604020202020204" pitchFamily="34" charset="0"/>
                <a:ea typeface="Times New Roman" panose="02020603050405020304" pitchFamily="18" charset="0"/>
                <a:cs typeface="Arial" panose="020B0604020202020204" pitchFamily="34" charset="0"/>
              </a:rPr>
              <a:t>FAS, full analysis set; HR, hazard ratio; PFS, progression-free survival</a:t>
            </a:r>
          </a:p>
        </p:txBody>
      </p:sp>
      <p:sp>
        <p:nvSpPr>
          <p:cNvPr id="2" name="Rectangle 1">
            <a:extLst>
              <a:ext uri="{FF2B5EF4-FFF2-40B4-BE49-F238E27FC236}">
                <a16:creationId xmlns:a16="http://schemas.microsoft.com/office/drawing/2014/main" id="{413AF028-DBFC-E7DB-25C7-9B6BEB8D0D03}"/>
              </a:ext>
            </a:extLst>
          </p:cNvPr>
          <p:cNvSpPr/>
          <p:nvPr/>
        </p:nvSpPr>
        <p:spPr>
          <a:xfrm>
            <a:off x="5249732" y="2753958"/>
            <a:ext cx="1252554" cy="408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D23490AC-665D-65F3-DFA1-EAEC9289F82A}"/>
              </a:ext>
            </a:extLst>
          </p:cNvPr>
          <p:cNvSpPr txBox="1"/>
          <p:nvPr/>
        </p:nvSpPr>
        <p:spPr>
          <a:xfrm>
            <a:off x="6181001" y="1399758"/>
            <a:ext cx="6095999" cy="353943"/>
          </a:xfrm>
          <a:prstGeom prst="rect">
            <a:avLst/>
          </a:prstGeom>
          <a:noFill/>
        </p:spPr>
        <p:txBody>
          <a:bodyPr wrap="square">
            <a:spAutoFit/>
          </a:bodyPr>
          <a:lstStyle/>
          <a:p>
            <a:pPr>
              <a:spcAft>
                <a:spcPts val="300"/>
              </a:spcAft>
            </a:pPr>
            <a:r>
              <a:rPr lang="en-GB" sz="1700" b="1">
                <a:effectLst/>
                <a:latin typeface="Arial" panose="020B0604020202020204" pitchFamily="34" charset="0"/>
                <a:ea typeface="Times New Roman" panose="02020603050405020304" pitchFamily="18" charset="0"/>
                <a:cs typeface="Arial" panose="020B0604020202020204" pitchFamily="34" charset="0"/>
              </a:rPr>
              <a:t>PI3K/AKT-altered population, prior CDK4/6 inhibitor (FAS)</a:t>
            </a:r>
          </a:p>
        </p:txBody>
      </p:sp>
      <p:sp>
        <p:nvSpPr>
          <p:cNvPr id="3" name="TextBox 2">
            <a:extLst>
              <a:ext uri="{FF2B5EF4-FFF2-40B4-BE49-F238E27FC236}">
                <a16:creationId xmlns:a16="http://schemas.microsoft.com/office/drawing/2014/main" id="{F48D8844-F59C-6807-D3BA-31386A7FDAC0}"/>
              </a:ext>
            </a:extLst>
          </p:cNvPr>
          <p:cNvSpPr txBox="1"/>
          <p:nvPr/>
        </p:nvSpPr>
        <p:spPr>
          <a:xfrm>
            <a:off x="84083" y="6070206"/>
            <a:ext cx="5869014" cy="646331"/>
          </a:xfrm>
          <a:prstGeom prst="rect">
            <a:avLst/>
          </a:prstGeom>
          <a:solidFill>
            <a:schemeClr val="bg1"/>
          </a:solidFill>
          <a:ln w="38100">
            <a:solidFill>
              <a:schemeClr val="tx1"/>
            </a:solidFill>
          </a:ln>
        </p:spPr>
        <p:txBody>
          <a:bodyPr wrap="square" rtlCol="0">
            <a:spAutoFit/>
          </a:bodyPr>
          <a:lstStyle/>
          <a:p>
            <a:r>
              <a:rPr lang="en-GB" b="1">
                <a:latin typeface="Arial" panose="020B0604020202020204" pitchFamily="34" charset="0"/>
                <a:cs typeface="Arial" panose="020B0604020202020204" pitchFamily="34" charset="0"/>
              </a:rPr>
              <a:t>EAG: </a:t>
            </a:r>
            <a:r>
              <a:rPr lang="en-GB">
                <a:latin typeface="Arial" panose="020B0604020202020204" pitchFamily="34" charset="0"/>
                <a:cs typeface="Arial" panose="020B0604020202020204" pitchFamily="34" charset="0"/>
              </a:rPr>
              <a:t>little difference between </a:t>
            </a:r>
            <a:r>
              <a:rPr lang="en-GB">
                <a:latin typeface="Arial" panose="020B0604020202020204" pitchFamily="34" charset="0"/>
                <a:cs typeface="Arial" panose="020B0604020202020204" pitchFamily="34" charset="0"/>
                <a:hlinkClick r:id="rId4" action="ppaction://hlinksldjump"/>
              </a:rPr>
              <a:t>subgroups</a:t>
            </a:r>
            <a:r>
              <a:rPr lang="en-GB">
                <a:latin typeface="Arial" panose="020B0604020202020204" pitchFamily="34" charset="0"/>
                <a:cs typeface="Arial" panose="020B0604020202020204" pitchFamily="34" charset="0"/>
              </a:rPr>
              <a:t> but less effect with no prior CDK4/6i and in pre/peri-menopausal group</a:t>
            </a:r>
            <a:endParaRPr lang="en-GB">
              <a:solidFill>
                <a:srgbClr val="FF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C0FA3D-5854-767E-1918-21CC12BC2F3E}"/>
              </a:ext>
            </a:extLst>
          </p:cNvPr>
          <p:cNvSpPr txBox="1"/>
          <p:nvPr/>
        </p:nvSpPr>
        <p:spPr>
          <a:xfrm>
            <a:off x="25061" y="5250565"/>
            <a:ext cx="5731510" cy="646331"/>
          </a:xfrm>
          <a:prstGeom prst="rect">
            <a:avLst/>
          </a:prstGeom>
          <a:solidFill>
            <a:schemeClr val="bg1"/>
          </a:solidFill>
        </p:spPr>
        <p:txBody>
          <a:bodyPr wrap="square" rtlCol="0">
            <a:spAutoFit/>
          </a:bodyPr>
          <a:lstStyle/>
          <a:p>
            <a:r>
              <a:rPr lang="en-GB" b="1">
                <a:latin typeface="Arial" panose="020B0604020202020204" pitchFamily="34" charset="0"/>
                <a:cs typeface="Arial" panose="020B0604020202020204" pitchFamily="34" charset="0"/>
              </a:rPr>
              <a:t>Median PFS </a:t>
            </a:r>
            <a:r>
              <a:rPr lang="en-GB">
                <a:latin typeface="Arial" panose="020B0604020202020204" pitchFamily="34" charset="0"/>
                <a:cs typeface="Arial" panose="020B0604020202020204" pitchFamily="34" charset="0"/>
              </a:rPr>
              <a:t>(95% CI): </a:t>
            </a:r>
            <a:r>
              <a:rPr lang="en-GB" err="1">
                <a:latin typeface="Arial" panose="020B0604020202020204" pitchFamily="34" charset="0"/>
                <a:cs typeface="Arial" panose="020B0604020202020204" pitchFamily="34" charset="0"/>
              </a:rPr>
              <a:t>capivasertib</a:t>
            </a:r>
            <a:r>
              <a:rPr lang="en-GB">
                <a:latin typeface="Arial" panose="020B0604020202020204" pitchFamily="34" charset="0"/>
                <a:cs typeface="Arial" panose="020B0604020202020204" pitchFamily="34" charset="0"/>
              </a:rPr>
              <a:t> + </a:t>
            </a:r>
            <a:r>
              <a:rPr lang="en-GB" err="1">
                <a:latin typeface="Arial" panose="020B0604020202020204" pitchFamily="34" charset="0"/>
                <a:cs typeface="Arial" panose="020B0604020202020204" pitchFamily="34" charset="0"/>
              </a:rPr>
              <a:t>fulvestrant</a:t>
            </a:r>
            <a:r>
              <a:rPr lang="en-GB">
                <a:latin typeface="Arial" panose="020B0604020202020204" pitchFamily="34" charset="0"/>
                <a:cs typeface="Arial" panose="020B0604020202020204" pitchFamily="34" charset="0"/>
              </a:rPr>
              <a:t> 7.3 (5.5 to 9.0); placebo + </a:t>
            </a:r>
            <a:r>
              <a:rPr lang="en-GB" err="1">
                <a:latin typeface="Arial" panose="020B0604020202020204" pitchFamily="34" charset="0"/>
                <a:cs typeface="Arial" panose="020B0604020202020204" pitchFamily="34" charset="0"/>
              </a:rPr>
              <a:t>fulvestrant</a:t>
            </a:r>
            <a:r>
              <a:rPr lang="en-GB">
                <a:latin typeface="Arial" panose="020B0604020202020204" pitchFamily="34" charset="0"/>
                <a:cs typeface="Arial" panose="020B0604020202020204" pitchFamily="34" charset="0"/>
              </a:rPr>
              <a:t> 3.1 (2.0 to 3.7)</a:t>
            </a:r>
          </a:p>
        </p:txBody>
      </p:sp>
      <p:sp>
        <p:nvSpPr>
          <p:cNvPr id="5" name="TextBox 4">
            <a:extLst>
              <a:ext uri="{FF2B5EF4-FFF2-40B4-BE49-F238E27FC236}">
                <a16:creationId xmlns:a16="http://schemas.microsoft.com/office/drawing/2014/main" id="{73AA7E3C-78CE-75E6-D15F-F818A44FA0CC}"/>
              </a:ext>
            </a:extLst>
          </p:cNvPr>
          <p:cNvSpPr txBox="1"/>
          <p:nvPr/>
        </p:nvSpPr>
        <p:spPr>
          <a:xfrm>
            <a:off x="6376407" y="5660991"/>
            <a:ext cx="5815593" cy="646331"/>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Median PFS </a:t>
            </a:r>
            <a:r>
              <a:rPr lang="en-GB" dirty="0">
                <a:latin typeface="Arial" panose="020B0604020202020204" pitchFamily="34" charset="0"/>
                <a:cs typeface="Arial" panose="020B0604020202020204" pitchFamily="34" charset="0"/>
              </a:rPr>
              <a:t>(95% CI): capivasertib + fulvestrant </a:t>
            </a:r>
            <a:r>
              <a:rPr lang="en-GB" u="sng" dirty="0">
                <a:highlight>
                  <a:srgbClr val="000000"/>
                </a:highlight>
                <a:latin typeface="Arial" panose="020B0604020202020204" pitchFamily="34" charset="0"/>
                <a:cs typeface="Arial" panose="020B0604020202020204" pitchFamily="34" charset="0"/>
              </a:rPr>
              <a:t>XX</a:t>
            </a:r>
            <a:r>
              <a:rPr lang="en-GB" u="sng" dirty="0">
                <a:highlight>
                  <a:srgbClr val="00FFFF"/>
                </a:highlight>
                <a:latin typeface="Arial" panose="020B0604020202020204" pitchFamily="34" charset="0"/>
                <a:cs typeface="Arial" panose="020B0604020202020204" pitchFamily="34" charset="0"/>
              </a:rPr>
              <a:t> </a:t>
            </a:r>
            <a:r>
              <a:rPr lang="en-GB" u="sng" dirty="0">
                <a:latin typeface="Arial" panose="020B0604020202020204" pitchFamily="34" charset="0"/>
                <a:cs typeface="Arial" panose="020B0604020202020204" pitchFamily="34" charset="0"/>
              </a:rPr>
              <a:t>(</a:t>
            </a:r>
            <a:r>
              <a:rPr lang="en-GB" u="sng" dirty="0">
                <a:highlight>
                  <a:srgbClr val="000000"/>
                </a:highlight>
                <a:latin typeface="Arial" panose="020B0604020202020204" pitchFamily="34" charset="0"/>
                <a:cs typeface="Arial" panose="020B0604020202020204" pitchFamily="34" charset="0"/>
              </a:rPr>
              <a:t>XXXXXX</a:t>
            </a:r>
            <a:r>
              <a:rPr lang="en-GB" dirty="0">
                <a:latin typeface="Arial" panose="020B0604020202020204" pitchFamily="34" charset="0"/>
                <a:cs typeface="Arial" panose="020B0604020202020204" pitchFamily="34" charset="0"/>
              </a:rPr>
              <a:t>); placebo + fulvestrant </a:t>
            </a:r>
            <a:r>
              <a:rPr lang="en-GB" u="sng" dirty="0">
                <a:highlight>
                  <a:srgbClr val="000000"/>
                </a:highlight>
                <a:latin typeface="Arial" panose="020B0604020202020204" pitchFamily="34" charset="0"/>
                <a:cs typeface="Arial" panose="020B0604020202020204" pitchFamily="34" charset="0"/>
              </a:rPr>
              <a:t>XXXXXXXXXX</a:t>
            </a:r>
          </a:p>
        </p:txBody>
      </p:sp>
      <p:sp>
        <p:nvSpPr>
          <p:cNvPr id="6" name="TextBox 5">
            <a:extLst>
              <a:ext uri="{FF2B5EF4-FFF2-40B4-BE49-F238E27FC236}">
                <a16:creationId xmlns:a16="http://schemas.microsoft.com/office/drawing/2014/main" id="{E340E735-7E97-2DDE-4E08-F629EC72667D}"/>
              </a:ext>
            </a:extLst>
          </p:cNvPr>
          <p:cNvSpPr txBox="1"/>
          <p:nvPr/>
        </p:nvSpPr>
        <p:spPr>
          <a:xfrm>
            <a:off x="10586720" y="942"/>
            <a:ext cx="1602576" cy="584775"/>
          </a:xfrm>
          <a:prstGeom prst="rect">
            <a:avLst/>
          </a:prstGeom>
          <a:noFill/>
        </p:spPr>
        <p:txBody>
          <a:bodyPr wrap="square">
            <a:spAutoFit/>
          </a:bodyPr>
          <a:lstStyle/>
          <a:p>
            <a:pPr algn="r">
              <a:spcAft>
                <a:spcPts val="300"/>
              </a:spcAft>
            </a:pPr>
            <a:r>
              <a:rPr lang="en-GB" sz="1600">
                <a:effectLst/>
                <a:latin typeface="Arial" panose="020B0604020202020204" pitchFamily="34" charset="0"/>
                <a:ea typeface="Times New Roman" panose="02020603050405020304" pitchFamily="18" charset="0"/>
                <a:cs typeface="Arial" panose="020B0604020202020204" pitchFamily="34" charset="0"/>
                <a:hlinkClick r:id="rId5" action="ppaction://hlinksldjump"/>
              </a:rPr>
              <a:t>CAPItello-291 background</a:t>
            </a:r>
            <a:endParaRPr lang="en-GB" sz="1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F4BF4796-9B6C-B32B-9937-C36D739EFDB5}"/>
              </a:ext>
            </a:extLst>
          </p:cNvPr>
          <p:cNvSpPr/>
          <p:nvPr/>
        </p:nvSpPr>
        <p:spPr>
          <a:xfrm>
            <a:off x="6502286" y="1780468"/>
            <a:ext cx="5664653" cy="378134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785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M results for overall survival in the PI3K/AKT-altered population: capivasertib plus fulvestrant versus placebo plus fulvestrant">
            <a:extLst>
              <a:ext uri="{FF2B5EF4-FFF2-40B4-BE49-F238E27FC236}">
                <a16:creationId xmlns:a16="http://schemas.microsoft.com/office/drawing/2014/main" id="{BEC131D3-1FB9-591A-F000-523C17AA246A}"/>
              </a:ext>
            </a:extLst>
          </p:cNvPr>
          <p:cNvPicPr>
            <a:picLocks noChangeAspect="1"/>
          </p:cNvPicPr>
          <p:nvPr/>
        </p:nvPicPr>
        <p:blipFill rotWithShape="1">
          <a:blip r:embed="rId3"/>
          <a:srcRect t="7139" r="30745"/>
          <a:stretch/>
        </p:blipFill>
        <p:spPr>
          <a:xfrm>
            <a:off x="80920" y="1892628"/>
            <a:ext cx="5944959" cy="3404996"/>
          </a:xfrm>
          <a:prstGeom prst="rect">
            <a:avLst/>
          </a:prstGeom>
        </p:spPr>
      </p:pic>
      <p:sp>
        <p:nvSpPr>
          <p:cNvPr id="25" name="TextBox 24">
            <a:extLst>
              <a:ext uri="{FF2B5EF4-FFF2-40B4-BE49-F238E27FC236}">
                <a16:creationId xmlns:a16="http://schemas.microsoft.com/office/drawing/2014/main" id="{B576BB8A-D244-48B4-DD1F-4699DA5C2645}"/>
              </a:ext>
            </a:extLst>
          </p:cNvPr>
          <p:cNvSpPr txBox="1"/>
          <p:nvPr/>
        </p:nvSpPr>
        <p:spPr>
          <a:xfrm>
            <a:off x="3951891" y="3297398"/>
            <a:ext cx="2161681" cy="584775"/>
          </a:xfrm>
          <a:prstGeom prst="rect">
            <a:avLst/>
          </a:prstGeom>
          <a:solidFill>
            <a:schemeClr val="bg1"/>
          </a:solidFill>
        </p:spPr>
        <p:txBody>
          <a:bodyPr wrap="square" rtlCol="0">
            <a:spAutoFit/>
          </a:bodyPr>
          <a:lstStyle/>
          <a:p>
            <a:r>
              <a:rPr lang="en-GB" sz="1600">
                <a:latin typeface="Arial" panose="020B0604020202020204" pitchFamily="34" charset="0"/>
                <a:cs typeface="Arial" panose="020B0604020202020204" pitchFamily="34" charset="0"/>
              </a:rPr>
              <a:t>Adjusted HR 0.69 (95% CI 0.45 to 1.05)</a:t>
            </a:r>
          </a:p>
        </p:txBody>
      </p:sp>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p:txBody>
          <a:bodyPr>
            <a:normAutofit/>
          </a:bodyPr>
          <a:lstStyle/>
          <a:p>
            <a:r>
              <a:rPr lang="en-GB"/>
              <a:t>CAPItello-291 trial: Kaplan–Meier plots of OS</a:t>
            </a:r>
          </a:p>
        </p:txBody>
      </p:sp>
      <p:sp>
        <p:nvSpPr>
          <p:cNvPr id="9" name="Text Placeholder 16">
            <a:extLst>
              <a:ext uri="{FF2B5EF4-FFF2-40B4-BE49-F238E27FC236}">
                <a16:creationId xmlns:a16="http://schemas.microsoft.com/office/drawing/2014/main" id="{67D61C9C-7A49-AF03-86B4-3448CD659972}"/>
              </a:ext>
            </a:extLst>
          </p:cNvPr>
          <p:cNvSpPr txBox="1">
            <a:spLocks/>
          </p:cNvSpPr>
          <p:nvPr/>
        </p:nvSpPr>
        <p:spPr>
          <a:xfrm>
            <a:off x="466724" y="739376"/>
            <a:ext cx="11546600" cy="8017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err="1"/>
              <a:t>Capivasertib</a:t>
            </a:r>
            <a:r>
              <a:rPr lang="en-GB"/>
              <a:t> + </a:t>
            </a:r>
            <a:r>
              <a:rPr lang="en-GB" err="1"/>
              <a:t>fulvestrant</a:t>
            </a:r>
            <a:r>
              <a:rPr lang="en-GB"/>
              <a:t> improves OS compared with placebo + </a:t>
            </a:r>
            <a:r>
              <a:rPr lang="en-GB" err="1"/>
              <a:t>fulvestrant</a:t>
            </a:r>
            <a:r>
              <a:rPr lang="en-GB"/>
              <a:t> in PI3K/AKT-altered patients; results similar in prior CDK4/6i group </a:t>
            </a:r>
          </a:p>
        </p:txBody>
      </p:sp>
      <p:graphicFrame>
        <p:nvGraphicFramePr>
          <p:cNvPr id="32" name="Table 31">
            <a:extLst>
              <a:ext uri="{FF2B5EF4-FFF2-40B4-BE49-F238E27FC236}">
                <a16:creationId xmlns:a16="http://schemas.microsoft.com/office/drawing/2014/main" id="{44378203-E79F-1204-ED92-C1640E46424D}"/>
              </a:ext>
            </a:extLst>
          </p:cNvPr>
          <p:cNvGraphicFramePr>
            <a:graphicFrameLocks noGrp="1"/>
          </p:cNvGraphicFramePr>
          <p:nvPr>
            <p:extLst>
              <p:ext uri="{D42A27DB-BD31-4B8C-83A1-F6EECF244321}">
                <p14:modId xmlns:p14="http://schemas.microsoft.com/office/powerpoint/2010/main" val="1682364194"/>
              </p:ext>
            </p:extLst>
          </p:nvPr>
        </p:nvGraphicFramePr>
        <p:xfrm>
          <a:off x="431997" y="5323461"/>
          <a:ext cx="5593882" cy="1081184"/>
        </p:xfrm>
        <a:graphic>
          <a:graphicData uri="http://schemas.openxmlformats.org/drawingml/2006/table">
            <a:tbl>
              <a:tblPr bandRow="1">
                <a:tableStyleId>{5C22544A-7EE6-4342-B048-85BDC9FD1C3A}</a:tableStyleId>
              </a:tblPr>
              <a:tblGrid>
                <a:gridCol w="2474141">
                  <a:extLst>
                    <a:ext uri="{9D8B030D-6E8A-4147-A177-3AD203B41FA5}">
                      <a16:colId xmlns:a16="http://schemas.microsoft.com/office/drawing/2014/main" val="1411485864"/>
                    </a:ext>
                  </a:extLst>
                </a:gridCol>
                <a:gridCol w="3119741">
                  <a:extLst>
                    <a:ext uri="{9D8B030D-6E8A-4147-A177-3AD203B41FA5}">
                      <a16:colId xmlns:a16="http://schemas.microsoft.com/office/drawing/2014/main" val="4166837632"/>
                    </a:ext>
                  </a:extLst>
                </a:gridCol>
              </a:tblGrid>
              <a:tr h="3496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Treatment</a:t>
                      </a:r>
                    </a:p>
                  </a:txBody>
                  <a:tcPr/>
                </a:tc>
                <a:tc>
                  <a:txBody>
                    <a:bodyPr/>
                    <a:lstStyle/>
                    <a:p>
                      <a:r>
                        <a:rPr lang="en-GB" sz="1600" b="1">
                          <a:latin typeface="Arial" panose="020B0604020202020204" pitchFamily="34" charset="0"/>
                          <a:cs typeface="Arial" panose="020B0604020202020204" pitchFamily="34" charset="0"/>
                        </a:rPr>
                        <a:t>Median OS (months; 95% CI)</a:t>
                      </a:r>
                    </a:p>
                  </a:txBody>
                  <a:tcPr/>
                </a:tc>
                <a:extLst>
                  <a:ext uri="{0D108BD9-81ED-4DB2-BD59-A6C34878D82A}">
                    <a16:rowId xmlns:a16="http://schemas.microsoft.com/office/drawing/2014/main" val="476485444"/>
                  </a:ext>
                </a:extLst>
              </a:tr>
              <a:tr h="3578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Capi + fulvestrant</a:t>
                      </a:r>
                    </a:p>
                  </a:txBody>
                  <a:tcPr/>
                </a:tc>
                <a:tc>
                  <a:txBody>
                    <a:bodyPr/>
                    <a:lstStyle/>
                    <a:p>
                      <a:r>
                        <a:rPr lang="en-GB" sz="1800">
                          <a:latin typeface="Arial" panose="020B0604020202020204" pitchFamily="34" charset="0"/>
                          <a:cs typeface="Arial" panose="020B0604020202020204" pitchFamily="34" charset="0"/>
                        </a:rPr>
                        <a:t>Not reached</a:t>
                      </a:r>
                    </a:p>
                  </a:txBody>
                  <a:tcPr/>
                </a:tc>
                <a:extLst>
                  <a:ext uri="{0D108BD9-81ED-4DB2-BD59-A6C34878D82A}">
                    <a16:rowId xmlns:a16="http://schemas.microsoft.com/office/drawing/2014/main" val="1560968003"/>
                  </a:ext>
                </a:extLst>
              </a:tr>
              <a:tr h="346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Placebo + fulvestrant</a:t>
                      </a:r>
                    </a:p>
                  </a:txBody>
                  <a:tcPr/>
                </a:tc>
                <a:tc>
                  <a:txBody>
                    <a:bodyPr/>
                    <a:lstStyle/>
                    <a:p>
                      <a:r>
                        <a:rPr lang="en-GB" sz="1800">
                          <a:latin typeface="Arial" panose="020B0604020202020204" pitchFamily="34" charset="0"/>
                          <a:cs typeface="Arial" panose="020B0604020202020204" pitchFamily="34" charset="0"/>
                        </a:rPr>
                        <a:t>Not reached</a:t>
                      </a:r>
                    </a:p>
                  </a:txBody>
                  <a:tcPr/>
                </a:tc>
                <a:extLst>
                  <a:ext uri="{0D108BD9-81ED-4DB2-BD59-A6C34878D82A}">
                    <a16:rowId xmlns:a16="http://schemas.microsoft.com/office/drawing/2014/main" val="1623553393"/>
                  </a:ext>
                </a:extLst>
              </a:tr>
            </a:tbl>
          </a:graphicData>
        </a:graphic>
      </p:graphicFrame>
      <p:sp>
        <p:nvSpPr>
          <p:cNvPr id="22" name="TextBox 21">
            <a:extLst>
              <a:ext uri="{FF2B5EF4-FFF2-40B4-BE49-F238E27FC236}">
                <a16:creationId xmlns:a16="http://schemas.microsoft.com/office/drawing/2014/main" id="{A2408B71-44FF-A491-D350-3BE9BCCAE151}"/>
              </a:ext>
            </a:extLst>
          </p:cNvPr>
          <p:cNvSpPr txBox="1"/>
          <p:nvPr/>
        </p:nvSpPr>
        <p:spPr>
          <a:xfrm>
            <a:off x="466724" y="1506880"/>
            <a:ext cx="4683345" cy="369332"/>
          </a:xfrm>
          <a:prstGeom prst="rect">
            <a:avLst/>
          </a:prstGeom>
          <a:noFill/>
        </p:spPr>
        <p:txBody>
          <a:bodyPr wrap="square">
            <a:spAutoFit/>
          </a:bodyPr>
          <a:lstStyle/>
          <a:p>
            <a:pPr>
              <a:spcAft>
                <a:spcPts val="300"/>
              </a:spcAft>
            </a:pPr>
            <a:r>
              <a:rPr lang="en-GB" b="1">
                <a:effectLst/>
                <a:latin typeface="Arial" panose="020B0604020202020204" pitchFamily="34" charset="0"/>
                <a:ea typeface="Times New Roman" panose="02020603050405020304" pitchFamily="18" charset="0"/>
                <a:cs typeface="Arial" panose="020B0604020202020204" pitchFamily="34" charset="0"/>
              </a:rPr>
              <a:t>PI3K/AKT-altered population (FAS)</a:t>
            </a:r>
          </a:p>
        </p:txBody>
      </p:sp>
      <p:sp>
        <p:nvSpPr>
          <p:cNvPr id="26" name="TextBox 25">
            <a:extLst>
              <a:ext uri="{FF2B5EF4-FFF2-40B4-BE49-F238E27FC236}">
                <a16:creationId xmlns:a16="http://schemas.microsoft.com/office/drawing/2014/main" id="{11E4D092-681D-8A0B-87FC-30FB9DEAC92C}"/>
              </a:ext>
            </a:extLst>
          </p:cNvPr>
          <p:cNvSpPr txBox="1"/>
          <p:nvPr/>
        </p:nvSpPr>
        <p:spPr>
          <a:xfrm>
            <a:off x="923926" y="6519446"/>
            <a:ext cx="11089397" cy="338554"/>
          </a:xfrm>
          <a:prstGeom prst="rect">
            <a:avLst/>
          </a:prstGeom>
          <a:noFill/>
        </p:spPr>
        <p:txBody>
          <a:bodyPr wrap="square">
            <a:spAutoFit/>
          </a:bodyPr>
          <a:lstStyle/>
          <a:p>
            <a:pPr>
              <a:spcAft>
                <a:spcPts val="300"/>
              </a:spcAft>
            </a:pPr>
            <a:r>
              <a:rPr lang="en-GB" sz="1600">
                <a:latin typeface="Arial" panose="020B0604020202020204" pitchFamily="34" charset="0"/>
                <a:cs typeface="Arial" panose="020B0604020202020204" pitchFamily="34" charset="0"/>
              </a:rPr>
              <a:t>CDK, cyclin-dependent kinase; </a:t>
            </a:r>
            <a:r>
              <a:rPr lang="en-GB" sz="1600">
                <a:effectLst/>
                <a:latin typeface="Arial" panose="020B0604020202020204" pitchFamily="34" charset="0"/>
                <a:ea typeface="Times New Roman" panose="02020603050405020304" pitchFamily="18" charset="0"/>
                <a:cs typeface="Arial" panose="020B0604020202020204" pitchFamily="34" charset="0"/>
              </a:rPr>
              <a:t>CI, confidence interval; HR, hazard ratio; FAS, full analysis set; O</a:t>
            </a:r>
            <a:r>
              <a:rPr lang="en-GB" sz="1600">
                <a:latin typeface="Arial" panose="020B0604020202020204" pitchFamily="34" charset="0"/>
                <a:ea typeface="Times New Roman" panose="02020603050405020304" pitchFamily="18" charset="0"/>
                <a:cs typeface="Arial" panose="020B0604020202020204" pitchFamily="34" charset="0"/>
              </a:rPr>
              <a:t>S</a:t>
            </a:r>
            <a:r>
              <a:rPr lang="en-GB" sz="1600">
                <a:effectLst/>
                <a:latin typeface="Arial" panose="020B0604020202020204" pitchFamily="34" charset="0"/>
                <a:ea typeface="Times New Roman" panose="02020603050405020304" pitchFamily="18" charset="0"/>
                <a:cs typeface="Arial" panose="020B0604020202020204" pitchFamily="34" charset="0"/>
              </a:rPr>
              <a:t>, overall survival</a:t>
            </a:r>
          </a:p>
        </p:txBody>
      </p:sp>
      <p:sp>
        <p:nvSpPr>
          <p:cNvPr id="30" name="TextBox 29">
            <a:extLst>
              <a:ext uri="{FF2B5EF4-FFF2-40B4-BE49-F238E27FC236}">
                <a16:creationId xmlns:a16="http://schemas.microsoft.com/office/drawing/2014/main" id="{D23490AC-665D-65F3-DFA1-EAEC9289F82A}"/>
              </a:ext>
            </a:extLst>
          </p:cNvPr>
          <p:cNvSpPr txBox="1"/>
          <p:nvPr/>
        </p:nvSpPr>
        <p:spPr>
          <a:xfrm>
            <a:off x="5740699" y="1486778"/>
            <a:ext cx="6529883" cy="369332"/>
          </a:xfrm>
          <a:prstGeom prst="rect">
            <a:avLst/>
          </a:prstGeom>
          <a:noFill/>
        </p:spPr>
        <p:txBody>
          <a:bodyPr wrap="square">
            <a:spAutoFit/>
          </a:bodyPr>
          <a:lstStyle/>
          <a:p>
            <a:pPr>
              <a:spcAft>
                <a:spcPts val="300"/>
              </a:spcAft>
            </a:pPr>
            <a:r>
              <a:rPr lang="en-GB" b="1">
                <a:effectLst/>
                <a:latin typeface="Arial" panose="020B0604020202020204" pitchFamily="34" charset="0"/>
                <a:ea typeface="Times New Roman" panose="02020603050405020304" pitchFamily="18" charset="0"/>
                <a:cs typeface="Arial" panose="020B0604020202020204" pitchFamily="34" charset="0"/>
              </a:rPr>
              <a:t>PI3K/AKT-altered population, prior CDK4/6 inhibitor (FAS)</a:t>
            </a:r>
          </a:p>
        </p:txBody>
      </p:sp>
      <p:graphicFrame>
        <p:nvGraphicFramePr>
          <p:cNvPr id="33" name="Table 32">
            <a:extLst>
              <a:ext uri="{FF2B5EF4-FFF2-40B4-BE49-F238E27FC236}">
                <a16:creationId xmlns:a16="http://schemas.microsoft.com/office/drawing/2014/main" id="{1A5431AE-9693-4CEB-5EE5-75A118D7279D}"/>
              </a:ext>
            </a:extLst>
          </p:cNvPr>
          <p:cNvGraphicFramePr>
            <a:graphicFrameLocks noGrp="1"/>
          </p:cNvGraphicFramePr>
          <p:nvPr>
            <p:extLst>
              <p:ext uri="{D42A27DB-BD31-4B8C-83A1-F6EECF244321}">
                <p14:modId xmlns:p14="http://schemas.microsoft.com/office/powerpoint/2010/main" val="2561154943"/>
              </p:ext>
            </p:extLst>
          </p:nvPr>
        </p:nvGraphicFramePr>
        <p:xfrm>
          <a:off x="6131061" y="5333292"/>
          <a:ext cx="5749158" cy="1066800"/>
        </p:xfrm>
        <a:graphic>
          <a:graphicData uri="http://schemas.openxmlformats.org/drawingml/2006/table">
            <a:tbl>
              <a:tblPr bandRow="1">
                <a:tableStyleId>{5C22544A-7EE6-4342-B048-85BDC9FD1C3A}</a:tableStyleId>
              </a:tblPr>
              <a:tblGrid>
                <a:gridCol w="2495049">
                  <a:extLst>
                    <a:ext uri="{9D8B030D-6E8A-4147-A177-3AD203B41FA5}">
                      <a16:colId xmlns:a16="http://schemas.microsoft.com/office/drawing/2014/main" val="1411485864"/>
                    </a:ext>
                  </a:extLst>
                </a:gridCol>
                <a:gridCol w="3254109">
                  <a:extLst>
                    <a:ext uri="{9D8B030D-6E8A-4147-A177-3AD203B41FA5}">
                      <a16:colId xmlns:a16="http://schemas.microsoft.com/office/drawing/2014/main" val="4166837632"/>
                    </a:ext>
                  </a:extLst>
                </a:gridCol>
              </a:tblGrid>
              <a:tr h="317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Treatment</a:t>
                      </a:r>
                    </a:p>
                  </a:txBody>
                  <a:tcPr/>
                </a:tc>
                <a:tc>
                  <a:txBody>
                    <a:bodyPr/>
                    <a:lstStyle/>
                    <a:p>
                      <a:r>
                        <a:rPr lang="en-GB" sz="1600" b="1">
                          <a:latin typeface="Arial" panose="020B0604020202020204" pitchFamily="34" charset="0"/>
                          <a:cs typeface="Arial" panose="020B0604020202020204" pitchFamily="34" charset="0"/>
                        </a:rPr>
                        <a:t>Median OS (months; 95% CI)</a:t>
                      </a:r>
                    </a:p>
                  </a:txBody>
                  <a:tcPr/>
                </a:tc>
                <a:extLst>
                  <a:ext uri="{0D108BD9-81ED-4DB2-BD59-A6C34878D82A}">
                    <a16:rowId xmlns:a16="http://schemas.microsoft.com/office/drawing/2014/main" val="476485444"/>
                  </a:ext>
                </a:extLst>
              </a:tr>
              <a:tr h="3301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Capi + fulvestrant</a:t>
                      </a:r>
                    </a:p>
                  </a:txBody>
                  <a:tcPr/>
                </a:tc>
                <a:tc>
                  <a:txBody>
                    <a:bodyPr/>
                    <a:lstStyle/>
                    <a:p>
                      <a:r>
                        <a:rPr lang="en-GB" sz="1800" u="sng" dirty="0">
                          <a:highlight>
                            <a:srgbClr val="000000"/>
                          </a:highlight>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560968003"/>
                  </a:ext>
                </a:extLst>
              </a:tr>
              <a:tr h="307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latin typeface="Arial" panose="020B0604020202020204" pitchFamily="34" charset="0"/>
                          <a:cs typeface="Arial" panose="020B0604020202020204" pitchFamily="34" charset="0"/>
                        </a:rPr>
                        <a:t>Placebo + fulvestrant</a:t>
                      </a:r>
                    </a:p>
                  </a:txBody>
                  <a:tcPr/>
                </a:tc>
                <a:tc>
                  <a:txBody>
                    <a:bodyPr/>
                    <a:lstStyle/>
                    <a:p>
                      <a:r>
                        <a:rPr lang="en-GB" sz="1800" u="sng" dirty="0">
                          <a:highlight>
                            <a:srgbClr val="000000"/>
                          </a:highlight>
                          <a:latin typeface="Arial" panose="020B0604020202020204" pitchFamily="34" charset="0"/>
                          <a:cs typeface="Arial" panose="020B0604020202020204" pitchFamily="34" charset="0"/>
                        </a:rPr>
                        <a:t>XXX</a:t>
                      </a:r>
                      <a:endParaRPr lang="en-GB" sz="1800" u="sng" kern="1200" dirty="0">
                        <a:solidFill>
                          <a:schemeClr val="dk1"/>
                        </a:solidFill>
                        <a:highlight>
                          <a:srgbClr val="000000"/>
                        </a:highligh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623553393"/>
                  </a:ext>
                </a:extLst>
              </a:tr>
            </a:tbl>
          </a:graphicData>
        </a:graphic>
      </p:graphicFrame>
      <p:sp>
        <p:nvSpPr>
          <p:cNvPr id="6" name="TextBox 5">
            <a:extLst>
              <a:ext uri="{FF2B5EF4-FFF2-40B4-BE49-F238E27FC236}">
                <a16:creationId xmlns:a16="http://schemas.microsoft.com/office/drawing/2014/main" id="{F5E433B7-59B2-00C1-679D-39FAF7EA0EA6}"/>
              </a:ext>
            </a:extLst>
          </p:cNvPr>
          <p:cNvSpPr txBox="1"/>
          <p:nvPr/>
        </p:nvSpPr>
        <p:spPr>
          <a:xfrm>
            <a:off x="10586720" y="942"/>
            <a:ext cx="1602576" cy="584775"/>
          </a:xfrm>
          <a:prstGeom prst="rect">
            <a:avLst/>
          </a:prstGeom>
          <a:noFill/>
        </p:spPr>
        <p:txBody>
          <a:bodyPr wrap="square">
            <a:spAutoFit/>
          </a:bodyPr>
          <a:lstStyle/>
          <a:p>
            <a:pPr algn="r">
              <a:spcAft>
                <a:spcPts val="300"/>
              </a:spcAft>
            </a:pPr>
            <a:r>
              <a:rPr lang="en-GB" sz="1600">
                <a:effectLst/>
                <a:latin typeface="Arial" panose="020B0604020202020204" pitchFamily="34" charset="0"/>
                <a:ea typeface="Times New Roman" panose="02020603050405020304" pitchFamily="18" charset="0"/>
                <a:cs typeface="Arial" panose="020B0604020202020204" pitchFamily="34" charset="0"/>
                <a:hlinkClick r:id="rId4" action="ppaction://hlinksldjump"/>
              </a:rPr>
              <a:t>CAPItello-291 background</a:t>
            </a:r>
            <a:endParaRPr lang="en-GB" sz="1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442C9EB2-C6C0-97EA-F8BA-9E6A2E3145C7}"/>
              </a:ext>
            </a:extLst>
          </p:cNvPr>
          <p:cNvSpPr txBox="1"/>
          <p:nvPr/>
        </p:nvSpPr>
        <p:spPr>
          <a:xfrm>
            <a:off x="4436632" y="2095398"/>
            <a:ext cx="1374404" cy="523220"/>
          </a:xfrm>
          <a:prstGeom prst="rect">
            <a:avLst/>
          </a:prstGeom>
          <a:solidFill>
            <a:schemeClr val="bg1"/>
          </a:solidFill>
        </p:spPr>
        <p:txBody>
          <a:bodyPr wrap="square" rtlCol="0">
            <a:spAutoFit/>
          </a:bodyPr>
          <a:lstStyle/>
          <a:p>
            <a:r>
              <a:rPr lang="en-GB" sz="1400">
                <a:latin typeface="Arial" panose="020B0604020202020204" pitchFamily="34" charset="0"/>
                <a:cs typeface="Arial" panose="020B0604020202020204" pitchFamily="34" charset="0"/>
              </a:rPr>
              <a:t>Capivasertib + fulvestrant</a:t>
            </a:r>
          </a:p>
        </p:txBody>
      </p:sp>
      <p:sp>
        <p:nvSpPr>
          <p:cNvPr id="10" name="TextBox 9">
            <a:extLst>
              <a:ext uri="{FF2B5EF4-FFF2-40B4-BE49-F238E27FC236}">
                <a16:creationId xmlns:a16="http://schemas.microsoft.com/office/drawing/2014/main" id="{ACBBC3A5-9A1A-AB82-23D5-FDEE89AFD0AC}"/>
              </a:ext>
            </a:extLst>
          </p:cNvPr>
          <p:cNvSpPr txBox="1"/>
          <p:nvPr/>
        </p:nvSpPr>
        <p:spPr>
          <a:xfrm>
            <a:off x="1950182" y="2779384"/>
            <a:ext cx="1865047" cy="307777"/>
          </a:xfrm>
          <a:prstGeom prst="rect">
            <a:avLst/>
          </a:prstGeom>
          <a:solidFill>
            <a:schemeClr val="bg1"/>
          </a:solidFill>
        </p:spPr>
        <p:txBody>
          <a:bodyPr wrap="square" rtlCol="0">
            <a:spAutoFit/>
          </a:bodyPr>
          <a:lstStyle/>
          <a:p>
            <a:r>
              <a:rPr lang="en-GB" sz="1400">
                <a:latin typeface="Arial" panose="020B0604020202020204" pitchFamily="34" charset="0"/>
                <a:cs typeface="Arial" panose="020B0604020202020204" pitchFamily="34" charset="0"/>
              </a:rPr>
              <a:t>Placebo + fulvestrant</a:t>
            </a:r>
          </a:p>
        </p:txBody>
      </p:sp>
      <p:sp>
        <p:nvSpPr>
          <p:cNvPr id="11" name="Rectangle 10">
            <a:extLst>
              <a:ext uri="{FF2B5EF4-FFF2-40B4-BE49-F238E27FC236}">
                <a16:creationId xmlns:a16="http://schemas.microsoft.com/office/drawing/2014/main" id="{F13DDB24-F96E-3198-7836-63C5C5F6B6C4}"/>
              </a:ext>
            </a:extLst>
          </p:cNvPr>
          <p:cNvSpPr/>
          <p:nvPr/>
        </p:nvSpPr>
        <p:spPr>
          <a:xfrm>
            <a:off x="6319691" y="1917589"/>
            <a:ext cx="5510947" cy="328651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7196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rmAutofit/>
          </a:bodyPr>
          <a:lstStyle/>
          <a:p>
            <a:r>
              <a:rPr lang="en-GB">
                <a:hlinkClick r:id="rId3" action="ppaction://hlinksldjump"/>
              </a:rPr>
              <a:t>Key issue</a:t>
            </a:r>
            <a:r>
              <a:rPr lang="en-GB"/>
              <a:t>: indirect treatment comparison (1/2)</a:t>
            </a:r>
          </a:p>
        </p:txBody>
      </p:sp>
      <p:sp>
        <p:nvSpPr>
          <p:cNvPr id="5" name="Text Placeholder 4">
            <a:extLst>
              <a:ext uri="{FF2B5EF4-FFF2-40B4-BE49-F238E27FC236}">
                <a16:creationId xmlns:a16="http://schemas.microsoft.com/office/drawing/2014/main" id="{8D030E52-75E9-A547-FDEB-89EC48DDC900}"/>
              </a:ext>
            </a:extLst>
          </p:cNvPr>
          <p:cNvSpPr>
            <a:spLocks noGrp="1"/>
          </p:cNvSpPr>
          <p:nvPr>
            <p:ph type="body" sz="quarter" idx="13"/>
          </p:nvPr>
        </p:nvSpPr>
        <p:spPr>
          <a:xfrm>
            <a:off x="1005840" y="6343650"/>
            <a:ext cx="10637520" cy="509912"/>
          </a:xfrm>
        </p:spPr>
        <p:txBody>
          <a:bodyPr>
            <a:normAutofit/>
          </a:bodyPr>
          <a:lstStyle/>
          <a:p>
            <a:r>
              <a:rPr lang="en-GB"/>
              <a:t>ICER, incremental cost-effectiveness ratio; ITC, indirect treatment comparison; RCT, randomised controlled trial; </a:t>
            </a:r>
            <a:br>
              <a:rPr lang="en-GB"/>
            </a:br>
            <a:r>
              <a:rPr lang="en-GB"/>
              <a:t>TA, technology appraisal</a:t>
            </a:r>
          </a:p>
        </p:txBody>
      </p:sp>
      <p:sp>
        <p:nvSpPr>
          <p:cNvPr id="15" name="Rectangle 14">
            <a:extLst>
              <a:ext uri="{FF2B5EF4-FFF2-40B4-BE49-F238E27FC236}">
                <a16:creationId xmlns:a16="http://schemas.microsoft.com/office/drawing/2014/main" id="{A095D89B-195A-4D94-A8DE-CD5502F42403}"/>
              </a:ext>
            </a:extLst>
          </p:cNvPr>
          <p:cNvSpPr/>
          <p:nvPr/>
        </p:nvSpPr>
        <p:spPr>
          <a:xfrm>
            <a:off x="466724" y="4686157"/>
            <a:ext cx="11317288" cy="15687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Fully explored the available data: PI3K/AKT pathway-altered subgroup data not available for all studies – only for </a:t>
            </a:r>
            <a:r>
              <a:rPr lang="en-GB" err="1">
                <a:solidFill>
                  <a:schemeClr val="tx1"/>
                </a:solidFill>
                <a:latin typeface="Arial" panose="020B0604020202020204" pitchFamily="34" charset="0"/>
              </a:rPr>
              <a:t>capivasertib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and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a:t>
            </a:r>
          </a:p>
          <a:p>
            <a:pPr marL="285750" indent="-285750">
              <a:buFont typeface="Arial" panose="020B0604020202020204" pitchFamily="34" charset="0"/>
              <a:buChar char="•"/>
            </a:pPr>
            <a:r>
              <a:rPr lang="en-GB">
                <a:solidFill>
                  <a:schemeClr val="tx1"/>
                </a:solidFill>
                <a:latin typeface="Arial" panose="020B0604020202020204" pitchFamily="34" charset="0"/>
              </a:rPr>
              <a:t>Degree of unresolvable uncertainty in results – also an issue in TA816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a:t>
            </a:r>
          </a:p>
          <a:p>
            <a:pPr marL="285750" indent="-285750">
              <a:buFont typeface="Arial" panose="020B0604020202020204" pitchFamily="34" charset="0"/>
              <a:buChar char="•"/>
            </a:pPr>
            <a:r>
              <a:rPr lang="en-GB">
                <a:solidFill>
                  <a:schemeClr val="tx1"/>
                </a:solidFill>
                <a:latin typeface="Arial" panose="020B0604020202020204" pitchFamily="34" charset="0"/>
              </a:rPr>
              <a:t>No evidence that PI3K/AKT pathway alteration a treatment effect modifier for other treatments in network</a:t>
            </a:r>
          </a:p>
        </p:txBody>
      </p:sp>
      <p:sp>
        <p:nvSpPr>
          <p:cNvPr id="16" name="Rectangle 15">
            <a:extLst>
              <a:ext uri="{FF2B5EF4-FFF2-40B4-BE49-F238E27FC236}">
                <a16:creationId xmlns:a16="http://schemas.microsoft.com/office/drawing/2014/main" id="{BE4E1D21-37B6-4DED-9C97-E9DA5819D47B}"/>
              </a:ext>
            </a:extLst>
          </p:cNvPr>
          <p:cNvSpPr/>
          <p:nvPr/>
        </p:nvSpPr>
        <p:spPr>
          <a:xfrm>
            <a:off x="466724" y="3133395"/>
            <a:ext cx="11317288" cy="14640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Limited comparability of patients’ </a:t>
            </a:r>
            <a:r>
              <a:rPr lang="en-GB">
                <a:solidFill>
                  <a:schemeClr val="tx1"/>
                </a:solidFill>
                <a:latin typeface="Arial" panose="020B0604020202020204" pitchFamily="34" charset="0"/>
                <a:hlinkClick r:id="" action="ppaction://noaction"/>
              </a:rPr>
              <a:t>baseline characteristics</a:t>
            </a:r>
            <a:r>
              <a:rPr lang="en-GB">
                <a:solidFill>
                  <a:schemeClr val="tx1"/>
                </a:solidFill>
                <a:latin typeface="Arial" panose="020B0604020202020204" pitchFamily="34" charset="0"/>
              </a:rPr>
              <a:t> in terms of PI3K/AKT pathway alteration</a:t>
            </a:r>
          </a:p>
          <a:p>
            <a:pPr marL="285750" indent="-285750">
              <a:buFont typeface="Arial" panose="020B0604020202020204" pitchFamily="34" charset="0"/>
              <a:buChar char="•"/>
            </a:pPr>
            <a:r>
              <a:rPr lang="en-GB">
                <a:solidFill>
                  <a:schemeClr val="tx1"/>
                </a:solidFill>
                <a:latin typeface="Arial" panose="020B0604020202020204" pitchFamily="34" charset="0"/>
              </a:rPr>
              <a:t>Evidence that PIK3CA, AKT1, PTEN alterations are treatment effect modifiers for </a:t>
            </a:r>
            <a:r>
              <a:rPr lang="en-GB" err="1">
                <a:solidFill>
                  <a:schemeClr val="tx1"/>
                </a:solidFill>
                <a:latin typeface="Arial" panose="020B0604020202020204" pitchFamily="34" charset="0"/>
              </a:rPr>
              <a:t>capivasertib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and PIK3CA alteration is a treatment effect modifier for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endParaRPr lang="en-GB">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ITC should ideally be based on subgroups with PI3K/AKT pathway alteration from all included studies</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13" name="Rectangle 12">
            <a:extLst>
              <a:ext uri="{FF2B5EF4-FFF2-40B4-BE49-F238E27FC236}">
                <a16:creationId xmlns:a16="http://schemas.microsoft.com/office/drawing/2014/main" id="{E82CA74A-6F08-4190-9479-10C9823605C7}"/>
              </a:ext>
            </a:extLst>
          </p:cNvPr>
          <p:cNvSpPr/>
          <p:nvPr/>
        </p:nvSpPr>
        <p:spPr>
          <a:xfrm>
            <a:off x="466724" y="1251152"/>
            <a:ext cx="11317288" cy="17890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ITC included 10 RCTs including CAPItello-291 and FAKTION (</a:t>
            </a:r>
            <a:r>
              <a:rPr lang="en-GB" err="1">
                <a:solidFill>
                  <a:schemeClr val="tx1"/>
                </a:solidFill>
                <a:latin typeface="Arial" panose="020B0604020202020204" pitchFamily="34" charset="0"/>
              </a:rPr>
              <a:t>capivasertib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SOLAR-1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and BOLERO-2 and BOLERO-5 (</a:t>
            </a:r>
            <a:r>
              <a:rPr lang="en-GB" err="1">
                <a:solidFill>
                  <a:schemeClr val="tx1"/>
                </a:solidFill>
                <a:latin typeface="Arial" panose="020B0604020202020204" pitchFamily="34" charset="0"/>
              </a:rPr>
              <a:t>everolimus</a:t>
            </a:r>
            <a:r>
              <a:rPr lang="en-GB">
                <a:solidFill>
                  <a:schemeClr val="tx1"/>
                </a:solidFill>
                <a:latin typeface="Arial" panose="020B0604020202020204" pitchFamily="34" charset="0"/>
              </a:rPr>
              <a:t> + exemestane)</a:t>
            </a:r>
          </a:p>
          <a:p>
            <a:pPr marL="285750" indent="-285750">
              <a:buFont typeface="Arial" panose="020B0604020202020204" pitchFamily="34" charset="0"/>
              <a:buChar char="•"/>
            </a:pPr>
            <a:r>
              <a:rPr lang="en-GB">
                <a:solidFill>
                  <a:schemeClr val="tx1"/>
                </a:solidFill>
                <a:latin typeface="Arial" panose="020B0604020202020204" pitchFamily="34" charset="0"/>
              </a:rPr>
              <a:t>Used data from PI3K/AKT pathway-altered subgroup of CAPItello-291 and FAKTION, and PIK3CA-mutated subgroup of SOLAR-1</a:t>
            </a:r>
          </a:p>
          <a:p>
            <a:pPr marL="285750" indent="-285750">
              <a:buFont typeface="Arial" panose="020B0604020202020204" pitchFamily="34" charset="0"/>
              <a:buChar char="•"/>
            </a:pPr>
            <a:r>
              <a:rPr lang="en-GB">
                <a:solidFill>
                  <a:schemeClr val="tx1"/>
                </a:solidFill>
                <a:latin typeface="Arial" panose="020B0604020202020204" pitchFamily="34" charset="0"/>
              </a:rPr>
              <a:t>Other trials included people with unknown PI3K/AKT status</a:t>
            </a:r>
          </a:p>
        </p:txBody>
      </p:sp>
      <p:sp>
        <p:nvSpPr>
          <p:cNvPr id="4" name="TextBox 3">
            <a:extLst>
              <a:ext uri="{FF2B5EF4-FFF2-40B4-BE49-F238E27FC236}">
                <a16:creationId xmlns:a16="http://schemas.microsoft.com/office/drawing/2014/main" id="{AA9DF70E-34D1-9B5A-BECB-06C898E234BF}"/>
              </a:ext>
            </a:extLst>
          </p:cNvPr>
          <p:cNvSpPr txBox="1"/>
          <p:nvPr/>
        </p:nvSpPr>
        <p:spPr>
          <a:xfrm>
            <a:off x="10657186" y="4438"/>
            <a:ext cx="1534814" cy="523220"/>
          </a:xfrm>
          <a:prstGeom prst="rect">
            <a:avLst/>
          </a:prstGeom>
          <a:noFill/>
          <a:ln w="38100">
            <a:solidFill>
              <a:schemeClr val="accent1"/>
            </a:solidFill>
          </a:ln>
        </p:spPr>
        <p:txBody>
          <a:bodyPr wrap="square" rtlCol="0">
            <a:spAutoFit/>
          </a:bodyPr>
          <a:lstStyle/>
          <a:p>
            <a:r>
              <a:rPr lang="en-GB" sz="1400">
                <a:latin typeface="Arial" panose="020B0604020202020204" pitchFamily="34" charset="0"/>
                <a:cs typeface="Arial" panose="020B0604020202020204" pitchFamily="34" charset="0"/>
              </a:rPr>
              <a:t>Unknown impact on ICER</a:t>
            </a:r>
          </a:p>
        </p:txBody>
      </p:sp>
      <p:sp>
        <p:nvSpPr>
          <p:cNvPr id="6" name="Text Placeholder 16">
            <a:extLst>
              <a:ext uri="{FF2B5EF4-FFF2-40B4-BE49-F238E27FC236}">
                <a16:creationId xmlns:a16="http://schemas.microsoft.com/office/drawing/2014/main" id="{287472A5-06AF-C70F-62C2-4B66FDB26F53}"/>
              </a:ext>
            </a:extLst>
          </p:cNvPr>
          <p:cNvSpPr txBox="1">
            <a:spLocks/>
          </p:cNvSpPr>
          <p:nvPr/>
        </p:nvSpPr>
        <p:spPr>
          <a:xfrm>
            <a:off x="468513" y="794954"/>
            <a:ext cx="11546600" cy="52322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B</a:t>
            </a:r>
            <a:r>
              <a:rPr lang="en-GB" b="1">
                <a:latin typeface="Arial" panose="020B0604020202020204" pitchFamily="34" charset="0"/>
              </a:rPr>
              <a:t>aseline characteristics in trials: PI3K/AKT pathway alteration</a:t>
            </a:r>
            <a:endParaRPr lang="en-GB" b="1"/>
          </a:p>
        </p:txBody>
      </p:sp>
    </p:spTree>
    <p:extLst>
      <p:ext uri="{BB962C8B-B14F-4D97-AF65-F5344CB8AC3E}">
        <p14:creationId xmlns:p14="http://schemas.microsoft.com/office/powerpoint/2010/main" val="69159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4AB976-BA20-4054-C3B7-673BE788EC43}"/>
              </a:ext>
            </a:extLst>
          </p:cNvPr>
          <p:cNvSpPr/>
          <p:nvPr/>
        </p:nvSpPr>
        <p:spPr>
          <a:xfrm>
            <a:off x="182790" y="4207096"/>
            <a:ext cx="11838302" cy="1778221"/>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2"/>
                </a:solidFill>
                <a:latin typeface="Arial" panose="020B0604020202020204" pitchFamily="34" charset="0"/>
              </a:rPr>
              <a:t>Clinical expert</a:t>
            </a:r>
          </a:p>
          <a:p>
            <a:pPr marL="285750" indent="-285750">
              <a:buFont typeface="Arial" panose="020B0604020202020204" pitchFamily="34" charset="0"/>
              <a:buChar char="•"/>
            </a:pPr>
            <a:r>
              <a:rPr lang="en-GB">
                <a:solidFill>
                  <a:schemeClr val="tx1"/>
                </a:solidFill>
                <a:latin typeface="Arial" panose="020B0604020202020204" pitchFamily="34" charset="0"/>
              </a:rPr>
              <a:t>BOLERO-2 (</a:t>
            </a:r>
            <a:r>
              <a:rPr lang="en-GB" err="1">
                <a:solidFill>
                  <a:schemeClr val="tx1"/>
                </a:solidFill>
                <a:latin typeface="Arial" panose="020B0604020202020204" pitchFamily="34" charset="0"/>
              </a:rPr>
              <a:t>everolimus</a:t>
            </a:r>
            <a:r>
              <a:rPr lang="en-GB">
                <a:solidFill>
                  <a:schemeClr val="tx1"/>
                </a:solidFill>
                <a:latin typeface="Arial" panose="020B0604020202020204" pitchFamily="34" charset="0"/>
              </a:rPr>
              <a:t>) and SOLAR-1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were before CDK4/6is adopted; so cannot directly compare results between these studies and CAPItello-291 (</a:t>
            </a:r>
            <a:r>
              <a:rPr lang="en-GB" err="1">
                <a:solidFill>
                  <a:schemeClr val="tx1"/>
                </a:solidFill>
                <a:latin typeface="Arial" panose="020B0604020202020204" pitchFamily="34" charset="0"/>
              </a:rPr>
              <a:t>capivasertib</a:t>
            </a:r>
            <a:r>
              <a:rPr lang="en-GB">
                <a:solidFill>
                  <a:schemeClr val="tx1"/>
                </a:solidFill>
                <a:latin typeface="Arial" panose="020B0604020202020204" pitchFamily="34" charset="0"/>
              </a:rPr>
              <a:t>)</a:t>
            </a:r>
          </a:p>
          <a:p>
            <a:pPr marL="285750" indent="-285750">
              <a:buFont typeface="Arial" panose="020B0604020202020204" pitchFamily="34" charset="0"/>
              <a:buChar char="•"/>
            </a:pPr>
            <a:r>
              <a:rPr lang="en-GB">
                <a:solidFill>
                  <a:schemeClr val="tx1"/>
                </a:solidFill>
                <a:latin typeface="Arial" panose="020B0604020202020204" pitchFamily="34" charset="0"/>
              </a:rPr>
              <a:t>Endocrine monotherapy less effective after progression on endocrine+CDK4/6i: seen in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control arms: </a:t>
            </a:r>
          </a:p>
          <a:p>
            <a:pPr marL="623888" lvl="1" indent="-354013">
              <a:buFont typeface="Arial" panose="020B0604020202020204" pitchFamily="34" charset="0"/>
              <a:buChar char="‒"/>
            </a:pPr>
            <a:r>
              <a:rPr lang="en-GB">
                <a:solidFill>
                  <a:schemeClr val="tx1"/>
                </a:solidFill>
                <a:latin typeface="Arial" panose="020B0604020202020204" pitchFamily="34" charset="0"/>
              </a:rPr>
              <a:t>CAPItello-291 (</a:t>
            </a:r>
            <a:r>
              <a:rPr lang="en-GB" err="1">
                <a:solidFill>
                  <a:schemeClr val="tx1"/>
                </a:solidFill>
                <a:latin typeface="Arial" panose="020B0604020202020204" pitchFamily="34" charset="0"/>
              </a:rPr>
              <a:t>capivasertib</a:t>
            </a:r>
            <a:r>
              <a:rPr lang="en-GB">
                <a:solidFill>
                  <a:schemeClr val="tx1"/>
                </a:solidFill>
                <a:latin typeface="Arial" panose="020B0604020202020204" pitchFamily="34" charset="0"/>
              </a:rPr>
              <a:t>, 69% prior CDK4/6i)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median PFS 3.6 months</a:t>
            </a:r>
          </a:p>
          <a:p>
            <a:pPr marL="623888" lvl="1" indent="-354013">
              <a:buFont typeface="Arial" panose="020B0604020202020204" pitchFamily="34" charset="0"/>
              <a:buChar char="‒"/>
            </a:pPr>
            <a:r>
              <a:rPr lang="en-GB">
                <a:solidFill>
                  <a:schemeClr val="tx1"/>
                </a:solidFill>
                <a:latin typeface="Arial" panose="020B0604020202020204" pitchFamily="34" charset="0"/>
              </a:rPr>
              <a:t>SOLAR-1 (</a:t>
            </a:r>
            <a:r>
              <a:rPr lang="en-GB" err="1">
                <a:solidFill>
                  <a:schemeClr val="tx1"/>
                </a:solidFill>
                <a:latin typeface="Arial" panose="020B0604020202020204" pitchFamily="34" charset="0"/>
              </a:rPr>
              <a:t>alpelisib</a:t>
            </a:r>
            <a:r>
              <a:rPr lang="en-GB">
                <a:solidFill>
                  <a:schemeClr val="tx1"/>
                </a:solidFill>
                <a:latin typeface="Arial" panose="020B0604020202020204" pitchFamily="34" charset="0"/>
              </a:rPr>
              <a:t>, 2% prior CDK4/6i)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median PFS 5.7 months</a:t>
            </a:r>
          </a:p>
        </p:txBody>
      </p:sp>
      <p:sp>
        <p:nvSpPr>
          <p:cNvPr id="9" name="Title 8">
            <a:extLst>
              <a:ext uri="{FF2B5EF4-FFF2-40B4-BE49-F238E27FC236}">
                <a16:creationId xmlns:a16="http://schemas.microsoft.com/office/drawing/2014/main" id="{52B7CF25-D381-0A0C-062B-C658BF3B44AF}"/>
              </a:ext>
            </a:extLst>
          </p:cNvPr>
          <p:cNvSpPr>
            <a:spLocks noGrp="1"/>
          </p:cNvSpPr>
          <p:nvPr>
            <p:ph type="title"/>
          </p:nvPr>
        </p:nvSpPr>
        <p:spPr/>
        <p:txBody>
          <a:bodyPr>
            <a:normAutofit/>
          </a:bodyPr>
          <a:lstStyle/>
          <a:p>
            <a:r>
              <a:rPr kumimoji="0" lang="en-GB" i="0" u="none" strike="noStrike" kern="1200" cap="none" spc="0" normalizeH="0" baseline="0" noProof="0">
                <a:ln>
                  <a:noFill/>
                </a:ln>
                <a:solidFill>
                  <a:srgbClr val="000000"/>
                </a:solidFill>
                <a:effectLst/>
                <a:uLnTx/>
                <a:uFillTx/>
                <a:ea typeface="+mn-ea"/>
                <a:hlinkClick r:id="rId3" action="ppaction://hlinksldjump"/>
              </a:rPr>
              <a:t>Key issue</a:t>
            </a:r>
            <a:r>
              <a:rPr kumimoji="0" lang="en-GB" i="0" u="none" strike="noStrike" kern="1200" cap="none" spc="0" normalizeH="0" baseline="0" noProof="0">
                <a:ln>
                  <a:noFill/>
                </a:ln>
                <a:solidFill>
                  <a:srgbClr val="000000"/>
                </a:solidFill>
                <a:effectLst/>
                <a:uLnTx/>
                <a:uFillTx/>
                <a:ea typeface="+mn-ea"/>
              </a:rPr>
              <a:t>: indirect treatment comparison (2/2)</a:t>
            </a:r>
            <a:endParaRPr lang="en-GB" sz="4800"/>
          </a:p>
        </p:txBody>
      </p:sp>
      <p:sp>
        <p:nvSpPr>
          <p:cNvPr id="12" name="Text Placeholder 11">
            <a:extLst>
              <a:ext uri="{FF2B5EF4-FFF2-40B4-BE49-F238E27FC236}">
                <a16:creationId xmlns:a16="http://schemas.microsoft.com/office/drawing/2014/main" id="{5D80C736-E494-116C-7949-520991F72292}"/>
              </a:ext>
            </a:extLst>
          </p:cNvPr>
          <p:cNvSpPr>
            <a:spLocks noGrp="1"/>
          </p:cNvSpPr>
          <p:nvPr>
            <p:ph type="body" sz="quarter" idx="13"/>
          </p:nvPr>
        </p:nvSpPr>
        <p:spPr>
          <a:xfrm>
            <a:off x="0" y="6359741"/>
            <a:ext cx="12192000" cy="493822"/>
          </a:xfrm>
          <a:solidFill>
            <a:schemeClr val="bg1"/>
          </a:solidFill>
        </p:spPr>
        <p:txBody>
          <a:bodyPr>
            <a:normAutofit/>
          </a:bodyPr>
          <a:lstStyle/>
          <a:p>
            <a:r>
              <a:rPr lang="en-GB" sz="1400">
                <a:latin typeface="Arial" panose="020B0604020202020204" pitchFamily="34" charset="0"/>
                <a:cs typeface="Arial" panose="020B0604020202020204" pitchFamily="34" charset="0"/>
              </a:rPr>
              <a:t>CDK4/6, cyclin-dependent kinase 4 and 6; EAG, external assessment group; ECOG, Eastern Cooperative Oncology Group; PS, performance status; </a:t>
            </a:r>
            <a:r>
              <a:rPr lang="en-GB"/>
              <a:t>ITC, indirect treatment comparison; HER2, human epidermal growth factor receptor 2; NMA, network meta-analysis; WHO, World Health Organization</a:t>
            </a:r>
          </a:p>
        </p:txBody>
      </p:sp>
      <p:sp>
        <p:nvSpPr>
          <p:cNvPr id="15" name="Rectangle 14">
            <a:extLst>
              <a:ext uri="{FF2B5EF4-FFF2-40B4-BE49-F238E27FC236}">
                <a16:creationId xmlns:a16="http://schemas.microsoft.com/office/drawing/2014/main" id="{A095D89B-195A-4D94-A8DE-CD5502F42403}"/>
              </a:ext>
            </a:extLst>
          </p:cNvPr>
          <p:cNvSpPr/>
          <p:nvPr/>
        </p:nvSpPr>
        <p:spPr>
          <a:xfrm>
            <a:off x="164967" y="3213611"/>
            <a:ext cx="11850184" cy="92411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No evidence prior CDK4/6i or HER2 status would bias NMA</a:t>
            </a:r>
          </a:p>
          <a:p>
            <a:pPr marL="285750" indent="-285750">
              <a:buFont typeface="Arial" panose="020B0604020202020204" pitchFamily="34" charset="0"/>
              <a:buChar char="•"/>
            </a:pPr>
            <a:r>
              <a:rPr lang="en-GB">
                <a:solidFill>
                  <a:schemeClr val="tx1"/>
                </a:solidFill>
                <a:latin typeface="Arial" panose="020B0604020202020204" pitchFamily="34" charset="0"/>
              </a:rPr>
              <a:t>All studies included people with a low PS score (≤2 ECOG or WHO) suggesting all capable of self-care</a:t>
            </a:r>
          </a:p>
        </p:txBody>
      </p:sp>
      <p:sp>
        <p:nvSpPr>
          <p:cNvPr id="16" name="Rectangle 15">
            <a:extLst>
              <a:ext uri="{FF2B5EF4-FFF2-40B4-BE49-F238E27FC236}">
                <a16:creationId xmlns:a16="http://schemas.microsoft.com/office/drawing/2014/main" id="{BE4E1D21-37B6-4DED-9C97-E9DA5819D47B}"/>
              </a:ext>
            </a:extLst>
          </p:cNvPr>
          <p:cNvSpPr/>
          <p:nvPr/>
        </p:nvSpPr>
        <p:spPr>
          <a:xfrm>
            <a:off x="170908" y="1675128"/>
            <a:ext cx="11850184" cy="14691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Not enough evidence to support exchangeability of trials – impact difficult to predict</a:t>
            </a:r>
          </a:p>
          <a:p>
            <a:pPr marL="285750" indent="-285750">
              <a:buFont typeface="Arial" panose="020B0604020202020204" pitchFamily="34" charset="0"/>
              <a:buChar char="•"/>
            </a:pPr>
            <a:r>
              <a:rPr lang="en-GB">
                <a:solidFill>
                  <a:schemeClr val="tx1"/>
                </a:solidFill>
                <a:latin typeface="Arial" panose="020B0604020202020204" pitchFamily="34" charset="0"/>
              </a:rPr>
              <a:t>HER2 status: 4 with mixed/unknown HER2 status, rest HER2 negative</a:t>
            </a:r>
          </a:p>
          <a:p>
            <a:pPr marL="285750" indent="-285750">
              <a:buFont typeface="Arial" panose="020B0604020202020204" pitchFamily="34" charset="0"/>
              <a:buChar char="•"/>
            </a:pPr>
            <a:r>
              <a:rPr lang="en-GB">
                <a:solidFill>
                  <a:schemeClr val="tx1"/>
                </a:solidFill>
                <a:latin typeface="Arial" panose="020B0604020202020204" pitchFamily="34" charset="0"/>
              </a:rPr>
              <a:t>Prior treatment: 2 with prior endocrine and CDK4/6i treatment; 8 trials had endocrine but no CDK4/6i</a:t>
            </a:r>
          </a:p>
          <a:p>
            <a:pPr marL="285750" indent="-285750">
              <a:buFont typeface="Arial" panose="020B0604020202020204" pitchFamily="34" charset="0"/>
              <a:buChar char="•"/>
            </a:pPr>
            <a:r>
              <a:rPr lang="en-GB">
                <a:solidFill>
                  <a:schemeClr val="tx1"/>
                </a:solidFill>
                <a:latin typeface="Arial" panose="020B0604020202020204" pitchFamily="34" charset="0"/>
              </a:rPr>
              <a:t>Different proportions with ECOG PS status 1: 24% to 68%; not reported in 6 studies</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2713144" y="5985317"/>
            <a:ext cx="6830906" cy="4217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sz="2200">
                <a:solidFill>
                  <a:schemeClr val="tx1"/>
                </a:solidFill>
                <a:latin typeface="Arial" panose="020B0604020202020204" pitchFamily="34" charset="0"/>
              </a:rPr>
              <a:t>Is the ITC robust and suitable for decision making?</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a:grpSpLocks/>
          </p:cNvGrpSpPr>
          <p:nvPr/>
        </p:nvGrpSpPr>
        <p:grpSpPr>
          <a:xfrm>
            <a:off x="2240631" y="5930374"/>
            <a:ext cx="532800" cy="531666"/>
            <a:chOff x="5270284" y="2962204"/>
            <a:chExt cx="638432" cy="576000"/>
          </a:xfrm>
        </p:grpSpPr>
        <p:sp>
          <p:nvSpPr>
            <p:cNvPr id="20" name="Oval 19">
              <a:extLst>
                <a:ext uri="{FF2B5EF4-FFF2-40B4-BE49-F238E27FC236}">
                  <a16:creationId xmlns:a16="http://schemas.microsoft.com/office/drawing/2014/main" id="{48838C65-6756-4939-9479-5E73E09012AB}"/>
                </a:ext>
              </a:extLst>
            </p:cNvPr>
            <p:cNvSpPr/>
            <p:nvPr/>
          </p:nvSpPr>
          <p:spPr>
            <a:xfrm>
              <a:off x="5270284" y="2962204"/>
              <a:ext cx="638432"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3013" y="3038616"/>
              <a:ext cx="463464" cy="463463"/>
            </a:xfrm>
            <a:prstGeom prst="rect">
              <a:avLst/>
            </a:prstGeom>
          </p:spPr>
        </p:pic>
      </p:grpSp>
      <p:sp>
        <p:nvSpPr>
          <p:cNvPr id="13" name="Rectangle 12">
            <a:extLst>
              <a:ext uri="{FF2B5EF4-FFF2-40B4-BE49-F238E27FC236}">
                <a16:creationId xmlns:a16="http://schemas.microsoft.com/office/drawing/2014/main" id="{E82CA74A-6F08-4190-9479-10C9823605C7}"/>
              </a:ext>
            </a:extLst>
          </p:cNvPr>
          <p:cNvSpPr/>
          <p:nvPr/>
        </p:nvSpPr>
        <p:spPr>
          <a:xfrm>
            <a:off x="170910" y="1202938"/>
            <a:ext cx="11844204" cy="3825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rPr>
              <a:t>Background </a:t>
            </a:r>
            <a:r>
              <a:rPr lang="en-GB">
                <a:solidFill>
                  <a:schemeClr val="tx1"/>
                </a:solidFill>
                <a:latin typeface="Arial" panose="020B0604020202020204" pitchFamily="34" charset="0"/>
              </a:rPr>
              <a:t>Heterogeneity in </a:t>
            </a:r>
            <a:r>
              <a:rPr lang="en-GB">
                <a:solidFill>
                  <a:schemeClr val="tx1"/>
                </a:solidFill>
                <a:latin typeface="Arial" panose="020B0604020202020204" pitchFamily="34" charset="0"/>
                <a:hlinkClick r:id="" action="ppaction://noaction"/>
              </a:rPr>
              <a:t>baseline characteristics</a:t>
            </a:r>
            <a:r>
              <a:rPr lang="en-GB">
                <a:solidFill>
                  <a:schemeClr val="tx1"/>
                </a:solidFill>
                <a:latin typeface="Arial" panose="020B0604020202020204" pitchFamily="34" charset="0"/>
              </a:rPr>
              <a:t> across the studies</a:t>
            </a:r>
          </a:p>
        </p:txBody>
      </p:sp>
      <p:sp>
        <p:nvSpPr>
          <p:cNvPr id="4" name="TextBox 3">
            <a:extLst>
              <a:ext uri="{FF2B5EF4-FFF2-40B4-BE49-F238E27FC236}">
                <a16:creationId xmlns:a16="http://schemas.microsoft.com/office/drawing/2014/main" id="{DDB6A3A7-586F-3A88-69F1-690F321C8CCB}"/>
              </a:ext>
            </a:extLst>
          </p:cNvPr>
          <p:cNvSpPr txBox="1"/>
          <p:nvPr/>
        </p:nvSpPr>
        <p:spPr>
          <a:xfrm>
            <a:off x="10657186" y="4438"/>
            <a:ext cx="1534814" cy="523220"/>
          </a:xfrm>
          <a:prstGeom prst="rect">
            <a:avLst/>
          </a:prstGeom>
          <a:noFill/>
          <a:ln w="38100">
            <a:solidFill>
              <a:schemeClr val="accent1"/>
            </a:solidFill>
          </a:ln>
        </p:spPr>
        <p:txBody>
          <a:bodyPr wrap="square" rtlCol="0">
            <a:spAutoFit/>
          </a:bodyPr>
          <a:lstStyle/>
          <a:p>
            <a:r>
              <a:rPr lang="en-GB" sz="1400">
                <a:latin typeface="Arial" panose="020B0604020202020204" pitchFamily="34" charset="0"/>
                <a:cs typeface="Arial" panose="020B0604020202020204" pitchFamily="34" charset="0"/>
              </a:rPr>
              <a:t>Unknown impact on ICER</a:t>
            </a:r>
          </a:p>
        </p:txBody>
      </p:sp>
      <p:sp>
        <p:nvSpPr>
          <p:cNvPr id="6" name="Text Placeholder 16">
            <a:extLst>
              <a:ext uri="{FF2B5EF4-FFF2-40B4-BE49-F238E27FC236}">
                <a16:creationId xmlns:a16="http://schemas.microsoft.com/office/drawing/2014/main" id="{CE29A69F-903F-943F-A1BC-DE0A95D5F1D9}"/>
              </a:ext>
            </a:extLst>
          </p:cNvPr>
          <p:cNvSpPr txBox="1">
            <a:spLocks/>
          </p:cNvSpPr>
          <p:nvPr/>
        </p:nvSpPr>
        <p:spPr>
          <a:xfrm>
            <a:off x="466724" y="758360"/>
            <a:ext cx="11546600" cy="33479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a:t>B</a:t>
            </a:r>
            <a:r>
              <a:rPr lang="en-GB" b="1">
                <a:latin typeface="Arial" panose="020B0604020202020204" pitchFamily="34" charset="0"/>
              </a:rPr>
              <a:t>aseline characteristics in trials: exchangeability</a:t>
            </a:r>
            <a:endParaRPr lang="en-GB" b="1"/>
          </a:p>
        </p:txBody>
      </p:sp>
    </p:spTree>
    <p:extLst>
      <p:ext uri="{BB962C8B-B14F-4D97-AF65-F5344CB8AC3E}">
        <p14:creationId xmlns:p14="http://schemas.microsoft.com/office/powerpoint/2010/main" val="113753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a:latin typeface="Arial" panose="020B0604020202020204" pitchFamily="34" charset="0"/>
                <a:cs typeface="Arial" panose="020B0604020202020204" pitchFamily="34" charset="0"/>
              </a:rPr>
              <a:t>Capivasertib with fulvestrant for treating hormone receptor-positive HER2-negative advanced breast cancer after endocrine treatment</a:t>
            </a:r>
            <a:endParaRPr lang="en-GB" b="0"/>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1136812"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ü"/>
            </a:pPr>
            <a:r>
              <a:rPr lang="en-GB" sz="2800" b="1"/>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1595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a:hlinkClick r:id="rId3" action="ppaction://hlinksldjump"/>
              </a:rPr>
              <a:t>Key issue</a:t>
            </a:r>
            <a:r>
              <a:rPr lang="en-GB"/>
              <a:t>: m</a:t>
            </a:r>
            <a:r>
              <a:rPr lang="en-GB" sz="3200"/>
              <a:t>odelling of</a:t>
            </a:r>
            <a:r>
              <a:rPr lang="en-GB" sz="3200">
                <a:solidFill>
                  <a:srgbClr val="FF0000"/>
                </a:solidFill>
              </a:rPr>
              <a:t> </a:t>
            </a:r>
            <a:r>
              <a:rPr lang="en-GB" sz="3200"/>
              <a:t>relative treatment effect over time</a:t>
            </a:r>
            <a:endParaRPr lang="en-GB"/>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3"/>
          </p:nvPr>
        </p:nvSpPr>
        <p:spPr>
          <a:xfrm>
            <a:off x="1036320" y="6419875"/>
            <a:ext cx="10737265" cy="365125"/>
          </a:xfrm>
        </p:spPr>
        <p:txBody>
          <a:bodyPr>
            <a:noAutofit/>
          </a:bodyPr>
          <a:lstStyle/>
          <a:p>
            <a:r>
              <a:rPr lang="en-GB"/>
              <a:t>EAG, external assessment group; HR, hazard ratio; ICER, incremental cost-effectiveness ratio; KM, Kaplan–Meier; NMA, network meta-analysis; OS, overall survival; PFS, progression-free survival; PH, proportional hazards</a:t>
            </a:r>
          </a:p>
        </p:txBody>
      </p:sp>
      <p:sp>
        <p:nvSpPr>
          <p:cNvPr id="25" name="Rectangle 24">
            <a:extLst>
              <a:ext uri="{FF2B5EF4-FFF2-40B4-BE49-F238E27FC236}">
                <a16:creationId xmlns:a16="http://schemas.microsoft.com/office/drawing/2014/main" id="{EAF1C037-1182-77ED-44FC-394F8E6E579C}"/>
              </a:ext>
            </a:extLst>
          </p:cNvPr>
          <p:cNvSpPr/>
          <p:nvPr/>
        </p:nvSpPr>
        <p:spPr>
          <a:xfrm>
            <a:off x="410646" y="2506284"/>
            <a:ext cx="11598474" cy="22908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No consistent evidence that PH assumption does not hold: reasonable to conduct NMA on a hazard ratio scale; fixed effects model provided best statistical fit to trial data so HRs from this used in model</a:t>
            </a:r>
          </a:p>
          <a:p>
            <a:pPr marL="285750" indent="-285750">
              <a:buFont typeface="Arial" panose="020B0604020202020204" pitchFamily="34" charset="0"/>
              <a:buChar char="•"/>
            </a:pPr>
            <a:r>
              <a:rPr lang="en-GB">
                <a:solidFill>
                  <a:schemeClr val="tx1"/>
                </a:solidFill>
                <a:latin typeface="Arial" panose="020B0604020202020204" pitchFamily="34" charset="0"/>
              </a:rPr>
              <a:t>Recognises some evidence of non-proportionality: explored time-varying HR approach on EAG’s request using 2 HRs based on visual inspection of KM data:</a:t>
            </a:r>
          </a:p>
          <a:p>
            <a:pPr marL="742950" lvl="1" indent="-285750">
              <a:buFont typeface="Arial" panose="020B0604020202020204" pitchFamily="34" charset="0"/>
              <a:buChar char="•"/>
            </a:pPr>
            <a:r>
              <a:rPr lang="en-GB">
                <a:solidFill>
                  <a:schemeClr val="tx1"/>
                </a:solidFill>
                <a:latin typeface="Arial" panose="020B0604020202020204" pitchFamily="34" charset="0"/>
              </a:rPr>
              <a:t>0 to 3 months and 3+ months for PFS (0 to 2 months and 2+ months in scenario)</a:t>
            </a:r>
          </a:p>
          <a:p>
            <a:pPr marL="742950" lvl="1" indent="-285750">
              <a:buFont typeface="Arial" panose="020B0604020202020204" pitchFamily="34" charset="0"/>
              <a:buChar char="•"/>
            </a:pPr>
            <a:r>
              <a:rPr lang="en-GB">
                <a:solidFill>
                  <a:schemeClr val="tx1"/>
                </a:solidFill>
                <a:latin typeface="Arial" panose="020B0604020202020204" pitchFamily="34" charset="0"/>
              </a:rPr>
              <a:t>0 to 6 months and 6 months for OS</a:t>
            </a:r>
          </a:p>
          <a:p>
            <a:pPr marL="285750" indent="-285750">
              <a:buFont typeface="Arial" panose="020B0604020202020204" pitchFamily="34" charset="0"/>
              <a:buChar char="•"/>
            </a:pPr>
            <a:r>
              <a:rPr lang="en-GB">
                <a:solidFill>
                  <a:schemeClr val="tx1"/>
                </a:solidFill>
                <a:latin typeface="Arial" panose="020B0604020202020204" pitchFamily="34" charset="0"/>
              </a:rPr>
              <a:t>Time-varying NMA: </a:t>
            </a:r>
            <a:r>
              <a:rPr lang="en-GB" err="1">
                <a:solidFill>
                  <a:schemeClr val="tx1"/>
                </a:solidFill>
                <a:latin typeface="Arial" panose="020B0604020202020204" pitchFamily="34" charset="0"/>
              </a:rPr>
              <a:t>capi</a:t>
            </a:r>
            <a:r>
              <a:rPr lang="en-GB">
                <a:solidFill>
                  <a:schemeClr val="tx1"/>
                </a:solidFill>
                <a:latin typeface="Arial" panose="020B0604020202020204" pitchFamily="34" charset="0"/>
              </a:rPr>
              <a:t> + </a:t>
            </a:r>
            <a:r>
              <a:rPr lang="en-GB" err="1">
                <a:solidFill>
                  <a:schemeClr val="tx1"/>
                </a:solidFill>
                <a:latin typeface="Arial" panose="020B0604020202020204" pitchFamily="34" charset="0"/>
              </a:rPr>
              <a:t>fulv</a:t>
            </a:r>
            <a:r>
              <a:rPr lang="en-GB">
                <a:solidFill>
                  <a:schemeClr val="tx1"/>
                </a:solidFill>
                <a:latin typeface="Arial" panose="020B0604020202020204" pitchFamily="34" charset="0"/>
              </a:rPr>
              <a:t> numerically improved PFS and OS vs all comparators over most time periods</a:t>
            </a:r>
          </a:p>
        </p:txBody>
      </p:sp>
      <p:sp>
        <p:nvSpPr>
          <p:cNvPr id="26" name="Rectangle 25">
            <a:extLst>
              <a:ext uri="{FF2B5EF4-FFF2-40B4-BE49-F238E27FC236}">
                <a16:creationId xmlns:a16="http://schemas.microsoft.com/office/drawing/2014/main" id="{A15841C0-D630-413A-0CA7-BF161E3967C5}"/>
              </a:ext>
            </a:extLst>
          </p:cNvPr>
          <p:cNvSpPr/>
          <p:nvPr/>
        </p:nvSpPr>
        <p:spPr>
          <a:xfrm>
            <a:off x="414530" y="4900863"/>
            <a:ext cx="9212549" cy="14885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Concerned about appropriateness of constant HR: evidence PH assumption does not hold for PFS and possibly for OS</a:t>
            </a:r>
          </a:p>
          <a:p>
            <a:pPr marL="285750" indent="-285750">
              <a:buFont typeface="Arial" panose="020B0604020202020204" pitchFamily="34" charset="0"/>
              <a:buChar char="•"/>
            </a:pPr>
            <a:r>
              <a:rPr lang="en-GB">
                <a:solidFill>
                  <a:schemeClr val="tx1"/>
                </a:solidFill>
                <a:latin typeface="Arial" panose="020B0604020202020204" pitchFamily="34" charset="0"/>
              </a:rPr>
              <a:t>Time-varying analysis more appropriate; adopted company’s piecewise NMA in EAG base case but considers cut-off points not sufficiently justified</a:t>
            </a:r>
          </a:p>
        </p:txBody>
      </p:sp>
      <p:sp>
        <p:nvSpPr>
          <p:cNvPr id="32" name="Rectangle 31">
            <a:extLst>
              <a:ext uri="{FF2B5EF4-FFF2-40B4-BE49-F238E27FC236}">
                <a16:creationId xmlns:a16="http://schemas.microsoft.com/office/drawing/2014/main" id="{4423FAC9-BAA5-411F-E9CE-445B234CF3C2}"/>
              </a:ext>
            </a:extLst>
          </p:cNvPr>
          <p:cNvSpPr/>
          <p:nvPr/>
        </p:nvSpPr>
        <p:spPr>
          <a:xfrm>
            <a:off x="410646" y="874702"/>
            <a:ext cx="11598474" cy="152781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To derive PFS and OS for the 3 treatments, HRs estimated from NMA were applied to extrapolated placebo + </a:t>
            </a:r>
            <a:r>
              <a:rPr lang="en-GB" err="1">
                <a:solidFill>
                  <a:schemeClr val="tx1"/>
                </a:solidFill>
                <a:latin typeface="Arial" panose="020B0604020202020204" pitchFamily="34" charset="0"/>
              </a:rPr>
              <a:t>fulvestrant</a:t>
            </a:r>
            <a:r>
              <a:rPr lang="en-GB">
                <a:solidFill>
                  <a:schemeClr val="tx1"/>
                </a:solidFill>
                <a:latin typeface="Arial" panose="020B0604020202020204" pitchFamily="34" charset="0"/>
              </a:rPr>
              <a:t> survival curve for PI3K/AKT pathway altered, prior CDK4/6 inhibitor + endocrine therapy population</a:t>
            </a:r>
          </a:p>
          <a:p>
            <a:pPr marL="285750" indent="-285750">
              <a:buFont typeface="Arial" panose="020B0604020202020204" pitchFamily="34" charset="0"/>
              <a:buChar char="•"/>
            </a:pPr>
            <a:r>
              <a:rPr lang="en-GB">
                <a:solidFill>
                  <a:schemeClr val="tx1"/>
                </a:solidFill>
                <a:latin typeface="Arial" panose="020B0604020202020204" pitchFamily="34" charset="0"/>
              </a:rPr>
              <a:t>NMA assumes PH assumption holds for studies in the network (see </a:t>
            </a:r>
            <a:r>
              <a:rPr lang="en-GB">
                <a:solidFill>
                  <a:schemeClr val="tx1"/>
                </a:solidFill>
                <a:latin typeface="Arial" panose="020B0604020202020204" pitchFamily="34" charset="0"/>
                <a:hlinkClick r:id="rId4" action="ppaction://hlinksldjump"/>
              </a:rPr>
              <a:t>Summary of proportional hazards across studies</a:t>
            </a:r>
            <a:r>
              <a:rPr lang="en-GB">
                <a:solidFill>
                  <a:schemeClr val="tx1"/>
                </a:solidFill>
                <a:latin typeface="Arial" panose="020B0604020202020204" pitchFamily="34" charset="0"/>
              </a:rPr>
              <a:t>)</a:t>
            </a:r>
          </a:p>
        </p:txBody>
      </p:sp>
      <p:sp>
        <p:nvSpPr>
          <p:cNvPr id="4" name="Rectangle 3">
            <a:extLst>
              <a:ext uri="{FF2B5EF4-FFF2-40B4-BE49-F238E27FC236}">
                <a16:creationId xmlns:a16="http://schemas.microsoft.com/office/drawing/2014/main" id="{2454635E-518D-55F8-06B8-376890D58913}"/>
              </a:ext>
            </a:extLst>
          </p:cNvPr>
          <p:cNvSpPr/>
          <p:nvPr/>
        </p:nvSpPr>
        <p:spPr>
          <a:xfrm>
            <a:off x="9747848" y="4892363"/>
            <a:ext cx="2261271" cy="1497031"/>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b="1">
              <a:solidFill>
                <a:schemeClr val="bg1"/>
              </a:solidFill>
              <a:latin typeface="Arial" panose="020B0604020202020204" pitchFamily="34" charset="0"/>
            </a:endParaRPr>
          </a:p>
          <a:p>
            <a:r>
              <a:rPr lang="en-GB" b="1">
                <a:solidFill>
                  <a:schemeClr val="bg1"/>
                </a:solidFill>
                <a:latin typeface="Arial" panose="020B0604020202020204" pitchFamily="34" charset="0"/>
              </a:rPr>
              <a:t>Time varying NMA (EAG approach) reduces ICER</a:t>
            </a:r>
          </a:p>
        </p:txBody>
      </p:sp>
      <p:sp>
        <p:nvSpPr>
          <p:cNvPr id="3" name="TextBox 2">
            <a:extLst>
              <a:ext uri="{FF2B5EF4-FFF2-40B4-BE49-F238E27FC236}">
                <a16:creationId xmlns:a16="http://schemas.microsoft.com/office/drawing/2014/main" id="{59C723BD-48C2-6941-51D9-29DACBDC0C31}"/>
              </a:ext>
            </a:extLst>
          </p:cNvPr>
          <p:cNvSpPr txBox="1"/>
          <p:nvPr/>
        </p:nvSpPr>
        <p:spPr>
          <a:xfrm>
            <a:off x="10727703" y="0"/>
            <a:ext cx="1464297" cy="738664"/>
          </a:xfrm>
          <a:prstGeom prst="rect">
            <a:avLst/>
          </a:prstGeom>
          <a:solidFill>
            <a:schemeClr val="accent6"/>
          </a:solidFill>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Moderate impact on ICER</a:t>
            </a:r>
          </a:p>
        </p:txBody>
      </p:sp>
    </p:spTree>
    <p:extLst>
      <p:ext uri="{BB962C8B-B14F-4D97-AF65-F5344CB8AC3E}">
        <p14:creationId xmlns:p14="http://schemas.microsoft.com/office/powerpoint/2010/main" val="80256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37E329-07CB-B6D9-1CE9-2210F123C1E1}"/>
              </a:ext>
            </a:extLst>
          </p:cNvPr>
          <p:cNvSpPr>
            <a:spLocks noGrp="1"/>
          </p:cNvSpPr>
          <p:nvPr>
            <p:ph type="body" sz="quarter" idx="13"/>
          </p:nvPr>
        </p:nvSpPr>
        <p:spPr>
          <a:xfrm>
            <a:off x="968246" y="6354596"/>
            <a:ext cx="10682980" cy="503404"/>
          </a:xfrm>
        </p:spPr>
        <p:txBody>
          <a:bodyPr>
            <a:normAutofit/>
          </a:bodyPr>
          <a:lstStyle/>
          <a:p>
            <a:r>
              <a:rPr lang="en-GB"/>
              <a:t>HR, hazard ratio; ICER, incremental cost-effectiveness ratio; NMA, network meta-analysis; OS, overall survival; PFS, progression-free survival</a:t>
            </a:r>
          </a:p>
        </p:txBody>
      </p:sp>
      <p:sp>
        <p:nvSpPr>
          <p:cNvPr id="3" name="Title 2">
            <a:extLst>
              <a:ext uri="{FF2B5EF4-FFF2-40B4-BE49-F238E27FC236}">
                <a16:creationId xmlns:a16="http://schemas.microsoft.com/office/drawing/2014/main" id="{FBC65989-F0A4-D38E-4181-DEC26BEDE0A1}"/>
              </a:ext>
            </a:extLst>
          </p:cNvPr>
          <p:cNvSpPr>
            <a:spLocks noGrp="1"/>
          </p:cNvSpPr>
          <p:nvPr>
            <p:ph type="title"/>
          </p:nvPr>
        </p:nvSpPr>
        <p:spPr>
          <a:xfrm>
            <a:off x="466724" y="263524"/>
            <a:ext cx="10280165" cy="592817"/>
          </a:xfrm>
        </p:spPr>
        <p:txBody>
          <a:bodyPr>
            <a:normAutofit fontScale="90000"/>
          </a:bodyPr>
          <a:lstStyle/>
          <a:p>
            <a:r>
              <a:rPr lang="en-GB"/>
              <a:t>Hazard ratios compared with placebo + fulvestrant in PI3K/AKT pathway altered population</a:t>
            </a:r>
          </a:p>
        </p:txBody>
      </p:sp>
      <p:graphicFrame>
        <p:nvGraphicFramePr>
          <p:cNvPr id="5" name="Table 4">
            <a:extLst>
              <a:ext uri="{FF2B5EF4-FFF2-40B4-BE49-F238E27FC236}">
                <a16:creationId xmlns:a16="http://schemas.microsoft.com/office/drawing/2014/main" id="{43156E49-87A9-9E74-8A2A-90F8BB13DCD0}"/>
              </a:ext>
            </a:extLst>
          </p:cNvPr>
          <p:cNvGraphicFramePr>
            <a:graphicFrameLocks noGrp="1"/>
          </p:cNvGraphicFramePr>
          <p:nvPr>
            <p:extLst>
              <p:ext uri="{D42A27DB-BD31-4B8C-83A1-F6EECF244321}">
                <p14:modId xmlns:p14="http://schemas.microsoft.com/office/powerpoint/2010/main" val="502225449"/>
              </p:ext>
            </p:extLst>
          </p:nvPr>
        </p:nvGraphicFramePr>
        <p:xfrm>
          <a:off x="365761" y="1362822"/>
          <a:ext cx="11730928" cy="4096752"/>
        </p:xfrm>
        <a:graphic>
          <a:graphicData uri="http://schemas.openxmlformats.org/drawingml/2006/table">
            <a:tbl>
              <a:tblPr firstRow="1" firstCol="1" bandRow="1">
                <a:tableStyleId>{5C22544A-7EE6-4342-B048-85BDC9FD1C3A}</a:tableStyleId>
              </a:tblPr>
              <a:tblGrid>
                <a:gridCol w="2932732">
                  <a:extLst>
                    <a:ext uri="{9D8B030D-6E8A-4147-A177-3AD203B41FA5}">
                      <a16:colId xmlns:a16="http://schemas.microsoft.com/office/drawing/2014/main" val="3542712188"/>
                    </a:ext>
                  </a:extLst>
                </a:gridCol>
                <a:gridCol w="2932732">
                  <a:extLst>
                    <a:ext uri="{9D8B030D-6E8A-4147-A177-3AD203B41FA5}">
                      <a16:colId xmlns:a16="http://schemas.microsoft.com/office/drawing/2014/main" val="3989140157"/>
                    </a:ext>
                  </a:extLst>
                </a:gridCol>
                <a:gridCol w="2932732">
                  <a:extLst>
                    <a:ext uri="{9D8B030D-6E8A-4147-A177-3AD203B41FA5}">
                      <a16:colId xmlns:a16="http://schemas.microsoft.com/office/drawing/2014/main" val="604626904"/>
                    </a:ext>
                  </a:extLst>
                </a:gridCol>
                <a:gridCol w="2932732">
                  <a:extLst>
                    <a:ext uri="{9D8B030D-6E8A-4147-A177-3AD203B41FA5}">
                      <a16:colId xmlns:a16="http://schemas.microsoft.com/office/drawing/2014/main" val="1851533028"/>
                    </a:ext>
                  </a:extLst>
                </a:gridCol>
              </a:tblGrid>
              <a:tr h="149035">
                <a:tc rowSpan="2">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Treatment versus fulvestrant</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gridSpan="2">
                  <a:txBody>
                    <a:bodyPr/>
                    <a:lstStyle/>
                    <a:p>
                      <a:pPr algn="ctr">
                        <a:spcBef>
                          <a:spcPts val="200"/>
                        </a:spcBef>
                        <a:spcAft>
                          <a:spcPts val="200"/>
                        </a:spcAft>
                      </a:pPr>
                      <a:r>
                        <a:rPr lang="en-GB" sz="1800">
                          <a:effectLst/>
                          <a:latin typeface="Arial" panose="020B0604020202020204" pitchFamily="34" charset="0"/>
                          <a:cs typeface="Arial" panose="020B0604020202020204" pitchFamily="34" charset="0"/>
                        </a:rPr>
                        <a:t>Time-varying HR NMA</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hMerge="1">
                  <a:txBody>
                    <a:bodyPr/>
                    <a:lstStyle/>
                    <a:p>
                      <a:endParaRPr lang="en-GB"/>
                    </a:p>
                  </a:txBody>
                  <a:tcPr/>
                </a:tc>
                <a:tc rowSpan="2">
                  <a:txBody>
                    <a:bodyPr/>
                    <a:lstStyle/>
                    <a:p>
                      <a:pPr algn="ctr">
                        <a:spcBef>
                          <a:spcPts val="200"/>
                        </a:spcBef>
                        <a:spcAft>
                          <a:spcPts val="200"/>
                        </a:spcAft>
                      </a:pPr>
                      <a:r>
                        <a:rPr lang="en-GB" sz="1800">
                          <a:effectLst/>
                          <a:latin typeface="Arial" panose="020B0604020202020204" pitchFamily="34" charset="0"/>
                          <a:cs typeface="Arial" panose="020B0604020202020204" pitchFamily="34" charset="0"/>
                        </a:rPr>
                        <a:t>Constant HR NMA </a:t>
                      </a:r>
                      <a:br>
                        <a:rPr lang="en-GB" sz="1800">
                          <a:effectLst/>
                          <a:latin typeface="Arial" panose="020B0604020202020204" pitchFamily="34" charset="0"/>
                          <a:cs typeface="Arial" panose="020B0604020202020204" pitchFamily="34" charset="0"/>
                        </a:rPr>
                      </a:br>
                      <a:r>
                        <a:rPr lang="en-GB" sz="1800">
                          <a:effectLst/>
                          <a:latin typeface="Arial" panose="020B0604020202020204" pitchFamily="34" charset="0"/>
                          <a:cs typeface="Arial" panose="020B0604020202020204" pitchFamily="34" charset="0"/>
                        </a:rPr>
                        <a:t>(fixed-effects model)</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3617991854"/>
                  </a:ext>
                </a:extLst>
              </a:tr>
              <a:tr h="298071">
                <a:tc vMerge="1">
                  <a:txBody>
                    <a:bodyPr/>
                    <a:lstStyle/>
                    <a:p>
                      <a:endParaRPr lang="en-GB"/>
                    </a:p>
                  </a:txBody>
                  <a:tcPr/>
                </a:tc>
                <a:tc>
                  <a:txBody>
                    <a:bodyPr/>
                    <a:lstStyle/>
                    <a:p>
                      <a:pPr algn="ctr">
                        <a:spcBef>
                          <a:spcPts val="200"/>
                        </a:spcBef>
                        <a:spcAft>
                          <a:spcPts val="200"/>
                        </a:spcAft>
                      </a:pPr>
                      <a:r>
                        <a:rPr lang="en-GB" sz="1800">
                          <a:effectLst/>
                          <a:latin typeface="Arial" panose="020B0604020202020204" pitchFamily="34" charset="0"/>
                          <a:cs typeface="Arial" panose="020B0604020202020204" pitchFamily="34" charset="0"/>
                        </a:rPr>
                        <a:t>Timepoint 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a:effectLst/>
                          <a:latin typeface="Arial" panose="020B0604020202020204" pitchFamily="34" charset="0"/>
                          <a:cs typeface="Arial" panose="020B0604020202020204" pitchFamily="34" charset="0"/>
                        </a:rPr>
                        <a:t>Timepoint 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vMerge="1">
                  <a:txBody>
                    <a:bodyPr/>
                    <a:lstStyle/>
                    <a:p>
                      <a:endParaRPr lang="en-GB"/>
                    </a:p>
                  </a:txBody>
                  <a:tcPr/>
                </a:tc>
                <a:extLst>
                  <a:ext uri="{0D108BD9-81ED-4DB2-BD59-A6C34878D82A}">
                    <a16:rowId xmlns:a16="http://schemas.microsoft.com/office/drawing/2014/main" val="3736948798"/>
                  </a:ext>
                </a:extLst>
              </a:tr>
              <a:tr h="149035">
                <a:tc gridSpan="3">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PFS scenario 1 timepoint: 0 to 3 months, 3+ months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hMerge="1">
                  <a:txBody>
                    <a:bodyPr/>
                    <a:lstStyle/>
                    <a:p>
                      <a:endParaRPr lang="en-GB"/>
                    </a:p>
                  </a:txBody>
                  <a:tcPr/>
                </a:tc>
                <a:tc hMerge="1">
                  <a:txBody>
                    <a:bodyPr/>
                    <a:lstStyle/>
                    <a:p>
                      <a:endParaRPr lang="en-GB"/>
                    </a:p>
                  </a:txBody>
                  <a:tcPr/>
                </a:tc>
                <a:tc>
                  <a:txBody>
                    <a:bodyPr/>
                    <a:lstStyle/>
                    <a:p>
                      <a:pPr>
                        <a:spcBef>
                          <a:spcPts val="200"/>
                        </a:spcBef>
                        <a:spcAft>
                          <a:spcPts val="200"/>
                        </a:spcAft>
                      </a:pPr>
                      <a:r>
                        <a:rPr lang="en-GB" sz="1800" b="1">
                          <a:effectLst/>
                          <a:latin typeface="Arial" panose="020B0604020202020204" pitchFamily="34" charset="0"/>
                          <a:cs typeface="Arial" panose="020B0604020202020204" pitchFamily="34" charset="0"/>
                        </a:rPr>
                        <a:t>PFS</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1543795898"/>
                  </a:ext>
                </a:extLst>
              </a:tr>
              <a:tr h="298071">
                <a:tc>
                  <a:txBody>
                    <a:bodyPr/>
                    <a:lstStyle/>
                    <a:p>
                      <a:pPr>
                        <a:spcBef>
                          <a:spcPts val="200"/>
                        </a:spcBef>
                        <a:spcAft>
                          <a:spcPts val="200"/>
                        </a:spcAft>
                      </a:pPr>
                      <a:r>
                        <a:rPr lang="en-GB" sz="1800" dirty="0">
                          <a:effectLst/>
                          <a:latin typeface="Arial" panose="020B0604020202020204" pitchFamily="34" charset="0"/>
                          <a:cs typeface="Arial" panose="020B0604020202020204" pitchFamily="34" charset="0"/>
                        </a:rPr>
                        <a:t>Capivasertib + fulvestrant </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1604329304"/>
                  </a:ext>
                </a:extLst>
              </a:tr>
              <a:tr h="298071">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Everolimus + exemestane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2754531287"/>
                  </a:ext>
                </a:extLst>
              </a:tr>
              <a:tr h="298071">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Alpelisib + fulvestrant</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539675823"/>
                  </a:ext>
                </a:extLst>
              </a:tr>
              <a:tr h="293082">
                <a:tc gridSpan="3">
                  <a:txBody>
                    <a:bodyPr/>
                    <a:lstStyle/>
                    <a:p>
                      <a:pPr>
                        <a:spcBef>
                          <a:spcPts val="200"/>
                        </a:spcBef>
                        <a:spcAft>
                          <a:spcPts val="200"/>
                        </a:spcAft>
                      </a:pPr>
                      <a:r>
                        <a:rPr lang="en-GB" sz="1800" dirty="0">
                          <a:effectLst/>
                          <a:latin typeface="Arial" panose="020B0604020202020204" pitchFamily="34" charset="0"/>
                          <a:cs typeface="Arial" panose="020B0604020202020204" pitchFamily="34" charset="0"/>
                        </a:rPr>
                        <a:t>PFS scenario 2 timepoints: 0 to 2 months, 2+ months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hMerge="1">
                  <a:txBody>
                    <a:bodyPr/>
                    <a:lstStyle/>
                    <a:p>
                      <a:endParaRPr lang="en-GB"/>
                    </a:p>
                  </a:txBody>
                  <a:tcPr/>
                </a:tc>
                <a:tc hMerge="1">
                  <a:txBody>
                    <a:bodyPr/>
                    <a:lstStyle/>
                    <a:p>
                      <a:endParaRPr lang="en-GB"/>
                    </a:p>
                  </a:txBody>
                  <a:tcPr/>
                </a:tc>
                <a:tc>
                  <a:txBody>
                    <a:bodyPr/>
                    <a:lstStyle/>
                    <a:p>
                      <a:pPr>
                        <a:spcBef>
                          <a:spcPts val="200"/>
                        </a:spcBef>
                        <a:spcAft>
                          <a:spcPts val="200"/>
                        </a:spcAft>
                      </a:pPr>
                      <a:r>
                        <a:rPr lang="en-GB" sz="1800" b="1">
                          <a:effectLst/>
                          <a:latin typeface="Arial" panose="020B0604020202020204" pitchFamily="34" charset="0"/>
                          <a:cs typeface="Arial" panose="020B0604020202020204" pitchFamily="34" charset="0"/>
                        </a:rPr>
                        <a:t>PFS</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3717249126"/>
                  </a:ext>
                </a:extLst>
              </a:tr>
              <a:tr h="298071">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Capivasertib + fulvestrant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u="none">
                          <a:solidFill>
                            <a:schemeClr val="tx1"/>
                          </a:solidFill>
                          <a:effectLst/>
                          <a:latin typeface="Arial" panose="020B0604020202020204" pitchFamily="34" charset="0"/>
                          <a:cs typeface="Arial" panose="020B0604020202020204" pitchFamily="34" charset="0"/>
                        </a:rPr>
                        <a:t>[as above]</a:t>
                      </a:r>
                      <a:endParaRPr lang="en-GB" sz="1800" u="none">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901147405"/>
                  </a:ext>
                </a:extLst>
              </a:tr>
              <a:tr h="298071">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Everolimus + exemestane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[as above]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842076471"/>
                  </a:ext>
                </a:extLst>
              </a:tr>
              <a:tr h="298071">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Alpelisib + fulvestrant</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kern="1200">
                          <a:solidFill>
                            <a:srgbClr val="000000"/>
                          </a:solidFill>
                          <a:effectLst/>
                          <a:latin typeface="Arial" panose="020B0604020202020204" pitchFamily="34" charset="0"/>
                          <a:ea typeface="+mn-ea"/>
                          <a:cs typeface="Arial" panose="020B0604020202020204" pitchFamily="34" charset="0"/>
                        </a:rPr>
                        <a:t>[as above]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848652082"/>
                  </a:ext>
                </a:extLst>
              </a:tr>
              <a:tr h="149035">
                <a:tc gridSpan="3">
                  <a:txBody>
                    <a:bodyPr/>
                    <a:lstStyle/>
                    <a:p>
                      <a:pPr>
                        <a:spcBef>
                          <a:spcPts val="200"/>
                        </a:spcBef>
                        <a:spcAft>
                          <a:spcPts val="200"/>
                        </a:spcAft>
                      </a:pPr>
                      <a:r>
                        <a:rPr lang="en-GB" sz="1800" dirty="0">
                          <a:effectLst/>
                          <a:latin typeface="Arial" panose="020B0604020202020204" pitchFamily="34" charset="0"/>
                          <a:cs typeface="Arial" panose="020B0604020202020204" pitchFamily="34" charset="0"/>
                        </a:rPr>
                        <a:t>OS timepoints: 0 to 6 months, 6+ months</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hMerge="1">
                  <a:txBody>
                    <a:bodyPr/>
                    <a:lstStyle/>
                    <a:p>
                      <a:endParaRPr lang="en-GB"/>
                    </a:p>
                  </a:txBody>
                  <a:tcPr/>
                </a:tc>
                <a:tc hMerge="1">
                  <a:txBody>
                    <a:bodyPr/>
                    <a:lstStyle/>
                    <a:p>
                      <a:endParaRPr lang="en-GB"/>
                    </a:p>
                  </a:txBody>
                  <a:tcPr/>
                </a:tc>
                <a:tc>
                  <a:txBody>
                    <a:bodyPr/>
                    <a:lstStyle/>
                    <a:p>
                      <a:pPr>
                        <a:spcBef>
                          <a:spcPts val="200"/>
                        </a:spcBef>
                        <a:spcAft>
                          <a:spcPts val="200"/>
                        </a:spcAft>
                      </a:pPr>
                      <a:r>
                        <a:rPr lang="en-GB" sz="1800" b="1">
                          <a:effectLst/>
                          <a:latin typeface="Arial" panose="020B0604020202020204" pitchFamily="34" charset="0"/>
                          <a:cs typeface="Arial" panose="020B0604020202020204" pitchFamily="34" charset="0"/>
                        </a:rPr>
                        <a:t>OS</a:t>
                      </a:r>
                      <a:endParaRPr lang="en-GB" sz="1800" b="1">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3298097484"/>
                  </a:ext>
                </a:extLst>
              </a:tr>
              <a:tr h="298071">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Capivasertib + fulvestrant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3335524110"/>
                  </a:ext>
                </a:extLst>
              </a:tr>
              <a:tr h="298071">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Everolimus + exemestane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3331681689"/>
                  </a:ext>
                </a:extLst>
              </a:tr>
              <a:tr h="298071">
                <a:tc>
                  <a:txBody>
                    <a:bodyPr/>
                    <a:lstStyle/>
                    <a:p>
                      <a:pPr>
                        <a:spcBef>
                          <a:spcPts val="200"/>
                        </a:spcBef>
                        <a:spcAft>
                          <a:spcPts val="200"/>
                        </a:spcAft>
                      </a:pPr>
                      <a:r>
                        <a:rPr lang="en-GB" sz="1800">
                          <a:effectLst/>
                          <a:latin typeface="Arial" panose="020B0604020202020204" pitchFamily="34" charset="0"/>
                          <a:cs typeface="Arial" panose="020B0604020202020204" pitchFamily="34" charset="0"/>
                        </a:rPr>
                        <a:t>Alpelisib + fulvestrant</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lang="en-GB" sz="1800" b="1" u="sng" dirty="0">
                          <a:effectLst/>
                          <a:highlight>
                            <a:srgbClr val="000000"/>
                          </a:highlight>
                          <a:latin typeface="Arial" panose="020B0604020202020204" pitchFamily="34" charset="0"/>
                          <a:cs typeface="Arial" panose="020B0604020202020204" pitchFamily="34" charset="0"/>
                        </a:rPr>
                        <a:t>XXXXXXXXXXXX</a:t>
                      </a:r>
                      <a:endParaRPr lang="en-GB" sz="1800" b="1" dirty="0">
                        <a:effectLst/>
                        <a:highlight>
                          <a:srgbClr val="000000"/>
                        </a:highligh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tc>
                  <a:txBody>
                    <a:bodyPr/>
                    <a:lstStyle/>
                    <a:p>
                      <a:pPr algn="ctr">
                        <a:spcBef>
                          <a:spcPts val="200"/>
                        </a:spcBef>
                        <a:spcAft>
                          <a:spcPts val="200"/>
                        </a:spcAft>
                      </a:pPr>
                      <a:r>
                        <a:rPr kumimoji="0" lang="en-GB" sz="1800" b="1"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XXXXXXXXXXXX</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20924" marR="20924" marT="0" marB="0"/>
                </a:tc>
                <a:extLst>
                  <a:ext uri="{0D108BD9-81ED-4DB2-BD59-A6C34878D82A}">
                    <a16:rowId xmlns:a16="http://schemas.microsoft.com/office/drawing/2014/main" val="768831651"/>
                  </a:ext>
                </a:extLst>
              </a:tr>
            </a:tbl>
          </a:graphicData>
        </a:graphic>
      </p:graphicFrame>
      <p:sp>
        <p:nvSpPr>
          <p:cNvPr id="9" name="TextBox 8">
            <a:extLst>
              <a:ext uri="{FF2B5EF4-FFF2-40B4-BE49-F238E27FC236}">
                <a16:creationId xmlns:a16="http://schemas.microsoft.com/office/drawing/2014/main" id="{B36606F6-D96B-4EF7-992D-FE61DEDA89FA}"/>
              </a:ext>
            </a:extLst>
          </p:cNvPr>
          <p:cNvSpPr txBox="1"/>
          <p:nvPr/>
        </p:nvSpPr>
        <p:spPr>
          <a:xfrm>
            <a:off x="10746889" y="0"/>
            <a:ext cx="1445111" cy="738664"/>
          </a:xfrm>
          <a:prstGeom prst="rect">
            <a:avLst/>
          </a:prstGeom>
          <a:solidFill>
            <a:schemeClr val="accent6"/>
          </a:solidFill>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Moderate impact on ICER</a:t>
            </a:r>
          </a:p>
        </p:txBody>
      </p:sp>
    </p:spTree>
    <p:extLst>
      <p:ext uri="{BB962C8B-B14F-4D97-AF65-F5344CB8AC3E}">
        <p14:creationId xmlns:p14="http://schemas.microsoft.com/office/powerpoint/2010/main" val="4094719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C22DD3-ABA4-C393-1616-448BDBB5E3FC}"/>
              </a:ext>
            </a:extLst>
          </p:cNvPr>
          <p:cNvSpPr/>
          <p:nvPr/>
        </p:nvSpPr>
        <p:spPr>
          <a:xfrm>
            <a:off x="248652" y="904982"/>
            <a:ext cx="5510947" cy="328651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A6C83B6-F40C-3509-7E61-C8C1A3E43E17}"/>
              </a:ext>
            </a:extLst>
          </p:cNvPr>
          <p:cNvSpPr/>
          <p:nvPr/>
        </p:nvSpPr>
        <p:spPr>
          <a:xfrm>
            <a:off x="6092116" y="904982"/>
            <a:ext cx="5510947" cy="328651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D1EE8C9D-3038-5961-C510-176091C97B3A}"/>
              </a:ext>
            </a:extLst>
          </p:cNvPr>
          <p:cNvSpPr>
            <a:spLocks noGrp="1"/>
          </p:cNvSpPr>
          <p:nvPr>
            <p:ph type="title"/>
          </p:nvPr>
        </p:nvSpPr>
        <p:spPr>
          <a:xfrm>
            <a:off x="466724" y="263524"/>
            <a:ext cx="11250785" cy="567525"/>
          </a:xfrm>
        </p:spPr>
        <p:txBody>
          <a:bodyPr>
            <a:normAutofit/>
          </a:bodyPr>
          <a:lstStyle/>
          <a:p>
            <a:r>
              <a:rPr lang="en-GB" dirty="0"/>
              <a:t>Smoothed hazards plots</a:t>
            </a:r>
          </a:p>
        </p:txBody>
      </p:sp>
      <p:sp>
        <p:nvSpPr>
          <p:cNvPr id="8" name="TextBox 7">
            <a:extLst>
              <a:ext uri="{FF2B5EF4-FFF2-40B4-BE49-F238E27FC236}">
                <a16:creationId xmlns:a16="http://schemas.microsoft.com/office/drawing/2014/main" id="{04EFA0FE-5477-6167-B383-FB727B9ECEA9}"/>
              </a:ext>
            </a:extLst>
          </p:cNvPr>
          <p:cNvSpPr txBox="1"/>
          <p:nvPr/>
        </p:nvSpPr>
        <p:spPr>
          <a:xfrm>
            <a:off x="83976" y="4775736"/>
            <a:ext cx="5775648" cy="1323439"/>
          </a:xfrm>
          <a:prstGeom prst="rect">
            <a:avLst/>
          </a:prstGeom>
          <a:solidFill>
            <a:schemeClr val="bg1"/>
          </a:solidFill>
          <a:ln w="38100">
            <a:solidFill>
              <a:schemeClr val="tx1"/>
            </a:solidFill>
          </a:ln>
        </p:spPr>
        <p:txBody>
          <a:bodyPr wrap="square" rtlCol="0">
            <a:spAutoFit/>
          </a:bodyPr>
          <a:lstStyle/>
          <a:p>
            <a:r>
              <a:rPr lang="en-GB" sz="1600" b="1" dirty="0">
                <a:solidFill>
                  <a:schemeClr val="tx2"/>
                </a:solidFill>
                <a:latin typeface="Arial" panose="020B0604020202020204" pitchFamily="34" charset="0"/>
                <a:cs typeface="Arial" panose="020B0604020202020204" pitchFamily="34" charset="0"/>
              </a:rPr>
              <a:t>OS: company – </a:t>
            </a:r>
            <a:r>
              <a:rPr lang="en-GB" sz="1600" dirty="0">
                <a:solidFill>
                  <a:schemeClr val="tx2"/>
                </a:solidFill>
                <a:latin typeface="Arial" panose="020B0604020202020204" pitchFamily="34" charset="0"/>
                <a:cs typeface="Arial" panose="020B0604020202020204" pitchFamily="34" charset="0"/>
              </a:rPr>
              <a:t>drop of hazard in placebo + fulvestrant arm should be interpreted with caution (small numbers, n=</a:t>
            </a:r>
            <a:r>
              <a:rPr lang="en-GB" sz="1600" u="sng" dirty="0">
                <a:highlight>
                  <a:srgbClr val="000000"/>
                </a:highlight>
                <a:latin typeface="Arial" panose="020B0604020202020204" pitchFamily="34" charset="0"/>
                <a:cs typeface="Arial" panose="020B0604020202020204" pitchFamily="34" charset="0"/>
              </a:rPr>
              <a:t>XX</a:t>
            </a:r>
            <a:r>
              <a:rPr lang="en-GB" sz="1600" dirty="0">
                <a:solidFill>
                  <a:schemeClr val="tx2"/>
                </a:solidFill>
                <a:latin typeface="Arial" panose="020B0604020202020204" pitchFamily="34" charset="0"/>
                <a:cs typeface="Arial" panose="020B0604020202020204" pitchFamily="34" charset="0"/>
              </a:rPr>
              <a:t> at 20 months)</a:t>
            </a:r>
            <a:endParaRPr lang="en-GB" sz="1600" b="1" dirty="0">
              <a:solidFill>
                <a:schemeClr val="tx2"/>
              </a:solidFill>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EAG:</a:t>
            </a:r>
            <a:r>
              <a:rPr lang="en-GB" sz="1600" dirty="0">
                <a:latin typeface="Arial" panose="020B0604020202020204" pitchFamily="34" charset="0"/>
                <a:cs typeface="Arial" panose="020B0604020202020204" pitchFamily="34" charset="0"/>
              </a:rPr>
              <a:t> agrees this is likely due to low numbers but implies constant HR may not be appropriate past trial period</a:t>
            </a:r>
          </a:p>
        </p:txBody>
      </p:sp>
      <p:sp>
        <p:nvSpPr>
          <p:cNvPr id="9" name="TextBox 8">
            <a:extLst>
              <a:ext uri="{FF2B5EF4-FFF2-40B4-BE49-F238E27FC236}">
                <a16:creationId xmlns:a16="http://schemas.microsoft.com/office/drawing/2014/main" id="{63955FB7-CB23-EA3C-3116-17E6F78A0064}"/>
              </a:ext>
            </a:extLst>
          </p:cNvPr>
          <p:cNvSpPr txBox="1"/>
          <p:nvPr/>
        </p:nvSpPr>
        <p:spPr>
          <a:xfrm>
            <a:off x="6714341" y="1200398"/>
            <a:ext cx="4161640" cy="361701"/>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Progression-free survival (PFS)</a:t>
            </a:r>
          </a:p>
        </p:txBody>
      </p:sp>
      <p:sp>
        <p:nvSpPr>
          <p:cNvPr id="11" name="TextBox 10">
            <a:extLst>
              <a:ext uri="{FF2B5EF4-FFF2-40B4-BE49-F238E27FC236}">
                <a16:creationId xmlns:a16="http://schemas.microsoft.com/office/drawing/2014/main" id="{E3AB75F0-5E4F-64F9-058C-4C2CDC219CC3}"/>
              </a:ext>
            </a:extLst>
          </p:cNvPr>
          <p:cNvSpPr txBox="1"/>
          <p:nvPr/>
        </p:nvSpPr>
        <p:spPr>
          <a:xfrm>
            <a:off x="789522" y="1161227"/>
            <a:ext cx="3508189" cy="352004"/>
          </a:xfrm>
          <a:prstGeom prst="rect">
            <a:avLst/>
          </a:prstGeom>
          <a:solidFill>
            <a:schemeClr val="bg1"/>
          </a:solidFill>
        </p:spPr>
        <p:txBody>
          <a:bodyPr wrap="square" rtlCol="0">
            <a:spAutoFit/>
          </a:bodyPr>
          <a:lstStyle/>
          <a:p>
            <a:r>
              <a:rPr lang="en-GB" b="1" dirty="0">
                <a:latin typeface="Arial" panose="020B0604020202020204" pitchFamily="34" charset="0"/>
                <a:cs typeface="Arial" panose="020B0604020202020204" pitchFamily="34" charset="0"/>
              </a:rPr>
              <a:t>Overall survival (OS)</a:t>
            </a:r>
          </a:p>
        </p:txBody>
      </p:sp>
      <p:sp>
        <p:nvSpPr>
          <p:cNvPr id="2" name="Text Placeholder 1">
            <a:extLst>
              <a:ext uri="{FF2B5EF4-FFF2-40B4-BE49-F238E27FC236}">
                <a16:creationId xmlns:a16="http://schemas.microsoft.com/office/drawing/2014/main" id="{CB10B457-7F27-F24B-7650-1C96F0BB767C}"/>
              </a:ext>
            </a:extLst>
          </p:cNvPr>
          <p:cNvSpPr>
            <a:spLocks noGrp="1"/>
          </p:cNvSpPr>
          <p:nvPr>
            <p:ph type="body" sz="quarter" idx="13"/>
          </p:nvPr>
        </p:nvSpPr>
        <p:spPr>
          <a:xfrm>
            <a:off x="5032207" y="1242802"/>
            <a:ext cx="1454785" cy="968091"/>
          </a:xfrm>
          <a:solidFill>
            <a:schemeClr val="bg1"/>
          </a:solidFill>
          <a:ln w="28575">
            <a:solidFill>
              <a:schemeClr val="tx1"/>
            </a:solidFill>
          </a:ln>
        </p:spPr>
        <p:txBody>
          <a:bodyPr>
            <a:normAutofit/>
          </a:bodyPr>
          <a:lstStyle/>
          <a:p>
            <a:r>
              <a:rPr lang="en-GB" dirty="0"/>
              <a:t>Population: post-CDK4/6i, PI3K/AKT pathway-altered</a:t>
            </a:r>
          </a:p>
        </p:txBody>
      </p:sp>
      <p:sp>
        <p:nvSpPr>
          <p:cNvPr id="27" name="TextBox 26">
            <a:extLst>
              <a:ext uri="{FF2B5EF4-FFF2-40B4-BE49-F238E27FC236}">
                <a16:creationId xmlns:a16="http://schemas.microsoft.com/office/drawing/2014/main" id="{001965A9-81C9-473F-639E-3DEC300D1E1C}"/>
              </a:ext>
            </a:extLst>
          </p:cNvPr>
          <p:cNvSpPr txBox="1"/>
          <p:nvPr/>
        </p:nvSpPr>
        <p:spPr>
          <a:xfrm>
            <a:off x="5936766" y="4775736"/>
            <a:ext cx="6142606" cy="1323439"/>
          </a:xfrm>
          <a:prstGeom prst="rect">
            <a:avLst/>
          </a:prstGeom>
          <a:solidFill>
            <a:schemeClr val="bg1"/>
          </a:solidFill>
          <a:ln w="38100">
            <a:solidFill>
              <a:schemeClr val="tx2"/>
            </a:solidFill>
          </a:ln>
        </p:spPr>
        <p:txBody>
          <a:bodyPr wrap="square" rtlCol="0">
            <a:spAutoFit/>
          </a:bodyPr>
          <a:lstStyle/>
          <a:p>
            <a:r>
              <a:rPr lang="en-GB" sz="1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PFS: company </a:t>
            </a:r>
            <a:r>
              <a:rPr lang="en-GB" sz="1600" dirty="0">
                <a:solidFill>
                  <a:schemeClr val="tx2"/>
                </a:solidFill>
                <a:latin typeface="Arial" panose="020B0604020202020204" pitchFamily="34" charset="0"/>
                <a:ea typeface="Times New Roman" panose="02020603050405020304" pitchFamily="18" charset="0"/>
                <a:cs typeface="Arial" panose="020B0604020202020204" pitchFamily="34" charset="0"/>
              </a:rPr>
              <a:t>– </a:t>
            </a:r>
            <a:r>
              <a:rPr lang="en-GB" sz="16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non-proportionality may be because of timing of scheduled scans; no real evidence PH assumption does not hold</a:t>
            </a:r>
          </a:p>
          <a:p>
            <a:r>
              <a:rPr lang="en-GB" sz="1600" b="1" dirty="0">
                <a:effectLst/>
                <a:latin typeface="Arial" panose="020B0604020202020204" pitchFamily="34" charset="0"/>
                <a:ea typeface="Times New Roman" panose="02020603050405020304" pitchFamily="18" charset="0"/>
                <a:cs typeface="Arial" panose="020B0604020202020204" pitchFamily="34" charset="0"/>
              </a:rPr>
              <a:t>EAG: </a:t>
            </a:r>
            <a:r>
              <a:rPr lang="en-GB" sz="1600" dirty="0">
                <a:effectLst/>
                <a:latin typeface="Arial" panose="020B0604020202020204" pitchFamily="34" charset="0"/>
                <a:ea typeface="Times New Roman" panose="02020603050405020304" pitchFamily="18" charset="0"/>
                <a:cs typeface="Arial" panose="020B0604020202020204" pitchFamily="34" charset="0"/>
              </a:rPr>
              <a:t>broadly agrees; still doubt about whether constant HR appropriate beyond trial duration; PFS data mature; note </a:t>
            </a:r>
            <a:r>
              <a:rPr lang="en-GB" sz="1600" dirty="0">
                <a:solidFill>
                  <a:schemeClr val="tx1"/>
                </a:solidFill>
                <a:latin typeface="Arial" panose="020B0604020202020204" pitchFamily="34" charset="0"/>
              </a:rPr>
              <a:t>most QALY gains in the extrapolated period</a:t>
            </a:r>
            <a:endParaRPr lang="en-GB" sz="1600" dirty="0">
              <a:solidFill>
                <a:schemeClr val="tx2"/>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CCFD6E72-0A70-42C5-824A-63571E366CFE}"/>
              </a:ext>
            </a:extLst>
          </p:cNvPr>
          <p:cNvSpPr txBox="1"/>
          <p:nvPr/>
        </p:nvSpPr>
        <p:spPr>
          <a:xfrm>
            <a:off x="10875981" y="0"/>
            <a:ext cx="1316019" cy="523220"/>
          </a:xfrm>
          <a:prstGeom prst="rect">
            <a:avLst/>
          </a:prstGeom>
          <a:solidFill>
            <a:srgbClr val="FF0000"/>
          </a:solidFill>
        </p:spPr>
        <p:txBody>
          <a:bodyPr wrap="square" rtlCol="0">
            <a:spAutoFit/>
          </a:bodyPr>
          <a:lstStyle/>
          <a:p>
            <a:pPr algn="r"/>
            <a:r>
              <a:rPr lang="en-GB" sz="1400" b="1">
                <a:solidFill>
                  <a:schemeClr val="bg1"/>
                </a:solidFill>
                <a:latin typeface="Arial" panose="020B0604020202020204" pitchFamily="34" charset="0"/>
                <a:cs typeface="Arial" panose="020B0604020202020204" pitchFamily="34" charset="0"/>
              </a:rPr>
              <a:t>Large impact on ICER</a:t>
            </a:r>
          </a:p>
        </p:txBody>
      </p:sp>
      <p:sp>
        <p:nvSpPr>
          <p:cNvPr id="4" name="Rectangle 3" descr="Question to committee">
            <a:extLst>
              <a:ext uri="{FF2B5EF4-FFF2-40B4-BE49-F238E27FC236}">
                <a16:creationId xmlns:a16="http://schemas.microsoft.com/office/drawing/2014/main" id="{40F3F11B-09A2-EDFB-7B7A-67E426019F09}"/>
              </a:ext>
            </a:extLst>
          </p:cNvPr>
          <p:cNvSpPr/>
          <p:nvPr/>
        </p:nvSpPr>
        <p:spPr>
          <a:xfrm>
            <a:off x="712269" y="6161978"/>
            <a:ext cx="11367103" cy="6701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sz="2200">
                <a:solidFill>
                  <a:schemeClr val="tx1"/>
                </a:solidFill>
                <a:latin typeface="Arial" panose="020B0604020202020204" pitchFamily="34" charset="0"/>
              </a:rPr>
              <a:t>Are the results of the constant or piecewise NMA most appropriate for modelling relative treatment effect?  </a:t>
            </a:r>
            <a:endParaRPr lang="en-GB" sz="2200" strike="sngStrike">
              <a:solidFill>
                <a:schemeClr val="tx1"/>
              </a:solidFill>
              <a:latin typeface="Arial" panose="020B0604020202020204" pitchFamily="34" charset="0"/>
            </a:endParaRPr>
          </a:p>
        </p:txBody>
      </p:sp>
      <p:grpSp>
        <p:nvGrpSpPr>
          <p:cNvPr id="6" name="Group 5">
            <a:extLst>
              <a:ext uri="{FF2B5EF4-FFF2-40B4-BE49-F238E27FC236}">
                <a16:creationId xmlns:a16="http://schemas.microsoft.com/office/drawing/2014/main" id="{315F1AAF-6BAD-904B-9521-9C14AF665C2F}"/>
              </a:ext>
              <a:ext uri="{C183D7F6-B498-43B3-948B-1728B52AA6E4}">
                <adec:decorative xmlns:adec="http://schemas.microsoft.com/office/drawing/2017/decorative" val="1"/>
              </a:ext>
            </a:extLst>
          </p:cNvPr>
          <p:cNvGrpSpPr/>
          <p:nvPr/>
        </p:nvGrpSpPr>
        <p:grpSpPr>
          <a:xfrm>
            <a:off x="83976" y="6131907"/>
            <a:ext cx="815120" cy="692342"/>
            <a:chOff x="-1440493" y="4133589"/>
            <a:chExt cx="576000" cy="576000"/>
          </a:xfrm>
        </p:grpSpPr>
        <p:sp>
          <p:nvSpPr>
            <p:cNvPr id="10" name="Oval 9">
              <a:extLst>
                <a:ext uri="{FF2B5EF4-FFF2-40B4-BE49-F238E27FC236}">
                  <a16:creationId xmlns:a16="http://schemas.microsoft.com/office/drawing/2014/main" id="{2248C03C-4330-8A76-E2C5-4E627E70F4BA}"/>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7" name="Graphic 16">
              <a:extLst>
                <a:ext uri="{FF2B5EF4-FFF2-40B4-BE49-F238E27FC236}">
                  <a16:creationId xmlns:a16="http://schemas.microsoft.com/office/drawing/2014/main" id="{62D6B24B-2318-8754-78A4-C4E6598E057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280485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Technology] for treating [condition] (IDxxxx)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a:latin typeface="Arial" panose="020B0604020202020204" pitchFamily="34" charset="0"/>
                <a:cs typeface="Arial" panose="020B0604020202020204" pitchFamily="34" charset="0"/>
              </a:rPr>
              <a:t>Capivasertib with fulvestrant for treating hormone receptor-positive HER2-negative advanced breast cancer after endocrine treatment</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ü"/>
            </a:pPr>
            <a:r>
              <a:rPr lang="en-GB" sz="2800"/>
              <a:t> </a:t>
            </a:r>
            <a:r>
              <a:rPr lang="en-GB" sz="2800" b="1"/>
              <a:t>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34369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fontScale="90000"/>
          </a:bodyPr>
          <a:lstStyle/>
          <a:p>
            <a:r>
              <a:rPr lang="en-GB">
                <a:hlinkClick r:id="rId3" action="ppaction://hlinksldjump"/>
              </a:rPr>
              <a:t>Key issue</a:t>
            </a:r>
            <a:r>
              <a:rPr lang="en-GB"/>
              <a:t>: modelling of treatment effect waning</a:t>
            </a:r>
            <a:br>
              <a:rPr lang="en-GB"/>
            </a:br>
            <a:endParaRPr lang="en-GB"/>
          </a:p>
        </p:txBody>
      </p:sp>
      <p:sp>
        <p:nvSpPr>
          <p:cNvPr id="25" name="Rectangle 24">
            <a:extLst>
              <a:ext uri="{FF2B5EF4-FFF2-40B4-BE49-F238E27FC236}">
                <a16:creationId xmlns:a16="http://schemas.microsoft.com/office/drawing/2014/main" id="{EAF1C037-1182-77ED-44FC-394F8E6E579C}"/>
              </a:ext>
            </a:extLst>
          </p:cNvPr>
          <p:cNvSpPr/>
          <p:nvPr/>
        </p:nvSpPr>
        <p:spPr>
          <a:xfrm>
            <a:off x="422723" y="2233278"/>
            <a:ext cx="11338785" cy="265371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Believes time-varying network meta-analysis in scenario accounts for treatment waning – results show that HR increases at second time point</a:t>
            </a:r>
          </a:p>
          <a:p>
            <a:pPr marL="285750" indent="-285750">
              <a:buFont typeface="Arial" panose="020B0604020202020204" pitchFamily="34" charset="0"/>
              <a:buChar char="•"/>
            </a:pPr>
            <a:r>
              <a:rPr lang="en-GB">
                <a:solidFill>
                  <a:schemeClr val="tx1"/>
                </a:solidFill>
                <a:latin typeface="Arial" panose="020B0604020202020204" pitchFamily="34" charset="0"/>
              </a:rPr>
              <a:t>Provided smoothed hazard plots to assess appropriateness of a constant HR and potential for waning</a:t>
            </a:r>
          </a:p>
          <a:p>
            <a:pPr marL="285750" indent="-285750">
              <a:buFont typeface="Arial" panose="020B0604020202020204" pitchFamily="34" charset="0"/>
              <a:buChar char="•"/>
            </a:pPr>
            <a:r>
              <a:rPr lang="en-GB">
                <a:solidFill>
                  <a:schemeClr val="tx1"/>
                </a:solidFill>
                <a:latin typeface="Arial" panose="020B0604020202020204" pitchFamily="34" charset="0"/>
              </a:rPr>
              <a:t>Treatment waning applied at 24 months is incredibly punitive, not evidence based and not aligned with previous appraisal (TA816), which applied treatment waning at 5 years</a:t>
            </a:r>
          </a:p>
          <a:p>
            <a:pPr marL="285750" indent="-285750">
              <a:buFont typeface="Arial" panose="020B0604020202020204" pitchFamily="34" charset="0"/>
              <a:buChar char="•"/>
            </a:pPr>
            <a:r>
              <a:rPr lang="en-GB">
                <a:solidFill>
                  <a:schemeClr val="tx1"/>
                </a:solidFill>
                <a:latin typeface="Arial" panose="020B0604020202020204" pitchFamily="34" charset="0"/>
              </a:rPr>
              <a:t>While may be some evidence of increasing HR with time, no evidence to support reducing HR to 1, or justification for applying this at such an early timepoint</a:t>
            </a:r>
          </a:p>
          <a:p>
            <a:pPr marL="285750" indent="-285750">
              <a:buFont typeface="Arial" panose="020B0604020202020204" pitchFamily="34" charset="0"/>
              <a:buChar char="•"/>
            </a:pPr>
            <a:r>
              <a:rPr lang="en-GB">
                <a:solidFill>
                  <a:schemeClr val="tx1"/>
                </a:solidFill>
                <a:latin typeface="Arial" panose="020B0604020202020204" pitchFamily="34" charset="0"/>
              </a:rPr>
              <a:t>PH assumption not clearly violated for OS, and not clear that hazards would reduce to 1 over time</a:t>
            </a:r>
          </a:p>
          <a:p>
            <a:pPr marL="285750" indent="-285750">
              <a:buFont typeface="Arial" panose="020B0604020202020204" pitchFamily="34" charset="0"/>
              <a:buChar char="•"/>
            </a:pPr>
            <a:endParaRPr lang="en-GB">
              <a:solidFill>
                <a:srgbClr val="FF0000"/>
              </a:solidFill>
              <a:latin typeface="Arial" panose="020B0604020202020204" pitchFamily="34" charset="0"/>
            </a:endParaRPr>
          </a:p>
          <a:p>
            <a:pPr marL="285750" indent="-285750">
              <a:buFont typeface="Arial" panose="020B0604020202020204" pitchFamily="34" charset="0"/>
              <a:buChar char="•"/>
            </a:pPr>
            <a:endParaRPr lang="en-GB">
              <a:solidFill>
                <a:srgbClr val="FF0000"/>
              </a:solidFill>
              <a:latin typeface="Arial" panose="020B0604020202020204" pitchFamily="34" charset="0"/>
            </a:endParaRPr>
          </a:p>
        </p:txBody>
      </p:sp>
      <p:sp>
        <p:nvSpPr>
          <p:cNvPr id="32" name="Rectangle 31">
            <a:extLst>
              <a:ext uri="{FF2B5EF4-FFF2-40B4-BE49-F238E27FC236}">
                <a16:creationId xmlns:a16="http://schemas.microsoft.com/office/drawing/2014/main" id="{4423FAC9-BAA5-411F-E9CE-445B234CF3C2}"/>
              </a:ext>
            </a:extLst>
          </p:cNvPr>
          <p:cNvSpPr/>
          <p:nvPr/>
        </p:nvSpPr>
        <p:spPr>
          <a:xfrm>
            <a:off x="410646" y="864742"/>
            <a:ext cx="11350861" cy="126905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Treatment waning not applied in company model</a:t>
            </a:r>
          </a:p>
          <a:p>
            <a:pPr marL="285750" indent="-285750">
              <a:buFont typeface="Arial" panose="020B0604020202020204" pitchFamily="34" charset="0"/>
              <a:buChar char="•"/>
            </a:pPr>
            <a:r>
              <a:rPr lang="en-GB">
                <a:solidFill>
                  <a:schemeClr val="tx1"/>
                </a:solidFill>
                <a:latin typeface="Arial" panose="020B0604020202020204" pitchFamily="34" charset="0"/>
              </a:rPr>
              <a:t>EAG believes waning assumptions should be explored – sets HR for all treatments vs fulvestrant to 1 after 24 months in base case (PFS and OS) and after 36 months in scenario</a:t>
            </a:r>
          </a:p>
        </p:txBody>
      </p:sp>
      <p:sp>
        <p:nvSpPr>
          <p:cNvPr id="7" name="TextBox 6">
            <a:extLst>
              <a:ext uri="{FF2B5EF4-FFF2-40B4-BE49-F238E27FC236}">
                <a16:creationId xmlns:a16="http://schemas.microsoft.com/office/drawing/2014/main" id="{9CD4BF29-90C7-B6FE-623B-1819BF7791D7}"/>
              </a:ext>
            </a:extLst>
          </p:cNvPr>
          <p:cNvSpPr txBox="1"/>
          <p:nvPr/>
        </p:nvSpPr>
        <p:spPr>
          <a:xfrm>
            <a:off x="10875981" y="0"/>
            <a:ext cx="1316019" cy="523220"/>
          </a:xfrm>
          <a:prstGeom prst="rect">
            <a:avLst/>
          </a:prstGeom>
          <a:solidFill>
            <a:srgbClr val="FF0000"/>
          </a:solidFill>
        </p:spPr>
        <p:txBody>
          <a:bodyPr wrap="square" rtlCol="0">
            <a:spAutoFit/>
          </a:bodyPr>
          <a:lstStyle/>
          <a:p>
            <a:pPr algn="r"/>
            <a:r>
              <a:rPr lang="en-GB" sz="1400" b="1">
                <a:solidFill>
                  <a:schemeClr val="bg1"/>
                </a:solidFill>
                <a:latin typeface="Arial" panose="020B0604020202020204" pitchFamily="34" charset="0"/>
                <a:cs typeface="Arial" panose="020B0604020202020204" pitchFamily="34" charset="0"/>
              </a:rPr>
              <a:t>Large impact on ICER</a:t>
            </a:r>
          </a:p>
        </p:txBody>
      </p:sp>
      <p:sp>
        <p:nvSpPr>
          <p:cNvPr id="4" name="Rectangle 3">
            <a:extLst>
              <a:ext uri="{FF2B5EF4-FFF2-40B4-BE49-F238E27FC236}">
                <a16:creationId xmlns:a16="http://schemas.microsoft.com/office/drawing/2014/main" id="{A5841F2B-2FEF-F522-2F44-B5464BEDA1B1}"/>
              </a:ext>
            </a:extLst>
          </p:cNvPr>
          <p:cNvSpPr/>
          <p:nvPr/>
        </p:nvSpPr>
        <p:spPr>
          <a:xfrm>
            <a:off x="422722" y="4986476"/>
            <a:ext cx="11338785" cy="126905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a:t>
            </a:r>
          </a:p>
          <a:p>
            <a:pPr marL="285750" indent="-285750">
              <a:buFont typeface="Arial" panose="020B0604020202020204" pitchFamily="34" charset="0"/>
              <a:buChar char="•"/>
            </a:pPr>
            <a:r>
              <a:rPr lang="en-GB">
                <a:solidFill>
                  <a:schemeClr val="tx1"/>
                </a:solidFill>
                <a:latin typeface="Arial" panose="020B0604020202020204" pitchFamily="34" charset="0"/>
              </a:rPr>
              <a:t>Disagrees that time-varying scenario is appropriate for estimating treatment effect waning because HR for longer-term period derived with cut-off point of 3 months for PFS and 6 months for OS</a:t>
            </a:r>
          </a:p>
          <a:p>
            <a:pPr marL="285750" indent="-285750">
              <a:buFont typeface="Arial" panose="020B0604020202020204" pitchFamily="34" charset="0"/>
              <a:buChar char="•"/>
            </a:pPr>
            <a:r>
              <a:rPr lang="en-GB">
                <a:solidFill>
                  <a:schemeClr val="tx1"/>
                </a:solidFill>
                <a:latin typeface="Arial" panose="020B0604020202020204" pitchFamily="34" charset="0"/>
              </a:rPr>
              <a:t>Some indication of treatment effect waning for everolimus plus exemestane and for alpelisib plus fulvestrant</a:t>
            </a:r>
          </a:p>
        </p:txBody>
      </p:sp>
      <p:sp>
        <p:nvSpPr>
          <p:cNvPr id="6" name="Rectangle 5" descr="Question to committee">
            <a:extLst>
              <a:ext uri="{FF2B5EF4-FFF2-40B4-BE49-F238E27FC236}">
                <a16:creationId xmlns:a16="http://schemas.microsoft.com/office/drawing/2014/main" id="{812C55B7-6AF2-0272-F28C-1759DDC5777A}"/>
              </a:ext>
            </a:extLst>
          </p:cNvPr>
          <p:cNvSpPr/>
          <p:nvPr/>
        </p:nvSpPr>
        <p:spPr>
          <a:xfrm>
            <a:off x="1411189" y="6306198"/>
            <a:ext cx="10276123"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a:solidFill>
                  <a:schemeClr val="tx1"/>
                </a:solidFill>
                <a:latin typeface="Arial" panose="020B0604020202020204" pitchFamily="34" charset="0"/>
              </a:rPr>
              <a:t>Is treatment effect waning already captured in the company’s piece-wise analysis? Or is the EAG’s approach, setting the HR for all treatments vs fulvestrant to 1 after 24 months appropriate?</a:t>
            </a:r>
          </a:p>
        </p:txBody>
      </p:sp>
      <p:grpSp>
        <p:nvGrpSpPr>
          <p:cNvPr id="10" name="Group 9">
            <a:extLst>
              <a:ext uri="{FF2B5EF4-FFF2-40B4-BE49-F238E27FC236}">
                <a16:creationId xmlns:a16="http://schemas.microsoft.com/office/drawing/2014/main" id="{88D4856D-3D7F-1BC4-8D35-BEEC75DD5685}"/>
              </a:ext>
              <a:ext uri="{C183D7F6-B498-43B3-948B-1728B52AA6E4}">
                <adec:decorative xmlns:adec="http://schemas.microsoft.com/office/drawing/2017/decorative" val="1"/>
              </a:ext>
            </a:extLst>
          </p:cNvPr>
          <p:cNvGrpSpPr/>
          <p:nvPr/>
        </p:nvGrpSpPr>
        <p:grpSpPr>
          <a:xfrm>
            <a:off x="993058" y="6261863"/>
            <a:ext cx="576000" cy="576000"/>
            <a:chOff x="-1440493" y="4133589"/>
            <a:chExt cx="576000" cy="576000"/>
          </a:xfrm>
        </p:grpSpPr>
        <p:sp>
          <p:nvSpPr>
            <p:cNvPr id="17" name="Oval 16">
              <a:extLst>
                <a:ext uri="{FF2B5EF4-FFF2-40B4-BE49-F238E27FC236}">
                  <a16:creationId xmlns:a16="http://schemas.microsoft.com/office/drawing/2014/main" id="{C7F5EBDB-1134-0620-5FFA-C2313E6417D1}"/>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8" name="Graphic 17">
              <a:extLst>
                <a:ext uri="{FF2B5EF4-FFF2-40B4-BE49-F238E27FC236}">
                  <a16:creationId xmlns:a16="http://schemas.microsoft.com/office/drawing/2014/main" id="{C89A0163-FC2B-7E67-C0EF-9D3046F21F8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spTree>
    <p:extLst>
      <p:ext uri="{BB962C8B-B14F-4D97-AF65-F5344CB8AC3E}">
        <p14:creationId xmlns:p14="http://schemas.microsoft.com/office/powerpoint/2010/main" val="3897485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9BF8E88-A688-F6B0-2DAC-0AC93C94EA26}"/>
              </a:ext>
            </a:extLst>
          </p:cNvPr>
          <p:cNvSpPr/>
          <p:nvPr/>
        </p:nvSpPr>
        <p:spPr>
          <a:xfrm>
            <a:off x="324799" y="880771"/>
            <a:ext cx="8805368" cy="53692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a:extLst>
              <a:ext uri="{FF2B5EF4-FFF2-40B4-BE49-F238E27FC236}">
                <a16:creationId xmlns:a16="http://schemas.microsoft.com/office/drawing/2014/main" id="{03A4DB36-EB0A-3F51-590A-55E2A914C663}"/>
              </a:ext>
            </a:extLst>
          </p:cNvPr>
          <p:cNvSpPr>
            <a:spLocks noGrp="1"/>
          </p:cNvSpPr>
          <p:nvPr>
            <p:ph type="body" sz="quarter" idx="13"/>
          </p:nvPr>
        </p:nvSpPr>
        <p:spPr>
          <a:xfrm>
            <a:off x="0" y="6250054"/>
            <a:ext cx="6160546" cy="576000"/>
          </a:xfrm>
          <a:solidFill>
            <a:schemeClr val="bg1"/>
          </a:solidFill>
        </p:spPr>
        <p:txBody>
          <a:bodyPr>
            <a:normAutofit/>
          </a:bodyPr>
          <a:lstStyle/>
          <a:p>
            <a:r>
              <a:rPr lang="en-GB"/>
              <a:t>EAG, external assessment group; ICER, incremental cost-effectiveness ratio; PFS, progression-free survival</a:t>
            </a:r>
          </a:p>
        </p:txBody>
      </p:sp>
      <p:sp>
        <p:nvSpPr>
          <p:cNvPr id="9" name="Title 8">
            <a:extLst>
              <a:ext uri="{FF2B5EF4-FFF2-40B4-BE49-F238E27FC236}">
                <a16:creationId xmlns:a16="http://schemas.microsoft.com/office/drawing/2014/main" id="{A4B21B1C-FD48-AA4A-7103-2EB7B1382D67}"/>
              </a:ext>
            </a:extLst>
          </p:cNvPr>
          <p:cNvSpPr>
            <a:spLocks noGrp="1"/>
          </p:cNvSpPr>
          <p:nvPr>
            <p:ph type="title"/>
          </p:nvPr>
        </p:nvSpPr>
        <p:spPr/>
        <p:txBody>
          <a:bodyPr>
            <a:normAutofit/>
          </a:bodyPr>
          <a:lstStyle/>
          <a:p>
            <a:r>
              <a:rPr lang="en-GB" sz="3000">
                <a:hlinkClick r:id="rId3" action="ppaction://hlinksldjump"/>
              </a:rPr>
              <a:t>Key issue</a:t>
            </a:r>
            <a:r>
              <a:rPr lang="en-GB" sz="3000"/>
              <a:t>: modelling of long-term PFS</a:t>
            </a:r>
          </a:p>
        </p:txBody>
      </p:sp>
      <p:sp>
        <p:nvSpPr>
          <p:cNvPr id="4" name="Rectangle 3" descr="Question to committee">
            <a:extLst>
              <a:ext uri="{FF2B5EF4-FFF2-40B4-BE49-F238E27FC236}">
                <a16:creationId xmlns:a16="http://schemas.microsoft.com/office/drawing/2014/main" id="{B60D194B-CFB6-11DC-9020-B4842417E058}"/>
              </a:ext>
            </a:extLst>
          </p:cNvPr>
          <p:cNvSpPr/>
          <p:nvPr/>
        </p:nvSpPr>
        <p:spPr>
          <a:xfrm>
            <a:off x="9574306" y="5404328"/>
            <a:ext cx="2556136" cy="14322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a:solidFill>
                  <a:schemeClr val="tx1"/>
                </a:solidFill>
                <a:latin typeface="Arial" panose="020B0604020202020204" pitchFamily="34" charset="0"/>
              </a:rPr>
              <a:t>Is the log-normal (company) or log-logistic (EAG) model more appropriate?</a:t>
            </a:r>
          </a:p>
        </p:txBody>
      </p:sp>
      <p:grpSp>
        <p:nvGrpSpPr>
          <p:cNvPr id="5" name="Group 4">
            <a:extLst>
              <a:ext uri="{FF2B5EF4-FFF2-40B4-BE49-F238E27FC236}">
                <a16:creationId xmlns:a16="http://schemas.microsoft.com/office/drawing/2014/main" id="{7B0B0ECC-2055-05E6-906A-BEB74C313BAA}"/>
              </a:ext>
              <a:ext uri="{C183D7F6-B498-43B3-948B-1728B52AA6E4}">
                <adec:decorative xmlns:adec="http://schemas.microsoft.com/office/drawing/2017/decorative" val="1"/>
              </a:ext>
            </a:extLst>
          </p:cNvPr>
          <p:cNvGrpSpPr/>
          <p:nvPr/>
        </p:nvGrpSpPr>
        <p:grpSpPr>
          <a:xfrm>
            <a:off x="9191725" y="5404328"/>
            <a:ext cx="576000" cy="576000"/>
            <a:chOff x="-1440493" y="4133589"/>
            <a:chExt cx="576000" cy="576000"/>
          </a:xfrm>
        </p:grpSpPr>
        <p:sp>
          <p:nvSpPr>
            <p:cNvPr id="6" name="Oval 5">
              <a:extLst>
                <a:ext uri="{FF2B5EF4-FFF2-40B4-BE49-F238E27FC236}">
                  <a16:creationId xmlns:a16="http://schemas.microsoft.com/office/drawing/2014/main" id="{761FCBDA-4F5E-5DE4-7060-324E132BD69D}"/>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7" name="Graphic 6">
              <a:extLst>
                <a:ext uri="{FF2B5EF4-FFF2-40B4-BE49-F238E27FC236}">
                  <a16:creationId xmlns:a16="http://schemas.microsoft.com/office/drawing/2014/main" id="{D6FB3830-BB03-2F7B-4F33-28A171958E0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4225" y="4189857"/>
              <a:ext cx="463463" cy="463463"/>
            </a:xfrm>
            <a:prstGeom prst="rect">
              <a:avLst/>
            </a:prstGeom>
          </p:spPr>
        </p:pic>
      </p:grpSp>
      <p:sp>
        <p:nvSpPr>
          <p:cNvPr id="10" name="Rectangle 9">
            <a:extLst>
              <a:ext uri="{FF2B5EF4-FFF2-40B4-BE49-F238E27FC236}">
                <a16:creationId xmlns:a16="http://schemas.microsoft.com/office/drawing/2014/main" id="{5C27684F-A1D5-09D9-C727-D5801DAD1507}"/>
              </a:ext>
            </a:extLst>
          </p:cNvPr>
          <p:cNvSpPr/>
          <p:nvPr/>
        </p:nvSpPr>
        <p:spPr>
          <a:xfrm>
            <a:off x="7992931" y="255773"/>
            <a:ext cx="4137511" cy="3248534"/>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Base case: log-normal based on goodness of fit, visual inspection, clinical opinion</a:t>
            </a:r>
          </a:p>
          <a:p>
            <a:pPr marL="285750" indent="-285750">
              <a:buFont typeface="Arial" panose="020B0604020202020204" pitchFamily="34" charset="0"/>
              <a:buChar char="•"/>
            </a:pPr>
            <a:r>
              <a:rPr lang="en-GB">
                <a:solidFill>
                  <a:schemeClr val="tx1"/>
                </a:solidFill>
                <a:latin typeface="Arial" panose="020B0604020202020204" pitchFamily="34" charset="0"/>
              </a:rPr>
              <a:t>Log-logistic in scenario; noted generalised gamma also suitable </a:t>
            </a:r>
          </a:p>
          <a:p>
            <a:pPr marL="285750" indent="-285750">
              <a:buFont typeface="Arial" panose="020B0604020202020204" pitchFamily="34" charset="0"/>
              <a:buChar char="•"/>
            </a:pPr>
            <a:r>
              <a:rPr lang="en-GB">
                <a:solidFill>
                  <a:schemeClr val="tx1"/>
                </a:solidFill>
                <a:latin typeface="Arial" panose="020B0604020202020204" pitchFamily="34" charset="0"/>
              </a:rPr>
              <a:t>3/5 clinical experts considered the log-logistic or generalised gamma as the most appropriate (small proportion progression-free at 60 months); 1 preferred log-normal</a:t>
            </a:r>
          </a:p>
        </p:txBody>
      </p:sp>
      <p:sp>
        <p:nvSpPr>
          <p:cNvPr id="13" name="Rectangle 12">
            <a:extLst>
              <a:ext uri="{FF2B5EF4-FFF2-40B4-BE49-F238E27FC236}">
                <a16:creationId xmlns:a16="http://schemas.microsoft.com/office/drawing/2014/main" id="{E183B214-CAE5-D43A-5B17-D18D9BF182B5}"/>
              </a:ext>
            </a:extLst>
          </p:cNvPr>
          <p:cNvSpPr/>
          <p:nvPr/>
        </p:nvSpPr>
        <p:spPr>
          <a:xfrm>
            <a:off x="6562165" y="3608464"/>
            <a:ext cx="5568277" cy="152293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a:solidFill>
                  <a:schemeClr val="tx1"/>
                </a:solidFill>
                <a:latin typeface="Arial" panose="020B0604020202020204" pitchFamily="34" charset="0"/>
              </a:rPr>
              <a:t>Base case: log-logistic – best fit on AIC/BIC and preferred by more company clinical experts</a:t>
            </a:r>
          </a:p>
          <a:p>
            <a:pPr marL="285750" indent="-285750">
              <a:buFont typeface="Arial" panose="020B0604020202020204" pitchFamily="34" charset="0"/>
              <a:buChar char="•"/>
            </a:pPr>
            <a:r>
              <a:rPr lang="en-GB">
                <a:solidFill>
                  <a:schemeClr val="tx1"/>
                </a:solidFill>
                <a:latin typeface="Arial" panose="020B0604020202020204" pitchFamily="34" charset="0"/>
              </a:rPr>
              <a:t>Notes ~90% of modelled health gain in extrapolated time period</a:t>
            </a:r>
          </a:p>
          <a:p>
            <a:pPr marL="285750" indent="-285750">
              <a:buFont typeface="Arial" panose="020B0604020202020204" pitchFamily="34" charset="0"/>
              <a:buChar char="•"/>
            </a:pPr>
            <a:endParaRPr lang="en-GB">
              <a:solidFill>
                <a:schemeClr val="tx1"/>
              </a:solidFill>
              <a:latin typeface="Arial" panose="020B0604020202020204" pitchFamily="34" charset="0"/>
            </a:endParaRPr>
          </a:p>
        </p:txBody>
      </p:sp>
      <p:sp>
        <p:nvSpPr>
          <p:cNvPr id="2" name="Text Placeholder 10">
            <a:extLst>
              <a:ext uri="{FF2B5EF4-FFF2-40B4-BE49-F238E27FC236}">
                <a16:creationId xmlns:a16="http://schemas.microsoft.com/office/drawing/2014/main" id="{8EE85DD4-811E-55CB-E161-C73039EB33F3}"/>
              </a:ext>
            </a:extLst>
          </p:cNvPr>
          <p:cNvSpPr txBox="1">
            <a:spLocks/>
          </p:cNvSpPr>
          <p:nvPr/>
        </p:nvSpPr>
        <p:spPr>
          <a:xfrm>
            <a:off x="5766099" y="6502024"/>
            <a:ext cx="3713626" cy="333883"/>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hlinkClick r:id="" action="ppaction://noaction"/>
              </a:rPr>
              <a:t>Modelling of long-term overall survival</a:t>
            </a:r>
            <a:endParaRPr lang="en-GB" sz="1600"/>
          </a:p>
        </p:txBody>
      </p:sp>
      <p:sp>
        <p:nvSpPr>
          <p:cNvPr id="8" name="TextBox 7">
            <a:extLst>
              <a:ext uri="{FF2B5EF4-FFF2-40B4-BE49-F238E27FC236}">
                <a16:creationId xmlns:a16="http://schemas.microsoft.com/office/drawing/2014/main" id="{881226C5-2F45-6143-3509-5B56B096E44C}"/>
              </a:ext>
            </a:extLst>
          </p:cNvPr>
          <p:cNvSpPr txBox="1"/>
          <p:nvPr/>
        </p:nvSpPr>
        <p:spPr>
          <a:xfrm>
            <a:off x="10875981" y="0"/>
            <a:ext cx="1316019" cy="523220"/>
          </a:xfrm>
          <a:prstGeom prst="rect">
            <a:avLst/>
          </a:prstGeom>
          <a:solidFill>
            <a:schemeClr val="accent1"/>
          </a:solidFill>
        </p:spPr>
        <p:txBody>
          <a:bodyPr wrap="square" rtlCol="0">
            <a:spAutoFit/>
          </a:bodyPr>
          <a:lstStyle/>
          <a:p>
            <a:pPr algn="r"/>
            <a:r>
              <a:rPr lang="en-GB" sz="1400" b="1">
                <a:solidFill>
                  <a:schemeClr val="bg1"/>
                </a:solidFill>
                <a:latin typeface="Arial" panose="020B0604020202020204" pitchFamily="34" charset="0"/>
                <a:cs typeface="Arial" panose="020B0604020202020204" pitchFamily="34" charset="0"/>
              </a:rPr>
              <a:t>Small impact on ICER</a:t>
            </a:r>
          </a:p>
        </p:txBody>
      </p:sp>
      <p:sp>
        <p:nvSpPr>
          <p:cNvPr id="14" name="Text Placeholder 10">
            <a:extLst>
              <a:ext uri="{FF2B5EF4-FFF2-40B4-BE49-F238E27FC236}">
                <a16:creationId xmlns:a16="http://schemas.microsoft.com/office/drawing/2014/main" id="{2E75BCBD-08F0-0F04-CDCD-C8C40267A96F}"/>
              </a:ext>
            </a:extLst>
          </p:cNvPr>
          <p:cNvSpPr txBox="1">
            <a:spLocks/>
          </p:cNvSpPr>
          <p:nvPr/>
        </p:nvSpPr>
        <p:spPr>
          <a:xfrm>
            <a:off x="3377183" y="6495859"/>
            <a:ext cx="2388915" cy="333883"/>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hlinkClick r:id="" action="ppaction://noaction"/>
              </a:rPr>
              <a:t>Smoothed hazard rates</a:t>
            </a:r>
            <a:endParaRPr lang="en-GB" sz="1600"/>
          </a:p>
        </p:txBody>
      </p:sp>
    </p:spTree>
    <p:extLst>
      <p:ext uri="{BB962C8B-B14F-4D97-AF65-F5344CB8AC3E}">
        <p14:creationId xmlns:p14="http://schemas.microsoft.com/office/powerpoint/2010/main" val="1008302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a:xfrm>
            <a:off x="341523" y="149226"/>
            <a:ext cx="10417917" cy="647187"/>
          </a:xfrm>
        </p:spPr>
        <p:txBody>
          <a:bodyPr>
            <a:normAutofit/>
          </a:bodyPr>
          <a:lstStyle/>
          <a:p>
            <a:r>
              <a:rPr lang="en-GB">
                <a:hlinkClick r:id="rId3" action="ppaction://hlinksldjump"/>
              </a:rPr>
              <a:t>Key issue</a:t>
            </a:r>
            <a:r>
              <a:rPr lang="en-GB"/>
              <a:t>: health-related quality of life (1/2)</a:t>
            </a:r>
          </a:p>
        </p:txBody>
      </p:sp>
      <p:sp>
        <p:nvSpPr>
          <p:cNvPr id="5" name="Text Placeholder 4">
            <a:extLst>
              <a:ext uri="{FF2B5EF4-FFF2-40B4-BE49-F238E27FC236}">
                <a16:creationId xmlns:a16="http://schemas.microsoft.com/office/drawing/2014/main" id="{839E9A4C-C60F-092C-B516-CAAFB2E7042A}"/>
              </a:ext>
            </a:extLst>
          </p:cNvPr>
          <p:cNvSpPr>
            <a:spLocks noGrp="1"/>
          </p:cNvSpPr>
          <p:nvPr>
            <p:ph type="body" sz="quarter" idx="13"/>
          </p:nvPr>
        </p:nvSpPr>
        <p:spPr>
          <a:xfrm>
            <a:off x="1874784" y="6488728"/>
            <a:ext cx="10591366" cy="360859"/>
          </a:xfrm>
        </p:spPr>
        <p:txBody>
          <a:bodyPr>
            <a:normAutofit/>
          </a:bodyPr>
          <a:lstStyle/>
          <a:p>
            <a:r>
              <a:rPr lang="en-GB"/>
              <a:t>ICER, incremental cost-effectiveness ratio; MMRM, mixed model for repeated measures </a:t>
            </a:r>
          </a:p>
        </p:txBody>
      </p:sp>
      <p:sp>
        <p:nvSpPr>
          <p:cNvPr id="15" name="Rectangle 14">
            <a:extLst>
              <a:ext uri="{FF2B5EF4-FFF2-40B4-BE49-F238E27FC236}">
                <a16:creationId xmlns:a16="http://schemas.microsoft.com/office/drawing/2014/main" id="{A095D89B-195A-4D94-A8DE-CD5502F42403}"/>
              </a:ext>
            </a:extLst>
          </p:cNvPr>
          <p:cNvSpPr/>
          <p:nvPr/>
        </p:nvSpPr>
        <p:spPr>
          <a:xfrm>
            <a:off x="324465" y="4603176"/>
            <a:ext cx="11514141" cy="179762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No noteworthy relationships identified across baseline characteristics (see </a:t>
            </a:r>
            <a:r>
              <a:rPr lang="en-GB" sz="1800">
                <a:latin typeface="Arial" panose="020B0604020202020204" pitchFamily="34" charset="0"/>
                <a:cs typeface="Arial" panose="020B0604020202020204" pitchFamily="34" charset="0"/>
                <a:hlinkClick r:id="" action="ppaction://noaction"/>
              </a:rPr>
              <a:t>Baseline EQ-5D missingness by characteristic</a:t>
            </a:r>
            <a:r>
              <a:rPr lang="en-GB" sz="1800">
                <a:solidFill>
                  <a:schemeClr val="tx1"/>
                </a:solidFill>
                <a:latin typeface="Arial" panose="020B0604020202020204" pitchFamily="34" charset="0"/>
                <a:cs typeface="Arial" panose="020B0604020202020204" pitchFamily="34" charset="0"/>
              </a:rPr>
              <a:t>) </a:t>
            </a:r>
            <a:r>
              <a:rPr lang="en-GB">
                <a:solidFill>
                  <a:schemeClr val="tx1"/>
                </a:solidFill>
                <a:latin typeface="Arial" panose="020B0604020202020204" pitchFamily="34" charset="0"/>
              </a:rPr>
              <a:t>so data can be treated as missing at random – any differences observed by EAG are minor</a:t>
            </a:r>
          </a:p>
          <a:p>
            <a:pPr marL="285750" indent="-285750">
              <a:buFont typeface="Arial" panose="020B0604020202020204" pitchFamily="34" charset="0"/>
              <a:buChar char="•"/>
            </a:pPr>
            <a:r>
              <a:rPr lang="en-GB">
                <a:solidFill>
                  <a:schemeClr val="tx1"/>
                </a:solidFill>
                <a:latin typeface="Arial" panose="020B0604020202020204" pitchFamily="34" charset="0"/>
              </a:rPr>
              <a:t>Common for compliance rates with EQ-5D-5L questionnaires to fall over duration of a trial – does not justify EAG’s claim that data are not missing at random</a:t>
            </a:r>
          </a:p>
          <a:p>
            <a:pPr marL="285750" indent="-285750">
              <a:buFont typeface="Arial" panose="020B0604020202020204" pitchFamily="34" charset="0"/>
              <a:buChar char="•"/>
            </a:pPr>
            <a:r>
              <a:rPr lang="en-GB">
                <a:solidFill>
                  <a:schemeClr val="tx1"/>
                </a:solidFill>
                <a:latin typeface="Arial" panose="020B0604020202020204" pitchFamily="34" charset="0"/>
              </a:rPr>
              <a:t>Unclear which other covariates should be explored, focus should be the validity of the generated utility values </a:t>
            </a:r>
          </a:p>
        </p:txBody>
      </p:sp>
      <p:sp>
        <p:nvSpPr>
          <p:cNvPr id="16" name="Rectangle 15">
            <a:extLst>
              <a:ext uri="{FF2B5EF4-FFF2-40B4-BE49-F238E27FC236}">
                <a16:creationId xmlns:a16="http://schemas.microsoft.com/office/drawing/2014/main" id="{BE4E1D21-37B6-4DED-9C97-E9DA5819D47B}"/>
              </a:ext>
            </a:extLst>
          </p:cNvPr>
          <p:cNvSpPr/>
          <p:nvPr/>
        </p:nvSpPr>
        <p:spPr>
          <a:xfrm>
            <a:off x="332021" y="2169317"/>
            <a:ext cx="11523643" cy="233270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Unlikely that assumption of data missing at random holds</a:t>
            </a:r>
          </a:p>
          <a:p>
            <a:pPr marL="285750" indent="-285750">
              <a:buFont typeface="Arial" panose="020B0604020202020204" pitchFamily="34" charset="0"/>
              <a:buChar char="•"/>
            </a:pPr>
            <a:r>
              <a:rPr lang="en-GB" dirty="0">
                <a:solidFill>
                  <a:schemeClr val="tx1"/>
                </a:solidFill>
                <a:latin typeface="Arial" panose="020B0604020202020204" pitchFamily="34" charset="0"/>
              </a:rPr>
              <a:t>Rates of questionnaire completion reduced over time, and </a:t>
            </a:r>
            <a:r>
              <a:rPr lang="en-GB" u="sng" dirty="0">
                <a:solidFill>
                  <a:schemeClr val="tx1"/>
                </a:solidFill>
                <a:highlight>
                  <a:srgbClr val="000000"/>
                </a:highlight>
                <a:latin typeface="Arial" panose="020B0604020202020204" pitchFamily="34" charset="0"/>
              </a:rPr>
              <a:t>XXXXXXXXXXXXXXXXXXXXX XXXXX </a:t>
            </a:r>
            <a:r>
              <a:rPr lang="en-GB" u="sng" dirty="0" err="1">
                <a:solidFill>
                  <a:schemeClr val="tx1"/>
                </a:solidFill>
                <a:highlight>
                  <a:srgbClr val="000000"/>
                </a:highlight>
                <a:latin typeface="Arial" panose="020B0604020202020204" pitchFamily="34" charset="0"/>
              </a:rPr>
              <a:t>XXXXX</a:t>
            </a:r>
            <a:r>
              <a:rPr lang="en-GB" u="sng" dirty="0">
                <a:solidFill>
                  <a:schemeClr val="tx1"/>
                </a:solidFill>
                <a:highlight>
                  <a:srgbClr val="000000"/>
                </a:highlight>
                <a:latin typeface="Arial" panose="020B0604020202020204" pitchFamily="34" charset="0"/>
              </a:rPr>
              <a:t> </a:t>
            </a:r>
            <a:r>
              <a:rPr lang="en-GB" u="sng" dirty="0" err="1">
                <a:solidFill>
                  <a:schemeClr val="tx1"/>
                </a:solidFill>
                <a:highlight>
                  <a:srgbClr val="000000"/>
                </a:highlight>
                <a:latin typeface="Arial" panose="020B0604020202020204" pitchFamily="34" charset="0"/>
              </a:rPr>
              <a:t>XXXXX</a:t>
            </a:r>
            <a:r>
              <a:rPr lang="en-GB" dirty="0">
                <a:solidFill>
                  <a:schemeClr val="tx1"/>
                </a:solidFill>
                <a:latin typeface="Arial" panose="020B0604020202020204" pitchFamily="34" charset="0"/>
              </a:rPr>
              <a:t>; not clear if questionnaires were completed pre or post-progression so difficult to assess validity</a:t>
            </a:r>
          </a:p>
          <a:p>
            <a:pPr marL="285750" indent="-285750">
              <a:buFont typeface="Arial" panose="020B0604020202020204" pitchFamily="34" charset="0"/>
              <a:buChar char="•"/>
            </a:pPr>
            <a:r>
              <a:rPr lang="en-GB" dirty="0">
                <a:solidFill>
                  <a:schemeClr val="tx1"/>
                </a:solidFill>
                <a:latin typeface="Arial" panose="020B0604020202020204" pitchFamily="34" charset="0"/>
              </a:rPr>
              <a:t>Risk of bias: healthier patients more likely to remain in trial, potentially inflating average utility values</a:t>
            </a:r>
          </a:p>
          <a:p>
            <a:pPr marL="285750" indent="-285750">
              <a:buFont typeface="Arial" panose="020B0604020202020204" pitchFamily="34" charset="0"/>
              <a:buChar char="•"/>
            </a:pPr>
            <a:r>
              <a:rPr lang="en-GB" dirty="0">
                <a:solidFill>
                  <a:schemeClr val="tx1"/>
                </a:solidFill>
                <a:latin typeface="Arial" panose="020B0604020202020204" pitchFamily="34" charset="0"/>
              </a:rPr>
              <a:t>Prefers missing data imputation for missing EQ-5D-5L data</a:t>
            </a:r>
          </a:p>
          <a:p>
            <a:pPr marL="285750" indent="-285750">
              <a:buFont typeface="Arial" panose="020B0604020202020204" pitchFamily="34" charset="0"/>
              <a:buChar char="•"/>
            </a:pPr>
            <a:r>
              <a:rPr lang="en-GB" dirty="0">
                <a:solidFill>
                  <a:schemeClr val="tx1"/>
                </a:solidFill>
                <a:latin typeface="Arial" panose="020B0604020202020204" pitchFamily="34" charset="0"/>
              </a:rPr>
              <a:t>No information presented on the significance of included covariates; standard selection process not followed, no detail given on model intercept, covariate estimates &amp; corresponding significance levels for each covariate</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13" name="Rectangle 12">
            <a:extLst>
              <a:ext uri="{FF2B5EF4-FFF2-40B4-BE49-F238E27FC236}">
                <a16:creationId xmlns:a16="http://schemas.microsoft.com/office/drawing/2014/main" id="{E82CA74A-6F08-4190-9479-10C9823605C7}"/>
              </a:ext>
            </a:extLst>
          </p:cNvPr>
          <p:cNvSpPr/>
          <p:nvPr/>
        </p:nvSpPr>
        <p:spPr>
          <a:xfrm>
            <a:off x="332022" y="1083465"/>
            <a:ext cx="11523643" cy="9846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Health state utility values (EQ-5D-5L) sourced from overall population of CAPItello-291, mapped to EQ-5D-3L</a:t>
            </a:r>
          </a:p>
          <a:p>
            <a:pPr marL="285750" indent="-285750">
              <a:buFont typeface="Arial" panose="020B0604020202020204" pitchFamily="34" charset="0"/>
              <a:buChar char="•"/>
            </a:pPr>
            <a:r>
              <a:rPr lang="en-GB">
                <a:solidFill>
                  <a:schemeClr val="tx1"/>
                </a:solidFill>
                <a:latin typeface="Arial" panose="020B0604020202020204" pitchFamily="34" charset="0"/>
              </a:rPr>
              <a:t>MMRM method used, in which </a:t>
            </a:r>
            <a:r>
              <a:rPr lang="en-GB">
                <a:solidFill>
                  <a:schemeClr val="tx1"/>
                </a:solidFill>
                <a:latin typeface="Arial" panose="020B0604020202020204" pitchFamily="34" charset="0"/>
                <a:hlinkClick r:id="" action="ppaction://noaction"/>
              </a:rPr>
              <a:t>4 models explored</a:t>
            </a:r>
            <a:r>
              <a:rPr lang="en-GB">
                <a:solidFill>
                  <a:schemeClr val="tx1"/>
                </a:solidFill>
                <a:latin typeface="Arial" panose="020B0604020202020204" pitchFamily="34" charset="0"/>
              </a:rPr>
              <a:t>; MMRM assumes missing data is missing at random</a:t>
            </a:r>
            <a:endParaRPr lang="en-GB" strike="sngStrike">
              <a:solidFill>
                <a:schemeClr val="tx1"/>
              </a:solidFill>
              <a:latin typeface="Arial" panose="020B0604020202020204" pitchFamily="34" charset="0"/>
            </a:endParaRPr>
          </a:p>
        </p:txBody>
      </p:sp>
      <p:sp>
        <p:nvSpPr>
          <p:cNvPr id="3" name="TextBox 2">
            <a:extLst>
              <a:ext uri="{FF2B5EF4-FFF2-40B4-BE49-F238E27FC236}">
                <a16:creationId xmlns:a16="http://schemas.microsoft.com/office/drawing/2014/main" id="{1E5E2399-BBAC-38BD-9BEC-6EC39AFEE3EA}"/>
              </a:ext>
            </a:extLst>
          </p:cNvPr>
          <p:cNvSpPr txBox="1"/>
          <p:nvPr/>
        </p:nvSpPr>
        <p:spPr>
          <a:xfrm>
            <a:off x="10657186" y="4438"/>
            <a:ext cx="1534814" cy="523220"/>
          </a:xfrm>
          <a:prstGeom prst="rect">
            <a:avLst/>
          </a:prstGeom>
          <a:noFill/>
          <a:ln w="38100">
            <a:solidFill>
              <a:schemeClr val="accent1"/>
            </a:solidFill>
          </a:ln>
        </p:spPr>
        <p:txBody>
          <a:bodyPr wrap="square" rtlCol="0">
            <a:spAutoFit/>
          </a:bodyPr>
          <a:lstStyle/>
          <a:p>
            <a:r>
              <a:rPr lang="en-GB" sz="1400">
                <a:latin typeface="Arial" panose="020B0604020202020204" pitchFamily="34" charset="0"/>
                <a:cs typeface="Arial" panose="020B0604020202020204" pitchFamily="34" charset="0"/>
              </a:rPr>
              <a:t>Unknown impact on ICER</a:t>
            </a:r>
          </a:p>
        </p:txBody>
      </p:sp>
      <p:sp>
        <p:nvSpPr>
          <p:cNvPr id="4" name="TextBox 3">
            <a:extLst>
              <a:ext uri="{FF2B5EF4-FFF2-40B4-BE49-F238E27FC236}">
                <a16:creationId xmlns:a16="http://schemas.microsoft.com/office/drawing/2014/main" id="{24C4B883-DE6C-2E30-1E2E-D6DF1B2FC06F}"/>
              </a:ext>
            </a:extLst>
          </p:cNvPr>
          <p:cNvSpPr txBox="1"/>
          <p:nvPr/>
        </p:nvSpPr>
        <p:spPr>
          <a:xfrm>
            <a:off x="324465" y="592672"/>
            <a:ext cx="9016180" cy="461665"/>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Statistical approach to analysis</a:t>
            </a:r>
          </a:p>
        </p:txBody>
      </p:sp>
    </p:spTree>
    <p:extLst>
      <p:ext uri="{BB962C8B-B14F-4D97-AF65-F5344CB8AC3E}">
        <p14:creationId xmlns:p14="http://schemas.microsoft.com/office/powerpoint/2010/main" val="605775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63CF-E72C-311F-C0AA-D725C36200A4}"/>
              </a:ext>
            </a:extLst>
          </p:cNvPr>
          <p:cNvSpPr>
            <a:spLocks noGrp="1"/>
          </p:cNvSpPr>
          <p:nvPr>
            <p:ph type="title"/>
          </p:nvPr>
        </p:nvSpPr>
        <p:spPr/>
        <p:txBody>
          <a:bodyPr>
            <a:normAutofit fontScale="90000"/>
          </a:bodyPr>
          <a:lstStyle/>
          <a:p>
            <a:r>
              <a:rPr lang="en-GB">
                <a:hlinkClick r:id="rId3" action="ppaction://hlinksldjump"/>
              </a:rPr>
              <a:t>Key issue</a:t>
            </a:r>
            <a:r>
              <a:rPr lang="en-GB"/>
              <a:t>: health-related quality of life (2/2)</a:t>
            </a:r>
            <a:br>
              <a:rPr lang="en-GB"/>
            </a:br>
            <a:endParaRPr lang="en-GB"/>
          </a:p>
        </p:txBody>
      </p:sp>
      <p:sp>
        <p:nvSpPr>
          <p:cNvPr id="15" name="Rectangle 14">
            <a:extLst>
              <a:ext uri="{FF2B5EF4-FFF2-40B4-BE49-F238E27FC236}">
                <a16:creationId xmlns:a16="http://schemas.microsoft.com/office/drawing/2014/main" id="{A095D89B-195A-4D94-A8DE-CD5502F42403}"/>
              </a:ext>
            </a:extLst>
          </p:cNvPr>
          <p:cNvSpPr/>
          <p:nvPr/>
        </p:nvSpPr>
        <p:spPr>
          <a:xfrm>
            <a:off x="410648" y="4574481"/>
            <a:ext cx="11362940" cy="147166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a:solidFill>
                  <a:schemeClr val="tx1"/>
                </a:solidFill>
                <a:latin typeface="Arial" panose="020B0604020202020204" pitchFamily="34" charset="0"/>
              </a:rPr>
              <a:t>Complied with NICE reference case, using utility values estimated using EQ-5D data from the trial</a:t>
            </a:r>
          </a:p>
          <a:p>
            <a:pPr marL="285750" indent="-285750">
              <a:buFont typeface="Arial" panose="020B0604020202020204" pitchFamily="34" charset="0"/>
              <a:buChar char="•"/>
            </a:pPr>
            <a:r>
              <a:rPr lang="en-GB">
                <a:solidFill>
                  <a:schemeClr val="tx1"/>
                </a:solidFill>
                <a:latin typeface="Arial" panose="020B0604020202020204" pitchFamily="34" charset="0"/>
              </a:rPr>
              <a:t>Possible explanation after progression on capivasertib + fulvestrant, many continue on other treatments so not all will have significant decline in health-related quality of life after capivasertib + fulvestrant stopped</a:t>
            </a:r>
          </a:p>
          <a:p>
            <a:pPr marL="285750" indent="-285750">
              <a:buFont typeface="Arial" panose="020B0604020202020204" pitchFamily="34" charset="0"/>
              <a:buChar char="•"/>
            </a:pPr>
            <a:r>
              <a:rPr lang="en-GB">
                <a:solidFill>
                  <a:schemeClr val="tx1"/>
                </a:solidFill>
                <a:latin typeface="Arial" panose="020B0604020202020204" pitchFamily="34" charset="0"/>
              </a:rPr>
              <a:t>Scenarios with post-progression values of 0.70, 0.65 and 0.60; TA421 vignettes – not NICE reference case</a:t>
            </a:r>
          </a:p>
        </p:txBody>
      </p:sp>
      <p:sp>
        <p:nvSpPr>
          <p:cNvPr id="16" name="Rectangle 15">
            <a:extLst>
              <a:ext uri="{FF2B5EF4-FFF2-40B4-BE49-F238E27FC236}">
                <a16:creationId xmlns:a16="http://schemas.microsoft.com/office/drawing/2014/main" id="{BE4E1D21-37B6-4DED-9C97-E9DA5819D47B}"/>
              </a:ext>
            </a:extLst>
          </p:cNvPr>
          <p:cNvSpPr/>
          <p:nvPr/>
        </p:nvSpPr>
        <p:spPr>
          <a:xfrm>
            <a:off x="418412" y="2678293"/>
            <a:ext cx="11362940" cy="18157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Not clear if post-progression utility data collected for long enough – may bias post-progression utility values; of </a:t>
            </a:r>
            <a:r>
              <a:rPr lang="fr-FR" u="sng" dirty="0">
                <a:solidFill>
                  <a:schemeClr val="tx1"/>
                </a:solidFill>
                <a:highlight>
                  <a:srgbClr val="000000"/>
                </a:highlight>
                <a:latin typeface="Arial" panose="020B0604020202020204" pitchFamily="34" charset="0"/>
              </a:rPr>
              <a:t>XXXX</a:t>
            </a:r>
            <a:r>
              <a:rPr lang="en-GB" dirty="0">
                <a:solidFill>
                  <a:schemeClr val="tx1"/>
                </a:solidFill>
                <a:latin typeface="Arial" panose="020B0604020202020204" pitchFamily="34" charset="0"/>
              </a:rPr>
              <a:t> total EQ-5D-5L observations, </a:t>
            </a:r>
            <a:r>
              <a:rPr lang="fr-FR" u="sng" dirty="0">
                <a:solidFill>
                  <a:schemeClr val="tx1"/>
                </a:solidFill>
                <a:highlight>
                  <a:srgbClr val="000000"/>
                </a:highlight>
                <a:latin typeface="Arial" panose="020B0604020202020204" pitchFamily="34" charset="0"/>
              </a:rPr>
              <a:t>XXXX</a:t>
            </a:r>
            <a:r>
              <a:rPr lang="en-GB" dirty="0">
                <a:solidFill>
                  <a:schemeClr val="tx1"/>
                </a:solidFill>
                <a:latin typeface="Arial" panose="020B0604020202020204" pitchFamily="34" charset="0"/>
              </a:rPr>
              <a:t> collected post-progression</a:t>
            </a:r>
          </a:p>
          <a:p>
            <a:pPr marL="285750" indent="-285750">
              <a:buFont typeface="Arial" panose="020B0604020202020204" pitchFamily="34" charset="0"/>
              <a:buChar char="•"/>
            </a:pPr>
            <a:r>
              <a:rPr lang="en-GB" dirty="0">
                <a:solidFill>
                  <a:schemeClr val="tx1"/>
                </a:solidFill>
                <a:latin typeface="Arial" panose="020B0604020202020204" pitchFamily="34" charset="0"/>
              </a:rPr>
              <a:t>Suggested scenario analyses using values from TA421, TA579 and TA619, and progression-free utility from company base case with post-progression utility from TA421 (see </a:t>
            </a:r>
            <a:r>
              <a:rPr lang="en-GB" dirty="0">
                <a:solidFill>
                  <a:schemeClr val="tx1"/>
                </a:solidFill>
                <a:latin typeface="Arial" panose="020B0604020202020204" pitchFamily="34" charset="0"/>
                <a:hlinkClick r:id="rId4" action="ppaction://hlinksldjump"/>
              </a:rPr>
              <a:t>Alternative utility values</a:t>
            </a:r>
            <a:r>
              <a:rPr lang="en-GB" dirty="0">
                <a:solidFill>
                  <a:schemeClr val="tx1"/>
                </a:solidFill>
                <a:latin typeface="Arial" panose="020B0604020202020204" pitchFamily="34" charset="0"/>
              </a:rPr>
              <a:t>)</a:t>
            </a:r>
          </a:p>
          <a:p>
            <a:pPr marL="285750" indent="-285750">
              <a:buFont typeface="Arial" panose="020B0604020202020204" pitchFamily="34" charset="0"/>
              <a:buChar char="•"/>
            </a:pPr>
            <a:r>
              <a:rPr lang="en-GB" dirty="0">
                <a:solidFill>
                  <a:schemeClr val="tx1"/>
                </a:solidFill>
                <a:latin typeface="Arial" panose="020B0604020202020204" pitchFamily="34" charset="0"/>
              </a:rPr>
              <a:t>No change to EAG base case but scenario using an exploratory post-progression utility of 0.60</a:t>
            </a: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523470" y="6102414"/>
            <a:ext cx="10045926" cy="67028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200">
                <a:solidFill>
                  <a:schemeClr val="tx1"/>
                </a:solidFill>
                <a:latin typeface="Arial" panose="020B0604020202020204" pitchFamily="34" charset="0"/>
              </a:rPr>
              <a:t>Is committee satisfied with the company’s approach to analysing the data? </a:t>
            </a:r>
          </a:p>
          <a:p>
            <a:r>
              <a:rPr lang="en-GB" sz="2200">
                <a:solidFill>
                  <a:schemeClr val="tx1"/>
                </a:solidFill>
                <a:latin typeface="Arial" panose="020B0604020202020204" pitchFamily="34" charset="0"/>
              </a:rPr>
              <a:t>Are the company’s utility values plausible?</a:t>
            </a:r>
            <a:endParaRPr lang="en-GB" sz="2200" strike="sngStrike">
              <a:solidFill>
                <a:srgbClr val="C00000"/>
              </a:solidFill>
              <a:latin typeface="Arial" panose="020B0604020202020204" pitchFamily="34" charset="0"/>
            </a:endParaRP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985963" y="6121420"/>
            <a:ext cx="682455" cy="651274"/>
            <a:chOff x="-1529173" y="4133589"/>
            <a:chExt cx="682455" cy="576000"/>
          </a:xfrm>
        </p:grpSpPr>
        <p:sp>
          <p:nvSpPr>
            <p:cNvPr id="20" name="Oval 19">
              <a:extLst>
                <a:ext uri="{FF2B5EF4-FFF2-40B4-BE49-F238E27FC236}">
                  <a16:creationId xmlns:a16="http://schemas.microsoft.com/office/drawing/2014/main" id="{48838C65-6756-4939-9479-5E73E09012AB}"/>
                </a:ext>
              </a:extLst>
            </p:cNvPr>
            <p:cNvSpPr/>
            <p:nvPr/>
          </p:nvSpPr>
          <p:spPr>
            <a:xfrm>
              <a:off x="-1529173" y="4133589"/>
              <a:ext cx="682455"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9678" y="4214740"/>
              <a:ext cx="463463" cy="463463"/>
            </a:xfrm>
            <a:prstGeom prst="rect">
              <a:avLst/>
            </a:prstGeom>
          </p:spPr>
        </p:pic>
      </p:grpSp>
      <p:sp>
        <p:nvSpPr>
          <p:cNvPr id="13" name="Rectangle 12">
            <a:extLst>
              <a:ext uri="{FF2B5EF4-FFF2-40B4-BE49-F238E27FC236}">
                <a16:creationId xmlns:a16="http://schemas.microsoft.com/office/drawing/2014/main" id="{E82CA74A-6F08-4190-9479-10C9823605C7}"/>
              </a:ext>
            </a:extLst>
          </p:cNvPr>
          <p:cNvSpPr/>
          <p:nvPr/>
        </p:nvSpPr>
        <p:spPr>
          <a:xfrm>
            <a:off x="410646" y="1126226"/>
            <a:ext cx="11362940" cy="14716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Health state utility values from CAPItello-291 (95% confidence interval): </a:t>
            </a:r>
          </a:p>
          <a:p>
            <a:pPr marL="538163" lvl="1" indent="-285750">
              <a:buFont typeface="Arial" panose="020B0604020202020204" pitchFamily="34" charset="0"/>
              <a:buChar char="‒"/>
            </a:pPr>
            <a:r>
              <a:rPr lang="fr-FR" dirty="0" err="1">
                <a:solidFill>
                  <a:schemeClr val="tx1"/>
                </a:solidFill>
                <a:latin typeface="Arial" panose="020B0604020202020204" pitchFamily="34" charset="0"/>
              </a:rPr>
              <a:t>pre</a:t>
            </a:r>
            <a:r>
              <a:rPr lang="fr-FR" dirty="0">
                <a:solidFill>
                  <a:schemeClr val="tx1"/>
                </a:solidFill>
                <a:latin typeface="Arial" panose="020B0604020202020204" pitchFamily="34" charset="0"/>
              </a:rPr>
              <a:t>-progression </a:t>
            </a:r>
            <a:r>
              <a:rPr lang="fr-FR" u="sng" dirty="0">
                <a:solidFill>
                  <a:schemeClr val="tx1"/>
                </a:solidFill>
                <a:highlight>
                  <a:srgbClr val="000000"/>
                </a:highlight>
                <a:latin typeface="Arial" panose="020B0604020202020204" pitchFamily="34" charset="0"/>
              </a:rPr>
              <a:t>XXXXXXXXXXXXXXX</a:t>
            </a:r>
            <a:r>
              <a:rPr lang="fr-FR" dirty="0">
                <a:solidFill>
                  <a:schemeClr val="tx1"/>
                </a:solidFill>
                <a:latin typeface="Arial" panose="020B0604020202020204" pitchFamily="34" charset="0"/>
              </a:rPr>
              <a:t>)</a:t>
            </a:r>
          </a:p>
          <a:p>
            <a:pPr marL="538163" lvl="1" indent="-285750">
              <a:buFont typeface="Arial" panose="020B0604020202020204" pitchFamily="34" charset="0"/>
              <a:buChar char="‒"/>
            </a:pPr>
            <a:r>
              <a:rPr lang="fr-FR" dirty="0">
                <a:solidFill>
                  <a:schemeClr val="tx1"/>
                </a:solidFill>
                <a:latin typeface="Arial" panose="020B0604020202020204" pitchFamily="34" charset="0"/>
              </a:rPr>
              <a:t>post-progression </a:t>
            </a:r>
            <a:r>
              <a:rPr lang="fr-FR" u="sng" dirty="0">
                <a:solidFill>
                  <a:schemeClr val="tx1"/>
                </a:solidFill>
                <a:highlight>
                  <a:srgbClr val="000000"/>
                </a:highlight>
                <a:latin typeface="Arial" panose="020B0604020202020204" pitchFamily="34" charset="0"/>
              </a:rPr>
              <a:t>XXXXXXXXXXXXXXX</a:t>
            </a:r>
            <a:r>
              <a:rPr lang="fr-FR" dirty="0">
                <a:solidFill>
                  <a:schemeClr val="tx1"/>
                </a:solidFill>
                <a:latin typeface="Arial" panose="020B0604020202020204" pitchFamily="34" charset="0"/>
              </a:rPr>
              <a:t>)</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Utility decrement between pre and post-progression states relatively small (</a:t>
            </a:r>
            <a:r>
              <a:rPr lang="fr-FR" u="sng" dirty="0">
                <a:solidFill>
                  <a:schemeClr val="tx1"/>
                </a:solidFill>
                <a:highlight>
                  <a:srgbClr val="000000"/>
                </a:highlight>
                <a:latin typeface="Arial" panose="020B0604020202020204" pitchFamily="34" charset="0"/>
              </a:rPr>
              <a:t>XXX</a:t>
            </a:r>
            <a:r>
              <a:rPr lang="en-GB" dirty="0">
                <a:solidFill>
                  <a:schemeClr val="tx1"/>
                </a:solidFill>
                <a:latin typeface="Arial" panose="020B0604020202020204" pitchFamily="34" charset="0"/>
              </a:rPr>
              <a:t>)</a:t>
            </a:r>
          </a:p>
        </p:txBody>
      </p:sp>
      <p:sp>
        <p:nvSpPr>
          <p:cNvPr id="4" name="TextBox 3">
            <a:extLst>
              <a:ext uri="{FF2B5EF4-FFF2-40B4-BE49-F238E27FC236}">
                <a16:creationId xmlns:a16="http://schemas.microsoft.com/office/drawing/2014/main" id="{0E49F80F-B9AA-834C-DD51-38EFE32A78AD}"/>
              </a:ext>
            </a:extLst>
          </p:cNvPr>
          <p:cNvSpPr txBox="1"/>
          <p:nvPr/>
        </p:nvSpPr>
        <p:spPr>
          <a:xfrm>
            <a:off x="459548" y="675800"/>
            <a:ext cx="9016180" cy="461665"/>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Utilities pre and post-progression</a:t>
            </a:r>
          </a:p>
        </p:txBody>
      </p:sp>
      <p:sp>
        <p:nvSpPr>
          <p:cNvPr id="5" name="TextBox 4">
            <a:extLst>
              <a:ext uri="{FF2B5EF4-FFF2-40B4-BE49-F238E27FC236}">
                <a16:creationId xmlns:a16="http://schemas.microsoft.com/office/drawing/2014/main" id="{F21832DA-53A4-C408-F319-931D3B7AF967}"/>
              </a:ext>
            </a:extLst>
          </p:cNvPr>
          <p:cNvSpPr txBox="1"/>
          <p:nvPr/>
        </p:nvSpPr>
        <p:spPr>
          <a:xfrm>
            <a:off x="10875981" y="0"/>
            <a:ext cx="1316019" cy="523220"/>
          </a:xfrm>
          <a:prstGeom prst="rect">
            <a:avLst/>
          </a:prstGeom>
          <a:solidFill>
            <a:schemeClr val="accent1"/>
          </a:solidFill>
        </p:spPr>
        <p:txBody>
          <a:bodyPr wrap="square" rtlCol="0">
            <a:spAutoFit/>
          </a:bodyPr>
          <a:lstStyle/>
          <a:p>
            <a:pPr algn="r"/>
            <a:r>
              <a:rPr lang="en-GB" sz="1400" b="1">
                <a:solidFill>
                  <a:schemeClr val="bg1"/>
                </a:solidFill>
                <a:latin typeface="Arial" panose="020B0604020202020204" pitchFamily="34" charset="0"/>
                <a:cs typeface="Arial" panose="020B0604020202020204" pitchFamily="34" charset="0"/>
              </a:rPr>
              <a:t>Small impact on ICER</a:t>
            </a:r>
          </a:p>
        </p:txBody>
      </p:sp>
    </p:spTree>
    <p:extLst>
      <p:ext uri="{BB962C8B-B14F-4D97-AF65-F5344CB8AC3E}">
        <p14:creationId xmlns:p14="http://schemas.microsoft.com/office/powerpoint/2010/main" val="172547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B7B41-21DC-9CC8-4532-7777918FA683}"/>
              </a:ext>
            </a:extLst>
          </p:cNvPr>
          <p:cNvSpPr>
            <a:spLocks noGrp="1"/>
          </p:cNvSpPr>
          <p:nvPr>
            <p:ph type="body" sz="quarter" idx="13"/>
          </p:nvPr>
        </p:nvSpPr>
        <p:spPr>
          <a:xfrm>
            <a:off x="995680" y="6500171"/>
            <a:ext cx="11146101" cy="365125"/>
          </a:xfrm>
        </p:spPr>
        <p:txBody>
          <a:bodyPr>
            <a:normAutofit/>
          </a:bodyPr>
          <a:lstStyle/>
          <a:p>
            <a:r>
              <a:rPr lang="en-GB"/>
              <a:t>AE, adverse event; EAG, external assessment group; HR, hazard ratio; PFS, progression-free survival; TTD, time to discontinuation</a:t>
            </a:r>
          </a:p>
        </p:txBody>
      </p:sp>
      <p:sp>
        <p:nvSpPr>
          <p:cNvPr id="3" name="Title 2">
            <a:extLst>
              <a:ext uri="{FF2B5EF4-FFF2-40B4-BE49-F238E27FC236}">
                <a16:creationId xmlns:a16="http://schemas.microsoft.com/office/drawing/2014/main" id="{F90E513C-40C7-A935-3BF2-314FA51E387E}"/>
              </a:ext>
            </a:extLst>
          </p:cNvPr>
          <p:cNvSpPr>
            <a:spLocks noGrp="1"/>
          </p:cNvSpPr>
          <p:nvPr>
            <p:ph type="title"/>
          </p:nvPr>
        </p:nvSpPr>
        <p:spPr>
          <a:xfrm>
            <a:off x="466724" y="263524"/>
            <a:ext cx="11250785" cy="771721"/>
          </a:xfrm>
        </p:spPr>
        <p:txBody>
          <a:bodyPr>
            <a:normAutofit fontScale="90000"/>
          </a:bodyPr>
          <a:lstStyle/>
          <a:p>
            <a:r>
              <a:rPr lang="en-GB" sz="3100">
                <a:hlinkClick r:id="rId3" action="ppaction://hlinksldjump"/>
              </a:rPr>
              <a:t>Key issue</a:t>
            </a:r>
            <a:r>
              <a:rPr lang="en-GB" sz="3100"/>
              <a:t>: comparator costs </a:t>
            </a:r>
            <a:br>
              <a:rPr lang="en-GB" sz="3100"/>
            </a:br>
            <a:r>
              <a:rPr lang="en-GB" sz="3100"/>
              <a:t>– time to treatment discontinuation</a:t>
            </a:r>
          </a:p>
        </p:txBody>
      </p:sp>
      <p:sp>
        <p:nvSpPr>
          <p:cNvPr id="5" name="Rectangle 4">
            <a:extLst>
              <a:ext uri="{FF2B5EF4-FFF2-40B4-BE49-F238E27FC236}">
                <a16:creationId xmlns:a16="http://schemas.microsoft.com/office/drawing/2014/main" id="{2AEB881E-68F2-162B-BB3D-616BB99C4184}"/>
              </a:ext>
            </a:extLst>
          </p:cNvPr>
          <p:cNvSpPr/>
          <p:nvPr/>
        </p:nvSpPr>
        <p:spPr>
          <a:xfrm>
            <a:off x="10271760" y="3300686"/>
            <a:ext cx="1557904" cy="243479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a:solidFill>
                  <a:schemeClr val="accent2"/>
                </a:solidFill>
                <a:latin typeface="Arial" panose="020B0604020202020204" pitchFamily="34" charset="0"/>
              </a:rPr>
              <a:t>Company</a:t>
            </a:r>
          </a:p>
          <a:p>
            <a:r>
              <a:rPr lang="en-GB">
                <a:solidFill>
                  <a:schemeClr val="tx1"/>
                </a:solidFill>
                <a:latin typeface="Arial" panose="020B0604020202020204" pitchFamily="34" charset="0"/>
              </a:rPr>
              <a:t>Pragmatic approach due to lack of data for comparators</a:t>
            </a:r>
            <a:endParaRPr lang="en-GB" strike="sngStrike">
              <a:solidFill>
                <a:schemeClr val="tx1"/>
              </a:solidFill>
              <a:latin typeface="Arial" panose="020B0604020202020204" pitchFamily="34" charset="0"/>
            </a:endParaRPr>
          </a:p>
        </p:txBody>
      </p:sp>
      <p:sp>
        <p:nvSpPr>
          <p:cNvPr id="6" name="Rectangle 5">
            <a:extLst>
              <a:ext uri="{FF2B5EF4-FFF2-40B4-BE49-F238E27FC236}">
                <a16:creationId xmlns:a16="http://schemas.microsoft.com/office/drawing/2014/main" id="{64121346-DFDE-2AE2-B789-910440ED3FE4}"/>
              </a:ext>
            </a:extLst>
          </p:cNvPr>
          <p:cNvSpPr/>
          <p:nvPr/>
        </p:nvSpPr>
        <p:spPr>
          <a:xfrm>
            <a:off x="410646" y="3300686"/>
            <a:ext cx="9739194" cy="243479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Discontinuation rates from disease progression and adverse events in relevant trials differed substantially, suggesting TTD varies by treatment:</a:t>
            </a:r>
          </a:p>
          <a:p>
            <a:pPr marL="538163" lvl="1" indent="-274638">
              <a:buFont typeface="Arial" panose="020B0604020202020204" pitchFamily="34" charset="0"/>
              <a:buChar char="•"/>
            </a:pPr>
            <a:r>
              <a:rPr lang="en-GB" dirty="0">
                <a:solidFill>
                  <a:schemeClr val="tx1"/>
                </a:solidFill>
                <a:latin typeface="Arial" panose="020B0604020202020204" pitchFamily="34" charset="0"/>
              </a:rPr>
              <a:t>capivasertib plus fulvestrant (CAPItello-291) 58.9% disease progression, 13% AEs</a:t>
            </a:r>
          </a:p>
          <a:p>
            <a:pPr marL="538163" lvl="1" indent="-274638">
              <a:buFont typeface="Arial" panose="020B0604020202020204" pitchFamily="34" charset="0"/>
              <a:buChar char="•"/>
            </a:pPr>
            <a:r>
              <a:rPr lang="en-GB" dirty="0">
                <a:solidFill>
                  <a:schemeClr val="tx1"/>
                </a:solidFill>
                <a:latin typeface="Arial" panose="020B0604020202020204" pitchFamily="34" charset="0"/>
              </a:rPr>
              <a:t>alpelisib plus fulvestrant (SOLAR-1) 37% disease progression, 25% AEs</a:t>
            </a:r>
          </a:p>
          <a:p>
            <a:pPr marL="538163" lvl="1" indent="-274638">
              <a:buFont typeface="Arial" panose="020B0604020202020204" pitchFamily="34" charset="0"/>
              <a:buChar char="•"/>
            </a:pPr>
            <a:r>
              <a:rPr lang="en-GB" dirty="0">
                <a:solidFill>
                  <a:schemeClr val="tx1"/>
                </a:solidFill>
                <a:latin typeface="Arial" panose="020B0604020202020204" pitchFamily="34" charset="0"/>
              </a:rPr>
              <a:t>everolimus plus exemestane (BOLERO-2) 55% disease progression, 19% AEs</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approach works well for capivasertib + fulvestrant but uncertain for comparators</a:t>
            </a:r>
          </a:p>
          <a:p>
            <a:pPr marL="285750" indent="-285750">
              <a:buFont typeface="Arial" panose="020B0604020202020204" pitchFamily="34" charset="0"/>
              <a:buChar char="•"/>
            </a:pPr>
            <a:r>
              <a:rPr lang="en-GB" dirty="0">
                <a:solidFill>
                  <a:schemeClr val="tx1"/>
                </a:solidFill>
                <a:latin typeface="Arial" panose="020B0604020202020204" pitchFamily="34" charset="0"/>
              </a:rPr>
              <a:t>No change to EAG base case; explores shorter TTD for comparators in scenario (HR </a:t>
            </a:r>
            <a:r>
              <a:rPr lang="fr-FR" u="sng" dirty="0">
                <a:solidFill>
                  <a:schemeClr val="tx1"/>
                </a:solidFill>
                <a:highlight>
                  <a:srgbClr val="000000"/>
                </a:highlight>
                <a:latin typeface="Arial" panose="020B0604020202020204" pitchFamily="34" charset="0"/>
              </a:rPr>
              <a:t>XX</a:t>
            </a:r>
            <a:r>
              <a:rPr lang="en-GB" dirty="0">
                <a:solidFill>
                  <a:schemeClr val="tx1"/>
                </a:solidFill>
                <a:latin typeface="Arial" panose="020B0604020202020204" pitchFamily="34" charset="0"/>
              </a:rPr>
              <a:t>) </a:t>
            </a:r>
            <a:endParaRPr lang="en-GB" dirty="0">
              <a:solidFill>
                <a:srgbClr val="C00000"/>
              </a:solidFill>
              <a:latin typeface="Arial" panose="020B0604020202020204" pitchFamily="34" charset="0"/>
            </a:endParaRPr>
          </a:p>
        </p:txBody>
      </p:sp>
      <p:sp>
        <p:nvSpPr>
          <p:cNvPr id="7" name="Rectangle 6">
            <a:extLst>
              <a:ext uri="{FF2B5EF4-FFF2-40B4-BE49-F238E27FC236}">
                <a16:creationId xmlns:a16="http://schemas.microsoft.com/office/drawing/2014/main" id="{615CFF62-0D46-A0C7-BEB5-F87AD628AD63}"/>
              </a:ext>
            </a:extLst>
          </p:cNvPr>
          <p:cNvSpPr/>
          <p:nvPr/>
        </p:nvSpPr>
        <p:spPr>
          <a:xfrm>
            <a:off x="410645" y="1122525"/>
            <a:ext cx="11419019" cy="209088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All treatments expected to continue until progression, unacceptable toxicity or withdrawal of consent</a:t>
            </a:r>
          </a:p>
          <a:p>
            <a:pPr marL="285750" indent="-285750">
              <a:buFont typeface="Arial" panose="020B0604020202020204" pitchFamily="34" charset="0"/>
              <a:buChar char="•"/>
            </a:pPr>
            <a:r>
              <a:rPr lang="en-GB" dirty="0">
                <a:solidFill>
                  <a:schemeClr val="tx1"/>
                </a:solidFill>
                <a:latin typeface="Arial" panose="020B0604020202020204" pitchFamily="34" charset="0"/>
              </a:rPr>
              <a:t>No mean TTD data available for comparators</a:t>
            </a:r>
          </a:p>
          <a:p>
            <a:pPr marL="285750" indent="-285750">
              <a:buFont typeface="Arial" panose="020B0604020202020204" pitchFamily="34" charset="0"/>
              <a:buChar char="•"/>
            </a:pPr>
            <a:r>
              <a:rPr lang="en-GB" dirty="0">
                <a:solidFill>
                  <a:schemeClr val="tx1"/>
                </a:solidFill>
                <a:latin typeface="Arial" panose="020B0604020202020204" pitchFamily="34" charset="0"/>
              </a:rPr>
              <a:t>Median treatment exposure less than median PFS for all comparators so if assume time on treatment = PFS would overestimate treatment duration</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applied average ratio between TTD and PFS from CAPItello-291 for capivasertib + fulvestrant (HR of </a:t>
            </a:r>
            <a:r>
              <a:rPr lang="fr-FR" u="sng" dirty="0">
                <a:solidFill>
                  <a:schemeClr val="tx1"/>
                </a:solidFill>
                <a:highlight>
                  <a:srgbClr val="000000"/>
                </a:highlight>
                <a:latin typeface="Arial" panose="020B0604020202020204" pitchFamily="34" charset="0"/>
              </a:rPr>
              <a:t>XXX</a:t>
            </a:r>
            <a:r>
              <a:rPr lang="en-GB" dirty="0">
                <a:solidFill>
                  <a:schemeClr val="tx1"/>
                </a:solidFill>
                <a:latin typeface="Arial" panose="020B0604020202020204" pitchFamily="34" charset="0"/>
              </a:rPr>
              <a:t>) to modelled PFS curve to model TTD for all treatments</a:t>
            </a:r>
          </a:p>
        </p:txBody>
      </p:sp>
      <p:sp>
        <p:nvSpPr>
          <p:cNvPr id="8" name="Rectangle 7" descr="Question to committee">
            <a:extLst>
              <a:ext uri="{FF2B5EF4-FFF2-40B4-BE49-F238E27FC236}">
                <a16:creationId xmlns:a16="http://schemas.microsoft.com/office/drawing/2014/main" id="{99651D29-24DD-4B09-3E86-06E52F996985}"/>
              </a:ext>
            </a:extLst>
          </p:cNvPr>
          <p:cNvSpPr/>
          <p:nvPr/>
        </p:nvSpPr>
        <p:spPr>
          <a:xfrm>
            <a:off x="1280160" y="5798428"/>
            <a:ext cx="10549504" cy="65804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200">
                <a:solidFill>
                  <a:schemeClr val="tx1"/>
                </a:solidFill>
                <a:latin typeface="Arial" panose="020B0604020202020204" pitchFamily="34" charset="0"/>
              </a:rPr>
              <a:t>Is it reasonable to assume that the average ratio between TTD and PFS for </a:t>
            </a:r>
            <a:r>
              <a:rPr lang="en-GB" sz="2200" err="1">
                <a:solidFill>
                  <a:schemeClr val="tx1"/>
                </a:solidFill>
                <a:latin typeface="Arial" panose="020B0604020202020204" pitchFamily="34" charset="0"/>
              </a:rPr>
              <a:t>capivasertib</a:t>
            </a:r>
            <a:r>
              <a:rPr lang="en-GB" sz="2200">
                <a:solidFill>
                  <a:schemeClr val="tx1"/>
                </a:solidFill>
                <a:latin typeface="Arial" panose="020B0604020202020204" pitchFamily="34" charset="0"/>
              </a:rPr>
              <a:t> + </a:t>
            </a:r>
            <a:r>
              <a:rPr lang="en-GB" sz="2200" err="1">
                <a:solidFill>
                  <a:schemeClr val="tx1"/>
                </a:solidFill>
                <a:latin typeface="Arial" panose="020B0604020202020204" pitchFamily="34" charset="0"/>
              </a:rPr>
              <a:t>fulvestrant</a:t>
            </a:r>
            <a:r>
              <a:rPr lang="en-GB" sz="2200">
                <a:solidFill>
                  <a:schemeClr val="tx1"/>
                </a:solidFill>
                <a:latin typeface="Arial" panose="020B0604020202020204" pitchFamily="34" charset="0"/>
              </a:rPr>
              <a:t> would be the same for the comparators?</a:t>
            </a:r>
          </a:p>
        </p:txBody>
      </p:sp>
      <p:grpSp>
        <p:nvGrpSpPr>
          <p:cNvPr id="9" name="Group 8">
            <a:extLst>
              <a:ext uri="{FF2B5EF4-FFF2-40B4-BE49-F238E27FC236}">
                <a16:creationId xmlns:a16="http://schemas.microsoft.com/office/drawing/2014/main" id="{5CFE605D-19D5-2873-3C6C-88167BEAAFD5}"/>
              </a:ext>
              <a:ext uri="{C183D7F6-B498-43B3-948B-1728B52AA6E4}">
                <adec:decorative xmlns:adec="http://schemas.microsoft.com/office/drawing/2017/decorative" val="1"/>
              </a:ext>
            </a:extLst>
          </p:cNvPr>
          <p:cNvGrpSpPr/>
          <p:nvPr/>
        </p:nvGrpSpPr>
        <p:grpSpPr>
          <a:xfrm>
            <a:off x="873343" y="5778140"/>
            <a:ext cx="639277" cy="658040"/>
            <a:chOff x="-1440494" y="4051549"/>
            <a:chExt cx="639277" cy="658040"/>
          </a:xfrm>
        </p:grpSpPr>
        <p:sp>
          <p:nvSpPr>
            <p:cNvPr id="10" name="Oval 9">
              <a:extLst>
                <a:ext uri="{FF2B5EF4-FFF2-40B4-BE49-F238E27FC236}">
                  <a16:creationId xmlns:a16="http://schemas.microsoft.com/office/drawing/2014/main" id="{5C65C7B8-B276-2302-D72E-CA4A14816DFF}"/>
                </a:ext>
              </a:extLst>
            </p:cNvPr>
            <p:cNvSpPr/>
            <p:nvPr/>
          </p:nvSpPr>
          <p:spPr>
            <a:xfrm>
              <a:off x="-1440494" y="4051549"/>
              <a:ext cx="639277" cy="65804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1" name="Graphic 10">
              <a:extLst>
                <a:ext uri="{FF2B5EF4-FFF2-40B4-BE49-F238E27FC236}">
                  <a16:creationId xmlns:a16="http://schemas.microsoft.com/office/drawing/2014/main" id="{EF28627C-41D9-2F26-934D-A2813D9EA6E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2588" y="4164107"/>
              <a:ext cx="463463" cy="463463"/>
            </a:xfrm>
            <a:prstGeom prst="rect">
              <a:avLst/>
            </a:prstGeom>
          </p:spPr>
        </p:pic>
      </p:grpSp>
      <p:sp>
        <p:nvSpPr>
          <p:cNvPr id="4" name="TextBox 3">
            <a:extLst>
              <a:ext uri="{FF2B5EF4-FFF2-40B4-BE49-F238E27FC236}">
                <a16:creationId xmlns:a16="http://schemas.microsoft.com/office/drawing/2014/main" id="{260A45ED-7ED7-A0F5-568C-2E77401A1B83}"/>
              </a:ext>
            </a:extLst>
          </p:cNvPr>
          <p:cNvSpPr txBox="1"/>
          <p:nvPr/>
        </p:nvSpPr>
        <p:spPr>
          <a:xfrm>
            <a:off x="10875981" y="0"/>
            <a:ext cx="1316019" cy="523220"/>
          </a:xfrm>
          <a:prstGeom prst="rect">
            <a:avLst/>
          </a:prstGeom>
          <a:solidFill>
            <a:schemeClr val="accent1"/>
          </a:solidFill>
        </p:spPr>
        <p:txBody>
          <a:bodyPr wrap="square" rtlCol="0">
            <a:spAutoFit/>
          </a:bodyPr>
          <a:lstStyle/>
          <a:p>
            <a:pPr algn="r"/>
            <a:r>
              <a:rPr lang="en-GB" sz="1400" b="1">
                <a:solidFill>
                  <a:schemeClr val="bg1"/>
                </a:solidFill>
                <a:latin typeface="Arial" panose="020B0604020202020204" pitchFamily="34" charset="0"/>
                <a:cs typeface="Arial" panose="020B0604020202020204" pitchFamily="34" charset="0"/>
              </a:rPr>
              <a:t>Small impact on ICER</a:t>
            </a:r>
          </a:p>
        </p:txBody>
      </p:sp>
      <p:sp>
        <p:nvSpPr>
          <p:cNvPr id="12" name="TextBox 11">
            <a:extLst>
              <a:ext uri="{FF2B5EF4-FFF2-40B4-BE49-F238E27FC236}">
                <a16:creationId xmlns:a16="http://schemas.microsoft.com/office/drawing/2014/main" id="{50262239-1252-71F8-3A2F-025A8713A765}"/>
              </a:ext>
            </a:extLst>
          </p:cNvPr>
          <p:cNvSpPr txBox="1"/>
          <p:nvPr/>
        </p:nvSpPr>
        <p:spPr>
          <a:xfrm>
            <a:off x="7132320" y="0"/>
            <a:ext cx="3269170"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 action="ppaction://noaction"/>
              </a:rPr>
              <a:t>Proportions of patients on treatment with capivasertib + fulvestrant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6715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FB7B41-21DC-9CC8-4532-7777918FA683}"/>
              </a:ext>
            </a:extLst>
          </p:cNvPr>
          <p:cNvSpPr>
            <a:spLocks noGrp="1"/>
          </p:cNvSpPr>
          <p:nvPr>
            <p:ph type="body" sz="quarter" idx="13"/>
          </p:nvPr>
        </p:nvSpPr>
        <p:spPr>
          <a:xfrm>
            <a:off x="1493521" y="6466018"/>
            <a:ext cx="10128504" cy="365125"/>
          </a:xfrm>
        </p:spPr>
        <p:txBody>
          <a:bodyPr>
            <a:normAutofit/>
          </a:bodyPr>
          <a:lstStyle/>
          <a:p>
            <a:r>
              <a:rPr lang="en-GB" sz="1800"/>
              <a:t>EAG, external assessment group; RDI, relative dose intensity</a:t>
            </a:r>
          </a:p>
        </p:txBody>
      </p:sp>
      <p:sp>
        <p:nvSpPr>
          <p:cNvPr id="3" name="Title 2">
            <a:extLst>
              <a:ext uri="{FF2B5EF4-FFF2-40B4-BE49-F238E27FC236}">
                <a16:creationId xmlns:a16="http://schemas.microsoft.com/office/drawing/2014/main" id="{F90E513C-40C7-A935-3BF2-314FA51E387E}"/>
              </a:ext>
            </a:extLst>
          </p:cNvPr>
          <p:cNvSpPr>
            <a:spLocks noGrp="1"/>
          </p:cNvSpPr>
          <p:nvPr>
            <p:ph type="title"/>
          </p:nvPr>
        </p:nvSpPr>
        <p:spPr/>
        <p:txBody>
          <a:bodyPr/>
          <a:lstStyle/>
          <a:p>
            <a:r>
              <a:rPr lang="en-GB">
                <a:hlinkClick r:id="rId3" action="ppaction://hlinksldjump"/>
              </a:rPr>
              <a:t>Key issue</a:t>
            </a:r>
            <a:r>
              <a:rPr lang="en-GB"/>
              <a:t>: comparator costs – relative dose intensity</a:t>
            </a:r>
          </a:p>
        </p:txBody>
      </p:sp>
      <p:sp>
        <p:nvSpPr>
          <p:cNvPr id="5" name="Rectangle 4">
            <a:extLst>
              <a:ext uri="{FF2B5EF4-FFF2-40B4-BE49-F238E27FC236}">
                <a16:creationId xmlns:a16="http://schemas.microsoft.com/office/drawing/2014/main" id="{2AEB881E-68F2-162B-BB3D-616BB99C4184}"/>
              </a:ext>
            </a:extLst>
          </p:cNvPr>
          <p:cNvSpPr/>
          <p:nvPr/>
        </p:nvSpPr>
        <p:spPr>
          <a:xfrm>
            <a:off x="580912" y="856341"/>
            <a:ext cx="5850367" cy="309991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2200">
                <a:solidFill>
                  <a:schemeClr val="tx1"/>
                </a:solidFill>
                <a:latin typeface="Arial" panose="020B0604020202020204" pitchFamily="34" charset="0"/>
              </a:rPr>
              <a:t>Only median RDI available for alpelisib + fulvestrant (82.7%) so assumed 100% in base case with scenarios using median and same RDI as for capivasertib + fulvestrant</a:t>
            </a:r>
          </a:p>
          <a:p>
            <a:pPr marL="285750" indent="-285750">
              <a:buFont typeface="Arial" panose="020B0604020202020204" pitchFamily="34" charset="0"/>
              <a:buChar char="•"/>
            </a:pPr>
            <a:r>
              <a:rPr lang="en-GB" sz="2200">
                <a:solidFill>
                  <a:schemeClr val="tx1"/>
                </a:solidFill>
                <a:latin typeface="Arial" panose="020B0604020202020204" pitchFamily="34" charset="0"/>
              </a:rPr>
              <a:t>Data may be skewed: medians and means not same, so mean values for RDI typically used </a:t>
            </a:r>
          </a:p>
        </p:txBody>
      </p:sp>
      <p:sp>
        <p:nvSpPr>
          <p:cNvPr id="6" name="Rectangle 5">
            <a:extLst>
              <a:ext uri="{FF2B5EF4-FFF2-40B4-BE49-F238E27FC236}">
                <a16:creationId xmlns:a16="http://schemas.microsoft.com/office/drawing/2014/main" id="{64121346-DFDE-2AE2-B789-910440ED3FE4}"/>
              </a:ext>
            </a:extLst>
          </p:cNvPr>
          <p:cNvSpPr/>
          <p:nvPr/>
        </p:nvSpPr>
        <p:spPr>
          <a:xfrm>
            <a:off x="580913" y="4145414"/>
            <a:ext cx="11136596" cy="147315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200" b="1">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2200">
                <a:solidFill>
                  <a:schemeClr val="tx1"/>
                </a:solidFill>
                <a:latin typeface="Arial" panose="020B0604020202020204" pitchFamily="34" charset="0"/>
              </a:rPr>
              <a:t>RDI for alpelisib plus fulvestrant likely over-estimated; median value indicates alpelisib + fulvestrant also subject to delayed/reduced doses</a:t>
            </a:r>
          </a:p>
          <a:p>
            <a:pPr marL="285750" indent="-285750">
              <a:buFont typeface="Arial" panose="020B0604020202020204" pitchFamily="34" charset="0"/>
              <a:buChar char="•"/>
            </a:pPr>
            <a:r>
              <a:rPr lang="en-GB" sz="2200">
                <a:solidFill>
                  <a:schemeClr val="tx1"/>
                </a:solidFill>
                <a:latin typeface="Arial" panose="020B0604020202020204" pitchFamily="34" charset="0"/>
              </a:rPr>
              <a:t>Used capivasertib + fulvestrant RDI for alpelisib + fulvestrant in its base case</a:t>
            </a:r>
          </a:p>
        </p:txBody>
      </p:sp>
      <p:graphicFrame>
        <p:nvGraphicFramePr>
          <p:cNvPr id="4" name="Table 3">
            <a:extLst>
              <a:ext uri="{FF2B5EF4-FFF2-40B4-BE49-F238E27FC236}">
                <a16:creationId xmlns:a16="http://schemas.microsoft.com/office/drawing/2014/main" id="{0472D728-CE0F-6956-AC42-3E30F8643AD3}"/>
              </a:ext>
            </a:extLst>
          </p:cNvPr>
          <p:cNvGraphicFramePr>
            <a:graphicFrameLocks noGrp="1"/>
          </p:cNvGraphicFramePr>
          <p:nvPr>
            <p:extLst>
              <p:ext uri="{D42A27DB-BD31-4B8C-83A1-F6EECF244321}">
                <p14:modId xmlns:p14="http://schemas.microsoft.com/office/powerpoint/2010/main" val="1857397592"/>
              </p:ext>
            </p:extLst>
          </p:nvPr>
        </p:nvGraphicFramePr>
        <p:xfrm>
          <a:off x="6508377" y="871044"/>
          <a:ext cx="5209132" cy="2956560"/>
        </p:xfrm>
        <a:graphic>
          <a:graphicData uri="http://schemas.openxmlformats.org/drawingml/2006/table">
            <a:tbl>
              <a:tblPr firstRow="1" bandRow="1">
                <a:tableStyleId>{5C22544A-7EE6-4342-B048-85BDC9FD1C3A}</a:tableStyleId>
              </a:tblPr>
              <a:tblGrid>
                <a:gridCol w="3174103">
                  <a:extLst>
                    <a:ext uri="{9D8B030D-6E8A-4147-A177-3AD203B41FA5}">
                      <a16:colId xmlns:a16="http://schemas.microsoft.com/office/drawing/2014/main" val="3936714571"/>
                    </a:ext>
                  </a:extLst>
                </a:gridCol>
                <a:gridCol w="2035029">
                  <a:extLst>
                    <a:ext uri="{9D8B030D-6E8A-4147-A177-3AD203B41FA5}">
                      <a16:colId xmlns:a16="http://schemas.microsoft.com/office/drawing/2014/main" val="217645101"/>
                    </a:ext>
                  </a:extLst>
                </a:gridCol>
              </a:tblGrid>
              <a:tr h="736701">
                <a:tc>
                  <a:txBody>
                    <a:bodyPr/>
                    <a:lstStyle/>
                    <a:p>
                      <a:r>
                        <a:rPr lang="en-GB" sz="2200">
                          <a:latin typeface="Arial" panose="020B0604020202020204" pitchFamily="34" charset="0"/>
                          <a:cs typeface="Arial" panose="020B0604020202020204" pitchFamily="34" charset="0"/>
                        </a:rPr>
                        <a:t>Drug</a:t>
                      </a:r>
                    </a:p>
                  </a:txBody>
                  <a:tcPr/>
                </a:tc>
                <a:tc>
                  <a:txBody>
                    <a:bodyPr/>
                    <a:lstStyle/>
                    <a:p>
                      <a:r>
                        <a:rPr lang="en-GB" sz="2200">
                          <a:latin typeface="Arial" panose="020B0604020202020204" pitchFamily="34" charset="0"/>
                          <a:cs typeface="Arial" panose="020B0604020202020204" pitchFamily="34" charset="0"/>
                        </a:rPr>
                        <a:t>RDI used in model (%)</a:t>
                      </a:r>
                    </a:p>
                  </a:txBody>
                  <a:tcPr/>
                </a:tc>
                <a:extLst>
                  <a:ext uri="{0D108BD9-81ED-4DB2-BD59-A6C34878D82A}">
                    <a16:rowId xmlns:a16="http://schemas.microsoft.com/office/drawing/2014/main" val="3076625621"/>
                  </a:ext>
                </a:extLst>
              </a:tr>
              <a:tr h="416396">
                <a:tc>
                  <a:txBody>
                    <a:bodyPr/>
                    <a:lstStyle/>
                    <a:p>
                      <a:r>
                        <a:rPr lang="en-GB" sz="2200">
                          <a:latin typeface="Arial" panose="020B0604020202020204" pitchFamily="34" charset="0"/>
                          <a:cs typeface="Arial" panose="020B0604020202020204" pitchFamily="34" charset="0"/>
                        </a:rPr>
                        <a:t>Capivasertib</a:t>
                      </a:r>
                    </a:p>
                  </a:txBody>
                  <a:tcPr/>
                </a:tc>
                <a:tc>
                  <a:txBody>
                    <a:bodyPr/>
                    <a:lstStyle/>
                    <a:p>
                      <a:r>
                        <a:rPr lang="fr-FR" sz="2400" u="sng" dirty="0">
                          <a:solidFill>
                            <a:schemeClr val="tx1"/>
                          </a:solidFill>
                          <a:highlight>
                            <a:srgbClr val="000000"/>
                          </a:highlight>
                          <a:latin typeface="Arial" panose="020B0604020202020204" pitchFamily="34" charset="0"/>
                        </a:rPr>
                        <a:t>XXX</a:t>
                      </a:r>
                      <a:endParaRPr lang="en-GB" sz="2200" u="sng" dirty="0">
                        <a:highlight>
                          <a:srgbClr val="00FFFF"/>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7189005"/>
                  </a:ext>
                </a:extLst>
              </a:tr>
              <a:tr h="416396">
                <a:tc>
                  <a:txBody>
                    <a:bodyPr/>
                    <a:lstStyle/>
                    <a:p>
                      <a:r>
                        <a:rPr lang="en-GB" sz="2200">
                          <a:latin typeface="Arial" panose="020B0604020202020204" pitchFamily="34" charset="0"/>
                          <a:cs typeface="Arial" panose="020B0604020202020204" pitchFamily="34" charset="0"/>
                        </a:rPr>
                        <a:t>Fulvestrant</a:t>
                      </a:r>
                    </a:p>
                  </a:txBody>
                  <a:tcPr/>
                </a:tc>
                <a:tc>
                  <a:txBody>
                    <a:bodyPr/>
                    <a:lstStyle/>
                    <a:p>
                      <a:r>
                        <a:rPr lang="fr-FR" sz="2400" u="sng" dirty="0">
                          <a:solidFill>
                            <a:schemeClr val="tx1"/>
                          </a:solidFill>
                          <a:highlight>
                            <a:srgbClr val="000000"/>
                          </a:highlight>
                          <a:latin typeface="Arial" panose="020B0604020202020204" pitchFamily="34" charset="0"/>
                        </a:rPr>
                        <a:t>XXX</a:t>
                      </a:r>
                      <a:endParaRPr lang="en-GB" sz="2200" u="sng" dirty="0">
                        <a:highlight>
                          <a:srgbClr val="0000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1192060"/>
                  </a:ext>
                </a:extLst>
              </a:tr>
              <a:tr h="416396">
                <a:tc>
                  <a:txBody>
                    <a:bodyPr/>
                    <a:lstStyle/>
                    <a:p>
                      <a:r>
                        <a:rPr lang="en-GB" sz="2200">
                          <a:latin typeface="Arial" panose="020B0604020202020204" pitchFamily="34" charset="0"/>
                          <a:cs typeface="Arial" panose="020B0604020202020204" pitchFamily="34" charset="0"/>
                        </a:rPr>
                        <a:t>Everolimus</a:t>
                      </a:r>
                    </a:p>
                  </a:txBody>
                  <a:tcPr/>
                </a:tc>
                <a:tc>
                  <a:txBody>
                    <a:bodyPr/>
                    <a:lstStyle/>
                    <a:p>
                      <a:r>
                        <a:rPr lang="en-GB" sz="2200">
                          <a:latin typeface="Arial" panose="020B0604020202020204" pitchFamily="34" charset="0"/>
                          <a:cs typeface="Arial" panose="020B0604020202020204" pitchFamily="34" charset="0"/>
                        </a:rPr>
                        <a:t>79</a:t>
                      </a:r>
                    </a:p>
                  </a:txBody>
                  <a:tcPr/>
                </a:tc>
                <a:extLst>
                  <a:ext uri="{0D108BD9-81ED-4DB2-BD59-A6C34878D82A}">
                    <a16:rowId xmlns:a16="http://schemas.microsoft.com/office/drawing/2014/main" val="1626240055"/>
                  </a:ext>
                </a:extLst>
              </a:tr>
              <a:tr h="416396">
                <a:tc>
                  <a:txBody>
                    <a:bodyPr/>
                    <a:lstStyle/>
                    <a:p>
                      <a:r>
                        <a:rPr lang="en-GB" sz="2200">
                          <a:latin typeface="Arial" panose="020B0604020202020204" pitchFamily="34" charset="0"/>
                          <a:cs typeface="Arial" panose="020B0604020202020204" pitchFamily="34" charset="0"/>
                        </a:rPr>
                        <a:t>Exemestane</a:t>
                      </a:r>
                    </a:p>
                  </a:txBody>
                  <a:tcPr/>
                </a:tc>
                <a:tc>
                  <a:txBody>
                    <a:bodyPr/>
                    <a:lstStyle/>
                    <a:p>
                      <a:r>
                        <a:rPr lang="en-GB" sz="2200">
                          <a:latin typeface="Arial" panose="020B0604020202020204" pitchFamily="34" charset="0"/>
                          <a:cs typeface="Arial" panose="020B0604020202020204" pitchFamily="34" charset="0"/>
                        </a:rPr>
                        <a:t>98</a:t>
                      </a:r>
                    </a:p>
                  </a:txBody>
                  <a:tcPr/>
                </a:tc>
                <a:extLst>
                  <a:ext uri="{0D108BD9-81ED-4DB2-BD59-A6C34878D82A}">
                    <a16:rowId xmlns:a16="http://schemas.microsoft.com/office/drawing/2014/main" val="3220577168"/>
                  </a:ext>
                </a:extLst>
              </a:tr>
              <a:tr h="416396">
                <a:tc>
                  <a:txBody>
                    <a:bodyPr/>
                    <a:lstStyle/>
                    <a:p>
                      <a:r>
                        <a:rPr lang="en-GB" sz="2200">
                          <a:latin typeface="Arial" panose="020B0604020202020204" pitchFamily="34" charset="0"/>
                          <a:cs typeface="Arial" panose="020B0604020202020204" pitchFamily="34" charset="0"/>
                        </a:rPr>
                        <a:t>Alpelisib (+ fulvestrant)</a:t>
                      </a:r>
                    </a:p>
                  </a:txBody>
                  <a:tcPr/>
                </a:tc>
                <a:tc>
                  <a:txBody>
                    <a:bodyPr/>
                    <a:lstStyle/>
                    <a:p>
                      <a:r>
                        <a:rPr lang="en-GB" sz="22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val="1673401957"/>
                  </a:ext>
                </a:extLst>
              </a:tr>
            </a:tbl>
          </a:graphicData>
        </a:graphic>
      </p:graphicFrame>
      <p:sp>
        <p:nvSpPr>
          <p:cNvPr id="7" name="Rectangle 6" descr="Question to committee">
            <a:extLst>
              <a:ext uri="{FF2B5EF4-FFF2-40B4-BE49-F238E27FC236}">
                <a16:creationId xmlns:a16="http://schemas.microsoft.com/office/drawing/2014/main" id="{12087358-83D3-6FF6-3A60-6A39E88C1136}"/>
              </a:ext>
            </a:extLst>
          </p:cNvPr>
          <p:cNvSpPr/>
          <p:nvPr/>
        </p:nvSpPr>
        <p:spPr>
          <a:xfrm>
            <a:off x="1578465" y="5698184"/>
            <a:ext cx="9955525" cy="79118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200">
                <a:solidFill>
                  <a:schemeClr val="tx1"/>
                </a:solidFill>
                <a:latin typeface="Arial" panose="020B0604020202020204" pitchFamily="34" charset="0"/>
              </a:rPr>
              <a:t>Which RDI is more appropriate for alpelisib + fulvestrant – 100% (company) or the same as </a:t>
            </a:r>
            <a:r>
              <a:rPr lang="en-GB" sz="2200" err="1">
                <a:solidFill>
                  <a:schemeClr val="tx1"/>
                </a:solidFill>
                <a:latin typeface="Arial" panose="020B0604020202020204" pitchFamily="34" charset="0"/>
              </a:rPr>
              <a:t>capivasertib</a:t>
            </a:r>
            <a:r>
              <a:rPr lang="en-GB" sz="2200">
                <a:solidFill>
                  <a:schemeClr val="tx1"/>
                </a:solidFill>
                <a:latin typeface="Arial" panose="020B0604020202020204" pitchFamily="34" charset="0"/>
              </a:rPr>
              <a:t> + fulvestrant (EAG)?</a:t>
            </a:r>
          </a:p>
        </p:txBody>
      </p:sp>
      <p:grpSp>
        <p:nvGrpSpPr>
          <p:cNvPr id="8" name="Group 7">
            <a:extLst>
              <a:ext uri="{FF2B5EF4-FFF2-40B4-BE49-F238E27FC236}">
                <a16:creationId xmlns:a16="http://schemas.microsoft.com/office/drawing/2014/main" id="{E911E50F-E87E-4D9D-39DC-C66BDA8126FB}"/>
              </a:ext>
              <a:ext uri="{C183D7F6-B498-43B3-948B-1728B52AA6E4}">
                <adec:decorative xmlns:adec="http://schemas.microsoft.com/office/drawing/2017/decorative" val="1"/>
              </a:ext>
            </a:extLst>
          </p:cNvPr>
          <p:cNvGrpSpPr/>
          <p:nvPr/>
        </p:nvGrpSpPr>
        <p:grpSpPr>
          <a:xfrm>
            <a:off x="923365" y="5698183"/>
            <a:ext cx="870173" cy="791181"/>
            <a:chOff x="-1734666" y="4045520"/>
            <a:chExt cx="870173" cy="791181"/>
          </a:xfrm>
        </p:grpSpPr>
        <p:sp>
          <p:nvSpPr>
            <p:cNvPr id="9" name="Oval 8">
              <a:extLst>
                <a:ext uri="{FF2B5EF4-FFF2-40B4-BE49-F238E27FC236}">
                  <a16:creationId xmlns:a16="http://schemas.microsoft.com/office/drawing/2014/main" id="{9571F971-3E56-D644-CD2C-2C2A87808421}"/>
                </a:ext>
              </a:extLst>
            </p:cNvPr>
            <p:cNvSpPr/>
            <p:nvPr/>
          </p:nvSpPr>
          <p:spPr>
            <a:xfrm>
              <a:off x="-1734666" y="4045520"/>
              <a:ext cx="870173" cy="79118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10" name="Graphic 9">
              <a:extLst>
                <a:ext uri="{FF2B5EF4-FFF2-40B4-BE49-F238E27FC236}">
                  <a16:creationId xmlns:a16="http://schemas.microsoft.com/office/drawing/2014/main" id="{8C16F412-8A41-0227-3683-6E9C3993F43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9731" y="4234681"/>
              <a:ext cx="463463" cy="463463"/>
            </a:xfrm>
            <a:prstGeom prst="rect">
              <a:avLst/>
            </a:prstGeom>
          </p:spPr>
        </p:pic>
      </p:grpSp>
      <p:sp>
        <p:nvSpPr>
          <p:cNvPr id="11" name="TextBox 10">
            <a:extLst>
              <a:ext uri="{FF2B5EF4-FFF2-40B4-BE49-F238E27FC236}">
                <a16:creationId xmlns:a16="http://schemas.microsoft.com/office/drawing/2014/main" id="{62B928B4-C2E9-1785-9868-F4733C716094}"/>
              </a:ext>
            </a:extLst>
          </p:cNvPr>
          <p:cNvSpPr txBox="1"/>
          <p:nvPr/>
        </p:nvSpPr>
        <p:spPr>
          <a:xfrm>
            <a:off x="10875981" y="0"/>
            <a:ext cx="1316019" cy="523220"/>
          </a:xfrm>
          <a:prstGeom prst="rect">
            <a:avLst/>
          </a:prstGeom>
          <a:solidFill>
            <a:schemeClr val="accent1"/>
          </a:solidFill>
        </p:spPr>
        <p:txBody>
          <a:bodyPr wrap="square" rtlCol="0">
            <a:spAutoFit/>
          </a:bodyPr>
          <a:lstStyle/>
          <a:p>
            <a:pPr algn="r"/>
            <a:r>
              <a:rPr lang="en-GB" sz="1400" b="1">
                <a:solidFill>
                  <a:schemeClr val="bg1"/>
                </a:solidFill>
                <a:latin typeface="Arial" panose="020B0604020202020204" pitchFamily="34" charset="0"/>
                <a:cs typeface="Arial" panose="020B0604020202020204" pitchFamily="34" charset="0"/>
              </a:rPr>
              <a:t>Small impact on ICER</a:t>
            </a:r>
          </a:p>
        </p:txBody>
      </p:sp>
    </p:spTree>
    <p:extLst>
      <p:ext uri="{BB962C8B-B14F-4D97-AF65-F5344CB8AC3E}">
        <p14:creationId xmlns:p14="http://schemas.microsoft.com/office/powerpoint/2010/main" val="274071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E616AB-972E-C39D-6792-31C09FF7D393}"/>
              </a:ext>
            </a:extLst>
          </p:cNvPr>
          <p:cNvSpPr>
            <a:spLocks noGrp="1"/>
          </p:cNvSpPr>
          <p:nvPr>
            <p:ph type="body" sz="quarter" idx="13"/>
          </p:nvPr>
        </p:nvSpPr>
        <p:spPr>
          <a:xfrm>
            <a:off x="939736" y="6405938"/>
            <a:ext cx="10848852" cy="533674"/>
          </a:xfrm>
        </p:spPr>
        <p:txBody>
          <a:bodyPr>
            <a:normAutofit/>
          </a:bodyPr>
          <a:lstStyle/>
          <a:p>
            <a:r>
              <a:rPr lang="en-GB"/>
              <a:t>HR, hazard ratio; NMA, network meta-analysis; OS, overall survival; PFS, progression-free survival; QALY, quality-adjusted life year; TTD, time to treatment discontinuation</a:t>
            </a:r>
          </a:p>
        </p:txBody>
      </p:sp>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470607" y="179231"/>
            <a:ext cx="11250785" cy="592817"/>
          </a:xfrm>
        </p:spPr>
        <p:txBody>
          <a:bodyPr/>
          <a:lstStyle/>
          <a:p>
            <a:r>
              <a:rPr lang="en-GB" sz="3200">
                <a:ea typeface="Arial" panose="02000503000000020004" pitchFamily="2" charset="0"/>
              </a:rPr>
              <a:t>Summary of company and EAG base case assumptions</a:t>
            </a:r>
            <a:endParaRPr lang="en-GB"/>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3568495096"/>
              </p:ext>
            </p:extLst>
          </p:nvPr>
        </p:nvGraphicFramePr>
        <p:xfrm>
          <a:off x="218662" y="712905"/>
          <a:ext cx="11883691" cy="5493629"/>
        </p:xfrm>
        <a:graphic>
          <a:graphicData uri="http://schemas.openxmlformats.org/drawingml/2006/table">
            <a:tbl>
              <a:tblPr firstRow="1" firstCol="1" bandRow="1">
                <a:tableStyleId>{21E4AEA4-8DFA-4A89-87EB-49C32662AFE0}</a:tableStyleId>
              </a:tblPr>
              <a:tblGrid>
                <a:gridCol w="3689195">
                  <a:extLst>
                    <a:ext uri="{9D8B030D-6E8A-4147-A177-3AD203B41FA5}">
                      <a16:colId xmlns:a16="http://schemas.microsoft.com/office/drawing/2014/main" val="3974739884"/>
                    </a:ext>
                  </a:extLst>
                </a:gridCol>
                <a:gridCol w="4154948">
                  <a:extLst>
                    <a:ext uri="{9D8B030D-6E8A-4147-A177-3AD203B41FA5}">
                      <a16:colId xmlns:a16="http://schemas.microsoft.com/office/drawing/2014/main" val="4289090289"/>
                    </a:ext>
                  </a:extLst>
                </a:gridCol>
                <a:gridCol w="4039548">
                  <a:extLst>
                    <a:ext uri="{9D8B030D-6E8A-4147-A177-3AD203B41FA5}">
                      <a16:colId xmlns:a16="http://schemas.microsoft.com/office/drawing/2014/main" val="3834478098"/>
                    </a:ext>
                  </a:extLst>
                </a:gridCol>
              </a:tblGrid>
              <a:tr h="420741">
                <a:tc>
                  <a:txBody>
                    <a:bodyPr/>
                    <a:lstStyle/>
                    <a:p>
                      <a:r>
                        <a:rPr lang="en-GB" sz="1800">
                          <a:latin typeface="Arial" panose="020B0604020202020204" pitchFamily="34" charset="0"/>
                        </a:rPr>
                        <a:t>Assumption</a:t>
                      </a:r>
                    </a:p>
                  </a:txBody>
                  <a:tcPr/>
                </a:tc>
                <a:tc>
                  <a:txBody>
                    <a:bodyPr/>
                    <a:lstStyle/>
                    <a:p>
                      <a:r>
                        <a:rPr lang="en-GB" sz="1800">
                          <a:latin typeface="Arial" panose="020B0604020202020204" pitchFamily="34" charset="0"/>
                        </a:rPr>
                        <a:t>Company base case</a:t>
                      </a:r>
                    </a:p>
                  </a:txBody>
                  <a:tcPr/>
                </a:tc>
                <a:tc>
                  <a:txBody>
                    <a:bodyPr/>
                    <a:lstStyle/>
                    <a:p>
                      <a:r>
                        <a:rPr lang="en-GB" sz="1800">
                          <a:latin typeface="Arial" panose="020B0604020202020204" pitchFamily="34" charset="0"/>
                        </a:rPr>
                        <a:t>EAG base case</a:t>
                      </a:r>
                    </a:p>
                  </a:txBody>
                  <a:tcPr/>
                </a:tc>
                <a:extLst>
                  <a:ext uri="{0D108BD9-81ED-4DB2-BD59-A6C34878D82A}">
                    <a16:rowId xmlns:a16="http://schemas.microsoft.com/office/drawing/2014/main" val="1365441208"/>
                  </a:ext>
                </a:extLst>
              </a:tr>
              <a:tr h="426163">
                <a:tc>
                  <a:txBody>
                    <a:bodyPr/>
                    <a:lstStyle/>
                    <a:p>
                      <a:r>
                        <a:rPr lang="en-GB" sz="1800">
                          <a:solidFill>
                            <a:schemeClr val="bg1"/>
                          </a:solidFill>
                          <a:latin typeface="Arial" panose="020B0604020202020204" pitchFamily="34" charset="0"/>
                        </a:rPr>
                        <a:t>NMA</a:t>
                      </a:r>
                    </a:p>
                  </a:txBody>
                  <a:tcPr/>
                </a:tc>
                <a:tc>
                  <a:txBody>
                    <a:bodyPr/>
                    <a:lstStyle/>
                    <a:p>
                      <a:r>
                        <a:rPr lang="en-GB" sz="1800">
                          <a:latin typeface="Arial" panose="020B0604020202020204" pitchFamily="34" charset="0"/>
                        </a:rPr>
                        <a:t>Constant HR (assumes PH)</a:t>
                      </a:r>
                    </a:p>
                  </a:txBody>
                  <a:tcPr>
                    <a:solidFill>
                      <a:schemeClr val="accent6">
                        <a:lumMod val="60000"/>
                        <a:lumOff val="40000"/>
                      </a:schemeClr>
                    </a:solidFill>
                  </a:tcPr>
                </a:tc>
                <a:tc>
                  <a:txBody>
                    <a:bodyPr/>
                    <a:lstStyle/>
                    <a:p>
                      <a:r>
                        <a:rPr lang="en-GB" sz="1800">
                          <a:latin typeface="Arial" panose="020B0604020202020204" pitchFamily="34" charset="0"/>
                        </a:rPr>
                        <a:t>Time varying HR</a:t>
                      </a:r>
                    </a:p>
                  </a:txBody>
                  <a:tcPr>
                    <a:solidFill>
                      <a:schemeClr val="accent6">
                        <a:lumMod val="60000"/>
                        <a:lumOff val="40000"/>
                      </a:schemeClr>
                    </a:solidFill>
                  </a:tcPr>
                </a:tc>
                <a:extLst>
                  <a:ext uri="{0D108BD9-81ED-4DB2-BD59-A6C34878D82A}">
                    <a16:rowId xmlns:a16="http://schemas.microsoft.com/office/drawing/2014/main" val="2796034707"/>
                  </a:ext>
                </a:extLst>
              </a:tr>
              <a:tr h="626774">
                <a:tc>
                  <a:txBody>
                    <a:bodyPr/>
                    <a:lstStyle/>
                    <a:p>
                      <a:r>
                        <a:rPr lang="en-GB" sz="1800">
                          <a:solidFill>
                            <a:schemeClr val="bg1"/>
                          </a:solidFill>
                          <a:latin typeface="Arial" panose="020B0604020202020204" pitchFamily="34" charset="0"/>
                        </a:rPr>
                        <a:t>Distributions used to model PFS</a:t>
                      </a:r>
                    </a:p>
                  </a:txBody>
                  <a:tcPr/>
                </a:tc>
                <a:tc>
                  <a:txBody>
                    <a:bodyPr/>
                    <a:lstStyle/>
                    <a:p>
                      <a:r>
                        <a:rPr lang="en-GB" sz="1800">
                          <a:latin typeface="Arial" panose="020B0604020202020204" pitchFamily="34" charset="0"/>
                        </a:rPr>
                        <a:t>Log-normal</a:t>
                      </a:r>
                    </a:p>
                  </a:txBody>
                  <a:tcPr>
                    <a:solidFill>
                      <a:schemeClr val="accent6">
                        <a:lumMod val="60000"/>
                        <a:lumOff val="40000"/>
                      </a:schemeClr>
                    </a:solidFill>
                  </a:tcPr>
                </a:tc>
                <a:tc>
                  <a:txBody>
                    <a:bodyPr/>
                    <a:lstStyle/>
                    <a:p>
                      <a:r>
                        <a:rPr lang="en-GB" sz="1800">
                          <a:latin typeface="Arial" panose="020B0604020202020204" pitchFamily="34" charset="0"/>
                        </a:rPr>
                        <a:t>Log-logistic</a:t>
                      </a:r>
                    </a:p>
                  </a:txBody>
                  <a:tcPr>
                    <a:solidFill>
                      <a:schemeClr val="accent6">
                        <a:lumMod val="60000"/>
                        <a:lumOff val="40000"/>
                      </a:schemeClr>
                    </a:solidFill>
                  </a:tcPr>
                </a:tc>
                <a:extLst>
                  <a:ext uri="{0D108BD9-81ED-4DB2-BD59-A6C34878D82A}">
                    <a16:rowId xmlns:a16="http://schemas.microsoft.com/office/drawing/2014/main" val="3471957187"/>
                  </a:ext>
                </a:extLst>
              </a:tr>
              <a:tr h="420741">
                <a:tc>
                  <a:txBody>
                    <a:bodyPr/>
                    <a:lstStyle/>
                    <a:p>
                      <a:r>
                        <a:rPr lang="en-GB" sz="1800">
                          <a:solidFill>
                            <a:schemeClr val="bg1"/>
                          </a:solidFill>
                          <a:latin typeface="Arial" panose="020B0604020202020204" pitchFamily="34" charset="0"/>
                        </a:rPr>
                        <a:t>Distributions used to model OS</a:t>
                      </a:r>
                    </a:p>
                  </a:txBody>
                  <a:tcPr/>
                </a:tc>
                <a:tc>
                  <a:txBody>
                    <a:bodyPr/>
                    <a:lstStyle/>
                    <a:p>
                      <a:r>
                        <a:rPr lang="en-GB" sz="1800">
                          <a:latin typeface="Arial" panose="020B0604020202020204" pitchFamily="34" charset="0"/>
                        </a:rPr>
                        <a:t>Gamma</a:t>
                      </a:r>
                    </a:p>
                  </a:txBody>
                  <a:tcPr/>
                </a:tc>
                <a:tc>
                  <a:txBody>
                    <a:bodyPr/>
                    <a:lstStyle/>
                    <a:p>
                      <a:r>
                        <a:rPr lang="en-GB" sz="1800">
                          <a:latin typeface="Arial" panose="020B0604020202020204" pitchFamily="34" charset="0"/>
                        </a:rPr>
                        <a:t>Gamma</a:t>
                      </a:r>
                    </a:p>
                  </a:txBody>
                  <a:tcPr/>
                </a:tc>
                <a:extLst>
                  <a:ext uri="{0D108BD9-81ED-4DB2-BD59-A6C34878D82A}">
                    <a16:rowId xmlns:a16="http://schemas.microsoft.com/office/drawing/2014/main" val="4241765185"/>
                  </a:ext>
                </a:extLst>
              </a:tr>
              <a:tr h="626774">
                <a:tc>
                  <a:txBody>
                    <a:bodyPr/>
                    <a:lstStyle/>
                    <a:p>
                      <a:r>
                        <a:rPr lang="en-GB" sz="1800">
                          <a:solidFill>
                            <a:schemeClr val="bg1"/>
                          </a:solidFill>
                          <a:latin typeface="Arial" panose="020B0604020202020204" pitchFamily="34" charset="0"/>
                        </a:rPr>
                        <a:t>Treatment waning</a:t>
                      </a:r>
                    </a:p>
                  </a:txBody>
                  <a:tcPr/>
                </a:tc>
                <a:tc>
                  <a:txBody>
                    <a:bodyPr/>
                    <a:lstStyle/>
                    <a:p>
                      <a:r>
                        <a:rPr lang="en-GB" sz="1800">
                          <a:latin typeface="Arial" panose="020B0604020202020204" pitchFamily="34" charset="0"/>
                        </a:rPr>
                        <a:t>None</a:t>
                      </a:r>
                    </a:p>
                  </a:txBody>
                  <a:tcPr>
                    <a:solidFill>
                      <a:schemeClr val="accent6">
                        <a:lumMod val="60000"/>
                        <a:lumOff val="40000"/>
                      </a:schemeClr>
                    </a:solidFill>
                  </a:tcPr>
                </a:tc>
                <a:tc>
                  <a:txBody>
                    <a:bodyPr/>
                    <a:lstStyle/>
                    <a:p>
                      <a:r>
                        <a:rPr lang="en-GB" sz="1800">
                          <a:solidFill>
                            <a:schemeClr val="tx1"/>
                          </a:solidFill>
                          <a:latin typeface="Arial" panose="020B0604020202020204" pitchFamily="34" charset="0"/>
                        </a:rPr>
                        <a:t>HR set to 1 </a:t>
                      </a:r>
                      <a:r>
                        <a:rPr lang="en-GB" sz="1800">
                          <a:latin typeface="Arial" panose="020B0604020202020204" pitchFamily="34" charset="0"/>
                        </a:rPr>
                        <a:t>after 2 years, all treatments</a:t>
                      </a:r>
                    </a:p>
                  </a:txBody>
                  <a:tcPr>
                    <a:solidFill>
                      <a:schemeClr val="accent6">
                        <a:lumMod val="60000"/>
                        <a:lumOff val="40000"/>
                      </a:schemeClr>
                    </a:solidFill>
                  </a:tcPr>
                </a:tc>
                <a:extLst>
                  <a:ext uri="{0D108BD9-81ED-4DB2-BD59-A6C34878D82A}">
                    <a16:rowId xmlns:a16="http://schemas.microsoft.com/office/drawing/2014/main" val="2121904842"/>
                  </a:ext>
                </a:extLst>
              </a:tr>
              <a:tr h="714996">
                <a:tc>
                  <a:txBody>
                    <a:bodyPr/>
                    <a:lstStyle/>
                    <a:p>
                      <a:r>
                        <a:rPr lang="en-GB" sz="1800" b="1" kern="1200">
                          <a:solidFill>
                            <a:schemeClr val="bg1"/>
                          </a:solidFill>
                          <a:latin typeface="Arial" panose="020B0604020202020204" pitchFamily="34" charset="0"/>
                          <a:ea typeface="+mn-ea"/>
                          <a:cs typeface="+mn-cs"/>
                        </a:rPr>
                        <a:t>Source of health state utilities</a:t>
                      </a:r>
                    </a:p>
                  </a:txBody>
                  <a:tcPr/>
                </a:tc>
                <a:tc>
                  <a:txBody>
                    <a:bodyPr/>
                    <a:lstStyle/>
                    <a:p>
                      <a:r>
                        <a:rPr lang="en-GB" sz="1800" kern="1200">
                          <a:solidFill>
                            <a:schemeClr val="dk1"/>
                          </a:solidFill>
                          <a:latin typeface="Arial" panose="020B0604020202020204" pitchFamily="34" charset="0"/>
                          <a:ea typeface="+mn-ea"/>
                          <a:cs typeface="+mn-cs"/>
                        </a:rPr>
                        <a:t>CAPItello-291 trial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latin typeface="Arial" panose="020B0604020202020204" pitchFamily="34" charset="0"/>
                          <a:ea typeface="+mn-ea"/>
                          <a:cs typeface="+mn-cs"/>
                        </a:rPr>
                        <a:t>CAPItello-291 trial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tx1"/>
                          </a:solidFill>
                          <a:latin typeface="Arial" panose="020B0604020202020204" pitchFamily="34" charset="0"/>
                        </a:rPr>
                        <a:t>(scenario: 0.6 post-progression value) </a:t>
                      </a:r>
                      <a:endParaRPr lang="en-GB" sz="1800" kern="120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1661879072"/>
                  </a:ext>
                </a:extLst>
              </a:tr>
              <a:tr h="933700">
                <a:tc>
                  <a:txBody>
                    <a:bodyPr/>
                    <a:lstStyle/>
                    <a:p>
                      <a:r>
                        <a:rPr lang="en-GB" sz="1800" b="1" kern="1200">
                          <a:solidFill>
                            <a:schemeClr val="bg1"/>
                          </a:solidFill>
                          <a:latin typeface="Arial" panose="020B0604020202020204" pitchFamily="34" charset="0"/>
                          <a:ea typeface="+mn-ea"/>
                          <a:cs typeface="+mn-cs"/>
                        </a:rPr>
                        <a:t>Time to treatment discontinuation</a:t>
                      </a:r>
                    </a:p>
                  </a:txBody>
                  <a:tcPr/>
                </a:tc>
                <a:tc>
                  <a:txBody>
                    <a:bodyPr/>
                    <a:lstStyle/>
                    <a:p>
                      <a:r>
                        <a:rPr lang="en-GB" sz="1800" dirty="0">
                          <a:solidFill>
                            <a:schemeClr val="tx1"/>
                          </a:solidFill>
                          <a:latin typeface="Arial" panose="020B0604020202020204" pitchFamily="34" charset="0"/>
                        </a:rPr>
                        <a:t>TTD:PFS </a:t>
                      </a:r>
                      <a:r>
                        <a:rPr lang="en-GB" sz="1800" kern="1200" dirty="0">
                          <a:solidFill>
                            <a:schemeClr val="tx1"/>
                          </a:solidFill>
                          <a:latin typeface="Arial" panose="020B0604020202020204" pitchFamily="34" charset="0"/>
                          <a:ea typeface="+mn-ea"/>
                          <a:cs typeface="+mn-cs"/>
                        </a:rPr>
                        <a:t>ratio for </a:t>
                      </a:r>
                      <a:r>
                        <a:rPr lang="en-GB" sz="1800" kern="1200" dirty="0" err="1">
                          <a:solidFill>
                            <a:schemeClr val="tx1"/>
                          </a:solidFill>
                          <a:latin typeface="Arial" panose="020B0604020202020204" pitchFamily="34" charset="0"/>
                          <a:ea typeface="+mn-ea"/>
                          <a:cs typeface="+mn-cs"/>
                        </a:rPr>
                        <a:t>capi</a:t>
                      </a:r>
                      <a:r>
                        <a:rPr lang="en-GB" sz="1800" kern="1200" dirty="0">
                          <a:solidFill>
                            <a:schemeClr val="tx1"/>
                          </a:solidFill>
                          <a:latin typeface="Arial" panose="020B0604020202020204" pitchFamily="34" charset="0"/>
                          <a:ea typeface="+mn-ea"/>
                          <a:cs typeface="+mn-cs"/>
                        </a:rPr>
                        <a:t> + </a:t>
                      </a:r>
                      <a:r>
                        <a:rPr lang="en-GB" sz="1800" kern="1200" dirty="0" err="1">
                          <a:solidFill>
                            <a:schemeClr val="tx1"/>
                          </a:solidFill>
                          <a:latin typeface="Arial" panose="020B0604020202020204" pitchFamily="34" charset="0"/>
                          <a:ea typeface="+mn-ea"/>
                          <a:cs typeface="+mn-cs"/>
                        </a:rPr>
                        <a:t>fulv</a:t>
                      </a:r>
                      <a:r>
                        <a:rPr lang="en-GB" sz="1800" kern="1200" dirty="0">
                          <a:solidFill>
                            <a:schemeClr val="tx1"/>
                          </a:solidFill>
                          <a:latin typeface="Arial" panose="020B0604020202020204" pitchFamily="34" charset="0"/>
                          <a:ea typeface="+mn-ea"/>
                          <a:cs typeface="+mn-cs"/>
                        </a:rPr>
                        <a:t> </a:t>
                      </a:r>
                      <a:r>
                        <a:rPr lang="en-GB" sz="1800" dirty="0">
                          <a:solidFill>
                            <a:schemeClr val="tx1"/>
                          </a:solidFill>
                          <a:latin typeface="Arial" panose="020B0604020202020204" pitchFamily="34" charset="0"/>
                        </a:rPr>
                        <a:t>(HR </a:t>
                      </a:r>
                      <a:r>
                        <a:rPr kumimoji="0" lang="fr-FR"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XXX</a:t>
                      </a:r>
                      <a:r>
                        <a:rPr lang="en-GB" sz="1800" dirty="0">
                          <a:solidFill>
                            <a:schemeClr val="tx1"/>
                          </a:solidFill>
                          <a:latin typeface="Arial" panose="020B0604020202020204" pitchFamily="34" charset="0"/>
                        </a:rPr>
                        <a:t>) applied to modelled PFS curve for all treatments</a:t>
                      </a:r>
                      <a:endParaRPr lang="en-GB" sz="1800" kern="1200" dirty="0">
                        <a:solidFill>
                          <a:schemeClr val="dk1"/>
                        </a:solidFill>
                        <a:latin typeface="Arial" panose="020B0604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Arial" panose="020B0604020202020204" pitchFamily="34" charset="0"/>
                          <a:ea typeface="+mn-ea"/>
                          <a:cs typeface="+mn-cs"/>
                        </a:rPr>
                        <a:t>Same but modelled shorter TTD </a:t>
                      </a:r>
                      <a:r>
                        <a:rPr lang="en-GB" sz="1800" dirty="0">
                          <a:solidFill>
                            <a:schemeClr val="tx1"/>
                          </a:solidFill>
                          <a:latin typeface="Arial" panose="020B0604020202020204" pitchFamily="34" charset="0"/>
                        </a:rPr>
                        <a:t>for comparators in scenario (HR of </a:t>
                      </a:r>
                      <a:r>
                        <a:rPr lang="fr-FR" u="sng" dirty="0">
                          <a:solidFill>
                            <a:schemeClr val="tx1"/>
                          </a:solidFill>
                          <a:highlight>
                            <a:srgbClr val="000000"/>
                          </a:highlight>
                          <a:latin typeface="Arial" panose="020B0604020202020204" pitchFamily="34" charset="0"/>
                        </a:rPr>
                        <a:t>XX</a:t>
                      </a:r>
                      <a:r>
                        <a:rPr lang="en-GB" sz="1800" dirty="0">
                          <a:solidFill>
                            <a:schemeClr val="tx1"/>
                          </a:solidFill>
                          <a:latin typeface="Arial" panose="020B0604020202020204" pitchFamily="34" charset="0"/>
                        </a:rPr>
                        <a:t>) </a:t>
                      </a:r>
                      <a:endParaRPr lang="en-GB" sz="1800" kern="1200" dirty="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4272484829"/>
                  </a:ext>
                </a:extLst>
              </a:tr>
              <a:tr h="626774">
                <a:tc>
                  <a:txBody>
                    <a:bodyPr/>
                    <a:lstStyle/>
                    <a:p>
                      <a:r>
                        <a:rPr lang="en-GB" sz="1800">
                          <a:solidFill>
                            <a:schemeClr val="bg1"/>
                          </a:solidFill>
                          <a:latin typeface="Arial" panose="020B0604020202020204" pitchFamily="34" charset="0"/>
                        </a:rPr>
                        <a:t>Relative dose intensity </a:t>
                      </a:r>
                      <a:r>
                        <a:rPr lang="en-GB" sz="1800" b="1" kern="1200">
                          <a:solidFill>
                            <a:schemeClr val="bg1"/>
                          </a:solidFill>
                          <a:latin typeface="Arial" panose="020B0604020202020204" pitchFamily="34" charset="0"/>
                          <a:ea typeface="+mn-ea"/>
                          <a:cs typeface="+mn-cs"/>
                        </a:rPr>
                        <a:t>for alpelisib + fulvestrant </a:t>
                      </a:r>
                    </a:p>
                  </a:txBody>
                  <a:tcPr/>
                </a:tc>
                <a:tc>
                  <a:txBody>
                    <a:bodyPr/>
                    <a:lstStyle/>
                    <a:p>
                      <a:r>
                        <a:rPr lang="en-GB" sz="1800">
                          <a:latin typeface="Arial" panose="020B0604020202020204" pitchFamily="34" charset="0"/>
                        </a:rPr>
                        <a:t>100%</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Arial" panose="020B0604020202020204" pitchFamily="34" charset="0"/>
                          <a:ea typeface="+mn-ea"/>
                          <a:cs typeface="+mn-cs"/>
                        </a:rPr>
                        <a:t>Same as for capivasertib + </a:t>
                      </a:r>
                      <a:r>
                        <a:rPr lang="en-GB" sz="1800" kern="1200" dirty="0" err="1">
                          <a:solidFill>
                            <a:schemeClr val="dk1"/>
                          </a:solidFill>
                          <a:latin typeface="Arial" panose="020B0604020202020204" pitchFamily="34" charset="0"/>
                          <a:ea typeface="+mn-ea"/>
                          <a:cs typeface="+mn-cs"/>
                        </a:rPr>
                        <a:t>fulv</a:t>
                      </a:r>
                      <a:r>
                        <a:rPr lang="en-GB" sz="1800" kern="1200" dirty="0">
                          <a:solidFill>
                            <a:schemeClr val="dk1"/>
                          </a:solidFill>
                          <a:latin typeface="Arial" panose="020B0604020202020204" pitchFamily="34" charset="0"/>
                          <a:ea typeface="+mn-ea"/>
                          <a:cs typeface="+mn-cs"/>
                        </a:rPr>
                        <a:t> (</a:t>
                      </a:r>
                      <a:r>
                        <a:rPr kumimoji="0" lang="fr-FR" sz="18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mn-cs"/>
                        </a:rPr>
                        <a:t>XXXX</a:t>
                      </a:r>
                      <a:r>
                        <a:rPr lang="en-GB" sz="1800" u="sng" dirty="0">
                          <a:latin typeface="Arial" panose="020B0604020202020204" pitchFamily="34" charset="0"/>
                          <a:cs typeface="Arial" panose="020B0604020202020204" pitchFamily="34" charset="0"/>
                        </a:rPr>
                        <a:t>)</a:t>
                      </a:r>
                      <a:endParaRPr lang="en-GB" sz="1800" kern="1200" dirty="0">
                        <a:solidFill>
                          <a:schemeClr val="dk1"/>
                        </a:solidFill>
                        <a:latin typeface="Arial" panose="020B0604020202020204" pitchFamily="34" charset="0"/>
                        <a:ea typeface="+mn-ea"/>
                        <a:cs typeface="+mn-cs"/>
                      </a:endParaRPr>
                    </a:p>
                  </a:txBody>
                  <a:tcPr>
                    <a:solidFill>
                      <a:schemeClr val="accent6">
                        <a:lumMod val="60000"/>
                        <a:lumOff val="40000"/>
                      </a:schemeClr>
                    </a:solidFill>
                  </a:tcPr>
                </a:tc>
                <a:extLst>
                  <a:ext uri="{0D108BD9-81ED-4DB2-BD59-A6C34878D82A}">
                    <a16:rowId xmlns:a16="http://schemas.microsoft.com/office/drawing/2014/main" val="4167145525"/>
                  </a:ext>
                </a:extLst>
              </a:tr>
              <a:tr h="657048">
                <a:tc>
                  <a:txBody>
                    <a:bodyPr/>
                    <a:lstStyle/>
                    <a:p>
                      <a:r>
                        <a:rPr lang="en-GB" sz="1800" b="1" kern="1200">
                          <a:solidFill>
                            <a:schemeClr val="bg1"/>
                          </a:solidFill>
                          <a:latin typeface="Arial" panose="020B0604020202020204" pitchFamily="34" charset="0"/>
                          <a:ea typeface="+mn-ea"/>
                          <a:cs typeface="+mn-cs"/>
                        </a:rPr>
                        <a:t>Severity modifier</a:t>
                      </a:r>
                    </a:p>
                    <a:p>
                      <a:r>
                        <a:rPr lang="en-GB" sz="1800" b="1" kern="1200">
                          <a:solidFill>
                            <a:schemeClr val="tx2">
                              <a:lumMod val="20000"/>
                              <a:lumOff val="80000"/>
                            </a:schemeClr>
                          </a:solidFill>
                          <a:latin typeface="Arial" panose="020B0604020202020204" pitchFamily="34" charset="0"/>
                          <a:ea typeface="+mn-ea"/>
                          <a:cs typeface="+mn-cs"/>
                          <a:hlinkClick r:id="rId3" action="ppaction://hlinksldjump">
                            <a:extLst>
                              <a:ext uri="{A12FA001-AC4F-418D-AE19-62706E023703}">
                                <ahyp:hlinkClr xmlns:ahyp="http://schemas.microsoft.com/office/drawing/2018/hyperlinkcolor" val="tx"/>
                              </a:ext>
                            </a:extLst>
                          </a:hlinkClick>
                        </a:rPr>
                        <a:t>QALY weightings for severity</a:t>
                      </a:r>
                      <a:endParaRPr lang="en-GB" sz="1800" b="1" kern="1200">
                        <a:solidFill>
                          <a:schemeClr val="tx2">
                            <a:lumMod val="20000"/>
                            <a:lumOff val="80000"/>
                          </a:schemeClr>
                        </a:solidFill>
                        <a:latin typeface="Arial" panose="020B0604020202020204" pitchFamily="34" charset="0"/>
                        <a:ea typeface="+mn-ea"/>
                        <a:cs typeface="+mn-cs"/>
                      </a:endParaRPr>
                    </a:p>
                  </a:txBody>
                  <a:tcPr/>
                </a:tc>
                <a:tc>
                  <a:txBody>
                    <a:bodyPr/>
                    <a:lstStyle/>
                    <a:p>
                      <a:r>
                        <a:rPr lang="en-GB" sz="1800">
                          <a:latin typeface="Arial" panose="020B0604020202020204" pitchFamily="34" charset="0"/>
                        </a:rPr>
                        <a:t>1.2</a:t>
                      </a:r>
                    </a:p>
                  </a:txBody>
                  <a:tcPr/>
                </a:tc>
                <a:tc>
                  <a:txBody>
                    <a:bodyPr/>
                    <a:lstStyle/>
                    <a:p>
                      <a:r>
                        <a:rPr lang="en-GB" sz="1800" kern="1200" dirty="0">
                          <a:solidFill>
                            <a:schemeClr val="dk1"/>
                          </a:solidFill>
                          <a:latin typeface="Arial" panose="020B0604020202020204" pitchFamily="34" charset="0"/>
                          <a:ea typeface="+mn-ea"/>
                          <a:cs typeface="+mn-cs"/>
                        </a:rPr>
                        <a:t>1.2</a:t>
                      </a:r>
                    </a:p>
                  </a:txBody>
                  <a:tcPr/>
                </a:tc>
                <a:extLst>
                  <a:ext uri="{0D108BD9-81ED-4DB2-BD59-A6C34878D82A}">
                    <a16:rowId xmlns:a16="http://schemas.microsoft.com/office/drawing/2014/main" val="3087577461"/>
                  </a:ext>
                </a:extLst>
              </a:tr>
            </a:tbl>
          </a:graphicData>
        </a:graphic>
      </p:graphicFrame>
    </p:spTree>
    <p:extLst>
      <p:ext uri="{BB962C8B-B14F-4D97-AF65-F5344CB8AC3E}">
        <p14:creationId xmlns:p14="http://schemas.microsoft.com/office/powerpoint/2010/main" val="3508304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98523-C4CB-C9FC-F17D-FC8EB7104036}"/>
              </a:ext>
            </a:extLst>
          </p:cNvPr>
          <p:cNvSpPr>
            <a:spLocks noGrp="1"/>
          </p:cNvSpPr>
          <p:nvPr>
            <p:ph type="ctrTitle"/>
          </p:nvPr>
        </p:nvSpPr>
        <p:spPr/>
        <p:txBody>
          <a:bodyPr/>
          <a:lstStyle/>
          <a:p>
            <a:r>
              <a:rPr lang="en-GB"/>
              <a:t>Cost-effectiveness results</a:t>
            </a:r>
          </a:p>
        </p:txBody>
      </p:sp>
      <p:sp>
        <p:nvSpPr>
          <p:cNvPr id="6" name="Text Placeholder 5">
            <a:extLst>
              <a:ext uri="{FF2B5EF4-FFF2-40B4-BE49-F238E27FC236}">
                <a16:creationId xmlns:a16="http://schemas.microsoft.com/office/drawing/2014/main" id="{A8BC509D-3987-B791-DA36-9172A87527EC}"/>
              </a:ext>
            </a:extLst>
          </p:cNvPr>
          <p:cNvSpPr>
            <a:spLocks noGrp="1"/>
          </p:cNvSpPr>
          <p:nvPr>
            <p:ph type="body" sz="quarter" idx="12"/>
          </p:nvPr>
        </p:nvSpPr>
        <p:spPr>
          <a:xfrm>
            <a:off x="507206" y="2358877"/>
            <a:ext cx="11177587" cy="2140245"/>
          </a:xfrm>
        </p:spPr>
        <p:txBody>
          <a:bodyPr/>
          <a:lstStyle/>
          <a:p>
            <a:pPr algn="ctr">
              <a:lnSpc>
                <a:spcPct val="100000"/>
              </a:lnSpc>
              <a:spcBef>
                <a:spcPts val="0"/>
              </a:spcBef>
            </a:pPr>
            <a:r>
              <a:rPr lang="en-GB" sz="2900"/>
              <a:t>All ICERs are reported in PART 2 slides </a:t>
            </a:r>
          </a:p>
          <a:p>
            <a:pPr algn="ctr">
              <a:lnSpc>
                <a:spcPct val="100000"/>
              </a:lnSpc>
              <a:spcBef>
                <a:spcPts val="0"/>
              </a:spcBef>
            </a:pPr>
            <a:r>
              <a:rPr lang="en-GB" sz="2900"/>
              <a:t>because they include confidential </a:t>
            </a:r>
          </a:p>
          <a:p>
            <a:pPr algn="ctr">
              <a:lnSpc>
                <a:spcPct val="100000"/>
              </a:lnSpc>
              <a:spcBef>
                <a:spcPts val="0"/>
              </a:spcBef>
            </a:pPr>
            <a:r>
              <a:rPr lang="en-GB" sz="2900"/>
              <a:t>comparator PAS discounts</a:t>
            </a:r>
          </a:p>
          <a:p>
            <a:pPr>
              <a:lnSpc>
                <a:spcPct val="100000"/>
              </a:lnSpc>
            </a:pPr>
            <a:endParaRPr lang="en-GB"/>
          </a:p>
        </p:txBody>
      </p:sp>
    </p:spTree>
    <p:extLst>
      <p:ext uri="{BB962C8B-B14F-4D97-AF65-F5344CB8AC3E}">
        <p14:creationId xmlns:p14="http://schemas.microsoft.com/office/powerpoint/2010/main" val="11529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466724" y="263524"/>
            <a:ext cx="11725276" cy="592817"/>
          </a:xfrm>
        </p:spPr>
        <p:txBody>
          <a:bodyPr>
            <a:normAutofit/>
          </a:bodyPr>
          <a:lstStyle/>
          <a:p>
            <a:r>
              <a:rPr lang="en-GB"/>
              <a:t>Effect on ICER of EAG preferred model assumptions</a:t>
            </a:r>
          </a:p>
        </p:txBody>
      </p:sp>
      <p:sp>
        <p:nvSpPr>
          <p:cNvPr id="27" name="Text Placeholder 26">
            <a:extLst>
              <a:ext uri="{FF2B5EF4-FFF2-40B4-BE49-F238E27FC236}">
                <a16:creationId xmlns:a16="http://schemas.microsoft.com/office/drawing/2014/main" id="{900A206B-8DB0-7A08-1323-D667945B5CDE}"/>
              </a:ext>
            </a:extLst>
          </p:cNvPr>
          <p:cNvSpPr>
            <a:spLocks noGrp="1"/>
          </p:cNvSpPr>
          <p:nvPr>
            <p:ph type="body" sz="quarter" idx="13"/>
          </p:nvPr>
        </p:nvSpPr>
        <p:spPr>
          <a:xfrm>
            <a:off x="973394" y="6134234"/>
            <a:ext cx="10658167" cy="582743"/>
          </a:xfrm>
        </p:spPr>
        <p:txBody>
          <a:bodyPr>
            <a:noAutofit/>
          </a:bodyPr>
          <a:lstStyle/>
          <a:p>
            <a:r>
              <a:rPr lang="en-GB" sz="1800"/>
              <a:t>EAG, external assessment group; ICER, incremental cost-effectiveness ratio; NMA, network meta-analysis; OS, overall survival; PFS, progression-free survival; QALY, quality adjusted life year</a:t>
            </a:r>
          </a:p>
        </p:txBody>
      </p:sp>
      <p:sp>
        <p:nvSpPr>
          <p:cNvPr id="6" name="TextBox 5">
            <a:extLst>
              <a:ext uri="{FF2B5EF4-FFF2-40B4-BE49-F238E27FC236}">
                <a16:creationId xmlns:a16="http://schemas.microsoft.com/office/drawing/2014/main" id="{8A7F5B7D-A7BB-FED4-7E57-5F28AE946960}"/>
              </a:ext>
            </a:extLst>
          </p:cNvPr>
          <p:cNvSpPr txBox="1"/>
          <p:nvPr/>
        </p:nvSpPr>
        <p:spPr>
          <a:xfrm>
            <a:off x="368029" y="5021487"/>
            <a:ext cx="11357249" cy="369332"/>
          </a:xfrm>
          <a:prstGeom prst="rect">
            <a:avLst/>
          </a:prstGeom>
          <a:noFill/>
        </p:spPr>
        <p:txBody>
          <a:bodyPr wrap="square">
            <a:spAutoFit/>
          </a:bodyPr>
          <a:lstStyle/>
          <a:p>
            <a:pPr>
              <a:spcAft>
                <a:spcPts val="400"/>
              </a:spcAft>
            </a:pPr>
            <a:r>
              <a:rPr lang="en-GB">
                <a:latin typeface="Arial" panose="020B0604020202020204" pitchFamily="34" charset="0"/>
                <a:ea typeface="Arial" panose="02000503000000020004" pitchFamily="2" charset="0"/>
                <a:cs typeface="Arial" panose="020B0604020202020204" pitchFamily="34" charset="0"/>
              </a:rPr>
              <a:t>Pairwise deterministic ICERs including 1.2 severity modifier</a:t>
            </a:r>
            <a:endParaRPr lang="en-GB" i="1">
              <a:latin typeface="Arial" panose="020B0604020202020204" pitchFamily="34" charset="0"/>
              <a:ea typeface="Arial" panose="02000503000000020004" pitchFamily="2" charset="0"/>
              <a:cs typeface="Arial" panose="020B0604020202020204" pitchFamily="34" charset="0"/>
            </a:endParaRPr>
          </a:p>
        </p:txBody>
      </p:sp>
      <p:graphicFrame>
        <p:nvGraphicFramePr>
          <p:cNvPr id="4" name="Table 4" descr="Deterministic scenario analyses by the evidence review group">
            <a:extLst>
              <a:ext uri="{FF2B5EF4-FFF2-40B4-BE49-F238E27FC236}">
                <a16:creationId xmlns:a16="http://schemas.microsoft.com/office/drawing/2014/main" id="{087748DD-DE07-0C33-82C7-FECF6CA59F90}"/>
              </a:ext>
            </a:extLst>
          </p:cNvPr>
          <p:cNvGraphicFramePr>
            <a:graphicFrameLocks noGrp="1"/>
          </p:cNvGraphicFramePr>
          <p:nvPr>
            <p:extLst>
              <p:ext uri="{D42A27DB-BD31-4B8C-83A1-F6EECF244321}">
                <p14:modId xmlns:p14="http://schemas.microsoft.com/office/powerpoint/2010/main" val="41628425"/>
              </p:ext>
            </p:extLst>
          </p:nvPr>
        </p:nvGraphicFramePr>
        <p:xfrm>
          <a:off x="346340" y="1241184"/>
          <a:ext cx="11655160" cy="4893050"/>
        </p:xfrm>
        <a:graphic>
          <a:graphicData uri="http://schemas.openxmlformats.org/drawingml/2006/table">
            <a:tbl>
              <a:tblPr firstRow="1" bandRow="1">
                <a:tableStyleId>{21E4AEA4-8DFA-4A89-87EB-49C32662AFE0}</a:tableStyleId>
              </a:tblPr>
              <a:tblGrid>
                <a:gridCol w="911648">
                  <a:extLst>
                    <a:ext uri="{9D8B030D-6E8A-4147-A177-3AD203B41FA5}">
                      <a16:colId xmlns:a16="http://schemas.microsoft.com/office/drawing/2014/main" val="3307571819"/>
                    </a:ext>
                  </a:extLst>
                </a:gridCol>
                <a:gridCol w="6346166">
                  <a:extLst>
                    <a:ext uri="{9D8B030D-6E8A-4147-A177-3AD203B41FA5}">
                      <a16:colId xmlns:a16="http://schemas.microsoft.com/office/drawing/2014/main" val="885764709"/>
                    </a:ext>
                  </a:extLst>
                </a:gridCol>
                <a:gridCol w="2282308">
                  <a:extLst>
                    <a:ext uri="{9D8B030D-6E8A-4147-A177-3AD203B41FA5}">
                      <a16:colId xmlns:a16="http://schemas.microsoft.com/office/drawing/2014/main" val="2524789021"/>
                    </a:ext>
                  </a:extLst>
                </a:gridCol>
                <a:gridCol w="2115038">
                  <a:extLst>
                    <a:ext uri="{9D8B030D-6E8A-4147-A177-3AD203B41FA5}">
                      <a16:colId xmlns:a16="http://schemas.microsoft.com/office/drawing/2014/main" val="1599477227"/>
                    </a:ext>
                  </a:extLst>
                </a:gridCol>
              </a:tblGrid>
              <a:tr h="1554770">
                <a:tc>
                  <a:txBody>
                    <a:bodyPr/>
                    <a:lstStyle/>
                    <a:p>
                      <a:r>
                        <a:rPr lang="en-GB" sz="2200">
                          <a:latin typeface="Arial" panose="020B0604020202020204" pitchFamily="34" charset="0"/>
                          <a:cs typeface="Arial" panose="020B0604020202020204" pitchFamily="34" charset="0"/>
                        </a:rPr>
                        <a:t>No.</a:t>
                      </a:r>
                    </a:p>
                  </a:txBody>
                  <a:tcPr/>
                </a:tc>
                <a:tc>
                  <a:txBody>
                    <a:bodyPr/>
                    <a:lstStyle/>
                    <a:p>
                      <a:r>
                        <a:rPr lang="en-GB" sz="2200" b="1">
                          <a:solidFill>
                            <a:schemeClr val="bg1"/>
                          </a:solidFill>
                          <a:latin typeface="Arial" panose="020B0604020202020204" pitchFamily="34" charset="0"/>
                          <a:cs typeface="Arial" panose="020B0604020202020204" pitchFamily="34" charset="0"/>
                        </a:rPr>
                        <a:t>Scenario (applied to company base case)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ICER (</a:t>
                      </a:r>
                      <a:r>
                        <a:rPr lang="en-GB" sz="2200">
                          <a:latin typeface="Arial" panose="020B0604020202020204" pitchFamily="34" charset="0"/>
                          <a:cs typeface="Arial" panose="020B0604020202020204" pitchFamily="34" charset="0"/>
                        </a:rPr>
                        <a:t>£/QALY</a:t>
                      </a:r>
                      <a:r>
                        <a:rPr kumimoji="0" lang="en-GB" sz="22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t>
                      </a:r>
                      <a:endParaRPr kumimoji="0" lang="en-GB" sz="2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vs alpelisib + fulvestrant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(1.2 severity)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ICER (</a:t>
                      </a:r>
                      <a:r>
                        <a:rPr lang="en-GB" sz="2200">
                          <a:latin typeface="Arial" panose="020B0604020202020204" pitchFamily="34" charset="0"/>
                          <a:cs typeface="Arial" panose="020B0604020202020204" pitchFamily="34" charset="0"/>
                        </a:rPr>
                        <a:t>£/QALY</a:t>
                      </a:r>
                      <a:r>
                        <a:rPr kumimoji="0" lang="en-GB" sz="2200" b="1"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 vs everolimus + exemestane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(1.2 severity)</a:t>
                      </a:r>
                    </a:p>
                  </a:txBody>
                  <a:tcPr/>
                </a:tc>
                <a:extLst>
                  <a:ext uri="{0D108BD9-81ED-4DB2-BD59-A6C34878D82A}">
                    <a16:rowId xmlns:a16="http://schemas.microsoft.com/office/drawing/2014/main" val="2444516835"/>
                  </a:ext>
                </a:extLst>
              </a:tr>
              <a:tr h="440905">
                <a:tc>
                  <a:txBody>
                    <a:bodyPr/>
                    <a:lstStyle/>
                    <a:p>
                      <a:r>
                        <a:rPr lang="en-GB" sz="2200" b="1">
                          <a:latin typeface="Arial" panose="020B0604020202020204" pitchFamily="34" charset="0"/>
                          <a:cs typeface="Arial" panose="020B0604020202020204" pitchFamily="34" charset="0"/>
                        </a:rPr>
                        <a:t>0</a:t>
                      </a:r>
                    </a:p>
                  </a:txBody>
                  <a:tcPr>
                    <a:solidFill>
                      <a:schemeClr val="accent3"/>
                    </a:solidFill>
                  </a:tcPr>
                </a:tc>
                <a:tc>
                  <a:txBody>
                    <a:bodyPr/>
                    <a:lstStyle/>
                    <a:p>
                      <a:r>
                        <a:rPr lang="en-GB" sz="2200" b="1">
                          <a:latin typeface="Arial" panose="020B0604020202020204" pitchFamily="34" charset="0"/>
                          <a:cs typeface="Arial" panose="020B0604020202020204" pitchFamily="34" charset="0"/>
                        </a:rPr>
                        <a:t>Company base case (post clarification)</a:t>
                      </a:r>
                    </a:p>
                  </a:txBody>
                  <a:tcPr>
                    <a:solidFill>
                      <a:schemeClr val="accent3"/>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u="none" kern="1200">
                          <a:solidFill>
                            <a:schemeClr val="dk1"/>
                          </a:solidFill>
                          <a:effectLst/>
                          <a:latin typeface="Arial" panose="020B0604020202020204" pitchFamily="34" charset="0"/>
                          <a:ea typeface="+mn-ea"/>
                          <a:cs typeface="Arial" panose="020B0604020202020204" pitchFamily="34" charset="0"/>
                        </a:rPr>
                        <a:t>Under £20,000</a:t>
                      </a:r>
                      <a:endParaRPr lang="en-GB" sz="2200" u="none">
                        <a:latin typeface="Arial" panose="020B0604020202020204" pitchFamily="34" charset="0"/>
                        <a:cs typeface="Arial" panose="020B0604020202020204" pitchFamily="34" charset="0"/>
                      </a:endParaRPr>
                    </a:p>
                  </a:txBody>
                  <a:tcPr>
                    <a:solidFill>
                      <a:schemeClr val="accent3"/>
                    </a:solidFill>
                  </a:tcPr>
                </a:tc>
                <a:tc>
                  <a:txBody>
                    <a:bodyPr/>
                    <a:lstStyle/>
                    <a:p>
                      <a:pPr algn="r"/>
                      <a:r>
                        <a:rPr lang="en-GB" sz="2200" u="none" kern="1200">
                          <a:solidFill>
                            <a:schemeClr val="dk1"/>
                          </a:solidFill>
                          <a:effectLst/>
                          <a:latin typeface="Arial" panose="020B0604020202020204" pitchFamily="34" charset="0"/>
                          <a:ea typeface="+mn-ea"/>
                          <a:cs typeface="Arial" panose="020B0604020202020204" pitchFamily="34" charset="0"/>
                        </a:rPr>
                        <a:t>Under £20,000</a:t>
                      </a:r>
                      <a:endParaRPr lang="en-GB" sz="2200" u="none">
                        <a:latin typeface="Arial" panose="020B0604020202020204" pitchFamily="34" charset="0"/>
                        <a:cs typeface="Arial" panose="020B0604020202020204" pitchFamily="34" charset="0"/>
                      </a:endParaRPr>
                    </a:p>
                  </a:txBody>
                  <a:tcPr>
                    <a:solidFill>
                      <a:schemeClr val="accent3"/>
                    </a:solidFill>
                  </a:tcPr>
                </a:tc>
                <a:extLst>
                  <a:ext uri="{0D108BD9-81ED-4DB2-BD59-A6C34878D82A}">
                    <a16:rowId xmlns:a16="http://schemas.microsoft.com/office/drawing/2014/main" val="2335749543"/>
                  </a:ext>
                </a:extLst>
              </a:tr>
              <a:tr h="440905">
                <a:tc>
                  <a:txBody>
                    <a:bodyPr/>
                    <a:lstStyle/>
                    <a:p>
                      <a:r>
                        <a:rPr lang="en-GB" sz="2200" b="1">
                          <a:latin typeface="Arial" panose="020B0604020202020204" pitchFamily="34" charset="0"/>
                          <a:cs typeface="Arial" panose="020B0604020202020204" pitchFamily="34" charset="0"/>
                        </a:rPr>
                        <a:t>1</a:t>
                      </a:r>
                    </a:p>
                  </a:txBody>
                  <a:tcPr/>
                </a:tc>
                <a:tc>
                  <a:txBody>
                    <a:bodyPr/>
                    <a:lstStyle/>
                    <a:p>
                      <a:r>
                        <a:rPr lang="en-GB" sz="2200" kern="1200">
                          <a:solidFill>
                            <a:schemeClr val="dk1"/>
                          </a:solidFill>
                          <a:effectLst/>
                          <a:latin typeface="Arial" panose="020B0604020202020204" pitchFamily="34" charset="0"/>
                          <a:ea typeface="+mn-ea"/>
                          <a:cs typeface="Arial" panose="020B0604020202020204" pitchFamily="34" charset="0"/>
                        </a:rPr>
                        <a:t>Time varying NMA PFS 3 months, OS 6 months</a:t>
                      </a:r>
                      <a:endParaRPr lang="en-GB" sz="2200" b="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u="none" kern="1200">
                          <a:solidFill>
                            <a:schemeClr val="dk1"/>
                          </a:solidFill>
                          <a:effectLst/>
                          <a:latin typeface="Arial" panose="020B0604020202020204" pitchFamily="34" charset="0"/>
                          <a:ea typeface="+mn-ea"/>
                          <a:cs typeface="Arial" panose="020B0604020202020204" pitchFamily="34" charset="0"/>
                        </a:rPr>
                        <a:t>Under £20,000</a:t>
                      </a:r>
                      <a:endParaRPr lang="en-GB" sz="2200" u="none">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Under £20,000</a:t>
                      </a:r>
                    </a:p>
                  </a:txBody>
                  <a:tcPr/>
                </a:tc>
                <a:extLst>
                  <a:ext uri="{0D108BD9-81ED-4DB2-BD59-A6C34878D82A}">
                    <a16:rowId xmlns:a16="http://schemas.microsoft.com/office/drawing/2014/main" val="903753710"/>
                  </a:ext>
                </a:extLst>
              </a:tr>
              <a:tr h="440905">
                <a:tc>
                  <a:txBody>
                    <a:bodyPr/>
                    <a:lstStyle/>
                    <a:p>
                      <a:r>
                        <a:rPr lang="en-GB" sz="2200" b="1">
                          <a:latin typeface="Arial" panose="020B0604020202020204" pitchFamily="34" charset="0"/>
                          <a:cs typeface="Arial" panose="020B0604020202020204" pitchFamily="34" charset="0"/>
                        </a:rPr>
                        <a:t>2</a:t>
                      </a:r>
                    </a:p>
                  </a:txBody>
                  <a:tcPr/>
                </a:tc>
                <a:tc>
                  <a:txBody>
                    <a:bodyPr/>
                    <a:lstStyle/>
                    <a:p>
                      <a:r>
                        <a:rPr lang="en-GB" sz="2200" b="0">
                          <a:latin typeface="Arial" panose="020B0604020202020204" pitchFamily="34" charset="0"/>
                          <a:cs typeface="Arial" panose="020B0604020202020204" pitchFamily="34" charset="0"/>
                        </a:rPr>
                        <a:t>PFS log-logistic</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u="none" kern="1200">
                          <a:solidFill>
                            <a:schemeClr val="dk1"/>
                          </a:solidFill>
                          <a:effectLst/>
                          <a:latin typeface="Arial" panose="020B0604020202020204" pitchFamily="34" charset="0"/>
                          <a:ea typeface="+mn-ea"/>
                          <a:cs typeface="Arial" panose="020B0604020202020204" pitchFamily="34" charset="0"/>
                        </a:rPr>
                        <a:t>Over £20,000</a:t>
                      </a:r>
                      <a:endParaRPr lang="en-GB" sz="2200" u="none">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Under £20,000</a:t>
                      </a:r>
                    </a:p>
                  </a:txBody>
                  <a:tcPr/>
                </a:tc>
                <a:extLst>
                  <a:ext uri="{0D108BD9-81ED-4DB2-BD59-A6C34878D82A}">
                    <a16:rowId xmlns:a16="http://schemas.microsoft.com/office/drawing/2014/main" val="2446858986"/>
                  </a:ext>
                </a:extLst>
              </a:tr>
              <a:tr h="787330">
                <a:tc>
                  <a:txBody>
                    <a:bodyPr/>
                    <a:lstStyle/>
                    <a:p>
                      <a:r>
                        <a:rPr lang="en-GB" sz="2200" b="1">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a:latin typeface="Arial" panose="020B0604020202020204" pitchFamily="34" charset="0"/>
                          <a:cs typeface="Arial" panose="020B0604020202020204" pitchFamily="34" charset="0"/>
                        </a:rPr>
                        <a:t>Treatment effect waning after 24 months for all treatments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u="none" kern="1200">
                          <a:solidFill>
                            <a:schemeClr val="dk1"/>
                          </a:solidFill>
                          <a:effectLst/>
                          <a:latin typeface="Arial" panose="020B0604020202020204" pitchFamily="34" charset="0"/>
                          <a:ea typeface="+mn-ea"/>
                          <a:cs typeface="Arial" panose="020B0604020202020204" pitchFamily="34" charset="0"/>
                        </a:rPr>
                        <a:t>Over £20,000</a:t>
                      </a:r>
                      <a:endParaRPr lang="en-GB" sz="2200" u="none">
                        <a:latin typeface="Arial" panose="020B0604020202020204" pitchFamily="34" charset="0"/>
                        <a:cs typeface="Arial" panose="020B0604020202020204" pitchFamily="34" charset="0"/>
                      </a:endParaRPr>
                    </a:p>
                  </a:txBody>
                  <a:tcPr/>
                </a:tc>
                <a:tc>
                  <a:txBody>
                    <a:bodyPr/>
                    <a:lstStyle/>
                    <a:p>
                      <a:pPr algn="r"/>
                      <a:r>
                        <a:rPr lang="en-GB" sz="2200" u="none" kern="1200">
                          <a:solidFill>
                            <a:schemeClr val="dk1"/>
                          </a:solidFill>
                          <a:effectLst/>
                          <a:latin typeface="Arial" panose="020B0604020202020204" pitchFamily="34" charset="0"/>
                          <a:ea typeface="+mn-ea"/>
                          <a:cs typeface="Arial" panose="020B0604020202020204" pitchFamily="34" charset="0"/>
                        </a:rPr>
                        <a:t>Over £20,000</a:t>
                      </a:r>
                      <a:endParaRPr lang="en-GB" sz="220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6774182"/>
                  </a:ext>
                </a:extLst>
              </a:tr>
              <a:tr h="787330">
                <a:tc>
                  <a:txBody>
                    <a:bodyPr/>
                    <a:lstStyle/>
                    <a:p>
                      <a:r>
                        <a:rPr lang="en-GB" sz="2200" b="1">
                          <a:latin typeface="Arial" panose="020B0604020202020204" pitchFamily="34" charset="0"/>
                          <a:cs typeface="Arial" panose="020B0604020202020204" pitchFamily="34" charset="0"/>
                        </a:rPr>
                        <a:t>4</a:t>
                      </a:r>
                    </a:p>
                  </a:txBody>
                  <a:tcPr/>
                </a:tc>
                <a:tc>
                  <a:txBody>
                    <a:bodyPr/>
                    <a:lstStyle/>
                    <a:p>
                      <a:r>
                        <a:rPr lang="en-GB" sz="2200" b="0">
                          <a:latin typeface="Arial" panose="020B0604020202020204" pitchFamily="34" charset="0"/>
                          <a:cs typeface="Arial" panose="020B0604020202020204" pitchFamily="34" charset="0"/>
                        </a:rPr>
                        <a:t>RDI for alpelisib + fulvestrant equal to capivasertib + fulvestrant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u="none" kern="1200">
                          <a:solidFill>
                            <a:schemeClr val="dk1"/>
                          </a:solidFill>
                          <a:effectLst/>
                          <a:latin typeface="Arial" panose="020B0604020202020204" pitchFamily="34" charset="0"/>
                          <a:ea typeface="+mn-ea"/>
                          <a:cs typeface="Arial" panose="020B0604020202020204" pitchFamily="34" charset="0"/>
                        </a:rPr>
                        <a:t>Under £20,000</a:t>
                      </a:r>
                      <a:endParaRPr lang="en-GB" sz="2200" u="none">
                        <a:latin typeface="Arial" panose="020B0604020202020204" pitchFamily="34" charset="0"/>
                        <a:cs typeface="Arial" panose="020B0604020202020204" pitchFamily="34" charset="0"/>
                      </a:endParaRPr>
                    </a:p>
                  </a:txBody>
                  <a:tcPr/>
                </a:tc>
                <a:tc>
                  <a:txBody>
                    <a:bodyPr/>
                    <a:lstStyle/>
                    <a:p>
                      <a:pPr algn="r"/>
                      <a:r>
                        <a:rPr lang="en-GB" sz="2200" u="none" kern="1200">
                          <a:solidFill>
                            <a:schemeClr val="dk1"/>
                          </a:solidFill>
                          <a:effectLst/>
                          <a:latin typeface="Arial" panose="020B0604020202020204" pitchFamily="34" charset="0"/>
                          <a:ea typeface="+mn-ea"/>
                          <a:cs typeface="Arial" panose="020B0604020202020204" pitchFamily="34" charset="0"/>
                        </a:rPr>
                        <a:t>Under £20,000</a:t>
                      </a:r>
                      <a:endParaRPr lang="en-GB" sz="220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73608491"/>
                  </a:ext>
                </a:extLst>
              </a:tr>
              <a:tr h="440905">
                <a:tc>
                  <a:txBody>
                    <a:bodyPr/>
                    <a:lstStyle/>
                    <a:p>
                      <a:r>
                        <a:rPr lang="en-GB" sz="2200" b="1">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a:latin typeface="Arial" panose="020B0604020202020204" pitchFamily="34" charset="0"/>
                          <a:cs typeface="Arial" panose="020B0604020202020204" pitchFamily="34" charset="0"/>
                        </a:rPr>
                        <a:t>EAG base case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u="none" kern="1200">
                          <a:solidFill>
                            <a:schemeClr val="dk1"/>
                          </a:solidFill>
                          <a:effectLst/>
                          <a:latin typeface="Arial" panose="020B0604020202020204" pitchFamily="34" charset="0"/>
                          <a:ea typeface="+mn-ea"/>
                          <a:cs typeface="Arial" panose="020B0604020202020204" pitchFamily="34" charset="0"/>
                        </a:rPr>
                        <a:t>Over £20,000</a:t>
                      </a:r>
                      <a:endParaRPr lang="en-GB" sz="2200" u="none">
                        <a:latin typeface="Arial" panose="020B0604020202020204" pitchFamily="34" charset="0"/>
                        <a:cs typeface="Arial" panose="020B0604020202020204" pitchFamily="34" charset="0"/>
                      </a:endParaRPr>
                    </a:p>
                  </a:txBody>
                  <a:tcPr/>
                </a:tc>
                <a:tc>
                  <a:txBody>
                    <a:bodyPr/>
                    <a:lstStyle/>
                    <a:p>
                      <a:pPr algn="r"/>
                      <a:r>
                        <a:rPr lang="en-GB" sz="2200" u="none" kern="1200">
                          <a:solidFill>
                            <a:schemeClr val="dk1"/>
                          </a:solidFill>
                          <a:effectLst/>
                          <a:latin typeface="Arial" panose="020B0604020202020204" pitchFamily="34" charset="0"/>
                          <a:ea typeface="+mn-ea"/>
                          <a:cs typeface="Arial" panose="020B0604020202020204" pitchFamily="34" charset="0"/>
                        </a:rPr>
                        <a:t>Under £20,000</a:t>
                      </a:r>
                      <a:endParaRPr lang="en-GB" sz="220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2214903"/>
                  </a:ext>
                </a:extLst>
              </a:tr>
            </a:tbl>
          </a:graphicData>
        </a:graphic>
      </p:graphicFrame>
      <p:sp>
        <p:nvSpPr>
          <p:cNvPr id="3" name="Text Placeholder 16">
            <a:extLst>
              <a:ext uri="{FF2B5EF4-FFF2-40B4-BE49-F238E27FC236}">
                <a16:creationId xmlns:a16="http://schemas.microsoft.com/office/drawing/2014/main" id="{59E32C1C-F92A-8896-A079-E852B0820751}"/>
              </a:ext>
            </a:extLst>
          </p:cNvPr>
          <p:cNvSpPr txBox="1">
            <a:spLocks/>
          </p:cNvSpPr>
          <p:nvPr/>
        </p:nvSpPr>
        <p:spPr>
          <a:xfrm>
            <a:off x="466724" y="784389"/>
            <a:ext cx="11164837" cy="45860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Greatest impact on ICER = treatment efficacy waning</a:t>
            </a:r>
          </a:p>
        </p:txBody>
      </p:sp>
    </p:spTree>
    <p:extLst>
      <p:ext uri="{BB962C8B-B14F-4D97-AF65-F5344CB8AC3E}">
        <p14:creationId xmlns:p14="http://schemas.microsoft.com/office/powerpoint/2010/main" val="2756167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a:latin typeface="Arial" panose="020B0604020202020204" pitchFamily="34" charset="0"/>
                <a:cs typeface="Arial" panose="020B0604020202020204" pitchFamily="34" charset="0"/>
              </a:rPr>
              <a:t>Capivasertib with fulvestrant for treating hormone receptor-positive HER2-negative advanced breast cancer after endocrine treatment</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ü"/>
            </a:pPr>
            <a:r>
              <a:rPr lang="en-GB" sz="2800" b="1"/>
              <a:t> Other considerations </a:t>
            </a:r>
          </a:p>
          <a:p>
            <a:pPr marL="457200" indent="-457200">
              <a:buSzPts val="2000"/>
              <a:buFont typeface="Wingdings" pitchFamily="2" charset="2"/>
              <a:buChar char="q"/>
            </a:pPr>
            <a:r>
              <a:rPr lang="en-GB" sz="2800"/>
              <a:t> Summary</a:t>
            </a:r>
          </a:p>
          <a:p>
            <a:endParaRPr lang="en-GB" sz="2800"/>
          </a:p>
        </p:txBody>
      </p:sp>
    </p:spTree>
    <p:extLst>
      <p:ext uri="{BB962C8B-B14F-4D97-AF65-F5344CB8AC3E}">
        <p14:creationId xmlns:p14="http://schemas.microsoft.com/office/powerpoint/2010/main" val="66676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66724" y="123710"/>
            <a:ext cx="11250785" cy="884556"/>
          </a:xfrm>
        </p:spPr>
        <p:txBody>
          <a:bodyPr>
            <a:normAutofit fontScale="90000"/>
          </a:bodyPr>
          <a:lstStyle/>
          <a:p>
            <a:r>
              <a:rPr lang="en-GB" sz="3200">
                <a:ea typeface="Arial" panose="02000503000000020004" pitchFamily="2" charset="0"/>
              </a:rPr>
              <a:t>Background on </a:t>
            </a:r>
            <a:r>
              <a:rPr lang="en-GB">
                <a:latin typeface="Arial" panose="020B0604020202020204" pitchFamily="34" charset="0"/>
                <a:cs typeface="Arial" panose="020B0604020202020204" pitchFamily="34" charset="0"/>
              </a:rPr>
              <a:t>hormone receptor-positive HER2-negative advanced breast cancer with PI3K/AKT pathway alterations</a:t>
            </a:r>
            <a:br>
              <a:rPr lang="en-GB">
                <a:ea typeface="Arial" panose="02000503000000020004" pitchFamily="2" charset="0"/>
              </a:rPr>
            </a:br>
            <a:endParaRPr lang="en-GB"/>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547689" y="1008266"/>
            <a:ext cx="11177587" cy="5275655"/>
          </a:xfrm>
        </p:spPr>
        <p:txBody>
          <a:bodyPr/>
          <a:lstStyle/>
          <a:p>
            <a:pPr>
              <a:lnSpc>
                <a:spcPct val="100000"/>
              </a:lnSpc>
              <a:spcBef>
                <a:spcPts val="600"/>
              </a:spcBef>
            </a:pPr>
            <a:r>
              <a:rPr lang="en-GB" sz="2100" b="1"/>
              <a:t>Epidemiology</a:t>
            </a:r>
          </a:p>
          <a:p>
            <a:pPr marL="285750" indent="-285750">
              <a:lnSpc>
                <a:spcPct val="100000"/>
              </a:lnSpc>
              <a:spcBef>
                <a:spcPts val="600"/>
              </a:spcBef>
              <a:buFont typeface="Arial" panose="020B0604020202020204" pitchFamily="34" charset="0"/>
              <a:buChar char="•"/>
            </a:pPr>
            <a:r>
              <a:rPr lang="en-GB" sz="2100"/>
              <a:t>Around 51,000 people diagnosed with breast cancer in 2022 in England</a:t>
            </a:r>
          </a:p>
          <a:p>
            <a:pPr marL="285750" indent="-285750">
              <a:lnSpc>
                <a:spcPct val="100000"/>
              </a:lnSpc>
              <a:spcBef>
                <a:spcPts val="600"/>
              </a:spcBef>
              <a:buFont typeface="Arial" panose="020B0604020202020204" pitchFamily="34" charset="0"/>
              <a:buChar char="•"/>
            </a:pPr>
            <a:r>
              <a:rPr lang="en-GB" sz="2100"/>
              <a:t>15% of women and 22% of men had advanced cancer (stage 3 or 4)</a:t>
            </a:r>
          </a:p>
          <a:p>
            <a:pPr marL="285750" indent="-285750">
              <a:lnSpc>
                <a:spcPct val="100000"/>
              </a:lnSpc>
              <a:spcBef>
                <a:spcPts val="600"/>
              </a:spcBef>
              <a:buFont typeface="Arial" panose="020B0604020202020204" pitchFamily="34" charset="0"/>
              <a:buChar char="•"/>
            </a:pPr>
            <a:r>
              <a:rPr lang="en-GB" sz="2100"/>
              <a:t>HR+/HER2- most common subtype: around 70% of all advanced breast cancers</a:t>
            </a:r>
          </a:p>
          <a:p>
            <a:pPr>
              <a:lnSpc>
                <a:spcPct val="100000"/>
              </a:lnSpc>
              <a:spcBef>
                <a:spcPts val="600"/>
              </a:spcBef>
            </a:pPr>
            <a:r>
              <a:rPr lang="en-GB" sz="2100" b="1"/>
              <a:t>Prognosis</a:t>
            </a:r>
          </a:p>
          <a:p>
            <a:pPr marL="285750" indent="-285750">
              <a:lnSpc>
                <a:spcPct val="100000"/>
              </a:lnSpc>
              <a:spcBef>
                <a:spcPts val="600"/>
              </a:spcBef>
              <a:buFont typeface="Arial" panose="020B0604020202020204" pitchFamily="34" charset="0"/>
              <a:buChar char="•"/>
            </a:pPr>
            <a:r>
              <a:rPr lang="en-GB" sz="2100"/>
              <a:t>Around 35% with early or locally advanced disease will progress to metastatic breast cancer in the 10 years after diagnosis</a:t>
            </a:r>
          </a:p>
          <a:p>
            <a:pPr marL="285750" indent="-285750">
              <a:lnSpc>
                <a:spcPct val="100000"/>
              </a:lnSpc>
              <a:spcBef>
                <a:spcPts val="600"/>
              </a:spcBef>
              <a:buFont typeface="Arial" panose="020B0604020202020204" pitchFamily="34" charset="0"/>
              <a:buChar char="•"/>
            </a:pPr>
            <a:r>
              <a:rPr lang="en-GB" sz="2100"/>
              <a:t>5-year survival rates: stage 3 over 70%, stage 4 around 25%</a:t>
            </a:r>
          </a:p>
          <a:p>
            <a:pPr>
              <a:lnSpc>
                <a:spcPct val="100000"/>
              </a:lnSpc>
              <a:spcBef>
                <a:spcPts val="600"/>
              </a:spcBef>
            </a:pPr>
            <a:r>
              <a:rPr lang="en-GB" sz="2100" b="1"/>
              <a:t>PI3K/AKT pathway</a:t>
            </a:r>
          </a:p>
          <a:p>
            <a:pPr marL="285750" indent="-285750">
              <a:lnSpc>
                <a:spcPct val="100000"/>
              </a:lnSpc>
              <a:spcBef>
                <a:spcPts val="600"/>
              </a:spcBef>
              <a:buFont typeface="Arial" panose="020B0604020202020204" pitchFamily="34" charset="0"/>
              <a:buChar char="•"/>
            </a:pPr>
            <a:r>
              <a:rPr lang="en-GB" sz="2100"/>
              <a:t>Alterations in the PIK3CA, AKT1, or PTEN gene – focus of this evaluation</a:t>
            </a:r>
          </a:p>
          <a:p>
            <a:pPr marL="285750" indent="-285750">
              <a:lnSpc>
                <a:spcPct val="100000"/>
              </a:lnSpc>
              <a:spcBef>
                <a:spcPts val="600"/>
              </a:spcBef>
              <a:buFont typeface="Arial" panose="020B0604020202020204" pitchFamily="34" charset="0"/>
              <a:buChar char="•"/>
            </a:pPr>
            <a:r>
              <a:rPr lang="en-GB" sz="2100"/>
              <a:t>PI3K/AKT activation promotes breast cancer tumour survival and proliferation</a:t>
            </a:r>
          </a:p>
          <a:p>
            <a:pPr marL="285750" indent="-285750">
              <a:lnSpc>
                <a:spcPct val="100000"/>
              </a:lnSpc>
              <a:spcBef>
                <a:spcPts val="600"/>
              </a:spcBef>
              <a:buFont typeface="Arial" panose="020B0604020202020204" pitchFamily="34" charset="0"/>
              <a:buChar char="•"/>
            </a:pPr>
            <a:r>
              <a:rPr lang="en-GB" sz="2100"/>
              <a:t>Around 40 to 50% of people with HR+/HER2- breast cancer have PI3K/AKT pathway alterations (over 75% PIK3CA)</a:t>
            </a:r>
          </a:p>
          <a:p>
            <a:pPr marL="285750" indent="-285750">
              <a:lnSpc>
                <a:spcPct val="100000"/>
              </a:lnSpc>
              <a:spcBef>
                <a:spcPts val="600"/>
              </a:spcBef>
              <a:buFont typeface="Arial" panose="020B0604020202020204" pitchFamily="34" charset="0"/>
              <a:buChar char="•"/>
            </a:pPr>
            <a:r>
              <a:rPr lang="en-GB" sz="2100"/>
              <a:t>May be associated with worse outcomes</a:t>
            </a:r>
          </a:p>
          <a:p>
            <a:pPr marL="285750" indent="-285750">
              <a:lnSpc>
                <a:spcPct val="100000"/>
              </a:lnSpc>
              <a:spcBef>
                <a:spcPts val="600"/>
              </a:spcBef>
              <a:buFont typeface="Arial" panose="020B0604020202020204" pitchFamily="34" charset="0"/>
              <a:buChar char="•"/>
            </a:pPr>
            <a:endParaRPr lang="en-GB" sz="1900"/>
          </a:p>
          <a:p>
            <a:pPr marL="285750" indent="-285750">
              <a:lnSpc>
                <a:spcPct val="100000"/>
              </a:lnSpc>
              <a:spcBef>
                <a:spcPts val="600"/>
              </a:spcBef>
              <a:buFont typeface="Arial" panose="020B0604020202020204" pitchFamily="34" charset="0"/>
              <a:buChar char="•"/>
            </a:pPr>
            <a:endParaRPr lang="en-GB" sz="1900"/>
          </a:p>
          <a:p>
            <a:endParaRPr lang="en-GB" sz="1900"/>
          </a:p>
        </p:txBody>
      </p:sp>
      <p:sp>
        <p:nvSpPr>
          <p:cNvPr id="4" name="Text Placeholder 3">
            <a:extLst>
              <a:ext uri="{FF2B5EF4-FFF2-40B4-BE49-F238E27FC236}">
                <a16:creationId xmlns:a16="http://schemas.microsoft.com/office/drawing/2014/main" id="{D72E6409-5FFB-C803-81EB-27C7C8632423}"/>
              </a:ext>
            </a:extLst>
          </p:cNvPr>
          <p:cNvSpPr>
            <a:spLocks noGrp="1"/>
          </p:cNvSpPr>
          <p:nvPr>
            <p:ph type="body" sz="quarter" idx="13"/>
          </p:nvPr>
        </p:nvSpPr>
        <p:spPr>
          <a:xfrm>
            <a:off x="1965661" y="6585659"/>
            <a:ext cx="9940123" cy="272341"/>
          </a:xfrm>
        </p:spPr>
        <p:txBody>
          <a:bodyPr>
            <a:noAutofit/>
          </a:bodyPr>
          <a:lstStyle/>
          <a:p>
            <a:r>
              <a:rPr lang="en-GB" sz="1600"/>
              <a:t>HER2-, human epidermal growth factor receptor 2 negative; HR+, hormone receptor positive</a:t>
            </a:r>
          </a:p>
        </p:txBody>
      </p:sp>
    </p:spTree>
    <p:extLst>
      <p:ext uri="{BB962C8B-B14F-4D97-AF65-F5344CB8AC3E}">
        <p14:creationId xmlns:p14="http://schemas.microsoft.com/office/powerpoint/2010/main" val="437559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a:xfrm>
            <a:off x="466724" y="238124"/>
            <a:ext cx="11250785" cy="592817"/>
          </a:xfrm>
        </p:spPr>
        <p:txBody>
          <a:bodyPr/>
          <a:lstStyle/>
          <a:p>
            <a:r>
              <a:rPr lang="en-GB"/>
              <a:t>Other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p:txBody>
          <a:bodyPr/>
          <a:lstStyle/>
          <a:p>
            <a:pPr marL="285750" indent="-285750">
              <a:buFont typeface="Arial" panose="020B0604020202020204" pitchFamily="34" charset="0"/>
              <a:buChar char="•"/>
            </a:pPr>
            <a:r>
              <a:rPr lang="en-GB" sz="2200" b="1">
                <a:effectLst/>
                <a:cs typeface="Arial" panose="020B0604020202020204" pitchFamily="34" charset="0"/>
                <a:hlinkClick r:id="rId3" action="ppaction://hlinksldjump"/>
              </a:rPr>
              <a:t>Severity</a:t>
            </a:r>
            <a:r>
              <a:rPr lang="en-GB" sz="2200" b="1">
                <a:effectLst/>
                <a:cs typeface="Arial" panose="020B0604020202020204" pitchFamily="34" charset="0"/>
              </a:rPr>
              <a:t>:</a:t>
            </a:r>
            <a:r>
              <a:rPr lang="en-GB" sz="2200">
                <a:effectLst/>
                <a:cs typeface="Arial" panose="020B0604020202020204" pitchFamily="34" charset="0"/>
              </a:rPr>
              <a:t> proportional QALY shortfall showed that HR+ HER2- advanced breast cancer met the threshold for applying a 1.2 QALY weight, which the EAG agreed with</a:t>
            </a:r>
          </a:p>
          <a:p>
            <a:pPr marL="285750" indent="-285750">
              <a:buFont typeface="Arial" panose="020B0604020202020204" pitchFamily="34" charset="0"/>
              <a:buChar char="•"/>
            </a:pPr>
            <a:r>
              <a:rPr lang="en-GB" sz="2200" b="1">
                <a:effectLst/>
                <a:cs typeface="Arial" panose="020B0604020202020204" pitchFamily="34" charset="0"/>
              </a:rPr>
              <a:t>Equality:</a:t>
            </a:r>
            <a:r>
              <a:rPr lang="en-GB" sz="2200">
                <a:effectLst/>
                <a:cs typeface="Arial" panose="020B0604020202020204" pitchFamily="34" charset="0"/>
              </a:rPr>
              <a:t> </a:t>
            </a:r>
            <a:r>
              <a:rPr lang="en-GB" sz="2200" err="1">
                <a:effectLst/>
                <a:cs typeface="Arial" panose="020B0604020202020204" pitchFamily="34" charset="0"/>
              </a:rPr>
              <a:t>capivasertib</a:t>
            </a:r>
            <a:r>
              <a:rPr lang="en-GB" sz="2200">
                <a:effectLst/>
                <a:cs typeface="Arial" panose="020B0604020202020204" pitchFamily="34" charset="0"/>
              </a:rPr>
              <a:t> plus </a:t>
            </a:r>
            <a:r>
              <a:rPr lang="en-GB" sz="2200" err="1">
                <a:effectLst/>
                <a:cs typeface="Arial" panose="020B0604020202020204" pitchFamily="34" charset="0"/>
              </a:rPr>
              <a:t>fulvestrant</a:t>
            </a:r>
            <a:r>
              <a:rPr lang="en-GB" sz="2200">
                <a:effectLst/>
                <a:cs typeface="Arial" panose="020B0604020202020204" pitchFamily="34" charset="0"/>
              </a:rPr>
              <a:t> is not expected to raise any equalities issues</a:t>
            </a:r>
          </a:p>
          <a:p>
            <a:pPr marL="285750" indent="-285750">
              <a:buFont typeface="Arial" panose="020B0604020202020204" pitchFamily="34" charset="0"/>
              <a:buChar char="•"/>
            </a:pPr>
            <a:r>
              <a:rPr lang="en-GB" sz="2200" b="1">
                <a:cs typeface="Arial" panose="020B0604020202020204" pitchFamily="34" charset="0"/>
              </a:rPr>
              <a:t>Managed access:</a:t>
            </a:r>
            <a:r>
              <a:rPr lang="en-GB" sz="2200">
                <a:cs typeface="Arial" panose="020B0604020202020204" pitchFamily="34" charset="0"/>
              </a:rPr>
              <a:t> the company has not submitted a managed access proposal</a:t>
            </a:r>
            <a:endParaRPr lang="en-GB" sz="2200">
              <a:effectLst/>
              <a:cs typeface="Arial" panose="020B0604020202020204" pitchFamily="34" charset="0"/>
            </a:endParaRPr>
          </a:p>
          <a:p>
            <a:endParaRPr lang="en-GB" sz="2200">
              <a:cs typeface="Arial" panose="020B0604020202020204" pitchFamily="34" charset="0"/>
            </a:endParaRPr>
          </a:p>
        </p:txBody>
      </p:sp>
    </p:spTree>
    <p:extLst>
      <p:ext uri="{BB962C8B-B14F-4D97-AF65-F5344CB8AC3E}">
        <p14:creationId xmlns:p14="http://schemas.microsoft.com/office/powerpoint/2010/main" val="198325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vigation 1: Durvalumab with gemcitabine and cisplatin for treating unresectable or advanced biliary tract cancer (ID4031) ">
            <a:extLst>
              <a:ext uri="{FF2B5EF4-FFF2-40B4-BE49-F238E27FC236}">
                <a16:creationId xmlns:a16="http://schemas.microsoft.com/office/drawing/2014/main" id="{4E564872-136A-6EF1-C136-9D122F2CDB4D}"/>
              </a:ext>
            </a:extLst>
          </p:cNvPr>
          <p:cNvSpPr>
            <a:spLocks noGrp="1"/>
          </p:cNvSpPr>
          <p:nvPr>
            <p:ph type="ctrTitle"/>
          </p:nvPr>
        </p:nvSpPr>
        <p:spPr>
          <a:xfrm>
            <a:off x="724988" y="298450"/>
            <a:ext cx="11136812" cy="1841437"/>
          </a:xfrm>
        </p:spPr>
        <p:txBody>
          <a:bodyPr>
            <a:normAutofit fontScale="90000"/>
          </a:bodyPr>
          <a:lstStyle/>
          <a:p>
            <a:r>
              <a:rPr lang="en-GB">
                <a:latin typeface="Arial" panose="020B0604020202020204" pitchFamily="34" charset="0"/>
                <a:cs typeface="Arial" panose="020B0604020202020204" pitchFamily="34" charset="0"/>
              </a:rPr>
              <a:t>Capivasertib with fulvestrant for treating hormone receptor-positive HER2-negative advanced breast cancer after endocrine treatment</a:t>
            </a:r>
            <a:endParaRPr lang="en-GB"/>
          </a:p>
        </p:txBody>
      </p:sp>
      <p:sp>
        <p:nvSpPr>
          <p:cNvPr id="3" name="Guide with 'background' selected">
            <a:extLst>
              <a:ext uri="{FF2B5EF4-FFF2-40B4-BE49-F238E27FC236}">
                <a16:creationId xmlns:a16="http://schemas.microsoft.com/office/drawing/2014/main" id="{B2CE1EC4-9D1A-A984-B594-1C7354CFC7A5}"/>
              </a:ext>
            </a:extLst>
          </p:cNvPr>
          <p:cNvSpPr>
            <a:spLocks noGrp="1"/>
          </p:cNvSpPr>
          <p:nvPr>
            <p:ph type="subTitle" idx="1"/>
          </p:nvPr>
        </p:nvSpPr>
        <p:spPr>
          <a:xfrm>
            <a:off x="724988" y="2284954"/>
            <a:ext cx="10026139" cy="2875457"/>
          </a:xfrm>
        </p:spPr>
        <p:txBody>
          <a:bodyPr>
            <a:noAutofit/>
          </a:bodyPr>
          <a:lstStyle/>
          <a:p>
            <a:pPr marL="457200" indent="-457200">
              <a:buSzPts val="2400"/>
              <a:buFont typeface="Wingdings" pitchFamily="2" charset="2"/>
              <a:buChar char="q"/>
            </a:pPr>
            <a:r>
              <a:rPr lang="en-GB" sz="2800"/>
              <a:t> Background and key issues</a:t>
            </a:r>
          </a:p>
          <a:p>
            <a:pPr marL="457200" indent="-457200">
              <a:buSzPts val="2200"/>
              <a:buFont typeface="Wingdings" pitchFamily="2" charset="2"/>
              <a:buChar char="q"/>
            </a:pPr>
            <a:r>
              <a:rPr lang="en-GB" sz="2800"/>
              <a:t> Clinical effectiveness</a:t>
            </a:r>
          </a:p>
          <a:p>
            <a:pPr marL="457200" indent="-457200">
              <a:buSzPts val="2200"/>
              <a:buFont typeface="Wingdings" pitchFamily="2" charset="2"/>
              <a:buChar char="q"/>
            </a:pPr>
            <a:r>
              <a:rPr lang="en-GB" sz="2800"/>
              <a:t> Modelling and cost effectiveness</a:t>
            </a:r>
          </a:p>
          <a:p>
            <a:pPr marL="457200" indent="-457200">
              <a:buSzPts val="2000"/>
              <a:buFont typeface="Wingdings" pitchFamily="2" charset="2"/>
              <a:buChar char="q"/>
            </a:pPr>
            <a:r>
              <a:rPr lang="en-GB" sz="2800"/>
              <a:t> Other considerations </a:t>
            </a:r>
          </a:p>
          <a:p>
            <a:pPr marL="457200" indent="-457200">
              <a:buSzPts val="2000"/>
              <a:buFont typeface="Wingdings" pitchFamily="2" charset="2"/>
              <a:buChar char="ü"/>
            </a:pPr>
            <a:r>
              <a:rPr lang="en-GB" sz="2800" b="1"/>
              <a:t> Summary</a:t>
            </a:r>
          </a:p>
          <a:p>
            <a:endParaRPr lang="en-GB" sz="2800"/>
          </a:p>
        </p:txBody>
      </p:sp>
    </p:spTree>
    <p:extLst>
      <p:ext uri="{BB962C8B-B14F-4D97-AF65-F5344CB8AC3E}">
        <p14:creationId xmlns:p14="http://schemas.microsoft.com/office/powerpoint/2010/main" val="1852821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602825785"/>
              </p:ext>
            </p:extLst>
          </p:nvPr>
        </p:nvGraphicFramePr>
        <p:xfrm>
          <a:off x="372131" y="1105667"/>
          <a:ext cx="11651704" cy="4937760"/>
        </p:xfrm>
        <a:graphic>
          <a:graphicData uri="http://schemas.openxmlformats.org/drawingml/2006/table">
            <a:tbl>
              <a:tblPr firstRow="1" bandRow="1">
                <a:tableStyleId>{5C22544A-7EE6-4342-B048-85BDC9FD1C3A}</a:tableStyleId>
              </a:tblPr>
              <a:tblGrid>
                <a:gridCol w="9040810">
                  <a:extLst>
                    <a:ext uri="{9D8B030D-6E8A-4147-A177-3AD203B41FA5}">
                      <a16:colId xmlns:a16="http://schemas.microsoft.com/office/drawing/2014/main" val="3322847139"/>
                    </a:ext>
                  </a:extLst>
                </a:gridCol>
                <a:gridCol w="2610894">
                  <a:extLst>
                    <a:ext uri="{9D8B030D-6E8A-4147-A177-3AD203B41FA5}">
                      <a16:colId xmlns:a16="http://schemas.microsoft.com/office/drawing/2014/main" val="354127724"/>
                    </a:ext>
                  </a:extLst>
                </a:gridCol>
              </a:tblGrid>
              <a:tr h="370840">
                <a:tc>
                  <a:txBody>
                    <a:bodyPr/>
                    <a:lstStyle/>
                    <a:p>
                      <a:r>
                        <a:rPr lang="en-GB" sz="2200">
                          <a:latin typeface="Arial" panose="020B0604020202020204" pitchFamily="34" charset="0"/>
                        </a:rPr>
                        <a:t>Issue</a:t>
                      </a:r>
                    </a:p>
                  </a:txBody>
                  <a:tcPr/>
                </a:tc>
                <a:tc>
                  <a:txBody>
                    <a:bodyPr/>
                    <a:lstStyle/>
                    <a:p>
                      <a:r>
                        <a:rPr lang="en-GB" sz="2200">
                          <a:latin typeface="Arial" panose="020B0604020202020204" pitchFamily="34" charset="0"/>
                        </a:rPr>
                        <a:t>ICER impact</a:t>
                      </a:r>
                    </a:p>
                  </a:txBody>
                  <a:tcPr/>
                </a:tc>
                <a:extLst>
                  <a:ext uri="{0D108BD9-81ED-4DB2-BD59-A6C34878D82A}">
                    <a16:rowId xmlns:a16="http://schemas.microsoft.com/office/drawing/2014/main" val="2647452487"/>
                  </a:ext>
                </a:extLst>
              </a:tr>
              <a:tr h="370840">
                <a:tc>
                  <a:txBody>
                    <a:bodyPr/>
                    <a:lstStyle/>
                    <a:p>
                      <a:r>
                        <a:rPr lang="en-GB" sz="2200">
                          <a:solidFill>
                            <a:schemeClr val="tx1"/>
                          </a:solidFill>
                          <a:latin typeface="Arial" panose="020B0604020202020204" pitchFamily="34" charset="0"/>
                          <a:hlinkClick r:id="rId3" action="ppaction://hlinksldjump"/>
                        </a:rPr>
                        <a:t>Population narrower than scope</a:t>
                      </a:r>
                      <a:endParaRPr lang="en-GB" sz="2200" strike="sngStrike" baseline="0">
                        <a:solidFill>
                          <a:schemeClr val="tx1"/>
                        </a:solidFill>
                        <a:latin typeface="Arial" panose="020B0604020202020204" pitchFamily="34" charset="0"/>
                      </a:endParaRPr>
                    </a:p>
                  </a:txBody>
                  <a:tcPr anchor="ctr"/>
                </a:tc>
                <a:tc>
                  <a:txBody>
                    <a:bodyPr/>
                    <a:lstStyle/>
                    <a:p>
                      <a:r>
                        <a:rPr lang="en-GB" sz="2200">
                          <a:latin typeface="Arial" panose="020B0604020202020204" pitchFamily="34" charset="0"/>
                        </a:rPr>
                        <a:t>Unknown</a:t>
                      </a:r>
                    </a:p>
                  </a:txBody>
                  <a:tcPr anchor="ctr"/>
                </a:tc>
                <a:extLst>
                  <a:ext uri="{0D108BD9-81ED-4DB2-BD59-A6C34878D82A}">
                    <a16:rowId xmlns:a16="http://schemas.microsoft.com/office/drawing/2014/main" val="769891397"/>
                  </a:ext>
                </a:extLst>
              </a:tr>
              <a:tr h="370840">
                <a:tc>
                  <a:txBody>
                    <a:bodyPr/>
                    <a:lstStyle/>
                    <a:p>
                      <a:r>
                        <a:rPr lang="en-GB" sz="2200">
                          <a:latin typeface="Arial" panose="020B0604020202020204" pitchFamily="34" charset="0"/>
                          <a:hlinkClick r:id="rId4" action="ppaction://hlinksldjump"/>
                        </a:rPr>
                        <a:t>Comparators different from scope</a:t>
                      </a:r>
                      <a:endParaRPr lang="en-GB" sz="2200">
                        <a:latin typeface="Arial" panose="020B0604020202020204" pitchFamily="34" charset="0"/>
                      </a:endParaRPr>
                    </a:p>
                  </a:txBody>
                  <a:tcPr anchor="ctr"/>
                </a:tc>
                <a:tc>
                  <a:txBody>
                    <a:bodyPr/>
                    <a:lstStyle/>
                    <a:p>
                      <a:r>
                        <a:rPr lang="en-GB" sz="2200">
                          <a:latin typeface="Arial" panose="020B0604020202020204" pitchFamily="34" charset="0"/>
                        </a:rPr>
                        <a:t>Unknown</a:t>
                      </a:r>
                    </a:p>
                  </a:txBody>
                  <a:tcPr anchor="ctr"/>
                </a:tc>
                <a:extLst>
                  <a:ext uri="{0D108BD9-81ED-4DB2-BD59-A6C34878D82A}">
                    <a16:rowId xmlns:a16="http://schemas.microsoft.com/office/drawing/2014/main" val="5373658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hlinkClick r:id="rId5" action="ppaction://hlinksldjump"/>
                        </a:rPr>
                        <a:t>Baseline characteristics in ITC trials: PI3K/AKT pathway alteration and exchangeability</a:t>
                      </a:r>
                      <a:endParaRPr lang="en-GB" sz="2200">
                        <a:latin typeface="Arial" panose="020B0604020202020204" pitchFamily="34" charset="0"/>
                      </a:endParaRPr>
                    </a:p>
                  </a:txBody>
                  <a:tcPr anchor="ctr"/>
                </a:tc>
                <a:tc>
                  <a:txBody>
                    <a:bodyPr/>
                    <a:lstStyle/>
                    <a:p>
                      <a:r>
                        <a:rPr lang="en-GB" sz="2200">
                          <a:latin typeface="Arial" panose="020B0604020202020204" pitchFamily="34" charset="0"/>
                        </a:rPr>
                        <a:t>Unknown</a:t>
                      </a:r>
                    </a:p>
                  </a:txBody>
                  <a:tcPr anchor="ctr"/>
                </a:tc>
                <a:extLst>
                  <a:ext uri="{0D108BD9-81ED-4DB2-BD59-A6C34878D82A}">
                    <a16:rowId xmlns:a16="http://schemas.microsoft.com/office/drawing/2014/main" val="4192976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hlinkClick r:id="rId6" action="ppaction://hlinksldjump"/>
                        </a:rPr>
                        <a:t>Relative treatment effectiveness over time: time-varying NMA</a:t>
                      </a:r>
                      <a:endParaRPr lang="en-GB" sz="220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a:solidFill>
                            <a:schemeClr val="dk1"/>
                          </a:solidFill>
                          <a:latin typeface="Arial" panose="020B0604020202020204" pitchFamily="34" charset="0"/>
                          <a:ea typeface="+mn-ea"/>
                          <a:cs typeface="+mn-cs"/>
                        </a:rPr>
                        <a:t>Moderate</a:t>
                      </a:r>
                    </a:p>
                  </a:txBody>
                  <a:tcPr anchor="ctr"/>
                </a:tc>
                <a:extLst>
                  <a:ext uri="{0D108BD9-81ED-4DB2-BD59-A6C34878D82A}">
                    <a16:rowId xmlns:a16="http://schemas.microsoft.com/office/drawing/2014/main" val="4286048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hlinkClick r:id="rId7" action="ppaction://hlinksldjump"/>
                        </a:rPr>
                        <a:t>Relative treatment effectiveness over time: treatment effect waning</a:t>
                      </a:r>
                      <a:endParaRPr lang="en-GB" sz="220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a:solidFill>
                            <a:schemeClr val="dk1"/>
                          </a:solidFill>
                          <a:latin typeface="Arial" panose="020B0604020202020204" pitchFamily="34" charset="0"/>
                          <a:ea typeface="+mn-ea"/>
                          <a:cs typeface="+mn-cs"/>
                        </a:rPr>
                        <a:t>Large</a:t>
                      </a:r>
                    </a:p>
                  </a:txBody>
                  <a:tcPr anchor="ctr"/>
                </a:tc>
                <a:extLst>
                  <a:ext uri="{0D108BD9-81ED-4DB2-BD59-A6C34878D82A}">
                    <a16:rowId xmlns:a16="http://schemas.microsoft.com/office/drawing/2014/main" val="15672636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hlinkClick r:id="rId8" action="ppaction://hlinksldjump"/>
                        </a:rPr>
                        <a:t>Long-term progression-free survival modelling </a:t>
                      </a:r>
                      <a:endParaRPr lang="en-GB" sz="2200">
                        <a:solidFill>
                          <a:srgbClr val="FF000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Small</a:t>
                      </a:r>
                    </a:p>
                  </a:txBody>
                  <a:tcPr anchor="ctr"/>
                </a:tc>
                <a:extLst>
                  <a:ext uri="{0D108BD9-81ED-4DB2-BD59-A6C34878D82A}">
                    <a16:rowId xmlns:a16="http://schemas.microsoft.com/office/drawing/2014/main" val="1374522512"/>
                  </a:ext>
                </a:extLst>
              </a:tr>
              <a:tr h="370840">
                <a:tc>
                  <a:txBody>
                    <a:bodyPr/>
                    <a:lstStyle/>
                    <a:p>
                      <a:r>
                        <a:rPr lang="en-GB" sz="2200" kern="1200">
                          <a:solidFill>
                            <a:schemeClr val="tx1"/>
                          </a:solidFill>
                          <a:latin typeface="Arial" panose="020B0604020202020204" pitchFamily="34" charset="0"/>
                          <a:ea typeface="+mn-ea"/>
                          <a:cs typeface="+mn-cs"/>
                          <a:hlinkClick r:id="rId9" action="ppaction://hlinksldjump"/>
                        </a:rPr>
                        <a:t>Health-related quality of life: statistical approach to analysis and pre and post-progression decrement</a:t>
                      </a:r>
                      <a:endParaRPr lang="en-GB" sz="2200" kern="1200">
                        <a:solidFill>
                          <a:schemeClr val="tx1"/>
                        </a:solidFill>
                        <a:latin typeface="Arial" panose="020B0604020202020204" pitchFamily="34" charset="0"/>
                        <a:ea typeface="+mn-ea"/>
                        <a:cs typeface="+mn-cs"/>
                      </a:endParaRPr>
                    </a:p>
                  </a:txBody>
                  <a:tcPr anchor="ctr"/>
                </a:tc>
                <a:tc>
                  <a:txBody>
                    <a:bodyPr/>
                    <a:lstStyle/>
                    <a:p>
                      <a:r>
                        <a:rPr lang="en-GB" sz="2200" kern="1200">
                          <a:solidFill>
                            <a:schemeClr val="dk1"/>
                          </a:solidFill>
                          <a:latin typeface="Arial" panose="020B0604020202020204" pitchFamily="34" charset="0"/>
                          <a:ea typeface="+mn-ea"/>
                          <a:cs typeface="+mn-cs"/>
                        </a:rPr>
                        <a:t>Unknown/small</a:t>
                      </a:r>
                    </a:p>
                  </a:txBody>
                  <a:tcPr anchor="ctr"/>
                </a:tc>
                <a:extLst>
                  <a:ext uri="{0D108BD9-81ED-4DB2-BD59-A6C34878D82A}">
                    <a16:rowId xmlns:a16="http://schemas.microsoft.com/office/drawing/2014/main" val="4079267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hlinkClick r:id="rId10" action="ppaction://hlinksldjump"/>
                        </a:rPr>
                        <a:t>Comparator costs – time to treatment discontinuation</a:t>
                      </a:r>
                      <a:endParaRPr lang="en-GB" sz="220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a:solidFill>
                            <a:schemeClr val="dk1"/>
                          </a:solidFill>
                          <a:latin typeface="Arial" panose="020B0604020202020204" pitchFamily="34" charset="0"/>
                          <a:ea typeface="+mn-ea"/>
                          <a:cs typeface="+mn-cs"/>
                        </a:rPr>
                        <a:t>Small</a:t>
                      </a:r>
                    </a:p>
                  </a:txBody>
                  <a:tcPr anchor="ctr"/>
                </a:tc>
                <a:extLst>
                  <a:ext uri="{0D108BD9-81ED-4DB2-BD59-A6C34878D82A}">
                    <a16:rowId xmlns:a16="http://schemas.microsoft.com/office/drawing/2014/main" val="19539659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hlinkClick r:id="rId11" action="ppaction://hlinksldjump"/>
                        </a:rPr>
                        <a:t>Comparator costs – relative dose intensity</a:t>
                      </a:r>
                      <a:endParaRPr lang="en-GB" sz="2200">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a:solidFill>
                            <a:schemeClr val="dk1"/>
                          </a:solidFill>
                          <a:latin typeface="Arial" panose="020B0604020202020204" pitchFamily="34" charset="0"/>
                          <a:ea typeface="+mn-ea"/>
                          <a:cs typeface="+mn-cs"/>
                        </a:rPr>
                        <a:t>Small</a:t>
                      </a:r>
                    </a:p>
                  </a:txBody>
                  <a:tcPr anchor="ctr"/>
                </a:tc>
                <a:extLst>
                  <a:ext uri="{0D108BD9-81ED-4DB2-BD59-A6C34878D82A}">
                    <a16:rowId xmlns:a16="http://schemas.microsoft.com/office/drawing/2014/main" val="1501395788"/>
                  </a:ext>
                </a:extLst>
              </a:tr>
            </a:tbl>
          </a:graphicData>
        </a:graphic>
      </p:graphicFrame>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3"/>
          </p:nvPr>
        </p:nvSpPr>
        <p:spPr>
          <a:xfrm>
            <a:off x="1184783" y="6292753"/>
            <a:ext cx="9086850" cy="365125"/>
          </a:xfrm>
        </p:spPr>
        <p:txBody>
          <a:bodyPr>
            <a:noAutofit/>
          </a:bodyPr>
          <a:lstStyle/>
          <a:p>
            <a:r>
              <a:rPr lang="en-GB" sz="2200"/>
              <a:t>ITC, indirect treatment comparison</a:t>
            </a:r>
          </a:p>
        </p:txBody>
      </p:sp>
    </p:spTree>
    <p:extLst>
      <p:ext uri="{BB962C8B-B14F-4D97-AF65-F5344CB8AC3E}">
        <p14:creationId xmlns:p14="http://schemas.microsoft.com/office/powerpoint/2010/main" val="934220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uide with 'background' selected">
            <a:extLst>
              <a:ext uri="{FF2B5EF4-FFF2-40B4-BE49-F238E27FC236}">
                <a16:creationId xmlns:a16="http://schemas.microsoft.com/office/drawing/2014/main" id="{68668C8B-7565-C54D-A8DC-3F548530DD8C}"/>
              </a:ext>
            </a:extLst>
          </p:cNvPr>
          <p:cNvSpPr txBox="1">
            <a:spLocks/>
          </p:cNvSpPr>
          <p:nvPr/>
        </p:nvSpPr>
        <p:spPr>
          <a:xfrm>
            <a:off x="724988" y="3205932"/>
            <a:ext cx="10026139" cy="7973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Arial" panose="02000503000000020004" pitchFamily="2"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buSzPts val="2400"/>
            </a:pPr>
            <a:r>
              <a:rPr lang="en-GB" sz="6000">
                <a:solidFill>
                  <a:srgbClr val="FF40FF"/>
                </a:solidFill>
              </a:rPr>
              <a:t> </a:t>
            </a:r>
            <a:r>
              <a:rPr lang="en-GB" sz="6000" b="1"/>
              <a:t>Supplementary appendix</a:t>
            </a:r>
          </a:p>
          <a:p>
            <a:endParaRPr lang="en-GB" sz="2800"/>
          </a:p>
        </p:txBody>
      </p:sp>
    </p:spTree>
    <p:extLst>
      <p:ext uri="{BB962C8B-B14F-4D97-AF65-F5344CB8AC3E}">
        <p14:creationId xmlns:p14="http://schemas.microsoft.com/office/powerpoint/2010/main" val="726442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736A-4B8E-0C65-75F2-74F19812F158}"/>
              </a:ext>
            </a:extLst>
          </p:cNvPr>
          <p:cNvSpPr>
            <a:spLocks noGrp="1"/>
          </p:cNvSpPr>
          <p:nvPr>
            <p:ph type="title"/>
          </p:nvPr>
        </p:nvSpPr>
        <p:spPr>
          <a:xfrm>
            <a:off x="466724" y="263524"/>
            <a:ext cx="11250785" cy="592817"/>
          </a:xfrm>
        </p:spPr>
        <p:txBody>
          <a:bodyPr>
            <a:normAutofit/>
          </a:bodyPr>
          <a:lstStyle/>
          <a:p>
            <a:r>
              <a:rPr lang="en-GB"/>
              <a:t>Summary of proportional hazards across studies </a:t>
            </a:r>
          </a:p>
        </p:txBody>
      </p:sp>
      <p:sp>
        <p:nvSpPr>
          <p:cNvPr id="9" name="Text Placeholder 8">
            <a:extLst>
              <a:ext uri="{FF2B5EF4-FFF2-40B4-BE49-F238E27FC236}">
                <a16:creationId xmlns:a16="http://schemas.microsoft.com/office/drawing/2014/main" id="{7B0691D8-6773-F752-7C1F-F96510EF7843}"/>
              </a:ext>
            </a:extLst>
          </p:cNvPr>
          <p:cNvSpPr>
            <a:spLocks noGrp="1"/>
          </p:cNvSpPr>
          <p:nvPr>
            <p:ph type="body" sz="quarter" idx="13"/>
          </p:nvPr>
        </p:nvSpPr>
        <p:spPr>
          <a:xfrm>
            <a:off x="69574" y="5168622"/>
            <a:ext cx="11980186" cy="1689378"/>
          </a:xfrm>
          <a:solidFill>
            <a:schemeClr val="bg1"/>
          </a:solidFill>
        </p:spPr>
        <p:txBody>
          <a:bodyPr>
            <a:noAutofit/>
          </a:bodyPr>
          <a:lstStyle/>
          <a:p>
            <a:pPr>
              <a:lnSpc>
                <a:spcPct val="110000"/>
              </a:lnSpc>
              <a:spcBef>
                <a:spcPts val="0"/>
              </a:spcBef>
            </a:pPr>
            <a:r>
              <a:rPr lang="en-GB" sz="1600">
                <a:effectLst/>
                <a:latin typeface="Arial" panose="020B0604020202020204" pitchFamily="34" charset="0"/>
                <a:ea typeface="Calibri" panose="020F0502020204030204" pitchFamily="34" charset="0"/>
              </a:rPr>
              <a:t>PH assumption tested for each time to event endpoint with a Kaplan-Meier plot and treatment effect estimate </a:t>
            </a:r>
            <a:r>
              <a:rPr lang="en-GB" sz="1600">
                <a:ea typeface="Calibri" panose="020F0502020204030204" pitchFamily="34" charset="0"/>
              </a:rPr>
              <a:t>using:</a:t>
            </a:r>
          </a:p>
          <a:p>
            <a:pPr marL="342900" indent="-342900">
              <a:lnSpc>
                <a:spcPct val="110000"/>
              </a:lnSpc>
              <a:spcBef>
                <a:spcPts val="0"/>
              </a:spcBef>
              <a:buFont typeface="Arial" panose="020B0604020202020204" pitchFamily="34" charset="0"/>
              <a:buChar char="•"/>
            </a:pPr>
            <a:r>
              <a:rPr lang="en-GB" sz="1600">
                <a:effectLst/>
                <a:latin typeface="Arial" panose="020B0604020202020204" pitchFamily="34" charset="0"/>
                <a:ea typeface="Calibri" panose="020F0502020204030204" pitchFamily="34" charset="0"/>
              </a:rPr>
              <a:t>visual inspection of the log-cumulative hazards</a:t>
            </a:r>
          </a:p>
          <a:p>
            <a:pPr marL="342900" indent="-342900">
              <a:lnSpc>
                <a:spcPct val="110000"/>
              </a:lnSpc>
              <a:spcBef>
                <a:spcPts val="0"/>
              </a:spcBef>
              <a:buFont typeface="Arial" panose="020B0604020202020204" pitchFamily="34" charset="0"/>
              <a:buChar char="•"/>
            </a:pPr>
            <a:r>
              <a:rPr lang="en-GB" sz="1600">
                <a:effectLst/>
                <a:latin typeface="Arial" panose="020B0604020202020204" pitchFamily="34" charset="0"/>
                <a:ea typeface="Calibri" panose="020F0502020204030204" pitchFamily="34" charset="0"/>
              </a:rPr>
              <a:t>visual inspection of the scaled Schoenfeld residual plots</a:t>
            </a:r>
          </a:p>
          <a:p>
            <a:pPr marL="342900" indent="-342900">
              <a:lnSpc>
                <a:spcPct val="110000"/>
              </a:lnSpc>
              <a:spcBef>
                <a:spcPts val="0"/>
              </a:spcBef>
              <a:buFont typeface="Arial" panose="020B0604020202020204" pitchFamily="34" charset="0"/>
              <a:buChar char="•"/>
            </a:pPr>
            <a:r>
              <a:rPr lang="en-GB" sz="1600">
                <a:effectLst/>
                <a:latin typeface="Arial" panose="020B0604020202020204" pitchFamily="34" charset="0"/>
                <a:ea typeface="Calibri" panose="020F0502020204030204" pitchFamily="34" charset="0"/>
              </a:rPr>
              <a:t>evaluation of the </a:t>
            </a:r>
            <a:r>
              <a:rPr lang="en-GB" sz="1600" err="1">
                <a:effectLst/>
                <a:latin typeface="Arial" panose="020B0604020202020204" pitchFamily="34" charset="0"/>
                <a:ea typeface="Calibri" panose="020F0502020204030204" pitchFamily="34" charset="0"/>
              </a:rPr>
              <a:t>Grambsch-Therneau</a:t>
            </a:r>
            <a:r>
              <a:rPr lang="en-GB" sz="1600">
                <a:effectLst/>
                <a:latin typeface="Arial" panose="020B0604020202020204" pitchFamily="34" charset="0"/>
                <a:ea typeface="Calibri" panose="020F0502020204030204" pitchFamily="34" charset="0"/>
              </a:rPr>
              <a:t> (GT) non-proportionality test</a:t>
            </a:r>
          </a:p>
          <a:p>
            <a:pPr>
              <a:lnSpc>
                <a:spcPct val="110000"/>
              </a:lnSpc>
              <a:spcBef>
                <a:spcPts val="0"/>
              </a:spcBef>
            </a:pPr>
            <a:r>
              <a:rPr lang="en-GB" sz="1600">
                <a:effectLst/>
                <a:latin typeface="Arial" panose="020B0604020202020204" pitchFamily="34" charset="0"/>
                <a:ea typeface="Calibri" panose="020F0502020204030204" pitchFamily="34" charset="0"/>
              </a:rPr>
              <a:t>Strength of evidence of non-PH determined by how many of the tests indicated non-PH conditions met: </a:t>
            </a:r>
            <a:br>
              <a:rPr lang="en-GB" sz="1600">
                <a:effectLst/>
                <a:latin typeface="Arial" panose="020B0604020202020204" pitchFamily="34" charset="0"/>
                <a:ea typeface="Calibri" panose="020F0502020204030204" pitchFamily="34" charset="0"/>
              </a:rPr>
            </a:br>
            <a:r>
              <a:rPr lang="en-GB" sz="1600">
                <a:effectLst/>
                <a:latin typeface="Arial" panose="020B0604020202020204" pitchFamily="34" charset="0"/>
                <a:ea typeface="Calibri" panose="020F0502020204030204" pitchFamily="34" charset="0"/>
              </a:rPr>
              <a:t>3 = </a:t>
            </a:r>
            <a:r>
              <a:rPr lang="en-GB" sz="1600">
                <a:effectLst/>
                <a:latin typeface="Arial" panose="020B0604020202020204" pitchFamily="34" charset="0"/>
                <a:cs typeface="Arial" panose="020B0604020202020204" pitchFamily="34" charset="0"/>
              </a:rPr>
              <a:t>strong, 2 = moderate, 1 = weak, 0 = none</a:t>
            </a:r>
            <a:endParaRPr lang="en-GB" sz="160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03745A2B-1068-4A84-8444-AA2EDB44FA51}"/>
              </a:ext>
            </a:extLst>
          </p:cNvPr>
          <p:cNvSpPr>
            <a:spLocks noGrp="1"/>
          </p:cNvSpPr>
          <p:nvPr>
            <p:ph type="body" sz="quarter" idx="14"/>
          </p:nvPr>
        </p:nvSpPr>
        <p:spPr>
          <a:xfrm>
            <a:off x="466552" y="655630"/>
            <a:ext cx="11250786" cy="520838"/>
          </a:xfrm>
        </p:spPr>
        <p:txBody>
          <a:bodyPr/>
          <a:lstStyle/>
          <a:p>
            <a:pPr>
              <a:lnSpc>
                <a:spcPct val="115000"/>
              </a:lnSpc>
              <a:spcBef>
                <a:spcPts val="200"/>
              </a:spcBef>
              <a:spcAft>
                <a:spcPts val="200"/>
              </a:spcAft>
            </a:pPr>
            <a:r>
              <a:rPr lang="en-GB" sz="2200">
                <a:effectLst/>
                <a:latin typeface="Arial" panose="020B0604020202020204" pitchFamily="34" charset="0"/>
                <a:cs typeface="Arial" panose="020B0604020202020204" pitchFamily="34" charset="0"/>
              </a:rPr>
              <a:t>Evidence of non-proportional hazards</a:t>
            </a:r>
            <a:endParaRPr lang="en-GB" sz="2200"/>
          </a:p>
        </p:txBody>
      </p:sp>
      <p:graphicFrame>
        <p:nvGraphicFramePr>
          <p:cNvPr id="6" name="Table 5">
            <a:extLst>
              <a:ext uri="{FF2B5EF4-FFF2-40B4-BE49-F238E27FC236}">
                <a16:creationId xmlns:a16="http://schemas.microsoft.com/office/drawing/2014/main" id="{BE40F8F0-EB3E-AAAE-F789-2E0574BDF611}"/>
              </a:ext>
            </a:extLst>
          </p:cNvPr>
          <p:cNvGraphicFramePr>
            <a:graphicFrameLocks noGrp="1"/>
          </p:cNvGraphicFramePr>
          <p:nvPr>
            <p:extLst>
              <p:ext uri="{D42A27DB-BD31-4B8C-83A1-F6EECF244321}">
                <p14:modId xmlns:p14="http://schemas.microsoft.com/office/powerpoint/2010/main" val="1333127295"/>
              </p:ext>
            </p:extLst>
          </p:nvPr>
        </p:nvGraphicFramePr>
        <p:xfrm>
          <a:off x="466724" y="1159968"/>
          <a:ext cx="11258552" cy="3985950"/>
        </p:xfrm>
        <a:graphic>
          <a:graphicData uri="http://schemas.openxmlformats.org/drawingml/2006/table">
            <a:tbl>
              <a:tblPr firstRow="1" firstCol="1" bandRow="1">
                <a:tableStyleId>{5C22544A-7EE6-4342-B048-85BDC9FD1C3A}</a:tableStyleId>
              </a:tblPr>
              <a:tblGrid>
                <a:gridCol w="4149904">
                  <a:extLst>
                    <a:ext uri="{9D8B030D-6E8A-4147-A177-3AD203B41FA5}">
                      <a16:colId xmlns:a16="http://schemas.microsoft.com/office/drawing/2014/main" val="188535398"/>
                    </a:ext>
                  </a:extLst>
                </a:gridCol>
                <a:gridCol w="3555451">
                  <a:extLst>
                    <a:ext uri="{9D8B030D-6E8A-4147-A177-3AD203B41FA5}">
                      <a16:colId xmlns:a16="http://schemas.microsoft.com/office/drawing/2014/main" val="3397412450"/>
                    </a:ext>
                  </a:extLst>
                </a:gridCol>
                <a:gridCol w="3553197">
                  <a:extLst>
                    <a:ext uri="{9D8B030D-6E8A-4147-A177-3AD203B41FA5}">
                      <a16:colId xmlns:a16="http://schemas.microsoft.com/office/drawing/2014/main" val="1609989011"/>
                    </a:ext>
                  </a:extLst>
                </a:gridCol>
              </a:tblGrid>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Trial</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Progression-free survival</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Overall survival</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extLst>
                  <a:ext uri="{0D108BD9-81ED-4DB2-BD59-A6C34878D82A}">
                    <a16:rowId xmlns:a16="http://schemas.microsoft.com/office/drawing/2014/main" val="1326737922"/>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BOLERO-2</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Weak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Moderate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extLst>
                  <a:ext uri="{0D108BD9-81ED-4DB2-BD59-A6C34878D82A}">
                    <a16:rowId xmlns:a16="http://schemas.microsoft.com/office/drawing/2014/main" val="86452922"/>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BOLERO-5</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Strong</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ea typeface="Calibri" panose="020F0502020204030204" pitchFamily="34" charset="0"/>
                          <a:cs typeface="Arial" panose="020B0604020202020204" pitchFamily="34" charset="0"/>
                        </a:rPr>
                        <a:t>[Not applicable]</a:t>
                      </a:r>
                    </a:p>
                  </a:txBody>
                  <a:tcPr marL="27807" marR="27807" marT="0" marB="0"/>
                </a:tc>
                <a:extLst>
                  <a:ext uri="{0D108BD9-81ED-4DB2-BD59-A6C34878D82A}">
                    <a16:rowId xmlns:a16="http://schemas.microsoft.com/office/drawing/2014/main" val="4193455842"/>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CAPItello-291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Strong</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Weak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extLst>
                  <a:ext uri="{0D108BD9-81ED-4DB2-BD59-A6C34878D82A}">
                    <a16:rowId xmlns:a16="http://schemas.microsoft.com/office/drawing/2014/main" val="639171703"/>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CONFIRM</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Weak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Weak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extLst>
                  <a:ext uri="{0D108BD9-81ED-4DB2-BD59-A6C34878D82A}">
                    <a16:rowId xmlns:a16="http://schemas.microsoft.com/office/drawing/2014/main" val="3553066552"/>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EFECT</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None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en-GB" sz="1800">
                          <a:effectLst/>
                          <a:latin typeface="Arial" panose="020B0604020202020204" pitchFamily="34" charset="0"/>
                          <a:ea typeface="Calibri" panose="020F0502020204030204" pitchFamily="34" charset="0"/>
                          <a:cs typeface="Arial" panose="020B0604020202020204" pitchFamily="34" charset="0"/>
                        </a:rPr>
                        <a:t>[Not applicable]</a:t>
                      </a:r>
                    </a:p>
                  </a:txBody>
                  <a:tcPr marL="27807" marR="27807" marT="0" marB="0"/>
                </a:tc>
                <a:extLst>
                  <a:ext uri="{0D108BD9-81ED-4DB2-BD59-A6C34878D82A}">
                    <a16:rowId xmlns:a16="http://schemas.microsoft.com/office/drawing/2014/main" val="2671107906"/>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FAKTION</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Weak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Weak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extLst>
                  <a:ext uri="{0D108BD9-81ED-4DB2-BD59-A6C34878D82A}">
                    <a16:rowId xmlns:a16="http://schemas.microsoft.com/office/drawing/2014/main" val="192096330"/>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FRIEND</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Weak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en-GB" sz="1800">
                          <a:effectLst/>
                          <a:latin typeface="Arial" panose="020B0604020202020204" pitchFamily="34" charset="0"/>
                          <a:ea typeface="Calibri" panose="020F0502020204030204" pitchFamily="34" charset="0"/>
                          <a:cs typeface="Arial" panose="020B0604020202020204" pitchFamily="34" charset="0"/>
                        </a:rPr>
                        <a:t>[Not applicable]</a:t>
                      </a:r>
                    </a:p>
                  </a:txBody>
                  <a:tcPr marL="27807" marR="27807" marT="0" marB="0"/>
                </a:tc>
                <a:extLst>
                  <a:ext uri="{0D108BD9-81ED-4DB2-BD59-A6C34878D82A}">
                    <a16:rowId xmlns:a16="http://schemas.microsoft.com/office/drawing/2014/main" val="3122048038"/>
                  </a:ext>
                </a:extLst>
              </a:tr>
              <a:tr h="379150">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NCT01300351 (Zhang 2016)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Strong</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lang="en-GB" sz="1800">
                          <a:effectLst/>
                          <a:latin typeface="Arial" panose="020B0604020202020204" pitchFamily="34" charset="0"/>
                          <a:ea typeface="Calibri" panose="020F0502020204030204" pitchFamily="34" charset="0"/>
                          <a:cs typeface="Arial" panose="020B0604020202020204" pitchFamily="34" charset="0"/>
                        </a:rPr>
                        <a:t>[Not applicable]</a:t>
                      </a:r>
                    </a:p>
                  </a:txBody>
                  <a:tcPr marL="27807" marR="27807" marT="0" marB="0"/>
                </a:tc>
                <a:extLst>
                  <a:ext uri="{0D108BD9-81ED-4DB2-BD59-A6C34878D82A}">
                    <a16:rowId xmlns:a16="http://schemas.microsoft.com/office/drawing/2014/main" val="3760482122"/>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SOFEA</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Moderate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Moderate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extLst>
                  <a:ext uri="{0D108BD9-81ED-4DB2-BD59-A6C34878D82A}">
                    <a16:rowId xmlns:a16="http://schemas.microsoft.com/office/drawing/2014/main" val="1556580438"/>
                  </a:ext>
                </a:extLst>
              </a:tr>
              <a:tr h="181672">
                <a:tc>
                  <a:txBody>
                    <a:bodyPr/>
                    <a:lstStyle/>
                    <a:p>
                      <a:pP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SOLAR-1</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nchor="ctr"/>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Moderate</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tc>
                  <a:txBody>
                    <a:bodyPr/>
                    <a:lstStyle/>
                    <a:p>
                      <a:pPr algn="ctr">
                        <a:lnSpc>
                          <a:spcPct val="150000"/>
                        </a:lnSpc>
                        <a:spcBef>
                          <a:spcPts val="0"/>
                        </a:spcBef>
                        <a:spcAft>
                          <a:spcPts val="600"/>
                        </a:spcAft>
                      </a:pPr>
                      <a:r>
                        <a:rPr lang="en-GB" sz="1800">
                          <a:effectLst/>
                          <a:latin typeface="Arial" panose="020B0604020202020204" pitchFamily="34" charset="0"/>
                          <a:cs typeface="Arial" panose="020B0604020202020204" pitchFamily="34" charset="0"/>
                        </a:rPr>
                        <a:t>Weak</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27807" marR="27807" marT="0" marB="0"/>
                </a:tc>
                <a:extLst>
                  <a:ext uri="{0D108BD9-81ED-4DB2-BD59-A6C34878D82A}">
                    <a16:rowId xmlns:a16="http://schemas.microsoft.com/office/drawing/2014/main" val="2524902215"/>
                  </a:ext>
                </a:extLst>
              </a:tr>
            </a:tbl>
          </a:graphicData>
        </a:graphic>
      </p:graphicFrame>
      <p:sp>
        <p:nvSpPr>
          <p:cNvPr id="11" name="TextBox 10">
            <a:extLst>
              <a:ext uri="{FF2B5EF4-FFF2-40B4-BE49-F238E27FC236}">
                <a16:creationId xmlns:a16="http://schemas.microsoft.com/office/drawing/2014/main" id="{4A6A9AE1-FB06-D02A-D046-6690BE92ECCE}"/>
              </a:ext>
            </a:extLst>
          </p:cNvPr>
          <p:cNvSpPr txBox="1"/>
          <p:nvPr/>
        </p:nvSpPr>
        <p:spPr>
          <a:xfrm>
            <a:off x="10058400" y="6020153"/>
            <a:ext cx="2123209" cy="830997"/>
          </a:xfrm>
          <a:prstGeom prst="rect">
            <a:avLst/>
          </a:prstGeom>
          <a:noFill/>
        </p:spPr>
        <p:txBody>
          <a:bodyPr wrap="square" rtlCol="0">
            <a:spAutoFit/>
          </a:bodyPr>
          <a:lstStyle/>
          <a:p>
            <a:pPr algn="r"/>
            <a:r>
              <a:rPr lang="en-GB" sz="1600">
                <a:latin typeface="Arial" panose="020B0604020202020204" pitchFamily="34" charset="0"/>
                <a:cs typeface="Arial" panose="020B0604020202020204" pitchFamily="34" charset="0"/>
                <a:hlinkClick r:id="rId3" action="ppaction://hlinksldjump"/>
              </a:rPr>
              <a:t>Key issue: modelling of relative treatment effect over time</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253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8BD0B8-91AE-964F-AD83-DD1559BDD754}"/>
              </a:ext>
            </a:extLst>
          </p:cNvPr>
          <p:cNvSpPr>
            <a:spLocks noGrp="1"/>
          </p:cNvSpPr>
          <p:nvPr>
            <p:ph type="body" sz="quarter" idx="13"/>
          </p:nvPr>
        </p:nvSpPr>
        <p:spPr>
          <a:xfrm>
            <a:off x="7725146" y="5467799"/>
            <a:ext cx="4466854" cy="365125"/>
          </a:xfrm>
        </p:spPr>
        <p:txBody>
          <a:bodyPr>
            <a:normAutofit/>
          </a:bodyPr>
          <a:lstStyle/>
          <a:p>
            <a:pPr algn="r"/>
            <a:r>
              <a:rPr lang="en-GB"/>
              <a:t>All values rounded to 2 decimal places</a:t>
            </a:r>
          </a:p>
        </p:txBody>
      </p:sp>
      <p:sp>
        <p:nvSpPr>
          <p:cNvPr id="2" name="Title 1">
            <a:extLst>
              <a:ext uri="{FF2B5EF4-FFF2-40B4-BE49-F238E27FC236}">
                <a16:creationId xmlns:a16="http://schemas.microsoft.com/office/drawing/2014/main" id="{5D00EEA2-0331-A3A0-4C73-BFA53956617E}"/>
              </a:ext>
            </a:extLst>
          </p:cNvPr>
          <p:cNvSpPr>
            <a:spLocks noGrp="1"/>
          </p:cNvSpPr>
          <p:nvPr>
            <p:ph type="title"/>
          </p:nvPr>
        </p:nvSpPr>
        <p:spPr>
          <a:xfrm>
            <a:off x="0" y="25521"/>
            <a:ext cx="11250785" cy="592817"/>
          </a:xfrm>
        </p:spPr>
        <p:txBody>
          <a:bodyPr/>
          <a:lstStyle/>
          <a:p>
            <a:r>
              <a:rPr lang="en-GB"/>
              <a:t>Alternative utility values</a:t>
            </a:r>
          </a:p>
        </p:txBody>
      </p:sp>
      <p:graphicFrame>
        <p:nvGraphicFramePr>
          <p:cNvPr id="6" name="Table 5">
            <a:extLst>
              <a:ext uri="{FF2B5EF4-FFF2-40B4-BE49-F238E27FC236}">
                <a16:creationId xmlns:a16="http://schemas.microsoft.com/office/drawing/2014/main" id="{9316FCE8-7D53-730E-F103-29B22D3281AA}"/>
              </a:ext>
            </a:extLst>
          </p:cNvPr>
          <p:cNvGraphicFramePr>
            <a:graphicFrameLocks noGrp="1"/>
          </p:cNvGraphicFramePr>
          <p:nvPr>
            <p:extLst>
              <p:ext uri="{D42A27DB-BD31-4B8C-83A1-F6EECF244321}">
                <p14:modId xmlns:p14="http://schemas.microsoft.com/office/powerpoint/2010/main" val="1382086111"/>
              </p:ext>
            </p:extLst>
          </p:nvPr>
        </p:nvGraphicFramePr>
        <p:xfrm>
          <a:off x="1" y="909211"/>
          <a:ext cx="12191999" cy="4963162"/>
        </p:xfrm>
        <a:graphic>
          <a:graphicData uri="http://schemas.openxmlformats.org/drawingml/2006/table">
            <a:tbl>
              <a:tblPr firstRow="1" bandRow="1">
                <a:tableStyleId>{5C22544A-7EE6-4342-B048-85BDC9FD1C3A}</a:tableStyleId>
              </a:tblPr>
              <a:tblGrid>
                <a:gridCol w="1076933">
                  <a:extLst>
                    <a:ext uri="{9D8B030D-6E8A-4147-A177-3AD203B41FA5}">
                      <a16:colId xmlns:a16="http://schemas.microsoft.com/office/drawing/2014/main" val="4062961660"/>
                    </a:ext>
                  </a:extLst>
                </a:gridCol>
                <a:gridCol w="1276313">
                  <a:extLst>
                    <a:ext uri="{9D8B030D-6E8A-4147-A177-3AD203B41FA5}">
                      <a16:colId xmlns:a16="http://schemas.microsoft.com/office/drawing/2014/main" val="4275753507"/>
                    </a:ext>
                  </a:extLst>
                </a:gridCol>
                <a:gridCol w="3268235">
                  <a:extLst>
                    <a:ext uri="{9D8B030D-6E8A-4147-A177-3AD203B41FA5}">
                      <a16:colId xmlns:a16="http://schemas.microsoft.com/office/drawing/2014/main" val="2702596746"/>
                    </a:ext>
                  </a:extLst>
                </a:gridCol>
                <a:gridCol w="1340427">
                  <a:extLst>
                    <a:ext uri="{9D8B030D-6E8A-4147-A177-3AD203B41FA5}">
                      <a16:colId xmlns:a16="http://schemas.microsoft.com/office/drawing/2014/main" val="2441763875"/>
                    </a:ext>
                  </a:extLst>
                </a:gridCol>
                <a:gridCol w="1361209">
                  <a:extLst>
                    <a:ext uri="{9D8B030D-6E8A-4147-A177-3AD203B41FA5}">
                      <a16:colId xmlns:a16="http://schemas.microsoft.com/office/drawing/2014/main" val="1923390108"/>
                    </a:ext>
                  </a:extLst>
                </a:gridCol>
                <a:gridCol w="3868882">
                  <a:extLst>
                    <a:ext uri="{9D8B030D-6E8A-4147-A177-3AD203B41FA5}">
                      <a16:colId xmlns:a16="http://schemas.microsoft.com/office/drawing/2014/main" val="1584400483"/>
                    </a:ext>
                  </a:extLst>
                </a:gridCol>
              </a:tblGrid>
              <a:tr h="492655">
                <a:tc>
                  <a:txBody>
                    <a:bodyPr/>
                    <a:lstStyle/>
                    <a:p>
                      <a:r>
                        <a:rPr lang="en-GB" sz="1500">
                          <a:latin typeface="Arial" panose="020B0604020202020204" pitchFamily="34" charset="0"/>
                          <a:cs typeface="Arial" panose="020B0604020202020204" pitchFamily="34" charset="0"/>
                        </a:rPr>
                        <a:t>Guidance</a:t>
                      </a:r>
                    </a:p>
                  </a:txBody>
                  <a:tcPr/>
                </a:tc>
                <a:tc>
                  <a:txBody>
                    <a:bodyPr/>
                    <a:lstStyle/>
                    <a:p>
                      <a:r>
                        <a:rPr lang="en-GB" sz="1500">
                          <a:latin typeface="Arial" panose="020B0604020202020204" pitchFamily="34" charset="0"/>
                          <a:cs typeface="Arial" panose="020B0604020202020204" pitchFamily="34" charset="0"/>
                        </a:rPr>
                        <a:t>Intervention</a:t>
                      </a:r>
                    </a:p>
                  </a:txBody>
                  <a:tcPr/>
                </a:tc>
                <a:tc>
                  <a:txBody>
                    <a:bodyPr/>
                    <a:lstStyle/>
                    <a:p>
                      <a:r>
                        <a:rPr lang="en-GB" sz="1500">
                          <a:latin typeface="Arial" panose="020B0604020202020204" pitchFamily="34" charset="0"/>
                          <a:cs typeface="Arial" panose="020B0604020202020204" pitchFamily="34" charset="0"/>
                        </a:rPr>
                        <a:t>Population</a:t>
                      </a:r>
                    </a:p>
                  </a:txBody>
                  <a:tcPr/>
                </a:tc>
                <a:tc>
                  <a:txBody>
                    <a:bodyPr/>
                    <a:lstStyle/>
                    <a:p>
                      <a:r>
                        <a:rPr lang="en-GB" sz="1500" dirty="0">
                          <a:latin typeface="Arial" panose="020B0604020202020204" pitchFamily="34" charset="0"/>
                          <a:cs typeface="Arial" panose="020B0604020202020204" pitchFamily="34" charset="0"/>
                        </a:rPr>
                        <a:t>Pre-progression</a:t>
                      </a:r>
                    </a:p>
                  </a:txBody>
                  <a:tcPr/>
                </a:tc>
                <a:tc>
                  <a:txBody>
                    <a:bodyPr/>
                    <a:lstStyle/>
                    <a:p>
                      <a:r>
                        <a:rPr lang="en-GB" sz="1500">
                          <a:latin typeface="Arial" panose="020B0604020202020204" pitchFamily="34" charset="0"/>
                          <a:cs typeface="Arial" panose="020B0604020202020204" pitchFamily="34" charset="0"/>
                        </a:rPr>
                        <a:t>Post-progression</a:t>
                      </a:r>
                    </a:p>
                  </a:txBody>
                  <a:tcPr/>
                </a:tc>
                <a:tc>
                  <a:txBody>
                    <a:bodyPr/>
                    <a:lstStyle/>
                    <a:p>
                      <a:r>
                        <a:rPr lang="en-GB" sz="1500">
                          <a:latin typeface="Arial" panose="020B0604020202020204" pitchFamily="34" charset="0"/>
                          <a:cs typeface="Arial" panose="020B0604020202020204" pitchFamily="34" charset="0"/>
                        </a:rPr>
                        <a:t>Source</a:t>
                      </a:r>
                    </a:p>
                  </a:txBody>
                  <a:tcPr/>
                </a:tc>
                <a:extLst>
                  <a:ext uri="{0D108BD9-81ED-4DB2-BD59-A6C34878D82A}">
                    <a16:rowId xmlns:a16="http://schemas.microsoft.com/office/drawing/2014/main" val="2356419752"/>
                  </a:ext>
                </a:extLst>
              </a:tr>
              <a:tr h="492655">
                <a:tc>
                  <a:txBody>
                    <a:bodyPr/>
                    <a:lstStyle/>
                    <a:p>
                      <a:r>
                        <a:rPr lang="en-GB" sz="1500">
                          <a:latin typeface="Arial" panose="020B0604020202020204" pitchFamily="34" charset="0"/>
                          <a:cs typeface="Arial" panose="020B0604020202020204" pitchFamily="34" charset="0"/>
                        </a:rPr>
                        <a:t>ID6370</a:t>
                      </a:r>
                    </a:p>
                    <a:p>
                      <a:endParaRPr lang="en-GB" sz="1500">
                        <a:latin typeface="Arial" panose="020B0604020202020204" pitchFamily="34" charset="0"/>
                        <a:cs typeface="Arial" panose="020B0604020202020204" pitchFamily="34" charset="0"/>
                      </a:endParaRPr>
                    </a:p>
                  </a:txBody>
                  <a:tcPr/>
                </a:tc>
                <a:tc>
                  <a:txBody>
                    <a:bodyPr/>
                    <a:lstStyle/>
                    <a:p>
                      <a:r>
                        <a:rPr lang="en-GB" sz="1500">
                          <a:latin typeface="Arial" panose="020B0604020202020204" pitchFamily="34" charset="0"/>
                          <a:cs typeface="Arial" panose="020B0604020202020204" pitchFamily="34" charset="0"/>
                        </a:rPr>
                        <a:t>Capivasertib + fulvestrant</a:t>
                      </a:r>
                    </a:p>
                  </a:txBody>
                  <a:tcPr/>
                </a:tc>
                <a:tc>
                  <a:txBody>
                    <a:bodyPr/>
                    <a:lstStyle/>
                    <a:p>
                      <a:r>
                        <a:rPr lang="en-GB" sz="1500">
                          <a:latin typeface="Arial" panose="020B0604020202020204" pitchFamily="34" charset="0"/>
                          <a:cs typeface="Arial" panose="020B0604020202020204" pitchFamily="34" charset="0"/>
                        </a:rPr>
                        <a:t>PI3K/AKT pathway-altered; progressed after CDK4/6 inhibitor + endocrine therapy</a:t>
                      </a:r>
                    </a:p>
                  </a:txBody>
                  <a:tcPr/>
                </a:tc>
                <a:tc>
                  <a:txBody>
                    <a:bodyPr/>
                    <a:lstStyle/>
                    <a:p>
                      <a:r>
                        <a:rPr kumimoji="0" lang="en-GB" sz="15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500" u="sng" kern="1200" dirty="0">
                        <a:solidFill>
                          <a:schemeClr val="tx1"/>
                        </a:solidFill>
                        <a:highlight>
                          <a:srgbClr val="00FFFF"/>
                        </a:highlight>
                        <a:latin typeface="Arial" panose="020B0604020202020204" pitchFamily="34" charset="0"/>
                        <a:ea typeface="+mn-ea"/>
                        <a:cs typeface="Arial" panose="020B0604020202020204" pitchFamily="34" charset="0"/>
                      </a:endParaRPr>
                    </a:p>
                  </a:txBody>
                  <a:tcPr/>
                </a:tc>
                <a:tc>
                  <a:txBody>
                    <a:bodyPr/>
                    <a:lstStyle/>
                    <a:p>
                      <a:r>
                        <a:rPr kumimoji="0" lang="en-GB" sz="1500" b="0" i="0" u="sng" strike="noStrike" kern="1200" cap="none" spc="0" normalizeH="0" baseline="0" noProof="0" dirty="0">
                          <a:ln>
                            <a:noFill/>
                          </a:ln>
                          <a:solidFill>
                            <a:srgbClr val="000000"/>
                          </a:solidFill>
                          <a:effectLst/>
                          <a:highlight>
                            <a:srgbClr val="000000"/>
                          </a:highlight>
                          <a:uLnTx/>
                          <a:uFillTx/>
                          <a:latin typeface="Arial" panose="020B0604020202020204" pitchFamily="34" charset="0"/>
                          <a:ea typeface="+mn-ea"/>
                          <a:cs typeface="Arial" panose="020B0604020202020204" pitchFamily="34" charset="0"/>
                        </a:rPr>
                        <a:t>XXX</a:t>
                      </a:r>
                      <a:endParaRPr lang="en-GB" sz="1500" u="sng" kern="1200" dirty="0">
                        <a:solidFill>
                          <a:schemeClr val="tx1"/>
                        </a:solidFill>
                        <a:highlight>
                          <a:srgbClr val="00FFFF"/>
                        </a:highlight>
                        <a:latin typeface="Arial" panose="020B0604020202020204" pitchFamily="34" charset="0"/>
                        <a:ea typeface="+mn-ea"/>
                        <a:cs typeface="Arial" panose="020B0604020202020204" pitchFamily="34" charset="0"/>
                      </a:endParaRPr>
                    </a:p>
                  </a:txBody>
                  <a:tcPr/>
                </a:tc>
                <a:tc>
                  <a:txBody>
                    <a:bodyPr/>
                    <a:lstStyle/>
                    <a:p>
                      <a:r>
                        <a:rPr lang="en-GB" sz="1500">
                          <a:latin typeface="Arial" panose="020B0604020202020204" pitchFamily="34" charset="0"/>
                          <a:cs typeface="Arial" panose="020B0604020202020204" pitchFamily="34" charset="0"/>
                        </a:rPr>
                        <a:t>Key trial – CAPItello-291</a:t>
                      </a:r>
                      <a:endParaRPr lang="en-GB" sz="1500" u="sng" kern="120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96250518"/>
                  </a:ext>
                </a:extLst>
              </a:tr>
              <a:tr h="695513">
                <a:tc>
                  <a:txBody>
                    <a:bodyPr/>
                    <a:lstStyle/>
                    <a:p>
                      <a:r>
                        <a:rPr lang="en-GB" sz="1500">
                          <a:latin typeface="Arial" panose="020B0604020202020204" pitchFamily="34" charset="0"/>
                          <a:cs typeface="Arial" panose="020B0604020202020204" pitchFamily="34" charset="0"/>
                        </a:rPr>
                        <a:t>TA421 (review of TA295)</a:t>
                      </a:r>
                    </a:p>
                  </a:txBody>
                  <a:tcPr/>
                </a:tc>
                <a:tc>
                  <a:txBody>
                    <a:bodyPr/>
                    <a:lstStyle/>
                    <a:p>
                      <a:r>
                        <a:rPr lang="en-GB" sz="1500">
                          <a:latin typeface="Arial" panose="020B0604020202020204" pitchFamily="34" charset="0"/>
                          <a:cs typeface="Arial" panose="020B0604020202020204" pitchFamily="34" charset="0"/>
                        </a:rPr>
                        <a:t>Everolimus + exemestane</a:t>
                      </a:r>
                    </a:p>
                  </a:txBody>
                  <a:tcPr/>
                </a:tc>
                <a:tc>
                  <a:txBody>
                    <a:bodyPr/>
                    <a:lstStyle/>
                    <a:p>
                      <a:r>
                        <a:rPr lang="en-GB" sz="1500">
                          <a:latin typeface="Arial" panose="020B0604020202020204" pitchFamily="34" charset="0"/>
                          <a:cs typeface="Arial" panose="020B0604020202020204" pitchFamily="34" charset="0"/>
                        </a:rPr>
                        <a:t>Postmenopausal, no symptomatic visceral disease; after a non-steroidal aromatase inhibitor</a:t>
                      </a:r>
                    </a:p>
                  </a:txBody>
                  <a:tcPr/>
                </a:tc>
                <a:tc>
                  <a:txBody>
                    <a:bodyPr/>
                    <a:lstStyle/>
                    <a:p>
                      <a:r>
                        <a:rPr lang="en-GB" sz="1500" dirty="0">
                          <a:latin typeface="Arial" panose="020B0604020202020204" pitchFamily="34" charset="0"/>
                          <a:cs typeface="Arial" panose="020B0604020202020204" pitchFamily="34" charset="0"/>
                        </a:rPr>
                        <a:t>0.80</a:t>
                      </a:r>
                    </a:p>
                  </a:txBody>
                  <a:tcPr/>
                </a:tc>
                <a:tc>
                  <a:txBody>
                    <a:bodyPr/>
                    <a:lstStyle/>
                    <a:p>
                      <a:r>
                        <a:rPr lang="en-GB" sz="1500">
                          <a:latin typeface="Arial" panose="020B0604020202020204" pitchFamily="34" charset="0"/>
                          <a:cs typeface="Arial" panose="020B0604020202020204" pitchFamily="34" charset="0"/>
                        </a:rPr>
                        <a:t>0.50</a:t>
                      </a:r>
                    </a:p>
                  </a:txBody>
                  <a:tcPr/>
                </a:tc>
                <a:tc>
                  <a:txBody>
                    <a:bodyPr/>
                    <a:lstStyle/>
                    <a:p>
                      <a:r>
                        <a:rPr lang="en-GB" sz="1500">
                          <a:latin typeface="Arial" panose="020B0604020202020204" pitchFamily="34" charset="0"/>
                          <a:cs typeface="Arial" panose="020B0604020202020204" pitchFamily="34" charset="0"/>
                          <a:hlinkClick r:id="rId3"/>
                        </a:rPr>
                        <a:t>Lloyd et al. 2006</a:t>
                      </a:r>
                      <a:r>
                        <a:rPr lang="en-GB" sz="1500">
                          <a:latin typeface="Arial" panose="020B0604020202020204" pitchFamily="34" charset="0"/>
                          <a:cs typeface="Arial" panose="020B0604020202020204" pitchFamily="34" charset="0"/>
                        </a:rPr>
                        <a:t> (weighted age adjusted)</a:t>
                      </a:r>
                    </a:p>
                    <a:p>
                      <a:r>
                        <a:rPr lang="en-GB" sz="1500">
                          <a:latin typeface="Arial" panose="020B0604020202020204" pitchFamily="34" charset="0"/>
                          <a:cs typeface="Arial" panose="020B0604020202020204" pitchFamily="34" charset="0"/>
                        </a:rPr>
                        <a:t>Committee: would have liked to see utility estimates from trial for stable disease</a:t>
                      </a:r>
                    </a:p>
                  </a:txBody>
                  <a:tcPr/>
                </a:tc>
                <a:extLst>
                  <a:ext uri="{0D108BD9-81ED-4DB2-BD59-A6C34878D82A}">
                    <a16:rowId xmlns:a16="http://schemas.microsoft.com/office/drawing/2014/main" val="1065880742"/>
                  </a:ext>
                </a:extLst>
              </a:tr>
              <a:tr h="695513">
                <a:tc>
                  <a:txBody>
                    <a:bodyPr/>
                    <a:lstStyle/>
                    <a:p>
                      <a:r>
                        <a:rPr lang="en-GB" sz="1500">
                          <a:latin typeface="Arial" panose="020B0604020202020204" pitchFamily="34" charset="0"/>
                          <a:cs typeface="Arial" panose="020B0604020202020204" pitchFamily="34" charset="0"/>
                        </a:rPr>
                        <a:t>TA725 (review of TA579)</a:t>
                      </a:r>
                    </a:p>
                  </a:txBody>
                  <a:tcPr/>
                </a:tc>
                <a:tc>
                  <a:txBody>
                    <a:bodyPr/>
                    <a:lstStyle/>
                    <a:p>
                      <a:r>
                        <a:rPr lang="en-GB" sz="1500">
                          <a:latin typeface="Arial" panose="020B0604020202020204" pitchFamily="34" charset="0"/>
                          <a:cs typeface="Arial" panose="020B0604020202020204" pitchFamily="34" charset="0"/>
                        </a:rPr>
                        <a:t>Abemaciclib + fulvestrant</a:t>
                      </a:r>
                    </a:p>
                  </a:txBody>
                  <a:tcPr/>
                </a:tc>
                <a:tc>
                  <a:txBody>
                    <a:bodyPr/>
                    <a:lstStyle/>
                    <a:p>
                      <a:r>
                        <a:rPr lang="en-GB" sz="1500" dirty="0">
                          <a:latin typeface="Arial" panose="020B0604020202020204" pitchFamily="34" charset="0"/>
                          <a:cs typeface="Arial" panose="020B0604020202020204" pitchFamily="34" charset="0"/>
                        </a:rPr>
                        <a:t>After endocrine therapy </a:t>
                      </a:r>
                    </a:p>
                  </a:txBody>
                  <a:tcPr/>
                </a:tc>
                <a:tc>
                  <a:txBody>
                    <a:bodyPr/>
                    <a:lstStyle/>
                    <a:p>
                      <a:r>
                        <a:rPr lang="en-GB" sz="1500" u="sng" dirty="0">
                          <a:highlight>
                            <a:srgbClr val="000000"/>
                          </a:highlight>
                          <a:latin typeface="Arial" panose="020B0604020202020204" pitchFamily="34" charset="0"/>
                          <a:cs typeface="Arial" panose="020B0604020202020204" pitchFamily="34" charset="0"/>
                        </a:rPr>
                        <a:t>XXX</a:t>
                      </a:r>
                    </a:p>
                  </a:txBody>
                  <a:tcPr/>
                </a:tc>
                <a:tc>
                  <a:txBody>
                    <a:bodyPr/>
                    <a:lstStyle/>
                    <a:p>
                      <a:r>
                        <a:rPr lang="en-GB" sz="1500" u="sng" dirty="0">
                          <a:highlight>
                            <a:srgbClr val="000000"/>
                          </a:highlight>
                          <a:latin typeface="Arial" panose="020B0604020202020204" pitchFamily="34" charset="0"/>
                          <a:cs typeface="Arial" panose="020B0604020202020204" pitchFamily="34" charset="0"/>
                        </a:rPr>
                        <a:t>XXX</a:t>
                      </a:r>
                    </a:p>
                  </a:txBody>
                  <a:tcPr/>
                </a:tc>
                <a:tc>
                  <a:txBody>
                    <a:bodyPr/>
                    <a:lstStyle/>
                    <a:p>
                      <a:r>
                        <a:rPr lang="en-GB" sz="1500" dirty="0">
                          <a:latin typeface="Arial" panose="020B0604020202020204" pitchFamily="34" charset="0"/>
                          <a:cs typeface="Arial" panose="020B0604020202020204" pitchFamily="34" charset="0"/>
                        </a:rPr>
                        <a:t>Key trial – MONARCH 2</a:t>
                      </a:r>
                    </a:p>
                  </a:txBody>
                  <a:tcPr/>
                </a:tc>
                <a:extLst>
                  <a:ext uri="{0D108BD9-81ED-4DB2-BD59-A6C34878D82A}">
                    <a16:rowId xmlns:a16="http://schemas.microsoft.com/office/drawing/2014/main" val="2719926270"/>
                  </a:ext>
                </a:extLst>
              </a:tr>
              <a:tr h="8983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TA816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noProof="0" dirty="0">
                          <a:effectLst/>
                          <a:latin typeface="Arial" panose="020B0604020202020204" pitchFamily="34" charset="0"/>
                          <a:cs typeface="Arial" panose="020B0604020202020204" pitchFamily="34" charset="0"/>
                        </a:rPr>
                        <a:t>Alpelisib + fulvestrant</a:t>
                      </a:r>
                      <a:endParaRPr lang="en-GB" sz="1500" noProof="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PIK3CA-mutated; after CDK4/6 inhibitor + aromatase inhibitor</a:t>
                      </a:r>
                    </a:p>
                  </a:txBody>
                  <a:tcPr/>
                </a:tc>
                <a:tc>
                  <a:txBody>
                    <a:bodyPr/>
                    <a:lstStyle/>
                    <a:p>
                      <a:r>
                        <a:rPr lang="en-GB" sz="1500" u="sng" dirty="0">
                          <a:highlight>
                            <a:srgbClr val="000000"/>
                          </a:highlight>
                          <a:latin typeface="Arial" panose="020B0604020202020204" pitchFamily="34" charset="0"/>
                          <a:cs typeface="Arial" panose="020B0604020202020204" pitchFamily="34" charset="0"/>
                        </a:rPr>
                        <a:t>XXX</a:t>
                      </a:r>
                    </a:p>
                  </a:txBody>
                  <a:tcPr/>
                </a:tc>
                <a:tc>
                  <a:txBody>
                    <a:bodyPr/>
                    <a:lstStyle/>
                    <a:p>
                      <a:r>
                        <a:rPr lang="en-GB" sz="1500" dirty="0">
                          <a:latin typeface="Arial" panose="020B0604020202020204" pitchFamily="34" charset="0"/>
                          <a:cs typeface="Arial" panose="020B0604020202020204" pitchFamily="34" charset="0"/>
                        </a:rPr>
                        <a:t>0.69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noProof="0" dirty="0">
                          <a:solidFill>
                            <a:schemeClr val="tx1"/>
                          </a:solidFill>
                          <a:effectLst/>
                          <a:latin typeface="Arial" panose="020B0604020202020204" pitchFamily="34" charset="0"/>
                          <a:cs typeface="Arial" panose="020B0604020202020204" pitchFamily="34" charset="0"/>
                        </a:rPr>
                        <a:t>Mitra et al. 2016 (post-progression company base case; limited SOLAR-1 data: </a:t>
                      </a:r>
                      <a:r>
                        <a:rPr lang="en-GB" sz="1500" u="sng" kern="1200" noProof="0" dirty="0">
                          <a:solidFill>
                            <a:schemeClr val="tx1"/>
                          </a:solidFill>
                          <a:effectLst/>
                          <a:highlight>
                            <a:srgbClr val="000000"/>
                          </a:highlight>
                          <a:latin typeface="Arial" panose="020B0604020202020204" pitchFamily="34" charset="0"/>
                          <a:cs typeface="Arial" panose="020B0604020202020204" pitchFamily="34" charset="0"/>
                        </a:rPr>
                        <a:t>XXX</a:t>
                      </a:r>
                      <a:r>
                        <a:rPr lang="en-GB" sz="1500" kern="1200" noProof="0" dirty="0">
                          <a:solidFill>
                            <a:schemeClr val="tx1"/>
                          </a:solidFill>
                          <a:effectLst/>
                          <a:latin typeface="Arial" panose="020B0604020202020204" pitchFamily="34" charset="0"/>
                          <a:cs typeface="Arial" panose="020B0604020202020204" pitchFamily="34" charset="0"/>
                        </a:rPr>
                        <a:t>)</a:t>
                      </a:r>
                      <a:r>
                        <a:rPr lang="en-GB" sz="1500" noProof="0" dirty="0">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noProof="0" dirty="0">
                          <a:solidFill>
                            <a:schemeClr val="tx1"/>
                          </a:solidFill>
                          <a:effectLst/>
                          <a:latin typeface="Arial" panose="020B0604020202020204" pitchFamily="34" charset="0"/>
                          <a:cs typeface="Arial" panose="020B0604020202020204" pitchFamily="34" charset="0"/>
                        </a:rPr>
                        <a:t>Committee: appropriate value uncertain, may be overestimated</a:t>
                      </a:r>
                    </a:p>
                  </a:txBody>
                  <a:tcPr/>
                </a:tc>
                <a:extLst>
                  <a:ext uri="{0D108BD9-81ED-4DB2-BD59-A6C34878D82A}">
                    <a16:rowId xmlns:a16="http://schemas.microsoft.com/office/drawing/2014/main" val="472449432"/>
                  </a:ext>
                </a:extLst>
              </a:tr>
              <a:tr h="848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Arial" panose="020B0604020202020204" pitchFamily="34" charset="0"/>
                          <a:cs typeface="Arial" panose="020B0604020202020204" pitchFamily="34" charset="0"/>
                        </a:rPr>
                        <a:t>TA836 (review of TA619)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Arial" panose="020B0604020202020204" pitchFamily="34" charset="0"/>
                          <a:cs typeface="Arial" panose="020B0604020202020204" pitchFamily="34" charset="0"/>
                        </a:rPr>
                        <a:t>Palbociclib + fulvestrant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Arial" panose="020B0604020202020204" pitchFamily="34" charset="0"/>
                          <a:cs typeface="Arial" panose="020B0604020202020204" pitchFamily="34" charset="0"/>
                        </a:rPr>
                        <a:t>After endocrine therapy </a:t>
                      </a:r>
                    </a:p>
                  </a:txBody>
                  <a:tcPr/>
                </a:tc>
                <a:tc>
                  <a:txBody>
                    <a:bodyPr/>
                    <a:lstStyle/>
                    <a:p>
                      <a:r>
                        <a:rPr lang="en-GB" sz="1500">
                          <a:latin typeface="Arial" panose="020B0604020202020204" pitchFamily="34" charset="0"/>
                          <a:cs typeface="Arial" panose="020B0604020202020204" pitchFamily="34" charset="0"/>
                        </a:rPr>
                        <a:t>0.74 pal + </a:t>
                      </a:r>
                      <a:r>
                        <a:rPr lang="en-GB" sz="1500" err="1">
                          <a:latin typeface="Arial" panose="020B0604020202020204" pitchFamily="34" charset="0"/>
                          <a:cs typeface="Arial" panose="020B0604020202020204" pitchFamily="34" charset="0"/>
                        </a:rPr>
                        <a:t>ful</a:t>
                      </a:r>
                      <a:endParaRPr lang="en-GB" sz="1500">
                        <a:latin typeface="Arial" panose="020B0604020202020204" pitchFamily="34" charset="0"/>
                        <a:cs typeface="Arial" panose="020B0604020202020204" pitchFamily="34" charset="0"/>
                      </a:endParaRPr>
                    </a:p>
                    <a:p>
                      <a:r>
                        <a:rPr lang="en-GB" sz="1500">
                          <a:latin typeface="Arial" panose="020B0604020202020204" pitchFamily="34" charset="0"/>
                          <a:cs typeface="Arial" panose="020B0604020202020204" pitchFamily="34" charset="0"/>
                        </a:rPr>
                        <a:t>0.69 </a:t>
                      </a:r>
                      <a:r>
                        <a:rPr lang="en-GB" sz="1500" err="1">
                          <a:latin typeface="Arial" panose="020B0604020202020204" pitchFamily="34" charset="0"/>
                          <a:cs typeface="Arial" panose="020B0604020202020204" pitchFamily="34" charset="0"/>
                        </a:rPr>
                        <a:t>pla</a:t>
                      </a:r>
                      <a:r>
                        <a:rPr lang="en-GB" sz="1500">
                          <a:latin typeface="Arial" panose="020B0604020202020204" pitchFamily="34" charset="0"/>
                          <a:cs typeface="Arial" panose="020B0604020202020204" pitchFamily="34" charset="0"/>
                        </a:rPr>
                        <a:t> + </a:t>
                      </a:r>
                      <a:r>
                        <a:rPr lang="en-GB" sz="1500" err="1">
                          <a:latin typeface="Arial" panose="020B0604020202020204" pitchFamily="34" charset="0"/>
                          <a:cs typeface="Arial" panose="020B0604020202020204" pitchFamily="34" charset="0"/>
                        </a:rPr>
                        <a:t>ful</a:t>
                      </a:r>
                      <a:endParaRPr lang="en-GB" sz="1500">
                        <a:latin typeface="Arial" panose="020B0604020202020204" pitchFamily="34" charset="0"/>
                        <a:cs typeface="Arial" panose="020B0604020202020204" pitchFamily="34" charset="0"/>
                      </a:endParaRPr>
                    </a:p>
                  </a:txBody>
                  <a:tcPr/>
                </a:tc>
                <a:tc>
                  <a:txBody>
                    <a:bodyPr/>
                    <a:lstStyle/>
                    <a:p>
                      <a:r>
                        <a:rPr lang="en-GB" sz="1500">
                          <a:latin typeface="Arial" panose="020B0604020202020204" pitchFamily="34" charset="0"/>
                          <a:cs typeface="Arial" panose="020B0604020202020204" pitchFamily="34" charset="0"/>
                        </a:rPr>
                        <a:t>0.56</a:t>
                      </a:r>
                    </a:p>
                  </a:txBody>
                  <a:tcPr/>
                </a:tc>
                <a:tc>
                  <a:txBody>
                    <a:bodyPr/>
                    <a:lstStyle/>
                    <a:p>
                      <a:r>
                        <a:rPr lang="en-GB" sz="1500" dirty="0">
                          <a:latin typeface="Arial" panose="020B0604020202020204" pitchFamily="34" charset="0"/>
                          <a:cs typeface="Arial" panose="020B0604020202020204" pitchFamily="34" charset="0"/>
                        </a:rPr>
                        <a:t>Key trial – PALOMA-3 (pre-progression)</a:t>
                      </a:r>
                    </a:p>
                    <a:p>
                      <a:r>
                        <a:rPr lang="en-GB" sz="1500" dirty="0">
                          <a:latin typeface="Arial" panose="020B0604020202020204" pitchFamily="34" charset="0"/>
                          <a:cs typeface="Arial" panose="020B0604020202020204" pitchFamily="34" charset="0"/>
                        </a:rPr>
                        <a:t>Lloyd et al. 2006 (post-progression)</a:t>
                      </a:r>
                    </a:p>
                  </a:txBody>
                  <a:tcPr/>
                </a:tc>
                <a:extLst>
                  <a:ext uri="{0D108BD9-81ED-4DB2-BD59-A6C34878D82A}">
                    <a16:rowId xmlns:a16="http://schemas.microsoft.com/office/drawing/2014/main" val="2811628679"/>
                  </a:ext>
                </a:extLst>
              </a:tr>
            </a:tbl>
          </a:graphicData>
        </a:graphic>
      </p:graphicFrame>
      <p:sp>
        <p:nvSpPr>
          <p:cNvPr id="4" name="TextBox 3">
            <a:extLst>
              <a:ext uri="{FF2B5EF4-FFF2-40B4-BE49-F238E27FC236}">
                <a16:creationId xmlns:a16="http://schemas.microsoft.com/office/drawing/2014/main" id="{C38D26DF-1AD8-D2F6-DD9B-EBF4EA0E6A82}"/>
              </a:ext>
            </a:extLst>
          </p:cNvPr>
          <p:cNvSpPr txBox="1"/>
          <p:nvPr/>
        </p:nvSpPr>
        <p:spPr>
          <a:xfrm>
            <a:off x="5844222" y="25521"/>
            <a:ext cx="6153841" cy="338554"/>
          </a:xfrm>
          <a:prstGeom prst="rect">
            <a:avLst/>
          </a:prstGeom>
          <a:noFill/>
        </p:spPr>
        <p:txBody>
          <a:bodyPr wrap="square" rtlCol="0">
            <a:spAutoFit/>
          </a:bodyPr>
          <a:lstStyle/>
          <a:p>
            <a:pPr algn="r"/>
            <a:r>
              <a:rPr lang="en-GB" sz="1600">
                <a:latin typeface="Arial" panose="020B0604020202020204" pitchFamily="34" charset="0"/>
                <a:cs typeface="Arial" panose="020B0604020202020204" pitchFamily="34" charset="0"/>
                <a:hlinkClick r:id="rId4" action="ppaction://hlinksldjump"/>
              </a:rPr>
              <a:t>Key issue: health-related quality of life</a:t>
            </a:r>
            <a:endParaRPr lang="en-GB" sz="16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1E2E511-F1C2-BA3B-A3D1-00C5DC37A02D}"/>
              </a:ext>
            </a:extLst>
          </p:cNvPr>
          <p:cNvSpPr txBox="1"/>
          <p:nvPr/>
        </p:nvSpPr>
        <p:spPr>
          <a:xfrm>
            <a:off x="0" y="501108"/>
            <a:ext cx="12192000" cy="400110"/>
          </a:xfrm>
          <a:prstGeom prst="rect">
            <a:avLst/>
          </a:prstGeom>
          <a:noFill/>
        </p:spPr>
        <p:txBody>
          <a:bodyPr wrap="square" rtlCol="0">
            <a:spAutoFit/>
          </a:bodyPr>
          <a:lstStyle/>
          <a:p>
            <a:r>
              <a:rPr lang="en-GB" sz="2000">
                <a:latin typeface="Arial" panose="020B0604020202020204" pitchFamily="34" charset="0"/>
                <a:cs typeface="Arial" panose="020B0604020202020204" pitchFamily="34" charset="0"/>
              </a:rPr>
              <a:t>Decision-making utility values from NICE appraisals in HER2-negative, HR+ advanced breast cancer</a:t>
            </a:r>
          </a:p>
        </p:txBody>
      </p:sp>
      <p:sp>
        <p:nvSpPr>
          <p:cNvPr id="5" name="TextBox 4">
            <a:extLst>
              <a:ext uri="{FF2B5EF4-FFF2-40B4-BE49-F238E27FC236}">
                <a16:creationId xmlns:a16="http://schemas.microsoft.com/office/drawing/2014/main" id="{1009F181-3C96-704E-02B6-95C69CD5AD41}"/>
              </a:ext>
            </a:extLst>
          </p:cNvPr>
          <p:cNvSpPr txBox="1"/>
          <p:nvPr/>
        </p:nvSpPr>
        <p:spPr>
          <a:xfrm>
            <a:off x="1101438" y="6025529"/>
            <a:ext cx="5486399" cy="738664"/>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HER2, Human epidermal growth factor receptor 2; HR+, hormone receptor positive; TA, technology appraisal; pal, palbociclib; </a:t>
            </a:r>
            <a:r>
              <a:rPr lang="en-GB" sz="1400" err="1">
                <a:latin typeface="Arial" panose="020B0604020202020204" pitchFamily="34" charset="0"/>
                <a:cs typeface="Arial" panose="020B0604020202020204" pitchFamily="34" charset="0"/>
              </a:rPr>
              <a:t>pla</a:t>
            </a:r>
            <a:r>
              <a:rPr lang="en-GB" sz="1400">
                <a:latin typeface="Arial" panose="020B0604020202020204" pitchFamily="34" charset="0"/>
                <a:cs typeface="Arial" panose="020B0604020202020204" pitchFamily="34" charset="0"/>
              </a:rPr>
              <a:t>, placebo</a:t>
            </a:r>
          </a:p>
        </p:txBody>
      </p:sp>
      <p:sp>
        <p:nvSpPr>
          <p:cNvPr id="7" name="TextBox 6">
            <a:extLst>
              <a:ext uri="{FF2B5EF4-FFF2-40B4-BE49-F238E27FC236}">
                <a16:creationId xmlns:a16="http://schemas.microsoft.com/office/drawing/2014/main" id="{E2386410-68F8-7A82-6E21-619824AB917F}"/>
              </a:ext>
            </a:extLst>
          </p:cNvPr>
          <p:cNvSpPr txBox="1"/>
          <p:nvPr/>
        </p:nvSpPr>
        <p:spPr>
          <a:xfrm>
            <a:off x="7003473" y="5948789"/>
            <a:ext cx="5188527" cy="830997"/>
          </a:xfrm>
          <a:prstGeom prst="rect">
            <a:avLst/>
          </a:prstGeom>
          <a:solidFill>
            <a:schemeClr val="bg1"/>
          </a:solidFill>
          <a:ln w="38100">
            <a:solidFill>
              <a:schemeClr val="tx1"/>
            </a:solidFill>
          </a:ln>
        </p:spPr>
        <p:txBody>
          <a:bodyPr wrap="square" rtlCol="0">
            <a:spAutoFit/>
          </a:bodyPr>
          <a:lstStyle/>
          <a:p>
            <a:r>
              <a:rPr lang="en-GB" sz="1600" b="1">
                <a:latin typeface="Arial" panose="020B0604020202020204" pitchFamily="34" charset="0"/>
                <a:cs typeface="Arial" panose="020B0604020202020204" pitchFamily="34" charset="0"/>
              </a:rPr>
              <a:t>Company</a:t>
            </a:r>
            <a:r>
              <a:rPr lang="en-GB" sz="1600">
                <a:latin typeface="Arial" panose="020B0604020202020204" pitchFamily="34" charset="0"/>
                <a:cs typeface="Arial" panose="020B0604020202020204" pitchFamily="34" charset="0"/>
              </a:rPr>
              <a:t>: Lloyd et al. 2006 inappropriate – not in line with NICE reference case (vignettes and standard gamble), does not reflect current clinical practice</a:t>
            </a:r>
          </a:p>
        </p:txBody>
      </p:sp>
    </p:spTree>
    <p:extLst>
      <p:ext uri="{BB962C8B-B14F-4D97-AF65-F5344CB8AC3E}">
        <p14:creationId xmlns:p14="http://schemas.microsoft.com/office/powerpoint/2010/main" val="2136958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C48D-51E9-49E9-A03C-CE8C1E8041B1}"/>
              </a:ext>
            </a:extLst>
          </p:cNvPr>
          <p:cNvSpPr txBox="1">
            <a:spLocks noGrp="1"/>
          </p:cNvSpPr>
          <p:nvPr>
            <p:ph type="title"/>
          </p:nvPr>
        </p:nvSpPr>
        <p:spPr>
          <a:xfrm>
            <a:off x="420515" y="242283"/>
            <a:ext cx="11363496" cy="10826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rPr>
              <a:t>QALY weightings for severity (1/2)</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6" name="TextBox 5">
            <a:extLst>
              <a:ext uri="{FF2B5EF4-FFF2-40B4-BE49-F238E27FC236}">
                <a16:creationId xmlns:a16="http://schemas.microsoft.com/office/drawing/2014/main" id="{9A2873EC-66C6-1EF5-9073-E8FDAF4CAEAF}"/>
              </a:ext>
            </a:extLst>
          </p:cNvPr>
          <p:cNvSpPr txBox="1"/>
          <p:nvPr/>
        </p:nvSpPr>
        <p:spPr>
          <a:xfrm>
            <a:off x="407989" y="1131060"/>
            <a:ext cx="6554972" cy="369332"/>
          </a:xfrm>
          <a:prstGeom prst="rect">
            <a:avLst/>
          </a:prstGeom>
          <a:noFill/>
        </p:spPr>
        <p:txBody>
          <a:bodyPr wrap="square">
            <a:spAutoFit/>
          </a:bodyPr>
          <a:lstStyle/>
          <a:p>
            <a:r>
              <a:rPr lang="en-GB" b="1">
                <a:latin typeface="Arial" panose="020B0604020202020204" pitchFamily="34" charset="0"/>
              </a:rPr>
              <a:t>Severity modifier calculations and components:</a:t>
            </a:r>
          </a:p>
        </p:txBody>
      </p:sp>
      <p:pic>
        <p:nvPicPr>
          <p:cNvPr id="15" name="Picture 14">
            <a:extLst>
              <a:ext uri="{FF2B5EF4-FFF2-40B4-BE49-F238E27FC236}">
                <a16:creationId xmlns:a16="http://schemas.microsoft.com/office/drawing/2014/main" id="{F10F0160-8FCB-6978-21BF-0D7AADB6C3BA}"/>
              </a:ext>
              <a:ext uri="{C183D7F6-B498-43B3-948B-1728B52AA6E4}">
                <adec:decorative xmlns:adec="http://schemas.microsoft.com/office/drawing/2017/decorative" val="1"/>
              </a:ext>
            </a:extLst>
          </p:cNvPr>
          <p:cNvPicPr>
            <a:picLocks/>
          </p:cNvPicPr>
          <p:nvPr/>
        </p:nvPicPr>
        <p:blipFill rotWithShape="1">
          <a:blip r:embed="rId3"/>
          <a:srcRect l="15940" t="4198" r="14395" b="4115"/>
          <a:stretch/>
        </p:blipFill>
        <p:spPr>
          <a:xfrm>
            <a:off x="535744" y="1528019"/>
            <a:ext cx="607448" cy="607448"/>
          </a:xfrm>
          <a:prstGeom prst="rect">
            <a:avLst/>
          </a:prstGeom>
        </p:spPr>
      </p:pic>
      <p:sp>
        <p:nvSpPr>
          <p:cNvPr id="13" name="Rectangle 12">
            <a:extLst>
              <a:ext uri="{FF2B5EF4-FFF2-40B4-BE49-F238E27FC236}">
                <a16:creationId xmlns:a16="http://schemas.microsoft.com/office/drawing/2014/main" id="{162301FB-552C-BEA2-74DF-8CF6B2A166E2}"/>
              </a:ext>
            </a:extLst>
          </p:cNvPr>
          <p:cNvSpPr/>
          <p:nvPr/>
        </p:nvSpPr>
        <p:spPr>
          <a:xfrm>
            <a:off x="1266472" y="1553053"/>
            <a:ext cx="4311982" cy="55813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panose="020B0604020202020204" pitchFamily="34" charset="0"/>
              </a:rPr>
              <a:t>QALYs people without the condition (A)</a:t>
            </a:r>
          </a:p>
        </p:txBody>
      </p:sp>
      <p:pic>
        <p:nvPicPr>
          <p:cNvPr id="16" name="Picture 15">
            <a:extLst>
              <a:ext uri="{FF2B5EF4-FFF2-40B4-BE49-F238E27FC236}">
                <a16:creationId xmlns:a16="http://schemas.microsoft.com/office/drawing/2014/main" id="{C2717DDE-DA34-3374-63A4-C46E7BB802A2}"/>
              </a:ext>
              <a:ext uri="{C183D7F6-B498-43B3-948B-1728B52AA6E4}">
                <adec:decorative xmlns:adec="http://schemas.microsoft.com/office/drawing/2017/decorative" val="1"/>
              </a:ext>
            </a:extLst>
          </p:cNvPr>
          <p:cNvPicPr>
            <a:picLocks noChangeAspect="1"/>
          </p:cNvPicPr>
          <p:nvPr/>
        </p:nvPicPr>
        <p:blipFill rotWithShape="1">
          <a:blip r:embed="rId4"/>
          <a:srcRect l="15802" t="4883" r="14957" b="4040"/>
          <a:stretch/>
        </p:blipFill>
        <p:spPr>
          <a:xfrm>
            <a:off x="535744" y="2290022"/>
            <a:ext cx="607448" cy="607448"/>
          </a:xfrm>
          <a:prstGeom prst="rect">
            <a:avLst/>
          </a:prstGeom>
        </p:spPr>
      </p:pic>
      <p:sp>
        <p:nvSpPr>
          <p:cNvPr id="14" name="Rectangle 13">
            <a:extLst>
              <a:ext uri="{FF2B5EF4-FFF2-40B4-BE49-F238E27FC236}">
                <a16:creationId xmlns:a16="http://schemas.microsoft.com/office/drawing/2014/main" id="{6649E093-C44E-DB1A-D739-D575EDA6C0FE}"/>
              </a:ext>
            </a:extLst>
          </p:cNvPr>
          <p:cNvSpPr/>
          <p:nvPr/>
        </p:nvSpPr>
        <p:spPr>
          <a:xfrm>
            <a:off x="1266471" y="2315056"/>
            <a:ext cx="2476189" cy="558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panose="020B0604020202020204" pitchFamily="34" charset="0"/>
              </a:rPr>
              <a:t>QALYs people with the condition (B)</a:t>
            </a:r>
          </a:p>
        </p:txBody>
      </p:sp>
      <p:sp>
        <p:nvSpPr>
          <p:cNvPr id="17" name="TextBox 16">
            <a:extLst>
              <a:ext uri="{FF2B5EF4-FFF2-40B4-BE49-F238E27FC236}">
                <a16:creationId xmlns:a16="http://schemas.microsoft.com/office/drawing/2014/main" id="{69F28545-2B4F-7307-C242-8C4EBD364C76}"/>
              </a:ext>
            </a:extLst>
          </p:cNvPr>
          <p:cNvSpPr txBox="1"/>
          <p:nvPr/>
        </p:nvSpPr>
        <p:spPr>
          <a:xfrm>
            <a:off x="934902" y="3273873"/>
            <a:ext cx="5351716" cy="3139321"/>
          </a:xfrm>
          <a:prstGeom prst="rect">
            <a:avLst/>
          </a:prstGeom>
          <a:solidFill>
            <a:schemeClr val="bg1"/>
          </a:solidFill>
        </p:spPr>
        <p:txBody>
          <a:bodyPr wrap="square" rtlCol="0">
            <a:spAutoFit/>
          </a:bodyPr>
          <a:lstStyle/>
          <a:p>
            <a:r>
              <a:rPr lang="en-GB">
                <a:latin typeface="Arial" panose="020B0604020202020204" pitchFamily="34" charset="0"/>
                <a:ea typeface="Inter SemiBold" panose="02000503000000020004" pitchFamily="2" charset="0"/>
              </a:rPr>
              <a:t>Health lost by people with the condition: </a:t>
            </a:r>
          </a:p>
          <a:p>
            <a:pPr marL="285750" indent="-285750">
              <a:buFont typeface="Arial" panose="020B0604020202020204" pitchFamily="34" charset="0"/>
              <a:buChar char="•"/>
            </a:pPr>
            <a:r>
              <a:rPr lang="en-GB">
                <a:latin typeface="Arial" panose="020B0604020202020204" pitchFamily="34" charset="0"/>
              </a:rPr>
              <a:t>Absolute shortfall: total = A – B </a:t>
            </a:r>
          </a:p>
          <a:p>
            <a:pPr marL="285750" indent="-285750">
              <a:buFont typeface="Arial" panose="020B0604020202020204" pitchFamily="34" charset="0"/>
              <a:buChar char="•"/>
            </a:pPr>
            <a:r>
              <a:rPr lang="en-GB">
                <a:latin typeface="Arial" panose="020B0604020202020204" pitchFamily="34" charset="0"/>
              </a:rPr>
              <a:t>Proportional shortfall: fraction = ( A – B ) / A</a:t>
            </a:r>
          </a:p>
          <a:p>
            <a:pPr marL="285750" indent="-285750">
              <a:buFont typeface="Arial" panose="020B0604020202020204" pitchFamily="34" charset="0"/>
              <a:buChar char="•"/>
            </a:pPr>
            <a:r>
              <a:rPr lang="en-GB">
                <a:latin typeface="Arial" panose="020B0604020202020204" pitchFamily="34" charset="0"/>
              </a:rPr>
              <a:t>*Note: The QALY weightings for severity are applied based on </a:t>
            </a:r>
            <a:r>
              <a:rPr lang="en-GB" b="1">
                <a:latin typeface="Arial" panose="020B0604020202020204" pitchFamily="34" charset="0"/>
              </a:rPr>
              <a:t>whichever of absolute or proportional shortfall implies the greater severity</a:t>
            </a:r>
            <a:r>
              <a:rPr lang="en-GB">
                <a:latin typeface="Arial" panose="020B0604020202020204" pitchFamily="34" charset="0"/>
              </a:rPr>
              <a:t>. If either the proportional or absolute QALY shortfall calculated falls on the cut-off between severity levels, the higher severity level will apply</a:t>
            </a:r>
          </a:p>
          <a:p>
            <a:pPr marL="285750" indent="-285750">
              <a:buFont typeface="Arial" panose="020B0604020202020204" pitchFamily="34" charset="0"/>
              <a:buChar char="•"/>
            </a:pPr>
            <a:endParaRPr lang="en-GB">
              <a:latin typeface="Arial" panose="020B0604020202020204" pitchFamily="34" charset="0"/>
            </a:endParaRPr>
          </a:p>
        </p:txBody>
      </p:sp>
      <p:grpSp>
        <p:nvGrpSpPr>
          <p:cNvPr id="7" name="Group 6">
            <a:extLst>
              <a:ext uri="{FF2B5EF4-FFF2-40B4-BE49-F238E27FC236}">
                <a16:creationId xmlns:a16="http://schemas.microsoft.com/office/drawing/2014/main" id="{E9ABDE47-F96F-CAF1-CED6-B2379E2462E7}"/>
              </a:ext>
              <a:ext uri="{C183D7F6-B498-43B3-948B-1728B52AA6E4}">
                <adec:decorative xmlns:adec="http://schemas.microsoft.com/office/drawing/2017/decorative" val="1"/>
              </a:ext>
            </a:extLst>
          </p:cNvPr>
          <p:cNvGrpSpPr/>
          <p:nvPr/>
        </p:nvGrpSpPr>
        <p:grpSpPr>
          <a:xfrm>
            <a:off x="3582185" y="2680688"/>
            <a:ext cx="2002680" cy="593185"/>
            <a:chOff x="3582185" y="2680688"/>
            <a:chExt cx="2002680" cy="593185"/>
          </a:xfrm>
        </p:grpSpPr>
        <p:sp>
          <p:nvSpPr>
            <p:cNvPr id="19" name="Left Brace 18">
              <a:extLst>
                <a:ext uri="{FF2B5EF4-FFF2-40B4-BE49-F238E27FC236}">
                  <a16:creationId xmlns:a16="http://schemas.microsoft.com/office/drawing/2014/main" id="{F7C233C9-B438-0EBA-6CEF-01A3035E126D}"/>
                </a:ext>
                <a:ext uri="{C183D7F6-B498-43B3-948B-1728B52AA6E4}">
                  <adec:decorative xmlns:adec="http://schemas.microsoft.com/office/drawing/2017/decorative" val="1"/>
                </a:ext>
              </a:extLst>
            </p:cNvPr>
            <p:cNvSpPr/>
            <p:nvPr/>
          </p:nvSpPr>
          <p:spPr>
            <a:xfrm rot="16200000">
              <a:off x="4578771" y="1942932"/>
              <a:ext cx="192499" cy="1806866"/>
            </a:xfrm>
            <a:prstGeom prst="leftBrace">
              <a:avLst>
                <a:gd name="adj1" fmla="val 0"/>
                <a:gd name="adj2"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Arial" panose="020B0604020202020204" pitchFamily="34" charset="0"/>
              </a:endParaRPr>
            </a:p>
          </p:txBody>
        </p:sp>
        <p:sp>
          <p:nvSpPr>
            <p:cNvPr id="21" name="Rectangle 20">
              <a:extLst>
                <a:ext uri="{FF2B5EF4-FFF2-40B4-BE49-F238E27FC236}">
                  <a16:creationId xmlns:a16="http://schemas.microsoft.com/office/drawing/2014/main" id="{DF4DEFBC-5AA0-D16A-1B58-EC21A1A7E8F7}"/>
                </a:ext>
                <a:ext uri="{C183D7F6-B498-43B3-948B-1728B52AA6E4}">
                  <adec:decorative xmlns:adec="http://schemas.microsoft.com/office/drawing/2017/decorative" val="1"/>
                </a:ext>
              </a:extLst>
            </p:cNvPr>
            <p:cNvSpPr/>
            <p:nvPr/>
          </p:nvSpPr>
          <p:spPr>
            <a:xfrm flipV="1">
              <a:off x="3782179" y="2680688"/>
              <a:ext cx="1802686" cy="69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cxnSp>
          <p:nvCxnSpPr>
            <p:cNvPr id="22" name="Connector: Elbow 21">
              <a:extLst>
                <a:ext uri="{FF2B5EF4-FFF2-40B4-BE49-F238E27FC236}">
                  <a16:creationId xmlns:a16="http://schemas.microsoft.com/office/drawing/2014/main" id="{35D89119-A2BD-ECA3-3D6A-6981BF3399A8}"/>
                </a:ext>
                <a:ext uri="{C183D7F6-B498-43B3-948B-1728B52AA6E4}">
                  <adec:decorative xmlns:adec="http://schemas.microsoft.com/office/drawing/2017/decorative" val="1"/>
                </a:ext>
              </a:extLst>
            </p:cNvPr>
            <p:cNvCxnSpPr>
              <a:cxnSpLocks/>
              <a:stCxn id="19" idx="1"/>
            </p:cNvCxnSpPr>
            <p:nvPr/>
          </p:nvCxnSpPr>
          <p:spPr>
            <a:xfrm rot="5400000">
              <a:off x="3962974" y="2561826"/>
              <a:ext cx="331258" cy="1092836"/>
            </a:xfrm>
            <a:prstGeom prst="bentConnector5">
              <a:avLst>
                <a:gd name="adj1" fmla="val 30493"/>
                <a:gd name="adj2" fmla="val 5788"/>
                <a:gd name="adj3" fmla="val 3099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4" name="Table 4">
            <a:extLst>
              <a:ext uri="{FF2B5EF4-FFF2-40B4-BE49-F238E27FC236}">
                <a16:creationId xmlns:a16="http://schemas.microsoft.com/office/drawing/2014/main" id="{DA9F9013-AB55-4B92-85E9-DADD13BA0A34}"/>
              </a:ext>
            </a:extLst>
          </p:cNvPr>
          <p:cNvGraphicFramePr>
            <a:graphicFrameLocks noGrp="1"/>
          </p:cNvGraphicFramePr>
          <p:nvPr>
            <p:extLst>
              <p:ext uri="{D42A27DB-BD31-4B8C-83A1-F6EECF244321}">
                <p14:modId xmlns:p14="http://schemas.microsoft.com/office/powerpoint/2010/main" val="862125632"/>
              </p:ext>
            </p:extLst>
          </p:nvPr>
        </p:nvGraphicFramePr>
        <p:xfrm>
          <a:off x="6418518" y="1246410"/>
          <a:ext cx="5612622" cy="2937984"/>
        </p:xfrm>
        <a:graphic>
          <a:graphicData uri="http://schemas.openxmlformats.org/drawingml/2006/table">
            <a:tbl>
              <a:tblPr firstRow="1" bandRow="1">
                <a:tableStyleId>{21E4AEA4-8DFA-4A89-87EB-49C32662AFE0}</a:tableStyleId>
              </a:tblPr>
              <a:tblGrid>
                <a:gridCol w="1408700">
                  <a:extLst>
                    <a:ext uri="{9D8B030D-6E8A-4147-A177-3AD203B41FA5}">
                      <a16:colId xmlns:a16="http://schemas.microsoft.com/office/drawing/2014/main" val="604690041"/>
                    </a:ext>
                  </a:extLst>
                </a:gridCol>
                <a:gridCol w="2032411">
                  <a:extLst>
                    <a:ext uri="{9D8B030D-6E8A-4147-A177-3AD203B41FA5}">
                      <a16:colId xmlns:a16="http://schemas.microsoft.com/office/drawing/2014/main" val="1558910358"/>
                    </a:ext>
                  </a:extLst>
                </a:gridCol>
                <a:gridCol w="2171511">
                  <a:extLst>
                    <a:ext uri="{9D8B030D-6E8A-4147-A177-3AD203B41FA5}">
                      <a16:colId xmlns:a16="http://schemas.microsoft.com/office/drawing/2014/main" val="2539275014"/>
                    </a:ext>
                  </a:extLst>
                </a:gridCol>
              </a:tblGrid>
              <a:tr h="793700">
                <a:tc>
                  <a:txBody>
                    <a:bodyPr/>
                    <a:lstStyle/>
                    <a:p>
                      <a:r>
                        <a:rPr lang="en-GB"/>
                        <a:t>QALY weight</a:t>
                      </a:r>
                      <a:endParaRPr lang="en-GB">
                        <a:latin typeface="Arial" panose="020B0604020202020204" pitchFamily="34" charset="0"/>
                      </a:endParaRPr>
                    </a:p>
                  </a:txBody>
                  <a:tcPr/>
                </a:tc>
                <a:tc>
                  <a:txBody>
                    <a:bodyPr/>
                    <a:lstStyle/>
                    <a:p>
                      <a:r>
                        <a:rPr lang="en-GB"/>
                        <a:t>Absolute shortfall</a:t>
                      </a:r>
                      <a:endParaRPr lang="en-GB">
                        <a:latin typeface="Arial" panose="020B0604020202020204" pitchFamily="34" charset="0"/>
                      </a:endParaRPr>
                    </a:p>
                  </a:txBody>
                  <a:tcPr/>
                </a:tc>
                <a:tc>
                  <a:txBody>
                    <a:bodyPr/>
                    <a:lstStyle/>
                    <a:p>
                      <a:r>
                        <a:rPr lang="en-GB"/>
                        <a:t>Proportional shortfall</a:t>
                      </a:r>
                      <a:endParaRPr lang="en-GB">
                        <a:latin typeface="Arial" panose="020B0604020202020204" pitchFamily="34" charset="0"/>
                      </a:endParaRPr>
                    </a:p>
                  </a:txBody>
                  <a:tcPr/>
                </a:tc>
                <a:extLst>
                  <a:ext uri="{0D108BD9-81ED-4DB2-BD59-A6C34878D82A}">
                    <a16:rowId xmlns:a16="http://schemas.microsoft.com/office/drawing/2014/main" val="3135952743"/>
                  </a:ext>
                </a:extLst>
              </a:tr>
              <a:tr h="718040">
                <a:tc>
                  <a:txBody>
                    <a:bodyPr/>
                    <a:lstStyle/>
                    <a:p>
                      <a:r>
                        <a:rPr lang="en-GB"/>
                        <a:t>1</a:t>
                      </a:r>
                      <a:endParaRPr lang="en-GB">
                        <a:latin typeface="Arial" panose="020B0604020202020204" pitchFamily="34" charset="0"/>
                      </a:endParaRPr>
                    </a:p>
                  </a:txBody>
                  <a:tcPr/>
                </a:tc>
                <a:tc>
                  <a:txBody>
                    <a:bodyPr/>
                    <a:lstStyle/>
                    <a:p>
                      <a:r>
                        <a:rPr lang="en-GB"/>
                        <a:t>Less than 12</a:t>
                      </a:r>
                      <a:endParaRPr lang="en-GB">
                        <a:latin typeface="Arial" panose="020B0604020202020204" pitchFamily="34" charset="0"/>
                      </a:endParaRPr>
                    </a:p>
                  </a:txBody>
                  <a:tcPr/>
                </a:tc>
                <a:tc>
                  <a:txBody>
                    <a:bodyPr/>
                    <a:lstStyle/>
                    <a:p>
                      <a:r>
                        <a:rPr lang="en-GB"/>
                        <a:t>Less than 0.85</a:t>
                      </a:r>
                      <a:endParaRPr lang="en-GB">
                        <a:latin typeface="Arial" panose="020B0604020202020204" pitchFamily="34" charset="0"/>
                      </a:endParaRPr>
                    </a:p>
                  </a:txBody>
                  <a:tcPr/>
                </a:tc>
                <a:extLst>
                  <a:ext uri="{0D108BD9-81ED-4DB2-BD59-A6C34878D82A}">
                    <a16:rowId xmlns:a16="http://schemas.microsoft.com/office/drawing/2014/main" val="123753817"/>
                  </a:ext>
                </a:extLst>
              </a:tr>
              <a:tr h="718040">
                <a:tc>
                  <a:txBody>
                    <a:bodyPr/>
                    <a:lstStyle/>
                    <a:p>
                      <a:r>
                        <a:rPr lang="en-GB"/>
                        <a:t>X 1.2</a:t>
                      </a:r>
                      <a:endParaRPr lang="en-GB">
                        <a:latin typeface="Arial" panose="020B0604020202020204" pitchFamily="34" charset="0"/>
                      </a:endParaRPr>
                    </a:p>
                  </a:txBody>
                  <a:tcPr/>
                </a:tc>
                <a:tc>
                  <a:txBody>
                    <a:bodyPr/>
                    <a:lstStyle/>
                    <a:p>
                      <a:r>
                        <a:rPr lang="en-GB"/>
                        <a:t>12 to 18</a:t>
                      </a:r>
                      <a:endParaRPr lang="en-GB">
                        <a:latin typeface="Arial" panose="020B0604020202020204" pitchFamily="34" charset="0"/>
                      </a:endParaRPr>
                    </a:p>
                  </a:txBody>
                  <a:tcPr/>
                </a:tc>
                <a:tc>
                  <a:txBody>
                    <a:bodyPr/>
                    <a:lstStyle/>
                    <a:p>
                      <a:r>
                        <a:rPr lang="en-GB"/>
                        <a:t>0.85 to 0.95</a:t>
                      </a:r>
                      <a:endParaRPr lang="en-GB">
                        <a:latin typeface="Arial" panose="020B0604020202020204" pitchFamily="34" charset="0"/>
                      </a:endParaRPr>
                    </a:p>
                  </a:txBody>
                  <a:tcPr/>
                </a:tc>
                <a:extLst>
                  <a:ext uri="{0D108BD9-81ED-4DB2-BD59-A6C34878D82A}">
                    <a16:rowId xmlns:a16="http://schemas.microsoft.com/office/drawing/2014/main" val="200722641"/>
                  </a:ext>
                </a:extLst>
              </a:tr>
              <a:tr h="708204">
                <a:tc>
                  <a:txBody>
                    <a:bodyPr/>
                    <a:lstStyle/>
                    <a:p>
                      <a:r>
                        <a:rPr lang="en-GB"/>
                        <a:t>X 1.7</a:t>
                      </a:r>
                      <a:endParaRPr lang="en-GB">
                        <a:latin typeface="Arial" panose="020B0604020202020204" pitchFamily="34" charset="0"/>
                      </a:endParaRPr>
                    </a:p>
                  </a:txBody>
                  <a:tcPr/>
                </a:tc>
                <a:tc>
                  <a:txBody>
                    <a:bodyPr/>
                    <a:lstStyle/>
                    <a:p>
                      <a:r>
                        <a:rPr lang="en-GB"/>
                        <a:t>At least 18</a:t>
                      </a:r>
                      <a:endParaRPr lang="en-GB">
                        <a:latin typeface="Arial" panose="020B0604020202020204" pitchFamily="34" charset="0"/>
                      </a:endParaRPr>
                    </a:p>
                  </a:txBody>
                  <a:tcPr/>
                </a:tc>
                <a:tc>
                  <a:txBody>
                    <a:bodyPr/>
                    <a:lstStyle/>
                    <a:p>
                      <a:r>
                        <a:rPr lang="en-GB"/>
                        <a:t>At least 0.95</a:t>
                      </a:r>
                      <a:endParaRPr lang="en-GB">
                        <a:latin typeface="Arial" panose="020B0604020202020204" pitchFamily="34" charset="0"/>
                      </a:endParaRPr>
                    </a:p>
                  </a:txBody>
                  <a:tcPr/>
                </a:tc>
                <a:extLst>
                  <a:ext uri="{0D108BD9-81ED-4DB2-BD59-A6C34878D82A}">
                    <a16:rowId xmlns:a16="http://schemas.microsoft.com/office/drawing/2014/main" val="2109313565"/>
                  </a:ext>
                </a:extLst>
              </a:tr>
            </a:tbl>
          </a:graphicData>
        </a:graphic>
      </p:graphicFrame>
      <p:sp>
        <p:nvSpPr>
          <p:cNvPr id="3" name="TextBox 2">
            <a:extLst>
              <a:ext uri="{FF2B5EF4-FFF2-40B4-BE49-F238E27FC236}">
                <a16:creationId xmlns:a16="http://schemas.microsoft.com/office/drawing/2014/main" id="{356DC272-5332-C137-F717-9E7E7C703A96}"/>
              </a:ext>
            </a:extLst>
          </p:cNvPr>
          <p:cNvSpPr txBox="1"/>
          <p:nvPr/>
        </p:nvSpPr>
        <p:spPr>
          <a:xfrm>
            <a:off x="4117652" y="6519446"/>
            <a:ext cx="4601731" cy="307777"/>
          </a:xfrm>
          <a:prstGeom prst="rect">
            <a:avLst/>
          </a:prstGeom>
          <a:noFill/>
        </p:spPr>
        <p:txBody>
          <a:bodyPr wrap="square" rtlCol="0">
            <a:spAutoFit/>
          </a:bodyPr>
          <a:lstStyle/>
          <a:p>
            <a:r>
              <a:rPr lang="en-GB" sz="1400">
                <a:latin typeface="Arial" panose="020B0604020202020204" pitchFamily="34" charset="0"/>
              </a:rPr>
              <a:t>QALY, quality-adjusted life year  </a:t>
            </a:r>
          </a:p>
        </p:txBody>
      </p:sp>
      <p:sp>
        <p:nvSpPr>
          <p:cNvPr id="8" name="TextBox 7">
            <a:extLst>
              <a:ext uri="{FF2B5EF4-FFF2-40B4-BE49-F238E27FC236}">
                <a16:creationId xmlns:a16="http://schemas.microsoft.com/office/drawing/2014/main" id="{42D7F223-3F69-4ADF-FE1D-481A1FF5DF1E}"/>
              </a:ext>
            </a:extLst>
          </p:cNvPr>
          <p:cNvSpPr txBox="1"/>
          <p:nvPr/>
        </p:nvSpPr>
        <p:spPr>
          <a:xfrm>
            <a:off x="7529309" y="5457701"/>
            <a:ext cx="3727789" cy="584775"/>
          </a:xfrm>
          <a:prstGeom prst="rect">
            <a:avLst/>
          </a:prstGeom>
          <a:noFill/>
        </p:spPr>
        <p:txBody>
          <a:bodyPr wrap="square" rtlCol="0">
            <a:spAutoFit/>
          </a:bodyPr>
          <a:lstStyle/>
          <a:p>
            <a:r>
              <a:rPr lang="en-GB" sz="1600">
                <a:latin typeface="Arial" panose="020B0604020202020204" pitchFamily="34" charset="0"/>
                <a:hlinkClick r:id="rId5" action="ppaction://hlinksldjump"/>
              </a:rPr>
              <a:t>Summary of company and EAG base case assumptions</a:t>
            </a:r>
            <a:endParaRPr lang="en-GB" sz="1600">
              <a:latin typeface="Arial" panose="020B0604020202020204" pitchFamily="34" charset="0"/>
            </a:endParaRPr>
          </a:p>
        </p:txBody>
      </p:sp>
    </p:spTree>
    <p:extLst>
      <p:ext uri="{BB962C8B-B14F-4D97-AF65-F5344CB8AC3E}">
        <p14:creationId xmlns:p14="http://schemas.microsoft.com/office/powerpoint/2010/main" val="4203508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8C48D-51E9-49E9-A03C-CE8C1E8041B1}"/>
              </a:ext>
            </a:extLst>
          </p:cNvPr>
          <p:cNvSpPr txBox="1">
            <a:spLocks noGrp="1"/>
          </p:cNvSpPr>
          <p:nvPr>
            <p:ph type="title"/>
          </p:nvPr>
        </p:nvSpPr>
        <p:spPr>
          <a:xfrm>
            <a:off x="420515" y="254983"/>
            <a:ext cx="11363496" cy="5448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rPr>
              <a:t>QALY weightings for severity (2/2)</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400" b="0" i="0" u="none" strike="noStrike" kern="1200" cap="none" spc="0" normalizeH="0" baseline="0" noProof="0">
              <a:ln>
                <a:noFill/>
              </a:ln>
              <a:solidFill>
                <a:schemeClr val="tx1"/>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4" name="Rectangle 3" descr="Marker showing slides are confidential ">
            <a:extLst>
              <a:ext uri="{FF2B5EF4-FFF2-40B4-BE49-F238E27FC236}">
                <a16:creationId xmlns:a16="http://schemas.microsoft.com/office/drawing/2014/main" id="{6068221C-E80A-070E-53A5-34F372A70A1F}"/>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rPr>
              <a:t>CONFIDENTIAL</a:t>
            </a:r>
          </a:p>
        </p:txBody>
      </p:sp>
      <p:graphicFrame>
        <p:nvGraphicFramePr>
          <p:cNvPr id="6" name="Table 6">
            <a:extLst>
              <a:ext uri="{FF2B5EF4-FFF2-40B4-BE49-F238E27FC236}">
                <a16:creationId xmlns:a16="http://schemas.microsoft.com/office/drawing/2014/main" id="{6E1A599B-8EC3-0E90-56BA-704830282EAE}"/>
              </a:ext>
            </a:extLst>
          </p:cNvPr>
          <p:cNvGraphicFramePr>
            <a:graphicFrameLocks noGrp="1"/>
          </p:cNvGraphicFramePr>
          <p:nvPr>
            <p:extLst>
              <p:ext uri="{D42A27DB-BD31-4B8C-83A1-F6EECF244321}">
                <p14:modId xmlns:p14="http://schemas.microsoft.com/office/powerpoint/2010/main" val="4236688674"/>
              </p:ext>
            </p:extLst>
          </p:nvPr>
        </p:nvGraphicFramePr>
        <p:xfrm>
          <a:off x="283469" y="901640"/>
          <a:ext cx="11765095" cy="5303520"/>
        </p:xfrm>
        <a:graphic>
          <a:graphicData uri="http://schemas.openxmlformats.org/drawingml/2006/table">
            <a:tbl>
              <a:tblPr firstRow="1" bandRow="1">
                <a:tableStyleId>{21E4AEA4-8DFA-4A89-87EB-49C32662AFE0}</a:tableStyleId>
              </a:tblPr>
              <a:tblGrid>
                <a:gridCol w="2554980">
                  <a:extLst>
                    <a:ext uri="{9D8B030D-6E8A-4147-A177-3AD203B41FA5}">
                      <a16:colId xmlns:a16="http://schemas.microsoft.com/office/drawing/2014/main" val="3135261376"/>
                    </a:ext>
                  </a:extLst>
                </a:gridCol>
                <a:gridCol w="2436498">
                  <a:extLst>
                    <a:ext uri="{9D8B030D-6E8A-4147-A177-3AD203B41FA5}">
                      <a16:colId xmlns:a16="http://schemas.microsoft.com/office/drawing/2014/main" val="984063111"/>
                    </a:ext>
                  </a:extLst>
                </a:gridCol>
                <a:gridCol w="1814342">
                  <a:extLst>
                    <a:ext uri="{9D8B030D-6E8A-4147-A177-3AD203B41FA5}">
                      <a16:colId xmlns:a16="http://schemas.microsoft.com/office/drawing/2014/main" val="3528286551"/>
                    </a:ext>
                  </a:extLst>
                </a:gridCol>
                <a:gridCol w="1914862">
                  <a:extLst>
                    <a:ext uri="{9D8B030D-6E8A-4147-A177-3AD203B41FA5}">
                      <a16:colId xmlns:a16="http://schemas.microsoft.com/office/drawing/2014/main" val="2229036277"/>
                    </a:ext>
                  </a:extLst>
                </a:gridCol>
                <a:gridCol w="1764254">
                  <a:extLst>
                    <a:ext uri="{9D8B030D-6E8A-4147-A177-3AD203B41FA5}">
                      <a16:colId xmlns:a16="http://schemas.microsoft.com/office/drawing/2014/main" val="2716350486"/>
                    </a:ext>
                  </a:extLst>
                </a:gridCol>
                <a:gridCol w="1280159">
                  <a:extLst>
                    <a:ext uri="{9D8B030D-6E8A-4147-A177-3AD203B41FA5}">
                      <a16:colId xmlns:a16="http://schemas.microsoft.com/office/drawing/2014/main" val="1193576082"/>
                    </a:ext>
                  </a:extLst>
                </a:gridCol>
              </a:tblGrid>
              <a:tr h="854532">
                <a:tc>
                  <a:txBody>
                    <a:bodyPr/>
                    <a:lstStyle/>
                    <a:p>
                      <a:r>
                        <a:rPr lang="en-GB" sz="1800">
                          <a:latin typeface="Arial" panose="020B0604020202020204" pitchFamily="34" charset="0"/>
                          <a:cs typeface="Arial" panose="020B0604020202020204" pitchFamily="34" charset="0"/>
                        </a:rPr>
                        <a:t>Source</a:t>
                      </a:r>
                    </a:p>
                  </a:txBody>
                  <a:tcPr/>
                </a:tc>
                <a:tc>
                  <a:txBody>
                    <a:bodyPr/>
                    <a:lstStyle/>
                    <a:p>
                      <a:r>
                        <a:rPr lang="en-GB" sz="1800" b="1">
                          <a:latin typeface="Arial" panose="020B0604020202020204" pitchFamily="34" charset="0"/>
                          <a:cs typeface="Arial" panose="020B0604020202020204" pitchFamily="34" charset="0"/>
                        </a:rPr>
                        <a:t>QALYs of people without condition (based on trial population characteristics)</a:t>
                      </a:r>
                    </a:p>
                  </a:txBody>
                  <a:tcPr/>
                </a:tc>
                <a:tc>
                  <a:txBody>
                    <a:bodyPr/>
                    <a:lstStyle/>
                    <a:p>
                      <a:r>
                        <a:rPr lang="en-GB" sz="1800" b="1">
                          <a:latin typeface="Arial" panose="020B0604020202020204" pitchFamily="34" charset="0"/>
                          <a:cs typeface="Arial" panose="020B0604020202020204" pitchFamily="34" charset="0"/>
                        </a:rPr>
                        <a:t>QALYs with the condition on current treatment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Absolute QALY shortfall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(has to be &gt;12) </a:t>
                      </a:r>
                      <a:endParaRPr kumimoji="0" lang="en-GB"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Proportional QALY shortfall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(has to be &gt;0.85)</a:t>
                      </a:r>
                      <a:endParaRPr kumimoji="0" lang="en-GB"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QALY weight</a:t>
                      </a:r>
                    </a:p>
                  </a:txBody>
                  <a:tcPr/>
                </a:tc>
                <a:extLst>
                  <a:ext uri="{0D108BD9-81ED-4DB2-BD59-A6C34878D82A}">
                    <a16:rowId xmlns:a16="http://schemas.microsoft.com/office/drawing/2014/main" val="2700794746"/>
                  </a:ext>
                </a:extLst>
              </a:tr>
              <a:tr h="598173">
                <a:tc rowSpan="2">
                  <a:txBody>
                    <a:bodyPr/>
                    <a:lstStyle/>
                    <a:p>
                      <a:r>
                        <a:rPr lang="en-GB" sz="1800" b="1">
                          <a:latin typeface="Arial" panose="020B0604020202020204" pitchFamily="34" charset="0"/>
                          <a:cs typeface="Arial" panose="020B0604020202020204" pitchFamily="34" charset="0"/>
                        </a:rPr>
                        <a:t>Company</a:t>
                      </a:r>
                    </a:p>
                    <a:p>
                      <a:pPr marL="0" indent="0">
                        <a:buFont typeface="Arial" panose="020B0604020202020204" pitchFamily="34" charset="0"/>
                        <a:buNone/>
                      </a:pPr>
                      <a:r>
                        <a:rPr lang="en-GB" sz="1800">
                          <a:solidFill>
                            <a:schemeClr val="tx1"/>
                          </a:solidFill>
                          <a:latin typeface="Arial" panose="020B0604020202020204" pitchFamily="34" charset="0"/>
                        </a:rPr>
                        <a:t>Using population utility norms informed by Ara and Brazier (2010), mortality estimates from most recent ONS life tables, discount  3.5% per year</a:t>
                      </a:r>
                    </a:p>
                  </a:txBody>
                  <a:tcPr/>
                </a:tc>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12.19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Alpelisib + fulvestrant: 1.78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kern="1200">
                          <a:solidFill>
                            <a:schemeClr val="dk1"/>
                          </a:solidFill>
                          <a:latin typeface="Arial" panose="020B0604020202020204" pitchFamily="34" charset="0"/>
                          <a:ea typeface="Lato" panose="020F0502020204030203" pitchFamily="34" charset="0"/>
                          <a:cs typeface="Arial" panose="020B0604020202020204" pitchFamily="34" charset="0"/>
                        </a:rPr>
                        <a:t>10.41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0.854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a:t>
                      </a:r>
                    </a:p>
                  </a:txBody>
                  <a:tcPr/>
                </a:tc>
                <a:extLst>
                  <a:ext uri="{0D108BD9-81ED-4DB2-BD59-A6C34878D82A}">
                    <a16:rowId xmlns:a16="http://schemas.microsoft.com/office/drawing/2014/main" val="2054690164"/>
                  </a:ext>
                </a:extLst>
              </a:tr>
              <a:tr h="598173">
                <a:tc vMerge="1">
                  <a:txBody>
                    <a:bodyPr/>
                    <a:lstStyle/>
                    <a:p>
                      <a:endParaRPr/>
                    </a:p>
                  </a:txBody>
                  <a:tcPr/>
                </a:tc>
                <a:tc vMerge="1">
                  <a:txBody>
                    <a:bodyPr/>
                    <a:lstStyle/>
                    <a:p>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Everolimus + exemestane: 1.45</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1800" u="none">
                        <a:latin typeface="Arial" panose="020B0604020202020204" pitchFamily="34" charset="0"/>
                        <a:ea typeface="Lato" panose="020F0502020204030203"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kern="1200">
                          <a:solidFill>
                            <a:schemeClr val="dk1"/>
                          </a:solidFill>
                          <a:latin typeface="Arial" panose="020B0604020202020204" pitchFamily="34" charset="0"/>
                          <a:ea typeface="Lato" panose="020F0502020204030203" pitchFamily="34" charset="0"/>
                          <a:cs typeface="Arial" panose="020B0604020202020204" pitchFamily="34" charset="0"/>
                        </a:rPr>
                        <a:t>10.74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0.881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a:t>
                      </a:r>
                    </a:p>
                  </a:txBody>
                  <a:tcPr/>
                </a:tc>
                <a:extLst>
                  <a:ext uri="{0D108BD9-81ED-4DB2-BD59-A6C34878D82A}">
                    <a16:rowId xmlns:a16="http://schemas.microsoft.com/office/drawing/2014/main" val="3459663508"/>
                  </a:ext>
                </a:extLst>
              </a:tr>
              <a:tr h="637827">
                <a:tc rowSpan="2">
                  <a:txBody>
                    <a:bodyPr/>
                    <a:lstStyle/>
                    <a:p>
                      <a:pPr marL="0" indent="0">
                        <a:buFont typeface="Arial" panose="020B0604020202020204" pitchFamily="34" charset="0"/>
                        <a:buNone/>
                      </a:pPr>
                      <a:r>
                        <a:rPr lang="en-GB" sz="1800" b="1">
                          <a:solidFill>
                            <a:schemeClr val="tx1"/>
                          </a:solidFill>
                          <a:latin typeface="Arial" panose="020B0604020202020204" pitchFamily="34" charset="0"/>
                        </a:rPr>
                        <a:t>EAG</a:t>
                      </a:r>
                      <a:r>
                        <a:rPr lang="en-GB" sz="1800">
                          <a:solidFill>
                            <a:schemeClr val="tx1"/>
                          </a:solidFill>
                          <a:latin typeface="Arial" panose="020B0604020202020204" pitchFamily="34" charset="0"/>
                        </a:rPr>
                        <a:t> </a:t>
                      </a:r>
                    </a:p>
                    <a:p>
                      <a:pPr marL="0" indent="0">
                        <a:buFont typeface="Arial" panose="020B0604020202020204" pitchFamily="34" charset="0"/>
                        <a:buNone/>
                      </a:pPr>
                      <a:r>
                        <a:rPr lang="en-GB" sz="1800">
                          <a:solidFill>
                            <a:schemeClr val="tx1"/>
                          </a:solidFill>
                          <a:latin typeface="Arial" panose="020B0604020202020204" pitchFamily="34" charset="0"/>
                        </a:rPr>
                        <a:t>Validated using </a:t>
                      </a:r>
                      <a:r>
                        <a:rPr lang="en-GB" sz="1800">
                          <a:solidFill>
                            <a:schemeClr val="tx1"/>
                          </a:solidFill>
                          <a:latin typeface="Arial" panose="020B0604020202020204" pitchFamily="34" charset="0"/>
                          <a:hlinkClick r:id="rId3"/>
                        </a:rPr>
                        <a:t>Schneider et al. QALY shortfall calculator</a:t>
                      </a:r>
                      <a:endParaRPr lang="en-GB" sz="1800">
                        <a:solidFill>
                          <a:schemeClr val="tx1"/>
                        </a:solidFill>
                        <a:latin typeface="Arial" panose="020B0604020202020204" pitchFamily="34" charset="0"/>
                      </a:endParaRPr>
                    </a:p>
                  </a:txBody>
                  <a:tcPr/>
                </a:tc>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13.18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Alpelisib + fulvestrant: 1.79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kern="1200">
                          <a:solidFill>
                            <a:schemeClr val="dk1"/>
                          </a:solidFill>
                          <a:latin typeface="Arial" panose="020B0604020202020204" pitchFamily="34" charset="0"/>
                          <a:ea typeface="Lato" panose="020F0502020204030203" pitchFamily="34" charset="0"/>
                          <a:cs typeface="Arial" panose="020B0604020202020204" pitchFamily="34" charset="0"/>
                        </a:rPr>
                        <a:t>11.39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0.865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a:t>
                      </a:r>
                    </a:p>
                  </a:txBody>
                  <a:tcPr/>
                </a:tc>
                <a:extLst>
                  <a:ext uri="{0D108BD9-81ED-4DB2-BD59-A6C34878D82A}">
                    <a16:rowId xmlns:a16="http://schemas.microsoft.com/office/drawing/2014/main" val="2488069321"/>
                  </a:ext>
                </a:extLst>
              </a:tr>
              <a:tr h="598173">
                <a:tc vMerge="1">
                  <a:txBody>
                    <a:bodyPr/>
                    <a:lstStyle/>
                    <a:p>
                      <a:pPr marL="0" indent="0">
                        <a:buFont typeface="Arial" panose="020B0604020202020204" pitchFamily="34" charset="0"/>
                        <a:buNone/>
                      </a:pPr>
                      <a:endParaRPr lang="en-GB" sz="1400">
                        <a:solidFill>
                          <a:schemeClr val="tx1"/>
                        </a:solidFill>
                        <a:latin typeface="Arial" panose="020B0604020202020204" pitchFamily="34" charset="0"/>
                      </a:endParaRPr>
                    </a:p>
                  </a:txBody>
                  <a:tcPr/>
                </a:tc>
                <a:tc vMerge="1">
                  <a:txBody>
                    <a:bodyPr/>
                    <a:lstStyle/>
                    <a:p>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a:latin typeface="Arial" panose="020B0604020202020204" pitchFamily="34" charset="0"/>
                          <a:ea typeface="Lato" panose="020F0502020204030203" pitchFamily="34" charset="0"/>
                          <a:cs typeface="Arial" panose="020B0604020202020204" pitchFamily="34" charset="0"/>
                        </a:rPr>
                        <a:t>Everolimus + exemestane: 1.45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800" u="none" kern="1200">
                          <a:solidFill>
                            <a:schemeClr val="dk1"/>
                          </a:solidFill>
                          <a:latin typeface="Arial" panose="020B0604020202020204" pitchFamily="34" charset="0"/>
                          <a:ea typeface="Lato" panose="020F0502020204030203" pitchFamily="34" charset="0"/>
                          <a:cs typeface="Arial" panose="020B0604020202020204" pitchFamily="34" charset="0"/>
                        </a:rPr>
                        <a:t>11.73</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0.890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1.2</a:t>
                      </a:r>
                    </a:p>
                  </a:txBody>
                  <a:tcPr/>
                </a:tc>
                <a:extLst>
                  <a:ext uri="{0D108BD9-81ED-4DB2-BD59-A6C34878D82A}">
                    <a16:rowId xmlns:a16="http://schemas.microsoft.com/office/drawing/2014/main" val="652779532"/>
                  </a:ext>
                </a:extLst>
              </a:tr>
            </a:tbl>
          </a:graphicData>
        </a:graphic>
      </p:graphicFrame>
      <p:sp>
        <p:nvSpPr>
          <p:cNvPr id="3" name="TextBox 2">
            <a:extLst>
              <a:ext uri="{FF2B5EF4-FFF2-40B4-BE49-F238E27FC236}">
                <a16:creationId xmlns:a16="http://schemas.microsoft.com/office/drawing/2014/main" id="{0157838E-B401-DCD7-A4E4-EE571C39F53D}"/>
              </a:ext>
            </a:extLst>
          </p:cNvPr>
          <p:cNvSpPr txBox="1"/>
          <p:nvPr/>
        </p:nvSpPr>
        <p:spPr>
          <a:xfrm>
            <a:off x="8464211" y="0"/>
            <a:ext cx="3727789" cy="830997"/>
          </a:xfrm>
          <a:prstGeom prst="rect">
            <a:avLst/>
          </a:prstGeom>
          <a:noFill/>
        </p:spPr>
        <p:txBody>
          <a:bodyPr wrap="square" rtlCol="0">
            <a:spAutoFit/>
          </a:bodyPr>
          <a:lstStyle/>
          <a:p>
            <a:r>
              <a:rPr lang="en-GB" sz="1600">
                <a:latin typeface="Arial" panose="020B0604020202020204" pitchFamily="34" charset="0"/>
                <a:hlinkClick r:id="rId4" action="ppaction://hlinksldjump"/>
              </a:rPr>
              <a:t>Summary of company and EAG base case assumptions</a:t>
            </a:r>
            <a:endParaRPr lang="en-GB" sz="1600">
              <a:latin typeface="Arial" panose="020B0604020202020204" pitchFamily="34" charset="0"/>
            </a:endParaRPr>
          </a:p>
          <a:p>
            <a:r>
              <a:rPr lang="en-GB" sz="1600">
                <a:latin typeface="Arial" panose="020B0604020202020204" pitchFamily="34" charset="0"/>
                <a:hlinkClick r:id="rId5" action="ppaction://hlinksldjump"/>
              </a:rPr>
              <a:t>Other considerations</a:t>
            </a:r>
            <a:endParaRPr lang="en-GB" sz="1600">
              <a:latin typeface="Arial" panose="020B0604020202020204" pitchFamily="34" charset="0"/>
            </a:endParaRPr>
          </a:p>
        </p:txBody>
      </p:sp>
      <p:sp>
        <p:nvSpPr>
          <p:cNvPr id="5" name="TextBox 4">
            <a:extLst>
              <a:ext uri="{FF2B5EF4-FFF2-40B4-BE49-F238E27FC236}">
                <a16:creationId xmlns:a16="http://schemas.microsoft.com/office/drawing/2014/main" id="{CAD4D0BC-9CA0-020C-CD26-E23737C1B6ED}"/>
              </a:ext>
            </a:extLst>
          </p:cNvPr>
          <p:cNvSpPr txBox="1"/>
          <p:nvPr/>
        </p:nvSpPr>
        <p:spPr>
          <a:xfrm>
            <a:off x="971330" y="6214991"/>
            <a:ext cx="1632376" cy="523220"/>
          </a:xfrm>
          <a:prstGeom prst="rect">
            <a:avLst/>
          </a:prstGeom>
          <a:noFill/>
        </p:spPr>
        <p:txBody>
          <a:bodyPr wrap="square" rtlCol="0">
            <a:spAutoFit/>
          </a:bodyPr>
          <a:lstStyle/>
          <a:p>
            <a:r>
              <a:rPr lang="en-GB" sz="1400">
                <a:latin typeface="Arial" panose="020B0604020202020204" pitchFamily="34" charset="0"/>
              </a:rPr>
              <a:t>QALY, quality-adjusted life year  </a:t>
            </a:r>
          </a:p>
        </p:txBody>
      </p:sp>
    </p:spTree>
    <p:extLst>
      <p:ext uri="{BB962C8B-B14F-4D97-AF65-F5344CB8AC3E}">
        <p14:creationId xmlns:p14="http://schemas.microsoft.com/office/powerpoint/2010/main" val="327999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a:xfrm>
            <a:off x="466723" y="252710"/>
            <a:ext cx="11250785" cy="592817"/>
          </a:xfrm>
        </p:spPr>
        <p:txBody>
          <a:bodyPr/>
          <a:lstStyle/>
          <a:p>
            <a:r>
              <a:rPr lang="en-GB"/>
              <a:t>Patient perspectives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245217" y="996609"/>
            <a:ext cx="7858877" cy="5113423"/>
          </a:xfrm>
        </p:spPr>
        <p:txBody>
          <a:bodyPr/>
          <a:lstStyle/>
          <a:p>
            <a:r>
              <a:rPr lang="en-GB" b="1"/>
              <a:t>Submissions from Breast Cancer Now, Make 2nds Count, METUPUK</a:t>
            </a:r>
          </a:p>
          <a:p>
            <a:pPr marL="285750" indent="-285750">
              <a:buFont typeface="Arial" panose="020B0604020202020204" pitchFamily="34" charset="0"/>
              <a:buChar char="•"/>
            </a:pPr>
            <a:r>
              <a:rPr lang="en-GB" sz="1900">
                <a:effectLst/>
                <a:latin typeface="Arial" panose="020B0604020202020204" pitchFamily="34" charset="0"/>
                <a:ea typeface="Times New Roman" panose="02020603050405020304" pitchFamily="18" charset="0"/>
              </a:rPr>
              <a:t>Being </a:t>
            </a:r>
            <a:r>
              <a:rPr lang="en-GB" sz="1900"/>
              <a:t>diagnosed with secondary breast cancer is extremely difficult to come to terms with, both for patients and their family and friends</a:t>
            </a:r>
          </a:p>
          <a:p>
            <a:pPr marL="285750" indent="-285750">
              <a:buFont typeface="Arial" panose="020B0604020202020204" pitchFamily="34" charset="0"/>
              <a:buChar char="•"/>
            </a:pPr>
            <a:r>
              <a:rPr lang="en-GB" sz="1900"/>
              <a:t>It affects patients’ mental health and day-to-day activities </a:t>
            </a:r>
          </a:p>
          <a:p>
            <a:pPr marL="285750" indent="-285750">
              <a:buFont typeface="Arial" panose="020B0604020202020204" pitchFamily="34" charset="0"/>
              <a:buChar char="•"/>
            </a:pPr>
            <a:r>
              <a:rPr lang="en-GB" sz="1900">
                <a:ea typeface="Times New Roman" panose="02020603050405020304" pitchFamily="18" charset="0"/>
              </a:rPr>
              <a:t>Patients want treatment that will halt progression, extend life for as long as possible, have good safety profile and give them good QoL</a:t>
            </a:r>
          </a:p>
          <a:p>
            <a:pPr marL="285750" indent="-285750">
              <a:buFont typeface="Arial" panose="020B0604020202020204" pitchFamily="34" charset="0"/>
              <a:buChar char="•"/>
            </a:pPr>
            <a:r>
              <a:rPr lang="en-GB" sz="1900"/>
              <a:t>Patients with this type of secondary breast cancer who have had progression after at least one line of endocrine treatment currently have limited options for further treatment, other than chemotherapy </a:t>
            </a:r>
          </a:p>
          <a:p>
            <a:pPr marL="285750" indent="-285750">
              <a:buFont typeface="Arial" panose="020B0604020202020204" pitchFamily="34" charset="0"/>
              <a:buChar char="•"/>
            </a:pPr>
            <a:r>
              <a:rPr lang="en-GB" sz="1900"/>
              <a:t>Unmet need for a precision treatment, which is valued by patients</a:t>
            </a:r>
            <a:endParaRPr lang="en-GB" sz="1900">
              <a:ea typeface="Times New Roman" panose="02020603050405020304" pitchFamily="18" charset="0"/>
            </a:endParaRPr>
          </a:p>
          <a:p>
            <a:pPr marL="285750" indent="-285750">
              <a:buFont typeface="Arial" panose="020B0604020202020204" pitchFamily="34" charset="0"/>
              <a:buChar char="•"/>
            </a:pPr>
            <a:r>
              <a:rPr lang="en-GB" sz="1900">
                <a:ea typeface="Arial" panose="020B0604020202020204" pitchFamily="34" charset="0"/>
              </a:rPr>
              <a:t>A</a:t>
            </a:r>
            <a:r>
              <a:rPr lang="en-GB" sz="1900">
                <a:effectLst/>
                <a:latin typeface="Arial" panose="020B0604020202020204" pitchFamily="34" charset="0"/>
                <a:ea typeface="Arial" panose="020B0604020202020204" pitchFamily="34" charset="0"/>
              </a:rPr>
              <a:t>dvantages of </a:t>
            </a:r>
            <a:r>
              <a:rPr lang="en-GB" sz="1900" err="1">
                <a:effectLst/>
                <a:latin typeface="Arial" panose="020B0604020202020204" pitchFamily="34" charset="0"/>
                <a:ea typeface="Arial" panose="020B0604020202020204" pitchFamily="34" charset="0"/>
              </a:rPr>
              <a:t>capivasertib</a:t>
            </a:r>
            <a:r>
              <a:rPr lang="en-GB" sz="1900">
                <a:effectLst/>
                <a:latin typeface="Arial" panose="020B0604020202020204" pitchFamily="34" charset="0"/>
                <a:ea typeface="Arial" panose="020B0604020202020204" pitchFamily="34" charset="0"/>
              </a:rPr>
              <a:t> + </a:t>
            </a:r>
            <a:r>
              <a:rPr lang="en-GB" sz="1900" err="1">
                <a:effectLst/>
                <a:latin typeface="Arial" panose="020B0604020202020204" pitchFamily="34" charset="0"/>
                <a:ea typeface="Arial" panose="020B0604020202020204" pitchFamily="34" charset="0"/>
              </a:rPr>
              <a:t>fulvestrant</a:t>
            </a:r>
            <a:r>
              <a:rPr lang="en-GB" sz="1900">
                <a:effectLst/>
                <a:latin typeface="Arial" panose="020B0604020202020204" pitchFamily="34" charset="0"/>
                <a:ea typeface="Arial" panose="020B0604020202020204" pitchFamily="34" charset="0"/>
              </a:rPr>
              <a:t>: extension of PFS, tablet-based medicine that could be taken at home</a:t>
            </a:r>
            <a:endParaRPr lang="en-GB" sz="1900">
              <a:ea typeface="Times New Roman" panose="02020603050405020304" pitchFamily="18" charset="0"/>
            </a:endParaRPr>
          </a:p>
        </p:txBody>
      </p:sp>
      <p:sp>
        <p:nvSpPr>
          <p:cNvPr id="2" name="Speech Bubble: Rectangle with Corners Rounded 1" descr="Patient quotation">
            <a:extLst>
              <a:ext uri="{FF2B5EF4-FFF2-40B4-BE49-F238E27FC236}">
                <a16:creationId xmlns:a16="http://schemas.microsoft.com/office/drawing/2014/main" id="{8D141326-C112-20C0-E151-C633303D3701}"/>
              </a:ext>
              <a:ext uri="{C183D7F6-B498-43B3-948B-1728B52AA6E4}">
                <adec:decorative xmlns:adec="http://schemas.microsoft.com/office/drawing/2017/decorative" val="0"/>
              </a:ext>
            </a:extLst>
          </p:cNvPr>
          <p:cNvSpPr/>
          <p:nvPr/>
        </p:nvSpPr>
        <p:spPr>
          <a:xfrm>
            <a:off x="7982818" y="2379519"/>
            <a:ext cx="4132982" cy="1049482"/>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lang="en-GB">
                <a:solidFill>
                  <a:schemeClr val="tx1"/>
                </a:solidFill>
                <a:effectLst/>
                <a:latin typeface="Arial" panose="020B0604020202020204" pitchFamily="34" charset="0"/>
                <a:ea typeface="Times New Roman" panose="02020603050405020304" pitchFamily="18" charset="0"/>
                <a:cs typeface="Arial" panose="020B0604020202020204" pitchFamily="34" charset="0"/>
              </a:rPr>
              <a:t>“It would be great to know there was another possible hormone treatment in the pipeline”</a:t>
            </a:r>
            <a:endParaRPr kumimoji="0" lang="en-GB"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 name="Speech Bubble: Rectangle with Corners Rounded 11" descr="Patient quotation">
            <a:extLst>
              <a:ext uri="{FF2B5EF4-FFF2-40B4-BE49-F238E27FC236}">
                <a16:creationId xmlns:a16="http://schemas.microsoft.com/office/drawing/2014/main" id="{1ACED024-B3D9-9269-BCA8-5982923A2816}"/>
              </a:ext>
              <a:ext uri="{C183D7F6-B498-43B3-948B-1728B52AA6E4}">
                <adec:decorative xmlns:adec="http://schemas.microsoft.com/office/drawing/2017/decorative" val="0"/>
              </a:ext>
            </a:extLst>
          </p:cNvPr>
          <p:cNvSpPr/>
          <p:nvPr/>
        </p:nvSpPr>
        <p:spPr>
          <a:xfrm>
            <a:off x="7982817" y="133630"/>
            <a:ext cx="4056928" cy="1935579"/>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“It is so challenging, we live with fear and anxiety as well as the physical complications, and we are always aware that our time is limited and none of us know how much time we have left”</a:t>
            </a:r>
          </a:p>
        </p:txBody>
      </p:sp>
      <p:sp>
        <p:nvSpPr>
          <p:cNvPr id="3" name="Speech Bubble: Rectangle with Corners Rounded 2" descr="Patient quotation">
            <a:extLst>
              <a:ext uri="{FF2B5EF4-FFF2-40B4-BE49-F238E27FC236}">
                <a16:creationId xmlns:a16="http://schemas.microsoft.com/office/drawing/2014/main" id="{3693E37E-EB04-4DA7-2CED-8792AF9D5C4F}"/>
              </a:ext>
              <a:ext uri="{C183D7F6-B498-43B3-948B-1728B52AA6E4}">
                <adec:decorative xmlns:adec="http://schemas.microsoft.com/office/drawing/2017/decorative" val="0"/>
              </a:ext>
            </a:extLst>
          </p:cNvPr>
          <p:cNvSpPr/>
          <p:nvPr/>
        </p:nvSpPr>
        <p:spPr>
          <a:xfrm>
            <a:off x="8824644" y="3717113"/>
            <a:ext cx="3291156" cy="801516"/>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GB" sz="18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Truqap</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[capivasertib] for me is miles above </a:t>
            </a:r>
            <a:r>
              <a:rPr kumimoji="0" lang="en-GB" sz="1800" b="0" i="0" u="none" strike="noStrike" kern="1200" cap="none" spc="0" normalizeH="0" baseline="0" noProof="0" err="1">
                <a:ln>
                  <a:noFill/>
                </a:ln>
                <a:solidFill>
                  <a:srgbClr val="000000"/>
                </a:solidFill>
                <a:effectLst/>
                <a:uLnTx/>
                <a:uFillTx/>
                <a:latin typeface="Arial" panose="020B0604020202020204" pitchFamily="34" charset="0"/>
                <a:ea typeface="+mn-ea"/>
                <a:cs typeface="+mn-cs"/>
              </a:rPr>
              <a:t>Piqray</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[alpelisib] on side effects”</a:t>
            </a:r>
          </a:p>
        </p:txBody>
      </p:sp>
      <p:sp>
        <p:nvSpPr>
          <p:cNvPr id="5" name="Speech Bubble: Rectangle with Corners Rounded 4" descr="Patient quotation">
            <a:extLst>
              <a:ext uri="{FF2B5EF4-FFF2-40B4-BE49-F238E27FC236}">
                <a16:creationId xmlns:a16="http://schemas.microsoft.com/office/drawing/2014/main" id="{CF74E497-39A7-C7EB-5272-72BEF69ED435}"/>
              </a:ext>
              <a:ext uri="{C183D7F6-B498-43B3-948B-1728B52AA6E4}">
                <adec:decorative xmlns:adec="http://schemas.microsoft.com/office/drawing/2017/decorative" val="0"/>
              </a:ext>
            </a:extLst>
          </p:cNvPr>
          <p:cNvSpPr/>
          <p:nvPr/>
        </p:nvSpPr>
        <p:spPr>
          <a:xfrm>
            <a:off x="7889855" y="4669711"/>
            <a:ext cx="4149890" cy="1935579"/>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“Current treatments for PI3K mutated disease post oestrogen therapy with CDK 4/6 have harsh toxicity profiles which can exclude many patients from being able to tolerate them and leave others quite ill”</a:t>
            </a:r>
          </a:p>
        </p:txBody>
      </p:sp>
      <p:sp>
        <p:nvSpPr>
          <p:cNvPr id="4" name="Text Placeholder 3">
            <a:extLst>
              <a:ext uri="{FF2B5EF4-FFF2-40B4-BE49-F238E27FC236}">
                <a16:creationId xmlns:a16="http://schemas.microsoft.com/office/drawing/2014/main" id="{9B8BCA32-B7A2-5FBC-8B8A-F9DB64E7B340}"/>
              </a:ext>
            </a:extLst>
          </p:cNvPr>
          <p:cNvSpPr>
            <a:spLocks noGrp="1"/>
          </p:cNvSpPr>
          <p:nvPr>
            <p:ph type="body" sz="quarter" idx="13"/>
          </p:nvPr>
        </p:nvSpPr>
        <p:spPr>
          <a:xfrm>
            <a:off x="1264024" y="6332949"/>
            <a:ext cx="5683624" cy="272341"/>
          </a:xfrm>
        </p:spPr>
        <p:txBody>
          <a:bodyPr>
            <a:noAutofit/>
          </a:bodyPr>
          <a:lstStyle/>
          <a:p>
            <a:r>
              <a:rPr lang="en-GB" sz="1800"/>
              <a:t>PFS, progression-free survival; QoL, quality of life</a:t>
            </a:r>
          </a:p>
        </p:txBody>
      </p:sp>
    </p:spTree>
    <p:extLst>
      <p:ext uri="{BB962C8B-B14F-4D97-AF65-F5344CB8AC3E}">
        <p14:creationId xmlns:p14="http://schemas.microsoft.com/office/powerpoint/2010/main" val="16747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rmAutofit fontScale="90000"/>
          </a:bodyPr>
          <a:lstStyle/>
          <a:p>
            <a:r>
              <a:rPr lang="en-GB"/>
              <a:t>Clinical perspectives</a:t>
            </a:r>
            <a:br>
              <a:rPr lang="en-GB"/>
            </a:br>
            <a:endParaRPr lang="en-GB"/>
          </a:p>
        </p:txBody>
      </p:sp>
      <p:sp>
        <p:nvSpPr>
          <p:cNvPr id="8" name="Text Placeholder 7">
            <a:extLst>
              <a:ext uri="{FF2B5EF4-FFF2-40B4-BE49-F238E27FC236}">
                <a16:creationId xmlns:a16="http://schemas.microsoft.com/office/drawing/2014/main" id="{D45CEE06-CB33-69A8-1695-20491E1315F4}"/>
              </a:ext>
            </a:extLst>
          </p:cNvPr>
          <p:cNvSpPr>
            <a:spLocks noGrp="1"/>
          </p:cNvSpPr>
          <p:nvPr>
            <p:ph type="body" sz="quarter" idx="14"/>
          </p:nvPr>
        </p:nvSpPr>
        <p:spPr>
          <a:xfrm>
            <a:off x="466724" y="739376"/>
            <a:ext cx="11160704" cy="790748"/>
          </a:xfrm>
        </p:spPr>
        <p:txBody>
          <a:bodyPr/>
          <a:lstStyle/>
          <a:p>
            <a:r>
              <a:rPr lang="en-GB" sz="2000"/>
              <a:t>Effective new treatment for advanced breast cancer with PIK3CA/AKT1/PTEN alterations</a:t>
            </a:r>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497897" y="1149070"/>
            <a:ext cx="11389303" cy="5356926"/>
          </a:xfrm>
        </p:spPr>
        <p:txBody>
          <a:bodyPr/>
          <a:lstStyle/>
          <a:p>
            <a:pPr>
              <a:lnSpc>
                <a:spcPct val="100000"/>
              </a:lnSpc>
              <a:spcBef>
                <a:spcPts val="600"/>
              </a:spcBef>
            </a:pPr>
            <a:r>
              <a:rPr lang="en-GB" b="1"/>
              <a:t>Clinical expert submissions</a:t>
            </a:r>
          </a:p>
          <a:p>
            <a:pPr marL="342900" indent="-342900">
              <a:lnSpc>
                <a:spcPct val="100000"/>
              </a:lnSpc>
              <a:spcBef>
                <a:spcPts val="600"/>
              </a:spcBef>
              <a:buFont typeface="Arial" panose="020B0604020202020204" pitchFamily="34" charset="0"/>
              <a:buChar char="•"/>
            </a:pPr>
            <a:r>
              <a:rPr lang="en-GB">
                <a:effectLst/>
                <a:latin typeface="Arial" panose="020B0604020202020204" pitchFamily="34" charset="0"/>
                <a:ea typeface="Times New Roman" panose="02020603050405020304" pitchFamily="18" charset="0"/>
                <a:cs typeface="Times New Roman" panose="02020603050405020304" pitchFamily="18" charset="0"/>
              </a:rPr>
              <a:t>Unmet need: current endocrine-based treatment relatively ineffective after endocrine treatment + CDK4/6i</a:t>
            </a:r>
          </a:p>
          <a:p>
            <a:pPr marL="342900" indent="-342900">
              <a:lnSpc>
                <a:spcPct val="100000"/>
              </a:lnSpc>
              <a:spcBef>
                <a:spcPts val="600"/>
              </a:spcBef>
              <a:buFont typeface="Arial" panose="020B0604020202020204" pitchFamily="34" charset="0"/>
              <a:buChar char="•"/>
            </a:pPr>
            <a:r>
              <a:rPr lang="en-GB">
                <a:ea typeface="Times New Roman" panose="02020603050405020304" pitchFamily="18" charset="0"/>
                <a:cs typeface="Times New Roman" panose="02020603050405020304" pitchFamily="18" charset="0"/>
              </a:rPr>
              <a:t>Comparators limited in clinical practice:</a:t>
            </a:r>
          </a:p>
          <a:p>
            <a:pPr marL="623888" lvl="1" indent="-260350">
              <a:lnSpc>
                <a:spcPct val="100000"/>
              </a:lnSpc>
              <a:spcBef>
                <a:spcPts val="600"/>
              </a:spcBef>
            </a:pPr>
            <a:r>
              <a:rPr lang="en-GB">
                <a:ea typeface="Times New Roman" panose="02020603050405020304" pitchFamily="18" charset="0"/>
                <a:cs typeface="Times New Roman" panose="02020603050405020304" pitchFamily="18" charset="0"/>
              </a:rPr>
              <a:t>alpelisib + fulvestrant – alpelisib has significant toxicity that has limited adoption in NHS</a:t>
            </a:r>
            <a:endParaRPr lang="en-GB">
              <a:latin typeface="Times New Roman" panose="02020603050405020304" pitchFamily="18" charset="0"/>
              <a:ea typeface="Times New Roman" panose="02020603050405020304" pitchFamily="18" charset="0"/>
              <a:cs typeface="Arial" panose="020B0604020202020204" pitchFamily="34" charset="0"/>
            </a:endParaRPr>
          </a:p>
          <a:p>
            <a:pPr marL="623888" lvl="1" indent="-260350">
              <a:lnSpc>
                <a:spcPct val="100000"/>
              </a:lnSpc>
              <a:spcBef>
                <a:spcPts val="600"/>
              </a:spcBef>
            </a:pPr>
            <a:r>
              <a:rPr lang="en-GB">
                <a:ea typeface="Times New Roman" panose="02020603050405020304" pitchFamily="18" charset="0"/>
                <a:cs typeface="Times New Roman" panose="02020603050405020304" pitchFamily="18" charset="0"/>
              </a:rPr>
              <a:t>everolimus + exemestane – low response rates; in this setting up to 50% of cancers have ESR1 mutations – exemestane ineffective in ESR1+ cancer</a:t>
            </a:r>
            <a:endParaRPr lang="en-GB"/>
          </a:p>
          <a:p>
            <a:pPr marL="342900" indent="-342900">
              <a:lnSpc>
                <a:spcPct val="100000"/>
              </a:lnSpc>
              <a:spcBef>
                <a:spcPts val="600"/>
              </a:spcBef>
              <a:buFont typeface="Arial" panose="020B0604020202020204" pitchFamily="34" charset="0"/>
              <a:buChar char="•"/>
            </a:pPr>
            <a:r>
              <a:rPr lang="en-GB">
                <a:effectLst/>
                <a:latin typeface="Arial" panose="020B0604020202020204" pitchFamily="34" charset="0"/>
                <a:ea typeface="Times New Roman" panose="02020603050405020304" pitchFamily="18" charset="0"/>
                <a:cs typeface="Times New Roman" panose="02020603050405020304" pitchFamily="18" charset="0"/>
              </a:rPr>
              <a:t>Important to have more effective endocrine based-treatment after progression on endocrine + CDK4/6i</a:t>
            </a:r>
          </a:p>
          <a:p>
            <a:pPr marL="342900" indent="-342900">
              <a:lnSpc>
                <a:spcPct val="100000"/>
              </a:lnSpc>
              <a:spcBef>
                <a:spcPts val="600"/>
              </a:spcBef>
              <a:buFont typeface="Arial" panose="020B0604020202020204" pitchFamily="34" charset="0"/>
              <a:buChar char="•"/>
            </a:pPr>
            <a:r>
              <a:rPr lang="en-GB">
                <a:effectLst/>
                <a:latin typeface="Arial" panose="020B0604020202020204" pitchFamily="34" charset="0"/>
                <a:ea typeface="Times New Roman" panose="02020603050405020304" pitchFamily="18" charset="0"/>
                <a:cs typeface="Times New Roman" panose="02020603050405020304" pitchFamily="18" charset="0"/>
              </a:rPr>
              <a:t>Patients value long durations of disease control; longer disease control more likely to improve</a:t>
            </a:r>
            <a:r>
              <a:rPr lang="en-GB">
                <a:ea typeface="Times New Roman" panose="02020603050405020304" pitchFamily="18" charset="0"/>
                <a:cs typeface="Times New Roman" panose="02020603050405020304" pitchFamily="18" charset="0"/>
              </a:rPr>
              <a:t> survival</a:t>
            </a:r>
          </a:p>
          <a:p>
            <a:pPr marL="342900" indent="-342900">
              <a:lnSpc>
                <a:spcPct val="100000"/>
              </a:lnSpc>
              <a:spcBef>
                <a:spcPts val="600"/>
              </a:spcBef>
              <a:buFont typeface="Arial" panose="020B0604020202020204" pitchFamily="34" charset="0"/>
              <a:buChar char="•"/>
            </a:pPr>
            <a:r>
              <a:rPr lang="en-GB">
                <a:effectLst/>
                <a:latin typeface="Arial" panose="020B0604020202020204" pitchFamily="34" charset="0"/>
                <a:ea typeface="Times New Roman" panose="02020603050405020304" pitchFamily="18" charset="0"/>
                <a:cs typeface="Times New Roman" panose="02020603050405020304" pitchFamily="18" charset="0"/>
              </a:rPr>
              <a:t>If endocrine-based treatment fails, chemotherapy is main option; delaying chemotherapy is highly important given its toxicity</a:t>
            </a:r>
          </a:p>
          <a:p>
            <a:pPr marL="342900" indent="-342900">
              <a:lnSpc>
                <a:spcPct val="100000"/>
              </a:lnSpc>
              <a:spcBef>
                <a:spcPts val="600"/>
              </a:spcBef>
              <a:buFont typeface="Arial" panose="020B0604020202020204" pitchFamily="34" charset="0"/>
              <a:buChar char="•"/>
            </a:pPr>
            <a:r>
              <a:rPr lang="en-GB">
                <a:ea typeface="Times New Roman" panose="02020603050405020304" pitchFamily="18" charset="0"/>
                <a:cs typeface="Times New Roman" panose="02020603050405020304" pitchFamily="18" charset="0"/>
              </a:rPr>
              <a:t>Expect capivasertib + fulvestrant to improve length and quality of life compared with standard care; generally well tolerated; c</a:t>
            </a:r>
            <a:r>
              <a:rPr lang="en-GB">
                <a:cs typeface="Times New Roman" panose="02020603050405020304" pitchFamily="18" charset="0"/>
              </a:rPr>
              <a:t>a</a:t>
            </a:r>
            <a:r>
              <a:rPr lang="en-GB">
                <a:ea typeface="Times New Roman" panose="02020603050405020304" pitchFamily="18" charset="0"/>
                <a:cs typeface="Times New Roman" panose="02020603050405020304" pitchFamily="18" charset="0"/>
              </a:rPr>
              <a:t>uses less hyperglycaemia and stomatitis</a:t>
            </a:r>
          </a:p>
          <a:p>
            <a:pPr marL="342900" indent="-342900">
              <a:lnSpc>
                <a:spcPct val="100000"/>
              </a:lnSpc>
              <a:spcBef>
                <a:spcPts val="600"/>
              </a:spcBef>
              <a:buFont typeface="Arial" panose="020B0604020202020204" pitchFamily="34" charset="0"/>
              <a:buChar char="•"/>
            </a:pPr>
            <a:r>
              <a:rPr lang="en-GB">
                <a:cs typeface="Times New Roman" panose="02020603050405020304" pitchFamily="18" charset="0"/>
              </a:rPr>
              <a:t>Step change in managing PIK3CA/AKT1/PTEN altered breast cancer; approval would mean more effective targeted therapy combinations with fulvestrant</a:t>
            </a:r>
          </a:p>
          <a:p>
            <a:pPr marL="342900" indent="-342900">
              <a:lnSpc>
                <a:spcPct val="100000"/>
              </a:lnSpc>
              <a:spcBef>
                <a:spcPts val="600"/>
              </a:spcBef>
              <a:buFont typeface="Arial" panose="020B0604020202020204" pitchFamily="34" charset="0"/>
              <a:buChar char="•"/>
            </a:pPr>
            <a:r>
              <a:rPr lang="en-GB">
                <a:cs typeface="Times New Roman" panose="02020603050405020304" pitchFamily="18" charset="0"/>
              </a:rPr>
              <a:t>May require extra testing of tumour samples for AKT pathway alterations (PIK3CA, AKT1 or PTEN mutations rather than just PIK3CA)</a:t>
            </a:r>
          </a:p>
          <a:p>
            <a:pPr>
              <a:lnSpc>
                <a:spcPct val="100000"/>
              </a:lnSpc>
              <a:spcBef>
                <a:spcPts val="600"/>
              </a:spcBef>
            </a:pPr>
            <a:endParaRPr lang="en-GB" sz="1700"/>
          </a:p>
        </p:txBody>
      </p:sp>
      <p:sp>
        <p:nvSpPr>
          <p:cNvPr id="2" name="TextBox 1">
            <a:extLst>
              <a:ext uri="{FF2B5EF4-FFF2-40B4-BE49-F238E27FC236}">
                <a16:creationId xmlns:a16="http://schemas.microsoft.com/office/drawing/2014/main" id="{9D594F6A-7E60-F52F-E13D-0BD5413B4101}"/>
              </a:ext>
            </a:extLst>
          </p:cNvPr>
          <p:cNvSpPr txBox="1"/>
          <p:nvPr/>
        </p:nvSpPr>
        <p:spPr>
          <a:xfrm>
            <a:off x="1031361" y="6460907"/>
            <a:ext cx="10662741"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CDK4/6i, cyclin-dependent kinase 4/6 inhibitor; ESR1, oestrogen receptor gene 1</a:t>
            </a:r>
          </a:p>
        </p:txBody>
      </p:sp>
    </p:spTree>
    <p:extLst>
      <p:ext uri="{BB962C8B-B14F-4D97-AF65-F5344CB8AC3E}">
        <p14:creationId xmlns:p14="http://schemas.microsoft.com/office/powerpoint/2010/main" val="253190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p:txBody>
          <a:bodyPr/>
          <a:lstStyle/>
          <a:p>
            <a:r>
              <a:rPr lang="en-GB"/>
              <a:t>Capivasertib (</a:t>
            </a:r>
            <a:r>
              <a:rPr lang="en-GB" err="1"/>
              <a:t>Truqap</a:t>
            </a:r>
            <a:r>
              <a:rPr lang="en-GB"/>
              <a:t>, AstraZeneca)</a:t>
            </a:r>
          </a:p>
        </p:txBody>
      </p:sp>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64609926"/>
              </p:ext>
            </p:extLst>
          </p:nvPr>
        </p:nvGraphicFramePr>
        <p:xfrm>
          <a:off x="238855" y="1037114"/>
          <a:ext cx="11666273" cy="4984494"/>
        </p:xfrm>
        <a:graphic>
          <a:graphicData uri="http://schemas.openxmlformats.org/drawingml/2006/table">
            <a:tbl>
              <a:tblPr firstCol="1" bandRow="1">
                <a:tableStyleId>{5C22544A-7EE6-4342-B048-85BDC9FD1C3A}</a:tableStyleId>
              </a:tblPr>
              <a:tblGrid>
                <a:gridCol w="2112190">
                  <a:extLst>
                    <a:ext uri="{9D8B030D-6E8A-4147-A177-3AD203B41FA5}">
                      <a16:colId xmlns:a16="http://schemas.microsoft.com/office/drawing/2014/main" val="748657784"/>
                    </a:ext>
                  </a:extLst>
                </a:gridCol>
                <a:gridCol w="9554083">
                  <a:extLst>
                    <a:ext uri="{9D8B030D-6E8A-4147-A177-3AD203B41FA5}">
                      <a16:colId xmlns:a16="http://schemas.microsoft.com/office/drawing/2014/main" val="3173266189"/>
                    </a:ext>
                  </a:extLst>
                </a:gridCol>
              </a:tblGrid>
              <a:tr h="1642770">
                <a:tc>
                  <a:txBody>
                    <a:bodyPr/>
                    <a:lstStyle/>
                    <a:p>
                      <a:r>
                        <a:rPr lang="en-GB">
                          <a:solidFill>
                            <a:schemeClr val="bg1"/>
                          </a:solidFill>
                          <a:latin typeface="Arial" panose="020B0604020202020204" pitchFamily="34" charset="0"/>
                        </a:rPr>
                        <a:t>Marketing authorisation</a:t>
                      </a:r>
                    </a:p>
                  </a:txBody>
                  <a:tcPr/>
                </a:tc>
                <a:tc>
                  <a:txBody>
                    <a:bodyPr/>
                    <a:lstStyle/>
                    <a:p>
                      <a:pPr marL="285750" indent="-285750">
                        <a:buFont typeface="Arial" panose="020B0604020202020204" pitchFamily="34" charset="0"/>
                        <a:buChar char="•"/>
                      </a:pPr>
                      <a:r>
                        <a:rPr lang="en-GB">
                          <a:latin typeface="Arial" panose="020B0604020202020204" pitchFamily="34" charset="0"/>
                        </a:rPr>
                        <a:t>In combination with </a:t>
                      </a:r>
                      <a:r>
                        <a:rPr lang="en-GB" err="1">
                          <a:latin typeface="Arial" panose="020B0604020202020204" pitchFamily="34" charset="0"/>
                        </a:rPr>
                        <a:t>fulvestrant</a:t>
                      </a:r>
                      <a:r>
                        <a:rPr lang="en-GB">
                          <a:latin typeface="Arial" panose="020B0604020202020204" pitchFamily="34" charset="0"/>
                        </a:rPr>
                        <a:t> for the treatment of adult patients with hormone receptor (HR) positive, human epidermal growth factor receptor 2 (HER2) negative (defined as IHC 0 or 1+, or IHC 2+/ISH-) locally advanced or metastatic breast cancer with one or more PIK3CA/AKT1/PTEN-alterations following recurrence or progression on or after an endocrine based regimen</a:t>
                      </a:r>
                    </a:p>
                    <a:p>
                      <a:pPr marL="285750" indent="-285750">
                        <a:buFont typeface="Arial" panose="020B0604020202020204" pitchFamily="34" charset="0"/>
                        <a:buChar char="•"/>
                      </a:pPr>
                      <a:r>
                        <a:rPr lang="en-GB">
                          <a:latin typeface="Arial" panose="020B0604020202020204" pitchFamily="34" charset="0"/>
                        </a:rPr>
                        <a:t>UK marketing authorisation granted 17 July 2024</a:t>
                      </a:r>
                    </a:p>
                  </a:txBody>
                  <a:tcPr/>
                </a:tc>
                <a:extLst>
                  <a:ext uri="{0D108BD9-81ED-4DB2-BD59-A6C34878D82A}">
                    <a16:rowId xmlns:a16="http://schemas.microsoft.com/office/drawing/2014/main" val="3751016788"/>
                  </a:ext>
                </a:extLst>
              </a:tr>
              <a:tr h="972773">
                <a:tc>
                  <a:txBody>
                    <a:bodyPr/>
                    <a:lstStyle/>
                    <a:p>
                      <a:r>
                        <a:rPr lang="en-GB">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err="1">
                          <a:latin typeface="Arial" panose="020B0604020202020204" pitchFamily="34" charset="0"/>
                        </a:rPr>
                        <a:t>Capivasertib</a:t>
                      </a:r>
                      <a:r>
                        <a:rPr lang="en-GB">
                          <a:latin typeface="Arial" panose="020B0604020202020204" pitchFamily="34" charset="0"/>
                        </a:rPr>
                        <a:t> inhibits serine/threonine kinase AKT so reduces the growth of PI3K/AKT pathway-altered (PIK3CA, AKT1, or PTEN) tumours</a:t>
                      </a:r>
                    </a:p>
                    <a:p>
                      <a:pPr marL="285750" indent="-285750">
                        <a:buFont typeface="Arial" panose="020B0604020202020204" pitchFamily="34" charset="0"/>
                        <a:buChar char="•"/>
                      </a:pPr>
                      <a:r>
                        <a:rPr lang="en-GB" err="1">
                          <a:latin typeface="Arial" panose="020B0604020202020204" pitchFamily="34" charset="0"/>
                        </a:rPr>
                        <a:t>Fulvestrant</a:t>
                      </a:r>
                      <a:r>
                        <a:rPr lang="en-GB">
                          <a:latin typeface="Arial" panose="020B0604020202020204" pitchFamily="34" charset="0"/>
                        </a:rPr>
                        <a:t> - endocrine therapy that blocks oestrogen receptor signalling in HR+ tumours</a:t>
                      </a:r>
                    </a:p>
                  </a:txBody>
                  <a:tcPr/>
                </a:tc>
                <a:extLst>
                  <a:ext uri="{0D108BD9-81ED-4DB2-BD59-A6C34878D82A}">
                    <a16:rowId xmlns:a16="http://schemas.microsoft.com/office/drawing/2014/main" val="984656975"/>
                  </a:ext>
                </a:extLst>
              </a:tr>
              <a:tr h="1124000">
                <a:tc>
                  <a:txBody>
                    <a:bodyPr/>
                    <a:lstStyle/>
                    <a:p>
                      <a:r>
                        <a:rPr lang="en-GB">
                          <a:solidFill>
                            <a:schemeClr val="bg1"/>
                          </a:solidFill>
                          <a:latin typeface="Arial" panose="020B0604020202020204" pitchFamily="34" charset="0"/>
                        </a:rPr>
                        <a:t>Administration</a:t>
                      </a:r>
                    </a:p>
                  </a:txBody>
                  <a:tcPr/>
                </a:tc>
                <a:tc>
                  <a:txBody>
                    <a:bodyPr/>
                    <a:lstStyle/>
                    <a:p>
                      <a:pPr marL="285750" indent="-285750">
                        <a:buFont typeface="Arial" panose="020B0604020202020204" pitchFamily="34" charset="0"/>
                        <a:buChar char="•"/>
                      </a:pPr>
                      <a:r>
                        <a:rPr lang="en-GB" err="1">
                          <a:latin typeface="Arial" panose="020B0604020202020204" pitchFamily="34" charset="0"/>
                        </a:rPr>
                        <a:t>Capivasertib</a:t>
                      </a:r>
                      <a:r>
                        <a:rPr lang="en-GB">
                          <a:latin typeface="Arial" panose="020B0604020202020204" pitchFamily="34" charset="0"/>
                        </a:rPr>
                        <a:t>: 400 mg (two 200 mg tablets) twice a day 12 hours apart for 4 days then 3 days off treatment. Treatment until disease progression or unacceptable toxicity</a:t>
                      </a:r>
                    </a:p>
                    <a:p>
                      <a:pPr marL="285750" indent="-285750">
                        <a:buFont typeface="Arial" panose="020B0604020202020204" pitchFamily="34" charset="0"/>
                        <a:buChar char="•"/>
                      </a:pPr>
                      <a:r>
                        <a:rPr lang="en-GB" err="1">
                          <a:latin typeface="Arial" panose="020B0604020202020204" pitchFamily="34" charset="0"/>
                        </a:rPr>
                        <a:t>Fulvestrant</a:t>
                      </a:r>
                      <a:r>
                        <a:rPr lang="en-GB">
                          <a:latin typeface="Arial" panose="020B0604020202020204" pitchFamily="34" charset="0"/>
                        </a:rPr>
                        <a:t>: 500 mg </a:t>
                      </a:r>
                      <a:r>
                        <a:rPr lang="en-GB" sz="1800" kern="1200">
                          <a:solidFill>
                            <a:schemeClr val="tx1"/>
                          </a:solidFill>
                          <a:latin typeface="Arial" panose="020B0604020202020204" pitchFamily="34" charset="0"/>
                          <a:ea typeface="+mn-ea"/>
                          <a:cs typeface="+mn-cs"/>
                        </a:rPr>
                        <a:t>intramuscularly on </a:t>
                      </a:r>
                      <a:r>
                        <a:rPr lang="en-GB" sz="1800" kern="1200">
                          <a:solidFill>
                            <a:schemeClr val="dk1"/>
                          </a:solidFill>
                          <a:latin typeface="Arial" panose="020B0604020202020204" pitchFamily="34" charset="0"/>
                          <a:ea typeface="+mn-ea"/>
                          <a:cs typeface="+mn-cs"/>
                        </a:rPr>
                        <a:t>days 1, 15, and 29, then </a:t>
                      </a:r>
                      <a:r>
                        <a:rPr lang="en-GB">
                          <a:latin typeface="Arial" panose="020B0604020202020204" pitchFamily="34" charset="0"/>
                        </a:rPr>
                        <a:t>once a month; pre or perimenopausal women should have </a:t>
                      </a:r>
                      <a:r>
                        <a:rPr lang="en-GB" err="1">
                          <a:latin typeface="Arial" panose="020B0604020202020204" pitchFamily="34" charset="0"/>
                        </a:rPr>
                        <a:t>capivasertib</a:t>
                      </a:r>
                      <a:r>
                        <a:rPr lang="en-GB">
                          <a:latin typeface="Arial" panose="020B0604020202020204" pitchFamily="34" charset="0"/>
                        </a:rPr>
                        <a:t> plus </a:t>
                      </a:r>
                      <a:r>
                        <a:rPr lang="en-GB" err="1">
                          <a:latin typeface="Arial" panose="020B0604020202020204" pitchFamily="34" charset="0"/>
                        </a:rPr>
                        <a:t>fulvestrant</a:t>
                      </a:r>
                      <a:r>
                        <a:rPr lang="en-GB">
                          <a:latin typeface="Arial" panose="020B0604020202020204" pitchFamily="34" charset="0"/>
                        </a:rPr>
                        <a:t> with a LHRH agonist</a:t>
                      </a:r>
                    </a:p>
                  </a:txBody>
                  <a:tcPr/>
                </a:tc>
                <a:extLst>
                  <a:ext uri="{0D108BD9-81ED-4DB2-BD59-A6C34878D82A}">
                    <a16:rowId xmlns:a16="http://schemas.microsoft.com/office/drawing/2014/main" val="2152176351"/>
                  </a:ext>
                </a:extLst>
              </a:tr>
              <a:tr h="1085641">
                <a:tc>
                  <a:txBody>
                    <a:bodyPr/>
                    <a:lstStyle/>
                    <a:p>
                      <a:r>
                        <a:rPr lang="en-GB">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a:latin typeface="Arial" panose="020B0604020202020204" pitchFamily="34" charset="0"/>
                        </a:rPr>
                        <a:t>List price per pack of capivasertib £</a:t>
                      </a:r>
                      <a:r>
                        <a:rPr lang="en-GB" sz="1800" u="none" kern="1200">
                          <a:solidFill>
                            <a:schemeClr val="dk1"/>
                          </a:solidFill>
                          <a:effectLst/>
                          <a:latin typeface="Arial" panose="020B0604020202020204" pitchFamily="34" charset="0"/>
                          <a:ea typeface="+mn-ea"/>
                          <a:cs typeface="Times New Roman" panose="02020603050405020304" pitchFamily="18" charset="0"/>
                        </a:rPr>
                        <a:t>5,850</a:t>
                      </a:r>
                      <a:r>
                        <a:rPr lang="en-GB" sz="1800" u="none" kern="1200">
                          <a:solidFill>
                            <a:schemeClr val="dk1"/>
                          </a:solidFill>
                          <a:latin typeface="Arial" panose="020B0604020202020204" pitchFamily="34" charset="0"/>
                          <a:ea typeface="+mn-ea"/>
                          <a:cs typeface="+mn-cs"/>
                        </a:rPr>
                        <a:t>; fulvestrant </a:t>
                      </a:r>
                      <a:r>
                        <a:rPr lang="en-GB" sz="1800" u="none">
                          <a:effectLst/>
                          <a:latin typeface="Arial" panose="020B0604020202020204" pitchFamily="34" charset="0"/>
                          <a:ea typeface="Times New Roman" panose="02020603050405020304" pitchFamily="18" charset="0"/>
                          <a:cs typeface="Times New Roman" panose="02020603050405020304" pitchFamily="18" charset="0"/>
                        </a:rPr>
                        <a:t>£55.32 for 2 x 250 mg/5 ml solution for injection. </a:t>
                      </a:r>
                      <a:r>
                        <a:rPr lang="en-GB" u="none">
                          <a:latin typeface="Arial" panose="020B0604020202020204" pitchFamily="34" charset="0"/>
                        </a:rPr>
                        <a:t>List price for 12 months of treatment: £</a:t>
                      </a:r>
                      <a:r>
                        <a:rPr lang="en-GB" sz="1800" u="none" kern="1200">
                          <a:solidFill>
                            <a:schemeClr val="dk1"/>
                          </a:solidFill>
                          <a:effectLst/>
                          <a:latin typeface="Arial" panose="020B0604020202020204" pitchFamily="34" charset="0"/>
                          <a:cs typeface="Times New Roman" panose="02020603050405020304" pitchFamily="18" charset="0"/>
                        </a:rPr>
                        <a:t>77,088.12</a:t>
                      </a:r>
                    </a:p>
                    <a:p>
                      <a:pPr marL="285750" indent="-285750">
                        <a:buFont typeface="Arial" panose="020B0604020202020204" pitchFamily="34" charset="0"/>
                        <a:buChar char="•"/>
                      </a:pPr>
                      <a:r>
                        <a:rPr lang="en-GB" sz="1800" kern="1200">
                          <a:solidFill>
                            <a:schemeClr val="dk1"/>
                          </a:solidFill>
                          <a:latin typeface="Arial" panose="020B0604020202020204" pitchFamily="34" charset="0"/>
                          <a:ea typeface="+mn-ea"/>
                          <a:cs typeface="+mn-cs"/>
                        </a:rPr>
                        <a:t>Agreed patient access scheme</a:t>
                      </a:r>
                    </a:p>
                  </a:txBody>
                  <a:tcPr/>
                </a:tc>
                <a:extLst>
                  <a:ext uri="{0D108BD9-81ED-4DB2-BD59-A6C34878D82A}">
                    <a16:rowId xmlns:a16="http://schemas.microsoft.com/office/drawing/2014/main" val="3201822029"/>
                  </a:ext>
                </a:extLst>
              </a:tr>
            </a:tbl>
          </a:graphicData>
        </a:graphic>
      </p:graphicFrame>
      <p:sp>
        <p:nvSpPr>
          <p:cNvPr id="5" name="TextBox 4">
            <a:extLst>
              <a:ext uri="{FF2B5EF4-FFF2-40B4-BE49-F238E27FC236}">
                <a16:creationId xmlns:a16="http://schemas.microsoft.com/office/drawing/2014/main" id="{3391121B-A493-AB6B-5882-B301D1060A20}"/>
              </a:ext>
            </a:extLst>
          </p:cNvPr>
          <p:cNvSpPr txBox="1"/>
          <p:nvPr/>
        </p:nvSpPr>
        <p:spPr>
          <a:xfrm>
            <a:off x="1212069" y="6409810"/>
            <a:ext cx="10505440" cy="369332"/>
          </a:xfrm>
          <a:prstGeom prst="rect">
            <a:avLst/>
          </a:prstGeom>
          <a:noFill/>
        </p:spPr>
        <p:txBody>
          <a:bodyPr wrap="square">
            <a:spAutoFit/>
          </a:bodyPr>
          <a:lstStyle/>
          <a:p>
            <a:r>
              <a:rPr lang="en-GB">
                <a:latin typeface="Arial" panose="020B0604020202020204" pitchFamily="34" charset="0"/>
                <a:cs typeface="Arial" panose="020B0604020202020204" pitchFamily="34" charset="0"/>
              </a:rPr>
              <a:t>IHC, immunohistochemistry; LHRH, luteinizing hormone-releasing hormone</a:t>
            </a:r>
          </a:p>
        </p:txBody>
      </p:sp>
    </p:spTree>
    <p:extLst>
      <p:ext uri="{BB962C8B-B14F-4D97-AF65-F5344CB8AC3E}">
        <p14:creationId xmlns:p14="http://schemas.microsoft.com/office/powerpoint/2010/main" val="36927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a:t>Key issues</a:t>
            </a:r>
          </a:p>
        </p:txBody>
      </p:sp>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1665446966"/>
              </p:ext>
            </p:extLst>
          </p:nvPr>
        </p:nvGraphicFramePr>
        <p:xfrm>
          <a:off x="372131" y="1105667"/>
          <a:ext cx="11651704" cy="4907280"/>
        </p:xfrm>
        <a:graphic>
          <a:graphicData uri="http://schemas.openxmlformats.org/drawingml/2006/table">
            <a:tbl>
              <a:tblPr firstRow="1" bandRow="1">
                <a:tableStyleId>{5C22544A-7EE6-4342-B048-85BDC9FD1C3A}</a:tableStyleId>
              </a:tblPr>
              <a:tblGrid>
                <a:gridCol w="9040810">
                  <a:extLst>
                    <a:ext uri="{9D8B030D-6E8A-4147-A177-3AD203B41FA5}">
                      <a16:colId xmlns:a16="http://schemas.microsoft.com/office/drawing/2014/main" val="3322847139"/>
                    </a:ext>
                  </a:extLst>
                </a:gridCol>
                <a:gridCol w="2610894">
                  <a:extLst>
                    <a:ext uri="{9D8B030D-6E8A-4147-A177-3AD203B41FA5}">
                      <a16:colId xmlns:a16="http://schemas.microsoft.com/office/drawing/2014/main" val="354127724"/>
                    </a:ext>
                  </a:extLst>
                </a:gridCol>
              </a:tblGrid>
              <a:tr h="370840">
                <a:tc>
                  <a:txBody>
                    <a:bodyPr/>
                    <a:lstStyle/>
                    <a:p>
                      <a:r>
                        <a:rPr lang="en-GB" sz="2000">
                          <a:latin typeface="Arial" panose="020B0604020202020204" pitchFamily="34" charset="0"/>
                        </a:rPr>
                        <a:t>Issue</a:t>
                      </a:r>
                    </a:p>
                  </a:txBody>
                  <a:tcPr/>
                </a:tc>
                <a:tc>
                  <a:txBody>
                    <a:bodyPr/>
                    <a:lstStyle/>
                    <a:p>
                      <a:r>
                        <a:rPr lang="en-GB" sz="2000">
                          <a:latin typeface="Arial" panose="020B0604020202020204" pitchFamily="34" charset="0"/>
                        </a:rPr>
                        <a:t>ICER impact</a:t>
                      </a:r>
                    </a:p>
                  </a:txBody>
                  <a:tcPr/>
                </a:tc>
                <a:extLst>
                  <a:ext uri="{0D108BD9-81ED-4DB2-BD59-A6C34878D82A}">
                    <a16:rowId xmlns:a16="http://schemas.microsoft.com/office/drawing/2014/main" val="2647452487"/>
                  </a:ext>
                </a:extLst>
              </a:tr>
              <a:tr h="370840">
                <a:tc>
                  <a:txBody>
                    <a:bodyPr/>
                    <a:lstStyle/>
                    <a:p>
                      <a:r>
                        <a:rPr lang="en-GB" sz="2200">
                          <a:solidFill>
                            <a:schemeClr val="tx1"/>
                          </a:solidFill>
                          <a:latin typeface="Arial" panose="020B0604020202020204" pitchFamily="34" charset="0"/>
                        </a:rPr>
                        <a:t>Population narrower than scope</a:t>
                      </a:r>
                      <a:endParaRPr lang="en-GB" sz="2200" strike="sngStrike" baseline="0">
                        <a:solidFill>
                          <a:schemeClr val="tx1"/>
                        </a:solidFill>
                        <a:latin typeface="Arial" panose="020B0604020202020204" pitchFamily="34" charset="0"/>
                      </a:endParaRPr>
                    </a:p>
                  </a:txBody>
                  <a:tcPr anchor="ctr"/>
                </a:tc>
                <a:tc>
                  <a:txBody>
                    <a:bodyPr/>
                    <a:lstStyle/>
                    <a:p>
                      <a:r>
                        <a:rPr lang="en-GB" sz="2200">
                          <a:latin typeface="Arial" panose="020B0604020202020204" pitchFamily="34" charset="0"/>
                        </a:rPr>
                        <a:t>Unknown</a:t>
                      </a:r>
                    </a:p>
                  </a:txBody>
                  <a:tcPr anchor="ctr"/>
                </a:tc>
                <a:extLst>
                  <a:ext uri="{0D108BD9-81ED-4DB2-BD59-A6C34878D82A}">
                    <a16:rowId xmlns:a16="http://schemas.microsoft.com/office/drawing/2014/main" val="769891397"/>
                  </a:ext>
                </a:extLst>
              </a:tr>
              <a:tr h="370840">
                <a:tc>
                  <a:txBody>
                    <a:bodyPr/>
                    <a:lstStyle/>
                    <a:p>
                      <a:r>
                        <a:rPr lang="en-GB" sz="2200">
                          <a:latin typeface="Arial" panose="020B0604020202020204" pitchFamily="34" charset="0"/>
                        </a:rPr>
                        <a:t>Comparators different from scope</a:t>
                      </a:r>
                    </a:p>
                  </a:txBody>
                  <a:tcPr anchor="ctr"/>
                </a:tc>
                <a:tc>
                  <a:txBody>
                    <a:bodyPr/>
                    <a:lstStyle/>
                    <a:p>
                      <a:r>
                        <a:rPr lang="en-GB" sz="2200">
                          <a:latin typeface="Arial" panose="020B0604020202020204" pitchFamily="34" charset="0"/>
                        </a:rPr>
                        <a:t>Unknown</a:t>
                      </a:r>
                    </a:p>
                  </a:txBody>
                  <a:tcPr anchor="ctr"/>
                </a:tc>
                <a:extLst>
                  <a:ext uri="{0D108BD9-81ED-4DB2-BD59-A6C34878D82A}">
                    <a16:rowId xmlns:a16="http://schemas.microsoft.com/office/drawing/2014/main" val="5373658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Baseline characteristics in ITC trials: PI3K/AKT pathway alteration and exchangeability</a:t>
                      </a:r>
                    </a:p>
                  </a:txBody>
                  <a:tcPr anchor="ctr"/>
                </a:tc>
                <a:tc>
                  <a:txBody>
                    <a:bodyPr/>
                    <a:lstStyle/>
                    <a:p>
                      <a:r>
                        <a:rPr lang="en-GB" sz="2200">
                          <a:latin typeface="Arial" panose="020B0604020202020204" pitchFamily="34" charset="0"/>
                        </a:rPr>
                        <a:t>Unknown</a:t>
                      </a:r>
                    </a:p>
                  </a:txBody>
                  <a:tcPr anchor="ctr"/>
                </a:tc>
                <a:extLst>
                  <a:ext uri="{0D108BD9-81ED-4DB2-BD59-A6C34878D82A}">
                    <a16:rowId xmlns:a16="http://schemas.microsoft.com/office/drawing/2014/main" val="4192976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Relative treatment effectiveness over time: time-varying NMA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a:solidFill>
                            <a:schemeClr val="dk1"/>
                          </a:solidFill>
                          <a:latin typeface="Arial" panose="020B0604020202020204" pitchFamily="34" charset="0"/>
                          <a:ea typeface="+mn-ea"/>
                          <a:cs typeface="+mn-cs"/>
                        </a:rPr>
                        <a:t>Moderate</a:t>
                      </a:r>
                    </a:p>
                  </a:txBody>
                  <a:tcPr anchor="ctr"/>
                </a:tc>
                <a:extLst>
                  <a:ext uri="{0D108BD9-81ED-4DB2-BD59-A6C34878D82A}">
                    <a16:rowId xmlns:a16="http://schemas.microsoft.com/office/drawing/2014/main" val="4286048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Relative treatment effectiveness over time: treatment effect waning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a:solidFill>
                            <a:schemeClr val="dk1"/>
                          </a:solidFill>
                          <a:latin typeface="Arial" panose="020B0604020202020204" pitchFamily="34" charset="0"/>
                          <a:ea typeface="+mn-ea"/>
                          <a:cs typeface="+mn-cs"/>
                        </a:rPr>
                        <a:t>Large</a:t>
                      </a:r>
                    </a:p>
                  </a:txBody>
                  <a:tcPr anchor="ctr"/>
                </a:tc>
                <a:extLst>
                  <a:ext uri="{0D108BD9-81ED-4DB2-BD59-A6C34878D82A}">
                    <a16:rowId xmlns:a16="http://schemas.microsoft.com/office/drawing/2014/main" val="15672636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Long-term progression-free survival modelling </a:t>
                      </a:r>
                      <a:endParaRPr lang="en-GB" sz="2200">
                        <a:solidFill>
                          <a:srgbClr val="FF0000"/>
                        </a:solidFill>
                        <a:latin typeface="Arial" panose="020B0604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Small</a:t>
                      </a:r>
                    </a:p>
                  </a:txBody>
                  <a:tcPr anchor="ctr"/>
                </a:tc>
                <a:extLst>
                  <a:ext uri="{0D108BD9-81ED-4DB2-BD59-A6C34878D82A}">
                    <a16:rowId xmlns:a16="http://schemas.microsoft.com/office/drawing/2014/main" val="1640639720"/>
                  </a:ext>
                </a:extLst>
              </a:tr>
              <a:tr h="370840">
                <a:tc>
                  <a:txBody>
                    <a:bodyPr/>
                    <a:lstStyle/>
                    <a:p>
                      <a:r>
                        <a:rPr lang="en-GB" sz="2200" kern="1200">
                          <a:solidFill>
                            <a:schemeClr val="tx1"/>
                          </a:solidFill>
                          <a:latin typeface="Arial" panose="020B0604020202020204" pitchFamily="34" charset="0"/>
                          <a:ea typeface="+mn-ea"/>
                          <a:cs typeface="+mn-cs"/>
                        </a:rPr>
                        <a:t>Health-related quality of life: statistical approach to analysis and pre and post-progression decrement</a:t>
                      </a:r>
                    </a:p>
                  </a:txBody>
                  <a:tcPr anchor="ctr"/>
                </a:tc>
                <a:tc>
                  <a:txBody>
                    <a:bodyPr/>
                    <a:lstStyle/>
                    <a:p>
                      <a:r>
                        <a:rPr lang="en-GB" sz="2200" kern="1200">
                          <a:solidFill>
                            <a:schemeClr val="dk1"/>
                          </a:solidFill>
                          <a:latin typeface="Arial" panose="020B0604020202020204" pitchFamily="34" charset="0"/>
                          <a:ea typeface="+mn-ea"/>
                          <a:cs typeface="+mn-cs"/>
                        </a:rPr>
                        <a:t>Unknown/small</a:t>
                      </a:r>
                    </a:p>
                  </a:txBody>
                  <a:tcPr anchor="ctr"/>
                </a:tc>
                <a:extLst>
                  <a:ext uri="{0D108BD9-81ED-4DB2-BD59-A6C34878D82A}">
                    <a16:rowId xmlns:a16="http://schemas.microsoft.com/office/drawing/2014/main" val="4079267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Comparator costs – time to treatment discontinuation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a:solidFill>
                            <a:schemeClr val="dk1"/>
                          </a:solidFill>
                          <a:latin typeface="Arial" panose="020B0604020202020204" pitchFamily="34" charset="0"/>
                          <a:ea typeface="+mn-ea"/>
                          <a:cs typeface="+mn-cs"/>
                        </a:rPr>
                        <a:t>Small</a:t>
                      </a:r>
                    </a:p>
                  </a:txBody>
                  <a:tcPr anchor="ctr"/>
                </a:tc>
                <a:extLst>
                  <a:ext uri="{0D108BD9-81ED-4DB2-BD59-A6C34878D82A}">
                    <a16:rowId xmlns:a16="http://schemas.microsoft.com/office/drawing/2014/main" val="19539659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latin typeface="Arial" panose="020B0604020202020204" pitchFamily="34" charset="0"/>
                        </a:rPr>
                        <a:t>Comparator costs – relative dose intensity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kern="1200">
                          <a:solidFill>
                            <a:schemeClr val="dk1"/>
                          </a:solidFill>
                          <a:latin typeface="Arial" panose="020B0604020202020204" pitchFamily="34" charset="0"/>
                          <a:ea typeface="+mn-ea"/>
                          <a:cs typeface="+mn-cs"/>
                        </a:rPr>
                        <a:t>Small</a:t>
                      </a:r>
                    </a:p>
                  </a:txBody>
                  <a:tcPr anchor="ctr"/>
                </a:tc>
                <a:extLst>
                  <a:ext uri="{0D108BD9-81ED-4DB2-BD59-A6C34878D82A}">
                    <a16:rowId xmlns:a16="http://schemas.microsoft.com/office/drawing/2014/main" val="1501395788"/>
                  </a:ext>
                </a:extLst>
              </a:tr>
            </a:tbl>
          </a:graphicData>
        </a:graphic>
      </p:graphicFrame>
      <p:sp>
        <p:nvSpPr>
          <p:cNvPr id="15" name="Text Placeholder 14">
            <a:extLst>
              <a:ext uri="{FF2B5EF4-FFF2-40B4-BE49-F238E27FC236}">
                <a16:creationId xmlns:a16="http://schemas.microsoft.com/office/drawing/2014/main" id="{B6FEFE86-1917-D103-EC98-7BEB56CA8824}"/>
              </a:ext>
            </a:extLst>
          </p:cNvPr>
          <p:cNvSpPr>
            <a:spLocks noGrp="1"/>
          </p:cNvSpPr>
          <p:nvPr>
            <p:ph type="body" sz="quarter" idx="13"/>
          </p:nvPr>
        </p:nvSpPr>
        <p:spPr>
          <a:xfrm>
            <a:off x="1041348" y="6343650"/>
            <a:ext cx="9086850" cy="365125"/>
          </a:xfrm>
        </p:spPr>
        <p:txBody>
          <a:bodyPr>
            <a:noAutofit/>
          </a:bodyPr>
          <a:lstStyle/>
          <a:p>
            <a:r>
              <a:rPr lang="en-GB" sz="2200"/>
              <a:t>ITC, indirect treatment comparison</a:t>
            </a:r>
          </a:p>
        </p:txBody>
      </p:sp>
    </p:spTree>
    <p:extLst>
      <p:ext uri="{BB962C8B-B14F-4D97-AF65-F5344CB8AC3E}">
        <p14:creationId xmlns:p14="http://schemas.microsoft.com/office/powerpoint/2010/main" val="307542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466724" y="250824"/>
            <a:ext cx="11250785" cy="592817"/>
          </a:xfrm>
        </p:spPr>
        <p:txBody>
          <a:bodyPr/>
          <a:lstStyle/>
          <a:p>
            <a:r>
              <a:rPr lang="en-GB"/>
              <a:t>Treatment pathway</a:t>
            </a:r>
          </a:p>
        </p:txBody>
      </p:sp>
      <p:sp>
        <p:nvSpPr>
          <p:cNvPr id="5" name="Text Placeholder 4">
            <a:extLst>
              <a:ext uri="{FF2B5EF4-FFF2-40B4-BE49-F238E27FC236}">
                <a16:creationId xmlns:a16="http://schemas.microsoft.com/office/drawing/2014/main" id="{596F614F-D9A1-E43B-7AB8-A3CED8BB5158}"/>
              </a:ext>
            </a:extLst>
          </p:cNvPr>
          <p:cNvSpPr>
            <a:spLocks noGrp="1"/>
          </p:cNvSpPr>
          <p:nvPr>
            <p:ph type="body" sz="quarter" idx="13"/>
          </p:nvPr>
        </p:nvSpPr>
        <p:spPr>
          <a:xfrm>
            <a:off x="977461" y="6326444"/>
            <a:ext cx="10993822" cy="531665"/>
          </a:xfrm>
        </p:spPr>
        <p:txBody>
          <a:bodyPr>
            <a:normAutofit/>
          </a:bodyPr>
          <a:lstStyle/>
          <a:p>
            <a:r>
              <a:rPr lang="en-GB"/>
              <a:t>AI, aromatase inhibitor; CDK4/6i, cyclin-dependent kinase 4 and 6 inhibitor; CG, clinical guideline; HER2-, human epidermal growth factor receptor 2 negative; HR+, hormone receptor positive; TA, technology appraisal</a:t>
            </a:r>
          </a:p>
        </p:txBody>
      </p:sp>
      <p:sp>
        <p:nvSpPr>
          <p:cNvPr id="7" name="Text Placeholder 4">
            <a:extLst>
              <a:ext uri="{FF2B5EF4-FFF2-40B4-BE49-F238E27FC236}">
                <a16:creationId xmlns:a16="http://schemas.microsoft.com/office/drawing/2014/main" id="{7F8D419C-BBA1-FB72-19E3-BF3DFDB06276}"/>
              </a:ext>
            </a:extLst>
          </p:cNvPr>
          <p:cNvSpPr txBox="1">
            <a:spLocks/>
          </p:cNvSpPr>
          <p:nvPr/>
        </p:nvSpPr>
        <p:spPr>
          <a:xfrm>
            <a:off x="9322739" y="5755752"/>
            <a:ext cx="2812512" cy="55993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Inter"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a:t>Adapted from company submission figure 1</a:t>
            </a:r>
          </a:p>
        </p:txBody>
      </p:sp>
      <p:sp>
        <p:nvSpPr>
          <p:cNvPr id="8" name="TextBox 7">
            <a:extLst>
              <a:ext uri="{FF2B5EF4-FFF2-40B4-BE49-F238E27FC236}">
                <a16:creationId xmlns:a16="http://schemas.microsoft.com/office/drawing/2014/main" id="{016F3F8F-8D9F-5A58-ECB9-7A25E3121CE4}"/>
              </a:ext>
            </a:extLst>
          </p:cNvPr>
          <p:cNvSpPr txBox="1"/>
          <p:nvPr/>
        </p:nvSpPr>
        <p:spPr>
          <a:xfrm>
            <a:off x="157348" y="5197323"/>
            <a:ext cx="4944478" cy="830997"/>
          </a:xfrm>
          <a:prstGeom prst="rect">
            <a:avLst/>
          </a:prstGeom>
          <a:noFill/>
          <a:ln w="38100">
            <a:solidFill>
              <a:schemeClr val="accent2"/>
            </a:solidFill>
          </a:ln>
        </p:spPr>
        <p:txBody>
          <a:bodyPr wrap="square" rtlCol="0">
            <a:spAutoFit/>
          </a:bodyPr>
          <a:lstStyle/>
          <a:p>
            <a:r>
              <a:rPr lang="en-GB" sz="1600">
                <a:solidFill>
                  <a:schemeClr val="accent2"/>
                </a:solidFill>
                <a:latin typeface="Arial" panose="020B0604020202020204" pitchFamily="34" charset="0"/>
                <a:cs typeface="Arial" panose="020B0604020202020204" pitchFamily="34" charset="0"/>
              </a:rPr>
              <a:t>*</a:t>
            </a:r>
            <a:r>
              <a:rPr lang="en-GB" sz="1600" b="1">
                <a:solidFill>
                  <a:schemeClr val="accent2"/>
                </a:solidFill>
                <a:latin typeface="Arial" panose="020B0604020202020204" pitchFamily="34" charset="0"/>
                <a:cs typeface="Arial" panose="020B0604020202020204" pitchFamily="34" charset="0"/>
              </a:rPr>
              <a:t>Company</a:t>
            </a:r>
            <a:r>
              <a:rPr lang="en-GB" sz="1600">
                <a:solidFill>
                  <a:schemeClr val="accent2"/>
                </a:solidFill>
                <a:latin typeface="Arial" panose="020B0604020202020204" pitchFamily="34" charset="0"/>
                <a:cs typeface="Arial" panose="020B0604020202020204" pitchFamily="34" charset="0"/>
              </a:rPr>
              <a:t>: </a:t>
            </a:r>
            <a:r>
              <a:rPr lang="en-GB" sz="160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endocrine therapy alone superseded by CDK4/6i + AI in all but small proportion of patients with comorbidities/poor performance status</a:t>
            </a:r>
            <a:endParaRPr lang="en-GB" sz="1600">
              <a:solidFill>
                <a:schemeClr val="accent2"/>
              </a:solidFill>
              <a:latin typeface="Arial" panose="020B0604020202020204" pitchFamily="34" charset="0"/>
              <a:cs typeface="Arial" panose="020B0604020202020204" pitchFamily="34" charset="0"/>
            </a:endParaRPr>
          </a:p>
        </p:txBody>
      </p:sp>
      <p:grpSp>
        <p:nvGrpSpPr>
          <p:cNvPr id="10" name="Group 9" descr="Treatment pathway for HR positive HER2 negative advanced breast cancer">
            <a:extLst>
              <a:ext uri="{FF2B5EF4-FFF2-40B4-BE49-F238E27FC236}">
                <a16:creationId xmlns:a16="http://schemas.microsoft.com/office/drawing/2014/main" id="{8DE1CD6A-3C70-0BFC-1D5D-4EBEEAC4E63F}"/>
              </a:ext>
            </a:extLst>
          </p:cNvPr>
          <p:cNvGrpSpPr/>
          <p:nvPr/>
        </p:nvGrpSpPr>
        <p:grpSpPr>
          <a:xfrm>
            <a:off x="232755" y="160470"/>
            <a:ext cx="11877798" cy="6072931"/>
            <a:chOff x="232755" y="160470"/>
            <a:chExt cx="11877798" cy="6072931"/>
          </a:xfrm>
        </p:grpSpPr>
        <p:sp>
          <p:nvSpPr>
            <p:cNvPr id="48" name="Rectangle 47">
              <a:extLst>
                <a:ext uri="{FF2B5EF4-FFF2-40B4-BE49-F238E27FC236}">
                  <a16:creationId xmlns:a16="http://schemas.microsoft.com/office/drawing/2014/main" id="{6B41D47A-F40E-1BA0-9A46-83D17CA27A27}"/>
                </a:ext>
              </a:extLst>
            </p:cNvPr>
            <p:cNvSpPr/>
            <p:nvPr/>
          </p:nvSpPr>
          <p:spPr>
            <a:xfrm>
              <a:off x="5593184" y="3235159"/>
              <a:ext cx="6431582" cy="1236448"/>
            </a:xfrm>
            <a:prstGeom prst="rect">
              <a:avLst/>
            </a:prstGeom>
            <a:noFill/>
            <a:ln w="38100">
              <a:solidFill>
                <a:schemeClr val="accent4">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D602FBB-4037-E741-085E-BD00B3F6FE89}"/>
                </a:ext>
              </a:extLst>
            </p:cNvPr>
            <p:cNvSpPr txBox="1"/>
            <p:nvPr/>
          </p:nvSpPr>
          <p:spPr>
            <a:xfrm>
              <a:off x="5825835" y="160470"/>
              <a:ext cx="2848303" cy="646331"/>
            </a:xfrm>
            <a:prstGeom prst="rect">
              <a:avLst/>
            </a:prstGeom>
            <a:solidFill>
              <a:schemeClr val="accent1"/>
            </a:solid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HR+/HER2- advanced breast cancer</a:t>
              </a:r>
            </a:p>
          </p:txBody>
        </p:sp>
        <p:sp>
          <p:nvSpPr>
            <p:cNvPr id="17" name="TextBox 16">
              <a:extLst>
                <a:ext uri="{FF2B5EF4-FFF2-40B4-BE49-F238E27FC236}">
                  <a16:creationId xmlns:a16="http://schemas.microsoft.com/office/drawing/2014/main" id="{E14C3D53-28E3-A0BE-F8B8-DA71C629ACA7}"/>
                </a:ext>
              </a:extLst>
            </p:cNvPr>
            <p:cNvSpPr txBox="1"/>
            <p:nvPr/>
          </p:nvSpPr>
          <p:spPr>
            <a:xfrm>
              <a:off x="5825835" y="1070266"/>
              <a:ext cx="2848303" cy="1200329"/>
            </a:xfrm>
            <a:prstGeom prst="rect">
              <a:avLst/>
            </a:prstGeom>
            <a:solidFill>
              <a:schemeClr val="accent6"/>
            </a:solid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CDK4/6 inhibitor* + AI: palbociclib (TA495)</a:t>
              </a:r>
              <a:br>
                <a:rPr lang="en-GB">
                  <a:solidFill>
                    <a:schemeClr val="bg1"/>
                  </a:solidFill>
                  <a:latin typeface="Arial" panose="020B0604020202020204" pitchFamily="34" charset="0"/>
                  <a:cs typeface="Arial" panose="020B0604020202020204" pitchFamily="34" charset="0"/>
                </a:rPr>
              </a:br>
              <a:r>
                <a:rPr lang="en-GB" err="1">
                  <a:solidFill>
                    <a:schemeClr val="bg1"/>
                  </a:solidFill>
                  <a:latin typeface="Arial" panose="020B0604020202020204" pitchFamily="34" charset="0"/>
                  <a:cs typeface="Arial" panose="020B0604020202020204" pitchFamily="34" charset="0"/>
                </a:rPr>
                <a:t>ribociclib</a:t>
              </a:r>
              <a:r>
                <a:rPr lang="en-GB">
                  <a:solidFill>
                    <a:schemeClr val="bg1"/>
                  </a:solidFill>
                  <a:latin typeface="Arial" panose="020B0604020202020204" pitchFamily="34" charset="0"/>
                  <a:cs typeface="Arial" panose="020B0604020202020204" pitchFamily="34" charset="0"/>
                </a:rPr>
                <a:t> (TA496)</a:t>
              </a:r>
              <a:br>
                <a:rPr lang="en-GB">
                  <a:solidFill>
                    <a:schemeClr val="bg1"/>
                  </a:solidFill>
                  <a:latin typeface="Arial" panose="020B0604020202020204" pitchFamily="34" charset="0"/>
                  <a:cs typeface="Arial" panose="020B0604020202020204" pitchFamily="34" charset="0"/>
                </a:rPr>
              </a:br>
              <a:r>
                <a:rPr lang="en-GB" err="1">
                  <a:solidFill>
                    <a:schemeClr val="bg1"/>
                  </a:solidFill>
                  <a:latin typeface="Arial" panose="020B0604020202020204" pitchFamily="34" charset="0"/>
                  <a:cs typeface="Arial" panose="020B0604020202020204" pitchFamily="34" charset="0"/>
                </a:rPr>
                <a:t>abemaciclib</a:t>
              </a:r>
              <a:r>
                <a:rPr lang="en-GB">
                  <a:solidFill>
                    <a:schemeClr val="bg1"/>
                  </a:solidFill>
                  <a:latin typeface="Arial" panose="020B0604020202020204" pitchFamily="34" charset="0"/>
                  <a:cs typeface="Arial" panose="020B0604020202020204" pitchFamily="34" charset="0"/>
                </a:rPr>
                <a:t> (TA563)</a:t>
              </a:r>
            </a:p>
          </p:txBody>
        </p:sp>
        <p:sp>
          <p:nvSpPr>
            <p:cNvPr id="19" name="TextBox 18">
              <a:extLst>
                <a:ext uri="{FF2B5EF4-FFF2-40B4-BE49-F238E27FC236}">
                  <a16:creationId xmlns:a16="http://schemas.microsoft.com/office/drawing/2014/main" id="{9F636A7A-28D0-D2B5-9A97-A8837B3605AD}"/>
                </a:ext>
              </a:extLst>
            </p:cNvPr>
            <p:cNvSpPr txBox="1"/>
            <p:nvPr/>
          </p:nvSpPr>
          <p:spPr>
            <a:xfrm>
              <a:off x="10318423" y="1070266"/>
              <a:ext cx="1792129" cy="646331"/>
            </a:xfrm>
            <a:prstGeom prst="rect">
              <a:avLst/>
            </a:prstGeom>
            <a:solidFill>
              <a:schemeClr val="accent2"/>
            </a:solid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Chemotherapy (CG81)</a:t>
              </a:r>
            </a:p>
          </p:txBody>
        </p:sp>
        <p:sp>
          <p:nvSpPr>
            <p:cNvPr id="20" name="TextBox 19">
              <a:extLst>
                <a:ext uri="{FF2B5EF4-FFF2-40B4-BE49-F238E27FC236}">
                  <a16:creationId xmlns:a16="http://schemas.microsoft.com/office/drawing/2014/main" id="{DE31F61F-CE7A-049F-1DD2-C0C0A98F3B43}"/>
                </a:ext>
              </a:extLst>
            </p:cNvPr>
            <p:cNvSpPr txBox="1"/>
            <p:nvPr/>
          </p:nvSpPr>
          <p:spPr>
            <a:xfrm>
              <a:off x="5825835" y="2484578"/>
              <a:ext cx="2848303" cy="369332"/>
            </a:xfrm>
            <a:prstGeom prst="rect">
              <a:avLst/>
            </a:prstGeom>
            <a:solidFill>
              <a:schemeClr val="bg1"/>
            </a:solidFill>
            <a:ln w="38100">
              <a:solidFill>
                <a:schemeClr val="tx1"/>
              </a:solidFill>
            </a:ln>
          </p:spPr>
          <p:txBody>
            <a:bodyPr wrap="square" rtlCol="0">
              <a:spAutoFit/>
            </a:bodyPr>
            <a:lstStyle/>
            <a:p>
              <a:pPr algn="ctr"/>
              <a:r>
                <a:rPr lang="en-GB">
                  <a:latin typeface="Arial" panose="020B0604020202020204" pitchFamily="34" charset="0"/>
                  <a:cs typeface="Arial" panose="020B0604020202020204" pitchFamily="34" charset="0"/>
                </a:rPr>
                <a:t>Disease progression</a:t>
              </a:r>
            </a:p>
          </p:txBody>
        </p:sp>
        <p:sp>
          <p:nvSpPr>
            <p:cNvPr id="21" name="TextBox 20">
              <a:extLst>
                <a:ext uri="{FF2B5EF4-FFF2-40B4-BE49-F238E27FC236}">
                  <a16:creationId xmlns:a16="http://schemas.microsoft.com/office/drawing/2014/main" id="{FE75303B-1BD1-6517-C1C2-6097507EBAF6}"/>
                </a:ext>
              </a:extLst>
            </p:cNvPr>
            <p:cNvSpPr txBox="1"/>
            <p:nvPr/>
          </p:nvSpPr>
          <p:spPr>
            <a:xfrm>
              <a:off x="5654131" y="3432874"/>
              <a:ext cx="1611099" cy="923330"/>
            </a:xfrm>
            <a:prstGeom prst="rect">
              <a:avLst/>
            </a:prstGeom>
            <a:solidFill>
              <a:schemeClr val="accent6"/>
            </a:solid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Everolimus + exemestane (TA421)</a:t>
              </a:r>
            </a:p>
          </p:txBody>
        </p:sp>
        <p:sp>
          <p:nvSpPr>
            <p:cNvPr id="22" name="TextBox 21">
              <a:extLst>
                <a:ext uri="{FF2B5EF4-FFF2-40B4-BE49-F238E27FC236}">
                  <a16:creationId xmlns:a16="http://schemas.microsoft.com/office/drawing/2014/main" id="{513741CC-69EF-DE4B-E50E-8BAECA25D8FE}"/>
                </a:ext>
              </a:extLst>
            </p:cNvPr>
            <p:cNvSpPr txBox="1"/>
            <p:nvPr/>
          </p:nvSpPr>
          <p:spPr>
            <a:xfrm>
              <a:off x="7386170" y="3432874"/>
              <a:ext cx="1349932" cy="923330"/>
            </a:xfrm>
            <a:prstGeom prst="rect">
              <a:avLst/>
            </a:prstGeom>
            <a:solidFill>
              <a:schemeClr val="accent6"/>
            </a:solid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Alpelisib + fulvestrant (TA816)</a:t>
              </a:r>
            </a:p>
          </p:txBody>
        </p:sp>
        <p:sp>
          <p:nvSpPr>
            <p:cNvPr id="25" name="TextBox 24">
              <a:extLst>
                <a:ext uri="{FF2B5EF4-FFF2-40B4-BE49-F238E27FC236}">
                  <a16:creationId xmlns:a16="http://schemas.microsoft.com/office/drawing/2014/main" id="{7552F6AA-6996-B7DA-5FB6-A646FCCC55C7}"/>
                </a:ext>
              </a:extLst>
            </p:cNvPr>
            <p:cNvSpPr txBox="1"/>
            <p:nvPr/>
          </p:nvSpPr>
          <p:spPr>
            <a:xfrm>
              <a:off x="9183890" y="3585640"/>
              <a:ext cx="1765739" cy="646331"/>
            </a:xfrm>
            <a:prstGeom prst="rect">
              <a:avLst/>
            </a:prstGeom>
            <a:solidFill>
              <a:srgbClr val="66FF66"/>
            </a:solidFill>
            <a:ln w="38100">
              <a:solidFill>
                <a:schemeClr val="accent5"/>
              </a:solidFill>
              <a:prstDash val="dash"/>
            </a:ln>
          </p:spPr>
          <p:txBody>
            <a:bodyPr wrap="square" rtlCol="0">
              <a:spAutoFit/>
            </a:bodyPr>
            <a:lstStyle/>
            <a:p>
              <a:pPr algn="ctr"/>
              <a:r>
                <a:rPr lang="en-GB">
                  <a:latin typeface="Arial" panose="020B0604020202020204" pitchFamily="34" charset="0"/>
                  <a:cs typeface="Arial" panose="020B0604020202020204" pitchFamily="34" charset="0"/>
                </a:rPr>
                <a:t>Capivasertib + fulvestrant</a:t>
              </a:r>
            </a:p>
          </p:txBody>
        </p:sp>
        <p:sp>
          <p:nvSpPr>
            <p:cNvPr id="27" name="Rectangle 26">
              <a:extLst>
                <a:ext uri="{FF2B5EF4-FFF2-40B4-BE49-F238E27FC236}">
                  <a16:creationId xmlns:a16="http://schemas.microsoft.com/office/drawing/2014/main" id="{4E757A60-CCA1-6858-F7E1-0AF0D4C72DFE}"/>
                </a:ext>
              </a:extLst>
            </p:cNvPr>
            <p:cNvSpPr/>
            <p:nvPr/>
          </p:nvSpPr>
          <p:spPr>
            <a:xfrm>
              <a:off x="232755" y="1070267"/>
              <a:ext cx="1049508" cy="1414312"/>
            </a:xfrm>
            <a:prstGeom prst="rect">
              <a:avLst/>
            </a:prstGeom>
            <a:solidFill>
              <a:schemeClr val="accent4"/>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First line</a:t>
              </a:r>
            </a:p>
          </p:txBody>
        </p:sp>
        <p:sp>
          <p:nvSpPr>
            <p:cNvPr id="28" name="Rectangle 27">
              <a:extLst>
                <a:ext uri="{FF2B5EF4-FFF2-40B4-BE49-F238E27FC236}">
                  <a16:creationId xmlns:a16="http://schemas.microsoft.com/office/drawing/2014/main" id="{6972646E-693D-0DF5-3704-A81D3BBE7106}"/>
                </a:ext>
              </a:extLst>
            </p:cNvPr>
            <p:cNvSpPr/>
            <p:nvPr/>
          </p:nvSpPr>
          <p:spPr>
            <a:xfrm>
              <a:off x="232755" y="3325295"/>
              <a:ext cx="1049508" cy="1360211"/>
            </a:xfrm>
            <a:prstGeom prst="rect">
              <a:avLst/>
            </a:prstGeom>
            <a:solidFill>
              <a:schemeClr val="accent4"/>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solidFill>
                    <a:schemeClr val="tx1"/>
                  </a:solidFill>
                  <a:latin typeface="Arial" panose="020B0604020202020204" pitchFamily="34" charset="0"/>
                  <a:cs typeface="Arial" panose="020B0604020202020204" pitchFamily="34" charset="0"/>
                </a:rPr>
                <a:t>Second line</a:t>
              </a:r>
            </a:p>
          </p:txBody>
        </p:sp>
        <p:sp>
          <p:nvSpPr>
            <p:cNvPr id="29" name="TextBox 28">
              <a:extLst>
                <a:ext uri="{FF2B5EF4-FFF2-40B4-BE49-F238E27FC236}">
                  <a16:creationId xmlns:a16="http://schemas.microsoft.com/office/drawing/2014/main" id="{54132E8A-FB92-70ED-BDA5-DE4254FFF822}"/>
                </a:ext>
              </a:extLst>
            </p:cNvPr>
            <p:cNvSpPr txBox="1"/>
            <p:nvPr/>
          </p:nvSpPr>
          <p:spPr>
            <a:xfrm>
              <a:off x="5825835" y="4900423"/>
              <a:ext cx="2848303" cy="369332"/>
            </a:xfrm>
            <a:prstGeom prst="rect">
              <a:avLst/>
            </a:prstGeom>
            <a:solidFill>
              <a:schemeClr val="bg1"/>
            </a:solidFill>
            <a:ln w="38100">
              <a:solidFill>
                <a:schemeClr val="tx1"/>
              </a:solidFill>
            </a:ln>
          </p:spPr>
          <p:txBody>
            <a:bodyPr wrap="square" rtlCol="0">
              <a:spAutoFit/>
            </a:bodyPr>
            <a:lstStyle/>
            <a:p>
              <a:pPr algn="ctr"/>
              <a:r>
                <a:rPr lang="en-GB">
                  <a:latin typeface="Arial" panose="020B0604020202020204" pitchFamily="34" charset="0"/>
                  <a:cs typeface="Arial" panose="020B0604020202020204" pitchFamily="34" charset="0"/>
                </a:rPr>
                <a:t>Disease progression</a:t>
              </a:r>
            </a:p>
          </p:txBody>
        </p:sp>
        <p:sp>
          <p:nvSpPr>
            <p:cNvPr id="30" name="TextBox 29">
              <a:extLst>
                <a:ext uri="{FF2B5EF4-FFF2-40B4-BE49-F238E27FC236}">
                  <a16:creationId xmlns:a16="http://schemas.microsoft.com/office/drawing/2014/main" id="{1D6D3054-0A73-F76E-1330-F9E200986ACA}"/>
                </a:ext>
              </a:extLst>
            </p:cNvPr>
            <p:cNvSpPr txBox="1"/>
            <p:nvPr/>
          </p:nvSpPr>
          <p:spPr>
            <a:xfrm>
              <a:off x="5645206" y="5587070"/>
              <a:ext cx="3209560" cy="646331"/>
            </a:xfrm>
            <a:prstGeom prst="rect">
              <a:avLst/>
            </a:prstGeom>
            <a:solidFill>
              <a:schemeClr val="accent2"/>
            </a:solid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Chemotherapy (CG81) or other 3rd line+  treatment</a:t>
              </a:r>
            </a:p>
          </p:txBody>
        </p:sp>
        <p:sp>
          <p:nvSpPr>
            <p:cNvPr id="31" name="TextBox 30">
              <a:extLst>
                <a:ext uri="{FF2B5EF4-FFF2-40B4-BE49-F238E27FC236}">
                  <a16:creationId xmlns:a16="http://schemas.microsoft.com/office/drawing/2014/main" id="{CDD2032D-452F-E240-F0FA-82ADBD3A79A6}"/>
                </a:ext>
              </a:extLst>
            </p:cNvPr>
            <p:cNvSpPr txBox="1"/>
            <p:nvPr/>
          </p:nvSpPr>
          <p:spPr>
            <a:xfrm>
              <a:off x="8667901" y="474311"/>
              <a:ext cx="1875241" cy="738664"/>
            </a:xfrm>
            <a:prstGeom prst="rect">
              <a:avLst/>
            </a:prstGeom>
            <a:noFill/>
            <a:ln w="38100">
              <a:noFill/>
            </a:ln>
          </p:spPr>
          <p:txBody>
            <a:bodyPr wrap="square" rtlCol="0">
              <a:spAutoFit/>
            </a:bodyPr>
            <a:lstStyle/>
            <a:p>
              <a:r>
                <a:rPr lang="en-GB" sz="1400">
                  <a:latin typeface="Arial" panose="020B0604020202020204" pitchFamily="34" charset="0"/>
                  <a:cs typeface="Arial" panose="020B0604020202020204" pitchFamily="34" charset="0"/>
                </a:rPr>
                <a:t>Life threatening/ organ involvement/ organ failure</a:t>
              </a:r>
            </a:p>
          </p:txBody>
        </p:sp>
        <p:sp>
          <p:nvSpPr>
            <p:cNvPr id="33" name="TextBox 32">
              <a:extLst>
                <a:ext uri="{FF2B5EF4-FFF2-40B4-BE49-F238E27FC236}">
                  <a16:creationId xmlns:a16="http://schemas.microsoft.com/office/drawing/2014/main" id="{4F95B881-6961-B3DF-0EE8-7D80506C96A4}"/>
                </a:ext>
              </a:extLst>
            </p:cNvPr>
            <p:cNvSpPr txBox="1"/>
            <p:nvPr/>
          </p:nvSpPr>
          <p:spPr>
            <a:xfrm>
              <a:off x="10318423" y="2433980"/>
              <a:ext cx="1792130" cy="646331"/>
            </a:xfrm>
            <a:prstGeom prst="rect">
              <a:avLst/>
            </a:prstGeom>
            <a:solidFill>
              <a:schemeClr val="accent2"/>
            </a:solidFill>
          </p:spPr>
          <p:txBody>
            <a:bodyPr wrap="square" rtlCol="0">
              <a:spAutoFit/>
            </a:bodyPr>
            <a:lstStyle/>
            <a:p>
              <a:pPr algn="ctr"/>
              <a:r>
                <a:rPr lang="en-GB">
                  <a:solidFill>
                    <a:schemeClr val="bg1"/>
                  </a:solidFill>
                  <a:latin typeface="Arial" panose="020B0604020202020204" pitchFamily="34" charset="0"/>
                  <a:cs typeface="Arial" panose="020B0604020202020204" pitchFamily="34" charset="0"/>
                </a:rPr>
                <a:t>Chemotherapy (CG81)</a:t>
              </a:r>
            </a:p>
          </p:txBody>
        </p:sp>
        <p:sp>
          <p:nvSpPr>
            <p:cNvPr id="3" name="TextBox 2">
              <a:extLst>
                <a:ext uri="{FF2B5EF4-FFF2-40B4-BE49-F238E27FC236}">
                  <a16:creationId xmlns:a16="http://schemas.microsoft.com/office/drawing/2014/main" id="{02AE0877-F41B-BD65-737C-9CD920CF216B}"/>
                </a:ext>
              </a:extLst>
            </p:cNvPr>
            <p:cNvSpPr txBox="1"/>
            <p:nvPr/>
          </p:nvSpPr>
          <p:spPr>
            <a:xfrm>
              <a:off x="1467309" y="3325295"/>
              <a:ext cx="4056957" cy="1754326"/>
            </a:xfrm>
            <a:prstGeom prst="rect">
              <a:avLst/>
            </a:prstGeom>
            <a:solidFill>
              <a:schemeClr val="accent1">
                <a:lumMod val="20000"/>
                <a:lumOff val="80000"/>
              </a:schemeClr>
            </a:solidFill>
          </p:spPr>
          <p:txBody>
            <a:bodyPr wrap="square" rtlCol="0">
              <a:spAutoFit/>
            </a:bodyPr>
            <a:lstStyle/>
            <a:p>
              <a:r>
                <a:rPr lang="en-GB">
                  <a:latin typeface="Arial" panose="020B0604020202020204" pitchFamily="34" charset="0"/>
                  <a:cs typeface="Arial" panose="020B0604020202020204" pitchFamily="34" charset="0"/>
                </a:rPr>
                <a:t>Other comparators in NICE scope:</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CDK4/6i + fulvestrant [only if not had previously]</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Exemestane </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Fulvestrant</a:t>
              </a: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Tamoxifen</a:t>
              </a:r>
            </a:p>
          </p:txBody>
        </p:sp>
        <p:sp>
          <p:nvSpPr>
            <p:cNvPr id="6" name="TextBox 5">
              <a:extLst>
                <a:ext uri="{FF2B5EF4-FFF2-40B4-BE49-F238E27FC236}">
                  <a16:creationId xmlns:a16="http://schemas.microsoft.com/office/drawing/2014/main" id="{E78E1FFF-791C-3606-9963-C4D8994EF2F8}"/>
                </a:ext>
              </a:extLst>
            </p:cNvPr>
            <p:cNvSpPr txBox="1"/>
            <p:nvPr/>
          </p:nvSpPr>
          <p:spPr>
            <a:xfrm>
              <a:off x="8637691" y="2242096"/>
              <a:ext cx="1792126" cy="738664"/>
            </a:xfrm>
            <a:prstGeom prst="rect">
              <a:avLst/>
            </a:prstGeom>
            <a:noFill/>
            <a:ln w="38100">
              <a:noFill/>
            </a:ln>
          </p:spPr>
          <p:txBody>
            <a:bodyPr wrap="square" rtlCol="0">
              <a:spAutoFit/>
            </a:bodyPr>
            <a:lstStyle/>
            <a:p>
              <a:r>
                <a:rPr lang="en-GB" sz="1400">
                  <a:latin typeface="Arial" panose="020B0604020202020204" pitchFamily="34" charset="0"/>
                  <a:cs typeface="Arial" panose="020B0604020202020204" pitchFamily="34" charset="0"/>
                </a:rPr>
                <a:t>Life threatening/ organ involvement /organ failure</a:t>
              </a:r>
            </a:p>
          </p:txBody>
        </p:sp>
        <p:sp>
          <p:nvSpPr>
            <p:cNvPr id="12" name="TextBox 11">
              <a:extLst>
                <a:ext uri="{FF2B5EF4-FFF2-40B4-BE49-F238E27FC236}">
                  <a16:creationId xmlns:a16="http://schemas.microsoft.com/office/drawing/2014/main" id="{0E05D355-49D3-A48B-86F2-B3F0AE2EA12B}"/>
                </a:ext>
              </a:extLst>
            </p:cNvPr>
            <p:cNvSpPr txBox="1"/>
            <p:nvPr/>
          </p:nvSpPr>
          <p:spPr>
            <a:xfrm>
              <a:off x="2669422" y="1070266"/>
              <a:ext cx="2984710" cy="1200329"/>
            </a:xfrm>
            <a:prstGeom prst="rect">
              <a:avLst/>
            </a:prstGeom>
            <a:solidFill>
              <a:schemeClr val="accent1">
                <a:lumMod val="20000"/>
                <a:lumOff val="80000"/>
              </a:schemeClr>
            </a:solidFill>
          </p:spPr>
          <p:txBody>
            <a:bodyPr wrap="square" rtlCol="0">
              <a:spAutoFit/>
            </a:bodyPr>
            <a:lstStyle/>
            <a:p>
              <a:r>
                <a:rPr lang="en-GB">
                  <a:latin typeface="Arial" panose="020B0604020202020204" pitchFamily="34" charset="0"/>
                  <a:cs typeface="Arial" panose="020B0604020202020204" pitchFamily="34" charset="0"/>
                </a:rPr>
                <a:t>Tamoxifen [+ ovarian suppression if pre/peri menopause] (CG81 published 2009) </a:t>
              </a:r>
            </a:p>
          </p:txBody>
        </p:sp>
        <p:cxnSp>
          <p:nvCxnSpPr>
            <p:cNvPr id="18" name="Straight Arrow Connector 17">
              <a:extLst>
                <a:ext uri="{FF2B5EF4-FFF2-40B4-BE49-F238E27FC236}">
                  <a16:creationId xmlns:a16="http://schemas.microsoft.com/office/drawing/2014/main" id="{37A0345C-57FD-1A71-1D37-5DC4AC57F2B2}"/>
                </a:ext>
              </a:extLst>
            </p:cNvPr>
            <p:cNvCxnSpPr>
              <a:cxnSpLocks/>
            </p:cNvCxnSpPr>
            <p:nvPr/>
          </p:nvCxnSpPr>
          <p:spPr>
            <a:xfrm>
              <a:off x="7196775" y="806801"/>
              <a:ext cx="0" cy="259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DD40D3D-26B1-E643-FF16-CA245FD725A4}"/>
                </a:ext>
              </a:extLst>
            </p:cNvPr>
            <p:cNvCxnSpPr>
              <a:cxnSpLocks/>
            </p:cNvCxnSpPr>
            <p:nvPr/>
          </p:nvCxnSpPr>
          <p:spPr>
            <a:xfrm flipH="1">
              <a:off x="5273041" y="647207"/>
              <a:ext cx="381090" cy="259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0A6E7EF-6EB7-A1CB-9326-C88878FA31E2}"/>
                </a:ext>
              </a:extLst>
            </p:cNvPr>
            <p:cNvCxnSpPr>
              <a:cxnSpLocks/>
            </p:cNvCxnSpPr>
            <p:nvPr/>
          </p:nvCxnSpPr>
          <p:spPr>
            <a:xfrm>
              <a:off x="9948765" y="1039206"/>
              <a:ext cx="303057" cy="1924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BD027DB-5216-3392-51CF-1353FE028850}"/>
                </a:ext>
              </a:extLst>
            </p:cNvPr>
            <p:cNvCxnSpPr>
              <a:cxnSpLocks/>
            </p:cNvCxnSpPr>
            <p:nvPr/>
          </p:nvCxnSpPr>
          <p:spPr>
            <a:xfrm>
              <a:off x="7196775" y="2224613"/>
              <a:ext cx="0" cy="259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EA11886-436B-9353-B6F9-67EF29C9F176}"/>
                </a:ext>
              </a:extLst>
            </p:cNvPr>
            <p:cNvCxnSpPr>
              <a:cxnSpLocks/>
            </p:cNvCxnSpPr>
            <p:nvPr/>
          </p:nvCxnSpPr>
          <p:spPr>
            <a:xfrm>
              <a:off x="7938597" y="2896108"/>
              <a:ext cx="0" cy="521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324405D-63CD-D257-D4C7-6148D07BEAB9}"/>
                </a:ext>
              </a:extLst>
            </p:cNvPr>
            <p:cNvCxnSpPr>
              <a:cxnSpLocks/>
            </p:cNvCxnSpPr>
            <p:nvPr/>
          </p:nvCxnSpPr>
          <p:spPr>
            <a:xfrm>
              <a:off x="8928732" y="3018168"/>
              <a:ext cx="1451655" cy="5009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90200C0-AF94-349B-F583-033674F2AA49}"/>
                </a:ext>
              </a:extLst>
            </p:cNvPr>
            <p:cNvCxnSpPr>
              <a:cxnSpLocks/>
            </p:cNvCxnSpPr>
            <p:nvPr/>
          </p:nvCxnSpPr>
          <p:spPr>
            <a:xfrm flipH="1">
              <a:off x="5169061" y="2888186"/>
              <a:ext cx="381090" cy="259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624009E-9385-186B-6743-28E721237E97}"/>
                </a:ext>
              </a:extLst>
            </p:cNvPr>
            <p:cNvCxnSpPr>
              <a:cxnSpLocks/>
            </p:cNvCxnSpPr>
            <p:nvPr/>
          </p:nvCxnSpPr>
          <p:spPr>
            <a:xfrm>
              <a:off x="7330145" y="4584813"/>
              <a:ext cx="0" cy="259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9549C3-0CE1-84DD-0D2A-F9EE763B3972}"/>
                </a:ext>
              </a:extLst>
            </p:cNvPr>
            <p:cNvCxnSpPr>
              <a:cxnSpLocks/>
            </p:cNvCxnSpPr>
            <p:nvPr/>
          </p:nvCxnSpPr>
          <p:spPr>
            <a:xfrm>
              <a:off x="7321177" y="5328901"/>
              <a:ext cx="0" cy="2599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3A55585-E25B-83A2-EE0C-87B0C634F8DC}"/>
                </a:ext>
              </a:extLst>
            </p:cNvPr>
            <p:cNvCxnSpPr>
              <a:cxnSpLocks/>
            </p:cNvCxnSpPr>
            <p:nvPr/>
          </p:nvCxnSpPr>
          <p:spPr>
            <a:xfrm>
              <a:off x="9838063" y="2748400"/>
              <a:ext cx="4137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90906F2-D7C0-9301-06F0-E471BBC399C7}"/>
                </a:ext>
              </a:extLst>
            </p:cNvPr>
            <p:cNvSpPr txBox="1"/>
            <p:nvPr/>
          </p:nvSpPr>
          <p:spPr>
            <a:xfrm>
              <a:off x="9574306" y="4939150"/>
              <a:ext cx="2450459" cy="646331"/>
            </a:xfrm>
            <a:prstGeom prst="rect">
              <a:avLst/>
            </a:prstGeom>
            <a:noFill/>
            <a:ln w="38100">
              <a:solidFill>
                <a:schemeClr val="accent4">
                  <a:lumMod val="50000"/>
                </a:schemeClr>
              </a:solidFill>
              <a:prstDash val="dash"/>
            </a:ln>
          </p:spPr>
          <p:txBody>
            <a:bodyPr wrap="square" rtlCol="0">
              <a:spAutoFit/>
            </a:bodyPr>
            <a:lstStyle/>
            <a:p>
              <a:r>
                <a:rPr lang="en-GB">
                  <a:latin typeface="Arial" panose="020B0604020202020204" pitchFamily="34" charset="0"/>
                  <a:cs typeface="Arial" panose="020B0604020202020204" pitchFamily="34" charset="0"/>
                </a:rPr>
                <a:t>Comparators in company submission</a:t>
              </a:r>
            </a:p>
          </p:txBody>
        </p:sp>
        <p:cxnSp>
          <p:nvCxnSpPr>
            <p:cNvPr id="50" name="Straight Arrow Connector 49">
              <a:extLst>
                <a:ext uri="{FF2B5EF4-FFF2-40B4-BE49-F238E27FC236}">
                  <a16:creationId xmlns:a16="http://schemas.microsoft.com/office/drawing/2014/main" id="{8F4A9C23-12E1-D65B-CA58-5AB1A06F62C4}"/>
                </a:ext>
              </a:extLst>
            </p:cNvPr>
            <p:cNvCxnSpPr>
              <a:cxnSpLocks/>
            </p:cNvCxnSpPr>
            <p:nvPr/>
          </p:nvCxnSpPr>
          <p:spPr>
            <a:xfrm flipH="1" flipV="1">
              <a:off x="9574306" y="4556172"/>
              <a:ext cx="775309" cy="269435"/>
            </a:xfrm>
            <a:prstGeom prst="straightConnector1">
              <a:avLst/>
            </a:prstGeom>
            <a:ln w="381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C97A76B-3D50-193D-88DB-E0038371759E}"/>
                </a:ext>
              </a:extLst>
            </p:cNvPr>
            <p:cNvSpPr txBox="1"/>
            <p:nvPr/>
          </p:nvSpPr>
          <p:spPr>
            <a:xfrm>
              <a:off x="7169817" y="2972191"/>
              <a:ext cx="1604836" cy="288147"/>
            </a:xfrm>
            <a:prstGeom prst="rect">
              <a:avLst/>
            </a:prstGeom>
            <a:solidFill>
              <a:schemeClr val="bg1"/>
            </a:solidFill>
            <a:ln w="38100">
              <a:noFill/>
            </a:ln>
          </p:spPr>
          <p:txBody>
            <a:bodyPr wrap="square" lIns="36000" tIns="36000" rIns="36000" bIns="36000" rtlCol="0">
              <a:spAutoFit/>
            </a:bodyPr>
            <a:lstStyle/>
            <a:p>
              <a:pPr algn="ctr"/>
              <a:r>
                <a:rPr lang="en-GB" sz="1400">
                  <a:latin typeface="Arial" panose="020B0604020202020204" pitchFamily="34" charset="0"/>
                  <a:cs typeface="Arial" panose="020B0604020202020204" pitchFamily="34" charset="0"/>
                </a:rPr>
                <a:t>PIK3CA mutation</a:t>
              </a:r>
            </a:p>
          </p:txBody>
        </p:sp>
        <p:sp>
          <p:nvSpPr>
            <p:cNvPr id="24" name="TextBox 23">
              <a:extLst>
                <a:ext uri="{FF2B5EF4-FFF2-40B4-BE49-F238E27FC236}">
                  <a16:creationId xmlns:a16="http://schemas.microsoft.com/office/drawing/2014/main" id="{FF98A8AE-0C4B-9A93-586E-8631D2E5D329}"/>
                </a:ext>
              </a:extLst>
            </p:cNvPr>
            <p:cNvSpPr txBox="1"/>
            <p:nvPr/>
          </p:nvSpPr>
          <p:spPr>
            <a:xfrm>
              <a:off x="8928732" y="3142116"/>
              <a:ext cx="2087886" cy="288147"/>
            </a:xfrm>
            <a:prstGeom prst="rect">
              <a:avLst/>
            </a:prstGeom>
            <a:solidFill>
              <a:schemeClr val="bg1"/>
            </a:solidFill>
            <a:ln w="38100">
              <a:noFill/>
            </a:ln>
          </p:spPr>
          <p:txBody>
            <a:bodyPr wrap="square" lIns="36000" tIns="36000" rIns="36000" bIns="36000" rtlCol="0">
              <a:spAutoFit/>
            </a:bodyPr>
            <a:lstStyle/>
            <a:p>
              <a:pPr algn="ctr"/>
              <a:r>
                <a:rPr lang="en-GB" sz="1400">
                  <a:latin typeface="Arial" panose="020B0604020202020204" pitchFamily="34" charset="0"/>
                  <a:cs typeface="Arial" panose="020B0604020202020204" pitchFamily="34" charset="0"/>
                </a:rPr>
                <a:t>PIK3CA pathway altered</a:t>
              </a:r>
            </a:p>
          </p:txBody>
        </p:sp>
        <p:cxnSp>
          <p:nvCxnSpPr>
            <p:cNvPr id="15" name="Straight Arrow Connector 14">
              <a:extLst>
                <a:ext uri="{FF2B5EF4-FFF2-40B4-BE49-F238E27FC236}">
                  <a16:creationId xmlns:a16="http://schemas.microsoft.com/office/drawing/2014/main" id="{CD8F2960-6EE2-E5A3-99CC-F1E941162F00}"/>
                </a:ext>
              </a:extLst>
            </p:cNvPr>
            <p:cNvCxnSpPr>
              <a:cxnSpLocks/>
            </p:cNvCxnSpPr>
            <p:nvPr/>
          </p:nvCxnSpPr>
          <p:spPr>
            <a:xfrm>
              <a:off x="6520378" y="2897898"/>
              <a:ext cx="0" cy="5217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991DEF4-9E7A-B52E-DCC0-3002BB85B90F}"/>
              </a:ext>
            </a:extLst>
          </p:cNvPr>
          <p:cNvSpPr txBox="1"/>
          <p:nvPr/>
        </p:nvSpPr>
        <p:spPr>
          <a:xfrm>
            <a:off x="9004151" y="0"/>
            <a:ext cx="3187849" cy="523220"/>
          </a:xfrm>
          <a:prstGeom prst="rect">
            <a:avLst/>
          </a:prstGeom>
          <a:noFill/>
        </p:spPr>
        <p:txBody>
          <a:bodyPr wrap="square" rtlCol="0">
            <a:spAutoFit/>
          </a:bodyPr>
          <a:lstStyle/>
          <a:p>
            <a:pPr algn="r"/>
            <a:r>
              <a:rPr lang="en-GB" sz="1400">
                <a:latin typeface="Arial" panose="020B0604020202020204" pitchFamily="34" charset="0"/>
                <a:cs typeface="Arial" panose="020B0604020202020204" pitchFamily="34" charset="0"/>
                <a:hlinkClick r:id="rId3" action="ppaction://hlinksldjump"/>
              </a:rPr>
              <a:t>NICE guidance for HR+ HER2- advanced breast cancer</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152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p:txBody>
          <a:bodyPr>
            <a:normAutofit fontScale="90000"/>
          </a:bodyPr>
          <a:lstStyle/>
          <a:p>
            <a:r>
              <a:rPr lang="en-GB">
                <a:hlinkClick r:id="rId3" action="ppaction://hlinksldjump"/>
              </a:rPr>
              <a:t>Key issue</a:t>
            </a:r>
            <a:r>
              <a:rPr lang="en-GB"/>
              <a:t>: population</a:t>
            </a:r>
            <a:br>
              <a:rPr lang="en-GB"/>
            </a:br>
            <a:endParaRPr lang="en-GB"/>
          </a:p>
        </p:txBody>
      </p:sp>
      <p:sp>
        <p:nvSpPr>
          <p:cNvPr id="13" name="Rectangle 12">
            <a:extLst>
              <a:ext uri="{FF2B5EF4-FFF2-40B4-BE49-F238E27FC236}">
                <a16:creationId xmlns:a16="http://schemas.microsoft.com/office/drawing/2014/main" id="{E82CA74A-6F08-4190-9479-10C9823605C7}"/>
              </a:ext>
            </a:extLst>
          </p:cNvPr>
          <p:cNvSpPr/>
          <p:nvPr/>
        </p:nvSpPr>
        <p:spPr>
          <a:xfrm>
            <a:off x="498544" y="786746"/>
            <a:ext cx="11303434" cy="10510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a:solidFill>
                  <a:schemeClr val="tx1"/>
                </a:solidFill>
                <a:latin typeface="Arial" panose="020B0604020202020204" pitchFamily="34" charset="0"/>
              </a:rPr>
              <a:t>Marketing authorisation: after recurrence or progression ‘on or after an </a:t>
            </a:r>
            <a:r>
              <a:rPr lang="en-GB" b="1">
                <a:solidFill>
                  <a:schemeClr val="tx1"/>
                </a:solidFill>
                <a:latin typeface="Arial" panose="020B0604020202020204" pitchFamily="34" charset="0"/>
              </a:rPr>
              <a:t>endocrine-based regimen</a:t>
            </a:r>
            <a:r>
              <a:rPr lang="en-GB">
                <a:solidFill>
                  <a:schemeClr val="tx1"/>
                </a:solidFill>
                <a:latin typeface="Arial" panose="020B0604020202020204" pitchFamily="34" charset="0"/>
              </a:rPr>
              <a:t>’</a:t>
            </a:r>
          </a:p>
          <a:p>
            <a:pPr marL="285750" indent="-285750">
              <a:buFont typeface="Arial" panose="020B0604020202020204" pitchFamily="34" charset="0"/>
              <a:buChar char="•"/>
            </a:pPr>
            <a:r>
              <a:rPr lang="en-GB">
                <a:solidFill>
                  <a:schemeClr val="tx1"/>
                </a:solidFill>
                <a:latin typeface="Arial" panose="020B0604020202020204" pitchFamily="34" charset="0"/>
              </a:rPr>
              <a:t>Company submission narrower: after recurrence or progression after </a:t>
            </a:r>
            <a:r>
              <a:rPr lang="en-GB" b="1">
                <a:solidFill>
                  <a:schemeClr val="tx1"/>
                </a:solidFill>
                <a:latin typeface="Arial" panose="020B0604020202020204" pitchFamily="34" charset="0"/>
              </a:rPr>
              <a:t>CDK4/6i + AI </a:t>
            </a:r>
            <a:r>
              <a:rPr lang="en-GB">
                <a:solidFill>
                  <a:schemeClr val="tx1"/>
                </a:solidFill>
                <a:latin typeface="Arial" panose="020B0604020202020204" pitchFamily="34" charset="0"/>
              </a:rPr>
              <a:t>(see </a:t>
            </a:r>
            <a:r>
              <a:rPr lang="en-GB">
                <a:solidFill>
                  <a:schemeClr val="tx1"/>
                </a:solidFill>
                <a:latin typeface="Arial" panose="020B0604020202020204" pitchFamily="34" charset="0"/>
                <a:hlinkClick r:id="rId4" action="ppaction://hlinksldjump"/>
              </a:rPr>
              <a:t>Decision problem</a:t>
            </a:r>
            <a:r>
              <a:rPr lang="en-GB">
                <a:solidFill>
                  <a:schemeClr val="tx1"/>
                </a:solidFill>
                <a:latin typeface="Arial" panose="020B0604020202020204" pitchFamily="34" charset="0"/>
              </a:rPr>
              <a:t>)</a:t>
            </a:r>
          </a:p>
        </p:txBody>
      </p:sp>
      <p:sp>
        <p:nvSpPr>
          <p:cNvPr id="15" name="Rectangle 14">
            <a:extLst>
              <a:ext uri="{FF2B5EF4-FFF2-40B4-BE49-F238E27FC236}">
                <a16:creationId xmlns:a16="http://schemas.microsoft.com/office/drawing/2014/main" id="{A095D89B-195A-4D94-A8DE-CD5502F42403}"/>
              </a:ext>
            </a:extLst>
          </p:cNvPr>
          <p:cNvSpPr/>
          <p:nvPr/>
        </p:nvSpPr>
        <p:spPr>
          <a:xfrm>
            <a:off x="498544" y="1940182"/>
            <a:ext cx="11313857" cy="98195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rPr>
              <a:t>Company </a:t>
            </a:r>
          </a:p>
          <a:p>
            <a:pPr marL="285750" indent="-285750">
              <a:buFont typeface="Arial" panose="020B0604020202020204" pitchFamily="34" charset="0"/>
              <a:buChar char="•"/>
            </a:pPr>
            <a:r>
              <a:rPr lang="en-GB">
                <a:solidFill>
                  <a:schemeClr val="tx1"/>
                </a:solidFill>
                <a:latin typeface="Arial" panose="020B0604020202020204" pitchFamily="34" charset="0"/>
              </a:rPr>
              <a:t>Positioning reflects the anticipated use of capivasertib plus fulvestrant in the current UK </a:t>
            </a:r>
            <a:r>
              <a:rPr lang="en-GB">
                <a:solidFill>
                  <a:schemeClr val="tx1"/>
                </a:solidFill>
                <a:latin typeface="Arial" panose="020B0604020202020204" pitchFamily="34" charset="0"/>
                <a:hlinkClick r:id="rId5" action="ppaction://hlinksldjump"/>
              </a:rPr>
              <a:t>treatment pathway</a:t>
            </a:r>
            <a:endParaRPr lang="en-GB">
              <a:solidFill>
                <a:schemeClr val="tx1"/>
              </a:solidFill>
              <a:latin typeface="Arial" panose="020B0604020202020204" pitchFamily="34" charset="0"/>
            </a:endParaRPr>
          </a:p>
          <a:p>
            <a:pPr marL="285750" indent="-285750">
              <a:buFont typeface="Arial" panose="020B0604020202020204" pitchFamily="34" charset="0"/>
              <a:buChar char="•"/>
            </a:pPr>
            <a:r>
              <a:rPr lang="en-GB">
                <a:solidFill>
                  <a:schemeClr val="tx1"/>
                </a:solidFill>
                <a:latin typeface="Arial" panose="020B0604020202020204" pitchFamily="34" charset="0"/>
              </a:rPr>
              <a:t>Does not anticipate use in people who have not had a CDK4/6i</a:t>
            </a:r>
          </a:p>
          <a:p>
            <a:endParaRPr lang="en-GB">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98544" y="3024557"/>
            <a:ext cx="11313857" cy="11893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rPr>
              <a:t>EAG</a:t>
            </a:r>
            <a:r>
              <a:rPr lang="en-GB" b="1">
                <a:solidFill>
                  <a:schemeClr val="tx1"/>
                </a:solidFill>
                <a:latin typeface="Arial" panose="020B0604020202020204" pitchFamily="34" charset="0"/>
              </a:rPr>
              <a:t> </a:t>
            </a:r>
          </a:p>
          <a:p>
            <a:pPr marL="285750" indent="-285750">
              <a:buFont typeface="Arial" panose="020B0604020202020204" pitchFamily="34" charset="0"/>
              <a:buChar char="•"/>
            </a:pPr>
            <a:r>
              <a:rPr lang="en-GB">
                <a:solidFill>
                  <a:schemeClr val="tx1"/>
                </a:solidFill>
                <a:latin typeface="Arial" panose="020B0604020202020204" pitchFamily="34" charset="0"/>
              </a:rPr>
              <a:t>In clinical practice some people could be eligible for capivasertib + fulvestrant who have not had a CDK4/6i, if recommended in line with marketing authorisation</a:t>
            </a:r>
          </a:p>
          <a:p>
            <a:pPr marL="285750" indent="-285750">
              <a:buFont typeface="Arial" panose="020B0604020202020204" pitchFamily="34" charset="0"/>
              <a:buChar char="•"/>
            </a:pPr>
            <a:r>
              <a:rPr lang="en-GB">
                <a:solidFill>
                  <a:schemeClr val="tx1"/>
                </a:solidFill>
                <a:latin typeface="Arial" panose="020B0604020202020204" pitchFamily="34" charset="0"/>
              </a:rPr>
              <a:t>Implications for </a:t>
            </a:r>
            <a:r>
              <a:rPr lang="en-GB">
                <a:solidFill>
                  <a:schemeClr val="tx1"/>
                </a:solidFill>
                <a:latin typeface="Arial" panose="020B0604020202020204" pitchFamily="34" charset="0"/>
                <a:hlinkClick r:id="rId6" action="ppaction://hlinksldjump"/>
              </a:rPr>
              <a:t>comparators</a:t>
            </a:r>
            <a:r>
              <a:rPr lang="en-GB">
                <a:solidFill>
                  <a:schemeClr val="tx1"/>
                </a:solidFill>
                <a:latin typeface="Arial" panose="020B0604020202020204" pitchFamily="34" charset="0"/>
              </a:rPr>
              <a:t> – company excluded CDK4/6i because retreatment inappropriate</a:t>
            </a:r>
            <a:endParaRPr lang="en-GB" strike="sngStrike">
              <a:solidFill>
                <a:srgbClr val="C00000"/>
              </a:solidFill>
              <a:latin typeface="Arial" panose="020B0604020202020204" pitchFamily="34" charset="0"/>
            </a:endParaRPr>
          </a:p>
        </p:txBody>
      </p:sp>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278346" y="5697581"/>
            <a:ext cx="10131484" cy="6263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2200">
                <a:solidFill>
                  <a:schemeClr val="tx1"/>
                </a:solidFill>
                <a:latin typeface="Arial" panose="020B0604020202020204" pitchFamily="34" charset="0"/>
                <a:cs typeface="Arial" panose="020B0604020202020204" pitchFamily="34" charset="0"/>
              </a:rPr>
              <a:t>Is the </a:t>
            </a:r>
            <a:r>
              <a:rPr lang="en-GB" sz="2200">
                <a:solidFill>
                  <a:schemeClr val="tx1"/>
                </a:solidFill>
                <a:effectLst/>
                <a:latin typeface="Arial" panose="020B0604020202020204" pitchFamily="34" charset="0"/>
                <a:cs typeface="Arial" panose="020B0604020202020204" pitchFamily="34" charset="0"/>
              </a:rPr>
              <a:t>company's positioning of capivasertib + fulvestrant after progression on a CDK4/6 inhibitor + AI appropriate and in line with expected clinical use?</a:t>
            </a:r>
            <a:endParaRPr lang="en-GB" sz="2200">
              <a:solidFill>
                <a:schemeClr val="tx1"/>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851648" y="5675411"/>
            <a:ext cx="640174" cy="648470"/>
            <a:chOff x="-1478358" y="4133589"/>
            <a:chExt cx="613866" cy="648470"/>
          </a:xfrm>
        </p:grpSpPr>
        <p:sp>
          <p:nvSpPr>
            <p:cNvPr id="20" name="Oval 19">
              <a:extLst>
                <a:ext uri="{FF2B5EF4-FFF2-40B4-BE49-F238E27FC236}">
                  <a16:creationId xmlns:a16="http://schemas.microsoft.com/office/drawing/2014/main" id="{48838C65-6756-4939-9479-5E73E09012AB}"/>
                </a:ext>
                <a:ext uri="{C183D7F6-B498-43B3-948B-1728B52AA6E4}">
                  <adec:decorative xmlns:adec="http://schemas.microsoft.com/office/drawing/2017/decorative" val="1"/>
                </a:ext>
              </a:extLst>
            </p:cNvPr>
            <p:cNvSpPr/>
            <p:nvPr/>
          </p:nvSpPr>
          <p:spPr>
            <a:xfrm>
              <a:off x="-1478358" y="4133589"/>
              <a:ext cx="613866" cy="64847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84225" y="4189857"/>
              <a:ext cx="463463" cy="463463"/>
            </a:xfrm>
            <a:prstGeom prst="rect">
              <a:avLst/>
            </a:prstGeom>
          </p:spPr>
        </p:pic>
      </p:grpSp>
      <p:sp>
        <p:nvSpPr>
          <p:cNvPr id="28" name="Abbreviations">
            <a:extLst>
              <a:ext uri="{FF2B5EF4-FFF2-40B4-BE49-F238E27FC236}">
                <a16:creationId xmlns:a16="http://schemas.microsoft.com/office/drawing/2014/main" id="{9036E17B-3538-EAC1-0829-C3B947B8B9F3}"/>
              </a:ext>
            </a:extLst>
          </p:cNvPr>
          <p:cNvSpPr>
            <a:spLocks noGrp="1"/>
          </p:cNvSpPr>
          <p:nvPr>
            <p:ph type="body" sz="quarter" idx="13"/>
          </p:nvPr>
        </p:nvSpPr>
        <p:spPr>
          <a:xfrm>
            <a:off x="1082409" y="6412339"/>
            <a:ext cx="10712028" cy="405021"/>
          </a:xfrm>
        </p:spPr>
        <p:txBody>
          <a:bodyPr>
            <a:noAutofit/>
          </a:bodyPr>
          <a:lstStyle/>
          <a:p>
            <a:r>
              <a:rPr lang="en-GB"/>
              <a:t>AI, aromatase inhibitor; CDK4/6i, cyclin-dependent kinase 4 and 6 inhibitor; HER2-, human epidermal growth factor receptor 2 negative; HR+, hormone receptor positive; ICER, incremental cost-effectiveness ratio; TA, technology appraisal</a:t>
            </a:r>
          </a:p>
        </p:txBody>
      </p:sp>
      <p:sp>
        <p:nvSpPr>
          <p:cNvPr id="3" name="TextBox 2">
            <a:extLst>
              <a:ext uri="{FF2B5EF4-FFF2-40B4-BE49-F238E27FC236}">
                <a16:creationId xmlns:a16="http://schemas.microsoft.com/office/drawing/2014/main" id="{A72FDB45-45FB-2111-1E32-6039ED7890F2}"/>
              </a:ext>
            </a:extLst>
          </p:cNvPr>
          <p:cNvSpPr txBox="1"/>
          <p:nvPr/>
        </p:nvSpPr>
        <p:spPr>
          <a:xfrm>
            <a:off x="10657186" y="4438"/>
            <a:ext cx="1534814" cy="523220"/>
          </a:xfrm>
          <a:prstGeom prst="rect">
            <a:avLst/>
          </a:prstGeom>
          <a:noFill/>
          <a:ln w="38100">
            <a:solidFill>
              <a:schemeClr val="accent1"/>
            </a:solidFill>
          </a:ln>
        </p:spPr>
        <p:txBody>
          <a:bodyPr wrap="square" rtlCol="0">
            <a:spAutoFit/>
          </a:bodyPr>
          <a:lstStyle/>
          <a:p>
            <a:r>
              <a:rPr lang="en-GB" sz="1400">
                <a:latin typeface="Arial" panose="020B0604020202020204" pitchFamily="34" charset="0"/>
                <a:cs typeface="Arial" panose="020B0604020202020204" pitchFamily="34" charset="0"/>
              </a:rPr>
              <a:t>Unknown impact on ICER</a:t>
            </a:r>
          </a:p>
        </p:txBody>
      </p:sp>
      <p:sp>
        <p:nvSpPr>
          <p:cNvPr id="4" name="Rectangle 3">
            <a:extLst>
              <a:ext uri="{FF2B5EF4-FFF2-40B4-BE49-F238E27FC236}">
                <a16:creationId xmlns:a16="http://schemas.microsoft.com/office/drawing/2014/main" id="{7C94A252-7B3C-C831-627E-52AD7BA5FCEA}"/>
              </a:ext>
            </a:extLst>
          </p:cNvPr>
          <p:cNvSpPr/>
          <p:nvPr/>
        </p:nvSpPr>
        <p:spPr>
          <a:xfrm>
            <a:off x="498544" y="4316334"/>
            <a:ext cx="11304905" cy="128660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a:solidFill>
                  <a:schemeClr val="accent1"/>
                </a:solidFill>
                <a:latin typeface="Arial" panose="020B0604020202020204" pitchFamily="34" charset="0"/>
              </a:rPr>
              <a:t>Other considerations </a:t>
            </a:r>
          </a:p>
          <a:p>
            <a:pPr marL="285750" indent="-285750">
              <a:buFont typeface="Arial" panose="020B0604020202020204" pitchFamily="34" charset="0"/>
              <a:buChar char="•"/>
            </a:pPr>
            <a:r>
              <a:rPr lang="en-GB">
                <a:solidFill>
                  <a:schemeClr val="tx1"/>
                </a:solidFill>
                <a:latin typeface="Arial" panose="020B0604020202020204" pitchFamily="34" charset="0"/>
              </a:rPr>
              <a:t>Company’s positioning same as alpelisib + fulvestrant in TA816</a:t>
            </a:r>
          </a:p>
          <a:p>
            <a:pPr marL="285750" indent="-285750">
              <a:buFont typeface="Arial" panose="020B0604020202020204" pitchFamily="34" charset="0"/>
              <a:buChar char="•"/>
            </a:pPr>
            <a:r>
              <a:rPr lang="en-GB">
                <a:solidFill>
                  <a:schemeClr val="tx1"/>
                </a:solidFill>
                <a:latin typeface="Arial" panose="020B0604020202020204" pitchFamily="34" charset="0"/>
              </a:rPr>
              <a:t>Breast Cancer Now: CDK4/6i+AI is typical treatment for diagnoses of HR+/HER2- secondary breast cancer </a:t>
            </a:r>
          </a:p>
          <a:p>
            <a:pPr marL="285750" indent="-285750">
              <a:buFont typeface="Arial" panose="020B0604020202020204" pitchFamily="34" charset="0"/>
              <a:buChar char="•"/>
            </a:pPr>
            <a:r>
              <a:rPr lang="en-GB">
                <a:solidFill>
                  <a:schemeClr val="tx1"/>
                </a:solidFill>
                <a:latin typeface="Arial" panose="020B0604020202020204" pitchFamily="34" charset="0"/>
              </a:rPr>
              <a:t>Clinical expert: vast majority have endocrine treatment + CDK4/6i in UK; small proportion not able to</a:t>
            </a:r>
          </a:p>
        </p:txBody>
      </p:sp>
    </p:spTree>
    <p:extLst>
      <p:ext uri="{BB962C8B-B14F-4D97-AF65-F5344CB8AC3E}">
        <p14:creationId xmlns:p14="http://schemas.microsoft.com/office/powerpoint/2010/main" val="611263898"/>
      </p:ext>
    </p:extLst>
  </p:cSld>
  <p:clrMapOvr>
    <a:masterClrMapping/>
  </p:clrMapOvr>
</p:sld>
</file>

<file path=ppt/theme/theme1.xml><?xml version="1.0" encoding="utf-8"?>
<a:theme xmlns:a="http://schemas.openxmlformats.org/drawingml/2006/main" name="1_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67FD46FA-215A-43E2-B049-710DA3F69158}" vid="{D9E02C5B-BE4F-4DC8-8516-629C376682AC}"/>
    </a:ext>
  </a:extLst>
</a:theme>
</file>

<file path=ppt/theme/theme2.xml><?xml version="1.0" encoding="utf-8"?>
<a:theme xmlns:a="http://schemas.openxmlformats.org/drawingml/2006/main" name="NICEbrandthem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NICE corporate fonts">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template   -  Read-Only" id="{67FD46FA-215A-43E2-B049-710DA3F69158}" vid="{D9E02C5B-BE4F-4DC8-8516-629C376682A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3" ma:contentTypeDescription="Create a new document." ma:contentTypeScope="" ma:versionID="fecebe318a13d31f7437abee9fbc8b81">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d3f0e78506d529c3e26317732c42b568"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88f659-1643-4156-81f1-9846a64941a2}"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1EC78B-BD21-4F7D-A745-F4837912BCCE}">
  <ds:schemaRefs>
    <ds:schemaRef ds:uri="http://schemas.microsoft.com/sharepoint/v3/contenttype/forms"/>
  </ds:schemaRefs>
</ds:datastoreItem>
</file>

<file path=customXml/itemProps2.xml><?xml version="1.0" encoding="utf-8"?>
<ds:datastoreItem xmlns:ds="http://schemas.openxmlformats.org/officeDocument/2006/customXml" ds:itemID="{91A6F8E9-FBAC-40CF-B6B6-3B4E82B267CF}">
  <ds:schemaRefs>
    <ds:schemaRef ds:uri="0eb656aa-4e79-4e95-9076-bc119a23e0cc"/>
    <ds:schemaRef ds:uri="6113f790-c252-4bfe-890a-0e01b9de80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06D4A81-9AA7-4839-9F7C-49A81BAA6B43}">
  <ds:schemaRefs>
    <ds:schemaRef ds:uri="http://purl.org/dc/dcmitype/"/>
    <ds:schemaRef ds:uri="http://schemas.microsoft.com/office/2006/metadata/properties"/>
    <ds:schemaRef ds:uri="http://schemas.microsoft.com/office/2006/documentManagement/types"/>
    <ds:schemaRef ds:uri="http://purl.org/dc/terms/"/>
    <ds:schemaRef ds:uri="6113f790-c252-4bfe-890a-0e01b9de803a"/>
    <ds:schemaRef ds:uri="0eb656aa-4e79-4e95-9076-bc119a23e0cc"/>
    <ds:schemaRef ds:uri="http://schemas.openxmlformats.org/package/2006/metadata/core-properti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committee template </Template>
  <TotalTime>78</TotalTime>
  <Words>5688</Words>
  <Application>Microsoft Office PowerPoint</Application>
  <PresentationFormat>Widescreen</PresentationFormat>
  <Paragraphs>701</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Lato</vt:lpstr>
      <vt:lpstr>Wingdings</vt:lpstr>
      <vt:lpstr>Times New Roman</vt:lpstr>
      <vt:lpstr>Inter</vt:lpstr>
      <vt:lpstr>Arial</vt:lpstr>
      <vt:lpstr>Lora SemiBold</vt:lpstr>
      <vt:lpstr>Calibri</vt:lpstr>
      <vt:lpstr>1_NICEbrandtheme</vt:lpstr>
      <vt:lpstr>NICEbrandtheme</vt:lpstr>
      <vt:lpstr>Capivasertib with fulvestrant for treating hormone receptor-positive HER2-negative advanced breast cancer after endocrine treatment</vt:lpstr>
      <vt:lpstr>Capivasertib with fulvestrant for treating hormone receptor-positive HER2-negative advanced breast cancer after endocrine treatment</vt:lpstr>
      <vt:lpstr>Background on hormone receptor-positive HER2-negative advanced breast cancer with PI3K/AKT pathway alterations </vt:lpstr>
      <vt:lpstr>Patient perspectives</vt:lpstr>
      <vt:lpstr>Clinical perspectives </vt:lpstr>
      <vt:lpstr>Capivasertib (Truqap, AstraZeneca)</vt:lpstr>
      <vt:lpstr>Key issues</vt:lpstr>
      <vt:lpstr>Treatment pathway</vt:lpstr>
      <vt:lpstr>Key issue: population </vt:lpstr>
      <vt:lpstr>Key issue: comparators </vt:lpstr>
      <vt:lpstr>Capivasertib with fulvestrant for treating hormone receptor-positive HER2-negative advanced breast cancer after endocrine treatment </vt:lpstr>
      <vt:lpstr>CAPItello-291 trial: Kaplan–Meier plots of PFS</vt:lpstr>
      <vt:lpstr>CAPItello-291 trial: Kaplan–Meier plots of OS</vt:lpstr>
      <vt:lpstr>Key issue: indirect treatment comparison (1/2)</vt:lpstr>
      <vt:lpstr>Key issue: indirect treatment comparison (2/2)</vt:lpstr>
      <vt:lpstr>Capivasertib with fulvestrant for treating hormone receptor-positive HER2-negative advanced breast cancer after endocrine treatment</vt:lpstr>
      <vt:lpstr>Key issue: modelling of relative treatment effect over time</vt:lpstr>
      <vt:lpstr>Hazard ratios compared with placebo + fulvestrant in PI3K/AKT pathway altered population</vt:lpstr>
      <vt:lpstr>Smoothed hazards plots</vt:lpstr>
      <vt:lpstr>Key issue: modelling of treatment effect waning </vt:lpstr>
      <vt:lpstr>Key issue: modelling of long-term PFS</vt:lpstr>
      <vt:lpstr>Key issue: health-related quality of life (1/2)</vt:lpstr>
      <vt:lpstr>Key issue: health-related quality of life (2/2) </vt:lpstr>
      <vt:lpstr>Key issue: comparator costs  – time to treatment discontinuation</vt:lpstr>
      <vt:lpstr>Key issue: comparator costs – relative dose intensity</vt:lpstr>
      <vt:lpstr>Summary of company and EAG base case assumptions</vt:lpstr>
      <vt:lpstr>Cost-effectiveness results</vt:lpstr>
      <vt:lpstr>Effect on ICER of EAG preferred model assumptions</vt:lpstr>
      <vt:lpstr>Capivasertib with fulvestrant for treating hormone receptor-positive HER2-negative advanced breast cancer after endocrine treatment</vt:lpstr>
      <vt:lpstr>Other considerations</vt:lpstr>
      <vt:lpstr>Capivasertib with fulvestrant for treating hormone receptor-positive HER2-negative advanced breast cancer after endocrine treatment</vt:lpstr>
      <vt:lpstr>Key issues</vt:lpstr>
      <vt:lpstr>PowerPoint Presentation</vt:lpstr>
      <vt:lpstr>Summary of proportional hazards across studies </vt:lpstr>
      <vt:lpstr>Alternative utility values</vt:lpstr>
      <vt:lpstr>QALY weightings for severity (1/2) </vt:lpstr>
      <vt:lpstr>QALY weightings for severity (2/2)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Emilene Coventry</dc:creator>
  <cp:lastModifiedBy>Emilene Coventry</cp:lastModifiedBy>
  <cp:revision>3</cp:revision>
  <dcterms:created xsi:type="dcterms:W3CDTF">2024-10-03T12:29:25Z</dcterms:created>
  <dcterms:modified xsi:type="dcterms:W3CDTF">2024-12-13T11:28:43Z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2023-06-06T08:52:22Z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3592bedb-0887-4889-a00b-955ebe06d3f5</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y fmtid="{D5CDD505-2E9C-101B-9397-08002B2CF9AE}" pid="11" name="Condition_x0020_category">
    <vt:lpwstr/>
  </property>
  <property fmtid="{D5CDD505-2E9C-101B-9397-08002B2CF9AE}" pid="12" name="Condition category">
    <vt:lpwstr/>
  </property>
  <property fmtid="{D5CDD505-2E9C-101B-9397-08002B2CF9AE}" pid="13" name="lcf76f155ced4ddcb4097134ff3c332f">
    <vt:lpwstr/>
  </property>
  <property fmtid="{D5CDD505-2E9C-101B-9397-08002B2CF9AE}" pid="14" name="e18a3a9fb01f4e1185d6fd80a961dfc5">
    <vt:lpwstr/>
  </property>
  <property fmtid="{D5CDD505-2E9C-101B-9397-08002B2CF9AE}" pid="15" name="TaxCatchAll">
    <vt:lpwstr/>
  </property>
  <property fmtid="{D5CDD505-2E9C-101B-9397-08002B2CF9AE}" pid="16" name="_ExtendedDescription">
    <vt:lpwstr/>
  </property>
</Properties>
</file>