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39"/>
  </p:notesMasterIdLst>
  <p:handoutMasterIdLst>
    <p:handoutMasterId r:id="rId40"/>
  </p:handoutMasterIdLst>
  <p:sldIdLst>
    <p:sldId id="339" r:id="rId5"/>
    <p:sldId id="1797" r:id="rId6"/>
    <p:sldId id="404" r:id="rId7"/>
    <p:sldId id="2170" r:id="rId8"/>
    <p:sldId id="2171" r:id="rId9"/>
    <p:sldId id="405" r:id="rId10"/>
    <p:sldId id="345" r:id="rId11"/>
    <p:sldId id="2177" r:id="rId12"/>
    <p:sldId id="1799" r:id="rId13"/>
    <p:sldId id="2178" r:id="rId14"/>
    <p:sldId id="2175" r:id="rId15"/>
    <p:sldId id="2176" r:id="rId16"/>
    <p:sldId id="1866" r:id="rId17"/>
    <p:sldId id="1794" r:id="rId18"/>
    <p:sldId id="2136" r:id="rId19"/>
    <p:sldId id="2147" r:id="rId20"/>
    <p:sldId id="2140" r:id="rId21"/>
    <p:sldId id="2155" r:id="rId22"/>
    <p:sldId id="2187" r:id="rId23"/>
    <p:sldId id="2158" r:id="rId24"/>
    <p:sldId id="2172" r:id="rId25"/>
    <p:sldId id="367" r:id="rId26"/>
    <p:sldId id="370" r:id="rId27"/>
    <p:sldId id="268" r:id="rId28"/>
    <p:sldId id="1796" r:id="rId29"/>
    <p:sldId id="2173" r:id="rId30"/>
    <p:sldId id="2169" r:id="rId31"/>
    <p:sldId id="1803" r:id="rId32"/>
    <p:sldId id="2179" r:id="rId33"/>
    <p:sldId id="2180" r:id="rId34"/>
    <p:sldId id="2183" r:id="rId35"/>
    <p:sldId id="2186" r:id="rId36"/>
    <p:sldId id="2181" r:id="rId37"/>
    <p:sldId id="2185" r:id="rId38"/>
  </p:sldIdLst>
  <p:sldSz cx="12192000" cy="6858000"/>
  <p:notesSz cx="6858000" cy="9144000"/>
  <p:embeddedFontLst>
    <p:embeddedFont>
      <p:font typeface="Inter" panose="02000503000000020004" pitchFamily="2" charset="0"/>
      <p:regular r:id="rId41"/>
    </p:embeddedFont>
    <p:embeddedFont>
      <p:font typeface="Lato" panose="020F0502020204030203" pitchFamily="34" charset="0"/>
      <p:regular r:id="rId42"/>
      <p:bold r:id="rId43"/>
      <p:italic r:id="rId44"/>
      <p:boldItalic r:id="rId45"/>
    </p:embeddedFont>
    <p:embeddedFont>
      <p:font typeface="Lora SemiBold" pitchFamily="2"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404"/>
            <p14:sldId id="2170"/>
            <p14:sldId id="2171"/>
            <p14:sldId id="405"/>
            <p14:sldId id="345"/>
            <p14:sldId id="2177"/>
          </p14:sldIdLst>
        </p14:section>
        <p14:section name="Clinical effectiveness" id="{D1BD2FA0-3D5B-4524-80EB-1D0448D954C2}">
          <p14:sldIdLst>
            <p14:sldId id="1799"/>
            <p14:sldId id="2178"/>
            <p14:sldId id="2175"/>
            <p14:sldId id="2176"/>
            <p14:sldId id="1866"/>
          </p14:sldIdLst>
        </p14:section>
        <p14:section name="Modelling and cost effectiveness" id="{15D9281D-92C0-42D4-B787-1509A0A862A1}">
          <p14:sldIdLst>
            <p14:sldId id="1794"/>
            <p14:sldId id="2136"/>
            <p14:sldId id="2147"/>
            <p14:sldId id="2140"/>
            <p14:sldId id="2155"/>
            <p14:sldId id="2187"/>
            <p14:sldId id="2158"/>
            <p14:sldId id="2172"/>
            <p14:sldId id="367"/>
            <p14:sldId id="370"/>
            <p14:sldId id="268"/>
          </p14:sldIdLst>
        </p14:section>
        <p14:section name="Summary" id="{BC5DA26A-ED84-44C5-83CB-2D7C50250CA9}">
          <p14:sldIdLst>
            <p14:sldId id="1796"/>
            <p14:sldId id="2173"/>
            <p14:sldId id="2169"/>
          </p14:sldIdLst>
        </p14:section>
        <p14:section name="S1 Background" id="{D241162D-9E75-4861-AAD2-AEDC79239825}">
          <p14:sldIdLst>
            <p14:sldId id="1803"/>
            <p14:sldId id="2179"/>
            <p14:sldId id="2180"/>
            <p14:sldId id="2183"/>
            <p14:sldId id="2186"/>
            <p14:sldId id="2181"/>
            <p14:sldId id="21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1" clrIdx="5">
    <p:extLst>
      <p:ext uri="{19B8F6BF-5375-455C-9EA6-DF929625EA0E}">
        <p15:presenceInfo xmlns:p15="http://schemas.microsoft.com/office/powerpoint/2012/main" userId="S::Victoria.Kelly@nice.org.uk::b3cb38c1-50f8-416d-a7ac-e58820acd664" providerId="AD"/>
      </p:ext>
    </p:extLst>
  </p:cmAuthor>
  <p:cmAuthor id="7" name="Stella O'Brien" initials="S" lastIdx="44" clrIdx="6">
    <p:extLst>
      <p:ext uri="{19B8F6BF-5375-455C-9EA6-DF929625EA0E}">
        <p15:presenceInfo xmlns:p15="http://schemas.microsoft.com/office/powerpoint/2012/main" userId="Stella O'Brien" providerId="None"/>
      </p:ext>
    </p:extLst>
  </p:cmAuthor>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11" name="Sharlene Ting" initials="ST" lastIdx="45" clrIdx="10">
    <p:extLst>
      <p:ext uri="{19B8F6BF-5375-455C-9EA6-DF929625EA0E}">
        <p15:presenceInfo xmlns:p15="http://schemas.microsoft.com/office/powerpoint/2012/main" userId="S::Sharlene.Ting@nice.org.uk::a103e927-2f02-41c7-896d-06e982a7fa58" providerId="AD"/>
      </p:ext>
    </p:extLst>
  </p:cmAuthor>
  <p:cmAuthor id="12" name="Yelan Guo" initials="YG" lastIdx="45" clrIdx="11">
    <p:extLst>
      <p:ext uri="{19B8F6BF-5375-455C-9EA6-DF929625EA0E}">
        <p15:presenceInfo xmlns:p15="http://schemas.microsoft.com/office/powerpoint/2012/main" userId="S::Yelan.Guo@nice.org.uk::095e26c1-70a2-437b-ab3c-6f7a4b4dcfcd" providerId="AD"/>
      </p:ext>
    </p:extLst>
  </p:cmAuthor>
  <p:cmAuthor id="13" name="Ian Watson" initials="IW" lastIdx="25" clrIdx="12">
    <p:extLst>
      <p:ext uri="{19B8F6BF-5375-455C-9EA6-DF929625EA0E}">
        <p15:presenceInfo xmlns:p15="http://schemas.microsoft.com/office/powerpoint/2012/main" userId="S::Ian.Watson@nice.org.uk::f2d3a346-f012-40d5-85b8-ccd964ca72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50"/>
    <a:srgbClr val="C00000"/>
    <a:srgbClr val="00436C"/>
    <a:srgbClr val="228096"/>
    <a:srgbClr val="FFFFFF"/>
    <a:srgbClr val="F7F4F1"/>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29/07/2025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 </a:t>
            </a:r>
            <a:r>
              <a:rPr lang="en-GB"/>
              <a:t>Company submission, Document B, section 2.2.2, Tables 3, 4 and 9. EAR, section 3.3.</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176339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Company submission, Document B, Figure 5. Company clarification response, A12, Figure 3. EAR section 3.3.1.</a:t>
            </a:r>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366600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a:t>
            </a:r>
            <a:r>
              <a:rPr lang="en-GB"/>
              <a:t> Company submission, Document B, Figure 6. EAR section 3.3.2.</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a:p>
        </p:txBody>
      </p:sp>
    </p:spTree>
    <p:extLst>
      <p:ext uri="{BB962C8B-B14F-4D97-AF65-F5344CB8AC3E}">
        <p14:creationId xmlns:p14="http://schemas.microsoft.com/office/powerpoint/2010/main" val="147060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73D6-6A7A-B4E8-3AF8-24BD806AC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E649D-C106-2FED-60B6-5BA472453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6B7D8-EDB3-69EF-BCEB-4835D30EAC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Source: </a:t>
            </a:r>
            <a:r>
              <a:rPr lang="en-GB"/>
              <a:t>EAR, sections 1.4 and 3.4.</a:t>
            </a:r>
          </a:p>
          <a:p>
            <a:endParaRPr lang="en-GB"/>
          </a:p>
        </p:txBody>
      </p:sp>
      <p:sp>
        <p:nvSpPr>
          <p:cNvPr id="4" name="Slide Number Placeholder 3">
            <a:extLst>
              <a:ext uri="{FF2B5EF4-FFF2-40B4-BE49-F238E27FC236}">
                <a16:creationId xmlns:a16="http://schemas.microsoft.com/office/drawing/2014/main" id="{0483C771-2A98-8E64-70A6-AC56DC0C30B3}"/>
              </a:ext>
            </a:extLst>
          </p:cNvPr>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267765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EAR, section 4.2.2. Company submission, Document B, Figure 13 and Table 20. </a:t>
            </a:r>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2836763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205B-1E8B-EE7D-BA7B-38801C750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6E6E6-CEC0-9DAA-7698-44786AC87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96EE5-47B5-1127-E8E9-1A42EA366457}"/>
              </a:ext>
            </a:extLst>
          </p:cNvPr>
          <p:cNvSpPr>
            <a:spLocks noGrp="1"/>
          </p:cNvSpPr>
          <p:nvPr>
            <p:ph type="body" idx="1"/>
          </p:nvPr>
        </p:nvSpPr>
        <p:spPr/>
        <p:txBody>
          <a:bodyPr/>
          <a:lstStyle/>
          <a:p>
            <a:r>
              <a:rPr lang="en-GB" b="1"/>
              <a:t>Source:</a:t>
            </a:r>
            <a:r>
              <a:rPr lang="en-GB"/>
              <a:t> EAR, Table 2, sections 4.2.5.2 and 4.2.5.3.</a:t>
            </a:r>
          </a:p>
        </p:txBody>
      </p:sp>
      <p:sp>
        <p:nvSpPr>
          <p:cNvPr id="4" name="Slide Number Placeholder 3">
            <a:extLst>
              <a:ext uri="{FF2B5EF4-FFF2-40B4-BE49-F238E27FC236}">
                <a16:creationId xmlns:a16="http://schemas.microsoft.com/office/drawing/2014/main" id="{F927BAA5-89F3-4802-9C55-BF47050113A9}"/>
              </a:ext>
            </a:extLst>
          </p:cNvPr>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354701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F7B9-6867-E035-8B04-26CC19DF3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75F4D-7AC5-C5ED-E66B-67290BD3F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A2D01F-9E4A-F738-3BFA-0D0ACD1934E5}"/>
              </a:ext>
            </a:extLst>
          </p:cNvPr>
          <p:cNvSpPr>
            <a:spLocks noGrp="1"/>
          </p:cNvSpPr>
          <p:nvPr>
            <p:ph type="body" idx="1"/>
          </p:nvPr>
        </p:nvSpPr>
        <p:spPr/>
        <p:txBody>
          <a:bodyPr/>
          <a:lstStyle/>
          <a:p>
            <a:r>
              <a:rPr lang="en-GB" b="1"/>
              <a:t>Source:</a:t>
            </a:r>
            <a:r>
              <a:rPr lang="en-GB"/>
              <a:t> EAR, Tables 3 and 31, section 4.2.5.5.</a:t>
            </a:r>
          </a:p>
        </p:txBody>
      </p:sp>
      <p:sp>
        <p:nvSpPr>
          <p:cNvPr id="4" name="Slide Number Placeholder 3">
            <a:extLst>
              <a:ext uri="{FF2B5EF4-FFF2-40B4-BE49-F238E27FC236}">
                <a16:creationId xmlns:a16="http://schemas.microsoft.com/office/drawing/2014/main" id="{0C7A2295-36C6-E2AB-E0EA-CAE4F93ED96B}"/>
              </a:ext>
            </a:extLst>
          </p:cNvPr>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3860866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49C06-97D5-DC75-F999-B559F4534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7F1CA-4CA2-F200-D07E-A509CDB27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BDB0DE-18D3-5753-1256-9552F14CCDCA}"/>
              </a:ext>
            </a:extLst>
          </p:cNvPr>
          <p:cNvSpPr>
            <a:spLocks noGrp="1"/>
          </p:cNvSpPr>
          <p:nvPr>
            <p:ph type="body" idx="1"/>
          </p:nvPr>
        </p:nvSpPr>
        <p:spPr/>
        <p:txBody>
          <a:bodyPr/>
          <a:lstStyle/>
          <a:p>
            <a:r>
              <a:rPr lang="en-GB" b="1"/>
              <a:t>Source:</a:t>
            </a:r>
            <a:r>
              <a:rPr lang="en-GB"/>
              <a:t> EAR, Table 2, sections 4.2.6 and 4.2.6.1, Table 33. Company submission, Document B, Table 43.</a:t>
            </a:r>
          </a:p>
        </p:txBody>
      </p:sp>
      <p:sp>
        <p:nvSpPr>
          <p:cNvPr id="4" name="Slide Number Placeholder 3">
            <a:extLst>
              <a:ext uri="{FF2B5EF4-FFF2-40B4-BE49-F238E27FC236}">
                <a16:creationId xmlns:a16="http://schemas.microsoft.com/office/drawing/2014/main" id="{87A1C1C3-50AD-0817-57C0-9926B0981A76}"/>
              </a:ext>
            </a:extLst>
          </p:cNvPr>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0870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9DD2-907C-F893-062F-B6C7FA30F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8F67C-2C9E-4665-2E91-1129FA6D2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E9E385-CE3E-06CB-1071-DDC34C666C39}"/>
              </a:ext>
            </a:extLst>
          </p:cNvPr>
          <p:cNvSpPr>
            <a:spLocks noGrp="1"/>
          </p:cNvSpPr>
          <p:nvPr>
            <p:ph type="body" idx="1"/>
          </p:nvPr>
        </p:nvSpPr>
        <p:spPr/>
        <p:txBody>
          <a:bodyPr/>
          <a:lstStyle/>
          <a:p>
            <a:r>
              <a:rPr lang="en-GB" b="1"/>
              <a:t>Source:</a:t>
            </a:r>
            <a:r>
              <a:rPr lang="en-GB"/>
              <a:t> EAR, Table 2, sections 4.2.6 and 4.2.6.1, Table 33. Company submission, Document B, Table 43.</a:t>
            </a:r>
          </a:p>
        </p:txBody>
      </p:sp>
      <p:sp>
        <p:nvSpPr>
          <p:cNvPr id="4" name="Slide Number Placeholder 3">
            <a:extLst>
              <a:ext uri="{FF2B5EF4-FFF2-40B4-BE49-F238E27FC236}">
                <a16:creationId xmlns:a16="http://schemas.microsoft.com/office/drawing/2014/main" id="{4B6B9194-C442-0E88-ECA8-2A69B3F94003}"/>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21054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35CF8-7402-D366-9ABB-9C233DDED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EF8B2-1E5C-14E0-3EE7-E50196555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56F08-3917-5436-7D2B-C055741B1059}"/>
              </a:ext>
            </a:extLst>
          </p:cNvPr>
          <p:cNvSpPr>
            <a:spLocks noGrp="1"/>
          </p:cNvSpPr>
          <p:nvPr>
            <p:ph type="body" idx="1"/>
          </p:nvPr>
        </p:nvSpPr>
        <p:spPr/>
        <p:txBody>
          <a:bodyPr/>
          <a:lstStyle/>
          <a:p>
            <a:r>
              <a:rPr lang="en-GB" b="1"/>
              <a:t>Source:</a:t>
            </a:r>
            <a:r>
              <a:rPr lang="en-GB"/>
              <a:t> EAR, Table 2.</a:t>
            </a:r>
          </a:p>
        </p:txBody>
      </p:sp>
      <p:sp>
        <p:nvSpPr>
          <p:cNvPr id="4" name="Slide Number Placeholder 3">
            <a:extLst>
              <a:ext uri="{FF2B5EF4-FFF2-40B4-BE49-F238E27FC236}">
                <a16:creationId xmlns:a16="http://schemas.microsoft.com/office/drawing/2014/main" id="{41F99E07-C007-5C1F-8C02-2209F281BB09}"/>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776843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A3673-2C0E-6DC7-092B-E66E2B959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695FB-7CB9-1265-B17F-396FB05E4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0EF95-F4B9-1D10-F555-F56778133875}"/>
              </a:ext>
            </a:extLst>
          </p:cNvPr>
          <p:cNvSpPr>
            <a:spLocks noGrp="1"/>
          </p:cNvSpPr>
          <p:nvPr>
            <p:ph type="body" idx="1"/>
          </p:nvPr>
        </p:nvSpPr>
        <p:spPr/>
        <p:txBody>
          <a:bodyPr/>
          <a:lstStyle/>
          <a:p>
            <a:r>
              <a:rPr lang="en-GB" b="1"/>
              <a:t>Source:</a:t>
            </a:r>
            <a:r>
              <a:rPr lang="en-GB"/>
              <a:t> Company submission, Document B, section 3.3.2.2.3. EAR, section 4.2.3.6.</a:t>
            </a:r>
          </a:p>
        </p:txBody>
      </p:sp>
      <p:sp>
        <p:nvSpPr>
          <p:cNvPr id="4" name="Slide Number Placeholder 3">
            <a:extLst>
              <a:ext uri="{FF2B5EF4-FFF2-40B4-BE49-F238E27FC236}">
                <a16:creationId xmlns:a16="http://schemas.microsoft.com/office/drawing/2014/main" id="{6507B74A-240D-C3A7-300A-D62615693420}"/>
              </a:ext>
            </a:extLst>
          </p:cNvPr>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1573562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EAR, section 6.3.</a:t>
            </a:r>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15490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126837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a:t>Source:</a:t>
            </a:r>
            <a:r>
              <a:rPr lang="en-GB"/>
              <a:t> Company submission, Document B, section 1.4. Patient organisation submission from </a:t>
            </a:r>
            <a:r>
              <a:rPr lang="en-GB" sz="1200">
                <a:effectLst/>
                <a:latin typeface="Times New Roman" panose="02020603050405020304" pitchFamily="18" charset="0"/>
                <a:ea typeface="Times New Roman" panose="02020603050405020304" pitchFamily="18" charset="0"/>
                <a:cs typeface="Arial" panose="020B0604020202020204" pitchFamily="34" charset="0"/>
              </a:rPr>
              <a:t>Peaches Womb Cancer Trust. </a:t>
            </a:r>
            <a:r>
              <a:rPr lang="en-GB"/>
              <a:t>Clinical expert statement from John McGrane. Company submission, Document B, sections 3.6 and 3.12.</a:t>
            </a:r>
          </a:p>
        </p:txBody>
      </p:sp>
      <p:sp>
        <p:nvSpPr>
          <p:cNvPr id="4" name="Slide Number Placeholder 3"/>
          <p:cNvSpPr>
            <a:spLocks noGrp="1"/>
          </p:cNvSpPr>
          <p:nvPr>
            <p:ph type="sldNum" sz="quarter" idx="5"/>
          </p:nvPr>
        </p:nvSpPr>
        <p:spPr/>
        <p:txBody>
          <a:bodyPr/>
          <a:lstStyle/>
          <a:p>
            <a:fld id="{3D92B9AF-1FF3-B64A-A57E-17202D6D58C9}" type="slidenum">
              <a:rPr lang="en-US" smtClean="0"/>
              <a:t>24</a:t>
            </a:fld>
            <a:endParaRPr lang="en-US"/>
          </a:p>
        </p:txBody>
      </p:sp>
    </p:spTree>
    <p:extLst>
      <p:ext uri="{BB962C8B-B14F-4D97-AF65-F5344CB8AC3E}">
        <p14:creationId xmlns:p14="http://schemas.microsoft.com/office/powerpoint/2010/main" val="14161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82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Company submission, Document B, sections 2.3.1.2 and 2.3.6, Table 3.</a:t>
            </a:r>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77591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Company submission, Document B, Tables 5, 7.</a:t>
            </a:r>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245340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Company submission, Document B, section B.1.3.1. EAR, section 2.2.</a:t>
            </a:r>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Company submission, Document B, Tables 15 (a) and 43 (b).</a:t>
            </a:r>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3080893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CBEEA-8785-6054-7E42-3BFC0E027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C1575-8F2D-4874-4157-8F01FD75B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87C4D-EA11-DE95-A043-8419941B0901}"/>
              </a:ext>
            </a:extLst>
          </p:cNvPr>
          <p:cNvSpPr>
            <a:spLocks noGrp="1"/>
          </p:cNvSpPr>
          <p:nvPr>
            <p:ph type="body" idx="1"/>
          </p:nvPr>
        </p:nvSpPr>
        <p:spPr/>
        <p:txBody>
          <a:bodyPr/>
          <a:lstStyle/>
          <a:p>
            <a:r>
              <a:rPr lang="en-GB" b="1"/>
              <a:t>Source:</a:t>
            </a:r>
            <a:r>
              <a:rPr lang="en-GB"/>
              <a:t> EAR, section 4.2.2. Company submission, Document B, Figure 13 and Table 20. </a:t>
            </a:r>
          </a:p>
        </p:txBody>
      </p:sp>
      <p:sp>
        <p:nvSpPr>
          <p:cNvPr id="4" name="Slide Number Placeholder 3">
            <a:extLst>
              <a:ext uri="{FF2B5EF4-FFF2-40B4-BE49-F238E27FC236}">
                <a16:creationId xmlns:a16="http://schemas.microsoft.com/office/drawing/2014/main" id="{047906F1-22F3-4021-CA01-9C3755815E24}"/>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1755775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EAR, Figures 12, 13, 14 and 15.</a:t>
            </a:r>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110191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AE086-0295-9709-5BC2-B9B778794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401BD-5448-B76A-73D2-26B445446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3F429-AD54-96B1-21B2-F0B6EA5E7462}"/>
              </a:ext>
            </a:extLst>
          </p:cNvPr>
          <p:cNvSpPr>
            <a:spLocks noGrp="1"/>
          </p:cNvSpPr>
          <p:nvPr>
            <p:ph type="body" idx="1"/>
          </p:nvPr>
        </p:nvSpPr>
        <p:spPr/>
        <p:txBody>
          <a:bodyPr/>
          <a:lstStyle/>
          <a:p>
            <a:r>
              <a:rPr lang="en-GB" b="1"/>
              <a:t>Source:</a:t>
            </a:r>
            <a:r>
              <a:rPr lang="en-GB"/>
              <a:t> EAR, section 4.2.3.4 and Figures 10 and 11.</a:t>
            </a:r>
          </a:p>
        </p:txBody>
      </p:sp>
      <p:sp>
        <p:nvSpPr>
          <p:cNvPr id="4" name="Slide Number Placeholder 3">
            <a:extLst>
              <a:ext uri="{FF2B5EF4-FFF2-40B4-BE49-F238E27FC236}">
                <a16:creationId xmlns:a16="http://schemas.microsoft.com/office/drawing/2014/main" id="{D020927D-16D6-48E4-16ED-ED2AE4180817}"/>
              </a:ext>
            </a:extLst>
          </p:cNvPr>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47954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a:t>
            </a:r>
            <a:r>
              <a:rPr lang="en-GB" sz="1800">
                <a:effectLst/>
                <a:latin typeface="Times New Roman" panose="02020603050405020304" pitchFamily="18" charset="0"/>
                <a:ea typeface="Times New Roman" panose="02020603050405020304" pitchFamily="18" charset="0"/>
                <a:cs typeface="Arial" panose="020B0604020202020204" pitchFamily="34" charset="0"/>
              </a:rPr>
              <a:t>Peaches Womb Cancer Trust submission.</a:t>
            </a: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Clinical expert statements from Andrew Clamp and John McGrane.</a:t>
            </a:r>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123129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a:t>
            </a:r>
            <a:r>
              <a:rPr lang="en-GB"/>
              <a:t> Company submission, Document B, Figure 2. EAR, sections 2.2.1 and 2.2.1.1, Table 7.</a:t>
            </a:r>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a:p>
        </p:txBody>
      </p:sp>
    </p:spTree>
    <p:extLst>
      <p:ext uri="{BB962C8B-B14F-4D97-AF65-F5344CB8AC3E}">
        <p14:creationId xmlns:p14="http://schemas.microsoft.com/office/powerpoint/2010/main" val="148023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a:t>Source:</a:t>
            </a:r>
            <a:r>
              <a:rPr lang="en-GB"/>
              <a:t> https://www.medicines.org.uk/emc/product/12669/smpc. Company submission, Document B, Table 2.</a:t>
            </a:r>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a:p>
        </p:txBody>
      </p:sp>
    </p:spTree>
    <p:extLst>
      <p:ext uri="{BB962C8B-B14F-4D97-AF65-F5344CB8AC3E}">
        <p14:creationId xmlns:p14="http://schemas.microsoft.com/office/powerpoint/2010/main" val="198183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1598413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en-US"/>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GB"/>
              <a:t>Click icon to add picture</a:t>
            </a:r>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GB"/>
              <a:t>Click icon to add picture</a:t>
            </a:r>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GB"/>
              <a:t>Click icon to add picture</a:t>
            </a:r>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GB"/>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GB"/>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GB"/>
              <a:t>Click icon to add table</a:t>
            </a:r>
            <a:endParaRPr lang="en-US"/>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GB"/>
              <a:t>Click icon to add table</a:t>
            </a:r>
            <a:endParaRPr lang="en-US"/>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GB"/>
              <a:t>Click icon to add chart</a:t>
            </a:r>
            <a:endParaRPr lang="en-US"/>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GB"/>
              <a:t>Click icon to add chart</a:t>
            </a:r>
            <a:endParaRPr lang="en-US"/>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GB"/>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265848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 id="2147484182" r:id="rId51"/>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49.xml"/><Relationship Id="rId5" Type="http://schemas.openxmlformats.org/officeDocument/2006/relationships/slide" Target="slide3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slide" Target="slide32.xml"/><Relationship Id="rId4" Type="http://schemas.openxmlformats.org/officeDocument/2006/relationships/slide" Target="slide30.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6.xml"/><Relationship Id="rId1" Type="http://schemas.openxmlformats.org/officeDocument/2006/relationships/slideLayout" Target="../slideLayouts/slideLayout44.xml"/><Relationship Id="rId5" Type="http://schemas.openxmlformats.org/officeDocument/2006/relationships/image" Target="../media/image12.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7.xml"/><Relationship Id="rId1" Type="http://schemas.openxmlformats.org/officeDocument/2006/relationships/slideLayout" Target="../slideLayouts/slideLayout44.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9.xml"/><Relationship Id="rId1" Type="http://schemas.openxmlformats.org/officeDocument/2006/relationships/slideLayout" Target="../slideLayouts/slideLayout44.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44.xml"/><Relationship Id="rId5" Type="http://schemas.openxmlformats.org/officeDocument/2006/relationships/image" Target="../media/image10.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10.svg"/><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slide" Target="slide34.xml"/><Relationship Id="rId4" Type="http://schemas.openxmlformats.org/officeDocument/2006/relationships/slide" Target="slide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12.xml"/><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hyperlink" Target="https://clinicaltrials.gov/study/NCT03981796" TargetMode="External"/><Relationship Id="rId2" Type="http://schemas.openxmlformats.org/officeDocument/2006/relationships/notesSlide" Target="../notesSlides/notesSlide28.xml"/><Relationship Id="rId1" Type="http://schemas.openxmlformats.org/officeDocument/2006/relationships/slideLayout" Target="../slideLayouts/slideLayout44.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hyperlink" Target="https://www.nice.org.uk/guidance/ta1064"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8.xml"/><Relationship Id="rId4" Type="http://schemas.openxmlformats.org/officeDocument/2006/relationships/slide" Target="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21.xml"/><Relationship Id="rId2" Type="http://schemas.openxmlformats.org/officeDocument/2006/relationships/notesSlide" Target="../notesSlides/notesSlide32.xml"/><Relationship Id="rId1" Type="http://schemas.openxmlformats.org/officeDocument/2006/relationships/slideLayout" Target="../slideLayouts/slideLayout4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44.xml"/><Relationship Id="rId5" Type="http://schemas.openxmlformats.org/officeDocument/2006/relationships/slide" Target="slide2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hyperlink" Target="https://www.nice.org.uk/guidance/ta904" TargetMode="Externa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11432912" cy="1276350"/>
          </a:xfrm>
        </p:spPr>
        <p:txBody>
          <a:bodyPr>
            <a:normAutofit fontScale="90000"/>
          </a:bodyPr>
          <a:lstStyle/>
          <a:p>
            <a:r>
              <a:rPr lang="en-GB" err="1">
                <a:latin typeface="Arial" panose="020B0604020202020204" pitchFamily="34" charset="0"/>
                <a:cs typeface="Arial" panose="020B0604020202020204" pitchFamily="34" charset="0"/>
              </a:rPr>
              <a:t>Dostarlimab</a:t>
            </a:r>
            <a:r>
              <a:rPr lang="en-GB">
                <a:latin typeface="Arial" panose="020B0604020202020204" pitchFamily="34" charset="0"/>
                <a:cs typeface="Arial" panose="020B0604020202020204" pitchFamily="34" charset="0"/>
              </a:rPr>
              <a:t> with carboplatin and paclitaxel for treating primary advanced or recurrent endometrial cancer with microsatellite stability or mismatch repair proficiency</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529840"/>
            <a:ext cx="11328186" cy="3906117"/>
          </a:xfrm>
        </p:spPr>
        <p:txBody>
          <a:bodyPr>
            <a:normAutofit/>
          </a:bodyPr>
          <a:lstStyle/>
          <a:p>
            <a:pPr defTabSz="703434">
              <a:spcBef>
                <a:spcPts val="1200"/>
              </a:spcBef>
              <a:defRPr/>
            </a:pPr>
            <a:r>
              <a:rPr lang="en-US" sz="2200" b="1">
                <a:latin typeface="Arial" panose="020B0604020202020204" pitchFamily="34" charset="0"/>
                <a:cs typeface="Arial" panose="020B0604020202020204" pitchFamily="34" charset="0"/>
              </a:rPr>
              <a:t>Technology appraisal committee A [</a:t>
            </a:r>
            <a:r>
              <a:rPr lang="en-US" sz="2200" b="1"/>
              <a:t>1 July 2025</a:t>
            </a:r>
            <a:r>
              <a:rPr lang="en-US" sz="2200" b="1">
                <a:latin typeface="Arial" panose="020B0604020202020204" pitchFamily="34" charset="0"/>
                <a:cs typeface="Arial" panose="020B0604020202020204" pitchFamily="34" charset="0"/>
              </a:rPr>
              <a:t>]</a:t>
            </a:r>
          </a:p>
          <a:p>
            <a:pPr defTabSz="703434">
              <a:spcBef>
                <a:spcPts val="1200"/>
              </a:spcBef>
              <a:defRPr/>
            </a:pPr>
            <a:r>
              <a:rPr lang="en-US" sz="2200" b="1">
                <a:latin typeface="Arial" panose="020B0604020202020204" pitchFamily="34" charset="0"/>
                <a:cs typeface="Arial" panose="020B0604020202020204" pitchFamily="34" charset="0"/>
              </a:rPr>
              <a:t>Chair: </a:t>
            </a:r>
            <a:r>
              <a:rPr lang="en-US" sz="2200">
                <a:latin typeface="Arial" panose="020B0604020202020204" pitchFamily="34" charset="0"/>
                <a:cs typeface="Arial" panose="020B0604020202020204" pitchFamily="34" charset="0"/>
              </a:rPr>
              <a:t>Radha Todd</a:t>
            </a:r>
          </a:p>
          <a:p>
            <a:pPr defTabSz="703434">
              <a:spcBef>
                <a:spcPts val="1200"/>
              </a:spcBef>
              <a:defRPr/>
            </a:pPr>
            <a:r>
              <a:rPr lang="en-US" sz="2200" b="1">
                <a:latin typeface="Arial" panose="020B0604020202020204" pitchFamily="34" charset="0"/>
                <a:cs typeface="Arial" panose="020B0604020202020204" pitchFamily="34" charset="0"/>
              </a:rPr>
              <a:t>Lead team: </a:t>
            </a:r>
            <a:r>
              <a:rPr lang="en-GB" sz="2200">
                <a:latin typeface="Arial" panose="020B0604020202020204" pitchFamily="34" charset="0"/>
                <a:cs typeface="Arial" panose="020B0604020202020204" pitchFamily="34" charset="0"/>
              </a:rPr>
              <a:t>Richard Ballerand, Hugo Pedder, Ravi Ramessur</a:t>
            </a:r>
            <a:endParaRPr lang="en-US" sz="2200" b="1">
              <a:latin typeface="Arial" panose="020B0604020202020204" pitchFamily="34" charset="0"/>
              <a:cs typeface="Arial" panose="020B0604020202020204" pitchFamily="34" charset="0"/>
            </a:endParaRPr>
          </a:p>
          <a:p>
            <a:pPr defTabSz="703434">
              <a:spcBef>
                <a:spcPts val="1200"/>
              </a:spcBef>
              <a:defRPr/>
            </a:pPr>
            <a:r>
              <a:rPr lang="en-US" sz="2200" b="1">
                <a:latin typeface="Arial" panose="020B0604020202020204" pitchFamily="34" charset="0"/>
                <a:cs typeface="Arial" panose="020B0604020202020204" pitchFamily="34" charset="0"/>
              </a:rPr>
              <a:t>External assessment group: </a:t>
            </a:r>
            <a:r>
              <a:rPr lang="en-US" sz="2200">
                <a:latin typeface="Arial" panose="020B0604020202020204" pitchFamily="34" charset="0"/>
                <a:cs typeface="Arial" panose="020B0604020202020204" pitchFamily="34" charset="0"/>
              </a:rPr>
              <a:t>BMJ TAG </a:t>
            </a:r>
          </a:p>
          <a:p>
            <a:pPr defTabSz="703434">
              <a:spcBef>
                <a:spcPts val="1200"/>
              </a:spcBef>
              <a:defRPr/>
            </a:pPr>
            <a:r>
              <a:rPr lang="en-US" sz="2200" b="1">
                <a:latin typeface="Arial" panose="020B0604020202020204" pitchFamily="34" charset="0"/>
                <a:cs typeface="Arial" panose="020B0604020202020204" pitchFamily="34" charset="0"/>
              </a:rPr>
              <a:t>Technical team:</a:t>
            </a:r>
            <a:r>
              <a:rPr lang="en-US" sz="2200">
                <a:latin typeface="Arial" panose="020B0604020202020204" pitchFamily="34" charset="0"/>
                <a:cs typeface="Arial" panose="020B0604020202020204" pitchFamily="34" charset="0"/>
              </a:rPr>
              <a:t> Sharlene Ting, Yelan Guo, Ian Watson</a:t>
            </a:r>
          </a:p>
          <a:p>
            <a:pPr defTabSz="703434">
              <a:spcBef>
                <a:spcPts val="1200"/>
              </a:spcBef>
              <a:defRPr/>
            </a:pPr>
            <a:r>
              <a:rPr lang="en-US" sz="2200" b="1">
                <a:latin typeface="Arial" panose="020B0604020202020204" pitchFamily="34" charset="0"/>
                <a:cs typeface="Arial" panose="020B0604020202020204" pitchFamily="34" charset="0"/>
              </a:rPr>
              <a:t>Company: </a:t>
            </a:r>
            <a:r>
              <a:rPr lang="en-US" sz="2200"/>
              <a:t>GlaxoSmithKline</a:t>
            </a:r>
            <a:endParaRPr lang="en-US" sz="2200">
              <a:latin typeface="Arial" panose="020B0604020202020204" pitchFamily="34" charset="0"/>
              <a:cs typeface="Arial" panose="020B0604020202020204" pitchFamily="34" charset="0"/>
            </a:endParaRPr>
          </a:p>
          <a:p>
            <a:pPr>
              <a:spcBef>
                <a:spcPts val="1200"/>
              </a:spcBef>
            </a:pPr>
            <a:endParaRPr lang="en-GB" sz="22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7398568" y="2414044"/>
            <a:ext cx="4530728" cy="10911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solidFill>
                  <a:schemeClr val="tx1"/>
                </a:solidFill>
                <a:latin typeface="Arial" panose="020B0604020202020204" pitchFamily="34" charset="0"/>
                <a:cs typeface="Arial" panose="020B0604020202020204" pitchFamily="34" charset="0"/>
              </a:rPr>
              <a:t>PART 1: For PROJECTOR – contains no confidential information</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F030-95F2-1C09-BEA2-12FEB7D19C72}"/>
              </a:ext>
            </a:extLst>
          </p:cNvPr>
          <p:cNvSpPr>
            <a:spLocks noGrp="1"/>
          </p:cNvSpPr>
          <p:nvPr>
            <p:ph type="title"/>
          </p:nvPr>
        </p:nvSpPr>
        <p:spPr>
          <a:xfrm>
            <a:off x="466724" y="180000"/>
            <a:ext cx="11250785" cy="592817"/>
          </a:xfrm>
        </p:spPr>
        <p:txBody>
          <a:bodyPr/>
          <a:lstStyle/>
          <a:p>
            <a:r>
              <a:rPr lang="en-GB" err="1"/>
              <a:t>Dostarlimab</a:t>
            </a:r>
            <a:r>
              <a:rPr lang="en-GB"/>
              <a:t> + CP clinical evidence</a:t>
            </a:r>
          </a:p>
        </p:txBody>
      </p:sp>
      <p:sp>
        <p:nvSpPr>
          <p:cNvPr id="14" name="Rectangle 13">
            <a:extLst>
              <a:ext uri="{FF2B5EF4-FFF2-40B4-BE49-F238E27FC236}">
                <a16:creationId xmlns:a16="http://schemas.microsoft.com/office/drawing/2014/main" id="{50B4D112-7517-1D50-B4B5-E0CE84B6B143}"/>
              </a:ext>
            </a:extLst>
          </p:cNvPr>
          <p:cNvSpPr/>
          <p:nvPr/>
        </p:nvSpPr>
        <p:spPr>
          <a:xfrm>
            <a:off x="107999" y="1007999"/>
            <a:ext cx="3312000" cy="29880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494 (ITT) adults (≥18 years) with primary Stage 3 or Stage 4 EC or first recurrent EC with low potential for cure by radiotherapy or surgery alone or in combination, ECOG PS 0 or 1</a:t>
            </a:r>
            <a:endParaRPr lang="en-GB" sz="200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9773058-8B61-00FB-FB37-3962235A06F6}"/>
              </a:ext>
            </a:extLst>
          </p:cNvPr>
          <p:cNvSpPr/>
          <p:nvPr/>
        </p:nvSpPr>
        <p:spPr>
          <a:xfrm>
            <a:off x="191305" y="3522706"/>
            <a:ext cx="3132000" cy="360000"/>
          </a:xfrm>
          <a:prstGeom prst="rect">
            <a:avLst/>
          </a:prstGeom>
          <a:solidFill>
            <a:schemeClr val="accent2">
              <a:lumMod val="20000"/>
              <a:lumOff val="80000"/>
            </a:schemeClr>
          </a:solid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2000" b="1">
                <a:solidFill>
                  <a:schemeClr val="tx1"/>
                </a:solidFill>
                <a:latin typeface="Arial" panose="020B0604020202020204" pitchFamily="34" charset="0"/>
                <a:cs typeface="Arial" panose="020B0604020202020204" pitchFamily="34" charset="0"/>
              </a:rPr>
              <a:t>376</a:t>
            </a:r>
            <a:r>
              <a:rPr lang="en-GB" sz="2000">
                <a:solidFill>
                  <a:schemeClr val="tx1"/>
                </a:solidFill>
                <a:latin typeface="Arial" panose="020B0604020202020204" pitchFamily="34" charset="0"/>
                <a:cs typeface="Arial" panose="020B0604020202020204" pitchFamily="34" charset="0"/>
              </a:rPr>
              <a:t> </a:t>
            </a:r>
            <a:r>
              <a:rPr lang="en-GB" sz="2000" b="1" err="1">
                <a:solidFill>
                  <a:schemeClr val="tx1"/>
                </a:solidFill>
                <a:latin typeface="Arial" panose="020B0604020202020204" pitchFamily="34" charset="0"/>
                <a:cs typeface="Arial" panose="020B0604020202020204" pitchFamily="34" charset="0"/>
              </a:rPr>
              <a:t>MMRp</a:t>
            </a:r>
            <a:r>
              <a:rPr lang="en-GB" sz="2000" b="1">
                <a:solidFill>
                  <a:schemeClr val="tx1"/>
                </a:solidFill>
                <a:latin typeface="Arial" panose="020B0604020202020204" pitchFamily="34" charset="0"/>
                <a:cs typeface="Arial" panose="020B0604020202020204" pitchFamily="34" charset="0"/>
              </a:rPr>
              <a:t>/MMS EC</a:t>
            </a:r>
            <a:endParaRPr lang="en-GB" sz="2000" b="1">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2A98F35-F636-739F-B3AE-73F55B2EF600}"/>
              </a:ext>
            </a:extLst>
          </p:cNvPr>
          <p:cNvSpPr txBox="1"/>
          <p:nvPr/>
        </p:nvSpPr>
        <p:spPr>
          <a:xfrm>
            <a:off x="132002" y="612000"/>
            <a:ext cx="11394722" cy="400110"/>
          </a:xfrm>
          <a:prstGeom prst="rect">
            <a:avLst/>
          </a:prstGeom>
          <a:noFill/>
        </p:spPr>
        <p:txBody>
          <a:bodyPr wrap="none" rtlCol="0">
            <a:spAutoFit/>
          </a:bodyPr>
          <a:lstStyle/>
          <a:p>
            <a:r>
              <a:rPr lang="en-GB" sz="2000" b="1">
                <a:latin typeface="Arial" panose="020B0604020202020204" pitchFamily="34" charset="0"/>
                <a:cs typeface="Arial" panose="020B0604020202020204" pitchFamily="34" charset="0"/>
              </a:rPr>
              <a:t>RUBY-1: </a:t>
            </a:r>
            <a:r>
              <a:rPr lang="en-GB" sz="2000">
                <a:latin typeface="Arial" panose="020B0604020202020204" pitchFamily="34" charset="0"/>
                <a:cs typeface="Arial" panose="020B0604020202020204" pitchFamily="34" charset="0"/>
              </a:rPr>
              <a:t>ongoing, phase 3, multinational, double-blind, randomised (stratified by MMR status) trial</a:t>
            </a:r>
          </a:p>
        </p:txBody>
      </p:sp>
      <p:sp>
        <p:nvSpPr>
          <p:cNvPr id="5" name="Rectangle: Rounded Corners 4">
            <a:extLst>
              <a:ext uri="{FF2B5EF4-FFF2-40B4-BE49-F238E27FC236}">
                <a16:creationId xmlns:a16="http://schemas.microsoft.com/office/drawing/2014/main" id="{73916A70-67D1-3A0C-06BF-C24A439EF4B2}"/>
              </a:ext>
            </a:extLst>
          </p:cNvPr>
          <p:cNvSpPr/>
          <p:nvPr/>
        </p:nvSpPr>
        <p:spPr>
          <a:xfrm>
            <a:off x="3708000" y="1152000"/>
            <a:ext cx="2520000" cy="122400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err="1">
                <a:solidFill>
                  <a:schemeClr val="tx1"/>
                </a:solidFill>
                <a:effectLst/>
                <a:latin typeface="Arial" panose="020B0604020202020204" pitchFamily="34" charset="0"/>
                <a:ea typeface="Calibri" panose="020F0502020204030204" pitchFamily="34" charset="0"/>
                <a:cs typeface="Arial" panose="020B0604020202020204" pitchFamily="34" charset="0"/>
              </a:rPr>
              <a:t>Dostarlimab</a:t>
            </a: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 + CP</a:t>
            </a:r>
          </a:p>
          <a:p>
            <a:pPr algn="ctr"/>
            <a:r>
              <a:rPr lang="en-GB" sz="2000">
                <a:solidFill>
                  <a:schemeClr val="tx1"/>
                </a:solidFill>
                <a:effectLst/>
                <a:latin typeface="Arial" panose="020B0604020202020204" pitchFamily="34" charset="0"/>
                <a:ea typeface="Calibri" panose="020F0502020204030204" pitchFamily="34" charset="0"/>
                <a:cs typeface="Arial" panose="020B0604020202020204" pitchFamily="34" charset="0"/>
              </a:rPr>
              <a:t>(N=245 ITT; </a:t>
            </a: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n=192 </a:t>
            </a:r>
            <a:r>
              <a:rPr lang="en-GB" sz="2000" b="1" err="1">
                <a:solidFill>
                  <a:schemeClr val="tx1"/>
                </a:solidFill>
                <a:effectLst/>
                <a:latin typeface="Arial" panose="020B0604020202020204" pitchFamily="34" charset="0"/>
                <a:ea typeface="Calibri" panose="020F0502020204030204" pitchFamily="34" charset="0"/>
                <a:cs typeface="Arial" panose="020B0604020202020204" pitchFamily="34" charset="0"/>
              </a:rPr>
              <a:t>MMRp</a:t>
            </a: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/MMS</a:t>
            </a:r>
            <a:r>
              <a:rPr lang="en-GB" sz="200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gn="ctr"/>
            <a:r>
              <a:rPr lang="en-GB">
                <a:solidFill>
                  <a:schemeClr val="tx1"/>
                </a:solidFill>
                <a:latin typeface="Arial" panose="020B0604020202020204" pitchFamily="34" charset="0"/>
                <a:ea typeface="Calibri" panose="020F0502020204030204" pitchFamily="34" charset="0"/>
                <a:cs typeface="Arial" panose="020B0604020202020204" pitchFamily="34" charset="0"/>
              </a:rPr>
              <a:t>500mg</a:t>
            </a:r>
            <a:endParaRPr lang="en-GB">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0DD58FB-2D01-C360-235C-734DE897F0B0}"/>
              </a:ext>
            </a:extLst>
          </p:cNvPr>
          <p:cNvSpPr/>
          <p:nvPr/>
        </p:nvSpPr>
        <p:spPr>
          <a:xfrm>
            <a:off x="3708000" y="2916000"/>
            <a:ext cx="2520000" cy="1008000"/>
          </a:xfrm>
          <a:prstGeom prst="roundRect">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Placebo + CP </a:t>
            </a:r>
          </a:p>
          <a:p>
            <a:pPr algn="ctr"/>
            <a:r>
              <a:rPr lang="en-GB" sz="200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pt-BR" sz="2000">
                <a:solidFill>
                  <a:schemeClr val="tx1"/>
                </a:solidFill>
                <a:effectLst/>
                <a:latin typeface="Arial" panose="020B0604020202020204" pitchFamily="34" charset="0"/>
                <a:ea typeface="Calibri" panose="020F0502020204030204" pitchFamily="34" charset="0"/>
                <a:cs typeface="Arial" panose="020B0604020202020204" pitchFamily="34" charset="0"/>
              </a:rPr>
              <a:t>N=249 ITT; </a:t>
            </a:r>
            <a:r>
              <a:rPr lang="pt-BR" sz="2000" b="1">
                <a:solidFill>
                  <a:schemeClr val="tx1"/>
                </a:solidFill>
                <a:effectLst/>
                <a:latin typeface="Arial" panose="020B0604020202020204" pitchFamily="34" charset="0"/>
                <a:ea typeface="Calibri" panose="020F0502020204030204" pitchFamily="34" charset="0"/>
                <a:cs typeface="Arial" panose="020B0604020202020204" pitchFamily="34" charset="0"/>
              </a:rPr>
              <a:t>n=184 MMRp/MSS</a:t>
            </a:r>
            <a:r>
              <a:rPr lang="en-GB" sz="200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200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F4DF578-876D-DDEC-815C-DE19399BF04C}"/>
              </a:ext>
            </a:extLst>
          </p:cNvPr>
          <p:cNvSpPr/>
          <p:nvPr/>
        </p:nvSpPr>
        <p:spPr>
          <a:xfrm>
            <a:off x="108000" y="5112000"/>
            <a:ext cx="11988000" cy="129600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2000">
                <a:solidFill>
                  <a:schemeClr val="tx1"/>
                </a:solidFill>
                <a:latin typeface="Arial" panose="020B0604020202020204" pitchFamily="34" charset="0"/>
              </a:rPr>
              <a:t>Clinical efficacy data focused on </a:t>
            </a:r>
            <a:r>
              <a:rPr lang="en-GB" sz="2000" err="1">
                <a:solidFill>
                  <a:schemeClr val="tx1"/>
                </a:solidFill>
                <a:latin typeface="Arial" panose="020B0604020202020204" pitchFamily="34" charset="0"/>
              </a:rPr>
              <a:t>MMRp</a:t>
            </a:r>
            <a:r>
              <a:rPr lang="en-GB" sz="2000">
                <a:solidFill>
                  <a:schemeClr val="tx1"/>
                </a:solidFill>
                <a:latin typeface="Arial" panose="020B0604020202020204" pitchFamily="34" charset="0"/>
              </a:rPr>
              <a:t>/MMS subgroup, except for AEs that used safety population who had at least 1 treatment dose (N=487 including 370 </a:t>
            </a:r>
            <a:r>
              <a:rPr lang="en-GB" sz="2000" err="1">
                <a:solidFill>
                  <a:schemeClr val="tx1"/>
                </a:solidFill>
                <a:latin typeface="Arial" panose="020B0604020202020204" pitchFamily="34" charset="0"/>
              </a:rPr>
              <a:t>MMRp</a:t>
            </a:r>
            <a:r>
              <a:rPr lang="en-GB" sz="2000">
                <a:solidFill>
                  <a:schemeClr val="tx1"/>
                </a:solidFill>
                <a:latin typeface="Arial" panose="020B0604020202020204" pitchFamily="34" charset="0"/>
              </a:rPr>
              <a:t>/MMS)</a:t>
            </a:r>
          </a:p>
          <a:p>
            <a:pPr marL="285750" indent="-285750">
              <a:buFont typeface="Arial" panose="020B0604020202020204" pitchFamily="34" charset="0"/>
              <a:buChar char="•"/>
            </a:pPr>
            <a:r>
              <a:rPr lang="en-GB" sz="2000" err="1">
                <a:solidFill>
                  <a:schemeClr val="tx1"/>
                </a:solidFill>
                <a:latin typeface="Arial" panose="020B0604020202020204" pitchFamily="34" charset="0"/>
              </a:rPr>
              <a:t>MMRp</a:t>
            </a:r>
            <a:r>
              <a:rPr lang="en-GB" sz="2000">
                <a:solidFill>
                  <a:schemeClr val="tx1"/>
                </a:solidFill>
                <a:latin typeface="Arial" panose="020B0604020202020204" pitchFamily="34" charset="0"/>
              </a:rPr>
              <a:t>/MSS subgroup: </a:t>
            </a:r>
            <a:r>
              <a:rPr lang="en-GB" sz="2000" b="1">
                <a:solidFill>
                  <a:schemeClr val="tx1"/>
                </a:solidFill>
                <a:latin typeface="Arial" panose="020B0604020202020204" pitchFamily="34" charset="0"/>
              </a:rPr>
              <a:t>median</a:t>
            </a:r>
            <a:r>
              <a:rPr lang="en-GB" sz="2000">
                <a:solidFill>
                  <a:schemeClr val="tx1"/>
                </a:solidFill>
                <a:latin typeface="Arial" panose="020B0604020202020204" pitchFamily="34" charset="0"/>
              </a:rPr>
              <a:t> duration of follow-up was </a:t>
            </a:r>
            <a:r>
              <a:rPr lang="en-GB" sz="2000" u="sng">
                <a:solidFill>
                  <a:schemeClr val="tx1"/>
                </a:solidFill>
                <a:highlight>
                  <a:srgbClr val="000000"/>
                </a:highlight>
                <a:latin typeface="Arial" panose="020B0604020202020204" pitchFamily="34" charset="0"/>
              </a:rPr>
              <a:t>XXXXX</a:t>
            </a:r>
            <a:r>
              <a:rPr lang="en-GB" sz="2000">
                <a:solidFill>
                  <a:schemeClr val="tx1"/>
                </a:solidFill>
                <a:latin typeface="Arial" panose="020B0604020202020204" pitchFamily="34" charset="0"/>
              </a:rPr>
              <a:t> at IA1 and </a:t>
            </a:r>
            <a:r>
              <a:rPr lang="en-GB" sz="2000" b="1">
                <a:solidFill>
                  <a:schemeClr val="tx1"/>
                </a:solidFill>
                <a:latin typeface="Arial" panose="020B0604020202020204" pitchFamily="34" charset="0"/>
              </a:rPr>
              <a:t>37.5 </a:t>
            </a:r>
            <a:r>
              <a:rPr lang="en-GB" sz="2000">
                <a:solidFill>
                  <a:schemeClr val="tx1"/>
                </a:solidFill>
                <a:latin typeface="Arial" panose="020B0604020202020204" pitchFamily="34" charset="0"/>
              </a:rPr>
              <a:t>months at IA2</a:t>
            </a:r>
          </a:p>
          <a:p>
            <a:pPr marL="285750" indent="-285750">
              <a:buFont typeface="Arial" panose="020B0604020202020204" pitchFamily="34" charset="0"/>
              <a:buChar char="•"/>
            </a:pPr>
            <a:r>
              <a:rPr lang="en-GB" sz="2000">
                <a:solidFill>
                  <a:schemeClr val="tx1"/>
                </a:solidFill>
                <a:latin typeface="Arial" panose="020B0604020202020204" pitchFamily="34" charset="0"/>
              </a:rPr>
              <a:t>Study ongoing – to complete Q3 2026</a:t>
            </a:r>
          </a:p>
        </p:txBody>
      </p:sp>
      <p:sp>
        <p:nvSpPr>
          <p:cNvPr id="7" name="TextBox 6">
            <a:extLst>
              <a:ext uri="{FF2B5EF4-FFF2-40B4-BE49-F238E27FC236}">
                <a16:creationId xmlns:a16="http://schemas.microsoft.com/office/drawing/2014/main" id="{7434AF96-8894-15FD-01E0-A72A2FE5C6AA}"/>
              </a:ext>
            </a:extLst>
          </p:cNvPr>
          <p:cNvSpPr txBox="1"/>
          <p:nvPr/>
        </p:nvSpPr>
        <p:spPr>
          <a:xfrm>
            <a:off x="107999" y="4147376"/>
            <a:ext cx="3312001" cy="646331"/>
          </a:xfrm>
          <a:prstGeom prst="rect">
            <a:avLst/>
          </a:prstGeom>
          <a:noFill/>
        </p:spPr>
        <p:txBody>
          <a:bodyPr wrap="square">
            <a:spAutoFit/>
          </a:bodyPr>
          <a:lstStyle/>
          <a:p>
            <a:pPr marL="285750" indent="-285750">
              <a:buFont typeface="Arial" panose="020B0604020202020204" pitchFamily="34" charset="0"/>
              <a:buChar char="•"/>
            </a:pPr>
            <a:r>
              <a:rPr lang="en-GB">
                <a:effectLst/>
                <a:latin typeface="Arial" panose="020B0604020202020204" pitchFamily="34" charset="0"/>
                <a:ea typeface="Calibri" panose="020F0502020204030204" pitchFamily="34" charset="0"/>
              </a:rPr>
              <a:t>Screening (Day –28 to –1)</a:t>
            </a:r>
          </a:p>
          <a:p>
            <a:pPr marL="285750" indent="-285750">
              <a:buFont typeface="Arial" panose="020B0604020202020204" pitchFamily="34" charset="0"/>
              <a:buChar char="•"/>
            </a:pPr>
            <a:r>
              <a:rPr lang="en-GB">
                <a:latin typeface="Arial" panose="020B0604020202020204" pitchFamily="34" charset="0"/>
                <a:ea typeface="Calibri" panose="020F0502020204030204" pitchFamily="34" charset="0"/>
              </a:rPr>
              <a:t>Randomisation</a:t>
            </a:r>
            <a:endParaRPr lang="en-GB"/>
          </a:p>
        </p:txBody>
      </p:sp>
      <p:sp>
        <p:nvSpPr>
          <p:cNvPr id="10" name="Rectangle: Rounded Corners 9">
            <a:extLst>
              <a:ext uri="{FF2B5EF4-FFF2-40B4-BE49-F238E27FC236}">
                <a16:creationId xmlns:a16="http://schemas.microsoft.com/office/drawing/2014/main" id="{9FEE0DFC-6259-C66B-EED6-E1CC7E36A477}"/>
              </a:ext>
            </a:extLst>
          </p:cNvPr>
          <p:cNvSpPr/>
          <p:nvPr/>
        </p:nvSpPr>
        <p:spPr>
          <a:xfrm>
            <a:off x="6228000" y="1152000"/>
            <a:ext cx="1944000" cy="1224000"/>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err="1">
                <a:solidFill>
                  <a:schemeClr val="tx1"/>
                </a:solidFill>
                <a:effectLst/>
                <a:latin typeface="Arial" panose="020B0604020202020204" pitchFamily="34" charset="0"/>
                <a:ea typeface="Calibri" panose="020F0502020204030204" pitchFamily="34" charset="0"/>
                <a:cs typeface="Arial" panose="020B0604020202020204" pitchFamily="34" charset="0"/>
              </a:rPr>
              <a:t>Dostarlimab</a:t>
            </a: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 monotherapy</a:t>
            </a:r>
          </a:p>
          <a:p>
            <a:pPr algn="ctr"/>
            <a:r>
              <a:rPr lang="en-GB">
                <a:solidFill>
                  <a:schemeClr val="tx1"/>
                </a:solidFill>
                <a:latin typeface="Arial" panose="020B0604020202020204" pitchFamily="34" charset="0"/>
                <a:ea typeface="Calibri" panose="020F0502020204030204" pitchFamily="34" charset="0"/>
                <a:cs typeface="Arial" panose="020B0604020202020204" pitchFamily="34" charset="0"/>
              </a:rPr>
              <a:t>1000mg every 6 weeks</a:t>
            </a:r>
            <a:endParaRPr lang="en-GB">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19CC43E8-CEB4-32DD-C696-61C3546A57DA}"/>
              </a:ext>
            </a:extLst>
          </p:cNvPr>
          <p:cNvSpPr/>
          <p:nvPr/>
        </p:nvSpPr>
        <p:spPr>
          <a:xfrm>
            <a:off x="6228000" y="2916000"/>
            <a:ext cx="1944000" cy="1008000"/>
          </a:xfrm>
          <a:prstGeom prst="roundRect">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effectLst/>
                <a:latin typeface="Arial" panose="020B0604020202020204" pitchFamily="34" charset="0"/>
                <a:ea typeface="Calibri" panose="020F0502020204030204" pitchFamily="34" charset="0"/>
                <a:cs typeface="Arial" panose="020B0604020202020204" pitchFamily="34" charset="0"/>
              </a:rPr>
              <a:t>Placebo + routine surveillance</a:t>
            </a:r>
            <a:endParaRPr lang="en-GB" sz="200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66E0298-27E6-240B-897B-08635BC33853}"/>
              </a:ext>
            </a:extLst>
          </p:cNvPr>
          <p:cNvSpPr txBox="1"/>
          <p:nvPr/>
        </p:nvSpPr>
        <p:spPr>
          <a:xfrm>
            <a:off x="3855872" y="2448000"/>
            <a:ext cx="2246128" cy="369332"/>
          </a:xfrm>
          <a:prstGeom prst="rect">
            <a:avLst/>
          </a:prstGeom>
          <a:noFill/>
        </p:spPr>
        <p:txBody>
          <a:bodyPr wrap="none" rtlCol="0">
            <a:spAutoFit/>
          </a:bodyPr>
          <a:lstStyle/>
          <a:p>
            <a:r>
              <a:rPr lang="en-GB"/>
              <a:t>6 x 3-week cycles</a:t>
            </a:r>
          </a:p>
        </p:txBody>
      </p:sp>
      <p:sp>
        <p:nvSpPr>
          <p:cNvPr id="13" name="TextBox 12">
            <a:extLst>
              <a:ext uri="{FF2B5EF4-FFF2-40B4-BE49-F238E27FC236}">
                <a16:creationId xmlns:a16="http://schemas.microsoft.com/office/drawing/2014/main" id="{163A8877-40E7-4FFE-D24E-1B2AF15EFA90}"/>
              </a:ext>
            </a:extLst>
          </p:cNvPr>
          <p:cNvSpPr txBox="1"/>
          <p:nvPr/>
        </p:nvSpPr>
        <p:spPr>
          <a:xfrm>
            <a:off x="6415088" y="2448000"/>
            <a:ext cx="1625766" cy="369332"/>
          </a:xfrm>
          <a:prstGeom prst="rect">
            <a:avLst/>
          </a:prstGeom>
          <a:noFill/>
        </p:spPr>
        <p:txBody>
          <a:bodyPr wrap="none" rtlCol="0">
            <a:spAutoFit/>
          </a:bodyPr>
          <a:lstStyle/>
          <a:p>
            <a:r>
              <a:rPr lang="en-GB"/>
              <a:t>up to 3 years</a:t>
            </a:r>
          </a:p>
        </p:txBody>
      </p:sp>
      <p:sp>
        <p:nvSpPr>
          <p:cNvPr id="15" name="Rectangle 14">
            <a:extLst>
              <a:ext uri="{FF2B5EF4-FFF2-40B4-BE49-F238E27FC236}">
                <a16:creationId xmlns:a16="http://schemas.microsoft.com/office/drawing/2014/main" id="{96DC016D-C4A2-4B92-8EEE-B4B9EC7ADC6B}"/>
              </a:ext>
            </a:extLst>
          </p:cNvPr>
          <p:cNvSpPr/>
          <p:nvPr/>
        </p:nvSpPr>
        <p:spPr>
          <a:xfrm>
            <a:off x="8701465" y="1007999"/>
            <a:ext cx="3312000" cy="28440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Dual primary endpoints: investigator-assessed PFS and OS</a:t>
            </a:r>
          </a:p>
          <a:p>
            <a:pPr marL="342900" indent="-34290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Other outcomes in model: </a:t>
            </a:r>
            <a:r>
              <a:rPr lang="en-GB" sz="2000" err="1">
                <a:solidFill>
                  <a:schemeClr val="tx1"/>
                </a:solidFill>
                <a:latin typeface="Arial" panose="020B0604020202020204" pitchFamily="34" charset="0"/>
                <a:cs typeface="Arial" panose="020B0604020202020204" pitchFamily="34" charset="0"/>
              </a:rPr>
              <a:t>HRQoL</a:t>
            </a:r>
            <a:r>
              <a:rPr lang="en-GB" sz="2000">
                <a:solidFill>
                  <a:schemeClr val="tx1"/>
                </a:solidFill>
                <a:latin typeface="Arial" panose="020B0604020202020204" pitchFamily="34" charset="0"/>
                <a:cs typeface="Arial" panose="020B0604020202020204" pitchFamily="34" charset="0"/>
              </a:rPr>
              <a:t>, AEs, TTD</a:t>
            </a:r>
          </a:p>
          <a:p>
            <a:r>
              <a:rPr lang="en-GB" sz="2000">
                <a:solidFill>
                  <a:schemeClr val="tx1"/>
                </a:solidFill>
                <a:latin typeface="Arial" panose="020B0604020202020204" pitchFamily="34" charset="0"/>
              </a:rPr>
              <a:t>Data cuts/interim analysis:</a:t>
            </a:r>
          </a:p>
          <a:p>
            <a:pPr marL="342900" indent="-342900">
              <a:buFont typeface="Arial" panose="020B0604020202020204" pitchFamily="34" charset="0"/>
              <a:buChar char="•"/>
            </a:pPr>
            <a:r>
              <a:rPr lang="en-GB" sz="2000">
                <a:solidFill>
                  <a:schemeClr val="tx1"/>
                </a:solidFill>
                <a:latin typeface="Arial" panose="020B0604020202020204" pitchFamily="34" charset="0"/>
              </a:rPr>
              <a:t>IA1 Sep 2022 for PFS</a:t>
            </a:r>
          </a:p>
          <a:p>
            <a:pPr marL="342900" indent="-342900">
              <a:buFont typeface="Arial" panose="020B0604020202020204" pitchFamily="34" charset="0"/>
              <a:buChar char="•"/>
            </a:pPr>
            <a:r>
              <a:rPr lang="en-GB" sz="2000">
                <a:solidFill>
                  <a:schemeClr val="tx1"/>
                </a:solidFill>
                <a:latin typeface="Arial" panose="020B0604020202020204" pitchFamily="34" charset="0"/>
              </a:rPr>
              <a:t>IA2 Sep 2023 for OS</a:t>
            </a:r>
            <a:endParaRPr lang="en-GB" sz="200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A1AE036-9B44-0957-4FDE-16B82A72C02B}"/>
              </a:ext>
            </a:extLst>
          </p:cNvPr>
          <p:cNvSpPr txBox="1"/>
          <p:nvPr/>
        </p:nvSpPr>
        <p:spPr>
          <a:xfrm>
            <a:off x="3708001" y="4081916"/>
            <a:ext cx="4464000" cy="369332"/>
          </a:xfrm>
          <a:prstGeom prst="rect">
            <a:avLst/>
          </a:prstGeom>
          <a:noFill/>
        </p:spPr>
        <p:txBody>
          <a:bodyPr wrap="square">
            <a:spAutoFit/>
          </a:bodyPr>
          <a:lstStyle/>
          <a:p>
            <a:pPr algn="ctr"/>
            <a:r>
              <a:rPr lang="en-GB">
                <a:effectLst/>
                <a:latin typeface="Arial" panose="020B0604020202020204" pitchFamily="34" charset="0"/>
                <a:ea typeface="Calibri" panose="020F0502020204030204" pitchFamily="34" charset="0"/>
              </a:rPr>
              <a:t>Treatment period</a:t>
            </a:r>
            <a:endParaRPr lang="en-GB"/>
          </a:p>
        </p:txBody>
      </p:sp>
      <p:sp>
        <p:nvSpPr>
          <p:cNvPr id="18" name="TextBox 17">
            <a:extLst>
              <a:ext uri="{FF2B5EF4-FFF2-40B4-BE49-F238E27FC236}">
                <a16:creationId xmlns:a16="http://schemas.microsoft.com/office/drawing/2014/main" id="{4B0DD347-75BB-6E05-5BE2-5BED5CE4CC6B}"/>
              </a:ext>
            </a:extLst>
          </p:cNvPr>
          <p:cNvSpPr txBox="1"/>
          <p:nvPr/>
        </p:nvSpPr>
        <p:spPr>
          <a:xfrm>
            <a:off x="8700000" y="3924000"/>
            <a:ext cx="3312000" cy="1200329"/>
          </a:xfrm>
          <a:prstGeom prst="rect">
            <a:avLst/>
          </a:prstGeom>
          <a:noFill/>
        </p:spPr>
        <p:txBody>
          <a:bodyPr wrap="square">
            <a:spAutoFit/>
          </a:bodyPr>
          <a:lstStyle/>
          <a:p>
            <a:pPr marL="285750" indent="-285750">
              <a:buFont typeface="Arial" panose="020B0604020202020204" pitchFamily="34" charset="0"/>
              <a:buChar char="•"/>
            </a:pPr>
            <a:r>
              <a:rPr lang="en-GB">
                <a:effectLst/>
                <a:latin typeface="Arial" panose="020B0604020202020204" pitchFamily="34" charset="0"/>
                <a:ea typeface="Calibri" panose="020F0502020204030204" pitchFamily="34" charset="0"/>
              </a:rPr>
              <a:t>End of treatment visit</a:t>
            </a:r>
          </a:p>
          <a:p>
            <a:pPr marL="285750" indent="-285750">
              <a:buFont typeface="Arial" panose="020B0604020202020204" pitchFamily="34" charset="0"/>
              <a:buChar char="•"/>
            </a:pPr>
            <a:r>
              <a:rPr lang="en-GB">
                <a:latin typeface="Arial" panose="020B0604020202020204" pitchFamily="34" charset="0"/>
                <a:ea typeface="Calibri" panose="020F0502020204030204" pitchFamily="34" charset="0"/>
              </a:rPr>
              <a:t>S</a:t>
            </a:r>
            <a:r>
              <a:rPr lang="en-GB">
                <a:effectLst/>
                <a:latin typeface="Arial" panose="020B0604020202020204" pitchFamily="34" charset="0"/>
                <a:ea typeface="Calibri" panose="020F0502020204030204" pitchFamily="34" charset="0"/>
              </a:rPr>
              <a:t>afety follow-up visit: 90±7 days after last study dose</a:t>
            </a:r>
          </a:p>
          <a:p>
            <a:pPr marL="285750" indent="-285750">
              <a:buFont typeface="Arial" panose="020B0604020202020204" pitchFamily="34" charset="0"/>
              <a:buChar char="•"/>
            </a:pPr>
            <a:r>
              <a:rPr lang="en-GB">
                <a:latin typeface="Arial" panose="020B0604020202020204" pitchFamily="34" charset="0"/>
                <a:ea typeface="Calibri" panose="020F0502020204030204" pitchFamily="34" charset="0"/>
              </a:rPr>
              <a:t>S</a:t>
            </a:r>
            <a:r>
              <a:rPr lang="en-GB">
                <a:effectLst/>
                <a:latin typeface="Arial" panose="020B0604020202020204" pitchFamily="34" charset="0"/>
                <a:ea typeface="Calibri" panose="020F0502020204030204" pitchFamily="34" charset="0"/>
              </a:rPr>
              <a:t>urvival assessment period</a:t>
            </a:r>
            <a:endParaRPr lang="en-GB"/>
          </a:p>
        </p:txBody>
      </p:sp>
      <p:sp>
        <p:nvSpPr>
          <p:cNvPr id="3" name="TextBox 2">
            <a:extLst>
              <a:ext uri="{FF2B5EF4-FFF2-40B4-BE49-F238E27FC236}">
                <a16:creationId xmlns:a16="http://schemas.microsoft.com/office/drawing/2014/main" id="{F86F1981-B78A-7461-58DC-D3A26CCF3796}"/>
              </a:ext>
            </a:extLst>
          </p:cNvPr>
          <p:cNvSpPr txBox="1"/>
          <p:nvPr/>
        </p:nvSpPr>
        <p:spPr>
          <a:xfrm>
            <a:off x="8758560" y="6055664"/>
            <a:ext cx="3433440"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hlinkClick r:id="rId3" action="ppaction://hlinksldjump"/>
              </a:rPr>
              <a:t>*Link to Appendix – RUBY-1</a:t>
            </a:r>
            <a:r>
              <a:rPr lang="en-GB" b="1">
                <a:latin typeface="Arial" panose="020B0604020202020204" pitchFamily="34" charset="0"/>
                <a:cs typeface="Arial" panose="020B0604020202020204" pitchFamily="34" charset="0"/>
              </a:rPr>
              <a:t> </a:t>
            </a:r>
          </a:p>
        </p:txBody>
      </p:sp>
      <p:sp>
        <p:nvSpPr>
          <p:cNvPr id="8" name="Text Placeholder 3">
            <a:extLst>
              <a:ext uri="{FF2B5EF4-FFF2-40B4-BE49-F238E27FC236}">
                <a16:creationId xmlns:a16="http://schemas.microsoft.com/office/drawing/2014/main" id="{B05D928B-D02E-9381-8659-C3439B2F9BD9}"/>
              </a:ext>
            </a:extLst>
          </p:cNvPr>
          <p:cNvSpPr>
            <a:spLocks noGrp="1"/>
          </p:cNvSpPr>
          <p:nvPr>
            <p:ph type="body" sz="quarter" idx="13"/>
          </p:nvPr>
        </p:nvSpPr>
        <p:spPr>
          <a:xfrm>
            <a:off x="936000" y="6407999"/>
            <a:ext cx="10872000" cy="432000"/>
          </a:xfrm>
        </p:spPr>
        <p:txBody>
          <a:bodyPr>
            <a:noAutofit/>
          </a:bodyPr>
          <a:lstStyle/>
          <a:p>
            <a:r>
              <a:rPr lang="en-GB" sz="1000"/>
              <a:t>Abbreviations: AE, adverse event; CP, carboplatin plus paclitaxel; EC, endometrial cancer; ECOG PS, Eastern Cooperative Oncology Group Performance Status; </a:t>
            </a:r>
            <a:r>
              <a:rPr lang="en-GB" sz="1000" err="1"/>
              <a:t>HRQoL</a:t>
            </a:r>
            <a:r>
              <a:rPr lang="en-GB" sz="1000"/>
              <a:t>, health-related quality of life; IA1/2, interim analysis 1/2; ITT, intention-to-treat; </a:t>
            </a:r>
            <a:r>
              <a:rPr lang="en-GB" sz="1000" err="1"/>
              <a:t>MMRp</a:t>
            </a:r>
            <a:r>
              <a:rPr lang="en-GB" sz="1000"/>
              <a:t>, mismatch repair proficient; MSS, microsatellite stable; OS, overall survival; PFS, progression-free survival; Q3, 3</a:t>
            </a:r>
            <a:r>
              <a:rPr lang="en-GB" sz="1000" baseline="30000"/>
              <a:t>rd</a:t>
            </a:r>
            <a:r>
              <a:rPr lang="en-GB" sz="1000"/>
              <a:t> quarter; TTD, time to treatment discontinuation</a:t>
            </a:r>
          </a:p>
        </p:txBody>
      </p:sp>
    </p:spTree>
    <p:extLst>
      <p:ext uri="{BB962C8B-B14F-4D97-AF65-F5344CB8AC3E}">
        <p14:creationId xmlns:p14="http://schemas.microsoft.com/office/powerpoint/2010/main" val="2707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79DF-7D58-00E0-ED8C-0FFD3F04A53D}"/>
              </a:ext>
            </a:extLst>
          </p:cNvPr>
          <p:cNvSpPr>
            <a:spLocks noGrp="1"/>
          </p:cNvSpPr>
          <p:nvPr>
            <p:ph type="title"/>
          </p:nvPr>
        </p:nvSpPr>
        <p:spPr>
          <a:xfrm>
            <a:off x="466724" y="144000"/>
            <a:ext cx="11250785" cy="592817"/>
          </a:xfrm>
        </p:spPr>
        <p:txBody>
          <a:bodyPr/>
          <a:lstStyle/>
          <a:p>
            <a:r>
              <a:rPr lang="en-GB"/>
              <a:t>RUBY-1 results for </a:t>
            </a:r>
            <a:r>
              <a:rPr lang="en-GB" err="1"/>
              <a:t>MMRp</a:t>
            </a:r>
            <a:r>
              <a:rPr lang="en-GB"/>
              <a:t>/MMS: PFS at IA1 and IA2</a:t>
            </a:r>
          </a:p>
        </p:txBody>
      </p:sp>
      <p:pic>
        <p:nvPicPr>
          <p:cNvPr id="6" name="Picture 5" descr="A graph of a number of events&#10;&#10;Description automatically generated">
            <a:extLst>
              <a:ext uri="{FF2B5EF4-FFF2-40B4-BE49-F238E27FC236}">
                <a16:creationId xmlns:a16="http://schemas.microsoft.com/office/drawing/2014/main" id="{C1038EC1-FD75-59C4-25D4-830460D70F8A}"/>
              </a:ext>
            </a:extLst>
          </p:cNvPr>
          <p:cNvPicPr>
            <a:picLocks noChangeAspect="1"/>
          </p:cNvPicPr>
          <p:nvPr/>
        </p:nvPicPr>
        <p:blipFill rotWithShape="1">
          <a:blip r:embed="rId3"/>
          <a:srcRect l="1330"/>
          <a:stretch/>
        </p:blipFill>
        <p:spPr bwMode="auto">
          <a:xfrm>
            <a:off x="180000" y="756000"/>
            <a:ext cx="5655310" cy="3030855"/>
          </a:xfrm>
          <a:prstGeom prst="rect">
            <a:avLst/>
          </a:prstGeom>
          <a:noFill/>
          <a:ln w="76200">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9DD9A7E-0D1B-7BCA-A4BF-45049FFD7197}"/>
              </a:ext>
            </a:extLst>
          </p:cNvPr>
          <p:cNvSpPr txBox="1"/>
          <p:nvPr/>
        </p:nvSpPr>
        <p:spPr>
          <a:xfrm>
            <a:off x="0" y="504000"/>
            <a:ext cx="6096000" cy="369332"/>
          </a:xfrm>
          <a:prstGeom prst="rect">
            <a:avLst/>
          </a:prstGeom>
          <a:noFill/>
        </p:spPr>
        <p:txBody>
          <a:bodyPr wrap="square">
            <a:spAutoFit/>
          </a:bodyPr>
          <a:lstStyle/>
          <a:p>
            <a:r>
              <a:rPr lang="en-GB" sz="1800">
                <a:effectLst/>
                <a:latin typeface="Arial" panose="020B0604020202020204" pitchFamily="34" charset="0"/>
                <a:ea typeface="Calibri" panose="020F0502020204030204" pitchFamily="34" charset="0"/>
              </a:rPr>
              <a:t>PFS KM at IA1 (Sep 2022; median follow up </a:t>
            </a:r>
            <a:r>
              <a:rPr lang="en-GB" sz="1800" u="sng">
                <a:solidFill>
                  <a:schemeClr val="tx1"/>
                </a:solidFill>
                <a:highlight>
                  <a:srgbClr val="000000"/>
                </a:highlight>
                <a:latin typeface="Arial" panose="020B0604020202020204" pitchFamily="34" charset="0"/>
              </a:rPr>
              <a:t>XXXXXX</a:t>
            </a:r>
            <a:r>
              <a:rPr lang="en-GB" sz="1800">
                <a:solidFill>
                  <a:schemeClr val="tx1"/>
                </a:solidFill>
                <a:latin typeface="Arial" panose="020B0604020202020204" pitchFamily="34" charset="0"/>
              </a:rPr>
              <a:t>)</a:t>
            </a:r>
            <a:endParaRPr lang="en-GB"/>
          </a:p>
        </p:txBody>
      </p:sp>
      <p:sp>
        <p:nvSpPr>
          <p:cNvPr id="10" name="TextBox 9">
            <a:extLst>
              <a:ext uri="{FF2B5EF4-FFF2-40B4-BE49-F238E27FC236}">
                <a16:creationId xmlns:a16="http://schemas.microsoft.com/office/drawing/2014/main" id="{7BE98329-0D60-6480-CBA2-C79B8560F7D3}"/>
              </a:ext>
            </a:extLst>
          </p:cNvPr>
          <p:cNvSpPr txBox="1"/>
          <p:nvPr/>
        </p:nvSpPr>
        <p:spPr>
          <a:xfrm>
            <a:off x="6120000" y="504000"/>
            <a:ext cx="6096000" cy="369332"/>
          </a:xfrm>
          <a:prstGeom prst="rect">
            <a:avLst/>
          </a:prstGeom>
          <a:noFill/>
        </p:spPr>
        <p:txBody>
          <a:bodyPr wrap="square">
            <a:spAutoFit/>
          </a:bodyPr>
          <a:lstStyle/>
          <a:p>
            <a:r>
              <a:rPr lang="en-GB" sz="1800">
                <a:effectLst/>
                <a:latin typeface="Arial" panose="020B0604020202020204" pitchFamily="34" charset="0"/>
                <a:ea typeface="Calibri" panose="020F0502020204030204" pitchFamily="34" charset="0"/>
              </a:rPr>
              <a:t>PFS KM at IA2 (Sep 2023; median follow up 37.5 months</a:t>
            </a:r>
            <a:r>
              <a:rPr lang="en-GB" sz="1800">
                <a:solidFill>
                  <a:schemeClr val="tx1"/>
                </a:solidFill>
                <a:latin typeface="Arial" panose="020B0604020202020204" pitchFamily="34" charset="0"/>
              </a:rPr>
              <a:t>)</a:t>
            </a:r>
            <a:endParaRPr lang="en-GB"/>
          </a:p>
        </p:txBody>
      </p:sp>
      <p:graphicFrame>
        <p:nvGraphicFramePr>
          <p:cNvPr id="11" name="Table 10">
            <a:extLst>
              <a:ext uri="{FF2B5EF4-FFF2-40B4-BE49-F238E27FC236}">
                <a16:creationId xmlns:a16="http://schemas.microsoft.com/office/drawing/2014/main" id="{C5A86A1B-C593-5AE0-1351-AEDACF665EF2}"/>
              </a:ext>
            </a:extLst>
          </p:cNvPr>
          <p:cNvGraphicFramePr>
            <a:graphicFrameLocks noGrp="1"/>
          </p:cNvGraphicFramePr>
          <p:nvPr>
            <p:extLst>
              <p:ext uri="{D42A27DB-BD31-4B8C-83A1-F6EECF244321}">
                <p14:modId xmlns:p14="http://schemas.microsoft.com/office/powerpoint/2010/main" val="351137195"/>
              </p:ext>
            </p:extLst>
          </p:nvPr>
        </p:nvGraphicFramePr>
        <p:xfrm>
          <a:off x="108000" y="3852000"/>
          <a:ext cx="11942485" cy="1097280"/>
        </p:xfrm>
        <a:graphic>
          <a:graphicData uri="http://schemas.openxmlformats.org/drawingml/2006/table">
            <a:tbl>
              <a:tblPr firstRow="1" firstCol="1" bandRow="1">
                <a:tableStyleId>{5C22544A-7EE6-4342-B048-85BDC9FD1C3A}</a:tableStyleId>
              </a:tblPr>
              <a:tblGrid>
                <a:gridCol w="3644814">
                  <a:extLst>
                    <a:ext uri="{9D8B030D-6E8A-4147-A177-3AD203B41FA5}">
                      <a16:colId xmlns:a16="http://schemas.microsoft.com/office/drawing/2014/main" val="3630992508"/>
                    </a:ext>
                  </a:extLst>
                </a:gridCol>
                <a:gridCol w="2008563">
                  <a:extLst>
                    <a:ext uri="{9D8B030D-6E8A-4147-A177-3AD203B41FA5}">
                      <a16:colId xmlns:a16="http://schemas.microsoft.com/office/drawing/2014/main" val="3845279702"/>
                    </a:ext>
                  </a:extLst>
                </a:gridCol>
                <a:gridCol w="2293932">
                  <a:extLst>
                    <a:ext uri="{9D8B030D-6E8A-4147-A177-3AD203B41FA5}">
                      <a16:colId xmlns:a16="http://schemas.microsoft.com/office/drawing/2014/main" val="4258768088"/>
                    </a:ext>
                  </a:extLst>
                </a:gridCol>
                <a:gridCol w="2151248">
                  <a:extLst>
                    <a:ext uri="{9D8B030D-6E8A-4147-A177-3AD203B41FA5}">
                      <a16:colId xmlns:a16="http://schemas.microsoft.com/office/drawing/2014/main" val="2460832939"/>
                    </a:ext>
                  </a:extLst>
                </a:gridCol>
                <a:gridCol w="1843928">
                  <a:extLst>
                    <a:ext uri="{9D8B030D-6E8A-4147-A177-3AD203B41FA5}">
                      <a16:colId xmlns:a16="http://schemas.microsoft.com/office/drawing/2014/main" val="234898398"/>
                    </a:ext>
                  </a:extLst>
                </a:gridCol>
              </a:tblGrid>
              <a:tr h="245751">
                <a:tc rowSpan="2">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Outcome</a:t>
                      </a:r>
                      <a:endParaRPr lang="en-GB" sz="1800" b="1">
                        <a:solidFill>
                          <a:srgbClr val="FFFFFF"/>
                        </a:solidFill>
                        <a:effectLst/>
                        <a:latin typeface="Arial" panose="020B0604020202020204" pitchFamily="34" charset="0"/>
                        <a:cs typeface="Arial" panose="020B0604020202020204" pitchFamily="34" charset="0"/>
                      </a:endParaRPr>
                    </a:p>
                  </a:txBody>
                  <a:tcPr marL="35214" marR="35214" marT="0" marB="0" anchor="ctr"/>
                </a:tc>
                <a:tc gridSpan="2">
                  <a:txBody>
                    <a:bodyPr/>
                    <a:lstStyle/>
                    <a:p>
                      <a:pPr algn="ctr">
                        <a:lnSpc>
                          <a:spcPct val="100000"/>
                        </a:lnSpc>
                        <a:spcBef>
                          <a:spcPts val="0"/>
                        </a:spcBef>
                        <a:spcAft>
                          <a:spcPts val="0"/>
                        </a:spcAft>
                        <a:buNone/>
                      </a:pPr>
                      <a:r>
                        <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IA1 </a:t>
                      </a:r>
                    </a:p>
                  </a:txBody>
                  <a:tcPr marL="35214" marR="35214" marT="0" marB="0" anchor="ctr"/>
                </a:tc>
                <a:tc hMerge="1">
                  <a:txBody>
                    <a:bodyPr/>
                    <a:lstStyle/>
                    <a:p>
                      <a:pPr algn="ctr">
                        <a:lnSpc>
                          <a:spcPct val="100000"/>
                        </a:lnSpc>
                        <a:spcBef>
                          <a:spcPts val="0"/>
                        </a:spcBef>
                        <a:spcAft>
                          <a:spcPts val="0"/>
                        </a:spcAft>
                        <a:buNone/>
                      </a:pP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gridSpan="2">
                  <a:txBody>
                    <a:bodyPr/>
                    <a:lstStyle/>
                    <a:p>
                      <a:pPr algn="ctr">
                        <a:lnSpc>
                          <a:spcPct val="100000"/>
                        </a:lnSpc>
                        <a:spcBef>
                          <a:spcPts val="0"/>
                        </a:spcBef>
                        <a:spcAft>
                          <a:spcPts val="0"/>
                        </a:spcAft>
                        <a:buNone/>
                      </a:pPr>
                      <a:r>
                        <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IA2</a:t>
                      </a:r>
                    </a:p>
                  </a:txBody>
                  <a:tcPr marL="35214" marR="35214" marT="0" marB="0" anchor="ctr"/>
                </a:tc>
                <a:tc hMerge="1">
                  <a:txBody>
                    <a:bodyPr/>
                    <a:lstStyle/>
                    <a:p>
                      <a:pPr algn="ctr">
                        <a:lnSpc>
                          <a:spcPct val="100000"/>
                        </a:lnSpc>
                        <a:spcBef>
                          <a:spcPts val="0"/>
                        </a:spcBef>
                        <a:spcAft>
                          <a:spcPts val="0"/>
                        </a:spcAft>
                        <a:buNone/>
                      </a:pP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extLst>
                  <a:ext uri="{0D108BD9-81ED-4DB2-BD59-A6C34878D82A}">
                    <a16:rowId xmlns:a16="http://schemas.microsoft.com/office/drawing/2014/main" val="2021993148"/>
                  </a:ext>
                </a:extLst>
              </a:tr>
              <a:tr h="245751">
                <a:tc vMerge="1">
                  <a:txBody>
                    <a:bodyPr/>
                    <a:lstStyle/>
                    <a:p>
                      <a:endParaRPr/>
                    </a:p>
                  </a:txBody>
                  <a:tcPr marL="35214" marR="35214" marT="0" marB="0" anchor="ctr"/>
                </a:tc>
                <a:tc>
                  <a:txBody>
                    <a:bodyPr/>
                    <a:lstStyle/>
                    <a:p>
                      <a:pPr algn="ctr">
                        <a:lnSpc>
                          <a:spcPct val="100000"/>
                        </a:lnSpc>
                        <a:spcBef>
                          <a:spcPts val="0"/>
                        </a:spcBef>
                        <a:spcAft>
                          <a:spcPts val="0"/>
                        </a:spcAft>
                        <a:buNone/>
                      </a:pPr>
                      <a:r>
                        <a:rPr lang="en-GB" sz="1800" b="1" err="1">
                          <a:effectLst/>
                          <a:latin typeface="Arial" panose="020B0604020202020204" pitchFamily="34" charset="0"/>
                          <a:cs typeface="Arial" panose="020B0604020202020204" pitchFamily="34" charset="0"/>
                        </a:rPr>
                        <a:t>Dostarlimab</a:t>
                      </a:r>
                      <a:r>
                        <a:rPr lang="en-GB" sz="1800" b="1">
                          <a:effectLst/>
                          <a:latin typeface="Arial" panose="020B0604020202020204" pitchFamily="34" charset="0"/>
                          <a:cs typeface="Arial" panose="020B0604020202020204" pitchFamily="34" charset="0"/>
                        </a:rPr>
                        <a:t> + CP (n=192)</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Placebo + CP  (n=184)</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GB" sz="1800" b="1" err="1">
                          <a:effectLst/>
                          <a:latin typeface="Arial" panose="020B0604020202020204" pitchFamily="34" charset="0"/>
                          <a:cs typeface="Arial" panose="020B0604020202020204" pitchFamily="34" charset="0"/>
                        </a:rPr>
                        <a:t>Dostarlimab</a:t>
                      </a:r>
                      <a:r>
                        <a:rPr lang="en-GB" sz="1800" b="1">
                          <a:effectLst/>
                          <a:latin typeface="Arial" panose="020B0604020202020204" pitchFamily="34" charset="0"/>
                          <a:cs typeface="Arial" panose="020B0604020202020204" pitchFamily="34" charset="0"/>
                        </a:rPr>
                        <a:t> + CP (n=192)</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Placebo + CP  (n=184)</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extLst>
                  <a:ext uri="{0D108BD9-81ED-4DB2-BD59-A6C34878D82A}">
                    <a16:rowId xmlns:a16="http://schemas.microsoft.com/office/drawing/2014/main" val="4154876042"/>
                  </a:ext>
                </a:extLst>
              </a:tr>
              <a:tr h="93905">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Median PFS, months (95% CI)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9.9 (9.0 to 13.3)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7.9 (7.6 to 9.8)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US" sz="1800" b="0" u="sng">
                          <a:solidFill>
                            <a:schemeClr val="tx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XXXX</a:t>
                      </a:r>
                      <a:endParaRPr lang="en-GB" sz="1800" b="0">
                        <a:solidFill>
                          <a:schemeClr val="tx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buNone/>
                      </a:pPr>
                      <a:r>
                        <a:rPr lang="en-US" sz="1800" b="0" u="sng">
                          <a:solidFill>
                            <a:schemeClr val="tx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rPr>
                        <a:t>XXXX</a:t>
                      </a:r>
                      <a:endParaRPr lang="en-GB" sz="1800" b="0">
                        <a:solidFill>
                          <a:schemeClr val="tx1"/>
                        </a:solidFill>
                        <a:effectLst/>
                        <a:highlight>
                          <a:srgbClr val="0000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067565"/>
                  </a:ext>
                </a:extLst>
              </a:tr>
            </a:tbl>
          </a:graphicData>
        </a:graphic>
      </p:graphicFrame>
      <p:sp>
        <p:nvSpPr>
          <p:cNvPr id="14" name="Rectangle 13">
            <a:extLst>
              <a:ext uri="{FF2B5EF4-FFF2-40B4-BE49-F238E27FC236}">
                <a16:creationId xmlns:a16="http://schemas.microsoft.com/office/drawing/2014/main" id="{F234A334-838F-61EE-3E21-5E38CA47D2CF}"/>
              </a:ext>
            </a:extLst>
          </p:cNvPr>
          <p:cNvSpPr/>
          <p:nvPr/>
        </p:nvSpPr>
        <p:spPr>
          <a:xfrm>
            <a:off x="108000" y="5004000"/>
            <a:ext cx="11988000" cy="108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IA1 and IA2 curves similar </a:t>
            </a:r>
            <a:r>
              <a:rPr lang="en-GB" sz="2200">
                <a:solidFill>
                  <a:schemeClr val="tx1"/>
                </a:solidFill>
                <a:effectLst/>
                <a:highlight>
                  <a:srgbClr val="000000"/>
                </a:highlight>
                <a:latin typeface="Arial" panose="020B0604020202020204" pitchFamily="34" charset="0"/>
                <a:ea typeface="Calibri" panose="020F0502020204030204" pitchFamily="34" charset="0"/>
                <a:cs typeface="Arial" panose="020B0604020202020204" pitchFamily="34" charset="0"/>
              </a:rPr>
              <a:t>XXXXXXXXXXXXXXXXXXXXXX</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 → IA2 tail uncertain (censoring) → inappropriate to model </a:t>
            </a:r>
            <a:r>
              <a:rPr lang="en-GB" sz="2200">
                <a:solidFill>
                  <a:schemeClr val="tx1"/>
                </a:solidFill>
                <a:effectLst/>
                <a:highlight>
                  <a:srgbClr val="000000"/>
                </a:highlight>
                <a:latin typeface="Arial" panose="020B0604020202020204" pitchFamily="34" charset="0"/>
                <a:ea typeface="Calibri" panose="020F0502020204030204" pitchFamily="34" charset="0"/>
                <a:cs typeface="Arial" panose="020B0604020202020204" pitchFamily="34" charset="0"/>
              </a:rPr>
              <a:t>XXXXXXXXXXXXXXXX</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 because </a:t>
            </a:r>
            <a:r>
              <a:rPr lang="en-GB" sz="2200" err="1">
                <a:solidFill>
                  <a:schemeClr val="tx1"/>
                </a:solidFill>
                <a:effectLst/>
                <a:latin typeface="Arial" panose="020B0604020202020204" pitchFamily="34" charset="0"/>
                <a:ea typeface="Calibri" panose="020F0502020204030204" pitchFamily="34" charset="0"/>
                <a:cs typeface="Arial" panose="020B0604020202020204" pitchFamily="34" charset="0"/>
              </a:rPr>
              <a:t>MMRp</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/MMS have poorer outcomes and likely to relapse → company’s use of PFS IA1 in base case is reasonable</a:t>
            </a:r>
          </a:p>
        </p:txBody>
      </p:sp>
      <p:sp>
        <p:nvSpPr>
          <p:cNvPr id="3" name="Text Placeholder 3">
            <a:extLst>
              <a:ext uri="{FF2B5EF4-FFF2-40B4-BE49-F238E27FC236}">
                <a16:creationId xmlns:a16="http://schemas.microsoft.com/office/drawing/2014/main" id="{46E7B493-A18C-F5D3-C70A-9ACA9531F94E}"/>
              </a:ext>
            </a:extLst>
          </p:cNvPr>
          <p:cNvSpPr txBox="1">
            <a:spLocks/>
          </p:cNvSpPr>
          <p:nvPr/>
        </p:nvSpPr>
        <p:spPr>
          <a:xfrm>
            <a:off x="936000" y="6407999"/>
            <a:ext cx="10872000" cy="43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CI, confidence interval; CP, carboplatin plus paclitaxel; HR, hazard ratio; IA1/2, interim analysis 1/2; KM, Kaplan-Meier; MMRp, mismatch repair proficient; MSS, microsatellite stable; PFS, progression-free survival</a:t>
            </a:r>
          </a:p>
        </p:txBody>
      </p:sp>
      <p:sp>
        <p:nvSpPr>
          <p:cNvPr id="5" name="TextBox 4">
            <a:extLst>
              <a:ext uri="{FF2B5EF4-FFF2-40B4-BE49-F238E27FC236}">
                <a16:creationId xmlns:a16="http://schemas.microsoft.com/office/drawing/2014/main" id="{BC445FBE-B562-A9A6-5834-968F6987728F}"/>
              </a:ext>
            </a:extLst>
          </p:cNvPr>
          <p:cNvSpPr txBox="1"/>
          <p:nvPr/>
        </p:nvSpPr>
        <p:spPr>
          <a:xfrm>
            <a:off x="2204966" y="1256654"/>
            <a:ext cx="3826689" cy="646331"/>
          </a:xfrm>
          <a:prstGeom prst="rect">
            <a:avLst/>
          </a:prstGeom>
          <a:noFill/>
        </p:spPr>
        <p:txBody>
          <a:bodyPr wrap="none" rtlCol="0">
            <a:spAutoFit/>
          </a:bodyPr>
          <a:lstStyle/>
          <a:p>
            <a:r>
              <a:rPr lang="en-GB" sz="1800">
                <a:effectLst/>
                <a:latin typeface="Arial" panose="020B0604020202020204" pitchFamily="34" charset="0"/>
                <a:cs typeface="Arial" panose="020B0604020202020204" pitchFamily="34" charset="0"/>
              </a:rPr>
              <a:t>HR (95% CI), p value log-rank test: </a:t>
            </a:r>
          </a:p>
          <a:p>
            <a:pPr algn="ctr"/>
            <a:r>
              <a:rPr lang="en-GB" sz="1800">
                <a:effectLst/>
                <a:latin typeface="Arial" panose="020B0604020202020204" pitchFamily="34" charset="0"/>
                <a:cs typeface="Arial" panose="020B0604020202020204" pitchFamily="34" charset="0"/>
              </a:rPr>
              <a:t>0.76 (0.59 to 0.98), 0.02</a:t>
            </a:r>
            <a:endParaRPr lang="en-GB"/>
          </a:p>
        </p:txBody>
      </p:sp>
      <p:sp>
        <p:nvSpPr>
          <p:cNvPr id="4" name="Rectangle 3">
            <a:extLst>
              <a:ext uri="{FF2B5EF4-FFF2-40B4-BE49-F238E27FC236}">
                <a16:creationId xmlns:a16="http://schemas.microsoft.com/office/drawing/2014/main" id="{C3171D71-FCC9-56A0-341A-23850489DAC8}"/>
              </a:ext>
            </a:extLst>
          </p:cNvPr>
          <p:cNvSpPr/>
          <p:nvPr/>
        </p:nvSpPr>
        <p:spPr>
          <a:xfrm>
            <a:off x="6031655" y="873332"/>
            <a:ext cx="5980345" cy="28421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69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C3EDCC-8E85-2DD1-9493-8E627D44ECBB}"/>
              </a:ext>
            </a:extLst>
          </p:cNvPr>
          <p:cNvSpPr>
            <a:spLocks noGrp="1"/>
          </p:cNvSpPr>
          <p:nvPr>
            <p:ph type="title"/>
          </p:nvPr>
        </p:nvSpPr>
        <p:spPr>
          <a:xfrm>
            <a:off x="466724" y="180000"/>
            <a:ext cx="11250785" cy="592817"/>
          </a:xfrm>
        </p:spPr>
        <p:txBody>
          <a:bodyPr>
            <a:normAutofit fontScale="90000"/>
          </a:bodyPr>
          <a:lstStyle/>
          <a:p>
            <a:r>
              <a:rPr lang="en-GB">
                <a:hlinkClick r:id="rId3" action="ppaction://hlinksldjump"/>
              </a:rPr>
              <a:t>Key Issue</a:t>
            </a:r>
            <a:r>
              <a:rPr lang="en-GB"/>
              <a:t>: Immature RUBY-1 OS data at IA2</a:t>
            </a:r>
            <a:br>
              <a:rPr lang="en-GB"/>
            </a:br>
            <a:endParaRPr lang="en-GB"/>
          </a:p>
        </p:txBody>
      </p:sp>
      <p:pic>
        <p:nvPicPr>
          <p:cNvPr id="9" name="Picture 8" descr="A graph of a number of patients&#10;&#10;Description automatically generated with medium confidence">
            <a:extLst>
              <a:ext uri="{FF2B5EF4-FFF2-40B4-BE49-F238E27FC236}">
                <a16:creationId xmlns:a16="http://schemas.microsoft.com/office/drawing/2014/main" id="{0404196E-0036-C4E6-E5C9-2B024612F7B4}"/>
              </a:ext>
            </a:extLst>
          </p:cNvPr>
          <p:cNvPicPr>
            <a:picLocks noChangeAspect="1"/>
          </p:cNvPicPr>
          <p:nvPr/>
        </p:nvPicPr>
        <p:blipFill>
          <a:blip r:embed="rId4"/>
          <a:stretch>
            <a:fillRect/>
          </a:stretch>
        </p:blipFill>
        <p:spPr>
          <a:xfrm>
            <a:off x="96000" y="900000"/>
            <a:ext cx="6250371" cy="3274037"/>
          </a:xfrm>
          <a:prstGeom prst="rect">
            <a:avLst/>
          </a:prstGeom>
          <a:ln>
            <a:solidFill>
              <a:schemeClr val="tx1"/>
            </a:solidFill>
          </a:ln>
        </p:spPr>
      </p:pic>
      <p:sp>
        <p:nvSpPr>
          <p:cNvPr id="10" name="TextBox 9">
            <a:extLst>
              <a:ext uri="{FF2B5EF4-FFF2-40B4-BE49-F238E27FC236}">
                <a16:creationId xmlns:a16="http://schemas.microsoft.com/office/drawing/2014/main" id="{6F8828C8-9C4D-2842-AFC8-702037724AF3}"/>
              </a:ext>
            </a:extLst>
          </p:cNvPr>
          <p:cNvSpPr txBox="1"/>
          <p:nvPr/>
        </p:nvSpPr>
        <p:spPr>
          <a:xfrm>
            <a:off x="108000" y="612000"/>
            <a:ext cx="6194119" cy="369332"/>
          </a:xfrm>
          <a:prstGeom prst="rect">
            <a:avLst/>
          </a:prstGeom>
          <a:noFill/>
        </p:spPr>
        <p:txBody>
          <a:bodyPr wrap="square">
            <a:spAutoFit/>
          </a:bodyPr>
          <a:lstStyle/>
          <a:p>
            <a:pPr algn="ctr"/>
            <a:r>
              <a:rPr lang="en-GB">
                <a:latin typeface="Arial" panose="020B0604020202020204" pitchFamily="34" charset="0"/>
                <a:ea typeface="Calibri" panose="020F0502020204030204" pitchFamily="34" charset="0"/>
              </a:rPr>
              <a:t>O</a:t>
            </a:r>
            <a:r>
              <a:rPr lang="en-GB" sz="1800">
                <a:effectLst/>
                <a:latin typeface="Arial" panose="020B0604020202020204" pitchFamily="34" charset="0"/>
                <a:ea typeface="Calibri" panose="020F0502020204030204" pitchFamily="34" charset="0"/>
              </a:rPr>
              <a:t>S KM at IA2 (Sep 2023; median follow up 37.5 months</a:t>
            </a:r>
            <a:r>
              <a:rPr lang="en-GB" sz="1800">
                <a:solidFill>
                  <a:schemeClr val="tx1"/>
                </a:solidFill>
                <a:latin typeface="Arial" panose="020B0604020202020204" pitchFamily="34" charset="0"/>
              </a:rPr>
              <a:t>)</a:t>
            </a:r>
            <a:endParaRPr lang="en-GB"/>
          </a:p>
        </p:txBody>
      </p:sp>
      <p:graphicFrame>
        <p:nvGraphicFramePr>
          <p:cNvPr id="13" name="Table 12">
            <a:extLst>
              <a:ext uri="{FF2B5EF4-FFF2-40B4-BE49-F238E27FC236}">
                <a16:creationId xmlns:a16="http://schemas.microsoft.com/office/drawing/2014/main" id="{B1F1B2EC-8C20-BC16-78C9-CC46F01291DD}"/>
              </a:ext>
            </a:extLst>
          </p:cNvPr>
          <p:cNvGraphicFramePr>
            <a:graphicFrameLocks noGrp="1"/>
          </p:cNvGraphicFramePr>
          <p:nvPr>
            <p:extLst>
              <p:ext uri="{D42A27DB-BD31-4B8C-83A1-F6EECF244321}">
                <p14:modId xmlns:p14="http://schemas.microsoft.com/office/powerpoint/2010/main" val="3470211132"/>
              </p:ext>
            </p:extLst>
          </p:nvPr>
        </p:nvGraphicFramePr>
        <p:xfrm>
          <a:off x="6442371" y="998208"/>
          <a:ext cx="5643748" cy="2194560"/>
        </p:xfrm>
        <a:graphic>
          <a:graphicData uri="http://schemas.openxmlformats.org/drawingml/2006/table">
            <a:tbl>
              <a:tblPr firstRow="1" firstCol="1" bandRow="1">
                <a:tableStyleId>{5C22544A-7EE6-4342-B048-85BDC9FD1C3A}</a:tableStyleId>
              </a:tblPr>
              <a:tblGrid>
                <a:gridCol w="2239685">
                  <a:extLst>
                    <a:ext uri="{9D8B030D-6E8A-4147-A177-3AD203B41FA5}">
                      <a16:colId xmlns:a16="http://schemas.microsoft.com/office/drawing/2014/main" val="3630992508"/>
                    </a:ext>
                  </a:extLst>
                </a:gridCol>
                <a:gridCol w="1876864">
                  <a:extLst>
                    <a:ext uri="{9D8B030D-6E8A-4147-A177-3AD203B41FA5}">
                      <a16:colId xmlns:a16="http://schemas.microsoft.com/office/drawing/2014/main" val="3845279702"/>
                    </a:ext>
                  </a:extLst>
                </a:gridCol>
                <a:gridCol w="1527199">
                  <a:extLst>
                    <a:ext uri="{9D8B030D-6E8A-4147-A177-3AD203B41FA5}">
                      <a16:colId xmlns:a16="http://schemas.microsoft.com/office/drawing/2014/main" val="3680664956"/>
                    </a:ext>
                  </a:extLst>
                </a:gridCol>
              </a:tblGrid>
              <a:tr h="245751">
                <a:tc>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Outcome</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GB" sz="1800" err="1">
                          <a:effectLst/>
                          <a:latin typeface="Arial" panose="020B0604020202020204" pitchFamily="34" charset="0"/>
                          <a:cs typeface="Arial" panose="020B0604020202020204" pitchFamily="34" charset="0"/>
                        </a:rPr>
                        <a:t>Dostarlimab</a:t>
                      </a:r>
                      <a:r>
                        <a:rPr lang="en-GB" sz="1800">
                          <a:effectLst/>
                          <a:latin typeface="Arial" panose="020B0604020202020204" pitchFamily="34" charset="0"/>
                          <a:cs typeface="Arial" panose="020B0604020202020204" pitchFamily="34" charset="0"/>
                        </a:rPr>
                        <a:t> + CP (n=192)</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tc>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Placebo + CP  (n=184)</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35214" marR="35214" marT="0" marB="0" anchor="ctr"/>
                </a:tc>
                <a:extLst>
                  <a:ext uri="{0D108BD9-81ED-4DB2-BD59-A6C34878D82A}">
                    <a16:rowId xmlns:a16="http://schemas.microsoft.com/office/drawing/2014/main" val="4154876042"/>
                  </a:ext>
                </a:extLst>
              </a:tr>
              <a:tr h="93905">
                <a:tc>
                  <a:txBody>
                    <a:bodyPr/>
                    <a:lstStyle/>
                    <a:p>
                      <a:pPr algn="l">
                        <a:lnSpc>
                          <a:spcPct val="100000"/>
                        </a:lnSpc>
                        <a:spcBef>
                          <a:spcPts val="0"/>
                        </a:spcBef>
                        <a:spcAft>
                          <a:spcPts val="0"/>
                        </a:spcAft>
                        <a:buNone/>
                      </a:pPr>
                      <a:r>
                        <a:rPr lang="en-GB"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Median OS, months (95% CI)</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buNone/>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34.0 (28.6 to NE)</a:t>
                      </a:r>
                    </a:p>
                  </a:txBody>
                  <a:tcPr marL="68580" marR="68580" marT="0" marB="0" anchor="ctr"/>
                </a:tc>
                <a:tc>
                  <a:txBody>
                    <a:bodyPr/>
                    <a:lstStyle/>
                    <a:p>
                      <a:pPr algn="ctr">
                        <a:lnSpc>
                          <a:spcPct val="100000"/>
                        </a:lnSpc>
                        <a:spcBef>
                          <a:spcPts val="0"/>
                        </a:spcBef>
                        <a:spcAft>
                          <a:spcPts val="0"/>
                        </a:spcAft>
                        <a:buNone/>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27.0 (21.5 to 35.6)</a:t>
                      </a:r>
                    </a:p>
                  </a:txBody>
                  <a:tcPr marL="68580" marR="68580" marT="0" marB="0" anchor="ctr"/>
                </a:tc>
                <a:extLst>
                  <a:ext uri="{0D108BD9-81ED-4DB2-BD59-A6C34878D82A}">
                    <a16:rowId xmlns:a16="http://schemas.microsoft.com/office/drawing/2014/main" val="1837898173"/>
                  </a:ext>
                </a:extLst>
              </a:tr>
              <a:tr h="93905">
                <a:tc>
                  <a:txBody>
                    <a:bodyPr/>
                    <a:lstStyle/>
                    <a:p>
                      <a:pPr algn="l">
                        <a:lnSpc>
                          <a:spcPct val="100000"/>
                        </a:lnSpc>
                        <a:spcBef>
                          <a:spcPts val="0"/>
                        </a:spcBef>
                        <a:spcAft>
                          <a:spcPts val="0"/>
                        </a:spcAft>
                        <a:buNone/>
                      </a:pPr>
                      <a:r>
                        <a:rPr lang="en-GB"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Hazard ratio (95% CI)</a:t>
                      </a:r>
                    </a:p>
                  </a:txBody>
                  <a:tcPr marL="68580" marR="68580" marT="0" marB="0" anchor="ctr"/>
                </a:tc>
                <a:tc gridSpan="2">
                  <a:txBody>
                    <a:bodyPr/>
                    <a:lstStyle/>
                    <a:p>
                      <a:pPr algn="ctr">
                        <a:lnSpc>
                          <a:spcPct val="100000"/>
                        </a:lnSpc>
                        <a:spcBef>
                          <a:spcPts val="0"/>
                        </a:spcBef>
                        <a:spcAft>
                          <a:spcPts val="0"/>
                        </a:spcAft>
                        <a:buNone/>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0.79 (0.60 to 1.04)</a:t>
                      </a:r>
                    </a:p>
                  </a:txBody>
                  <a:tcPr marL="68580" marR="68580" marT="0" marB="0" anchor="ctr"/>
                </a:tc>
                <a:tc hMerge="1">
                  <a:txBody>
                    <a:bodyPr/>
                    <a:lstStyle/>
                    <a:p>
                      <a:pPr algn="ctr">
                        <a:lnSpc>
                          <a:spcPct val="120000"/>
                        </a:lnSpc>
                        <a:spcBef>
                          <a:spcPts val="200"/>
                        </a:spcBef>
                        <a:spcAft>
                          <a:spcPts val="200"/>
                        </a:spcAft>
                        <a:buNone/>
                      </a:pP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707038"/>
                  </a:ext>
                </a:extLst>
              </a:tr>
              <a:tr h="93905">
                <a:tc>
                  <a:txBody>
                    <a:bodyPr/>
                    <a:lstStyle/>
                    <a:p>
                      <a:pPr algn="l">
                        <a:lnSpc>
                          <a:spcPct val="100000"/>
                        </a:lnSpc>
                        <a:spcBef>
                          <a:spcPts val="0"/>
                        </a:spcBef>
                        <a:spcAft>
                          <a:spcPts val="0"/>
                        </a:spcAft>
                        <a:buNone/>
                      </a:pPr>
                      <a:r>
                        <a:rPr lang="en-GB"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Log rank test, p value</a:t>
                      </a:r>
                    </a:p>
                  </a:txBody>
                  <a:tcPr marL="68580" marR="68580" marT="0" marB="0" anchor="ctr"/>
                </a:tc>
                <a:tc gridSpan="2">
                  <a:txBody>
                    <a:bodyPr/>
                    <a:lstStyle/>
                    <a:p>
                      <a:pPr algn="ctr">
                        <a:lnSpc>
                          <a:spcPct val="100000"/>
                        </a:lnSpc>
                        <a:spcBef>
                          <a:spcPts val="0"/>
                        </a:spcBef>
                        <a:spcAft>
                          <a:spcPts val="0"/>
                        </a:spcAft>
                        <a:buNone/>
                      </a:pPr>
                      <a:r>
                        <a:rPr lang="en-GB" sz="180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0.049</a:t>
                      </a:r>
                    </a:p>
                  </a:txBody>
                  <a:tcPr marL="68580" marR="68580" marT="0" marB="0" anchor="ctr"/>
                </a:tc>
                <a:tc hMerge="1">
                  <a:txBody>
                    <a:bodyPr/>
                    <a:lstStyle/>
                    <a:p>
                      <a:endParaRPr lang="en-GB"/>
                    </a:p>
                  </a:txBody>
                  <a:tcPr/>
                </a:tc>
                <a:extLst>
                  <a:ext uri="{0D108BD9-81ED-4DB2-BD59-A6C34878D82A}">
                    <a16:rowId xmlns:a16="http://schemas.microsoft.com/office/drawing/2014/main" val="3576119970"/>
                  </a:ext>
                </a:extLst>
              </a:tr>
            </a:tbl>
          </a:graphicData>
        </a:graphic>
      </p:graphicFrame>
      <p:sp>
        <p:nvSpPr>
          <p:cNvPr id="14" name="Rectangle 13">
            <a:extLst>
              <a:ext uri="{FF2B5EF4-FFF2-40B4-BE49-F238E27FC236}">
                <a16:creationId xmlns:a16="http://schemas.microsoft.com/office/drawing/2014/main" id="{DB563856-C483-985F-C1D3-F3E811DA708F}"/>
              </a:ext>
            </a:extLst>
          </p:cNvPr>
          <p:cNvSpPr/>
          <p:nvPr/>
        </p:nvSpPr>
        <p:spPr>
          <a:xfrm>
            <a:off x="108000" y="3561341"/>
            <a:ext cx="11914668" cy="2772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342900" indent="-342900">
              <a:buFont typeface="Arial" panose="020B0604020202020204" pitchFamily="34" charset="0"/>
              <a:buChar char="•"/>
            </a:pP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IA2 OS data are immature with ~54.8% data maturity. H</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eavy censoring after ~30 months → OS uncertain (no further interim data cuts expected; RUBY-1 completion in Q3 2026)</a:t>
            </a:r>
          </a:p>
          <a:p>
            <a:pPr marL="342900" indent="-342900">
              <a:buFont typeface="Arial" panose="020B0604020202020204" pitchFamily="34" charset="0"/>
              <a:buChar char="•"/>
            </a:pP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RUBY-1 </a:t>
            </a:r>
            <a:r>
              <a:rPr lang="en-GB" sz="2200" b="1">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ction="ppaction://hlinksldjump"/>
              </a:rPr>
              <a:t>subsequent treatment</a:t>
            </a:r>
            <a:r>
              <a:rPr lang="en-GB" sz="2200" b="1">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use not wholly reflective of UK </a:t>
            </a: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clinical practice → OS may not reflect outcomes in NHS</a:t>
            </a:r>
          </a:p>
          <a:p>
            <a:pPr marL="800100" lvl="1" indent="-342900">
              <a:buFont typeface="Arial" panose="020B0604020202020204" pitchFamily="34" charset="0"/>
              <a:buChar char="•"/>
            </a:pP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Immunotherapy (e.g. pembrolizumab) would not be used after </a:t>
            </a:r>
            <a:r>
              <a:rPr lang="en-GB" sz="2200" err="1">
                <a:solidFill>
                  <a:schemeClr val="tx1"/>
                </a:solidFill>
                <a:effectLst/>
                <a:latin typeface="Arial" panose="020B0604020202020204" pitchFamily="34" charset="0"/>
                <a:ea typeface="Calibri" panose="020F0502020204030204" pitchFamily="34" charset="0"/>
                <a:cs typeface="Arial" panose="020B0604020202020204" pitchFamily="34" charset="0"/>
              </a:rPr>
              <a:t>dostarlimab</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 in the NHS</a:t>
            </a:r>
            <a:endParaRPr lang="en-GB" sz="2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1257300" lvl="2" indent="-342900">
              <a:buFont typeface="Arial" panose="020B0604020202020204" pitchFamily="34" charset="0"/>
              <a:buChar char="•"/>
            </a:pP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RUBY-1 </a:t>
            </a:r>
            <a:r>
              <a:rPr lang="en-GB" sz="2200" err="1">
                <a:solidFill>
                  <a:schemeClr val="tx1"/>
                </a:solidFill>
                <a:latin typeface="Arial" panose="020B0604020202020204" pitchFamily="34" charset="0"/>
                <a:ea typeface="Calibri" panose="020F0502020204030204" pitchFamily="34" charset="0"/>
                <a:cs typeface="Arial" panose="020B0604020202020204" pitchFamily="34" charset="0"/>
              </a:rPr>
              <a:t>dostarlimab</a:t>
            </a: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 + CP arm: 11.5%</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 had PEM+LEN and </a:t>
            </a: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4.7% had pembrolizumab</a:t>
            </a:r>
          </a:p>
          <a:p>
            <a:pPr marL="800100" lvl="1" indent="-342900">
              <a:buFont typeface="Arial" panose="020B0604020202020204" pitchFamily="34" charset="0"/>
              <a:buChar char="•"/>
            </a:pP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Bevacizumab not used in EC in UK clinical practice</a:t>
            </a:r>
          </a:p>
        </p:txBody>
      </p:sp>
      <p:sp>
        <p:nvSpPr>
          <p:cNvPr id="5" name="Text Placeholder 3">
            <a:extLst>
              <a:ext uri="{FF2B5EF4-FFF2-40B4-BE49-F238E27FC236}">
                <a16:creationId xmlns:a16="http://schemas.microsoft.com/office/drawing/2014/main" id="{6655EADE-B8F9-D092-379E-713DC5B36AFA}"/>
              </a:ext>
            </a:extLst>
          </p:cNvPr>
          <p:cNvSpPr txBox="1">
            <a:spLocks/>
          </p:cNvSpPr>
          <p:nvPr/>
        </p:nvSpPr>
        <p:spPr>
          <a:xfrm>
            <a:off x="936000" y="6444000"/>
            <a:ext cx="10872000" cy="396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CI, confidence interval; CP, carboplatin plus paclitaxel; IA2, interim analysis 2; KM, Kaplan-Meier; OS, overall survival; Q3, 3</a:t>
            </a:r>
            <a:r>
              <a:rPr lang="en-GB" baseline="30000"/>
              <a:t>rd</a:t>
            </a:r>
            <a:r>
              <a:rPr lang="en-GB"/>
              <a:t> quarter</a:t>
            </a:r>
          </a:p>
        </p:txBody>
      </p:sp>
    </p:spTree>
    <p:extLst>
      <p:ext uri="{BB962C8B-B14F-4D97-AF65-F5344CB8AC3E}">
        <p14:creationId xmlns:p14="http://schemas.microsoft.com/office/powerpoint/2010/main" val="3054234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207DA-D997-DEF6-5E9D-0C6E17EC0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EAD01-8FE3-570F-5E0C-4C6C0DE444FF}"/>
              </a:ext>
            </a:extLst>
          </p:cNvPr>
          <p:cNvSpPr>
            <a:spLocks noGrp="1"/>
          </p:cNvSpPr>
          <p:nvPr>
            <p:ph type="title"/>
          </p:nvPr>
        </p:nvSpPr>
        <p:spPr>
          <a:xfrm>
            <a:off x="466724" y="108000"/>
            <a:ext cx="11250785" cy="592817"/>
          </a:xfrm>
        </p:spPr>
        <p:txBody>
          <a:bodyPr>
            <a:normAutofit/>
          </a:bodyPr>
          <a:lstStyle/>
          <a:p>
            <a:r>
              <a:rPr lang="en-GB"/>
              <a:t>RUBY-1: EAG comments</a:t>
            </a:r>
          </a:p>
        </p:txBody>
      </p:sp>
      <p:sp>
        <p:nvSpPr>
          <p:cNvPr id="7" name="Rectangle 6">
            <a:extLst>
              <a:ext uri="{FF2B5EF4-FFF2-40B4-BE49-F238E27FC236}">
                <a16:creationId xmlns:a16="http://schemas.microsoft.com/office/drawing/2014/main" id="{FCF02347-FDDA-214F-FE8E-80D0D1518E56}"/>
              </a:ext>
            </a:extLst>
          </p:cNvPr>
          <p:cNvSpPr/>
          <p:nvPr/>
        </p:nvSpPr>
        <p:spPr>
          <a:xfrm>
            <a:off x="108000" y="612000"/>
            <a:ext cx="11988000" cy="244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Well conducted RCT with low risk of bias</a:t>
            </a:r>
          </a:p>
          <a:p>
            <a:pPr marL="342900" indent="-342900">
              <a:buFont typeface="Arial" panose="020B0604020202020204" pitchFamily="34" charset="0"/>
              <a:buChar char="•"/>
            </a:pPr>
            <a:r>
              <a:rPr lang="en-GB" sz="2200" err="1">
                <a:solidFill>
                  <a:schemeClr val="tx1"/>
                </a:solidFill>
                <a:latin typeface="Arial" panose="020B0604020202020204" pitchFamily="34" charset="0"/>
                <a:ea typeface="Calibri" panose="020F0502020204030204" pitchFamily="34" charset="0"/>
                <a:cs typeface="Arial" panose="020B0604020202020204" pitchFamily="34" charset="0"/>
              </a:rPr>
              <a:t>MMRp</a:t>
            </a: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/MMS: subgroup of RUBY-1 (~76%) → not statistically powered, many outcomes from post hoc analyses</a:t>
            </a:r>
          </a:p>
          <a:p>
            <a:pPr marL="342900" indent="-342900">
              <a:buFont typeface="Arial" panose="020B0604020202020204" pitchFamily="34" charset="0"/>
              <a:buChar char="•"/>
            </a:pP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Data in economic model should be from same analysis but company used IA1 for PFS, </a:t>
            </a:r>
            <a:r>
              <a:rPr lang="en-GB" sz="2200" err="1">
                <a:solidFill>
                  <a:schemeClr val="tx1"/>
                </a:solidFill>
                <a:effectLst/>
                <a:latin typeface="Arial" panose="020B0604020202020204" pitchFamily="34" charset="0"/>
                <a:ea typeface="Calibri" panose="020F0502020204030204" pitchFamily="34" charset="0"/>
                <a:cs typeface="Arial" panose="020B0604020202020204" pitchFamily="34" charset="0"/>
              </a:rPr>
              <a:t>HRQoL</a:t>
            </a: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 and TTD and IA2 for OS and AEs</a:t>
            </a:r>
          </a:p>
          <a:p>
            <a:pPr marL="342900" indent="-342900">
              <a:buFont typeface="Arial" panose="020B0604020202020204" pitchFamily="34" charset="0"/>
              <a:buChar char="•"/>
            </a:pPr>
            <a:r>
              <a:rPr lang="en-GB" sz="2200">
                <a:solidFill>
                  <a:schemeClr val="tx1"/>
                </a:solidFill>
                <a:effectLst/>
                <a:latin typeface="Arial" panose="020B0604020202020204" pitchFamily="34" charset="0"/>
                <a:ea typeface="Calibri" panose="020F0502020204030204" pitchFamily="34" charset="0"/>
                <a:cs typeface="Arial" panose="020B0604020202020204" pitchFamily="34" charset="0"/>
              </a:rPr>
              <a:t>RUBY-1 population had lower mean age and ECOG PS than in NHS but broadly representative of UK population</a:t>
            </a:r>
          </a:p>
        </p:txBody>
      </p:sp>
      <p:sp>
        <p:nvSpPr>
          <p:cNvPr id="3" name="TextBox 2">
            <a:hlinkClick r:id="rId3" action="ppaction://hlinksldjump"/>
            <a:extLst>
              <a:ext uri="{FF2B5EF4-FFF2-40B4-BE49-F238E27FC236}">
                <a16:creationId xmlns:a16="http://schemas.microsoft.com/office/drawing/2014/main" id="{3F964EED-7295-363F-3BEB-D85DA6B423FC}"/>
              </a:ext>
            </a:extLst>
          </p:cNvPr>
          <p:cNvSpPr txBox="1"/>
          <p:nvPr/>
        </p:nvSpPr>
        <p:spPr>
          <a:xfrm>
            <a:off x="6734244" y="5580000"/>
            <a:ext cx="5100499"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hlinkClick r:id="rId4" action="ppaction://hlinksldjump"/>
              </a:rPr>
              <a:t>*Link to Appendix – Baseline characteristics</a:t>
            </a:r>
            <a:endParaRPr lang="en-GB" b="1">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1E4C8E5-7F41-5F1F-3DA1-24898AAFE772}"/>
              </a:ext>
            </a:extLst>
          </p:cNvPr>
          <p:cNvGrpSpPr/>
          <p:nvPr/>
        </p:nvGrpSpPr>
        <p:grpSpPr>
          <a:xfrm>
            <a:off x="108000" y="3204000"/>
            <a:ext cx="11880000" cy="1944000"/>
            <a:chOff x="134915" y="5489450"/>
            <a:chExt cx="11483442" cy="684000"/>
          </a:xfrm>
        </p:grpSpPr>
        <p:sp>
          <p:nvSpPr>
            <p:cNvPr id="4" name="Rectangle 3" descr="Question to committee">
              <a:extLst>
                <a:ext uri="{FF2B5EF4-FFF2-40B4-BE49-F238E27FC236}">
                  <a16:creationId xmlns:a16="http://schemas.microsoft.com/office/drawing/2014/main" id="{8464AD97-A956-ADAA-53D0-F479352F89F2}"/>
                </a:ext>
              </a:extLst>
            </p:cNvPr>
            <p:cNvSpPr/>
            <p:nvPr/>
          </p:nvSpPr>
          <p:spPr>
            <a:xfrm>
              <a:off x="669172" y="5525450"/>
              <a:ext cx="10949185" cy="6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342900" indent="-342900">
                <a:buFont typeface="Arial" panose="020B0604020202020204" pitchFamily="34" charset="0"/>
                <a:buChar char="•"/>
              </a:pPr>
              <a:r>
                <a:rPr lang="en-GB" sz="2200">
                  <a:solidFill>
                    <a:schemeClr val="tx1"/>
                  </a:solidFill>
                  <a:latin typeface="Arial" panose="020B0604020202020204" pitchFamily="34" charset="0"/>
                </a:rPr>
                <a:t>How generalisable are RUBY-1 results to people likely to have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 CP in the NHS?</a:t>
              </a:r>
            </a:p>
            <a:p>
              <a:pPr marL="342900" indent="-342900">
                <a:buFont typeface="Arial" panose="020B0604020202020204" pitchFamily="34" charset="0"/>
                <a:buChar char="•"/>
              </a:pPr>
              <a:r>
                <a:rPr lang="en-GB" sz="2200">
                  <a:solidFill>
                    <a:schemeClr val="tx1"/>
                  </a:solidFill>
                  <a:latin typeface="Arial" panose="020B0604020202020204" pitchFamily="34" charset="0"/>
                </a:rPr>
                <a:t>What is the impact of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 CP on OS? </a:t>
              </a:r>
            </a:p>
            <a:p>
              <a:pPr marL="800100" lvl="1" indent="-342900">
                <a:buFont typeface="Arial" panose="020B0604020202020204" pitchFamily="34" charset="0"/>
                <a:buChar char="•"/>
              </a:pPr>
              <a:r>
                <a:rPr lang="en-GB" sz="2200">
                  <a:solidFill>
                    <a:schemeClr val="tx1"/>
                  </a:solidFill>
                  <a:latin typeface="Arial" panose="020B0604020202020204" pitchFamily="34" charset="0"/>
                </a:rPr>
                <a:t>What is the impact of subsequent immunotherapy use on OS in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 CP arm in RUBY-1 compared to what would happen in the NHS?</a:t>
              </a:r>
            </a:p>
          </p:txBody>
        </p:sp>
        <p:grpSp>
          <p:nvGrpSpPr>
            <p:cNvPr id="9" name="Group 8">
              <a:extLst>
                <a:ext uri="{FF2B5EF4-FFF2-40B4-BE49-F238E27FC236}">
                  <a16:creationId xmlns:a16="http://schemas.microsoft.com/office/drawing/2014/main" id="{AA85EFE3-CE5B-77DD-D0E9-23F74E5B3C83}"/>
                </a:ext>
              </a:extLst>
            </p:cNvPr>
            <p:cNvGrpSpPr/>
            <p:nvPr/>
          </p:nvGrpSpPr>
          <p:grpSpPr>
            <a:xfrm>
              <a:off x="134915" y="5489450"/>
              <a:ext cx="664643" cy="684000"/>
              <a:chOff x="108000" y="5904000"/>
              <a:chExt cx="664643" cy="684000"/>
            </a:xfrm>
          </p:grpSpPr>
          <p:sp>
            <p:nvSpPr>
              <p:cNvPr id="8" name="Oval 7">
                <a:extLst>
                  <a:ext uri="{FF2B5EF4-FFF2-40B4-BE49-F238E27FC236}">
                    <a16:creationId xmlns:a16="http://schemas.microsoft.com/office/drawing/2014/main" id="{CA439FF7-FF0C-F554-18AA-F065C1B211EB}"/>
                  </a:ext>
                  <a:ext uri="{C183D7F6-B498-43B3-948B-1728B52AA6E4}">
                    <adec:decorative xmlns:adec="http://schemas.microsoft.com/office/drawing/2017/decorative" val="1"/>
                  </a:ext>
                </a:extLst>
              </p:cNvPr>
              <p:cNvSpPr/>
              <p:nvPr/>
            </p:nvSpPr>
            <p:spPr>
              <a:xfrm>
                <a:off x="108000" y="5904000"/>
                <a:ext cx="664643" cy="648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200">
                  <a:latin typeface="Arial" panose="020B0604020202020204" pitchFamily="34" charset="0"/>
                </a:endParaRPr>
              </a:p>
            </p:txBody>
          </p:sp>
          <p:pic>
            <p:nvPicPr>
              <p:cNvPr id="5" name="Graphic 4">
                <a:extLst>
                  <a:ext uri="{FF2B5EF4-FFF2-40B4-BE49-F238E27FC236}">
                    <a16:creationId xmlns:a16="http://schemas.microsoft.com/office/drawing/2014/main" id="{9F293306-AA54-CED1-0694-8890B496034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864" y="5976000"/>
                <a:ext cx="430772" cy="612000"/>
              </a:xfrm>
              <a:prstGeom prst="rect">
                <a:avLst/>
              </a:prstGeom>
            </p:spPr>
          </p:pic>
        </p:grpSp>
      </p:grpSp>
      <p:sp>
        <p:nvSpPr>
          <p:cNvPr id="11" name="Text Placeholder 3">
            <a:extLst>
              <a:ext uri="{FF2B5EF4-FFF2-40B4-BE49-F238E27FC236}">
                <a16:creationId xmlns:a16="http://schemas.microsoft.com/office/drawing/2014/main" id="{73C1D83D-8A34-6D21-21F7-17A07E1194F3}"/>
              </a:ext>
            </a:extLst>
          </p:cNvPr>
          <p:cNvSpPr>
            <a:spLocks noGrp="1"/>
          </p:cNvSpPr>
          <p:nvPr>
            <p:ph type="body" sz="quarter" idx="13"/>
          </p:nvPr>
        </p:nvSpPr>
        <p:spPr>
          <a:xfrm>
            <a:off x="936000" y="6228000"/>
            <a:ext cx="10872000" cy="648000"/>
          </a:xfrm>
        </p:spPr>
        <p:txBody>
          <a:bodyPr>
            <a:noAutofit/>
          </a:bodyPr>
          <a:lstStyle/>
          <a:p>
            <a:r>
              <a:rPr lang="en-GB"/>
              <a:t>Abbreviations: AE, adverse event; EC, endometrial cancer; ECOG PS, Eastern Cooperative Oncology Group Performance Status; </a:t>
            </a:r>
            <a:r>
              <a:rPr lang="en-GB" err="1"/>
              <a:t>HRQoL</a:t>
            </a:r>
            <a:r>
              <a:rPr lang="en-GB"/>
              <a:t>, health-related quality of life; IA1/2, interim analysis 1/2; </a:t>
            </a:r>
            <a:r>
              <a:rPr lang="en-GB" err="1"/>
              <a:t>MMRp</a:t>
            </a:r>
            <a:r>
              <a:rPr lang="en-GB"/>
              <a:t>, mismatch repair proficient; MSS, microsatellite stable; OS, overall survival; PFS, progression-free survival; RCT, randomised controlled trial; TTD, time to treatment discontinuation</a:t>
            </a:r>
          </a:p>
        </p:txBody>
      </p:sp>
    </p:spTree>
    <p:extLst>
      <p:ext uri="{BB962C8B-B14F-4D97-AF65-F5344CB8AC3E}">
        <p14:creationId xmlns:p14="http://schemas.microsoft.com/office/powerpoint/2010/main" val="93344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err="1">
                <a:latin typeface="Arial" panose="020B0604020202020204" pitchFamily="34" charset="0"/>
                <a:cs typeface="Arial" panose="020B0604020202020204" pitchFamily="34" charset="0"/>
              </a:rPr>
              <a:t>Dostarlimab</a:t>
            </a:r>
            <a:r>
              <a:rPr lang="en-GB">
                <a:latin typeface="Arial" panose="020B0604020202020204" pitchFamily="34" charset="0"/>
                <a:cs typeface="Arial" panose="020B0604020202020204" pitchFamily="34" charset="0"/>
              </a:rPr>
              <a:t> with carboplatin and paclitaxel for treating primary advanced or recurrent endometrial cancer with microsatellite stability or mismatch repair proficiency</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644346"/>
            <a:ext cx="11136812" cy="2516065"/>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ü"/>
            </a:pPr>
            <a:r>
              <a:rPr lang="en-GB" sz="2800" b="1"/>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1595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 text, line, screenshot&#10;&#10;Description automatically generated">
            <a:extLst>
              <a:ext uri="{FF2B5EF4-FFF2-40B4-BE49-F238E27FC236}">
                <a16:creationId xmlns:a16="http://schemas.microsoft.com/office/drawing/2014/main" id="{1224FDFE-6171-2071-DB89-53BA7C8180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256"/>
            <a:ext cx="9422780" cy="5869988"/>
          </a:xfrm>
          <a:prstGeom prst="rect">
            <a:avLst/>
          </a:prstGeom>
          <a:noFill/>
          <a:ln>
            <a:noFill/>
          </a:ln>
        </p:spPr>
      </p:pic>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a:xfrm>
            <a:off x="466724" y="108000"/>
            <a:ext cx="11250785" cy="592817"/>
          </a:xfrm>
        </p:spPr>
        <p:txBody>
          <a:bodyPr>
            <a:normAutofit/>
          </a:bodyPr>
          <a:lstStyle/>
          <a:p>
            <a:r>
              <a:rPr lang="en-GB"/>
              <a:t>Company’s model</a:t>
            </a:r>
          </a:p>
        </p:txBody>
      </p:sp>
      <p:sp>
        <p:nvSpPr>
          <p:cNvPr id="15" name="TextBox 14">
            <a:extLst>
              <a:ext uri="{FF2B5EF4-FFF2-40B4-BE49-F238E27FC236}">
                <a16:creationId xmlns:a16="http://schemas.microsoft.com/office/drawing/2014/main" id="{86B34F39-8E6E-4E58-8B3F-ADD14547DEFF}"/>
              </a:ext>
            </a:extLst>
          </p:cNvPr>
          <p:cNvSpPr txBox="1"/>
          <p:nvPr/>
        </p:nvSpPr>
        <p:spPr>
          <a:xfrm>
            <a:off x="195436" y="1096923"/>
            <a:ext cx="1774845" cy="369332"/>
          </a:xfrm>
          <a:prstGeom prst="rect">
            <a:avLst/>
          </a:prstGeom>
          <a:noFill/>
        </p:spPr>
        <p:txBody>
          <a:bodyPr wrap="none" rtlCol="0">
            <a:spAutoFit/>
          </a:bodyPr>
          <a:lstStyle/>
          <a:p>
            <a:r>
              <a:rPr lang="en-GB">
                <a:latin typeface="Arial" panose="020B0604020202020204" pitchFamily="34" charset="0"/>
              </a:rPr>
              <a:t>Model structure</a:t>
            </a:r>
          </a:p>
        </p:txBody>
      </p:sp>
      <p:sp>
        <p:nvSpPr>
          <p:cNvPr id="8" name="TextBox 7">
            <a:extLst>
              <a:ext uri="{FF2B5EF4-FFF2-40B4-BE49-F238E27FC236}">
                <a16:creationId xmlns:a16="http://schemas.microsoft.com/office/drawing/2014/main" id="{97FDEE49-C946-8BA7-026F-BA37FB86A2BC}"/>
              </a:ext>
            </a:extLst>
          </p:cNvPr>
          <p:cNvSpPr txBox="1"/>
          <p:nvPr/>
        </p:nvSpPr>
        <p:spPr>
          <a:xfrm>
            <a:off x="7893511" y="149225"/>
            <a:ext cx="3991986" cy="3816429"/>
          </a:xfrm>
          <a:prstGeom prst="rect">
            <a:avLst/>
          </a:prstGeom>
          <a:noFill/>
        </p:spPr>
        <p:txBody>
          <a:bodyPr wrap="square" rtlCol="0">
            <a:spAutoFit/>
          </a:bodyPr>
          <a:lstStyle/>
          <a:p>
            <a:pPr marL="285750" indent="-285750">
              <a:buFont typeface="Arial" panose="020B0604020202020204" pitchFamily="34" charset="0"/>
              <a:buChar char="•"/>
            </a:pPr>
            <a:r>
              <a:rPr lang="en-GB" sz="2200">
                <a:latin typeface="Arial" panose="020B0604020202020204" pitchFamily="34" charset="0"/>
              </a:rPr>
              <a:t>Technology affects </a:t>
            </a:r>
            <a:r>
              <a:rPr lang="en-GB" sz="2200" b="1">
                <a:latin typeface="Arial" panose="020B0604020202020204" pitchFamily="34" charset="0"/>
              </a:rPr>
              <a:t>QALYs</a:t>
            </a:r>
            <a:r>
              <a:rPr lang="en-GB" sz="2200">
                <a:latin typeface="Arial" panose="020B0604020202020204" pitchFamily="34" charset="0"/>
              </a:rPr>
              <a:t> by delaying disease progression and increasing survival</a:t>
            </a:r>
          </a:p>
          <a:p>
            <a:pPr marL="285750" indent="-285750">
              <a:buFont typeface="Arial" panose="020B0604020202020204" pitchFamily="34" charset="0"/>
              <a:buChar char="•"/>
            </a:pPr>
            <a:r>
              <a:rPr lang="en-GB" sz="2200">
                <a:latin typeface="Arial" panose="020B0604020202020204" pitchFamily="34" charset="0"/>
              </a:rPr>
              <a:t>Technology affects </a:t>
            </a:r>
            <a:r>
              <a:rPr lang="en-GB" sz="2200" b="1">
                <a:latin typeface="Arial" panose="020B0604020202020204" pitchFamily="34" charset="0"/>
              </a:rPr>
              <a:t>costs</a:t>
            </a:r>
            <a:r>
              <a:rPr lang="en-GB" sz="2200">
                <a:latin typeface="Arial" panose="020B0604020202020204" pitchFamily="34" charset="0"/>
              </a:rPr>
              <a:t> by its higher total cost than current treatments</a:t>
            </a:r>
          </a:p>
          <a:p>
            <a:pPr marL="285750" indent="-285750">
              <a:buFont typeface="Arial" panose="020B0604020202020204" pitchFamily="34" charset="0"/>
              <a:buChar char="•"/>
            </a:pPr>
            <a:r>
              <a:rPr lang="en-GB" sz="2200">
                <a:latin typeface="Arial" panose="020B0604020202020204" pitchFamily="34" charset="0"/>
              </a:rPr>
              <a:t>Assumption with </a:t>
            </a:r>
            <a:r>
              <a:rPr lang="en-GB" sz="2200" b="1">
                <a:latin typeface="Arial" panose="020B0604020202020204" pitchFamily="34" charset="0"/>
              </a:rPr>
              <a:t>greatest effect on ICER</a:t>
            </a:r>
            <a:r>
              <a:rPr lang="en-GB" sz="2200">
                <a:latin typeface="Arial" panose="020B0604020202020204" pitchFamily="34" charset="0"/>
              </a:rPr>
              <a:t> is how costs of subsequent treatments for CP arm are estimated</a:t>
            </a:r>
          </a:p>
        </p:txBody>
      </p:sp>
      <p:sp>
        <p:nvSpPr>
          <p:cNvPr id="7" name="TextBox 6">
            <a:hlinkClick r:id="rId4" action="ppaction://hlinksldjump"/>
            <a:extLst>
              <a:ext uri="{FF2B5EF4-FFF2-40B4-BE49-F238E27FC236}">
                <a16:creationId xmlns:a16="http://schemas.microsoft.com/office/drawing/2014/main" id="{C09FC4C0-6AD2-3A6D-8670-F1A9F8B6B105}"/>
              </a:ext>
            </a:extLst>
          </p:cNvPr>
          <p:cNvSpPr txBox="1"/>
          <p:nvPr/>
        </p:nvSpPr>
        <p:spPr>
          <a:xfrm>
            <a:off x="9801922" y="4483454"/>
            <a:ext cx="2083575"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hlinkClick r:id="rId5" action="ppaction://hlinksldjump"/>
              </a:rPr>
              <a:t>*Link to Appendix – Company model</a:t>
            </a:r>
            <a:endParaRPr lang="en-GB" b="1">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3D6FF773-E711-2D0E-0A4E-BF954B14188B}"/>
              </a:ext>
            </a:extLst>
          </p:cNvPr>
          <p:cNvSpPr txBox="1">
            <a:spLocks/>
          </p:cNvSpPr>
          <p:nvPr/>
        </p:nvSpPr>
        <p:spPr>
          <a:xfrm>
            <a:off x="936000" y="6372000"/>
            <a:ext cx="10872000" cy="46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ICER, incremental cost-effectiveness ratio; QALY, quality-adjusted life year; OS, overall survival; PD, progressed disease; PFD/S, progression-free disease/survival</a:t>
            </a:r>
          </a:p>
        </p:txBody>
      </p:sp>
    </p:spTree>
    <p:extLst>
      <p:ext uri="{BB962C8B-B14F-4D97-AF65-F5344CB8AC3E}">
        <p14:creationId xmlns:p14="http://schemas.microsoft.com/office/powerpoint/2010/main" val="91666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34E42-7AF5-A7E8-176D-EE01B5336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6FE3C-14D7-4778-E7FA-DCB857532388}"/>
              </a:ext>
            </a:extLst>
          </p:cNvPr>
          <p:cNvSpPr>
            <a:spLocks noGrp="1"/>
          </p:cNvSpPr>
          <p:nvPr>
            <p:ph type="title"/>
          </p:nvPr>
        </p:nvSpPr>
        <p:spPr>
          <a:xfrm>
            <a:off x="466724" y="108000"/>
            <a:ext cx="11250785" cy="592817"/>
          </a:xfrm>
        </p:spPr>
        <p:txBody>
          <a:bodyPr>
            <a:normAutofit fontScale="90000"/>
          </a:bodyPr>
          <a:lstStyle/>
          <a:p>
            <a:r>
              <a:rPr lang="en-GB">
                <a:hlinkClick r:id="rId3" action="ppaction://hlinksldjump"/>
              </a:rPr>
              <a:t>Key Issue</a:t>
            </a:r>
            <a:r>
              <a:rPr lang="en-GB"/>
              <a:t>: Modelling time on treatment</a:t>
            </a:r>
            <a:br>
              <a:rPr lang="en-GB"/>
            </a:br>
            <a:endParaRPr lang="en-GB"/>
          </a:p>
        </p:txBody>
      </p:sp>
      <p:sp>
        <p:nvSpPr>
          <p:cNvPr id="25" name="Rectangle 24">
            <a:extLst>
              <a:ext uri="{FF2B5EF4-FFF2-40B4-BE49-F238E27FC236}">
                <a16:creationId xmlns:a16="http://schemas.microsoft.com/office/drawing/2014/main" id="{53FEC342-5622-1147-B43E-D2D818B645C7}"/>
              </a:ext>
            </a:extLst>
          </p:cNvPr>
          <p:cNvSpPr/>
          <p:nvPr/>
        </p:nvSpPr>
        <p:spPr>
          <a:xfrm>
            <a:off x="108000" y="576000"/>
            <a:ext cx="11988000" cy="2736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a:solidFill>
                  <a:schemeClr val="tx1"/>
                </a:solidFill>
                <a:latin typeface="Arial" panose="020B0604020202020204" pitchFamily="34" charset="0"/>
              </a:rPr>
              <a:t>Assumed same </a:t>
            </a:r>
            <a:r>
              <a:rPr lang="en-GB" sz="2200" err="1">
                <a:solidFill>
                  <a:schemeClr val="tx1"/>
                </a:solidFill>
                <a:latin typeface="Arial" panose="020B0604020202020204" pitchFamily="34" charset="0"/>
              </a:rPr>
              <a:t>ToT</a:t>
            </a:r>
            <a:r>
              <a:rPr lang="en-GB" sz="2200">
                <a:solidFill>
                  <a:schemeClr val="tx1"/>
                </a:solidFill>
                <a:latin typeface="Arial" panose="020B0604020202020204" pitchFamily="34" charset="0"/>
              </a:rPr>
              <a:t> for CP for both arms for first 6 treatment cycles (18 weeks)</a:t>
            </a:r>
          </a:p>
          <a:p>
            <a:pPr marL="285750" indent="-285750">
              <a:buFont typeface="Arial" panose="020B0604020202020204" pitchFamily="34" charset="0"/>
              <a:buChar char="•"/>
            </a:pPr>
            <a:r>
              <a:rPr lang="en-GB" sz="2200">
                <a:solidFill>
                  <a:schemeClr val="tx1"/>
                </a:solidFill>
                <a:latin typeface="Arial" panose="020B0604020202020204" pitchFamily="34" charset="0"/>
              </a:rPr>
              <a:t>Base case: used weighted completion rates for CP in both arms across first 6 cycles. For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used completion rates for first 6 cycles, then TTD KM data adjusted for RDI up to 3 years</a:t>
            </a:r>
          </a:p>
          <a:p>
            <a:pPr marL="285750" indent="-285750">
              <a:buFont typeface="Arial" panose="020B0604020202020204" pitchFamily="34" charset="0"/>
              <a:buChar char="•"/>
            </a:pPr>
            <a:r>
              <a:rPr lang="en-GB" sz="2200">
                <a:solidFill>
                  <a:schemeClr val="tx1"/>
                </a:solidFill>
                <a:latin typeface="Arial" panose="020B0604020202020204" pitchFamily="34" charset="0"/>
              </a:rPr>
              <a:t>Provided scenario using TTD KM data for both arms for first 6 cycles</a:t>
            </a:r>
          </a:p>
          <a:p>
            <a:pPr marL="285750" indent="-285750">
              <a:buFont typeface="Arial" panose="020B0604020202020204" pitchFamily="34" charset="0"/>
              <a:buChar char="•"/>
            </a:pPr>
            <a:r>
              <a:rPr lang="en-GB" sz="2200">
                <a:solidFill>
                  <a:schemeClr val="tx1"/>
                </a:solidFill>
                <a:latin typeface="Arial" panose="020B0604020202020204" pitchFamily="34" charset="0"/>
              </a:rPr>
              <a:t>Because some people had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beyond 3 years, provided scenario using TTD KM data for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 CP not capped at 3 years</a:t>
            </a:r>
          </a:p>
          <a:p>
            <a:pPr marL="285750" indent="-285750">
              <a:buFont typeface="Arial" panose="020B0604020202020204" pitchFamily="34" charset="0"/>
              <a:buChar char="•"/>
            </a:pPr>
            <a:endParaRPr lang="en-GB" sz="2200">
              <a:solidFill>
                <a:schemeClr val="tx1"/>
              </a:solidFill>
              <a:latin typeface="Arial" panose="020B0604020202020204" pitchFamily="34" charset="0"/>
            </a:endParaRPr>
          </a:p>
        </p:txBody>
      </p:sp>
      <p:sp>
        <p:nvSpPr>
          <p:cNvPr id="26" name="Rectangle 25">
            <a:extLst>
              <a:ext uri="{FF2B5EF4-FFF2-40B4-BE49-F238E27FC236}">
                <a16:creationId xmlns:a16="http://schemas.microsoft.com/office/drawing/2014/main" id="{A961E302-A853-85EB-811C-A7E2837A4AB5}"/>
              </a:ext>
            </a:extLst>
          </p:cNvPr>
          <p:cNvSpPr/>
          <p:nvPr/>
        </p:nvSpPr>
        <p:spPr>
          <a:xfrm>
            <a:off x="108000" y="3384000"/>
            <a:ext cx="11988000" cy="208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342900" indent="-342900">
              <a:buFont typeface="Arial" panose="020B0604020202020204" pitchFamily="34" charset="0"/>
              <a:buChar char="•"/>
            </a:pPr>
            <a:r>
              <a:rPr lang="en-GB" sz="2200">
                <a:solidFill>
                  <a:schemeClr val="tx1"/>
                </a:solidFill>
                <a:latin typeface="Arial" panose="020B0604020202020204" pitchFamily="34" charset="0"/>
              </a:rPr>
              <a:t>Company’s approach of using completion rates does not capture full cost of starting treatment in either arms because ITT population included people randomised that did not start treatment → completion rate for first treatment cycle in model is not 100%</a:t>
            </a:r>
          </a:p>
          <a:p>
            <a:pPr marL="342900" indent="-342900">
              <a:buFont typeface="Arial" panose="020B0604020202020204" pitchFamily="34" charset="0"/>
              <a:buChar char="•"/>
            </a:pPr>
            <a:r>
              <a:rPr lang="en-GB" sz="2200">
                <a:solidFill>
                  <a:schemeClr val="tx1"/>
                </a:solidFill>
                <a:latin typeface="Arial" panose="020B0604020202020204" pitchFamily="34" charset="0"/>
              </a:rPr>
              <a:t>Base case: used TTD KM data for both arms and additionally, for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RDI from cycle 1 up to 3 years to capture full treatment costs</a:t>
            </a:r>
          </a:p>
          <a:p>
            <a:pPr marL="285750" indent="-285750">
              <a:buFont typeface="Arial" panose="020B0604020202020204" pitchFamily="34" charset="0"/>
              <a:buChar char="•"/>
            </a:pPr>
            <a:endParaRPr lang="en-GB" sz="2200">
              <a:solidFill>
                <a:schemeClr val="tx1"/>
              </a:solidFill>
              <a:latin typeface="Arial" panose="020B0604020202020204" pitchFamily="34" charset="0"/>
            </a:endParaRPr>
          </a:p>
          <a:p>
            <a:pPr marL="285750" indent="-285750">
              <a:buFont typeface="Arial" panose="020B0604020202020204" pitchFamily="34" charset="0"/>
              <a:buChar char="•"/>
            </a:pPr>
            <a:endParaRPr lang="en-GB" sz="2200">
              <a:solidFill>
                <a:schemeClr val="tx1"/>
              </a:solidFill>
              <a:latin typeface="Arial" panose="020B0604020202020204" pitchFamily="34" charset="0"/>
            </a:endParaRPr>
          </a:p>
        </p:txBody>
      </p:sp>
      <p:grpSp>
        <p:nvGrpSpPr>
          <p:cNvPr id="6" name="Group 5">
            <a:extLst>
              <a:ext uri="{FF2B5EF4-FFF2-40B4-BE49-F238E27FC236}">
                <a16:creationId xmlns:a16="http://schemas.microsoft.com/office/drawing/2014/main" id="{73201445-9A2A-818A-3463-AE5BA2AACA64}"/>
              </a:ext>
            </a:extLst>
          </p:cNvPr>
          <p:cNvGrpSpPr/>
          <p:nvPr/>
        </p:nvGrpSpPr>
        <p:grpSpPr>
          <a:xfrm>
            <a:off x="108000" y="5541441"/>
            <a:ext cx="11609509" cy="468000"/>
            <a:chOff x="1580916" y="5896931"/>
            <a:chExt cx="10329753" cy="531665"/>
          </a:xfrm>
        </p:grpSpPr>
        <p:sp>
          <p:nvSpPr>
            <p:cNvPr id="28" name="Rectangle 27" descr="Question to committee">
              <a:extLst>
                <a:ext uri="{FF2B5EF4-FFF2-40B4-BE49-F238E27FC236}">
                  <a16:creationId xmlns:a16="http://schemas.microsoft.com/office/drawing/2014/main" id="{EB4F3807-7896-E58D-3410-B56D82587351}"/>
                </a:ext>
              </a:extLst>
            </p:cNvPr>
            <p:cNvSpPr/>
            <p:nvPr/>
          </p:nvSpPr>
          <p:spPr>
            <a:xfrm>
              <a:off x="1955144" y="5896931"/>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200">
                  <a:solidFill>
                    <a:schemeClr val="tx1"/>
                  </a:solidFill>
                  <a:latin typeface="Arial" panose="020B0604020202020204" pitchFamily="34" charset="0"/>
                </a:rPr>
                <a:t>How should time on treatment be modelled?</a:t>
              </a:r>
            </a:p>
          </p:txBody>
        </p:sp>
        <p:grpSp>
          <p:nvGrpSpPr>
            <p:cNvPr id="29" name="Group 28">
              <a:extLst>
                <a:ext uri="{FF2B5EF4-FFF2-40B4-BE49-F238E27FC236}">
                  <a16:creationId xmlns:a16="http://schemas.microsoft.com/office/drawing/2014/main" id="{5E4D9BC9-CA0B-52B7-4A53-F667FB37B202}"/>
                </a:ext>
                <a:ext uri="{C183D7F6-B498-43B3-948B-1728B52AA6E4}">
                  <adec:decorative xmlns:adec="http://schemas.microsoft.com/office/drawing/2017/decorative" val="1"/>
                </a:ext>
              </a:extLst>
            </p:cNvPr>
            <p:cNvGrpSpPr/>
            <p:nvPr/>
          </p:nvGrpSpPr>
          <p:grpSpPr>
            <a:xfrm>
              <a:off x="1580916" y="5896931"/>
              <a:ext cx="576000" cy="493325"/>
              <a:chOff x="-1369179" y="4315523"/>
              <a:chExt cx="576000" cy="493325"/>
            </a:xfrm>
          </p:grpSpPr>
          <p:sp>
            <p:nvSpPr>
              <p:cNvPr id="30" name="Oval 29">
                <a:extLst>
                  <a:ext uri="{FF2B5EF4-FFF2-40B4-BE49-F238E27FC236}">
                    <a16:creationId xmlns:a16="http://schemas.microsoft.com/office/drawing/2014/main" id="{CAEA667E-F919-18C2-B5A3-DB953169839D}"/>
                  </a:ext>
                </a:extLst>
              </p:cNvPr>
              <p:cNvSpPr/>
              <p:nvPr/>
            </p:nvSpPr>
            <p:spPr>
              <a:xfrm>
                <a:off x="-1369179" y="4315523"/>
                <a:ext cx="576000" cy="46346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31" name="Graphic 30">
                <a:extLst>
                  <a:ext uri="{FF2B5EF4-FFF2-40B4-BE49-F238E27FC236}">
                    <a16:creationId xmlns:a16="http://schemas.microsoft.com/office/drawing/2014/main" id="{486C6E04-1B3E-4995-AEC1-4FED73BA9C2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4819" y="4345385"/>
                <a:ext cx="463463" cy="463463"/>
              </a:xfrm>
              <a:prstGeom prst="rect">
                <a:avLst/>
              </a:prstGeom>
            </p:spPr>
          </p:pic>
        </p:grpSp>
      </p:grpSp>
      <p:sp>
        <p:nvSpPr>
          <p:cNvPr id="3" name="Text Placeholder 3">
            <a:extLst>
              <a:ext uri="{FF2B5EF4-FFF2-40B4-BE49-F238E27FC236}">
                <a16:creationId xmlns:a16="http://schemas.microsoft.com/office/drawing/2014/main" id="{BAAB466E-1D08-D8BC-3189-03D5BE750A46}"/>
              </a:ext>
            </a:extLst>
          </p:cNvPr>
          <p:cNvSpPr txBox="1">
            <a:spLocks/>
          </p:cNvSpPr>
          <p:nvPr/>
        </p:nvSpPr>
        <p:spPr>
          <a:xfrm>
            <a:off x="936000" y="6372000"/>
            <a:ext cx="10872000" cy="46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ITT, intention-to-treat; KM, Kaplan-Meier; RDI, relative dose intensity; </a:t>
            </a:r>
            <a:r>
              <a:rPr lang="en-GB" err="1"/>
              <a:t>ToT</a:t>
            </a:r>
            <a:r>
              <a:rPr lang="en-GB"/>
              <a:t>, time on treatment; TTD, time to treatment discontinuation</a:t>
            </a:r>
          </a:p>
        </p:txBody>
      </p:sp>
    </p:spTree>
    <p:extLst>
      <p:ext uri="{BB962C8B-B14F-4D97-AF65-F5344CB8AC3E}">
        <p14:creationId xmlns:p14="http://schemas.microsoft.com/office/powerpoint/2010/main" val="274351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5AF0A-2784-382A-79B0-E0F286E73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D5736-1EA4-B33C-C6E9-69B6479FA238}"/>
              </a:ext>
            </a:extLst>
          </p:cNvPr>
          <p:cNvSpPr>
            <a:spLocks noGrp="1"/>
          </p:cNvSpPr>
          <p:nvPr>
            <p:ph type="title"/>
          </p:nvPr>
        </p:nvSpPr>
        <p:spPr>
          <a:xfrm>
            <a:off x="466724" y="108000"/>
            <a:ext cx="11250785" cy="592817"/>
          </a:xfrm>
        </p:spPr>
        <p:txBody>
          <a:bodyPr>
            <a:normAutofit fontScale="90000"/>
          </a:bodyPr>
          <a:lstStyle/>
          <a:p>
            <a:r>
              <a:rPr lang="en-GB">
                <a:hlinkClick r:id="rId3" action="ppaction://hlinksldjump"/>
              </a:rPr>
              <a:t>Key Issue</a:t>
            </a:r>
            <a:r>
              <a:rPr lang="en-GB"/>
              <a:t>: Health state resource use for </a:t>
            </a:r>
            <a:r>
              <a:rPr lang="en-GB" err="1"/>
              <a:t>dostarlimab</a:t>
            </a:r>
            <a:r>
              <a:rPr lang="en-GB"/>
              <a:t> + CP</a:t>
            </a:r>
            <a:br>
              <a:rPr lang="en-GB"/>
            </a:br>
            <a:endParaRPr lang="en-GB"/>
          </a:p>
        </p:txBody>
      </p:sp>
      <p:sp>
        <p:nvSpPr>
          <p:cNvPr id="25" name="Rectangle 24">
            <a:extLst>
              <a:ext uri="{FF2B5EF4-FFF2-40B4-BE49-F238E27FC236}">
                <a16:creationId xmlns:a16="http://schemas.microsoft.com/office/drawing/2014/main" id="{63B8E63D-924B-FC9D-471E-8E980FA4BE90}"/>
              </a:ext>
            </a:extLst>
          </p:cNvPr>
          <p:cNvSpPr/>
          <p:nvPr/>
        </p:nvSpPr>
        <p:spPr>
          <a:xfrm>
            <a:off x="108000" y="540000"/>
            <a:ext cx="11988000" cy="432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accent2"/>
                </a:solidFill>
                <a:latin typeface="Arial" panose="020B0604020202020204" pitchFamily="34" charset="0"/>
              </a:rPr>
              <a:t>Company: </a:t>
            </a:r>
            <a:r>
              <a:rPr lang="en-GB" sz="2200">
                <a:solidFill>
                  <a:schemeClr val="tx1"/>
                </a:solidFill>
                <a:latin typeface="Arial" panose="020B0604020202020204" pitchFamily="34" charset="0"/>
              </a:rPr>
              <a:t>elicited HS resource use from 6 UK clinicians. Table shows inputs in base case</a:t>
            </a:r>
          </a:p>
        </p:txBody>
      </p:sp>
      <p:sp>
        <p:nvSpPr>
          <p:cNvPr id="26" name="Rectangle 25">
            <a:extLst>
              <a:ext uri="{FF2B5EF4-FFF2-40B4-BE49-F238E27FC236}">
                <a16:creationId xmlns:a16="http://schemas.microsoft.com/office/drawing/2014/main" id="{2F4F6042-44BA-F710-2018-2D80E3D4ABE7}"/>
              </a:ext>
            </a:extLst>
          </p:cNvPr>
          <p:cNvSpPr/>
          <p:nvPr/>
        </p:nvSpPr>
        <p:spPr>
          <a:xfrm>
            <a:off x="108000" y="3744000"/>
            <a:ext cx="11988000" cy="208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a:solidFill>
                  <a:schemeClr val="tx1"/>
                </a:solidFill>
                <a:latin typeface="Arial" panose="020B0604020202020204" pitchFamily="34" charset="0"/>
              </a:rPr>
              <a:t>Clinical advice to EAG suggests that:</a:t>
            </a:r>
          </a:p>
          <a:p>
            <a:pPr marL="742950" lvl="1" indent="-285750">
              <a:buFont typeface="Arial" panose="020B0604020202020204" pitchFamily="34" charset="0"/>
              <a:buChar char="•"/>
            </a:pPr>
            <a:r>
              <a:rPr lang="en-GB" sz="2200">
                <a:solidFill>
                  <a:schemeClr val="tx1"/>
                </a:solidFill>
                <a:latin typeface="Arial" panose="020B0604020202020204" pitchFamily="34" charset="0"/>
              </a:rPr>
              <a:t>After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is stopped after up to 3 years and people are PF, resource use same as CP PF week 19+ (EAG base case)</a:t>
            </a:r>
          </a:p>
          <a:p>
            <a:pPr marL="742950" lvl="1" indent="-285750">
              <a:buFont typeface="Arial" panose="020B0604020202020204" pitchFamily="34" charset="0"/>
              <a:buChar char="•"/>
            </a:pPr>
            <a:r>
              <a:rPr lang="en-GB" sz="2200">
                <a:solidFill>
                  <a:schemeClr val="tx1"/>
                </a:solidFill>
                <a:latin typeface="Arial" panose="020B0604020202020204" pitchFamily="34" charset="0"/>
              </a:rPr>
              <a:t>CT scans would be less frequent (for PF and PD, 1 every 3 and 6 months)</a:t>
            </a:r>
          </a:p>
          <a:p>
            <a:pPr marL="285750" indent="-285750">
              <a:buFont typeface="Arial" panose="020B0604020202020204" pitchFamily="34" charset="0"/>
              <a:buChar char="•"/>
            </a:pPr>
            <a:r>
              <a:rPr lang="en-GB" sz="2200">
                <a:solidFill>
                  <a:schemeClr val="tx1"/>
                </a:solidFill>
                <a:latin typeface="Arial" panose="020B0604020202020204" pitchFamily="34" charset="0"/>
              </a:rPr>
              <a:t>Corrected minor discrepancies in unit cost for band 6 nurse and GP visits in base case</a:t>
            </a:r>
          </a:p>
        </p:txBody>
      </p:sp>
      <p:graphicFrame>
        <p:nvGraphicFramePr>
          <p:cNvPr id="3" name="Table 2">
            <a:extLst>
              <a:ext uri="{FF2B5EF4-FFF2-40B4-BE49-F238E27FC236}">
                <a16:creationId xmlns:a16="http://schemas.microsoft.com/office/drawing/2014/main" id="{1183E1B7-6855-28F0-6CF8-01FF8274C20C}"/>
              </a:ext>
            </a:extLst>
          </p:cNvPr>
          <p:cNvGraphicFramePr>
            <a:graphicFrameLocks noGrp="1"/>
          </p:cNvGraphicFramePr>
          <p:nvPr>
            <p:extLst>
              <p:ext uri="{D42A27DB-BD31-4B8C-83A1-F6EECF244321}">
                <p14:modId xmlns:p14="http://schemas.microsoft.com/office/powerpoint/2010/main" val="2283411196"/>
              </p:ext>
            </p:extLst>
          </p:nvPr>
        </p:nvGraphicFramePr>
        <p:xfrm>
          <a:off x="108000" y="972000"/>
          <a:ext cx="11988000" cy="2743200"/>
        </p:xfrm>
        <a:graphic>
          <a:graphicData uri="http://schemas.openxmlformats.org/drawingml/2006/table">
            <a:tbl>
              <a:tblPr firstRow="1" firstCol="1" bandRow="1">
                <a:tableStyleId>{5C22544A-7EE6-4342-B048-85BDC9FD1C3A}</a:tableStyleId>
              </a:tblPr>
              <a:tblGrid>
                <a:gridCol w="2982404">
                  <a:extLst>
                    <a:ext uri="{9D8B030D-6E8A-4147-A177-3AD203B41FA5}">
                      <a16:colId xmlns:a16="http://schemas.microsoft.com/office/drawing/2014/main" val="1090645947"/>
                    </a:ext>
                  </a:extLst>
                </a:gridCol>
                <a:gridCol w="1757018">
                  <a:extLst>
                    <a:ext uri="{9D8B030D-6E8A-4147-A177-3AD203B41FA5}">
                      <a16:colId xmlns:a16="http://schemas.microsoft.com/office/drawing/2014/main" val="2069198624"/>
                    </a:ext>
                  </a:extLst>
                </a:gridCol>
                <a:gridCol w="1994053">
                  <a:extLst>
                    <a:ext uri="{9D8B030D-6E8A-4147-A177-3AD203B41FA5}">
                      <a16:colId xmlns:a16="http://schemas.microsoft.com/office/drawing/2014/main" val="752938620"/>
                    </a:ext>
                  </a:extLst>
                </a:gridCol>
                <a:gridCol w="1685580">
                  <a:extLst>
                    <a:ext uri="{9D8B030D-6E8A-4147-A177-3AD203B41FA5}">
                      <a16:colId xmlns:a16="http://schemas.microsoft.com/office/drawing/2014/main" val="2663358381"/>
                    </a:ext>
                  </a:extLst>
                </a:gridCol>
                <a:gridCol w="2324559">
                  <a:extLst>
                    <a:ext uri="{9D8B030D-6E8A-4147-A177-3AD203B41FA5}">
                      <a16:colId xmlns:a16="http://schemas.microsoft.com/office/drawing/2014/main" val="476929677"/>
                    </a:ext>
                  </a:extLst>
                </a:gridCol>
                <a:gridCol w="1244386">
                  <a:extLst>
                    <a:ext uri="{9D8B030D-6E8A-4147-A177-3AD203B41FA5}">
                      <a16:colId xmlns:a16="http://schemas.microsoft.com/office/drawing/2014/main" val="3981157484"/>
                    </a:ext>
                  </a:extLst>
                </a:gridCol>
              </a:tblGrid>
              <a:tr h="80078">
                <a:tc rowSpan="3">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Resource</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rowSpan="3">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Unit cost</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gridSpan="4">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Resource use per weekly cycle</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6394137"/>
                  </a:ext>
                </a:extLst>
              </a:tr>
              <a:tr h="80078">
                <a:tc vMerge="1">
                  <a:txBody>
                    <a:bodyPr/>
                    <a:lstStyle/>
                    <a:p>
                      <a:endParaRPr lang="en-GB"/>
                    </a:p>
                  </a:txBody>
                  <a:tcPr/>
                </a:tc>
                <a:tc vMerge="1">
                  <a:txBody>
                    <a:bodyPr/>
                    <a:lstStyle/>
                    <a:p>
                      <a:endParaRPr lang="en-GB"/>
                    </a:p>
                  </a:txBody>
                  <a:tcPr/>
                </a:tc>
                <a:tc gridSpan="3">
                  <a:txBody>
                    <a:bodyPr/>
                    <a:lstStyle/>
                    <a:p>
                      <a:pPr algn="ctr">
                        <a:lnSpc>
                          <a:spcPct val="100000"/>
                        </a:lnSpc>
                        <a:spcBef>
                          <a:spcPts val="0"/>
                        </a:spcBef>
                        <a:spcAft>
                          <a:spcPts val="0"/>
                        </a:spcAft>
                        <a:buNone/>
                      </a:pPr>
                      <a:r>
                        <a:rPr lang="en-GB" sz="18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Progression-free</a:t>
                      </a:r>
                    </a:p>
                  </a:txBody>
                  <a:tcPr marL="10607" marR="10607" marT="0" marB="0" anchor="ctr"/>
                </a:tc>
                <a:tc hMerge="1">
                  <a:txBody>
                    <a:bodyPr/>
                    <a:lstStyle/>
                    <a:p>
                      <a:pPr algn="ctr">
                        <a:lnSpc>
                          <a:spcPct val="120000"/>
                        </a:lnSpc>
                        <a:spcBef>
                          <a:spcPts val="200"/>
                        </a:spcBef>
                        <a:spcAft>
                          <a:spcPts val="200"/>
                        </a:spcAft>
                        <a:buNone/>
                      </a:pP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hMerge="1">
                  <a:txBody>
                    <a:bodyPr/>
                    <a:lstStyle/>
                    <a:p>
                      <a:pPr algn="ctr">
                        <a:lnSpc>
                          <a:spcPct val="120000"/>
                        </a:lnSpc>
                        <a:spcBef>
                          <a:spcPts val="200"/>
                        </a:spcBef>
                        <a:spcAft>
                          <a:spcPts val="200"/>
                        </a:spcAft>
                        <a:buNone/>
                      </a:pP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rowSpan="2">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PD (all arms)</a:t>
                      </a:r>
                      <a:endParaRPr lang="en-GB" sz="1800" b="1">
                        <a:solidFill>
                          <a:srgbClr val="FFFFFF"/>
                        </a:solidFill>
                        <a:effectLst/>
                        <a:latin typeface="Arial" panose="020B0604020202020204" pitchFamily="34" charset="0"/>
                        <a:cs typeface="Arial" panose="020B0604020202020204" pitchFamily="34" charset="0"/>
                      </a:endParaRPr>
                    </a:p>
                  </a:txBody>
                  <a:tcPr marL="10607" marR="10607" marT="0" marB="0" anchor="ctr"/>
                </a:tc>
                <a:extLst>
                  <a:ext uri="{0D108BD9-81ED-4DB2-BD59-A6C34878D82A}">
                    <a16:rowId xmlns:a16="http://schemas.microsoft.com/office/drawing/2014/main" val="72777766"/>
                  </a:ext>
                </a:extLst>
              </a:tr>
              <a:tr h="168253">
                <a:tc vMerge="1">
                  <a:txBody>
                    <a:bodyPr/>
                    <a:lstStyle/>
                    <a:p>
                      <a:endParaRPr lang="en-GB"/>
                    </a:p>
                  </a:txBody>
                  <a:tcPr/>
                </a:tc>
                <a:tc vMerge="1">
                  <a:txBody>
                    <a:bodyPr/>
                    <a:lstStyle/>
                    <a:p>
                      <a:endParaRPr lang="en-GB"/>
                    </a:p>
                  </a:txBody>
                  <a:tcPr/>
                </a:tc>
                <a:tc>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All arms (up to week 18)</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CP (week 19+)</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a:txBody>
                    <a:bodyPr/>
                    <a:lstStyle/>
                    <a:p>
                      <a:pPr algn="ctr">
                        <a:lnSpc>
                          <a:spcPct val="100000"/>
                        </a:lnSpc>
                        <a:spcBef>
                          <a:spcPts val="0"/>
                        </a:spcBef>
                        <a:spcAft>
                          <a:spcPts val="0"/>
                        </a:spcAft>
                        <a:buNone/>
                      </a:pPr>
                      <a:r>
                        <a:rPr lang="en-GB" sz="1800" b="1" err="1">
                          <a:effectLst/>
                          <a:latin typeface="Arial" panose="020B0604020202020204" pitchFamily="34" charset="0"/>
                          <a:cs typeface="Arial" panose="020B0604020202020204" pitchFamily="34" charset="0"/>
                        </a:rPr>
                        <a:t>Dostarlimab</a:t>
                      </a:r>
                      <a:r>
                        <a:rPr lang="en-GB" sz="1800" b="1">
                          <a:effectLst/>
                          <a:latin typeface="Arial" panose="020B0604020202020204" pitchFamily="34" charset="0"/>
                          <a:cs typeface="Arial" panose="020B0604020202020204" pitchFamily="34" charset="0"/>
                        </a:rPr>
                        <a:t> (week 19+)</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nchor="ctr"/>
                </a:tc>
                <a:tc vMerge="1">
                  <a:txBody>
                    <a:bodyPr/>
                    <a:lstStyle/>
                    <a:p>
                      <a:endParaRPr/>
                    </a:p>
                  </a:txBody>
                  <a:tcPr marL="10607" marR="10607" marT="0" marB="0" anchor="ctr"/>
                </a:tc>
                <a:extLst>
                  <a:ext uri="{0D108BD9-81ED-4DB2-BD59-A6C34878D82A}">
                    <a16:rowId xmlns:a16="http://schemas.microsoft.com/office/drawing/2014/main" val="4023749295"/>
                  </a:ext>
                </a:extLst>
              </a:tr>
              <a:tr h="81200">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Outpatient visit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£205.82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0">
                          <a:effectLst/>
                          <a:latin typeface="Arial" panose="020B0604020202020204" pitchFamily="34" charset="0"/>
                          <a:cs typeface="Arial" panose="020B0604020202020204" pitchFamily="34" charset="0"/>
                        </a:rPr>
                        <a:t>0.30</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0">
                          <a:effectLst/>
                          <a:latin typeface="Arial" panose="020B0604020202020204" pitchFamily="34" charset="0"/>
                          <a:cs typeface="Arial" panose="020B0604020202020204" pitchFamily="34" charset="0"/>
                        </a:rPr>
                        <a:t>0.08</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0">
                          <a:effectLst/>
                          <a:latin typeface="Arial" panose="020B0604020202020204" pitchFamily="34" charset="0"/>
                          <a:cs typeface="Arial" panose="020B0604020202020204" pitchFamily="34" charset="0"/>
                        </a:rPr>
                        <a:t>0.13</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0.121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extLst>
                  <a:ext uri="{0D108BD9-81ED-4DB2-BD59-A6C34878D82A}">
                    <a16:rowId xmlns:a16="http://schemas.microsoft.com/office/drawing/2014/main" val="1202814573"/>
                  </a:ext>
                </a:extLst>
              </a:tr>
              <a:tr h="8007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CT scan</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£118.58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0.13</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0.05</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0.06</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0.07</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extLst>
                  <a:ext uri="{0D108BD9-81ED-4DB2-BD59-A6C34878D82A}">
                    <a16:rowId xmlns:a16="http://schemas.microsoft.com/office/drawing/2014/main" val="325005352"/>
                  </a:ext>
                </a:extLst>
              </a:tr>
              <a:tr h="8007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Complete blood count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£8.04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0">
                          <a:effectLst/>
                          <a:latin typeface="Arial" panose="020B0604020202020204" pitchFamily="34" charset="0"/>
                          <a:cs typeface="Arial" panose="020B0604020202020204" pitchFamily="34" charset="0"/>
                        </a:rPr>
                        <a:t>0.33</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0">
                          <a:effectLst/>
                          <a:latin typeface="Arial" panose="020B0604020202020204" pitchFamily="34" charset="0"/>
                          <a:cs typeface="Arial" panose="020B0604020202020204" pitchFamily="34" charset="0"/>
                        </a:rPr>
                        <a:t>0.06</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b="0">
                          <a:effectLst/>
                          <a:latin typeface="Arial" panose="020B0604020202020204" pitchFamily="34" charset="0"/>
                          <a:cs typeface="Arial" panose="020B0604020202020204" pitchFamily="34" charset="0"/>
                        </a:rPr>
                        <a:t>0.22</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0.09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extLst>
                  <a:ext uri="{0D108BD9-81ED-4DB2-BD59-A6C34878D82A}">
                    <a16:rowId xmlns:a16="http://schemas.microsoft.com/office/drawing/2014/main" val="3860782155"/>
                  </a:ext>
                </a:extLst>
              </a:tr>
              <a:tr h="8007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Specialist nurse visit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£61.01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0.11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0.07</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0.07</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0.10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extLst>
                  <a:ext uri="{0D108BD9-81ED-4DB2-BD59-A6C34878D82A}">
                    <a16:rowId xmlns:a16="http://schemas.microsoft.com/office/drawing/2014/main" val="2989178512"/>
                  </a:ext>
                </a:extLst>
              </a:tr>
              <a:tr h="8007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GP visit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£50.30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extLst>
                  <a:ext uri="{0D108BD9-81ED-4DB2-BD59-A6C34878D82A}">
                    <a16:rowId xmlns:a16="http://schemas.microsoft.com/office/drawing/2014/main" val="3402125223"/>
                  </a:ext>
                </a:extLst>
              </a:tr>
              <a:tr h="8007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Total cost per weekly cycle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£86.53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£27.65</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£40.41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£40.33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0607" marR="10607" marT="0" marB="0"/>
                </a:tc>
                <a:extLst>
                  <a:ext uri="{0D108BD9-81ED-4DB2-BD59-A6C34878D82A}">
                    <a16:rowId xmlns:a16="http://schemas.microsoft.com/office/drawing/2014/main" val="3879851998"/>
                  </a:ext>
                </a:extLst>
              </a:tr>
            </a:tbl>
          </a:graphicData>
        </a:graphic>
      </p:graphicFrame>
      <p:grpSp>
        <p:nvGrpSpPr>
          <p:cNvPr id="4" name="Group 3">
            <a:extLst>
              <a:ext uri="{FF2B5EF4-FFF2-40B4-BE49-F238E27FC236}">
                <a16:creationId xmlns:a16="http://schemas.microsoft.com/office/drawing/2014/main" id="{95C60152-EB92-8BB2-029D-92E0CF4175C0}"/>
              </a:ext>
            </a:extLst>
          </p:cNvPr>
          <p:cNvGrpSpPr/>
          <p:nvPr/>
        </p:nvGrpSpPr>
        <p:grpSpPr>
          <a:xfrm>
            <a:off x="292700" y="5832000"/>
            <a:ext cx="11777127" cy="504000"/>
            <a:chOff x="1506935" y="5714997"/>
            <a:chExt cx="10367188" cy="576000"/>
          </a:xfrm>
        </p:grpSpPr>
        <p:sp>
          <p:nvSpPr>
            <p:cNvPr id="6" name="Rectangle 5" descr="Question to committee">
              <a:extLst>
                <a:ext uri="{FF2B5EF4-FFF2-40B4-BE49-F238E27FC236}">
                  <a16:creationId xmlns:a16="http://schemas.microsoft.com/office/drawing/2014/main" id="{C6CB5668-4675-EB80-E9E9-31236A36D330}"/>
                </a:ext>
              </a:extLst>
            </p:cNvPr>
            <p:cNvSpPr/>
            <p:nvPr/>
          </p:nvSpPr>
          <p:spPr>
            <a:xfrm>
              <a:off x="1918598" y="5714997"/>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200">
                  <a:solidFill>
                    <a:schemeClr val="tx1"/>
                  </a:solidFill>
                  <a:latin typeface="Arial" panose="020B0604020202020204" pitchFamily="34" charset="0"/>
                </a:rPr>
                <a:t>  Which approach of resource use reflects NHS practice? Company’s or EAG’s?</a:t>
              </a:r>
            </a:p>
          </p:txBody>
        </p:sp>
        <p:grpSp>
          <p:nvGrpSpPr>
            <p:cNvPr id="7" name="Group 6">
              <a:extLst>
                <a:ext uri="{FF2B5EF4-FFF2-40B4-BE49-F238E27FC236}">
                  <a16:creationId xmlns:a16="http://schemas.microsoft.com/office/drawing/2014/main" id="{7FE62A7B-9157-1870-C8D4-C00E1CFF52D8}"/>
                </a:ext>
                <a:ext uri="{C183D7F6-B498-43B3-948B-1728B52AA6E4}">
                  <adec:decorative xmlns:adec="http://schemas.microsoft.com/office/drawing/2017/decorative" val="1"/>
                </a:ext>
              </a:extLst>
            </p:cNvPr>
            <p:cNvGrpSpPr/>
            <p:nvPr/>
          </p:nvGrpSpPr>
          <p:grpSpPr>
            <a:xfrm>
              <a:off x="1506935" y="5714997"/>
              <a:ext cx="578667" cy="576000"/>
              <a:chOff x="-1443160" y="4133589"/>
              <a:chExt cx="578667" cy="576000"/>
            </a:xfrm>
          </p:grpSpPr>
          <p:sp>
            <p:nvSpPr>
              <p:cNvPr id="8" name="Oval 7">
                <a:extLst>
                  <a:ext uri="{FF2B5EF4-FFF2-40B4-BE49-F238E27FC236}">
                    <a16:creationId xmlns:a16="http://schemas.microsoft.com/office/drawing/2014/main" id="{FEB089A5-5F32-1A19-AFFD-182F40E46068}"/>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 </a:t>
                </a:r>
              </a:p>
            </p:txBody>
          </p:sp>
          <p:pic>
            <p:nvPicPr>
              <p:cNvPr id="9" name="Graphic 8">
                <a:extLst>
                  <a:ext uri="{FF2B5EF4-FFF2-40B4-BE49-F238E27FC236}">
                    <a16:creationId xmlns:a16="http://schemas.microsoft.com/office/drawing/2014/main" id="{6306B5FA-17B5-C5AE-8725-DF8428E52DD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3160" y="4223955"/>
                <a:ext cx="463463" cy="463463"/>
              </a:xfrm>
              <a:prstGeom prst="rect">
                <a:avLst/>
              </a:prstGeom>
            </p:spPr>
          </p:pic>
        </p:grpSp>
      </p:grpSp>
      <p:sp>
        <p:nvSpPr>
          <p:cNvPr id="10" name="Text Placeholder 3">
            <a:extLst>
              <a:ext uri="{FF2B5EF4-FFF2-40B4-BE49-F238E27FC236}">
                <a16:creationId xmlns:a16="http://schemas.microsoft.com/office/drawing/2014/main" id="{BD889450-5AD6-1B00-3D86-9F16C74304E5}"/>
              </a:ext>
            </a:extLst>
          </p:cNvPr>
          <p:cNvSpPr txBox="1">
            <a:spLocks/>
          </p:cNvSpPr>
          <p:nvPr/>
        </p:nvSpPr>
        <p:spPr>
          <a:xfrm>
            <a:off x="936000" y="6372000"/>
            <a:ext cx="10872000" cy="46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CT, computed tomography; GP, general practitioner; HS, health state; PD, progressed disease; PF, progression free</a:t>
            </a:r>
          </a:p>
        </p:txBody>
      </p:sp>
    </p:spTree>
    <p:extLst>
      <p:ext uri="{BB962C8B-B14F-4D97-AF65-F5344CB8AC3E}">
        <p14:creationId xmlns:p14="http://schemas.microsoft.com/office/powerpoint/2010/main" val="64700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6AF0F-B327-73DD-4C00-EEABE7BEC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70776-BFDE-AB82-7A65-3318033DC8D1}"/>
              </a:ext>
            </a:extLst>
          </p:cNvPr>
          <p:cNvSpPr>
            <a:spLocks noGrp="1"/>
          </p:cNvSpPr>
          <p:nvPr>
            <p:ph type="title"/>
          </p:nvPr>
        </p:nvSpPr>
        <p:spPr>
          <a:xfrm>
            <a:off x="108000" y="108000"/>
            <a:ext cx="11988000" cy="592817"/>
          </a:xfrm>
        </p:spPr>
        <p:txBody>
          <a:bodyPr>
            <a:normAutofit fontScale="90000"/>
          </a:bodyPr>
          <a:lstStyle/>
          <a:p>
            <a:r>
              <a:rPr lang="en-GB">
                <a:hlinkClick r:id="rId3" action="ppaction://hlinksldjump"/>
              </a:rPr>
              <a:t>Key Issue</a:t>
            </a:r>
            <a:r>
              <a:rPr lang="en-GB"/>
              <a:t>: Subsequent treatments – bevacizumab redistribution (1)</a:t>
            </a:r>
            <a:br>
              <a:rPr lang="en-GB"/>
            </a:br>
            <a:endParaRPr lang="en-GB"/>
          </a:p>
        </p:txBody>
      </p:sp>
      <p:sp>
        <p:nvSpPr>
          <p:cNvPr id="3" name="Rectangle 2">
            <a:extLst>
              <a:ext uri="{FF2B5EF4-FFF2-40B4-BE49-F238E27FC236}">
                <a16:creationId xmlns:a16="http://schemas.microsoft.com/office/drawing/2014/main" id="{78E025D7-52F3-97D4-6EF0-1BA581C0B16A}"/>
              </a:ext>
            </a:extLst>
          </p:cNvPr>
          <p:cNvSpPr/>
          <p:nvPr/>
        </p:nvSpPr>
        <p:spPr>
          <a:xfrm>
            <a:off x="108000" y="900000"/>
            <a:ext cx="11988000" cy="756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accent2"/>
                </a:solidFill>
                <a:latin typeface="Arial" panose="020B0604020202020204" pitchFamily="34" charset="0"/>
              </a:rPr>
              <a:t>Company: </a:t>
            </a:r>
            <a:r>
              <a:rPr lang="en-GB" sz="2200">
                <a:solidFill>
                  <a:schemeClr val="tx1"/>
                </a:solidFill>
                <a:latin typeface="Arial" panose="020B0604020202020204" pitchFamily="34" charset="0"/>
              </a:rPr>
              <a:t>at clarification, at EAG’s request, company redistributed bevacizumab (not used in NHS) usage to other options</a:t>
            </a:r>
          </a:p>
        </p:txBody>
      </p:sp>
      <p:sp>
        <p:nvSpPr>
          <p:cNvPr id="26" name="Rectangle 25">
            <a:extLst>
              <a:ext uri="{FF2B5EF4-FFF2-40B4-BE49-F238E27FC236}">
                <a16:creationId xmlns:a16="http://schemas.microsoft.com/office/drawing/2014/main" id="{76819BA7-64BC-4DF9-5B93-6E5FFE5F741B}"/>
              </a:ext>
            </a:extLst>
          </p:cNvPr>
          <p:cNvSpPr/>
          <p:nvPr/>
        </p:nvSpPr>
        <p:spPr>
          <a:xfrm>
            <a:off x="108000" y="1908000"/>
            <a:ext cx="11988000" cy="374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342900" indent="-342900">
              <a:buFont typeface="Arial" panose="020B0604020202020204" pitchFamily="34" charset="0"/>
              <a:buChar char="•"/>
            </a:pPr>
            <a:r>
              <a:rPr lang="en-GB" sz="2200">
                <a:solidFill>
                  <a:schemeClr val="tx1"/>
                </a:solidFill>
                <a:latin typeface="Arial" panose="020B0604020202020204" pitchFamily="34" charset="0"/>
              </a:rPr>
              <a:t>Company’s approach of using adjusted RUBY-1 data to reflect NHS practice is reasonable</a:t>
            </a:r>
          </a:p>
          <a:p>
            <a:pPr marL="342900" indent="-342900">
              <a:buFont typeface="Arial" panose="020B0604020202020204" pitchFamily="34" charset="0"/>
              <a:buChar char="•"/>
            </a:pPr>
            <a:r>
              <a:rPr lang="en-GB" sz="2200">
                <a:solidFill>
                  <a:schemeClr val="tx1"/>
                </a:solidFill>
                <a:latin typeface="Arial" panose="020B0604020202020204" pitchFamily="34" charset="0"/>
              </a:rPr>
              <a:t>Company redistributed bevacizumab use in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arm to the other treatments because PEM+LEN is not an option at later lines – EAG agrees with this approach</a:t>
            </a:r>
          </a:p>
          <a:p>
            <a:pPr marL="342900" indent="-342900">
              <a:buFont typeface="Arial" panose="020B0604020202020204" pitchFamily="34" charset="0"/>
              <a:buChar char="•"/>
            </a:pPr>
            <a:r>
              <a:rPr lang="en-GB" sz="2200">
                <a:solidFill>
                  <a:schemeClr val="tx1"/>
                </a:solidFill>
                <a:latin typeface="Arial" panose="020B0604020202020204" pitchFamily="34" charset="0"/>
              </a:rPr>
              <a:t>Disagree with company’s 2.4% bevacizumab use redistribution in CP arm to PEM+LEN</a:t>
            </a:r>
          </a:p>
          <a:p>
            <a:pPr marL="800100" lvl="1" indent="-342900">
              <a:buFont typeface="Arial" panose="020B0604020202020204" pitchFamily="34" charset="0"/>
              <a:buChar char="•"/>
            </a:pPr>
            <a:r>
              <a:rPr lang="en-GB" sz="2200">
                <a:solidFill>
                  <a:schemeClr val="tx1"/>
                </a:solidFill>
                <a:latin typeface="Arial" panose="020B0604020202020204" pitchFamily="34" charset="0"/>
              </a:rPr>
              <a:t>Based on published data, bevacizumab is not a very effective treatment for EC → increased costs without the clinical benefit of immunotherapy → biased against CP arm</a:t>
            </a:r>
          </a:p>
          <a:p>
            <a:pPr marL="800100" lvl="1" indent="-342900">
              <a:buFont typeface="Arial" panose="020B0604020202020204" pitchFamily="34" charset="0"/>
              <a:buChar char="•"/>
            </a:pPr>
            <a:r>
              <a:rPr lang="en-GB" sz="2200">
                <a:solidFill>
                  <a:schemeClr val="tx1"/>
                </a:solidFill>
                <a:latin typeface="Arial" panose="020B0604020202020204" pitchFamily="34" charset="0"/>
              </a:rPr>
              <a:t>Advice from NHS CDF lead: 48.8% on CP moving onto PEM+LEN from adjusted RUBY-1 data is reflective of NHS use</a:t>
            </a:r>
          </a:p>
          <a:p>
            <a:pPr marL="342900" indent="-342900">
              <a:buFont typeface="Arial" panose="020B0604020202020204" pitchFamily="34" charset="0"/>
              <a:buChar char="•"/>
            </a:pPr>
            <a:r>
              <a:rPr lang="en-GB" sz="2200">
                <a:solidFill>
                  <a:schemeClr val="tx1"/>
                </a:solidFill>
                <a:latin typeface="Arial" panose="020B0604020202020204" pitchFamily="34" charset="0"/>
              </a:rPr>
              <a:t>Base case: for CP arm, prefer to keep PEM+LEN at 48.8% and redistribute bevacizumab use to all other non-immunotherapy treatments</a:t>
            </a:r>
          </a:p>
          <a:p>
            <a:endParaRPr lang="en-GB" sz="2200">
              <a:solidFill>
                <a:schemeClr val="tx1"/>
              </a:solidFill>
              <a:latin typeface="Arial" panose="020B0604020202020204" pitchFamily="34" charset="0"/>
            </a:endParaRPr>
          </a:p>
        </p:txBody>
      </p:sp>
      <p:sp>
        <p:nvSpPr>
          <p:cNvPr id="13" name="Text Placeholder 3">
            <a:extLst>
              <a:ext uri="{FF2B5EF4-FFF2-40B4-BE49-F238E27FC236}">
                <a16:creationId xmlns:a16="http://schemas.microsoft.com/office/drawing/2014/main" id="{C5C4A9BB-FA3E-3A35-481C-210335829FED}"/>
              </a:ext>
            </a:extLst>
          </p:cNvPr>
          <p:cNvSpPr txBox="1">
            <a:spLocks/>
          </p:cNvSpPr>
          <p:nvPr/>
        </p:nvSpPr>
        <p:spPr>
          <a:xfrm>
            <a:off x="936000" y="6372000"/>
            <a:ext cx="10872000" cy="46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CDF, Cancer Drugs Fund; CP, carboplatin plus paclitaxel; EC, endometrial cancer; PEM+LEN, pembrolizumab plus </a:t>
            </a:r>
            <a:r>
              <a:rPr lang="en-GB" err="1"/>
              <a:t>lenvatinib</a:t>
            </a:r>
            <a:endParaRPr lang="en-GB"/>
          </a:p>
        </p:txBody>
      </p:sp>
    </p:spTree>
    <p:extLst>
      <p:ext uri="{BB962C8B-B14F-4D97-AF65-F5344CB8AC3E}">
        <p14:creationId xmlns:p14="http://schemas.microsoft.com/office/powerpoint/2010/main" val="114412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2A1E6-BE53-9C08-1C26-8C9E7A490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C299D-C7BC-DC36-6D5A-06BC90A278A6}"/>
              </a:ext>
            </a:extLst>
          </p:cNvPr>
          <p:cNvSpPr>
            <a:spLocks noGrp="1"/>
          </p:cNvSpPr>
          <p:nvPr>
            <p:ph type="title"/>
          </p:nvPr>
        </p:nvSpPr>
        <p:spPr>
          <a:xfrm>
            <a:off x="108000" y="108000"/>
            <a:ext cx="11988000" cy="592817"/>
          </a:xfrm>
        </p:spPr>
        <p:txBody>
          <a:bodyPr>
            <a:normAutofit fontScale="90000"/>
          </a:bodyPr>
          <a:lstStyle/>
          <a:p>
            <a:r>
              <a:rPr lang="en-GB">
                <a:hlinkClick r:id="rId3" action="ppaction://hlinksldjump"/>
              </a:rPr>
              <a:t>Key Issue</a:t>
            </a:r>
            <a:r>
              <a:rPr lang="en-GB"/>
              <a:t>: Subsequent treatments – bevacizumab redistribution (2)</a:t>
            </a:r>
            <a:br>
              <a:rPr lang="en-GB"/>
            </a:br>
            <a:endParaRPr lang="en-GB"/>
          </a:p>
        </p:txBody>
      </p:sp>
      <p:graphicFrame>
        <p:nvGraphicFramePr>
          <p:cNvPr id="4" name="Table 3">
            <a:extLst>
              <a:ext uri="{FF2B5EF4-FFF2-40B4-BE49-F238E27FC236}">
                <a16:creationId xmlns:a16="http://schemas.microsoft.com/office/drawing/2014/main" id="{6CD1C430-708E-DB82-8B7B-CDC626FD2A49}"/>
              </a:ext>
            </a:extLst>
          </p:cNvPr>
          <p:cNvGraphicFramePr>
            <a:graphicFrameLocks noGrp="1"/>
          </p:cNvGraphicFramePr>
          <p:nvPr>
            <p:extLst>
              <p:ext uri="{D42A27DB-BD31-4B8C-83A1-F6EECF244321}">
                <p14:modId xmlns:p14="http://schemas.microsoft.com/office/powerpoint/2010/main" val="3631497410"/>
              </p:ext>
            </p:extLst>
          </p:nvPr>
        </p:nvGraphicFramePr>
        <p:xfrm>
          <a:off x="108000" y="612000"/>
          <a:ext cx="11988004" cy="4250444"/>
        </p:xfrm>
        <a:graphic>
          <a:graphicData uri="http://schemas.openxmlformats.org/drawingml/2006/table">
            <a:tbl>
              <a:tblPr firstRow="1" firstCol="1" bandRow="1">
                <a:tableStyleId>{5C22544A-7EE6-4342-B048-85BDC9FD1C3A}</a:tableStyleId>
              </a:tblPr>
              <a:tblGrid>
                <a:gridCol w="2969737">
                  <a:extLst>
                    <a:ext uri="{9D8B030D-6E8A-4147-A177-3AD203B41FA5}">
                      <a16:colId xmlns:a16="http://schemas.microsoft.com/office/drawing/2014/main" val="1049827173"/>
                    </a:ext>
                  </a:extLst>
                </a:gridCol>
                <a:gridCol w="2062975">
                  <a:extLst>
                    <a:ext uri="{9D8B030D-6E8A-4147-A177-3AD203B41FA5}">
                      <a16:colId xmlns:a16="http://schemas.microsoft.com/office/drawing/2014/main" val="4207932714"/>
                    </a:ext>
                  </a:extLst>
                </a:gridCol>
                <a:gridCol w="713678">
                  <a:extLst>
                    <a:ext uri="{9D8B030D-6E8A-4147-A177-3AD203B41FA5}">
                      <a16:colId xmlns:a16="http://schemas.microsoft.com/office/drawing/2014/main" val="201521806"/>
                    </a:ext>
                  </a:extLst>
                </a:gridCol>
                <a:gridCol w="2118732">
                  <a:extLst>
                    <a:ext uri="{9D8B030D-6E8A-4147-A177-3AD203B41FA5}">
                      <a16:colId xmlns:a16="http://schemas.microsoft.com/office/drawing/2014/main" val="15062546"/>
                    </a:ext>
                  </a:extLst>
                </a:gridCol>
                <a:gridCol w="892098">
                  <a:extLst>
                    <a:ext uri="{9D8B030D-6E8A-4147-A177-3AD203B41FA5}">
                      <a16:colId xmlns:a16="http://schemas.microsoft.com/office/drawing/2014/main" val="3285368694"/>
                    </a:ext>
                  </a:extLst>
                </a:gridCol>
                <a:gridCol w="2141034">
                  <a:extLst>
                    <a:ext uri="{9D8B030D-6E8A-4147-A177-3AD203B41FA5}">
                      <a16:colId xmlns:a16="http://schemas.microsoft.com/office/drawing/2014/main" val="3924517631"/>
                    </a:ext>
                  </a:extLst>
                </a:gridCol>
                <a:gridCol w="1089750">
                  <a:extLst>
                    <a:ext uri="{9D8B030D-6E8A-4147-A177-3AD203B41FA5}">
                      <a16:colId xmlns:a16="http://schemas.microsoft.com/office/drawing/2014/main" val="3338644667"/>
                    </a:ext>
                  </a:extLst>
                </a:gridCol>
              </a:tblGrid>
              <a:tr h="491252">
                <a:tc rowSpan="2">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Subsequent treatment</a:t>
                      </a:r>
                      <a:endParaRPr lang="en-GB" sz="1800" b="1">
                        <a:solidFill>
                          <a:srgbClr val="FFFFFF"/>
                        </a:solidFill>
                        <a:effectLst/>
                        <a:latin typeface="Arial" panose="020B0604020202020204" pitchFamily="34" charset="0"/>
                        <a:cs typeface="Arial" panose="020B0604020202020204" pitchFamily="34" charset="0"/>
                      </a:endParaRPr>
                    </a:p>
                  </a:txBody>
                  <a:tcPr marL="47204" marR="47204" marT="0" marB="0"/>
                </a:tc>
                <a:tc gridSpan="2">
                  <a:txBody>
                    <a:bodyPr/>
                    <a:lstStyle/>
                    <a:p>
                      <a:pPr algn="ctr">
                        <a:lnSpc>
                          <a:spcPct val="100000"/>
                        </a:lnSpc>
                        <a:spcBef>
                          <a:spcPts val="0"/>
                        </a:spcBef>
                        <a:spcAft>
                          <a:spcPts val="0"/>
                        </a:spcAft>
                        <a:buNone/>
                      </a:pPr>
                      <a:r>
                        <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Company original base case (adjusted RUBY-1)</a:t>
                      </a:r>
                    </a:p>
                  </a:txBody>
                  <a:tcPr marL="47204" marR="47204" marT="0" marB="0"/>
                </a:tc>
                <a:tc hMerge="1">
                  <a:txBody>
                    <a:bodyPr/>
                    <a:lstStyle/>
                    <a:p>
                      <a:pPr algn="ctr">
                        <a:lnSpc>
                          <a:spcPct val="100000"/>
                        </a:lnSpc>
                        <a:spcBef>
                          <a:spcPts val="0"/>
                        </a:spcBef>
                        <a:spcAft>
                          <a:spcPts val="0"/>
                        </a:spcAft>
                        <a:buNone/>
                      </a:pP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Company updated base case after clarification</a:t>
                      </a:r>
                    </a:p>
                  </a:txBody>
                  <a:tcPr marL="47204" marR="47204" marT="0" marB="0"/>
                </a:tc>
                <a:tc hMerge="1">
                  <a:txBody>
                    <a:bodyPr/>
                    <a:lstStyle/>
                    <a:p>
                      <a:pPr algn="ctr">
                        <a:lnSpc>
                          <a:spcPct val="100000"/>
                        </a:lnSpc>
                        <a:spcBef>
                          <a:spcPts val="0"/>
                        </a:spcBef>
                        <a:spcAft>
                          <a:spcPts val="0"/>
                        </a:spcAft>
                        <a:buNone/>
                      </a:pP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EAG base case</a:t>
                      </a:r>
                    </a:p>
                  </a:txBody>
                  <a:tcPr marL="47204" marR="47204" marT="0" marB="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extLst>
                  <a:ext uri="{0D108BD9-81ED-4DB2-BD59-A6C34878D82A}">
                    <a16:rowId xmlns:a16="http://schemas.microsoft.com/office/drawing/2014/main" val="4259435596"/>
                  </a:ext>
                </a:extLst>
              </a:tr>
              <a:tr h="529217">
                <a:tc vMerge="1">
                  <a:txBody>
                    <a:bodyPr/>
                    <a:lstStyle/>
                    <a:p>
                      <a:endParaRPr/>
                    </a:p>
                  </a:txBody>
                  <a:tcPr marL="47204" marR="47204" marT="0" marB="0" anchor="ctr"/>
                </a:tc>
                <a:tc>
                  <a:txBody>
                    <a:bodyPr/>
                    <a:lstStyle/>
                    <a:p>
                      <a:pPr algn="ctr">
                        <a:lnSpc>
                          <a:spcPct val="100000"/>
                        </a:lnSpc>
                        <a:spcBef>
                          <a:spcPts val="0"/>
                        </a:spcBef>
                        <a:spcAft>
                          <a:spcPts val="0"/>
                        </a:spcAft>
                        <a:buNone/>
                      </a:pPr>
                      <a:r>
                        <a:rPr lang="en-GB" sz="1800" b="1" err="1">
                          <a:effectLst/>
                          <a:latin typeface="Arial" panose="020B0604020202020204" pitchFamily="34" charset="0"/>
                          <a:cs typeface="Arial" panose="020B0604020202020204" pitchFamily="34" charset="0"/>
                        </a:rPr>
                        <a:t>Dostarlimab</a:t>
                      </a:r>
                      <a:r>
                        <a:rPr lang="en-GB" sz="1800" b="1">
                          <a:effectLst/>
                          <a:latin typeface="Arial" panose="020B0604020202020204" pitchFamily="34" charset="0"/>
                          <a:cs typeface="Arial" panose="020B0604020202020204" pitchFamily="34" charset="0"/>
                        </a:rPr>
                        <a:t> + CP</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CP</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ctr">
                        <a:lnSpc>
                          <a:spcPct val="100000"/>
                        </a:lnSpc>
                        <a:spcBef>
                          <a:spcPts val="0"/>
                        </a:spcBef>
                        <a:spcAft>
                          <a:spcPts val="0"/>
                        </a:spcAft>
                        <a:buNone/>
                      </a:pPr>
                      <a:r>
                        <a:rPr lang="en-GB" sz="1800" b="1" err="1">
                          <a:effectLst/>
                          <a:latin typeface="Arial" panose="020B0604020202020204" pitchFamily="34" charset="0"/>
                          <a:cs typeface="Arial" panose="020B0604020202020204" pitchFamily="34" charset="0"/>
                        </a:rPr>
                        <a:t>Dostarlimab</a:t>
                      </a:r>
                      <a:r>
                        <a:rPr lang="en-GB" sz="1800" b="1">
                          <a:effectLst/>
                          <a:latin typeface="Arial" panose="020B0604020202020204" pitchFamily="34" charset="0"/>
                          <a:cs typeface="Arial" panose="020B0604020202020204" pitchFamily="34" charset="0"/>
                        </a:rPr>
                        <a:t> + CP</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CP</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ctr">
                        <a:lnSpc>
                          <a:spcPct val="100000"/>
                        </a:lnSpc>
                        <a:spcBef>
                          <a:spcPts val="0"/>
                        </a:spcBef>
                        <a:spcAft>
                          <a:spcPts val="0"/>
                        </a:spcAft>
                        <a:buNone/>
                      </a:pPr>
                      <a:r>
                        <a:rPr lang="en-GB" sz="1800" b="1" err="1">
                          <a:effectLst/>
                          <a:latin typeface="Arial" panose="020B0604020202020204" pitchFamily="34" charset="0"/>
                          <a:cs typeface="Arial" panose="020B0604020202020204" pitchFamily="34" charset="0"/>
                        </a:rPr>
                        <a:t>Dostarlimab</a:t>
                      </a:r>
                      <a:r>
                        <a:rPr lang="en-GB" sz="1800" b="1">
                          <a:effectLst/>
                          <a:latin typeface="Arial" panose="020B0604020202020204" pitchFamily="34" charset="0"/>
                          <a:cs typeface="Arial" panose="020B0604020202020204" pitchFamily="34" charset="0"/>
                        </a:rPr>
                        <a:t> + CP</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ct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CP</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extLst>
                  <a:ext uri="{0D108BD9-81ED-4DB2-BD59-A6C34878D82A}">
                    <a16:rowId xmlns:a16="http://schemas.microsoft.com/office/drawing/2014/main" val="3036696056"/>
                  </a:ext>
                </a:extLst>
              </a:tr>
              <a:tr h="322331">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Carboplatin + doxorubicin</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4.4%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4.8%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4.8%</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0.9%</a:t>
                      </a:r>
                    </a:p>
                  </a:txBody>
                  <a:tcPr/>
                </a:tc>
                <a:extLst>
                  <a:ext uri="{0D108BD9-81ED-4DB2-BD59-A6C34878D82A}">
                    <a16:rowId xmlns:a16="http://schemas.microsoft.com/office/drawing/2014/main" val="1570603739"/>
                  </a:ext>
                </a:extLst>
              </a:tr>
              <a:tr h="153410">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CP</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13.2%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10.4%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14.4%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10.9%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14.4%</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11.3%</a:t>
                      </a:r>
                    </a:p>
                  </a:txBody>
                  <a:tcPr/>
                </a:tc>
                <a:extLst>
                  <a:ext uri="{0D108BD9-81ED-4DB2-BD59-A6C34878D82A}">
                    <a16:rowId xmlns:a16="http://schemas.microsoft.com/office/drawing/2014/main" val="735502752"/>
                  </a:ext>
                </a:extLst>
              </a:tr>
              <a:tr h="153410">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Paclitaxel</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5.9%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6.4%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2.5%</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6.4%</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3312831755"/>
                  </a:ext>
                </a:extLst>
              </a:tr>
              <a:tr h="322331">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Doxorubicin (and PLD)</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32.3%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20.8%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35.1%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21.8%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35.1%</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22.6%</a:t>
                      </a:r>
                    </a:p>
                  </a:txBody>
                  <a:tcPr/>
                </a:tc>
                <a:extLst>
                  <a:ext uri="{0D108BD9-81ED-4DB2-BD59-A6C34878D82A}">
                    <a16:rowId xmlns:a16="http://schemas.microsoft.com/office/drawing/2014/main" val="3936379444"/>
                  </a:ext>
                </a:extLst>
              </a:tr>
              <a:tr h="153410">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Carboplatin</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5.9%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1.6%</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6.4%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1.7%</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6.4%</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1154522363"/>
                  </a:ext>
                </a:extLst>
              </a:tr>
              <a:tr h="322331">
                <a:tc>
                  <a:txBody>
                    <a:bodyPr/>
                    <a:lstStyle/>
                    <a:p>
                      <a:pP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PEM + LEN</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48.8%</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51.2%</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48.8%</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extLst>
                  <a:ext uri="{0D108BD9-81ED-4DB2-BD59-A6C34878D82A}">
                    <a16:rowId xmlns:a16="http://schemas.microsoft.com/office/drawing/2014/main" val="1841333333"/>
                  </a:ext>
                </a:extLst>
              </a:tr>
              <a:tr h="153410">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Cisplatin</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3.2%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2.5%</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3.2%</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933477944"/>
                  </a:ext>
                </a:extLst>
              </a:tr>
              <a:tr h="285354">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Hormone therapy</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14.7%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13.6%</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14.3%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16%</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14.8%</a:t>
                      </a:r>
                    </a:p>
                  </a:txBody>
                  <a:tcPr/>
                </a:tc>
                <a:extLst>
                  <a:ext uri="{0D108BD9-81ED-4DB2-BD59-A6C34878D82A}">
                    <a16:rowId xmlns:a16="http://schemas.microsoft.com/office/drawing/2014/main" val="1580213500"/>
                  </a:ext>
                </a:extLst>
              </a:tr>
              <a:tr h="153410">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Radiotherapy</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21.1%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14.4%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23%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15.1%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23%</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15.6%</a:t>
                      </a:r>
                    </a:p>
                  </a:txBody>
                  <a:tcPr/>
                </a:tc>
                <a:extLst>
                  <a:ext uri="{0D108BD9-81ED-4DB2-BD59-A6C34878D82A}">
                    <a16:rowId xmlns:a16="http://schemas.microsoft.com/office/drawing/2014/main" val="3370081958"/>
                  </a:ext>
                </a:extLst>
              </a:tr>
              <a:tr h="153410">
                <a:tc>
                  <a:txBody>
                    <a:bodyPr/>
                    <a:lstStyle/>
                    <a:p>
                      <a:pP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Bevacizumab</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8.8%</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5.6%</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b="1">
                          <a:effectLst/>
                          <a:latin typeface="Arial" panose="020B0604020202020204" pitchFamily="34" charset="0"/>
                          <a:cs typeface="Arial" panose="020B0604020202020204" pitchFamily="34" charset="0"/>
                        </a:rPr>
                        <a:t>0%</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extLst>
                  <a:ext uri="{0D108BD9-81ED-4DB2-BD59-A6C34878D82A}">
                    <a16:rowId xmlns:a16="http://schemas.microsoft.com/office/drawing/2014/main" val="19753123"/>
                  </a:ext>
                </a:extLst>
              </a:tr>
              <a:tr h="236152">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No treatment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8.3%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8.3%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0%</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47204" marR="47204" marT="0" marB="0"/>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8.3%</a:t>
                      </a:r>
                    </a:p>
                  </a:txBody>
                  <a:tcPr/>
                </a:tc>
                <a:tc>
                  <a:txBody>
                    <a:bodyPr/>
                    <a:lstStyle/>
                    <a:p>
                      <a:pPr algn="r" rtl="0" fontAlgn="base">
                        <a:lnSpc>
                          <a:spcPts val="1275"/>
                        </a:lnSpc>
                        <a:buNone/>
                      </a:pPr>
                      <a:r>
                        <a:rPr lang="en-GB" sz="1800" b="0" i="0">
                          <a:effectLst/>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51528211"/>
                  </a:ext>
                </a:extLst>
              </a:tr>
            </a:tbl>
          </a:graphicData>
        </a:graphic>
      </p:graphicFrame>
      <p:grpSp>
        <p:nvGrpSpPr>
          <p:cNvPr id="8" name="Group 7">
            <a:extLst>
              <a:ext uri="{FF2B5EF4-FFF2-40B4-BE49-F238E27FC236}">
                <a16:creationId xmlns:a16="http://schemas.microsoft.com/office/drawing/2014/main" id="{341749B1-0B83-72E4-D0C0-3C20B3234B68}"/>
              </a:ext>
            </a:extLst>
          </p:cNvPr>
          <p:cNvGrpSpPr/>
          <p:nvPr/>
        </p:nvGrpSpPr>
        <p:grpSpPr>
          <a:xfrm>
            <a:off x="107999" y="4860000"/>
            <a:ext cx="11987999" cy="1476000"/>
            <a:chOff x="1509602" y="5714997"/>
            <a:chExt cx="10317586" cy="576000"/>
          </a:xfrm>
        </p:grpSpPr>
        <p:sp>
          <p:nvSpPr>
            <p:cNvPr id="9" name="Rectangle 8" descr="Question to committee">
              <a:extLst>
                <a:ext uri="{FF2B5EF4-FFF2-40B4-BE49-F238E27FC236}">
                  <a16:creationId xmlns:a16="http://schemas.microsoft.com/office/drawing/2014/main" id="{9136D7CA-93F1-BDD9-9130-3955351B94C3}"/>
                </a:ext>
              </a:extLst>
            </p:cNvPr>
            <p:cNvSpPr/>
            <p:nvPr/>
          </p:nvSpPr>
          <p:spPr>
            <a:xfrm>
              <a:off x="1871663" y="5737161"/>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342900" indent="-342900">
                <a:buFont typeface="Arial" panose="020B0604020202020204" pitchFamily="34" charset="0"/>
                <a:buChar char="•"/>
              </a:pPr>
              <a:r>
                <a:rPr lang="en-GB" sz="2200">
                  <a:solidFill>
                    <a:schemeClr val="tx1"/>
                  </a:solidFill>
                  <a:latin typeface="Arial" panose="020B0604020202020204" pitchFamily="34" charset="0"/>
                </a:rPr>
                <a:t>How should 2.4% bevacizumab use be redistributed in CP arm? Company’s PEM+LEN or EAG’s other non-immunotherapy treatments?</a:t>
              </a:r>
            </a:p>
            <a:p>
              <a:pPr marL="342900" indent="-342900">
                <a:buFont typeface="Arial" panose="020B0604020202020204" pitchFamily="34" charset="0"/>
                <a:buChar char="•"/>
              </a:pPr>
              <a:r>
                <a:rPr lang="en-GB" sz="2200">
                  <a:solidFill>
                    <a:schemeClr val="tx1"/>
                  </a:solidFill>
                  <a:latin typeface="Arial" panose="020B0604020202020204" pitchFamily="34" charset="0"/>
                </a:rPr>
                <a:t>Which distribution more closely reflects subsequent treatment use in the NHS?</a:t>
              </a:r>
            </a:p>
            <a:p>
              <a:pPr marL="342900" indent="-342900">
                <a:buFont typeface="Arial" panose="020B0604020202020204" pitchFamily="34" charset="0"/>
                <a:buChar char="•"/>
              </a:pPr>
              <a:r>
                <a:rPr lang="en-GB" sz="2200">
                  <a:solidFill>
                    <a:schemeClr val="tx1"/>
                  </a:solidFill>
                  <a:latin typeface="Arial" panose="020B0604020202020204" pitchFamily="34" charset="0"/>
                </a:rPr>
                <a:t>What is the impact of modelled subsequent treatment use on OS?</a:t>
              </a:r>
            </a:p>
          </p:txBody>
        </p:sp>
        <p:grpSp>
          <p:nvGrpSpPr>
            <p:cNvPr id="10" name="Group 9">
              <a:extLst>
                <a:ext uri="{FF2B5EF4-FFF2-40B4-BE49-F238E27FC236}">
                  <a16:creationId xmlns:a16="http://schemas.microsoft.com/office/drawing/2014/main" id="{E9B43B54-E57C-6055-DBD5-4FEEE3B11C8F}"/>
                </a:ext>
                <a:ext uri="{C183D7F6-B498-43B3-948B-1728B52AA6E4}">
                  <adec:decorative xmlns:adec="http://schemas.microsoft.com/office/drawing/2017/decorative" val="1"/>
                </a:ext>
              </a:extLst>
            </p:cNvPr>
            <p:cNvGrpSpPr/>
            <p:nvPr/>
          </p:nvGrpSpPr>
          <p:grpSpPr>
            <a:xfrm>
              <a:off x="1509602" y="5714997"/>
              <a:ext cx="576000" cy="576000"/>
              <a:chOff x="-1440493" y="4133589"/>
              <a:chExt cx="576000" cy="576000"/>
            </a:xfrm>
          </p:grpSpPr>
          <p:sp>
            <p:nvSpPr>
              <p:cNvPr id="11" name="Oval 10">
                <a:extLst>
                  <a:ext uri="{FF2B5EF4-FFF2-40B4-BE49-F238E27FC236}">
                    <a16:creationId xmlns:a16="http://schemas.microsoft.com/office/drawing/2014/main" id="{C2CC9158-06E8-5955-1F15-2822AF70595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2" name="Graphic 11">
                <a:extLst>
                  <a:ext uri="{FF2B5EF4-FFF2-40B4-BE49-F238E27FC236}">
                    <a16:creationId xmlns:a16="http://schemas.microsoft.com/office/drawing/2014/main" id="{AB96016B-362B-A742-4094-034B402AE8D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6" name="Text Placeholder 3">
            <a:extLst>
              <a:ext uri="{FF2B5EF4-FFF2-40B4-BE49-F238E27FC236}">
                <a16:creationId xmlns:a16="http://schemas.microsoft.com/office/drawing/2014/main" id="{AE25D0FB-797A-2B5D-19F7-3A96579B488F}"/>
              </a:ext>
            </a:extLst>
          </p:cNvPr>
          <p:cNvSpPr txBox="1">
            <a:spLocks/>
          </p:cNvSpPr>
          <p:nvPr/>
        </p:nvSpPr>
        <p:spPr>
          <a:xfrm>
            <a:off x="936000" y="6408000"/>
            <a:ext cx="10872000" cy="46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OS, overall survival; PEM+LEN, pembrolizumab plus </a:t>
            </a:r>
            <a:r>
              <a:rPr lang="en-GB" err="1"/>
              <a:t>lenvatinib</a:t>
            </a:r>
            <a:r>
              <a:rPr lang="en-GB"/>
              <a:t>; </a:t>
            </a:r>
            <a:r>
              <a:rPr lang="en-GB" sz="1400">
                <a:effectLst/>
                <a:latin typeface="Arial" panose="020B0604020202020204" pitchFamily="34" charset="0"/>
                <a:cs typeface="Arial" panose="020B0604020202020204" pitchFamily="34" charset="0"/>
              </a:rPr>
              <a:t>PLD, pegylated liposomal doxorubicin</a:t>
            </a:r>
            <a:endParaRPr lang="en-GB"/>
          </a:p>
        </p:txBody>
      </p:sp>
    </p:spTree>
    <p:extLst>
      <p:ext uri="{BB962C8B-B14F-4D97-AF65-F5344CB8AC3E}">
        <p14:creationId xmlns:p14="http://schemas.microsoft.com/office/powerpoint/2010/main" val="409707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err="1">
                <a:latin typeface="Arial" panose="020B0604020202020204" pitchFamily="34" charset="0"/>
                <a:cs typeface="Arial" panose="020B0604020202020204" pitchFamily="34" charset="0"/>
              </a:rPr>
              <a:t>Dostarlimab</a:t>
            </a:r>
            <a:r>
              <a:rPr lang="en-GB">
                <a:latin typeface="Arial" panose="020B0604020202020204" pitchFamily="34" charset="0"/>
                <a:cs typeface="Arial" panose="020B0604020202020204" pitchFamily="34" charset="0"/>
              </a:rPr>
              <a:t> with carboplatin and paclitaxel for treating primary advanced or recurrent endometrial cancer with microsatellite stability or mismatch repair proficiency</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722880"/>
            <a:ext cx="10026139" cy="2631440"/>
          </a:xfrm>
        </p:spPr>
        <p:txBody>
          <a:bodyPr>
            <a:noAutofit/>
          </a:bodyPr>
          <a:lstStyle/>
          <a:p>
            <a:pPr marL="457200" indent="-457200">
              <a:buSzPts val="2400"/>
              <a:buFont typeface="Wingdings" pitchFamily="2" charset="2"/>
              <a:buChar char="ü"/>
            </a:pPr>
            <a:r>
              <a:rPr lang="en-GB" sz="2800"/>
              <a:t> </a:t>
            </a:r>
            <a:r>
              <a:rPr lang="en-GB" sz="2800" b="1"/>
              <a:t>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C658A-604A-F55D-A4F7-C441CB427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741566-27A2-F440-BD22-6DB18C4BBC13}"/>
              </a:ext>
            </a:extLst>
          </p:cNvPr>
          <p:cNvSpPr>
            <a:spLocks noGrp="1"/>
          </p:cNvSpPr>
          <p:nvPr>
            <p:ph type="title"/>
          </p:nvPr>
        </p:nvSpPr>
        <p:spPr>
          <a:xfrm>
            <a:off x="466724" y="108000"/>
            <a:ext cx="11250785" cy="592817"/>
          </a:xfrm>
        </p:spPr>
        <p:txBody>
          <a:bodyPr>
            <a:normAutofit fontScale="90000"/>
          </a:bodyPr>
          <a:lstStyle/>
          <a:p>
            <a:r>
              <a:rPr lang="en-GB">
                <a:hlinkClick r:id="rId3" action="ppaction://hlinksldjump"/>
              </a:rPr>
              <a:t>Key Issue</a:t>
            </a:r>
            <a:r>
              <a:rPr lang="en-GB"/>
              <a:t>: Oral administration cost for </a:t>
            </a:r>
            <a:r>
              <a:rPr lang="en-GB" err="1"/>
              <a:t>lenvatinib</a:t>
            </a:r>
            <a:br>
              <a:rPr lang="en-GB"/>
            </a:br>
            <a:endParaRPr lang="en-GB"/>
          </a:p>
        </p:txBody>
      </p:sp>
      <p:sp>
        <p:nvSpPr>
          <p:cNvPr id="25" name="Rectangle 24">
            <a:extLst>
              <a:ext uri="{FF2B5EF4-FFF2-40B4-BE49-F238E27FC236}">
                <a16:creationId xmlns:a16="http://schemas.microsoft.com/office/drawing/2014/main" id="{4FA6AB0E-958F-56CC-8B04-91B5B87A383C}"/>
              </a:ext>
            </a:extLst>
          </p:cNvPr>
          <p:cNvSpPr/>
          <p:nvPr/>
        </p:nvSpPr>
        <p:spPr>
          <a:xfrm>
            <a:off x="98116" y="757085"/>
            <a:ext cx="11988000" cy="1440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a:solidFill>
                  <a:schemeClr val="tx1"/>
                </a:solidFill>
                <a:latin typeface="Arial" panose="020B0604020202020204" pitchFamily="34" charset="0"/>
              </a:rPr>
              <a:t>Assumed oral administration cost for </a:t>
            </a:r>
            <a:r>
              <a:rPr lang="en-GB" sz="2200" err="1">
                <a:solidFill>
                  <a:schemeClr val="tx1"/>
                </a:solidFill>
                <a:latin typeface="Arial" panose="020B0604020202020204" pitchFamily="34" charset="0"/>
              </a:rPr>
              <a:t>lenvatinib</a:t>
            </a:r>
            <a:r>
              <a:rPr lang="en-GB" sz="2200">
                <a:solidFill>
                  <a:schemeClr val="tx1"/>
                </a:solidFill>
                <a:latin typeface="Arial" panose="020B0604020202020204" pitchFamily="34" charset="0"/>
              </a:rPr>
              <a:t> </a:t>
            </a:r>
          </a:p>
          <a:p>
            <a:pPr marL="285750" indent="-285750">
              <a:buFont typeface="Arial" panose="020B0604020202020204" pitchFamily="34" charset="0"/>
              <a:buChar char="•"/>
            </a:pPr>
            <a:r>
              <a:rPr lang="en-GB" sz="2200">
                <a:solidFill>
                  <a:schemeClr val="tx1"/>
                </a:solidFill>
                <a:latin typeface="Arial" panose="020B0604020202020204" pitchFamily="34" charset="0"/>
              </a:rPr>
              <a:t>Needs specialist oversight for procurement, prescribing, dispensing and administration</a:t>
            </a:r>
          </a:p>
          <a:p>
            <a:pPr marL="285750" indent="-285750">
              <a:buFont typeface="Arial" panose="020B0604020202020204" pitchFamily="34" charset="0"/>
              <a:buChar char="•"/>
            </a:pPr>
            <a:r>
              <a:rPr lang="en-GB" sz="2200">
                <a:solidFill>
                  <a:schemeClr val="tx1"/>
                </a:solidFill>
                <a:latin typeface="Arial" panose="020B0604020202020204" pitchFamily="34" charset="0"/>
              </a:rPr>
              <a:t>Consistent with previous appraisals of </a:t>
            </a:r>
            <a:r>
              <a:rPr lang="en-GB" sz="2200" err="1">
                <a:solidFill>
                  <a:schemeClr val="tx1"/>
                </a:solidFill>
                <a:latin typeface="Arial" panose="020B0604020202020204" pitchFamily="34" charset="0"/>
              </a:rPr>
              <a:t>lenvatinib</a:t>
            </a:r>
            <a:r>
              <a:rPr lang="en-GB" sz="2200">
                <a:solidFill>
                  <a:schemeClr val="tx1"/>
                </a:solidFill>
                <a:latin typeface="Arial" panose="020B0604020202020204" pitchFamily="34" charset="0"/>
              </a:rPr>
              <a:t> in other indications (TA498 and T858)</a:t>
            </a:r>
          </a:p>
        </p:txBody>
      </p:sp>
      <p:sp>
        <p:nvSpPr>
          <p:cNvPr id="26" name="Rectangle 25">
            <a:extLst>
              <a:ext uri="{FF2B5EF4-FFF2-40B4-BE49-F238E27FC236}">
                <a16:creationId xmlns:a16="http://schemas.microsoft.com/office/drawing/2014/main" id="{76A82756-2C8D-5043-808C-BEEE05C37519}"/>
              </a:ext>
            </a:extLst>
          </p:cNvPr>
          <p:cNvSpPr/>
          <p:nvPr/>
        </p:nvSpPr>
        <p:spPr>
          <a:xfrm>
            <a:off x="60499" y="2483998"/>
            <a:ext cx="11988000" cy="17723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a:solidFill>
                  <a:schemeClr val="tx1"/>
                </a:solidFill>
                <a:latin typeface="Arial" panose="020B0604020202020204" pitchFamily="34" charset="0"/>
              </a:rPr>
              <a:t>Based on published advice, patients likely take </a:t>
            </a:r>
            <a:r>
              <a:rPr lang="en-GB" sz="2200" err="1">
                <a:solidFill>
                  <a:schemeClr val="tx1"/>
                </a:solidFill>
                <a:latin typeface="Arial" panose="020B0604020202020204" pitchFamily="34" charset="0"/>
              </a:rPr>
              <a:t>lenvatinib</a:t>
            </a:r>
            <a:r>
              <a:rPr lang="en-GB" sz="2200">
                <a:solidFill>
                  <a:schemeClr val="tx1"/>
                </a:solidFill>
                <a:latin typeface="Arial" panose="020B0604020202020204" pitchFamily="34" charset="0"/>
              </a:rPr>
              <a:t> at home → likely no cost to administer </a:t>
            </a:r>
            <a:r>
              <a:rPr lang="en-GB" sz="2200" err="1">
                <a:solidFill>
                  <a:schemeClr val="tx1"/>
                </a:solidFill>
                <a:latin typeface="Arial" panose="020B0604020202020204" pitchFamily="34" charset="0"/>
              </a:rPr>
              <a:t>lenvatinib</a:t>
            </a:r>
            <a:r>
              <a:rPr lang="en-GB" sz="2200">
                <a:solidFill>
                  <a:schemeClr val="tx1"/>
                </a:solidFill>
                <a:latin typeface="Arial" panose="020B0604020202020204" pitchFamily="34" charset="0"/>
              </a:rPr>
              <a:t> in the NHS</a:t>
            </a:r>
          </a:p>
          <a:p>
            <a:pPr marL="285750" indent="-285750">
              <a:buFont typeface="Arial" panose="020B0604020202020204" pitchFamily="34" charset="0"/>
              <a:buChar char="•"/>
            </a:pPr>
            <a:r>
              <a:rPr lang="en-GB" sz="2200">
                <a:solidFill>
                  <a:schemeClr val="tx1"/>
                </a:solidFill>
                <a:latin typeface="Arial" panose="020B0604020202020204" pitchFamily="34" charset="0"/>
              </a:rPr>
              <a:t>Administration cost affects CP arm only as PEM+LEN not used after </a:t>
            </a:r>
            <a:r>
              <a:rPr lang="en-GB" sz="2200" err="1">
                <a:solidFill>
                  <a:schemeClr val="tx1"/>
                </a:solidFill>
                <a:latin typeface="Arial" panose="020B0604020202020204" pitchFamily="34" charset="0"/>
              </a:rPr>
              <a:t>dostarlimab</a:t>
            </a:r>
            <a:endParaRPr lang="en-GB" sz="2200">
              <a:solidFill>
                <a:schemeClr val="tx1"/>
              </a:solidFill>
              <a:latin typeface="Arial" panose="020B0604020202020204" pitchFamily="34" charset="0"/>
            </a:endParaRPr>
          </a:p>
          <a:p>
            <a:pPr marL="285750" indent="-285750">
              <a:buFont typeface="Arial" panose="020B0604020202020204" pitchFamily="34" charset="0"/>
              <a:buChar char="•"/>
            </a:pPr>
            <a:r>
              <a:rPr lang="en-GB" sz="2200">
                <a:solidFill>
                  <a:schemeClr val="tx1"/>
                </a:solidFill>
                <a:latin typeface="Arial" panose="020B0604020202020204" pitchFamily="34" charset="0"/>
              </a:rPr>
              <a:t>Base case: exclude administration cost of </a:t>
            </a:r>
            <a:r>
              <a:rPr lang="en-GB" sz="2200" err="1">
                <a:solidFill>
                  <a:schemeClr val="tx1"/>
                </a:solidFill>
                <a:latin typeface="Arial" panose="020B0604020202020204" pitchFamily="34" charset="0"/>
              </a:rPr>
              <a:t>lenvatinib</a:t>
            </a:r>
            <a:endParaRPr lang="en-GB" sz="2200">
              <a:solidFill>
                <a:schemeClr val="tx1"/>
              </a:solidFill>
              <a:latin typeface="Arial" panose="020B0604020202020204" pitchFamily="34" charset="0"/>
            </a:endParaRPr>
          </a:p>
        </p:txBody>
      </p:sp>
      <p:grpSp>
        <p:nvGrpSpPr>
          <p:cNvPr id="9" name="Group 8">
            <a:extLst>
              <a:ext uri="{FF2B5EF4-FFF2-40B4-BE49-F238E27FC236}">
                <a16:creationId xmlns:a16="http://schemas.microsoft.com/office/drawing/2014/main" id="{7A4FD894-33C3-80BA-5879-9723E4D29724}"/>
              </a:ext>
            </a:extLst>
          </p:cNvPr>
          <p:cNvGrpSpPr/>
          <p:nvPr/>
        </p:nvGrpSpPr>
        <p:grpSpPr>
          <a:xfrm>
            <a:off x="231354" y="5076000"/>
            <a:ext cx="11304000" cy="576000"/>
            <a:chOff x="1509602" y="5714997"/>
            <a:chExt cx="10317586" cy="576000"/>
          </a:xfrm>
        </p:grpSpPr>
        <p:sp>
          <p:nvSpPr>
            <p:cNvPr id="10" name="Rectangle 9" descr="Question to committee">
              <a:extLst>
                <a:ext uri="{FF2B5EF4-FFF2-40B4-BE49-F238E27FC236}">
                  <a16:creationId xmlns:a16="http://schemas.microsoft.com/office/drawing/2014/main" id="{E7966B17-F27B-04A5-B7BC-2C40CEF3ED90}"/>
                </a:ext>
              </a:extLst>
            </p:cNvPr>
            <p:cNvSpPr/>
            <p:nvPr/>
          </p:nvSpPr>
          <p:spPr>
            <a:xfrm>
              <a:off x="1871663" y="5737161"/>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200">
                  <a:solidFill>
                    <a:schemeClr val="tx1"/>
                  </a:solidFill>
                  <a:latin typeface="Arial" panose="020B0604020202020204" pitchFamily="34" charset="0"/>
                </a:rPr>
                <a:t>Does the administration of oral </a:t>
              </a:r>
              <a:r>
                <a:rPr lang="en-GB" sz="2200" err="1">
                  <a:solidFill>
                    <a:schemeClr val="tx1"/>
                  </a:solidFill>
                  <a:latin typeface="Arial" panose="020B0604020202020204" pitchFamily="34" charset="0"/>
                </a:rPr>
                <a:t>lenvatinib</a:t>
              </a:r>
              <a:r>
                <a:rPr lang="en-GB" sz="2200">
                  <a:solidFill>
                    <a:schemeClr val="tx1"/>
                  </a:solidFill>
                  <a:latin typeface="Arial" panose="020B0604020202020204" pitchFamily="34" charset="0"/>
                </a:rPr>
                <a:t> incur a cost to the NHS?</a:t>
              </a:r>
            </a:p>
          </p:txBody>
        </p:sp>
        <p:grpSp>
          <p:nvGrpSpPr>
            <p:cNvPr id="11" name="Group 10">
              <a:extLst>
                <a:ext uri="{FF2B5EF4-FFF2-40B4-BE49-F238E27FC236}">
                  <a16:creationId xmlns:a16="http://schemas.microsoft.com/office/drawing/2014/main" id="{AC1A34F9-8ECB-1E0D-6C0E-39949D510849}"/>
                </a:ext>
                <a:ext uri="{C183D7F6-B498-43B3-948B-1728B52AA6E4}">
                  <adec:decorative xmlns:adec="http://schemas.microsoft.com/office/drawing/2017/decorative" val="1"/>
                </a:ext>
              </a:extLst>
            </p:cNvPr>
            <p:cNvGrpSpPr/>
            <p:nvPr/>
          </p:nvGrpSpPr>
          <p:grpSpPr>
            <a:xfrm>
              <a:off x="1509602" y="5714997"/>
              <a:ext cx="576000" cy="576000"/>
              <a:chOff x="-1440493" y="4133589"/>
              <a:chExt cx="576000" cy="576000"/>
            </a:xfrm>
          </p:grpSpPr>
          <p:sp>
            <p:nvSpPr>
              <p:cNvPr id="12" name="Oval 11">
                <a:extLst>
                  <a:ext uri="{FF2B5EF4-FFF2-40B4-BE49-F238E27FC236}">
                    <a16:creationId xmlns:a16="http://schemas.microsoft.com/office/drawing/2014/main" id="{A8004DDD-A1D0-660D-69FF-75BB71C52723}"/>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B4BCBABC-B99A-FF17-5BBE-67B68A6BFD6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grpSp>
      <p:sp>
        <p:nvSpPr>
          <p:cNvPr id="3" name="Text Placeholder 3">
            <a:extLst>
              <a:ext uri="{FF2B5EF4-FFF2-40B4-BE49-F238E27FC236}">
                <a16:creationId xmlns:a16="http://schemas.microsoft.com/office/drawing/2014/main" id="{4BCD43C5-8715-B8E7-DD2F-A56508682545}"/>
              </a:ext>
            </a:extLst>
          </p:cNvPr>
          <p:cNvSpPr txBox="1">
            <a:spLocks/>
          </p:cNvSpPr>
          <p:nvPr/>
        </p:nvSpPr>
        <p:spPr>
          <a:xfrm>
            <a:off x="936000" y="6552000"/>
            <a:ext cx="10872000" cy="28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PEM+LEN, pembrolizumab plus </a:t>
            </a:r>
            <a:r>
              <a:rPr lang="en-GB" err="1"/>
              <a:t>lenvatinib</a:t>
            </a:r>
            <a:endParaRPr lang="en-GB"/>
          </a:p>
        </p:txBody>
      </p:sp>
    </p:spTree>
    <p:extLst>
      <p:ext uri="{BB962C8B-B14F-4D97-AF65-F5344CB8AC3E}">
        <p14:creationId xmlns:p14="http://schemas.microsoft.com/office/powerpoint/2010/main" val="203302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FC80-2C81-D418-1311-5C7E61905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628B6-62AC-6C57-ABA5-936D76506BE0}"/>
              </a:ext>
            </a:extLst>
          </p:cNvPr>
          <p:cNvSpPr>
            <a:spLocks noGrp="1"/>
          </p:cNvSpPr>
          <p:nvPr>
            <p:ph type="title"/>
          </p:nvPr>
        </p:nvSpPr>
        <p:spPr>
          <a:xfrm>
            <a:off x="466724" y="108000"/>
            <a:ext cx="11250785" cy="592817"/>
          </a:xfrm>
        </p:spPr>
        <p:txBody>
          <a:bodyPr>
            <a:normAutofit fontScale="90000"/>
          </a:bodyPr>
          <a:lstStyle/>
          <a:p>
            <a:r>
              <a:rPr lang="en-GB">
                <a:hlinkClick r:id="rId3" action="ppaction://hlinksldjump"/>
              </a:rPr>
              <a:t>Key Issue</a:t>
            </a:r>
            <a:r>
              <a:rPr lang="en-GB"/>
              <a:t>: Treatment-effect waning</a:t>
            </a:r>
            <a:br>
              <a:rPr lang="en-GB"/>
            </a:br>
            <a:endParaRPr lang="en-GB"/>
          </a:p>
        </p:txBody>
      </p:sp>
      <p:sp>
        <p:nvSpPr>
          <p:cNvPr id="25" name="Rectangle 24">
            <a:extLst>
              <a:ext uri="{FF2B5EF4-FFF2-40B4-BE49-F238E27FC236}">
                <a16:creationId xmlns:a16="http://schemas.microsoft.com/office/drawing/2014/main" id="{68E90B58-F9DC-8740-023B-856E39106F30}"/>
              </a:ext>
            </a:extLst>
          </p:cNvPr>
          <p:cNvSpPr/>
          <p:nvPr/>
        </p:nvSpPr>
        <p:spPr>
          <a:xfrm>
            <a:off x="108000" y="576000"/>
            <a:ext cx="11988000" cy="2448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a:solidFill>
                  <a:schemeClr val="tx1"/>
                </a:solidFill>
                <a:latin typeface="Arial" panose="020B0604020202020204" pitchFamily="34" charset="0"/>
              </a:rPr>
              <a:t>Excluded treatment-effect waning in its base case because:</a:t>
            </a:r>
          </a:p>
          <a:p>
            <a:pPr marL="742950" lvl="1" indent="-285750">
              <a:buFont typeface="Arial" panose="020B0604020202020204" pitchFamily="34" charset="0"/>
              <a:buChar char="•"/>
            </a:pPr>
            <a:r>
              <a:rPr lang="en-GB" sz="2200">
                <a:solidFill>
                  <a:schemeClr val="tx1"/>
                </a:solidFill>
                <a:latin typeface="Arial" panose="020B0604020202020204" pitchFamily="34" charset="0"/>
              </a:rPr>
              <a:t>RUBY-1 showed a </a:t>
            </a:r>
            <a:r>
              <a:rPr lang="en-GB" sz="2200">
                <a:solidFill>
                  <a:schemeClr val="tx1"/>
                </a:solidFill>
                <a:latin typeface="Arial" panose="020B0604020202020204" pitchFamily="34" charset="0"/>
                <a:hlinkClick r:id="rId4" action="ppaction://hlinksldjump"/>
              </a:rPr>
              <a:t>sustained OS benefit</a:t>
            </a:r>
            <a:r>
              <a:rPr lang="en-GB" sz="2200">
                <a:solidFill>
                  <a:schemeClr val="tx1"/>
                </a:solidFill>
                <a:latin typeface="Arial" panose="020B0604020202020204" pitchFamily="34" charset="0"/>
              </a:rPr>
              <a:t> with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 CP over placebo + CP</a:t>
            </a:r>
          </a:p>
          <a:p>
            <a:pPr marL="742950" lvl="1" indent="-285750">
              <a:buFont typeface="Arial" panose="020B0604020202020204" pitchFamily="34" charset="0"/>
              <a:buChar char="•"/>
            </a:pPr>
            <a:r>
              <a:rPr lang="en-GB" sz="2200">
                <a:solidFill>
                  <a:schemeClr val="tx1"/>
                </a:solidFill>
                <a:latin typeface="Arial" panose="020B0604020202020204" pitchFamily="34" charset="0"/>
              </a:rPr>
              <a:t>Independent OS models implicitly capture waning of treatment effect as observed in shape of implied HR over time between arms</a:t>
            </a:r>
          </a:p>
          <a:p>
            <a:pPr marL="285750" indent="-285750">
              <a:buFont typeface="Arial" panose="020B0604020202020204" pitchFamily="34" charset="0"/>
              <a:buChar char="•"/>
            </a:pPr>
            <a:r>
              <a:rPr lang="en-GB" sz="2200">
                <a:solidFill>
                  <a:schemeClr val="tx1"/>
                </a:solidFill>
                <a:latin typeface="Arial" panose="020B0604020202020204" pitchFamily="34" charset="0"/>
              </a:rPr>
              <a:t>For consistency with other NICE appraisals in EC, presented scenario analysis that included waning at 5-7 years (2-year stopping rule) and 8-10 years (3-year stopping rule)</a:t>
            </a:r>
          </a:p>
        </p:txBody>
      </p:sp>
      <p:sp>
        <p:nvSpPr>
          <p:cNvPr id="26" name="Rectangle 25">
            <a:extLst>
              <a:ext uri="{FF2B5EF4-FFF2-40B4-BE49-F238E27FC236}">
                <a16:creationId xmlns:a16="http://schemas.microsoft.com/office/drawing/2014/main" id="{BBBDE0B7-22BE-6281-3DA8-D29ACEE0C4CD}"/>
              </a:ext>
            </a:extLst>
          </p:cNvPr>
          <p:cNvSpPr/>
          <p:nvPr/>
        </p:nvSpPr>
        <p:spPr>
          <a:xfrm>
            <a:off x="108000" y="3096000"/>
            <a:ext cx="11988000" cy="241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a:solidFill>
                  <a:schemeClr val="tx1"/>
                </a:solidFill>
                <a:latin typeface="Arial" panose="020B0604020202020204" pitchFamily="34" charset="0"/>
              </a:rPr>
              <a:t>Not a key issue: </a:t>
            </a:r>
            <a:r>
              <a:rPr lang="en-GB" sz="2200">
                <a:solidFill>
                  <a:schemeClr val="tx1"/>
                </a:solidFill>
                <a:latin typeface="Arial" panose="020B0604020202020204" pitchFamily="34" charset="0"/>
                <a:hlinkClick r:id="rId5" action="ppaction://hlinksldjump"/>
              </a:rPr>
              <a:t>PFS plots</a:t>
            </a:r>
            <a:r>
              <a:rPr lang="en-GB" sz="2200">
                <a:solidFill>
                  <a:schemeClr val="tx1"/>
                </a:solidFill>
                <a:latin typeface="Arial" panose="020B0604020202020204" pitchFamily="34" charset="0"/>
              </a:rPr>
              <a:t> demonstrate risk of progression is similar for both arms after ~2 years → treatment-effect waning may not be relevant based on modelled PFS hazards</a:t>
            </a:r>
            <a:endParaRPr lang="en-GB" sz="2200" b="1">
              <a:solidFill>
                <a:schemeClr val="tx1"/>
              </a:solidFill>
              <a:latin typeface="Arial" panose="020B0604020202020204" pitchFamily="34" charset="0"/>
            </a:endParaRPr>
          </a:p>
          <a:p>
            <a:pPr marL="285750" indent="-285750">
              <a:buFont typeface="Arial" panose="020B0604020202020204" pitchFamily="34" charset="0"/>
              <a:buChar char="•"/>
            </a:pPr>
            <a:r>
              <a:rPr lang="en-GB" sz="2200">
                <a:solidFill>
                  <a:schemeClr val="tx1"/>
                </a:solidFill>
                <a:latin typeface="Arial" panose="020B0604020202020204" pitchFamily="34" charset="0"/>
              </a:rPr>
              <a:t>Considers useful to explore treatment-effect waning scenario on OS, but highlighted that tails of OS KM curves are associated with considerable uncertainty because of high levels of censoring and that OS KM plot shows convergence in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 CP and placebo + CP curves from month 30, that then diverge from month 36</a:t>
            </a:r>
          </a:p>
          <a:p>
            <a:pPr marL="285750" indent="-285750">
              <a:buFont typeface="Arial" panose="020B0604020202020204" pitchFamily="34" charset="0"/>
              <a:buChar char="•"/>
            </a:pPr>
            <a:endParaRPr lang="en-GB" sz="2200">
              <a:solidFill>
                <a:schemeClr val="tx1"/>
              </a:solidFill>
              <a:latin typeface="Arial" panose="020B0604020202020204" pitchFamily="34" charset="0"/>
            </a:endParaRPr>
          </a:p>
        </p:txBody>
      </p:sp>
      <p:grpSp>
        <p:nvGrpSpPr>
          <p:cNvPr id="9" name="Group 8">
            <a:extLst>
              <a:ext uri="{FF2B5EF4-FFF2-40B4-BE49-F238E27FC236}">
                <a16:creationId xmlns:a16="http://schemas.microsoft.com/office/drawing/2014/main" id="{421A1F04-3EEF-28A5-FA1E-9833BBCA8189}"/>
              </a:ext>
            </a:extLst>
          </p:cNvPr>
          <p:cNvGrpSpPr/>
          <p:nvPr/>
        </p:nvGrpSpPr>
        <p:grpSpPr>
          <a:xfrm>
            <a:off x="231354" y="5724000"/>
            <a:ext cx="11304000" cy="504000"/>
            <a:chOff x="1509602" y="5714997"/>
            <a:chExt cx="10317586" cy="721221"/>
          </a:xfrm>
        </p:grpSpPr>
        <p:sp>
          <p:nvSpPr>
            <p:cNvPr id="10" name="Rectangle 9" descr="Question to committee">
              <a:extLst>
                <a:ext uri="{FF2B5EF4-FFF2-40B4-BE49-F238E27FC236}">
                  <a16:creationId xmlns:a16="http://schemas.microsoft.com/office/drawing/2014/main" id="{A971A85C-5D9D-5705-DF89-CA3A4C318BB9}"/>
                </a:ext>
              </a:extLst>
            </p:cNvPr>
            <p:cNvSpPr/>
            <p:nvPr/>
          </p:nvSpPr>
          <p:spPr>
            <a:xfrm>
              <a:off x="1871663" y="5737157"/>
              <a:ext cx="9955525" cy="6990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200">
                  <a:solidFill>
                    <a:schemeClr val="tx1"/>
                  </a:solidFill>
                  <a:latin typeface="Arial" panose="020B0604020202020204" pitchFamily="34" charset="0"/>
                </a:rPr>
                <a:t>Should treatment-effect waning be included?</a:t>
              </a:r>
            </a:p>
          </p:txBody>
        </p:sp>
        <p:grpSp>
          <p:nvGrpSpPr>
            <p:cNvPr id="11" name="Group 10">
              <a:extLst>
                <a:ext uri="{FF2B5EF4-FFF2-40B4-BE49-F238E27FC236}">
                  <a16:creationId xmlns:a16="http://schemas.microsoft.com/office/drawing/2014/main" id="{4F735464-1AFA-86C3-26FC-07A803845DEF}"/>
                </a:ext>
                <a:ext uri="{C183D7F6-B498-43B3-948B-1728B52AA6E4}">
                  <adec:decorative xmlns:adec="http://schemas.microsoft.com/office/drawing/2017/decorative" val="1"/>
                </a:ext>
              </a:extLst>
            </p:cNvPr>
            <p:cNvGrpSpPr/>
            <p:nvPr/>
          </p:nvGrpSpPr>
          <p:grpSpPr>
            <a:xfrm>
              <a:off x="1509602" y="5714997"/>
              <a:ext cx="576000" cy="576000"/>
              <a:chOff x="-1440493" y="4133589"/>
              <a:chExt cx="576000" cy="576000"/>
            </a:xfrm>
          </p:grpSpPr>
          <p:sp>
            <p:nvSpPr>
              <p:cNvPr id="12" name="Oval 11">
                <a:extLst>
                  <a:ext uri="{FF2B5EF4-FFF2-40B4-BE49-F238E27FC236}">
                    <a16:creationId xmlns:a16="http://schemas.microsoft.com/office/drawing/2014/main" id="{629DBBC1-72F3-794C-8BEE-9053961B604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1603C7DA-0F7D-5538-E715-7CB9001E9B8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4225" y="4189857"/>
                <a:ext cx="463463" cy="463463"/>
              </a:xfrm>
              <a:prstGeom prst="rect">
                <a:avLst/>
              </a:prstGeom>
            </p:spPr>
          </p:pic>
        </p:grpSp>
      </p:grpSp>
      <p:sp>
        <p:nvSpPr>
          <p:cNvPr id="3" name="Text Placeholder 3">
            <a:extLst>
              <a:ext uri="{FF2B5EF4-FFF2-40B4-BE49-F238E27FC236}">
                <a16:creationId xmlns:a16="http://schemas.microsoft.com/office/drawing/2014/main" id="{2333DABC-14A2-CA20-3B4C-9C6D7E81A696}"/>
              </a:ext>
            </a:extLst>
          </p:cNvPr>
          <p:cNvSpPr txBox="1">
            <a:spLocks/>
          </p:cNvSpPr>
          <p:nvPr/>
        </p:nvSpPr>
        <p:spPr>
          <a:xfrm>
            <a:off x="936000" y="6372000"/>
            <a:ext cx="10872000" cy="46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EC, endometrial cancer; HR, hazard rate; KM, Kaplan-Meier; OS, overall survival; PFS, progression-free survival</a:t>
            </a:r>
          </a:p>
        </p:txBody>
      </p:sp>
    </p:spTree>
    <p:extLst>
      <p:ext uri="{BB962C8B-B14F-4D97-AF65-F5344CB8AC3E}">
        <p14:creationId xmlns:p14="http://schemas.microsoft.com/office/powerpoint/2010/main" val="19415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466724" y="108000"/>
            <a:ext cx="11250785" cy="592817"/>
          </a:xfrm>
        </p:spPr>
        <p:txBody>
          <a:bodyPr/>
          <a:lstStyle/>
          <a:p>
            <a:r>
              <a:rPr lang="en-GB" sz="3200">
                <a:ea typeface="Arial" panose="02000503000000020004" pitchFamily="2" charset="0"/>
              </a:rPr>
              <a:t>Summary of company and EAG base case assumptions</a:t>
            </a:r>
            <a:endParaRPr lang="en-GB"/>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414587352"/>
              </p:ext>
            </p:extLst>
          </p:nvPr>
        </p:nvGraphicFramePr>
        <p:xfrm>
          <a:off x="107999" y="576000"/>
          <a:ext cx="11991342" cy="4724400"/>
        </p:xfrm>
        <a:graphic>
          <a:graphicData uri="http://schemas.openxmlformats.org/drawingml/2006/table">
            <a:tbl>
              <a:tblPr firstRow="1" firstCol="1" bandRow="1">
                <a:tableStyleId>{21E4AEA4-8DFA-4A89-87EB-49C32662AFE0}</a:tableStyleId>
              </a:tblPr>
              <a:tblGrid>
                <a:gridCol w="3186044">
                  <a:extLst>
                    <a:ext uri="{9D8B030D-6E8A-4147-A177-3AD203B41FA5}">
                      <a16:colId xmlns:a16="http://schemas.microsoft.com/office/drawing/2014/main" val="3974739884"/>
                    </a:ext>
                  </a:extLst>
                </a:gridCol>
                <a:gridCol w="4847422">
                  <a:extLst>
                    <a:ext uri="{9D8B030D-6E8A-4147-A177-3AD203B41FA5}">
                      <a16:colId xmlns:a16="http://schemas.microsoft.com/office/drawing/2014/main" val="4289090289"/>
                    </a:ext>
                  </a:extLst>
                </a:gridCol>
                <a:gridCol w="3957876">
                  <a:extLst>
                    <a:ext uri="{9D8B030D-6E8A-4147-A177-3AD203B41FA5}">
                      <a16:colId xmlns:a16="http://schemas.microsoft.com/office/drawing/2014/main" val="3834478098"/>
                    </a:ext>
                  </a:extLst>
                </a:gridCol>
              </a:tblGrid>
              <a:tr h="370840">
                <a:tc>
                  <a:txBody>
                    <a:bodyPr/>
                    <a:lstStyle/>
                    <a:p>
                      <a:r>
                        <a:rPr lang="en-GB" sz="2000">
                          <a:latin typeface="Arial" panose="020B0604020202020204" pitchFamily="34" charset="0"/>
                          <a:cs typeface="Arial" panose="020B0604020202020204" pitchFamily="34" charset="0"/>
                        </a:rPr>
                        <a:t>Assumption</a:t>
                      </a:r>
                    </a:p>
                  </a:txBody>
                  <a:tcPr/>
                </a:tc>
                <a:tc>
                  <a:txBody>
                    <a:bodyPr/>
                    <a:lstStyle/>
                    <a:p>
                      <a:r>
                        <a:rPr lang="en-GB" sz="2000">
                          <a:latin typeface="Arial" panose="020B0604020202020204" pitchFamily="34" charset="0"/>
                          <a:cs typeface="Arial" panose="020B0604020202020204" pitchFamily="34" charset="0"/>
                        </a:rPr>
                        <a:t>Company base case</a:t>
                      </a:r>
                    </a:p>
                  </a:txBody>
                  <a:tcPr/>
                </a:tc>
                <a:tc>
                  <a:txBody>
                    <a:bodyPr/>
                    <a:lstStyle/>
                    <a:p>
                      <a:r>
                        <a:rPr lang="en-GB" sz="2000">
                          <a:latin typeface="Arial" panose="020B0604020202020204" pitchFamily="34" charset="0"/>
                          <a:cs typeface="Arial" panose="020B0604020202020204" pitchFamily="34" charset="0"/>
                        </a:rPr>
                        <a:t>EAG base case</a:t>
                      </a:r>
                    </a:p>
                  </a:txBody>
                  <a:tcPr/>
                </a:tc>
                <a:extLst>
                  <a:ext uri="{0D108BD9-81ED-4DB2-BD59-A6C34878D82A}">
                    <a16:rowId xmlns:a16="http://schemas.microsoft.com/office/drawing/2014/main" val="1365441208"/>
                  </a:ext>
                </a:extLst>
              </a:tr>
              <a:tr h="479299">
                <a:tc>
                  <a:txBody>
                    <a:bodyPr/>
                    <a:lstStyle/>
                    <a:p>
                      <a:r>
                        <a:rPr lang="en-GB" sz="2000">
                          <a:solidFill>
                            <a:schemeClr val="bg1"/>
                          </a:solidFill>
                          <a:latin typeface="Arial" panose="020B0604020202020204" pitchFamily="34" charset="0"/>
                          <a:cs typeface="Arial" panose="020B0604020202020204" pitchFamily="34" charset="0"/>
                        </a:rPr>
                        <a:t>Time on treatment</a:t>
                      </a:r>
                    </a:p>
                  </a:txBody>
                  <a:tcPr/>
                </a:tc>
                <a:tc>
                  <a:txBody>
                    <a:bodyPr/>
                    <a:lstStyle/>
                    <a:p>
                      <a:pPr marL="285750" indent="-28575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Used weighted completion rates for CP in both arms across first 6 cycles</a:t>
                      </a:r>
                    </a:p>
                    <a:p>
                      <a:pPr marL="285750" indent="-28575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For </a:t>
                      </a:r>
                      <a:r>
                        <a:rPr lang="en-GB" sz="2000" err="1">
                          <a:solidFill>
                            <a:schemeClr val="tx1"/>
                          </a:solidFill>
                          <a:latin typeface="Arial" panose="020B0604020202020204" pitchFamily="34" charset="0"/>
                          <a:cs typeface="Arial" panose="020B0604020202020204" pitchFamily="34" charset="0"/>
                        </a:rPr>
                        <a:t>dostarlimab</a:t>
                      </a:r>
                      <a:r>
                        <a:rPr lang="en-GB" sz="2000">
                          <a:solidFill>
                            <a:schemeClr val="tx1"/>
                          </a:solidFill>
                          <a:latin typeface="Arial" panose="020B0604020202020204" pitchFamily="34" charset="0"/>
                          <a:cs typeface="Arial" panose="020B0604020202020204" pitchFamily="34" charset="0"/>
                        </a:rPr>
                        <a:t>, used completion rates for first 6 cycles, then TTD KM data adjusted for RDI up to 3 years</a:t>
                      </a:r>
                    </a:p>
                  </a:txBody>
                  <a:tcPr/>
                </a:tc>
                <a:tc>
                  <a:txBody>
                    <a:bodyPr/>
                    <a:lstStyle/>
                    <a:p>
                      <a:r>
                        <a:rPr lang="en-GB" sz="2000">
                          <a:solidFill>
                            <a:schemeClr val="tx1"/>
                          </a:solidFill>
                          <a:latin typeface="Arial" panose="020B0604020202020204" pitchFamily="34" charset="0"/>
                          <a:cs typeface="Arial" panose="020B0604020202020204" pitchFamily="34" charset="0"/>
                        </a:rPr>
                        <a:t>Used TTD KM data for both arms and additionally, for </a:t>
                      </a:r>
                      <a:r>
                        <a:rPr lang="en-GB" sz="2000" err="1">
                          <a:solidFill>
                            <a:schemeClr val="tx1"/>
                          </a:solidFill>
                          <a:latin typeface="Arial" panose="020B0604020202020204" pitchFamily="34" charset="0"/>
                          <a:cs typeface="Arial" panose="020B0604020202020204" pitchFamily="34" charset="0"/>
                        </a:rPr>
                        <a:t>dostarlimab</a:t>
                      </a:r>
                      <a:r>
                        <a:rPr lang="en-GB" sz="2000">
                          <a:solidFill>
                            <a:schemeClr val="tx1"/>
                          </a:solidFill>
                          <a:latin typeface="Arial" panose="020B0604020202020204" pitchFamily="34" charset="0"/>
                          <a:cs typeface="Arial" panose="020B0604020202020204" pitchFamily="34" charset="0"/>
                        </a:rPr>
                        <a:t> RDI from cycle 1 </a:t>
                      </a:r>
                      <a:r>
                        <a:rPr lang="en-GB" sz="2000" b="0">
                          <a:solidFill>
                            <a:schemeClr val="tx1"/>
                          </a:solidFill>
                          <a:latin typeface="Arial" panose="020B0604020202020204" pitchFamily="34" charset="0"/>
                          <a:cs typeface="Arial" panose="020B0604020202020204" pitchFamily="34" charset="0"/>
                        </a:rPr>
                        <a:t>up to 3 years</a:t>
                      </a:r>
                      <a:endParaRPr lang="en-GB" sz="2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1957187"/>
                  </a:ext>
                </a:extLst>
              </a:tr>
              <a:tr h="479299">
                <a:tc>
                  <a:txBody>
                    <a:bodyPr/>
                    <a:lstStyle/>
                    <a:p>
                      <a:r>
                        <a:rPr lang="en-GB" sz="2000">
                          <a:solidFill>
                            <a:schemeClr val="bg1"/>
                          </a:solidFill>
                          <a:latin typeface="Arial" panose="020B0604020202020204" pitchFamily="34" charset="0"/>
                          <a:cs typeface="Arial" panose="020B0604020202020204" pitchFamily="34" charset="0"/>
                        </a:rPr>
                        <a:t>Health state resource use</a:t>
                      </a:r>
                    </a:p>
                  </a:txBody>
                  <a:tcPr/>
                </a:tc>
                <a:tc>
                  <a:txBody>
                    <a:bodyPr/>
                    <a:lstStyle/>
                    <a:p>
                      <a:pPr marL="0" indent="0">
                        <a:buFont typeface="Arial" panose="020B0604020202020204" pitchFamily="34" charset="0"/>
                        <a:buNone/>
                      </a:pPr>
                      <a:r>
                        <a:rPr lang="en-GB" sz="2000">
                          <a:solidFill>
                            <a:schemeClr val="tx1"/>
                          </a:solidFill>
                          <a:latin typeface="Arial" panose="020B0604020202020204" pitchFamily="34" charset="0"/>
                          <a:cs typeface="Arial" panose="020B0604020202020204" pitchFamily="34" charset="0"/>
                        </a:rPr>
                        <a:t>Used PF resource use specific for </a:t>
                      </a:r>
                      <a:r>
                        <a:rPr lang="en-GB" sz="2000" err="1">
                          <a:solidFill>
                            <a:schemeClr val="tx1"/>
                          </a:solidFill>
                          <a:latin typeface="Arial" panose="020B0604020202020204" pitchFamily="34" charset="0"/>
                          <a:cs typeface="Arial" panose="020B0604020202020204" pitchFamily="34" charset="0"/>
                        </a:rPr>
                        <a:t>dostarlimab</a:t>
                      </a:r>
                      <a:r>
                        <a:rPr lang="en-GB" sz="2000">
                          <a:solidFill>
                            <a:schemeClr val="tx1"/>
                          </a:solidFill>
                          <a:latin typeface="Arial" panose="020B0604020202020204" pitchFamily="34" charset="0"/>
                          <a:cs typeface="Arial" panose="020B0604020202020204" pitchFamily="34" charset="0"/>
                        </a:rPr>
                        <a:t> from week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Assumed PF use for </a:t>
                      </a:r>
                      <a:r>
                        <a:rPr lang="en-GB" sz="2000" err="1">
                          <a:latin typeface="Arial" panose="020B0604020202020204" pitchFamily="34" charset="0"/>
                          <a:cs typeface="Arial" panose="020B0604020202020204" pitchFamily="34" charset="0"/>
                        </a:rPr>
                        <a:t>dostarlimab</a:t>
                      </a:r>
                      <a:r>
                        <a:rPr lang="en-GB" sz="2000">
                          <a:latin typeface="Arial" panose="020B0604020202020204" pitchFamily="34" charset="0"/>
                          <a:cs typeface="Arial" panose="020B0604020202020204" pitchFamily="34" charset="0"/>
                        </a:rPr>
                        <a:t> after 3 years = PF use for CP from week 19+</a:t>
                      </a:r>
                    </a:p>
                  </a:txBody>
                  <a:tcPr/>
                </a:tc>
                <a:extLst>
                  <a:ext uri="{0D108BD9-81ED-4DB2-BD59-A6C34878D82A}">
                    <a16:rowId xmlns:a16="http://schemas.microsoft.com/office/drawing/2014/main" val="599384627"/>
                  </a:ext>
                </a:extLst>
              </a:tr>
              <a:tr h="479299">
                <a:tc>
                  <a:txBody>
                    <a:bodyPr/>
                    <a:lstStyle/>
                    <a:p>
                      <a:r>
                        <a:rPr lang="en-GB" sz="2000">
                          <a:solidFill>
                            <a:schemeClr val="bg1"/>
                          </a:solidFill>
                          <a:latin typeface="Arial" panose="020B0604020202020204" pitchFamily="34" charset="0"/>
                          <a:cs typeface="Arial" panose="020B0604020202020204" pitchFamily="34" charset="0"/>
                        </a:rPr>
                        <a:t>Subsequent treatment – bevacizumab redistribution of CP arm</a:t>
                      </a:r>
                    </a:p>
                  </a:txBody>
                  <a:tcPr/>
                </a:tc>
                <a:tc>
                  <a:txBody>
                    <a:bodyPr/>
                    <a:lstStyle/>
                    <a:p>
                      <a:r>
                        <a:rPr lang="en-GB" sz="2000">
                          <a:latin typeface="Arial" panose="020B0604020202020204" pitchFamily="34" charset="0"/>
                          <a:cs typeface="Arial" panose="020B0604020202020204" pitchFamily="34" charset="0"/>
                        </a:rPr>
                        <a:t>Redistributed to other options including PEM+LEN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Redistributed to only non-immunotherapy options</a:t>
                      </a:r>
                    </a:p>
                  </a:txBody>
                  <a:tcPr/>
                </a:tc>
                <a:extLst>
                  <a:ext uri="{0D108BD9-81ED-4DB2-BD59-A6C34878D82A}">
                    <a16:rowId xmlns:a16="http://schemas.microsoft.com/office/drawing/2014/main" val="1396772860"/>
                  </a:ext>
                </a:extLst>
              </a:tr>
              <a:tr h="479299">
                <a:tc>
                  <a:txBody>
                    <a:bodyPr/>
                    <a:lstStyle/>
                    <a:p>
                      <a:r>
                        <a:rPr lang="en-GB" sz="2000">
                          <a:solidFill>
                            <a:schemeClr val="bg1"/>
                          </a:solidFill>
                          <a:latin typeface="Arial" panose="020B0604020202020204" pitchFamily="34" charset="0"/>
                          <a:cs typeface="Arial" panose="020B0604020202020204" pitchFamily="34" charset="0"/>
                        </a:rPr>
                        <a:t>Oral administration cost for </a:t>
                      </a:r>
                      <a:r>
                        <a:rPr lang="en-GB" sz="2000" err="1">
                          <a:solidFill>
                            <a:schemeClr val="bg1"/>
                          </a:solidFill>
                          <a:latin typeface="Arial" panose="020B0604020202020204" pitchFamily="34" charset="0"/>
                          <a:cs typeface="Arial" panose="020B0604020202020204" pitchFamily="34" charset="0"/>
                        </a:rPr>
                        <a:t>lenvatinib</a:t>
                      </a:r>
                      <a:endParaRPr lang="en-GB" sz="2000">
                        <a:solidFill>
                          <a:schemeClr val="bg1"/>
                        </a:solidFill>
                        <a:latin typeface="Arial" panose="020B0604020202020204" pitchFamily="34" charset="0"/>
                        <a:cs typeface="Arial" panose="020B0604020202020204" pitchFamily="34" charset="0"/>
                      </a:endParaRPr>
                    </a:p>
                  </a:txBody>
                  <a:tcPr/>
                </a:tc>
                <a:tc>
                  <a:txBody>
                    <a:bodyPr/>
                    <a:lstStyle/>
                    <a:p>
                      <a:r>
                        <a:rPr lang="en-GB" sz="2000">
                          <a:latin typeface="Arial" panose="020B0604020202020204" pitchFamily="34" charset="0"/>
                          <a:cs typeface="Arial" panose="020B0604020202020204" pitchFamily="34" charset="0"/>
                        </a:rPr>
                        <a:t>Included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Arial" panose="020B0604020202020204" pitchFamily="34" charset="0"/>
                          <a:cs typeface="Arial" panose="020B0604020202020204" pitchFamily="34" charset="0"/>
                        </a:rPr>
                        <a:t>Excluded</a:t>
                      </a:r>
                    </a:p>
                  </a:txBody>
                  <a:tcPr/>
                </a:tc>
                <a:extLst>
                  <a:ext uri="{0D108BD9-81ED-4DB2-BD59-A6C34878D82A}">
                    <a16:rowId xmlns:a16="http://schemas.microsoft.com/office/drawing/2014/main" val="2866609809"/>
                  </a:ext>
                </a:extLst>
              </a:tr>
            </a:tbl>
          </a:graphicData>
        </a:graphic>
      </p:graphicFrame>
      <p:sp>
        <p:nvSpPr>
          <p:cNvPr id="2" name="Rectangle 1">
            <a:extLst>
              <a:ext uri="{FF2B5EF4-FFF2-40B4-BE49-F238E27FC236}">
                <a16:creationId xmlns:a16="http://schemas.microsoft.com/office/drawing/2014/main" id="{C98967EA-C5EB-14F8-8639-004447192137}"/>
              </a:ext>
            </a:extLst>
          </p:cNvPr>
          <p:cNvSpPr/>
          <p:nvPr/>
        </p:nvSpPr>
        <p:spPr>
          <a:xfrm>
            <a:off x="111341" y="5292000"/>
            <a:ext cx="11988000" cy="126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base case include following corrections/changes:</a:t>
            </a:r>
          </a:p>
          <a:p>
            <a:pPr marL="285750" indent="-285750">
              <a:buFont typeface="Arial" panose="020B0604020202020204" pitchFamily="34" charset="0"/>
              <a:buChar char="•"/>
            </a:pPr>
            <a:r>
              <a:rPr lang="en-GB" sz="2000">
                <a:solidFill>
                  <a:schemeClr val="tx1"/>
                </a:solidFill>
                <a:latin typeface="Arial" panose="020B0604020202020204" pitchFamily="34" charset="0"/>
              </a:rPr>
              <a:t>Used unit cost of carboplatin 450 mg for subsequent treatment cost</a:t>
            </a:r>
          </a:p>
          <a:p>
            <a:pPr marL="285750" indent="-285750">
              <a:buFont typeface="Arial" panose="020B0604020202020204" pitchFamily="34" charset="0"/>
              <a:buChar char="•"/>
            </a:pPr>
            <a:r>
              <a:rPr lang="en-GB" sz="2000">
                <a:solidFill>
                  <a:schemeClr val="tx1"/>
                </a:solidFill>
                <a:latin typeface="Arial" panose="020B0604020202020204" pitchFamily="34" charset="0"/>
              </a:rPr>
              <a:t>Corrected nurse and GP costs</a:t>
            </a:r>
          </a:p>
          <a:p>
            <a:pPr marL="285750" indent="-285750">
              <a:buFont typeface="Arial" panose="020B0604020202020204" pitchFamily="34" charset="0"/>
              <a:buChar char="•"/>
            </a:pPr>
            <a:r>
              <a:rPr lang="en-GB" sz="2000">
                <a:solidFill>
                  <a:schemeClr val="tx1"/>
                </a:solidFill>
                <a:latin typeface="Arial" panose="020B0604020202020204" pitchFamily="34" charset="0"/>
              </a:rPr>
              <a:t>Used ONS life tables from 2017-2019</a:t>
            </a:r>
          </a:p>
        </p:txBody>
      </p:sp>
      <p:sp>
        <p:nvSpPr>
          <p:cNvPr id="3" name="Text Placeholder 3">
            <a:extLst>
              <a:ext uri="{FF2B5EF4-FFF2-40B4-BE49-F238E27FC236}">
                <a16:creationId xmlns:a16="http://schemas.microsoft.com/office/drawing/2014/main" id="{447AC934-3ED5-391D-6F7F-2647E1E69CFC}"/>
              </a:ext>
            </a:extLst>
          </p:cNvPr>
          <p:cNvSpPr txBox="1">
            <a:spLocks/>
          </p:cNvSpPr>
          <p:nvPr/>
        </p:nvSpPr>
        <p:spPr>
          <a:xfrm>
            <a:off x="108000" y="6624000"/>
            <a:ext cx="11664000" cy="25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a:t>Abbreviations: CP, carboplatin plus paclitaxel; KM, Kaplan-Meier; PEM+LEN, pembrolizumab plus </a:t>
            </a:r>
            <a:r>
              <a:rPr lang="en-GB" sz="1000" err="1"/>
              <a:t>lenvatinib</a:t>
            </a:r>
            <a:r>
              <a:rPr lang="en-GB" sz="1000"/>
              <a:t>; PF, progression free; RDI, relative dose intensity; </a:t>
            </a:r>
            <a:r>
              <a:rPr lang="en-GB" sz="1000">
                <a:effectLst/>
                <a:latin typeface="Arial" panose="020B0604020202020204" pitchFamily="34" charset="0"/>
                <a:cs typeface="Arial" panose="020B0604020202020204" pitchFamily="34" charset="0"/>
              </a:rPr>
              <a:t>TTD, time to treatment discontinuation</a:t>
            </a:r>
            <a:endParaRPr lang="en-GB" sz="1000"/>
          </a:p>
        </p:txBody>
      </p:sp>
    </p:spTree>
    <p:extLst>
      <p:ext uri="{BB962C8B-B14F-4D97-AF65-F5344CB8AC3E}">
        <p14:creationId xmlns:p14="http://schemas.microsoft.com/office/powerpoint/2010/main" val="114148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a:t>Cost-effectiveness results</a:t>
            </a:r>
          </a:p>
        </p:txBody>
      </p:sp>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59377" y="1385244"/>
            <a:ext cx="11177587" cy="1247787"/>
          </a:xfrm>
        </p:spPr>
        <p:txBody>
          <a:bodyPr>
            <a:noAutofit/>
          </a:bodyPr>
          <a:lstStyle/>
          <a:p>
            <a:pPr algn="ctr">
              <a:spcBef>
                <a:spcPts val="0"/>
              </a:spcBef>
            </a:pPr>
            <a:r>
              <a:rPr lang="en-GB" sz="2400" b="1"/>
              <a:t>All ICERs are reported in PART 2 slides because they include confidential </a:t>
            </a:r>
          </a:p>
          <a:p>
            <a:pPr algn="ctr">
              <a:spcBef>
                <a:spcPts val="0"/>
              </a:spcBef>
            </a:pPr>
            <a:r>
              <a:rPr lang="en-GB" sz="2400" b="1"/>
              <a:t>comparator PAS discounts</a:t>
            </a:r>
          </a:p>
          <a:p>
            <a:endParaRPr lang="en-GB" sz="2400" b="1"/>
          </a:p>
        </p:txBody>
      </p:sp>
      <p:sp>
        <p:nvSpPr>
          <p:cNvPr id="3" name="Text Placeholder 5">
            <a:extLst>
              <a:ext uri="{FF2B5EF4-FFF2-40B4-BE49-F238E27FC236}">
                <a16:creationId xmlns:a16="http://schemas.microsoft.com/office/drawing/2014/main" id="{FFF08078-3B70-9166-A0C8-1CD20EEB5B86}"/>
              </a:ext>
            </a:extLst>
          </p:cNvPr>
          <p:cNvSpPr txBox="1">
            <a:spLocks/>
          </p:cNvSpPr>
          <p:nvPr/>
        </p:nvSpPr>
        <p:spPr>
          <a:xfrm>
            <a:off x="559377" y="3728677"/>
            <a:ext cx="11177587" cy="211738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Box 4">
            <a:extLst>
              <a:ext uri="{FF2B5EF4-FFF2-40B4-BE49-F238E27FC236}">
                <a16:creationId xmlns:a16="http://schemas.microsoft.com/office/drawing/2014/main" id="{4DD520F8-3290-188F-8782-9F333132E73C}"/>
              </a:ext>
            </a:extLst>
          </p:cNvPr>
          <p:cNvSpPr txBox="1"/>
          <p:nvPr/>
        </p:nvSpPr>
        <p:spPr>
          <a:xfrm>
            <a:off x="559378" y="3037257"/>
            <a:ext cx="11177586" cy="769441"/>
          </a:xfrm>
          <a:prstGeom prst="rect">
            <a:avLst/>
          </a:prstGeom>
          <a:noFill/>
        </p:spPr>
        <p:txBody>
          <a:bodyPr wrap="square">
            <a:spAutoFit/>
          </a:bodyPr>
          <a:lstStyle/>
          <a:p>
            <a:pPr marL="285750" indent="-285750">
              <a:buFont typeface="Arial" panose="020B0604020202020204" pitchFamily="34" charset="0"/>
              <a:buChar char="•"/>
            </a:pPr>
            <a:r>
              <a:rPr lang="en-GB" sz="2200">
                <a:solidFill>
                  <a:schemeClr val="bg1"/>
                </a:solidFill>
                <a:effectLst/>
                <a:latin typeface="Arial" panose="020B0604020202020204" pitchFamily="34" charset="0"/>
                <a:cs typeface="Arial" panose="020B0604020202020204" pitchFamily="34" charset="0"/>
              </a:rPr>
              <a:t>Company and EAG base case ICERs: &gt;£30,000 per QALY</a:t>
            </a:r>
            <a:endParaRPr lang="en-GB" sz="220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a:solidFill>
                  <a:schemeClr val="bg1"/>
                </a:solidFill>
                <a:effectLst/>
                <a:latin typeface="Arial" panose="020B0604020202020204" pitchFamily="34" charset="0"/>
                <a:cs typeface="Arial" panose="020B0604020202020204" pitchFamily="34" charset="0"/>
              </a:rPr>
              <a:t>All scenarios &gt;£30,000 per QALY</a:t>
            </a:r>
            <a:endParaRPr lang="en-GB" sz="2200">
              <a:solidFill>
                <a:schemeClr val="bg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A5739D3-6A90-B80A-19CD-8F61BBC7D984}"/>
              </a:ext>
            </a:extLst>
          </p:cNvPr>
          <p:cNvSpPr txBox="1">
            <a:spLocks/>
          </p:cNvSpPr>
          <p:nvPr/>
        </p:nvSpPr>
        <p:spPr>
          <a:xfrm>
            <a:off x="216000" y="6408000"/>
            <a:ext cx="1177200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Abbreviations: ICER, incremental cost-effectiveness ratio; PAS, patient access scheme; QALY, quality adjusted life year</a:t>
            </a:r>
            <a:endParaRPr lang="en-GB">
              <a:solidFill>
                <a:schemeClr val="bg1"/>
              </a:solidFill>
              <a:ea typeface="Calibri" panose="020F0502020204030204" pitchFamily="34" charset="0"/>
            </a:endParaRPr>
          </a:p>
        </p:txBody>
      </p:sp>
    </p:spTree>
    <p:extLst>
      <p:ext uri="{BB962C8B-B14F-4D97-AF65-F5344CB8AC3E}">
        <p14:creationId xmlns:p14="http://schemas.microsoft.com/office/powerpoint/2010/main" val="425878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36000"/>
            <a:ext cx="11250785" cy="592817"/>
          </a:xfrm>
        </p:spPr>
        <p:txBody>
          <a:bodyPr/>
          <a:lstStyle/>
          <a:p>
            <a:r>
              <a:rPr lang="en-GB"/>
              <a:t>Other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a:xfrm>
            <a:off x="108000" y="468000"/>
            <a:ext cx="11988000" cy="5400000"/>
          </a:xfrm>
        </p:spPr>
        <p:txBody>
          <a:bodyPr/>
          <a:lstStyle/>
          <a:p>
            <a:pPr marL="342900" indent="-342900">
              <a:lnSpc>
                <a:spcPct val="100000"/>
              </a:lnSpc>
              <a:spcBef>
                <a:spcPts val="600"/>
              </a:spcBef>
              <a:buFont typeface="Arial" panose="020B0604020202020204" pitchFamily="34" charset="0"/>
              <a:buChar char="•"/>
            </a:pPr>
            <a:r>
              <a:rPr lang="en-GB" sz="2200" b="1">
                <a:effectLst/>
              </a:rPr>
              <a:t>Equality: </a:t>
            </a:r>
            <a:r>
              <a:rPr lang="en-GB" sz="2200">
                <a:effectLst/>
              </a:rPr>
              <a:t>Stakeholders highlighted higher incidence of </a:t>
            </a:r>
            <a:r>
              <a:rPr lang="en-GB" sz="2200"/>
              <a:t>p53abn subtype of </a:t>
            </a:r>
            <a:r>
              <a:rPr lang="en-GB" sz="2200" err="1"/>
              <a:t>MMRp</a:t>
            </a:r>
            <a:r>
              <a:rPr lang="en-GB" sz="2200"/>
              <a:t> EC </a:t>
            </a:r>
            <a:r>
              <a:rPr lang="en-GB" sz="2200">
                <a:effectLst/>
              </a:rPr>
              <a:t>in women of Black African or Caribbean background (</a:t>
            </a:r>
            <a:r>
              <a:rPr lang="en-GB" sz="2200"/>
              <a:t>more aggressive p53abn subtype associated with poorer outcomes)</a:t>
            </a:r>
          </a:p>
          <a:p>
            <a:pPr>
              <a:lnSpc>
                <a:spcPct val="100000"/>
              </a:lnSpc>
              <a:spcBef>
                <a:spcPts val="600"/>
              </a:spcBef>
            </a:pPr>
            <a:endParaRPr lang="en-GB" sz="2200"/>
          </a:p>
          <a:p>
            <a:pPr marL="342900" indent="-342900">
              <a:lnSpc>
                <a:spcPct val="100000"/>
              </a:lnSpc>
              <a:spcBef>
                <a:spcPts val="600"/>
              </a:spcBef>
              <a:buFont typeface="Arial" panose="020B0604020202020204" pitchFamily="34" charset="0"/>
              <a:buChar char="•"/>
            </a:pPr>
            <a:r>
              <a:rPr lang="en-GB" sz="2200" b="1">
                <a:effectLst/>
              </a:rPr>
              <a:t>Severity modifier: </a:t>
            </a:r>
            <a:r>
              <a:rPr lang="en-GB" sz="2200">
                <a:ea typeface="Inter" panose="02000503000000020004" pitchFamily="2" charset="0"/>
              </a:rPr>
              <a:t>QALY shortfall calculations did not meet severity modifier threshold </a:t>
            </a:r>
          </a:p>
          <a:p>
            <a:pPr>
              <a:lnSpc>
                <a:spcPct val="100000"/>
              </a:lnSpc>
              <a:spcBef>
                <a:spcPts val="600"/>
              </a:spcBef>
            </a:pPr>
            <a:endParaRPr lang="en-GB" sz="2200">
              <a:ea typeface="Inter" panose="02000503000000020004" pitchFamily="2" charset="0"/>
            </a:endParaRPr>
          </a:p>
          <a:p>
            <a:pPr marL="342900" indent="-342900">
              <a:lnSpc>
                <a:spcPct val="100000"/>
              </a:lnSpc>
              <a:spcBef>
                <a:spcPts val="600"/>
              </a:spcBef>
              <a:buFont typeface="Arial" panose="020B0604020202020204" pitchFamily="34" charset="0"/>
              <a:buChar char="•"/>
            </a:pPr>
            <a:r>
              <a:rPr lang="en-GB" sz="2200" b="1">
                <a:ea typeface="Inter" panose="02000503000000020004" pitchFamily="2" charset="0"/>
              </a:rPr>
              <a:t>Managed access: </a:t>
            </a:r>
            <a:r>
              <a:rPr lang="en-GB" sz="2200">
                <a:ea typeface="Inter" panose="02000503000000020004" pitchFamily="2" charset="0"/>
              </a:rPr>
              <a:t>company has not submitted a managed access proposal. Committee can make a recommendation with managed access if:</a:t>
            </a:r>
          </a:p>
          <a:p>
            <a:pPr marL="971550" lvl="1" indent="-285750">
              <a:lnSpc>
                <a:spcPct val="100000"/>
              </a:lnSpc>
              <a:spcBef>
                <a:spcPts val="600"/>
              </a:spcBef>
            </a:pPr>
            <a:r>
              <a:rPr lang="en-GB" sz="2200"/>
              <a:t>technology cannot be recommended for use because evidence is too uncertain</a:t>
            </a:r>
          </a:p>
          <a:p>
            <a:pPr marL="971550" lvl="1" indent="-285750">
              <a:lnSpc>
                <a:spcPct val="100000"/>
              </a:lnSpc>
              <a:spcBef>
                <a:spcPts val="600"/>
              </a:spcBef>
            </a:pPr>
            <a:r>
              <a:rPr lang="en-GB" sz="2200"/>
              <a:t>technology has </a:t>
            </a:r>
            <a:r>
              <a:rPr lang="en-GB" sz="2200" b="1"/>
              <a:t>plausible potential</a:t>
            </a:r>
            <a:r>
              <a:rPr lang="en-GB" sz="2200"/>
              <a:t> to be cost effective at </a:t>
            </a:r>
            <a:r>
              <a:rPr lang="en-GB" sz="2200" b="1"/>
              <a:t>currently agreed price</a:t>
            </a:r>
            <a:endParaRPr lang="en-GB" sz="2200"/>
          </a:p>
          <a:p>
            <a:pPr marL="971550" lvl="1" indent="-285750">
              <a:lnSpc>
                <a:spcPct val="100000"/>
              </a:lnSpc>
              <a:spcBef>
                <a:spcPts val="600"/>
              </a:spcBef>
            </a:pPr>
            <a:r>
              <a:rPr lang="en-GB" sz="2200"/>
              <a:t>new evidence that could </a:t>
            </a:r>
            <a:r>
              <a:rPr lang="en-GB" sz="2200" b="1"/>
              <a:t>sufficiently support case for recommendation</a:t>
            </a:r>
            <a:r>
              <a:rPr lang="en-GB" sz="2200"/>
              <a:t> is expected from clinical trials, or could be collected from people having it in clinical practice</a:t>
            </a:r>
          </a:p>
          <a:p>
            <a:pPr marL="971550" lvl="1" indent="-285750">
              <a:lnSpc>
                <a:spcPct val="100000"/>
              </a:lnSpc>
              <a:spcBef>
                <a:spcPts val="600"/>
              </a:spcBef>
            </a:pPr>
            <a:r>
              <a:rPr lang="en-GB" sz="2200"/>
              <a:t>data could feasibly be collected within a reasonable timeframe (up to a </a:t>
            </a:r>
            <a:r>
              <a:rPr lang="en-GB" sz="2200" b="1"/>
              <a:t>maximum of 5 years</a:t>
            </a:r>
            <a:r>
              <a:rPr lang="en-GB" sz="2200"/>
              <a:t>) without </a:t>
            </a:r>
            <a:r>
              <a:rPr lang="en-GB" sz="2200" b="1"/>
              <a:t>undue burden</a:t>
            </a:r>
            <a:endParaRPr lang="en-GB" sz="2200">
              <a:ea typeface="Inter" panose="02000503000000020004" pitchFamily="2" charset="0"/>
            </a:endParaRPr>
          </a:p>
          <a:p>
            <a:pPr>
              <a:lnSpc>
                <a:spcPct val="100000"/>
              </a:lnSpc>
              <a:spcBef>
                <a:spcPts val="600"/>
              </a:spcBef>
            </a:pPr>
            <a:endParaRPr lang="en-GB" sz="2200">
              <a:ea typeface="Inter" panose="02000503000000020004" pitchFamily="2" charset="0"/>
            </a:endParaRPr>
          </a:p>
          <a:p>
            <a:pPr>
              <a:lnSpc>
                <a:spcPct val="100000"/>
              </a:lnSpc>
              <a:spcBef>
                <a:spcPts val="600"/>
              </a:spcBef>
            </a:pPr>
            <a:endParaRPr lang="en-GB" sz="2200">
              <a:effectLst/>
            </a:endParaRPr>
          </a:p>
          <a:p>
            <a:pPr>
              <a:lnSpc>
                <a:spcPct val="100000"/>
              </a:lnSpc>
              <a:spcBef>
                <a:spcPts val="600"/>
              </a:spcBef>
            </a:pPr>
            <a:endParaRPr lang="en-GB" sz="2200">
              <a:effectLst/>
            </a:endParaRPr>
          </a:p>
          <a:p>
            <a:pPr>
              <a:lnSpc>
                <a:spcPct val="100000"/>
              </a:lnSpc>
              <a:spcBef>
                <a:spcPts val="600"/>
              </a:spcBef>
            </a:pPr>
            <a:endParaRPr lang="en-GB" sz="2200"/>
          </a:p>
        </p:txBody>
      </p:sp>
      <p:grpSp>
        <p:nvGrpSpPr>
          <p:cNvPr id="3" name="Group 2">
            <a:extLst>
              <a:ext uri="{FF2B5EF4-FFF2-40B4-BE49-F238E27FC236}">
                <a16:creationId xmlns:a16="http://schemas.microsoft.com/office/drawing/2014/main" id="{CB4132C5-699F-BE57-96EA-56C87052D908}"/>
              </a:ext>
            </a:extLst>
          </p:cNvPr>
          <p:cNvGrpSpPr/>
          <p:nvPr/>
        </p:nvGrpSpPr>
        <p:grpSpPr>
          <a:xfrm>
            <a:off x="108000" y="5904000"/>
            <a:ext cx="11304000" cy="476033"/>
            <a:chOff x="1509602" y="5714997"/>
            <a:chExt cx="10317586" cy="576000"/>
          </a:xfrm>
        </p:grpSpPr>
        <p:sp>
          <p:nvSpPr>
            <p:cNvPr id="4" name="Rectangle 3" descr="Question to committee">
              <a:extLst>
                <a:ext uri="{FF2B5EF4-FFF2-40B4-BE49-F238E27FC236}">
                  <a16:creationId xmlns:a16="http://schemas.microsoft.com/office/drawing/2014/main" id="{739186B3-C439-B1F6-89FD-1C9DFA62300C}"/>
                </a:ext>
              </a:extLst>
            </p:cNvPr>
            <p:cNvSpPr/>
            <p:nvPr/>
          </p:nvSpPr>
          <p:spPr>
            <a:xfrm>
              <a:off x="1871663" y="5737161"/>
              <a:ext cx="9955525" cy="531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200">
                  <a:solidFill>
                    <a:schemeClr val="tx1"/>
                  </a:solidFill>
                  <a:latin typeface="Arial" panose="020B0604020202020204" pitchFamily="34" charset="0"/>
                </a:rPr>
                <a:t>Are there any equality issues or uncaptured benefits to consider?</a:t>
              </a:r>
            </a:p>
          </p:txBody>
        </p:sp>
        <p:grpSp>
          <p:nvGrpSpPr>
            <p:cNvPr id="5" name="Group 4">
              <a:extLst>
                <a:ext uri="{FF2B5EF4-FFF2-40B4-BE49-F238E27FC236}">
                  <a16:creationId xmlns:a16="http://schemas.microsoft.com/office/drawing/2014/main" id="{73D87AB1-7FFE-C489-468B-76D3D192C4D2}"/>
                </a:ext>
                <a:ext uri="{C183D7F6-B498-43B3-948B-1728B52AA6E4}">
                  <adec:decorative xmlns:adec="http://schemas.microsoft.com/office/drawing/2017/decorative" val="1"/>
                </a:ext>
              </a:extLst>
            </p:cNvPr>
            <p:cNvGrpSpPr/>
            <p:nvPr/>
          </p:nvGrpSpPr>
          <p:grpSpPr>
            <a:xfrm>
              <a:off x="1509602" y="5714997"/>
              <a:ext cx="576000" cy="576000"/>
              <a:chOff x="-1440493" y="4133589"/>
              <a:chExt cx="576000" cy="576000"/>
            </a:xfrm>
          </p:grpSpPr>
          <p:sp>
            <p:nvSpPr>
              <p:cNvPr id="6" name="Oval 5">
                <a:extLst>
                  <a:ext uri="{FF2B5EF4-FFF2-40B4-BE49-F238E27FC236}">
                    <a16:creationId xmlns:a16="http://schemas.microsoft.com/office/drawing/2014/main" id="{7B966FCF-72D6-1CF0-24C5-B066F200D143}"/>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7" name="Graphic 6">
                <a:extLst>
                  <a:ext uri="{FF2B5EF4-FFF2-40B4-BE49-F238E27FC236}">
                    <a16:creationId xmlns:a16="http://schemas.microsoft.com/office/drawing/2014/main" id="{A2CA91BE-46AA-FBC9-DFB7-53088181A88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8" name="Text Placeholder 3">
            <a:extLst>
              <a:ext uri="{FF2B5EF4-FFF2-40B4-BE49-F238E27FC236}">
                <a16:creationId xmlns:a16="http://schemas.microsoft.com/office/drawing/2014/main" id="{80119B28-B26F-D36B-6B86-F2B9AB63C700}"/>
              </a:ext>
            </a:extLst>
          </p:cNvPr>
          <p:cNvSpPr>
            <a:spLocks noGrp="1"/>
          </p:cNvSpPr>
          <p:nvPr>
            <p:ph type="body" sz="quarter" idx="13"/>
          </p:nvPr>
        </p:nvSpPr>
        <p:spPr>
          <a:xfrm>
            <a:off x="936000" y="6407999"/>
            <a:ext cx="10872000" cy="432000"/>
          </a:xfrm>
        </p:spPr>
        <p:txBody>
          <a:bodyPr>
            <a:noAutofit/>
          </a:bodyPr>
          <a:lstStyle/>
          <a:p>
            <a:r>
              <a:rPr lang="en-GB"/>
              <a:t>Abbreviations: EC, endometrial cancer; </a:t>
            </a:r>
            <a:r>
              <a:rPr lang="en-GB" err="1"/>
              <a:t>MMRp</a:t>
            </a:r>
            <a:r>
              <a:rPr lang="en-GB"/>
              <a:t>, mismatch repair proficient; p53abn, p53-abnormal = mutation in TP53 gene; QALY, quality-adjusted life year</a:t>
            </a:r>
          </a:p>
        </p:txBody>
      </p:sp>
    </p:spTree>
    <p:extLst>
      <p:ext uri="{BB962C8B-B14F-4D97-AF65-F5344CB8AC3E}">
        <p14:creationId xmlns:p14="http://schemas.microsoft.com/office/powerpoint/2010/main" val="165312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err="1">
                <a:latin typeface="Arial" panose="020B0604020202020204" pitchFamily="34" charset="0"/>
                <a:cs typeface="Arial" panose="020B0604020202020204" pitchFamily="34" charset="0"/>
              </a:rPr>
              <a:t>Dostarlimab</a:t>
            </a:r>
            <a:r>
              <a:rPr lang="en-GB">
                <a:latin typeface="Arial" panose="020B0604020202020204" pitchFamily="34" charset="0"/>
                <a:cs typeface="Arial" panose="020B0604020202020204" pitchFamily="34" charset="0"/>
              </a:rPr>
              <a:t> with carboplatin and paclitaxel for treating primary advanced or recurrent endometrial cancer with microsatellite stability or mismatch repair proficiency</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743200"/>
            <a:ext cx="10026139" cy="2533135"/>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74491" y="324515"/>
            <a:ext cx="11250785" cy="745879"/>
          </a:xfrm>
        </p:spPr>
        <p:txBody>
          <a:bodyPr/>
          <a:lstStyle/>
          <a:p>
            <a:r>
              <a:rPr lang="en-GB">
                <a:latin typeface="Arial" panose="020B0604020202020204" pitchFamily="34" charset="0"/>
                <a:cs typeface="Arial" panose="020B0604020202020204" pitchFamily="34" charset="0"/>
              </a:rPr>
              <a:t>Key issues</a:t>
            </a:r>
          </a:p>
        </p:txBody>
      </p:sp>
      <p:sp>
        <p:nvSpPr>
          <p:cNvPr id="2" name="Rectangle 1">
            <a:extLst>
              <a:ext uri="{FF2B5EF4-FFF2-40B4-BE49-F238E27FC236}">
                <a16:creationId xmlns:a16="http://schemas.microsoft.com/office/drawing/2014/main" id="{A783D272-E3BC-CF02-0B84-135F982E1584}"/>
              </a:ext>
            </a:extLst>
          </p:cNvPr>
          <p:cNvSpPr/>
          <p:nvPr/>
        </p:nvSpPr>
        <p:spPr>
          <a:xfrm>
            <a:off x="115236" y="4500750"/>
            <a:ext cx="3506738" cy="27313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a:latin typeface="Arial" panose="020B0604020202020204" pitchFamily="34" charset="0"/>
                <a:cs typeface="Arial" panose="020B0604020202020204" pitchFamily="34" charset="0"/>
              </a:rPr>
              <a:t>^EAG key issues</a:t>
            </a:r>
          </a:p>
        </p:txBody>
      </p:sp>
      <p:graphicFrame>
        <p:nvGraphicFramePr>
          <p:cNvPr id="4" name="Table 6" descr="Key issues for discussion, including clinical and cost effectiveness">
            <a:extLst>
              <a:ext uri="{FF2B5EF4-FFF2-40B4-BE49-F238E27FC236}">
                <a16:creationId xmlns:a16="http://schemas.microsoft.com/office/drawing/2014/main" id="{F89ECAF4-752A-E8BF-178D-E2839B4DEA48}"/>
              </a:ext>
            </a:extLst>
          </p:cNvPr>
          <p:cNvGraphicFramePr>
            <a:graphicFrameLocks noGrp="1"/>
          </p:cNvGraphicFramePr>
          <p:nvPr>
            <p:extLst>
              <p:ext uri="{D42A27DB-BD31-4B8C-83A1-F6EECF244321}">
                <p14:modId xmlns:p14="http://schemas.microsoft.com/office/powerpoint/2010/main" val="29468051"/>
              </p:ext>
            </p:extLst>
          </p:nvPr>
        </p:nvGraphicFramePr>
        <p:xfrm>
          <a:off x="108000" y="1347251"/>
          <a:ext cx="11968763" cy="2987040"/>
        </p:xfrm>
        <a:graphic>
          <a:graphicData uri="http://schemas.openxmlformats.org/drawingml/2006/table">
            <a:tbl>
              <a:tblPr firstRow="1" bandRow="1">
                <a:tableStyleId>{21E4AEA4-8DFA-4A89-87EB-49C32662AFE0}</a:tableStyleId>
              </a:tblPr>
              <a:tblGrid>
                <a:gridCol w="8270861">
                  <a:extLst>
                    <a:ext uri="{9D8B030D-6E8A-4147-A177-3AD203B41FA5}">
                      <a16:colId xmlns:a16="http://schemas.microsoft.com/office/drawing/2014/main" val="3322847139"/>
                    </a:ext>
                  </a:extLst>
                </a:gridCol>
                <a:gridCol w="1848951">
                  <a:extLst>
                    <a:ext uri="{9D8B030D-6E8A-4147-A177-3AD203B41FA5}">
                      <a16:colId xmlns:a16="http://schemas.microsoft.com/office/drawing/2014/main" val="354127724"/>
                    </a:ext>
                  </a:extLst>
                </a:gridCol>
                <a:gridCol w="1848951">
                  <a:extLst>
                    <a:ext uri="{9D8B030D-6E8A-4147-A177-3AD203B41FA5}">
                      <a16:colId xmlns:a16="http://schemas.microsoft.com/office/drawing/2014/main" val="1560494009"/>
                    </a:ext>
                  </a:extLst>
                </a:gridCol>
              </a:tblGrid>
              <a:tr h="348202">
                <a:tc>
                  <a:txBody>
                    <a:bodyPr/>
                    <a:lstStyle/>
                    <a:p>
                      <a:pPr>
                        <a:spcBef>
                          <a:spcPts val="0"/>
                        </a:spcBef>
                        <a:spcAft>
                          <a:spcPts val="0"/>
                        </a:spcAft>
                      </a:pPr>
                      <a:r>
                        <a:rPr lang="en-GB" sz="2200"/>
                        <a:t>Issue</a:t>
                      </a:r>
                      <a:endParaRPr lang="en-GB" sz="2200">
                        <a:latin typeface="Arial" panose="020B0604020202020204" pitchFamily="34" charset="0"/>
                      </a:endParaRPr>
                    </a:p>
                  </a:txBody>
                  <a:tcPr/>
                </a:tc>
                <a:tc>
                  <a:txBody>
                    <a:bodyPr/>
                    <a:lstStyle/>
                    <a:p>
                      <a:pPr algn="ctr">
                        <a:spcBef>
                          <a:spcPts val="0"/>
                        </a:spcBef>
                        <a:spcAft>
                          <a:spcPts val="0"/>
                        </a:spcAft>
                      </a:pPr>
                      <a:r>
                        <a:rPr lang="en-GB" sz="2200"/>
                        <a:t>ICER impact</a:t>
                      </a:r>
                      <a:endParaRPr lang="en-GB" sz="2200">
                        <a:latin typeface="Arial" panose="020B0604020202020204" pitchFamily="34" charset="0"/>
                      </a:endParaRPr>
                    </a:p>
                  </a:txBody>
                  <a:tcPr/>
                </a:tc>
                <a:tc>
                  <a:txBody>
                    <a:bodyPr/>
                    <a:lstStyle/>
                    <a:p>
                      <a:pPr algn="ctr">
                        <a:spcBef>
                          <a:spcPts val="0"/>
                        </a:spcBef>
                        <a:spcAft>
                          <a:spcPts val="0"/>
                        </a:spcAft>
                      </a:pPr>
                      <a:r>
                        <a:rPr lang="en-GB" sz="2200"/>
                        <a:t>Slide</a:t>
                      </a:r>
                      <a:endParaRPr lang="en-GB" sz="2200">
                        <a:latin typeface="Arial" panose="020B0604020202020204" pitchFamily="34" charset="0"/>
                      </a:endParaRPr>
                    </a:p>
                  </a:txBody>
                  <a:tcPr/>
                </a:tc>
                <a:extLst>
                  <a:ext uri="{0D108BD9-81ED-4DB2-BD59-A6C34878D82A}">
                    <a16:rowId xmlns:a16="http://schemas.microsoft.com/office/drawing/2014/main" val="2647452487"/>
                  </a:ext>
                </a:extLst>
              </a:tr>
              <a:tr h="348202">
                <a:tc>
                  <a:txBody>
                    <a:bodyPr/>
                    <a:lstStyle/>
                    <a:p>
                      <a:pPr>
                        <a:spcBef>
                          <a:spcPts val="0"/>
                        </a:spcBef>
                        <a:spcAft>
                          <a:spcPts val="0"/>
                        </a:spcAft>
                      </a:pPr>
                      <a:r>
                        <a:rPr lang="en-GB" sz="2200"/>
                        <a:t>Modelling time on treatment^</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t>Small</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hlinkClick r:id="rId3" action="ppaction://hlinksldjump"/>
                        </a:rPr>
                        <a:t>16</a:t>
                      </a:r>
                      <a:endParaRPr lang="en-GB" sz="2200">
                        <a:latin typeface="Arial" panose="020B0604020202020204" pitchFamily="34" charset="0"/>
                      </a:endParaRPr>
                    </a:p>
                  </a:txBody>
                  <a:tcPr anchor="ctr"/>
                </a:tc>
                <a:extLst>
                  <a:ext uri="{0D108BD9-81ED-4DB2-BD59-A6C34878D82A}">
                    <a16:rowId xmlns:a16="http://schemas.microsoft.com/office/drawing/2014/main" val="557119896"/>
                  </a:ext>
                </a:extLst>
              </a:tr>
              <a:tr h="194993">
                <a:tc>
                  <a:txBody>
                    <a:bodyPr/>
                    <a:lstStyle/>
                    <a:p>
                      <a:pPr>
                        <a:spcBef>
                          <a:spcPts val="0"/>
                        </a:spcBef>
                        <a:spcAft>
                          <a:spcPts val="0"/>
                        </a:spcAft>
                      </a:pPr>
                      <a:r>
                        <a:rPr lang="en-GB" sz="2200"/>
                        <a:t>Health state resource use for </a:t>
                      </a:r>
                      <a:r>
                        <a:rPr lang="en-GB" sz="2200" err="1"/>
                        <a:t>dostarlimab</a:t>
                      </a:r>
                      <a:r>
                        <a:rPr lang="en-GB" sz="2200"/>
                        <a:t> + CP^</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t>Small</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hlinkClick r:id="rId4" action="ppaction://hlinksldjump"/>
                        </a:rPr>
                        <a:t>17</a:t>
                      </a:r>
                      <a:endParaRPr lang="en-GB" sz="2200">
                        <a:latin typeface="Arial" panose="020B0604020202020204" pitchFamily="34" charset="0"/>
                      </a:endParaRPr>
                    </a:p>
                  </a:txBody>
                  <a:tcPr anchor="ctr"/>
                </a:tc>
                <a:extLst>
                  <a:ext uri="{0D108BD9-81ED-4DB2-BD59-A6C34878D82A}">
                    <a16:rowId xmlns:a16="http://schemas.microsoft.com/office/drawing/2014/main" val="4079479101"/>
                  </a:ext>
                </a:extLst>
              </a:tr>
              <a:tr h="194993">
                <a:tc>
                  <a:txBody>
                    <a:bodyPr/>
                    <a:lstStyle/>
                    <a:p>
                      <a:pPr>
                        <a:spcBef>
                          <a:spcPts val="0"/>
                        </a:spcBef>
                        <a:spcAft>
                          <a:spcPts val="0"/>
                        </a:spcAft>
                      </a:pPr>
                      <a:r>
                        <a:rPr lang="en-GB" sz="2200"/>
                        <a:t>Subsequent treatments - bevacizumab redistribution^</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t>Small</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hlinkClick r:id="rId5" action="ppaction://hlinksldjump"/>
                        </a:rPr>
                        <a:t>18-19</a:t>
                      </a:r>
                      <a:endParaRPr lang="en-GB" sz="2200">
                        <a:latin typeface="Arial" panose="020B0604020202020204" pitchFamily="34" charset="0"/>
                      </a:endParaRPr>
                    </a:p>
                  </a:txBody>
                  <a:tcPr anchor="ctr"/>
                </a:tc>
                <a:extLst>
                  <a:ext uri="{0D108BD9-81ED-4DB2-BD59-A6C34878D82A}">
                    <a16:rowId xmlns:a16="http://schemas.microsoft.com/office/drawing/2014/main" val="2167963651"/>
                  </a:ext>
                </a:extLst>
              </a:tr>
              <a:tr h="194993">
                <a:tc>
                  <a:txBody>
                    <a:bodyPr/>
                    <a:lstStyle/>
                    <a:p>
                      <a:pPr>
                        <a:spcBef>
                          <a:spcPts val="0"/>
                        </a:spcBef>
                        <a:spcAft>
                          <a:spcPts val="0"/>
                        </a:spcAft>
                      </a:pPr>
                      <a:r>
                        <a:rPr lang="en-GB" sz="2200"/>
                        <a:t>Oral administration cost for </a:t>
                      </a:r>
                      <a:r>
                        <a:rPr lang="en-GB" sz="2200" err="1"/>
                        <a:t>lenvatinib</a:t>
                      </a:r>
                      <a:r>
                        <a:rPr lang="en-GB" sz="2200"/>
                        <a:t>^</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t>Small</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hlinkClick r:id="rId6" action="ppaction://hlinksldjump"/>
                        </a:rPr>
                        <a:t>20</a:t>
                      </a:r>
                      <a:endParaRPr lang="en-GB" sz="2200">
                        <a:latin typeface="Arial" panose="020B0604020202020204" pitchFamily="34" charset="0"/>
                      </a:endParaRPr>
                    </a:p>
                  </a:txBody>
                  <a:tcPr anchor="ctr"/>
                </a:tc>
                <a:extLst>
                  <a:ext uri="{0D108BD9-81ED-4DB2-BD59-A6C34878D82A}">
                    <a16:rowId xmlns:a16="http://schemas.microsoft.com/office/drawing/2014/main" val="1907513868"/>
                  </a:ext>
                </a:extLst>
              </a:tr>
              <a:tr h="194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t>Immature overall survival data</a:t>
                      </a:r>
                      <a:endParaRPr lang="en-GB" sz="2200">
                        <a:latin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a:t>Unknown</a:t>
                      </a:r>
                      <a:endParaRPr lang="en-GB" sz="2200">
                        <a:latin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a:hlinkClick r:id="rId7" action="ppaction://hlinksldjump"/>
                        </a:rPr>
                        <a:t>12</a:t>
                      </a:r>
                      <a:endParaRPr lang="en-GB" sz="2200">
                        <a:latin typeface="Arial" panose="020B0604020202020204" pitchFamily="34" charset="0"/>
                      </a:endParaRPr>
                    </a:p>
                  </a:txBody>
                  <a:tcPr anchor="ctr"/>
                </a:tc>
                <a:extLst>
                  <a:ext uri="{0D108BD9-81ED-4DB2-BD59-A6C34878D82A}">
                    <a16:rowId xmlns:a16="http://schemas.microsoft.com/office/drawing/2014/main" val="268874220"/>
                  </a:ext>
                </a:extLst>
              </a:tr>
              <a:tr h="194993">
                <a:tc>
                  <a:txBody>
                    <a:bodyPr/>
                    <a:lstStyle/>
                    <a:p>
                      <a:pPr>
                        <a:spcBef>
                          <a:spcPts val="0"/>
                        </a:spcBef>
                        <a:spcAft>
                          <a:spcPts val="0"/>
                        </a:spcAft>
                      </a:pPr>
                      <a:r>
                        <a:rPr lang="en-GB" sz="2200" b="0"/>
                        <a:t>Treatment-effect waning</a:t>
                      </a:r>
                      <a:endParaRPr lang="en-GB" sz="2200" b="0">
                        <a:latin typeface="Arial" panose="020B0604020202020204" pitchFamily="34" charset="0"/>
                      </a:endParaRPr>
                    </a:p>
                  </a:txBody>
                  <a:tcPr anchor="ctr"/>
                </a:tc>
                <a:tc>
                  <a:txBody>
                    <a:bodyPr/>
                    <a:lstStyle/>
                    <a:p>
                      <a:pPr algn="ctr">
                        <a:spcBef>
                          <a:spcPts val="0"/>
                        </a:spcBef>
                        <a:spcAft>
                          <a:spcPts val="0"/>
                        </a:spcAft>
                      </a:pPr>
                      <a:r>
                        <a:rPr lang="en-GB" sz="2200"/>
                        <a:t>Variable</a:t>
                      </a:r>
                      <a:endParaRPr lang="en-GB" sz="2200">
                        <a:latin typeface="Arial" panose="020B0604020202020204" pitchFamily="34" charset="0"/>
                      </a:endParaRPr>
                    </a:p>
                  </a:txBody>
                  <a:tcPr anchor="ctr"/>
                </a:tc>
                <a:tc>
                  <a:txBody>
                    <a:bodyPr/>
                    <a:lstStyle/>
                    <a:p>
                      <a:pPr algn="ctr">
                        <a:spcBef>
                          <a:spcPts val="0"/>
                        </a:spcBef>
                        <a:spcAft>
                          <a:spcPts val="0"/>
                        </a:spcAft>
                      </a:pPr>
                      <a:r>
                        <a:rPr lang="en-GB" sz="2200">
                          <a:hlinkClick r:id="rId8" action="ppaction://hlinksldjump"/>
                        </a:rPr>
                        <a:t>21</a:t>
                      </a:r>
                      <a:endParaRPr lang="en-GB" sz="2200">
                        <a:latin typeface="Arial" panose="020B0604020202020204" pitchFamily="34" charset="0"/>
                      </a:endParaRPr>
                    </a:p>
                  </a:txBody>
                  <a:tcPr anchor="ctr"/>
                </a:tc>
                <a:extLst>
                  <a:ext uri="{0D108BD9-81ED-4DB2-BD59-A6C34878D82A}">
                    <a16:rowId xmlns:a16="http://schemas.microsoft.com/office/drawing/2014/main" val="3252160011"/>
                  </a:ext>
                </a:extLst>
              </a:tr>
            </a:tbl>
          </a:graphicData>
        </a:graphic>
      </p:graphicFrame>
      <p:sp>
        <p:nvSpPr>
          <p:cNvPr id="5" name="Text Placeholder 3">
            <a:extLst>
              <a:ext uri="{FF2B5EF4-FFF2-40B4-BE49-F238E27FC236}">
                <a16:creationId xmlns:a16="http://schemas.microsoft.com/office/drawing/2014/main" id="{EE3AA6BB-FD26-FC37-6723-D3721DAF3614}"/>
              </a:ext>
            </a:extLst>
          </p:cNvPr>
          <p:cNvSpPr txBox="1">
            <a:spLocks/>
          </p:cNvSpPr>
          <p:nvPr/>
        </p:nvSpPr>
        <p:spPr>
          <a:xfrm>
            <a:off x="936000" y="6407999"/>
            <a:ext cx="10872000" cy="43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ICER, incremental cost-effectiveness ratio</a:t>
            </a:r>
          </a:p>
        </p:txBody>
      </p:sp>
    </p:spTree>
    <p:extLst>
      <p:ext uri="{BB962C8B-B14F-4D97-AF65-F5344CB8AC3E}">
        <p14:creationId xmlns:p14="http://schemas.microsoft.com/office/powerpoint/2010/main" val="258973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6C5D-5223-6B62-5CAB-6A9BA8A874C2}"/>
              </a:ext>
            </a:extLst>
          </p:cNvPr>
          <p:cNvSpPr>
            <a:spLocks noGrp="1"/>
          </p:cNvSpPr>
          <p:nvPr>
            <p:ph type="ctrTitle"/>
          </p:nvPr>
        </p:nvSpPr>
        <p:spPr/>
        <p:txBody>
          <a:bodyPr/>
          <a:lstStyle/>
          <a:p>
            <a:r>
              <a:rPr lang="en-GB"/>
              <a:t>End of Part 1</a:t>
            </a:r>
          </a:p>
        </p:txBody>
      </p:sp>
      <p:sp>
        <p:nvSpPr>
          <p:cNvPr id="3" name="Subtitle 2">
            <a:extLst>
              <a:ext uri="{FF2B5EF4-FFF2-40B4-BE49-F238E27FC236}">
                <a16:creationId xmlns:a16="http://schemas.microsoft.com/office/drawing/2014/main" id="{ABD57A95-40BD-EE4E-66DB-5F33127623A7}"/>
              </a:ext>
            </a:extLst>
          </p:cNvPr>
          <p:cNvSpPr>
            <a:spLocks noGrp="1"/>
          </p:cNvSpPr>
          <p:nvPr>
            <p:ph type="subTitle" idx="1"/>
          </p:nvPr>
        </p:nvSpPr>
        <p:spPr/>
        <p:txBody>
          <a:bodyPr/>
          <a:lstStyle/>
          <a:p>
            <a:endParaRPr lang="en-GB"/>
          </a:p>
        </p:txBody>
      </p:sp>
      <p:sp>
        <p:nvSpPr>
          <p:cNvPr id="4" name="Picture Placeholder 3">
            <a:extLst>
              <a:ext uri="{FF2B5EF4-FFF2-40B4-BE49-F238E27FC236}">
                <a16:creationId xmlns:a16="http://schemas.microsoft.com/office/drawing/2014/main" id="{BD655384-C260-BC62-A356-FE539F3C5FB3}"/>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3965324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fontScale="90000"/>
          </a:bodyPr>
          <a:lstStyle/>
          <a:p>
            <a:r>
              <a:rPr lang="en-GB" err="1">
                <a:latin typeface="Arial" panose="020B0604020202020204" pitchFamily="34" charset="0"/>
                <a:cs typeface="Arial" panose="020B0604020202020204" pitchFamily="34" charset="0"/>
              </a:rPr>
              <a:t>Dostarlimab</a:t>
            </a:r>
            <a:r>
              <a:rPr lang="en-GB">
                <a:latin typeface="Arial" panose="020B0604020202020204" pitchFamily="34" charset="0"/>
                <a:cs typeface="Arial" panose="020B0604020202020204" pitchFamily="34" charset="0"/>
              </a:rPr>
              <a:t> with carboplatin and paclitaxel for treating primary advanced or recurrent endometrial cancer with microsatellite stability or mismatch repair proficiency</a:t>
            </a:r>
            <a:endParaRPr lang="en-GB"/>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154211075"/>
              </p:ext>
            </p:extLst>
          </p:nvPr>
        </p:nvGraphicFramePr>
        <p:xfrm>
          <a:off x="108000" y="36000"/>
          <a:ext cx="11986030" cy="6502400"/>
        </p:xfrm>
        <a:graphic>
          <a:graphicData uri="http://schemas.openxmlformats.org/drawingml/2006/table">
            <a:tbl>
              <a:tblPr firstRow="1" bandRow="1">
                <a:tableStyleId>{5C22544A-7EE6-4342-B048-85BDC9FD1C3A}</a:tableStyleId>
              </a:tblPr>
              <a:tblGrid>
                <a:gridCol w="1823786">
                  <a:extLst>
                    <a:ext uri="{9D8B030D-6E8A-4147-A177-3AD203B41FA5}">
                      <a16:colId xmlns:a16="http://schemas.microsoft.com/office/drawing/2014/main" val="2781295461"/>
                    </a:ext>
                  </a:extLst>
                </a:gridCol>
                <a:gridCol w="10162244">
                  <a:extLst>
                    <a:ext uri="{9D8B030D-6E8A-4147-A177-3AD203B41FA5}">
                      <a16:colId xmlns:a16="http://schemas.microsoft.com/office/drawing/2014/main" val="458621282"/>
                    </a:ext>
                  </a:extLst>
                </a:gridCol>
              </a:tblGrid>
              <a:tr h="370840">
                <a:tc>
                  <a:txBody>
                    <a:bodyPr/>
                    <a:lstStyle/>
                    <a:p>
                      <a:endParaRPr lang="en-GB">
                        <a:solidFill>
                          <a:schemeClr val="bg1"/>
                        </a:solidFill>
                        <a:latin typeface="Arial" panose="020B0604020202020204" pitchFamily="34" charset="0"/>
                      </a:endParaRPr>
                    </a:p>
                  </a:txBody>
                  <a:tcPr>
                    <a:noFill/>
                  </a:tcPr>
                </a:tc>
                <a:tc>
                  <a:txBody>
                    <a:bodyPr/>
                    <a:lstStyle/>
                    <a:p>
                      <a:r>
                        <a:rPr lang="en-GB">
                          <a:latin typeface="Arial" panose="020B0604020202020204" pitchFamily="34" charset="0"/>
                        </a:rPr>
                        <a:t>RUBY-1 (</a:t>
                      </a:r>
                      <a:r>
                        <a:rPr lang="en-GB" sz="1800" b="1" kern="1200">
                          <a:solidFill>
                            <a:schemeClr val="lt1"/>
                          </a:solidFill>
                          <a:effectLst/>
                          <a:latin typeface="+mn-lt"/>
                          <a:ea typeface="+mn-ea"/>
                          <a:cs typeface="+mn-cs"/>
                          <a:hlinkClick r:id="rId3"/>
                        </a:rPr>
                        <a:t>NCT03981796</a:t>
                      </a:r>
                      <a:r>
                        <a:rPr lang="en-GB" sz="1800" b="1" kern="1200">
                          <a:solidFill>
                            <a:schemeClr val="lt1"/>
                          </a:solidFill>
                          <a:effectLst/>
                          <a:latin typeface="+mn-lt"/>
                          <a:ea typeface="+mn-ea"/>
                          <a:cs typeface="+mn-cs"/>
                        </a:rPr>
                        <a:t>) – to complete Q3 2026</a:t>
                      </a:r>
                      <a:endParaRPr lang="en-GB">
                        <a:latin typeface="Arial" panose="020B0604020202020204" pitchFamily="34" charset="0"/>
                      </a:endParaRPr>
                    </a:p>
                  </a:txBody>
                  <a:tcPr/>
                </a:tc>
                <a:extLst>
                  <a:ext uri="{0D108BD9-81ED-4DB2-BD59-A6C34878D82A}">
                    <a16:rowId xmlns:a16="http://schemas.microsoft.com/office/drawing/2014/main" val="1220355904"/>
                  </a:ext>
                </a:extLst>
              </a:tr>
              <a:tr h="370840">
                <a:tc>
                  <a:txBody>
                    <a:bodyPr/>
                    <a:lstStyle/>
                    <a:p>
                      <a:r>
                        <a:rPr lang="en-GB" b="1">
                          <a:solidFill>
                            <a:schemeClr val="bg1"/>
                          </a:solidFill>
                          <a:latin typeface="Arial" panose="020B0604020202020204" pitchFamily="34" charset="0"/>
                        </a:rPr>
                        <a:t>Design</a:t>
                      </a:r>
                    </a:p>
                  </a:txBody>
                  <a:tcPr>
                    <a:solidFill>
                      <a:schemeClr val="accent1"/>
                    </a:solidFill>
                  </a:tcPr>
                </a:tc>
                <a:tc>
                  <a:txBody>
                    <a:bodyPr/>
                    <a:lstStyle/>
                    <a:p>
                      <a:r>
                        <a:rPr lang="en-GB">
                          <a:latin typeface="Arial" panose="020B0604020202020204" pitchFamily="34" charset="0"/>
                        </a:rPr>
                        <a:t>Ongoing, phase 3, multinational, double-blind, randomised (stratified by MMR status, prior external pelvic radiotherapy, disease status), placebo-controlled</a:t>
                      </a:r>
                    </a:p>
                  </a:txBody>
                  <a:tcPr/>
                </a:tc>
                <a:extLst>
                  <a:ext uri="{0D108BD9-81ED-4DB2-BD59-A6C34878D82A}">
                    <a16:rowId xmlns:a16="http://schemas.microsoft.com/office/drawing/2014/main" val="683507817"/>
                  </a:ext>
                </a:extLst>
              </a:tr>
              <a:tr h="370840">
                <a:tc>
                  <a:txBody>
                    <a:bodyPr/>
                    <a:lstStyle/>
                    <a:p>
                      <a:r>
                        <a:rPr lang="en-GB" b="1">
                          <a:solidFill>
                            <a:schemeClr val="bg1"/>
                          </a:solidFill>
                          <a:latin typeface="Arial" panose="020B0604020202020204" pitchFamily="34" charset="0"/>
                        </a:rPr>
                        <a:t>Population</a:t>
                      </a:r>
                    </a:p>
                  </a:txBody>
                  <a:tcPr>
                    <a:solidFill>
                      <a:schemeClr val="accent1"/>
                    </a:solidFill>
                  </a:tcPr>
                </a:tc>
                <a:tc>
                  <a:txBody>
                    <a:bodyPr/>
                    <a:lstStyle/>
                    <a:p>
                      <a:pPr marL="285750" indent="-285750">
                        <a:buFont typeface="Arial" panose="020B0604020202020204" pitchFamily="34" charset="0"/>
                        <a:buChar char="•"/>
                      </a:pPr>
                      <a:r>
                        <a:rPr lang="en-GB">
                          <a:latin typeface="Arial" panose="020B0604020202020204" pitchFamily="34" charset="0"/>
                        </a:rPr>
                        <a:t>494 (ITT) adults (≥18 years) with primary Stage 3 or Stage 4 EC or first recurrent EC with low potential for cure by radiotherapy or surgery alone or in combination, ECOG PS 0 or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solidFill>
                            <a:schemeClr val="tx1"/>
                          </a:solidFill>
                          <a:latin typeface="Arial" panose="020B0604020202020204" pitchFamily="34" charset="0"/>
                          <a:cs typeface="Arial" panose="020B0604020202020204" pitchFamily="34" charset="0"/>
                        </a:rPr>
                        <a:t>376</a:t>
                      </a:r>
                      <a:r>
                        <a:rPr lang="en-GB" sz="1800">
                          <a:solidFill>
                            <a:schemeClr val="tx1"/>
                          </a:solidFill>
                          <a:latin typeface="Arial" panose="020B0604020202020204" pitchFamily="34" charset="0"/>
                          <a:cs typeface="Arial" panose="020B0604020202020204" pitchFamily="34" charset="0"/>
                        </a:rPr>
                        <a:t> </a:t>
                      </a:r>
                      <a:r>
                        <a:rPr lang="en-GB" sz="1800" b="1" err="1">
                          <a:solidFill>
                            <a:schemeClr val="tx1"/>
                          </a:solidFill>
                          <a:latin typeface="Arial" panose="020B0604020202020204" pitchFamily="34" charset="0"/>
                          <a:cs typeface="Arial" panose="020B0604020202020204" pitchFamily="34" charset="0"/>
                        </a:rPr>
                        <a:t>MMRp</a:t>
                      </a:r>
                      <a:r>
                        <a:rPr lang="en-GB" sz="1800" b="1">
                          <a:solidFill>
                            <a:schemeClr val="tx1"/>
                          </a:solidFill>
                          <a:latin typeface="Arial" panose="020B0604020202020204" pitchFamily="34" charset="0"/>
                          <a:cs typeface="Arial" panose="020B0604020202020204" pitchFamily="34" charset="0"/>
                        </a:rPr>
                        <a:t>/MMS EC</a:t>
                      </a:r>
                      <a:endParaRPr lang="en-GB" sz="18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6641215"/>
                  </a:ext>
                </a:extLst>
              </a:tr>
              <a:tr h="370840">
                <a:tc>
                  <a:txBody>
                    <a:bodyPr/>
                    <a:lstStyle/>
                    <a:p>
                      <a:r>
                        <a:rPr lang="en-GB" b="1">
                          <a:solidFill>
                            <a:schemeClr val="bg1"/>
                          </a:solidFill>
                          <a:latin typeface="Arial" panose="020B0604020202020204" pitchFamily="34" charset="0"/>
                        </a:rPr>
                        <a:t>Intervention</a:t>
                      </a:r>
                    </a:p>
                  </a:txBody>
                  <a:tcPr>
                    <a:solidFill>
                      <a:schemeClr val="accent1"/>
                    </a:solidFill>
                  </a:tcPr>
                </a:tc>
                <a:tc>
                  <a:txBody>
                    <a:bodyPr/>
                    <a:lstStyle/>
                    <a:p>
                      <a:r>
                        <a:rPr lang="en-GB" err="1">
                          <a:latin typeface="Arial" panose="020B0604020202020204" pitchFamily="34" charset="0"/>
                        </a:rPr>
                        <a:t>Dostarlimab</a:t>
                      </a:r>
                      <a:r>
                        <a:rPr lang="en-GB">
                          <a:latin typeface="Arial" panose="020B0604020202020204" pitchFamily="34" charset="0"/>
                        </a:rPr>
                        <a:t> + CP (N=245 ITT; n=192 </a:t>
                      </a:r>
                      <a:r>
                        <a:rPr lang="en-GB" err="1">
                          <a:latin typeface="Arial" panose="020B0604020202020204" pitchFamily="34" charset="0"/>
                        </a:rPr>
                        <a:t>MMRp</a:t>
                      </a:r>
                      <a:r>
                        <a:rPr lang="en-GB">
                          <a:latin typeface="Arial" panose="020B0604020202020204" pitchFamily="34" charset="0"/>
                        </a:rPr>
                        <a:t>/MMS)</a:t>
                      </a:r>
                    </a:p>
                    <a:p>
                      <a:pPr marL="285750" indent="-285750">
                        <a:buFont typeface="Arial" panose="020B0604020202020204" pitchFamily="34" charset="0"/>
                        <a:buChar char="•"/>
                      </a:pPr>
                      <a:r>
                        <a:rPr lang="en-GB">
                          <a:latin typeface="Arial" panose="020B0604020202020204" pitchFamily="34" charset="0"/>
                        </a:rPr>
                        <a:t>First 6 cycles every 3 weeks (all IV): </a:t>
                      </a:r>
                      <a:r>
                        <a:rPr lang="en-GB" err="1">
                          <a:latin typeface="Arial" panose="020B0604020202020204" pitchFamily="34" charset="0"/>
                        </a:rPr>
                        <a:t>dostarlimab</a:t>
                      </a:r>
                      <a:r>
                        <a:rPr lang="en-GB">
                          <a:latin typeface="Arial" panose="020B0604020202020204" pitchFamily="34" charset="0"/>
                        </a:rPr>
                        <a:t> 500mg + CP as below</a:t>
                      </a:r>
                    </a:p>
                    <a:p>
                      <a:pPr marL="285750" indent="-285750">
                        <a:buFont typeface="Arial" panose="020B0604020202020204" pitchFamily="34" charset="0"/>
                        <a:buChar char="•"/>
                      </a:pPr>
                      <a:r>
                        <a:rPr lang="en-GB">
                          <a:latin typeface="Arial" panose="020B0604020202020204" pitchFamily="34" charset="0"/>
                        </a:rPr>
                        <a:t>Subsequent cycles every 6 weeks: </a:t>
                      </a:r>
                      <a:r>
                        <a:rPr lang="en-GB" err="1">
                          <a:latin typeface="Arial" panose="020B0604020202020204" pitchFamily="34" charset="0"/>
                        </a:rPr>
                        <a:t>dostarlimab</a:t>
                      </a:r>
                      <a:r>
                        <a:rPr lang="en-GB">
                          <a:latin typeface="Arial" panose="020B0604020202020204" pitchFamily="34" charset="0"/>
                        </a:rPr>
                        <a:t> 1,000mg IV</a:t>
                      </a:r>
                    </a:p>
                  </a:txBody>
                  <a:tcPr/>
                </a:tc>
                <a:extLst>
                  <a:ext uri="{0D108BD9-81ED-4DB2-BD59-A6C34878D82A}">
                    <a16:rowId xmlns:a16="http://schemas.microsoft.com/office/drawing/2014/main" val="1086869075"/>
                  </a:ext>
                </a:extLst>
              </a:tr>
              <a:tr h="370840">
                <a:tc>
                  <a:txBody>
                    <a:bodyPr/>
                    <a:lstStyle/>
                    <a:p>
                      <a:r>
                        <a:rPr lang="en-GB" b="1">
                          <a:solidFill>
                            <a:schemeClr val="bg1"/>
                          </a:solidFill>
                          <a:latin typeface="Arial" panose="020B0604020202020204" pitchFamily="34" charset="0"/>
                        </a:rPr>
                        <a:t>Comparator</a:t>
                      </a:r>
                    </a:p>
                  </a:txBody>
                  <a:tcPr>
                    <a:solidFill>
                      <a:schemeClr val="accent1"/>
                    </a:solidFill>
                  </a:tcPr>
                </a:tc>
                <a:tc>
                  <a:txBody>
                    <a:bodyPr/>
                    <a:lstStyle/>
                    <a:p>
                      <a:r>
                        <a:rPr lang="en-GB">
                          <a:latin typeface="Arial" panose="020B0604020202020204" pitchFamily="34" charset="0"/>
                        </a:rPr>
                        <a:t>Placebo + CP (N=249 ITT; n=184 </a:t>
                      </a:r>
                      <a:r>
                        <a:rPr lang="en-GB" err="1">
                          <a:latin typeface="Arial" panose="020B0604020202020204" pitchFamily="34" charset="0"/>
                        </a:rPr>
                        <a:t>MMRp</a:t>
                      </a:r>
                      <a:r>
                        <a:rPr lang="en-GB">
                          <a:latin typeface="Arial" panose="020B0604020202020204" pitchFamily="34" charset="0"/>
                        </a:rPr>
                        <a:t>/MSS)</a:t>
                      </a:r>
                    </a:p>
                    <a:p>
                      <a:pPr marL="285750" indent="-285750">
                        <a:buFont typeface="Arial" panose="020B0604020202020204" pitchFamily="34" charset="0"/>
                        <a:buChar char="•"/>
                      </a:pPr>
                      <a:r>
                        <a:rPr lang="en-GB">
                          <a:latin typeface="Arial" panose="020B0604020202020204" pitchFamily="34" charset="0"/>
                        </a:rPr>
                        <a:t>First 6 cycles every 3 weeks (all IV): carboplatin 5mg/ml/min + paclitaxel 175mg/m</a:t>
                      </a:r>
                      <a:r>
                        <a:rPr lang="en-GB" baseline="30000">
                          <a:latin typeface="Arial" panose="020B0604020202020204" pitchFamily="34" charset="0"/>
                        </a:rPr>
                        <a:t>2</a:t>
                      </a:r>
                      <a:r>
                        <a:rPr lang="en-GB">
                          <a:latin typeface="Arial" panose="020B0604020202020204" pitchFamily="34" charset="0"/>
                        </a:rPr>
                        <a:t> </a:t>
                      </a:r>
                    </a:p>
                    <a:p>
                      <a:pPr marL="285750" indent="-285750">
                        <a:buFont typeface="Arial" panose="020B0604020202020204" pitchFamily="34" charset="0"/>
                        <a:buChar char="•"/>
                      </a:pPr>
                      <a:r>
                        <a:rPr lang="en-GB">
                          <a:latin typeface="Arial" panose="020B0604020202020204" pitchFamily="34" charset="0"/>
                        </a:rPr>
                        <a:t>Subsequent cycles every 6 weeks: placebo IV</a:t>
                      </a:r>
                    </a:p>
                  </a:txBody>
                  <a:tcPr/>
                </a:tc>
                <a:extLst>
                  <a:ext uri="{0D108BD9-81ED-4DB2-BD59-A6C34878D82A}">
                    <a16:rowId xmlns:a16="http://schemas.microsoft.com/office/drawing/2014/main" val="3789602645"/>
                  </a:ext>
                </a:extLst>
              </a:tr>
              <a:tr h="370840">
                <a:tc>
                  <a:txBody>
                    <a:bodyPr/>
                    <a:lstStyle/>
                    <a:p>
                      <a:r>
                        <a:rPr lang="en-GB" b="1">
                          <a:solidFill>
                            <a:schemeClr val="bg1"/>
                          </a:solidFill>
                          <a:latin typeface="Arial" panose="020B0604020202020204" pitchFamily="34" charset="0"/>
                        </a:rPr>
                        <a:t>Duration</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err="1">
                          <a:solidFill>
                            <a:schemeClr val="tx1"/>
                          </a:solidFill>
                          <a:latin typeface="Arial" panose="020B0604020202020204" pitchFamily="34" charset="0"/>
                        </a:rPr>
                        <a:t>MMRp</a:t>
                      </a:r>
                      <a:r>
                        <a:rPr lang="en-GB" sz="1800">
                          <a:solidFill>
                            <a:schemeClr val="tx1"/>
                          </a:solidFill>
                          <a:latin typeface="Arial" panose="020B0604020202020204" pitchFamily="34" charset="0"/>
                        </a:rPr>
                        <a:t>/MSS: </a:t>
                      </a:r>
                      <a:r>
                        <a:rPr lang="en-GB" sz="1800" b="1">
                          <a:solidFill>
                            <a:schemeClr val="tx1"/>
                          </a:solidFill>
                          <a:latin typeface="Arial" panose="020B0604020202020204" pitchFamily="34" charset="0"/>
                        </a:rPr>
                        <a:t>median</a:t>
                      </a:r>
                      <a:r>
                        <a:rPr lang="en-GB" sz="1800">
                          <a:solidFill>
                            <a:schemeClr val="tx1"/>
                          </a:solidFill>
                          <a:latin typeface="Arial" panose="020B0604020202020204" pitchFamily="34" charset="0"/>
                        </a:rPr>
                        <a:t> duration of follow-up was </a:t>
                      </a:r>
                      <a:r>
                        <a:rPr lang="en-GB" sz="1800" u="sng">
                          <a:solidFill>
                            <a:schemeClr val="tx1"/>
                          </a:solidFill>
                          <a:highlight>
                            <a:srgbClr val="000000"/>
                          </a:highlight>
                          <a:latin typeface="Arial" panose="020B0604020202020204" pitchFamily="34" charset="0"/>
                        </a:rPr>
                        <a:t>XXXXXXX</a:t>
                      </a:r>
                      <a:r>
                        <a:rPr lang="en-GB" sz="1800">
                          <a:solidFill>
                            <a:schemeClr val="tx1"/>
                          </a:solidFill>
                          <a:latin typeface="Arial" panose="020B0604020202020204" pitchFamily="34" charset="0"/>
                        </a:rPr>
                        <a:t> at IA1 and </a:t>
                      </a:r>
                      <a:r>
                        <a:rPr lang="en-GB" sz="1800" b="1">
                          <a:solidFill>
                            <a:schemeClr val="tx1"/>
                          </a:solidFill>
                          <a:latin typeface="Arial" panose="020B0604020202020204" pitchFamily="34" charset="0"/>
                        </a:rPr>
                        <a:t>37.5 </a:t>
                      </a:r>
                      <a:r>
                        <a:rPr lang="en-GB" sz="1800">
                          <a:solidFill>
                            <a:schemeClr val="tx1"/>
                          </a:solidFill>
                          <a:latin typeface="Arial" panose="020B0604020202020204" pitchFamily="34" charset="0"/>
                        </a:rPr>
                        <a:t>months at IA2</a:t>
                      </a:r>
                    </a:p>
                  </a:txBody>
                  <a:tcPr/>
                </a:tc>
                <a:extLst>
                  <a:ext uri="{0D108BD9-81ED-4DB2-BD59-A6C34878D82A}">
                    <a16:rowId xmlns:a16="http://schemas.microsoft.com/office/drawing/2014/main" val="2605528485"/>
                  </a:ext>
                </a:extLst>
              </a:tr>
              <a:tr h="370840">
                <a:tc>
                  <a:txBody>
                    <a:bodyPr/>
                    <a:lstStyle/>
                    <a:p>
                      <a:r>
                        <a:rPr lang="en-GB" b="1">
                          <a:solidFill>
                            <a:schemeClr val="bg1"/>
                          </a:solidFill>
                          <a:latin typeface="Arial" panose="020B0604020202020204" pitchFamily="34" charset="0"/>
                        </a:rPr>
                        <a:t>Key outcomes used in model</a:t>
                      </a:r>
                    </a:p>
                  </a:txBody>
                  <a:tcPr>
                    <a:solidFill>
                      <a:schemeClr val="accent1"/>
                    </a:solidFill>
                  </a:tcPr>
                </a:tc>
                <a:tc>
                  <a:txBody>
                    <a:bodyPr/>
                    <a:lstStyle/>
                    <a:p>
                      <a:r>
                        <a:rPr lang="en-GB" sz="1800" b="1">
                          <a:solidFill>
                            <a:schemeClr val="tx1"/>
                          </a:solidFill>
                          <a:latin typeface="Arial" panose="020B0604020202020204" pitchFamily="34" charset="0"/>
                          <a:cs typeface="Arial" panose="020B0604020202020204" pitchFamily="34" charset="0"/>
                        </a:rPr>
                        <a:t>Dual primary endpoint:</a:t>
                      </a:r>
                      <a:r>
                        <a:rPr lang="en-GB" sz="1800">
                          <a:solidFill>
                            <a:schemeClr val="tx1"/>
                          </a:solidFill>
                          <a:latin typeface="Arial" panose="020B0604020202020204" pitchFamily="34" charset="0"/>
                          <a:cs typeface="Arial" panose="020B0604020202020204" pitchFamily="34" charset="0"/>
                        </a:rPr>
                        <a:t> investigator-assessed PFS and OS</a:t>
                      </a:r>
                    </a:p>
                    <a:p>
                      <a:pPr marL="285750" indent="-285750">
                        <a:buFont typeface="Arial" panose="020B0604020202020204" pitchFamily="34" charset="0"/>
                        <a:buChar char="•"/>
                      </a:pPr>
                      <a:r>
                        <a:rPr lang="en-GB" sz="1800">
                          <a:solidFill>
                            <a:schemeClr val="tx1"/>
                          </a:solidFill>
                          <a:latin typeface="Arial" panose="020B0604020202020204" pitchFamily="34" charset="0"/>
                          <a:cs typeface="Arial" panose="020B0604020202020204" pitchFamily="34" charset="0"/>
                        </a:rPr>
                        <a:t>PFS: initial radiographic scan within 28 days before first dose, then scans every 6 weeks until Week 25 (±7 days), then every 9 weeks until Week 52 (±7 days), then every 12 weeks until radiographic PD confirmed, then 1 </a:t>
                      </a:r>
                      <a:r>
                        <a:rPr lang="en-GB" sz="1800" err="1">
                          <a:solidFill>
                            <a:schemeClr val="tx1"/>
                          </a:solidFill>
                          <a:latin typeface="Arial" panose="020B0604020202020204" pitchFamily="34" charset="0"/>
                          <a:cs typeface="Arial" panose="020B0604020202020204" pitchFamily="34" charset="0"/>
                        </a:rPr>
                        <a:t>addotopma</a:t>
                      </a:r>
                      <a:r>
                        <a:rPr lang="en-GB" sz="1800">
                          <a:solidFill>
                            <a:schemeClr val="tx1"/>
                          </a:solidFill>
                          <a:latin typeface="Arial" panose="020B0604020202020204" pitchFamily="34" charset="0"/>
                          <a:cs typeface="Arial" panose="020B0604020202020204" pitchFamily="34" charset="0"/>
                        </a:rPr>
                        <a:t>; scam 4–6 weeks later or on starting subsequent anticancer therapy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latin typeface="Arial" panose="020B0604020202020204" pitchFamily="34" charset="0"/>
                          <a:cs typeface="Arial" panose="020B0604020202020204" pitchFamily="34" charset="0"/>
                        </a:rPr>
                        <a:t>Other outcomes: </a:t>
                      </a:r>
                      <a:r>
                        <a:rPr lang="en-GB" sz="1800" err="1">
                          <a:solidFill>
                            <a:schemeClr val="tx1"/>
                          </a:solidFill>
                          <a:latin typeface="Arial" panose="020B0604020202020204" pitchFamily="34" charset="0"/>
                          <a:cs typeface="Arial" panose="020B0604020202020204" pitchFamily="34" charset="0"/>
                        </a:rPr>
                        <a:t>HRQoL</a:t>
                      </a:r>
                      <a:r>
                        <a:rPr lang="en-GB" sz="1800">
                          <a:solidFill>
                            <a:schemeClr val="tx1"/>
                          </a:solidFill>
                          <a:latin typeface="Arial" panose="020B0604020202020204" pitchFamily="34" charset="0"/>
                          <a:cs typeface="Arial" panose="020B0604020202020204" pitchFamily="34" charset="0"/>
                        </a:rPr>
                        <a:t>, AEs, TTD</a:t>
                      </a:r>
                      <a:endParaRPr lang="en-GB">
                        <a:latin typeface="Arial" panose="020B0604020202020204" pitchFamily="34" charset="0"/>
                      </a:endParaRPr>
                    </a:p>
                  </a:txBody>
                  <a:tcPr/>
                </a:tc>
                <a:extLst>
                  <a:ext uri="{0D108BD9-81ED-4DB2-BD59-A6C34878D82A}">
                    <a16:rowId xmlns:a16="http://schemas.microsoft.com/office/drawing/2014/main" val="3245755481"/>
                  </a:ext>
                </a:extLst>
              </a:tr>
              <a:tr h="370840">
                <a:tc>
                  <a:txBody>
                    <a:bodyPr/>
                    <a:lstStyle/>
                    <a:p>
                      <a:r>
                        <a:rPr lang="en-GB" b="1">
                          <a:solidFill>
                            <a:schemeClr val="bg1"/>
                          </a:solidFill>
                          <a:latin typeface="Arial" panose="020B0604020202020204" pitchFamily="34" charset="0"/>
                        </a:rPr>
                        <a:t>Locations</a:t>
                      </a:r>
                    </a:p>
                  </a:txBody>
                  <a:tcPr>
                    <a:solidFill>
                      <a:schemeClr val="accent1"/>
                    </a:solidFill>
                  </a:tcPr>
                </a:tc>
                <a:tc>
                  <a:txBody>
                    <a:bodyPr/>
                    <a:lstStyle/>
                    <a:p>
                      <a:r>
                        <a:rPr lang="en-GB">
                          <a:latin typeface="Arial" panose="020B0604020202020204" pitchFamily="34" charset="0"/>
                        </a:rPr>
                        <a:t>19 countries: US, UK (5 sites), Belarus, Belgium, Canada, Czech Republic, Denmark, Finland, Germany, Greece, Hungary, Israel, Italy, Netherlands, Norway, Poland, Sweden, Turkey, Ukraine</a:t>
                      </a:r>
                    </a:p>
                  </a:txBody>
                  <a:tcPr/>
                </a:tc>
                <a:extLst>
                  <a:ext uri="{0D108BD9-81ED-4DB2-BD59-A6C34878D82A}">
                    <a16:rowId xmlns:a16="http://schemas.microsoft.com/office/drawing/2014/main" val="4222386618"/>
                  </a:ext>
                </a:extLst>
              </a:tr>
            </a:tbl>
          </a:graphicData>
        </a:graphic>
      </p:graphicFrame>
      <p:sp>
        <p:nvSpPr>
          <p:cNvPr id="2" name="TextBox 1">
            <a:extLst>
              <a:ext uri="{FF2B5EF4-FFF2-40B4-BE49-F238E27FC236}">
                <a16:creationId xmlns:a16="http://schemas.microsoft.com/office/drawing/2014/main" id="{DE7823E2-C7CC-C1CC-E769-552418A8B922}"/>
              </a:ext>
            </a:extLst>
          </p:cNvPr>
          <p:cNvSpPr txBox="1"/>
          <p:nvPr/>
        </p:nvSpPr>
        <p:spPr>
          <a:xfrm>
            <a:off x="7293428" y="6460913"/>
            <a:ext cx="1941622"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hlinkClick r:id="rId4" action="ppaction://hlinksldjump"/>
              </a:rPr>
              <a:t>*Link to RUBY-1</a:t>
            </a:r>
            <a:endParaRPr lang="en-GB"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24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72000"/>
            <a:ext cx="11250785" cy="592817"/>
          </a:xfrm>
        </p:spPr>
        <p:txBody>
          <a:bodyPr>
            <a:normAutofit/>
          </a:bodyPr>
          <a:lstStyle/>
          <a:p>
            <a:r>
              <a:rPr lang="en-GB" sz="3200">
                <a:ea typeface="Arial" panose="02000503000000020004" pitchFamily="2" charset="0"/>
              </a:rPr>
              <a:t>Background</a:t>
            </a:r>
            <a:endParaRPr lang="en-GB"/>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a:xfrm>
            <a:off x="466723" y="540000"/>
            <a:ext cx="11250786" cy="756000"/>
          </a:xfrm>
        </p:spPr>
        <p:txBody>
          <a:bodyPr/>
          <a:lstStyle/>
          <a:p>
            <a:r>
              <a:rPr lang="en-GB" sz="2400"/>
              <a:t>Primary advanced or recurrent </a:t>
            </a:r>
            <a:r>
              <a:rPr lang="en-GB" sz="2400" err="1"/>
              <a:t>MMRp</a:t>
            </a:r>
            <a:r>
              <a:rPr lang="en-GB" sz="2400"/>
              <a:t>/MSS EC: often incurable and associated with high symptom burden, aggressive progression, low life expectancy</a:t>
            </a:r>
          </a:p>
          <a:p>
            <a:endParaRPr lang="en-GB"/>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108000" y="1296000"/>
            <a:ext cx="11988000" cy="5004000"/>
          </a:xfrm>
        </p:spPr>
        <p:txBody>
          <a:bodyPr/>
          <a:lstStyle/>
          <a:p>
            <a:pPr marL="342900" indent="-342900">
              <a:lnSpc>
                <a:spcPct val="114000"/>
              </a:lnSpc>
              <a:spcBef>
                <a:spcPts val="600"/>
              </a:spcBef>
              <a:buFont typeface="Arial" panose="020B0604020202020204" pitchFamily="34" charset="0"/>
              <a:buChar char="•"/>
            </a:pPr>
            <a:r>
              <a:rPr lang="en-GB" sz="2200"/>
              <a:t>EC: most common (96%) uterine cancer, starts in endometrium or uterus (lining of womb)</a:t>
            </a:r>
          </a:p>
          <a:p>
            <a:pPr marL="1028700" lvl="1" indent="-342900">
              <a:spcBef>
                <a:spcPts val="600"/>
              </a:spcBef>
            </a:pPr>
            <a:r>
              <a:rPr lang="en-GB" sz="2200"/>
              <a:t>Primary advanced: diagnosed at first presentation with EC that has spread beyond endometrium (FIGO Stage 3 or Stage 4; 20% of new EC)</a:t>
            </a:r>
          </a:p>
          <a:p>
            <a:pPr marL="1028700" lvl="1" indent="-342900">
              <a:spcBef>
                <a:spcPts val="600"/>
              </a:spcBef>
            </a:pPr>
            <a:r>
              <a:rPr lang="en-GB" sz="2200"/>
              <a:t>Recurrent: tumour not detected after primary curative treatment that is then later radiologically or histologically detected (13% of initially treated)</a:t>
            </a:r>
          </a:p>
          <a:p>
            <a:pPr marL="342900" indent="-342900">
              <a:lnSpc>
                <a:spcPct val="114000"/>
              </a:lnSpc>
              <a:spcBef>
                <a:spcPts val="600"/>
              </a:spcBef>
              <a:buFont typeface="Arial" panose="020B0604020202020204" pitchFamily="34" charset="0"/>
              <a:buChar char="•"/>
            </a:pPr>
            <a:r>
              <a:rPr lang="en-GB" sz="2200"/>
              <a:t>MMR status (functionality of DNA mismatch repair system in tumour): routinely tested in EC</a:t>
            </a:r>
          </a:p>
          <a:p>
            <a:pPr marL="1028700" lvl="1" indent="-342900">
              <a:spcBef>
                <a:spcPts val="600"/>
              </a:spcBef>
            </a:pPr>
            <a:r>
              <a:rPr lang="en-GB" sz="2200" b="1"/>
              <a:t>MMR proficient (</a:t>
            </a:r>
            <a:r>
              <a:rPr lang="en-GB" sz="2200" b="1" err="1"/>
              <a:t>MMRp</a:t>
            </a:r>
            <a:r>
              <a:rPr lang="en-GB" sz="2200" b="1"/>
              <a:t>):</a:t>
            </a:r>
            <a:r>
              <a:rPr lang="en-GB" sz="2200"/>
              <a:t> DNA repair mechanisms remain intact so mutations are corrected; microsatellites (short, repeating sequences of DNA) remain stable and do not change in length (</a:t>
            </a:r>
            <a:r>
              <a:rPr lang="en-GB" sz="2200" b="1"/>
              <a:t>microsatellite stable [MSS]</a:t>
            </a:r>
            <a:r>
              <a:rPr lang="en-GB" sz="2200"/>
              <a:t>; 75% of EC)</a:t>
            </a:r>
          </a:p>
          <a:p>
            <a:pPr marL="1028700" lvl="1" indent="-342900">
              <a:spcBef>
                <a:spcPts val="600"/>
              </a:spcBef>
            </a:pPr>
            <a:r>
              <a:rPr lang="en-GB" sz="2200"/>
              <a:t>MMR deficient (</a:t>
            </a:r>
            <a:r>
              <a:rPr lang="en-GB" sz="2200" err="1"/>
              <a:t>dMMR</a:t>
            </a:r>
            <a:r>
              <a:rPr lang="en-GB" sz="2200"/>
              <a:t>): errors during DNA replication not properly corrected can lead to changes in microsatellites causing them to become unstable (microsatellite instability, MSI) – outside of scope of ID6415 (covered in </a:t>
            </a:r>
            <a:r>
              <a:rPr lang="en-GB" sz="2200">
                <a:hlinkClick r:id="rId3"/>
              </a:rPr>
              <a:t>TA1064</a:t>
            </a:r>
            <a:r>
              <a:rPr lang="en-GB" sz="2200"/>
              <a:t>)</a:t>
            </a:r>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936000" y="6407999"/>
            <a:ext cx="10872000" cy="432000"/>
          </a:xfrm>
        </p:spPr>
        <p:txBody>
          <a:bodyPr>
            <a:noAutofit/>
          </a:bodyPr>
          <a:lstStyle/>
          <a:p>
            <a:r>
              <a:rPr lang="en-GB" sz="1200"/>
              <a:t>Abbreviations: EC, endometrial cancer; </a:t>
            </a:r>
            <a:r>
              <a:rPr lang="en-GB" sz="1200" err="1"/>
              <a:t>dMMR</a:t>
            </a:r>
            <a:r>
              <a:rPr lang="en-GB" sz="1200"/>
              <a:t>, deficient mismatch repair; DNA, deoxyribonucleic acid; FIGO, International Federation of Gynaecology and Obstetrics; </a:t>
            </a:r>
            <a:r>
              <a:rPr lang="en-GB" sz="1200" err="1"/>
              <a:t>MMRp</a:t>
            </a:r>
            <a:r>
              <a:rPr lang="en-GB" sz="1200"/>
              <a:t>, mismatch repair proficient; MSI, microsatellite instability; MSS, microsatellite stable; TA, technology appraisal</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A479B5-41F4-7443-7D37-2525535C1B95}"/>
              </a:ext>
            </a:extLst>
          </p:cNvPr>
          <p:cNvSpPr>
            <a:spLocks noGrp="1"/>
          </p:cNvSpPr>
          <p:nvPr>
            <p:ph type="title"/>
          </p:nvPr>
        </p:nvSpPr>
        <p:spPr>
          <a:xfrm>
            <a:off x="466724" y="108000"/>
            <a:ext cx="11250785" cy="592817"/>
          </a:xfrm>
        </p:spPr>
        <p:txBody>
          <a:bodyPr/>
          <a:lstStyle/>
          <a:p>
            <a:r>
              <a:rPr lang="en-GB"/>
              <a:t>RUBY-1 </a:t>
            </a:r>
            <a:r>
              <a:rPr lang="en-GB" err="1"/>
              <a:t>MMRp</a:t>
            </a:r>
            <a:r>
              <a:rPr lang="en-GB"/>
              <a:t>/MMS subgroup baseline characteristics</a:t>
            </a:r>
          </a:p>
        </p:txBody>
      </p:sp>
      <p:graphicFrame>
        <p:nvGraphicFramePr>
          <p:cNvPr id="5" name="Table 4">
            <a:extLst>
              <a:ext uri="{FF2B5EF4-FFF2-40B4-BE49-F238E27FC236}">
                <a16:creationId xmlns:a16="http://schemas.microsoft.com/office/drawing/2014/main" id="{5710F0E1-57FF-3F40-9760-04642AF704D5}"/>
              </a:ext>
            </a:extLst>
          </p:cNvPr>
          <p:cNvGraphicFramePr>
            <a:graphicFrameLocks noGrp="1"/>
          </p:cNvGraphicFramePr>
          <p:nvPr>
            <p:extLst>
              <p:ext uri="{D42A27DB-BD31-4B8C-83A1-F6EECF244321}">
                <p14:modId xmlns:p14="http://schemas.microsoft.com/office/powerpoint/2010/main" val="3055227435"/>
              </p:ext>
            </p:extLst>
          </p:nvPr>
        </p:nvGraphicFramePr>
        <p:xfrm>
          <a:off x="108000" y="612000"/>
          <a:ext cx="11952513" cy="3625199"/>
        </p:xfrm>
        <a:graphic>
          <a:graphicData uri="http://schemas.openxmlformats.org/drawingml/2006/table">
            <a:tbl>
              <a:tblPr firstRow="1" firstCol="1" bandRow="1">
                <a:tableStyleId>{5C22544A-7EE6-4342-B048-85BDC9FD1C3A}</a:tableStyleId>
              </a:tblPr>
              <a:tblGrid>
                <a:gridCol w="4665266">
                  <a:extLst>
                    <a:ext uri="{9D8B030D-6E8A-4147-A177-3AD203B41FA5}">
                      <a16:colId xmlns:a16="http://schemas.microsoft.com/office/drawing/2014/main" val="2949711169"/>
                    </a:ext>
                  </a:extLst>
                </a:gridCol>
                <a:gridCol w="3924409">
                  <a:extLst>
                    <a:ext uri="{9D8B030D-6E8A-4147-A177-3AD203B41FA5}">
                      <a16:colId xmlns:a16="http://schemas.microsoft.com/office/drawing/2014/main" val="2612397124"/>
                    </a:ext>
                  </a:extLst>
                </a:gridCol>
                <a:gridCol w="3362838">
                  <a:extLst>
                    <a:ext uri="{9D8B030D-6E8A-4147-A177-3AD203B41FA5}">
                      <a16:colId xmlns:a16="http://schemas.microsoft.com/office/drawing/2014/main" val="1594697928"/>
                    </a:ext>
                  </a:extLst>
                </a:gridCol>
              </a:tblGrid>
              <a:tr h="333359">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Characteristic</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algn="ctr">
                        <a:lnSpc>
                          <a:spcPct val="100000"/>
                        </a:lnSpc>
                        <a:spcBef>
                          <a:spcPts val="0"/>
                        </a:spcBef>
                        <a:spcAft>
                          <a:spcPts val="0"/>
                        </a:spcAft>
                        <a:buNone/>
                      </a:pPr>
                      <a:r>
                        <a:rPr lang="en-GB" sz="1800" err="1">
                          <a:effectLst/>
                          <a:latin typeface="Arial" panose="020B0604020202020204" pitchFamily="34" charset="0"/>
                          <a:cs typeface="Arial" panose="020B0604020202020204" pitchFamily="34" charset="0"/>
                        </a:rPr>
                        <a:t>Dostarlimab</a:t>
                      </a:r>
                      <a:r>
                        <a:rPr lang="en-GB" sz="1800">
                          <a:effectLst/>
                          <a:latin typeface="Arial" panose="020B0604020202020204" pitchFamily="34" charset="0"/>
                          <a:cs typeface="Arial" panose="020B0604020202020204" pitchFamily="34" charset="0"/>
                        </a:rPr>
                        <a:t> + CP (N=192)</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algn="ct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Placebo + CP (N=184)</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extLst>
                  <a:ext uri="{0D108BD9-81ED-4DB2-BD59-A6C34878D82A}">
                    <a16:rowId xmlns:a16="http://schemas.microsoft.com/office/drawing/2014/main" val="2035744773"/>
                  </a:ext>
                </a:extLst>
              </a:tr>
              <a:tr h="0">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White, n (%)</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49640705"/>
                  </a:ext>
                </a:extLst>
              </a:tr>
              <a:tr h="3909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Black or African American, n (%)</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3149197166"/>
                  </a:ext>
                </a:extLst>
              </a:tr>
              <a:tr h="3909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Mean age in years (SD)</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1795683053"/>
                  </a:ext>
                </a:extLst>
              </a:tr>
              <a:tr h="3909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Mean weight in kg (SD)</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3587707995"/>
                  </a:ext>
                </a:extLst>
              </a:tr>
              <a:tr h="3909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Mean height in cm (SD)</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3748556610"/>
                  </a:ext>
                </a:extLst>
              </a:tr>
              <a:tr h="3909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Mean BMI in kg/m</a:t>
                      </a:r>
                      <a:r>
                        <a:rPr lang="en-GB" sz="1800" baseline="30000">
                          <a:effectLst/>
                          <a:latin typeface="Arial" panose="020B0604020202020204" pitchFamily="34" charset="0"/>
                          <a:cs typeface="Arial" panose="020B0604020202020204" pitchFamily="34" charset="0"/>
                        </a:rPr>
                        <a:t>2 </a:t>
                      </a:r>
                      <a:r>
                        <a:rPr lang="en-GB" sz="1800">
                          <a:effectLst/>
                          <a:latin typeface="Arial" panose="020B0604020202020204" pitchFamily="34" charset="0"/>
                          <a:cs typeface="Arial" panose="020B0604020202020204" pitchFamily="34" charset="0"/>
                        </a:rPr>
                        <a:t>(SD)</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142846400"/>
                  </a:ext>
                </a:extLst>
              </a:tr>
              <a:tr h="39098">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Mean BSA in m</a:t>
                      </a:r>
                      <a:r>
                        <a:rPr lang="en-GB" sz="1800" baseline="30000">
                          <a:effectLst/>
                          <a:latin typeface="Arial" panose="020B0604020202020204" pitchFamily="34" charset="0"/>
                          <a:cs typeface="Arial" panose="020B0604020202020204" pitchFamily="34" charset="0"/>
                        </a:rPr>
                        <a:t>2 </a:t>
                      </a:r>
                      <a:r>
                        <a:rPr lang="en-GB" sz="1800">
                          <a:effectLst/>
                          <a:latin typeface="Arial" panose="020B0604020202020204" pitchFamily="34" charset="0"/>
                          <a:cs typeface="Arial" panose="020B0604020202020204" pitchFamily="34" charset="0"/>
                        </a:rPr>
                        <a:t>(SD)</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1965114286"/>
                  </a:ext>
                </a:extLst>
              </a:tr>
              <a:tr h="36682">
                <a:tc>
                  <a:txBody>
                    <a:bodyPr/>
                    <a:lstStyle/>
                    <a:p>
                      <a:pPr>
                        <a:lnSpc>
                          <a:spcPct val="100000"/>
                        </a:lnSpc>
                        <a:spcBef>
                          <a:spcPts val="0"/>
                        </a:spcBef>
                        <a:spcAft>
                          <a:spcPts val="0"/>
                        </a:spcAft>
                        <a:buNone/>
                      </a:pPr>
                      <a:r>
                        <a:rPr lang="en-GB" sz="1800">
                          <a:effectLst/>
                          <a:latin typeface="Arial" panose="020B0604020202020204" pitchFamily="34" charset="0"/>
                          <a:cs typeface="Arial" panose="020B0604020202020204" pitchFamily="34" charset="0"/>
                        </a:rPr>
                        <a:t>ECOG PS 0, n (%)</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384" marR="13384" marT="0" marB="0" anchor="ctr"/>
                </a:tc>
                <a:extLst>
                  <a:ext uri="{0D108BD9-81ED-4DB2-BD59-A6C34878D82A}">
                    <a16:rowId xmlns:a16="http://schemas.microsoft.com/office/drawing/2014/main" val="318742067"/>
                  </a:ext>
                </a:extLst>
              </a:tr>
              <a:tr h="36682">
                <a:tc>
                  <a:txBody>
                    <a:bodyPr/>
                    <a:lstStyle/>
                    <a:p>
                      <a:pPr>
                        <a:spcBef>
                          <a:spcPts val="300"/>
                        </a:spcBef>
                        <a:spcAft>
                          <a:spcPts val="300"/>
                        </a:spcAft>
                        <a:buNone/>
                      </a:pPr>
                      <a:r>
                        <a:rPr lang="en-GB" sz="1800">
                          <a:effectLst/>
                          <a:latin typeface="Arial" panose="020B0604020202020204" pitchFamily="34" charset="0"/>
                          <a:cs typeface="Arial" panose="020B0604020202020204" pitchFamily="34" charset="0"/>
                        </a:rPr>
                        <a:t>Primary Stage 3, n (%)</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34" marR="5153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extLst>
                  <a:ext uri="{0D108BD9-81ED-4DB2-BD59-A6C34878D82A}">
                    <a16:rowId xmlns:a16="http://schemas.microsoft.com/office/drawing/2014/main" val="4243998323"/>
                  </a:ext>
                </a:extLst>
              </a:tr>
              <a:tr h="36682">
                <a:tc>
                  <a:txBody>
                    <a:bodyPr/>
                    <a:lstStyle/>
                    <a:p>
                      <a:pPr>
                        <a:spcBef>
                          <a:spcPts val="300"/>
                        </a:spcBef>
                        <a:spcAft>
                          <a:spcPts val="300"/>
                        </a:spcAft>
                        <a:buNone/>
                      </a:pPr>
                      <a:r>
                        <a:rPr lang="en-GB" sz="1800">
                          <a:effectLst/>
                          <a:latin typeface="Arial" panose="020B0604020202020204" pitchFamily="34" charset="0"/>
                          <a:cs typeface="Arial" panose="020B0604020202020204" pitchFamily="34" charset="0"/>
                        </a:rPr>
                        <a:t>Primary Stage 4, n (%)</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34" marR="5153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extLst>
                  <a:ext uri="{0D108BD9-81ED-4DB2-BD59-A6C34878D82A}">
                    <a16:rowId xmlns:a16="http://schemas.microsoft.com/office/drawing/2014/main" val="2061200586"/>
                  </a:ext>
                </a:extLst>
              </a:tr>
              <a:tr h="36682">
                <a:tc>
                  <a:txBody>
                    <a:bodyPr/>
                    <a:lstStyle/>
                    <a:p>
                      <a:pPr>
                        <a:spcBef>
                          <a:spcPts val="300"/>
                        </a:spcBef>
                        <a:spcAft>
                          <a:spcPts val="300"/>
                        </a:spcAft>
                        <a:buNone/>
                      </a:pPr>
                      <a:r>
                        <a:rPr lang="en-GB" sz="1800">
                          <a:effectLst/>
                          <a:latin typeface="Arial" panose="020B0604020202020204" pitchFamily="34" charset="0"/>
                          <a:cs typeface="Arial" panose="020B0604020202020204" pitchFamily="34" charset="0"/>
                        </a:rPr>
                        <a:t>Recurrent EC</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534" marR="5153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extLst>
                  <a:ext uri="{0D108BD9-81ED-4DB2-BD59-A6C34878D82A}">
                    <a16:rowId xmlns:a16="http://schemas.microsoft.com/office/drawing/2014/main" val="3903869428"/>
                  </a:ext>
                </a:extLst>
              </a:tr>
              <a:tr h="36682">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800">
                          <a:effectLst/>
                          <a:latin typeface="Arial" panose="020B0604020202020204" pitchFamily="34" charset="0"/>
                          <a:cs typeface="Arial" panose="020B0604020202020204" pitchFamily="34" charset="0"/>
                        </a:rPr>
                        <a:t>Had external pelvic radiotherapy, n (%)</a:t>
                      </a:r>
                      <a:endPar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3116" marR="1311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51534" marR="51534" marT="0" marB="0" anchor="ctr"/>
                </a:tc>
                <a:extLst>
                  <a:ext uri="{0D108BD9-81ED-4DB2-BD59-A6C34878D82A}">
                    <a16:rowId xmlns:a16="http://schemas.microsoft.com/office/drawing/2014/main" val="4016830736"/>
                  </a:ext>
                </a:extLst>
              </a:tr>
            </a:tbl>
          </a:graphicData>
        </a:graphic>
      </p:graphicFrame>
      <p:sp>
        <p:nvSpPr>
          <p:cNvPr id="2" name="TextBox 1">
            <a:extLst>
              <a:ext uri="{FF2B5EF4-FFF2-40B4-BE49-F238E27FC236}">
                <a16:creationId xmlns:a16="http://schemas.microsoft.com/office/drawing/2014/main" id="{8957CC5E-0828-87A1-5A27-FDA8C07A9D0D}"/>
              </a:ext>
            </a:extLst>
          </p:cNvPr>
          <p:cNvSpPr txBox="1"/>
          <p:nvPr/>
        </p:nvSpPr>
        <p:spPr>
          <a:xfrm>
            <a:off x="7293428" y="6460913"/>
            <a:ext cx="1941622"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hlinkClick r:id="rId3" action="ppaction://hlinksldjump"/>
              </a:rPr>
              <a:t>*Link to RUBY-1</a:t>
            </a:r>
            <a:endParaRPr lang="en-GB"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387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9B48B-7BC8-1ED6-9F84-0A88E3D95795}"/>
              </a:ext>
            </a:extLst>
          </p:cNvPr>
          <p:cNvSpPr>
            <a:spLocks noGrp="1"/>
          </p:cNvSpPr>
          <p:nvPr>
            <p:ph type="body" sz="quarter" idx="13"/>
          </p:nvPr>
        </p:nvSpPr>
        <p:spPr/>
        <p:txBody>
          <a:bodyPr/>
          <a:lstStyle/>
          <a:p>
            <a:endParaRPr lang="en-GB"/>
          </a:p>
        </p:txBody>
      </p:sp>
      <p:graphicFrame>
        <p:nvGraphicFramePr>
          <p:cNvPr id="5" name="Table 4">
            <a:extLst>
              <a:ext uri="{FF2B5EF4-FFF2-40B4-BE49-F238E27FC236}">
                <a16:creationId xmlns:a16="http://schemas.microsoft.com/office/drawing/2014/main" id="{6E8F1FE4-DE69-AEB7-9EE7-AD49E67D8C83}"/>
              </a:ext>
            </a:extLst>
          </p:cNvPr>
          <p:cNvGraphicFramePr>
            <a:graphicFrameLocks noGrp="1"/>
          </p:cNvGraphicFramePr>
          <p:nvPr>
            <p:extLst>
              <p:ext uri="{D42A27DB-BD31-4B8C-83A1-F6EECF244321}">
                <p14:modId xmlns:p14="http://schemas.microsoft.com/office/powerpoint/2010/main" val="3875823351"/>
              </p:ext>
            </p:extLst>
          </p:nvPr>
        </p:nvGraphicFramePr>
        <p:xfrm>
          <a:off x="115624" y="0"/>
          <a:ext cx="11960751" cy="6939788"/>
        </p:xfrm>
        <a:graphic>
          <a:graphicData uri="http://schemas.openxmlformats.org/drawingml/2006/table">
            <a:tbl>
              <a:tblPr firstRow="1" firstCol="1" bandRow="1">
                <a:tableStyleId>{5C22544A-7EE6-4342-B048-85BDC9FD1C3A}</a:tableStyleId>
              </a:tblPr>
              <a:tblGrid>
                <a:gridCol w="4156454">
                  <a:extLst>
                    <a:ext uri="{9D8B030D-6E8A-4147-A177-3AD203B41FA5}">
                      <a16:colId xmlns:a16="http://schemas.microsoft.com/office/drawing/2014/main" val="4007880592"/>
                    </a:ext>
                  </a:extLst>
                </a:gridCol>
                <a:gridCol w="1977656">
                  <a:extLst>
                    <a:ext uri="{9D8B030D-6E8A-4147-A177-3AD203B41FA5}">
                      <a16:colId xmlns:a16="http://schemas.microsoft.com/office/drawing/2014/main" val="2914155221"/>
                    </a:ext>
                  </a:extLst>
                </a:gridCol>
                <a:gridCol w="1435395">
                  <a:extLst>
                    <a:ext uri="{9D8B030D-6E8A-4147-A177-3AD203B41FA5}">
                      <a16:colId xmlns:a16="http://schemas.microsoft.com/office/drawing/2014/main" val="4122657614"/>
                    </a:ext>
                  </a:extLst>
                </a:gridCol>
                <a:gridCol w="1297173">
                  <a:extLst>
                    <a:ext uri="{9D8B030D-6E8A-4147-A177-3AD203B41FA5}">
                      <a16:colId xmlns:a16="http://schemas.microsoft.com/office/drawing/2014/main" val="3711823702"/>
                    </a:ext>
                  </a:extLst>
                </a:gridCol>
                <a:gridCol w="882502">
                  <a:extLst>
                    <a:ext uri="{9D8B030D-6E8A-4147-A177-3AD203B41FA5}">
                      <a16:colId xmlns:a16="http://schemas.microsoft.com/office/drawing/2014/main" val="158892362"/>
                    </a:ext>
                  </a:extLst>
                </a:gridCol>
                <a:gridCol w="1467293">
                  <a:extLst>
                    <a:ext uri="{9D8B030D-6E8A-4147-A177-3AD203B41FA5}">
                      <a16:colId xmlns:a16="http://schemas.microsoft.com/office/drawing/2014/main" val="2954111381"/>
                    </a:ext>
                  </a:extLst>
                </a:gridCol>
                <a:gridCol w="744278">
                  <a:extLst>
                    <a:ext uri="{9D8B030D-6E8A-4147-A177-3AD203B41FA5}">
                      <a16:colId xmlns:a16="http://schemas.microsoft.com/office/drawing/2014/main" val="3645420997"/>
                    </a:ext>
                  </a:extLst>
                </a:gridCol>
              </a:tblGrid>
              <a:tr h="198452">
                <a:tc rowSpan="2">
                  <a:txBody>
                    <a:bodyPr/>
                    <a:lstStyle/>
                    <a:p>
                      <a:pPr>
                        <a:lnSpc>
                          <a:spcPct val="100000"/>
                        </a:lnSpc>
                        <a:spcBef>
                          <a:spcPts val="0"/>
                        </a:spcBef>
                        <a:spcAft>
                          <a:spcPts val="0"/>
                        </a:spcAft>
                      </a:pPr>
                      <a:r>
                        <a:rPr lang="en-GB" sz="1600">
                          <a:effectLst/>
                          <a:latin typeface="Arial" panose="020B0604020202020204" pitchFamily="34" charset="0"/>
                          <a:cs typeface="Arial" panose="020B0604020202020204" pitchFamily="34" charset="0"/>
                        </a:rPr>
                        <a:t>SUBSEQUENT TREATMENTS, n (%)</a:t>
                      </a:r>
                    </a:p>
                  </a:txBody>
                  <a:tcPr marL="13996" marR="13996" marT="0" marB="0" anchor="ctr"/>
                </a:tc>
                <a:tc gridSpan="2">
                  <a:txBody>
                    <a:bodyPr/>
                    <a:lstStyle/>
                    <a:p>
                      <a:pPr algn="ctr">
                        <a:lnSpc>
                          <a:spcPct val="100000"/>
                        </a:lnSpc>
                        <a:spcBef>
                          <a:spcPts val="0"/>
                        </a:spcBef>
                        <a:spcAft>
                          <a:spcPts val="0"/>
                        </a:spcAft>
                        <a:buNone/>
                      </a:pPr>
                      <a:r>
                        <a:rPr lang="en-GB" sz="1600">
                          <a:effectLst/>
                          <a:latin typeface="Arial" panose="020B0604020202020204" pitchFamily="34" charset="0"/>
                          <a:ea typeface="Calibri" panose="020F0502020204030204" pitchFamily="34" charset="0"/>
                          <a:cs typeface="Arial" panose="020B0604020202020204" pitchFamily="34" charset="0"/>
                        </a:rPr>
                        <a:t>RUBY-1</a:t>
                      </a:r>
                      <a:r>
                        <a:rPr lang="en-GB" sz="1600" baseline="30000">
                          <a:effectLst/>
                          <a:latin typeface="Arial" panose="020B0604020202020204" pitchFamily="34" charset="0"/>
                          <a:ea typeface="Calibri" panose="020F0502020204030204" pitchFamily="34" charset="0"/>
                          <a:cs typeface="Arial" panose="020B0604020202020204" pitchFamily="34" charset="0"/>
                        </a:rPr>
                        <a:t>a</a:t>
                      </a:r>
                    </a:p>
                  </a:txBody>
                  <a:tcPr marL="13996" marR="13996" marT="0" marB="0" anchor="ctr"/>
                </a:tc>
                <a:tc hMerge="1">
                  <a:txBody>
                    <a:bodyPr/>
                    <a:lstStyle/>
                    <a:p>
                      <a:pPr algn="ctr">
                        <a:lnSpc>
                          <a:spcPct val="100000"/>
                        </a:lnSpc>
                        <a:spcBef>
                          <a:spcPts val="0"/>
                        </a:spcBef>
                        <a:spcAft>
                          <a:spcPts val="0"/>
                        </a:spcAft>
                        <a:buNone/>
                      </a:pP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13996" marR="13996" marT="0" marB="0" anchor="ctr"/>
                </a:tc>
                <a:tc gridSpan="2">
                  <a:txBody>
                    <a:bodyPr/>
                    <a:lstStyle/>
                    <a:p>
                      <a:pPr algn="ctr">
                        <a:lnSpc>
                          <a:spcPct val="100000"/>
                        </a:lnSpc>
                        <a:spcBef>
                          <a:spcPts val="0"/>
                        </a:spcBef>
                        <a:spcAft>
                          <a:spcPts val="0"/>
                        </a:spcAft>
                        <a:buNone/>
                      </a:pPr>
                      <a:r>
                        <a:rPr lang="en-GB" sz="1600">
                          <a:effectLst/>
                          <a:latin typeface="Arial" panose="020B0604020202020204" pitchFamily="34" charset="0"/>
                          <a:ea typeface="Calibri" panose="020F0502020204030204" pitchFamily="34" charset="0"/>
                          <a:cs typeface="Arial" panose="020B0604020202020204" pitchFamily="34" charset="0"/>
                        </a:rPr>
                        <a:t>RUBY-1</a:t>
                      </a:r>
                      <a:r>
                        <a:rPr lang="en-GB" sz="1600" baseline="30000">
                          <a:effectLst/>
                          <a:latin typeface="Arial" panose="020B0604020202020204" pitchFamily="34" charset="0"/>
                          <a:ea typeface="Calibri" panose="020F0502020204030204" pitchFamily="34" charset="0"/>
                          <a:cs typeface="Arial" panose="020B0604020202020204" pitchFamily="34" charset="0"/>
                        </a:rPr>
                        <a:t>b</a:t>
                      </a:r>
                    </a:p>
                  </a:txBody>
                  <a:tcPr marL="13996" marR="13996" marT="0" marB="0" anchor="ctr"/>
                </a:tc>
                <a:tc hMerge="1">
                  <a:txBody>
                    <a:bodyPr/>
                    <a:lstStyle/>
                    <a:p>
                      <a:pPr algn="ctr">
                        <a:lnSpc>
                          <a:spcPct val="100000"/>
                        </a:lnSpc>
                        <a:spcBef>
                          <a:spcPts val="0"/>
                        </a:spcBef>
                        <a:spcAft>
                          <a:spcPts val="0"/>
                        </a:spcAft>
                        <a:buNone/>
                      </a:pP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13996" marR="13996" marT="0" marB="0" anchor="ctr"/>
                </a:tc>
                <a:tc gridSpan="2">
                  <a:txBody>
                    <a:bodyPr/>
                    <a:lstStyle/>
                    <a:p>
                      <a:pPr algn="ctr">
                        <a:lnSpc>
                          <a:spcPct val="100000"/>
                        </a:lnSpc>
                        <a:spcBef>
                          <a:spcPts val="0"/>
                        </a:spcBef>
                        <a:spcAft>
                          <a:spcPts val="0"/>
                        </a:spcAft>
                        <a:buNone/>
                      </a:pPr>
                      <a:r>
                        <a:rPr lang="en-GB" sz="1600">
                          <a:effectLst/>
                          <a:latin typeface="Arial" panose="020B0604020202020204" pitchFamily="34" charset="0"/>
                          <a:ea typeface="Calibri" panose="020F0502020204030204" pitchFamily="34" charset="0"/>
                          <a:cs typeface="Arial" panose="020B0604020202020204" pitchFamily="34" charset="0"/>
                        </a:rPr>
                        <a:t>RUBY-1 </a:t>
                      </a:r>
                      <a:r>
                        <a:rPr lang="en-GB" sz="1600" err="1">
                          <a:effectLst/>
                          <a:latin typeface="Arial" panose="020B0604020202020204" pitchFamily="34" charset="0"/>
                          <a:ea typeface="Calibri" panose="020F0502020204030204" pitchFamily="34" charset="0"/>
                          <a:cs typeface="Arial" panose="020B0604020202020204" pitchFamily="34" charset="0"/>
                        </a:rPr>
                        <a:t>adjusted</a:t>
                      </a:r>
                      <a:r>
                        <a:rPr lang="en-GB" sz="1600" baseline="30000" err="1">
                          <a:effectLst/>
                          <a:latin typeface="Arial" panose="020B0604020202020204" pitchFamily="34" charset="0"/>
                          <a:ea typeface="Calibri" panose="020F0502020204030204" pitchFamily="34" charset="0"/>
                          <a:cs typeface="Arial" panose="020B0604020202020204" pitchFamily="34" charset="0"/>
                        </a:rPr>
                        <a:t>b</a:t>
                      </a:r>
                      <a:endParaRPr lang="en-GB" sz="1600" baseline="30000">
                        <a:effectLst/>
                        <a:latin typeface="Arial" panose="020B0604020202020204" pitchFamily="34" charset="0"/>
                        <a:ea typeface="Calibri" panose="020F0502020204030204" pitchFamily="34" charset="0"/>
                        <a:cs typeface="Arial" panose="020B0604020202020204" pitchFamily="34" charset="0"/>
                      </a:endParaRPr>
                    </a:p>
                  </a:txBody>
                  <a:tcPr marL="13996" marR="13996" marT="0" marB="0" anchor="ctr"/>
                </a:tc>
                <a:tc hMerge="1">
                  <a:txBody>
                    <a:bodyPr/>
                    <a:lstStyle/>
                    <a:p>
                      <a:pPr algn="ctr">
                        <a:lnSpc>
                          <a:spcPct val="100000"/>
                        </a:lnSpc>
                        <a:spcBef>
                          <a:spcPts val="0"/>
                        </a:spcBef>
                        <a:spcAft>
                          <a:spcPts val="0"/>
                        </a:spcAft>
                        <a:buNone/>
                      </a:pP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13996" marR="13996" marT="0" marB="0" anchor="ctr"/>
                </a:tc>
                <a:extLst>
                  <a:ext uri="{0D108BD9-81ED-4DB2-BD59-A6C34878D82A}">
                    <a16:rowId xmlns:a16="http://schemas.microsoft.com/office/drawing/2014/main" val="568902666"/>
                  </a:ext>
                </a:extLst>
              </a:tr>
              <a:tr h="396904">
                <a:tc vMerge="1">
                  <a:txBody>
                    <a:bodyPr/>
                    <a:lstStyle/>
                    <a:p>
                      <a:endParaRPr/>
                    </a:p>
                  </a:txBody>
                  <a:tcPr marL="13996" marR="13996" marT="0" marB="0" anchor="ctr"/>
                </a:tc>
                <a:tc>
                  <a:txBody>
                    <a:bodyPr/>
                    <a:lstStyle/>
                    <a:p>
                      <a:pPr algn="ctr">
                        <a:lnSpc>
                          <a:spcPct val="100000"/>
                        </a:lnSpc>
                        <a:spcBef>
                          <a:spcPts val="0"/>
                        </a:spcBef>
                        <a:spcAft>
                          <a:spcPts val="0"/>
                        </a:spcAft>
                        <a:buNone/>
                      </a:pPr>
                      <a:r>
                        <a:rPr lang="en-GB" sz="1600" err="1">
                          <a:effectLst/>
                          <a:latin typeface="Arial" panose="020B0604020202020204" pitchFamily="34" charset="0"/>
                          <a:cs typeface="Arial" panose="020B0604020202020204" pitchFamily="34" charset="0"/>
                        </a:rPr>
                        <a:t>Dostarlimab</a:t>
                      </a:r>
                      <a:r>
                        <a:rPr lang="en-GB" sz="1600">
                          <a:effectLst/>
                          <a:latin typeface="Arial" panose="020B0604020202020204" pitchFamily="34" charset="0"/>
                          <a:cs typeface="Arial" panose="020B0604020202020204" pitchFamily="34" charset="0"/>
                        </a:rPr>
                        <a:t> + CP (N=192)</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13996" marR="13996" marT="0" marB="0" anchor="ctr"/>
                </a:tc>
                <a:tc>
                  <a:txBody>
                    <a:bodyPr/>
                    <a:lstStyle/>
                    <a:p>
                      <a:pPr algn="ct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Placebo + CP (N=184)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13996" marR="13996" marT="0" marB="0" anchor="ctr"/>
                </a:tc>
                <a:tc>
                  <a:txBody>
                    <a:bodyPr/>
                    <a:lstStyle/>
                    <a:p>
                      <a:pPr algn="ctr">
                        <a:lnSpc>
                          <a:spcPct val="100000"/>
                        </a:lnSpc>
                        <a:spcBef>
                          <a:spcPts val="0"/>
                        </a:spcBef>
                        <a:spcAft>
                          <a:spcPts val="0"/>
                        </a:spcAft>
                        <a:buNone/>
                      </a:pPr>
                      <a:r>
                        <a:rPr lang="en-GB" sz="1600" err="1">
                          <a:effectLst/>
                          <a:latin typeface="Arial" panose="020B0604020202020204" pitchFamily="34" charset="0"/>
                          <a:ea typeface="Calibri" panose="020F0502020204030204" pitchFamily="34" charset="0"/>
                          <a:cs typeface="Arial" panose="020B0604020202020204" pitchFamily="34" charset="0"/>
                        </a:rPr>
                        <a:t>Dostarlimab</a:t>
                      </a:r>
                      <a:r>
                        <a:rPr lang="en-GB" sz="1600">
                          <a:effectLst/>
                          <a:latin typeface="Arial" panose="020B0604020202020204" pitchFamily="34" charset="0"/>
                          <a:ea typeface="Calibri" panose="020F0502020204030204" pitchFamily="34" charset="0"/>
                          <a:cs typeface="Arial" panose="020B0604020202020204" pitchFamily="34" charset="0"/>
                        </a:rPr>
                        <a:t> + CP</a:t>
                      </a:r>
                    </a:p>
                  </a:txBody>
                  <a:tcPr marL="13996" marR="13996" marT="0" marB="0" anchor="ctr"/>
                </a:tc>
                <a:tc>
                  <a:txBody>
                    <a:bodyPr/>
                    <a:lstStyle/>
                    <a:p>
                      <a:pPr algn="ctr">
                        <a:lnSpc>
                          <a:spcPct val="100000"/>
                        </a:lnSpc>
                        <a:spcBef>
                          <a:spcPts val="0"/>
                        </a:spcBef>
                        <a:spcAft>
                          <a:spcPts val="0"/>
                        </a:spcAft>
                        <a:buNone/>
                      </a:pPr>
                      <a:r>
                        <a:rPr lang="en-GB" sz="1600">
                          <a:effectLst/>
                          <a:latin typeface="Arial" panose="020B0604020202020204" pitchFamily="34" charset="0"/>
                          <a:ea typeface="Calibri" panose="020F0502020204030204" pitchFamily="34" charset="0"/>
                          <a:cs typeface="Arial" panose="020B0604020202020204" pitchFamily="34" charset="0"/>
                        </a:rPr>
                        <a:t>CP</a:t>
                      </a:r>
                    </a:p>
                  </a:txBody>
                  <a:tcPr marL="13996" marR="13996" marT="0" marB="0" anchor="ctr"/>
                </a:tc>
                <a:tc>
                  <a:txBody>
                    <a:bodyPr/>
                    <a:lstStyle/>
                    <a:p>
                      <a:pPr algn="ctr">
                        <a:lnSpc>
                          <a:spcPct val="100000"/>
                        </a:lnSpc>
                        <a:spcBef>
                          <a:spcPts val="0"/>
                        </a:spcBef>
                        <a:spcAft>
                          <a:spcPts val="0"/>
                        </a:spcAft>
                        <a:buNone/>
                      </a:pPr>
                      <a:r>
                        <a:rPr lang="en-GB" sz="1600" err="1">
                          <a:effectLst/>
                          <a:latin typeface="Arial" panose="020B0604020202020204" pitchFamily="34" charset="0"/>
                          <a:ea typeface="Calibri" panose="020F0502020204030204" pitchFamily="34" charset="0"/>
                          <a:cs typeface="Arial" panose="020B0604020202020204" pitchFamily="34" charset="0"/>
                        </a:rPr>
                        <a:t>Dostarlimab</a:t>
                      </a:r>
                      <a:r>
                        <a:rPr lang="en-GB" sz="1600">
                          <a:effectLst/>
                          <a:latin typeface="Arial" panose="020B0604020202020204" pitchFamily="34" charset="0"/>
                          <a:ea typeface="Calibri" panose="020F0502020204030204" pitchFamily="34" charset="0"/>
                          <a:cs typeface="Arial" panose="020B0604020202020204" pitchFamily="34" charset="0"/>
                        </a:rPr>
                        <a:t> + CP</a:t>
                      </a:r>
                    </a:p>
                  </a:txBody>
                  <a:tcPr marL="13996" marR="13996" marT="0" marB="0" anchor="ctr"/>
                </a:tc>
                <a:tc>
                  <a:txBody>
                    <a:bodyPr/>
                    <a:lstStyle/>
                    <a:p>
                      <a:pPr algn="ctr">
                        <a:lnSpc>
                          <a:spcPct val="100000"/>
                        </a:lnSpc>
                        <a:spcBef>
                          <a:spcPts val="0"/>
                        </a:spcBef>
                        <a:spcAft>
                          <a:spcPts val="0"/>
                        </a:spcAft>
                        <a:buNone/>
                      </a:pPr>
                      <a:r>
                        <a:rPr lang="en-GB" sz="1600">
                          <a:effectLst/>
                          <a:latin typeface="Arial" panose="020B0604020202020204" pitchFamily="34" charset="0"/>
                          <a:ea typeface="Calibri" panose="020F0502020204030204" pitchFamily="34" charset="0"/>
                          <a:cs typeface="Arial" panose="020B0604020202020204" pitchFamily="34" charset="0"/>
                        </a:rPr>
                        <a:t>CP</a:t>
                      </a:r>
                    </a:p>
                  </a:txBody>
                  <a:tcPr marL="13996" marR="13996" marT="0" marB="0" anchor="ctr"/>
                </a:tc>
                <a:extLst>
                  <a:ext uri="{0D108BD9-81ED-4DB2-BD59-A6C34878D82A}">
                    <a16:rowId xmlns:a16="http://schemas.microsoft.com/office/drawing/2014/main" val="4014114486"/>
                  </a:ext>
                </a:extLst>
              </a:tr>
              <a:tr h="198452">
                <a:tc>
                  <a:txBody>
                    <a:bodyPr/>
                    <a:lstStyle/>
                    <a:p>
                      <a:pP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Any follow-up anticancer therapy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105 (54.7)</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134 (72.8)</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1851733222"/>
                  </a:ext>
                </a:extLst>
              </a:tr>
              <a:tr h="198452">
                <a:tc>
                  <a:txBody>
                    <a:bodyPr/>
                    <a:lstStyle/>
                    <a:p>
                      <a:pP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Chemotherapy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3577469832"/>
                  </a:ext>
                </a:extLst>
              </a:tr>
              <a:tr h="260882">
                <a:tc>
                  <a:txBody>
                    <a:bodyPr/>
                    <a:lstStyle/>
                    <a:p>
                      <a:pPr marL="11176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Doxorubicin</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20.2%</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20.8%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32.3%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20.8%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3619371342"/>
                  </a:ext>
                </a:extLst>
              </a:tr>
              <a:tr h="260882">
                <a:tc>
                  <a:txBody>
                    <a:bodyPr/>
                    <a:lstStyle/>
                    <a:p>
                      <a:pPr marL="11176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Paclitaxel / carboplatin</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8.3%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10.4%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13.2%</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10.4%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3344609063"/>
                  </a:ext>
                </a:extLst>
              </a:tr>
              <a:tr h="198452">
                <a:tc>
                  <a:txBody>
                    <a:bodyPr/>
                    <a:lstStyle/>
                    <a:p>
                      <a:pPr marL="11176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Pegylated liposomal doxorubicin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3136054516"/>
                  </a:ext>
                </a:extLst>
              </a:tr>
              <a:tr h="260882">
                <a:tc>
                  <a:txBody>
                    <a:bodyPr/>
                    <a:lstStyle/>
                    <a:p>
                      <a:pPr marL="11176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Carboplatin</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3.7%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1.6%</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5.9%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1.6%</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3044942175"/>
                  </a:ext>
                </a:extLst>
              </a:tr>
              <a:tr h="260882">
                <a:tc>
                  <a:txBody>
                    <a:bodyPr/>
                    <a:lstStyle/>
                    <a:p>
                      <a:pPr marL="11176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Paclitaxel</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3.7%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5.9%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3322445342"/>
                  </a:ext>
                </a:extLst>
              </a:tr>
              <a:tr h="198452">
                <a:tc>
                  <a:txBody>
                    <a:bodyPr/>
                    <a:lstStyle/>
                    <a:p>
                      <a:pP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Immunotherapy </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34 (17.7%)</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68 (37.0%)</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2586347737"/>
                  </a:ext>
                </a:extLst>
              </a:tr>
              <a:tr h="260882">
                <a:tc>
                  <a:txBody>
                    <a:bodyPr/>
                    <a:lstStyle/>
                    <a:p>
                      <a:pPr marL="11176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Pembrolizumab / </a:t>
                      </a:r>
                      <a:r>
                        <a:rPr lang="en-GB" sz="1600" err="1">
                          <a:effectLst/>
                          <a:latin typeface="Arial" panose="020B0604020202020204" pitchFamily="34" charset="0"/>
                          <a:cs typeface="Arial" panose="020B0604020202020204" pitchFamily="34" charset="0"/>
                        </a:rPr>
                        <a:t>lenvatinib</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22 (11.5%)</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43 (23.4%)</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27.5%</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48.8%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48.8%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88372915"/>
                  </a:ext>
                </a:extLst>
              </a:tr>
              <a:tr h="198452">
                <a:tc>
                  <a:txBody>
                    <a:bodyPr/>
                    <a:lstStyle/>
                    <a:p>
                      <a:pPr marL="11176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Pembrolizumab</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9 (4.7%)</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20 (10.9%)</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marL="111760"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288322689"/>
                  </a:ext>
                </a:extLst>
              </a:tr>
              <a:tr h="198452">
                <a:tc>
                  <a:txBody>
                    <a:bodyPr/>
                    <a:lstStyle/>
                    <a:p>
                      <a:pP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Radiation therapy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640035562"/>
                  </a:ext>
                </a:extLst>
              </a:tr>
              <a:tr h="260882">
                <a:tc>
                  <a:txBody>
                    <a:bodyPr/>
                    <a:lstStyle/>
                    <a:p>
                      <a:pPr marL="10414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Radiotherapy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21.1%</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14.4%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21.1%</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14.4%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4044005"/>
                  </a:ext>
                </a:extLst>
              </a:tr>
              <a:tr h="198452">
                <a:tc>
                  <a:txBody>
                    <a:bodyPr/>
                    <a:lstStyle/>
                    <a:p>
                      <a:pPr marL="10414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External beam radiation</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2079749614"/>
                  </a:ext>
                </a:extLst>
              </a:tr>
              <a:tr h="260882">
                <a:tc>
                  <a:txBody>
                    <a:bodyPr/>
                    <a:lstStyle/>
                    <a:p>
                      <a:pP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Hormone therapy</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14.7%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13.6%</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14.7%</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13.6%</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619205938"/>
                  </a:ext>
                </a:extLst>
              </a:tr>
              <a:tr h="198452">
                <a:tc>
                  <a:txBody>
                    <a:bodyPr/>
                    <a:lstStyle/>
                    <a:p>
                      <a:pPr marL="10414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Megestrol acetate</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3507103290"/>
                  </a:ext>
                </a:extLst>
              </a:tr>
              <a:tr h="198452">
                <a:tc>
                  <a:txBody>
                    <a:bodyPr/>
                    <a:lstStyle/>
                    <a:p>
                      <a:pPr marL="10414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Everolimus/letrozole</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3665121655"/>
                  </a:ext>
                </a:extLst>
              </a:tr>
              <a:tr h="198452">
                <a:tc>
                  <a:txBody>
                    <a:bodyPr/>
                    <a:lstStyle/>
                    <a:p>
                      <a:pPr marL="10414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Letrozole</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3556038129"/>
                  </a:ext>
                </a:extLst>
              </a:tr>
              <a:tr h="198452">
                <a:tc>
                  <a:txBody>
                    <a:bodyPr/>
                    <a:lstStyle/>
                    <a:p>
                      <a:pPr>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Other</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extLst>
                  <a:ext uri="{0D108BD9-81ED-4DB2-BD59-A6C34878D82A}">
                    <a16:rowId xmlns:a16="http://schemas.microsoft.com/office/drawing/2014/main" val="2995923377"/>
                  </a:ext>
                </a:extLst>
              </a:tr>
              <a:tr h="260882">
                <a:tc>
                  <a:txBody>
                    <a:bodyPr/>
                    <a:lstStyle/>
                    <a:p>
                      <a:pPr marL="104140">
                        <a:lnSpc>
                          <a:spcPct val="100000"/>
                        </a:lnSpc>
                        <a:spcBef>
                          <a:spcPts val="0"/>
                        </a:spcBef>
                        <a:spcAft>
                          <a:spcPts val="0"/>
                        </a:spcAft>
                        <a:buNone/>
                      </a:pPr>
                      <a:r>
                        <a:rPr lang="en-GB" sz="1600">
                          <a:effectLst/>
                          <a:latin typeface="Arial" panose="020B0604020202020204" pitchFamily="34" charset="0"/>
                          <a:cs typeface="Arial" panose="020B0604020202020204" pitchFamily="34" charset="0"/>
                        </a:rPr>
                        <a:t>Bevacizumab</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kumimoji="0" lang="en-GB" sz="1600" b="0" i="0" u="none"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13996" marR="13996" marT="0" marB="0" anchor="ctr"/>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5.5%</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5.6%</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8.8%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5.6%</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1444253914"/>
                  </a:ext>
                </a:extLst>
              </a:tr>
              <a:tr h="228272">
                <a:tc>
                  <a:txBody>
                    <a:bodyPr/>
                    <a:lstStyle/>
                    <a:p>
                      <a:pPr marL="104140">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Carboplatin and doxorubicin</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0.8%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4.4%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0.8%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147080852"/>
                  </a:ext>
                </a:extLst>
              </a:tr>
              <a:tr h="228272">
                <a:tc>
                  <a:txBody>
                    <a:bodyPr/>
                    <a:lstStyle/>
                    <a:p>
                      <a:pPr algn="l">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Cisplatin</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1.8%</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2.9%</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2.4%</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2846270344"/>
                  </a:ext>
                </a:extLst>
              </a:tr>
              <a:tr h="228272">
                <a:tc>
                  <a:txBody>
                    <a:bodyPr/>
                    <a:lstStyle/>
                    <a:p>
                      <a:pPr algn="l">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No treatment</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r">
                        <a:lnSpc>
                          <a:spcPct val="100000"/>
                        </a:lnSpc>
                        <a:spcBef>
                          <a:spcPts val="0"/>
                        </a:spcBef>
                        <a:spcAft>
                          <a:spcPts val="0"/>
                        </a:spcAft>
                        <a:buNone/>
                      </a:pPr>
                      <a:r>
                        <a:rPr lang="en-GB" sz="1600">
                          <a:effectLst/>
                          <a:latin typeface="Arial" panose="020B0604020202020204" pitchFamily="34" charset="0"/>
                          <a:ea typeface="Times New Roman" panose="02020603050405020304" pitchFamily="18" charset="0"/>
                          <a:cs typeface="Arial" panose="020B0604020202020204" pitchFamily="34" charset="0"/>
                        </a:rPr>
                        <a:t>-</a:t>
                      </a:r>
                    </a:p>
                  </a:txBody>
                  <a:tcPr marL="13996" marR="13996" marT="0" marB="0" anchor="ctr"/>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8.3%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0.0%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8.3%</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tc>
                  <a:txBody>
                    <a:bodyPr/>
                    <a:lstStyle/>
                    <a:p>
                      <a:pPr algn="ctr">
                        <a:lnSpc>
                          <a:spcPct val="150000"/>
                        </a:lnSpc>
                        <a:spcBef>
                          <a:spcPts val="300"/>
                        </a:spcBef>
                        <a:spcAft>
                          <a:spcPts val="300"/>
                        </a:spcAft>
                        <a:buNone/>
                      </a:pPr>
                      <a:r>
                        <a:rPr lang="en-GB" sz="1600">
                          <a:effectLst/>
                          <a:latin typeface="Arial" panose="020B0604020202020204" pitchFamily="34" charset="0"/>
                          <a:cs typeface="Arial" panose="020B0604020202020204" pitchFamily="34" charset="0"/>
                        </a:rPr>
                        <a:t>0.0%</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25834" marR="25834" marT="0" marB="0" anchor="b"/>
                </a:tc>
                <a:extLst>
                  <a:ext uri="{0D108BD9-81ED-4DB2-BD59-A6C34878D82A}">
                    <a16:rowId xmlns:a16="http://schemas.microsoft.com/office/drawing/2014/main" val="993811614"/>
                  </a:ext>
                </a:extLst>
              </a:tr>
            </a:tbl>
          </a:graphicData>
        </a:graphic>
      </p:graphicFrame>
    </p:spTree>
    <p:extLst>
      <p:ext uri="{BB962C8B-B14F-4D97-AF65-F5344CB8AC3E}">
        <p14:creationId xmlns:p14="http://schemas.microsoft.com/office/powerpoint/2010/main" val="2392733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1F50D-728B-A40B-9DA3-9FB46ED03692}"/>
            </a:ext>
          </a:extLst>
        </p:cNvPr>
        <p:cNvGrpSpPr/>
        <p:nvPr/>
      </p:nvGrpSpPr>
      <p:grpSpPr>
        <a:xfrm>
          <a:off x="0" y="0"/>
          <a:ext cx="0" cy="0"/>
          <a:chOff x="0" y="0"/>
          <a:chExt cx="0" cy="0"/>
        </a:xfrm>
      </p:grpSpPr>
      <p:pic>
        <p:nvPicPr>
          <p:cNvPr id="4" name="Picture 3" descr="A picture containing diagram, text, line, screenshot&#10;&#10;Description automatically generated">
            <a:extLst>
              <a:ext uri="{FF2B5EF4-FFF2-40B4-BE49-F238E27FC236}">
                <a16:creationId xmlns:a16="http://schemas.microsoft.com/office/drawing/2014/main" id="{E954784F-B8CE-13E3-B098-2C41C7374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4256"/>
            <a:ext cx="5847468" cy="3642722"/>
          </a:xfrm>
          <a:prstGeom prst="rect">
            <a:avLst/>
          </a:prstGeom>
          <a:noFill/>
          <a:ln>
            <a:noFill/>
          </a:ln>
        </p:spPr>
      </p:pic>
      <p:sp>
        <p:nvSpPr>
          <p:cNvPr id="3" name="TextBox 2">
            <a:extLst>
              <a:ext uri="{FF2B5EF4-FFF2-40B4-BE49-F238E27FC236}">
                <a16:creationId xmlns:a16="http://schemas.microsoft.com/office/drawing/2014/main" id="{B0036FBD-E21C-E3AB-B680-282C07492158}"/>
              </a:ext>
            </a:extLst>
          </p:cNvPr>
          <p:cNvSpPr txBox="1"/>
          <p:nvPr/>
        </p:nvSpPr>
        <p:spPr>
          <a:xfrm>
            <a:off x="5581648" y="216000"/>
            <a:ext cx="6494583" cy="5940088"/>
          </a:xfrm>
          <a:prstGeom prst="rect">
            <a:avLst/>
          </a:prstGeom>
          <a:noFill/>
        </p:spPr>
        <p:txBody>
          <a:bodyPr wrap="square" rtlCol="0">
            <a:spAutoFit/>
          </a:bodyPr>
          <a:lstStyle/>
          <a:p>
            <a:pPr marL="285750" indent="-285750">
              <a:buFont typeface="Arial" panose="020B0604020202020204" pitchFamily="34" charset="0"/>
              <a:buChar char="•"/>
            </a:pPr>
            <a:r>
              <a:rPr lang="en-GB" sz="2000">
                <a:latin typeface="Arial" panose="020B0604020202020204" pitchFamily="34" charset="0"/>
              </a:rPr>
              <a:t>3-state PSM: PF, PD, death</a:t>
            </a:r>
          </a:p>
          <a:p>
            <a:pPr marL="742950" lvl="1" indent="-285750">
              <a:buFont typeface="Arial" panose="020B0604020202020204" pitchFamily="34" charset="0"/>
              <a:buChar char="•"/>
            </a:pPr>
            <a:r>
              <a:rPr lang="en-GB" sz="2000">
                <a:latin typeface="Arial" panose="020B0604020202020204" pitchFamily="34" charset="0"/>
              </a:rPr>
              <a:t>% based on parametric survival curves extrapolated from RUBY-1 PFS and OS data</a:t>
            </a:r>
          </a:p>
          <a:p>
            <a:pPr marL="285750" indent="-285750">
              <a:buFont typeface="Arial" panose="020B0604020202020204" pitchFamily="34" charset="0"/>
              <a:buChar char="•"/>
            </a:pPr>
            <a:r>
              <a:rPr lang="en-GB" sz="2000">
                <a:latin typeface="Arial" panose="020B0604020202020204" pitchFamily="34" charset="0"/>
              </a:rPr>
              <a:t>Constraints applied:</a:t>
            </a:r>
          </a:p>
          <a:p>
            <a:pPr marL="742950" lvl="1" indent="-285750">
              <a:buFont typeface="Arial" panose="020B0604020202020204" pitchFamily="34" charset="0"/>
              <a:buChar char="•"/>
            </a:pPr>
            <a:r>
              <a:rPr lang="en-GB" sz="2000">
                <a:latin typeface="Arial" panose="020B0604020202020204" pitchFamily="34" charset="0"/>
              </a:rPr>
              <a:t>Risk of progression or mortality risk per cycle &gt; age-matched general population mortality</a:t>
            </a:r>
          </a:p>
          <a:p>
            <a:pPr marL="742950" lvl="1" indent="-285750">
              <a:buFont typeface="Arial" panose="020B0604020202020204" pitchFamily="34" charset="0"/>
              <a:buChar char="•"/>
            </a:pPr>
            <a:r>
              <a:rPr lang="en-GB" sz="2000">
                <a:latin typeface="Arial" panose="020B0604020202020204" pitchFamily="34" charset="0"/>
              </a:rPr>
              <a:t>PFS capped to OS (PFS ≤ OS)</a:t>
            </a:r>
          </a:p>
          <a:p>
            <a:pPr marL="742950" lvl="1" indent="-285750">
              <a:buFont typeface="Arial" panose="020B0604020202020204" pitchFamily="34" charset="0"/>
              <a:buChar char="•"/>
            </a:pPr>
            <a:r>
              <a:rPr lang="en-GB" sz="2000">
                <a:latin typeface="Arial" panose="020B0604020202020204" pitchFamily="34" charset="0"/>
              </a:rPr>
              <a:t>TTD ≤ PFS</a:t>
            </a:r>
          </a:p>
          <a:p>
            <a:pPr marL="742950" lvl="1" indent="-285750">
              <a:buFont typeface="Arial" panose="020B0604020202020204" pitchFamily="34" charset="0"/>
              <a:buChar char="•"/>
            </a:pPr>
            <a:r>
              <a:rPr lang="en-GB" sz="2000">
                <a:latin typeface="Arial" panose="020B0604020202020204" pitchFamily="34" charset="0"/>
              </a:rPr>
              <a:t>18-week duration cap for CP arm</a:t>
            </a:r>
          </a:p>
          <a:p>
            <a:pPr marL="742950" lvl="1" indent="-285750">
              <a:buFont typeface="Arial" panose="020B0604020202020204" pitchFamily="34" charset="0"/>
              <a:buChar char="•"/>
            </a:pPr>
            <a:r>
              <a:rPr lang="en-GB" sz="2000">
                <a:latin typeface="Arial" panose="020B0604020202020204" pitchFamily="34" charset="0"/>
              </a:rPr>
              <a:t>3-year duration cap for TTD KM </a:t>
            </a:r>
            <a:r>
              <a:rPr lang="en-GB" sz="2000" err="1">
                <a:latin typeface="Arial" panose="020B0604020202020204" pitchFamily="34" charset="0"/>
              </a:rPr>
              <a:t>dostarlimab</a:t>
            </a:r>
            <a:r>
              <a:rPr lang="en-GB" sz="2000">
                <a:latin typeface="Arial" panose="020B0604020202020204" pitchFamily="34" charset="0"/>
              </a:rPr>
              <a:t> curve</a:t>
            </a:r>
          </a:p>
          <a:p>
            <a:pPr marL="285750" indent="-285750">
              <a:buFont typeface="Arial" panose="020B0604020202020204" pitchFamily="34" charset="0"/>
              <a:buChar char="•"/>
            </a:pPr>
            <a:r>
              <a:rPr lang="en-GB" sz="2000">
                <a:latin typeface="Arial" panose="020B0604020202020204" pitchFamily="34" charset="0"/>
              </a:rPr>
              <a:t>First 18 cycles: start in PF in either arm</a:t>
            </a:r>
          </a:p>
          <a:p>
            <a:pPr marL="285750" indent="-285750">
              <a:buFont typeface="Arial" panose="020B0604020202020204" pitchFamily="34" charset="0"/>
              <a:buChar char="•"/>
            </a:pPr>
            <a:r>
              <a:rPr lang="en-GB" sz="2000">
                <a:latin typeface="Arial" panose="020B0604020202020204" pitchFamily="34" charset="0"/>
              </a:rPr>
              <a:t>After 18 cycles: </a:t>
            </a:r>
          </a:p>
          <a:p>
            <a:pPr marL="742950" lvl="1" indent="-285750">
              <a:buFont typeface="Arial" panose="020B0604020202020204" pitchFamily="34" charset="0"/>
              <a:buChar char="•"/>
            </a:pPr>
            <a:r>
              <a:rPr lang="en-GB" sz="2000" err="1">
                <a:latin typeface="Arial" panose="020B0604020202020204" pitchFamily="34" charset="0"/>
              </a:rPr>
              <a:t>Dostarlimab</a:t>
            </a:r>
            <a:r>
              <a:rPr lang="en-GB" sz="2000">
                <a:latin typeface="Arial" panose="020B0604020202020204" pitchFamily="34" charset="0"/>
              </a:rPr>
              <a:t> + CP have </a:t>
            </a:r>
            <a:r>
              <a:rPr lang="en-GB" sz="2000" err="1">
                <a:latin typeface="Arial" panose="020B0604020202020204" pitchFamily="34" charset="0"/>
              </a:rPr>
              <a:t>dostarlimab</a:t>
            </a:r>
            <a:r>
              <a:rPr lang="en-GB" sz="2000">
                <a:latin typeface="Arial" panose="020B0604020202020204" pitchFamily="34" charset="0"/>
              </a:rPr>
              <a:t> up to 3 years</a:t>
            </a:r>
          </a:p>
          <a:p>
            <a:pPr marL="742950" lvl="1" indent="-285750">
              <a:buFont typeface="Arial" panose="020B0604020202020204" pitchFamily="34" charset="0"/>
              <a:buChar char="•"/>
            </a:pPr>
            <a:r>
              <a:rPr lang="en-GB" sz="2000">
                <a:latin typeface="Arial" panose="020B0604020202020204" pitchFamily="34" charset="0"/>
              </a:rPr>
              <a:t>Placebo + CP have routine surveillance only</a:t>
            </a:r>
          </a:p>
          <a:p>
            <a:pPr marL="285750" indent="-285750">
              <a:buFont typeface="Arial" panose="020B0604020202020204" pitchFamily="34" charset="0"/>
              <a:buChar char="•"/>
            </a:pPr>
            <a:r>
              <a:rPr lang="en-GB" sz="2000">
                <a:latin typeface="Arial" panose="020B0604020202020204" pitchFamily="34" charset="0"/>
              </a:rPr>
              <a:t>Lifetime horizon (36 years); 1-week cycle; NHS/PSS perspective, 3.5% discounting</a:t>
            </a:r>
          </a:p>
          <a:p>
            <a:pPr marL="285750" indent="-285750">
              <a:buFont typeface="Arial" panose="020B0604020202020204" pitchFamily="34" charset="0"/>
              <a:buChar char="•"/>
            </a:pPr>
            <a:r>
              <a:rPr lang="en-GB" sz="2000">
                <a:latin typeface="Arial" panose="020B0604020202020204" pitchFamily="34" charset="0"/>
              </a:rPr>
              <a:t>Baseline characteristics (RUBY-1): </a:t>
            </a:r>
            <a:r>
              <a:rPr lang="en-GB" sz="2000" u="sng">
                <a:highlight>
                  <a:srgbClr val="000000"/>
                </a:highlight>
                <a:latin typeface="Arial" panose="020B0604020202020204" pitchFamily="34" charset="0"/>
              </a:rPr>
              <a:t>XXXX</a:t>
            </a:r>
            <a:r>
              <a:rPr lang="en-GB" sz="2000">
                <a:latin typeface="Arial" panose="020B0604020202020204" pitchFamily="34" charset="0"/>
              </a:rPr>
              <a:t> years, </a:t>
            </a:r>
            <a:r>
              <a:rPr lang="en-GB" sz="2000" u="sng">
                <a:highlight>
                  <a:srgbClr val="000000"/>
                </a:highlight>
                <a:latin typeface="Arial" panose="020B0604020202020204" pitchFamily="34" charset="0"/>
              </a:rPr>
              <a:t>XXXX </a:t>
            </a:r>
            <a:r>
              <a:rPr lang="en-GB" sz="2000">
                <a:latin typeface="Arial" panose="020B0604020202020204" pitchFamily="34" charset="0"/>
              </a:rPr>
              <a:t>kg, </a:t>
            </a:r>
            <a:r>
              <a:rPr lang="en-GB" sz="2000" u="sng">
                <a:highlight>
                  <a:srgbClr val="000000"/>
                </a:highlight>
                <a:latin typeface="Arial" panose="020B0604020202020204" pitchFamily="34" charset="0"/>
              </a:rPr>
              <a:t>XXXX</a:t>
            </a:r>
            <a:r>
              <a:rPr lang="en-GB" sz="2000">
                <a:latin typeface="Arial" panose="020B0604020202020204" pitchFamily="34" charset="0"/>
              </a:rPr>
              <a:t> BSA, GFR </a:t>
            </a:r>
            <a:r>
              <a:rPr lang="en-GB" sz="2000" u="sng">
                <a:highlight>
                  <a:srgbClr val="000000"/>
                </a:highlight>
                <a:latin typeface="Arial" panose="020B0604020202020204" pitchFamily="34" charset="0"/>
              </a:rPr>
              <a:t>XXXX </a:t>
            </a:r>
            <a:r>
              <a:rPr lang="en-GB" sz="2000">
                <a:latin typeface="Arial" panose="020B0604020202020204" pitchFamily="34" charset="0"/>
              </a:rPr>
              <a:t>ml/min</a:t>
            </a:r>
          </a:p>
        </p:txBody>
      </p:sp>
      <p:sp>
        <p:nvSpPr>
          <p:cNvPr id="10" name="Text Placeholder 9">
            <a:extLst>
              <a:ext uri="{FF2B5EF4-FFF2-40B4-BE49-F238E27FC236}">
                <a16:creationId xmlns:a16="http://schemas.microsoft.com/office/drawing/2014/main" id="{DC934A6B-59B4-5767-7CD3-0A0DF5130D51}"/>
              </a:ext>
            </a:extLst>
          </p:cNvPr>
          <p:cNvSpPr>
            <a:spLocks noGrp="1"/>
          </p:cNvSpPr>
          <p:nvPr>
            <p:ph type="body" sz="quarter" idx="13"/>
          </p:nvPr>
        </p:nvSpPr>
        <p:spPr/>
        <p:txBody>
          <a:bodyPr/>
          <a:lstStyle/>
          <a:p>
            <a:endParaRPr lang="en-GB"/>
          </a:p>
        </p:txBody>
      </p:sp>
      <p:sp>
        <p:nvSpPr>
          <p:cNvPr id="17" name="Title 16">
            <a:extLst>
              <a:ext uri="{FF2B5EF4-FFF2-40B4-BE49-F238E27FC236}">
                <a16:creationId xmlns:a16="http://schemas.microsoft.com/office/drawing/2014/main" id="{987C68B8-19A3-787B-15B7-BCAC77484783}"/>
              </a:ext>
            </a:extLst>
          </p:cNvPr>
          <p:cNvSpPr>
            <a:spLocks noGrp="1"/>
          </p:cNvSpPr>
          <p:nvPr>
            <p:ph type="title"/>
          </p:nvPr>
        </p:nvSpPr>
        <p:spPr>
          <a:xfrm>
            <a:off x="466724" y="72000"/>
            <a:ext cx="4648201" cy="592817"/>
          </a:xfrm>
        </p:spPr>
        <p:txBody>
          <a:bodyPr>
            <a:normAutofit/>
          </a:bodyPr>
          <a:lstStyle/>
          <a:p>
            <a:r>
              <a:rPr lang="en-GB"/>
              <a:t>Company’s model</a:t>
            </a:r>
          </a:p>
        </p:txBody>
      </p:sp>
      <p:sp>
        <p:nvSpPr>
          <p:cNvPr id="15" name="TextBox 14">
            <a:extLst>
              <a:ext uri="{FF2B5EF4-FFF2-40B4-BE49-F238E27FC236}">
                <a16:creationId xmlns:a16="http://schemas.microsoft.com/office/drawing/2014/main" id="{92A70F86-C54B-5DE7-7880-881A4A234898}"/>
              </a:ext>
            </a:extLst>
          </p:cNvPr>
          <p:cNvSpPr txBox="1"/>
          <p:nvPr/>
        </p:nvSpPr>
        <p:spPr>
          <a:xfrm>
            <a:off x="3340080" y="699683"/>
            <a:ext cx="1774845" cy="369332"/>
          </a:xfrm>
          <a:prstGeom prst="rect">
            <a:avLst/>
          </a:prstGeom>
          <a:noFill/>
        </p:spPr>
        <p:txBody>
          <a:bodyPr wrap="none" rtlCol="0">
            <a:spAutoFit/>
          </a:bodyPr>
          <a:lstStyle/>
          <a:p>
            <a:r>
              <a:rPr lang="en-GB">
                <a:latin typeface="Arial" panose="020B0604020202020204" pitchFamily="34" charset="0"/>
              </a:rPr>
              <a:t>Model structure</a:t>
            </a:r>
          </a:p>
        </p:txBody>
      </p:sp>
      <p:sp>
        <p:nvSpPr>
          <p:cNvPr id="2" name="TextBox 1">
            <a:extLst>
              <a:ext uri="{FF2B5EF4-FFF2-40B4-BE49-F238E27FC236}">
                <a16:creationId xmlns:a16="http://schemas.microsoft.com/office/drawing/2014/main" id="{1545BD4F-1DAF-007A-5A97-44C3E0F012B5}"/>
              </a:ext>
            </a:extLst>
          </p:cNvPr>
          <p:cNvSpPr txBox="1"/>
          <p:nvPr/>
        </p:nvSpPr>
        <p:spPr>
          <a:xfrm>
            <a:off x="1550550" y="4707201"/>
            <a:ext cx="2890535"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hlinkClick r:id="rId4" action="ppaction://hlinksldjump"/>
              </a:rPr>
              <a:t>*Link to Company model</a:t>
            </a:r>
            <a:endParaRPr lang="en-GB"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09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F266D-57EE-F965-0F26-09EC1B3AC684}"/>
              </a:ext>
            </a:extLst>
          </p:cNvPr>
          <p:cNvSpPr>
            <a:spLocks noGrp="1"/>
          </p:cNvSpPr>
          <p:nvPr>
            <p:ph type="title"/>
          </p:nvPr>
        </p:nvSpPr>
        <p:spPr>
          <a:xfrm>
            <a:off x="466724" y="0"/>
            <a:ext cx="11250785" cy="592817"/>
          </a:xfrm>
        </p:spPr>
        <p:txBody>
          <a:bodyPr/>
          <a:lstStyle/>
          <a:p>
            <a:r>
              <a:rPr lang="en-GB"/>
              <a:t>Company base case OS curves ± treatment-effect waning</a:t>
            </a:r>
          </a:p>
        </p:txBody>
      </p:sp>
      <p:pic>
        <p:nvPicPr>
          <p:cNvPr id="5" name="Picture 4">
            <a:extLst>
              <a:ext uri="{FF2B5EF4-FFF2-40B4-BE49-F238E27FC236}">
                <a16:creationId xmlns:a16="http://schemas.microsoft.com/office/drawing/2014/main" id="{F9CECCCD-2731-FB6E-DEBE-BB432E42D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8000"/>
            <a:ext cx="6280605" cy="3117612"/>
          </a:xfrm>
          <a:prstGeom prst="rect">
            <a:avLst/>
          </a:prstGeom>
          <a:noFill/>
        </p:spPr>
      </p:pic>
      <p:sp>
        <p:nvSpPr>
          <p:cNvPr id="6" name="TextBox 5">
            <a:extLst>
              <a:ext uri="{FF2B5EF4-FFF2-40B4-BE49-F238E27FC236}">
                <a16:creationId xmlns:a16="http://schemas.microsoft.com/office/drawing/2014/main" id="{0B8C53A1-41F5-A1CE-477E-1B9794D265B6}"/>
              </a:ext>
            </a:extLst>
          </p:cNvPr>
          <p:cNvSpPr txBox="1"/>
          <p:nvPr/>
        </p:nvSpPr>
        <p:spPr>
          <a:xfrm>
            <a:off x="0" y="360000"/>
            <a:ext cx="5909310" cy="369332"/>
          </a:xfrm>
          <a:prstGeom prst="rect">
            <a:avLst/>
          </a:prstGeom>
          <a:noFill/>
        </p:spPr>
        <p:txBody>
          <a:bodyPr wrap="square">
            <a:spAutoFit/>
          </a:bodyPr>
          <a:lstStyle/>
          <a:p>
            <a:pPr algn="ctr"/>
            <a:r>
              <a:rPr lang="en-GB" sz="1800">
                <a:effectLst/>
                <a:latin typeface="Arial" panose="020B0604020202020204" pitchFamily="34" charset="0"/>
                <a:ea typeface="Calibri" panose="020F0502020204030204" pitchFamily="34" charset="0"/>
              </a:rPr>
              <a:t>OS KM and extrapolated curves</a:t>
            </a:r>
            <a:endParaRPr lang="en-GB"/>
          </a:p>
        </p:txBody>
      </p:sp>
      <p:pic>
        <p:nvPicPr>
          <p:cNvPr id="7" name="Picture 6">
            <a:extLst>
              <a:ext uri="{FF2B5EF4-FFF2-40B4-BE49-F238E27FC236}">
                <a16:creationId xmlns:a16="http://schemas.microsoft.com/office/drawing/2014/main" id="{AE882A02-5D05-4729-947C-A749C99977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116" y="648000"/>
            <a:ext cx="6262238" cy="3117613"/>
          </a:xfrm>
          <a:prstGeom prst="rect">
            <a:avLst/>
          </a:prstGeom>
          <a:noFill/>
        </p:spPr>
      </p:pic>
      <p:sp>
        <p:nvSpPr>
          <p:cNvPr id="8" name="TextBox 7">
            <a:extLst>
              <a:ext uri="{FF2B5EF4-FFF2-40B4-BE49-F238E27FC236}">
                <a16:creationId xmlns:a16="http://schemas.microsoft.com/office/drawing/2014/main" id="{88F72EA9-F220-BD31-9FAD-D45E1C10A82C}"/>
              </a:ext>
            </a:extLst>
          </p:cNvPr>
          <p:cNvSpPr txBox="1"/>
          <p:nvPr/>
        </p:nvSpPr>
        <p:spPr>
          <a:xfrm>
            <a:off x="6268580" y="360000"/>
            <a:ext cx="5909310" cy="369332"/>
          </a:xfrm>
          <a:prstGeom prst="rect">
            <a:avLst/>
          </a:prstGeom>
          <a:noFill/>
        </p:spPr>
        <p:txBody>
          <a:bodyPr wrap="square">
            <a:spAutoFit/>
          </a:bodyPr>
          <a:lstStyle/>
          <a:p>
            <a:pPr algn="ctr"/>
            <a:r>
              <a:rPr lang="en-GB" sz="1800">
                <a:effectLst/>
                <a:latin typeface="Arial" panose="020B0604020202020204" pitchFamily="34" charset="0"/>
                <a:ea typeface="Calibri" panose="020F0502020204030204" pitchFamily="34" charset="0"/>
              </a:rPr>
              <a:t>OS KM and extrapolated curves with waning (5-7 years)</a:t>
            </a:r>
            <a:endParaRPr lang="en-GB"/>
          </a:p>
        </p:txBody>
      </p:sp>
      <p:pic>
        <p:nvPicPr>
          <p:cNvPr id="9" name="Picture 8">
            <a:extLst>
              <a:ext uri="{FF2B5EF4-FFF2-40B4-BE49-F238E27FC236}">
                <a16:creationId xmlns:a16="http://schemas.microsoft.com/office/drawing/2014/main" id="{AF8F103F-2E82-27A5-4632-5DF9D6E66A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5" y="3924000"/>
            <a:ext cx="6262238" cy="2611434"/>
          </a:xfrm>
          <a:prstGeom prst="rect">
            <a:avLst/>
          </a:prstGeom>
          <a:noFill/>
        </p:spPr>
      </p:pic>
      <p:sp>
        <p:nvSpPr>
          <p:cNvPr id="13" name="TextBox 12">
            <a:extLst>
              <a:ext uri="{FF2B5EF4-FFF2-40B4-BE49-F238E27FC236}">
                <a16:creationId xmlns:a16="http://schemas.microsoft.com/office/drawing/2014/main" id="{CCC85711-3A5E-9AFF-BD18-8B2515BA49E1}"/>
              </a:ext>
            </a:extLst>
          </p:cNvPr>
          <p:cNvSpPr txBox="1"/>
          <p:nvPr/>
        </p:nvSpPr>
        <p:spPr>
          <a:xfrm>
            <a:off x="0" y="3600000"/>
            <a:ext cx="5909310" cy="369332"/>
          </a:xfrm>
          <a:prstGeom prst="rect">
            <a:avLst/>
          </a:prstGeom>
          <a:noFill/>
        </p:spPr>
        <p:txBody>
          <a:bodyPr wrap="square">
            <a:spAutoFit/>
          </a:bodyPr>
          <a:lstStyle/>
          <a:p>
            <a:pPr algn="ctr"/>
            <a:r>
              <a:rPr lang="en-GB" sz="1800">
                <a:effectLst/>
                <a:latin typeface="Arial" panose="020B0604020202020204" pitchFamily="34" charset="0"/>
                <a:ea typeface="Calibri" panose="020F0502020204030204" pitchFamily="34" charset="0"/>
              </a:rPr>
              <a:t>Hazard rate plot over time using extrapolated OS curves</a:t>
            </a:r>
            <a:endParaRPr lang="en-GB"/>
          </a:p>
        </p:txBody>
      </p:sp>
      <p:pic>
        <p:nvPicPr>
          <p:cNvPr id="14" name="Picture 13">
            <a:extLst>
              <a:ext uri="{FF2B5EF4-FFF2-40B4-BE49-F238E27FC236}">
                <a16:creationId xmlns:a16="http://schemas.microsoft.com/office/drawing/2014/main" id="{683FB3E4-D30D-6D65-B405-CE78C325D8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1473" y="3924000"/>
            <a:ext cx="6142956" cy="2566101"/>
          </a:xfrm>
          <a:prstGeom prst="rect">
            <a:avLst/>
          </a:prstGeom>
          <a:noFill/>
        </p:spPr>
      </p:pic>
      <p:sp>
        <p:nvSpPr>
          <p:cNvPr id="15" name="TextBox 14">
            <a:extLst>
              <a:ext uri="{FF2B5EF4-FFF2-40B4-BE49-F238E27FC236}">
                <a16:creationId xmlns:a16="http://schemas.microsoft.com/office/drawing/2014/main" id="{3967B070-8930-8877-06DF-5D2F56C77540}"/>
              </a:ext>
            </a:extLst>
          </p:cNvPr>
          <p:cNvSpPr txBox="1"/>
          <p:nvPr/>
        </p:nvSpPr>
        <p:spPr>
          <a:xfrm>
            <a:off x="6282690" y="3600000"/>
            <a:ext cx="5909310" cy="369332"/>
          </a:xfrm>
          <a:prstGeom prst="rect">
            <a:avLst/>
          </a:prstGeom>
          <a:noFill/>
        </p:spPr>
        <p:txBody>
          <a:bodyPr wrap="square">
            <a:spAutoFit/>
          </a:bodyPr>
          <a:lstStyle/>
          <a:p>
            <a:pPr algn="ctr"/>
            <a:r>
              <a:rPr lang="en-GB" sz="1800">
                <a:effectLst/>
                <a:latin typeface="Arial" panose="020B0604020202020204" pitchFamily="34" charset="0"/>
                <a:ea typeface="Calibri" panose="020F0502020204030204" pitchFamily="34" charset="0"/>
              </a:rPr>
              <a:t>Hazard rate plot over time </a:t>
            </a:r>
            <a:r>
              <a:rPr lang="en-GB">
                <a:latin typeface="Arial" panose="020B0604020202020204" pitchFamily="34" charset="0"/>
                <a:ea typeface="Calibri" panose="020F0502020204030204" pitchFamily="34" charset="0"/>
              </a:rPr>
              <a:t>with waning (</a:t>
            </a:r>
            <a:r>
              <a:rPr lang="en-GB" sz="1800">
                <a:effectLst/>
                <a:latin typeface="Arial" panose="020B0604020202020204" pitchFamily="34" charset="0"/>
                <a:ea typeface="Calibri" panose="020F0502020204030204" pitchFamily="34" charset="0"/>
              </a:rPr>
              <a:t>5-7 years)</a:t>
            </a:r>
            <a:endParaRPr lang="en-GB"/>
          </a:p>
        </p:txBody>
      </p:sp>
      <p:sp>
        <p:nvSpPr>
          <p:cNvPr id="2" name="TextBox 1">
            <a:extLst>
              <a:ext uri="{FF2B5EF4-FFF2-40B4-BE49-F238E27FC236}">
                <a16:creationId xmlns:a16="http://schemas.microsoft.com/office/drawing/2014/main" id="{B5F2F2B4-74DB-1401-7D4C-2EF5A3B78A2A}"/>
              </a:ext>
            </a:extLst>
          </p:cNvPr>
          <p:cNvSpPr txBox="1"/>
          <p:nvPr/>
        </p:nvSpPr>
        <p:spPr>
          <a:xfrm>
            <a:off x="4495260" y="5958770"/>
            <a:ext cx="3749809"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hlinkClick r:id="rId7" action="ppaction://hlinksldjump"/>
              </a:rPr>
              <a:t>*Link to Treatment-effect waning</a:t>
            </a:r>
            <a:endParaRPr lang="en-GB"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779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7CC20-4695-49EC-E839-39AD077636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86C82F-6B66-8E71-B785-CC24F78BE220}"/>
              </a:ext>
            </a:extLst>
          </p:cNvPr>
          <p:cNvSpPr>
            <a:spLocks noGrp="1"/>
          </p:cNvSpPr>
          <p:nvPr>
            <p:ph type="title"/>
          </p:nvPr>
        </p:nvSpPr>
        <p:spPr>
          <a:xfrm>
            <a:off x="466724" y="108000"/>
            <a:ext cx="11250785" cy="592817"/>
          </a:xfrm>
        </p:spPr>
        <p:txBody>
          <a:bodyPr>
            <a:normAutofit/>
          </a:bodyPr>
          <a:lstStyle/>
          <a:p>
            <a:r>
              <a:rPr lang="en-GB"/>
              <a:t>Company base case PFS curves</a:t>
            </a:r>
          </a:p>
        </p:txBody>
      </p:sp>
      <p:sp>
        <p:nvSpPr>
          <p:cNvPr id="11" name="Text Placeholder 10">
            <a:extLst>
              <a:ext uri="{FF2B5EF4-FFF2-40B4-BE49-F238E27FC236}">
                <a16:creationId xmlns:a16="http://schemas.microsoft.com/office/drawing/2014/main" id="{9F6C94DC-AEC4-2CD2-7EC0-DB2830395C20}"/>
              </a:ext>
            </a:extLst>
          </p:cNvPr>
          <p:cNvSpPr>
            <a:spLocks noGrp="1"/>
          </p:cNvSpPr>
          <p:nvPr>
            <p:ph type="body" sz="quarter" idx="13"/>
          </p:nvPr>
        </p:nvSpPr>
        <p:spPr/>
        <p:txBody>
          <a:bodyPr/>
          <a:lstStyle/>
          <a:p>
            <a:endParaRPr lang="en-GB"/>
          </a:p>
        </p:txBody>
      </p:sp>
      <p:sp>
        <p:nvSpPr>
          <p:cNvPr id="6" name="TextBox 5">
            <a:extLst>
              <a:ext uri="{FF2B5EF4-FFF2-40B4-BE49-F238E27FC236}">
                <a16:creationId xmlns:a16="http://schemas.microsoft.com/office/drawing/2014/main" id="{AB808217-217A-6997-3C85-5FFE64C6CD7B}"/>
              </a:ext>
            </a:extLst>
          </p:cNvPr>
          <p:cNvSpPr txBox="1"/>
          <p:nvPr/>
        </p:nvSpPr>
        <p:spPr>
          <a:xfrm>
            <a:off x="0" y="576000"/>
            <a:ext cx="5909310" cy="646331"/>
          </a:xfrm>
          <a:prstGeom prst="rect">
            <a:avLst/>
          </a:prstGeom>
          <a:noFill/>
        </p:spPr>
        <p:txBody>
          <a:bodyPr wrap="square">
            <a:spAutoFit/>
          </a:bodyPr>
          <a:lstStyle/>
          <a:p>
            <a:pPr algn="ctr"/>
            <a:r>
              <a:rPr lang="en-GB" sz="1800">
                <a:effectLst/>
                <a:latin typeface="Arial" panose="020B0604020202020204" pitchFamily="34" charset="0"/>
                <a:ea typeface="Calibri" panose="020F0502020204030204" pitchFamily="34" charset="0"/>
              </a:rPr>
              <a:t>Company base case PFS curves for CP and </a:t>
            </a:r>
            <a:r>
              <a:rPr lang="en-GB" sz="1800" err="1">
                <a:effectLst/>
                <a:latin typeface="Arial" panose="020B0604020202020204" pitchFamily="34" charset="0"/>
                <a:ea typeface="Calibri" panose="020F0502020204030204" pitchFamily="34" charset="0"/>
              </a:rPr>
              <a:t>Dostarlimab</a:t>
            </a:r>
            <a:r>
              <a:rPr lang="en-GB" sz="1800">
                <a:effectLst/>
                <a:latin typeface="Arial" panose="020B0604020202020204" pitchFamily="34" charset="0"/>
                <a:ea typeface="Calibri" panose="020F0502020204030204" pitchFamily="34" charset="0"/>
              </a:rPr>
              <a:t> + CP arms</a:t>
            </a:r>
            <a:endParaRPr lang="en-GB"/>
          </a:p>
        </p:txBody>
      </p:sp>
      <p:sp>
        <p:nvSpPr>
          <p:cNvPr id="13" name="TextBox 12">
            <a:extLst>
              <a:ext uri="{FF2B5EF4-FFF2-40B4-BE49-F238E27FC236}">
                <a16:creationId xmlns:a16="http://schemas.microsoft.com/office/drawing/2014/main" id="{E704DF00-69BF-C947-E3FF-CC559F6A2BAF}"/>
              </a:ext>
            </a:extLst>
          </p:cNvPr>
          <p:cNvSpPr txBox="1"/>
          <p:nvPr/>
        </p:nvSpPr>
        <p:spPr>
          <a:xfrm>
            <a:off x="6274923" y="575999"/>
            <a:ext cx="5909310" cy="646331"/>
          </a:xfrm>
          <a:prstGeom prst="rect">
            <a:avLst/>
          </a:prstGeom>
          <a:noFill/>
        </p:spPr>
        <p:txBody>
          <a:bodyPr wrap="square">
            <a:spAutoFit/>
          </a:bodyPr>
          <a:lstStyle/>
          <a:p>
            <a:pPr algn="ctr"/>
            <a:r>
              <a:rPr lang="en-GB" sz="1800">
                <a:effectLst/>
                <a:latin typeface="Arial" panose="020B0604020202020204" pitchFamily="34" charset="0"/>
                <a:ea typeface="Calibri" panose="020F0502020204030204" pitchFamily="34" charset="0"/>
              </a:rPr>
              <a:t>Hazard rate plot over time based on company’s base case PFS curves</a:t>
            </a:r>
            <a:endParaRPr lang="en-GB"/>
          </a:p>
        </p:txBody>
      </p:sp>
      <p:pic>
        <p:nvPicPr>
          <p:cNvPr id="2" name="Picture 1">
            <a:extLst>
              <a:ext uri="{FF2B5EF4-FFF2-40B4-BE49-F238E27FC236}">
                <a16:creationId xmlns:a16="http://schemas.microsoft.com/office/drawing/2014/main" id="{4712157B-FCE4-0A33-CB06-E131448D0A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052" y="1104198"/>
            <a:ext cx="5616575" cy="2344420"/>
          </a:xfrm>
          <a:prstGeom prst="rect">
            <a:avLst/>
          </a:prstGeom>
          <a:noFill/>
        </p:spPr>
      </p:pic>
      <p:pic>
        <p:nvPicPr>
          <p:cNvPr id="4" name="Picture 3">
            <a:extLst>
              <a:ext uri="{FF2B5EF4-FFF2-40B4-BE49-F238E27FC236}">
                <a16:creationId xmlns:a16="http://schemas.microsoft.com/office/drawing/2014/main" id="{607F761B-CFDD-DBFC-EBB2-251FDCE207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6375" y="1084580"/>
            <a:ext cx="5653952" cy="2344420"/>
          </a:xfrm>
          <a:prstGeom prst="rect">
            <a:avLst/>
          </a:prstGeom>
          <a:noFill/>
        </p:spPr>
      </p:pic>
      <p:sp>
        <p:nvSpPr>
          <p:cNvPr id="10" name="Rectangle 9">
            <a:extLst>
              <a:ext uri="{FF2B5EF4-FFF2-40B4-BE49-F238E27FC236}">
                <a16:creationId xmlns:a16="http://schemas.microsoft.com/office/drawing/2014/main" id="{1246F675-5924-3457-F2AB-6A1C311CABC9}"/>
              </a:ext>
            </a:extLst>
          </p:cNvPr>
          <p:cNvSpPr/>
          <p:nvPr/>
        </p:nvSpPr>
        <p:spPr>
          <a:xfrm>
            <a:off x="108000" y="3456000"/>
            <a:ext cx="11988000" cy="118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a:solidFill>
                  <a:schemeClr val="tx1"/>
                </a:solidFill>
                <a:latin typeface="Arial" panose="020B0604020202020204" pitchFamily="34" charset="0"/>
              </a:rPr>
              <a:t>Treatment-effect waning not considered a key issue: PFS plots demonstrate risk of progression is similar for both arms after ~2 years </a:t>
            </a:r>
          </a:p>
        </p:txBody>
      </p:sp>
      <p:sp>
        <p:nvSpPr>
          <p:cNvPr id="5" name="TextBox 4">
            <a:extLst>
              <a:ext uri="{FF2B5EF4-FFF2-40B4-BE49-F238E27FC236}">
                <a16:creationId xmlns:a16="http://schemas.microsoft.com/office/drawing/2014/main" id="{1A7CE129-D3E6-8D14-FA40-637C5827D1FC}"/>
              </a:ext>
            </a:extLst>
          </p:cNvPr>
          <p:cNvSpPr txBox="1"/>
          <p:nvPr/>
        </p:nvSpPr>
        <p:spPr>
          <a:xfrm>
            <a:off x="4540183" y="5319847"/>
            <a:ext cx="3749809"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hlinkClick r:id="rId5" action="ppaction://hlinksldjump"/>
              </a:rPr>
              <a:t>*Link to Treatment-effect waning</a:t>
            </a:r>
            <a:endParaRPr lang="en-GB"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31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a:t>Patient perspectives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108000" y="935999"/>
            <a:ext cx="8283986" cy="5062029"/>
          </a:xfrm>
        </p:spPr>
        <p:txBody>
          <a:bodyPr/>
          <a:lstStyle/>
          <a:p>
            <a:pPr>
              <a:spcBef>
                <a:spcPts val="0"/>
              </a:spcBef>
            </a:pPr>
            <a:r>
              <a:rPr lang="en-GB" sz="2200" b="1"/>
              <a:t>Submissions from Peaches Womb Cancer Trust</a:t>
            </a:r>
          </a:p>
          <a:p>
            <a:pPr marL="342900" indent="-342900">
              <a:spcBef>
                <a:spcPts val="0"/>
              </a:spcBef>
              <a:buFont typeface="Arial" panose="020B0604020202020204" pitchFamily="34" charset="0"/>
              <a:buChar char="•"/>
            </a:pPr>
            <a:r>
              <a:rPr lang="en-GB" sz="2200"/>
              <a:t>Significant impact on all aspect of life for person and their family: debilitating physical symptoms, psychological distress, financial impact</a:t>
            </a:r>
          </a:p>
          <a:p>
            <a:pPr marL="342900" indent="-342900">
              <a:spcBef>
                <a:spcPts val="0"/>
              </a:spcBef>
              <a:buFont typeface="Arial" panose="020B0604020202020204" pitchFamily="34" charset="0"/>
              <a:buChar char="•"/>
            </a:pPr>
            <a:r>
              <a:rPr lang="en-GB" sz="2200"/>
              <a:t>High unmet need for early, effective, innovative treatments for people with stage 3 and 4 cancer that delays or stops progression</a:t>
            </a:r>
          </a:p>
          <a:p>
            <a:pPr marL="342900" indent="-342900">
              <a:spcBef>
                <a:spcPts val="0"/>
              </a:spcBef>
              <a:buFont typeface="Arial" panose="020B0604020202020204" pitchFamily="34" charset="0"/>
              <a:buChar char="•"/>
            </a:pPr>
            <a:r>
              <a:rPr lang="en-GB" sz="2200"/>
              <a:t>Delay in access to effective treatment where 2L options available only after disease progression</a:t>
            </a:r>
          </a:p>
          <a:p>
            <a:pPr marL="342900" indent="-342900">
              <a:spcBef>
                <a:spcPts val="0"/>
              </a:spcBef>
              <a:buFont typeface="Arial" panose="020B0604020202020204" pitchFamily="34" charset="0"/>
              <a:buChar char="•"/>
            </a:pPr>
            <a:r>
              <a:rPr lang="en-GB" sz="2200"/>
              <a:t>Feelings of frustration and abandonment because of lack of effective 1L options compared to other types of cancer</a:t>
            </a:r>
          </a:p>
          <a:p>
            <a:pPr marL="342900" indent="-342900">
              <a:spcBef>
                <a:spcPts val="0"/>
              </a:spcBef>
              <a:buFont typeface="Arial" panose="020B0604020202020204" pitchFamily="34" charset="0"/>
              <a:buChar char="•"/>
            </a:pPr>
            <a:r>
              <a:rPr lang="en-GB" sz="2200"/>
              <a:t>Higher incidence of p53abn subtype of </a:t>
            </a:r>
            <a:r>
              <a:rPr lang="en-GB" sz="2200" err="1"/>
              <a:t>MMRp</a:t>
            </a:r>
            <a:r>
              <a:rPr lang="en-GB" sz="2200"/>
              <a:t> EC in women of Black ethnic background</a:t>
            </a:r>
            <a:endParaRPr lang="en-GB" sz="2200" b="1">
              <a:solidFill>
                <a:srgbClr val="FF0000"/>
              </a:solidFill>
            </a:endParaRPr>
          </a:p>
          <a:p>
            <a:pPr>
              <a:spcBef>
                <a:spcPts val="0"/>
              </a:spcBef>
            </a:pPr>
            <a:endParaRPr lang="en-GB" sz="2200"/>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529203" y="701251"/>
            <a:ext cx="3492500" cy="2247326"/>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“It has had a huge impact on my work, family and social life. I have lost a lot of confidence due to the effects I still struggle with and rarely go out on an evening”</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529203" y="3504157"/>
            <a:ext cx="3492500" cy="2247326"/>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carer takes over the huge burden of looking after the patient, the family, continuing work and providing emotional as well as physical support to the patient”</a:t>
            </a:r>
            <a:endParaRPr kumimoji="0" lang="en-GB" sz="2000" b="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DAE6AD2-C0EC-874E-C8D4-9C02CE63FEC4}"/>
              </a:ext>
            </a:extLst>
          </p:cNvPr>
          <p:cNvSpPr>
            <a:spLocks noGrp="1"/>
          </p:cNvSpPr>
          <p:nvPr>
            <p:ph type="body" sz="quarter" idx="13"/>
          </p:nvPr>
        </p:nvSpPr>
        <p:spPr>
          <a:xfrm>
            <a:off x="936000" y="6407999"/>
            <a:ext cx="10872000" cy="432000"/>
          </a:xfrm>
        </p:spPr>
        <p:txBody>
          <a:bodyPr>
            <a:noAutofit/>
          </a:bodyPr>
          <a:lstStyle/>
          <a:p>
            <a:r>
              <a:rPr lang="en-GB"/>
              <a:t>Abbreviations: 1/2L, first/second line; EC, endometrial cancer; </a:t>
            </a:r>
            <a:r>
              <a:rPr lang="en-GB" err="1"/>
              <a:t>MMRp</a:t>
            </a:r>
            <a:r>
              <a:rPr lang="en-GB"/>
              <a:t>, mismatch repair proficient; p53abn, p53-abnormal = mutation in TP53 gene</a:t>
            </a:r>
          </a:p>
        </p:txBody>
      </p:sp>
    </p:spTree>
    <p:extLst>
      <p:ext uri="{BB962C8B-B14F-4D97-AF65-F5344CB8AC3E}">
        <p14:creationId xmlns:p14="http://schemas.microsoft.com/office/powerpoint/2010/main" val="220689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a:t>Clinical perspectives</a:t>
            </a:r>
            <a:br>
              <a:rPr lang="en-GB"/>
            </a:br>
            <a:endParaRPr lang="en-GB"/>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108000" y="1512000"/>
            <a:ext cx="8185663" cy="4284000"/>
          </a:xfrm>
        </p:spPr>
        <p:txBody>
          <a:bodyPr/>
          <a:lstStyle/>
          <a:p>
            <a:pPr>
              <a:spcBef>
                <a:spcPts val="0"/>
              </a:spcBef>
            </a:pPr>
            <a:r>
              <a:rPr lang="en-GB" sz="2200" b="1"/>
              <a:t>Clinical expert statements</a:t>
            </a:r>
          </a:p>
          <a:p>
            <a:pPr marL="342900" indent="-342900">
              <a:spcBef>
                <a:spcPts val="0"/>
              </a:spcBef>
              <a:buFont typeface="Arial" panose="020B0604020202020204" pitchFamily="34" charset="0"/>
              <a:buChar char="•"/>
            </a:pPr>
            <a:r>
              <a:rPr lang="en-GB" sz="2200" err="1"/>
              <a:t>MMRp</a:t>
            </a:r>
            <a:r>
              <a:rPr lang="en-GB" sz="2200"/>
              <a:t> EC: molecularly heterogeneous group that includes ~75% advanced/recurrent disease</a:t>
            </a:r>
          </a:p>
          <a:p>
            <a:pPr marL="342900" indent="-342900">
              <a:spcBef>
                <a:spcPts val="0"/>
              </a:spcBef>
              <a:buFont typeface="Arial" panose="020B0604020202020204" pitchFamily="34" charset="0"/>
              <a:buChar char="•"/>
            </a:pPr>
            <a:r>
              <a:rPr lang="en-GB" sz="2200"/>
              <a:t>Routinely available molecular testing cannot further identify subgroup within </a:t>
            </a:r>
            <a:r>
              <a:rPr lang="en-GB" sz="2200" err="1"/>
              <a:t>MMRp</a:t>
            </a:r>
            <a:r>
              <a:rPr lang="en-GB" sz="2200"/>
              <a:t> EC that will more likely benefit from </a:t>
            </a:r>
            <a:r>
              <a:rPr lang="en-GB" sz="2200" err="1"/>
              <a:t>dostarlimab</a:t>
            </a:r>
            <a:endParaRPr lang="en-GB" sz="2200"/>
          </a:p>
          <a:p>
            <a:pPr marL="342900" indent="-342900">
              <a:spcBef>
                <a:spcPts val="0"/>
              </a:spcBef>
              <a:buFont typeface="Arial" panose="020B0604020202020204" pitchFamily="34" charset="0"/>
              <a:buChar char="•"/>
            </a:pPr>
            <a:r>
              <a:rPr lang="en-GB" sz="2200"/>
              <a:t>1L standard of care (</a:t>
            </a:r>
            <a:r>
              <a:rPr lang="en-GB" sz="2200">
                <a:solidFill>
                  <a:schemeClr val="tx1"/>
                </a:solidFill>
                <a:latin typeface="Arial" panose="020B0604020202020204" pitchFamily="34" charset="0"/>
                <a:cs typeface="Arial" panose="020B0604020202020204" pitchFamily="34" charset="0"/>
              </a:rPr>
              <a:t>carboplatin plus paclitaxel</a:t>
            </a:r>
            <a:r>
              <a:rPr lang="en-GB" sz="2200"/>
              <a:t>) shows median OS &lt;2 years</a:t>
            </a:r>
          </a:p>
          <a:p>
            <a:pPr marL="342900" indent="-342900">
              <a:spcBef>
                <a:spcPts val="0"/>
              </a:spcBef>
              <a:buFont typeface="Arial" panose="020B0604020202020204" pitchFamily="34" charset="0"/>
              <a:buChar char="•"/>
            </a:pPr>
            <a:r>
              <a:rPr lang="en-GB" sz="2200"/>
              <a:t>Immunotherapy at 1L will increase option for people who may not be fit enough after disease progression to have subsequent 2L immunotherapy regimens</a:t>
            </a:r>
          </a:p>
          <a:p>
            <a:pPr marL="342900" indent="-342900">
              <a:spcBef>
                <a:spcPts val="0"/>
              </a:spcBef>
              <a:buFont typeface="Arial" panose="020B0604020202020204" pitchFamily="34" charset="0"/>
              <a:buChar char="•"/>
            </a:pPr>
            <a:endParaRPr lang="en-GB" sz="2200"/>
          </a:p>
          <a:p>
            <a:pPr marL="342900" indent="-342900">
              <a:spcBef>
                <a:spcPts val="0"/>
              </a:spcBef>
              <a:buFont typeface="Arial" panose="020B0604020202020204" pitchFamily="34" charset="0"/>
              <a:buChar char="•"/>
            </a:pPr>
            <a:endParaRPr lang="en-GB" sz="2200"/>
          </a:p>
          <a:p>
            <a:pPr>
              <a:spcBef>
                <a:spcPts val="0"/>
              </a:spcBef>
            </a:pPr>
            <a:endParaRPr lang="en-GB" sz="2200"/>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8376803" y="1262743"/>
            <a:ext cx="3492500" cy="4101737"/>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“The one aspect of this technology that would be easier is that all patients could be given immunotherapy upfront in the metastatic setting and so standardising care. There are some centres struggling with full molecular sub classification of endometrial cancer”</a:t>
            </a:r>
          </a:p>
        </p:txBody>
      </p:sp>
      <p:sp>
        <p:nvSpPr>
          <p:cNvPr id="2" name="Text Placeholder 3">
            <a:extLst>
              <a:ext uri="{FF2B5EF4-FFF2-40B4-BE49-F238E27FC236}">
                <a16:creationId xmlns:a16="http://schemas.microsoft.com/office/drawing/2014/main" id="{44D9677F-7119-5B3A-937A-3F719E9C9991}"/>
              </a:ext>
            </a:extLst>
          </p:cNvPr>
          <p:cNvSpPr>
            <a:spLocks noGrp="1"/>
          </p:cNvSpPr>
          <p:nvPr>
            <p:ph type="body" sz="quarter" idx="13"/>
          </p:nvPr>
        </p:nvSpPr>
        <p:spPr>
          <a:xfrm>
            <a:off x="936000" y="6407999"/>
            <a:ext cx="10872000" cy="432000"/>
          </a:xfrm>
        </p:spPr>
        <p:txBody>
          <a:bodyPr>
            <a:noAutofit/>
          </a:bodyPr>
          <a:lstStyle/>
          <a:p>
            <a:r>
              <a:rPr lang="en-GB"/>
              <a:t>Abbreviations: 1/2L, first/second line; EC, endometrial cancer; </a:t>
            </a:r>
            <a:r>
              <a:rPr lang="en-GB" err="1"/>
              <a:t>MMRp</a:t>
            </a:r>
            <a:r>
              <a:rPr lang="en-GB"/>
              <a:t>, mismatch repair proficient; OS, overall survival; QoL, quality of life</a:t>
            </a:r>
          </a:p>
        </p:txBody>
      </p:sp>
    </p:spTree>
    <p:extLst>
      <p:ext uri="{BB962C8B-B14F-4D97-AF65-F5344CB8AC3E}">
        <p14:creationId xmlns:p14="http://schemas.microsoft.com/office/powerpoint/2010/main" val="350789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145309" y="8521"/>
            <a:ext cx="11938691" cy="592817"/>
          </a:xfrm>
        </p:spPr>
        <p:txBody>
          <a:bodyPr>
            <a:normAutofit/>
          </a:bodyPr>
          <a:lstStyle/>
          <a:p>
            <a:r>
              <a:rPr lang="en-GB" sz="2700"/>
              <a:t>Treatment pathway for </a:t>
            </a:r>
            <a:r>
              <a:rPr lang="en-GB" sz="2700" err="1"/>
              <a:t>MMRp</a:t>
            </a:r>
            <a:r>
              <a:rPr lang="en-GB" sz="2700"/>
              <a:t>/MSS EC and positioning of </a:t>
            </a:r>
            <a:r>
              <a:rPr lang="en-GB" sz="2700" err="1"/>
              <a:t>dostarlimab</a:t>
            </a:r>
            <a:endParaRPr lang="en-GB" sz="2700"/>
          </a:p>
        </p:txBody>
      </p:sp>
      <p:grpSp>
        <p:nvGrpSpPr>
          <p:cNvPr id="13" name="Group 12">
            <a:extLst>
              <a:ext uri="{FF2B5EF4-FFF2-40B4-BE49-F238E27FC236}">
                <a16:creationId xmlns:a16="http://schemas.microsoft.com/office/drawing/2014/main" id="{C962E482-07F4-F694-2A94-8A5A6CC421E3}"/>
              </a:ext>
            </a:extLst>
          </p:cNvPr>
          <p:cNvGrpSpPr/>
          <p:nvPr/>
        </p:nvGrpSpPr>
        <p:grpSpPr>
          <a:xfrm>
            <a:off x="108000" y="5580000"/>
            <a:ext cx="11628000" cy="1080000"/>
            <a:chOff x="1456000" y="5395742"/>
            <a:chExt cx="10077188" cy="576000"/>
          </a:xfrm>
        </p:grpSpPr>
        <p:sp>
          <p:nvSpPr>
            <p:cNvPr id="7" name="Rectangle 6" descr="Question to committee">
              <a:extLst>
                <a:ext uri="{FF2B5EF4-FFF2-40B4-BE49-F238E27FC236}">
                  <a16:creationId xmlns:a16="http://schemas.microsoft.com/office/drawing/2014/main" id="{80AB0BCC-0084-0FCC-1B49-ADC7793615DF}"/>
                </a:ext>
                <a:ext uri="{C183D7F6-B498-43B3-948B-1728B52AA6E4}">
                  <adec:decorative xmlns:adec="http://schemas.microsoft.com/office/drawing/2017/decorative" val="0"/>
                </a:ext>
              </a:extLst>
            </p:cNvPr>
            <p:cNvSpPr/>
            <p:nvPr/>
          </p:nvSpPr>
          <p:spPr>
            <a:xfrm>
              <a:off x="1818062" y="5417912"/>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342900" indent="-342900">
                <a:buFont typeface="Arial" panose="020B0604020202020204" pitchFamily="34" charset="0"/>
                <a:buChar char="•"/>
              </a:pPr>
              <a:r>
                <a:rPr lang="en-GB" sz="2200">
                  <a:solidFill>
                    <a:schemeClr val="tx1"/>
                  </a:solidFill>
                  <a:latin typeface="Arial" panose="020B0604020202020204" pitchFamily="34" charset="0"/>
                </a:rPr>
                <a:t>Is the treatment pathway representative of NHS practice?</a:t>
              </a:r>
            </a:p>
            <a:p>
              <a:pPr marL="342900" indent="-342900">
                <a:buFont typeface="Arial" panose="020B0604020202020204" pitchFamily="34" charset="0"/>
                <a:buChar char="•"/>
              </a:pPr>
              <a:r>
                <a:rPr lang="en-GB" sz="2200">
                  <a:solidFill>
                    <a:schemeClr val="tx1"/>
                  </a:solidFill>
                  <a:latin typeface="Arial" panose="020B0604020202020204" pitchFamily="34" charset="0"/>
                </a:rPr>
                <a:t>Is CP followed by routine surveillance the standard of care at first line for primary advanced or recurrent EC in the NHS? </a:t>
              </a:r>
            </a:p>
          </p:txBody>
        </p:sp>
        <p:grpSp>
          <p:nvGrpSpPr>
            <p:cNvPr id="8" name="Group 7">
              <a:extLst>
                <a:ext uri="{FF2B5EF4-FFF2-40B4-BE49-F238E27FC236}">
                  <a16:creationId xmlns:a16="http://schemas.microsoft.com/office/drawing/2014/main" id="{731FA294-ABC1-5A98-00CC-1FC820485A62}"/>
                </a:ext>
                <a:ext uri="{C183D7F6-B498-43B3-948B-1728B52AA6E4}">
                  <adec:decorative xmlns:adec="http://schemas.microsoft.com/office/drawing/2017/decorative" val="1"/>
                </a:ext>
              </a:extLst>
            </p:cNvPr>
            <p:cNvGrpSpPr/>
            <p:nvPr/>
          </p:nvGrpSpPr>
          <p:grpSpPr>
            <a:xfrm>
              <a:off x="1456000" y="5395742"/>
              <a:ext cx="576000" cy="576000"/>
              <a:chOff x="-1440493" y="4133589"/>
              <a:chExt cx="576000" cy="576000"/>
            </a:xfrm>
          </p:grpSpPr>
          <p:sp>
            <p:nvSpPr>
              <p:cNvPr id="9" name="Oval 8">
                <a:extLst>
                  <a:ext uri="{FF2B5EF4-FFF2-40B4-BE49-F238E27FC236}">
                    <a16:creationId xmlns:a16="http://schemas.microsoft.com/office/drawing/2014/main" id="{66E28E5A-417A-3FA9-04E3-F09C14465ECD}"/>
                  </a:ext>
                  <a:ext uri="{C183D7F6-B498-43B3-948B-1728B52AA6E4}">
                    <adec:decorative xmlns:adec="http://schemas.microsoft.com/office/drawing/2017/decorative" val="1"/>
                  </a:ext>
                </a:extLst>
              </p:cNvPr>
              <p:cNvSpPr/>
              <p:nvPr/>
            </p:nvSpPr>
            <p:spPr>
              <a:xfrm>
                <a:off x="-1440493" y="4133589"/>
                <a:ext cx="576000"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200">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889FFACD-3C85-D722-8614-EB0A9D454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grpSp>
        <p:nvGrpSpPr>
          <p:cNvPr id="38" name="Group 37">
            <a:extLst>
              <a:ext uri="{FF2B5EF4-FFF2-40B4-BE49-F238E27FC236}">
                <a16:creationId xmlns:a16="http://schemas.microsoft.com/office/drawing/2014/main" id="{87D37EF1-DFB0-2C14-5BF4-AA7F5A0A96FD}"/>
              </a:ext>
            </a:extLst>
          </p:cNvPr>
          <p:cNvGrpSpPr/>
          <p:nvPr/>
        </p:nvGrpSpPr>
        <p:grpSpPr>
          <a:xfrm>
            <a:off x="108000" y="504000"/>
            <a:ext cx="11976000" cy="3368142"/>
            <a:chOff x="108000" y="1584000"/>
            <a:chExt cx="11976000" cy="3368142"/>
          </a:xfrm>
        </p:grpSpPr>
        <p:sp>
          <p:nvSpPr>
            <p:cNvPr id="14" name="Rectangle: Rounded Corners 13">
              <a:extLst>
                <a:ext uri="{FF2B5EF4-FFF2-40B4-BE49-F238E27FC236}">
                  <a16:creationId xmlns:a16="http://schemas.microsoft.com/office/drawing/2014/main" id="{8E22FCCA-643C-40ED-0ABB-80D744110977}"/>
                </a:ext>
              </a:extLst>
            </p:cNvPr>
            <p:cNvSpPr/>
            <p:nvPr/>
          </p:nvSpPr>
          <p:spPr>
            <a:xfrm>
              <a:off x="108000" y="1584000"/>
              <a:ext cx="2088000" cy="11880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Diagnosis with early-stage EC (stage 1 or 2)</a:t>
              </a:r>
            </a:p>
          </p:txBody>
        </p:sp>
        <p:sp>
          <p:nvSpPr>
            <p:cNvPr id="15" name="Rectangle: Rounded Corners 14">
              <a:extLst>
                <a:ext uri="{FF2B5EF4-FFF2-40B4-BE49-F238E27FC236}">
                  <a16:creationId xmlns:a16="http://schemas.microsoft.com/office/drawing/2014/main" id="{AE306858-E61B-6FCC-F335-C390B34532F9}"/>
                </a:ext>
              </a:extLst>
            </p:cNvPr>
            <p:cNvSpPr/>
            <p:nvPr/>
          </p:nvSpPr>
          <p:spPr>
            <a:xfrm>
              <a:off x="108000" y="3240000"/>
              <a:ext cx="2088000" cy="13320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Diagnosis with primary advanced EC (stage 3 or 4)</a:t>
              </a:r>
            </a:p>
          </p:txBody>
        </p:sp>
        <p:sp>
          <p:nvSpPr>
            <p:cNvPr id="16" name="Rectangle: Rounded Corners 15">
              <a:extLst>
                <a:ext uri="{FF2B5EF4-FFF2-40B4-BE49-F238E27FC236}">
                  <a16:creationId xmlns:a16="http://schemas.microsoft.com/office/drawing/2014/main" id="{14BAAC61-1846-C59C-7D5F-B3748EA55048}"/>
                </a:ext>
              </a:extLst>
            </p:cNvPr>
            <p:cNvSpPr/>
            <p:nvPr/>
          </p:nvSpPr>
          <p:spPr>
            <a:xfrm>
              <a:off x="2772000" y="1584000"/>
              <a:ext cx="2016000" cy="301462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Surgery ± neoadjuvant or adjuvant radiotherapy, chemotherapy or hormone therapy</a:t>
              </a:r>
            </a:p>
          </p:txBody>
        </p:sp>
        <p:sp>
          <p:nvSpPr>
            <p:cNvPr id="17" name="Rectangle: Rounded Corners 16">
              <a:extLst>
                <a:ext uri="{FF2B5EF4-FFF2-40B4-BE49-F238E27FC236}">
                  <a16:creationId xmlns:a16="http://schemas.microsoft.com/office/drawing/2014/main" id="{58910103-187A-9CEC-426D-2C1FDFCC7D82}"/>
                </a:ext>
              </a:extLst>
            </p:cNvPr>
            <p:cNvSpPr/>
            <p:nvPr/>
          </p:nvSpPr>
          <p:spPr>
            <a:xfrm>
              <a:off x="5004000" y="1584000"/>
              <a:ext cx="1476000" cy="11880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Recurrent EC</a:t>
              </a:r>
            </a:p>
          </p:txBody>
        </p:sp>
        <p:sp>
          <p:nvSpPr>
            <p:cNvPr id="18" name="Rectangle 17">
              <a:extLst>
                <a:ext uri="{FF2B5EF4-FFF2-40B4-BE49-F238E27FC236}">
                  <a16:creationId xmlns:a16="http://schemas.microsoft.com/office/drawing/2014/main" id="{89BA8446-B42C-37D4-9A42-D33C9E0B8AE1}"/>
                </a:ext>
              </a:extLst>
            </p:cNvPr>
            <p:cNvSpPr/>
            <p:nvPr/>
          </p:nvSpPr>
          <p:spPr>
            <a:xfrm>
              <a:off x="6767999" y="1584000"/>
              <a:ext cx="2557850" cy="313628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2000" b="1">
                  <a:solidFill>
                    <a:schemeClr val="tx1"/>
                  </a:solidFill>
                  <a:latin typeface="Arial" panose="020B0604020202020204" pitchFamily="34" charset="0"/>
                  <a:cs typeface="Arial" panose="020B0604020202020204" pitchFamily="34" charset="0"/>
                </a:rPr>
                <a:t>First line</a:t>
              </a:r>
            </a:p>
          </p:txBody>
        </p:sp>
        <p:sp>
          <p:nvSpPr>
            <p:cNvPr id="19" name="Rectangle: Rounded Corners 18">
              <a:extLst>
                <a:ext uri="{FF2B5EF4-FFF2-40B4-BE49-F238E27FC236}">
                  <a16:creationId xmlns:a16="http://schemas.microsoft.com/office/drawing/2014/main" id="{2A4760F3-7371-07F6-B8C9-BBD7F6963503}"/>
                </a:ext>
              </a:extLst>
            </p:cNvPr>
            <p:cNvSpPr/>
            <p:nvPr/>
          </p:nvSpPr>
          <p:spPr>
            <a:xfrm>
              <a:off x="6911813" y="2176817"/>
              <a:ext cx="2270222" cy="90001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PCC:</a:t>
              </a:r>
              <a:r>
                <a:rPr lang="en-GB" sz="2000">
                  <a:solidFill>
                    <a:schemeClr val="tx1"/>
                  </a:solidFill>
                  <a:latin typeface="Arial" panose="020B0604020202020204" pitchFamily="34" charset="0"/>
                  <a:cs typeface="Arial" panose="020B0604020202020204" pitchFamily="34" charset="0"/>
                </a:rPr>
                <a:t> carboplatin + paclitaxel (CP)</a:t>
              </a:r>
            </a:p>
          </p:txBody>
        </p:sp>
        <p:sp>
          <p:nvSpPr>
            <p:cNvPr id="21" name="Rectangle: Rounded Corners 20">
              <a:extLst>
                <a:ext uri="{FF2B5EF4-FFF2-40B4-BE49-F238E27FC236}">
                  <a16:creationId xmlns:a16="http://schemas.microsoft.com/office/drawing/2014/main" id="{866CED40-8B42-9027-B9E7-82641C01E707}"/>
                </a:ext>
              </a:extLst>
            </p:cNvPr>
            <p:cNvSpPr/>
            <p:nvPr/>
          </p:nvSpPr>
          <p:spPr>
            <a:xfrm>
              <a:off x="6911812" y="3384000"/>
              <a:ext cx="2270221" cy="121462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bg1"/>
                  </a:solidFill>
                  <a:latin typeface="Arial" panose="020B0604020202020204" pitchFamily="34" charset="0"/>
                  <a:cs typeface="Arial" panose="020B0604020202020204" pitchFamily="34" charset="0"/>
                </a:rPr>
                <a:t>Addition of </a:t>
              </a:r>
              <a:r>
                <a:rPr lang="en-GB" sz="2000" err="1">
                  <a:solidFill>
                    <a:schemeClr val="bg1"/>
                  </a:solidFill>
                  <a:latin typeface="Arial" panose="020B0604020202020204" pitchFamily="34" charset="0"/>
                  <a:cs typeface="Arial" panose="020B0604020202020204" pitchFamily="34" charset="0"/>
                </a:rPr>
                <a:t>dostarlimab</a:t>
              </a:r>
              <a:endParaRPr lang="en-GB" sz="200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3587BD8-2F22-1D91-D3E1-7EF9CEDC0A16}"/>
                </a:ext>
              </a:extLst>
            </p:cNvPr>
            <p:cNvSpPr/>
            <p:nvPr/>
          </p:nvSpPr>
          <p:spPr>
            <a:xfrm>
              <a:off x="9693713" y="1584001"/>
              <a:ext cx="2390287" cy="2988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2000" b="1">
                  <a:solidFill>
                    <a:schemeClr val="tx1"/>
                  </a:solidFill>
                  <a:latin typeface="Arial" panose="020B0604020202020204" pitchFamily="34" charset="0"/>
                  <a:cs typeface="Arial" panose="020B0604020202020204" pitchFamily="34" charset="0"/>
                </a:rPr>
                <a:t>Beyond first-line PCC</a:t>
              </a:r>
            </a:p>
            <a:p>
              <a:pPr marL="342900" indent="-34290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Pembrolizumab + Lenvatinib (</a:t>
              </a:r>
              <a:r>
                <a:rPr lang="en-GB" sz="2000">
                  <a:solidFill>
                    <a:schemeClr val="tx1"/>
                  </a:solidFill>
                  <a:latin typeface="Arial" panose="020B0604020202020204" pitchFamily="34" charset="0"/>
                  <a:cs typeface="Arial" panose="020B0604020202020204" pitchFamily="34" charset="0"/>
                  <a:hlinkClick r:id="rId5"/>
                </a:rPr>
                <a:t>TA904</a:t>
              </a:r>
              <a:r>
                <a:rPr lang="en-GB" sz="2000">
                  <a:solidFill>
                    <a:schemeClr val="tx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Chemotherapy</a:t>
              </a:r>
            </a:p>
            <a:p>
              <a:pPr marL="342900" indent="-34290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Hormone therapy</a:t>
              </a:r>
            </a:p>
            <a:p>
              <a:pPr marL="342900" indent="-342900">
                <a:buFont typeface="Arial" panose="020B0604020202020204" pitchFamily="34" charset="0"/>
                <a:buChar char="•"/>
              </a:pPr>
              <a:r>
                <a:rPr lang="en-GB" sz="2000">
                  <a:solidFill>
                    <a:schemeClr val="tx1"/>
                  </a:solidFill>
                  <a:latin typeface="Arial" panose="020B0604020202020204" pitchFamily="34" charset="0"/>
                  <a:cs typeface="Arial" panose="020B0604020202020204" pitchFamily="34" charset="0"/>
                </a:rPr>
                <a:t>Clinical trials</a:t>
              </a:r>
            </a:p>
          </p:txBody>
        </p:sp>
        <p:sp>
          <p:nvSpPr>
            <p:cNvPr id="23" name="Star: 5 Points 22">
              <a:extLst>
                <a:ext uri="{FF2B5EF4-FFF2-40B4-BE49-F238E27FC236}">
                  <a16:creationId xmlns:a16="http://schemas.microsoft.com/office/drawing/2014/main" id="{0549BEB0-28B3-2CFD-83DF-D150246F2DAA}"/>
                </a:ext>
              </a:extLst>
            </p:cNvPr>
            <p:cNvSpPr/>
            <p:nvPr/>
          </p:nvSpPr>
          <p:spPr>
            <a:xfrm>
              <a:off x="8483357" y="4037742"/>
              <a:ext cx="914400" cy="9144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8CBE084C-932E-94E7-5E87-8038B8F7DCD4}"/>
                </a:ext>
              </a:extLst>
            </p:cNvPr>
            <p:cNvCxnSpPr>
              <a:cxnSpLocks/>
              <a:stCxn id="14" idx="3"/>
            </p:cNvCxnSpPr>
            <p:nvPr/>
          </p:nvCxnSpPr>
          <p:spPr>
            <a:xfrm flipV="1">
              <a:off x="2196000" y="2176817"/>
              <a:ext cx="576000" cy="1183"/>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A98635-3BE8-2073-6CBE-E0A40C1244A5}"/>
                </a:ext>
              </a:extLst>
            </p:cNvPr>
            <p:cNvCxnSpPr>
              <a:endCxn id="17" idx="1"/>
            </p:cNvCxnSpPr>
            <p:nvPr/>
          </p:nvCxnSpPr>
          <p:spPr>
            <a:xfrm>
              <a:off x="4788000" y="2176817"/>
              <a:ext cx="216000" cy="1183"/>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F6A5D8-968A-5856-6EBE-A02E3A25C7DF}"/>
                </a:ext>
              </a:extLst>
            </p:cNvPr>
            <p:cNvCxnSpPr>
              <a:cxnSpLocks/>
              <a:stCxn id="15" idx="3"/>
            </p:cNvCxnSpPr>
            <p:nvPr/>
          </p:nvCxnSpPr>
          <p:spPr>
            <a:xfrm>
              <a:off x="2196000" y="3906000"/>
              <a:ext cx="576000" cy="0"/>
            </a:xfrm>
            <a:prstGeom prst="straightConnector1">
              <a:avLst/>
            </a:prstGeom>
            <a:ln w="38100">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4E75F8-4A39-3229-5473-CDA78F204CF1}"/>
                </a:ext>
              </a:extLst>
            </p:cNvPr>
            <p:cNvCxnSpPr>
              <a:stCxn id="17" idx="3"/>
              <a:endCxn id="18" idx="1"/>
            </p:cNvCxnSpPr>
            <p:nvPr/>
          </p:nvCxnSpPr>
          <p:spPr>
            <a:xfrm>
              <a:off x="6480000" y="2178000"/>
              <a:ext cx="287999" cy="974141"/>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B1DF9AC-0DE9-3D60-FCD5-774E098AF552}"/>
                </a:ext>
              </a:extLst>
            </p:cNvPr>
            <p:cNvCxnSpPr>
              <a:endCxn id="18" idx="1"/>
            </p:cNvCxnSpPr>
            <p:nvPr/>
          </p:nvCxnSpPr>
          <p:spPr>
            <a:xfrm flipV="1">
              <a:off x="4788000" y="3152141"/>
              <a:ext cx="1979999" cy="800768"/>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CD03B5C-DAE0-CE7B-436D-B89F320794FD}"/>
                </a:ext>
              </a:extLst>
            </p:cNvPr>
            <p:cNvCxnSpPr>
              <a:cxnSpLocks/>
              <a:stCxn id="18" idx="3"/>
              <a:endCxn id="22" idx="1"/>
            </p:cNvCxnSpPr>
            <p:nvPr/>
          </p:nvCxnSpPr>
          <p:spPr>
            <a:xfrm flipV="1">
              <a:off x="9325849" y="3078001"/>
              <a:ext cx="367864" cy="74140"/>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B1A5CB77-7997-4E0E-DD26-E79105452B31}"/>
              </a:ext>
            </a:extLst>
          </p:cNvPr>
          <p:cNvSpPr/>
          <p:nvPr/>
        </p:nvSpPr>
        <p:spPr>
          <a:xfrm>
            <a:off x="108000" y="3744000"/>
            <a:ext cx="11988000" cy="176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a:solidFill>
                  <a:schemeClr val="tx1"/>
                </a:solidFill>
                <a:latin typeface="Arial" panose="020B0604020202020204" pitchFamily="34" charset="0"/>
              </a:rPr>
              <a:t>Broadly agree with company’s treatment pathway, positioning and comparator but consider:</a:t>
            </a:r>
          </a:p>
          <a:p>
            <a:pPr marL="742950" lvl="1" indent="-285750">
              <a:buFont typeface="Arial" panose="020B0604020202020204" pitchFamily="34" charset="0"/>
              <a:buChar char="•"/>
            </a:pPr>
            <a:r>
              <a:rPr lang="en-GB" sz="2200">
                <a:solidFill>
                  <a:schemeClr val="tx1"/>
                </a:solidFill>
                <a:latin typeface="Arial" panose="020B0604020202020204" pitchFamily="34" charset="0"/>
              </a:rPr>
              <a:t>most Stage 3 EC would have surgery + radiotherapy + chemotherapy</a:t>
            </a:r>
          </a:p>
          <a:p>
            <a:pPr marL="742950" lvl="1" indent="-285750">
              <a:buFont typeface="Arial" panose="020B0604020202020204" pitchFamily="34" charset="0"/>
              <a:buChar char="•"/>
            </a:pPr>
            <a:r>
              <a:rPr lang="en-GB" sz="2200">
                <a:solidFill>
                  <a:schemeClr val="tx1"/>
                </a:solidFill>
                <a:latin typeface="Arial" panose="020B0604020202020204" pitchFamily="34" charset="0"/>
              </a:rPr>
              <a:t>small number not suitable for CP may have carboplatin monotherapy or hormone therapy</a:t>
            </a:r>
          </a:p>
          <a:p>
            <a:pPr marL="742950" lvl="1" indent="-285750">
              <a:buFont typeface="Arial" panose="020B0604020202020204" pitchFamily="34" charset="0"/>
              <a:buChar char="•"/>
            </a:pPr>
            <a:r>
              <a:rPr lang="en-GB" sz="2200">
                <a:solidFill>
                  <a:schemeClr val="tx1"/>
                </a:solidFill>
                <a:latin typeface="Arial" panose="020B0604020202020204" pitchFamily="34" charset="0"/>
              </a:rPr>
              <a:t>people having </a:t>
            </a:r>
            <a:r>
              <a:rPr lang="en-GB" sz="2200" err="1">
                <a:solidFill>
                  <a:schemeClr val="tx1"/>
                </a:solidFill>
                <a:latin typeface="Arial" panose="020B0604020202020204" pitchFamily="34" charset="0"/>
              </a:rPr>
              <a:t>dostarlimab</a:t>
            </a:r>
            <a:r>
              <a:rPr lang="en-GB" sz="2200">
                <a:solidFill>
                  <a:schemeClr val="tx1"/>
                </a:solidFill>
                <a:latin typeface="Arial" panose="020B0604020202020204" pitchFamily="34" charset="0"/>
              </a:rPr>
              <a:t> at 1L would not be eligible for pembrolizumab + </a:t>
            </a:r>
            <a:r>
              <a:rPr lang="en-GB" sz="2200" err="1">
                <a:solidFill>
                  <a:schemeClr val="tx1"/>
                </a:solidFill>
                <a:latin typeface="Arial" panose="020B0604020202020204" pitchFamily="34" charset="0"/>
              </a:rPr>
              <a:t>lenvatinib</a:t>
            </a:r>
            <a:endParaRPr lang="en-GB" sz="2200">
              <a:solidFill>
                <a:schemeClr val="tx1"/>
              </a:solidFill>
              <a:latin typeface="Arial" panose="020B0604020202020204" pitchFamily="34" charset="0"/>
            </a:endParaRPr>
          </a:p>
        </p:txBody>
      </p:sp>
      <p:cxnSp>
        <p:nvCxnSpPr>
          <p:cNvPr id="4" name="Straight Arrow Connector 3">
            <a:extLst>
              <a:ext uri="{FF2B5EF4-FFF2-40B4-BE49-F238E27FC236}">
                <a16:creationId xmlns:a16="http://schemas.microsoft.com/office/drawing/2014/main" id="{65D0B851-3320-D2A3-63BA-9216722A21BC}"/>
              </a:ext>
            </a:extLst>
          </p:cNvPr>
          <p:cNvCxnSpPr>
            <a:stCxn id="21" idx="0"/>
            <a:endCxn id="19" idx="2"/>
          </p:cNvCxnSpPr>
          <p:nvPr/>
        </p:nvCxnSpPr>
        <p:spPr>
          <a:xfrm flipV="1">
            <a:off x="8046923" y="1996832"/>
            <a:ext cx="1" cy="30716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BB6C7C88-BB2C-C82A-43D9-A172115E9015}"/>
              </a:ext>
            </a:extLst>
          </p:cNvPr>
          <p:cNvSpPr txBox="1">
            <a:spLocks/>
          </p:cNvSpPr>
          <p:nvPr/>
        </p:nvSpPr>
        <p:spPr>
          <a:xfrm>
            <a:off x="936000" y="6624000"/>
            <a:ext cx="10872000" cy="25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a:t>Abbreviations: 1L, first line; CP, carboplatin plus paclitaxel; EC, endometrial cancer; </a:t>
            </a:r>
            <a:r>
              <a:rPr lang="en-GB" sz="1100" err="1"/>
              <a:t>MMRp</a:t>
            </a:r>
            <a:r>
              <a:rPr lang="en-GB" sz="1100"/>
              <a:t>, mismatch repair proficient; PCC, platinum-containing chemotherapy</a:t>
            </a:r>
          </a:p>
        </p:txBody>
      </p:sp>
    </p:spTree>
    <p:extLst>
      <p:ext uri="{BB962C8B-B14F-4D97-AF65-F5344CB8AC3E}">
        <p14:creationId xmlns:p14="http://schemas.microsoft.com/office/powerpoint/2010/main" val="324152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466724" y="108000"/>
            <a:ext cx="11250785" cy="592817"/>
          </a:xfrm>
        </p:spPr>
        <p:txBody>
          <a:bodyPr/>
          <a:lstStyle/>
          <a:p>
            <a:r>
              <a:rPr lang="en-GB" err="1"/>
              <a:t>Dostarlimab</a:t>
            </a:r>
            <a:r>
              <a:rPr lang="en-GB"/>
              <a:t> (</a:t>
            </a:r>
            <a:r>
              <a:rPr lang="en-GB" sz="3200">
                <a:latin typeface="Arial" panose="020B0604020202020204" pitchFamily="34" charset="0"/>
              </a:rPr>
              <a:t>JEMPERLI</a:t>
            </a:r>
            <a:r>
              <a:rPr lang="en-GB"/>
              <a:t>)</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0712048"/>
              </p:ext>
            </p:extLst>
          </p:nvPr>
        </p:nvGraphicFramePr>
        <p:xfrm>
          <a:off x="108000" y="648000"/>
          <a:ext cx="11986369" cy="4882419"/>
        </p:xfrm>
        <a:graphic>
          <a:graphicData uri="http://schemas.openxmlformats.org/drawingml/2006/table">
            <a:tbl>
              <a:tblPr firstCol="1" bandRow="1">
                <a:tableStyleId>{5C22544A-7EE6-4342-B048-85BDC9FD1C3A}</a:tableStyleId>
              </a:tblPr>
              <a:tblGrid>
                <a:gridCol w="2301568">
                  <a:extLst>
                    <a:ext uri="{9D8B030D-6E8A-4147-A177-3AD203B41FA5}">
                      <a16:colId xmlns:a16="http://schemas.microsoft.com/office/drawing/2014/main" val="748657784"/>
                    </a:ext>
                  </a:extLst>
                </a:gridCol>
                <a:gridCol w="9684801">
                  <a:extLst>
                    <a:ext uri="{9D8B030D-6E8A-4147-A177-3AD203B41FA5}">
                      <a16:colId xmlns:a16="http://schemas.microsoft.com/office/drawing/2014/main" val="3173266189"/>
                    </a:ext>
                  </a:extLst>
                </a:gridCol>
              </a:tblGrid>
              <a:tr h="2210300">
                <a:tc>
                  <a:txBody>
                    <a:bodyPr/>
                    <a:lstStyle/>
                    <a:p>
                      <a:r>
                        <a:rPr lang="en-GB" sz="2200">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sz="2200" i="0">
                          <a:latin typeface="Arial" panose="020B0604020202020204" pitchFamily="34" charset="0"/>
                        </a:rPr>
                        <a:t>With platinum-containing chemotherapy for treatment of primary advanced or recurrent endometrial cancer in adults who are candidates for systemic therapy</a:t>
                      </a:r>
                    </a:p>
                    <a:p>
                      <a:pPr marL="285750" indent="-285750">
                        <a:buFont typeface="Arial" panose="020B0604020202020204" pitchFamily="34" charset="0"/>
                        <a:buChar char="•"/>
                      </a:pPr>
                      <a:r>
                        <a:rPr lang="en-GB" sz="2200">
                          <a:latin typeface="Arial" panose="020B0604020202020204" pitchFamily="34" charset="0"/>
                        </a:rPr>
                        <a:t>Dec 2024: MHRA granted label extension to expand </a:t>
                      </a:r>
                      <a:r>
                        <a:rPr lang="en-GB" sz="2200" err="1">
                          <a:latin typeface="Arial" panose="020B0604020202020204" pitchFamily="34" charset="0"/>
                        </a:rPr>
                        <a:t>dostarlimab</a:t>
                      </a:r>
                      <a:r>
                        <a:rPr lang="en-GB" sz="2200">
                          <a:latin typeface="Arial" panose="020B0604020202020204" pitchFamily="34" charset="0"/>
                        </a:rPr>
                        <a:t> use in combination with PCC to include treating primary advanced or recurrent EC in people with </a:t>
                      </a:r>
                      <a:r>
                        <a:rPr lang="en-GB" sz="2200" err="1">
                          <a:latin typeface="Arial" panose="020B0604020202020204" pitchFamily="34" charset="0"/>
                        </a:rPr>
                        <a:t>MMRp</a:t>
                      </a:r>
                      <a:r>
                        <a:rPr lang="en-GB" sz="2200">
                          <a:latin typeface="Arial" panose="020B0604020202020204" pitchFamily="34" charset="0"/>
                        </a:rPr>
                        <a:t>/MSS, in addition to those with </a:t>
                      </a:r>
                      <a:r>
                        <a:rPr lang="en-GB" sz="2200" err="1">
                          <a:latin typeface="Arial" panose="020B0604020202020204" pitchFamily="34" charset="0"/>
                        </a:rPr>
                        <a:t>dMMR</a:t>
                      </a:r>
                      <a:r>
                        <a:rPr lang="en-GB" sz="2200">
                          <a:latin typeface="Arial" panose="020B0604020202020204" pitchFamily="34" charset="0"/>
                        </a:rPr>
                        <a:t>/MSI-H</a:t>
                      </a:r>
                      <a:endParaRPr lang="en-GB" sz="2200" b="1">
                        <a:latin typeface="Arial" panose="020B0604020202020204" pitchFamily="34" charset="0"/>
                      </a:endParaRPr>
                    </a:p>
                  </a:txBody>
                  <a:tcPr/>
                </a:tc>
                <a:extLst>
                  <a:ext uri="{0D108BD9-81ED-4DB2-BD59-A6C34878D82A}">
                    <a16:rowId xmlns:a16="http://schemas.microsoft.com/office/drawing/2014/main" val="3751016788"/>
                  </a:ext>
                </a:extLst>
              </a:tr>
              <a:tr h="607225">
                <a:tc>
                  <a:txBody>
                    <a:bodyPr/>
                    <a:lstStyle/>
                    <a:p>
                      <a:r>
                        <a:rPr lang="en-GB" sz="2200">
                          <a:solidFill>
                            <a:schemeClr val="bg1"/>
                          </a:solidFill>
                          <a:latin typeface="Arial" panose="020B0604020202020204" pitchFamily="34" charset="0"/>
                        </a:rPr>
                        <a:t>Mechanism of action</a:t>
                      </a:r>
                    </a:p>
                  </a:txBody>
                  <a:tcPr/>
                </a:tc>
                <a:tc>
                  <a:txBody>
                    <a:bodyPr/>
                    <a:lstStyle/>
                    <a:p>
                      <a:pPr marL="0" indent="0">
                        <a:buFont typeface="Arial" panose="020B0604020202020204" pitchFamily="34" charset="0"/>
                        <a:buNone/>
                      </a:pPr>
                      <a:r>
                        <a:rPr lang="en-GB" sz="2200">
                          <a:latin typeface="Arial" panose="020B0604020202020204" pitchFamily="34" charset="0"/>
                        </a:rPr>
                        <a:t>Humanised monoclonal antibody that binds to and inhibits PD-1 receptors that obstructs T cell proliferation and function</a:t>
                      </a:r>
                    </a:p>
                  </a:txBody>
                  <a:tcPr/>
                </a:tc>
                <a:extLst>
                  <a:ext uri="{0D108BD9-81ED-4DB2-BD59-A6C34878D82A}">
                    <a16:rowId xmlns:a16="http://schemas.microsoft.com/office/drawing/2014/main" val="984656975"/>
                  </a:ext>
                </a:extLst>
              </a:tr>
              <a:tr h="874404">
                <a:tc>
                  <a:txBody>
                    <a:bodyPr/>
                    <a:lstStyle/>
                    <a:p>
                      <a:r>
                        <a:rPr lang="en-GB" sz="2200" err="1">
                          <a:solidFill>
                            <a:schemeClr val="bg1"/>
                          </a:solidFill>
                          <a:latin typeface="Arial" panose="020B0604020202020204" pitchFamily="34" charset="0"/>
                        </a:rPr>
                        <a:t>Dostarlimab</a:t>
                      </a:r>
                      <a:r>
                        <a:rPr lang="en-GB" sz="2200">
                          <a:solidFill>
                            <a:schemeClr val="bg1"/>
                          </a:solidFill>
                          <a:latin typeface="Arial" panose="020B0604020202020204" pitchFamily="34" charset="0"/>
                        </a:rPr>
                        <a:t> administration</a:t>
                      </a:r>
                    </a:p>
                  </a:txBody>
                  <a:tcPr/>
                </a:tc>
                <a:tc>
                  <a:txBody>
                    <a:bodyPr/>
                    <a:lstStyle/>
                    <a:p>
                      <a:pPr marL="342900" indent="-342900">
                        <a:buFont typeface="Arial" panose="020B0604020202020204" pitchFamily="34" charset="0"/>
                        <a:buChar char="•"/>
                      </a:pPr>
                      <a:r>
                        <a:rPr lang="en-GB" sz="2200">
                          <a:latin typeface="Arial" panose="020B0604020202020204" pitchFamily="34" charset="0"/>
                        </a:rPr>
                        <a:t>500mg IV every 3 weeks for first 6 treatment cycles</a:t>
                      </a:r>
                    </a:p>
                    <a:p>
                      <a:pPr marL="342900" indent="-342900">
                        <a:buFont typeface="Arial" panose="020B0604020202020204" pitchFamily="34" charset="0"/>
                        <a:buChar char="•"/>
                      </a:pPr>
                      <a:r>
                        <a:rPr lang="en-GB" sz="2200">
                          <a:latin typeface="Arial" panose="020B0604020202020204" pitchFamily="34" charset="0"/>
                        </a:rPr>
                        <a:t>1000mg every 6 weeks for all cycles thereafter</a:t>
                      </a:r>
                    </a:p>
                    <a:p>
                      <a:pPr marL="342900" indent="-342900">
                        <a:buFont typeface="Arial" panose="020B0604020202020204" pitchFamily="34" charset="0"/>
                        <a:buChar char="•"/>
                      </a:pPr>
                      <a:r>
                        <a:rPr lang="en-GB" sz="2200">
                          <a:latin typeface="Arial" panose="020B0604020202020204" pitchFamily="34" charset="0"/>
                        </a:rPr>
                        <a:t>Continue until progression or unacceptable toxicity or </a:t>
                      </a:r>
                      <a:r>
                        <a:rPr lang="en-GB" sz="2200" b="1">
                          <a:latin typeface="Arial" panose="020B0604020202020204" pitchFamily="34" charset="0"/>
                        </a:rPr>
                        <a:t>up to 3 years</a:t>
                      </a:r>
                    </a:p>
                  </a:txBody>
                  <a:tcPr/>
                </a:tc>
                <a:extLst>
                  <a:ext uri="{0D108BD9-81ED-4DB2-BD59-A6C34878D82A}">
                    <a16:rowId xmlns:a16="http://schemas.microsoft.com/office/drawing/2014/main" val="2152176351"/>
                  </a:ext>
                </a:extLst>
              </a:tr>
              <a:tr h="812839">
                <a:tc>
                  <a:txBody>
                    <a:bodyPr/>
                    <a:lstStyle/>
                    <a:p>
                      <a:r>
                        <a:rPr lang="en-GB" sz="2200">
                          <a:solidFill>
                            <a:schemeClr val="bg1"/>
                          </a:solidFill>
                          <a:latin typeface="Arial" panose="020B0604020202020204" pitchFamily="34" charset="0"/>
                        </a:rPr>
                        <a:t>List price of </a:t>
                      </a:r>
                      <a:r>
                        <a:rPr lang="en-GB" sz="2200" err="1">
                          <a:solidFill>
                            <a:schemeClr val="bg1"/>
                          </a:solidFill>
                          <a:latin typeface="Arial" panose="020B0604020202020204" pitchFamily="34" charset="0"/>
                        </a:rPr>
                        <a:t>dostarlimab</a:t>
                      </a:r>
                      <a:endParaRPr lang="en-GB" sz="2200">
                        <a:solidFill>
                          <a:schemeClr val="bg1"/>
                        </a:solidFill>
                        <a:latin typeface="Arial" panose="020B0604020202020204" pitchFamily="34" charset="0"/>
                      </a:endParaRPr>
                    </a:p>
                  </a:txBody>
                  <a:tcPr/>
                </a:tc>
                <a:tc>
                  <a:txBody>
                    <a:bodyPr/>
                    <a:lstStyle/>
                    <a:p>
                      <a:pPr marL="285750" indent="-285750">
                        <a:buFont typeface="Arial" panose="020B0604020202020204" pitchFamily="34" charset="0"/>
                        <a:buChar char="•"/>
                      </a:pPr>
                      <a:r>
                        <a:rPr lang="en-GB" sz="2200">
                          <a:latin typeface="Arial" panose="020B0604020202020204" pitchFamily="34" charset="0"/>
                        </a:rPr>
                        <a:t>£5,887.33 per 500 mg vial</a:t>
                      </a:r>
                    </a:p>
                    <a:p>
                      <a:pPr marL="285750" indent="-285750">
                        <a:buFont typeface="Arial" panose="020B0604020202020204" pitchFamily="34" charset="0"/>
                        <a:buChar char="•"/>
                      </a:pPr>
                      <a:r>
                        <a:rPr lang="en-GB" sz="2200">
                          <a:latin typeface="Arial" panose="020B0604020202020204" pitchFamily="34" charset="0"/>
                        </a:rPr>
                        <a:t>Patient access scheme is applicable</a:t>
                      </a:r>
                      <a:endParaRPr lang="en-GB" sz="2200" b="1">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3">
            <a:extLst>
              <a:ext uri="{FF2B5EF4-FFF2-40B4-BE49-F238E27FC236}">
                <a16:creationId xmlns:a16="http://schemas.microsoft.com/office/drawing/2014/main" id="{8CE3147D-F7BE-2719-BAAD-3F12BDA463EE}"/>
              </a:ext>
            </a:extLst>
          </p:cNvPr>
          <p:cNvSpPr>
            <a:spLocks noGrp="1"/>
          </p:cNvSpPr>
          <p:nvPr>
            <p:ph type="body" sz="quarter" idx="13"/>
          </p:nvPr>
        </p:nvSpPr>
        <p:spPr>
          <a:xfrm>
            <a:off x="936000" y="6228000"/>
            <a:ext cx="10872000" cy="648000"/>
          </a:xfrm>
        </p:spPr>
        <p:txBody>
          <a:bodyPr>
            <a:noAutofit/>
          </a:bodyPr>
          <a:lstStyle/>
          <a:p>
            <a:r>
              <a:rPr lang="en-GB"/>
              <a:t>Abbreviations: EC, endometrial cancer; </a:t>
            </a:r>
            <a:r>
              <a:rPr lang="en-GB" err="1"/>
              <a:t>dMMR</a:t>
            </a:r>
            <a:r>
              <a:rPr lang="en-GB"/>
              <a:t>, deficient mismatch repair; IV, intravenous; MHRA, Medicines and Healthcare products Regulatory Agency; </a:t>
            </a:r>
            <a:r>
              <a:rPr lang="en-GB" err="1"/>
              <a:t>MMRp</a:t>
            </a:r>
            <a:r>
              <a:rPr lang="en-GB"/>
              <a:t>, mismatch repair proficient; MSI-H, microsatellite instability-high; MSS, microsatellite stable; PD-1, programmed cell death protein 1</a:t>
            </a:r>
          </a:p>
        </p:txBody>
      </p:sp>
    </p:spTree>
    <p:extLst>
      <p:ext uri="{BB962C8B-B14F-4D97-AF65-F5344CB8AC3E}">
        <p14:creationId xmlns:p14="http://schemas.microsoft.com/office/powerpoint/2010/main" val="36927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a:t>
            </a:r>
          </a:p>
        </p:txBody>
      </p:sp>
      <p:sp>
        <p:nvSpPr>
          <p:cNvPr id="4" name="Text Placeholder 3">
            <a:extLst>
              <a:ext uri="{FF2B5EF4-FFF2-40B4-BE49-F238E27FC236}">
                <a16:creationId xmlns:a16="http://schemas.microsoft.com/office/drawing/2014/main" id="{960FA49A-0FE8-B2C9-38EB-E8B8A3373B43}"/>
              </a:ext>
            </a:extLst>
          </p:cNvPr>
          <p:cNvSpPr>
            <a:spLocks noGrp="1"/>
          </p:cNvSpPr>
          <p:nvPr>
            <p:ph type="body" sz="quarter" idx="14"/>
          </p:nvPr>
        </p:nvSpPr>
        <p:spPr/>
        <p:txBody>
          <a:bodyPr/>
          <a:lstStyle/>
          <a:p>
            <a:endParaRPr lang="en-GB"/>
          </a:p>
        </p:txBody>
      </p:sp>
      <p:graphicFrame>
        <p:nvGraphicFramePr>
          <p:cNvPr id="3" name="Table 6" descr="Key issues for discussion, including clinical and cost effectiveness">
            <a:extLst>
              <a:ext uri="{FF2B5EF4-FFF2-40B4-BE49-F238E27FC236}">
                <a16:creationId xmlns:a16="http://schemas.microsoft.com/office/drawing/2014/main" id="{45308D04-8568-09A8-AF3C-B8A8F112ADA5}"/>
              </a:ext>
            </a:extLst>
          </p:cNvPr>
          <p:cNvGraphicFramePr>
            <a:graphicFrameLocks noGrp="1"/>
          </p:cNvGraphicFramePr>
          <p:nvPr>
            <p:extLst>
              <p:ext uri="{D42A27DB-BD31-4B8C-83A1-F6EECF244321}">
                <p14:modId xmlns:p14="http://schemas.microsoft.com/office/powerpoint/2010/main" val="2502944252"/>
              </p:ext>
            </p:extLst>
          </p:nvPr>
        </p:nvGraphicFramePr>
        <p:xfrm>
          <a:off x="108000" y="1347251"/>
          <a:ext cx="11947643" cy="3322320"/>
        </p:xfrm>
        <a:graphic>
          <a:graphicData uri="http://schemas.openxmlformats.org/drawingml/2006/table">
            <a:tbl>
              <a:tblPr firstRow="1" bandRow="1">
                <a:tableStyleId>{5C22544A-7EE6-4342-B048-85BDC9FD1C3A}</a:tableStyleId>
              </a:tblPr>
              <a:tblGrid>
                <a:gridCol w="6975396">
                  <a:extLst>
                    <a:ext uri="{9D8B030D-6E8A-4147-A177-3AD203B41FA5}">
                      <a16:colId xmlns:a16="http://schemas.microsoft.com/office/drawing/2014/main" val="3322847139"/>
                    </a:ext>
                  </a:extLst>
                </a:gridCol>
                <a:gridCol w="1853547">
                  <a:extLst>
                    <a:ext uri="{9D8B030D-6E8A-4147-A177-3AD203B41FA5}">
                      <a16:colId xmlns:a16="http://schemas.microsoft.com/office/drawing/2014/main" val="2381203084"/>
                    </a:ext>
                  </a:extLst>
                </a:gridCol>
                <a:gridCol w="1559350">
                  <a:extLst>
                    <a:ext uri="{9D8B030D-6E8A-4147-A177-3AD203B41FA5}">
                      <a16:colId xmlns:a16="http://schemas.microsoft.com/office/drawing/2014/main" val="354127724"/>
                    </a:ext>
                  </a:extLst>
                </a:gridCol>
                <a:gridCol w="1559350">
                  <a:extLst>
                    <a:ext uri="{9D8B030D-6E8A-4147-A177-3AD203B41FA5}">
                      <a16:colId xmlns:a16="http://schemas.microsoft.com/office/drawing/2014/main" val="1560494009"/>
                    </a:ext>
                  </a:extLst>
                </a:gridCol>
              </a:tblGrid>
              <a:tr h="348202">
                <a:tc>
                  <a:txBody>
                    <a:bodyPr/>
                    <a:lstStyle/>
                    <a:p>
                      <a:pPr>
                        <a:spcBef>
                          <a:spcPts val="0"/>
                        </a:spcBef>
                        <a:spcAft>
                          <a:spcPts val="0"/>
                        </a:spcAft>
                      </a:pPr>
                      <a:r>
                        <a:rPr lang="en-GB" sz="2200">
                          <a:latin typeface="Arial" panose="020B0604020202020204" pitchFamily="34" charset="0"/>
                        </a:rPr>
                        <a:t>Issue</a:t>
                      </a:r>
                    </a:p>
                  </a:txBody>
                  <a:tcPr/>
                </a:tc>
                <a:tc>
                  <a:txBody>
                    <a:bodyPr/>
                    <a:lstStyle/>
                    <a:p>
                      <a:pPr algn="ctr">
                        <a:spcBef>
                          <a:spcPts val="0"/>
                        </a:spcBef>
                        <a:spcAft>
                          <a:spcPts val="0"/>
                        </a:spcAft>
                      </a:pPr>
                      <a:r>
                        <a:rPr lang="en-GB" sz="2200">
                          <a:latin typeface="Arial" panose="020B0604020202020204" pitchFamily="34" charset="0"/>
                        </a:rPr>
                        <a:t>Resolved?</a:t>
                      </a:r>
                    </a:p>
                  </a:txBody>
                  <a:tcPr/>
                </a:tc>
                <a:tc>
                  <a:txBody>
                    <a:bodyPr/>
                    <a:lstStyle/>
                    <a:p>
                      <a:pPr algn="ctr">
                        <a:spcBef>
                          <a:spcPts val="0"/>
                        </a:spcBef>
                        <a:spcAft>
                          <a:spcPts val="0"/>
                        </a:spcAft>
                      </a:pPr>
                      <a:r>
                        <a:rPr lang="en-GB" sz="2200">
                          <a:latin typeface="Arial" panose="020B0604020202020204" pitchFamily="34" charset="0"/>
                        </a:rPr>
                        <a:t>ICER impact</a:t>
                      </a:r>
                    </a:p>
                  </a:txBody>
                  <a:tcPr/>
                </a:tc>
                <a:tc>
                  <a:txBody>
                    <a:bodyPr/>
                    <a:lstStyle/>
                    <a:p>
                      <a:pPr algn="ctr">
                        <a:spcBef>
                          <a:spcPts val="0"/>
                        </a:spcBef>
                        <a:spcAft>
                          <a:spcPts val="0"/>
                        </a:spcAft>
                      </a:pPr>
                      <a:r>
                        <a:rPr lang="en-GB" sz="2200">
                          <a:latin typeface="Arial" panose="020B0604020202020204" pitchFamily="34" charset="0"/>
                        </a:rPr>
                        <a:t>Slide</a:t>
                      </a:r>
                    </a:p>
                  </a:txBody>
                  <a:tcPr/>
                </a:tc>
                <a:extLst>
                  <a:ext uri="{0D108BD9-81ED-4DB2-BD59-A6C34878D82A}">
                    <a16:rowId xmlns:a16="http://schemas.microsoft.com/office/drawing/2014/main" val="2647452487"/>
                  </a:ext>
                </a:extLst>
              </a:tr>
              <a:tr h="348202">
                <a:tc>
                  <a:txBody>
                    <a:bodyPr/>
                    <a:lstStyle/>
                    <a:p>
                      <a:pPr>
                        <a:spcBef>
                          <a:spcPts val="0"/>
                        </a:spcBef>
                        <a:spcAft>
                          <a:spcPts val="0"/>
                        </a:spcAft>
                      </a:pPr>
                      <a:r>
                        <a:rPr lang="en-GB" sz="2200">
                          <a:latin typeface="Arial" panose="020B0604020202020204" pitchFamily="34" charset="0"/>
                        </a:rPr>
                        <a:t>Modelling time on treatment^</a:t>
                      </a:r>
                    </a:p>
                  </a:txBody>
                  <a:tcPr anchor="ctr"/>
                </a:tc>
                <a:tc rowSpan="4">
                  <a:txBody>
                    <a:bodyPr/>
                    <a:lstStyle/>
                    <a:p>
                      <a:pPr algn="ctr">
                        <a:spcBef>
                          <a:spcPts val="0"/>
                        </a:spcBef>
                        <a:spcAft>
                          <a:spcPts val="0"/>
                        </a:spcAft>
                      </a:pPr>
                      <a:r>
                        <a:rPr lang="en-GB" sz="2200">
                          <a:solidFill>
                            <a:schemeClr val="tx1"/>
                          </a:solidFill>
                          <a:latin typeface="Arial" panose="020B0604020202020204" pitchFamily="34" charset="0"/>
                        </a:rPr>
                        <a:t>Partially – for discussion</a:t>
                      </a:r>
                    </a:p>
                  </a:txBody>
                  <a:tcPr anchor="ctr">
                    <a:solidFill>
                      <a:srgbClr val="FFC000"/>
                    </a:solidFill>
                  </a:tcPr>
                </a:tc>
                <a:tc>
                  <a:txBody>
                    <a:bodyPr/>
                    <a:lstStyle/>
                    <a:p>
                      <a:pPr algn="ctr">
                        <a:spcBef>
                          <a:spcPts val="0"/>
                        </a:spcBef>
                        <a:spcAft>
                          <a:spcPts val="0"/>
                        </a:spcAft>
                      </a:pPr>
                      <a:r>
                        <a:rPr lang="en-GB" sz="2200">
                          <a:latin typeface="Arial" panose="020B0604020202020204" pitchFamily="34" charset="0"/>
                        </a:rPr>
                        <a:t>Small</a:t>
                      </a:r>
                    </a:p>
                  </a:txBody>
                  <a:tcPr anchor="ctr"/>
                </a:tc>
                <a:tc>
                  <a:txBody>
                    <a:bodyPr/>
                    <a:lstStyle/>
                    <a:p>
                      <a:pPr algn="ctr">
                        <a:spcBef>
                          <a:spcPts val="0"/>
                        </a:spcBef>
                        <a:spcAft>
                          <a:spcPts val="0"/>
                        </a:spcAft>
                      </a:pPr>
                      <a:r>
                        <a:rPr lang="en-GB" sz="2200">
                          <a:latin typeface="Arial" panose="020B0604020202020204" pitchFamily="34" charset="0"/>
                          <a:hlinkClick r:id="rId3" action="ppaction://hlinksldjump"/>
                        </a:rPr>
                        <a:t>16</a:t>
                      </a:r>
                      <a:endParaRPr lang="en-GB" sz="2200">
                        <a:latin typeface="Arial" panose="020B0604020202020204" pitchFamily="34" charset="0"/>
                      </a:endParaRPr>
                    </a:p>
                  </a:txBody>
                  <a:tcPr anchor="ctr"/>
                </a:tc>
                <a:extLst>
                  <a:ext uri="{0D108BD9-81ED-4DB2-BD59-A6C34878D82A}">
                    <a16:rowId xmlns:a16="http://schemas.microsoft.com/office/drawing/2014/main" val="557119896"/>
                  </a:ext>
                </a:extLst>
              </a:tr>
              <a:tr h="194993">
                <a:tc>
                  <a:txBody>
                    <a:bodyPr/>
                    <a:lstStyle/>
                    <a:p>
                      <a:pPr>
                        <a:spcBef>
                          <a:spcPts val="0"/>
                        </a:spcBef>
                        <a:spcAft>
                          <a:spcPts val="0"/>
                        </a:spcAft>
                      </a:pPr>
                      <a:r>
                        <a:rPr lang="en-GB" sz="2200">
                          <a:latin typeface="Arial" panose="020B0604020202020204" pitchFamily="34" charset="0"/>
                        </a:rPr>
                        <a:t>Health state resource use for </a:t>
                      </a:r>
                      <a:r>
                        <a:rPr lang="en-GB" sz="2200" err="1">
                          <a:latin typeface="Arial" panose="020B0604020202020204" pitchFamily="34" charset="0"/>
                        </a:rPr>
                        <a:t>dostarlimab</a:t>
                      </a:r>
                      <a:r>
                        <a:rPr lang="en-GB" sz="2200">
                          <a:latin typeface="Arial" panose="020B0604020202020204" pitchFamily="34" charset="0"/>
                        </a:rPr>
                        <a:t> + CP^</a:t>
                      </a:r>
                    </a:p>
                  </a:txBody>
                  <a:tcPr anchor="ctr"/>
                </a:tc>
                <a:tc vMerge="1">
                  <a:txBody>
                    <a:bodyPr/>
                    <a:lstStyle/>
                    <a:p>
                      <a:pPr algn="ctr">
                        <a:spcBef>
                          <a:spcPts val="0"/>
                        </a:spcBef>
                        <a:spcAft>
                          <a:spcPts val="0"/>
                        </a:spcAft>
                      </a:pPr>
                      <a:endParaRPr lang="en-GB" sz="2200">
                        <a:solidFill>
                          <a:schemeClr val="tx1"/>
                        </a:solidFill>
                        <a:latin typeface="Arial" panose="020B0604020202020204" pitchFamily="34" charset="0"/>
                      </a:endParaRPr>
                    </a:p>
                  </a:txBody>
                  <a:tcPr anchor="ctr">
                    <a:solidFill>
                      <a:srgbClr val="FFC000"/>
                    </a:solidFill>
                  </a:tcPr>
                </a:tc>
                <a:tc>
                  <a:txBody>
                    <a:bodyPr/>
                    <a:lstStyle/>
                    <a:p>
                      <a:pPr algn="ctr">
                        <a:spcBef>
                          <a:spcPts val="0"/>
                        </a:spcBef>
                        <a:spcAft>
                          <a:spcPts val="0"/>
                        </a:spcAft>
                      </a:pPr>
                      <a:r>
                        <a:rPr lang="en-GB" sz="2200">
                          <a:latin typeface="Arial" panose="020B0604020202020204" pitchFamily="34" charset="0"/>
                        </a:rPr>
                        <a:t>Small</a:t>
                      </a:r>
                    </a:p>
                  </a:txBody>
                  <a:tcPr anchor="ctr"/>
                </a:tc>
                <a:tc>
                  <a:txBody>
                    <a:bodyPr/>
                    <a:lstStyle/>
                    <a:p>
                      <a:pPr algn="ctr">
                        <a:spcBef>
                          <a:spcPts val="0"/>
                        </a:spcBef>
                        <a:spcAft>
                          <a:spcPts val="0"/>
                        </a:spcAft>
                      </a:pPr>
                      <a:r>
                        <a:rPr lang="en-GB" sz="2200">
                          <a:latin typeface="Arial" panose="020B0604020202020204" pitchFamily="34" charset="0"/>
                          <a:hlinkClick r:id="rId4" action="ppaction://hlinksldjump"/>
                        </a:rPr>
                        <a:t>17</a:t>
                      </a:r>
                      <a:endParaRPr lang="en-GB" sz="2200">
                        <a:latin typeface="Arial" panose="020B0604020202020204" pitchFamily="34" charset="0"/>
                      </a:endParaRPr>
                    </a:p>
                  </a:txBody>
                  <a:tcPr anchor="ctr"/>
                </a:tc>
                <a:extLst>
                  <a:ext uri="{0D108BD9-81ED-4DB2-BD59-A6C34878D82A}">
                    <a16:rowId xmlns:a16="http://schemas.microsoft.com/office/drawing/2014/main" val="4079479101"/>
                  </a:ext>
                </a:extLst>
              </a:tr>
              <a:tr h="194993">
                <a:tc>
                  <a:txBody>
                    <a:bodyPr/>
                    <a:lstStyle/>
                    <a:p>
                      <a:pPr>
                        <a:spcBef>
                          <a:spcPts val="0"/>
                        </a:spcBef>
                        <a:spcAft>
                          <a:spcPts val="0"/>
                        </a:spcAft>
                      </a:pPr>
                      <a:r>
                        <a:rPr lang="en-GB" sz="2200">
                          <a:latin typeface="Arial" panose="020B0604020202020204" pitchFamily="34" charset="0"/>
                        </a:rPr>
                        <a:t>Subsequent treatments - bevacizumab redistribution^</a:t>
                      </a:r>
                    </a:p>
                  </a:txBody>
                  <a:tcPr anchor="ctr"/>
                </a:tc>
                <a:tc vMerge="1">
                  <a:txBody>
                    <a:bodyPr/>
                    <a:lstStyle/>
                    <a:p>
                      <a:pPr algn="ctr">
                        <a:spcBef>
                          <a:spcPts val="0"/>
                        </a:spcBef>
                        <a:spcAft>
                          <a:spcPts val="0"/>
                        </a:spcAft>
                      </a:pPr>
                      <a:endParaRPr lang="en-GB" sz="2200">
                        <a:solidFill>
                          <a:schemeClr val="tx1"/>
                        </a:solidFill>
                        <a:latin typeface="Arial" panose="020B0604020202020204" pitchFamily="34" charset="0"/>
                      </a:endParaRPr>
                    </a:p>
                  </a:txBody>
                  <a:tcPr anchor="ctr">
                    <a:solidFill>
                      <a:srgbClr val="FFC000"/>
                    </a:solidFill>
                  </a:tcPr>
                </a:tc>
                <a:tc>
                  <a:txBody>
                    <a:bodyPr/>
                    <a:lstStyle/>
                    <a:p>
                      <a:pPr algn="ctr">
                        <a:spcBef>
                          <a:spcPts val="0"/>
                        </a:spcBef>
                        <a:spcAft>
                          <a:spcPts val="0"/>
                        </a:spcAft>
                      </a:pPr>
                      <a:r>
                        <a:rPr lang="en-GB" sz="2200">
                          <a:latin typeface="Arial" panose="020B0604020202020204" pitchFamily="34" charset="0"/>
                        </a:rPr>
                        <a:t>Small</a:t>
                      </a:r>
                    </a:p>
                  </a:txBody>
                  <a:tcPr anchor="ctr"/>
                </a:tc>
                <a:tc>
                  <a:txBody>
                    <a:bodyPr/>
                    <a:lstStyle/>
                    <a:p>
                      <a:pPr algn="ctr">
                        <a:spcBef>
                          <a:spcPts val="0"/>
                        </a:spcBef>
                        <a:spcAft>
                          <a:spcPts val="0"/>
                        </a:spcAft>
                      </a:pPr>
                      <a:r>
                        <a:rPr lang="en-GB" sz="2200">
                          <a:latin typeface="Arial" panose="020B0604020202020204" pitchFamily="34" charset="0"/>
                          <a:hlinkClick r:id="rId5" action="ppaction://hlinksldjump"/>
                        </a:rPr>
                        <a:t>18-19</a:t>
                      </a:r>
                      <a:endParaRPr lang="en-GB" sz="2200">
                        <a:latin typeface="Arial" panose="020B0604020202020204" pitchFamily="34" charset="0"/>
                      </a:endParaRPr>
                    </a:p>
                  </a:txBody>
                  <a:tcPr anchor="ctr"/>
                </a:tc>
                <a:extLst>
                  <a:ext uri="{0D108BD9-81ED-4DB2-BD59-A6C34878D82A}">
                    <a16:rowId xmlns:a16="http://schemas.microsoft.com/office/drawing/2014/main" val="2167963651"/>
                  </a:ext>
                </a:extLst>
              </a:tr>
              <a:tr h="194993">
                <a:tc>
                  <a:txBody>
                    <a:bodyPr/>
                    <a:lstStyle/>
                    <a:p>
                      <a:pPr>
                        <a:spcBef>
                          <a:spcPts val="0"/>
                        </a:spcBef>
                        <a:spcAft>
                          <a:spcPts val="0"/>
                        </a:spcAft>
                      </a:pPr>
                      <a:r>
                        <a:rPr lang="en-GB" sz="2200">
                          <a:latin typeface="Arial" panose="020B0604020202020204" pitchFamily="34" charset="0"/>
                        </a:rPr>
                        <a:t>Oral administration cost for </a:t>
                      </a:r>
                      <a:r>
                        <a:rPr lang="en-GB" sz="2200" err="1">
                          <a:latin typeface="Arial" panose="020B0604020202020204" pitchFamily="34" charset="0"/>
                        </a:rPr>
                        <a:t>lenvatinib</a:t>
                      </a:r>
                      <a:r>
                        <a:rPr lang="en-GB" sz="2200">
                          <a:latin typeface="Arial" panose="020B0604020202020204" pitchFamily="34" charset="0"/>
                        </a:rPr>
                        <a:t>^</a:t>
                      </a:r>
                    </a:p>
                  </a:txBody>
                  <a:tcPr anchor="ctr"/>
                </a:tc>
                <a:tc vMerge="1">
                  <a:txBody>
                    <a:bodyPr/>
                    <a:lstStyle/>
                    <a:p>
                      <a:pPr algn="ctr">
                        <a:spcBef>
                          <a:spcPts val="0"/>
                        </a:spcBef>
                        <a:spcAft>
                          <a:spcPts val="0"/>
                        </a:spcAft>
                      </a:pPr>
                      <a:endParaRPr lang="en-GB" sz="2200">
                        <a:solidFill>
                          <a:schemeClr val="tx1"/>
                        </a:solidFill>
                        <a:latin typeface="Arial" panose="020B0604020202020204" pitchFamily="34" charset="0"/>
                      </a:endParaRPr>
                    </a:p>
                  </a:txBody>
                  <a:tcPr anchor="ctr">
                    <a:solidFill>
                      <a:srgbClr val="FFC000"/>
                    </a:solidFill>
                  </a:tcPr>
                </a:tc>
                <a:tc>
                  <a:txBody>
                    <a:bodyPr/>
                    <a:lstStyle/>
                    <a:p>
                      <a:pPr algn="ctr">
                        <a:spcBef>
                          <a:spcPts val="0"/>
                        </a:spcBef>
                        <a:spcAft>
                          <a:spcPts val="0"/>
                        </a:spcAft>
                      </a:pPr>
                      <a:r>
                        <a:rPr lang="en-GB" sz="2200">
                          <a:latin typeface="Arial" panose="020B0604020202020204" pitchFamily="34" charset="0"/>
                        </a:rPr>
                        <a:t>Small</a:t>
                      </a:r>
                    </a:p>
                  </a:txBody>
                  <a:tcPr anchor="ctr"/>
                </a:tc>
                <a:tc>
                  <a:txBody>
                    <a:bodyPr/>
                    <a:lstStyle/>
                    <a:p>
                      <a:pPr algn="ctr">
                        <a:spcBef>
                          <a:spcPts val="0"/>
                        </a:spcBef>
                        <a:spcAft>
                          <a:spcPts val="0"/>
                        </a:spcAft>
                      </a:pPr>
                      <a:r>
                        <a:rPr lang="en-GB" sz="2200">
                          <a:latin typeface="Arial" panose="020B0604020202020204" pitchFamily="34" charset="0"/>
                          <a:hlinkClick r:id="rId6" action="ppaction://hlinksldjump"/>
                        </a:rPr>
                        <a:t>20</a:t>
                      </a:r>
                      <a:endParaRPr lang="en-GB" sz="2200">
                        <a:latin typeface="Arial" panose="020B0604020202020204" pitchFamily="34" charset="0"/>
                      </a:endParaRPr>
                    </a:p>
                  </a:txBody>
                  <a:tcPr anchor="ctr"/>
                </a:tc>
                <a:extLst>
                  <a:ext uri="{0D108BD9-81ED-4DB2-BD59-A6C34878D82A}">
                    <a16:rowId xmlns:a16="http://schemas.microsoft.com/office/drawing/2014/main" val="1907513868"/>
                  </a:ext>
                </a:extLst>
              </a:tr>
              <a:tr h="1949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Immature overall survival data</a:t>
                      </a:r>
                    </a:p>
                  </a:txBody>
                  <a:tcPr anchor="ctr"/>
                </a:tc>
                <a:tc rowSpan="2">
                  <a:txBody>
                    <a:bodyPr/>
                    <a:lstStyle/>
                    <a:p>
                      <a:pPr algn="ctr">
                        <a:spcBef>
                          <a:spcPts val="0"/>
                        </a:spcBef>
                        <a:spcAft>
                          <a:spcPts val="0"/>
                        </a:spcAft>
                      </a:pPr>
                      <a:r>
                        <a:rPr lang="en-GB" sz="2200">
                          <a:solidFill>
                            <a:schemeClr val="bg1"/>
                          </a:solidFill>
                          <a:latin typeface="Arial" panose="020B0604020202020204" pitchFamily="34" charset="0"/>
                        </a:rPr>
                        <a:t>No – for discussion</a:t>
                      </a:r>
                    </a:p>
                  </a:txBody>
                  <a:tcPr anchor="c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Unknown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hlinkClick r:id="rId7" action="ppaction://hlinksldjump"/>
                        </a:rPr>
                        <a:t>12</a:t>
                      </a:r>
                      <a:endParaRPr lang="en-GB" sz="2200">
                        <a:latin typeface="Arial" panose="020B0604020202020204" pitchFamily="34" charset="0"/>
                      </a:endParaRPr>
                    </a:p>
                  </a:txBody>
                  <a:tcPr anchor="ctr"/>
                </a:tc>
                <a:extLst>
                  <a:ext uri="{0D108BD9-81ED-4DB2-BD59-A6C34878D82A}">
                    <a16:rowId xmlns:a16="http://schemas.microsoft.com/office/drawing/2014/main" val="268874220"/>
                  </a:ext>
                </a:extLst>
              </a:tr>
              <a:tr h="194993">
                <a:tc>
                  <a:txBody>
                    <a:bodyPr/>
                    <a:lstStyle/>
                    <a:p>
                      <a:pPr>
                        <a:spcBef>
                          <a:spcPts val="0"/>
                        </a:spcBef>
                        <a:spcAft>
                          <a:spcPts val="0"/>
                        </a:spcAft>
                      </a:pPr>
                      <a:r>
                        <a:rPr lang="en-GB" sz="2200" b="0">
                          <a:latin typeface="Arial" panose="020B0604020202020204" pitchFamily="34" charset="0"/>
                        </a:rPr>
                        <a:t>Treatment-effect waning</a:t>
                      </a:r>
                    </a:p>
                  </a:txBody>
                  <a:tcPr anchor="ctr"/>
                </a:tc>
                <a:tc vMerge="1">
                  <a:txBody>
                    <a:bodyPr/>
                    <a:lstStyle/>
                    <a:p>
                      <a:endParaRPr/>
                    </a:p>
                  </a:txBody>
                  <a:tcPr anchor="ctr">
                    <a:solidFill>
                      <a:srgbClr val="FF0000"/>
                    </a:solidFill>
                  </a:tcPr>
                </a:tc>
                <a:tc>
                  <a:txBody>
                    <a:bodyPr/>
                    <a:lstStyle/>
                    <a:p>
                      <a:pPr algn="ctr">
                        <a:spcBef>
                          <a:spcPts val="0"/>
                        </a:spcBef>
                        <a:spcAft>
                          <a:spcPts val="0"/>
                        </a:spcAft>
                      </a:pPr>
                      <a:r>
                        <a:rPr lang="en-GB" sz="2200">
                          <a:latin typeface="Arial" panose="020B0604020202020204" pitchFamily="34" charset="0"/>
                        </a:rPr>
                        <a:t>Variable</a:t>
                      </a:r>
                    </a:p>
                  </a:txBody>
                  <a:tcPr anchor="ctr"/>
                </a:tc>
                <a:tc>
                  <a:txBody>
                    <a:bodyPr/>
                    <a:lstStyle/>
                    <a:p>
                      <a:pPr algn="ctr">
                        <a:spcBef>
                          <a:spcPts val="0"/>
                        </a:spcBef>
                        <a:spcAft>
                          <a:spcPts val="0"/>
                        </a:spcAft>
                      </a:pPr>
                      <a:r>
                        <a:rPr lang="en-GB" sz="2200">
                          <a:latin typeface="Arial" panose="020B0604020202020204" pitchFamily="34" charset="0"/>
                          <a:hlinkClick r:id="rId8" action="ppaction://hlinksldjump"/>
                        </a:rPr>
                        <a:t>21</a:t>
                      </a:r>
                      <a:endParaRPr lang="en-GB" sz="2200">
                        <a:latin typeface="Arial" panose="020B0604020202020204" pitchFamily="34" charset="0"/>
                      </a:endParaRPr>
                    </a:p>
                  </a:txBody>
                  <a:tcPr anchor="ctr"/>
                </a:tc>
                <a:extLst>
                  <a:ext uri="{0D108BD9-81ED-4DB2-BD59-A6C34878D82A}">
                    <a16:rowId xmlns:a16="http://schemas.microsoft.com/office/drawing/2014/main" val="3252160011"/>
                  </a:ext>
                </a:extLst>
              </a:tr>
            </a:tbl>
          </a:graphicData>
        </a:graphic>
      </p:graphicFrame>
      <p:sp>
        <p:nvSpPr>
          <p:cNvPr id="2" name="TextBox 1">
            <a:extLst>
              <a:ext uri="{FF2B5EF4-FFF2-40B4-BE49-F238E27FC236}">
                <a16:creationId xmlns:a16="http://schemas.microsoft.com/office/drawing/2014/main" id="{CAAC52D6-49A6-2FB2-186D-B7E94419BD46}"/>
              </a:ext>
            </a:extLst>
          </p:cNvPr>
          <p:cNvSpPr txBox="1"/>
          <p:nvPr/>
        </p:nvSpPr>
        <p:spPr>
          <a:xfrm>
            <a:off x="185057" y="5116286"/>
            <a:ext cx="1962397" cy="369332"/>
          </a:xfrm>
          <a:prstGeom prst="rect">
            <a:avLst/>
          </a:prstGeom>
          <a:noFill/>
        </p:spPr>
        <p:txBody>
          <a:bodyPr wrap="none" rtlCol="0">
            <a:spAutoFit/>
          </a:bodyPr>
          <a:lstStyle/>
          <a:p>
            <a:r>
              <a:rPr lang="en-GB"/>
              <a:t>^EAG key issues</a:t>
            </a:r>
          </a:p>
        </p:txBody>
      </p:sp>
      <p:sp>
        <p:nvSpPr>
          <p:cNvPr id="5" name="Text Placeholder 3">
            <a:extLst>
              <a:ext uri="{FF2B5EF4-FFF2-40B4-BE49-F238E27FC236}">
                <a16:creationId xmlns:a16="http://schemas.microsoft.com/office/drawing/2014/main" id="{D0480065-D21A-DA0E-10ED-0BF9DDA9668D}"/>
              </a:ext>
            </a:extLst>
          </p:cNvPr>
          <p:cNvSpPr txBox="1">
            <a:spLocks/>
          </p:cNvSpPr>
          <p:nvPr/>
        </p:nvSpPr>
        <p:spPr>
          <a:xfrm>
            <a:off x="936000" y="6407999"/>
            <a:ext cx="10872000" cy="43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Abbreviations: CP, carboplatin plus paclitaxel; ICER, incremental cost-effectiveness ratio</a:t>
            </a:r>
          </a:p>
        </p:txBody>
      </p:sp>
    </p:spTree>
    <p:extLst>
      <p:ext uri="{BB962C8B-B14F-4D97-AF65-F5344CB8AC3E}">
        <p14:creationId xmlns:p14="http://schemas.microsoft.com/office/powerpoint/2010/main" val="214304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fontScale="90000"/>
          </a:bodyPr>
          <a:lstStyle/>
          <a:p>
            <a:r>
              <a:rPr lang="en-GB" err="1">
                <a:latin typeface="Arial" panose="020B0604020202020204" pitchFamily="34" charset="0"/>
                <a:cs typeface="Arial" panose="020B0604020202020204" pitchFamily="34" charset="0"/>
              </a:rPr>
              <a:t>Dostarlimab</a:t>
            </a:r>
            <a:r>
              <a:rPr lang="en-GB">
                <a:latin typeface="Arial" panose="020B0604020202020204" pitchFamily="34" charset="0"/>
                <a:cs typeface="Arial" panose="020B0604020202020204" pitchFamily="34" charset="0"/>
              </a:rPr>
              <a:t> with carboplatin and paclitaxel for treating primary advanced or recurrent endometrial cancer with microsatellite stability or mismatch repair proficiency</a:t>
            </a: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644346"/>
            <a:ext cx="10026139" cy="2656703"/>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4" ma:contentTypeDescription="Create a new document." ma:contentTypeScope="" ma:versionID="e38ee189183f80f889e608afc237556e">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8b384a948197d1f4f7c6a1da5ea71383"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9718B2-DD82-4F51-B54A-9D06C726D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3f790-c252-4bfe-890a-0e01b9de803a"/>
    <ds:schemaRef ds:uri="0eb656aa-4e79-4e95-9076-bc119a23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6D4A81-9AA7-4839-9F7C-49A81BAA6B43}">
  <ds:schemaRefs>
    <ds:schemaRef ds:uri="http://schemas.microsoft.com/office/infopath/2007/PartnerControls"/>
    <ds:schemaRef ds:uri="http://schemas.microsoft.com/office/2006/metadata/properties"/>
    <ds:schemaRef ds:uri="http://purl.org/dc/dcmitype/"/>
    <ds:schemaRef ds:uri="http://purl.org/dc/terms/"/>
    <ds:schemaRef ds:uri="0eb656aa-4e79-4e95-9076-bc119a23e0cc"/>
    <ds:schemaRef ds:uri="http://schemas.microsoft.com/office/2006/documentManagement/types"/>
    <ds:schemaRef ds:uri="http://purl.org/dc/elements/1.1/"/>
    <ds:schemaRef ds:uri="http://www.w3.org/XML/1998/namespace"/>
    <ds:schemaRef ds:uri="6113f790-c252-4bfe-890a-0e01b9de803a"/>
    <ds:schemaRef ds:uri="http://schemas.openxmlformats.org/package/2006/metadata/core-properties"/>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committee template </Template>
  <TotalTime>0</TotalTime>
  <Words>5464</Words>
  <Application>Microsoft Office PowerPoint</Application>
  <PresentationFormat>Widescreen</PresentationFormat>
  <Paragraphs>780</Paragraphs>
  <Slides>34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Lora SemiBold</vt:lpstr>
      <vt:lpstr>Inter</vt:lpstr>
      <vt:lpstr>Wingdings</vt:lpstr>
      <vt:lpstr>Arial</vt:lpstr>
      <vt:lpstr>Lato</vt:lpstr>
      <vt:lpstr>Times New Roman</vt:lpstr>
      <vt:lpstr>NICEbrandtheme</vt:lpstr>
      <vt:lpstr>Dostarlimab with carboplatin and paclitaxel for treating primary advanced or recurrent endometrial cancer with microsatellite stability or mismatch repair proficiency</vt:lpstr>
      <vt:lpstr>Dostarlimab with carboplatin and paclitaxel for treating primary advanced or recurrent endometrial cancer with microsatellite stability or mismatch repair proficiency</vt:lpstr>
      <vt:lpstr>Background</vt:lpstr>
      <vt:lpstr>Patient perspectives</vt:lpstr>
      <vt:lpstr>Clinical perspectives </vt:lpstr>
      <vt:lpstr>Treatment pathway for MMRp/MSS EC and positioning of dostarlimab</vt:lpstr>
      <vt:lpstr>Dostarlimab (JEMPERLI)</vt:lpstr>
      <vt:lpstr>Key issues</vt:lpstr>
      <vt:lpstr>Dostarlimab with carboplatin and paclitaxel for treating primary advanced or recurrent endometrial cancer with microsatellite stability or mismatch repair proficiency</vt:lpstr>
      <vt:lpstr>Dostarlimab + CP clinical evidence</vt:lpstr>
      <vt:lpstr>RUBY-1 results for MMRp/MMS: PFS at IA1 and IA2</vt:lpstr>
      <vt:lpstr>Key Issue: Immature RUBY-1 OS data at IA2 </vt:lpstr>
      <vt:lpstr>RUBY-1: EAG comments</vt:lpstr>
      <vt:lpstr>Dostarlimab with carboplatin and paclitaxel for treating primary advanced or recurrent endometrial cancer with microsatellite stability or mismatch repair proficiency</vt:lpstr>
      <vt:lpstr>Company’s model</vt:lpstr>
      <vt:lpstr>Key Issue: Modelling time on treatment </vt:lpstr>
      <vt:lpstr>Key Issue: Health state resource use for dostarlimab + CP </vt:lpstr>
      <vt:lpstr>Key Issue: Subsequent treatments – bevacizumab redistribution (1) </vt:lpstr>
      <vt:lpstr>Key Issue: Subsequent treatments – bevacizumab redistribution (2) </vt:lpstr>
      <vt:lpstr>Key Issue: Oral administration cost for lenvatinib </vt:lpstr>
      <vt:lpstr>Key Issue: Treatment-effect waning </vt:lpstr>
      <vt:lpstr>Summary of company and EAG base case assumptions</vt:lpstr>
      <vt:lpstr>Cost-effectiveness results</vt:lpstr>
      <vt:lpstr>Other considerations</vt:lpstr>
      <vt:lpstr>Dostarlimab with carboplatin and paclitaxel for treating primary advanced or recurrent endometrial cancer with microsatellite stability or mismatch repair proficiency</vt:lpstr>
      <vt:lpstr>Key issues</vt:lpstr>
      <vt:lpstr>End of Part 1</vt:lpstr>
      <vt:lpstr>Dostarlimab with carboplatin and paclitaxel for treating primary advanced or recurrent endometrial cancer with microsatellite stability or mismatch repair proficiency</vt:lpstr>
      <vt:lpstr>PowerPoint Presentation</vt:lpstr>
      <vt:lpstr>RUBY-1 MMRp/MMS subgroup baseline characteristics</vt:lpstr>
      <vt:lpstr>PowerPoint Presentation</vt:lpstr>
      <vt:lpstr>Company’s model</vt:lpstr>
      <vt:lpstr>Company base case OS curves ± treatment-effect waning</vt:lpstr>
      <vt:lpstr>Company base case PFS curves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Sharlene Ting</dc:creator>
  <cp:lastModifiedBy>Marcia Miller</cp:lastModifiedBy>
  <cp:revision>1</cp:revision>
  <dcterms:created xsi:type="dcterms:W3CDTF">2025-06-05T13:15:58Z</dcterms:created>
  <dcterms:modified xsi:type="dcterms:W3CDTF">2025-07-29T19:37:24Z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y fmtid="{D5CDD505-2E9C-101B-9397-08002B2CF9AE}" pid="11" name="lcf76f155ced4ddcb4097134ff3c332f">
    <vt:lpwstr/>
  </property>
  <property fmtid="{D5CDD505-2E9C-101B-9397-08002B2CF9AE}" pid="12" name="TaxCatchAll">
    <vt:lpwstr/>
  </property>
</Properties>
</file>