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4136" r:id="rId4"/>
  </p:sldMasterIdLst>
  <p:notesMasterIdLst>
    <p:notesMasterId r:id="rId60"/>
  </p:notesMasterIdLst>
  <p:handoutMasterIdLst>
    <p:handoutMasterId r:id="rId61"/>
  </p:handoutMasterIdLst>
  <p:sldIdLst>
    <p:sldId id="339" r:id="rId5"/>
    <p:sldId id="1797" r:id="rId6"/>
    <p:sldId id="404" r:id="rId7"/>
    <p:sldId id="347" r:id="rId8"/>
    <p:sldId id="2176" r:id="rId9"/>
    <p:sldId id="2048" r:id="rId10"/>
    <p:sldId id="345" r:id="rId11"/>
    <p:sldId id="405" r:id="rId12"/>
    <p:sldId id="2043" r:id="rId13"/>
    <p:sldId id="375" r:id="rId14"/>
    <p:sldId id="1799" r:id="rId15"/>
    <p:sldId id="1810" r:id="rId16"/>
    <p:sldId id="2044" r:id="rId17"/>
    <p:sldId id="358" r:id="rId18"/>
    <p:sldId id="379" r:id="rId19"/>
    <p:sldId id="2149" r:id="rId20"/>
    <p:sldId id="1794" r:id="rId21"/>
    <p:sldId id="2146" r:id="rId22"/>
    <p:sldId id="2147" r:id="rId23"/>
    <p:sldId id="2155" r:id="rId24"/>
    <p:sldId id="2156" r:id="rId25"/>
    <p:sldId id="2157" r:id="rId26"/>
    <p:sldId id="2158" r:id="rId27"/>
    <p:sldId id="2159" r:id="rId28"/>
    <p:sldId id="2160" r:id="rId29"/>
    <p:sldId id="2174" r:id="rId30"/>
    <p:sldId id="2177" r:id="rId31"/>
    <p:sldId id="2161" r:id="rId32"/>
    <p:sldId id="367" r:id="rId33"/>
    <p:sldId id="2165" r:id="rId34"/>
    <p:sldId id="374" r:id="rId35"/>
    <p:sldId id="2169" r:id="rId36"/>
    <p:sldId id="400" r:id="rId37"/>
    <p:sldId id="2173" r:id="rId38"/>
    <p:sldId id="1795" r:id="rId39"/>
    <p:sldId id="2175" r:id="rId40"/>
    <p:sldId id="1796" r:id="rId41"/>
    <p:sldId id="1909" r:id="rId42"/>
    <p:sldId id="1864" r:id="rId43"/>
    <p:sldId id="1803" r:id="rId44"/>
    <p:sldId id="268" r:id="rId45"/>
    <p:sldId id="349" r:id="rId46"/>
    <p:sldId id="2167" r:id="rId47"/>
    <p:sldId id="2047" r:id="rId48"/>
    <p:sldId id="361" r:id="rId49"/>
    <p:sldId id="2150" r:id="rId50"/>
    <p:sldId id="2151" r:id="rId51"/>
    <p:sldId id="1942" r:id="rId52"/>
    <p:sldId id="2148" r:id="rId53"/>
    <p:sldId id="2162" r:id="rId54"/>
    <p:sldId id="2163" r:id="rId55"/>
    <p:sldId id="2168" r:id="rId56"/>
    <p:sldId id="2166" r:id="rId57"/>
    <p:sldId id="2170" r:id="rId58"/>
    <p:sldId id="2171" r:id="rId59"/>
  </p:sldIdLst>
  <p:sldSz cx="12192000" cy="6858000"/>
  <p:notesSz cx="6858000" cy="9144000"/>
  <p:embeddedFontLst>
    <p:embeddedFont>
      <p:font typeface="Inter" panose="020B0604020202020204" charset="0"/>
      <p:regular r:id="rId62"/>
    </p:embeddedFont>
    <p:embeddedFont>
      <p:font typeface="Lato" panose="020F0502020204030203" pitchFamily="34" charset="0"/>
      <p:regular r:id="rId63"/>
      <p:bold r:id="rId64"/>
      <p:italic r:id="rId65"/>
      <p:boldItalic r:id="rId66"/>
    </p:embeddedFont>
    <p:embeddedFont>
      <p:font typeface="Lora SemiBold" panose="020B0604020202020204" charset="0"/>
      <p:regular r:id="rId67"/>
      <p:bold r:id="rId68"/>
    </p:embeddedFont>
    <p:embeddedFont>
      <p:font typeface="Segoe UI" panose="020B0502040204020203" pitchFamily="34" charset="0"/>
      <p:regular r:id="rId69"/>
      <p:bold r:id="rId70"/>
      <p:italic r:id="rId71"/>
      <p:boldItalic r:id="rId7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ckground and key issues" id="{5C8D397E-C577-42B3-A3E6-140C6584B864}">
          <p14:sldIdLst>
            <p14:sldId id="339"/>
            <p14:sldId id="1797"/>
            <p14:sldId id="404"/>
            <p14:sldId id="347"/>
            <p14:sldId id="2176"/>
            <p14:sldId id="2048"/>
            <p14:sldId id="345"/>
            <p14:sldId id="405"/>
            <p14:sldId id="2043"/>
            <p14:sldId id="375"/>
          </p14:sldIdLst>
        </p14:section>
        <p14:section name="Clinical effectiveness" id="{D1BD2FA0-3D5B-4524-80EB-1D0448D954C2}">
          <p14:sldIdLst>
            <p14:sldId id="1799"/>
            <p14:sldId id="1810"/>
            <p14:sldId id="2044"/>
            <p14:sldId id="358"/>
            <p14:sldId id="379"/>
            <p14:sldId id="2149"/>
          </p14:sldIdLst>
        </p14:section>
        <p14:section name="Modelling and cost effectiveness" id="{15D9281D-92C0-42D4-B787-1509A0A862A1}">
          <p14:sldIdLst>
            <p14:sldId id="1794"/>
            <p14:sldId id="2146"/>
            <p14:sldId id="2147"/>
            <p14:sldId id="2155"/>
            <p14:sldId id="2156"/>
            <p14:sldId id="2157"/>
            <p14:sldId id="2158"/>
            <p14:sldId id="2159"/>
            <p14:sldId id="2160"/>
            <p14:sldId id="2174"/>
            <p14:sldId id="2177"/>
            <p14:sldId id="2161"/>
            <p14:sldId id="367"/>
            <p14:sldId id="2165"/>
            <p14:sldId id="374"/>
            <p14:sldId id="2169"/>
            <p14:sldId id="400"/>
            <p14:sldId id="2173"/>
          </p14:sldIdLst>
        </p14:section>
        <p14:section name="Other considerations" id="{E3E9BE2E-C992-49DB-94B2-4DEB96FDEA6E}">
          <p14:sldIdLst>
            <p14:sldId id="1795"/>
            <p14:sldId id="2175"/>
          </p14:sldIdLst>
        </p14:section>
        <p14:section name="Summary" id="{BC5DA26A-ED84-44C5-83CB-2D7C50250CA9}">
          <p14:sldIdLst>
            <p14:sldId id="1796"/>
            <p14:sldId id="1909"/>
            <p14:sldId id="1864"/>
          </p14:sldIdLst>
        </p14:section>
        <p14:section name="Supplementary appendix" id="{D241162D-9E75-4861-AAD2-AEDC79239825}">
          <p14:sldIdLst>
            <p14:sldId id="1803"/>
            <p14:sldId id="268"/>
            <p14:sldId id="349"/>
            <p14:sldId id="2167"/>
            <p14:sldId id="2047"/>
            <p14:sldId id="361"/>
            <p14:sldId id="2150"/>
            <p14:sldId id="2151"/>
            <p14:sldId id="1942"/>
            <p14:sldId id="2148"/>
            <p14:sldId id="2162"/>
            <p14:sldId id="2163"/>
            <p14:sldId id="2168"/>
            <p14:sldId id="2166"/>
            <p14:sldId id="2170"/>
            <p14:sldId id="217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tella O'Brien" initials="S" lastIdx="44" clrIdx="6">
    <p:extLst>
      <p:ext uri="{19B8F6BF-5375-455C-9EA6-DF929625EA0E}">
        <p15:presenceInfo xmlns:p15="http://schemas.microsoft.com/office/powerpoint/2012/main" userId="Stella O'Brien" providerId="None"/>
      </p:ext>
    </p:extLst>
  </p:cmAuthor>
  <p:cmAuthor id="1" name="Kate Scott" initials="KS" lastIdx="1" clrIdx="0"/>
  <p:cmAuthor id="8" name="Zoe Charles" initials="ZC" lastIdx="95" clrIdx="7">
    <p:extLst>
      <p:ext uri="{19B8F6BF-5375-455C-9EA6-DF929625EA0E}">
        <p15:presenceInfo xmlns:p15="http://schemas.microsoft.com/office/powerpoint/2012/main" userId="S::Zoe.Charles@nice.org.uk::c135eabb-d70c-4ebe-9405-64402c662e6d" providerId="AD"/>
      </p:ext>
    </p:extLst>
  </p:cmAuthor>
  <p:cmAuthor id="2" name="Charlie Hewitt" initials="CH" lastIdx="68" clrIdx="1">
    <p:extLst>
      <p:ext uri="{19B8F6BF-5375-455C-9EA6-DF929625EA0E}">
        <p15:presenceInfo xmlns:p15="http://schemas.microsoft.com/office/powerpoint/2012/main" userId="S::Charlie.Hewitt@nice.org.uk::02b58234-bd66-4ca2-852b-669d09f951b3" providerId="AD"/>
      </p:ext>
    </p:extLst>
  </p:cmAuthor>
  <p:cmAuthor id="9" name="Emma Douch" initials="ED" lastIdx="5" clrIdx="8">
    <p:extLst>
      <p:ext uri="{19B8F6BF-5375-455C-9EA6-DF929625EA0E}">
        <p15:presenceInfo xmlns:p15="http://schemas.microsoft.com/office/powerpoint/2012/main" userId="S::Emma.Douch@nice.org.uk::d23c2457-444e-4a37-91b9-8b92510c8a17" providerId="AD"/>
      </p:ext>
    </p:extLst>
  </p:cmAuthor>
  <p:cmAuthor id="3" name="Alexandra Sampson" initials="AS" lastIdx="9" clrIdx="2">
    <p:extLst>
      <p:ext uri="{19B8F6BF-5375-455C-9EA6-DF929625EA0E}">
        <p15:presenceInfo xmlns:p15="http://schemas.microsoft.com/office/powerpoint/2012/main" userId="S::Alexandra.Sampson@nice.org.uk::5bf57bb1-a65f-4e5e-81b7-701a6cf4a8b7" providerId="AD"/>
      </p:ext>
    </p:extLst>
  </p:cmAuthor>
  <p:cmAuthor id="10" name="Lizzie Walker" initials="LW" lastIdx="1" clrIdx="9">
    <p:extLst>
      <p:ext uri="{19B8F6BF-5375-455C-9EA6-DF929625EA0E}">
        <p15:presenceInfo xmlns:p15="http://schemas.microsoft.com/office/powerpoint/2012/main" userId="S::Lizzie.Walker@nice.org.uk::b92d9012-d16e-48b3-91f9-97fc232c87ba" providerId="AD"/>
      </p:ext>
    </p:extLst>
  </p:cmAuthor>
  <p:cmAuthor id="4" name="Elizabeth Bell" initials="EB" lastIdx="9" clrIdx="3">
    <p:extLst>
      <p:ext uri="{19B8F6BF-5375-455C-9EA6-DF929625EA0E}">
        <p15:presenceInfo xmlns:p15="http://schemas.microsoft.com/office/powerpoint/2012/main" userId="S::Elizabeth.Bell@nice.org.uk::db75d52a-bbc3-4365-b187-451fb7df6c85" providerId="AD"/>
      </p:ext>
    </p:extLst>
  </p:cmAuthor>
  <p:cmAuthor id="11" name="Dilan Savani" initials="DS" lastIdx="65" clrIdx="10">
    <p:extLst>
      <p:ext uri="{19B8F6BF-5375-455C-9EA6-DF929625EA0E}">
        <p15:presenceInfo xmlns:p15="http://schemas.microsoft.com/office/powerpoint/2012/main" userId="S::Dilan.Savani@nice.org.uk::199ea9ab-a7d2-4c2d-b03e-57277f32c0bd" providerId="AD"/>
      </p:ext>
    </p:extLst>
  </p:cmAuthor>
  <p:cmAuthor id="5" name="Albany Chandler" initials="AC" lastIdx="3" clrIdx="4">
    <p:extLst>
      <p:ext uri="{19B8F6BF-5375-455C-9EA6-DF929625EA0E}">
        <p15:presenceInfo xmlns:p15="http://schemas.microsoft.com/office/powerpoint/2012/main" userId="S::Albany.Chandler@nice.org.uk::c7eab9cc-0d4b-4e4f-af44-3a7070586937" providerId="AD"/>
      </p:ext>
    </p:extLst>
  </p:cmAuthor>
  <p:cmAuthor id="6" name="Victoria Kelly" initials="VK" lastIdx="40" clrIdx="5">
    <p:extLst>
      <p:ext uri="{19B8F6BF-5375-455C-9EA6-DF929625EA0E}">
        <p15:presenceInfo xmlns:p15="http://schemas.microsoft.com/office/powerpoint/2012/main" userId="S::Victoria.Kelly@nice.org.uk::b3cb38c1-50f8-416d-a7ac-e58820acd6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AFA7"/>
    <a:srgbClr val="FFC000"/>
    <a:srgbClr val="00B050"/>
    <a:srgbClr val="C00000"/>
    <a:srgbClr val="00436C"/>
    <a:srgbClr val="228096"/>
    <a:srgbClr val="FFFFFF"/>
    <a:srgbClr val="F7F4F1"/>
    <a:srgbClr val="FBF4EE"/>
    <a:srgbClr val="EFEE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43F7A8-5C12-4D68-ABB7-08903C0A3BA2}" v="12" dt="2025-04-11T10:03:07.5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3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2.fntdata"/><Relationship Id="rId68" Type="http://schemas.openxmlformats.org/officeDocument/2006/relationships/font" Target="fonts/font7.fntdata"/><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5.fntdata"/><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6.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font" Target="fonts/font4.fntdata"/><Relationship Id="rId73" Type="http://schemas.openxmlformats.org/officeDocument/2006/relationships/commentAuthors" Target="commentAuthors.xml"/><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font" Target="fonts/font10.fntdata"/><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lan Savani" userId="199ea9ab-a7d2-4c2d-b03e-57277f32c0bd" providerId="ADAL" clId="{7643F7A8-5C12-4D68-ABB7-08903C0A3BA2}"/>
    <pc:docChg chg="undo custSel modSld">
      <pc:chgData name="Dilan Savani" userId="199ea9ab-a7d2-4c2d-b03e-57277f32c0bd" providerId="ADAL" clId="{7643F7A8-5C12-4D68-ABB7-08903C0A3BA2}" dt="2025-04-11T10:04:47.989" v="49" actId="13926"/>
      <pc:docMkLst>
        <pc:docMk/>
      </pc:docMkLst>
      <pc:sldChg chg="modSp mod">
        <pc:chgData name="Dilan Savani" userId="199ea9ab-a7d2-4c2d-b03e-57277f32c0bd" providerId="ADAL" clId="{7643F7A8-5C12-4D68-ABB7-08903C0A3BA2}" dt="2025-04-11T09:59:14.604" v="5" actId="20577"/>
        <pc:sldMkLst>
          <pc:docMk/>
          <pc:sldMk cId="3793402762" sldId="339"/>
        </pc:sldMkLst>
        <pc:spChg chg="mod">
          <ac:chgData name="Dilan Savani" userId="199ea9ab-a7d2-4c2d-b03e-57277f32c0bd" providerId="ADAL" clId="{7643F7A8-5C12-4D68-ABB7-08903C0A3BA2}" dt="2025-04-11T09:59:14.604" v="5" actId="20577"/>
          <ac:spMkLst>
            <pc:docMk/>
            <pc:sldMk cId="3793402762" sldId="339"/>
            <ac:spMk id="3" creationId="{079A72F6-6F25-4FD7-939A-E0D4CE27677C}"/>
          </ac:spMkLst>
        </pc:spChg>
      </pc:sldChg>
      <pc:sldChg chg="modSp mod">
        <pc:chgData name="Dilan Savani" userId="199ea9ab-a7d2-4c2d-b03e-57277f32c0bd" providerId="ADAL" clId="{7643F7A8-5C12-4D68-ABB7-08903C0A3BA2}" dt="2025-04-11T10:04:47.989" v="49" actId="13926"/>
        <pc:sldMkLst>
          <pc:docMk/>
          <pc:sldMk cId="1305057298" sldId="2162"/>
        </pc:sldMkLst>
        <pc:graphicFrameChg chg="mod modGraphic">
          <ac:chgData name="Dilan Savani" userId="199ea9ab-a7d2-4c2d-b03e-57277f32c0bd" providerId="ADAL" clId="{7643F7A8-5C12-4D68-ABB7-08903C0A3BA2}" dt="2025-04-11T10:04:47.989" v="49" actId="13926"/>
          <ac:graphicFrameMkLst>
            <pc:docMk/>
            <pc:sldMk cId="1305057298" sldId="2162"/>
            <ac:graphicFrameMk id="9" creationId="{9BB5C9C1-602E-E37B-3571-AC86847D7B61}"/>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Arial" panose="020B0604020202020204" pitchFamily="34" charset="0"/>
            </a:endParaRPr>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latin typeface="Arial" panose="020B0604020202020204" pitchFamily="34" charset="0"/>
              </a:rPr>
              <a:t>11/04/2025</a:t>
            </a:fld>
            <a:endParaRPr lang="en-GB">
              <a:latin typeface="Arial" panose="020B0604020202020204" pitchFamily="34" charset="0"/>
            </a:endParaRPr>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Arial" panose="020B0604020202020204" pitchFamily="34" charset="0"/>
            </a:endParaRPr>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latin typeface="Arial" panose="020B0604020202020204" pitchFamily="34" charset="0"/>
              </a:rPr>
              <a:t>‹#›</a:t>
            </a:fld>
            <a:endParaRPr lang="en-GB">
              <a:latin typeface="Arial" panose="020B0604020202020204" pitchFamily="34" charset="0"/>
            </a:endParaRPr>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E0D7A42-0977-2147-8194-01C3DBCDFF3E}" type="datetimeFigureOut">
              <a:rPr lang="en-US" smtClean="0"/>
              <a:pPr/>
              <a:t>4/11/2025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3D92B9AF-1FF3-B64A-A57E-17202D6D58C9}" type="slidenum">
              <a:rPr lang="en-US" smtClean="0"/>
              <a:pPr/>
              <a:t>‹#›</a:t>
            </a:fld>
            <a:endParaRPr lang="en-US"/>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200">
              <a:effectLst/>
              <a:highlight>
                <a:srgbClr val="00FFFF"/>
              </a:highligh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92B9AF-1FF3-B64A-A57E-17202D6D58C9}" type="slidenum">
              <a:rPr lang="en-US" smtClean="0"/>
              <a:t>1</a:t>
            </a:fld>
            <a:endParaRPr lang="en-US"/>
          </a:p>
        </p:txBody>
      </p:sp>
    </p:spTree>
    <p:extLst>
      <p:ext uri="{BB962C8B-B14F-4D97-AF65-F5344CB8AC3E}">
        <p14:creationId xmlns:p14="http://schemas.microsoft.com/office/powerpoint/2010/main" val="3297925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10</a:t>
            </a:fld>
            <a:endParaRPr lang="en-US"/>
          </a:p>
        </p:txBody>
      </p:sp>
    </p:spTree>
    <p:extLst>
      <p:ext uri="{BB962C8B-B14F-4D97-AF65-F5344CB8AC3E}">
        <p14:creationId xmlns:p14="http://schemas.microsoft.com/office/powerpoint/2010/main" val="3856234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11</a:t>
            </a:fld>
            <a:endParaRPr lang="en-US"/>
          </a:p>
        </p:txBody>
      </p:sp>
    </p:spTree>
    <p:extLst>
      <p:ext uri="{BB962C8B-B14F-4D97-AF65-F5344CB8AC3E}">
        <p14:creationId xmlns:p14="http://schemas.microsoft.com/office/powerpoint/2010/main" val="1598413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Arial" panose="020B0604020202020204" pitchFamily="34" charset="0"/>
                <a:ea typeface="Calibri" panose="020F0502020204030204" pitchFamily="34" charset="0"/>
              </a:rPr>
              <a:t>Figure source: CS document B figure 13</a:t>
            </a:r>
          </a:p>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12</a:t>
            </a:fld>
            <a:endParaRPr lang="en-US"/>
          </a:p>
        </p:txBody>
      </p:sp>
    </p:spTree>
    <p:extLst>
      <p:ext uri="{BB962C8B-B14F-4D97-AF65-F5344CB8AC3E}">
        <p14:creationId xmlns:p14="http://schemas.microsoft.com/office/powerpoint/2010/main" val="1904908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4D323-9143-7333-EF7B-BBD501A1E0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8AAF1A-D64C-92D8-ACA2-A0AD37C49A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45E33B-0A06-9DFA-FEE3-357307C5D8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Company: </a:t>
            </a:r>
            <a:r>
              <a:rPr lang="en-GB" sz="1800">
                <a:effectLst/>
                <a:latin typeface="Arial" panose="020B0604020202020204" pitchFamily="34" charset="0"/>
                <a:ea typeface="Calibri" panose="020F0502020204030204" pitchFamily="34" charset="0"/>
              </a:rPr>
              <a:t>Any statistically significant improvement in FEV1 might be considered clinically significant in the context of a disease characterised by progressive lung function decline.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Calibri" panose="020F0502020204030204" pitchFamily="34" charset="0"/>
                <a:ea typeface="Calibri" panose="020F0502020204030204" pitchFamily="34" charset="0"/>
                <a:cs typeface="Arial" panose="020B0604020202020204" pitchFamily="34" charset="0"/>
              </a:rPr>
              <a:t> UK clinical expert opinion noted that a 100 mL or more improvement in FEV would generally be considered clinically significant depending on the individual patient’s starting point – a lower FEV</a:t>
            </a:r>
            <a:r>
              <a:rPr lang="en-GB" sz="1800" baseline="-25000">
                <a:effectLst/>
                <a:latin typeface="Calibri" panose="020F0502020204030204" pitchFamily="34" charset="0"/>
                <a:ea typeface="Calibri" panose="020F0502020204030204" pitchFamily="34" charset="0"/>
                <a:cs typeface="Arial" panose="020B0604020202020204" pitchFamily="34" charset="0"/>
              </a:rPr>
              <a:t>1</a:t>
            </a:r>
            <a:r>
              <a:rPr lang="en-GB" sz="1800">
                <a:effectLst/>
                <a:latin typeface="Calibri" panose="020F0502020204030204" pitchFamily="34" charset="0"/>
                <a:ea typeface="Calibri" panose="020F0502020204030204" pitchFamily="34" charset="0"/>
                <a:cs typeface="Arial" panose="020B0604020202020204" pitchFamily="34" charset="0"/>
              </a:rPr>
              <a:t> improvement (e.g., 50 mL) might still be clinically significant for a patient who’s FEV</a:t>
            </a:r>
            <a:r>
              <a:rPr lang="en-GB" sz="1800" baseline="-25000">
                <a:effectLst/>
                <a:latin typeface="Calibri" panose="020F0502020204030204" pitchFamily="34" charset="0"/>
                <a:ea typeface="Calibri" panose="020F0502020204030204" pitchFamily="34" charset="0"/>
                <a:cs typeface="Arial" panose="020B0604020202020204" pitchFamily="34" charset="0"/>
              </a:rPr>
              <a:t>1</a:t>
            </a:r>
            <a:r>
              <a:rPr lang="en-GB" sz="1800">
                <a:effectLst/>
                <a:latin typeface="Calibri" panose="020F0502020204030204" pitchFamily="34" charset="0"/>
                <a:ea typeface="Calibri" panose="020F0502020204030204" pitchFamily="34" charset="0"/>
                <a:cs typeface="Arial" panose="020B0604020202020204" pitchFamily="34" charset="0"/>
              </a:rPr>
              <a:t> was already low</a:t>
            </a:r>
            <a:endParaRPr lang="en-GB"/>
          </a:p>
        </p:txBody>
      </p:sp>
      <p:sp>
        <p:nvSpPr>
          <p:cNvPr id="4" name="Slide Number Placeholder 3">
            <a:extLst>
              <a:ext uri="{FF2B5EF4-FFF2-40B4-BE49-F238E27FC236}">
                <a16:creationId xmlns:a16="http://schemas.microsoft.com/office/drawing/2014/main" id="{AB93BEBD-A544-DCD8-D928-D8E12E9556EB}"/>
              </a:ext>
            </a:extLst>
          </p:cNvPr>
          <p:cNvSpPr>
            <a:spLocks noGrp="1"/>
          </p:cNvSpPr>
          <p:nvPr>
            <p:ph type="sldNum" sz="quarter" idx="5"/>
          </p:nvPr>
        </p:nvSpPr>
        <p:spPr/>
        <p:txBody>
          <a:bodyPr/>
          <a:lstStyle/>
          <a:p>
            <a:fld id="{3D92B9AF-1FF3-B64A-A57E-17202D6D58C9}" type="slidenum">
              <a:rPr lang="en-US" smtClean="0"/>
              <a:pPr/>
              <a:t>13</a:t>
            </a:fld>
            <a:endParaRPr lang="en-US"/>
          </a:p>
        </p:txBody>
      </p:sp>
    </p:spTree>
    <p:extLst>
      <p:ext uri="{BB962C8B-B14F-4D97-AF65-F5344CB8AC3E}">
        <p14:creationId xmlns:p14="http://schemas.microsoft.com/office/powerpoint/2010/main" val="3061291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14</a:t>
            </a:fld>
            <a:endParaRPr lang="en-US"/>
          </a:p>
        </p:txBody>
      </p:sp>
    </p:spTree>
    <p:extLst>
      <p:ext uri="{BB962C8B-B14F-4D97-AF65-F5344CB8AC3E}">
        <p14:creationId xmlns:p14="http://schemas.microsoft.com/office/powerpoint/2010/main" val="1709416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15</a:t>
            </a:fld>
            <a:endParaRPr lang="en-US"/>
          </a:p>
        </p:txBody>
      </p:sp>
    </p:spTree>
    <p:extLst>
      <p:ext uri="{BB962C8B-B14F-4D97-AF65-F5344CB8AC3E}">
        <p14:creationId xmlns:p14="http://schemas.microsoft.com/office/powerpoint/2010/main" val="1791740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660DF-32E5-5A8D-6843-14CA350045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FD1A05-6AE2-CC4C-0F74-5033AEE59D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4B9AA-945A-2F90-5012-C38E98D6350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DD15C1E-7692-E5D6-0262-1CE3C1EBEA30}"/>
              </a:ext>
            </a:extLst>
          </p:cNvPr>
          <p:cNvSpPr>
            <a:spLocks noGrp="1"/>
          </p:cNvSpPr>
          <p:nvPr>
            <p:ph type="sldNum" sz="quarter" idx="5"/>
          </p:nvPr>
        </p:nvSpPr>
        <p:spPr/>
        <p:txBody>
          <a:bodyPr/>
          <a:lstStyle/>
          <a:p>
            <a:fld id="{3D92B9AF-1FF3-B64A-A57E-17202D6D58C9}" type="slidenum">
              <a:rPr lang="en-US" smtClean="0"/>
              <a:pPr/>
              <a:t>16</a:t>
            </a:fld>
            <a:endParaRPr lang="en-US"/>
          </a:p>
        </p:txBody>
      </p:sp>
    </p:spTree>
    <p:extLst>
      <p:ext uri="{BB962C8B-B14F-4D97-AF65-F5344CB8AC3E}">
        <p14:creationId xmlns:p14="http://schemas.microsoft.com/office/powerpoint/2010/main" val="1506805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17</a:t>
            </a:fld>
            <a:endParaRPr lang="en-US"/>
          </a:p>
        </p:txBody>
      </p:sp>
    </p:spTree>
    <p:extLst>
      <p:ext uri="{BB962C8B-B14F-4D97-AF65-F5344CB8AC3E}">
        <p14:creationId xmlns:p14="http://schemas.microsoft.com/office/powerpoint/2010/main" val="1943993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614C9-1AD4-B518-14C9-A030F17F9C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4FD1EF-3FEE-9BF1-C6C6-3BD61F5FA0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E8053D-A59B-E117-277F-50B0569BB67F}"/>
              </a:ext>
            </a:extLst>
          </p:cNvPr>
          <p:cNvSpPr>
            <a:spLocks noGrp="1"/>
          </p:cNvSpPr>
          <p:nvPr>
            <p:ph type="body" idx="1"/>
          </p:nvPr>
        </p:nvSpPr>
        <p:spPr/>
        <p:txBody>
          <a:bodyPr/>
          <a:lstStyle/>
          <a:p>
            <a:r>
              <a:rPr lang="en-GB" b="0"/>
              <a:t>Source: Company submission document B figure 24</a:t>
            </a:r>
          </a:p>
        </p:txBody>
      </p:sp>
      <p:sp>
        <p:nvSpPr>
          <p:cNvPr id="4" name="Slide Number Placeholder 3">
            <a:extLst>
              <a:ext uri="{FF2B5EF4-FFF2-40B4-BE49-F238E27FC236}">
                <a16:creationId xmlns:a16="http://schemas.microsoft.com/office/drawing/2014/main" id="{4BBDFE47-C40A-5068-8C11-ED3C1190EE78}"/>
              </a:ext>
            </a:extLst>
          </p:cNvPr>
          <p:cNvSpPr>
            <a:spLocks noGrp="1"/>
          </p:cNvSpPr>
          <p:nvPr>
            <p:ph type="sldNum" sz="quarter" idx="5"/>
          </p:nvPr>
        </p:nvSpPr>
        <p:spPr/>
        <p:txBody>
          <a:bodyPr/>
          <a:lstStyle/>
          <a:p>
            <a:fld id="{3D92B9AF-1FF3-B64A-A57E-17202D6D58C9}" type="slidenum">
              <a:rPr lang="en-US" smtClean="0"/>
              <a:pPr/>
              <a:t>18</a:t>
            </a:fld>
            <a:endParaRPr lang="en-US"/>
          </a:p>
        </p:txBody>
      </p:sp>
    </p:spTree>
    <p:extLst>
      <p:ext uri="{BB962C8B-B14F-4D97-AF65-F5344CB8AC3E}">
        <p14:creationId xmlns:p14="http://schemas.microsoft.com/office/powerpoint/2010/main" val="182635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DFE3E-7855-E6CD-3923-98434A6445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691037-8B0B-59DD-2CEA-F33DE181EB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16BD8C-E917-40A4-39C0-919016374884}"/>
              </a:ext>
            </a:extLst>
          </p:cNvPr>
          <p:cNvSpPr>
            <a:spLocks noGrp="1"/>
          </p:cNvSpPr>
          <p:nvPr>
            <p:ph type="body" idx="1"/>
          </p:nvPr>
        </p:nvSpPr>
        <p:spPr/>
        <p:txBody>
          <a:bodyPr/>
          <a:lstStyle/>
          <a:p>
            <a:r>
              <a:rPr lang="en-GB" b="0"/>
              <a:t>Source: Company submission document B figure 25</a:t>
            </a:r>
          </a:p>
          <a:p>
            <a:endParaRPr lang="en-GB" b="0"/>
          </a:p>
        </p:txBody>
      </p:sp>
      <p:sp>
        <p:nvSpPr>
          <p:cNvPr id="4" name="Slide Number Placeholder 3">
            <a:extLst>
              <a:ext uri="{FF2B5EF4-FFF2-40B4-BE49-F238E27FC236}">
                <a16:creationId xmlns:a16="http://schemas.microsoft.com/office/drawing/2014/main" id="{05DAC610-B649-CF1D-BE47-97CC1EDA8427}"/>
              </a:ext>
            </a:extLst>
          </p:cNvPr>
          <p:cNvSpPr>
            <a:spLocks noGrp="1"/>
          </p:cNvSpPr>
          <p:nvPr>
            <p:ph type="sldNum" sz="quarter" idx="5"/>
          </p:nvPr>
        </p:nvSpPr>
        <p:spPr/>
        <p:txBody>
          <a:bodyPr/>
          <a:lstStyle/>
          <a:p>
            <a:fld id="{3D92B9AF-1FF3-B64A-A57E-17202D6D58C9}" type="slidenum">
              <a:rPr lang="en-US" smtClean="0"/>
              <a:pPr/>
              <a:t>19</a:t>
            </a:fld>
            <a:endParaRPr lang="en-US"/>
          </a:p>
        </p:txBody>
      </p:sp>
    </p:spTree>
    <p:extLst>
      <p:ext uri="{BB962C8B-B14F-4D97-AF65-F5344CB8AC3E}">
        <p14:creationId xmlns:p14="http://schemas.microsoft.com/office/powerpoint/2010/main" val="437399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a:t>
            </a:fld>
            <a:endParaRPr lang="en-US"/>
          </a:p>
        </p:txBody>
      </p:sp>
    </p:spTree>
    <p:extLst>
      <p:ext uri="{BB962C8B-B14F-4D97-AF65-F5344CB8AC3E}">
        <p14:creationId xmlns:p14="http://schemas.microsoft.com/office/powerpoint/2010/main" val="2779914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20</a:t>
            </a:fld>
            <a:endParaRPr lang="en-US"/>
          </a:p>
        </p:txBody>
      </p:sp>
    </p:spTree>
    <p:extLst>
      <p:ext uri="{BB962C8B-B14F-4D97-AF65-F5344CB8AC3E}">
        <p14:creationId xmlns:p14="http://schemas.microsoft.com/office/powerpoint/2010/main" val="1679330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Company submission doc B, table 42</a:t>
            </a:r>
          </a:p>
        </p:txBody>
      </p:sp>
      <p:sp>
        <p:nvSpPr>
          <p:cNvPr id="4" name="Slide Number Placeholder 3"/>
          <p:cNvSpPr>
            <a:spLocks noGrp="1"/>
          </p:cNvSpPr>
          <p:nvPr>
            <p:ph type="sldNum" sz="quarter" idx="5"/>
          </p:nvPr>
        </p:nvSpPr>
        <p:spPr/>
        <p:txBody>
          <a:bodyPr/>
          <a:lstStyle/>
          <a:p>
            <a:fld id="{3D92B9AF-1FF3-B64A-A57E-17202D6D58C9}" type="slidenum">
              <a:rPr lang="en-US" smtClean="0"/>
              <a:pPr/>
              <a:t>21</a:t>
            </a:fld>
            <a:endParaRPr lang="en-US"/>
          </a:p>
        </p:txBody>
      </p:sp>
    </p:spTree>
    <p:extLst>
      <p:ext uri="{BB962C8B-B14F-4D97-AF65-F5344CB8AC3E}">
        <p14:creationId xmlns:p14="http://schemas.microsoft.com/office/powerpoint/2010/main" val="2341676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957CC-26FC-59A4-71C9-1D244ECBE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3369C9-247E-A55D-7A05-51C738873E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97932D-3955-CD39-8EC9-CCAAAC69BD0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C9A8DB2-27FC-1813-A8BC-EAF56D6E4289}"/>
              </a:ext>
            </a:extLst>
          </p:cNvPr>
          <p:cNvSpPr>
            <a:spLocks noGrp="1"/>
          </p:cNvSpPr>
          <p:nvPr>
            <p:ph type="sldNum" sz="quarter" idx="5"/>
          </p:nvPr>
        </p:nvSpPr>
        <p:spPr/>
        <p:txBody>
          <a:bodyPr/>
          <a:lstStyle/>
          <a:p>
            <a:fld id="{3D92B9AF-1FF3-B64A-A57E-17202D6D58C9}" type="slidenum">
              <a:rPr lang="en-US" smtClean="0"/>
              <a:pPr/>
              <a:t>22</a:t>
            </a:fld>
            <a:endParaRPr lang="en-US"/>
          </a:p>
        </p:txBody>
      </p:sp>
    </p:spTree>
    <p:extLst>
      <p:ext uri="{BB962C8B-B14F-4D97-AF65-F5344CB8AC3E}">
        <p14:creationId xmlns:p14="http://schemas.microsoft.com/office/powerpoint/2010/main" val="1802478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C6019-7CE4-FC4A-E672-C37C62B1A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9D91BC-BEA0-773F-AC07-F0275D2284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04D06C-9771-A76B-B130-E7E4B3F3837F}"/>
              </a:ext>
            </a:extLst>
          </p:cNvPr>
          <p:cNvSpPr>
            <a:spLocks noGrp="1"/>
          </p:cNvSpPr>
          <p:nvPr>
            <p:ph type="body" idx="1"/>
          </p:nvPr>
        </p:nvSpPr>
        <p:spPr/>
        <p:txBody>
          <a:bodyPr/>
          <a:lstStyle/>
          <a:p>
            <a:r>
              <a:rPr lang="en-GB"/>
              <a:t>Source: EAG report figure 11</a:t>
            </a:r>
          </a:p>
        </p:txBody>
      </p:sp>
      <p:sp>
        <p:nvSpPr>
          <p:cNvPr id="4" name="Slide Number Placeholder 3">
            <a:extLst>
              <a:ext uri="{FF2B5EF4-FFF2-40B4-BE49-F238E27FC236}">
                <a16:creationId xmlns:a16="http://schemas.microsoft.com/office/drawing/2014/main" id="{F17F87F3-7401-8C0E-FAAE-BBDA7C8EAFBD}"/>
              </a:ext>
            </a:extLst>
          </p:cNvPr>
          <p:cNvSpPr>
            <a:spLocks noGrp="1"/>
          </p:cNvSpPr>
          <p:nvPr>
            <p:ph type="sldNum" sz="quarter" idx="5"/>
          </p:nvPr>
        </p:nvSpPr>
        <p:spPr/>
        <p:txBody>
          <a:bodyPr/>
          <a:lstStyle/>
          <a:p>
            <a:fld id="{3D92B9AF-1FF3-B64A-A57E-17202D6D58C9}" type="slidenum">
              <a:rPr lang="en-US" smtClean="0"/>
              <a:pPr/>
              <a:t>23</a:t>
            </a:fld>
            <a:endParaRPr lang="en-US"/>
          </a:p>
        </p:txBody>
      </p:sp>
    </p:spTree>
    <p:extLst>
      <p:ext uri="{BB962C8B-B14F-4D97-AF65-F5344CB8AC3E}">
        <p14:creationId xmlns:p14="http://schemas.microsoft.com/office/powerpoint/2010/main" val="1353672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9AF63-AB33-AFBA-9AE5-34B660A677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2F9052-12A4-A604-2760-45C86B3274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1744E2-B358-D95A-EB55-4298352C6E2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B0A865C-BAFD-A867-F56A-7B8AA5C8DA9F}"/>
              </a:ext>
            </a:extLst>
          </p:cNvPr>
          <p:cNvSpPr>
            <a:spLocks noGrp="1"/>
          </p:cNvSpPr>
          <p:nvPr>
            <p:ph type="sldNum" sz="quarter" idx="5"/>
          </p:nvPr>
        </p:nvSpPr>
        <p:spPr/>
        <p:txBody>
          <a:bodyPr/>
          <a:lstStyle/>
          <a:p>
            <a:fld id="{3D92B9AF-1FF3-B64A-A57E-17202D6D58C9}" type="slidenum">
              <a:rPr lang="en-US" smtClean="0"/>
              <a:pPr/>
              <a:t>24</a:t>
            </a:fld>
            <a:endParaRPr lang="en-US"/>
          </a:p>
        </p:txBody>
      </p:sp>
    </p:spTree>
    <p:extLst>
      <p:ext uri="{BB962C8B-B14F-4D97-AF65-F5344CB8AC3E}">
        <p14:creationId xmlns:p14="http://schemas.microsoft.com/office/powerpoint/2010/main" val="855874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B238B-6BA4-B38C-52C9-FC2B1E1D9C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B93407-2FB4-3496-36D0-2EE9DC9C2E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E8113A-1E11-AF3A-485B-21D04F9546B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7C9B0AB-5E72-4F0C-2052-34CA8C4C27A6}"/>
              </a:ext>
            </a:extLst>
          </p:cNvPr>
          <p:cNvSpPr>
            <a:spLocks noGrp="1"/>
          </p:cNvSpPr>
          <p:nvPr>
            <p:ph type="sldNum" sz="quarter" idx="5"/>
          </p:nvPr>
        </p:nvSpPr>
        <p:spPr/>
        <p:txBody>
          <a:bodyPr/>
          <a:lstStyle/>
          <a:p>
            <a:fld id="{3D92B9AF-1FF3-B64A-A57E-17202D6D58C9}" type="slidenum">
              <a:rPr lang="en-US" smtClean="0"/>
              <a:pPr/>
              <a:t>25</a:t>
            </a:fld>
            <a:endParaRPr lang="en-US"/>
          </a:p>
        </p:txBody>
      </p:sp>
    </p:spTree>
    <p:extLst>
      <p:ext uri="{BB962C8B-B14F-4D97-AF65-F5344CB8AC3E}">
        <p14:creationId xmlns:p14="http://schemas.microsoft.com/office/powerpoint/2010/main" val="1929505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24E60-1C89-6AA2-3E80-2B697CACA4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04AB9C-0107-262C-82B8-31D9541579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9F864E-9EE8-8F3D-42EC-A9E9BEE3E72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0DD567C-51DE-131A-1B48-0F2C42EC3C65}"/>
              </a:ext>
            </a:extLst>
          </p:cNvPr>
          <p:cNvSpPr>
            <a:spLocks noGrp="1"/>
          </p:cNvSpPr>
          <p:nvPr>
            <p:ph type="sldNum" sz="quarter" idx="5"/>
          </p:nvPr>
        </p:nvSpPr>
        <p:spPr/>
        <p:txBody>
          <a:bodyPr/>
          <a:lstStyle/>
          <a:p>
            <a:fld id="{3D92B9AF-1FF3-B64A-A57E-17202D6D58C9}" type="slidenum">
              <a:rPr lang="en-US" smtClean="0"/>
              <a:pPr/>
              <a:t>26</a:t>
            </a:fld>
            <a:endParaRPr lang="en-US"/>
          </a:p>
        </p:txBody>
      </p:sp>
    </p:spTree>
    <p:extLst>
      <p:ext uri="{BB962C8B-B14F-4D97-AF65-F5344CB8AC3E}">
        <p14:creationId xmlns:p14="http://schemas.microsoft.com/office/powerpoint/2010/main" val="25988660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extracted from CEM</a:t>
            </a:r>
          </a:p>
        </p:txBody>
      </p:sp>
      <p:sp>
        <p:nvSpPr>
          <p:cNvPr id="4" name="Slide Number Placeholder 3"/>
          <p:cNvSpPr>
            <a:spLocks noGrp="1"/>
          </p:cNvSpPr>
          <p:nvPr>
            <p:ph type="sldNum" sz="quarter" idx="5"/>
          </p:nvPr>
        </p:nvSpPr>
        <p:spPr/>
        <p:txBody>
          <a:bodyPr/>
          <a:lstStyle/>
          <a:p>
            <a:fld id="{3D92B9AF-1FF3-B64A-A57E-17202D6D58C9}" type="slidenum">
              <a:rPr lang="en-US" smtClean="0"/>
              <a:pPr/>
              <a:t>27</a:t>
            </a:fld>
            <a:endParaRPr lang="en-US"/>
          </a:p>
        </p:txBody>
      </p:sp>
    </p:spTree>
    <p:extLst>
      <p:ext uri="{BB962C8B-B14F-4D97-AF65-F5344CB8AC3E}">
        <p14:creationId xmlns:p14="http://schemas.microsoft.com/office/powerpoint/2010/main" val="104854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95637-C182-D7BD-5D69-0F81F1FED4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C8E028-3886-6B5D-49F6-946924EC29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2E4B04-FA2D-3A5C-ACEF-AE68E2C8FA2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ED364C0-0016-C95C-7E41-960AB5593B0C}"/>
              </a:ext>
            </a:extLst>
          </p:cNvPr>
          <p:cNvSpPr>
            <a:spLocks noGrp="1"/>
          </p:cNvSpPr>
          <p:nvPr>
            <p:ph type="sldNum" sz="quarter" idx="5"/>
          </p:nvPr>
        </p:nvSpPr>
        <p:spPr/>
        <p:txBody>
          <a:bodyPr/>
          <a:lstStyle/>
          <a:p>
            <a:fld id="{3D92B9AF-1FF3-B64A-A57E-17202D6D58C9}" type="slidenum">
              <a:rPr lang="en-US" smtClean="0"/>
              <a:pPr/>
              <a:t>28</a:t>
            </a:fld>
            <a:endParaRPr lang="en-US"/>
          </a:p>
        </p:txBody>
      </p:sp>
    </p:spTree>
    <p:extLst>
      <p:ext uri="{BB962C8B-B14F-4D97-AF65-F5344CB8AC3E}">
        <p14:creationId xmlns:p14="http://schemas.microsoft.com/office/powerpoint/2010/main" val="40543557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29</a:t>
            </a:fld>
            <a:endParaRPr lang="en-US"/>
          </a:p>
        </p:txBody>
      </p:sp>
    </p:spTree>
    <p:extLst>
      <p:ext uri="{BB962C8B-B14F-4D97-AF65-F5344CB8AC3E}">
        <p14:creationId xmlns:p14="http://schemas.microsoft.com/office/powerpoint/2010/main" val="1526333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a:t>
            </a:fld>
            <a:endParaRPr lang="en-US"/>
          </a:p>
        </p:txBody>
      </p:sp>
    </p:spTree>
    <p:extLst>
      <p:ext uri="{BB962C8B-B14F-4D97-AF65-F5344CB8AC3E}">
        <p14:creationId xmlns:p14="http://schemas.microsoft.com/office/powerpoint/2010/main" val="6816715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9DEA1-5882-E306-1241-376A1BA463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E78078-7E50-2550-A090-3CC0AD1996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03D69A-EA7B-946B-0D6E-4A49EE5BD44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058E1C1-539F-18FF-A42E-379DE3F89481}"/>
              </a:ext>
            </a:extLst>
          </p:cNvPr>
          <p:cNvSpPr>
            <a:spLocks noGrp="1"/>
          </p:cNvSpPr>
          <p:nvPr>
            <p:ph type="sldNum" sz="quarter" idx="5"/>
          </p:nvPr>
        </p:nvSpPr>
        <p:spPr/>
        <p:txBody>
          <a:bodyPr/>
          <a:lstStyle/>
          <a:p>
            <a:fld id="{3D92B9AF-1FF3-B64A-A57E-17202D6D58C9}" type="slidenum">
              <a:rPr lang="en-US" smtClean="0"/>
              <a:pPr/>
              <a:t>30</a:t>
            </a:fld>
            <a:endParaRPr lang="en-US"/>
          </a:p>
        </p:txBody>
      </p:sp>
    </p:spTree>
    <p:extLst>
      <p:ext uri="{BB962C8B-B14F-4D97-AF65-F5344CB8AC3E}">
        <p14:creationId xmlns:p14="http://schemas.microsoft.com/office/powerpoint/2010/main" val="11859419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31</a:t>
            </a:fld>
            <a:endParaRPr lang="en-US"/>
          </a:p>
        </p:txBody>
      </p:sp>
    </p:spTree>
    <p:extLst>
      <p:ext uri="{BB962C8B-B14F-4D97-AF65-F5344CB8AC3E}">
        <p14:creationId xmlns:p14="http://schemas.microsoft.com/office/powerpoint/2010/main" val="33400492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65B7F-A614-3826-8E0A-172E51256F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59FF03-28C8-65DE-C290-35FCC307EB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C035E-0ED6-6A02-6927-D6F1F98E5FF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E809231-B832-ECFE-2A21-D8EC9E0F00A0}"/>
              </a:ext>
            </a:extLst>
          </p:cNvPr>
          <p:cNvSpPr>
            <a:spLocks noGrp="1"/>
          </p:cNvSpPr>
          <p:nvPr>
            <p:ph type="sldNum" sz="quarter" idx="5"/>
          </p:nvPr>
        </p:nvSpPr>
        <p:spPr/>
        <p:txBody>
          <a:bodyPr/>
          <a:lstStyle/>
          <a:p>
            <a:fld id="{3D92B9AF-1FF3-B64A-A57E-17202D6D58C9}" type="slidenum">
              <a:rPr lang="en-US" smtClean="0"/>
              <a:pPr/>
              <a:t>32</a:t>
            </a:fld>
            <a:endParaRPr lang="en-US"/>
          </a:p>
        </p:txBody>
      </p:sp>
    </p:spTree>
    <p:extLst>
      <p:ext uri="{BB962C8B-B14F-4D97-AF65-F5344CB8AC3E}">
        <p14:creationId xmlns:p14="http://schemas.microsoft.com/office/powerpoint/2010/main" val="814016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33</a:t>
            </a:fld>
            <a:endParaRPr lang="en-US"/>
          </a:p>
        </p:txBody>
      </p:sp>
    </p:spTree>
    <p:extLst>
      <p:ext uri="{BB962C8B-B14F-4D97-AF65-F5344CB8AC3E}">
        <p14:creationId xmlns:p14="http://schemas.microsoft.com/office/powerpoint/2010/main" val="12828298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0C4B7-62F6-44C2-C533-7A5F99C5F4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3A4081-2BB3-6FEC-E736-5EE73AD2B6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41729E-D57D-22C5-344E-169D322FE58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Scenarios from EAG report table 49; scenarios presented based on key issues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Note </a:t>
            </a:r>
            <a:r>
              <a:rPr lang="en-GB" sz="1800">
                <a:effectLst/>
                <a:latin typeface="Segoe UI" panose="020B0502040204020203" pitchFamily="34" charset="0"/>
              </a:rPr>
              <a:t>hat due to the smaller incremental QALYs in the EAG base-case analysis, the treatment effect maintenance period scenario and  excess mortality scenario using Whittaker 2022 have a much greater impact on the EAG base-case ICER compared to the company base case ICER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a:extLst>
              <a:ext uri="{FF2B5EF4-FFF2-40B4-BE49-F238E27FC236}">
                <a16:creationId xmlns:a16="http://schemas.microsoft.com/office/drawing/2014/main" id="{87814287-9A02-1D89-5393-DD3755446EF1}"/>
              </a:ext>
            </a:extLst>
          </p:cNvPr>
          <p:cNvSpPr>
            <a:spLocks noGrp="1"/>
          </p:cNvSpPr>
          <p:nvPr>
            <p:ph type="sldNum" sz="quarter" idx="5"/>
          </p:nvPr>
        </p:nvSpPr>
        <p:spPr/>
        <p:txBody>
          <a:bodyPr/>
          <a:lstStyle/>
          <a:p>
            <a:fld id="{3D92B9AF-1FF3-B64A-A57E-17202D6D58C9}" type="slidenum">
              <a:rPr lang="en-US" smtClean="0"/>
              <a:pPr/>
              <a:t>34</a:t>
            </a:fld>
            <a:endParaRPr lang="en-US"/>
          </a:p>
        </p:txBody>
      </p:sp>
    </p:spTree>
    <p:extLst>
      <p:ext uri="{BB962C8B-B14F-4D97-AF65-F5344CB8AC3E}">
        <p14:creationId xmlns:p14="http://schemas.microsoft.com/office/powerpoint/2010/main" val="8294878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35</a:t>
            </a:fld>
            <a:endParaRPr lang="en-US"/>
          </a:p>
        </p:txBody>
      </p:sp>
    </p:spTree>
    <p:extLst>
      <p:ext uri="{BB962C8B-B14F-4D97-AF65-F5344CB8AC3E}">
        <p14:creationId xmlns:p14="http://schemas.microsoft.com/office/powerpoint/2010/main" val="3194159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F4009-6B07-7D98-2891-49F28E0303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DEDE0-C7C5-7D62-BA76-7B00EBE296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F21E8-28D7-814B-BFE4-97239EDCC74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29500B7-4166-5223-259D-8F29E3ACB43C}"/>
              </a:ext>
            </a:extLst>
          </p:cNvPr>
          <p:cNvSpPr>
            <a:spLocks noGrp="1"/>
          </p:cNvSpPr>
          <p:nvPr>
            <p:ph type="sldNum" sz="quarter" idx="5"/>
          </p:nvPr>
        </p:nvSpPr>
        <p:spPr/>
        <p:txBody>
          <a:bodyPr/>
          <a:lstStyle/>
          <a:p>
            <a:fld id="{3D92B9AF-1FF3-B64A-A57E-17202D6D58C9}" type="slidenum">
              <a:rPr lang="en-US" smtClean="0"/>
              <a:pPr/>
              <a:t>36</a:t>
            </a:fld>
            <a:endParaRPr lang="en-US"/>
          </a:p>
        </p:txBody>
      </p:sp>
    </p:spTree>
    <p:extLst>
      <p:ext uri="{BB962C8B-B14F-4D97-AF65-F5344CB8AC3E}">
        <p14:creationId xmlns:p14="http://schemas.microsoft.com/office/powerpoint/2010/main" val="30734436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37</a:t>
            </a:fld>
            <a:endParaRPr lang="en-US"/>
          </a:p>
        </p:txBody>
      </p:sp>
    </p:spTree>
    <p:extLst>
      <p:ext uri="{BB962C8B-B14F-4D97-AF65-F5344CB8AC3E}">
        <p14:creationId xmlns:p14="http://schemas.microsoft.com/office/powerpoint/2010/main" val="2378557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35CE9-8E31-C9CC-0466-41CE405998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B970CE-3935-AB0C-ACBA-29EF369674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D2E56D-8D71-93C5-9FC5-902EBD37D82C}"/>
              </a:ext>
            </a:extLst>
          </p:cNvPr>
          <p:cNvSpPr>
            <a:spLocks noGrp="1"/>
          </p:cNvSpPr>
          <p:nvPr>
            <p:ph type="body" idx="1"/>
          </p:nvPr>
        </p:nvSpPr>
        <p:spPr/>
        <p:txBody>
          <a:bodyPr/>
          <a:lstStyle/>
          <a:p>
            <a:endParaRPr lang="en-GB" baseline="0"/>
          </a:p>
        </p:txBody>
      </p:sp>
      <p:sp>
        <p:nvSpPr>
          <p:cNvPr id="4" name="Slide Number Placeholder 3">
            <a:extLst>
              <a:ext uri="{FF2B5EF4-FFF2-40B4-BE49-F238E27FC236}">
                <a16:creationId xmlns:a16="http://schemas.microsoft.com/office/drawing/2014/main" id="{4C25E866-26E3-0D5C-D838-528BF5BF18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27754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42821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4</a:t>
            </a:fld>
            <a:endParaRPr lang="en-US"/>
          </a:p>
        </p:txBody>
      </p:sp>
    </p:spTree>
    <p:extLst>
      <p:ext uri="{BB962C8B-B14F-4D97-AF65-F5344CB8AC3E}">
        <p14:creationId xmlns:p14="http://schemas.microsoft.com/office/powerpoint/2010/main" val="789809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40</a:t>
            </a:fld>
            <a:endParaRPr lang="en-US"/>
          </a:p>
        </p:txBody>
      </p:sp>
    </p:spTree>
    <p:extLst>
      <p:ext uri="{BB962C8B-B14F-4D97-AF65-F5344CB8AC3E}">
        <p14:creationId xmlns:p14="http://schemas.microsoft.com/office/powerpoint/2010/main" val="17871769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41</a:t>
            </a:fld>
            <a:endParaRPr lang="en-US"/>
          </a:p>
        </p:txBody>
      </p:sp>
    </p:spTree>
    <p:extLst>
      <p:ext uri="{BB962C8B-B14F-4D97-AF65-F5344CB8AC3E}">
        <p14:creationId xmlns:p14="http://schemas.microsoft.com/office/powerpoint/2010/main" val="34723851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Times New Roman" panose="02020603050405020304" pitchFamily="18" charset="0"/>
                <a:ea typeface="Times New Roman" panose="02020603050405020304" pitchFamily="18" charset="0"/>
              </a:rPr>
              <a:t>Moderate exacerbations defined as exacerbations requiring systemic glucocorticoid treatment and/or antibiotic treatment. </a:t>
            </a:r>
          </a:p>
          <a:p>
            <a:r>
              <a:rPr lang="en-GB" sz="1800">
                <a:effectLst/>
                <a:latin typeface="Times New Roman" panose="02020603050405020304" pitchFamily="18" charset="0"/>
                <a:ea typeface="Times New Roman" panose="02020603050405020304" pitchFamily="18" charset="0"/>
              </a:rPr>
              <a:t>Severe exacerbations defined as those requiring hospitalisation or emergency department visit, or resulting in death</a:t>
            </a:r>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42</a:t>
            </a:fld>
            <a:endParaRPr lang="en-US"/>
          </a:p>
        </p:txBody>
      </p:sp>
    </p:spTree>
    <p:extLst>
      <p:ext uri="{BB962C8B-B14F-4D97-AF65-F5344CB8AC3E}">
        <p14:creationId xmlns:p14="http://schemas.microsoft.com/office/powerpoint/2010/main" val="32211954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A3755-1AB6-06B9-A445-1EA2B8A9FA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4752BC-3D5E-1103-D092-DBD386CD0A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B3EE7A-D915-329E-3597-7DD61ED5410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Arial" panose="020B0604020202020204" pitchFamily="34" charset="0"/>
                <a:ea typeface="Calibri" panose="020F0502020204030204" pitchFamily="34" charset="0"/>
              </a:rPr>
              <a:t>Figure source: CS document B figure 19</a:t>
            </a:r>
          </a:p>
          <a:p>
            <a:endParaRPr lang="en-GB"/>
          </a:p>
        </p:txBody>
      </p:sp>
      <p:sp>
        <p:nvSpPr>
          <p:cNvPr id="4" name="Slide Number Placeholder 3">
            <a:extLst>
              <a:ext uri="{FF2B5EF4-FFF2-40B4-BE49-F238E27FC236}">
                <a16:creationId xmlns:a16="http://schemas.microsoft.com/office/drawing/2014/main" id="{448DFC0E-441E-0F9C-AF70-F63D52AD29DD}"/>
              </a:ext>
            </a:extLst>
          </p:cNvPr>
          <p:cNvSpPr>
            <a:spLocks noGrp="1"/>
          </p:cNvSpPr>
          <p:nvPr>
            <p:ph type="sldNum" sz="quarter" idx="5"/>
          </p:nvPr>
        </p:nvSpPr>
        <p:spPr/>
        <p:txBody>
          <a:bodyPr/>
          <a:lstStyle/>
          <a:p>
            <a:fld id="{3D92B9AF-1FF3-B64A-A57E-17202D6D58C9}" type="slidenum">
              <a:rPr lang="en-US" smtClean="0"/>
              <a:pPr/>
              <a:t>43</a:t>
            </a:fld>
            <a:endParaRPr lang="en-US"/>
          </a:p>
        </p:txBody>
      </p:sp>
    </p:spTree>
    <p:extLst>
      <p:ext uri="{BB962C8B-B14F-4D97-AF65-F5344CB8AC3E}">
        <p14:creationId xmlns:p14="http://schemas.microsoft.com/office/powerpoint/2010/main" val="36094989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2D996-25D8-8867-7098-64FBAAD2F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21F16-894A-E478-D2F3-A051133CAA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3AC4D3-C4A9-1608-AE51-036496DCBFF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474CD16-E732-F9FE-CE6C-111707C67102}"/>
              </a:ext>
            </a:extLst>
          </p:cNvPr>
          <p:cNvSpPr>
            <a:spLocks noGrp="1"/>
          </p:cNvSpPr>
          <p:nvPr>
            <p:ph type="sldNum" sz="quarter" idx="5"/>
          </p:nvPr>
        </p:nvSpPr>
        <p:spPr/>
        <p:txBody>
          <a:bodyPr/>
          <a:lstStyle/>
          <a:p>
            <a:fld id="{3D92B9AF-1FF3-B64A-A57E-17202D6D58C9}" type="slidenum">
              <a:rPr lang="en-US" smtClean="0"/>
              <a:pPr/>
              <a:t>44</a:t>
            </a:fld>
            <a:endParaRPr lang="en-US"/>
          </a:p>
        </p:txBody>
      </p:sp>
    </p:spTree>
    <p:extLst>
      <p:ext uri="{BB962C8B-B14F-4D97-AF65-F5344CB8AC3E}">
        <p14:creationId xmlns:p14="http://schemas.microsoft.com/office/powerpoint/2010/main" val="12901220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aseline="30000">
                <a:solidFill>
                  <a:srgbClr val="808080"/>
                </a:solidFill>
                <a:effectLst/>
                <a:latin typeface="Arial" panose="020B0604020202020204" pitchFamily="34" charset="0"/>
                <a:ea typeface="Calibri" panose="020F0502020204030204" pitchFamily="34" charset="0"/>
                <a:cs typeface="Calibri" panose="020F0502020204030204" pitchFamily="34" charset="0"/>
              </a:rPr>
              <a:t>a</a:t>
            </a:r>
            <a:r>
              <a:rPr lang="en-GB" sz="1800">
                <a:solidFill>
                  <a:srgbClr val="808080"/>
                </a:solidFill>
                <a:effectLst/>
                <a:latin typeface="Arial" panose="020B0604020202020204" pitchFamily="34" charset="0"/>
                <a:ea typeface="Calibri" panose="020F0502020204030204" pitchFamily="34" charset="0"/>
                <a:cs typeface="Calibri" panose="020F0502020204030204" pitchFamily="34" charset="0"/>
              </a:rPr>
              <a:t> Derived using negative binomial model with the total number of the events occurring during the 52-week treatment period as the response variable, and treatment group, region (pooled country), ICS dose, baseline disease severity, study and number of moderate or severe COPD exacerbation events within one year prior to the study as covariates, and log-transformed treatment duration as an offset variable.</a:t>
            </a:r>
          </a:p>
          <a:p>
            <a:pPr>
              <a:spcAft>
                <a:spcPts val="600"/>
              </a:spcAft>
            </a:pPr>
            <a:r>
              <a:rPr lang="en-GB" sz="1800" baseline="30000">
                <a:solidFill>
                  <a:srgbClr val="808080"/>
                </a:solidFill>
                <a:effectLst/>
                <a:latin typeface="Arial" panose="020B0604020202020204" pitchFamily="34" charset="0"/>
                <a:ea typeface="Calibri" panose="020F0502020204030204" pitchFamily="34" charset="0"/>
                <a:cs typeface="Calibri" panose="020F0502020204030204" pitchFamily="34" charset="0"/>
              </a:rPr>
              <a:t>b</a:t>
            </a:r>
            <a:r>
              <a:rPr lang="en-GB" sz="1800">
                <a:solidFill>
                  <a:srgbClr val="808080"/>
                </a:solidFill>
                <a:effectLst/>
                <a:latin typeface="Arial" panose="020B0604020202020204" pitchFamily="34" charset="0"/>
                <a:ea typeface="Calibri" panose="020F0502020204030204" pitchFamily="34" charset="0"/>
                <a:cs typeface="Calibri" panose="020F0502020204030204" pitchFamily="34" charset="0"/>
              </a:rPr>
              <a:t> Derived using delta method.</a:t>
            </a:r>
          </a:p>
          <a:p>
            <a:pPr>
              <a:spcAft>
                <a:spcPts val="600"/>
              </a:spcAft>
            </a:pPr>
            <a:r>
              <a:rPr lang="en-GB" sz="1800">
                <a:solidFill>
                  <a:srgbClr val="808080"/>
                </a:solidFill>
                <a:effectLst/>
                <a:latin typeface="Arial" panose="020B0604020202020204" pitchFamily="34" charset="0"/>
                <a:ea typeface="Calibri" panose="020F0502020204030204" pitchFamily="34" charset="0"/>
                <a:cs typeface="Calibri" panose="020F0502020204030204" pitchFamily="34" charset="0"/>
              </a:rPr>
              <a:t>Source: clarification questions table 9</a:t>
            </a:r>
          </a:p>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45</a:t>
            </a:fld>
            <a:endParaRPr lang="en-US"/>
          </a:p>
        </p:txBody>
      </p:sp>
    </p:spTree>
    <p:extLst>
      <p:ext uri="{BB962C8B-B14F-4D97-AF65-F5344CB8AC3E}">
        <p14:creationId xmlns:p14="http://schemas.microsoft.com/office/powerpoint/2010/main" val="24538654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441E3-6E42-A425-F388-A1F92A30B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B573B6-5E47-10CE-D12B-A05B1681DF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96A262-7653-B8E6-CDCD-5A4F0F9B9093}"/>
              </a:ext>
            </a:extLst>
          </p:cNvPr>
          <p:cNvSpPr>
            <a:spLocks noGrp="1"/>
          </p:cNvSpPr>
          <p:nvPr>
            <p:ph type="body" idx="1"/>
          </p:nvPr>
        </p:nvSpPr>
        <p:spPr/>
        <p:txBody>
          <a:bodyPr/>
          <a:lstStyle/>
          <a:p>
            <a:pPr>
              <a:spcAft>
                <a:spcPts val="600"/>
              </a:spcAft>
            </a:pPr>
            <a:r>
              <a:rPr lang="en-GB" sz="1800" baseline="30000">
                <a:solidFill>
                  <a:srgbClr val="808080"/>
                </a:solidFill>
                <a:effectLst/>
                <a:latin typeface="Arial" panose="020B0604020202020204" pitchFamily="34" charset="0"/>
                <a:ea typeface="Calibri" panose="020F0502020204030204" pitchFamily="34" charset="0"/>
                <a:cs typeface="Calibri" panose="020F0502020204030204" pitchFamily="34" charset="0"/>
              </a:rPr>
              <a:t>a</a:t>
            </a:r>
            <a:r>
              <a:rPr lang="en-GB" sz="1800">
                <a:solidFill>
                  <a:srgbClr val="808080"/>
                </a:solidFill>
                <a:effectLst/>
                <a:latin typeface="Arial" panose="020B0604020202020204" pitchFamily="34" charset="0"/>
                <a:ea typeface="Calibri" panose="020F0502020204030204" pitchFamily="34" charset="0"/>
                <a:cs typeface="Calibri" panose="020F0502020204030204" pitchFamily="34" charset="0"/>
              </a:rPr>
              <a:t> Derived from MMRM model with change from baseline up to week 52 as the response variable and corresponding baseline value, treatment group, age, sex, height, region (pooled country), ICS dose, smoking status at screening, study, visit, baseline-by-visit interaction and treatment-by-visit interaction as covariates.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808080"/>
                </a:solidFill>
                <a:effectLst/>
                <a:latin typeface="Arial" panose="020B0604020202020204" pitchFamily="34" charset="0"/>
                <a:ea typeface="Calibri" panose="020F0502020204030204" pitchFamily="34" charset="0"/>
                <a:cs typeface="Calibri" panose="020F0502020204030204" pitchFamily="34" charset="0"/>
              </a:rPr>
              <a:t>Source: clarification questions table 11</a:t>
            </a:r>
          </a:p>
          <a:p>
            <a:endParaRPr lang="en-GB"/>
          </a:p>
        </p:txBody>
      </p:sp>
      <p:sp>
        <p:nvSpPr>
          <p:cNvPr id="4" name="Slide Number Placeholder 3">
            <a:extLst>
              <a:ext uri="{FF2B5EF4-FFF2-40B4-BE49-F238E27FC236}">
                <a16:creationId xmlns:a16="http://schemas.microsoft.com/office/drawing/2014/main" id="{261E95CD-F97E-88B2-A6C6-F121F0F2543F}"/>
              </a:ext>
            </a:extLst>
          </p:cNvPr>
          <p:cNvSpPr>
            <a:spLocks noGrp="1"/>
          </p:cNvSpPr>
          <p:nvPr>
            <p:ph type="sldNum" sz="quarter" idx="5"/>
          </p:nvPr>
        </p:nvSpPr>
        <p:spPr/>
        <p:txBody>
          <a:bodyPr/>
          <a:lstStyle/>
          <a:p>
            <a:fld id="{3D92B9AF-1FF3-B64A-A57E-17202D6D58C9}" type="slidenum">
              <a:rPr lang="en-US" smtClean="0"/>
              <a:pPr/>
              <a:t>46</a:t>
            </a:fld>
            <a:endParaRPr lang="en-US"/>
          </a:p>
        </p:txBody>
      </p:sp>
    </p:spTree>
    <p:extLst>
      <p:ext uri="{BB962C8B-B14F-4D97-AF65-F5344CB8AC3E}">
        <p14:creationId xmlns:p14="http://schemas.microsoft.com/office/powerpoint/2010/main" val="15821758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874AB-73B2-569F-6B52-F0AB18BADA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216A62-F350-E8F6-6A36-D3AFC6DF31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A2CF6C-7BDF-1B8A-FB31-CB7045867485}"/>
              </a:ext>
            </a:extLst>
          </p:cNvPr>
          <p:cNvSpPr>
            <a:spLocks noGrp="1"/>
          </p:cNvSpPr>
          <p:nvPr>
            <p:ph type="body" idx="1"/>
          </p:nvPr>
        </p:nvSpPr>
        <p:spPr/>
        <p:txBody>
          <a:bodyPr/>
          <a:lstStyle/>
          <a:p>
            <a:pPr>
              <a:spcAft>
                <a:spcPts val="600"/>
              </a:spcAft>
            </a:pPr>
            <a:r>
              <a:rPr lang="en-GB" sz="1800" baseline="30000">
                <a:solidFill>
                  <a:srgbClr val="808080"/>
                </a:solidFill>
                <a:effectLst/>
                <a:latin typeface="Arial" panose="020B0604020202020204" pitchFamily="34" charset="0"/>
                <a:ea typeface="Calibri" panose="020F0502020204030204" pitchFamily="34" charset="0"/>
                <a:cs typeface="Calibri" panose="020F0502020204030204" pitchFamily="34" charset="0"/>
              </a:rPr>
              <a:t>a</a:t>
            </a:r>
            <a:r>
              <a:rPr lang="en-GB" sz="1800">
                <a:solidFill>
                  <a:srgbClr val="808080"/>
                </a:solidFill>
                <a:effectLst/>
                <a:latin typeface="Arial" panose="020B0604020202020204" pitchFamily="34" charset="0"/>
                <a:ea typeface="Calibri" panose="020F0502020204030204" pitchFamily="34" charset="0"/>
                <a:cs typeface="Calibri" panose="020F0502020204030204" pitchFamily="34" charset="0"/>
              </a:rPr>
              <a:t> Derived from MMRM model with change from baseline up to week 52 as the response variable and corresponding baseline value, treatment group, region (pooled country), ICS dose, smoking status at screening, study, visit, baseline-by-visit interaction and treatment-by-visit interaction as covariates.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808080"/>
                </a:solidFill>
                <a:effectLst/>
                <a:latin typeface="Arial" panose="020B0604020202020204" pitchFamily="34" charset="0"/>
                <a:ea typeface="Calibri" panose="020F0502020204030204" pitchFamily="34" charset="0"/>
                <a:cs typeface="Calibri" panose="020F0502020204030204" pitchFamily="34" charset="0"/>
              </a:rPr>
              <a:t>Source: clarification questions table 10</a:t>
            </a:r>
          </a:p>
          <a:p>
            <a:endParaRPr lang="en-GB"/>
          </a:p>
        </p:txBody>
      </p:sp>
      <p:sp>
        <p:nvSpPr>
          <p:cNvPr id="4" name="Slide Number Placeholder 3">
            <a:extLst>
              <a:ext uri="{FF2B5EF4-FFF2-40B4-BE49-F238E27FC236}">
                <a16:creationId xmlns:a16="http://schemas.microsoft.com/office/drawing/2014/main" id="{92747E96-D0D9-5004-04DC-8366EE3409E6}"/>
              </a:ext>
            </a:extLst>
          </p:cNvPr>
          <p:cNvSpPr>
            <a:spLocks noGrp="1"/>
          </p:cNvSpPr>
          <p:nvPr>
            <p:ph type="sldNum" sz="quarter" idx="5"/>
          </p:nvPr>
        </p:nvSpPr>
        <p:spPr/>
        <p:txBody>
          <a:bodyPr/>
          <a:lstStyle/>
          <a:p>
            <a:fld id="{3D92B9AF-1FF3-B64A-A57E-17202D6D58C9}" type="slidenum">
              <a:rPr lang="en-US" smtClean="0"/>
              <a:pPr/>
              <a:t>47</a:t>
            </a:fld>
            <a:endParaRPr lang="en-US"/>
          </a:p>
        </p:txBody>
      </p:sp>
    </p:spTree>
    <p:extLst>
      <p:ext uri="{BB962C8B-B14F-4D97-AF65-F5344CB8AC3E}">
        <p14:creationId xmlns:p14="http://schemas.microsoft.com/office/powerpoint/2010/main" val="40569168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48</a:t>
            </a:fld>
            <a:endParaRPr lang="en-US"/>
          </a:p>
        </p:txBody>
      </p:sp>
    </p:spTree>
    <p:extLst>
      <p:ext uri="{BB962C8B-B14F-4D97-AF65-F5344CB8AC3E}">
        <p14:creationId xmlns:p14="http://schemas.microsoft.com/office/powerpoint/2010/main" val="33773677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8011F-9AC9-C824-6DBA-6EE86B10B4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6506D3-D989-A84B-05E9-AF58F9EBB2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5E2143-5FBE-43A0-272E-C8A6F7E89E3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F23EDC4-E49E-AC75-D030-1ADCEDA6125C}"/>
              </a:ext>
            </a:extLst>
          </p:cNvPr>
          <p:cNvSpPr>
            <a:spLocks noGrp="1"/>
          </p:cNvSpPr>
          <p:nvPr>
            <p:ph type="sldNum" sz="quarter" idx="5"/>
          </p:nvPr>
        </p:nvSpPr>
        <p:spPr/>
        <p:txBody>
          <a:bodyPr/>
          <a:lstStyle/>
          <a:p>
            <a:fld id="{3D92B9AF-1FF3-B64A-A57E-17202D6D58C9}" type="slidenum">
              <a:rPr lang="en-US" smtClean="0"/>
              <a:pPr/>
              <a:t>49</a:t>
            </a:fld>
            <a:endParaRPr lang="en-US"/>
          </a:p>
        </p:txBody>
      </p:sp>
    </p:spTree>
    <p:extLst>
      <p:ext uri="{BB962C8B-B14F-4D97-AF65-F5344CB8AC3E}">
        <p14:creationId xmlns:p14="http://schemas.microsoft.com/office/powerpoint/2010/main" val="1248236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5</a:t>
            </a:fld>
            <a:endParaRPr lang="en-US"/>
          </a:p>
        </p:txBody>
      </p:sp>
    </p:spTree>
    <p:extLst>
      <p:ext uri="{BB962C8B-B14F-4D97-AF65-F5344CB8AC3E}">
        <p14:creationId xmlns:p14="http://schemas.microsoft.com/office/powerpoint/2010/main" val="35129597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193BC-BA89-3302-5C6C-5D2AC5B813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93874F-073C-7180-0E47-78B29772C9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73F566-A747-CA87-BDCD-744B0DE57260}"/>
              </a:ext>
            </a:extLst>
          </p:cNvPr>
          <p:cNvSpPr>
            <a:spLocks noGrp="1"/>
          </p:cNvSpPr>
          <p:nvPr>
            <p:ph type="body" idx="1"/>
          </p:nvPr>
        </p:nvSpPr>
        <p:spPr/>
        <p:txBody>
          <a:bodyPr/>
          <a:lstStyle/>
          <a:p>
            <a:r>
              <a:rPr lang="en-GB"/>
              <a:t>Source: company submission document B, table 54</a:t>
            </a:r>
          </a:p>
        </p:txBody>
      </p:sp>
      <p:sp>
        <p:nvSpPr>
          <p:cNvPr id="4" name="Slide Number Placeholder 3">
            <a:extLst>
              <a:ext uri="{FF2B5EF4-FFF2-40B4-BE49-F238E27FC236}">
                <a16:creationId xmlns:a16="http://schemas.microsoft.com/office/drawing/2014/main" id="{BE2DBF4B-6794-C8D1-4E23-4D7B51D3FF64}"/>
              </a:ext>
            </a:extLst>
          </p:cNvPr>
          <p:cNvSpPr>
            <a:spLocks noGrp="1"/>
          </p:cNvSpPr>
          <p:nvPr>
            <p:ph type="sldNum" sz="quarter" idx="5"/>
          </p:nvPr>
        </p:nvSpPr>
        <p:spPr/>
        <p:txBody>
          <a:bodyPr/>
          <a:lstStyle/>
          <a:p>
            <a:fld id="{3D92B9AF-1FF3-B64A-A57E-17202D6D58C9}" type="slidenum">
              <a:rPr lang="en-US" smtClean="0"/>
              <a:pPr/>
              <a:t>50</a:t>
            </a:fld>
            <a:endParaRPr lang="en-US"/>
          </a:p>
        </p:txBody>
      </p:sp>
    </p:spTree>
    <p:extLst>
      <p:ext uri="{BB962C8B-B14F-4D97-AF65-F5344CB8AC3E}">
        <p14:creationId xmlns:p14="http://schemas.microsoft.com/office/powerpoint/2010/main" val="31868213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906AB-BE74-2381-1DD9-7F469C6ABA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351485-8C41-791E-5A2F-E9078E97CE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F7EB9E-2545-50AD-B1D5-81B5D19D0666}"/>
              </a:ext>
            </a:extLst>
          </p:cNvPr>
          <p:cNvSpPr>
            <a:spLocks noGrp="1"/>
          </p:cNvSpPr>
          <p:nvPr>
            <p:ph type="body" idx="1"/>
          </p:nvPr>
        </p:nvSpPr>
        <p:spPr/>
        <p:txBody>
          <a:bodyPr/>
          <a:lstStyle/>
          <a:p>
            <a:r>
              <a:rPr lang="en-GB"/>
              <a:t>Source: clarification questions: table 43</a:t>
            </a:r>
          </a:p>
        </p:txBody>
      </p:sp>
      <p:sp>
        <p:nvSpPr>
          <p:cNvPr id="4" name="Slide Number Placeholder 3">
            <a:extLst>
              <a:ext uri="{FF2B5EF4-FFF2-40B4-BE49-F238E27FC236}">
                <a16:creationId xmlns:a16="http://schemas.microsoft.com/office/drawing/2014/main" id="{BF615FBF-4B50-8819-DB42-78FF8A8B11C8}"/>
              </a:ext>
            </a:extLst>
          </p:cNvPr>
          <p:cNvSpPr>
            <a:spLocks noGrp="1"/>
          </p:cNvSpPr>
          <p:nvPr>
            <p:ph type="sldNum" sz="quarter" idx="5"/>
          </p:nvPr>
        </p:nvSpPr>
        <p:spPr/>
        <p:txBody>
          <a:bodyPr/>
          <a:lstStyle/>
          <a:p>
            <a:fld id="{3D92B9AF-1FF3-B64A-A57E-17202D6D58C9}" type="slidenum">
              <a:rPr lang="en-US" smtClean="0"/>
              <a:pPr/>
              <a:t>51</a:t>
            </a:fld>
            <a:endParaRPr lang="en-US"/>
          </a:p>
        </p:txBody>
      </p:sp>
    </p:spTree>
    <p:extLst>
      <p:ext uri="{BB962C8B-B14F-4D97-AF65-F5344CB8AC3E}">
        <p14:creationId xmlns:p14="http://schemas.microsoft.com/office/powerpoint/2010/main" val="22465142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E3388-72DE-3787-10C2-C2B2810792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8DC261-C2A8-CB8F-C78B-9B9053E4D7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EB591D-9496-D4A3-98B0-0451AF2BEAD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7336431-0EB6-708E-283A-54B0D21AF83A}"/>
              </a:ext>
            </a:extLst>
          </p:cNvPr>
          <p:cNvSpPr>
            <a:spLocks noGrp="1"/>
          </p:cNvSpPr>
          <p:nvPr>
            <p:ph type="sldNum" sz="quarter" idx="5"/>
          </p:nvPr>
        </p:nvSpPr>
        <p:spPr/>
        <p:txBody>
          <a:bodyPr/>
          <a:lstStyle/>
          <a:p>
            <a:fld id="{3D92B9AF-1FF3-B64A-A57E-17202D6D58C9}" type="slidenum">
              <a:rPr lang="en-US" smtClean="0"/>
              <a:pPr/>
              <a:t>52</a:t>
            </a:fld>
            <a:endParaRPr lang="en-US"/>
          </a:p>
        </p:txBody>
      </p:sp>
    </p:spTree>
    <p:extLst>
      <p:ext uri="{BB962C8B-B14F-4D97-AF65-F5344CB8AC3E}">
        <p14:creationId xmlns:p14="http://schemas.microsoft.com/office/powerpoint/2010/main" val="4984566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2BDC4-F38A-8F05-432B-85C9EE7300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F0BB98-BE50-588F-F011-C3B2DA0B60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DD62A6-BC5C-7760-499B-0227BFA7F50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513A14F-31F8-3F1A-075A-02F05D9EBB9B}"/>
              </a:ext>
            </a:extLst>
          </p:cNvPr>
          <p:cNvSpPr>
            <a:spLocks noGrp="1"/>
          </p:cNvSpPr>
          <p:nvPr>
            <p:ph type="sldNum" sz="quarter" idx="5"/>
          </p:nvPr>
        </p:nvSpPr>
        <p:spPr/>
        <p:txBody>
          <a:bodyPr/>
          <a:lstStyle/>
          <a:p>
            <a:fld id="{3D92B9AF-1FF3-B64A-A57E-17202D6D58C9}" type="slidenum">
              <a:rPr lang="en-US" smtClean="0"/>
              <a:pPr/>
              <a:t>53</a:t>
            </a:fld>
            <a:endParaRPr lang="en-US"/>
          </a:p>
        </p:txBody>
      </p:sp>
    </p:spTree>
    <p:extLst>
      <p:ext uri="{BB962C8B-B14F-4D97-AF65-F5344CB8AC3E}">
        <p14:creationId xmlns:p14="http://schemas.microsoft.com/office/powerpoint/2010/main" val="34331243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8D46A-470F-82F7-F62F-BD19872E5F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B12101-D17E-5270-9801-29AE833757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423544-243B-5B2C-531B-D1E4B870FCE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Scenarios from EAG report table 45 and 46; scenarios presented based on key issues</a:t>
            </a:r>
          </a:p>
          <a:p>
            <a:endParaRPr lang="en-GB"/>
          </a:p>
        </p:txBody>
      </p:sp>
      <p:sp>
        <p:nvSpPr>
          <p:cNvPr id="4" name="Slide Number Placeholder 3">
            <a:extLst>
              <a:ext uri="{FF2B5EF4-FFF2-40B4-BE49-F238E27FC236}">
                <a16:creationId xmlns:a16="http://schemas.microsoft.com/office/drawing/2014/main" id="{CE495427-A8A3-AA5F-42C6-F708F8B73278}"/>
              </a:ext>
            </a:extLst>
          </p:cNvPr>
          <p:cNvSpPr>
            <a:spLocks noGrp="1"/>
          </p:cNvSpPr>
          <p:nvPr>
            <p:ph type="sldNum" sz="quarter" idx="5"/>
          </p:nvPr>
        </p:nvSpPr>
        <p:spPr/>
        <p:txBody>
          <a:bodyPr/>
          <a:lstStyle/>
          <a:p>
            <a:fld id="{3D92B9AF-1FF3-B64A-A57E-17202D6D58C9}" type="slidenum">
              <a:rPr lang="en-US" smtClean="0"/>
              <a:pPr/>
              <a:t>54</a:t>
            </a:fld>
            <a:endParaRPr lang="en-US"/>
          </a:p>
        </p:txBody>
      </p:sp>
    </p:spTree>
    <p:extLst>
      <p:ext uri="{BB962C8B-B14F-4D97-AF65-F5344CB8AC3E}">
        <p14:creationId xmlns:p14="http://schemas.microsoft.com/office/powerpoint/2010/main" val="1782447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F58B0-4447-3B46-67AC-F0AA4C058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998AD1-385D-1684-B18E-954BC70781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AAB899-9250-D953-DAEB-83D96D60A0F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Scenarios from EAG report table 45 and 46; scenarios presented based on key issues</a:t>
            </a:r>
          </a:p>
          <a:p>
            <a:endParaRPr lang="en-GB"/>
          </a:p>
        </p:txBody>
      </p:sp>
      <p:sp>
        <p:nvSpPr>
          <p:cNvPr id="4" name="Slide Number Placeholder 3">
            <a:extLst>
              <a:ext uri="{FF2B5EF4-FFF2-40B4-BE49-F238E27FC236}">
                <a16:creationId xmlns:a16="http://schemas.microsoft.com/office/drawing/2014/main" id="{3A73CE69-C119-5DF5-BD74-EC2EB7DBAC9F}"/>
              </a:ext>
            </a:extLst>
          </p:cNvPr>
          <p:cNvSpPr>
            <a:spLocks noGrp="1"/>
          </p:cNvSpPr>
          <p:nvPr>
            <p:ph type="sldNum" sz="quarter" idx="5"/>
          </p:nvPr>
        </p:nvSpPr>
        <p:spPr/>
        <p:txBody>
          <a:bodyPr/>
          <a:lstStyle/>
          <a:p>
            <a:fld id="{3D92B9AF-1FF3-B64A-A57E-17202D6D58C9}" type="slidenum">
              <a:rPr lang="en-US" smtClean="0"/>
              <a:pPr/>
              <a:t>55</a:t>
            </a:fld>
            <a:endParaRPr lang="en-US"/>
          </a:p>
        </p:txBody>
      </p:sp>
    </p:spTree>
    <p:extLst>
      <p:ext uri="{BB962C8B-B14F-4D97-AF65-F5344CB8AC3E}">
        <p14:creationId xmlns:p14="http://schemas.microsoft.com/office/powerpoint/2010/main" val="571472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3CA7C-D5F9-2FD6-559B-9622200125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6EA5A5-55E1-D1B8-0164-F72BD18A0F7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7D0F294-E53B-5B13-4623-7B166317C60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0C42203-E7BB-D85F-1CE8-74BC3B910D54}"/>
              </a:ext>
            </a:extLst>
          </p:cNvPr>
          <p:cNvSpPr>
            <a:spLocks noGrp="1"/>
          </p:cNvSpPr>
          <p:nvPr>
            <p:ph type="sldNum" sz="quarter" idx="5"/>
          </p:nvPr>
        </p:nvSpPr>
        <p:spPr/>
        <p:txBody>
          <a:bodyPr/>
          <a:lstStyle/>
          <a:p>
            <a:fld id="{3D92B9AF-1FF3-B64A-A57E-17202D6D58C9}" type="slidenum">
              <a:rPr lang="en-US" smtClean="0"/>
              <a:t>6</a:t>
            </a:fld>
            <a:endParaRPr lang="en-US"/>
          </a:p>
        </p:txBody>
      </p:sp>
    </p:spTree>
    <p:extLst>
      <p:ext uri="{BB962C8B-B14F-4D97-AF65-F5344CB8AC3E}">
        <p14:creationId xmlns:p14="http://schemas.microsoft.com/office/powerpoint/2010/main" val="3711679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7</a:t>
            </a:fld>
            <a:endParaRPr lang="en-US"/>
          </a:p>
        </p:txBody>
      </p:sp>
    </p:spTree>
    <p:extLst>
      <p:ext uri="{BB962C8B-B14F-4D97-AF65-F5344CB8AC3E}">
        <p14:creationId xmlns:p14="http://schemas.microsoft.com/office/powerpoint/2010/main" val="623575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adapted from CS Document B figure 11</a:t>
            </a:r>
          </a:p>
        </p:txBody>
      </p:sp>
      <p:sp>
        <p:nvSpPr>
          <p:cNvPr id="4" name="Slide Number Placeholder 3"/>
          <p:cNvSpPr>
            <a:spLocks noGrp="1"/>
          </p:cNvSpPr>
          <p:nvPr>
            <p:ph type="sldNum" sz="quarter" idx="5"/>
          </p:nvPr>
        </p:nvSpPr>
        <p:spPr/>
        <p:txBody>
          <a:bodyPr/>
          <a:lstStyle/>
          <a:p>
            <a:fld id="{3D92B9AF-1FF3-B64A-A57E-17202D6D58C9}" type="slidenum">
              <a:rPr lang="en-US" smtClean="0"/>
              <a:pPr/>
              <a:t>8</a:t>
            </a:fld>
            <a:endParaRPr lang="en-US"/>
          </a:p>
        </p:txBody>
      </p:sp>
    </p:spTree>
    <p:extLst>
      <p:ext uri="{BB962C8B-B14F-4D97-AF65-F5344CB8AC3E}">
        <p14:creationId xmlns:p14="http://schemas.microsoft.com/office/powerpoint/2010/main" val="1480230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5D173-3EC9-438B-30DC-FCCFC8B380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3E1FE4-5942-B6D8-6BF2-56F1621E47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046553-12EF-D3E1-CDF8-FE02DE7C95A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2F98E12-8C94-4092-57DE-B3E53524AADF}"/>
              </a:ext>
            </a:extLst>
          </p:cNvPr>
          <p:cNvSpPr>
            <a:spLocks noGrp="1"/>
          </p:cNvSpPr>
          <p:nvPr>
            <p:ph type="sldNum" sz="quarter" idx="5"/>
          </p:nvPr>
        </p:nvSpPr>
        <p:spPr/>
        <p:txBody>
          <a:bodyPr/>
          <a:lstStyle/>
          <a:p>
            <a:fld id="{3D92B9AF-1FF3-B64A-A57E-17202D6D58C9}" type="slidenum">
              <a:rPr lang="en-US" smtClean="0"/>
              <a:pPr/>
              <a:t>9</a:t>
            </a:fld>
            <a:endParaRPr lang="en-US"/>
          </a:p>
        </p:txBody>
      </p:sp>
    </p:spTree>
    <p:extLst>
      <p:ext uri="{BB962C8B-B14F-4D97-AF65-F5344CB8AC3E}">
        <p14:creationId xmlns:p14="http://schemas.microsoft.com/office/powerpoint/2010/main" val="4153706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Arial" panose="020B0604020202020204" pitchFamily="34" charset="0"/>
                <a:ea typeface="Inter"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15"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9"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11" name="Slide Number Placeholder 3">
            <a:extLst>
              <a:ext uri="{FF2B5EF4-FFF2-40B4-BE49-F238E27FC236}">
                <a16:creationId xmlns:a16="http://schemas.microsoft.com/office/drawing/2014/main" id="{A5CC9FE9-D734-EAD4-B8FD-F6E441BA930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13" name="Slide Number Placeholder 3">
            <a:extLst>
              <a:ext uri="{FF2B5EF4-FFF2-40B4-BE49-F238E27FC236}">
                <a16:creationId xmlns:a16="http://schemas.microsoft.com/office/drawing/2014/main" id="{67B2196E-3391-C5F1-3D54-4A20CC141C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101181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ample Pag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page layout</a:t>
            </a:r>
            <a:br>
              <a:rPr lang="en-US"/>
            </a:br>
            <a:endParaRPr lang="en-US"/>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28534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977559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 Column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83F6716-9677-BC44-EBCC-8332D8B3340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5F25595-A923-F1B4-03CE-8D2DAF4D421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982962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 Column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835443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70859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(2 columns)</a:t>
            </a:r>
            <a:br>
              <a:rPr lang="en-US"/>
            </a:br>
            <a:endParaRPr lang="en-US"/>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14" name="Title 1">
            <a:extLst>
              <a:ext uri="{FF2B5EF4-FFF2-40B4-BE49-F238E27FC236}">
                <a16:creationId xmlns:a16="http://schemas.microsoft.com/office/drawing/2014/main" id="{4A20C810-11A7-12CE-B50A-96B7E975780F}"/>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51452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a:t>This is sample bulleted text (2 columns)</a:t>
            </a:r>
            <a:br>
              <a:rPr lang="en-US"/>
            </a:br>
            <a:endParaRPr lang="en-US"/>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201318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812A246-8492-A6DF-26EA-231CD0D4C72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D1E41F4E-F481-AD30-99FC-2947FB6B0A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10359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mj-lt"/>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4CC3806-C2E5-B6D1-570D-834470E8BD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19042514-82A1-B26E-B76D-98A3807B502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730247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mj-lt"/>
              </a:defRPr>
            </a:lvl1pPr>
          </a:lstStyle>
          <a:p>
            <a:r>
              <a:rPr lang="en-US"/>
              <a:t>This is sample bulleted text (3 columns)</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614073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Crea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799805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80809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8EE0FF4-7CF4-1BE1-C7EC-A7BF890D743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FCB2ECA4-86F5-928A-8109-698BE4DB74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289246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33517"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9"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3A976B7-8EB2-91A1-8D3D-0F2289B86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2D3821A-C6BC-1009-35C8-4094C89935B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816456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6166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ample Layout Page (Crea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7B32D8A9-E2C9-1149-2948-98A66FD86F7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6166EBC9-B081-FB94-FE85-58E4D58A192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470887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B505628-BC0C-72D6-C38B-9E9E3ABA64A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4D0219B5-20CB-EA85-2A81-2B6B253C9B1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212571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ample Layout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434644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3"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1"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Slide Number Placeholder 3">
            <a:extLst>
              <a:ext uri="{FF2B5EF4-FFF2-40B4-BE49-F238E27FC236}">
                <a16:creationId xmlns:a16="http://schemas.microsoft.com/office/drawing/2014/main" id="{C5FF478A-5B8E-953E-4DB6-9A571680A13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7" name="Slide Number Placeholder 3">
            <a:extLst>
              <a:ext uri="{FF2B5EF4-FFF2-40B4-BE49-F238E27FC236}">
                <a16:creationId xmlns:a16="http://schemas.microsoft.com/office/drawing/2014/main" id="{74070583-3261-65ED-5C12-C94739126D2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895525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Layout Page (Blu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6"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3"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6" name="Slide Number Placeholder 3">
            <a:extLst>
              <a:ext uri="{FF2B5EF4-FFF2-40B4-BE49-F238E27FC236}">
                <a16:creationId xmlns:a16="http://schemas.microsoft.com/office/drawing/2014/main" id="{5DC8ED7F-F887-5E37-6343-5EBF87959BE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9" name="Slide Number Placeholder 3">
            <a:extLst>
              <a:ext uri="{FF2B5EF4-FFF2-40B4-BE49-F238E27FC236}">
                <a16:creationId xmlns:a16="http://schemas.microsoft.com/office/drawing/2014/main" id="{7C9A5DBB-FAE7-FCCD-9F30-1CC85E2883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645539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mj-lt"/>
              </a:defRPr>
            </a:lvl1pPr>
          </a:lstStyle>
          <a:p>
            <a:pPr lvl="0"/>
            <a:r>
              <a:rPr lang="en-GB"/>
              <a:t>This is a sample quote layout page</a:t>
            </a:r>
            <a:endParaRPr lang="en-US"/>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098456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4759538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Image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Lora SemiBold" pitchFamily="2" charset="77"/>
              </a:defRPr>
            </a:lvl1pPr>
          </a:lstStyle>
          <a:p>
            <a:pPr lvl="0"/>
            <a:r>
              <a:rPr lang="en-GB"/>
              <a:t>This is a sample quote layout page</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5044249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xample Image (Te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244047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xample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682261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US"/>
              <a:t>Click icon to add picture</a:t>
            </a:r>
            <a:endParaRPr lang="en-GB"/>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p>
            <a:r>
              <a:rPr lang="en-US"/>
              <a:t>Click icon to add picture</a:t>
            </a:r>
            <a:endParaRPr lang="en-GB"/>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Lora SemiBold" pitchFamily="2" charset="77"/>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Lora SemiBold" pitchFamily="2" charset="77"/>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0126521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fographics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a:solidFill>
                  <a:schemeClr val="bg1"/>
                </a:solidFill>
              </a:rPr>
              <a:t>A</a:t>
            </a:r>
            <a:endParaRPr lang="en-US" sz="1600" baseline="0">
              <a:solidFill>
                <a:schemeClr val="bg1"/>
              </a:solidFill>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0001214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nfographics (Blue)">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2093682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tables according to the style below</a:t>
            </a:r>
            <a:endParaRPr lang="en-US"/>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p>
            <a:r>
              <a:rPr lang="en-US"/>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p>
            <a:r>
              <a:rPr lang="en-US"/>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8551949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p>
            <a:r>
              <a:rPr lang="en-US"/>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p>
            <a:r>
              <a:rPr lang="en-US"/>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charts according to the style below</a:t>
            </a:r>
            <a:endParaRPr lang="en-US"/>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6711654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Tree>
    <p:extLst>
      <p:ext uri="{BB962C8B-B14F-4D97-AF65-F5344CB8AC3E}">
        <p14:creationId xmlns:p14="http://schemas.microsoft.com/office/powerpoint/2010/main" val="915508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gn Off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6"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80DCBC59-EF55-546A-5C94-1162E0F87A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1E492165-A451-E447-4C5C-8FD4BCE717E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369414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3F493EF1-4743-3D68-A7D4-BD0AAF73A2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66A05BEE-DA09-2B0A-00C0-E0A218F9794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9946986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sp>
        <p:nvSpPr>
          <p:cNvPr id="7"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705628E1-5DD2-CC08-C413-3D0344AF1DF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2218A786-6A46-852B-AF07-3F9FBBB25E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062526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9"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7" name="Slide Number Placeholder 3">
            <a:extLst>
              <a:ext uri="{FF2B5EF4-FFF2-40B4-BE49-F238E27FC236}">
                <a16:creationId xmlns:a16="http://schemas.microsoft.com/office/drawing/2014/main" id="{846EDA84-1314-5DF2-BC8A-8F3FEF5975B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A8A60201-EB96-2897-0D4C-AEA93BB702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570432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Arial" panose="02000503000000020004" pitchFamily="2" charset="0"/>
              </a:defRPr>
            </a:lvl1pPr>
            <a:lvl2pPr>
              <a:lnSpc>
                <a:spcPct val="150000"/>
              </a:lnSpc>
              <a:defRPr sz="1800">
                <a:latin typeface="Arial" panose="020B0604020202020204" pitchFamily="34" charset="0"/>
                <a:ea typeface="Arial" panose="02000503000000020004" pitchFamily="2" charset="0"/>
              </a:defRPr>
            </a:lvl2pPr>
            <a:lvl3pPr>
              <a:lnSpc>
                <a:spcPct val="150000"/>
              </a:lnSpc>
              <a:defRPr sz="1800">
                <a:latin typeface="Arial" panose="020B0604020202020204" pitchFamily="34" charset="0"/>
                <a:ea typeface="Arial" panose="02000503000000020004" pitchFamily="2" charset="0"/>
              </a:defRPr>
            </a:lvl3pPr>
            <a:lvl4pPr>
              <a:lnSpc>
                <a:spcPct val="150000"/>
              </a:lnSpc>
              <a:defRPr sz="1800">
                <a:latin typeface="Arial" panose="020B0604020202020204" pitchFamily="34" charset="0"/>
                <a:ea typeface="Arial" panose="02000503000000020004" pitchFamily="2" charset="0"/>
              </a:defRPr>
            </a:lvl4pPr>
            <a:lvl5pPr>
              <a:lnSpc>
                <a:spcPct val="150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Slide Number Placeholder 3">
            <a:extLst>
              <a:ext uri="{FF2B5EF4-FFF2-40B4-BE49-F238E27FC236}">
                <a16:creationId xmlns:a16="http://schemas.microsoft.com/office/drawing/2014/main" id="{8A6747E8-68B1-FA77-357A-655D549D6FDB}"/>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3" name="Slide Number Placeholder 3">
            <a:extLst>
              <a:ext uri="{FF2B5EF4-FFF2-40B4-BE49-F238E27FC236}">
                <a16:creationId xmlns:a16="http://schemas.microsoft.com/office/drawing/2014/main" id="{B23B27A8-588E-90D5-CE93-52FB5E3F695F}"/>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4" name="Slide Number Placeholder 3">
            <a:extLst>
              <a:ext uri="{FF2B5EF4-FFF2-40B4-BE49-F238E27FC236}">
                <a16:creationId xmlns:a16="http://schemas.microsoft.com/office/drawing/2014/main" id="{B04FBC92-CC13-3B0C-B385-715133A008B4}"/>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5" name="Slide Number Placeholder 3">
            <a:extLst>
              <a:ext uri="{FF2B5EF4-FFF2-40B4-BE49-F238E27FC236}">
                <a16:creationId xmlns:a16="http://schemas.microsoft.com/office/drawing/2014/main" id="{F7EAFF5E-9938-DEC3-4280-896E584B1A60}"/>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pic>
        <p:nvPicPr>
          <p:cNvPr id="2" name="Picture 1">
            <a:extLst>
              <a:ext uri="{FF2B5EF4-FFF2-40B4-BE49-F238E27FC236}">
                <a16:creationId xmlns:a16="http://schemas.microsoft.com/office/drawing/2014/main" id="{6B83B70F-018F-C93E-D81F-7E4B85F2FCD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458AB888-9953-BC43-DE70-F0EB521A1AF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E820073A-0C14-5854-E83D-AD3E77CB12B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A57C6E1A-48F4-6571-5003-393051E425B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AF007B79-2E82-606A-6972-F69061BCC8B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0" name="Picture 9">
            <a:extLst>
              <a:ext uri="{FF2B5EF4-FFF2-40B4-BE49-F238E27FC236}">
                <a16:creationId xmlns:a16="http://schemas.microsoft.com/office/drawing/2014/main" id="{4C5A2856-DD81-88ED-A57E-00F8BC576A2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1" name="Slide Number Placeholder 3">
            <a:extLst>
              <a:ext uri="{FF2B5EF4-FFF2-40B4-BE49-F238E27FC236}">
                <a16:creationId xmlns:a16="http://schemas.microsoft.com/office/drawing/2014/main" id="{4221C0E9-D3C6-D87C-94C0-7AA1FD263E3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F16F5F0-0EE6-0F83-998A-29438691FA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C9866267-1C12-D36E-2862-ADA59AD33DE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CAD9E0D-06F8-24BE-8A6C-524E0EF342D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3617202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5979428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634821"/>
            <a:ext cx="585971" cy="197518"/>
          </a:xfrm>
          <a:prstGeom prst="rect">
            <a:avLst/>
          </a:prstGeom>
        </p:spPr>
      </p:pic>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809441" y="6585793"/>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568423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669597"/>
            <a:ext cx="585971" cy="197518"/>
          </a:xfrm>
          <a:prstGeom prst="rect">
            <a:avLst/>
          </a:prstGeom>
        </p:spPr>
      </p:pic>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800194" y="6619822"/>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12403357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7462861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1378292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2" name="Rectangle 1" descr="Marker showing slides are confidential ">
            <a:extLst>
              <a:ext uri="{FF2B5EF4-FFF2-40B4-BE49-F238E27FC236}">
                <a16:creationId xmlns:a16="http://schemas.microsoft.com/office/drawing/2014/main" id="{711EDC3E-BC01-F67D-4B57-63A2731328B9}"/>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Tree>
    <p:extLst>
      <p:ext uri="{BB962C8B-B14F-4D97-AF65-F5344CB8AC3E}">
        <p14:creationId xmlns:p14="http://schemas.microsoft.com/office/powerpoint/2010/main" val="12557031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5" name="Rectangle 4" descr="Marker showing slides are confidential ">
            <a:extLst>
              <a:ext uri="{FF2B5EF4-FFF2-40B4-BE49-F238E27FC236}">
                <a16:creationId xmlns:a16="http://schemas.microsoft.com/office/drawing/2014/main" id="{32A58F66-3E35-CCD6-0FD0-288DC0930A7B}"/>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Tree>
    <p:extLst>
      <p:ext uri="{BB962C8B-B14F-4D97-AF65-F5344CB8AC3E}">
        <p14:creationId xmlns:p14="http://schemas.microsoft.com/office/powerpoint/2010/main" val="3420862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0"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087CF54-FE34-F7A2-7D23-5C182E65654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F0745D0-7E16-F49F-D743-48110849BC4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3879848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Infographics 2">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a typeface="Arial"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Arial" panose="020B0604020202020204" pitchFamily="34" charset="0"/>
                <a:ea typeface="Arial"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41409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1429038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page layout</a:t>
            </a:r>
            <a:br>
              <a:rPr lang="en-US"/>
            </a:br>
            <a:endParaRPr lang="en-US"/>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28020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ample Page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392F5AD-C7D7-152B-D52F-A27D09A2B15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0FB7ED6-2C5E-E7ED-0987-7A8EA2068C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58769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9C8E6E03-32B1-C5CD-664E-063384D556D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7AF76EB2-7323-DE1D-B4D9-E10245CCA7F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8791333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a:t>Please select from the available layout slides</a:t>
            </a:r>
            <a:endParaRPr lang="en-GB"/>
          </a:p>
        </p:txBody>
      </p:sp>
      <p:sp>
        <p:nvSpPr>
          <p:cNvPr id="13" name="Slide Number Placeholder 3">
            <a:extLst>
              <a:ext uri="{FF2B5EF4-FFF2-40B4-BE49-F238E27FC236}">
                <a16:creationId xmlns:a16="http://schemas.microsoft.com/office/drawing/2014/main" id="{7AF620A7-12BD-DC1D-28B9-39555B425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9452282"/>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 id="2147484148" r:id="rId12"/>
    <p:sldLayoutId id="2147484149" r:id="rId13"/>
    <p:sldLayoutId id="2147484150" r:id="rId14"/>
    <p:sldLayoutId id="2147484151" r:id="rId15"/>
    <p:sldLayoutId id="2147484152" r:id="rId16"/>
    <p:sldLayoutId id="2147484153" r:id="rId17"/>
    <p:sldLayoutId id="2147484154" r:id="rId18"/>
    <p:sldLayoutId id="2147484155" r:id="rId19"/>
    <p:sldLayoutId id="2147484156" r:id="rId20"/>
    <p:sldLayoutId id="2147484157" r:id="rId21"/>
    <p:sldLayoutId id="2147484158" r:id="rId22"/>
    <p:sldLayoutId id="2147484159" r:id="rId23"/>
    <p:sldLayoutId id="2147484160" r:id="rId24"/>
    <p:sldLayoutId id="2147484161" r:id="rId25"/>
    <p:sldLayoutId id="2147484162" r:id="rId26"/>
    <p:sldLayoutId id="2147484163" r:id="rId27"/>
    <p:sldLayoutId id="2147484164" r:id="rId28"/>
    <p:sldLayoutId id="2147484165" r:id="rId29"/>
    <p:sldLayoutId id="2147484166" r:id="rId30"/>
    <p:sldLayoutId id="2147484167" r:id="rId31"/>
    <p:sldLayoutId id="2147484168" r:id="rId32"/>
    <p:sldLayoutId id="2147484169" r:id="rId33"/>
    <p:sldLayoutId id="2147484170" r:id="rId34"/>
    <p:sldLayoutId id="2147484171" r:id="rId35"/>
    <p:sldLayoutId id="2147484172" r:id="rId36"/>
    <p:sldLayoutId id="2147484173" r:id="rId37"/>
    <p:sldLayoutId id="2147484174" r:id="rId38"/>
    <p:sldLayoutId id="2147484175" r:id="rId39"/>
    <p:sldLayoutId id="2147484176" r:id="rId40"/>
    <p:sldLayoutId id="2147484177" r:id="rId41"/>
    <p:sldLayoutId id="2147484178" r:id="rId42"/>
    <p:sldLayoutId id="2147484179" r:id="rId43"/>
    <p:sldLayoutId id="2147484180" r:id="rId44"/>
    <p:sldLayoutId id="2147484181" r:id="rId45"/>
    <p:sldLayoutId id="2147484098" r:id="rId46"/>
    <p:sldLayoutId id="2147484133" r:id="rId47"/>
    <p:sldLayoutId id="2147484134" r:id="rId48"/>
    <p:sldLayoutId id="2147484135" r:id="rId49"/>
    <p:sldLayoutId id="2147484126" r:id="rId50"/>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ice.org.uk/terms-and-conditions#notice-of-rights" TargetMode="External"/><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4.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4.xml"/><Relationship Id="rId5" Type="http://schemas.openxmlformats.org/officeDocument/2006/relationships/slide" Target="slide42.xml"/><Relationship Id="rId4" Type="http://schemas.openxmlformats.org/officeDocument/2006/relationships/slide" Target="slide15.xml"/></Relationships>
</file>

<file path=ppt/slides/_rels/slide1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slide" Target="slide39.xml"/><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slide" Target="slide45.xml"/></Relationships>
</file>

<file path=ppt/slides/_rels/slide15.xml.rels><?xml version="1.0" encoding="UTF-8" standalone="yes"?>
<Relationships xmlns="http://schemas.openxmlformats.org/package/2006/relationships"><Relationship Id="rId3" Type="http://schemas.openxmlformats.org/officeDocument/2006/relationships/slide" Target="slide39.xml"/><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slide" Target="slide43.xml"/></Relationships>
</file>

<file path=ppt/slides/_rels/slide16.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9.xml"/><Relationship Id="rId7" Type="http://schemas.openxmlformats.org/officeDocument/2006/relationships/slide" Target="slide44.xml"/><Relationship Id="rId2" Type="http://schemas.openxmlformats.org/officeDocument/2006/relationships/notesSlide" Target="../notesSlides/notesSlide16.xml"/><Relationship Id="rId1" Type="http://schemas.openxmlformats.org/officeDocument/2006/relationships/slideLayout" Target="../slideLayouts/slideLayout44.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hyperlink" Target="https://www.atsjournals.org/doi/10.1164/rccm.201712-2493OC?url_ver=Z39.88-2003&amp;rfr_id=ori:rid:crossref.org&amp;rfr_dat=cr_pub%20%200pubmed" TargetMode="External"/><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8" Type="http://schemas.openxmlformats.org/officeDocument/2006/relationships/hyperlink" Target="https://pubmed.ncbi.nlm.nih.gov/33778055/" TargetMode="External"/><Relationship Id="rId3" Type="http://schemas.openxmlformats.org/officeDocument/2006/relationships/slide" Target="slide39.xml"/><Relationship Id="rId7" Type="http://schemas.openxmlformats.org/officeDocument/2006/relationships/image" Target="../media/image13.svg"/><Relationship Id="rId2" Type="http://schemas.openxmlformats.org/officeDocument/2006/relationships/notesSlide" Target="../notesSlides/notesSlide20.xml"/><Relationship Id="rId1" Type="http://schemas.openxmlformats.org/officeDocument/2006/relationships/slideLayout" Target="../slideLayouts/slideLayout44.xml"/><Relationship Id="rId6" Type="http://schemas.openxmlformats.org/officeDocument/2006/relationships/image" Target="../media/image11.png"/><Relationship Id="rId5" Type="http://schemas.openxmlformats.org/officeDocument/2006/relationships/slide" Target="slide52.xml"/><Relationship Id="rId4" Type="http://schemas.openxmlformats.org/officeDocument/2006/relationships/hyperlink" Target="https://pubmed.ncbi.nlm.nih.gov/33303555/" TargetMode="External"/><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21.xml"/><Relationship Id="rId1" Type="http://schemas.openxmlformats.org/officeDocument/2006/relationships/slideLayout" Target="../slideLayouts/slideLayout44.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22.xml"/><Relationship Id="rId1" Type="http://schemas.openxmlformats.org/officeDocument/2006/relationships/slideLayout" Target="../slideLayouts/slideLayout44.xml"/><Relationship Id="rId6" Type="http://schemas.openxmlformats.org/officeDocument/2006/relationships/image" Target="../media/image9.png"/><Relationship Id="rId5" Type="http://schemas.openxmlformats.org/officeDocument/2006/relationships/image" Target="../media/image13.sv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23.xml"/><Relationship Id="rId1" Type="http://schemas.openxmlformats.org/officeDocument/2006/relationships/slideLayout" Target="../slideLayouts/slideLayout44.xml"/><Relationship Id="rId5" Type="http://schemas.openxmlformats.org/officeDocument/2006/relationships/hyperlink" Target="https://pubmed.ncbi.nlm.nih.gov/34597534/" TargetMode="Externa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24.xml"/><Relationship Id="rId1" Type="http://schemas.openxmlformats.org/officeDocument/2006/relationships/slideLayout" Target="../slideLayouts/slideLayout44.xml"/><Relationship Id="rId6" Type="http://schemas.openxmlformats.org/officeDocument/2006/relationships/image" Target="../media/image9.png"/><Relationship Id="rId5" Type="http://schemas.openxmlformats.org/officeDocument/2006/relationships/image" Target="../media/image12.sv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25.xml"/><Relationship Id="rId1" Type="http://schemas.openxmlformats.org/officeDocument/2006/relationships/slideLayout" Target="../slideLayouts/slideLayout44.xml"/><Relationship Id="rId6" Type="http://schemas.openxmlformats.org/officeDocument/2006/relationships/image" Target="../media/image9.png"/><Relationship Id="rId5" Type="http://schemas.openxmlformats.org/officeDocument/2006/relationships/hyperlink" Target="https://pubmed.ncbi.nlm.nih.gov/37328279/" TargetMode="External"/><Relationship Id="rId4" Type="http://schemas.openxmlformats.org/officeDocument/2006/relationships/hyperlink" Target="https://pubmed.ncbi.nlm.nih.gov/35264849/" TargetMode="External"/></Relationships>
</file>

<file path=ppt/slides/_rels/slide26.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26.xml"/><Relationship Id="rId1" Type="http://schemas.openxmlformats.org/officeDocument/2006/relationships/slideLayout" Target="../slideLayouts/slideLayout44.xml"/><Relationship Id="rId6" Type="http://schemas.openxmlformats.org/officeDocument/2006/relationships/image" Target="../media/image9.png"/><Relationship Id="rId5" Type="http://schemas.openxmlformats.org/officeDocument/2006/relationships/image" Target="../media/image13.sv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44.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39.xml"/><Relationship Id="rId7" Type="http://schemas.openxmlformats.org/officeDocument/2006/relationships/image" Target="../media/image12.svg"/><Relationship Id="rId2" Type="http://schemas.openxmlformats.org/officeDocument/2006/relationships/notesSlide" Target="../notesSlides/notesSlide28.xml"/><Relationship Id="rId1" Type="http://schemas.openxmlformats.org/officeDocument/2006/relationships/slideLayout" Target="../slideLayouts/slideLayout44.xml"/><Relationship Id="rId6" Type="http://schemas.openxmlformats.org/officeDocument/2006/relationships/image" Target="../media/image11.png"/><Relationship Id="rId5" Type="http://schemas.openxmlformats.org/officeDocument/2006/relationships/slide" Target="slide51.xml"/><Relationship Id="rId4" Type="http://schemas.openxmlformats.org/officeDocument/2006/relationships/slide" Target="slide5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3" Type="http://schemas.openxmlformats.org/officeDocument/2006/relationships/hyperlink" Target="https://pubmed.ncbi.nlm.nih.gov/28279251/" TargetMode="External"/><Relationship Id="rId2" Type="http://schemas.openxmlformats.org/officeDocument/2006/relationships/notesSlide" Target="../notesSlides/notesSlide30.xml"/><Relationship Id="rId1" Type="http://schemas.openxmlformats.org/officeDocument/2006/relationships/slideLayout" Target="../slideLayouts/slideLayout44.xml"/><Relationship Id="rId5" Type="http://schemas.openxmlformats.org/officeDocument/2006/relationships/slide" Target="slide53.xml"/><Relationship Id="rId4" Type="http://schemas.openxmlformats.org/officeDocument/2006/relationships/hyperlink" Target="https://pubmed.ncbi.nlm.nih.gov/20230546/" TargetMode="External"/></Relationships>
</file>

<file path=ppt/slides/_rels/slide31.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notesSlide" Target="../notesSlides/notesSlide31.xml"/><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notesSlide" Target="../notesSlides/notesSlide33.xml"/><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34.xml"/><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4.xml"/><Relationship Id="rId3" Type="http://schemas.openxmlformats.org/officeDocument/2006/relationships/image" Target="../media/image7.png"/><Relationship Id="rId7" Type="http://schemas.openxmlformats.org/officeDocument/2006/relationships/slide" Target="slide15.xml"/><Relationship Id="rId12" Type="http://schemas.openxmlformats.org/officeDocument/2006/relationships/slide" Target="slide23.xml"/><Relationship Id="rId17" Type="http://schemas.openxmlformats.org/officeDocument/2006/relationships/slide" Target="slide28.xml"/><Relationship Id="rId2" Type="http://schemas.openxmlformats.org/officeDocument/2006/relationships/notesSlide" Target="../notesSlides/notesSlide39.xml"/><Relationship Id="rId16" Type="http://schemas.openxmlformats.org/officeDocument/2006/relationships/slide" Target="slide27.xml"/><Relationship Id="rId1" Type="http://schemas.openxmlformats.org/officeDocument/2006/relationships/slideLayout" Target="../slideLayouts/slideLayout44.xml"/><Relationship Id="rId6" Type="http://schemas.openxmlformats.org/officeDocument/2006/relationships/slide" Target="slide14.xml"/><Relationship Id="rId11" Type="http://schemas.openxmlformats.org/officeDocument/2006/relationships/slide" Target="slide22.xml"/><Relationship Id="rId5" Type="http://schemas.openxmlformats.org/officeDocument/2006/relationships/image" Target="../media/image8.png"/><Relationship Id="rId15" Type="http://schemas.openxmlformats.org/officeDocument/2006/relationships/slide" Target="slide26.xml"/><Relationship Id="rId10" Type="http://schemas.openxmlformats.org/officeDocument/2006/relationships/slide" Target="slide21.xml"/><Relationship Id="rId4" Type="http://schemas.openxmlformats.org/officeDocument/2006/relationships/image" Target="../media/image9.png"/><Relationship Id="rId9" Type="http://schemas.openxmlformats.org/officeDocument/2006/relationships/slide" Target="slide20.xml"/><Relationship Id="rId14" Type="http://schemas.openxmlformats.org/officeDocument/2006/relationships/slide" Target="slide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1.xml"/><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44.xml"/></Relationships>
</file>

<file path=ppt/slides/_rels/slide4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44.xml"/><Relationship Id="rId1" Type="http://schemas.openxmlformats.org/officeDocument/2006/relationships/slideLayout" Target="../slideLayouts/slideLayout44.xml"/><Relationship Id="rId4" Type="http://schemas.openxmlformats.org/officeDocument/2006/relationships/slide" Target="slide16.xml"/></Relationships>
</file>

<file path=ppt/slides/_rels/slide4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5.xml"/><Relationship Id="rId1" Type="http://schemas.openxmlformats.org/officeDocument/2006/relationships/slideLayout" Target="../slideLayouts/slideLayout44.xml"/></Relationships>
</file>

<file path=ppt/slides/_rels/slide4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6.xml"/><Relationship Id="rId1" Type="http://schemas.openxmlformats.org/officeDocument/2006/relationships/slideLayout" Target="../slideLayouts/slideLayout44.xml"/></Relationships>
</file>

<file path=ppt/slides/_rels/slide4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7.xml"/><Relationship Id="rId1" Type="http://schemas.openxmlformats.org/officeDocument/2006/relationships/slideLayout" Target="../slideLayouts/slideLayout44.xml"/></Relationships>
</file>

<file path=ppt/slides/_rels/slide48.xml.rels><?xml version="1.0" encoding="UTF-8" standalone="yes"?>
<Relationships xmlns="http://schemas.openxmlformats.org/package/2006/relationships"><Relationship Id="rId3" Type="http://schemas.openxmlformats.org/officeDocument/2006/relationships/hyperlink" Target="https://pubmed.ncbi.nlm.nih.gov/33778055/" TargetMode="External"/><Relationship Id="rId2" Type="http://schemas.openxmlformats.org/officeDocument/2006/relationships/notesSlide" Target="../notesSlides/notesSlide48.xml"/><Relationship Id="rId1" Type="http://schemas.openxmlformats.org/officeDocument/2006/relationships/slideLayout" Target="../slideLayouts/slideLayout44.xml"/><Relationship Id="rId4" Type="http://schemas.openxmlformats.org/officeDocument/2006/relationships/hyperlink" Target="https://pubmed.ncbi.nlm.nih.gov/33303555/"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pubmed.ncbi.nlm.nih.gov/35264849/" TargetMode="External"/><Relationship Id="rId2" Type="http://schemas.openxmlformats.org/officeDocument/2006/relationships/notesSlide" Target="../notesSlides/notesSlide49.xml"/><Relationship Id="rId1" Type="http://schemas.openxmlformats.org/officeDocument/2006/relationships/slideLayout" Target="../slideLayouts/slideLayout44.xml"/><Relationship Id="rId4" Type="http://schemas.openxmlformats.org/officeDocument/2006/relationships/hyperlink" Target="https://pubmed.ncbi.nlm.nih.gov/30698096/"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50.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50.xml"/><Relationship Id="rId1" Type="http://schemas.openxmlformats.org/officeDocument/2006/relationships/slideLayout" Target="../slideLayouts/slideLayout44.xml"/></Relationships>
</file>

<file path=ppt/slides/_rels/slide5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51.xml"/><Relationship Id="rId1" Type="http://schemas.openxmlformats.org/officeDocument/2006/relationships/slideLayout" Target="../slideLayouts/slideLayout44.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44.xml"/><Relationship Id="rId4" Type="http://schemas.openxmlformats.org/officeDocument/2006/relationships/slide" Target="slide2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4.xml"/></Relationships>
</file>

<file path=ppt/slides/_rels/slide54.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54.xml"/><Relationship Id="rId1" Type="http://schemas.openxmlformats.org/officeDocument/2006/relationships/slideLayout" Target="../slideLayouts/slideLayout45.xml"/></Relationships>
</file>

<file path=ppt/slides/_rels/slide55.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55.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4.xml"/><Relationship Id="rId5" Type="http://schemas.openxmlformats.org/officeDocument/2006/relationships/slide" Target="slide9.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4.xml"/><Relationship Id="rId6" Type="http://schemas.openxmlformats.org/officeDocument/2006/relationships/hyperlink" Target="https://www.nice.org.uk/guidance/ng115" TargetMode="External"/><Relationship Id="rId5" Type="http://schemas.openxmlformats.org/officeDocument/2006/relationships/hyperlink" Target="https://www.nice.org.uk/guidance/ta461" TargetMode="Externa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60A617C-9F99-4917-8E5F-4CCB2DA126B5}"/>
              </a:ext>
            </a:extLst>
          </p:cNvPr>
          <p:cNvSpPr>
            <a:spLocks noGrp="1"/>
          </p:cNvSpPr>
          <p:nvPr>
            <p:ph type="ctrTitle"/>
          </p:nvPr>
        </p:nvSpPr>
        <p:spPr>
          <a:xfrm>
            <a:off x="496384" y="157157"/>
            <a:ext cx="6668504" cy="2172386"/>
          </a:xfrm>
        </p:spPr>
        <p:txBody>
          <a:bodyPr>
            <a:normAutofit fontScale="90000"/>
          </a:bodyPr>
          <a:lstStyle/>
          <a:p>
            <a:r>
              <a:rPr lang="en-GB">
                <a:latin typeface="Arial" panose="020B0604020202020204" pitchFamily="34" charset="0"/>
                <a:cs typeface="Arial" panose="020B0604020202020204" pitchFamily="34" charset="0"/>
              </a:rPr>
              <a:t>Dupilumab for treating moderate to severe chronic obstructive pulmonary disease [ID6235] </a:t>
            </a:r>
          </a:p>
        </p:txBody>
      </p:sp>
      <p:sp>
        <p:nvSpPr>
          <p:cNvPr id="6" name="Text Placeholder 5">
            <a:extLst>
              <a:ext uri="{FF2B5EF4-FFF2-40B4-BE49-F238E27FC236}">
                <a16:creationId xmlns:a16="http://schemas.microsoft.com/office/drawing/2014/main" id="{98A60C21-0744-4ACA-AB51-4CC911E5D748}"/>
              </a:ext>
            </a:extLst>
          </p:cNvPr>
          <p:cNvSpPr>
            <a:spLocks noGrp="1"/>
          </p:cNvSpPr>
          <p:nvPr>
            <p:ph type="body" sz="quarter" idx="12"/>
          </p:nvPr>
        </p:nvSpPr>
        <p:spPr>
          <a:xfrm>
            <a:off x="431907" y="2500266"/>
            <a:ext cx="11328186" cy="3735631"/>
          </a:xfrm>
        </p:spPr>
        <p:txBody>
          <a:bodyPr>
            <a:normAutofit/>
          </a:bodyPr>
          <a:lstStyle/>
          <a:p>
            <a:pPr defTabSz="703434">
              <a:lnSpc>
                <a:spcPts val="3200"/>
              </a:lnSpc>
              <a:spcBef>
                <a:spcPts val="1200"/>
              </a:spcBef>
              <a:defRPr/>
            </a:pPr>
            <a:r>
              <a:rPr lang="en-US" sz="2200" b="1">
                <a:latin typeface="Arial" panose="020B0604020202020204" pitchFamily="34" charset="0"/>
                <a:cs typeface="Arial" panose="020B0604020202020204" pitchFamily="34" charset="0"/>
              </a:rPr>
              <a:t>Technology appraisal committee </a:t>
            </a:r>
            <a:r>
              <a:rPr lang="en-US" sz="2200" b="1"/>
              <a:t>D</a:t>
            </a:r>
            <a:r>
              <a:rPr lang="en-US" sz="2200" b="1">
                <a:latin typeface="Arial" panose="020B0604020202020204" pitchFamily="34" charset="0"/>
                <a:cs typeface="Arial" panose="020B0604020202020204" pitchFamily="34" charset="0"/>
              </a:rPr>
              <a:t> [</a:t>
            </a:r>
            <a:r>
              <a:rPr lang="en-US" sz="2200" b="1"/>
              <a:t>1 April</a:t>
            </a:r>
            <a:r>
              <a:rPr lang="en-US" sz="2200" b="1">
                <a:latin typeface="Arial" panose="020B0604020202020204" pitchFamily="34" charset="0"/>
                <a:cs typeface="Arial" panose="020B0604020202020204" pitchFamily="34" charset="0"/>
              </a:rPr>
              <a:t> 2025]</a:t>
            </a:r>
          </a:p>
          <a:p>
            <a:pPr defTabSz="703434">
              <a:lnSpc>
                <a:spcPts val="3200"/>
              </a:lnSpc>
              <a:spcBef>
                <a:spcPts val="1200"/>
              </a:spcBef>
              <a:defRPr/>
            </a:pPr>
            <a:r>
              <a:rPr lang="en-US" sz="2200" b="1">
                <a:latin typeface="Arial" panose="020B0604020202020204" pitchFamily="34" charset="0"/>
                <a:cs typeface="Arial" panose="020B0604020202020204" pitchFamily="34" charset="0"/>
              </a:rPr>
              <a:t>Chair: </a:t>
            </a:r>
            <a:r>
              <a:rPr lang="en-US" sz="2200">
                <a:latin typeface="Arial" panose="020B0604020202020204" pitchFamily="34" charset="0"/>
                <a:cs typeface="Arial" panose="020B0604020202020204" pitchFamily="34" charset="0"/>
              </a:rPr>
              <a:t>Radha Todd</a:t>
            </a:r>
          </a:p>
          <a:p>
            <a:pPr defTabSz="703434">
              <a:lnSpc>
                <a:spcPts val="3200"/>
              </a:lnSpc>
              <a:spcBef>
                <a:spcPts val="1200"/>
              </a:spcBef>
              <a:defRPr/>
            </a:pPr>
            <a:r>
              <a:rPr lang="en-US" sz="2200" b="1">
                <a:latin typeface="Arial" panose="020B0604020202020204" pitchFamily="34" charset="0"/>
                <a:cs typeface="Arial" panose="020B0604020202020204" pitchFamily="34" charset="0"/>
              </a:rPr>
              <a:t>Lead team: </a:t>
            </a:r>
            <a:r>
              <a:rPr lang="en-GB" sz="2200">
                <a:latin typeface="Arial" panose="020B0604020202020204" pitchFamily="34" charset="0"/>
                <a:cs typeface="Arial" panose="020B0604020202020204" pitchFamily="34" charset="0"/>
              </a:rPr>
              <a:t>Jacqueline Tomlinson, Hugo Pedder, Richard </a:t>
            </a:r>
            <a:r>
              <a:rPr lang="en-GB" sz="2200" err="1">
                <a:latin typeface="Arial" panose="020B0604020202020204" pitchFamily="34" charset="0"/>
                <a:cs typeface="Arial" panose="020B0604020202020204" pitchFamily="34" charset="0"/>
              </a:rPr>
              <a:t>Ballerand</a:t>
            </a:r>
            <a:endParaRPr lang="en-US" sz="2200">
              <a:latin typeface="Arial" panose="020B0604020202020204" pitchFamily="34" charset="0"/>
              <a:cs typeface="Arial" panose="020B0604020202020204" pitchFamily="34" charset="0"/>
            </a:endParaRPr>
          </a:p>
          <a:p>
            <a:pPr defTabSz="703434">
              <a:lnSpc>
                <a:spcPts val="3200"/>
              </a:lnSpc>
              <a:spcBef>
                <a:spcPts val="1200"/>
              </a:spcBef>
              <a:defRPr/>
            </a:pPr>
            <a:r>
              <a:rPr lang="en-US" sz="2200" b="1">
                <a:latin typeface="Arial" panose="020B0604020202020204" pitchFamily="34" charset="0"/>
                <a:cs typeface="Arial" panose="020B0604020202020204" pitchFamily="34" charset="0"/>
              </a:rPr>
              <a:t>External assessment group: </a:t>
            </a:r>
            <a:r>
              <a:rPr lang="en-US" sz="2200">
                <a:latin typeface="Arial" panose="020B0604020202020204" pitchFamily="34" charset="0"/>
                <a:cs typeface="Arial" panose="020B0604020202020204" pitchFamily="34" charset="0"/>
              </a:rPr>
              <a:t>BMJ Technology Assessment Group </a:t>
            </a:r>
          </a:p>
          <a:p>
            <a:pPr defTabSz="703434">
              <a:lnSpc>
                <a:spcPts val="3200"/>
              </a:lnSpc>
              <a:spcBef>
                <a:spcPts val="1200"/>
              </a:spcBef>
              <a:defRPr/>
            </a:pPr>
            <a:r>
              <a:rPr lang="en-US" sz="2200" b="1">
                <a:latin typeface="Arial" panose="020B0604020202020204" pitchFamily="34" charset="0"/>
                <a:cs typeface="Arial" panose="020B0604020202020204" pitchFamily="34" charset="0"/>
              </a:rPr>
              <a:t>Technical team:</a:t>
            </a:r>
            <a:r>
              <a:rPr lang="en-US" sz="2200">
                <a:latin typeface="Arial" panose="020B0604020202020204" pitchFamily="34" charset="0"/>
                <a:cs typeface="Arial" panose="020B0604020202020204" pitchFamily="34" charset="0"/>
              </a:rPr>
              <a:t> Dilan Savani, Zoe Charles, Janet Robertson</a:t>
            </a:r>
            <a:endParaRPr lang="en-US" sz="2200" b="1">
              <a:latin typeface="Arial" panose="020B0604020202020204" pitchFamily="34" charset="0"/>
              <a:cs typeface="Arial" panose="020B0604020202020204" pitchFamily="34" charset="0"/>
            </a:endParaRPr>
          </a:p>
          <a:p>
            <a:pPr defTabSz="703434">
              <a:lnSpc>
                <a:spcPts val="3200"/>
              </a:lnSpc>
              <a:spcBef>
                <a:spcPts val="1200"/>
              </a:spcBef>
              <a:defRPr/>
            </a:pPr>
            <a:r>
              <a:rPr lang="en-US" sz="2200" b="1">
                <a:latin typeface="Arial" panose="020B0604020202020204" pitchFamily="34" charset="0"/>
                <a:cs typeface="Arial" panose="020B0604020202020204" pitchFamily="34" charset="0"/>
              </a:rPr>
              <a:t>Company: </a:t>
            </a:r>
            <a:r>
              <a:rPr lang="en-US" sz="2200">
                <a:latin typeface="Arial" panose="020B0604020202020204" pitchFamily="34" charset="0"/>
                <a:cs typeface="Arial" panose="020B0604020202020204" pitchFamily="34" charset="0"/>
              </a:rPr>
              <a:t>Sanofi</a:t>
            </a:r>
          </a:p>
          <a:p>
            <a:pPr>
              <a:lnSpc>
                <a:spcPts val="3200"/>
              </a:lnSpc>
              <a:spcBef>
                <a:spcPts val="1200"/>
              </a:spcBef>
            </a:pPr>
            <a:endParaRPr lang="en-GB" sz="220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79A72F6-6F25-4FD7-939A-E0D4CE27677C}"/>
              </a:ext>
            </a:extLst>
          </p:cNvPr>
          <p:cNvSpPr/>
          <p:nvPr/>
        </p:nvSpPr>
        <p:spPr>
          <a:xfrm>
            <a:off x="7164888" y="839244"/>
            <a:ext cx="4530728" cy="6463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For public – contains redacted information</a:t>
            </a:r>
          </a:p>
        </p:txBody>
      </p:sp>
      <p:sp>
        <p:nvSpPr>
          <p:cNvPr id="7" name="Text Placeholder 3">
            <a:extLst>
              <a:ext uri="{FF2B5EF4-FFF2-40B4-BE49-F238E27FC236}">
                <a16:creationId xmlns:a16="http://schemas.microsoft.com/office/drawing/2014/main" id="{2B058ACA-0B66-4077-AB91-60A1F832DEAF}"/>
              </a:ext>
            </a:extLst>
          </p:cNvPr>
          <p:cNvSpPr txBox="1">
            <a:spLocks/>
          </p:cNvSpPr>
          <p:nvPr/>
        </p:nvSpPr>
        <p:spPr>
          <a:xfrm>
            <a:off x="1500554" y="5996978"/>
            <a:ext cx="10324016" cy="477838"/>
          </a:xfrm>
          <a:prstGeom prst="rect">
            <a:avLst/>
          </a:prstGeom>
        </p:spPr>
        <p:txBody>
          <a:bodyPr anchor="ct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Arial" panose="020F0502020204030203" pitchFamily="34" charset="0"/>
                <a:ea typeface="Arial" panose="020F0502020204030203" pitchFamily="34" charset="0"/>
                <a:cs typeface="Arial"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a:solidFill>
                  <a:schemeClr val="tx1"/>
                </a:solidFill>
                <a:latin typeface="Arial" panose="020B0604020202020204" pitchFamily="34" charset="0"/>
                <a:ea typeface="Times New Roman" panose="02020603050405020304" pitchFamily="18" charset="0"/>
                <a:cs typeface="Arial" panose="020B0604020202020204" pitchFamily="34" charset="0"/>
              </a:rPr>
              <a:t>© NICE </a:t>
            </a:r>
            <a:fld id="{029CBA81-C7A1-4297-9E86-82333D5E6273}" type="datetimeyyyy">
              <a:rPr lang="en-GB" smtClean="0">
                <a:solidFill>
                  <a:schemeClr val="tx1"/>
                </a:solidFill>
                <a:latin typeface="Arial" panose="020B0604020202020204" pitchFamily="34" charset="0"/>
                <a:ea typeface="Times New Roman" panose="02020603050405020304" pitchFamily="18" charset="0"/>
                <a:cs typeface="Arial" panose="020B0604020202020204" pitchFamily="34" charset="0"/>
              </a:rPr>
              <a:t>2025</a:t>
            </a:fld>
            <a:r>
              <a:rPr lang="en-GB">
                <a:solidFill>
                  <a:schemeClr val="tx1"/>
                </a:solidFill>
                <a:latin typeface="Arial" panose="020B0604020202020204" pitchFamily="34" charset="0"/>
                <a:ea typeface="Times New Roman" panose="02020603050405020304" pitchFamily="18" charset="0"/>
                <a:cs typeface="Arial" panose="020B0604020202020204" pitchFamily="34" charset="0"/>
              </a:rPr>
              <a:t>. All rights reserved. Subject to </a:t>
            </a:r>
            <a:r>
              <a:rPr lang="en-GB">
                <a:solidFill>
                  <a:schemeClr val="tx1"/>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Notice of rights</a:t>
            </a:r>
            <a:r>
              <a:rPr lang="en-GB">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en-GB">
                <a:solidFill>
                  <a:schemeClr val="tx1"/>
                </a:solidFill>
                <a:latin typeface="Arial" panose="020B0604020202020204" pitchFamily="34" charset="0"/>
                <a:ea typeface="Arial" panose="02000503000000020004" pitchFamily="2" charset="0"/>
                <a:cs typeface="Arial" panose="020B0604020202020204" pitchFamily="34" charset="0"/>
              </a:rPr>
              <a:t> </a:t>
            </a:r>
            <a:endParaRPr lang="en-US">
              <a:solidFill>
                <a:schemeClr val="tx1"/>
              </a:solidFill>
              <a:latin typeface="Arial" panose="020B0604020202020204" pitchFamily="34" charset="0"/>
              <a:ea typeface="Arial" panose="02000503000000020004" pitchFamily="2" charset="0"/>
              <a:cs typeface="Arial" panose="020B0604020202020204" pitchFamily="34" charset="0"/>
            </a:endParaRPr>
          </a:p>
        </p:txBody>
      </p:sp>
    </p:spTree>
    <p:extLst>
      <p:ext uri="{BB962C8B-B14F-4D97-AF65-F5344CB8AC3E}">
        <p14:creationId xmlns:p14="http://schemas.microsoft.com/office/powerpoint/2010/main" val="3793402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C34036-A7A6-E00B-516C-A07E5F9B7441}"/>
              </a:ext>
            </a:extLst>
          </p:cNvPr>
          <p:cNvSpPr>
            <a:spLocks noGrp="1"/>
          </p:cNvSpPr>
          <p:nvPr>
            <p:ph type="title"/>
          </p:nvPr>
        </p:nvSpPr>
        <p:spPr/>
        <p:txBody>
          <a:bodyPr/>
          <a:lstStyle/>
          <a:p>
            <a:r>
              <a:rPr lang="en-GB"/>
              <a:t>Key issues</a:t>
            </a:r>
          </a:p>
        </p:txBody>
      </p:sp>
      <p:graphicFrame>
        <p:nvGraphicFramePr>
          <p:cNvPr id="6" name="Table 6" descr="Key issues for discussion, including clinical and cost effectiveness">
            <a:extLst>
              <a:ext uri="{FF2B5EF4-FFF2-40B4-BE49-F238E27FC236}">
                <a16:creationId xmlns:a16="http://schemas.microsoft.com/office/drawing/2014/main" id="{A94190EE-F4C3-48A7-918D-4A104E53CFA4}"/>
              </a:ext>
            </a:extLst>
          </p:cNvPr>
          <p:cNvGraphicFramePr>
            <a:graphicFrameLocks noGrp="1"/>
          </p:cNvGraphicFramePr>
          <p:nvPr>
            <p:extLst>
              <p:ext uri="{D42A27DB-BD31-4B8C-83A1-F6EECF244321}">
                <p14:modId xmlns:p14="http://schemas.microsoft.com/office/powerpoint/2010/main" val="318986168"/>
              </p:ext>
            </p:extLst>
          </p:nvPr>
        </p:nvGraphicFramePr>
        <p:xfrm>
          <a:off x="466724" y="856341"/>
          <a:ext cx="10548606" cy="5038621"/>
        </p:xfrm>
        <a:graphic>
          <a:graphicData uri="http://schemas.openxmlformats.org/drawingml/2006/table">
            <a:tbl>
              <a:tblPr firstRow="1" bandRow="1">
                <a:tableStyleId>{5C22544A-7EE6-4342-B048-85BDC9FD1C3A}</a:tableStyleId>
              </a:tblPr>
              <a:tblGrid>
                <a:gridCol w="8024217">
                  <a:extLst>
                    <a:ext uri="{9D8B030D-6E8A-4147-A177-3AD203B41FA5}">
                      <a16:colId xmlns:a16="http://schemas.microsoft.com/office/drawing/2014/main" val="3322847139"/>
                    </a:ext>
                  </a:extLst>
                </a:gridCol>
                <a:gridCol w="2524389">
                  <a:extLst>
                    <a:ext uri="{9D8B030D-6E8A-4147-A177-3AD203B41FA5}">
                      <a16:colId xmlns:a16="http://schemas.microsoft.com/office/drawing/2014/main" val="354127724"/>
                    </a:ext>
                  </a:extLst>
                </a:gridCol>
              </a:tblGrid>
              <a:tr h="563635">
                <a:tc>
                  <a:txBody>
                    <a:bodyPr/>
                    <a:lstStyle/>
                    <a:p>
                      <a:r>
                        <a:rPr lang="en-GB">
                          <a:latin typeface="Arial" panose="020B0604020202020204" pitchFamily="34" charset="0"/>
                        </a:rPr>
                        <a:t>Issue</a:t>
                      </a:r>
                    </a:p>
                  </a:txBody>
                  <a:tcPr/>
                </a:tc>
                <a:tc>
                  <a:txBody>
                    <a:bodyPr/>
                    <a:lstStyle/>
                    <a:p>
                      <a:r>
                        <a:rPr lang="en-GB">
                          <a:latin typeface="Arial" panose="020B0604020202020204" pitchFamily="34" charset="0"/>
                        </a:rPr>
                        <a:t>ICER impact</a:t>
                      </a:r>
                    </a:p>
                  </a:txBody>
                  <a:tcPr/>
                </a:tc>
                <a:extLst>
                  <a:ext uri="{0D108BD9-81ED-4DB2-BD59-A6C34878D82A}">
                    <a16:rowId xmlns:a16="http://schemas.microsoft.com/office/drawing/2014/main" val="2647452487"/>
                  </a:ext>
                </a:extLst>
              </a:tr>
              <a:tr h="563635">
                <a:tc>
                  <a:txBody>
                    <a:bodyPr/>
                    <a:lstStyle/>
                    <a:p>
                      <a:r>
                        <a:rPr lang="en-GB">
                          <a:latin typeface="Arial" panose="020B0604020202020204" pitchFamily="34" charset="0"/>
                        </a:rPr>
                        <a:t>Impact of COVID-19 on study design and results</a:t>
                      </a:r>
                    </a:p>
                  </a:txBody>
                  <a:tcPr anchor="ctr"/>
                </a:tc>
                <a:tc>
                  <a:txBody>
                    <a:bodyPr/>
                    <a:lstStyle/>
                    <a:p>
                      <a:r>
                        <a:rPr lang="en-GB">
                          <a:latin typeface="Arial" panose="020B0604020202020204" pitchFamily="34" charset="0"/>
                        </a:rPr>
                        <a:t>Unknown</a:t>
                      </a:r>
                    </a:p>
                  </a:txBody>
                  <a:tcPr anchor="ctr"/>
                </a:tc>
                <a:extLst>
                  <a:ext uri="{0D108BD9-81ED-4DB2-BD59-A6C34878D82A}">
                    <a16:rowId xmlns:a16="http://schemas.microsoft.com/office/drawing/2014/main" val="4286048228"/>
                  </a:ext>
                </a:extLst>
              </a:tr>
              <a:tr h="529541">
                <a:tc>
                  <a:txBody>
                    <a:bodyPr/>
                    <a:lstStyle/>
                    <a:p>
                      <a:r>
                        <a:rPr lang="en-GB">
                          <a:latin typeface="Arial" panose="020B0604020202020204" pitchFamily="34" charset="0"/>
                        </a:rPr>
                        <a:t>Minimal clinically important differences</a:t>
                      </a:r>
                    </a:p>
                  </a:txBody>
                  <a:tcPr anchor="ctr"/>
                </a:tc>
                <a:tc>
                  <a:txBody>
                    <a:bodyPr/>
                    <a:lstStyle/>
                    <a:p>
                      <a:r>
                        <a:rPr lang="en-GB">
                          <a:latin typeface="Arial" panose="020B0604020202020204" pitchFamily="34" charset="0"/>
                        </a:rPr>
                        <a:t>Unknown</a:t>
                      </a:r>
                    </a:p>
                  </a:txBody>
                  <a:tcPr anchor="ctr"/>
                </a:tc>
                <a:extLst>
                  <a:ext uri="{0D108BD9-81ED-4DB2-BD59-A6C34878D82A}">
                    <a16:rowId xmlns:a16="http://schemas.microsoft.com/office/drawing/2014/main" val="4079267917"/>
                  </a:ext>
                </a:extLst>
              </a:tr>
              <a:tr h="563635">
                <a:tc>
                  <a:txBody>
                    <a:bodyPr/>
                    <a:lstStyle/>
                    <a:p>
                      <a:r>
                        <a:rPr lang="en-GB">
                          <a:latin typeface="Arial" panose="020B0604020202020204" pitchFamily="34" charset="0"/>
                        </a:rPr>
                        <a:t>Reliability of </a:t>
                      </a:r>
                      <a:r>
                        <a:rPr lang="en-GB">
                          <a:solidFill>
                            <a:schemeClr val="tx1"/>
                          </a:solidFill>
                          <a:latin typeface="Arial" panose="020B0604020202020204" pitchFamily="34" charset="0"/>
                        </a:rPr>
                        <a:t>ITC for comparison with roflumilast </a:t>
                      </a:r>
                    </a:p>
                  </a:txBody>
                  <a:tcPr anchor="ctr"/>
                </a:tc>
                <a:tc>
                  <a:txBody>
                    <a:bodyPr/>
                    <a:lstStyle/>
                    <a:p>
                      <a:r>
                        <a:rPr lang="en-GB">
                          <a:latin typeface="Arial" panose="020B0604020202020204" pitchFamily="34" charset="0"/>
                        </a:rPr>
                        <a:t>Unknown</a:t>
                      </a:r>
                    </a:p>
                  </a:txBody>
                  <a:tcPr anchor="ctr"/>
                </a:tc>
                <a:extLst>
                  <a:ext uri="{0D108BD9-81ED-4DB2-BD59-A6C34878D82A}">
                    <a16:rowId xmlns:a16="http://schemas.microsoft.com/office/drawing/2014/main" val="710463053"/>
                  </a:ext>
                </a:extLst>
              </a:tr>
              <a:tr h="563635">
                <a:tc>
                  <a:txBody>
                    <a:bodyPr/>
                    <a:lstStyle/>
                    <a:p>
                      <a:r>
                        <a:rPr lang="en-GB">
                          <a:latin typeface="Arial" panose="020B0604020202020204" pitchFamily="34" charset="0"/>
                        </a:rPr>
                        <a:t>Long-term annual decline in FEV</a:t>
                      </a:r>
                      <a:r>
                        <a:rPr lang="en-GB" baseline="-25000">
                          <a:latin typeface="Arial" panose="020B0604020202020204" pitchFamily="34" charset="0"/>
                        </a:rPr>
                        <a:t>1</a:t>
                      </a:r>
                    </a:p>
                  </a:txBody>
                  <a:tcPr anchor="ctr"/>
                </a:tc>
                <a:tc>
                  <a:txBody>
                    <a:bodyPr/>
                    <a:lstStyle/>
                    <a:p>
                      <a:r>
                        <a:rPr lang="en-GB">
                          <a:latin typeface="Arial" panose="020B0604020202020204" pitchFamily="34" charset="0"/>
                        </a:rPr>
                        <a:t>Small</a:t>
                      </a:r>
                    </a:p>
                  </a:txBody>
                  <a:tcPr anchor="ctr"/>
                </a:tc>
                <a:extLst>
                  <a:ext uri="{0D108BD9-81ED-4DB2-BD59-A6C34878D82A}">
                    <a16:rowId xmlns:a16="http://schemas.microsoft.com/office/drawing/2014/main" val="1907513868"/>
                  </a:ext>
                </a:extLst>
              </a:tr>
              <a:tr h="563635">
                <a:tc>
                  <a:txBody>
                    <a:bodyPr/>
                    <a:lstStyle/>
                    <a:p>
                      <a:r>
                        <a:rPr lang="en-GB">
                          <a:latin typeface="Arial" panose="020B0604020202020204" pitchFamily="34" charset="0"/>
                        </a:rPr>
                        <a:t>Differences in the rate of severe exacerbations between treatment arms</a:t>
                      </a:r>
                    </a:p>
                  </a:txBody>
                  <a:tcPr anchor="ctr"/>
                </a:tc>
                <a:tc>
                  <a:txBody>
                    <a:bodyPr/>
                    <a:lstStyle/>
                    <a:p>
                      <a:r>
                        <a:rPr lang="en-GB">
                          <a:latin typeface="Arial" panose="020B0604020202020204" pitchFamily="34" charset="0"/>
                        </a:rPr>
                        <a:t>Potentially large</a:t>
                      </a:r>
                    </a:p>
                  </a:txBody>
                  <a:tcPr anchor="ctr"/>
                </a:tc>
                <a:extLst>
                  <a:ext uri="{0D108BD9-81ED-4DB2-BD59-A6C34878D82A}">
                    <a16:rowId xmlns:a16="http://schemas.microsoft.com/office/drawing/2014/main" val="3252160011"/>
                  </a:ext>
                </a:extLst>
              </a:tr>
              <a:tr h="563635">
                <a:tc>
                  <a:txBody>
                    <a:bodyPr/>
                    <a:lstStyle/>
                    <a:p>
                      <a:r>
                        <a:rPr lang="en-GB">
                          <a:latin typeface="Arial" panose="020B0604020202020204" pitchFamily="34" charset="0"/>
                        </a:rPr>
                        <a:t>Long-term treatment effect maintenance period of dupilumab</a:t>
                      </a:r>
                    </a:p>
                  </a:txBody>
                  <a:tcPr anchor="ctr"/>
                </a:tc>
                <a:tc>
                  <a:txBody>
                    <a:bodyPr/>
                    <a:lstStyle/>
                    <a:p>
                      <a:r>
                        <a:rPr lang="en-GB">
                          <a:latin typeface="Arial" panose="020B0604020202020204" pitchFamily="34" charset="0"/>
                        </a:rPr>
                        <a:t>Moderate</a:t>
                      </a:r>
                    </a:p>
                  </a:txBody>
                  <a:tcPr anchor="ctr"/>
                </a:tc>
                <a:extLst>
                  <a:ext uri="{0D108BD9-81ED-4DB2-BD59-A6C34878D82A}">
                    <a16:rowId xmlns:a16="http://schemas.microsoft.com/office/drawing/2014/main" val="3993071413"/>
                  </a:ext>
                </a:extLst>
              </a:tr>
              <a:tr h="563635">
                <a:tc>
                  <a:txBody>
                    <a:bodyPr/>
                    <a:lstStyle/>
                    <a:p>
                      <a:r>
                        <a:rPr lang="en-GB">
                          <a:latin typeface="Arial" panose="020B0604020202020204" pitchFamily="34" charset="0"/>
                        </a:rPr>
                        <a:t>Inclusion of excess mortality for severe exacerbations</a:t>
                      </a:r>
                    </a:p>
                  </a:txBody>
                  <a:tcPr anchor="ctr"/>
                </a:tc>
                <a:tc>
                  <a:txBody>
                    <a:bodyPr/>
                    <a:lstStyle/>
                    <a:p>
                      <a:r>
                        <a:rPr lang="en-GB">
                          <a:latin typeface="Arial" panose="020B0604020202020204" pitchFamily="34" charset="0"/>
                        </a:rPr>
                        <a:t>Large</a:t>
                      </a:r>
                    </a:p>
                  </a:txBody>
                  <a:tcPr anchor="ctr"/>
                </a:tc>
                <a:extLst>
                  <a:ext uri="{0D108BD9-81ED-4DB2-BD59-A6C34878D82A}">
                    <a16:rowId xmlns:a16="http://schemas.microsoft.com/office/drawing/2014/main" val="3654375854"/>
                  </a:ext>
                </a:extLst>
              </a:tr>
              <a:tr h="563635">
                <a:tc>
                  <a:txBody>
                    <a:bodyPr/>
                    <a:lstStyle/>
                    <a:p>
                      <a:r>
                        <a:rPr lang="en-GB">
                          <a:latin typeface="Arial" panose="020B0604020202020204" pitchFamily="34" charset="0"/>
                        </a:rPr>
                        <a:t>Use of treatment arm specific utility values</a:t>
                      </a:r>
                    </a:p>
                  </a:txBody>
                  <a:tcPr anchor="ctr"/>
                </a:tc>
                <a:tc>
                  <a:txBody>
                    <a:bodyPr/>
                    <a:lstStyle/>
                    <a:p>
                      <a:r>
                        <a:rPr lang="en-GB">
                          <a:latin typeface="Arial" panose="020B0604020202020204" pitchFamily="34" charset="0"/>
                        </a:rPr>
                        <a:t>Small</a:t>
                      </a:r>
                    </a:p>
                  </a:txBody>
                  <a:tcPr anchor="ctr"/>
                </a:tc>
                <a:extLst>
                  <a:ext uri="{0D108BD9-81ED-4DB2-BD59-A6C34878D82A}">
                    <a16:rowId xmlns:a16="http://schemas.microsoft.com/office/drawing/2014/main" val="3524626974"/>
                  </a:ext>
                </a:extLst>
              </a:tr>
            </a:tbl>
          </a:graphicData>
        </a:graphic>
      </p:graphicFrame>
      <p:pic>
        <p:nvPicPr>
          <p:cNvPr id="3" name="Picture 2">
            <a:extLst>
              <a:ext uri="{FF2B5EF4-FFF2-40B4-BE49-F238E27FC236}">
                <a16:creationId xmlns:a16="http://schemas.microsoft.com/office/drawing/2014/main" id="{5EDF5600-9B99-3FB9-058B-9C810EFAD804}"/>
              </a:ext>
              <a:ext uri="{C183D7F6-B498-43B3-948B-1728B52AA6E4}">
                <adec:decorative xmlns:adec="http://schemas.microsoft.com/office/drawing/2017/decorative" val="1"/>
              </a:ext>
            </a:extLst>
          </p:cNvPr>
          <p:cNvPicPr>
            <a:picLocks/>
          </p:cNvPicPr>
          <p:nvPr/>
        </p:nvPicPr>
        <p:blipFill rotWithShape="1">
          <a:blip r:embed="rId3"/>
          <a:srcRect l="15651" t="4371" r="14330" b="4307"/>
          <a:stretch/>
        </p:blipFill>
        <p:spPr>
          <a:xfrm>
            <a:off x="10341704" y="3164835"/>
            <a:ext cx="468000" cy="468000"/>
          </a:xfrm>
          <a:prstGeom prst="rect">
            <a:avLst/>
          </a:prstGeom>
        </p:spPr>
      </p:pic>
      <p:pic>
        <p:nvPicPr>
          <p:cNvPr id="4" name="Picture 3">
            <a:extLst>
              <a:ext uri="{FF2B5EF4-FFF2-40B4-BE49-F238E27FC236}">
                <a16:creationId xmlns:a16="http://schemas.microsoft.com/office/drawing/2014/main" id="{F34C3562-F5DA-E2CB-624A-55487B4333FE}"/>
              </a:ext>
              <a:ext uri="{C183D7F6-B498-43B3-948B-1728B52AA6E4}">
                <adec:decorative xmlns:adec="http://schemas.microsoft.com/office/drawing/2017/decorative" val="1"/>
              </a:ext>
            </a:extLst>
          </p:cNvPr>
          <p:cNvPicPr>
            <a:picLocks/>
          </p:cNvPicPr>
          <p:nvPr/>
        </p:nvPicPr>
        <p:blipFill rotWithShape="1">
          <a:blip r:embed="rId4"/>
          <a:srcRect l="16268" t="3813" r="14723" b="4056"/>
          <a:stretch/>
        </p:blipFill>
        <p:spPr>
          <a:xfrm>
            <a:off x="10346133" y="1472342"/>
            <a:ext cx="468000" cy="468000"/>
          </a:xfrm>
          <a:prstGeom prst="rect">
            <a:avLst/>
          </a:prstGeom>
        </p:spPr>
      </p:pic>
      <p:pic>
        <p:nvPicPr>
          <p:cNvPr id="5" name="Picture 4">
            <a:extLst>
              <a:ext uri="{FF2B5EF4-FFF2-40B4-BE49-F238E27FC236}">
                <a16:creationId xmlns:a16="http://schemas.microsoft.com/office/drawing/2014/main" id="{04CF3296-30D2-D6B0-06DA-9BDC44697113}"/>
              </a:ext>
              <a:ext uri="{C183D7F6-B498-43B3-948B-1728B52AA6E4}">
                <adec:decorative xmlns:adec="http://schemas.microsoft.com/office/drawing/2017/decorative" val="1"/>
              </a:ext>
            </a:extLst>
          </p:cNvPr>
          <p:cNvPicPr>
            <a:picLocks noChangeAspect="1"/>
          </p:cNvPicPr>
          <p:nvPr/>
        </p:nvPicPr>
        <p:blipFill rotWithShape="1">
          <a:blip r:embed="rId5"/>
          <a:srcRect l="16406" t="4575" r="14821" b="4613"/>
          <a:stretch/>
        </p:blipFill>
        <p:spPr>
          <a:xfrm>
            <a:off x="10341704" y="3715448"/>
            <a:ext cx="468000" cy="468000"/>
          </a:xfrm>
          <a:prstGeom prst="rect">
            <a:avLst/>
          </a:prstGeom>
        </p:spPr>
      </p:pic>
      <p:pic>
        <p:nvPicPr>
          <p:cNvPr id="2" name="Picture 1">
            <a:extLst>
              <a:ext uri="{FF2B5EF4-FFF2-40B4-BE49-F238E27FC236}">
                <a16:creationId xmlns:a16="http://schemas.microsoft.com/office/drawing/2014/main" id="{6E7C6628-9DAC-3CBD-9AA0-9A7527CD1B06}"/>
              </a:ext>
              <a:ext uri="{C183D7F6-B498-43B3-948B-1728B52AA6E4}">
                <adec:decorative xmlns:adec="http://schemas.microsoft.com/office/drawing/2017/decorative" val="1"/>
              </a:ext>
            </a:extLst>
          </p:cNvPr>
          <p:cNvPicPr>
            <a:picLocks/>
          </p:cNvPicPr>
          <p:nvPr/>
        </p:nvPicPr>
        <p:blipFill rotWithShape="1">
          <a:blip r:embed="rId4"/>
          <a:srcRect l="16268" t="3813" r="14723" b="4056"/>
          <a:stretch/>
        </p:blipFill>
        <p:spPr>
          <a:xfrm>
            <a:off x="10346133" y="2065159"/>
            <a:ext cx="468000" cy="468000"/>
          </a:xfrm>
          <a:prstGeom prst="rect">
            <a:avLst/>
          </a:prstGeom>
        </p:spPr>
      </p:pic>
      <p:pic>
        <p:nvPicPr>
          <p:cNvPr id="7" name="Picture 6">
            <a:extLst>
              <a:ext uri="{FF2B5EF4-FFF2-40B4-BE49-F238E27FC236}">
                <a16:creationId xmlns:a16="http://schemas.microsoft.com/office/drawing/2014/main" id="{E0E80B74-38BC-2C4B-C131-21CDFFB75E95}"/>
              </a:ext>
              <a:ext uri="{C183D7F6-B498-43B3-948B-1728B52AA6E4}">
                <adec:decorative xmlns:adec="http://schemas.microsoft.com/office/drawing/2017/decorative" val="1"/>
              </a:ext>
            </a:extLst>
          </p:cNvPr>
          <p:cNvPicPr>
            <a:picLocks/>
          </p:cNvPicPr>
          <p:nvPr/>
        </p:nvPicPr>
        <p:blipFill rotWithShape="1">
          <a:blip r:embed="rId4"/>
          <a:srcRect l="16268" t="3813" r="14723" b="4056"/>
          <a:stretch/>
        </p:blipFill>
        <p:spPr>
          <a:xfrm>
            <a:off x="10346133" y="2654631"/>
            <a:ext cx="468000" cy="468000"/>
          </a:xfrm>
          <a:prstGeom prst="rect">
            <a:avLst/>
          </a:prstGeom>
        </p:spPr>
      </p:pic>
      <p:pic>
        <p:nvPicPr>
          <p:cNvPr id="8" name="Picture 7">
            <a:extLst>
              <a:ext uri="{FF2B5EF4-FFF2-40B4-BE49-F238E27FC236}">
                <a16:creationId xmlns:a16="http://schemas.microsoft.com/office/drawing/2014/main" id="{197A6500-790B-1F4D-7537-A203FCFED867}"/>
              </a:ext>
              <a:ext uri="{C183D7F6-B498-43B3-948B-1728B52AA6E4}">
                <adec:decorative xmlns:adec="http://schemas.microsoft.com/office/drawing/2017/decorative" val="1"/>
              </a:ext>
            </a:extLst>
          </p:cNvPr>
          <p:cNvPicPr>
            <a:picLocks noChangeAspect="1"/>
          </p:cNvPicPr>
          <p:nvPr/>
        </p:nvPicPr>
        <p:blipFill rotWithShape="1">
          <a:blip r:embed="rId5"/>
          <a:srcRect l="16406" t="4575" r="14821" b="4613"/>
          <a:stretch/>
        </p:blipFill>
        <p:spPr>
          <a:xfrm>
            <a:off x="10346133" y="4286388"/>
            <a:ext cx="468000" cy="468000"/>
          </a:xfrm>
          <a:prstGeom prst="rect">
            <a:avLst/>
          </a:prstGeom>
        </p:spPr>
      </p:pic>
      <p:pic>
        <p:nvPicPr>
          <p:cNvPr id="10" name="Picture 9">
            <a:extLst>
              <a:ext uri="{FF2B5EF4-FFF2-40B4-BE49-F238E27FC236}">
                <a16:creationId xmlns:a16="http://schemas.microsoft.com/office/drawing/2014/main" id="{530DAE30-93E8-B404-DD98-D52F3EEC0F68}"/>
              </a:ext>
              <a:ext uri="{C183D7F6-B498-43B3-948B-1728B52AA6E4}">
                <adec:decorative xmlns:adec="http://schemas.microsoft.com/office/drawing/2017/decorative" val="1"/>
              </a:ext>
            </a:extLst>
          </p:cNvPr>
          <p:cNvPicPr>
            <a:picLocks noChangeAspect="1"/>
          </p:cNvPicPr>
          <p:nvPr/>
        </p:nvPicPr>
        <p:blipFill rotWithShape="1">
          <a:blip r:embed="rId5"/>
          <a:srcRect l="16406" t="4575" r="14821" b="4613"/>
          <a:stretch/>
        </p:blipFill>
        <p:spPr>
          <a:xfrm>
            <a:off x="10346133" y="4860994"/>
            <a:ext cx="468000" cy="468000"/>
          </a:xfrm>
          <a:prstGeom prst="rect">
            <a:avLst/>
          </a:prstGeom>
        </p:spPr>
      </p:pic>
      <p:pic>
        <p:nvPicPr>
          <p:cNvPr id="11" name="Picture 10">
            <a:extLst>
              <a:ext uri="{FF2B5EF4-FFF2-40B4-BE49-F238E27FC236}">
                <a16:creationId xmlns:a16="http://schemas.microsoft.com/office/drawing/2014/main" id="{2B2A09C5-4404-1075-C2E8-C90441975D57}"/>
              </a:ext>
              <a:ext uri="{C183D7F6-B498-43B3-948B-1728B52AA6E4}">
                <adec:decorative xmlns:adec="http://schemas.microsoft.com/office/drawing/2017/decorative" val="1"/>
              </a:ext>
            </a:extLst>
          </p:cNvPr>
          <p:cNvPicPr>
            <a:picLocks/>
          </p:cNvPicPr>
          <p:nvPr/>
        </p:nvPicPr>
        <p:blipFill rotWithShape="1">
          <a:blip r:embed="rId3"/>
          <a:srcRect l="15651" t="4371" r="14330" b="4307"/>
          <a:stretch/>
        </p:blipFill>
        <p:spPr>
          <a:xfrm>
            <a:off x="10341704" y="5439293"/>
            <a:ext cx="468000" cy="468000"/>
          </a:xfrm>
          <a:prstGeom prst="rect">
            <a:avLst/>
          </a:prstGeom>
        </p:spPr>
      </p:pic>
      <p:sp>
        <p:nvSpPr>
          <p:cNvPr id="12" name="Text Placeholder 4">
            <a:extLst>
              <a:ext uri="{FF2B5EF4-FFF2-40B4-BE49-F238E27FC236}">
                <a16:creationId xmlns:a16="http://schemas.microsoft.com/office/drawing/2014/main" id="{D49C7645-971F-3C36-9AB8-2E9C2E5B2C03}"/>
              </a:ext>
            </a:extLst>
          </p:cNvPr>
          <p:cNvSpPr txBox="1">
            <a:spLocks/>
          </p:cNvSpPr>
          <p:nvPr/>
        </p:nvSpPr>
        <p:spPr>
          <a:xfrm>
            <a:off x="808831" y="6411913"/>
            <a:ext cx="11021219" cy="4460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FEV</a:t>
            </a:r>
            <a:r>
              <a:rPr lang="en-GB" baseline="-25000"/>
              <a:t>1, </a:t>
            </a:r>
            <a:r>
              <a:rPr lang="en-GB"/>
              <a:t>forced expiratory volume in the first second; ITC, Indirect treatment comparison</a:t>
            </a:r>
          </a:p>
        </p:txBody>
      </p:sp>
    </p:spTree>
    <p:extLst>
      <p:ext uri="{BB962C8B-B14F-4D97-AF65-F5344CB8AC3E}">
        <p14:creationId xmlns:p14="http://schemas.microsoft.com/office/powerpoint/2010/main" val="420778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60350"/>
            <a:ext cx="11136812" cy="1841437"/>
          </a:xfrm>
        </p:spPr>
        <p:txBody>
          <a:bodyPr>
            <a:normAutofit/>
          </a:bodyPr>
          <a:lstStyle/>
          <a:p>
            <a:r>
              <a:rPr lang="en-GB">
                <a:latin typeface="Arial" panose="020B0604020202020204" pitchFamily="34" charset="0"/>
                <a:cs typeface="Arial" panose="020B0604020202020204" pitchFamily="34" charset="0"/>
              </a:rPr>
              <a:t>Dupilumab for treating moderate to severe chronic obstructive pulmonary disease </a:t>
            </a:r>
            <a:br>
              <a:rPr lang="en-GB" kern="1400">
                <a:ea typeface="Times New Roman" panose="02020603050405020304" pitchFamily="18" charset="0"/>
              </a:rPr>
            </a:br>
            <a:endParaRPr lang="en-GB"/>
          </a:p>
        </p:txBody>
      </p:sp>
      <p:sp>
        <p:nvSpPr>
          <p:cNvPr id="3" name="Guide with 'background' selected" descr="Clinical effectiveness is selected&#10;">
            <a:extLst>
              <a:ext uri="{FF2B5EF4-FFF2-40B4-BE49-F238E27FC236}">
                <a16:creationId xmlns:a16="http://schemas.microsoft.com/office/drawing/2014/main" id="{B2CE1EC4-9D1A-A984-B594-1C7354CFC7A5}"/>
              </a:ext>
              <a:ext uri="{C183D7F6-B498-43B3-948B-1728B52AA6E4}">
                <adec:decorative xmlns:adec="http://schemas.microsoft.com/office/drawing/2017/decorative" val="0"/>
              </a:ext>
            </a:extLst>
          </p:cNvPr>
          <p:cNvSpPr>
            <a:spLocks noGrp="1"/>
          </p:cNvSpPr>
          <p:nvPr>
            <p:ph type="subTitle" idx="1"/>
          </p:nvPr>
        </p:nvSpPr>
        <p:spPr>
          <a:xfrm>
            <a:off x="724988" y="2297654"/>
            <a:ext cx="10026139" cy="2875457"/>
          </a:xfrm>
        </p:spPr>
        <p:txBody>
          <a:bodyPr>
            <a:noAutofit/>
          </a:bodyPr>
          <a:lstStyle/>
          <a:p>
            <a:pPr marL="457200" indent="-457200">
              <a:buSzPts val="2400"/>
              <a:buFont typeface="Wingdings" pitchFamily="2" charset="2"/>
              <a:buChar char="q"/>
            </a:pPr>
            <a:r>
              <a:rPr lang="en-GB" sz="2800"/>
              <a:t> Background and key issues</a:t>
            </a:r>
          </a:p>
          <a:p>
            <a:pPr marL="457200" indent="-457200">
              <a:buSzPts val="2200"/>
              <a:buFont typeface="Wingdings" pitchFamily="2" charset="2"/>
              <a:buChar char="ü"/>
            </a:pPr>
            <a:r>
              <a:rPr lang="en-GB" sz="2800" b="1"/>
              <a:t> Clinical effectiveness</a:t>
            </a:r>
          </a:p>
          <a:p>
            <a:pPr marL="457200" indent="-457200">
              <a:buSzPts val="2200"/>
              <a:buFont typeface="Wingdings" pitchFamily="2" charset="2"/>
              <a:buChar char="q"/>
            </a:pPr>
            <a:r>
              <a:rPr lang="en-GB" sz="2800"/>
              <a:t> Modelling and cost effectiveness</a:t>
            </a:r>
          </a:p>
          <a:p>
            <a:pPr marL="457200" indent="-457200">
              <a:buSzPts val="2000"/>
              <a:buFont typeface="Wingdings" pitchFamily="2" charset="2"/>
              <a:buChar char="q"/>
            </a:pPr>
            <a:r>
              <a:rPr lang="en-GB" sz="2800"/>
              <a:t> Other considerations </a:t>
            </a:r>
          </a:p>
          <a:p>
            <a:pPr marL="457200" indent="-457200">
              <a:buSzPts val="2000"/>
              <a:buFont typeface="Wingdings" pitchFamily="2" charset="2"/>
              <a:buChar char="q"/>
            </a:pPr>
            <a:r>
              <a:rPr lang="en-GB" sz="2800"/>
              <a:t> Summary</a:t>
            </a:r>
          </a:p>
          <a:p>
            <a:endParaRPr lang="en-GB" sz="2800"/>
          </a:p>
        </p:txBody>
      </p:sp>
    </p:spTree>
    <p:extLst>
      <p:ext uri="{BB962C8B-B14F-4D97-AF65-F5344CB8AC3E}">
        <p14:creationId xmlns:p14="http://schemas.microsoft.com/office/powerpoint/2010/main" val="4129032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BFF62-EB1A-3730-E3FF-E5AE98B97948}"/>
              </a:ext>
            </a:extLst>
          </p:cNvPr>
          <p:cNvSpPr>
            <a:spLocks noGrp="1"/>
          </p:cNvSpPr>
          <p:nvPr>
            <p:ph type="title"/>
          </p:nvPr>
        </p:nvSpPr>
        <p:spPr>
          <a:xfrm>
            <a:off x="316333" y="124186"/>
            <a:ext cx="11559334" cy="592817"/>
          </a:xfrm>
        </p:spPr>
        <p:txBody>
          <a:bodyPr>
            <a:noAutofit/>
          </a:bodyPr>
          <a:lstStyle/>
          <a:p>
            <a:r>
              <a:rPr lang="en-GB" sz="2900"/>
              <a:t>Pooled results, BOREAS and NOTUS: moderate or severe exacerbations</a:t>
            </a:r>
          </a:p>
        </p:txBody>
      </p:sp>
      <p:sp>
        <p:nvSpPr>
          <p:cNvPr id="5" name="Text Placeholder 4">
            <a:extLst>
              <a:ext uri="{FF2B5EF4-FFF2-40B4-BE49-F238E27FC236}">
                <a16:creationId xmlns:a16="http://schemas.microsoft.com/office/drawing/2014/main" id="{06FE7A7F-A609-73F2-01B4-F9AA4640265E}"/>
              </a:ext>
            </a:extLst>
          </p:cNvPr>
          <p:cNvSpPr>
            <a:spLocks noGrp="1"/>
          </p:cNvSpPr>
          <p:nvPr>
            <p:ph type="body" sz="quarter" idx="14"/>
          </p:nvPr>
        </p:nvSpPr>
        <p:spPr>
          <a:xfrm>
            <a:off x="316333" y="943525"/>
            <a:ext cx="11250786" cy="520838"/>
          </a:xfrm>
        </p:spPr>
        <p:txBody>
          <a:bodyPr/>
          <a:lstStyle/>
          <a:p>
            <a:r>
              <a:rPr lang="en-GB" sz="2000">
                <a:solidFill>
                  <a:schemeClr val="accent1"/>
                </a:solidFill>
              </a:rPr>
              <a:t>Dupilumab resulted in a statistically significantly reduction in annualised rate of moderate or severe exacerbations compared with placebo over 52 weeks</a:t>
            </a:r>
          </a:p>
        </p:txBody>
      </p:sp>
      <p:graphicFrame>
        <p:nvGraphicFramePr>
          <p:cNvPr id="8" name="Table 7">
            <a:extLst>
              <a:ext uri="{FF2B5EF4-FFF2-40B4-BE49-F238E27FC236}">
                <a16:creationId xmlns:a16="http://schemas.microsoft.com/office/drawing/2014/main" id="{C916BC94-AB08-C50D-7EAC-E083F9C50297}"/>
              </a:ext>
            </a:extLst>
          </p:cNvPr>
          <p:cNvGraphicFramePr>
            <a:graphicFrameLocks noGrp="1"/>
          </p:cNvGraphicFramePr>
          <p:nvPr>
            <p:extLst>
              <p:ext uri="{D42A27DB-BD31-4B8C-83A1-F6EECF244321}">
                <p14:modId xmlns:p14="http://schemas.microsoft.com/office/powerpoint/2010/main" val="2828241137"/>
              </p:ext>
            </p:extLst>
          </p:nvPr>
        </p:nvGraphicFramePr>
        <p:xfrm>
          <a:off x="297970" y="2254308"/>
          <a:ext cx="5408074" cy="1764393"/>
        </p:xfrm>
        <a:graphic>
          <a:graphicData uri="http://schemas.openxmlformats.org/drawingml/2006/table">
            <a:tbl>
              <a:tblPr firstRow="1" bandRow="1">
                <a:tableStyleId>{5C22544A-7EE6-4342-B048-85BDC9FD1C3A}</a:tableStyleId>
              </a:tblPr>
              <a:tblGrid>
                <a:gridCol w="2352051">
                  <a:extLst>
                    <a:ext uri="{9D8B030D-6E8A-4147-A177-3AD203B41FA5}">
                      <a16:colId xmlns:a16="http://schemas.microsoft.com/office/drawing/2014/main" val="2988339329"/>
                    </a:ext>
                  </a:extLst>
                </a:gridCol>
                <a:gridCol w="1530350">
                  <a:extLst>
                    <a:ext uri="{9D8B030D-6E8A-4147-A177-3AD203B41FA5}">
                      <a16:colId xmlns:a16="http://schemas.microsoft.com/office/drawing/2014/main" val="3269706781"/>
                    </a:ext>
                  </a:extLst>
                </a:gridCol>
                <a:gridCol w="1525673">
                  <a:extLst>
                    <a:ext uri="{9D8B030D-6E8A-4147-A177-3AD203B41FA5}">
                      <a16:colId xmlns:a16="http://schemas.microsoft.com/office/drawing/2014/main" val="2390853250"/>
                    </a:ext>
                  </a:extLst>
                </a:gridCol>
              </a:tblGrid>
              <a:tr h="473038">
                <a:tc>
                  <a:txBody>
                    <a:bodyPr/>
                    <a:lstStyle/>
                    <a:p>
                      <a:endParaRPr lang="en-GB"/>
                    </a:p>
                  </a:txBody>
                  <a:tcPr/>
                </a:tc>
                <a:tc>
                  <a:txBody>
                    <a:bodyPr/>
                    <a:lstStyle/>
                    <a:p>
                      <a:r>
                        <a:rPr lang="en-GB"/>
                        <a:t>Dupilumab</a:t>
                      </a:r>
                    </a:p>
                    <a:p>
                      <a:r>
                        <a:rPr lang="en-GB"/>
                        <a:t>(95% CI)</a:t>
                      </a:r>
                    </a:p>
                  </a:txBody>
                  <a:tcPr/>
                </a:tc>
                <a:tc>
                  <a:txBody>
                    <a:bodyPr/>
                    <a:lstStyle/>
                    <a:p>
                      <a:r>
                        <a:rPr lang="en-GB"/>
                        <a:t>Placebo</a:t>
                      </a:r>
                    </a:p>
                    <a:p>
                      <a:r>
                        <a:rPr lang="en-GB"/>
                        <a:t>(95% CI)</a:t>
                      </a:r>
                    </a:p>
                  </a:txBody>
                  <a:tcPr/>
                </a:tc>
                <a:extLst>
                  <a:ext uri="{0D108BD9-81ED-4DB2-BD59-A6C34878D82A}">
                    <a16:rowId xmlns:a16="http://schemas.microsoft.com/office/drawing/2014/main" val="3311941107"/>
                  </a:ext>
                </a:extLst>
              </a:tr>
              <a:tr h="484233">
                <a:tc>
                  <a:txBody>
                    <a:bodyPr/>
                    <a:lstStyle/>
                    <a:p>
                      <a:r>
                        <a:rPr lang="en-GB"/>
                        <a:t>Adjusted annualised rate</a:t>
                      </a:r>
                    </a:p>
                  </a:txBody>
                  <a:tcPr/>
                </a:tc>
                <a:tc>
                  <a:txBody>
                    <a:bodyPr/>
                    <a:lstStyle/>
                    <a:p>
                      <a:r>
                        <a:rPr lang="en-GB"/>
                        <a:t>0.79 (0.69, 0.92)</a:t>
                      </a:r>
                    </a:p>
                  </a:txBody>
                  <a:tcPr/>
                </a:tc>
                <a:tc>
                  <a:txBody>
                    <a:bodyPr/>
                    <a:lstStyle/>
                    <a:p>
                      <a:r>
                        <a:rPr lang="it-IT"/>
                        <a:t>1.16 (1.01, 1.33) </a:t>
                      </a:r>
                      <a:endParaRPr lang="en-GB"/>
                    </a:p>
                  </a:txBody>
                  <a:tcPr/>
                </a:tc>
                <a:extLst>
                  <a:ext uri="{0D108BD9-81ED-4DB2-BD59-A6C34878D82A}">
                    <a16:rowId xmlns:a16="http://schemas.microsoft.com/office/drawing/2014/main" val="3318103409"/>
                  </a:ext>
                </a:extLst>
              </a:tr>
              <a:tr h="484233">
                <a:tc>
                  <a:txBody>
                    <a:bodyPr/>
                    <a:lstStyle/>
                    <a:p>
                      <a:r>
                        <a:rPr lang="en-GB"/>
                        <a:t>Rate ratio (95% CI)</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t>0.69 (0.60, 0.79)</a:t>
                      </a:r>
                      <a:endParaRPr lang="en-GB"/>
                    </a:p>
                  </a:txBody>
                  <a:tcPr/>
                </a:tc>
                <a:tc hMerge="1">
                  <a:txBody>
                    <a:bodyPr/>
                    <a:lstStyle/>
                    <a:p>
                      <a:endParaRPr lang="en-GB"/>
                    </a:p>
                  </a:txBody>
                  <a:tcPr/>
                </a:tc>
                <a:extLst>
                  <a:ext uri="{0D108BD9-81ED-4DB2-BD59-A6C34878D82A}">
                    <a16:rowId xmlns:a16="http://schemas.microsoft.com/office/drawing/2014/main" val="2021074670"/>
                  </a:ext>
                </a:extLst>
              </a:tr>
            </a:tbl>
          </a:graphicData>
        </a:graphic>
      </p:graphicFrame>
      <p:sp>
        <p:nvSpPr>
          <p:cNvPr id="9" name="TextBox 8">
            <a:extLst>
              <a:ext uri="{FF2B5EF4-FFF2-40B4-BE49-F238E27FC236}">
                <a16:creationId xmlns:a16="http://schemas.microsoft.com/office/drawing/2014/main" id="{75814AE4-55D5-A7DC-C0BD-CE0ED7C2132B}"/>
              </a:ext>
            </a:extLst>
          </p:cNvPr>
          <p:cNvSpPr txBox="1"/>
          <p:nvPr/>
        </p:nvSpPr>
        <p:spPr>
          <a:xfrm>
            <a:off x="209739" y="1502686"/>
            <a:ext cx="5584535" cy="830997"/>
          </a:xfrm>
          <a:prstGeom prst="rect">
            <a:avLst/>
          </a:prstGeom>
          <a:noFill/>
        </p:spPr>
        <p:txBody>
          <a:bodyPr wrap="square" rtlCol="0">
            <a:spAutoFit/>
          </a:bodyPr>
          <a:lstStyle/>
          <a:p>
            <a:r>
              <a:rPr lang="en-GB" sz="1600" b="1">
                <a:latin typeface="Arial" panose="020B0604020202020204" pitchFamily="34" charset="0"/>
                <a:cs typeface="Arial" panose="020B0604020202020204" pitchFamily="34" charset="0"/>
              </a:rPr>
              <a:t>Primary endpoint: Annualised rate of moderate or severe exacerbations of COPD over the 52-week treatment period; pooled results</a:t>
            </a:r>
          </a:p>
        </p:txBody>
      </p:sp>
      <p:pic>
        <p:nvPicPr>
          <p:cNvPr id="10" name="Picture 9" descr="graph showing a reduced number of moderate or severe exacerbations in the dupilumab arm from approximately 4 weeks onwards ">
            <a:extLst>
              <a:ext uri="{FF2B5EF4-FFF2-40B4-BE49-F238E27FC236}">
                <a16:creationId xmlns:a16="http://schemas.microsoft.com/office/drawing/2014/main" id="{60CE8268-321A-F396-9FEB-2530005820BE}"/>
              </a:ext>
            </a:extLst>
          </p:cNvPr>
          <p:cNvPicPr>
            <a:picLocks noChangeAspect="1"/>
          </p:cNvPicPr>
          <p:nvPr/>
        </p:nvPicPr>
        <p:blipFill rotWithShape="1">
          <a:blip r:embed="rId3"/>
          <a:srcRect l="1588" t="4969" r="1808" b="-1482"/>
          <a:stretch/>
        </p:blipFill>
        <p:spPr bwMode="auto">
          <a:xfrm>
            <a:off x="6125010" y="2092122"/>
            <a:ext cx="5981830" cy="4244121"/>
          </a:xfrm>
          <a:prstGeom prst="rect">
            <a:avLst/>
          </a:prstGeom>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933B9BEC-6A63-0D63-FD9F-5DB1C9D1D6DA}"/>
              </a:ext>
            </a:extLst>
          </p:cNvPr>
          <p:cNvSpPr txBox="1"/>
          <p:nvPr/>
        </p:nvSpPr>
        <p:spPr>
          <a:xfrm>
            <a:off x="6397725" y="1502686"/>
            <a:ext cx="5584535" cy="584775"/>
          </a:xfrm>
          <a:prstGeom prst="rect">
            <a:avLst/>
          </a:prstGeom>
          <a:noFill/>
        </p:spPr>
        <p:txBody>
          <a:bodyPr wrap="square" rtlCol="0">
            <a:spAutoFit/>
          </a:bodyPr>
          <a:lstStyle/>
          <a:p>
            <a:r>
              <a:rPr lang="en-GB" sz="1600" b="1">
                <a:latin typeface="Arial" panose="020B0604020202020204" pitchFamily="34" charset="0"/>
                <a:cs typeface="Arial" panose="020B0604020202020204" pitchFamily="34" charset="0"/>
              </a:rPr>
              <a:t>Pooled analysis of the cumulative mean number of moderate or severe COPD exacerbations</a:t>
            </a:r>
          </a:p>
        </p:txBody>
      </p:sp>
      <p:sp>
        <p:nvSpPr>
          <p:cNvPr id="12" name="TextBox 11">
            <a:extLst>
              <a:ext uri="{FF2B5EF4-FFF2-40B4-BE49-F238E27FC236}">
                <a16:creationId xmlns:a16="http://schemas.microsoft.com/office/drawing/2014/main" id="{F7B65C29-D816-4F5C-02E0-1B492CD1EA77}"/>
              </a:ext>
            </a:extLst>
          </p:cNvPr>
          <p:cNvSpPr txBox="1"/>
          <p:nvPr/>
        </p:nvSpPr>
        <p:spPr>
          <a:xfrm>
            <a:off x="99049" y="4063296"/>
            <a:ext cx="5996951" cy="2308324"/>
          </a:xfrm>
          <a:prstGeom prst="rect">
            <a:avLst/>
          </a:prstGeom>
          <a:solidFill>
            <a:schemeClr val="bg1"/>
          </a:solidFill>
          <a:ln w="38100">
            <a:solidFill>
              <a:schemeClr val="tx1"/>
            </a:solidFill>
          </a:ln>
        </p:spPr>
        <p:txBody>
          <a:bodyPr wrap="square" rtlCol="0">
            <a:spAutoFit/>
          </a:bodyPr>
          <a:lstStyle/>
          <a:p>
            <a:r>
              <a:rPr lang="en-GB" sz="1600" b="1">
                <a:latin typeface="Arial" panose="020B0604020202020204" pitchFamily="34" charset="0"/>
                <a:cs typeface="Arial" panose="020B0604020202020204" pitchFamily="34" charset="0"/>
              </a:rPr>
              <a:t>EAG</a:t>
            </a:r>
            <a:r>
              <a:rPr lang="en-GB" sz="1600">
                <a:latin typeface="Arial" panose="020B0604020202020204" pitchFamily="34" charset="0"/>
                <a:cs typeface="Arial" panose="020B0604020202020204" pitchFamily="34" charset="0"/>
              </a:rPr>
              <a:t>: despite interim analysis used for NOTUS (21.3% </a:t>
            </a:r>
            <a:r>
              <a:rPr lang="en-GB" sz="1600">
                <a:latin typeface="Arial" panose="020B0604020202020204" pitchFamily="34" charset="0"/>
              </a:rPr>
              <a:t>did not reach 52-week assessment point)</a:t>
            </a:r>
            <a:r>
              <a:rPr lang="en-GB" sz="1600">
                <a:latin typeface="Arial" panose="020B0604020202020204" pitchFamily="34" charset="0"/>
                <a:cs typeface="Arial" panose="020B0604020202020204" pitchFamily="34" charset="0"/>
              </a:rPr>
              <a:t>, similar results reported as for BOREAS trial →pooled analysis is an accurate reflection of rate of exacerbations over 52-week treatment period</a:t>
            </a:r>
          </a:p>
          <a:p>
            <a:endParaRPr lang="en-GB" sz="160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Results meet company’s threshold to indicate clinically meaningful difference between treatments – see </a:t>
            </a:r>
            <a:r>
              <a:rPr lang="en-GB" sz="1600">
                <a:latin typeface="Arial" panose="020B0604020202020204" pitchFamily="34" charset="0"/>
                <a:cs typeface="Arial" panose="020B0604020202020204" pitchFamily="34" charset="0"/>
                <a:hlinkClick r:id="rId4" action="ppaction://hlinksldjump"/>
              </a:rPr>
              <a:t>key issue slide </a:t>
            </a:r>
            <a:r>
              <a:rPr lang="en-GB" sz="1600">
                <a:latin typeface="Arial" panose="020B0604020202020204" pitchFamily="34" charset="0"/>
                <a:cs typeface="Arial" panose="020B0604020202020204" pitchFamily="34" charset="0"/>
              </a:rPr>
              <a:t>Effects may be modest reflecting difference of 0.37 exacerbations per patient per year or ~ 1 fewer every 3 years</a:t>
            </a:r>
          </a:p>
        </p:txBody>
      </p:sp>
      <p:sp>
        <p:nvSpPr>
          <p:cNvPr id="3" name="TextBox 2">
            <a:extLst>
              <a:ext uri="{FF2B5EF4-FFF2-40B4-BE49-F238E27FC236}">
                <a16:creationId xmlns:a16="http://schemas.microsoft.com/office/drawing/2014/main" id="{12F82823-E92D-5ABB-3761-A60201B0964F}"/>
              </a:ext>
            </a:extLst>
          </p:cNvPr>
          <p:cNvSpPr txBox="1"/>
          <p:nvPr/>
        </p:nvSpPr>
        <p:spPr>
          <a:xfrm>
            <a:off x="10668388" y="-73772"/>
            <a:ext cx="1523612" cy="523220"/>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See</a:t>
            </a:r>
            <a:r>
              <a:rPr lang="en-GB" sz="1400">
                <a:solidFill>
                  <a:schemeClr val="tx2"/>
                </a:solidFill>
                <a:latin typeface="Arial" panose="020B0604020202020204" pitchFamily="34" charset="0"/>
                <a:cs typeface="Arial" panose="020B0604020202020204" pitchFamily="34" charset="0"/>
              </a:rPr>
              <a:t> </a:t>
            </a:r>
            <a:r>
              <a:rPr lang="en-GB" sz="1400">
                <a:solidFill>
                  <a:schemeClr val="tx2"/>
                </a:solidFill>
                <a:latin typeface="Arial" panose="020B0604020202020204" pitchFamily="34" charset="0"/>
                <a:cs typeface="Arial" panose="020B0604020202020204" pitchFamily="34" charset="0"/>
                <a:hlinkClick r:id="rId5" action="ppaction://hlinksldjump"/>
              </a:rPr>
              <a:t>appendix</a:t>
            </a:r>
            <a:r>
              <a:rPr lang="en-GB" sz="1400">
                <a:solidFill>
                  <a:schemeClr val="tx2"/>
                </a:solidFill>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for</a:t>
            </a:r>
          </a:p>
          <a:p>
            <a:r>
              <a:rPr lang="en-GB" sz="1400">
                <a:latin typeface="Arial" panose="020B0604020202020204" pitchFamily="34" charset="0"/>
                <a:cs typeface="Arial" panose="020B0604020202020204" pitchFamily="34" charset="0"/>
              </a:rPr>
              <a:t> trial details</a:t>
            </a:r>
          </a:p>
        </p:txBody>
      </p:sp>
      <p:sp>
        <p:nvSpPr>
          <p:cNvPr id="6" name="Text Placeholder 4">
            <a:extLst>
              <a:ext uri="{FF2B5EF4-FFF2-40B4-BE49-F238E27FC236}">
                <a16:creationId xmlns:a16="http://schemas.microsoft.com/office/drawing/2014/main" id="{A6639D0D-239E-04C3-00EE-B2E082734752}"/>
              </a:ext>
            </a:extLst>
          </p:cNvPr>
          <p:cNvSpPr txBox="1">
            <a:spLocks/>
          </p:cNvSpPr>
          <p:nvPr/>
        </p:nvSpPr>
        <p:spPr>
          <a:xfrm>
            <a:off x="808831" y="6411913"/>
            <a:ext cx="11021219" cy="4460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COPD, Chronic obstructive pulmonary disease; CI, Confidence interval; Q2W, Every 2 weeks</a:t>
            </a:r>
          </a:p>
        </p:txBody>
      </p:sp>
    </p:spTree>
    <p:extLst>
      <p:ext uri="{BB962C8B-B14F-4D97-AF65-F5344CB8AC3E}">
        <p14:creationId xmlns:p14="http://schemas.microsoft.com/office/powerpoint/2010/main" val="4028155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93C53-5F4E-6D5E-3297-B482D94607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3BACFB-214A-D6E6-A247-357B92631BEC}"/>
              </a:ext>
            </a:extLst>
          </p:cNvPr>
          <p:cNvSpPr>
            <a:spLocks noGrp="1"/>
          </p:cNvSpPr>
          <p:nvPr>
            <p:ph type="title"/>
          </p:nvPr>
        </p:nvSpPr>
        <p:spPr>
          <a:xfrm>
            <a:off x="466724" y="296594"/>
            <a:ext cx="11250785" cy="592817"/>
          </a:xfrm>
        </p:spPr>
        <p:txBody>
          <a:bodyPr>
            <a:normAutofit/>
          </a:bodyPr>
          <a:lstStyle/>
          <a:p>
            <a:r>
              <a:rPr lang="en-GB" sz="2900"/>
              <a:t>Pooled results, BOREAS and NOTUS: pre-bronchodilator FEV</a:t>
            </a:r>
            <a:r>
              <a:rPr lang="en-GB" sz="2900" baseline="-25000"/>
              <a:t>1</a:t>
            </a:r>
          </a:p>
        </p:txBody>
      </p:sp>
      <p:sp>
        <p:nvSpPr>
          <p:cNvPr id="5" name="Text Placeholder 4">
            <a:extLst>
              <a:ext uri="{FF2B5EF4-FFF2-40B4-BE49-F238E27FC236}">
                <a16:creationId xmlns:a16="http://schemas.microsoft.com/office/drawing/2014/main" id="{3998AE32-459F-0CF2-58A6-7097C71B5F24}"/>
              </a:ext>
            </a:extLst>
          </p:cNvPr>
          <p:cNvSpPr>
            <a:spLocks noGrp="1"/>
          </p:cNvSpPr>
          <p:nvPr>
            <p:ph type="body" sz="quarter" idx="14"/>
          </p:nvPr>
        </p:nvSpPr>
        <p:spPr/>
        <p:txBody>
          <a:bodyPr/>
          <a:lstStyle/>
          <a:p>
            <a:r>
              <a:rPr lang="en-GB" sz="2000">
                <a:solidFill>
                  <a:schemeClr val="accent1"/>
                </a:solidFill>
              </a:rPr>
              <a:t>Dupilumab resulted in statistically significantly improvements in pre-BD FEV</a:t>
            </a:r>
            <a:r>
              <a:rPr lang="en-GB" sz="2000" baseline="-25000">
                <a:solidFill>
                  <a:schemeClr val="accent1"/>
                </a:solidFill>
              </a:rPr>
              <a:t>1</a:t>
            </a:r>
            <a:r>
              <a:rPr lang="en-GB" sz="2000">
                <a:solidFill>
                  <a:schemeClr val="accent1"/>
                </a:solidFill>
              </a:rPr>
              <a:t> compared with placebo at both week 12 and week 52</a:t>
            </a:r>
          </a:p>
        </p:txBody>
      </p:sp>
      <p:graphicFrame>
        <p:nvGraphicFramePr>
          <p:cNvPr id="8" name="Table 7">
            <a:extLst>
              <a:ext uri="{FF2B5EF4-FFF2-40B4-BE49-F238E27FC236}">
                <a16:creationId xmlns:a16="http://schemas.microsoft.com/office/drawing/2014/main" id="{0E078F91-0166-3F3B-4290-6407549CDD8C}"/>
              </a:ext>
            </a:extLst>
          </p:cNvPr>
          <p:cNvGraphicFramePr>
            <a:graphicFrameLocks noGrp="1"/>
          </p:cNvGraphicFramePr>
          <p:nvPr>
            <p:extLst>
              <p:ext uri="{D42A27DB-BD31-4B8C-83A1-F6EECF244321}">
                <p14:modId xmlns:p14="http://schemas.microsoft.com/office/powerpoint/2010/main" val="794217775"/>
              </p:ext>
            </p:extLst>
          </p:nvPr>
        </p:nvGraphicFramePr>
        <p:xfrm>
          <a:off x="270832" y="1907983"/>
          <a:ext cx="6571125" cy="1973799"/>
        </p:xfrm>
        <a:graphic>
          <a:graphicData uri="http://schemas.openxmlformats.org/drawingml/2006/table">
            <a:tbl>
              <a:tblPr firstRow="1" bandRow="1">
                <a:tableStyleId>{5C22544A-7EE6-4342-B048-85BDC9FD1C3A}</a:tableStyleId>
              </a:tblPr>
              <a:tblGrid>
                <a:gridCol w="2560625">
                  <a:extLst>
                    <a:ext uri="{9D8B030D-6E8A-4147-A177-3AD203B41FA5}">
                      <a16:colId xmlns:a16="http://schemas.microsoft.com/office/drawing/2014/main" val="2988339329"/>
                    </a:ext>
                  </a:extLst>
                </a:gridCol>
                <a:gridCol w="1957895">
                  <a:extLst>
                    <a:ext uri="{9D8B030D-6E8A-4147-A177-3AD203B41FA5}">
                      <a16:colId xmlns:a16="http://schemas.microsoft.com/office/drawing/2014/main" val="3269706781"/>
                    </a:ext>
                  </a:extLst>
                </a:gridCol>
                <a:gridCol w="2052605">
                  <a:extLst>
                    <a:ext uri="{9D8B030D-6E8A-4147-A177-3AD203B41FA5}">
                      <a16:colId xmlns:a16="http://schemas.microsoft.com/office/drawing/2014/main" val="2390853250"/>
                    </a:ext>
                  </a:extLst>
                </a:gridCol>
              </a:tblGrid>
              <a:tr h="419319">
                <a:tc>
                  <a:txBody>
                    <a:bodyPr/>
                    <a:lstStyle/>
                    <a:p>
                      <a:endParaRPr lang="en-GB"/>
                    </a:p>
                  </a:txBody>
                  <a:tcPr/>
                </a:tc>
                <a:tc>
                  <a:txBody>
                    <a:bodyPr/>
                    <a:lstStyle/>
                    <a:p>
                      <a:r>
                        <a:rPr lang="en-GB"/>
                        <a:t>Dupilumab</a:t>
                      </a:r>
                    </a:p>
                  </a:txBody>
                  <a:tcPr/>
                </a:tc>
                <a:tc>
                  <a:txBody>
                    <a:bodyPr/>
                    <a:lstStyle/>
                    <a:p>
                      <a:r>
                        <a:rPr lang="en-GB"/>
                        <a:t>Placebo</a:t>
                      </a:r>
                    </a:p>
                  </a:txBody>
                  <a:tcPr/>
                </a:tc>
                <a:extLst>
                  <a:ext uri="{0D108BD9-81ED-4DB2-BD59-A6C34878D82A}">
                    <a16:rowId xmlns:a16="http://schemas.microsoft.com/office/drawing/2014/main" val="3311941107"/>
                  </a:ext>
                </a:extLst>
              </a:tr>
              <a:tr h="831284">
                <a:tc>
                  <a:txBody>
                    <a:bodyPr/>
                    <a:lstStyle/>
                    <a:p>
                      <a:r>
                        <a:rPr lang="en-GB" b="1"/>
                        <a:t>Week 12 </a:t>
                      </a:r>
                      <a:r>
                        <a:rPr lang="en-GB"/>
                        <a:t>least square mean change from baseline</a:t>
                      </a:r>
                    </a:p>
                  </a:txBody>
                  <a:tcPr/>
                </a:tc>
                <a:tc>
                  <a:txBody>
                    <a:bodyPr/>
                    <a:lstStyle/>
                    <a:p>
                      <a:r>
                        <a:rPr lang="en-GB"/>
                        <a:t>147ml</a:t>
                      </a:r>
                    </a:p>
                  </a:txBody>
                  <a:tcPr/>
                </a:tc>
                <a:tc>
                  <a:txBody>
                    <a:bodyPr/>
                    <a:lstStyle/>
                    <a:p>
                      <a:r>
                        <a:rPr lang="en-GB"/>
                        <a:t>64ml</a:t>
                      </a:r>
                    </a:p>
                  </a:txBody>
                  <a:tcPr/>
                </a:tc>
                <a:extLst>
                  <a:ext uri="{0D108BD9-81ED-4DB2-BD59-A6C34878D82A}">
                    <a16:rowId xmlns:a16="http://schemas.microsoft.com/office/drawing/2014/main" val="3318103409"/>
                  </a:ext>
                </a:extLst>
              </a:tr>
              <a:tr h="581899">
                <a:tc>
                  <a:txBody>
                    <a:bodyPr/>
                    <a:lstStyle/>
                    <a:p>
                      <a:r>
                        <a:rPr lang="en-GB"/>
                        <a:t>Least square mean difference (95% CI)</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83ml (53, 112)</a:t>
                      </a:r>
                    </a:p>
                    <a:p>
                      <a:endParaRPr lang="en-GB"/>
                    </a:p>
                  </a:txBody>
                  <a:tcPr/>
                </a:tc>
                <a:tc hMerge="1">
                  <a:txBody>
                    <a:bodyPr/>
                    <a:lstStyle/>
                    <a:p>
                      <a:endParaRPr lang="en-GB"/>
                    </a:p>
                  </a:txBody>
                  <a:tcPr/>
                </a:tc>
                <a:extLst>
                  <a:ext uri="{0D108BD9-81ED-4DB2-BD59-A6C34878D82A}">
                    <a16:rowId xmlns:a16="http://schemas.microsoft.com/office/drawing/2014/main" val="2021074670"/>
                  </a:ext>
                </a:extLst>
              </a:tr>
            </a:tbl>
          </a:graphicData>
        </a:graphic>
      </p:graphicFrame>
      <p:sp>
        <p:nvSpPr>
          <p:cNvPr id="9" name="TextBox 8">
            <a:extLst>
              <a:ext uri="{FF2B5EF4-FFF2-40B4-BE49-F238E27FC236}">
                <a16:creationId xmlns:a16="http://schemas.microsoft.com/office/drawing/2014/main" id="{7B79D18C-8DAD-8903-83D6-0514B5E5737B}"/>
              </a:ext>
            </a:extLst>
          </p:cNvPr>
          <p:cNvSpPr txBox="1"/>
          <p:nvPr/>
        </p:nvSpPr>
        <p:spPr>
          <a:xfrm>
            <a:off x="270831" y="1514177"/>
            <a:ext cx="7405315" cy="338554"/>
          </a:xfrm>
          <a:prstGeom prst="rect">
            <a:avLst/>
          </a:prstGeom>
          <a:noFill/>
        </p:spPr>
        <p:txBody>
          <a:bodyPr wrap="square" rtlCol="0">
            <a:spAutoFit/>
          </a:bodyPr>
          <a:lstStyle/>
          <a:p>
            <a:r>
              <a:rPr lang="en-GB" sz="1600" b="1">
                <a:latin typeface="Arial" panose="020B0604020202020204" pitchFamily="34" charset="0"/>
                <a:cs typeface="Arial" panose="020B0604020202020204" pitchFamily="34" charset="0"/>
              </a:rPr>
              <a:t>Key secondary endpoint: week 12 change in pre-BD FEV</a:t>
            </a:r>
            <a:r>
              <a:rPr lang="en-GB" sz="1600" b="1" baseline="-25000">
                <a:latin typeface="Arial" panose="020B0604020202020204" pitchFamily="34" charset="0"/>
                <a:cs typeface="Arial" panose="020B0604020202020204" pitchFamily="34" charset="0"/>
              </a:rPr>
              <a:t>1</a:t>
            </a:r>
            <a:r>
              <a:rPr lang="en-GB" sz="1600" b="1" baseline="30000">
                <a:latin typeface="Arial" panose="020B0604020202020204" pitchFamily="34" charset="0"/>
                <a:cs typeface="Arial" panose="020B0604020202020204" pitchFamily="34" charset="0"/>
              </a:rPr>
              <a:t>;</a:t>
            </a:r>
            <a:r>
              <a:rPr lang="en-GB" sz="1600" b="1" baseline="-25000">
                <a:latin typeface="Arial" panose="020B0604020202020204" pitchFamily="34" charset="0"/>
                <a:cs typeface="Arial" panose="020B0604020202020204" pitchFamily="34" charset="0"/>
              </a:rPr>
              <a:t> </a:t>
            </a:r>
            <a:r>
              <a:rPr lang="en-GB" sz="1600" b="1">
                <a:latin typeface="Arial" panose="020B0604020202020204" pitchFamily="34" charset="0"/>
                <a:cs typeface="Arial" panose="020B0604020202020204" pitchFamily="34" charset="0"/>
              </a:rPr>
              <a:t>pooled results</a:t>
            </a:r>
            <a:endParaRPr lang="en-GB" sz="1600" b="1" baseline="-250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F04A81B6-1D3F-C256-F85C-0D36D9C3B589}"/>
              </a:ext>
            </a:extLst>
          </p:cNvPr>
          <p:cNvSpPr txBox="1"/>
          <p:nvPr/>
        </p:nvSpPr>
        <p:spPr>
          <a:xfrm>
            <a:off x="7416801" y="1886707"/>
            <a:ext cx="4658310" cy="2862322"/>
          </a:xfrm>
          <a:prstGeom prst="rect">
            <a:avLst/>
          </a:prstGeom>
          <a:solidFill>
            <a:schemeClr val="bg1"/>
          </a:solidFill>
          <a:ln w="38100">
            <a:solidFill>
              <a:schemeClr val="tx1"/>
            </a:solidFill>
          </a:ln>
        </p:spPr>
        <p:txBody>
          <a:bodyPr wrap="square" rtlCol="0">
            <a:spAutoFit/>
          </a:bodyPr>
          <a:lstStyle/>
          <a:p>
            <a:r>
              <a:rPr lang="en-GB">
                <a:latin typeface="Arial" panose="020B0604020202020204" pitchFamily="34" charset="0"/>
                <a:cs typeface="Arial" panose="020B0604020202020204" pitchFamily="34" charset="0"/>
              </a:rPr>
              <a:t>Change in pre-BD FEV</a:t>
            </a:r>
            <a:r>
              <a:rPr lang="en-GB" baseline="-25000">
                <a:latin typeface="Arial" panose="020B0604020202020204" pitchFamily="34" charset="0"/>
                <a:cs typeface="Arial" panose="020B0604020202020204" pitchFamily="34" charset="0"/>
              </a:rPr>
              <a:t>1</a:t>
            </a:r>
            <a:r>
              <a:rPr lang="en-GB">
                <a:latin typeface="Arial" panose="020B0604020202020204" pitchFamily="34" charset="0"/>
                <a:cs typeface="Arial" panose="020B0604020202020204" pitchFamily="34" charset="0"/>
              </a:rPr>
              <a:t> smaller in NOTUS than BOREAS. But both reported significantly greater improvements with dupilumab than placebo at 12 and 52 weeks</a:t>
            </a:r>
          </a:p>
          <a:p>
            <a:endParaRPr lang="en-GB">
              <a:latin typeface="Arial" panose="020B0604020202020204" pitchFamily="34" charset="0"/>
              <a:cs typeface="Arial" panose="020B0604020202020204" pitchFamily="34" charset="0"/>
            </a:endParaRPr>
          </a:p>
          <a:p>
            <a:r>
              <a:rPr lang="en-GB" b="1">
                <a:latin typeface="Arial" panose="020B0604020202020204" pitchFamily="34" charset="0"/>
                <a:cs typeface="Arial" panose="020B0604020202020204" pitchFamily="34" charset="0"/>
              </a:rPr>
              <a:t>EAG</a:t>
            </a:r>
            <a:r>
              <a:rPr lang="en-GB">
                <a:latin typeface="Arial" panose="020B0604020202020204" pitchFamily="34" charset="0"/>
                <a:cs typeface="Arial" panose="020B0604020202020204" pitchFamily="34" charset="0"/>
              </a:rPr>
              <a:t>: results support use of pooled analysis despite interim analysis used for NOTUS.</a:t>
            </a:r>
          </a:p>
          <a:p>
            <a:r>
              <a:rPr lang="en-GB">
                <a:latin typeface="Arial" panose="020B0604020202020204" pitchFamily="34" charset="0"/>
                <a:cs typeface="Arial" panose="020B0604020202020204" pitchFamily="34" charset="0"/>
              </a:rPr>
              <a:t>Results meet part of company’s threshold to indicate clinically meaningful difference between treatments – see </a:t>
            </a:r>
            <a:r>
              <a:rPr lang="en-GB">
                <a:latin typeface="Arial" panose="020B0604020202020204" pitchFamily="34" charset="0"/>
                <a:cs typeface="Arial" panose="020B0604020202020204" pitchFamily="34" charset="0"/>
                <a:hlinkClick r:id="rId3" action="ppaction://hlinksldjump"/>
              </a:rPr>
              <a:t>key issue slide</a:t>
            </a:r>
            <a:endParaRPr lang="en-GB">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3CDC11E7-AC8B-3997-5220-C9124659C9E0}"/>
              </a:ext>
            </a:extLst>
          </p:cNvPr>
          <p:cNvGraphicFramePr>
            <a:graphicFrameLocks noGrp="1"/>
          </p:cNvGraphicFramePr>
          <p:nvPr>
            <p:extLst>
              <p:ext uri="{D42A27DB-BD31-4B8C-83A1-F6EECF244321}">
                <p14:modId xmlns:p14="http://schemas.microsoft.com/office/powerpoint/2010/main" val="945295150"/>
              </p:ext>
            </p:extLst>
          </p:nvPr>
        </p:nvGraphicFramePr>
        <p:xfrm>
          <a:off x="270833" y="4262404"/>
          <a:ext cx="6571125" cy="1970741"/>
        </p:xfrm>
        <a:graphic>
          <a:graphicData uri="http://schemas.openxmlformats.org/drawingml/2006/table">
            <a:tbl>
              <a:tblPr firstRow="1" bandRow="1">
                <a:tableStyleId>{5C22544A-7EE6-4342-B048-85BDC9FD1C3A}</a:tableStyleId>
              </a:tblPr>
              <a:tblGrid>
                <a:gridCol w="2560625">
                  <a:extLst>
                    <a:ext uri="{9D8B030D-6E8A-4147-A177-3AD203B41FA5}">
                      <a16:colId xmlns:a16="http://schemas.microsoft.com/office/drawing/2014/main" val="2988339329"/>
                    </a:ext>
                  </a:extLst>
                </a:gridCol>
                <a:gridCol w="1957895">
                  <a:extLst>
                    <a:ext uri="{9D8B030D-6E8A-4147-A177-3AD203B41FA5}">
                      <a16:colId xmlns:a16="http://schemas.microsoft.com/office/drawing/2014/main" val="3269706781"/>
                    </a:ext>
                  </a:extLst>
                </a:gridCol>
                <a:gridCol w="2052605">
                  <a:extLst>
                    <a:ext uri="{9D8B030D-6E8A-4147-A177-3AD203B41FA5}">
                      <a16:colId xmlns:a16="http://schemas.microsoft.com/office/drawing/2014/main" val="2390853250"/>
                    </a:ext>
                  </a:extLst>
                </a:gridCol>
              </a:tblGrid>
              <a:tr h="416261">
                <a:tc>
                  <a:txBody>
                    <a:bodyPr/>
                    <a:lstStyle/>
                    <a:p>
                      <a:endParaRPr lang="en-GB"/>
                    </a:p>
                  </a:txBody>
                  <a:tcPr/>
                </a:tc>
                <a:tc>
                  <a:txBody>
                    <a:bodyPr/>
                    <a:lstStyle/>
                    <a:p>
                      <a:r>
                        <a:rPr lang="en-GB"/>
                        <a:t>Dupilumab</a:t>
                      </a:r>
                    </a:p>
                  </a:txBody>
                  <a:tcPr/>
                </a:tc>
                <a:tc>
                  <a:txBody>
                    <a:bodyPr/>
                    <a:lstStyle/>
                    <a:p>
                      <a:r>
                        <a:rPr lang="en-GB"/>
                        <a:t>Placebo</a:t>
                      </a:r>
                    </a:p>
                  </a:txBody>
                  <a:tcPr/>
                </a:tc>
                <a:extLst>
                  <a:ext uri="{0D108BD9-81ED-4DB2-BD59-A6C34878D82A}">
                    <a16:rowId xmlns:a16="http://schemas.microsoft.com/office/drawing/2014/main" val="3311941107"/>
                  </a:ext>
                </a:extLst>
              </a:tr>
              <a:tr h="803749">
                <a:tc>
                  <a:txBody>
                    <a:bodyPr/>
                    <a:lstStyle/>
                    <a:p>
                      <a:r>
                        <a:rPr lang="en-GB" b="1"/>
                        <a:t>Week 52 </a:t>
                      </a:r>
                      <a:r>
                        <a:rPr lang="en-GB"/>
                        <a:t>least square mean change from baseline</a:t>
                      </a:r>
                    </a:p>
                  </a:txBody>
                  <a:tcPr/>
                </a:tc>
                <a:tc>
                  <a:txBody>
                    <a:bodyPr/>
                    <a:lstStyle/>
                    <a:p>
                      <a:r>
                        <a:rPr lang="en-GB"/>
                        <a:t>133ml</a:t>
                      </a:r>
                    </a:p>
                  </a:txBody>
                  <a:tcPr/>
                </a:tc>
                <a:tc>
                  <a:txBody>
                    <a:bodyPr/>
                    <a:lstStyle/>
                    <a:p>
                      <a:r>
                        <a:rPr lang="en-GB"/>
                        <a:t>59ml</a:t>
                      </a:r>
                    </a:p>
                  </a:txBody>
                  <a:tcPr/>
                </a:tc>
                <a:extLst>
                  <a:ext uri="{0D108BD9-81ED-4DB2-BD59-A6C34878D82A}">
                    <a16:rowId xmlns:a16="http://schemas.microsoft.com/office/drawing/2014/main" val="3318103409"/>
                  </a:ext>
                </a:extLst>
              </a:tr>
              <a:tr h="562624">
                <a:tc>
                  <a:txBody>
                    <a:bodyPr/>
                    <a:lstStyle/>
                    <a:p>
                      <a:r>
                        <a:rPr lang="en-GB"/>
                        <a:t>Least square mean difference (95% CI)</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73ml (40, 107)</a:t>
                      </a:r>
                    </a:p>
                    <a:p>
                      <a:endParaRPr lang="en-GB"/>
                    </a:p>
                  </a:txBody>
                  <a:tcPr/>
                </a:tc>
                <a:tc hMerge="1">
                  <a:txBody>
                    <a:bodyPr/>
                    <a:lstStyle/>
                    <a:p>
                      <a:endParaRPr lang="en-GB"/>
                    </a:p>
                  </a:txBody>
                  <a:tcPr/>
                </a:tc>
                <a:extLst>
                  <a:ext uri="{0D108BD9-81ED-4DB2-BD59-A6C34878D82A}">
                    <a16:rowId xmlns:a16="http://schemas.microsoft.com/office/drawing/2014/main" val="2021074670"/>
                  </a:ext>
                </a:extLst>
              </a:tr>
            </a:tbl>
          </a:graphicData>
        </a:graphic>
      </p:graphicFrame>
      <p:sp>
        <p:nvSpPr>
          <p:cNvPr id="6" name="TextBox 5">
            <a:extLst>
              <a:ext uri="{FF2B5EF4-FFF2-40B4-BE49-F238E27FC236}">
                <a16:creationId xmlns:a16="http://schemas.microsoft.com/office/drawing/2014/main" id="{FCF0B369-C327-BA6C-C52F-832F35248379}"/>
              </a:ext>
            </a:extLst>
          </p:cNvPr>
          <p:cNvSpPr txBox="1"/>
          <p:nvPr/>
        </p:nvSpPr>
        <p:spPr>
          <a:xfrm>
            <a:off x="270833" y="3923850"/>
            <a:ext cx="7280860" cy="338554"/>
          </a:xfrm>
          <a:prstGeom prst="rect">
            <a:avLst/>
          </a:prstGeom>
          <a:noFill/>
        </p:spPr>
        <p:txBody>
          <a:bodyPr wrap="square" rtlCol="0">
            <a:spAutoFit/>
          </a:bodyPr>
          <a:lstStyle/>
          <a:p>
            <a:r>
              <a:rPr lang="en-GB" sz="1600" b="1">
                <a:latin typeface="Arial" panose="020B0604020202020204" pitchFamily="34" charset="0"/>
                <a:cs typeface="Arial" panose="020B0604020202020204" pitchFamily="34" charset="0"/>
              </a:rPr>
              <a:t>Key secondary endpoint: week 52 change in pre-BD FEV</a:t>
            </a:r>
            <a:r>
              <a:rPr lang="en-GB" sz="1600" b="1" baseline="-25000">
                <a:latin typeface="Arial" panose="020B0604020202020204" pitchFamily="34" charset="0"/>
                <a:cs typeface="Arial" panose="020B0604020202020204" pitchFamily="34" charset="0"/>
              </a:rPr>
              <a:t>1</a:t>
            </a:r>
            <a:r>
              <a:rPr lang="en-GB" sz="1600" b="1" baseline="30000">
                <a:latin typeface="Arial" panose="020B0604020202020204" pitchFamily="34" charset="0"/>
                <a:cs typeface="Arial" panose="020B0604020202020204" pitchFamily="34" charset="0"/>
              </a:rPr>
              <a:t>;</a:t>
            </a:r>
            <a:r>
              <a:rPr lang="en-GB" sz="1600" b="1" baseline="-25000">
                <a:latin typeface="Arial" panose="020B0604020202020204" pitchFamily="34" charset="0"/>
                <a:cs typeface="Arial" panose="020B0604020202020204" pitchFamily="34" charset="0"/>
              </a:rPr>
              <a:t> </a:t>
            </a:r>
            <a:r>
              <a:rPr lang="en-GB" sz="1600" b="1">
                <a:latin typeface="Arial" panose="020B0604020202020204" pitchFamily="34" charset="0"/>
                <a:cs typeface="Arial" panose="020B0604020202020204" pitchFamily="34" charset="0"/>
              </a:rPr>
              <a:t>pooled results</a:t>
            </a:r>
            <a:endParaRPr lang="en-GB" sz="1600" b="1" baseline="-25000">
              <a:latin typeface="Arial" panose="020B0604020202020204" pitchFamily="34" charset="0"/>
              <a:cs typeface="Arial" panose="020B0604020202020204" pitchFamily="34" charset="0"/>
            </a:endParaRPr>
          </a:p>
        </p:txBody>
      </p:sp>
      <p:sp>
        <p:nvSpPr>
          <p:cNvPr id="10" name="Text Placeholder 4">
            <a:extLst>
              <a:ext uri="{FF2B5EF4-FFF2-40B4-BE49-F238E27FC236}">
                <a16:creationId xmlns:a16="http://schemas.microsoft.com/office/drawing/2014/main" id="{97324E9C-E1E4-4B32-937A-35B1B481FC99}"/>
              </a:ext>
            </a:extLst>
          </p:cNvPr>
          <p:cNvSpPr txBox="1">
            <a:spLocks/>
          </p:cNvSpPr>
          <p:nvPr/>
        </p:nvSpPr>
        <p:spPr>
          <a:xfrm>
            <a:off x="808831" y="6411913"/>
            <a:ext cx="11021219" cy="4460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CI, Confidence interval; FEV</a:t>
            </a:r>
            <a:r>
              <a:rPr lang="en-GB" baseline="-25000"/>
              <a:t>1, </a:t>
            </a:r>
            <a:r>
              <a:rPr lang="en-GB"/>
              <a:t>forced expiratory volume in the first second; Pre-BD, Pre-bronchodilator  </a:t>
            </a:r>
          </a:p>
        </p:txBody>
      </p:sp>
    </p:spTree>
    <p:extLst>
      <p:ext uri="{BB962C8B-B14F-4D97-AF65-F5344CB8AC3E}">
        <p14:creationId xmlns:p14="http://schemas.microsoft.com/office/powerpoint/2010/main" val="1388907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8421A2-2D56-2D33-EE57-B5219602C47D}"/>
              </a:ext>
            </a:extLst>
          </p:cNvPr>
          <p:cNvSpPr>
            <a:spLocks noGrp="1"/>
          </p:cNvSpPr>
          <p:nvPr>
            <p:ph type="title"/>
          </p:nvPr>
        </p:nvSpPr>
        <p:spPr/>
        <p:txBody>
          <a:bodyPr>
            <a:normAutofit fontScale="90000"/>
          </a:bodyPr>
          <a:lstStyle/>
          <a:p>
            <a:r>
              <a:rPr lang="en-GB">
                <a:hlinkClick r:id="rId3" action="ppaction://hlinksldjump"/>
              </a:rPr>
              <a:t>Key issues</a:t>
            </a:r>
            <a:r>
              <a:rPr lang="en-GB"/>
              <a:t>: Impact of COVID-19 on study design and results</a:t>
            </a:r>
            <a:br>
              <a:rPr lang="en-GB"/>
            </a:br>
            <a:endParaRPr lang="en-GB"/>
          </a:p>
        </p:txBody>
      </p:sp>
      <p:sp>
        <p:nvSpPr>
          <p:cNvPr id="13" name="Rectangle 12">
            <a:extLst>
              <a:ext uri="{FF2B5EF4-FFF2-40B4-BE49-F238E27FC236}">
                <a16:creationId xmlns:a16="http://schemas.microsoft.com/office/drawing/2014/main" id="{E82CA74A-6F08-4190-9479-10C9823605C7}"/>
              </a:ext>
            </a:extLst>
          </p:cNvPr>
          <p:cNvSpPr/>
          <p:nvPr/>
        </p:nvSpPr>
        <p:spPr>
          <a:xfrm>
            <a:off x="433472" y="781416"/>
            <a:ext cx="11441696" cy="122512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a:solidFill>
                  <a:schemeClr val="tx1"/>
                </a:solidFill>
                <a:latin typeface="Arial" panose="020B0604020202020204" pitchFamily="34" charset="0"/>
              </a:rPr>
              <a:t>Key trials, BOREAS and NOTUS took place during COVID-19 pandemic</a:t>
            </a:r>
          </a:p>
          <a:p>
            <a:pPr marL="285750" indent="-285750">
              <a:buFont typeface="Arial" panose="020B0604020202020204" pitchFamily="34" charset="0"/>
              <a:buChar char="•"/>
            </a:pPr>
            <a:r>
              <a:rPr lang="en-GB">
                <a:solidFill>
                  <a:schemeClr val="tx1"/>
                </a:solidFill>
                <a:latin typeface="Arial" panose="020B0604020202020204" pitchFamily="34" charset="0"/>
              </a:rPr>
              <a:t>On-site visits replaced by telephone calls between weeks 16 and 62</a:t>
            </a:r>
          </a:p>
          <a:p>
            <a:pPr marL="285750" indent="-285750">
              <a:buFont typeface="Arial" panose="020B0604020202020204" pitchFamily="34" charset="0"/>
              <a:buChar char="•"/>
            </a:pPr>
            <a:r>
              <a:rPr lang="en-GB">
                <a:solidFill>
                  <a:schemeClr val="tx1"/>
                </a:solidFill>
                <a:latin typeface="Arial" panose="020B0604020202020204" pitchFamily="34" charset="0"/>
              </a:rPr>
              <a:t>9.0% in dupilumab group and 8.8% in placebo group experienced TEAEs associated with COVID-19</a:t>
            </a:r>
          </a:p>
        </p:txBody>
      </p:sp>
      <p:sp>
        <p:nvSpPr>
          <p:cNvPr id="15" name="Rectangle 14">
            <a:extLst>
              <a:ext uri="{FF2B5EF4-FFF2-40B4-BE49-F238E27FC236}">
                <a16:creationId xmlns:a16="http://schemas.microsoft.com/office/drawing/2014/main" id="{A095D89B-195A-4D94-A8DE-CD5502F42403}"/>
              </a:ext>
            </a:extLst>
          </p:cNvPr>
          <p:cNvSpPr/>
          <p:nvPr/>
        </p:nvSpPr>
        <p:spPr>
          <a:xfrm>
            <a:off x="423046" y="2062806"/>
            <a:ext cx="11452122" cy="146079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2"/>
                </a:solidFill>
                <a:latin typeface="Arial" panose="020B0604020202020204" pitchFamily="34" charset="0"/>
              </a:rPr>
              <a:t>Company</a:t>
            </a:r>
          </a:p>
          <a:p>
            <a:pPr marL="285750" indent="-285750">
              <a:buFont typeface="Arial" panose="020B0604020202020204" pitchFamily="34" charset="0"/>
              <a:buChar char="•"/>
            </a:pPr>
            <a:r>
              <a:rPr lang="en-GB">
                <a:solidFill>
                  <a:schemeClr val="tx1"/>
                </a:solidFill>
                <a:latin typeface="Arial" panose="020B0604020202020204" pitchFamily="34" charset="0"/>
              </a:rPr>
              <a:t>Only 2.5% of total visits in the placebo arm and 2.1% of visits in the dupilumab arm were impacted (either delay or missing data) by COVID-19→ no meaningful impact on quality or quantity of trial data captured</a:t>
            </a:r>
          </a:p>
          <a:p>
            <a:pPr marL="285750" indent="-285750">
              <a:buFont typeface="Arial" panose="020B0604020202020204" pitchFamily="34" charset="0"/>
              <a:buChar char="•"/>
            </a:pPr>
            <a:r>
              <a:rPr lang="en-GB">
                <a:solidFill>
                  <a:schemeClr val="tx1"/>
                </a:solidFill>
                <a:latin typeface="Arial" panose="020B0604020202020204" pitchFamily="34" charset="0"/>
              </a:rPr>
              <a:t>Provided subgroup analyses for people who reported TEAEs due to COVID-19 for annualised rate of moderate or severe COPD exacerbations, pre-bronchodilator FEV</a:t>
            </a:r>
            <a:r>
              <a:rPr lang="en-GB" baseline="-25000">
                <a:solidFill>
                  <a:schemeClr val="tx1"/>
                </a:solidFill>
                <a:latin typeface="Arial" panose="020B0604020202020204" pitchFamily="34" charset="0"/>
              </a:rPr>
              <a:t>1</a:t>
            </a:r>
            <a:r>
              <a:rPr lang="en-GB">
                <a:solidFill>
                  <a:schemeClr val="tx1"/>
                </a:solidFill>
                <a:latin typeface="Arial" panose="020B0604020202020204" pitchFamily="34" charset="0"/>
              </a:rPr>
              <a:t> and SGRQ score – see </a:t>
            </a:r>
            <a:r>
              <a:rPr lang="en-GB">
                <a:solidFill>
                  <a:schemeClr val="tx1"/>
                </a:solidFill>
                <a:latin typeface="Arial" panose="020B0604020202020204" pitchFamily="34" charset="0"/>
                <a:hlinkClick r:id="rId4" action="ppaction://hlinksldjump"/>
              </a:rPr>
              <a:t>appendix</a:t>
            </a:r>
            <a:endParaRPr lang="en-GB">
              <a:solidFill>
                <a:schemeClr val="tx1"/>
              </a:solidFill>
              <a:latin typeface="Arial" panose="020B0604020202020204" pitchFamily="34" charset="0"/>
            </a:endParaRPr>
          </a:p>
        </p:txBody>
      </p:sp>
      <p:sp>
        <p:nvSpPr>
          <p:cNvPr id="16" name="Rectangle 15">
            <a:extLst>
              <a:ext uri="{FF2B5EF4-FFF2-40B4-BE49-F238E27FC236}">
                <a16:creationId xmlns:a16="http://schemas.microsoft.com/office/drawing/2014/main" id="{BE4E1D21-37B6-4DED-9C97-E9DA5819D47B}"/>
              </a:ext>
            </a:extLst>
          </p:cNvPr>
          <p:cNvSpPr/>
          <p:nvPr/>
        </p:nvSpPr>
        <p:spPr>
          <a:xfrm>
            <a:off x="433472" y="3595825"/>
            <a:ext cx="11441696" cy="20710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tx1"/>
                </a:solidFill>
                <a:latin typeface="Arial" panose="020B0604020202020204" pitchFamily="34" charset="0"/>
              </a:rPr>
              <a:t>EAG comments </a:t>
            </a:r>
          </a:p>
          <a:p>
            <a:pPr marL="285750" indent="-285750">
              <a:buFont typeface="Arial" panose="020B0604020202020204" pitchFamily="34" charset="0"/>
              <a:buChar char="•"/>
            </a:pPr>
            <a:r>
              <a:rPr lang="en-GB">
                <a:solidFill>
                  <a:schemeClr val="tx1"/>
                </a:solidFill>
                <a:latin typeface="Arial" panose="020B0604020202020204" pitchFamily="34" charset="0"/>
              </a:rPr>
              <a:t>Given relatively small proportion of visits impacted by change in methods of outcome assessment, unlikely to have had major impact on outcomes assessment</a:t>
            </a:r>
          </a:p>
          <a:p>
            <a:pPr marL="285750" indent="-285750">
              <a:buFont typeface="Arial" panose="020B0604020202020204" pitchFamily="34" charset="0"/>
              <a:buChar char="•"/>
            </a:pPr>
            <a:r>
              <a:rPr lang="en-GB">
                <a:solidFill>
                  <a:schemeClr val="tx1"/>
                </a:solidFill>
                <a:latin typeface="Arial" panose="020B0604020202020204" pitchFamily="34" charset="0"/>
              </a:rPr>
              <a:t>Research suggests that people with COPD had fewer exacerbations during pandemic → impact on results unclear; depends on extent to which placebo and dupilumab arms were affected</a:t>
            </a:r>
          </a:p>
          <a:p>
            <a:pPr marL="285750" indent="-285750">
              <a:buFont typeface="Arial" panose="020B0604020202020204" pitchFamily="34" charset="0"/>
              <a:buChar char="•"/>
            </a:pPr>
            <a:r>
              <a:rPr lang="en-GB">
                <a:solidFill>
                  <a:schemeClr val="tx1"/>
                </a:solidFill>
                <a:latin typeface="Arial" panose="020B0604020202020204" pitchFamily="34" charset="0"/>
              </a:rPr>
              <a:t>Similar results for key outcomes between subgroup who did not report COVID-19 TEAEs and overall results</a:t>
            </a:r>
          </a:p>
          <a:p>
            <a:pPr marL="285750" indent="-285750">
              <a:buFont typeface="Arial" panose="020B0604020202020204" pitchFamily="34" charset="0"/>
              <a:buChar char="•"/>
            </a:pPr>
            <a:r>
              <a:rPr lang="en-GB">
                <a:solidFill>
                  <a:schemeClr val="tx1"/>
                </a:solidFill>
                <a:latin typeface="Arial" panose="020B0604020202020204" pitchFamily="34" charset="0"/>
              </a:rPr>
              <a:t>Overall, precise effects of COVID-19 on trial results are unclear</a:t>
            </a:r>
          </a:p>
        </p:txBody>
      </p:sp>
      <p:grpSp>
        <p:nvGrpSpPr>
          <p:cNvPr id="2" name="Group 1">
            <a:extLst>
              <a:ext uri="{FF2B5EF4-FFF2-40B4-BE49-F238E27FC236}">
                <a16:creationId xmlns:a16="http://schemas.microsoft.com/office/drawing/2014/main" id="{E1FC1C8C-41E7-7FAD-A833-034D005333EF}"/>
              </a:ext>
            </a:extLst>
          </p:cNvPr>
          <p:cNvGrpSpPr/>
          <p:nvPr/>
        </p:nvGrpSpPr>
        <p:grpSpPr>
          <a:xfrm>
            <a:off x="466724" y="5739095"/>
            <a:ext cx="11363326" cy="589479"/>
            <a:chOff x="1412236" y="5667238"/>
            <a:chExt cx="10120952" cy="583097"/>
          </a:xfrm>
        </p:grpSpPr>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1818062" y="5667238"/>
              <a:ext cx="9715126" cy="576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a:solidFill>
                    <a:schemeClr val="tx1"/>
                  </a:solidFill>
                  <a:latin typeface="Arial" panose="020B0604020202020204" pitchFamily="34" charset="0"/>
                </a:rPr>
                <a:t>What is the committee’s view on the impact of COVID-19 on outcome assessment and on trial results? </a:t>
              </a: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p:nvPr/>
          </p:nvGrpSpPr>
          <p:grpSpPr>
            <a:xfrm>
              <a:off x="1412236" y="5674335"/>
              <a:ext cx="576000" cy="576000"/>
              <a:chOff x="-1484257" y="4176098"/>
              <a:chExt cx="576000" cy="576000"/>
            </a:xfrm>
          </p:grpSpPr>
          <p:sp>
            <p:nvSpPr>
              <p:cNvPr id="20" name="Oval 19">
                <a:extLst>
                  <a:ext uri="{FF2B5EF4-FFF2-40B4-BE49-F238E27FC236}">
                    <a16:creationId xmlns:a16="http://schemas.microsoft.com/office/drawing/2014/main" id="{48838C65-6756-4939-9479-5E73E09012AB}"/>
                  </a:ext>
                  <a:ext uri="{C183D7F6-B498-43B3-948B-1728B52AA6E4}">
                    <adec:decorative xmlns:adec="http://schemas.microsoft.com/office/drawing/2017/decorative" val="1"/>
                  </a:ext>
                </a:extLst>
              </p:cNvPr>
              <p:cNvSpPr/>
              <p:nvPr/>
            </p:nvSpPr>
            <p:spPr>
              <a:xfrm>
                <a:off x="-1484257" y="4176098"/>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4225" y="4225269"/>
                <a:ext cx="463463" cy="463463"/>
              </a:xfrm>
              <a:prstGeom prst="rect">
                <a:avLst/>
              </a:prstGeom>
            </p:spPr>
          </p:pic>
        </p:grpSp>
      </p:grpSp>
      <p:pic>
        <p:nvPicPr>
          <p:cNvPr id="3" name="Picture 2">
            <a:extLst>
              <a:ext uri="{FF2B5EF4-FFF2-40B4-BE49-F238E27FC236}">
                <a16:creationId xmlns:a16="http://schemas.microsoft.com/office/drawing/2014/main" id="{B2C602C4-D443-B238-E77C-919F81AAB4AE}"/>
              </a:ext>
              <a:ext uri="{C183D7F6-B498-43B3-948B-1728B52AA6E4}">
                <adec:decorative xmlns:adec="http://schemas.microsoft.com/office/drawing/2017/decorative" val="1"/>
              </a:ext>
            </a:extLst>
          </p:cNvPr>
          <p:cNvPicPr>
            <a:picLocks/>
          </p:cNvPicPr>
          <p:nvPr/>
        </p:nvPicPr>
        <p:blipFill rotWithShape="1">
          <a:blip r:embed="rId7"/>
          <a:srcRect l="16268" t="3813" r="14723" b="4056"/>
          <a:stretch/>
        </p:blipFill>
        <p:spPr>
          <a:xfrm>
            <a:off x="11645900" y="0"/>
            <a:ext cx="539609" cy="514350"/>
          </a:xfrm>
          <a:prstGeom prst="rect">
            <a:avLst/>
          </a:prstGeom>
        </p:spPr>
      </p:pic>
      <p:sp>
        <p:nvSpPr>
          <p:cNvPr id="7" name="Text Placeholder 4">
            <a:extLst>
              <a:ext uri="{FF2B5EF4-FFF2-40B4-BE49-F238E27FC236}">
                <a16:creationId xmlns:a16="http://schemas.microsoft.com/office/drawing/2014/main" id="{25C8B3C5-C6B0-F130-F6CB-EEFA4B6629C3}"/>
              </a:ext>
            </a:extLst>
          </p:cNvPr>
          <p:cNvSpPr txBox="1">
            <a:spLocks/>
          </p:cNvSpPr>
          <p:nvPr/>
        </p:nvSpPr>
        <p:spPr>
          <a:xfrm>
            <a:off x="808831" y="6411913"/>
            <a:ext cx="11021219" cy="4460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latin typeface="Arial" panose="020B0604020202020204" pitchFamily="34" charset="0"/>
                <a:cs typeface="Arial" panose="020B0604020202020204" pitchFamily="34" charset="0"/>
              </a:rPr>
              <a:t>EAG, External </a:t>
            </a:r>
            <a:r>
              <a:rPr lang="en-GB"/>
              <a:t>A</a:t>
            </a:r>
            <a:r>
              <a:rPr lang="en-GB" sz="1400">
                <a:latin typeface="Arial" panose="020B0604020202020204" pitchFamily="34" charset="0"/>
                <a:cs typeface="Arial" panose="020B0604020202020204" pitchFamily="34" charset="0"/>
              </a:rPr>
              <a:t>ssessment </a:t>
            </a:r>
            <a:r>
              <a:rPr lang="en-GB"/>
              <a:t>G</a:t>
            </a:r>
            <a:r>
              <a:rPr lang="en-GB" sz="1400">
                <a:latin typeface="Arial" panose="020B0604020202020204" pitchFamily="34" charset="0"/>
                <a:cs typeface="Arial" panose="020B0604020202020204" pitchFamily="34" charset="0"/>
              </a:rPr>
              <a:t>roup; </a:t>
            </a:r>
            <a:r>
              <a:rPr lang="en-GB"/>
              <a:t>FEV</a:t>
            </a:r>
            <a:r>
              <a:rPr lang="en-GB" baseline="-25000"/>
              <a:t>1, </a:t>
            </a:r>
            <a:r>
              <a:rPr lang="en-GB"/>
              <a:t>forced expiratory volume in the first second; SGRQ, Saint George's Respiratory Questionnaire; TEAE, Treatment-emergent adverse event</a:t>
            </a:r>
          </a:p>
        </p:txBody>
      </p:sp>
    </p:spTree>
    <p:extLst>
      <p:ext uri="{BB962C8B-B14F-4D97-AF65-F5344CB8AC3E}">
        <p14:creationId xmlns:p14="http://schemas.microsoft.com/office/powerpoint/2010/main" val="611263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1835E-E578-093E-2D0B-0280CB67EB1D}"/>
              </a:ext>
            </a:extLst>
          </p:cNvPr>
          <p:cNvSpPr>
            <a:spLocks noGrp="1"/>
          </p:cNvSpPr>
          <p:nvPr>
            <p:ph type="title"/>
          </p:nvPr>
        </p:nvSpPr>
        <p:spPr/>
        <p:txBody>
          <a:bodyPr>
            <a:normAutofit/>
          </a:bodyPr>
          <a:lstStyle/>
          <a:p>
            <a:r>
              <a:rPr lang="en-GB">
                <a:hlinkClick r:id="rId3" action="ppaction://hlinksldjump"/>
              </a:rPr>
              <a:t>Key issues</a:t>
            </a:r>
            <a:r>
              <a:rPr lang="en-GB"/>
              <a:t>: Minimal clinically important differences</a:t>
            </a:r>
          </a:p>
        </p:txBody>
      </p:sp>
      <p:sp>
        <p:nvSpPr>
          <p:cNvPr id="15" name="Rectangle 14">
            <a:extLst>
              <a:ext uri="{FF2B5EF4-FFF2-40B4-BE49-F238E27FC236}">
                <a16:creationId xmlns:a16="http://schemas.microsoft.com/office/drawing/2014/main" id="{A095D89B-195A-4D94-A8DE-CD5502F42403}"/>
              </a:ext>
            </a:extLst>
          </p:cNvPr>
          <p:cNvSpPr/>
          <p:nvPr/>
        </p:nvSpPr>
        <p:spPr>
          <a:xfrm>
            <a:off x="456298" y="1762655"/>
            <a:ext cx="11442934" cy="281837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2"/>
                </a:solidFill>
                <a:latin typeface="Arial" panose="020B0604020202020204" pitchFamily="34" charset="0"/>
              </a:rPr>
              <a:t>Company</a:t>
            </a:r>
          </a:p>
          <a:p>
            <a:pPr marL="285750" indent="-285750">
              <a:buFont typeface="Arial" panose="020B0604020202020204" pitchFamily="34" charset="0"/>
              <a:buChar char="•"/>
            </a:pPr>
            <a:r>
              <a:rPr lang="en-GB" b="1">
                <a:solidFill>
                  <a:schemeClr val="tx1"/>
                </a:solidFill>
                <a:latin typeface="Arial" panose="020B0604020202020204" pitchFamily="34" charset="0"/>
              </a:rPr>
              <a:t>COPD exacerbation rate</a:t>
            </a:r>
            <a:r>
              <a:rPr lang="en-GB">
                <a:solidFill>
                  <a:schemeClr val="tx1"/>
                </a:solidFill>
                <a:latin typeface="Arial" panose="020B0604020202020204" pitchFamily="34" charset="0"/>
              </a:rPr>
              <a:t>: any statistically significant reduction may be considered clinically meaningful due to serious consequences from exacerbations. Clinical experts noted decrease in exacerbation rate of 20 to 25% often considered clinically significant and can be anchored to SGRQ MCID of 4 points </a:t>
            </a:r>
          </a:p>
          <a:p>
            <a:pPr marL="285750" indent="-285750">
              <a:buFont typeface="Arial" panose="020B0604020202020204" pitchFamily="34" charset="0"/>
              <a:buChar char="•"/>
            </a:pPr>
            <a:r>
              <a:rPr lang="en-GB" b="1">
                <a:solidFill>
                  <a:schemeClr val="tx1"/>
                </a:solidFill>
                <a:latin typeface="Arial" panose="020B0604020202020204" pitchFamily="34" charset="0"/>
              </a:rPr>
              <a:t>Change in FEV</a:t>
            </a:r>
            <a:r>
              <a:rPr lang="en-GB" b="1" baseline="-25000">
                <a:solidFill>
                  <a:schemeClr val="tx1"/>
                </a:solidFill>
                <a:latin typeface="Arial" panose="020B0604020202020204" pitchFamily="34" charset="0"/>
              </a:rPr>
              <a:t>1</a:t>
            </a:r>
            <a:r>
              <a:rPr lang="en-GB">
                <a:solidFill>
                  <a:schemeClr val="tx1"/>
                </a:solidFill>
                <a:latin typeface="Arial" panose="020B0604020202020204" pitchFamily="34" charset="0"/>
              </a:rPr>
              <a:t>: any statistically significant improvement in FEV</a:t>
            </a:r>
            <a:r>
              <a:rPr lang="en-GB" baseline="-25000">
                <a:solidFill>
                  <a:schemeClr val="tx1"/>
                </a:solidFill>
                <a:latin typeface="Arial" panose="020B0604020202020204" pitchFamily="34" charset="0"/>
              </a:rPr>
              <a:t>1</a:t>
            </a:r>
            <a:r>
              <a:rPr lang="en-GB">
                <a:solidFill>
                  <a:schemeClr val="tx1"/>
                </a:solidFill>
                <a:latin typeface="Arial" panose="020B0604020202020204" pitchFamily="34" charset="0"/>
              </a:rPr>
              <a:t> might be considered clinically meaningful. MCID for FEV</a:t>
            </a:r>
            <a:r>
              <a:rPr lang="en-GB" baseline="-25000">
                <a:solidFill>
                  <a:schemeClr val="tx1"/>
                </a:solidFill>
                <a:latin typeface="Arial" panose="020B0604020202020204" pitchFamily="34" charset="0"/>
              </a:rPr>
              <a:t>1</a:t>
            </a:r>
            <a:r>
              <a:rPr lang="en-GB">
                <a:solidFill>
                  <a:schemeClr val="tx1"/>
                </a:solidFill>
                <a:latin typeface="Arial" panose="020B0604020202020204" pitchFamily="34" charset="0"/>
              </a:rPr>
              <a:t> improvement in COPD of 100 mL has been proposed but not widely accepted or validated. Clinical expert opinion: 100mL generally considered clinically meaningful depending on starting point</a:t>
            </a:r>
          </a:p>
          <a:p>
            <a:pPr marL="285750" indent="-285750">
              <a:buFont typeface="Arial" panose="020B0604020202020204" pitchFamily="34" charset="0"/>
              <a:buChar char="•"/>
            </a:pPr>
            <a:r>
              <a:rPr lang="en-GB" b="1" err="1">
                <a:solidFill>
                  <a:schemeClr val="tx1"/>
                </a:solidFill>
                <a:latin typeface="Arial" panose="020B0604020202020204" pitchFamily="34" charset="0"/>
              </a:rPr>
              <a:t>HRQoL</a:t>
            </a:r>
            <a:r>
              <a:rPr lang="en-GB" b="1">
                <a:solidFill>
                  <a:schemeClr val="tx1"/>
                </a:solidFill>
                <a:latin typeface="Arial" panose="020B0604020202020204" pitchFamily="34" charset="0"/>
              </a:rPr>
              <a:t> - change in SGRQ: </a:t>
            </a:r>
            <a:r>
              <a:rPr lang="en-GB">
                <a:solidFill>
                  <a:schemeClr val="tx1"/>
                </a:solidFill>
                <a:latin typeface="Arial" panose="020B0604020202020204" pitchFamily="34" charset="0"/>
              </a:rPr>
              <a:t>improvement of ≥ 4 points widely accepted and validated. Clinical experts: 2 to 2.5 point between-group differences may be clinically relevant – see </a:t>
            </a:r>
            <a:r>
              <a:rPr lang="en-GB">
                <a:solidFill>
                  <a:schemeClr val="tx1"/>
                </a:solidFill>
                <a:latin typeface="Arial" panose="020B0604020202020204" pitchFamily="34" charset="0"/>
                <a:hlinkClick r:id="rId4" action="ppaction://hlinksldjump"/>
              </a:rPr>
              <a:t>appendix</a:t>
            </a:r>
            <a:r>
              <a:rPr lang="en-GB">
                <a:solidFill>
                  <a:schemeClr val="tx1"/>
                </a:solidFill>
                <a:latin typeface="Arial" panose="020B0604020202020204" pitchFamily="34" charset="0"/>
              </a:rPr>
              <a:t> for SGRQ trial results </a:t>
            </a:r>
          </a:p>
          <a:p>
            <a:pPr marL="285750" indent="-285750">
              <a:buFont typeface="Arial" panose="020B0604020202020204" pitchFamily="34" charset="0"/>
              <a:buChar char="•"/>
            </a:pPr>
            <a:r>
              <a:rPr lang="en-GB">
                <a:solidFill>
                  <a:schemeClr val="tx1"/>
                </a:solidFill>
                <a:latin typeface="Arial" panose="020B0604020202020204" pitchFamily="34" charset="0"/>
              </a:rPr>
              <a:t>Overall, clinical experts consider results in BOREAS and NOTUS represent clinically meaningful benefits</a:t>
            </a:r>
            <a:endParaRPr lang="en-GB" baseline="-25000">
              <a:solidFill>
                <a:schemeClr val="tx1"/>
              </a:solidFill>
              <a:latin typeface="Arial" panose="020B0604020202020204" pitchFamily="34" charset="0"/>
            </a:endParaRPr>
          </a:p>
        </p:txBody>
      </p:sp>
      <p:sp>
        <p:nvSpPr>
          <p:cNvPr id="16" name="Rectangle 15">
            <a:extLst>
              <a:ext uri="{FF2B5EF4-FFF2-40B4-BE49-F238E27FC236}">
                <a16:creationId xmlns:a16="http://schemas.microsoft.com/office/drawing/2014/main" id="{BE4E1D21-37B6-4DED-9C97-E9DA5819D47B}"/>
              </a:ext>
            </a:extLst>
          </p:cNvPr>
          <p:cNvSpPr/>
          <p:nvPr/>
        </p:nvSpPr>
        <p:spPr>
          <a:xfrm>
            <a:off x="456298" y="4644379"/>
            <a:ext cx="11442934" cy="12639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tx1"/>
                </a:solidFill>
                <a:latin typeface="Arial" panose="020B0604020202020204" pitchFamily="34" charset="0"/>
              </a:rPr>
              <a:t>EAG comments </a:t>
            </a:r>
          </a:p>
          <a:p>
            <a:pPr marL="285750" indent="-285750">
              <a:buFont typeface="Arial" panose="020B0604020202020204" pitchFamily="34" charset="0"/>
              <a:buChar char="•"/>
            </a:pPr>
            <a:r>
              <a:rPr lang="en-GB">
                <a:solidFill>
                  <a:schemeClr val="tx1"/>
                </a:solidFill>
                <a:latin typeface="Arial" panose="020B0604020202020204" pitchFamily="34" charset="0"/>
              </a:rPr>
              <a:t>No evidence of validation for MCID thresholds for exacerbation rate or change in FEV</a:t>
            </a:r>
            <a:r>
              <a:rPr lang="en-GB" baseline="-25000">
                <a:solidFill>
                  <a:schemeClr val="tx1"/>
                </a:solidFill>
                <a:latin typeface="Arial" panose="020B0604020202020204" pitchFamily="34" charset="0"/>
              </a:rPr>
              <a:t>1</a:t>
            </a:r>
          </a:p>
          <a:p>
            <a:pPr marL="285750" indent="-285750">
              <a:buFont typeface="Arial" panose="020B0604020202020204" pitchFamily="34" charset="0"/>
              <a:buChar char="•"/>
            </a:pPr>
            <a:r>
              <a:rPr lang="en-GB">
                <a:solidFill>
                  <a:schemeClr val="tx1"/>
                </a:solidFill>
                <a:latin typeface="Arial" panose="020B0604020202020204" pitchFamily="34" charset="0"/>
              </a:rPr>
              <a:t>Unclear whether trial represent clinically meaningful improvements→ potential risk that cost-effectiveness results are being driven by statistically significant differences that are not clinically meaningful</a:t>
            </a:r>
          </a:p>
        </p:txBody>
      </p:sp>
      <p:grpSp>
        <p:nvGrpSpPr>
          <p:cNvPr id="3" name="Group 2">
            <a:extLst>
              <a:ext uri="{FF2B5EF4-FFF2-40B4-BE49-F238E27FC236}">
                <a16:creationId xmlns:a16="http://schemas.microsoft.com/office/drawing/2014/main" id="{1FEF9133-742E-1F2A-F7E4-3242C25D58A7}"/>
              </a:ext>
            </a:extLst>
          </p:cNvPr>
          <p:cNvGrpSpPr/>
          <p:nvPr/>
        </p:nvGrpSpPr>
        <p:grpSpPr>
          <a:xfrm>
            <a:off x="387116" y="5844987"/>
            <a:ext cx="11442934" cy="576000"/>
            <a:chOff x="1409692" y="5952091"/>
            <a:chExt cx="10060886" cy="576000"/>
          </a:xfrm>
        </p:grpSpPr>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1755452" y="5974258"/>
              <a:ext cx="9715126" cy="531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tabLst>
                  <a:tab pos="1790700" algn="l"/>
                </a:tabLst>
              </a:pPr>
              <a:r>
                <a:rPr lang="en-GB">
                  <a:solidFill>
                    <a:schemeClr val="tx1"/>
                  </a:solidFill>
                  <a:latin typeface="Arial" panose="020B0604020202020204" pitchFamily="34" charset="0"/>
                </a:rPr>
                <a:t>Do the trial results (NOTUS and BOREAS) represent clinically meaningful improvements with dupilumab compared with placebo?</a:t>
              </a: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p:nvPr/>
          </p:nvGrpSpPr>
          <p:grpSpPr>
            <a:xfrm>
              <a:off x="1409692" y="5952091"/>
              <a:ext cx="576000" cy="576000"/>
              <a:chOff x="-1486801" y="4373798"/>
              <a:chExt cx="576000" cy="576000"/>
            </a:xfrm>
          </p:grpSpPr>
          <p:sp>
            <p:nvSpPr>
              <p:cNvPr id="20" name="Oval 19">
                <a:extLst>
                  <a:ext uri="{FF2B5EF4-FFF2-40B4-BE49-F238E27FC236}">
                    <a16:creationId xmlns:a16="http://schemas.microsoft.com/office/drawing/2014/main" id="{48838C65-6756-4939-9479-5E73E09012AB}"/>
                  </a:ext>
                </a:extLst>
              </p:cNvPr>
              <p:cNvSpPr/>
              <p:nvPr/>
            </p:nvSpPr>
            <p:spPr>
              <a:xfrm>
                <a:off x="-1486801" y="4373798"/>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30533" y="4437146"/>
                <a:ext cx="463463" cy="463463"/>
              </a:xfrm>
              <a:prstGeom prst="rect">
                <a:avLst/>
              </a:prstGeom>
            </p:spPr>
          </p:pic>
        </p:grpSp>
      </p:grpSp>
      <p:sp>
        <p:nvSpPr>
          <p:cNvPr id="13" name="Rectangle 12">
            <a:extLst>
              <a:ext uri="{FF2B5EF4-FFF2-40B4-BE49-F238E27FC236}">
                <a16:creationId xmlns:a16="http://schemas.microsoft.com/office/drawing/2014/main" id="{E82CA74A-6F08-4190-9479-10C9823605C7}"/>
              </a:ext>
            </a:extLst>
          </p:cNvPr>
          <p:cNvSpPr/>
          <p:nvPr/>
        </p:nvSpPr>
        <p:spPr>
          <a:xfrm>
            <a:off x="466724" y="777874"/>
            <a:ext cx="11432508" cy="94178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1"/>
                </a:solidFill>
                <a:latin typeface="Arial" panose="020B0604020202020204" pitchFamily="34" charset="0"/>
              </a:rPr>
              <a:t>Background</a:t>
            </a:r>
            <a:endParaRPr lang="en-GB">
              <a:solidFill>
                <a:schemeClr val="tx1"/>
              </a:solidFill>
              <a:latin typeface="Arial" panose="020B0604020202020204" pitchFamily="34" charset="0"/>
            </a:endParaRPr>
          </a:p>
          <a:p>
            <a:pPr marL="285750" indent="-285750">
              <a:buFont typeface="Arial" panose="020B0604020202020204" pitchFamily="34" charset="0"/>
              <a:buChar char="•"/>
            </a:pPr>
            <a:r>
              <a:rPr lang="en-GB">
                <a:solidFill>
                  <a:schemeClr val="tx1"/>
                </a:solidFill>
                <a:latin typeface="Arial" panose="020B0604020202020204" pitchFamily="34" charset="0"/>
              </a:rPr>
              <a:t>Company provided minimal clinically important differences (MCID) for 4 outcomes, 3 of which are included in the economic model (exacerbation rate, change in FEV</a:t>
            </a:r>
            <a:r>
              <a:rPr lang="en-GB" baseline="-25000">
                <a:solidFill>
                  <a:schemeClr val="tx1"/>
                </a:solidFill>
                <a:latin typeface="Arial" panose="020B0604020202020204" pitchFamily="34" charset="0"/>
              </a:rPr>
              <a:t>1</a:t>
            </a:r>
            <a:r>
              <a:rPr lang="en-GB">
                <a:solidFill>
                  <a:schemeClr val="tx1"/>
                </a:solidFill>
                <a:latin typeface="Arial" panose="020B0604020202020204" pitchFamily="34" charset="0"/>
              </a:rPr>
              <a:t>, SGRQ)</a:t>
            </a:r>
          </a:p>
        </p:txBody>
      </p:sp>
      <p:pic>
        <p:nvPicPr>
          <p:cNvPr id="5" name="Picture 4">
            <a:extLst>
              <a:ext uri="{FF2B5EF4-FFF2-40B4-BE49-F238E27FC236}">
                <a16:creationId xmlns:a16="http://schemas.microsoft.com/office/drawing/2014/main" id="{9C62ED11-5869-57FE-C38B-A204227B741E}"/>
              </a:ext>
              <a:ext uri="{C183D7F6-B498-43B3-948B-1728B52AA6E4}">
                <adec:decorative xmlns:adec="http://schemas.microsoft.com/office/drawing/2017/decorative" val="1"/>
              </a:ext>
            </a:extLst>
          </p:cNvPr>
          <p:cNvPicPr>
            <a:picLocks/>
          </p:cNvPicPr>
          <p:nvPr/>
        </p:nvPicPr>
        <p:blipFill rotWithShape="1">
          <a:blip r:embed="rId7"/>
          <a:srcRect l="16268" t="3813" r="14723" b="4056"/>
          <a:stretch/>
        </p:blipFill>
        <p:spPr>
          <a:xfrm>
            <a:off x="11645900" y="0"/>
            <a:ext cx="539609" cy="514350"/>
          </a:xfrm>
          <a:prstGeom prst="rect">
            <a:avLst/>
          </a:prstGeom>
        </p:spPr>
      </p:pic>
      <p:sp>
        <p:nvSpPr>
          <p:cNvPr id="6" name="Text Placeholder 4">
            <a:extLst>
              <a:ext uri="{FF2B5EF4-FFF2-40B4-BE49-F238E27FC236}">
                <a16:creationId xmlns:a16="http://schemas.microsoft.com/office/drawing/2014/main" id="{45349E7B-2408-E404-A10C-CBDEE209CDA0}"/>
              </a:ext>
            </a:extLst>
          </p:cNvPr>
          <p:cNvSpPr txBox="1">
            <a:spLocks/>
          </p:cNvSpPr>
          <p:nvPr/>
        </p:nvSpPr>
        <p:spPr>
          <a:xfrm>
            <a:off x="808831" y="6411913"/>
            <a:ext cx="11021219" cy="4460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COPD, Chronic obstructive pulmonary disease; </a:t>
            </a:r>
            <a:r>
              <a:rPr lang="en-GB" sz="1400">
                <a:latin typeface="Arial" panose="020B0604020202020204" pitchFamily="34" charset="0"/>
                <a:cs typeface="Arial" panose="020B0604020202020204" pitchFamily="34" charset="0"/>
              </a:rPr>
              <a:t>EAG, External </a:t>
            </a:r>
            <a:r>
              <a:rPr lang="en-GB"/>
              <a:t>A</a:t>
            </a:r>
            <a:r>
              <a:rPr lang="en-GB" sz="1400">
                <a:latin typeface="Arial" panose="020B0604020202020204" pitchFamily="34" charset="0"/>
                <a:cs typeface="Arial" panose="020B0604020202020204" pitchFamily="34" charset="0"/>
              </a:rPr>
              <a:t>ssessment </a:t>
            </a:r>
            <a:r>
              <a:rPr lang="en-GB"/>
              <a:t>G</a:t>
            </a:r>
            <a:r>
              <a:rPr lang="en-GB" sz="1400">
                <a:latin typeface="Arial" panose="020B0604020202020204" pitchFamily="34" charset="0"/>
                <a:cs typeface="Arial" panose="020B0604020202020204" pitchFamily="34" charset="0"/>
              </a:rPr>
              <a:t>roup;</a:t>
            </a:r>
            <a:r>
              <a:rPr lang="en-GB"/>
              <a:t> FEV</a:t>
            </a:r>
            <a:r>
              <a:rPr lang="en-GB" baseline="-25000"/>
              <a:t>1, </a:t>
            </a:r>
            <a:r>
              <a:rPr lang="en-GB"/>
              <a:t>forced expiratory volume in the first second; </a:t>
            </a:r>
            <a:r>
              <a:rPr lang="en-GB" err="1"/>
              <a:t>HRQoL</a:t>
            </a:r>
            <a:r>
              <a:rPr lang="en-GB"/>
              <a:t>, Health-related quality of life; MCID, Minimal clinically important differences; SGRQ, Saint George's Respiratory Questionnaire</a:t>
            </a:r>
          </a:p>
        </p:txBody>
      </p:sp>
    </p:spTree>
    <p:extLst>
      <p:ext uri="{BB962C8B-B14F-4D97-AF65-F5344CB8AC3E}">
        <p14:creationId xmlns:p14="http://schemas.microsoft.com/office/powerpoint/2010/main" val="691596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7CD30-F50A-D115-6B5F-B67A7930B8F6}"/>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7407B3E7-29BB-E888-92D5-B8658B044C7D}"/>
              </a:ext>
            </a:extLst>
          </p:cNvPr>
          <p:cNvSpPr/>
          <p:nvPr/>
        </p:nvSpPr>
        <p:spPr>
          <a:xfrm>
            <a:off x="456298" y="1881800"/>
            <a:ext cx="11442934" cy="200369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2"/>
                </a:solidFill>
                <a:latin typeface="Arial" panose="020B0604020202020204" pitchFamily="34" charset="0"/>
              </a:rPr>
              <a:t>Company</a:t>
            </a:r>
          </a:p>
          <a:p>
            <a:pPr marL="285750" indent="-285750">
              <a:buFont typeface="Arial" panose="020B0604020202020204" pitchFamily="34" charset="0"/>
              <a:buChar char="•"/>
            </a:pPr>
            <a:r>
              <a:rPr lang="en-GB">
                <a:solidFill>
                  <a:schemeClr val="tx1"/>
                </a:solidFill>
                <a:latin typeface="Arial" panose="020B0604020202020204" pitchFamily="34" charset="0"/>
              </a:rPr>
              <a:t>Roflumilast not considered a relevant comparator (see </a:t>
            </a:r>
            <a:r>
              <a:rPr lang="en-GB">
                <a:solidFill>
                  <a:schemeClr val="tx1"/>
                </a:solidFill>
                <a:latin typeface="Arial" panose="020B0604020202020204" pitchFamily="34" charset="0"/>
                <a:hlinkClick r:id="rId3" action="ppaction://hlinksldjump"/>
              </a:rPr>
              <a:t>slide 9</a:t>
            </a:r>
            <a:r>
              <a:rPr lang="en-GB">
                <a:solidFill>
                  <a:schemeClr val="tx1"/>
                </a:solidFill>
                <a:latin typeface="Arial" panose="020B0604020202020204" pitchFamily="34" charset="0"/>
              </a:rPr>
              <a:t>)→ ITC only provided as exploratory analysis</a:t>
            </a:r>
          </a:p>
          <a:p>
            <a:pPr marL="285750" indent="-285750">
              <a:buFont typeface="Arial" panose="020B0604020202020204" pitchFamily="34" charset="0"/>
              <a:buChar char="•"/>
            </a:pPr>
            <a:r>
              <a:rPr lang="en-GB">
                <a:solidFill>
                  <a:schemeClr val="tx1"/>
                </a:solidFill>
                <a:latin typeface="Arial" panose="020B0604020202020204" pitchFamily="34" charset="0"/>
              </a:rPr>
              <a:t>Key differences between dupilumab and roflumilast trials including background treatments and severity </a:t>
            </a:r>
          </a:p>
          <a:p>
            <a:pPr marL="285750" indent="-285750">
              <a:buFont typeface="Arial" panose="020B0604020202020204" pitchFamily="34" charset="0"/>
              <a:buChar char="•"/>
            </a:pPr>
            <a:r>
              <a:rPr lang="en-GB">
                <a:solidFill>
                  <a:schemeClr val="tx1"/>
                </a:solidFill>
                <a:latin typeface="Arial" panose="020B0604020202020204" pitchFamily="34" charset="0"/>
              </a:rPr>
              <a:t>Further concerns about breaking of randomisation in the post-hoc analysis used as the source of evidence for roflumilast (</a:t>
            </a:r>
            <a:r>
              <a:rPr lang="en-GB">
                <a:solidFill>
                  <a:schemeClr val="tx1"/>
                </a:solidFill>
                <a:latin typeface="Arial" panose="020B0604020202020204" pitchFamily="34" charset="0"/>
                <a:hlinkClick r:id="rId4"/>
              </a:rPr>
              <a:t>Martinez et al. 2018</a:t>
            </a:r>
            <a:r>
              <a:rPr lang="en-GB">
                <a:solidFill>
                  <a:schemeClr val="tx1"/>
                </a:solidFill>
                <a:latin typeface="Arial" panose="020B0604020202020204" pitchFamily="34" charset="0"/>
              </a:rPr>
              <a:t>) </a:t>
            </a:r>
          </a:p>
          <a:p>
            <a:pPr marL="285750" indent="-285750">
              <a:buFont typeface="Arial" panose="020B0604020202020204" pitchFamily="34" charset="0"/>
              <a:buChar char="•"/>
            </a:pPr>
            <a:r>
              <a:rPr lang="en-GB">
                <a:solidFill>
                  <a:schemeClr val="tx1"/>
                </a:solidFill>
                <a:latin typeface="Arial" panose="020B0604020202020204" pitchFamily="34" charset="0"/>
              </a:rPr>
              <a:t>Substantial limitations of ITC→ results not considered robust and should not be used to draw conclusions about the relative efficacy and safety of dupilumab versus roflumilast</a:t>
            </a:r>
          </a:p>
        </p:txBody>
      </p:sp>
      <p:sp>
        <p:nvSpPr>
          <p:cNvPr id="16" name="Rectangle 15">
            <a:extLst>
              <a:ext uri="{FF2B5EF4-FFF2-40B4-BE49-F238E27FC236}">
                <a16:creationId xmlns:a16="http://schemas.microsoft.com/office/drawing/2014/main" id="{0ECDF3BC-29C5-2ED9-55A8-E3F291AD722C}"/>
              </a:ext>
            </a:extLst>
          </p:cNvPr>
          <p:cNvSpPr/>
          <p:nvPr/>
        </p:nvSpPr>
        <p:spPr>
          <a:xfrm>
            <a:off x="445872" y="3984941"/>
            <a:ext cx="11442934" cy="18465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tx1"/>
                </a:solidFill>
                <a:latin typeface="Arial" panose="020B0604020202020204" pitchFamily="34" charset="0"/>
              </a:rPr>
              <a:t>EAG comments</a:t>
            </a:r>
            <a:endParaRPr lang="en-GB">
              <a:solidFill>
                <a:schemeClr val="tx1"/>
              </a:solidFill>
              <a:latin typeface="Arial" panose="020B0604020202020204" pitchFamily="34" charset="0"/>
            </a:endParaRPr>
          </a:p>
          <a:p>
            <a:pPr marL="285750" indent="-285750">
              <a:buFont typeface="Arial" panose="020B0604020202020204" pitchFamily="34" charset="0"/>
              <a:buChar char="•"/>
            </a:pPr>
            <a:r>
              <a:rPr lang="en-GB">
                <a:solidFill>
                  <a:schemeClr val="tx1"/>
                </a:solidFill>
                <a:latin typeface="Arial" panose="020B0604020202020204" pitchFamily="34" charset="0"/>
              </a:rPr>
              <a:t>Agrees that differences between dupilumab and roflumilast trials, and breaking of randomisation in Martinez et al. 2018 result in a high degree of uncertainty in ITC results → unsuitable for decision making</a:t>
            </a:r>
          </a:p>
          <a:p>
            <a:pPr marL="285750" indent="-285750">
              <a:buFont typeface="Arial" panose="020B0604020202020204" pitchFamily="34" charset="0"/>
              <a:buChar char="•"/>
            </a:pPr>
            <a:r>
              <a:rPr lang="en-GB">
                <a:solidFill>
                  <a:schemeClr val="tx1"/>
                </a:solidFill>
                <a:latin typeface="Arial" panose="020B0604020202020204" pitchFamily="34" charset="0"/>
              </a:rPr>
              <a:t>EAG’s clinical experts highlighted very limited use of roflumilast in current practice, and limited overlap between populations who would be considered for both treatments</a:t>
            </a:r>
          </a:p>
          <a:p>
            <a:pPr marL="285750" indent="-285750">
              <a:buFont typeface="Arial" panose="020B0604020202020204" pitchFamily="34" charset="0"/>
              <a:buChar char="•"/>
            </a:pPr>
            <a:r>
              <a:rPr lang="en-GB">
                <a:solidFill>
                  <a:schemeClr val="tx1"/>
                </a:solidFill>
                <a:latin typeface="Arial" panose="020B0604020202020204" pitchFamily="34" charset="0"/>
              </a:rPr>
              <a:t>Considers direct evidence comparing dupilumab to placebo to be most relevant for this appraisal </a:t>
            </a:r>
            <a:endParaRPr lang="en-GB" sz="2000" b="1">
              <a:solidFill>
                <a:schemeClr val="tx1"/>
              </a:solidFill>
              <a:latin typeface="Arial" panose="020B0604020202020204" pitchFamily="34" charset="0"/>
            </a:endParaRPr>
          </a:p>
        </p:txBody>
      </p:sp>
      <p:grpSp>
        <p:nvGrpSpPr>
          <p:cNvPr id="3" name="Group 2">
            <a:extLst>
              <a:ext uri="{FF2B5EF4-FFF2-40B4-BE49-F238E27FC236}">
                <a16:creationId xmlns:a16="http://schemas.microsoft.com/office/drawing/2014/main" id="{417788D2-E94B-2EBC-A86E-22C812739A35}"/>
              </a:ext>
            </a:extLst>
          </p:cNvPr>
          <p:cNvGrpSpPr/>
          <p:nvPr/>
        </p:nvGrpSpPr>
        <p:grpSpPr>
          <a:xfrm>
            <a:off x="1288996" y="5887277"/>
            <a:ext cx="10060887" cy="576000"/>
            <a:chOff x="1409692" y="5900566"/>
            <a:chExt cx="10060887" cy="576000"/>
          </a:xfrm>
        </p:grpSpPr>
        <p:sp>
          <p:nvSpPr>
            <p:cNvPr id="18" name="Rectangle 17" descr="Question to committee">
              <a:extLst>
                <a:ext uri="{FF2B5EF4-FFF2-40B4-BE49-F238E27FC236}">
                  <a16:creationId xmlns:a16="http://schemas.microsoft.com/office/drawing/2014/main" id="{28DAD757-823B-84EB-0F5F-F6C6C8C5010A}"/>
                </a:ext>
              </a:extLst>
            </p:cNvPr>
            <p:cNvSpPr/>
            <p:nvPr/>
          </p:nvSpPr>
          <p:spPr>
            <a:xfrm>
              <a:off x="1755453" y="5937216"/>
              <a:ext cx="9715126" cy="531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tabLst>
                  <a:tab pos="1790700" algn="l"/>
                </a:tabLst>
              </a:pPr>
              <a:r>
                <a:rPr lang="en-GB">
                  <a:solidFill>
                    <a:schemeClr val="tx1"/>
                  </a:solidFill>
                  <a:latin typeface="Arial" panose="020B0604020202020204" pitchFamily="34" charset="0"/>
                </a:rPr>
                <a:t>Is the comparison of dupilumab versus roflumilast relevant for decision-making?</a:t>
              </a:r>
            </a:p>
            <a:p>
              <a:pPr>
                <a:tabLst>
                  <a:tab pos="1790700" algn="l"/>
                </a:tabLst>
              </a:pPr>
              <a:r>
                <a:rPr lang="en-GB">
                  <a:solidFill>
                    <a:schemeClr val="tx1"/>
                  </a:solidFill>
                  <a:latin typeface="Arial" panose="020B0604020202020204" pitchFamily="34" charset="0"/>
                </a:rPr>
                <a:t>If so, are the results of the ITC sufficiently robust for decision-making?</a:t>
              </a:r>
            </a:p>
          </p:txBody>
        </p:sp>
        <p:grpSp>
          <p:nvGrpSpPr>
            <p:cNvPr id="19" name="Group 18">
              <a:extLst>
                <a:ext uri="{FF2B5EF4-FFF2-40B4-BE49-F238E27FC236}">
                  <a16:creationId xmlns:a16="http://schemas.microsoft.com/office/drawing/2014/main" id="{1BDC0F36-D324-B07E-7714-6F3D5C653C6F}"/>
                </a:ext>
                <a:ext uri="{C183D7F6-B498-43B3-948B-1728B52AA6E4}">
                  <adec:decorative xmlns:adec="http://schemas.microsoft.com/office/drawing/2017/decorative" val="1"/>
                </a:ext>
              </a:extLst>
            </p:cNvPr>
            <p:cNvGrpSpPr/>
            <p:nvPr/>
          </p:nvGrpSpPr>
          <p:grpSpPr>
            <a:xfrm>
              <a:off x="1409692" y="5900566"/>
              <a:ext cx="576000" cy="576000"/>
              <a:chOff x="-1486801" y="4322273"/>
              <a:chExt cx="576000" cy="576000"/>
            </a:xfrm>
          </p:grpSpPr>
          <p:sp>
            <p:nvSpPr>
              <p:cNvPr id="20" name="Oval 19">
                <a:extLst>
                  <a:ext uri="{FF2B5EF4-FFF2-40B4-BE49-F238E27FC236}">
                    <a16:creationId xmlns:a16="http://schemas.microsoft.com/office/drawing/2014/main" id="{BB1377A3-4445-C999-D8B5-E5C980C96E92}"/>
                  </a:ext>
                </a:extLst>
              </p:cNvPr>
              <p:cNvSpPr/>
              <p:nvPr/>
            </p:nvSpPr>
            <p:spPr>
              <a:xfrm>
                <a:off x="-1486801" y="4322273"/>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21" name="Graphic 20">
                <a:extLst>
                  <a:ext uri="{FF2B5EF4-FFF2-40B4-BE49-F238E27FC236}">
                    <a16:creationId xmlns:a16="http://schemas.microsoft.com/office/drawing/2014/main" id="{26CAA468-454F-CF8D-39E8-5B44732E19C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30533" y="4393023"/>
                <a:ext cx="463463" cy="463463"/>
              </a:xfrm>
              <a:prstGeom prst="rect">
                <a:avLst/>
              </a:prstGeom>
            </p:spPr>
          </p:pic>
        </p:grpSp>
      </p:grpSp>
      <p:sp>
        <p:nvSpPr>
          <p:cNvPr id="13" name="Rectangle 12">
            <a:extLst>
              <a:ext uri="{FF2B5EF4-FFF2-40B4-BE49-F238E27FC236}">
                <a16:creationId xmlns:a16="http://schemas.microsoft.com/office/drawing/2014/main" id="{4D8A1F90-4B65-8093-266E-9B8B7DBC0687}"/>
              </a:ext>
            </a:extLst>
          </p:cNvPr>
          <p:cNvSpPr/>
          <p:nvPr/>
        </p:nvSpPr>
        <p:spPr>
          <a:xfrm>
            <a:off x="456298" y="840571"/>
            <a:ext cx="11432508" cy="94178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a:solidFill>
                  <a:schemeClr val="tx1"/>
                </a:solidFill>
                <a:latin typeface="Arial" panose="020B0604020202020204" pitchFamily="34" charset="0"/>
              </a:rPr>
              <a:t>Roflumilast included as comparator in NICE scope</a:t>
            </a:r>
          </a:p>
          <a:p>
            <a:pPr marL="285750" indent="-285750">
              <a:buFont typeface="Arial" panose="020B0604020202020204" pitchFamily="34" charset="0"/>
              <a:buChar char="•"/>
            </a:pPr>
            <a:r>
              <a:rPr lang="en-GB">
                <a:solidFill>
                  <a:schemeClr val="tx1"/>
                </a:solidFill>
                <a:latin typeface="Arial" panose="020B0604020202020204" pitchFamily="34" charset="0"/>
              </a:rPr>
              <a:t>No evidence directly comparing dupilumab with roflumilast→ company conducted Bucher ITC</a:t>
            </a:r>
          </a:p>
          <a:p>
            <a:endParaRPr lang="en-GB">
              <a:solidFill>
                <a:schemeClr val="tx1"/>
              </a:solidFill>
              <a:latin typeface="Arial" panose="020B0604020202020204" pitchFamily="34" charset="0"/>
            </a:endParaRPr>
          </a:p>
        </p:txBody>
      </p:sp>
      <p:sp>
        <p:nvSpPr>
          <p:cNvPr id="4" name="TextBox 3">
            <a:extLst>
              <a:ext uri="{FF2B5EF4-FFF2-40B4-BE49-F238E27FC236}">
                <a16:creationId xmlns:a16="http://schemas.microsoft.com/office/drawing/2014/main" id="{8DDF2733-E393-FE73-C46A-4AAE0ABF8009}"/>
              </a:ext>
            </a:extLst>
          </p:cNvPr>
          <p:cNvSpPr txBox="1"/>
          <p:nvPr/>
        </p:nvSpPr>
        <p:spPr>
          <a:xfrm>
            <a:off x="8553634" y="37805"/>
            <a:ext cx="3565381"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See</a:t>
            </a:r>
            <a:r>
              <a:rPr lang="en-GB" sz="1400">
                <a:solidFill>
                  <a:schemeClr val="tx2"/>
                </a:solidFill>
                <a:latin typeface="Arial" panose="020B0604020202020204" pitchFamily="34" charset="0"/>
                <a:cs typeface="Arial" panose="020B0604020202020204" pitchFamily="34" charset="0"/>
              </a:rPr>
              <a:t> </a:t>
            </a:r>
            <a:r>
              <a:rPr lang="en-GB" sz="1400">
                <a:solidFill>
                  <a:schemeClr val="tx2"/>
                </a:solidFill>
                <a:latin typeface="Arial" panose="020B0604020202020204" pitchFamily="34" charset="0"/>
                <a:cs typeface="Arial" panose="020B0604020202020204" pitchFamily="34" charset="0"/>
                <a:hlinkClick r:id="rId7" action="ppaction://hlinksldjump"/>
              </a:rPr>
              <a:t>appendix</a:t>
            </a:r>
            <a:r>
              <a:rPr lang="en-GB" sz="1400">
                <a:solidFill>
                  <a:schemeClr val="tx2"/>
                </a:solidFill>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for ITC overview</a:t>
            </a:r>
          </a:p>
        </p:txBody>
      </p:sp>
      <p:sp>
        <p:nvSpPr>
          <p:cNvPr id="8" name="Title 1">
            <a:extLst>
              <a:ext uri="{FF2B5EF4-FFF2-40B4-BE49-F238E27FC236}">
                <a16:creationId xmlns:a16="http://schemas.microsoft.com/office/drawing/2014/main" id="{3A6F6B70-E6E3-31DF-E4B6-DC8374171473}"/>
              </a:ext>
            </a:extLst>
          </p:cNvPr>
          <p:cNvSpPr>
            <a:spLocks noGrp="1"/>
          </p:cNvSpPr>
          <p:nvPr>
            <p:ph type="title"/>
          </p:nvPr>
        </p:nvSpPr>
        <p:spPr>
          <a:xfrm>
            <a:off x="466724" y="296668"/>
            <a:ext cx="11250785" cy="559673"/>
          </a:xfrm>
        </p:spPr>
        <p:txBody>
          <a:bodyPr>
            <a:normAutofit/>
          </a:bodyPr>
          <a:lstStyle/>
          <a:p>
            <a:r>
              <a:rPr lang="en-GB" sz="2800">
                <a:hlinkClick r:id="rId8" action="ppaction://hlinksldjump"/>
              </a:rPr>
              <a:t>Key issues</a:t>
            </a:r>
            <a:r>
              <a:rPr lang="en-GB" sz="2800"/>
              <a:t>: Reliability of ITC - comparison with roflumilast</a:t>
            </a:r>
          </a:p>
        </p:txBody>
      </p:sp>
      <p:pic>
        <p:nvPicPr>
          <p:cNvPr id="2" name="Picture 1">
            <a:extLst>
              <a:ext uri="{FF2B5EF4-FFF2-40B4-BE49-F238E27FC236}">
                <a16:creationId xmlns:a16="http://schemas.microsoft.com/office/drawing/2014/main" id="{880A3103-917B-0D15-F0C1-0D03F251E74E}"/>
              </a:ext>
              <a:ext uri="{C183D7F6-B498-43B3-948B-1728B52AA6E4}">
                <adec:decorative xmlns:adec="http://schemas.microsoft.com/office/drawing/2017/decorative" val="1"/>
              </a:ext>
            </a:extLst>
          </p:cNvPr>
          <p:cNvPicPr>
            <a:picLocks/>
          </p:cNvPicPr>
          <p:nvPr/>
        </p:nvPicPr>
        <p:blipFill rotWithShape="1">
          <a:blip r:embed="rId9"/>
          <a:srcRect l="16268" t="3813" r="14723" b="4056"/>
          <a:stretch/>
        </p:blipFill>
        <p:spPr>
          <a:xfrm>
            <a:off x="11645900" y="0"/>
            <a:ext cx="539609" cy="514350"/>
          </a:xfrm>
          <a:prstGeom prst="rect">
            <a:avLst/>
          </a:prstGeom>
        </p:spPr>
      </p:pic>
      <p:sp>
        <p:nvSpPr>
          <p:cNvPr id="5" name="Text Placeholder 4">
            <a:extLst>
              <a:ext uri="{FF2B5EF4-FFF2-40B4-BE49-F238E27FC236}">
                <a16:creationId xmlns:a16="http://schemas.microsoft.com/office/drawing/2014/main" id="{03211BF8-8AE1-64B4-51DF-2CA37AE3B7D9}"/>
              </a:ext>
            </a:extLst>
          </p:cNvPr>
          <p:cNvSpPr txBox="1">
            <a:spLocks/>
          </p:cNvSpPr>
          <p:nvPr/>
        </p:nvSpPr>
        <p:spPr>
          <a:xfrm>
            <a:off x="842117" y="6561332"/>
            <a:ext cx="11021219" cy="4460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latin typeface="Arial" panose="020B0604020202020204" pitchFamily="34" charset="0"/>
                <a:cs typeface="Arial" panose="020B0604020202020204" pitchFamily="34" charset="0"/>
              </a:rPr>
              <a:t>EAG, External </a:t>
            </a:r>
            <a:r>
              <a:rPr lang="en-GB"/>
              <a:t>A</a:t>
            </a:r>
            <a:r>
              <a:rPr lang="en-GB" sz="1400">
                <a:latin typeface="Arial" panose="020B0604020202020204" pitchFamily="34" charset="0"/>
                <a:cs typeface="Arial" panose="020B0604020202020204" pitchFamily="34" charset="0"/>
              </a:rPr>
              <a:t>ssessment </a:t>
            </a:r>
            <a:r>
              <a:rPr lang="en-GB"/>
              <a:t>G</a:t>
            </a:r>
            <a:r>
              <a:rPr lang="en-GB" sz="1400">
                <a:latin typeface="Arial" panose="020B0604020202020204" pitchFamily="34" charset="0"/>
                <a:cs typeface="Arial" panose="020B0604020202020204" pitchFamily="34" charset="0"/>
              </a:rPr>
              <a:t>roup; ITC, Indirect treatment comparison</a:t>
            </a:r>
            <a:endParaRPr lang="en-GB"/>
          </a:p>
        </p:txBody>
      </p:sp>
    </p:spTree>
    <p:extLst>
      <p:ext uri="{BB962C8B-B14F-4D97-AF65-F5344CB8AC3E}">
        <p14:creationId xmlns:p14="http://schemas.microsoft.com/office/powerpoint/2010/main" val="201079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a:bodyPr>
          <a:lstStyle/>
          <a:p>
            <a:r>
              <a:rPr lang="en-GB">
                <a:latin typeface="Arial" panose="020B0604020202020204" pitchFamily="34" charset="0"/>
                <a:cs typeface="Arial" panose="020B0604020202020204" pitchFamily="34" charset="0"/>
              </a:rPr>
              <a:t>Dupilumab for treating moderate to severe chronic obstructive pulmonary disease </a:t>
            </a:r>
            <a:endParaRPr lang="en-GB"/>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284954"/>
            <a:ext cx="11136812" cy="2875457"/>
          </a:xfrm>
        </p:spPr>
        <p:txBody>
          <a:bodyPr>
            <a:noAutofit/>
          </a:bodyPr>
          <a:lstStyle/>
          <a:p>
            <a:pPr marL="457200" indent="-457200">
              <a:buSzPts val="2400"/>
              <a:buFont typeface="Wingdings" pitchFamily="2" charset="2"/>
              <a:buChar char="q"/>
            </a:pPr>
            <a:r>
              <a:rPr lang="en-GB" sz="2800"/>
              <a:t> Background and key issues</a:t>
            </a:r>
          </a:p>
          <a:p>
            <a:pPr marL="457200" indent="-457200">
              <a:buSzPts val="2200"/>
              <a:buFont typeface="Wingdings" pitchFamily="2" charset="2"/>
              <a:buChar char="q"/>
            </a:pPr>
            <a:r>
              <a:rPr lang="en-GB" sz="2800"/>
              <a:t> Clinical effectiveness</a:t>
            </a:r>
          </a:p>
          <a:p>
            <a:pPr marL="457200" indent="-457200">
              <a:buSzPts val="2200"/>
              <a:buFont typeface="Wingdings" pitchFamily="2" charset="2"/>
              <a:buChar char="ü"/>
            </a:pPr>
            <a:r>
              <a:rPr lang="en-GB" sz="2800" b="1"/>
              <a:t> Modelling and cost effectiveness</a:t>
            </a:r>
          </a:p>
          <a:p>
            <a:pPr marL="457200" indent="-457200">
              <a:buSzPts val="2000"/>
              <a:buFont typeface="Wingdings" pitchFamily="2" charset="2"/>
              <a:buChar char="q"/>
            </a:pPr>
            <a:r>
              <a:rPr lang="en-GB" sz="2800"/>
              <a:t> Other considerations </a:t>
            </a:r>
          </a:p>
          <a:p>
            <a:pPr marL="457200" indent="-457200">
              <a:buSzPts val="2000"/>
              <a:buFont typeface="Wingdings" pitchFamily="2" charset="2"/>
              <a:buChar char="q"/>
            </a:pPr>
            <a:r>
              <a:rPr lang="en-GB" sz="2800"/>
              <a:t> Summary</a:t>
            </a:r>
          </a:p>
          <a:p>
            <a:endParaRPr lang="en-GB" sz="2800"/>
          </a:p>
        </p:txBody>
      </p:sp>
    </p:spTree>
    <p:extLst>
      <p:ext uri="{BB962C8B-B14F-4D97-AF65-F5344CB8AC3E}">
        <p14:creationId xmlns:p14="http://schemas.microsoft.com/office/powerpoint/2010/main" val="615957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2065C-19F0-E9B9-EA18-D813797A47E6}"/>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DC2E98B9-C03B-B71C-BCBC-C084D6E967B3}"/>
              </a:ext>
            </a:extLst>
          </p:cNvPr>
          <p:cNvSpPr>
            <a:spLocks noGrp="1"/>
          </p:cNvSpPr>
          <p:nvPr>
            <p:ph type="title"/>
          </p:nvPr>
        </p:nvSpPr>
        <p:spPr>
          <a:xfrm>
            <a:off x="50965" y="119574"/>
            <a:ext cx="11250785" cy="592817"/>
          </a:xfrm>
        </p:spPr>
        <p:txBody>
          <a:bodyPr>
            <a:noAutofit/>
          </a:bodyPr>
          <a:lstStyle/>
          <a:p>
            <a:r>
              <a:rPr lang="en-GB" sz="2800"/>
              <a:t>Company’s model (1)</a:t>
            </a:r>
            <a:br>
              <a:rPr lang="en-GB" sz="2800"/>
            </a:br>
            <a:br>
              <a:rPr lang="en-GB" sz="2800" b="0"/>
            </a:br>
            <a:endParaRPr lang="en-GB" sz="2800" b="0"/>
          </a:p>
        </p:txBody>
      </p:sp>
      <p:sp>
        <p:nvSpPr>
          <p:cNvPr id="4" name="TextBox 3">
            <a:extLst>
              <a:ext uri="{FF2B5EF4-FFF2-40B4-BE49-F238E27FC236}">
                <a16:creationId xmlns:a16="http://schemas.microsoft.com/office/drawing/2014/main" id="{32173696-45A0-04C9-1330-0AAF8325E3CF}"/>
              </a:ext>
            </a:extLst>
          </p:cNvPr>
          <p:cNvSpPr txBox="1"/>
          <p:nvPr/>
        </p:nvSpPr>
        <p:spPr>
          <a:xfrm>
            <a:off x="72756" y="543114"/>
            <a:ext cx="11573811" cy="430887"/>
          </a:xfrm>
          <a:prstGeom prst="rect">
            <a:avLst/>
          </a:prstGeom>
          <a:noFill/>
        </p:spPr>
        <p:txBody>
          <a:bodyPr wrap="square" rtlCol="0">
            <a:spAutoFit/>
          </a:bodyPr>
          <a:lstStyle/>
          <a:p>
            <a:r>
              <a:rPr lang="en-GB" sz="2200">
                <a:latin typeface="Arial" panose="020B0604020202020204" pitchFamily="34" charset="0"/>
              </a:rPr>
              <a:t>Company produced a short-term decision-tree (52 weeks) leading to a Markov model</a:t>
            </a:r>
          </a:p>
        </p:txBody>
      </p:sp>
      <p:pic>
        <p:nvPicPr>
          <p:cNvPr id="3" name="Picture 2" descr="visual of decision-tree model structure showing that responders continue to receive dupilumab while non-responders switch to background therapy">
            <a:extLst>
              <a:ext uri="{FF2B5EF4-FFF2-40B4-BE49-F238E27FC236}">
                <a16:creationId xmlns:a16="http://schemas.microsoft.com/office/drawing/2014/main" id="{E09DF606-F9AE-A5AC-04AF-5C8B07D37E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457" y="903601"/>
            <a:ext cx="8812227" cy="5578712"/>
          </a:xfrm>
          <a:prstGeom prst="rect">
            <a:avLst/>
          </a:prstGeom>
          <a:noFill/>
        </p:spPr>
      </p:pic>
      <p:sp>
        <p:nvSpPr>
          <p:cNvPr id="8" name="Rectangle 7">
            <a:extLst>
              <a:ext uri="{FF2B5EF4-FFF2-40B4-BE49-F238E27FC236}">
                <a16:creationId xmlns:a16="http://schemas.microsoft.com/office/drawing/2014/main" id="{DC504BCF-BC65-5648-7F9B-941F606008EF}"/>
              </a:ext>
            </a:extLst>
          </p:cNvPr>
          <p:cNvSpPr/>
          <p:nvPr/>
        </p:nvSpPr>
        <p:spPr>
          <a:xfrm>
            <a:off x="7136002" y="1026688"/>
            <a:ext cx="4947714" cy="505382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GB" dirty="0">
                <a:solidFill>
                  <a:schemeClr val="tx1"/>
                </a:solidFill>
                <a:latin typeface="Arial" panose="020B0604020202020204" pitchFamily="34" charset="0"/>
              </a:rPr>
              <a:t>People are assigned to 1 of 4 health states at the end of the decision tree (based on severity of COPD):</a:t>
            </a:r>
          </a:p>
          <a:p>
            <a:pPr marL="285750" indent="-285750">
              <a:spcBef>
                <a:spcPts val="600"/>
              </a:spcBef>
              <a:buFont typeface="Arial" panose="020B0604020202020204" pitchFamily="34" charset="0"/>
              <a:buChar char="•"/>
            </a:pPr>
            <a:r>
              <a:rPr lang="en-GB" dirty="0">
                <a:solidFill>
                  <a:schemeClr val="tx1"/>
                </a:solidFill>
                <a:latin typeface="Arial" panose="020B0604020202020204" pitchFamily="34" charset="0"/>
              </a:rPr>
              <a:t>1.GOLD stage 1: mild COPD, </a:t>
            </a:r>
            <a:r>
              <a:rPr lang="en-GB" dirty="0" err="1">
                <a:solidFill>
                  <a:schemeClr val="tx1"/>
                </a:solidFill>
                <a:latin typeface="Arial" panose="020B0604020202020204" pitchFamily="34" charset="0"/>
              </a:rPr>
              <a:t>ppFEV</a:t>
            </a:r>
            <a:r>
              <a:rPr lang="en-GB" dirty="0">
                <a:solidFill>
                  <a:schemeClr val="tx1"/>
                </a:solidFill>
                <a:latin typeface="Arial" panose="020B0604020202020204" pitchFamily="34" charset="0"/>
              </a:rPr>
              <a:t>₁ ≥80,</a:t>
            </a:r>
          </a:p>
          <a:p>
            <a:pPr marL="285750" indent="-285750">
              <a:spcBef>
                <a:spcPts val="600"/>
              </a:spcBef>
              <a:buFont typeface="Arial" panose="020B0604020202020204" pitchFamily="34" charset="0"/>
              <a:buChar char="•"/>
            </a:pPr>
            <a:r>
              <a:rPr lang="en-GB" dirty="0">
                <a:solidFill>
                  <a:schemeClr val="tx1"/>
                </a:solidFill>
                <a:latin typeface="Arial" panose="020B0604020202020204" pitchFamily="34" charset="0"/>
              </a:rPr>
              <a:t>2. GOLD stage 2: moderate COPD, </a:t>
            </a:r>
            <a:r>
              <a:rPr lang="en-GB" dirty="0" err="1">
                <a:solidFill>
                  <a:schemeClr val="tx1"/>
                </a:solidFill>
                <a:latin typeface="Arial" panose="020B0604020202020204" pitchFamily="34" charset="0"/>
              </a:rPr>
              <a:t>ppFEV</a:t>
            </a:r>
            <a:r>
              <a:rPr lang="en-GB" dirty="0">
                <a:solidFill>
                  <a:schemeClr val="tx1"/>
                </a:solidFill>
                <a:latin typeface="Arial" panose="020B0604020202020204" pitchFamily="34" charset="0"/>
              </a:rPr>
              <a:t>₁ ≥50 and &lt;80,</a:t>
            </a:r>
          </a:p>
          <a:p>
            <a:pPr marL="285750" indent="-285750">
              <a:spcBef>
                <a:spcPts val="600"/>
              </a:spcBef>
              <a:buFont typeface="Arial" panose="020B0604020202020204" pitchFamily="34" charset="0"/>
              <a:buChar char="•"/>
            </a:pPr>
            <a:r>
              <a:rPr lang="en-GB" dirty="0">
                <a:solidFill>
                  <a:schemeClr val="tx1"/>
                </a:solidFill>
                <a:latin typeface="Arial" panose="020B0604020202020204" pitchFamily="34" charset="0"/>
              </a:rPr>
              <a:t>3. GOLD stage 3: severe COPD, ppFEV</a:t>
            </a:r>
            <a:r>
              <a:rPr lang="en-GB" baseline="-25000" dirty="0">
                <a:solidFill>
                  <a:schemeClr val="tx1"/>
                </a:solidFill>
                <a:latin typeface="Arial" panose="020B0604020202020204" pitchFamily="34" charset="0"/>
              </a:rPr>
              <a:t>1</a:t>
            </a:r>
            <a:r>
              <a:rPr lang="en-GB" dirty="0">
                <a:solidFill>
                  <a:schemeClr val="tx1"/>
                </a:solidFill>
                <a:latin typeface="Arial" panose="020B0604020202020204" pitchFamily="34" charset="0"/>
              </a:rPr>
              <a:t> ≥30 and &lt;50,</a:t>
            </a:r>
          </a:p>
          <a:p>
            <a:pPr marL="285750" indent="-285750">
              <a:spcBef>
                <a:spcPts val="600"/>
              </a:spcBef>
              <a:buFont typeface="Arial" panose="020B0604020202020204" pitchFamily="34" charset="0"/>
              <a:buChar char="•"/>
            </a:pPr>
            <a:r>
              <a:rPr lang="en-GB" dirty="0">
                <a:solidFill>
                  <a:schemeClr val="tx1"/>
                </a:solidFill>
                <a:latin typeface="Arial" panose="020B0604020202020204" pitchFamily="34" charset="0"/>
              </a:rPr>
              <a:t>4. GOLD stage 4: very severe COPD, ppFEV</a:t>
            </a:r>
            <a:r>
              <a:rPr lang="en-GB" baseline="-25000" dirty="0">
                <a:solidFill>
                  <a:schemeClr val="tx1"/>
                </a:solidFill>
                <a:latin typeface="Arial" panose="020B0604020202020204" pitchFamily="34" charset="0"/>
              </a:rPr>
              <a:t>1</a:t>
            </a:r>
            <a:r>
              <a:rPr lang="en-GB" dirty="0">
                <a:solidFill>
                  <a:schemeClr val="tx1"/>
                </a:solidFill>
                <a:latin typeface="Arial" panose="020B0604020202020204" pitchFamily="34" charset="0"/>
              </a:rPr>
              <a:t> &lt;30.</a:t>
            </a:r>
          </a:p>
          <a:p>
            <a:pPr>
              <a:spcBef>
                <a:spcPts val="600"/>
              </a:spcBef>
            </a:pPr>
            <a:endParaRPr lang="en-GB" dirty="0">
              <a:solidFill>
                <a:schemeClr val="tx1"/>
              </a:solidFill>
              <a:latin typeface="Arial" panose="020B0604020202020204" pitchFamily="34" charset="0"/>
            </a:endParaRPr>
          </a:p>
          <a:p>
            <a:pPr>
              <a:spcBef>
                <a:spcPts val="600"/>
              </a:spcBef>
            </a:pPr>
            <a:r>
              <a:rPr lang="en-GB" dirty="0">
                <a:solidFill>
                  <a:schemeClr val="tx1"/>
                </a:solidFill>
                <a:latin typeface="Arial" panose="020B0604020202020204" pitchFamily="34" charset="0"/>
              </a:rPr>
              <a:t>Within COPD severity health states, people are further split based on exacerbation status (no exacerbation, moderate exacerbation and severe exacerbation) and number of exacerbations (1, 2 or ≥3)</a:t>
            </a:r>
          </a:p>
          <a:p>
            <a:pPr>
              <a:spcBef>
                <a:spcPts val="600"/>
              </a:spcBef>
            </a:pPr>
            <a:endParaRPr lang="en-GB" dirty="0">
              <a:solidFill>
                <a:schemeClr val="tx1"/>
              </a:solidFill>
              <a:latin typeface="Arial" panose="020B0604020202020204" pitchFamily="34" charset="0"/>
            </a:endParaRPr>
          </a:p>
          <a:p>
            <a:pPr>
              <a:spcBef>
                <a:spcPts val="600"/>
              </a:spcBef>
            </a:pPr>
            <a:endParaRPr lang="en-GB" dirty="0">
              <a:solidFill>
                <a:schemeClr val="tx1"/>
              </a:solidFill>
              <a:latin typeface="Arial" panose="020B0604020202020204" pitchFamily="34" charset="0"/>
            </a:endParaRPr>
          </a:p>
        </p:txBody>
      </p:sp>
      <p:sp>
        <p:nvSpPr>
          <p:cNvPr id="2" name="Text Placeholder 4">
            <a:extLst>
              <a:ext uri="{FF2B5EF4-FFF2-40B4-BE49-F238E27FC236}">
                <a16:creationId xmlns:a16="http://schemas.microsoft.com/office/drawing/2014/main" id="{4C96787A-FB06-47CF-1688-7AA6869B9BCF}"/>
              </a:ext>
            </a:extLst>
          </p:cNvPr>
          <p:cNvSpPr txBox="1">
            <a:spLocks/>
          </p:cNvSpPr>
          <p:nvPr/>
        </p:nvSpPr>
        <p:spPr>
          <a:xfrm>
            <a:off x="808831" y="6445885"/>
            <a:ext cx="11021219" cy="4121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COPD, Chronic obstructive pulmonary disease; GOLD, Global Initiative for Chronic Obstructive Lung Disease; ppFEV</a:t>
            </a:r>
            <a:r>
              <a:rPr lang="en-GB" baseline="-25000"/>
              <a:t>1, </a:t>
            </a:r>
            <a:r>
              <a:rPr lang="en-GB"/>
              <a:t>percentage predicted forced expiratory volume in the first second </a:t>
            </a:r>
          </a:p>
        </p:txBody>
      </p:sp>
    </p:spTree>
    <p:extLst>
      <p:ext uri="{BB962C8B-B14F-4D97-AF65-F5344CB8AC3E}">
        <p14:creationId xmlns:p14="http://schemas.microsoft.com/office/powerpoint/2010/main" val="2230200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86241-176B-A25C-DBD1-98FD030911AA}"/>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E9139AB8-7427-0666-BBAD-F272EFC0FE7A}"/>
              </a:ext>
            </a:extLst>
          </p:cNvPr>
          <p:cNvSpPr>
            <a:spLocks noGrp="1"/>
          </p:cNvSpPr>
          <p:nvPr>
            <p:ph type="title"/>
          </p:nvPr>
        </p:nvSpPr>
        <p:spPr>
          <a:xfrm>
            <a:off x="50965" y="119574"/>
            <a:ext cx="11250785" cy="592817"/>
          </a:xfrm>
        </p:spPr>
        <p:txBody>
          <a:bodyPr>
            <a:noAutofit/>
          </a:bodyPr>
          <a:lstStyle/>
          <a:p>
            <a:r>
              <a:rPr lang="en-GB" sz="2800"/>
              <a:t>Company’s model (2)</a:t>
            </a:r>
            <a:br>
              <a:rPr lang="en-GB" sz="2800"/>
            </a:br>
            <a:br>
              <a:rPr lang="en-GB" sz="2800" b="0"/>
            </a:br>
            <a:endParaRPr lang="en-GB" sz="2800" b="0"/>
          </a:p>
        </p:txBody>
      </p:sp>
      <p:sp>
        <p:nvSpPr>
          <p:cNvPr id="7" name="TextBox 6">
            <a:extLst>
              <a:ext uri="{FF2B5EF4-FFF2-40B4-BE49-F238E27FC236}">
                <a16:creationId xmlns:a16="http://schemas.microsoft.com/office/drawing/2014/main" id="{746D5752-B179-919D-08C4-C4D953E30C1B}"/>
              </a:ext>
            </a:extLst>
          </p:cNvPr>
          <p:cNvSpPr txBox="1"/>
          <p:nvPr/>
        </p:nvSpPr>
        <p:spPr>
          <a:xfrm>
            <a:off x="8248902" y="4521508"/>
            <a:ext cx="3777064" cy="830997"/>
          </a:xfrm>
          <a:prstGeom prst="rect">
            <a:avLst/>
          </a:prstGeom>
          <a:noFill/>
          <a:ln w="19050">
            <a:solidFill>
              <a:schemeClr val="tx1"/>
            </a:solidFill>
          </a:ln>
        </p:spPr>
        <p:txBody>
          <a:bodyPr wrap="square">
            <a:spAutoFit/>
          </a:bodyPr>
          <a:lstStyle/>
          <a:p>
            <a:r>
              <a:rPr lang="en-GB" sz="1600" b="1">
                <a:effectLst/>
                <a:latin typeface="Arial" panose="020B0604020202020204" pitchFamily="34" charset="0"/>
                <a:ea typeface="Times New Roman" panose="02020603050405020304" pitchFamily="18" charset="0"/>
                <a:cs typeface="Arial" panose="020B0604020202020204" pitchFamily="34" charset="0"/>
              </a:rPr>
              <a:t>EAG:</a:t>
            </a:r>
            <a:r>
              <a:rPr lang="en-GB" sz="1600">
                <a:effectLst/>
                <a:latin typeface="Arial" panose="020B0604020202020204" pitchFamily="34" charset="0"/>
                <a:ea typeface="Times New Roman" panose="02020603050405020304" pitchFamily="18" charset="0"/>
                <a:cs typeface="Arial" panose="020B0604020202020204" pitchFamily="34" charset="0"/>
              </a:rPr>
              <a:t> satisfied that model structure captures main features of COPD but limitations with annual cycle length</a:t>
            </a:r>
            <a:endParaRPr lang="en-GB" sz="160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F8F8B60-D41C-5836-DAC4-A8F5F45E6A16}"/>
              </a:ext>
            </a:extLst>
          </p:cNvPr>
          <p:cNvSpPr txBox="1"/>
          <p:nvPr/>
        </p:nvSpPr>
        <p:spPr>
          <a:xfrm>
            <a:off x="-96388" y="1368867"/>
            <a:ext cx="2624941" cy="646331"/>
          </a:xfrm>
          <a:prstGeom prst="rect">
            <a:avLst/>
          </a:prstGeom>
          <a:noFill/>
        </p:spPr>
        <p:txBody>
          <a:bodyPr wrap="square">
            <a:spAutoFit/>
          </a:bodyPr>
          <a:lstStyle/>
          <a:p>
            <a:pPr algn="ctr"/>
            <a:r>
              <a:rPr lang="en-GB" i="1">
                <a:latin typeface="Arial" panose="020B0604020202020204" pitchFamily="34" charset="0"/>
              </a:rPr>
              <a:t>Lifetime time horizon and annual cycle length</a:t>
            </a:r>
          </a:p>
        </p:txBody>
      </p:sp>
      <p:sp>
        <p:nvSpPr>
          <p:cNvPr id="5" name="TextBox 4">
            <a:extLst>
              <a:ext uri="{FF2B5EF4-FFF2-40B4-BE49-F238E27FC236}">
                <a16:creationId xmlns:a16="http://schemas.microsoft.com/office/drawing/2014/main" id="{1661B179-1DEA-E639-3A16-DA369AC6578C}"/>
              </a:ext>
            </a:extLst>
          </p:cNvPr>
          <p:cNvSpPr txBox="1"/>
          <p:nvPr/>
        </p:nvSpPr>
        <p:spPr>
          <a:xfrm>
            <a:off x="72756" y="543114"/>
            <a:ext cx="11573811" cy="430887"/>
          </a:xfrm>
          <a:prstGeom prst="rect">
            <a:avLst/>
          </a:prstGeom>
          <a:noFill/>
        </p:spPr>
        <p:txBody>
          <a:bodyPr wrap="square" rtlCol="0">
            <a:spAutoFit/>
          </a:bodyPr>
          <a:lstStyle/>
          <a:p>
            <a:r>
              <a:rPr lang="en-GB" sz="2200">
                <a:latin typeface="Arial" panose="020B0604020202020204" pitchFamily="34" charset="0"/>
              </a:rPr>
              <a:t>Company produced a short-term decision-tree (52 weeks) leading to a Markov model</a:t>
            </a:r>
          </a:p>
        </p:txBody>
      </p:sp>
      <p:pic>
        <p:nvPicPr>
          <p:cNvPr id="6" name="Picture 5">
            <a:extLst>
              <a:ext uri="{FF2B5EF4-FFF2-40B4-BE49-F238E27FC236}">
                <a16:creationId xmlns:a16="http://schemas.microsoft.com/office/drawing/2014/main" id="{70A011CA-631E-0F22-0853-BDA76208CB4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388" y="1181923"/>
            <a:ext cx="8152514" cy="5215193"/>
          </a:xfrm>
          <a:prstGeom prst="rect">
            <a:avLst/>
          </a:prstGeom>
          <a:noFill/>
        </p:spPr>
      </p:pic>
      <p:sp>
        <p:nvSpPr>
          <p:cNvPr id="8" name="Rectangle 7">
            <a:extLst>
              <a:ext uri="{FF2B5EF4-FFF2-40B4-BE49-F238E27FC236}">
                <a16:creationId xmlns:a16="http://schemas.microsoft.com/office/drawing/2014/main" id="{4588F643-6C7C-5BA0-61AD-FEDB24060B7C}"/>
              </a:ext>
            </a:extLst>
          </p:cNvPr>
          <p:cNvSpPr/>
          <p:nvPr/>
        </p:nvSpPr>
        <p:spPr>
          <a:xfrm>
            <a:off x="8248902" y="1523592"/>
            <a:ext cx="3777064" cy="279574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Bef>
                <a:spcPts val="600"/>
              </a:spcBef>
              <a:buFont typeface="Arial" panose="020B0604020202020204" pitchFamily="34" charset="0"/>
              <a:buChar char="•"/>
            </a:pPr>
            <a:r>
              <a:rPr lang="en-GB">
                <a:solidFill>
                  <a:schemeClr val="tx1"/>
                </a:solidFill>
                <a:latin typeface="Arial" panose="020B0604020202020204" pitchFamily="34" charset="0"/>
              </a:rPr>
              <a:t>Markov model health states split by both COPD severity and recent exacerbation status (none, ≥1 moderate, ≥1 severe).</a:t>
            </a:r>
          </a:p>
          <a:p>
            <a:pPr marL="285750" indent="-285750">
              <a:spcBef>
                <a:spcPts val="600"/>
              </a:spcBef>
              <a:buFont typeface="Arial" panose="020B0604020202020204" pitchFamily="34" charset="0"/>
              <a:buChar char="•"/>
            </a:pPr>
            <a:r>
              <a:rPr lang="en-GB">
                <a:solidFill>
                  <a:schemeClr val="tx1"/>
                </a:solidFill>
                <a:latin typeface="Arial" panose="020B0604020202020204" pitchFamily="34" charset="0"/>
              </a:rPr>
              <a:t>12 health states plus absorbing death state</a:t>
            </a:r>
          </a:p>
          <a:p>
            <a:pPr marL="285750" indent="-285750">
              <a:spcBef>
                <a:spcPts val="600"/>
              </a:spcBef>
              <a:buFont typeface="Arial" panose="020B0604020202020204" pitchFamily="34" charset="0"/>
              <a:buChar char="•"/>
            </a:pPr>
            <a:r>
              <a:rPr lang="en-GB">
                <a:solidFill>
                  <a:schemeClr val="tx1"/>
                </a:solidFill>
                <a:latin typeface="Arial" panose="020B0604020202020204" pitchFamily="34" charset="0"/>
              </a:rPr>
              <a:t>As per decision-tree, exacerbation states further split by number of exacerbations.</a:t>
            </a:r>
          </a:p>
          <a:p>
            <a:pPr>
              <a:spcBef>
                <a:spcPts val="600"/>
              </a:spcBef>
            </a:pPr>
            <a:endParaRPr lang="en-GB">
              <a:solidFill>
                <a:schemeClr val="tx1"/>
              </a:solidFill>
              <a:latin typeface="Arial" panose="020B0604020202020204" pitchFamily="34" charset="0"/>
            </a:endParaRPr>
          </a:p>
        </p:txBody>
      </p:sp>
      <p:sp>
        <p:nvSpPr>
          <p:cNvPr id="3" name="Text Placeholder 4">
            <a:extLst>
              <a:ext uri="{FF2B5EF4-FFF2-40B4-BE49-F238E27FC236}">
                <a16:creationId xmlns:a16="http://schemas.microsoft.com/office/drawing/2014/main" id="{503A554D-C10A-0D72-678B-C5C17AD8C50F}"/>
              </a:ext>
            </a:extLst>
          </p:cNvPr>
          <p:cNvSpPr txBox="1">
            <a:spLocks/>
          </p:cNvSpPr>
          <p:nvPr/>
        </p:nvSpPr>
        <p:spPr>
          <a:xfrm>
            <a:off x="808831" y="6445885"/>
            <a:ext cx="11021219" cy="4121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COPD, Chronic obstructive pulmonary disease; EAG, External Assessment Group</a:t>
            </a:r>
          </a:p>
        </p:txBody>
      </p:sp>
    </p:spTree>
    <p:extLst>
      <p:ext uri="{BB962C8B-B14F-4D97-AF65-F5344CB8AC3E}">
        <p14:creationId xmlns:p14="http://schemas.microsoft.com/office/powerpoint/2010/main" val="2901816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Technology] for treating [condition] (IDxxxx)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a:bodyPr>
          <a:lstStyle/>
          <a:p>
            <a:r>
              <a:rPr lang="en-GB">
                <a:latin typeface="Arial" panose="020B0604020202020204" pitchFamily="34" charset="0"/>
                <a:cs typeface="Arial" panose="020B0604020202020204" pitchFamily="34" charset="0"/>
              </a:rPr>
              <a:t>Dupilumab for treating moderate to severe chronic obstructive pulmonary disease </a:t>
            </a:r>
            <a:endParaRPr lang="en-GB"/>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284954"/>
            <a:ext cx="10026139" cy="2875457"/>
          </a:xfrm>
        </p:spPr>
        <p:txBody>
          <a:bodyPr>
            <a:noAutofit/>
          </a:bodyPr>
          <a:lstStyle/>
          <a:p>
            <a:pPr marL="457200" indent="-457200">
              <a:buSzPts val="2400"/>
              <a:buFont typeface="Wingdings" pitchFamily="2" charset="2"/>
              <a:buChar char="ü"/>
            </a:pPr>
            <a:r>
              <a:rPr lang="en-GB" sz="2800"/>
              <a:t> </a:t>
            </a:r>
            <a:r>
              <a:rPr lang="en-GB" sz="2800" b="1"/>
              <a:t>Background and key issues</a:t>
            </a:r>
          </a:p>
          <a:p>
            <a:pPr marL="457200" indent="-457200">
              <a:buSzPts val="2200"/>
              <a:buFont typeface="Wingdings" pitchFamily="2" charset="2"/>
              <a:buChar char="q"/>
            </a:pPr>
            <a:r>
              <a:rPr lang="en-GB" sz="2800"/>
              <a:t> Clinical effectiveness</a:t>
            </a:r>
          </a:p>
          <a:p>
            <a:pPr marL="457200" indent="-457200">
              <a:buSzPts val="2200"/>
              <a:buFont typeface="Wingdings" pitchFamily="2" charset="2"/>
              <a:buChar char="q"/>
            </a:pPr>
            <a:r>
              <a:rPr lang="en-GB" sz="2800"/>
              <a:t> Modelling and cost effectiveness</a:t>
            </a:r>
          </a:p>
          <a:p>
            <a:pPr marL="457200" indent="-457200">
              <a:buSzPts val="2000"/>
              <a:buFont typeface="Wingdings" pitchFamily="2" charset="2"/>
              <a:buChar char="q"/>
            </a:pPr>
            <a:r>
              <a:rPr lang="en-GB" sz="2800"/>
              <a:t> Other considerations </a:t>
            </a:r>
          </a:p>
          <a:p>
            <a:pPr marL="457200" indent="-457200">
              <a:buSzPts val="2000"/>
              <a:buFont typeface="Wingdings" pitchFamily="2" charset="2"/>
              <a:buChar char="q"/>
            </a:pPr>
            <a:r>
              <a:rPr lang="en-GB" sz="2800"/>
              <a:t> Summary</a:t>
            </a:r>
          </a:p>
          <a:p>
            <a:endParaRPr lang="en-GB" sz="2800"/>
          </a:p>
        </p:txBody>
      </p:sp>
    </p:spTree>
    <p:extLst>
      <p:ext uri="{BB962C8B-B14F-4D97-AF65-F5344CB8AC3E}">
        <p14:creationId xmlns:p14="http://schemas.microsoft.com/office/powerpoint/2010/main" val="3436929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p:txBody>
          <a:bodyPr>
            <a:noAutofit/>
          </a:bodyPr>
          <a:lstStyle/>
          <a:p>
            <a:r>
              <a:rPr lang="en-GB" sz="2900">
                <a:hlinkClick r:id="rId3" action="ppaction://hlinksldjump"/>
              </a:rPr>
              <a:t>Key Issue</a:t>
            </a:r>
            <a:r>
              <a:rPr lang="en-GB" sz="2900"/>
              <a:t>: Long-term annual decline in FEV</a:t>
            </a:r>
            <a:r>
              <a:rPr lang="en-GB" sz="2900" baseline="-25000"/>
              <a:t>1</a:t>
            </a:r>
            <a:br>
              <a:rPr lang="en-GB" sz="2900"/>
            </a:br>
            <a:endParaRPr lang="en-GB" sz="2900"/>
          </a:p>
        </p:txBody>
      </p:sp>
      <p:sp>
        <p:nvSpPr>
          <p:cNvPr id="25" name="Rectangle 24">
            <a:extLst>
              <a:ext uri="{FF2B5EF4-FFF2-40B4-BE49-F238E27FC236}">
                <a16:creationId xmlns:a16="http://schemas.microsoft.com/office/drawing/2014/main" id="{EAF1C037-1182-77ED-44FC-394F8E6E579C}"/>
              </a:ext>
            </a:extLst>
          </p:cNvPr>
          <p:cNvSpPr/>
          <p:nvPr/>
        </p:nvSpPr>
        <p:spPr>
          <a:xfrm>
            <a:off x="466724" y="1815495"/>
            <a:ext cx="11535880" cy="197566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dirty="0">
                <a:solidFill>
                  <a:schemeClr val="tx1"/>
                </a:solidFill>
                <a:latin typeface="Arial" panose="020B0604020202020204" pitchFamily="34" charset="0"/>
              </a:rPr>
              <a:t>Estimates of long-term decline in FEV</a:t>
            </a:r>
            <a:r>
              <a:rPr lang="en-GB" baseline="-25000" dirty="0">
                <a:solidFill>
                  <a:schemeClr val="tx1"/>
                </a:solidFill>
                <a:latin typeface="Arial" panose="020B0604020202020204" pitchFamily="34" charset="0"/>
              </a:rPr>
              <a:t>1 </a:t>
            </a:r>
            <a:r>
              <a:rPr lang="en-GB" dirty="0">
                <a:solidFill>
                  <a:schemeClr val="tx1"/>
                </a:solidFill>
                <a:latin typeface="Arial" panose="020B0604020202020204" pitchFamily="34" charset="0"/>
              </a:rPr>
              <a:t>from Fenwick et al. not specifically based on population with EOS≥300 (BOREAS and NOTUS recruited people with EOS ≥300 cells/</a:t>
            </a:r>
            <a:r>
              <a:rPr lang="el-GR" dirty="0">
                <a:solidFill>
                  <a:schemeClr val="tx1"/>
                </a:solidFill>
                <a:latin typeface="Arial" panose="020B0604020202020204" pitchFamily="34" charset="0"/>
              </a:rPr>
              <a:t>μ</a:t>
            </a:r>
            <a:r>
              <a:rPr lang="en-GB" dirty="0">
                <a:solidFill>
                  <a:schemeClr val="tx1"/>
                </a:solidFill>
                <a:latin typeface="Arial" panose="020B0604020202020204" pitchFamily="34" charset="0"/>
              </a:rPr>
              <a:t>L at screening)</a:t>
            </a:r>
          </a:p>
          <a:p>
            <a:pPr marL="285750" indent="-285750">
              <a:buFont typeface="Arial" panose="020B0604020202020204" pitchFamily="34" charset="0"/>
              <a:buChar char="•"/>
            </a:pPr>
            <a:r>
              <a:rPr lang="en-GB" dirty="0">
                <a:solidFill>
                  <a:schemeClr val="tx1"/>
                </a:solidFill>
                <a:latin typeface="Arial" panose="020B0604020202020204" pitchFamily="34" charset="0"/>
              </a:rPr>
              <a:t>Multiplier of 1.52 from </a:t>
            </a:r>
            <a:r>
              <a:rPr lang="en-GB" b="0" dirty="0">
                <a:solidFill>
                  <a:schemeClr val="tx1"/>
                </a:solidFill>
                <a:latin typeface="Arial" panose="020B0604020202020204" pitchFamily="34" charset="0"/>
                <a:hlinkClick r:id="rId4"/>
              </a:rPr>
              <a:t>CanCOLD study</a:t>
            </a:r>
            <a:r>
              <a:rPr lang="en-GB" b="0" dirty="0">
                <a:solidFill>
                  <a:schemeClr val="tx1"/>
                </a:solidFill>
                <a:latin typeface="Arial" panose="020B0604020202020204" pitchFamily="34" charset="0"/>
              </a:rPr>
              <a:t> </a:t>
            </a:r>
            <a:r>
              <a:rPr lang="en-GB" dirty="0">
                <a:solidFill>
                  <a:schemeClr val="tx1"/>
                </a:solidFill>
                <a:latin typeface="Arial" panose="020B0604020202020204" pitchFamily="34" charset="0"/>
              </a:rPr>
              <a:t>(COPD subgroup data comparing annual rate of decline based on EOS count) applied to FEV</a:t>
            </a:r>
            <a:r>
              <a:rPr lang="en-GB" baseline="-25000" dirty="0">
                <a:solidFill>
                  <a:schemeClr val="tx1"/>
                </a:solidFill>
                <a:latin typeface="Arial" panose="020B0604020202020204" pitchFamily="34" charset="0"/>
              </a:rPr>
              <a:t>1 </a:t>
            </a:r>
            <a:r>
              <a:rPr lang="en-GB" dirty="0">
                <a:solidFill>
                  <a:schemeClr val="tx1"/>
                </a:solidFill>
                <a:latin typeface="Arial" panose="020B0604020202020204" pitchFamily="34" charset="0"/>
              </a:rPr>
              <a:t>decline to obtain increased rates of annual decline for people with EOS≥300</a:t>
            </a:r>
          </a:p>
          <a:p>
            <a:pPr marL="285750" indent="-285750">
              <a:buFont typeface="Arial" panose="020B0604020202020204" pitchFamily="34" charset="0"/>
              <a:buChar char="•"/>
            </a:pPr>
            <a:r>
              <a:rPr lang="en-GB" dirty="0">
                <a:solidFill>
                  <a:schemeClr val="tx1"/>
                </a:solidFill>
                <a:latin typeface="Arial" panose="020B0604020202020204" pitchFamily="34" charset="0"/>
              </a:rPr>
              <a:t>Results in annual decline in FEV</a:t>
            </a:r>
            <a:r>
              <a:rPr lang="en-GB" baseline="-25000" dirty="0">
                <a:solidFill>
                  <a:schemeClr val="tx1"/>
                </a:solidFill>
                <a:latin typeface="Arial" panose="020B0604020202020204" pitchFamily="34" charset="0"/>
              </a:rPr>
              <a:t>1</a:t>
            </a:r>
            <a:r>
              <a:rPr lang="en-GB" dirty="0">
                <a:solidFill>
                  <a:schemeClr val="tx1"/>
                </a:solidFill>
                <a:latin typeface="Arial" panose="020B0604020202020204" pitchFamily="34" charset="0"/>
              </a:rPr>
              <a:t> of 62.17ml (40.9 ml unadjusted) for people with no exacerbations and 108.68 ml (71.5 ml unadjusted) for people with a recent exacerbation</a:t>
            </a:r>
          </a:p>
        </p:txBody>
      </p:sp>
      <p:sp>
        <p:nvSpPr>
          <p:cNvPr id="26" name="Rectangle 25">
            <a:extLst>
              <a:ext uri="{FF2B5EF4-FFF2-40B4-BE49-F238E27FC236}">
                <a16:creationId xmlns:a16="http://schemas.microsoft.com/office/drawing/2014/main" id="{A15841C0-D630-413A-0CA7-BF161E3967C5}"/>
              </a:ext>
            </a:extLst>
          </p:cNvPr>
          <p:cNvSpPr/>
          <p:nvPr/>
        </p:nvSpPr>
        <p:spPr>
          <a:xfrm>
            <a:off x="466725" y="3862824"/>
            <a:ext cx="11535879" cy="197566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tx1"/>
                </a:solidFill>
                <a:latin typeface="Arial" panose="020B0604020202020204" pitchFamily="34" charset="0"/>
              </a:rPr>
              <a:t>EAG comments</a:t>
            </a:r>
          </a:p>
          <a:p>
            <a:pPr marL="285750" indent="-285750">
              <a:buFont typeface="Arial" panose="020B0604020202020204" pitchFamily="34" charset="0"/>
              <a:buChar char="•"/>
            </a:pPr>
            <a:r>
              <a:rPr lang="en-GB">
                <a:solidFill>
                  <a:schemeClr val="tx1"/>
                </a:solidFill>
                <a:latin typeface="Arial" panose="020B0604020202020204" pitchFamily="34" charset="0"/>
              </a:rPr>
              <a:t>Estimates from Fenwick et al. based on people receiving dual background therapy→ may result in overestimate of rate of decline compared to people receiving triple background therapy</a:t>
            </a:r>
          </a:p>
          <a:p>
            <a:pPr marL="285750" indent="-285750">
              <a:buFont typeface="Arial" panose="020B0604020202020204" pitchFamily="34" charset="0"/>
              <a:buChar char="•"/>
            </a:pPr>
            <a:r>
              <a:rPr lang="en-GB">
                <a:solidFill>
                  <a:schemeClr val="tx1"/>
                </a:solidFill>
                <a:latin typeface="Arial" panose="020B0604020202020204" pitchFamily="34" charset="0"/>
              </a:rPr>
              <a:t>Further concerns with applicability of multiplier – see </a:t>
            </a:r>
            <a:r>
              <a:rPr lang="en-GB">
                <a:solidFill>
                  <a:schemeClr val="tx1"/>
                </a:solidFill>
                <a:latin typeface="Arial" panose="020B0604020202020204" pitchFamily="34" charset="0"/>
                <a:hlinkClick r:id="rId5" action="ppaction://hlinksldjump"/>
              </a:rPr>
              <a:t>appendix</a:t>
            </a:r>
            <a:r>
              <a:rPr lang="en-GB">
                <a:solidFill>
                  <a:schemeClr val="tx1"/>
                </a:solidFill>
                <a:latin typeface="Arial" panose="020B0604020202020204" pitchFamily="34" charset="0"/>
              </a:rPr>
              <a:t>. Applying multiplier may further overestimate rate of annual decline</a:t>
            </a:r>
          </a:p>
          <a:p>
            <a:pPr marL="285750" indent="-285750">
              <a:buFont typeface="Arial" panose="020B0604020202020204" pitchFamily="34" charset="0"/>
              <a:buChar char="•"/>
            </a:pPr>
            <a:r>
              <a:rPr lang="en-GB">
                <a:solidFill>
                  <a:schemeClr val="tx1"/>
                </a:solidFill>
                <a:latin typeface="Arial" panose="020B0604020202020204" pitchFamily="34" charset="0"/>
              </a:rPr>
              <a:t>Prefers to inform transition probabilities between COPD severity states based on Fenwick et al., without multiplier→ small impact on ICER</a:t>
            </a:r>
          </a:p>
        </p:txBody>
      </p:sp>
      <p:sp>
        <p:nvSpPr>
          <p:cNvPr id="28" name="Rectangle 27" descr="Question to committee">
            <a:extLst>
              <a:ext uri="{FF2B5EF4-FFF2-40B4-BE49-F238E27FC236}">
                <a16:creationId xmlns:a16="http://schemas.microsoft.com/office/drawing/2014/main" id="{B15DF045-22A0-4346-3E72-76B70B1616AA}"/>
              </a:ext>
            </a:extLst>
          </p:cNvPr>
          <p:cNvSpPr/>
          <p:nvPr/>
        </p:nvSpPr>
        <p:spPr>
          <a:xfrm>
            <a:off x="1427644" y="5902415"/>
            <a:ext cx="9955525" cy="531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a:solidFill>
                  <a:schemeClr val="tx1"/>
                </a:solidFill>
                <a:latin typeface="Arial" panose="020B0604020202020204" pitchFamily="34" charset="0"/>
              </a:rPr>
              <a:t>Does the committee prefer to inform transition probabilities between COPD states based on Fenwick et al. with or without a multiplier?</a:t>
            </a:r>
          </a:p>
        </p:txBody>
      </p:sp>
      <p:grpSp>
        <p:nvGrpSpPr>
          <p:cNvPr id="29" name="Group 28">
            <a:extLst>
              <a:ext uri="{FF2B5EF4-FFF2-40B4-BE49-F238E27FC236}">
                <a16:creationId xmlns:a16="http://schemas.microsoft.com/office/drawing/2014/main" id="{5513E2D3-F443-0C3D-DA34-B4315995A321}"/>
              </a:ext>
              <a:ext uri="{C183D7F6-B498-43B3-948B-1728B52AA6E4}">
                <adec:decorative xmlns:adec="http://schemas.microsoft.com/office/drawing/2017/decorative" val="1"/>
              </a:ext>
            </a:extLst>
          </p:cNvPr>
          <p:cNvGrpSpPr/>
          <p:nvPr/>
        </p:nvGrpSpPr>
        <p:grpSpPr>
          <a:xfrm>
            <a:off x="980763" y="5880247"/>
            <a:ext cx="626383" cy="575999"/>
            <a:chOff x="-1440493" y="4133589"/>
            <a:chExt cx="576000" cy="576000"/>
          </a:xfrm>
        </p:grpSpPr>
        <p:sp>
          <p:nvSpPr>
            <p:cNvPr id="30" name="Oval 29">
              <a:extLst>
                <a:ext uri="{FF2B5EF4-FFF2-40B4-BE49-F238E27FC236}">
                  <a16:creationId xmlns:a16="http://schemas.microsoft.com/office/drawing/2014/main" id="{F98CE51D-9A25-FD39-5E21-B0A72456A0C4}"/>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31" name="Graphic 30">
              <a:extLst>
                <a:ext uri="{FF2B5EF4-FFF2-40B4-BE49-F238E27FC236}">
                  <a16:creationId xmlns:a16="http://schemas.microsoft.com/office/drawing/2014/main" id="{AA0CF41B-DDFC-D7C1-269E-EE36CEA664CF}"/>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84225" y="4189857"/>
              <a:ext cx="463463" cy="463463"/>
            </a:xfrm>
            <a:prstGeom prst="rect">
              <a:avLst/>
            </a:prstGeom>
          </p:spPr>
        </p:pic>
      </p:grpSp>
      <p:sp>
        <p:nvSpPr>
          <p:cNvPr id="32" name="Rectangle 31">
            <a:extLst>
              <a:ext uri="{FF2B5EF4-FFF2-40B4-BE49-F238E27FC236}">
                <a16:creationId xmlns:a16="http://schemas.microsoft.com/office/drawing/2014/main" id="{4423FAC9-BAA5-411F-E9CE-445B234CF3C2}"/>
              </a:ext>
            </a:extLst>
          </p:cNvPr>
          <p:cNvSpPr/>
          <p:nvPr/>
        </p:nvSpPr>
        <p:spPr>
          <a:xfrm>
            <a:off x="466724" y="790787"/>
            <a:ext cx="11535880" cy="96844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a:solidFill>
                  <a:schemeClr val="tx1"/>
                </a:solidFill>
                <a:latin typeface="Arial" panose="020B0604020202020204" pitchFamily="34" charset="0"/>
              </a:rPr>
              <a:t>To estimate transition probabilities between COPD severity health states, company used estimates of long-term decline in FEV</a:t>
            </a:r>
            <a:r>
              <a:rPr lang="en-GB" baseline="-25000">
                <a:solidFill>
                  <a:schemeClr val="tx1"/>
                </a:solidFill>
                <a:latin typeface="Arial" panose="020B0604020202020204" pitchFamily="34" charset="0"/>
              </a:rPr>
              <a:t>1</a:t>
            </a:r>
            <a:r>
              <a:rPr lang="en-GB">
                <a:solidFill>
                  <a:schemeClr val="tx1"/>
                </a:solidFill>
                <a:latin typeface="Arial" panose="020B0604020202020204" pitchFamily="34" charset="0"/>
              </a:rPr>
              <a:t> from </a:t>
            </a:r>
            <a:r>
              <a:rPr lang="en-GB" b="0">
                <a:solidFill>
                  <a:schemeClr val="tx1"/>
                </a:solidFill>
                <a:latin typeface="Arial" panose="020B0604020202020204" pitchFamily="34" charset="0"/>
                <a:hlinkClick r:id="rId8"/>
              </a:rPr>
              <a:t>Fenwick et al. 2021 </a:t>
            </a:r>
            <a:r>
              <a:rPr lang="en-GB">
                <a:solidFill>
                  <a:schemeClr val="tx1"/>
                </a:solidFill>
                <a:latin typeface="Arial" panose="020B0604020202020204" pitchFamily="34" charset="0"/>
              </a:rPr>
              <a:t>(separate estimates based on recent exacerbation or not)</a:t>
            </a:r>
          </a:p>
        </p:txBody>
      </p:sp>
      <p:pic>
        <p:nvPicPr>
          <p:cNvPr id="6" name="Picture 5">
            <a:extLst>
              <a:ext uri="{FF2B5EF4-FFF2-40B4-BE49-F238E27FC236}">
                <a16:creationId xmlns:a16="http://schemas.microsoft.com/office/drawing/2014/main" id="{727141D1-C630-C2FF-F915-4220F6DC7993}"/>
              </a:ext>
              <a:ext uri="{C183D7F6-B498-43B3-948B-1728B52AA6E4}">
                <adec:decorative xmlns:adec="http://schemas.microsoft.com/office/drawing/2017/decorative" val="1"/>
              </a:ext>
            </a:extLst>
          </p:cNvPr>
          <p:cNvPicPr>
            <a:picLocks/>
          </p:cNvPicPr>
          <p:nvPr/>
        </p:nvPicPr>
        <p:blipFill rotWithShape="1">
          <a:blip r:embed="rId9"/>
          <a:srcRect l="15651" t="4371" r="14330" b="4307"/>
          <a:stretch/>
        </p:blipFill>
        <p:spPr>
          <a:xfrm>
            <a:off x="11562347" y="-1"/>
            <a:ext cx="623162" cy="611333"/>
          </a:xfrm>
          <a:prstGeom prst="rect">
            <a:avLst/>
          </a:prstGeom>
        </p:spPr>
      </p:pic>
      <p:sp>
        <p:nvSpPr>
          <p:cNvPr id="3" name="Text Placeholder 4">
            <a:extLst>
              <a:ext uri="{FF2B5EF4-FFF2-40B4-BE49-F238E27FC236}">
                <a16:creationId xmlns:a16="http://schemas.microsoft.com/office/drawing/2014/main" id="{F626978B-9F33-484A-1EA2-F244CB481F2B}"/>
              </a:ext>
            </a:extLst>
          </p:cNvPr>
          <p:cNvSpPr txBox="1">
            <a:spLocks/>
          </p:cNvSpPr>
          <p:nvPr/>
        </p:nvSpPr>
        <p:spPr>
          <a:xfrm>
            <a:off x="808831" y="6411913"/>
            <a:ext cx="11021219" cy="4460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COPD, Chronic obstructive pulmonary disease; </a:t>
            </a:r>
            <a:r>
              <a:rPr lang="en-GB" sz="1400">
                <a:latin typeface="Arial" panose="020B0604020202020204" pitchFamily="34" charset="0"/>
                <a:cs typeface="Arial" panose="020B0604020202020204" pitchFamily="34" charset="0"/>
              </a:rPr>
              <a:t>EAG, External </a:t>
            </a:r>
            <a:r>
              <a:rPr lang="en-GB"/>
              <a:t>A</a:t>
            </a:r>
            <a:r>
              <a:rPr lang="en-GB" sz="1400">
                <a:latin typeface="Arial" panose="020B0604020202020204" pitchFamily="34" charset="0"/>
                <a:cs typeface="Arial" panose="020B0604020202020204" pitchFamily="34" charset="0"/>
              </a:rPr>
              <a:t>ssessment </a:t>
            </a:r>
            <a:r>
              <a:rPr lang="en-GB"/>
              <a:t>G</a:t>
            </a:r>
            <a:r>
              <a:rPr lang="en-GB" sz="1400">
                <a:latin typeface="Arial" panose="020B0604020202020204" pitchFamily="34" charset="0"/>
                <a:cs typeface="Arial" panose="020B0604020202020204" pitchFamily="34" charset="0"/>
              </a:rPr>
              <a:t>roup;</a:t>
            </a:r>
            <a:r>
              <a:rPr lang="en-GB"/>
              <a:t> EOS, Eosinophil; FEV</a:t>
            </a:r>
            <a:r>
              <a:rPr lang="en-GB" baseline="-25000"/>
              <a:t>1, </a:t>
            </a:r>
            <a:r>
              <a:rPr lang="en-GB"/>
              <a:t>forced expiratory volume in the first second; ICER, Incremental cost-effectiveness ratio</a:t>
            </a:r>
          </a:p>
        </p:txBody>
      </p:sp>
    </p:spTree>
    <p:extLst>
      <p:ext uri="{BB962C8B-B14F-4D97-AF65-F5344CB8AC3E}">
        <p14:creationId xmlns:p14="http://schemas.microsoft.com/office/powerpoint/2010/main" val="2962894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63CF-E72C-311F-C0AA-D725C36200A4}"/>
              </a:ext>
            </a:extLst>
          </p:cNvPr>
          <p:cNvSpPr>
            <a:spLocks noGrp="1"/>
          </p:cNvSpPr>
          <p:nvPr>
            <p:ph type="title"/>
          </p:nvPr>
        </p:nvSpPr>
        <p:spPr/>
        <p:txBody>
          <a:bodyPr>
            <a:normAutofit fontScale="90000"/>
          </a:bodyPr>
          <a:lstStyle/>
          <a:p>
            <a:r>
              <a:rPr lang="en-GB">
                <a:hlinkClick r:id="rId3" action="ppaction://hlinksldjump"/>
              </a:rPr>
              <a:t>Key issue</a:t>
            </a:r>
            <a:r>
              <a:rPr lang="en-GB"/>
              <a:t>: Differences in the rate of severe exacerbations between treatment arms (1)</a:t>
            </a:r>
            <a:br>
              <a:rPr lang="en-GB"/>
            </a:br>
            <a:endParaRPr lang="en-GB"/>
          </a:p>
        </p:txBody>
      </p:sp>
      <p:sp>
        <p:nvSpPr>
          <p:cNvPr id="15" name="Rectangle 14">
            <a:extLst>
              <a:ext uri="{FF2B5EF4-FFF2-40B4-BE49-F238E27FC236}">
                <a16:creationId xmlns:a16="http://schemas.microsoft.com/office/drawing/2014/main" id="{A095D89B-195A-4D94-A8DE-CD5502F42403}"/>
              </a:ext>
            </a:extLst>
          </p:cNvPr>
          <p:cNvSpPr/>
          <p:nvPr/>
        </p:nvSpPr>
        <p:spPr>
          <a:xfrm>
            <a:off x="393471" y="3807157"/>
            <a:ext cx="11490051" cy="264731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2"/>
                </a:solidFill>
                <a:latin typeface="Arial" panose="020B0604020202020204" pitchFamily="34" charset="0"/>
              </a:rPr>
              <a:t>Company</a:t>
            </a:r>
          </a:p>
          <a:p>
            <a:pPr marL="285750" indent="-285750">
              <a:buFont typeface="Arial" panose="020B0604020202020204" pitchFamily="34" charset="0"/>
              <a:buChar char="•"/>
            </a:pPr>
            <a:r>
              <a:rPr lang="en-GB">
                <a:solidFill>
                  <a:schemeClr val="tx1"/>
                </a:solidFill>
                <a:latin typeface="Arial" panose="020B0604020202020204" pitchFamily="34" charset="0"/>
              </a:rPr>
              <a:t>Although no statistically significant difference in severe exacerbations between 2 treatment arms in 52-week trial period, appropriate to model different rate of severe exacerbations (based on</a:t>
            </a:r>
            <a:r>
              <a:rPr lang="en-GB">
                <a:solidFill>
                  <a:srgbClr val="FF0000"/>
                </a:solidFill>
                <a:latin typeface="Arial" panose="020B0604020202020204" pitchFamily="34" charset="0"/>
              </a:rPr>
              <a:t> </a:t>
            </a:r>
            <a:r>
              <a:rPr lang="en-GB">
                <a:solidFill>
                  <a:schemeClr val="tx1"/>
                </a:solidFill>
                <a:latin typeface="Arial" panose="020B0604020202020204" pitchFamily="34" charset="0"/>
              </a:rPr>
              <a:t>rate ratio from trials)</a:t>
            </a:r>
          </a:p>
          <a:p>
            <a:pPr marL="285750" indent="-285750">
              <a:buFont typeface="Arial" panose="020B0604020202020204" pitchFamily="34" charset="0"/>
              <a:buChar char="•"/>
            </a:pPr>
            <a:r>
              <a:rPr lang="en-GB">
                <a:solidFill>
                  <a:schemeClr val="tx1"/>
                </a:solidFill>
                <a:latin typeface="Arial" panose="020B0604020202020204" pitchFamily="34" charset="0"/>
              </a:rPr>
              <a:t>Studies were not powered to measure differences in rate of severe exacerbations, and rate of severe exacerbations in trials lower than might be expected in clinical practice</a:t>
            </a:r>
          </a:p>
          <a:p>
            <a:pPr marL="285750" indent="-285750">
              <a:buFont typeface="Arial" panose="020B0604020202020204" pitchFamily="34" charset="0"/>
              <a:buChar char="•"/>
            </a:pPr>
            <a:r>
              <a:rPr lang="en-GB">
                <a:solidFill>
                  <a:schemeClr val="tx1"/>
                </a:solidFill>
                <a:latin typeface="Arial" panose="020B0604020202020204" pitchFamily="34" charset="0"/>
              </a:rPr>
              <a:t>Statistically significant differences between treatment arms in time to first severe exacerbation and adjusted annualised severe exacerbation rate</a:t>
            </a:r>
          </a:p>
          <a:p>
            <a:pPr marL="285750" indent="-285750">
              <a:buFont typeface="Arial" panose="020B0604020202020204" pitchFamily="34" charset="0"/>
              <a:buChar char="•"/>
            </a:pPr>
            <a:r>
              <a:rPr lang="en-GB">
                <a:solidFill>
                  <a:schemeClr val="tx1"/>
                </a:solidFill>
                <a:latin typeface="Arial" panose="020B0604020202020204" pitchFamily="34" charset="0"/>
              </a:rPr>
              <a:t>Clinical experts indicated that mechanism for moderate and severe exacerbations is broadly similar→ rate reduction would be expected to be similar</a:t>
            </a:r>
          </a:p>
          <a:p>
            <a:endParaRPr lang="en-GB">
              <a:solidFill>
                <a:schemeClr val="tx1"/>
              </a:solidFill>
              <a:latin typeface="Arial" panose="020B0604020202020204" pitchFamily="34" charset="0"/>
            </a:endParaRPr>
          </a:p>
        </p:txBody>
      </p:sp>
      <p:sp>
        <p:nvSpPr>
          <p:cNvPr id="13" name="Rectangle 12">
            <a:extLst>
              <a:ext uri="{FF2B5EF4-FFF2-40B4-BE49-F238E27FC236}">
                <a16:creationId xmlns:a16="http://schemas.microsoft.com/office/drawing/2014/main" id="{E82CA74A-6F08-4190-9479-10C9823605C7}"/>
              </a:ext>
            </a:extLst>
          </p:cNvPr>
          <p:cNvSpPr/>
          <p:nvPr/>
        </p:nvSpPr>
        <p:spPr>
          <a:xfrm>
            <a:off x="393472" y="1244741"/>
            <a:ext cx="5354186" cy="243991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a:solidFill>
                  <a:schemeClr val="tx1"/>
                </a:solidFill>
                <a:latin typeface="Arial" panose="020B0604020202020204" pitchFamily="34" charset="0"/>
              </a:rPr>
              <a:t>Primary trial outcome was annualised rate of moderate or severe exacerbations (combined)</a:t>
            </a:r>
          </a:p>
          <a:p>
            <a:pPr marL="285750" indent="-285750">
              <a:buFont typeface="Arial" panose="020B0604020202020204" pitchFamily="34" charset="0"/>
              <a:buChar char="•"/>
            </a:pPr>
            <a:r>
              <a:rPr lang="en-GB">
                <a:solidFill>
                  <a:schemeClr val="tx1"/>
                </a:solidFill>
                <a:latin typeface="Arial" panose="020B0604020202020204" pitchFamily="34" charset="0"/>
              </a:rPr>
              <a:t>Company modelled dupilumab treatment effect for exacerbations based on rate ratio of annual exacerbations in each treatment arm from pooled trials (different rate ratios applied for moderate and severe exacerbations)</a:t>
            </a:r>
          </a:p>
          <a:p>
            <a:r>
              <a:rPr lang="en-GB">
                <a:solidFill>
                  <a:schemeClr val="tx1"/>
                </a:solidFill>
                <a:latin typeface="Arial" panose="020B0604020202020204" pitchFamily="34" charset="0"/>
              </a:rPr>
              <a:t> </a:t>
            </a:r>
          </a:p>
        </p:txBody>
      </p:sp>
      <p:pic>
        <p:nvPicPr>
          <p:cNvPr id="3" name="Picture 2">
            <a:extLst>
              <a:ext uri="{FF2B5EF4-FFF2-40B4-BE49-F238E27FC236}">
                <a16:creationId xmlns:a16="http://schemas.microsoft.com/office/drawing/2014/main" id="{A550B358-CC50-FE21-6807-EC93B404BB7F}"/>
              </a:ext>
              <a:ext uri="{C183D7F6-B498-43B3-948B-1728B52AA6E4}">
                <adec:decorative xmlns:adec="http://schemas.microsoft.com/office/drawing/2017/decorative" val="1"/>
              </a:ext>
            </a:extLst>
          </p:cNvPr>
          <p:cNvPicPr>
            <a:picLocks noChangeAspect="1"/>
          </p:cNvPicPr>
          <p:nvPr/>
        </p:nvPicPr>
        <p:blipFill rotWithShape="1">
          <a:blip r:embed="rId4"/>
          <a:srcRect l="16406" t="4575" r="14821" b="4613"/>
          <a:stretch/>
        </p:blipFill>
        <p:spPr>
          <a:xfrm>
            <a:off x="11581535" y="7359"/>
            <a:ext cx="603974" cy="603974"/>
          </a:xfrm>
          <a:prstGeom prst="rect">
            <a:avLst/>
          </a:prstGeom>
        </p:spPr>
      </p:pic>
      <p:graphicFrame>
        <p:nvGraphicFramePr>
          <p:cNvPr id="4" name="Table 3">
            <a:extLst>
              <a:ext uri="{FF2B5EF4-FFF2-40B4-BE49-F238E27FC236}">
                <a16:creationId xmlns:a16="http://schemas.microsoft.com/office/drawing/2014/main" id="{C75B5F75-184A-FD54-2CE3-F2578B82E321}"/>
              </a:ext>
            </a:extLst>
          </p:cNvPr>
          <p:cNvGraphicFramePr>
            <a:graphicFrameLocks noGrp="1"/>
          </p:cNvGraphicFramePr>
          <p:nvPr>
            <p:extLst>
              <p:ext uri="{D42A27DB-BD31-4B8C-83A1-F6EECF244321}">
                <p14:modId xmlns:p14="http://schemas.microsoft.com/office/powerpoint/2010/main" val="2220694936"/>
              </p:ext>
            </p:extLst>
          </p:nvPr>
        </p:nvGraphicFramePr>
        <p:xfrm>
          <a:off x="5845628" y="1778252"/>
          <a:ext cx="6198364" cy="1920240"/>
        </p:xfrm>
        <a:graphic>
          <a:graphicData uri="http://schemas.openxmlformats.org/drawingml/2006/table">
            <a:tbl>
              <a:tblPr firstRow="1" firstCol="1" bandRow="1">
                <a:tableStyleId>{5C22544A-7EE6-4342-B048-85BDC9FD1C3A}</a:tableStyleId>
              </a:tblPr>
              <a:tblGrid>
                <a:gridCol w="1248062">
                  <a:extLst>
                    <a:ext uri="{9D8B030D-6E8A-4147-A177-3AD203B41FA5}">
                      <a16:colId xmlns:a16="http://schemas.microsoft.com/office/drawing/2014/main" val="3279667104"/>
                    </a:ext>
                  </a:extLst>
                </a:gridCol>
                <a:gridCol w="1265730">
                  <a:extLst>
                    <a:ext uri="{9D8B030D-6E8A-4147-A177-3AD203B41FA5}">
                      <a16:colId xmlns:a16="http://schemas.microsoft.com/office/drawing/2014/main" val="1365724723"/>
                    </a:ext>
                  </a:extLst>
                </a:gridCol>
                <a:gridCol w="1261328">
                  <a:extLst>
                    <a:ext uri="{9D8B030D-6E8A-4147-A177-3AD203B41FA5}">
                      <a16:colId xmlns:a16="http://schemas.microsoft.com/office/drawing/2014/main" val="2005604157"/>
                    </a:ext>
                  </a:extLst>
                </a:gridCol>
                <a:gridCol w="1261328">
                  <a:extLst>
                    <a:ext uri="{9D8B030D-6E8A-4147-A177-3AD203B41FA5}">
                      <a16:colId xmlns:a16="http://schemas.microsoft.com/office/drawing/2014/main" val="1193275694"/>
                    </a:ext>
                  </a:extLst>
                </a:gridCol>
                <a:gridCol w="1161916">
                  <a:extLst>
                    <a:ext uri="{9D8B030D-6E8A-4147-A177-3AD203B41FA5}">
                      <a16:colId xmlns:a16="http://schemas.microsoft.com/office/drawing/2014/main" val="3051573354"/>
                    </a:ext>
                  </a:extLst>
                </a:gridCol>
              </a:tblGrid>
              <a:tr h="103018">
                <a:tc rowSpan="3">
                  <a:txBody>
                    <a:bodyPr/>
                    <a:lstStyle/>
                    <a:p>
                      <a:pPr>
                        <a:spcAft>
                          <a:spcPts val="300"/>
                        </a:spcAft>
                      </a:pPr>
                      <a:r>
                        <a:rPr lang="en-GB" sz="1400">
                          <a:effectLst/>
                          <a:latin typeface="Arial" panose="020B0604020202020204" pitchFamily="34" charset="0"/>
                          <a:cs typeface="Arial" panose="020B0604020202020204" pitchFamily="34" charset="0"/>
                        </a:rPr>
                        <a:t>GOLD severity</a:t>
                      </a:r>
                      <a:endParaRPr lang="en-GB" sz="1400">
                        <a:effectLst/>
                        <a:latin typeface="Arial" panose="020B0604020202020204" pitchFamily="34" charset="0"/>
                        <a:ea typeface="Times New Roman" panose="02020603050405020304" pitchFamily="18" charset="0"/>
                        <a:cs typeface="Arial" panose="020B0604020202020204" pitchFamily="34" charset="0"/>
                      </a:endParaRPr>
                    </a:p>
                  </a:txBody>
                  <a:tcPr marL="51509" marR="51509" marT="0" marB="0"/>
                </a:tc>
                <a:tc gridSpan="4">
                  <a:txBody>
                    <a:bodyPr/>
                    <a:lstStyle/>
                    <a:p>
                      <a:pPr algn="ctr">
                        <a:spcAft>
                          <a:spcPts val="300"/>
                        </a:spcAft>
                      </a:pPr>
                      <a:r>
                        <a:rPr lang="en-GB" sz="1400">
                          <a:effectLst/>
                          <a:latin typeface="Arial" panose="020B0604020202020204" pitchFamily="34" charset="0"/>
                          <a:cs typeface="Arial" panose="020B0604020202020204" pitchFamily="34" charset="0"/>
                        </a:rPr>
                        <a:t>Dupilumab + background therapy vs background therapy alone</a:t>
                      </a:r>
                      <a:endParaRPr lang="en-GB" sz="1400">
                        <a:effectLst/>
                        <a:latin typeface="Arial" panose="020B0604020202020204" pitchFamily="34" charset="0"/>
                        <a:ea typeface="Times New Roman" panose="02020603050405020304" pitchFamily="18" charset="0"/>
                        <a:cs typeface="Arial" panose="020B0604020202020204" pitchFamily="34" charset="0"/>
                      </a:endParaRPr>
                    </a:p>
                  </a:txBody>
                  <a:tcPr marL="51509" marR="51509"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26392446"/>
                  </a:ext>
                </a:extLst>
              </a:tr>
              <a:tr h="124003">
                <a:tc vMerge="1">
                  <a:txBody>
                    <a:bodyPr/>
                    <a:lstStyle/>
                    <a:p>
                      <a:endParaRPr lang="en-GB"/>
                    </a:p>
                  </a:txBody>
                  <a:tcPr/>
                </a:tc>
                <a:tc gridSpan="2">
                  <a:txBody>
                    <a:bodyPr/>
                    <a:lstStyle/>
                    <a:p>
                      <a:pPr algn="ctr">
                        <a:spcAft>
                          <a:spcPts val="300"/>
                        </a:spcAft>
                      </a:pPr>
                      <a:r>
                        <a:rPr lang="en-GB" sz="1400">
                          <a:effectLst/>
                          <a:latin typeface="Arial" panose="020B0604020202020204" pitchFamily="34" charset="0"/>
                          <a:cs typeface="Arial" panose="020B0604020202020204" pitchFamily="34" charset="0"/>
                        </a:rPr>
                        <a:t>All Patients</a:t>
                      </a:r>
                      <a:endParaRPr lang="en-GB" sz="1400">
                        <a:effectLst/>
                        <a:latin typeface="Arial" panose="020B0604020202020204" pitchFamily="34" charset="0"/>
                        <a:ea typeface="Times New Roman" panose="02020603050405020304" pitchFamily="18" charset="0"/>
                        <a:cs typeface="Arial" panose="020B0604020202020204" pitchFamily="34" charset="0"/>
                      </a:endParaRPr>
                    </a:p>
                  </a:txBody>
                  <a:tcPr marL="51509" marR="51509" marT="0" marB="0"/>
                </a:tc>
                <a:tc hMerge="1">
                  <a:txBody>
                    <a:bodyPr/>
                    <a:lstStyle/>
                    <a:p>
                      <a:endParaRPr lang="en-GB"/>
                    </a:p>
                  </a:txBody>
                  <a:tcPr/>
                </a:tc>
                <a:tc gridSpan="2">
                  <a:txBody>
                    <a:bodyPr/>
                    <a:lstStyle/>
                    <a:p>
                      <a:pPr algn="ctr">
                        <a:spcAft>
                          <a:spcPts val="300"/>
                        </a:spcAft>
                      </a:pPr>
                      <a:r>
                        <a:rPr lang="en-GB" sz="1400">
                          <a:effectLst/>
                          <a:latin typeface="Arial" panose="020B0604020202020204" pitchFamily="34" charset="0"/>
                          <a:cs typeface="Arial" panose="020B0604020202020204" pitchFamily="34" charset="0"/>
                        </a:rPr>
                        <a:t>Responders</a:t>
                      </a:r>
                      <a:endParaRPr lang="en-GB" sz="1400">
                        <a:effectLst/>
                        <a:latin typeface="Arial" panose="020B0604020202020204" pitchFamily="34" charset="0"/>
                        <a:ea typeface="Times New Roman" panose="02020603050405020304" pitchFamily="18" charset="0"/>
                        <a:cs typeface="Arial" panose="020B0604020202020204" pitchFamily="34" charset="0"/>
                      </a:endParaRPr>
                    </a:p>
                  </a:txBody>
                  <a:tcPr marL="51509" marR="51509" marT="0" marB="0"/>
                </a:tc>
                <a:tc hMerge="1">
                  <a:txBody>
                    <a:bodyPr/>
                    <a:lstStyle/>
                    <a:p>
                      <a:endParaRPr lang="en-GB"/>
                    </a:p>
                  </a:txBody>
                  <a:tcPr/>
                </a:tc>
                <a:extLst>
                  <a:ext uri="{0D108BD9-81ED-4DB2-BD59-A6C34878D82A}">
                    <a16:rowId xmlns:a16="http://schemas.microsoft.com/office/drawing/2014/main" val="2307797114"/>
                  </a:ext>
                </a:extLst>
              </a:tr>
              <a:tr h="206035">
                <a:tc vMerge="1">
                  <a:txBody>
                    <a:bodyPr/>
                    <a:lstStyle/>
                    <a:p>
                      <a:endParaRPr lang="en-GB"/>
                    </a:p>
                  </a:txBody>
                  <a:tcPr/>
                </a:tc>
                <a:tc>
                  <a:txBody>
                    <a:bodyPr/>
                    <a:lstStyle/>
                    <a:p>
                      <a:pPr algn="ctr">
                        <a:spcAft>
                          <a:spcPts val="300"/>
                        </a:spcAft>
                      </a:pPr>
                      <a:r>
                        <a:rPr lang="en-GB" sz="1400">
                          <a:effectLst/>
                          <a:latin typeface="Arial" panose="020B0604020202020204" pitchFamily="34" charset="0"/>
                          <a:cs typeface="Arial" panose="020B0604020202020204" pitchFamily="34" charset="0"/>
                        </a:rPr>
                        <a:t>Moderate Exacerbation</a:t>
                      </a:r>
                      <a:endParaRPr lang="en-GB" sz="1400">
                        <a:effectLst/>
                        <a:latin typeface="Arial" panose="020B0604020202020204" pitchFamily="34" charset="0"/>
                        <a:ea typeface="Times New Roman" panose="02020603050405020304" pitchFamily="18" charset="0"/>
                        <a:cs typeface="Arial" panose="020B0604020202020204" pitchFamily="34" charset="0"/>
                      </a:endParaRPr>
                    </a:p>
                  </a:txBody>
                  <a:tcPr marL="51509" marR="51509" marT="0" marB="0"/>
                </a:tc>
                <a:tc>
                  <a:txBody>
                    <a:bodyPr/>
                    <a:lstStyle/>
                    <a:p>
                      <a:pPr algn="ctr">
                        <a:spcAft>
                          <a:spcPts val="300"/>
                        </a:spcAft>
                      </a:pPr>
                      <a:r>
                        <a:rPr lang="en-GB" sz="1400">
                          <a:effectLst/>
                          <a:latin typeface="Arial" panose="020B0604020202020204" pitchFamily="34" charset="0"/>
                          <a:cs typeface="Arial" panose="020B0604020202020204" pitchFamily="34" charset="0"/>
                        </a:rPr>
                        <a:t>Severe Exacerbation</a:t>
                      </a:r>
                      <a:endParaRPr lang="en-GB" sz="1400">
                        <a:effectLst/>
                        <a:latin typeface="Arial" panose="020B0604020202020204" pitchFamily="34" charset="0"/>
                        <a:ea typeface="Times New Roman" panose="02020603050405020304" pitchFamily="18" charset="0"/>
                        <a:cs typeface="Arial" panose="020B0604020202020204" pitchFamily="34" charset="0"/>
                      </a:endParaRPr>
                    </a:p>
                  </a:txBody>
                  <a:tcPr marL="51509" marR="51509" marT="0" marB="0"/>
                </a:tc>
                <a:tc>
                  <a:txBody>
                    <a:bodyPr/>
                    <a:lstStyle/>
                    <a:p>
                      <a:pPr algn="ctr">
                        <a:spcAft>
                          <a:spcPts val="300"/>
                        </a:spcAft>
                      </a:pPr>
                      <a:r>
                        <a:rPr lang="en-GB" sz="1400">
                          <a:effectLst/>
                          <a:latin typeface="Arial" panose="020B0604020202020204" pitchFamily="34" charset="0"/>
                          <a:cs typeface="Arial" panose="020B0604020202020204" pitchFamily="34" charset="0"/>
                        </a:rPr>
                        <a:t>Moderate Exacerbation</a:t>
                      </a:r>
                      <a:endParaRPr lang="en-GB" sz="1400">
                        <a:effectLst/>
                        <a:latin typeface="Arial" panose="020B0604020202020204" pitchFamily="34" charset="0"/>
                        <a:ea typeface="Times New Roman" panose="02020603050405020304" pitchFamily="18" charset="0"/>
                        <a:cs typeface="Arial" panose="020B0604020202020204" pitchFamily="34" charset="0"/>
                      </a:endParaRPr>
                    </a:p>
                  </a:txBody>
                  <a:tcPr marL="51509" marR="51509" marT="0" marB="0"/>
                </a:tc>
                <a:tc>
                  <a:txBody>
                    <a:bodyPr/>
                    <a:lstStyle/>
                    <a:p>
                      <a:pPr algn="ctr">
                        <a:spcAft>
                          <a:spcPts val="300"/>
                        </a:spcAft>
                      </a:pPr>
                      <a:r>
                        <a:rPr lang="en-GB" sz="1400">
                          <a:effectLst/>
                          <a:latin typeface="Arial" panose="020B0604020202020204" pitchFamily="34" charset="0"/>
                          <a:cs typeface="Arial" panose="020B0604020202020204" pitchFamily="34" charset="0"/>
                        </a:rPr>
                        <a:t>Severe Exacerbation</a:t>
                      </a:r>
                      <a:endParaRPr lang="en-GB" sz="1400">
                        <a:effectLst/>
                        <a:latin typeface="Arial" panose="020B0604020202020204" pitchFamily="34" charset="0"/>
                        <a:ea typeface="Times New Roman" panose="02020603050405020304" pitchFamily="18" charset="0"/>
                        <a:cs typeface="Arial" panose="020B0604020202020204" pitchFamily="34" charset="0"/>
                      </a:endParaRPr>
                    </a:p>
                  </a:txBody>
                  <a:tcPr marL="51509" marR="51509" marT="0" marB="0"/>
                </a:tc>
                <a:extLst>
                  <a:ext uri="{0D108BD9-81ED-4DB2-BD59-A6C34878D82A}">
                    <a16:rowId xmlns:a16="http://schemas.microsoft.com/office/drawing/2014/main" val="3744604700"/>
                  </a:ext>
                </a:extLst>
              </a:tr>
              <a:tr h="128295">
                <a:tc>
                  <a:txBody>
                    <a:bodyPr/>
                    <a:lstStyle/>
                    <a:p>
                      <a:pPr>
                        <a:spcAft>
                          <a:spcPts val="300"/>
                        </a:spcAft>
                      </a:pPr>
                      <a:r>
                        <a:rPr lang="en-GB" sz="1400">
                          <a:effectLst/>
                          <a:latin typeface="Arial" panose="020B0604020202020204" pitchFamily="34" charset="0"/>
                          <a:cs typeface="Arial" panose="020B0604020202020204" pitchFamily="34" charset="0"/>
                        </a:rPr>
                        <a:t>Mild</a:t>
                      </a:r>
                      <a:endParaRPr lang="en-GB" sz="1400">
                        <a:effectLst/>
                        <a:latin typeface="Arial" panose="020B0604020202020204" pitchFamily="34" charset="0"/>
                        <a:ea typeface="Times New Roman" panose="02020603050405020304" pitchFamily="18" charset="0"/>
                        <a:cs typeface="Arial" panose="020B0604020202020204" pitchFamily="34" charset="0"/>
                      </a:endParaRPr>
                    </a:p>
                  </a:txBody>
                  <a:tcPr marL="51509" marR="51509" marT="0" marB="0"/>
                </a:tc>
                <a:tc>
                  <a:txBody>
                    <a:bodyPr/>
                    <a:lstStyle/>
                    <a:p>
                      <a:pPr algn="ctr">
                        <a:spcAft>
                          <a:spcPts val="300"/>
                        </a:spcAft>
                      </a:pPr>
                      <a:r>
                        <a:rPr lang="en-GB" sz="1400" u="sng" dirty="0">
                          <a:effectLst/>
                          <a:highlight>
                            <a:srgbClr val="000000"/>
                          </a:highlight>
                          <a:latin typeface="Arial" panose="020B0604020202020204" pitchFamily="34" charset="0"/>
                          <a:cs typeface="Arial" panose="020B0604020202020204" pitchFamily="34" charset="0"/>
                        </a:rPr>
                        <a:t>xxx</a:t>
                      </a:r>
                      <a:endParaRPr lang="en-GB" sz="14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51509" marR="51509" marT="0" marB="0"/>
                </a:tc>
                <a:tc>
                  <a:txBody>
                    <a:bodyPr/>
                    <a:lstStyle/>
                    <a:p>
                      <a:pPr algn="ctr">
                        <a:spcAft>
                          <a:spcPts val="300"/>
                        </a:spcAft>
                      </a:pPr>
                      <a:r>
                        <a:rPr kumimoji="0" lang="en-GB" sz="14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a:t>
                      </a:r>
                      <a:endParaRPr lang="en-GB" sz="14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51509" marR="51509" marT="0" marB="0"/>
                </a:tc>
                <a:tc>
                  <a:txBody>
                    <a:bodyPr/>
                    <a:lstStyle/>
                    <a:p>
                      <a:pPr algn="ctr">
                        <a:spcAft>
                          <a:spcPts val="300"/>
                        </a:spcAft>
                      </a:pPr>
                      <a:r>
                        <a:rPr kumimoji="0" lang="en-GB" sz="14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a:t>
                      </a:r>
                      <a:endParaRPr lang="en-GB" sz="14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51509" marR="51509" marT="0" marB="0"/>
                </a:tc>
                <a:tc>
                  <a:txBody>
                    <a:bodyPr/>
                    <a:lstStyle/>
                    <a:p>
                      <a:pPr algn="ctr">
                        <a:spcAft>
                          <a:spcPts val="300"/>
                        </a:spcAft>
                      </a:pPr>
                      <a:r>
                        <a:rPr kumimoji="0" lang="en-GB" sz="14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a:t>
                      </a:r>
                      <a:endParaRPr lang="en-GB" sz="14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51509" marR="51509" marT="0" marB="0"/>
                </a:tc>
                <a:extLst>
                  <a:ext uri="{0D108BD9-81ED-4DB2-BD59-A6C34878D82A}">
                    <a16:rowId xmlns:a16="http://schemas.microsoft.com/office/drawing/2014/main" val="882093290"/>
                  </a:ext>
                </a:extLst>
              </a:tr>
              <a:tr h="103971">
                <a:tc>
                  <a:txBody>
                    <a:bodyPr/>
                    <a:lstStyle/>
                    <a:p>
                      <a:pPr>
                        <a:spcAft>
                          <a:spcPts val="300"/>
                        </a:spcAft>
                      </a:pPr>
                      <a:r>
                        <a:rPr lang="en-GB" sz="1400">
                          <a:effectLst/>
                          <a:latin typeface="Arial" panose="020B0604020202020204" pitchFamily="34" charset="0"/>
                          <a:cs typeface="Arial" panose="020B0604020202020204" pitchFamily="34" charset="0"/>
                        </a:rPr>
                        <a:t>Moderate</a:t>
                      </a:r>
                      <a:endParaRPr lang="en-GB" sz="1400">
                        <a:effectLst/>
                        <a:latin typeface="Arial" panose="020B0604020202020204" pitchFamily="34" charset="0"/>
                        <a:ea typeface="Times New Roman" panose="02020603050405020304" pitchFamily="18" charset="0"/>
                        <a:cs typeface="Arial" panose="020B0604020202020204" pitchFamily="34" charset="0"/>
                      </a:endParaRPr>
                    </a:p>
                  </a:txBody>
                  <a:tcPr marL="51509" marR="51509" marT="0" marB="0"/>
                </a:tc>
                <a:tc>
                  <a:txBody>
                    <a:bodyPr/>
                    <a:lstStyle/>
                    <a:p>
                      <a:pPr algn="ctr">
                        <a:spcAft>
                          <a:spcPts val="300"/>
                        </a:spcAft>
                      </a:pPr>
                      <a:r>
                        <a:rPr kumimoji="0" lang="en-GB" sz="14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a:t>
                      </a:r>
                      <a:endParaRPr lang="en-GB" sz="14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51509" marR="51509" marT="0" marB="0"/>
                </a:tc>
                <a:tc>
                  <a:txBody>
                    <a:bodyPr/>
                    <a:lstStyle/>
                    <a:p>
                      <a:pPr algn="ctr">
                        <a:spcAft>
                          <a:spcPts val="300"/>
                        </a:spcAft>
                      </a:pPr>
                      <a:r>
                        <a:rPr kumimoji="0" lang="en-GB" sz="14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a:t>
                      </a:r>
                      <a:endParaRPr lang="en-GB" sz="14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51509" marR="51509" marT="0" marB="0"/>
                </a:tc>
                <a:tc>
                  <a:txBody>
                    <a:bodyPr/>
                    <a:lstStyle/>
                    <a:p>
                      <a:pPr algn="ctr">
                        <a:spcAft>
                          <a:spcPts val="300"/>
                        </a:spcAft>
                      </a:pPr>
                      <a:r>
                        <a:rPr kumimoji="0" lang="en-GB" sz="14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a:t>
                      </a:r>
                      <a:endParaRPr lang="en-GB" sz="14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51509" marR="51509" marT="0" marB="0"/>
                </a:tc>
                <a:tc>
                  <a:txBody>
                    <a:bodyPr/>
                    <a:lstStyle/>
                    <a:p>
                      <a:pPr algn="ctr">
                        <a:spcAft>
                          <a:spcPts val="300"/>
                        </a:spcAft>
                      </a:pPr>
                      <a:r>
                        <a:rPr kumimoji="0" lang="en-GB" sz="14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a:t>
                      </a:r>
                      <a:endParaRPr lang="en-GB" sz="14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51509" marR="51509" marT="0" marB="0"/>
                </a:tc>
                <a:extLst>
                  <a:ext uri="{0D108BD9-81ED-4DB2-BD59-A6C34878D82A}">
                    <a16:rowId xmlns:a16="http://schemas.microsoft.com/office/drawing/2014/main" val="2360442794"/>
                  </a:ext>
                </a:extLst>
              </a:tr>
              <a:tr h="103018">
                <a:tc>
                  <a:txBody>
                    <a:bodyPr/>
                    <a:lstStyle/>
                    <a:p>
                      <a:pPr>
                        <a:spcAft>
                          <a:spcPts val="300"/>
                        </a:spcAft>
                      </a:pPr>
                      <a:r>
                        <a:rPr lang="en-GB" sz="1400">
                          <a:effectLst/>
                          <a:latin typeface="Arial" panose="020B0604020202020204" pitchFamily="34" charset="0"/>
                          <a:cs typeface="Arial" panose="020B0604020202020204" pitchFamily="34" charset="0"/>
                        </a:rPr>
                        <a:t>Severe</a:t>
                      </a:r>
                      <a:endParaRPr lang="en-GB" sz="1400">
                        <a:effectLst/>
                        <a:latin typeface="Arial" panose="020B0604020202020204" pitchFamily="34" charset="0"/>
                        <a:ea typeface="Times New Roman" panose="02020603050405020304" pitchFamily="18" charset="0"/>
                        <a:cs typeface="Arial" panose="020B0604020202020204" pitchFamily="34" charset="0"/>
                      </a:endParaRPr>
                    </a:p>
                  </a:txBody>
                  <a:tcPr marL="51509" marR="51509" marT="0" marB="0"/>
                </a:tc>
                <a:tc>
                  <a:txBody>
                    <a:bodyPr/>
                    <a:lstStyle/>
                    <a:p>
                      <a:pPr algn="ctr">
                        <a:spcAft>
                          <a:spcPts val="300"/>
                        </a:spcAft>
                      </a:pPr>
                      <a:r>
                        <a:rPr kumimoji="0" lang="en-GB" sz="14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a:t>
                      </a:r>
                      <a:endParaRPr lang="en-GB" sz="14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51509" marR="51509" marT="0" marB="0"/>
                </a:tc>
                <a:tc>
                  <a:txBody>
                    <a:bodyPr/>
                    <a:lstStyle/>
                    <a:p>
                      <a:pPr algn="ctr">
                        <a:spcAft>
                          <a:spcPts val="300"/>
                        </a:spcAft>
                      </a:pPr>
                      <a:r>
                        <a:rPr kumimoji="0" lang="en-GB" sz="14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a:t>
                      </a:r>
                      <a:endParaRPr lang="en-GB" sz="14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51509" marR="51509" marT="0" marB="0"/>
                </a:tc>
                <a:tc>
                  <a:txBody>
                    <a:bodyPr/>
                    <a:lstStyle/>
                    <a:p>
                      <a:pPr algn="ctr">
                        <a:spcAft>
                          <a:spcPts val="300"/>
                        </a:spcAft>
                      </a:pPr>
                      <a:r>
                        <a:rPr kumimoji="0" lang="en-GB" sz="14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a:t>
                      </a:r>
                      <a:endParaRPr lang="en-GB" sz="14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51509" marR="51509" marT="0" marB="0"/>
                </a:tc>
                <a:tc>
                  <a:txBody>
                    <a:bodyPr/>
                    <a:lstStyle/>
                    <a:p>
                      <a:pPr algn="ctr">
                        <a:spcAft>
                          <a:spcPts val="300"/>
                        </a:spcAft>
                      </a:pPr>
                      <a:r>
                        <a:rPr kumimoji="0" lang="en-GB" sz="14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a:t>
                      </a:r>
                      <a:endParaRPr lang="en-GB" sz="14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51509" marR="51509" marT="0" marB="0"/>
                </a:tc>
                <a:extLst>
                  <a:ext uri="{0D108BD9-81ED-4DB2-BD59-A6C34878D82A}">
                    <a16:rowId xmlns:a16="http://schemas.microsoft.com/office/drawing/2014/main" val="1259784363"/>
                  </a:ext>
                </a:extLst>
              </a:tr>
              <a:tr h="103018">
                <a:tc>
                  <a:txBody>
                    <a:bodyPr/>
                    <a:lstStyle/>
                    <a:p>
                      <a:pPr>
                        <a:spcAft>
                          <a:spcPts val="300"/>
                        </a:spcAft>
                      </a:pPr>
                      <a:r>
                        <a:rPr lang="en-GB" sz="1400">
                          <a:effectLst/>
                          <a:latin typeface="Arial" panose="020B0604020202020204" pitchFamily="34" charset="0"/>
                          <a:cs typeface="Arial" panose="020B0604020202020204" pitchFamily="34" charset="0"/>
                        </a:rPr>
                        <a:t>Very Severe</a:t>
                      </a:r>
                      <a:endParaRPr lang="en-GB" sz="1400">
                        <a:effectLst/>
                        <a:latin typeface="Arial" panose="020B0604020202020204" pitchFamily="34" charset="0"/>
                        <a:ea typeface="Times New Roman" panose="02020603050405020304" pitchFamily="18" charset="0"/>
                        <a:cs typeface="Arial" panose="020B0604020202020204" pitchFamily="34" charset="0"/>
                      </a:endParaRPr>
                    </a:p>
                  </a:txBody>
                  <a:tcPr marL="51509" marR="51509" marT="0" marB="0"/>
                </a:tc>
                <a:tc>
                  <a:txBody>
                    <a:bodyPr/>
                    <a:lstStyle/>
                    <a:p>
                      <a:pPr algn="ctr">
                        <a:spcAft>
                          <a:spcPts val="300"/>
                        </a:spcAft>
                      </a:pPr>
                      <a:r>
                        <a:rPr kumimoji="0" lang="en-GB" sz="14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a:t>
                      </a:r>
                      <a:endParaRPr lang="en-GB" sz="14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51509" marR="51509" marT="0" marB="0"/>
                </a:tc>
                <a:tc>
                  <a:txBody>
                    <a:bodyPr/>
                    <a:lstStyle/>
                    <a:p>
                      <a:pPr algn="ctr">
                        <a:spcAft>
                          <a:spcPts val="300"/>
                        </a:spcAft>
                      </a:pPr>
                      <a:r>
                        <a:rPr kumimoji="0" lang="en-GB" sz="14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a:t>
                      </a:r>
                      <a:endParaRPr lang="en-GB" sz="14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51509" marR="51509" marT="0" marB="0"/>
                </a:tc>
                <a:tc>
                  <a:txBody>
                    <a:bodyPr/>
                    <a:lstStyle/>
                    <a:p>
                      <a:pPr algn="ctr">
                        <a:spcAft>
                          <a:spcPts val="300"/>
                        </a:spcAft>
                      </a:pPr>
                      <a:r>
                        <a:rPr kumimoji="0" lang="en-GB" sz="14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a:t>
                      </a:r>
                      <a:endParaRPr lang="en-GB" sz="14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51509" marR="51509" marT="0" marB="0"/>
                </a:tc>
                <a:tc>
                  <a:txBody>
                    <a:bodyPr/>
                    <a:lstStyle/>
                    <a:p>
                      <a:pPr algn="ctr">
                        <a:spcAft>
                          <a:spcPts val="300"/>
                        </a:spcAft>
                      </a:pPr>
                      <a:r>
                        <a:rPr kumimoji="0" lang="en-GB" sz="14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a:t>
                      </a:r>
                      <a:endParaRPr lang="en-GB" sz="14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51509" marR="51509" marT="0" marB="0"/>
                </a:tc>
                <a:extLst>
                  <a:ext uri="{0D108BD9-81ED-4DB2-BD59-A6C34878D82A}">
                    <a16:rowId xmlns:a16="http://schemas.microsoft.com/office/drawing/2014/main" val="4135078736"/>
                  </a:ext>
                </a:extLst>
              </a:tr>
            </a:tbl>
          </a:graphicData>
        </a:graphic>
      </p:graphicFrame>
      <p:sp>
        <p:nvSpPr>
          <p:cNvPr id="6" name="TextBox 5">
            <a:extLst>
              <a:ext uri="{FF2B5EF4-FFF2-40B4-BE49-F238E27FC236}">
                <a16:creationId xmlns:a16="http://schemas.microsoft.com/office/drawing/2014/main" id="{44B2E272-EF18-56C3-2183-DC86B4FAA63F}"/>
              </a:ext>
            </a:extLst>
          </p:cNvPr>
          <p:cNvSpPr txBox="1"/>
          <p:nvPr/>
        </p:nvSpPr>
        <p:spPr>
          <a:xfrm>
            <a:off x="5795593" y="1209242"/>
            <a:ext cx="6298435" cy="584775"/>
          </a:xfrm>
          <a:prstGeom prst="rect">
            <a:avLst/>
          </a:prstGeom>
          <a:noFill/>
        </p:spPr>
        <p:txBody>
          <a:bodyPr wrap="square">
            <a:spAutoFit/>
          </a:bodyPr>
          <a:lstStyle/>
          <a:p>
            <a:r>
              <a:rPr lang="en-GB" sz="1600" b="1">
                <a:effectLst/>
                <a:latin typeface="Arial" panose="020B0604020202020204" pitchFamily="34" charset="0"/>
                <a:ea typeface="Times New Roman" panose="02020603050405020304" pitchFamily="18" charset="0"/>
                <a:cs typeface="Times New Roman" panose="02020603050405020304" pitchFamily="18" charset="0"/>
              </a:rPr>
              <a:t>Rate ratio for exacerbation by GOLD severity of dupilumab + background therapy vs. background therapy (ITT population)</a:t>
            </a:r>
          </a:p>
        </p:txBody>
      </p:sp>
      <p:sp>
        <p:nvSpPr>
          <p:cNvPr id="7" name="Text Placeholder 4">
            <a:extLst>
              <a:ext uri="{FF2B5EF4-FFF2-40B4-BE49-F238E27FC236}">
                <a16:creationId xmlns:a16="http://schemas.microsoft.com/office/drawing/2014/main" id="{6F3979F3-DC3D-3EB2-1AB5-E3EBAF6AD886}"/>
              </a:ext>
            </a:extLst>
          </p:cNvPr>
          <p:cNvSpPr txBox="1">
            <a:spLocks/>
          </p:cNvSpPr>
          <p:nvPr/>
        </p:nvSpPr>
        <p:spPr>
          <a:xfrm>
            <a:off x="808831" y="6445885"/>
            <a:ext cx="11021219" cy="4121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GOLD, Global Initiative for Chronic Obstructive Lung Disease; ITT, Intention-to-treat</a:t>
            </a:r>
          </a:p>
        </p:txBody>
      </p:sp>
      <p:sp>
        <p:nvSpPr>
          <p:cNvPr id="8" name="Confidential alert box" descr="Marker showing slides are confidential ">
            <a:extLst>
              <a:ext uri="{FF2B5EF4-FFF2-40B4-BE49-F238E27FC236}">
                <a16:creationId xmlns:a16="http://schemas.microsoft.com/office/drawing/2014/main" id="{ABDB3ED8-6686-894C-0D98-68183D0589BA}"/>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Tree>
    <p:extLst>
      <p:ext uri="{BB962C8B-B14F-4D97-AF65-F5344CB8AC3E}">
        <p14:creationId xmlns:p14="http://schemas.microsoft.com/office/powerpoint/2010/main" val="677738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BF7FD-4FAF-129D-743D-5F37BA10E8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DA26F7-B31E-6C56-B6B4-21CB83BE92B9}"/>
              </a:ext>
            </a:extLst>
          </p:cNvPr>
          <p:cNvSpPr>
            <a:spLocks noGrp="1"/>
          </p:cNvSpPr>
          <p:nvPr>
            <p:ph type="title"/>
          </p:nvPr>
        </p:nvSpPr>
        <p:spPr/>
        <p:txBody>
          <a:bodyPr>
            <a:normAutofit fontScale="90000"/>
          </a:bodyPr>
          <a:lstStyle/>
          <a:p>
            <a:r>
              <a:rPr lang="en-GB">
                <a:hlinkClick r:id="rId3" action="ppaction://hlinksldjump"/>
              </a:rPr>
              <a:t>Key issue</a:t>
            </a:r>
            <a:r>
              <a:rPr lang="en-GB"/>
              <a:t>: Differences in the rate of severe exacerbations between treatment arms</a:t>
            </a:r>
            <a:br>
              <a:rPr lang="en-GB"/>
            </a:br>
            <a:endParaRPr lang="en-GB"/>
          </a:p>
        </p:txBody>
      </p:sp>
      <p:sp>
        <p:nvSpPr>
          <p:cNvPr id="16" name="Rectangle 15">
            <a:extLst>
              <a:ext uri="{FF2B5EF4-FFF2-40B4-BE49-F238E27FC236}">
                <a16:creationId xmlns:a16="http://schemas.microsoft.com/office/drawing/2014/main" id="{1CABB7AD-4187-DC12-FE3B-1123F4094046}"/>
              </a:ext>
            </a:extLst>
          </p:cNvPr>
          <p:cNvSpPr/>
          <p:nvPr/>
        </p:nvSpPr>
        <p:spPr>
          <a:xfrm>
            <a:off x="466724" y="1439371"/>
            <a:ext cx="11517363" cy="345841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tx1"/>
                </a:solidFill>
                <a:latin typeface="Arial" panose="020B0604020202020204" pitchFamily="34" charset="0"/>
              </a:rPr>
              <a:t>EAG comments</a:t>
            </a:r>
          </a:p>
          <a:p>
            <a:pPr marL="285750" indent="-285750">
              <a:buFont typeface="Arial" panose="020B0604020202020204" pitchFamily="34" charset="0"/>
              <a:buChar char="•"/>
            </a:pPr>
            <a:r>
              <a:rPr lang="en-GB">
                <a:solidFill>
                  <a:schemeClr val="tx1"/>
                </a:solidFill>
                <a:latin typeface="Arial" panose="020B0604020202020204" pitchFamily="34" charset="0"/>
              </a:rPr>
              <a:t>90% of exacerbations experienced were moderate</a:t>
            </a:r>
          </a:p>
          <a:p>
            <a:pPr marL="285750" indent="-285750">
              <a:buFont typeface="Arial" panose="020B0604020202020204" pitchFamily="34" charset="0"/>
              <a:buChar char="•"/>
            </a:pPr>
            <a:r>
              <a:rPr lang="en-GB">
                <a:solidFill>
                  <a:schemeClr val="tx1"/>
                </a:solidFill>
                <a:latin typeface="Arial" panose="020B0604020202020204" pitchFamily="34" charset="0"/>
              </a:rPr>
              <a:t>Company previously stated that trials were not </a:t>
            </a:r>
            <a:r>
              <a:rPr lang="en-GB" sz="1800" i="1">
                <a:solidFill>
                  <a:schemeClr val="tx1"/>
                </a:solidFill>
                <a:effectLst/>
                <a:latin typeface="Arial" panose="020B0604020202020204" pitchFamily="34" charset="0"/>
                <a:ea typeface="Calibri" panose="020F0502020204030204" pitchFamily="34" charset="0"/>
                <a:cs typeface="Arial" panose="020B0604020202020204" pitchFamily="34" charset="0"/>
              </a:rPr>
              <a:t>a</a:t>
            </a:r>
            <a:r>
              <a:rPr lang="en-GB">
                <a:solidFill>
                  <a:schemeClr val="tx1"/>
                </a:solidFill>
                <a:latin typeface="Arial" panose="020B0604020202020204" pitchFamily="34" charset="0"/>
                <a:cs typeface="Arial" panose="020B0604020202020204" pitchFamily="34" charset="0"/>
              </a:rPr>
              <a:t> </a:t>
            </a:r>
            <a:r>
              <a:rPr lang="en-GB" i="1">
                <a:solidFill>
                  <a:schemeClr val="tx1"/>
                </a:solidFill>
                <a:latin typeface="Arial" panose="020B0604020202020204" pitchFamily="34" charset="0"/>
              </a:rPr>
              <a:t>priori</a:t>
            </a:r>
            <a:r>
              <a:rPr lang="en-GB">
                <a:solidFill>
                  <a:schemeClr val="tx1"/>
                </a:solidFill>
                <a:latin typeface="Arial" panose="020B0604020202020204" pitchFamily="34" charset="0"/>
              </a:rPr>
              <a:t> powered to detect a significant difference in severe exacerbations→ EAG assumes analysis for time to first severe exacerbation and adjusted annualised severe exacerbation rate are post-hoc assessments</a:t>
            </a:r>
          </a:p>
          <a:p>
            <a:pPr marL="285750" indent="-285750">
              <a:buFont typeface="Arial" panose="020B0604020202020204" pitchFamily="34" charset="0"/>
              <a:buChar char="•"/>
            </a:pPr>
            <a:r>
              <a:rPr lang="en-GB">
                <a:solidFill>
                  <a:schemeClr val="tx1"/>
                </a:solidFill>
                <a:latin typeface="Arial" panose="020B0604020202020204" pitchFamily="34" charset="0"/>
              </a:rPr>
              <a:t>Acknowledges limitations associated with small number of severe exacerbations observed in trial setting but still considers magnitude of reduction in severe exacerbations to be uncertain</a:t>
            </a:r>
          </a:p>
          <a:p>
            <a:pPr marL="285750" indent="-285750">
              <a:buFont typeface="Arial" panose="020B0604020202020204" pitchFamily="34" charset="0"/>
              <a:buChar char="•"/>
            </a:pPr>
            <a:r>
              <a:rPr lang="en-GB">
                <a:solidFill>
                  <a:schemeClr val="tx1"/>
                </a:solidFill>
                <a:latin typeface="Arial" panose="020B0604020202020204" pitchFamily="34" charset="0"/>
              </a:rPr>
              <a:t>Provides illustrative scenario analyses highlighting impact on ICER of 1) removing treatment effect for severe exacerbations - EAG agrees this is not appropriate; 2) halving treatment effect for severe exacerbations</a:t>
            </a:r>
          </a:p>
          <a:p>
            <a:pPr marL="285750" indent="-285750">
              <a:buFont typeface="Arial" panose="020B0604020202020204" pitchFamily="34" charset="0"/>
              <a:buChar char="•"/>
            </a:pPr>
            <a:r>
              <a:rPr lang="en-GB">
                <a:solidFill>
                  <a:schemeClr val="tx1"/>
                </a:solidFill>
                <a:latin typeface="Arial" panose="020B0604020202020204" pitchFamily="34" charset="0"/>
              </a:rPr>
              <a:t>Differences in rate of severe exacerbations are a key driver of ICER, due to the impact on costs, quality of life and mortality</a:t>
            </a:r>
          </a:p>
          <a:p>
            <a:pPr marL="285750" indent="-285750">
              <a:buFont typeface="Arial" panose="020B0604020202020204" pitchFamily="34" charset="0"/>
              <a:buChar char="•"/>
            </a:pPr>
            <a:r>
              <a:rPr lang="en-GB">
                <a:solidFill>
                  <a:schemeClr val="tx1"/>
                </a:solidFill>
                <a:latin typeface="Arial" panose="020B0604020202020204" pitchFamily="34" charset="0"/>
              </a:rPr>
              <a:t>Same assumption as per company base case applied in EAG base case but considered uncertain</a:t>
            </a:r>
          </a:p>
        </p:txBody>
      </p:sp>
      <p:sp>
        <p:nvSpPr>
          <p:cNvPr id="18" name="Rectangle 17" descr="Question to committee">
            <a:extLst>
              <a:ext uri="{FF2B5EF4-FFF2-40B4-BE49-F238E27FC236}">
                <a16:creationId xmlns:a16="http://schemas.microsoft.com/office/drawing/2014/main" id="{7D59C494-EEBB-B829-AB3F-723CE55FC21B}"/>
              </a:ext>
            </a:extLst>
          </p:cNvPr>
          <p:cNvSpPr/>
          <p:nvPr/>
        </p:nvSpPr>
        <p:spPr>
          <a:xfrm>
            <a:off x="1626010" y="5164965"/>
            <a:ext cx="9955525" cy="53166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a:solidFill>
                  <a:schemeClr val="tx1"/>
                </a:solidFill>
                <a:latin typeface="Arial" panose="020B0604020202020204" pitchFamily="34" charset="0"/>
              </a:rPr>
              <a:t>What is the committee’s preferred assumption for the rate of severe exacerbations?  </a:t>
            </a:r>
            <a:endParaRPr lang="en-GB" strike="sngStrike">
              <a:solidFill>
                <a:schemeClr val="tx1"/>
              </a:solidFill>
              <a:latin typeface="Arial" panose="020B0604020202020204" pitchFamily="34" charset="0"/>
            </a:endParaRPr>
          </a:p>
        </p:txBody>
      </p:sp>
      <p:grpSp>
        <p:nvGrpSpPr>
          <p:cNvPr id="19" name="Group 18">
            <a:extLst>
              <a:ext uri="{FF2B5EF4-FFF2-40B4-BE49-F238E27FC236}">
                <a16:creationId xmlns:a16="http://schemas.microsoft.com/office/drawing/2014/main" id="{54FDF61C-1880-D495-2063-D3EC50AE8316}"/>
              </a:ext>
              <a:ext uri="{C183D7F6-B498-43B3-948B-1728B52AA6E4}">
                <adec:decorative xmlns:adec="http://schemas.microsoft.com/office/drawing/2017/decorative" val="1"/>
              </a:ext>
            </a:extLst>
          </p:cNvPr>
          <p:cNvGrpSpPr/>
          <p:nvPr/>
        </p:nvGrpSpPr>
        <p:grpSpPr>
          <a:xfrm>
            <a:off x="1232348" y="5142797"/>
            <a:ext cx="576000" cy="576000"/>
            <a:chOff x="-1440493" y="4133589"/>
            <a:chExt cx="576000" cy="576000"/>
          </a:xfrm>
        </p:grpSpPr>
        <p:sp>
          <p:nvSpPr>
            <p:cNvPr id="20" name="Oval 19">
              <a:extLst>
                <a:ext uri="{FF2B5EF4-FFF2-40B4-BE49-F238E27FC236}">
                  <a16:creationId xmlns:a16="http://schemas.microsoft.com/office/drawing/2014/main" id="{C0092004-1F35-70BC-49B4-2EA0643B966E}"/>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21" name="Graphic 20">
              <a:extLst>
                <a:ext uri="{FF2B5EF4-FFF2-40B4-BE49-F238E27FC236}">
                  <a16:creationId xmlns:a16="http://schemas.microsoft.com/office/drawing/2014/main" id="{7CEC57BA-0DF8-CB17-F227-AB4A3F1ECD7C}"/>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4225" y="4189857"/>
              <a:ext cx="463463" cy="463463"/>
            </a:xfrm>
            <a:prstGeom prst="rect">
              <a:avLst/>
            </a:prstGeom>
          </p:spPr>
        </p:pic>
      </p:grpSp>
      <p:pic>
        <p:nvPicPr>
          <p:cNvPr id="3" name="Picture 2">
            <a:extLst>
              <a:ext uri="{FF2B5EF4-FFF2-40B4-BE49-F238E27FC236}">
                <a16:creationId xmlns:a16="http://schemas.microsoft.com/office/drawing/2014/main" id="{0CD27783-49B0-235A-3EDC-1AA77AFA8F25}"/>
              </a:ext>
              <a:ext uri="{C183D7F6-B498-43B3-948B-1728B52AA6E4}">
                <adec:decorative xmlns:adec="http://schemas.microsoft.com/office/drawing/2017/decorative" val="1"/>
              </a:ext>
            </a:extLst>
          </p:cNvPr>
          <p:cNvPicPr>
            <a:picLocks noChangeAspect="1"/>
          </p:cNvPicPr>
          <p:nvPr/>
        </p:nvPicPr>
        <p:blipFill rotWithShape="1">
          <a:blip r:embed="rId6"/>
          <a:srcRect l="16406" t="4575" r="14821" b="4613"/>
          <a:stretch/>
        </p:blipFill>
        <p:spPr>
          <a:xfrm>
            <a:off x="11581535" y="7359"/>
            <a:ext cx="603974" cy="603974"/>
          </a:xfrm>
          <a:prstGeom prst="rect">
            <a:avLst/>
          </a:prstGeom>
        </p:spPr>
      </p:pic>
      <p:sp>
        <p:nvSpPr>
          <p:cNvPr id="4" name="Text Placeholder 4">
            <a:extLst>
              <a:ext uri="{FF2B5EF4-FFF2-40B4-BE49-F238E27FC236}">
                <a16:creationId xmlns:a16="http://schemas.microsoft.com/office/drawing/2014/main" id="{1B00F7F3-E226-6D5B-05D2-E8F849730C70}"/>
              </a:ext>
            </a:extLst>
          </p:cNvPr>
          <p:cNvSpPr txBox="1">
            <a:spLocks/>
          </p:cNvSpPr>
          <p:nvPr/>
        </p:nvSpPr>
        <p:spPr>
          <a:xfrm>
            <a:off x="808831" y="6411913"/>
            <a:ext cx="11021219" cy="4460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latin typeface="Arial" panose="020B0604020202020204" pitchFamily="34" charset="0"/>
                <a:cs typeface="Arial" panose="020B0604020202020204" pitchFamily="34" charset="0"/>
              </a:rPr>
              <a:t>EAG, External </a:t>
            </a:r>
            <a:r>
              <a:rPr lang="en-GB"/>
              <a:t>A</a:t>
            </a:r>
            <a:r>
              <a:rPr lang="en-GB" sz="1400">
                <a:latin typeface="Arial" panose="020B0604020202020204" pitchFamily="34" charset="0"/>
                <a:cs typeface="Arial" panose="020B0604020202020204" pitchFamily="34" charset="0"/>
              </a:rPr>
              <a:t>ssessment </a:t>
            </a:r>
            <a:r>
              <a:rPr lang="en-GB"/>
              <a:t>G</a:t>
            </a:r>
            <a:r>
              <a:rPr lang="en-GB" sz="1400">
                <a:latin typeface="Arial" panose="020B0604020202020204" pitchFamily="34" charset="0"/>
                <a:cs typeface="Arial" panose="020B0604020202020204" pitchFamily="34" charset="0"/>
              </a:rPr>
              <a:t>roup;</a:t>
            </a:r>
            <a:r>
              <a:rPr lang="en-GB"/>
              <a:t> FEV</a:t>
            </a:r>
            <a:r>
              <a:rPr lang="en-GB" baseline="-25000"/>
              <a:t>1, </a:t>
            </a:r>
            <a:r>
              <a:rPr lang="en-GB"/>
              <a:t>forced expiratory volume in the first second; ICER, Incremental cost-effectiveness ratio</a:t>
            </a:r>
          </a:p>
        </p:txBody>
      </p:sp>
    </p:spTree>
    <p:extLst>
      <p:ext uri="{BB962C8B-B14F-4D97-AF65-F5344CB8AC3E}">
        <p14:creationId xmlns:p14="http://schemas.microsoft.com/office/powerpoint/2010/main" val="4013654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8F435-4F81-3399-0C9C-41A574A557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80FE25-8556-9D05-D1D7-0AC3402BAA3B}"/>
              </a:ext>
            </a:extLst>
          </p:cNvPr>
          <p:cNvSpPr>
            <a:spLocks noGrp="1"/>
          </p:cNvSpPr>
          <p:nvPr>
            <p:ph type="title"/>
          </p:nvPr>
        </p:nvSpPr>
        <p:spPr>
          <a:xfrm>
            <a:off x="466724" y="263524"/>
            <a:ext cx="11540792" cy="592817"/>
          </a:xfrm>
        </p:spPr>
        <p:txBody>
          <a:bodyPr>
            <a:noAutofit/>
          </a:bodyPr>
          <a:lstStyle/>
          <a:p>
            <a:r>
              <a:rPr lang="en-GB" sz="2900">
                <a:hlinkClick r:id="rId3" action="ppaction://hlinksldjump"/>
              </a:rPr>
              <a:t>Key issue</a:t>
            </a:r>
            <a:r>
              <a:rPr lang="en-GB" sz="2900"/>
              <a:t>: Long-term treatment effect maintenance period of dupilumab (1)</a:t>
            </a:r>
            <a:br>
              <a:rPr lang="en-GB" sz="2900"/>
            </a:br>
            <a:br>
              <a:rPr lang="en-GB" sz="2900"/>
            </a:br>
            <a:endParaRPr lang="en-GB" sz="2900"/>
          </a:p>
        </p:txBody>
      </p:sp>
      <p:sp>
        <p:nvSpPr>
          <p:cNvPr id="13" name="Rectangle 12">
            <a:extLst>
              <a:ext uri="{FF2B5EF4-FFF2-40B4-BE49-F238E27FC236}">
                <a16:creationId xmlns:a16="http://schemas.microsoft.com/office/drawing/2014/main" id="{2320CC5E-5BBA-3840-E1FE-3ED14C7CA6F3}"/>
              </a:ext>
            </a:extLst>
          </p:cNvPr>
          <p:cNvSpPr/>
          <p:nvPr/>
        </p:nvSpPr>
        <p:spPr>
          <a:xfrm>
            <a:off x="489881" y="1177876"/>
            <a:ext cx="11540792" cy="149266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a:solidFill>
                  <a:schemeClr val="tx1"/>
                </a:solidFill>
                <a:latin typeface="Arial" panose="020B0604020202020204" pitchFamily="34" charset="0"/>
              </a:rPr>
              <a:t>People in dupilumab arms of BOREAS and NOTUS stopped treatment at end of 52-week trial period→ no long-term data available to observe long-term changes in FEV</a:t>
            </a:r>
            <a:r>
              <a:rPr lang="en-GB" baseline="-25000">
                <a:solidFill>
                  <a:schemeClr val="tx1"/>
                </a:solidFill>
                <a:latin typeface="Arial" panose="020B0604020202020204" pitchFamily="34" charset="0"/>
              </a:rPr>
              <a:t>1</a:t>
            </a:r>
            <a:r>
              <a:rPr lang="en-GB">
                <a:solidFill>
                  <a:schemeClr val="tx1"/>
                </a:solidFill>
                <a:latin typeface="Arial" panose="020B0604020202020204" pitchFamily="34" charset="0"/>
              </a:rPr>
              <a:t> </a:t>
            </a:r>
          </a:p>
          <a:p>
            <a:pPr marL="285750" indent="-285750">
              <a:buFont typeface="Arial" panose="020B0604020202020204" pitchFamily="34" charset="0"/>
              <a:buChar char="•"/>
            </a:pPr>
            <a:r>
              <a:rPr lang="en-GB">
                <a:solidFill>
                  <a:schemeClr val="tx1"/>
                </a:solidFill>
                <a:latin typeface="Arial" panose="020B0604020202020204" pitchFamily="34" charset="0"/>
              </a:rPr>
              <a:t>Company’s base case assumes a treatment effect maintenance period for dupilumab of 3 years, during which annual FEV</a:t>
            </a:r>
            <a:r>
              <a:rPr lang="en-GB" baseline="-25000">
                <a:solidFill>
                  <a:schemeClr val="tx1"/>
                </a:solidFill>
                <a:latin typeface="Arial" panose="020B0604020202020204" pitchFamily="34" charset="0"/>
              </a:rPr>
              <a:t>1</a:t>
            </a:r>
            <a:r>
              <a:rPr lang="en-GB">
                <a:solidFill>
                  <a:schemeClr val="tx1"/>
                </a:solidFill>
                <a:latin typeface="Arial" panose="020B0604020202020204" pitchFamily="34" charset="0"/>
              </a:rPr>
              <a:t> does not decline</a:t>
            </a:r>
          </a:p>
        </p:txBody>
      </p:sp>
      <p:pic>
        <p:nvPicPr>
          <p:cNvPr id="3" name="Picture 2">
            <a:extLst>
              <a:ext uri="{FF2B5EF4-FFF2-40B4-BE49-F238E27FC236}">
                <a16:creationId xmlns:a16="http://schemas.microsoft.com/office/drawing/2014/main" id="{DADBF16C-8DCE-C263-90C3-4E16177EDAC3}"/>
              </a:ext>
              <a:ext uri="{C183D7F6-B498-43B3-948B-1728B52AA6E4}">
                <adec:decorative xmlns:adec="http://schemas.microsoft.com/office/drawing/2017/decorative" val="1"/>
              </a:ext>
            </a:extLst>
          </p:cNvPr>
          <p:cNvPicPr>
            <a:picLocks noChangeAspect="1"/>
          </p:cNvPicPr>
          <p:nvPr/>
        </p:nvPicPr>
        <p:blipFill rotWithShape="1">
          <a:blip r:embed="rId4"/>
          <a:srcRect l="16406" t="4575" r="14821" b="4613"/>
          <a:stretch/>
        </p:blipFill>
        <p:spPr>
          <a:xfrm>
            <a:off x="11581535" y="7359"/>
            <a:ext cx="603974" cy="603974"/>
          </a:xfrm>
          <a:prstGeom prst="rect">
            <a:avLst/>
          </a:prstGeom>
        </p:spPr>
      </p:pic>
      <p:grpSp>
        <p:nvGrpSpPr>
          <p:cNvPr id="4" name="Canvas 1" descr="diagram showing that due to the initial higher starting FEV1 for patients in dupilumab, a treatment effect is maintained throughout the lifetime of the model, while patients remain on dupilumab">
            <a:extLst>
              <a:ext uri="{FF2B5EF4-FFF2-40B4-BE49-F238E27FC236}">
                <a16:creationId xmlns:a16="http://schemas.microsoft.com/office/drawing/2014/main" id="{0C48BF41-2010-18F1-9EC4-444CCBC4650E}"/>
              </a:ext>
            </a:extLst>
          </p:cNvPr>
          <p:cNvGrpSpPr/>
          <p:nvPr/>
        </p:nvGrpSpPr>
        <p:grpSpPr>
          <a:xfrm>
            <a:off x="162487" y="3053019"/>
            <a:ext cx="9838453" cy="3108571"/>
            <a:chOff x="0" y="0"/>
            <a:chExt cx="7380605" cy="3255645"/>
          </a:xfrm>
        </p:grpSpPr>
        <p:sp>
          <p:nvSpPr>
            <p:cNvPr id="6" name="Rectangle 5">
              <a:extLst>
                <a:ext uri="{FF2B5EF4-FFF2-40B4-BE49-F238E27FC236}">
                  <a16:creationId xmlns:a16="http://schemas.microsoft.com/office/drawing/2014/main" id="{3E338962-2B74-D76C-BF89-75AC5174C484}"/>
                </a:ext>
              </a:extLst>
            </p:cNvPr>
            <p:cNvSpPr/>
            <p:nvPr/>
          </p:nvSpPr>
          <p:spPr>
            <a:xfrm>
              <a:off x="0" y="0"/>
              <a:ext cx="5876290" cy="3255645"/>
            </a:xfrm>
            <a:prstGeom prst="rect">
              <a:avLst/>
            </a:prstGeom>
            <a:noFill/>
            <a:ln>
              <a:noFill/>
            </a:ln>
          </p:spPr>
          <p:txBody>
            <a:bodyPr/>
            <a:lstStyle/>
            <a:p>
              <a:endParaRPr lang="en-GB"/>
            </a:p>
          </p:txBody>
        </p:sp>
        <p:cxnSp>
          <p:nvCxnSpPr>
            <p:cNvPr id="7" name="Line 5">
              <a:extLst>
                <a:ext uri="{FF2B5EF4-FFF2-40B4-BE49-F238E27FC236}">
                  <a16:creationId xmlns:a16="http://schemas.microsoft.com/office/drawing/2014/main" id="{1038A21F-0665-BBB6-D2B9-A3F1E3A9A494}"/>
                </a:ext>
              </a:extLst>
            </p:cNvPr>
            <p:cNvCxnSpPr>
              <a:cxnSpLocks noChangeShapeType="1"/>
            </p:cNvCxnSpPr>
            <p:nvPr/>
          </p:nvCxnSpPr>
          <p:spPr bwMode="auto">
            <a:xfrm flipH="1">
              <a:off x="619760" y="180340"/>
              <a:ext cx="29845" cy="214122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cxnSp>
        <p:cxnSp>
          <p:nvCxnSpPr>
            <p:cNvPr id="8" name="Line 6">
              <a:extLst>
                <a:ext uri="{FF2B5EF4-FFF2-40B4-BE49-F238E27FC236}">
                  <a16:creationId xmlns:a16="http://schemas.microsoft.com/office/drawing/2014/main" id="{428CEE78-D1F0-8460-0240-5EDFE34560F7}"/>
                </a:ext>
              </a:extLst>
            </p:cNvPr>
            <p:cNvCxnSpPr>
              <a:cxnSpLocks noChangeShapeType="1"/>
            </p:cNvCxnSpPr>
            <p:nvPr/>
          </p:nvCxnSpPr>
          <p:spPr bwMode="auto">
            <a:xfrm flipV="1">
              <a:off x="619760" y="2308860"/>
              <a:ext cx="4485640" cy="2095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cxnSp>
        <p:sp>
          <p:nvSpPr>
            <p:cNvPr id="9" name="Freeform 7">
              <a:extLst>
                <a:ext uri="{FF2B5EF4-FFF2-40B4-BE49-F238E27FC236}">
                  <a16:creationId xmlns:a16="http://schemas.microsoft.com/office/drawing/2014/main" id="{16975CAB-EF76-AF3D-91AB-EAA9DC51E6E3}"/>
                </a:ext>
              </a:extLst>
            </p:cNvPr>
            <p:cNvSpPr>
              <a:spLocks noEditPoints="1"/>
            </p:cNvSpPr>
            <p:nvPr/>
          </p:nvSpPr>
          <p:spPr bwMode="auto">
            <a:xfrm>
              <a:off x="586741" y="2444115"/>
              <a:ext cx="1291590" cy="74930"/>
            </a:xfrm>
            <a:custGeom>
              <a:avLst/>
              <a:gdLst>
                <a:gd name="T0" fmla="*/ 99 w 2034"/>
                <a:gd name="T1" fmla="*/ 45 h 118"/>
                <a:gd name="T2" fmla="*/ 1936 w 2034"/>
                <a:gd name="T3" fmla="*/ 45 h 118"/>
                <a:gd name="T4" fmla="*/ 1936 w 2034"/>
                <a:gd name="T5" fmla="*/ 74 h 118"/>
                <a:gd name="T6" fmla="*/ 99 w 2034"/>
                <a:gd name="T7" fmla="*/ 74 h 118"/>
                <a:gd name="T8" fmla="*/ 99 w 2034"/>
                <a:gd name="T9" fmla="*/ 45 h 118"/>
                <a:gd name="T10" fmla="*/ 118 w 2034"/>
                <a:gd name="T11" fmla="*/ 118 h 118"/>
                <a:gd name="T12" fmla="*/ 0 w 2034"/>
                <a:gd name="T13" fmla="*/ 59 h 118"/>
                <a:gd name="T14" fmla="*/ 118 w 2034"/>
                <a:gd name="T15" fmla="*/ 0 h 118"/>
                <a:gd name="T16" fmla="*/ 118 w 2034"/>
                <a:gd name="T17" fmla="*/ 118 h 118"/>
                <a:gd name="T18" fmla="*/ 1916 w 2034"/>
                <a:gd name="T19" fmla="*/ 0 h 118"/>
                <a:gd name="T20" fmla="*/ 2034 w 2034"/>
                <a:gd name="T21" fmla="*/ 59 h 118"/>
                <a:gd name="T22" fmla="*/ 1916 w 2034"/>
                <a:gd name="T23" fmla="*/ 118 h 118"/>
                <a:gd name="T24" fmla="*/ 1916 w 2034"/>
                <a:gd name="T2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4" h="118">
                  <a:moveTo>
                    <a:pt x="99" y="45"/>
                  </a:moveTo>
                  <a:lnTo>
                    <a:pt x="1936" y="45"/>
                  </a:lnTo>
                  <a:lnTo>
                    <a:pt x="1936" y="74"/>
                  </a:lnTo>
                  <a:lnTo>
                    <a:pt x="99" y="74"/>
                  </a:lnTo>
                  <a:lnTo>
                    <a:pt x="99" y="45"/>
                  </a:lnTo>
                  <a:close/>
                  <a:moveTo>
                    <a:pt x="118" y="118"/>
                  </a:moveTo>
                  <a:lnTo>
                    <a:pt x="0" y="59"/>
                  </a:lnTo>
                  <a:lnTo>
                    <a:pt x="118" y="0"/>
                  </a:lnTo>
                  <a:lnTo>
                    <a:pt x="118" y="118"/>
                  </a:lnTo>
                  <a:close/>
                  <a:moveTo>
                    <a:pt x="1916" y="0"/>
                  </a:moveTo>
                  <a:lnTo>
                    <a:pt x="2034" y="59"/>
                  </a:lnTo>
                  <a:lnTo>
                    <a:pt x="1916" y="118"/>
                  </a:lnTo>
                  <a:lnTo>
                    <a:pt x="1916" y="0"/>
                  </a:lnTo>
                  <a:close/>
                </a:path>
              </a:pathLst>
            </a:custGeom>
            <a:solidFill>
              <a:srgbClr val="156082"/>
            </a:solidFill>
            <a:ln w="0" cap="flat">
              <a:solidFill>
                <a:srgbClr val="156082"/>
              </a:solidFill>
              <a:prstDash val="solid"/>
              <a:round/>
              <a:headEnd/>
              <a:tailEnd/>
            </a:ln>
          </p:spPr>
          <p:txBody>
            <a:bodyPr rot="0" vert="horz" wrap="square" lIns="91440" tIns="45720" rIns="91440" bIns="45720" anchor="t" anchorCtr="0" upright="1">
              <a:noAutofit/>
            </a:bodyPr>
            <a:lstStyle/>
            <a:p>
              <a:endParaRPr lang="en-GB"/>
            </a:p>
          </p:txBody>
        </p:sp>
        <p:sp>
          <p:nvSpPr>
            <p:cNvPr id="11" name="Rectangle 10">
              <a:extLst>
                <a:ext uri="{FF2B5EF4-FFF2-40B4-BE49-F238E27FC236}">
                  <a16:creationId xmlns:a16="http://schemas.microsoft.com/office/drawing/2014/main" id="{576D308A-1236-D8A8-49D8-6A8EDCD82F25}"/>
                </a:ext>
              </a:extLst>
            </p:cNvPr>
            <p:cNvSpPr>
              <a:spLocks noChangeArrowheads="1"/>
            </p:cNvSpPr>
            <p:nvPr/>
          </p:nvSpPr>
          <p:spPr bwMode="auto">
            <a:xfrm>
              <a:off x="681148" y="2570045"/>
              <a:ext cx="681705" cy="63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spAutoFit/>
            </a:bodyPr>
            <a:lstStyle/>
            <a:p>
              <a:pPr>
                <a:lnSpc>
                  <a:spcPct val="150000"/>
                </a:lnSpc>
                <a:spcBef>
                  <a:spcPts val="1200"/>
                </a:spcBef>
                <a:spcAft>
                  <a:spcPts val="6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trial period (52 weeks) </a:t>
              </a:r>
              <a:endParaRPr lang="en-GB" sz="1400">
                <a:effectLst/>
                <a:latin typeface="Arial" panose="020B0604020202020204" pitchFamily="34" charset="0"/>
                <a:ea typeface="Calibri" panose="020F0502020204030204" pitchFamily="34" charset="0"/>
                <a:cs typeface="Arial" panose="020B0604020202020204" pitchFamily="34" charset="0"/>
              </a:endParaRPr>
            </a:p>
          </p:txBody>
        </p:sp>
        <p:sp>
          <p:nvSpPr>
            <p:cNvPr id="14" name="Freeform 11">
              <a:extLst>
                <a:ext uri="{FF2B5EF4-FFF2-40B4-BE49-F238E27FC236}">
                  <a16:creationId xmlns:a16="http://schemas.microsoft.com/office/drawing/2014/main" id="{AADB326D-C936-7D05-B200-A6BC8D59F689}"/>
                </a:ext>
              </a:extLst>
            </p:cNvPr>
            <p:cNvSpPr>
              <a:spLocks noEditPoints="1"/>
            </p:cNvSpPr>
            <p:nvPr/>
          </p:nvSpPr>
          <p:spPr bwMode="auto">
            <a:xfrm>
              <a:off x="1915795" y="189230"/>
              <a:ext cx="19050" cy="2112010"/>
            </a:xfrm>
            <a:custGeom>
              <a:avLst/>
              <a:gdLst>
                <a:gd name="T0" fmla="*/ 30 w 30"/>
                <a:gd name="T1" fmla="*/ 3208 h 3326"/>
                <a:gd name="T2" fmla="*/ 0 w 30"/>
                <a:gd name="T3" fmla="*/ 3326 h 3326"/>
                <a:gd name="T4" fmla="*/ 30 w 30"/>
                <a:gd name="T5" fmla="*/ 3120 h 3326"/>
                <a:gd name="T6" fmla="*/ 0 w 30"/>
                <a:gd name="T7" fmla="*/ 3002 h 3326"/>
                <a:gd name="T8" fmla="*/ 30 w 30"/>
                <a:gd name="T9" fmla="*/ 3120 h 3326"/>
                <a:gd name="T10" fmla="*/ 30 w 30"/>
                <a:gd name="T11" fmla="*/ 2795 h 3326"/>
                <a:gd name="T12" fmla="*/ 0 w 30"/>
                <a:gd name="T13" fmla="*/ 2913 h 3326"/>
                <a:gd name="T14" fmla="*/ 30 w 30"/>
                <a:gd name="T15" fmla="*/ 2707 h 3326"/>
                <a:gd name="T16" fmla="*/ 0 w 30"/>
                <a:gd name="T17" fmla="*/ 2589 h 3326"/>
                <a:gd name="T18" fmla="*/ 30 w 30"/>
                <a:gd name="T19" fmla="*/ 2707 h 3326"/>
                <a:gd name="T20" fmla="*/ 30 w 30"/>
                <a:gd name="T21" fmla="*/ 2383 h 3326"/>
                <a:gd name="T22" fmla="*/ 0 w 30"/>
                <a:gd name="T23" fmla="*/ 2501 h 3326"/>
                <a:gd name="T24" fmla="*/ 30 w 30"/>
                <a:gd name="T25" fmla="*/ 2294 h 3326"/>
                <a:gd name="T26" fmla="*/ 0 w 30"/>
                <a:gd name="T27" fmla="*/ 2177 h 3326"/>
                <a:gd name="T28" fmla="*/ 30 w 30"/>
                <a:gd name="T29" fmla="*/ 2294 h 3326"/>
                <a:gd name="T30" fmla="*/ 30 w 30"/>
                <a:gd name="T31" fmla="*/ 1970 h 3326"/>
                <a:gd name="T32" fmla="*/ 0 w 30"/>
                <a:gd name="T33" fmla="*/ 2088 h 3326"/>
                <a:gd name="T34" fmla="*/ 30 w 30"/>
                <a:gd name="T35" fmla="*/ 1882 h 3326"/>
                <a:gd name="T36" fmla="*/ 0 w 30"/>
                <a:gd name="T37" fmla="*/ 1764 h 3326"/>
                <a:gd name="T38" fmla="*/ 30 w 30"/>
                <a:gd name="T39" fmla="*/ 1882 h 3326"/>
                <a:gd name="T40" fmla="*/ 30 w 30"/>
                <a:gd name="T41" fmla="*/ 1558 h 3326"/>
                <a:gd name="T42" fmla="*/ 0 w 30"/>
                <a:gd name="T43" fmla="*/ 1676 h 3326"/>
                <a:gd name="T44" fmla="*/ 30 w 30"/>
                <a:gd name="T45" fmla="*/ 1469 h 3326"/>
                <a:gd name="T46" fmla="*/ 0 w 30"/>
                <a:gd name="T47" fmla="*/ 1351 h 3326"/>
                <a:gd name="T48" fmla="*/ 30 w 30"/>
                <a:gd name="T49" fmla="*/ 1469 h 3326"/>
                <a:gd name="T50" fmla="*/ 30 w 30"/>
                <a:gd name="T51" fmla="*/ 1145 h 3326"/>
                <a:gd name="T52" fmla="*/ 0 w 30"/>
                <a:gd name="T53" fmla="*/ 1263 h 3326"/>
                <a:gd name="T54" fmla="*/ 30 w 30"/>
                <a:gd name="T55" fmla="*/ 1057 h 3326"/>
                <a:gd name="T56" fmla="*/ 0 w 30"/>
                <a:gd name="T57" fmla="*/ 939 h 3326"/>
                <a:gd name="T58" fmla="*/ 30 w 30"/>
                <a:gd name="T59" fmla="*/ 1057 h 3326"/>
                <a:gd name="T60" fmla="*/ 30 w 30"/>
                <a:gd name="T61" fmla="*/ 733 h 3326"/>
                <a:gd name="T62" fmla="*/ 0 w 30"/>
                <a:gd name="T63" fmla="*/ 850 h 3326"/>
                <a:gd name="T64" fmla="*/ 30 w 30"/>
                <a:gd name="T65" fmla="*/ 644 h 3326"/>
                <a:gd name="T66" fmla="*/ 0 w 30"/>
                <a:gd name="T67" fmla="*/ 526 h 3326"/>
                <a:gd name="T68" fmla="*/ 30 w 30"/>
                <a:gd name="T69" fmla="*/ 644 h 3326"/>
                <a:gd name="T70" fmla="*/ 30 w 30"/>
                <a:gd name="T71" fmla="*/ 320 h 3326"/>
                <a:gd name="T72" fmla="*/ 0 w 30"/>
                <a:gd name="T73" fmla="*/ 438 h 3326"/>
                <a:gd name="T74" fmla="*/ 30 w 30"/>
                <a:gd name="T75" fmla="*/ 232 h 3326"/>
                <a:gd name="T76" fmla="*/ 0 w 30"/>
                <a:gd name="T77" fmla="*/ 114 h 3326"/>
                <a:gd name="T78" fmla="*/ 30 w 30"/>
                <a:gd name="T79" fmla="*/ 232 h 3326"/>
                <a:gd name="T80" fmla="*/ 30 w 30"/>
                <a:gd name="T81" fmla="*/ 0 h 3326"/>
                <a:gd name="T82" fmla="*/ 0 w 30"/>
                <a:gd name="T83" fmla="*/ 25 h 3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3326">
                  <a:moveTo>
                    <a:pt x="30" y="3326"/>
                  </a:moveTo>
                  <a:lnTo>
                    <a:pt x="30" y="3208"/>
                  </a:lnTo>
                  <a:lnTo>
                    <a:pt x="0" y="3208"/>
                  </a:lnTo>
                  <a:lnTo>
                    <a:pt x="0" y="3326"/>
                  </a:lnTo>
                  <a:lnTo>
                    <a:pt x="30" y="3326"/>
                  </a:lnTo>
                  <a:close/>
                  <a:moveTo>
                    <a:pt x="30" y="3120"/>
                  </a:moveTo>
                  <a:lnTo>
                    <a:pt x="30" y="3002"/>
                  </a:lnTo>
                  <a:lnTo>
                    <a:pt x="0" y="3002"/>
                  </a:lnTo>
                  <a:lnTo>
                    <a:pt x="0" y="3120"/>
                  </a:lnTo>
                  <a:lnTo>
                    <a:pt x="30" y="3120"/>
                  </a:lnTo>
                  <a:close/>
                  <a:moveTo>
                    <a:pt x="30" y="2913"/>
                  </a:moveTo>
                  <a:lnTo>
                    <a:pt x="30" y="2795"/>
                  </a:lnTo>
                  <a:lnTo>
                    <a:pt x="0" y="2795"/>
                  </a:lnTo>
                  <a:lnTo>
                    <a:pt x="0" y="2913"/>
                  </a:lnTo>
                  <a:lnTo>
                    <a:pt x="30" y="2913"/>
                  </a:lnTo>
                  <a:close/>
                  <a:moveTo>
                    <a:pt x="30" y="2707"/>
                  </a:moveTo>
                  <a:lnTo>
                    <a:pt x="30" y="2589"/>
                  </a:lnTo>
                  <a:lnTo>
                    <a:pt x="0" y="2589"/>
                  </a:lnTo>
                  <a:lnTo>
                    <a:pt x="0" y="2707"/>
                  </a:lnTo>
                  <a:lnTo>
                    <a:pt x="30" y="2707"/>
                  </a:lnTo>
                  <a:close/>
                  <a:moveTo>
                    <a:pt x="30" y="2501"/>
                  </a:moveTo>
                  <a:lnTo>
                    <a:pt x="30" y="2383"/>
                  </a:lnTo>
                  <a:lnTo>
                    <a:pt x="0" y="2383"/>
                  </a:lnTo>
                  <a:lnTo>
                    <a:pt x="0" y="2501"/>
                  </a:lnTo>
                  <a:lnTo>
                    <a:pt x="30" y="2501"/>
                  </a:lnTo>
                  <a:close/>
                  <a:moveTo>
                    <a:pt x="30" y="2294"/>
                  </a:moveTo>
                  <a:lnTo>
                    <a:pt x="30" y="2177"/>
                  </a:lnTo>
                  <a:lnTo>
                    <a:pt x="0" y="2177"/>
                  </a:lnTo>
                  <a:lnTo>
                    <a:pt x="0" y="2294"/>
                  </a:lnTo>
                  <a:lnTo>
                    <a:pt x="30" y="2294"/>
                  </a:lnTo>
                  <a:close/>
                  <a:moveTo>
                    <a:pt x="30" y="2088"/>
                  </a:moveTo>
                  <a:lnTo>
                    <a:pt x="30" y="1970"/>
                  </a:lnTo>
                  <a:lnTo>
                    <a:pt x="0" y="1970"/>
                  </a:lnTo>
                  <a:lnTo>
                    <a:pt x="0" y="2088"/>
                  </a:lnTo>
                  <a:lnTo>
                    <a:pt x="30" y="2088"/>
                  </a:lnTo>
                  <a:close/>
                  <a:moveTo>
                    <a:pt x="30" y="1882"/>
                  </a:moveTo>
                  <a:lnTo>
                    <a:pt x="30" y="1764"/>
                  </a:lnTo>
                  <a:lnTo>
                    <a:pt x="0" y="1764"/>
                  </a:lnTo>
                  <a:lnTo>
                    <a:pt x="0" y="1882"/>
                  </a:lnTo>
                  <a:lnTo>
                    <a:pt x="30" y="1882"/>
                  </a:lnTo>
                  <a:close/>
                  <a:moveTo>
                    <a:pt x="30" y="1676"/>
                  </a:moveTo>
                  <a:lnTo>
                    <a:pt x="30" y="1558"/>
                  </a:lnTo>
                  <a:lnTo>
                    <a:pt x="0" y="1558"/>
                  </a:lnTo>
                  <a:lnTo>
                    <a:pt x="0" y="1676"/>
                  </a:lnTo>
                  <a:lnTo>
                    <a:pt x="30" y="1676"/>
                  </a:lnTo>
                  <a:close/>
                  <a:moveTo>
                    <a:pt x="30" y="1469"/>
                  </a:moveTo>
                  <a:lnTo>
                    <a:pt x="30" y="1351"/>
                  </a:lnTo>
                  <a:lnTo>
                    <a:pt x="0" y="1351"/>
                  </a:lnTo>
                  <a:lnTo>
                    <a:pt x="0" y="1469"/>
                  </a:lnTo>
                  <a:lnTo>
                    <a:pt x="30" y="1469"/>
                  </a:lnTo>
                  <a:close/>
                  <a:moveTo>
                    <a:pt x="30" y="1263"/>
                  </a:moveTo>
                  <a:lnTo>
                    <a:pt x="30" y="1145"/>
                  </a:lnTo>
                  <a:lnTo>
                    <a:pt x="0" y="1145"/>
                  </a:lnTo>
                  <a:lnTo>
                    <a:pt x="0" y="1263"/>
                  </a:lnTo>
                  <a:lnTo>
                    <a:pt x="30" y="1263"/>
                  </a:lnTo>
                  <a:close/>
                  <a:moveTo>
                    <a:pt x="30" y="1057"/>
                  </a:moveTo>
                  <a:lnTo>
                    <a:pt x="30" y="939"/>
                  </a:lnTo>
                  <a:lnTo>
                    <a:pt x="0" y="939"/>
                  </a:lnTo>
                  <a:lnTo>
                    <a:pt x="0" y="1057"/>
                  </a:lnTo>
                  <a:lnTo>
                    <a:pt x="30" y="1057"/>
                  </a:lnTo>
                  <a:close/>
                  <a:moveTo>
                    <a:pt x="30" y="850"/>
                  </a:moveTo>
                  <a:lnTo>
                    <a:pt x="30" y="733"/>
                  </a:lnTo>
                  <a:lnTo>
                    <a:pt x="0" y="733"/>
                  </a:lnTo>
                  <a:lnTo>
                    <a:pt x="0" y="850"/>
                  </a:lnTo>
                  <a:lnTo>
                    <a:pt x="30" y="850"/>
                  </a:lnTo>
                  <a:close/>
                  <a:moveTo>
                    <a:pt x="30" y="644"/>
                  </a:moveTo>
                  <a:lnTo>
                    <a:pt x="30" y="526"/>
                  </a:lnTo>
                  <a:lnTo>
                    <a:pt x="0" y="526"/>
                  </a:lnTo>
                  <a:lnTo>
                    <a:pt x="0" y="644"/>
                  </a:lnTo>
                  <a:lnTo>
                    <a:pt x="30" y="644"/>
                  </a:lnTo>
                  <a:close/>
                  <a:moveTo>
                    <a:pt x="30" y="438"/>
                  </a:moveTo>
                  <a:lnTo>
                    <a:pt x="30" y="320"/>
                  </a:lnTo>
                  <a:lnTo>
                    <a:pt x="0" y="320"/>
                  </a:lnTo>
                  <a:lnTo>
                    <a:pt x="0" y="438"/>
                  </a:lnTo>
                  <a:lnTo>
                    <a:pt x="30" y="438"/>
                  </a:lnTo>
                  <a:close/>
                  <a:moveTo>
                    <a:pt x="30" y="232"/>
                  </a:moveTo>
                  <a:lnTo>
                    <a:pt x="30" y="114"/>
                  </a:lnTo>
                  <a:lnTo>
                    <a:pt x="0" y="114"/>
                  </a:lnTo>
                  <a:lnTo>
                    <a:pt x="0" y="232"/>
                  </a:lnTo>
                  <a:lnTo>
                    <a:pt x="30" y="232"/>
                  </a:lnTo>
                  <a:close/>
                  <a:moveTo>
                    <a:pt x="30" y="25"/>
                  </a:moveTo>
                  <a:lnTo>
                    <a:pt x="30" y="0"/>
                  </a:lnTo>
                  <a:lnTo>
                    <a:pt x="0" y="0"/>
                  </a:lnTo>
                  <a:lnTo>
                    <a:pt x="0" y="25"/>
                  </a:lnTo>
                  <a:lnTo>
                    <a:pt x="30" y="25"/>
                  </a:lnTo>
                  <a:close/>
                </a:path>
              </a:pathLst>
            </a:custGeom>
            <a:solidFill>
              <a:srgbClr val="AEAEAE"/>
            </a:solidFill>
            <a:ln w="0" cap="flat">
              <a:solidFill>
                <a:srgbClr val="AEAEAE"/>
              </a:solidFill>
              <a:prstDash val="solid"/>
              <a:round/>
              <a:headEnd/>
              <a:tailEnd/>
            </a:ln>
          </p:spPr>
          <p:txBody>
            <a:bodyPr rot="0" vert="horz" wrap="square" lIns="91440" tIns="45720" rIns="91440" bIns="45720" anchor="t" anchorCtr="0" upright="1">
              <a:noAutofit/>
            </a:bodyPr>
            <a:lstStyle/>
            <a:p>
              <a:endParaRPr lang="en-GB"/>
            </a:p>
          </p:txBody>
        </p:sp>
        <p:cxnSp>
          <p:nvCxnSpPr>
            <p:cNvPr id="22" name="Line 12">
              <a:extLst>
                <a:ext uri="{FF2B5EF4-FFF2-40B4-BE49-F238E27FC236}">
                  <a16:creationId xmlns:a16="http://schemas.microsoft.com/office/drawing/2014/main" id="{9B2C85B7-1CD5-08E4-CCE2-68473C95FBF6}"/>
                </a:ext>
              </a:extLst>
            </p:cNvPr>
            <p:cNvCxnSpPr>
              <a:cxnSpLocks noChangeShapeType="1"/>
            </p:cNvCxnSpPr>
            <p:nvPr/>
          </p:nvCxnSpPr>
          <p:spPr bwMode="auto">
            <a:xfrm flipV="1">
              <a:off x="648335" y="1064260"/>
              <a:ext cx="261620" cy="184150"/>
            </a:xfrm>
            <a:prstGeom prst="line">
              <a:avLst/>
            </a:prstGeom>
            <a:noFill/>
            <a:ln w="19050" cap="flat">
              <a:solidFill>
                <a:srgbClr val="156082"/>
              </a:solidFill>
              <a:prstDash val="solid"/>
              <a:miter lim="800000"/>
              <a:headEnd/>
              <a:tailEnd/>
            </a:ln>
            <a:extLst>
              <a:ext uri="{909E8E84-426E-40DD-AFC4-6F175D3DCCD1}">
                <a14:hiddenFill xmlns:a14="http://schemas.microsoft.com/office/drawing/2010/main">
                  <a:noFill/>
                </a14:hiddenFill>
              </a:ext>
            </a:extLst>
          </p:spPr>
        </p:cxnSp>
        <p:cxnSp>
          <p:nvCxnSpPr>
            <p:cNvPr id="23" name="Line 13">
              <a:extLst>
                <a:ext uri="{FF2B5EF4-FFF2-40B4-BE49-F238E27FC236}">
                  <a16:creationId xmlns:a16="http://schemas.microsoft.com/office/drawing/2014/main" id="{9E284016-8014-B031-1EF5-51F557D53DCD}"/>
                </a:ext>
              </a:extLst>
            </p:cNvPr>
            <p:cNvCxnSpPr>
              <a:cxnSpLocks noChangeShapeType="1"/>
            </p:cNvCxnSpPr>
            <p:nvPr/>
          </p:nvCxnSpPr>
          <p:spPr bwMode="auto">
            <a:xfrm>
              <a:off x="909955" y="1064260"/>
              <a:ext cx="954405" cy="0"/>
            </a:xfrm>
            <a:prstGeom prst="line">
              <a:avLst/>
            </a:prstGeom>
            <a:noFill/>
            <a:ln w="19050" cap="flat">
              <a:solidFill>
                <a:srgbClr val="156082"/>
              </a:solidFill>
              <a:prstDash val="solid"/>
              <a:miter lim="800000"/>
              <a:headEnd/>
              <a:tailEnd/>
            </a:ln>
            <a:extLst>
              <a:ext uri="{909E8E84-426E-40DD-AFC4-6F175D3DCCD1}">
                <a14:hiddenFill xmlns:a14="http://schemas.microsoft.com/office/drawing/2010/main">
                  <a:noFill/>
                </a14:hiddenFill>
              </a:ext>
            </a:extLst>
          </p:spPr>
        </p:cxnSp>
        <p:sp>
          <p:nvSpPr>
            <p:cNvPr id="24" name="Freeform 15">
              <a:extLst>
                <a:ext uri="{FF2B5EF4-FFF2-40B4-BE49-F238E27FC236}">
                  <a16:creationId xmlns:a16="http://schemas.microsoft.com/office/drawing/2014/main" id="{2DC43D1B-9777-B421-2E41-316993D44394}"/>
                </a:ext>
              </a:extLst>
            </p:cNvPr>
            <p:cNvSpPr>
              <a:spLocks noEditPoints="1"/>
            </p:cNvSpPr>
            <p:nvPr/>
          </p:nvSpPr>
          <p:spPr bwMode="auto">
            <a:xfrm>
              <a:off x="2411730" y="2444750"/>
              <a:ext cx="2626995" cy="83820"/>
            </a:xfrm>
            <a:custGeom>
              <a:avLst/>
              <a:gdLst>
                <a:gd name="T0" fmla="*/ 99 w 4137"/>
                <a:gd name="T1" fmla="*/ 44 h 132"/>
                <a:gd name="T2" fmla="*/ 4039 w 4137"/>
                <a:gd name="T3" fmla="*/ 58 h 132"/>
                <a:gd name="T4" fmla="*/ 4038 w 4137"/>
                <a:gd name="T5" fmla="*/ 88 h 132"/>
                <a:gd name="T6" fmla="*/ 99 w 4137"/>
                <a:gd name="T7" fmla="*/ 74 h 132"/>
                <a:gd name="T8" fmla="*/ 99 w 4137"/>
                <a:gd name="T9" fmla="*/ 44 h 132"/>
                <a:gd name="T10" fmla="*/ 118 w 4137"/>
                <a:gd name="T11" fmla="*/ 118 h 132"/>
                <a:gd name="T12" fmla="*/ 0 w 4137"/>
                <a:gd name="T13" fmla="*/ 58 h 132"/>
                <a:gd name="T14" fmla="*/ 119 w 4137"/>
                <a:gd name="T15" fmla="*/ 0 h 132"/>
                <a:gd name="T16" fmla="*/ 118 w 4137"/>
                <a:gd name="T17" fmla="*/ 118 h 132"/>
                <a:gd name="T18" fmla="*/ 4019 w 4137"/>
                <a:gd name="T19" fmla="*/ 14 h 132"/>
                <a:gd name="T20" fmla="*/ 4137 w 4137"/>
                <a:gd name="T21" fmla="*/ 73 h 132"/>
                <a:gd name="T22" fmla="*/ 4019 w 4137"/>
                <a:gd name="T23" fmla="*/ 132 h 132"/>
                <a:gd name="T24" fmla="*/ 4019 w 4137"/>
                <a:gd name="T25" fmla="*/ 1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37" h="132">
                  <a:moveTo>
                    <a:pt x="99" y="44"/>
                  </a:moveTo>
                  <a:lnTo>
                    <a:pt x="4039" y="58"/>
                  </a:lnTo>
                  <a:lnTo>
                    <a:pt x="4038" y="88"/>
                  </a:lnTo>
                  <a:lnTo>
                    <a:pt x="99" y="74"/>
                  </a:lnTo>
                  <a:lnTo>
                    <a:pt x="99" y="44"/>
                  </a:lnTo>
                  <a:close/>
                  <a:moveTo>
                    <a:pt x="118" y="118"/>
                  </a:moveTo>
                  <a:lnTo>
                    <a:pt x="0" y="58"/>
                  </a:lnTo>
                  <a:lnTo>
                    <a:pt x="119" y="0"/>
                  </a:lnTo>
                  <a:lnTo>
                    <a:pt x="118" y="118"/>
                  </a:lnTo>
                  <a:close/>
                  <a:moveTo>
                    <a:pt x="4019" y="14"/>
                  </a:moveTo>
                  <a:lnTo>
                    <a:pt x="4137" y="73"/>
                  </a:lnTo>
                  <a:lnTo>
                    <a:pt x="4019" y="132"/>
                  </a:lnTo>
                  <a:lnTo>
                    <a:pt x="4019" y="14"/>
                  </a:lnTo>
                  <a:close/>
                </a:path>
              </a:pathLst>
            </a:custGeom>
            <a:solidFill>
              <a:srgbClr val="4E95D9"/>
            </a:solidFill>
            <a:ln w="0" cap="flat">
              <a:solidFill>
                <a:srgbClr val="4E95D9"/>
              </a:solidFill>
              <a:prstDash val="solid"/>
              <a:round/>
              <a:headEnd/>
              <a:tailEnd/>
            </a:ln>
          </p:spPr>
          <p:txBody>
            <a:bodyPr rot="0" vert="horz" wrap="square" lIns="91440" tIns="45720" rIns="91440" bIns="45720" anchor="t" anchorCtr="0" upright="1">
              <a:noAutofit/>
            </a:bodyPr>
            <a:lstStyle/>
            <a:p>
              <a:endParaRPr lang="en-GB"/>
            </a:p>
          </p:txBody>
        </p:sp>
        <p:sp>
          <p:nvSpPr>
            <p:cNvPr id="25" name="Rectangle 24">
              <a:extLst>
                <a:ext uri="{FF2B5EF4-FFF2-40B4-BE49-F238E27FC236}">
                  <a16:creationId xmlns:a16="http://schemas.microsoft.com/office/drawing/2014/main" id="{1A2F3549-1169-5E1F-4109-D9B7DFEF6E06}"/>
                </a:ext>
              </a:extLst>
            </p:cNvPr>
            <p:cNvSpPr>
              <a:spLocks noChangeArrowheads="1"/>
            </p:cNvSpPr>
            <p:nvPr/>
          </p:nvSpPr>
          <p:spPr bwMode="auto">
            <a:xfrm>
              <a:off x="2543175" y="2542540"/>
              <a:ext cx="3068955" cy="444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grpSp>
          <p:nvGrpSpPr>
            <p:cNvPr id="26" name="Group 25">
              <a:extLst>
                <a:ext uri="{FF2B5EF4-FFF2-40B4-BE49-F238E27FC236}">
                  <a16:creationId xmlns:a16="http://schemas.microsoft.com/office/drawing/2014/main" id="{1A437377-3979-BC83-AFBB-E8C7C61C2B07}"/>
                </a:ext>
              </a:extLst>
            </p:cNvPr>
            <p:cNvGrpSpPr/>
            <p:nvPr/>
          </p:nvGrpSpPr>
          <p:grpSpPr>
            <a:xfrm>
              <a:off x="1939290" y="1068705"/>
              <a:ext cx="3963542" cy="1894684"/>
              <a:chOff x="1939290" y="1068705"/>
              <a:chExt cx="3963542" cy="1894684"/>
            </a:xfrm>
          </p:grpSpPr>
          <p:cxnSp>
            <p:nvCxnSpPr>
              <p:cNvPr id="46" name="Line 14">
                <a:extLst>
                  <a:ext uri="{FF2B5EF4-FFF2-40B4-BE49-F238E27FC236}">
                    <a16:creationId xmlns:a16="http://schemas.microsoft.com/office/drawing/2014/main" id="{C4148472-7A8C-FC5A-EC5A-C6F0719F80D4}"/>
                  </a:ext>
                </a:extLst>
              </p:cNvPr>
              <p:cNvCxnSpPr>
                <a:cxnSpLocks noChangeShapeType="1"/>
              </p:cNvCxnSpPr>
              <p:nvPr/>
            </p:nvCxnSpPr>
            <p:spPr bwMode="auto">
              <a:xfrm>
                <a:off x="1939290" y="1068705"/>
                <a:ext cx="3050540" cy="889000"/>
              </a:xfrm>
              <a:prstGeom prst="line">
                <a:avLst/>
              </a:prstGeom>
              <a:noFill/>
              <a:ln w="19050" cap="flat">
                <a:solidFill>
                  <a:srgbClr val="4E95D9"/>
                </a:solidFill>
                <a:prstDash val="solid"/>
                <a:miter lim="800000"/>
                <a:headEnd/>
                <a:tailEnd/>
              </a:ln>
              <a:extLst>
                <a:ext uri="{909E8E84-426E-40DD-AFC4-6F175D3DCCD1}">
                  <a14:hiddenFill xmlns:a14="http://schemas.microsoft.com/office/drawing/2010/main">
                    <a:noFill/>
                  </a14:hiddenFill>
                </a:ext>
              </a:extLst>
            </p:spPr>
          </p:cxnSp>
          <p:sp>
            <p:nvSpPr>
              <p:cNvPr id="47" name="Rectangle 46">
                <a:extLst>
                  <a:ext uri="{FF2B5EF4-FFF2-40B4-BE49-F238E27FC236}">
                    <a16:creationId xmlns:a16="http://schemas.microsoft.com/office/drawing/2014/main" id="{0E255C09-9952-839D-B775-905ECA16076A}"/>
                  </a:ext>
                </a:extLst>
              </p:cNvPr>
              <p:cNvSpPr>
                <a:spLocks noChangeArrowheads="1"/>
              </p:cNvSpPr>
              <p:nvPr/>
            </p:nvSpPr>
            <p:spPr bwMode="auto">
              <a:xfrm>
                <a:off x="2694883" y="2680170"/>
                <a:ext cx="3207949" cy="28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50000"/>
                  </a:lnSpc>
                  <a:spcBef>
                    <a:spcPts val="1200"/>
                  </a:spcBef>
                  <a:spcAft>
                    <a:spcPts val="6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Post-trial period (based on natural history FEV1 decline)</a:t>
                </a:r>
                <a:endParaRPr lang="en-GB" sz="1400">
                  <a:effectLst/>
                  <a:latin typeface="Arial" panose="020B0604020202020204" pitchFamily="34" charset="0"/>
                  <a:ea typeface="Calibri" panose="020F0502020204030204" pitchFamily="34" charset="0"/>
                  <a:cs typeface="Arial" panose="020B0604020202020204" pitchFamily="34" charset="0"/>
                </a:endParaRPr>
              </a:p>
            </p:txBody>
          </p:sp>
        </p:grpSp>
        <p:sp>
          <p:nvSpPr>
            <p:cNvPr id="27" name="Rectangle 26">
              <a:extLst>
                <a:ext uri="{FF2B5EF4-FFF2-40B4-BE49-F238E27FC236}">
                  <a16:creationId xmlns:a16="http://schemas.microsoft.com/office/drawing/2014/main" id="{788BE1E0-98A6-AFE1-AC56-73AFE479EFCD}"/>
                </a:ext>
              </a:extLst>
            </p:cNvPr>
            <p:cNvSpPr>
              <a:spLocks noChangeArrowheads="1"/>
            </p:cNvSpPr>
            <p:nvPr/>
          </p:nvSpPr>
          <p:spPr bwMode="auto">
            <a:xfrm>
              <a:off x="48895" y="1003300"/>
              <a:ext cx="477520" cy="355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28" name="Rectangle 27">
              <a:extLst>
                <a:ext uri="{FF2B5EF4-FFF2-40B4-BE49-F238E27FC236}">
                  <a16:creationId xmlns:a16="http://schemas.microsoft.com/office/drawing/2014/main" id="{AF8E8B9D-64F6-F4F4-28E3-65358C5DB8EF}"/>
                </a:ext>
              </a:extLst>
            </p:cNvPr>
            <p:cNvSpPr>
              <a:spLocks noChangeArrowheads="1"/>
            </p:cNvSpPr>
            <p:nvPr/>
          </p:nvSpPr>
          <p:spPr bwMode="auto">
            <a:xfrm>
              <a:off x="203214" y="1127487"/>
              <a:ext cx="300673" cy="28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50000"/>
                </a:lnSpc>
                <a:spcBef>
                  <a:spcPts val="1200"/>
                </a:spcBef>
                <a:spcAft>
                  <a:spcPts val="6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FEV</a:t>
              </a:r>
              <a:r>
                <a:rPr lang="en-US" sz="140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en-GB" sz="1400" baseline="-25000">
                <a:effectLst/>
                <a:latin typeface="Arial" panose="020B0604020202020204" pitchFamily="34" charset="0"/>
                <a:ea typeface="Calibri" panose="020F050202020403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2C43C75B-C36B-9F0A-A323-57CB0C0D4D87}"/>
                </a:ext>
              </a:extLst>
            </p:cNvPr>
            <p:cNvSpPr>
              <a:spLocks noChangeArrowheads="1"/>
            </p:cNvSpPr>
            <p:nvPr/>
          </p:nvSpPr>
          <p:spPr bwMode="auto">
            <a:xfrm>
              <a:off x="6411595" y="775017"/>
              <a:ext cx="969010" cy="1962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30" name="Rectangle 29">
              <a:extLst>
                <a:ext uri="{FF2B5EF4-FFF2-40B4-BE49-F238E27FC236}">
                  <a16:creationId xmlns:a16="http://schemas.microsoft.com/office/drawing/2014/main" id="{E5DD7817-5E9B-9BB6-310C-FA902550220D}"/>
                </a:ext>
              </a:extLst>
            </p:cNvPr>
            <p:cNvSpPr>
              <a:spLocks noChangeArrowheads="1"/>
            </p:cNvSpPr>
            <p:nvPr/>
          </p:nvSpPr>
          <p:spPr bwMode="auto">
            <a:xfrm>
              <a:off x="2610168" y="2027320"/>
              <a:ext cx="281985" cy="28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50000"/>
                </a:lnSpc>
                <a:spcBef>
                  <a:spcPts val="1200"/>
                </a:spcBef>
                <a:spcAft>
                  <a:spcPts val="6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Time</a:t>
              </a:r>
              <a:endParaRPr lang="en-GB" sz="1400">
                <a:effectLst/>
                <a:latin typeface="Arial" panose="020B0604020202020204" pitchFamily="34" charset="0"/>
                <a:ea typeface="Calibri" panose="020F050202020403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22CC6058-3E46-C20B-D887-212DFF068409}"/>
                </a:ext>
              </a:extLst>
            </p:cNvPr>
            <p:cNvSpPr>
              <a:spLocks noChangeArrowheads="1"/>
            </p:cNvSpPr>
            <p:nvPr/>
          </p:nvSpPr>
          <p:spPr bwMode="auto">
            <a:xfrm>
              <a:off x="737559" y="1113943"/>
              <a:ext cx="1201731" cy="60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spAutoFit/>
            </a:bodyPr>
            <a:lstStyle/>
            <a:p>
              <a:pPr>
                <a:lnSpc>
                  <a:spcPct val="150000"/>
                </a:lnSpc>
                <a:spcBef>
                  <a:spcPts val="1200"/>
                </a:spcBef>
                <a:spcAft>
                  <a:spcPts val="6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Background therapy only</a:t>
              </a:r>
              <a:endParaRPr lang="en-GB" sz="1400">
                <a:effectLst/>
                <a:latin typeface="Arial" panose="020B0604020202020204" pitchFamily="34" charset="0"/>
                <a:ea typeface="Calibri" panose="020F0502020204030204" pitchFamily="34" charset="0"/>
                <a:cs typeface="Arial" panose="020B0604020202020204" pitchFamily="34" charset="0"/>
              </a:endParaRPr>
            </a:p>
          </p:txBody>
        </p:sp>
        <p:cxnSp>
          <p:nvCxnSpPr>
            <p:cNvPr id="35" name="Line 28">
              <a:extLst>
                <a:ext uri="{FF2B5EF4-FFF2-40B4-BE49-F238E27FC236}">
                  <a16:creationId xmlns:a16="http://schemas.microsoft.com/office/drawing/2014/main" id="{9A93EF37-463A-88E7-7C8A-FC1CA07A50FB}"/>
                </a:ext>
              </a:extLst>
            </p:cNvPr>
            <p:cNvCxnSpPr>
              <a:cxnSpLocks noChangeShapeType="1"/>
            </p:cNvCxnSpPr>
            <p:nvPr/>
          </p:nvCxnSpPr>
          <p:spPr bwMode="auto">
            <a:xfrm flipV="1">
              <a:off x="633730" y="821055"/>
              <a:ext cx="299720" cy="433705"/>
            </a:xfrm>
            <a:prstGeom prst="line">
              <a:avLst/>
            </a:prstGeom>
            <a:noFill/>
            <a:ln w="19050" cap="flat">
              <a:solidFill>
                <a:srgbClr val="196B24"/>
              </a:solidFill>
              <a:prstDash val="solid"/>
              <a:miter lim="800000"/>
              <a:headEnd/>
              <a:tailEnd/>
            </a:ln>
            <a:extLst>
              <a:ext uri="{909E8E84-426E-40DD-AFC4-6F175D3DCCD1}">
                <a14:hiddenFill xmlns:a14="http://schemas.microsoft.com/office/drawing/2010/main">
                  <a:noFill/>
                </a14:hiddenFill>
              </a:ext>
            </a:extLst>
          </p:spPr>
        </p:cxnSp>
        <p:cxnSp>
          <p:nvCxnSpPr>
            <p:cNvPr id="36" name="Line 29">
              <a:extLst>
                <a:ext uri="{FF2B5EF4-FFF2-40B4-BE49-F238E27FC236}">
                  <a16:creationId xmlns:a16="http://schemas.microsoft.com/office/drawing/2014/main" id="{0149679C-3826-D847-CFFD-BE0F5C31424D}"/>
                </a:ext>
              </a:extLst>
            </p:cNvPr>
            <p:cNvCxnSpPr>
              <a:cxnSpLocks noChangeShapeType="1"/>
            </p:cNvCxnSpPr>
            <p:nvPr/>
          </p:nvCxnSpPr>
          <p:spPr bwMode="auto">
            <a:xfrm>
              <a:off x="919480" y="821055"/>
              <a:ext cx="991870" cy="0"/>
            </a:xfrm>
            <a:prstGeom prst="line">
              <a:avLst/>
            </a:prstGeom>
            <a:noFill/>
            <a:ln w="19050" cap="flat">
              <a:solidFill>
                <a:srgbClr val="196B24"/>
              </a:solidFill>
              <a:prstDash val="solid"/>
              <a:miter lim="800000"/>
              <a:headEnd/>
              <a:tailEnd/>
            </a:ln>
            <a:extLst>
              <a:ext uri="{909E8E84-426E-40DD-AFC4-6F175D3DCCD1}">
                <a14:hiddenFill xmlns:a14="http://schemas.microsoft.com/office/drawing/2010/main">
                  <a:noFill/>
                </a14:hiddenFill>
              </a:ext>
            </a:extLst>
          </p:spPr>
        </p:cxnSp>
        <p:sp>
          <p:nvSpPr>
            <p:cNvPr id="37" name="Freeform 30">
              <a:extLst>
                <a:ext uri="{FF2B5EF4-FFF2-40B4-BE49-F238E27FC236}">
                  <a16:creationId xmlns:a16="http://schemas.microsoft.com/office/drawing/2014/main" id="{A3DD6119-2589-9DF4-5860-F89AD04BA9C0}"/>
                </a:ext>
              </a:extLst>
            </p:cNvPr>
            <p:cNvSpPr>
              <a:spLocks noEditPoints="1"/>
            </p:cNvSpPr>
            <p:nvPr/>
          </p:nvSpPr>
          <p:spPr bwMode="auto">
            <a:xfrm>
              <a:off x="1930400" y="816610"/>
              <a:ext cx="442595" cy="18415"/>
            </a:xfrm>
            <a:custGeom>
              <a:avLst/>
              <a:gdLst>
                <a:gd name="T0" fmla="*/ 0 w 697"/>
                <a:gd name="T1" fmla="*/ 0 h 29"/>
                <a:gd name="T2" fmla="*/ 117 w 697"/>
                <a:gd name="T3" fmla="*/ 0 h 29"/>
                <a:gd name="T4" fmla="*/ 117 w 697"/>
                <a:gd name="T5" fmla="*/ 29 h 29"/>
                <a:gd name="T6" fmla="*/ 0 w 697"/>
                <a:gd name="T7" fmla="*/ 29 h 29"/>
                <a:gd name="T8" fmla="*/ 0 w 697"/>
                <a:gd name="T9" fmla="*/ 0 h 29"/>
                <a:gd name="T10" fmla="*/ 206 w 697"/>
                <a:gd name="T11" fmla="*/ 0 h 29"/>
                <a:gd name="T12" fmla="*/ 324 w 697"/>
                <a:gd name="T13" fmla="*/ 0 h 29"/>
                <a:gd name="T14" fmla="*/ 324 w 697"/>
                <a:gd name="T15" fmla="*/ 29 h 29"/>
                <a:gd name="T16" fmla="*/ 206 w 697"/>
                <a:gd name="T17" fmla="*/ 29 h 29"/>
                <a:gd name="T18" fmla="*/ 206 w 697"/>
                <a:gd name="T19" fmla="*/ 0 h 29"/>
                <a:gd name="T20" fmla="*/ 412 w 697"/>
                <a:gd name="T21" fmla="*/ 0 h 29"/>
                <a:gd name="T22" fmla="*/ 530 w 697"/>
                <a:gd name="T23" fmla="*/ 0 h 29"/>
                <a:gd name="T24" fmla="*/ 530 w 697"/>
                <a:gd name="T25" fmla="*/ 29 h 29"/>
                <a:gd name="T26" fmla="*/ 412 w 697"/>
                <a:gd name="T27" fmla="*/ 29 h 29"/>
                <a:gd name="T28" fmla="*/ 412 w 697"/>
                <a:gd name="T29" fmla="*/ 0 h 29"/>
                <a:gd name="T30" fmla="*/ 618 w 697"/>
                <a:gd name="T31" fmla="*/ 0 h 29"/>
                <a:gd name="T32" fmla="*/ 697 w 697"/>
                <a:gd name="T33" fmla="*/ 0 h 29"/>
                <a:gd name="T34" fmla="*/ 697 w 697"/>
                <a:gd name="T35" fmla="*/ 29 h 29"/>
                <a:gd name="T36" fmla="*/ 618 w 697"/>
                <a:gd name="T37" fmla="*/ 29 h 29"/>
                <a:gd name="T38" fmla="*/ 618 w 697"/>
                <a:gd name="T3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7" h="29">
                  <a:moveTo>
                    <a:pt x="0" y="0"/>
                  </a:moveTo>
                  <a:lnTo>
                    <a:pt x="117" y="0"/>
                  </a:lnTo>
                  <a:lnTo>
                    <a:pt x="117" y="29"/>
                  </a:lnTo>
                  <a:lnTo>
                    <a:pt x="0" y="29"/>
                  </a:lnTo>
                  <a:lnTo>
                    <a:pt x="0" y="0"/>
                  </a:lnTo>
                  <a:close/>
                  <a:moveTo>
                    <a:pt x="206" y="0"/>
                  </a:moveTo>
                  <a:lnTo>
                    <a:pt x="324" y="0"/>
                  </a:lnTo>
                  <a:lnTo>
                    <a:pt x="324" y="29"/>
                  </a:lnTo>
                  <a:lnTo>
                    <a:pt x="206" y="29"/>
                  </a:lnTo>
                  <a:lnTo>
                    <a:pt x="206" y="0"/>
                  </a:lnTo>
                  <a:close/>
                  <a:moveTo>
                    <a:pt x="412" y="0"/>
                  </a:moveTo>
                  <a:lnTo>
                    <a:pt x="530" y="0"/>
                  </a:lnTo>
                  <a:lnTo>
                    <a:pt x="530" y="29"/>
                  </a:lnTo>
                  <a:lnTo>
                    <a:pt x="412" y="29"/>
                  </a:lnTo>
                  <a:lnTo>
                    <a:pt x="412" y="0"/>
                  </a:lnTo>
                  <a:close/>
                  <a:moveTo>
                    <a:pt x="618" y="0"/>
                  </a:moveTo>
                  <a:lnTo>
                    <a:pt x="697" y="0"/>
                  </a:lnTo>
                  <a:lnTo>
                    <a:pt x="697" y="29"/>
                  </a:lnTo>
                  <a:lnTo>
                    <a:pt x="618" y="29"/>
                  </a:lnTo>
                  <a:lnTo>
                    <a:pt x="618" y="0"/>
                  </a:lnTo>
                  <a:close/>
                </a:path>
              </a:pathLst>
            </a:custGeom>
            <a:solidFill>
              <a:srgbClr val="4EA72E"/>
            </a:solidFill>
            <a:ln w="0" cap="flat">
              <a:solidFill>
                <a:srgbClr val="4EA72E"/>
              </a:solidFill>
              <a:prstDash val="solid"/>
              <a:round/>
              <a:headEnd/>
              <a:tailEnd/>
            </a:ln>
          </p:spPr>
          <p:txBody>
            <a:bodyPr rot="0" vert="horz" wrap="square" lIns="91440" tIns="45720" rIns="91440" bIns="45720" anchor="t" anchorCtr="0" upright="1">
              <a:noAutofit/>
            </a:bodyPr>
            <a:lstStyle/>
            <a:p>
              <a:endParaRPr lang="en-GB"/>
            </a:p>
          </p:txBody>
        </p:sp>
        <p:cxnSp>
          <p:nvCxnSpPr>
            <p:cNvPr id="38" name="Line 31">
              <a:extLst>
                <a:ext uri="{FF2B5EF4-FFF2-40B4-BE49-F238E27FC236}">
                  <a16:creationId xmlns:a16="http://schemas.microsoft.com/office/drawing/2014/main" id="{9FE054A6-7419-2A7B-0CC3-0D7CC14473C7}"/>
                </a:ext>
              </a:extLst>
            </p:cNvPr>
            <p:cNvCxnSpPr>
              <a:cxnSpLocks noChangeShapeType="1"/>
            </p:cNvCxnSpPr>
            <p:nvPr/>
          </p:nvCxnSpPr>
          <p:spPr bwMode="auto">
            <a:xfrm>
              <a:off x="2374900" y="835025"/>
              <a:ext cx="2626360" cy="764540"/>
            </a:xfrm>
            <a:prstGeom prst="line">
              <a:avLst/>
            </a:prstGeom>
            <a:noFill/>
            <a:ln w="19050" cap="flat">
              <a:solidFill>
                <a:srgbClr val="4EA72E"/>
              </a:solidFill>
              <a:prstDash val="solid"/>
              <a:miter lim="800000"/>
              <a:headEnd/>
              <a:tailEnd/>
            </a:ln>
            <a:extLst>
              <a:ext uri="{909E8E84-426E-40DD-AFC4-6F175D3DCCD1}">
                <a14:hiddenFill xmlns:a14="http://schemas.microsoft.com/office/drawing/2010/main">
                  <a:noFill/>
                </a14:hiddenFill>
              </a:ext>
            </a:extLst>
          </p:spPr>
        </p:cxnSp>
        <p:sp>
          <p:nvSpPr>
            <p:cNvPr id="39" name="Freeform 32">
              <a:extLst>
                <a:ext uri="{FF2B5EF4-FFF2-40B4-BE49-F238E27FC236}">
                  <a16:creationId xmlns:a16="http://schemas.microsoft.com/office/drawing/2014/main" id="{A3B2EFA8-43F3-7C4C-3EA4-CFE0AA681B4C}"/>
                </a:ext>
              </a:extLst>
            </p:cNvPr>
            <p:cNvSpPr>
              <a:spLocks noEditPoints="1"/>
            </p:cNvSpPr>
            <p:nvPr/>
          </p:nvSpPr>
          <p:spPr bwMode="auto">
            <a:xfrm>
              <a:off x="2365375" y="175260"/>
              <a:ext cx="24765" cy="2133600"/>
            </a:xfrm>
            <a:custGeom>
              <a:avLst/>
              <a:gdLst>
                <a:gd name="T0" fmla="*/ 0 w 39"/>
                <a:gd name="T1" fmla="*/ 3271 h 3360"/>
                <a:gd name="T2" fmla="*/ 30 w 39"/>
                <a:gd name="T3" fmla="*/ 3242 h 3360"/>
                <a:gd name="T4" fmla="*/ 0 w 39"/>
                <a:gd name="T5" fmla="*/ 3242 h 3360"/>
                <a:gd name="T6" fmla="*/ 31 w 39"/>
                <a:gd name="T7" fmla="*/ 3036 h 3360"/>
                <a:gd name="T8" fmla="*/ 30 w 39"/>
                <a:gd name="T9" fmla="*/ 3125 h 3360"/>
                <a:gd name="T10" fmla="*/ 1 w 39"/>
                <a:gd name="T11" fmla="*/ 2918 h 3360"/>
                <a:gd name="T12" fmla="*/ 31 w 39"/>
                <a:gd name="T13" fmla="*/ 2889 h 3360"/>
                <a:gd name="T14" fmla="*/ 1 w 39"/>
                <a:gd name="T15" fmla="*/ 2888 h 3360"/>
                <a:gd name="T16" fmla="*/ 32 w 39"/>
                <a:gd name="T17" fmla="*/ 2682 h 3360"/>
                <a:gd name="T18" fmla="*/ 31 w 39"/>
                <a:gd name="T19" fmla="*/ 2771 h 3360"/>
                <a:gd name="T20" fmla="*/ 3 w 39"/>
                <a:gd name="T21" fmla="*/ 2564 h 3360"/>
                <a:gd name="T22" fmla="*/ 32 w 39"/>
                <a:gd name="T23" fmla="*/ 2535 h 3360"/>
                <a:gd name="T24" fmla="*/ 3 w 39"/>
                <a:gd name="T25" fmla="*/ 2535 h 3360"/>
                <a:gd name="T26" fmla="*/ 32 w 39"/>
                <a:gd name="T27" fmla="*/ 2329 h 3360"/>
                <a:gd name="T28" fmla="*/ 32 w 39"/>
                <a:gd name="T29" fmla="*/ 2417 h 3360"/>
                <a:gd name="T30" fmla="*/ 3 w 39"/>
                <a:gd name="T31" fmla="*/ 2211 h 3360"/>
                <a:gd name="T32" fmla="*/ 33 w 39"/>
                <a:gd name="T33" fmla="*/ 2182 h 3360"/>
                <a:gd name="T34" fmla="*/ 3 w 39"/>
                <a:gd name="T35" fmla="*/ 2181 h 3360"/>
                <a:gd name="T36" fmla="*/ 33 w 39"/>
                <a:gd name="T37" fmla="*/ 1975 h 3360"/>
                <a:gd name="T38" fmla="*/ 33 w 39"/>
                <a:gd name="T39" fmla="*/ 2064 h 3360"/>
                <a:gd name="T40" fmla="*/ 4 w 39"/>
                <a:gd name="T41" fmla="*/ 1857 h 3360"/>
                <a:gd name="T42" fmla="*/ 34 w 39"/>
                <a:gd name="T43" fmla="*/ 1828 h 3360"/>
                <a:gd name="T44" fmla="*/ 4 w 39"/>
                <a:gd name="T45" fmla="*/ 1827 h 3360"/>
                <a:gd name="T46" fmla="*/ 35 w 39"/>
                <a:gd name="T47" fmla="*/ 1622 h 3360"/>
                <a:gd name="T48" fmla="*/ 34 w 39"/>
                <a:gd name="T49" fmla="*/ 1710 h 3360"/>
                <a:gd name="T50" fmla="*/ 5 w 39"/>
                <a:gd name="T51" fmla="*/ 1503 h 3360"/>
                <a:gd name="T52" fmla="*/ 35 w 39"/>
                <a:gd name="T53" fmla="*/ 1474 h 3360"/>
                <a:gd name="T54" fmla="*/ 5 w 39"/>
                <a:gd name="T55" fmla="*/ 1474 h 3360"/>
                <a:gd name="T56" fmla="*/ 36 w 39"/>
                <a:gd name="T57" fmla="*/ 1268 h 3360"/>
                <a:gd name="T58" fmla="*/ 35 w 39"/>
                <a:gd name="T59" fmla="*/ 1356 h 3360"/>
                <a:gd name="T60" fmla="*/ 7 w 39"/>
                <a:gd name="T61" fmla="*/ 1150 h 3360"/>
                <a:gd name="T62" fmla="*/ 36 w 39"/>
                <a:gd name="T63" fmla="*/ 1121 h 3360"/>
                <a:gd name="T64" fmla="*/ 7 w 39"/>
                <a:gd name="T65" fmla="*/ 1120 h 3360"/>
                <a:gd name="T66" fmla="*/ 37 w 39"/>
                <a:gd name="T67" fmla="*/ 914 h 3360"/>
                <a:gd name="T68" fmla="*/ 36 w 39"/>
                <a:gd name="T69" fmla="*/ 1003 h 3360"/>
                <a:gd name="T70" fmla="*/ 8 w 39"/>
                <a:gd name="T71" fmla="*/ 796 h 3360"/>
                <a:gd name="T72" fmla="*/ 37 w 39"/>
                <a:gd name="T73" fmla="*/ 767 h 3360"/>
                <a:gd name="T74" fmla="*/ 8 w 39"/>
                <a:gd name="T75" fmla="*/ 767 h 3360"/>
                <a:gd name="T76" fmla="*/ 38 w 39"/>
                <a:gd name="T77" fmla="*/ 561 h 3360"/>
                <a:gd name="T78" fmla="*/ 38 w 39"/>
                <a:gd name="T79" fmla="*/ 649 h 3360"/>
                <a:gd name="T80" fmla="*/ 9 w 39"/>
                <a:gd name="T81" fmla="*/ 442 h 3360"/>
                <a:gd name="T82" fmla="*/ 38 w 39"/>
                <a:gd name="T83" fmla="*/ 413 h 3360"/>
                <a:gd name="T84" fmla="*/ 9 w 39"/>
                <a:gd name="T85" fmla="*/ 413 h 3360"/>
                <a:gd name="T86" fmla="*/ 38 w 39"/>
                <a:gd name="T87" fmla="*/ 207 h 3360"/>
                <a:gd name="T88" fmla="*/ 38 w 39"/>
                <a:gd name="T89" fmla="*/ 295 h 3360"/>
                <a:gd name="T90" fmla="*/ 9 w 39"/>
                <a:gd name="T91" fmla="*/ 89 h 3360"/>
                <a:gd name="T92" fmla="*/ 39 w 39"/>
                <a:gd name="T93" fmla="*/ 60 h 3360"/>
                <a:gd name="T94" fmla="*/ 9 w 39"/>
                <a:gd name="T95" fmla="*/ 59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 h="3360">
                  <a:moveTo>
                    <a:pt x="29" y="3360"/>
                  </a:moveTo>
                  <a:lnTo>
                    <a:pt x="30" y="3272"/>
                  </a:lnTo>
                  <a:lnTo>
                    <a:pt x="0" y="3271"/>
                  </a:lnTo>
                  <a:lnTo>
                    <a:pt x="0" y="3360"/>
                  </a:lnTo>
                  <a:lnTo>
                    <a:pt x="29" y="3360"/>
                  </a:lnTo>
                  <a:close/>
                  <a:moveTo>
                    <a:pt x="30" y="3242"/>
                  </a:moveTo>
                  <a:lnTo>
                    <a:pt x="30" y="3154"/>
                  </a:lnTo>
                  <a:lnTo>
                    <a:pt x="1" y="3154"/>
                  </a:lnTo>
                  <a:lnTo>
                    <a:pt x="0" y="3242"/>
                  </a:lnTo>
                  <a:lnTo>
                    <a:pt x="30" y="3242"/>
                  </a:lnTo>
                  <a:close/>
                  <a:moveTo>
                    <a:pt x="30" y="3125"/>
                  </a:moveTo>
                  <a:lnTo>
                    <a:pt x="31" y="3036"/>
                  </a:lnTo>
                  <a:lnTo>
                    <a:pt x="1" y="3036"/>
                  </a:lnTo>
                  <a:lnTo>
                    <a:pt x="1" y="3124"/>
                  </a:lnTo>
                  <a:lnTo>
                    <a:pt x="30" y="3125"/>
                  </a:lnTo>
                  <a:close/>
                  <a:moveTo>
                    <a:pt x="31" y="3007"/>
                  </a:moveTo>
                  <a:lnTo>
                    <a:pt x="31" y="2918"/>
                  </a:lnTo>
                  <a:lnTo>
                    <a:pt x="1" y="2918"/>
                  </a:lnTo>
                  <a:lnTo>
                    <a:pt x="1" y="3006"/>
                  </a:lnTo>
                  <a:lnTo>
                    <a:pt x="31" y="3007"/>
                  </a:lnTo>
                  <a:close/>
                  <a:moveTo>
                    <a:pt x="31" y="2889"/>
                  </a:moveTo>
                  <a:lnTo>
                    <a:pt x="31" y="2800"/>
                  </a:lnTo>
                  <a:lnTo>
                    <a:pt x="2" y="2800"/>
                  </a:lnTo>
                  <a:lnTo>
                    <a:pt x="1" y="2888"/>
                  </a:lnTo>
                  <a:lnTo>
                    <a:pt x="31" y="2889"/>
                  </a:lnTo>
                  <a:close/>
                  <a:moveTo>
                    <a:pt x="31" y="2771"/>
                  </a:moveTo>
                  <a:lnTo>
                    <a:pt x="32" y="2682"/>
                  </a:lnTo>
                  <a:lnTo>
                    <a:pt x="2" y="2682"/>
                  </a:lnTo>
                  <a:lnTo>
                    <a:pt x="2" y="2770"/>
                  </a:lnTo>
                  <a:lnTo>
                    <a:pt x="31" y="2771"/>
                  </a:lnTo>
                  <a:close/>
                  <a:moveTo>
                    <a:pt x="32" y="2653"/>
                  </a:moveTo>
                  <a:lnTo>
                    <a:pt x="32" y="2565"/>
                  </a:lnTo>
                  <a:lnTo>
                    <a:pt x="3" y="2564"/>
                  </a:lnTo>
                  <a:lnTo>
                    <a:pt x="2" y="2653"/>
                  </a:lnTo>
                  <a:lnTo>
                    <a:pt x="32" y="2653"/>
                  </a:lnTo>
                  <a:close/>
                  <a:moveTo>
                    <a:pt x="32" y="2535"/>
                  </a:moveTo>
                  <a:lnTo>
                    <a:pt x="32" y="2447"/>
                  </a:lnTo>
                  <a:lnTo>
                    <a:pt x="3" y="2446"/>
                  </a:lnTo>
                  <a:lnTo>
                    <a:pt x="3" y="2535"/>
                  </a:lnTo>
                  <a:lnTo>
                    <a:pt x="32" y="2535"/>
                  </a:lnTo>
                  <a:close/>
                  <a:moveTo>
                    <a:pt x="32" y="2417"/>
                  </a:moveTo>
                  <a:lnTo>
                    <a:pt x="32" y="2329"/>
                  </a:lnTo>
                  <a:lnTo>
                    <a:pt x="3" y="2328"/>
                  </a:lnTo>
                  <a:lnTo>
                    <a:pt x="3" y="2417"/>
                  </a:lnTo>
                  <a:lnTo>
                    <a:pt x="32" y="2417"/>
                  </a:lnTo>
                  <a:close/>
                  <a:moveTo>
                    <a:pt x="32" y="2299"/>
                  </a:moveTo>
                  <a:lnTo>
                    <a:pt x="33" y="2211"/>
                  </a:lnTo>
                  <a:lnTo>
                    <a:pt x="3" y="2211"/>
                  </a:lnTo>
                  <a:lnTo>
                    <a:pt x="3" y="2299"/>
                  </a:lnTo>
                  <a:lnTo>
                    <a:pt x="32" y="2299"/>
                  </a:lnTo>
                  <a:close/>
                  <a:moveTo>
                    <a:pt x="33" y="2182"/>
                  </a:moveTo>
                  <a:lnTo>
                    <a:pt x="33" y="2093"/>
                  </a:lnTo>
                  <a:lnTo>
                    <a:pt x="4" y="2093"/>
                  </a:lnTo>
                  <a:lnTo>
                    <a:pt x="3" y="2181"/>
                  </a:lnTo>
                  <a:lnTo>
                    <a:pt x="33" y="2182"/>
                  </a:lnTo>
                  <a:close/>
                  <a:moveTo>
                    <a:pt x="33" y="2064"/>
                  </a:moveTo>
                  <a:lnTo>
                    <a:pt x="33" y="1975"/>
                  </a:lnTo>
                  <a:lnTo>
                    <a:pt x="4" y="1975"/>
                  </a:lnTo>
                  <a:lnTo>
                    <a:pt x="4" y="2063"/>
                  </a:lnTo>
                  <a:lnTo>
                    <a:pt x="33" y="2064"/>
                  </a:lnTo>
                  <a:close/>
                  <a:moveTo>
                    <a:pt x="33" y="1946"/>
                  </a:moveTo>
                  <a:lnTo>
                    <a:pt x="34" y="1857"/>
                  </a:lnTo>
                  <a:lnTo>
                    <a:pt x="4" y="1857"/>
                  </a:lnTo>
                  <a:lnTo>
                    <a:pt x="4" y="1945"/>
                  </a:lnTo>
                  <a:lnTo>
                    <a:pt x="33" y="1946"/>
                  </a:lnTo>
                  <a:close/>
                  <a:moveTo>
                    <a:pt x="34" y="1828"/>
                  </a:moveTo>
                  <a:lnTo>
                    <a:pt x="34" y="1739"/>
                  </a:lnTo>
                  <a:lnTo>
                    <a:pt x="5" y="1739"/>
                  </a:lnTo>
                  <a:lnTo>
                    <a:pt x="4" y="1827"/>
                  </a:lnTo>
                  <a:lnTo>
                    <a:pt x="34" y="1828"/>
                  </a:lnTo>
                  <a:close/>
                  <a:moveTo>
                    <a:pt x="34" y="1710"/>
                  </a:moveTo>
                  <a:lnTo>
                    <a:pt x="35" y="1622"/>
                  </a:lnTo>
                  <a:lnTo>
                    <a:pt x="5" y="1621"/>
                  </a:lnTo>
                  <a:lnTo>
                    <a:pt x="5" y="1710"/>
                  </a:lnTo>
                  <a:lnTo>
                    <a:pt x="34" y="1710"/>
                  </a:lnTo>
                  <a:close/>
                  <a:moveTo>
                    <a:pt x="35" y="1592"/>
                  </a:moveTo>
                  <a:lnTo>
                    <a:pt x="35" y="1504"/>
                  </a:lnTo>
                  <a:lnTo>
                    <a:pt x="5" y="1503"/>
                  </a:lnTo>
                  <a:lnTo>
                    <a:pt x="5" y="1592"/>
                  </a:lnTo>
                  <a:lnTo>
                    <a:pt x="35" y="1592"/>
                  </a:lnTo>
                  <a:close/>
                  <a:moveTo>
                    <a:pt x="35" y="1474"/>
                  </a:moveTo>
                  <a:lnTo>
                    <a:pt x="35" y="1386"/>
                  </a:lnTo>
                  <a:lnTo>
                    <a:pt x="6" y="1385"/>
                  </a:lnTo>
                  <a:lnTo>
                    <a:pt x="5" y="1474"/>
                  </a:lnTo>
                  <a:lnTo>
                    <a:pt x="35" y="1474"/>
                  </a:lnTo>
                  <a:close/>
                  <a:moveTo>
                    <a:pt x="35" y="1356"/>
                  </a:moveTo>
                  <a:lnTo>
                    <a:pt x="36" y="1268"/>
                  </a:lnTo>
                  <a:lnTo>
                    <a:pt x="6" y="1267"/>
                  </a:lnTo>
                  <a:lnTo>
                    <a:pt x="6" y="1356"/>
                  </a:lnTo>
                  <a:lnTo>
                    <a:pt x="35" y="1356"/>
                  </a:lnTo>
                  <a:close/>
                  <a:moveTo>
                    <a:pt x="36" y="1238"/>
                  </a:moveTo>
                  <a:lnTo>
                    <a:pt x="36" y="1150"/>
                  </a:lnTo>
                  <a:lnTo>
                    <a:pt x="7" y="1150"/>
                  </a:lnTo>
                  <a:lnTo>
                    <a:pt x="6" y="1238"/>
                  </a:lnTo>
                  <a:lnTo>
                    <a:pt x="36" y="1238"/>
                  </a:lnTo>
                  <a:close/>
                  <a:moveTo>
                    <a:pt x="36" y="1121"/>
                  </a:moveTo>
                  <a:lnTo>
                    <a:pt x="36" y="1032"/>
                  </a:lnTo>
                  <a:lnTo>
                    <a:pt x="7" y="1032"/>
                  </a:lnTo>
                  <a:lnTo>
                    <a:pt x="7" y="1120"/>
                  </a:lnTo>
                  <a:lnTo>
                    <a:pt x="36" y="1121"/>
                  </a:lnTo>
                  <a:close/>
                  <a:moveTo>
                    <a:pt x="36" y="1003"/>
                  </a:moveTo>
                  <a:lnTo>
                    <a:pt x="37" y="914"/>
                  </a:lnTo>
                  <a:lnTo>
                    <a:pt x="7" y="914"/>
                  </a:lnTo>
                  <a:lnTo>
                    <a:pt x="7" y="1002"/>
                  </a:lnTo>
                  <a:lnTo>
                    <a:pt x="36" y="1003"/>
                  </a:lnTo>
                  <a:close/>
                  <a:moveTo>
                    <a:pt x="37" y="885"/>
                  </a:moveTo>
                  <a:lnTo>
                    <a:pt x="37" y="796"/>
                  </a:lnTo>
                  <a:lnTo>
                    <a:pt x="8" y="796"/>
                  </a:lnTo>
                  <a:lnTo>
                    <a:pt x="7" y="884"/>
                  </a:lnTo>
                  <a:lnTo>
                    <a:pt x="37" y="885"/>
                  </a:lnTo>
                  <a:close/>
                  <a:moveTo>
                    <a:pt x="37" y="767"/>
                  </a:moveTo>
                  <a:lnTo>
                    <a:pt x="37" y="679"/>
                  </a:lnTo>
                  <a:lnTo>
                    <a:pt x="8" y="678"/>
                  </a:lnTo>
                  <a:lnTo>
                    <a:pt x="8" y="767"/>
                  </a:lnTo>
                  <a:lnTo>
                    <a:pt x="37" y="767"/>
                  </a:lnTo>
                  <a:close/>
                  <a:moveTo>
                    <a:pt x="38" y="649"/>
                  </a:moveTo>
                  <a:lnTo>
                    <a:pt x="38" y="561"/>
                  </a:lnTo>
                  <a:lnTo>
                    <a:pt x="8" y="560"/>
                  </a:lnTo>
                  <a:lnTo>
                    <a:pt x="8" y="649"/>
                  </a:lnTo>
                  <a:lnTo>
                    <a:pt x="38" y="649"/>
                  </a:lnTo>
                  <a:close/>
                  <a:moveTo>
                    <a:pt x="38" y="531"/>
                  </a:moveTo>
                  <a:lnTo>
                    <a:pt x="38" y="443"/>
                  </a:lnTo>
                  <a:lnTo>
                    <a:pt x="9" y="442"/>
                  </a:lnTo>
                  <a:lnTo>
                    <a:pt x="8" y="531"/>
                  </a:lnTo>
                  <a:lnTo>
                    <a:pt x="38" y="531"/>
                  </a:lnTo>
                  <a:close/>
                  <a:moveTo>
                    <a:pt x="38" y="413"/>
                  </a:moveTo>
                  <a:lnTo>
                    <a:pt x="38" y="325"/>
                  </a:lnTo>
                  <a:lnTo>
                    <a:pt x="9" y="324"/>
                  </a:lnTo>
                  <a:lnTo>
                    <a:pt x="9" y="413"/>
                  </a:lnTo>
                  <a:lnTo>
                    <a:pt x="38" y="413"/>
                  </a:lnTo>
                  <a:close/>
                  <a:moveTo>
                    <a:pt x="38" y="295"/>
                  </a:moveTo>
                  <a:lnTo>
                    <a:pt x="38" y="207"/>
                  </a:lnTo>
                  <a:lnTo>
                    <a:pt x="9" y="207"/>
                  </a:lnTo>
                  <a:lnTo>
                    <a:pt x="9" y="295"/>
                  </a:lnTo>
                  <a:lnTo>
                    <a:pt x="38" y="295"/>
                  </a:lnTo>
                  <a:close/>
                  <a:moveTo>
                    <a:pt x="39" y="178"/>
                  </a:moveTo>
                  <a:lnTo>
                    <a:pt x="39" y="89"/>
                  </a:lnTo>
                  <a:lnTo>
                    <a:pt x="9" y="89"/>
                  </a:lnTo>
                  <a:lnTo>
                    <a:pt x="9" y="177"/>
                  </a:lnTo>
                  <a:lnTo>
                    <a:pt x="39" y="178"/>
                  </a:lnTo>
                  <a:close/>
                  <a:moveTo>
                    <a:pt x="39" y="60"/>
                  </a:moveTo>
                  <a:lnTo>
                    <a:pt x="39" y="1"/>
                  </a:lnTo>
                  <a:lnTo>
                    <a:pt x="10" y="0"/>
                  </a:lnTo>
                  <a:lnTo>
                    <a:pt x="9" y="59"/>
                  </a:lnTo>
                  <a:lnTo>
                    <a:pt x="39" y="60"/>
                  </a:lnTo>
                  <a:close/>
                </a:path>
              </a:pathLst>
            </a:custGeom>
            <a:solidFill>
              <a:srgbClr val="AEAEAE"/>
            </a:solidFill>
            <a:ln w="0" cap="flat">
              <a:solidFill>
                <a:srgbClr val="AEAEAE"/>
              </a:solidFill>
              <a:prstDash val="solid"/>
              <a:round/>
              <a:headEnd/>
              <a:tailEnd/>
            </a:ln>
          </p:spPr>
          <p:txBody>
            <a:bodyPr rot="0" vert="horz" wrap="square" lIns="91440" tIns="45720" rIns="91440" bIns="45720" anchor="t" anchorCtr="0" upright="1">
              <a:noAutofit/>
            </a:bodyPr>
            <a:lstStyle/>
            <a:p>
              <a:endParaRPr lang="en-GB"/>
            </a:p>
          </p:txBody>
        </p:sp>
        <p:sp>
          <p:nvSpPr>
            <p:cNvPr id="41" name="Rectangle 40">
              <a:extLst>
                <a:ext uri="{FF2B5EF4-FFF2-40B4-BE49-F238E27FC236}">
                  <a16:creationId xmlns:a16="http://schemas.microsoft.com/office/drawing/2014/main" id="{52BC6824-428B-B261-02A0-BA5C679F7F6C}"/>
                </a:ext>
              </a:extLst>
            </p:cNvPr>
            <p:cNvSpPr>
              <a:spLocks noChangeArrowheads="1"/>
            </p:cNvSpPr>
            <p:nvPr/>
          </p:nvSpPr>
          <p:spPr bwMode="auto">
            <a:xfrm>
              <a:off x="1010765" y="476325"/>
              <a:ext cx="617536" cy="28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a:lnSpc>
                  <a:spcPct val="150000"/>
                </a:lnSpc>
                <a:spcBef>
                  <a:spcPts val="1200"/>
                </a:spcBef>
                <a:spcAft>
                  <a:spcPts val="6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Dupilumab</a:t>
              </a:r>
              <a:endParaRPr lang="en-GB" sz="1400">
                <a:effectLst/>
                <a:latin typeface="Arial" panose="020B0604020202020204" pitchFamily="34" charset="0"/>
                <a:ea typeface="Calibri" panose="020F050202020403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29C6EBCF-77FB-C26F-E821-35FFBC23DDDF}"/>
                </a:ext>
              </a:extLst>
            </p:cNvPr>
            <p:cNvSpPr>
              <a:spLocks noChangeArrowheads="1"/>
            </p:cNvSpPr>
            <p:nvPr/>
          </p:nvSpPr>
          <p:spPr bwMode="auto">
            <a:xfrm>
              <a:off x="1682115" y="2741295"/>
              <a:ext cx="991870" cy="5003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43" name="Rectangle 42">
              <a:extLst>
                <a:ext uri="{FF2B5EF4-FFF2-40B4-BE49-F238E27FC236}">
                  <a16:creationId xmlns:a16="http://schemas.microsoft.com/office/drawing/2014/main" id="{78541D8C-1735-8541-7900-42A22D9FF321}"/>
                </a:ext>
              </a:extLst>
            </p:cNvPr>
            <p:cNvSpPr>
              <a:spLocks noChangeArrowheads="1"/>
            </p:cNvSpPr>
            <p:nvPr/>
          </p:nvSpPr>
          <p:spPr bwMode="auto">
            <a:xfrm>
              <a:off x="1754269" y="2599685"/>
              <a:ext cx="855900" cy="60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spAutoFit/>
            </a:bodyPr>
            <a:lstStyle/>
            <a:p>
              <a:pPr>
                <a:lnSpc>
                  <a:spcPct val="150000"/>
                </a:lnSpc>
                <a:spcBef>
                  <a:spcPts val="1200"/>
                </a:spcBef>
                <a:spcAft>
                  <a:spcPts val="6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Maintenance (2 years) </a:t>
              </a:r>
              <a:endParaRPr lang="en-GB" sz="1400">
                <a:effectLst/>
                <a:latin typeface="Arial" panose="020B0604020202020204" pitchFamily="34" charset="0"/>
                <a:ea typeface="Calibri" panose="020F0502020204030204" pitchFamily="34" charset="0"/>
                <a:cs typeface="Arial" panose="020B0604020202020204" pitchFamily="34" charset="0"/>
              </a:endParaRPr>
            </a:p>
          </p:txBody>
        </p:sp>
        <p:sp>
          <p:nvSpPr>
            <p:cNvPr id="45" name="Freeform 38">
              <a:extLst>
                <a:ext uri="{FF2B5EF4-FFF2-40B4-BE49-F238E27FC236}">
                  <a16:creationId xmlns:a16="http://schemas.microsoft.com/office/drawing/2014/main" id="{7ED31C3A-5120-15B5-B85A-DBC77791490D}"/>
                </a:ext>
              </a:extLst>
            </p:cNvPr>
            <p:cNvSpPr>
              <a:spLocks noEditPoints="1"/>
            </p:cNvSpPr>
            <p:nvPr/>
          </p:nvSpPr>
          <p:spPr bwMode="auto">
            <a:xfrm>
              <a:off x="1930400" y="2444750"/>
              <a:ext cx="461645" cy="77470"/>
            </a:xfrm>
            <a:custGeom>
              <a:avLst/>
              <a:gdLst>
                <a:gd name="T0" fmla="*/ 98 w 727"/>
                <a:gd name="T1" fmla="*/ 45 h 122"/>
                <a:gd name="T2" fmla="*/ 629 w 727"/>
                <a:gd name="T3" fmla="*/ 48 h 122"/>
                <a:gd name="T4" fmla="*/ 629 w 727"/>
                <a:gd name="T5" fmla="*/ 78 h 122"/>
                <a:gd name="T6" fmla="*/ 98 w 727"/>
                <a:gd name="T7" fmla="*/ 74 h 122"/>
                <a:gd name="T8" fmla="*/ 98 w 727"/>
                <a:gd name="T9" fmla="*/ 45 h 122"/>
                <a:gd name="T10" fmla="*/ 117 w 727"/>
                <a:gd name="T11" fmla="*/ 118 h 122"/>
                <a:gd name="T12" fmla="*/ 0 w 727"/>
                <a:gd name="T13" fmla="*/ 58 h 122"/>
                <a:gd name="T14" fmla="*/ 118 w 727"/>
                <a:gd name="T15" fmla="*/ 0 h 122"/>
                <a:gd name="T16" fmla="*/ 117 w 727"/>
                <a:gd name="T17" fmla="*/ 118 h 122"/>
                <a:gd name="T18" fmla="*/ 609 w 727"/>
                <a:gd name="T19" fmla="*/ 4 h 122"/>
                <a:gd name="T20" fmla="*/ 727 w 727"/>
                <a:gd name="T21" fmla="*/ 63 h 122"/>
                <a:gd name="T22" fmla="*/ 608 w 727"/>
                <a:gd name="T23" fmla="*/ 122 h 122"/>
                <a:gd name="T24" fmla="*/ 609 w 727"/>
                <a:gd name="T25" fmla="*/ 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7" h="122">
                  <a:moveTo>
                    <a:pt x="98" y="45"/>
                  </a:moveTo>
                  <a:lnTo>
                    <a:pt x="629" y="48"/>
                  </a:lnTo>
                  <a:lnTo>
                    <a:pt x="629" y="78"/>
                  </a:lnTo>
                  <a:lnTo>
                    <a:pt x="98" y="74"/>
                  </a:lnTo>
                  <a:lnTo>
                    <a:pt x="98" y="45"/>
                  </a:lnTo>
                  <a:close/>
                  <a:moveTo>
                    <a:pt x="117" y="118"/>
                  </a:moveTo>
                  <a:lnTo>
                    <a:pt x="0" y="58"/>
                  </a:lnTo>
                  <a:lnTo>
                    <a:pt x="118" y="0"/>
                  </a:lnTo>
                  <a:lnTo>
                    <a:pt x="117" y="118"/>
                  </a:lnTo>
                  <a:close/>
                  <a:moveTo>
                    <a:pt x="609" y="4"/>
                  </a:moveTo>
                  <a:lnTo>
                    <a:pt x="727" y="63"/>
                  </a:lnTo>
                  <a:lnTo>
                    <a:pt x="608" y="122"/>
                  </a:lnTo>
                  <a:lnTo>
                    <a:pt x="609" y="4"/>
                  </a:lnTo>
                  <a:close/>
                </a:path>
              </a:pathLst>
            </a:custGeom>
            <a:solidFill>
              <a:srgbClr val="4EA72E"/>
            </a:solidFill>
            <a:ln w="0" cap="flat">
              <a:solidFill>
                <a:srgbClr val="4EA72E"/>
              </a:solidFill>
              <a:prstDash val="solid"/>
              <a:round/>
              <a:headEnd/>
              <a:tailEnd/>
            </a:ln>
          </p:spPr>
          <p:txBody>
            <a:bodyPr rot="0" vert="horz" wrap="square" lIns="91440" tIns="45720" rIns="91440" bIns="45720" anchor="t" anchorCtr="0" upright="1">
              <a:noAutofit/>
            </a:bodyPr>
            <a:lstStyle/>
            <a:p>
              <a:endParaRPr lang="en-GB"/>
            </a:p>
          </p:txBody>
        </p:sp>
      </p:grpSp>
      <p:sp>
        <p:nvSpPr>
          <p:cNvPr id="49" name="TextBox 48">
            <a:extLst>
              <a:ext uri="{FF2B5EF4-FFF2-40B4-BE49-F238E27FC236}">
                <a16:creationId xmlns:a16="http://schemas.microsoft.com/office/drawing/2014/main" id="{FBCFDB98-446E-9640-A0CA-DCADAF7E1D84}"/>
              </a:ext>
            </a:extLst>
          </p:cNvPr>
          <p:cNvSpPr txBox="1"/>
          <p:nvPr/>
        </p:nvSpPr>
        <p:spPr>
          <a:xfrm>
            <a:off x="702568" y="2784238"/>
            <a:ext cx="7755546" cy="338554"/>
          </a:xfrm>
          <a:prstGeom prst="rect">
            <a:avLst/>
          </a:prstGeom>
          <a:noFill/>
        </p:spPr>
        <p:txBody>
          <a:bodyPr wrap="square">
            <a:spAutoFit/>
          </a:bodyPr>
          <a:lstStyle/>
          <a:p>
            <a:pPr>
              <a:spcBef>
                <a:spcPts val="1200"/>
              </a:spcBef>
            </a:pPr>
            <a:r>
              <a:rPr lang="en-GB" sz="1600" b="1">
                <a:effectLst/>
                <a:latin typeface="Arial" panose="020B0604020202020204" pitchFamily="34" charset="0"/>
                <a:ea typeface="Calibri" panose="020F0502020204030204" pitchFamily="34" charset="0"/>
                <a:cs typeface="Arial" panose="020B0604020202020204" pitchFamily="34" charset="0"/>
              </a:rPr>
              <a:t>Representation of treatment effect for FEV</a:t>
            </a:r>
            <a:r>
              <a:rPr lang="en-GB" sz="1600" b="1" baseline="-25000">
                <a:effectLst/>
                <a:latin typeface="Arial" panose="020B0604020202020204" pitchFamily="34" charset="0"/>
                <a:ea typeface="Calibri" panose="020F0502020204030204" pitchFamily="34" charset="0"/>
                <a:cs typeface="Arial" panose="020B0604020202020204" pitchFamily="34" charset="0"/>
              </a:rPr>
              <a:t>1</a:t>
            </a:r>
            <a:r>
              <a:rPr lang="en-GB" sz="1600" b="1">
                <a:effectLst/>
                <a:latin typeface="Arial" panose="020B0604020202020204" pitchFamily="34" charset="0"/>
                <a:ea typeface="Calibri" panose="020F0502020204030204" pitchFamily="34" charset="0"/>
                <a:cs typeface="Arial" panose="020B0604020202020204" pitchFamily="34" charset="0"/>
              </a:rPr>
              <a:t> applied in the economic model</a:t>
            </a:r>
          </a:p>
        </p:txBody>
      </p:sp>
      <p:sp>
        <p:nvSpPr>
          <p:cNvPr id="52" name="Rectangle 51">
            <a:extLst>
              <a:ext uri="{FF2B5EF4-FFF2-40B4-BE49-F238E27FC236}">
                <a16:creationId xmlns:a16="http://schemas.microsoft.com/office/drawing/2014/main" id="{0E488DB1-9B9F-7414-DACD-C1BDD8C87165}"/>
              </a:ext>
            </a:extLst>
          </p:cNvPr>
          <p:cNvSpPr/>
          <p:nvPr/>
        </p:nvSpPr>
        <p:spPr>
          <a:xfrm>
            <a:off x="8288967" y="2953514"/>
            <a:ext cx="3746168" cy="336019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2"/>
                </a:solidFill>
                <a:latin typeface="Arial" panose="020B0604020202020204" pitchFamily="34" charset="0"/>
              </a:rPr>
              <a:t>Company</a:t>
            </a:r>
          </a:p>
          <a:p>
            <a:pPr marL="285750" indent="-285750">
              <a:buFont typeface="Arial" panose="020B0604020202020204" pitchFamily="34" charset="0"/>
              <a:buChar char="•"/>
            </a:pPr>
            <a:r>
              <a:rPr lang="en-GB">
                <a:solidFill>
                  <a:schemeClr val="tx1"/>
                </a:solidFill>
                <a:latin typeface="Arial" panose="020B0604020202020204" pitchFamily="34" charset="0"/>
              </a:rPr>
              <a:t>3-year assumption based on </a:t>
            </a:r>
            <a:r>
              <a:rPr lang="en-GB">
                <a:solidFill>
                  <a:schemeClr val="tx1"/>
                </a:solidFill>
                <a:latin typeface="Arial" panose="020B0604020202020204" pitchFamily="34" charset="0"/>
                <a:hlinkClick r:id="rId5"/>
              </a:rPr>
              <a:t>TRAVERSE study </a:t>
            </a:r>
            <a:r>
              <a:rPr lang="en-GB">
                <a:solidFill>
                  <a:schemeClr val="tx1"/>
                </a:solidFill>
                <a:latin typeface="Arial" panose="020B0604020202020204" pitchFamily="34" charset="0"/>
              </a:rPr>
              <a:t>from people with moderate/severe asthma receiving dupilumab → improvements in pre-BD FEV</a:t>
            </a:r>
            <a:r>
              <a:rPr lang="en-GB" baseline="-25000">
                <a:solidFill>
                  <a:schemeClr val="tx1"/>
                </a:solidFill>
                <a:latin typeface="Arial" panose="020B0604020202020204" pitchFamily="34" charset="0"/>
              </a:rPr>
              <a:t>1</a:t>
            </a:r>
            <a:r>
              <a:rPr lang="en-GB">
                <a:solidFill>
                  <a:schemeClr val="tx1"/>
                </a:solidFill>
                <a:latin typeface="Arial" panose="020B0604020202020204" pitchFamily="34" charset="0"/>
              </a:rPr>
              <a:t> maintained during 52-week trial period and 96-week follow-up (148 weeks total) </a:t>
            </a:r>
          </a:p>
          <a:p>
            <a:pPr marL="285750" indent="-285750">
              <a:buFont typeface="Arial" panose="020B0604020202020204" pitchFamily="34" charset="0"/>
              <a:buChar char="•"/>
            </a:pPr>
            <a:r>
              <a:rPr lang="en-GB">
                <a:solidFill>
                  <a:schemeClr val="tx1"/>
                </a:solidFill>
                <a:latin typeface="Arial" panose="020B0604020202020204" pitchFamily="34" charset="0"/>
              </a:rPr>
              <a:t>Mechanism of action of dupilumab same in asthma as in COPD</a:t>
            </a:r>
          </a:p>
        </p:txBody>
      </p:sp>
      <p:sp>
        <p:nvSpPr>
          <p:cNvPr id="10" name="Text Placeholder 4">
            <a:extLst>
              <a:ext uri="{FF2B5EF4-FFF2-40B4-BE49-F238E27FC236}">
                <a16:creationId xmlns:a16="http://schemas.microsoft.com/office/drawing/2014/main" id="{3167923B-C4A4-626A-7B3F-9CA39F555078}"/>
              </a:ext>
            </a:extLst>
          </p:cNvPr>
          <p:cNvSpPr txBox="1">
            <a:spLocks/>
          </p:cNvSpPr>
          <p:nvPr/>
        </p:nvSpPr>
        <p:spPr>
          <a:xfrm>
            <a:off x="808831" y="6411913"/>
            <a:ext cx="11021219" cy="4460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COPD, Chronic obstructive pulmonary disease; FEV</a:t>
            </a:r>
            <a:r>
              <a:rPr lang="en-GB" baseline="-25000"/>
              <a:t>1, </a:t>
            </a:r>
            <a:r>
              <a:rPr lang="en-GB"/>
              <a:t>forced expiratory volume in the first second; Pre-BD, Pre-bronchodilator  </a:t>
            </a:r>
          </a:p>
        </p:txBody>
      </p:sp>
    </p:spTree>
    <p:extLst>
      <p:ext uri="{BB962C8B-B14F-4D97-AF65-F5344CB8AC3E}">
        <p14:creationId xmlns:p14="http://schemas.microsoft.com/office/powerpoint/2010/main" val="4115887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8C249-F79D-92C4-41FE-689178BE90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CD9474-0008-902C-25FA-214470D28AB8}"/>
              </a:ext>
            </a:extLst>
          </p:cNvPr>
          <p:cNvSpPr>
            <a:spLocks noGrp="1"/>
          </p:cNvSpPr>
          <p:nvPr>
            <p:ph type="title"/>
          </p:nvPr>
        </p:nvSpPr>
        <p:spPr>
          <a:xfrm>
            <a:off x="466724" y="263524"/>
            <a:ext cx="11540792" cy="592817"/>
          </a:xfrm>
        </p:spPr>
        <p:txBody>
          <a:bodyPr>
            <a:noAutofit/>
          </a:bodyPr>
          <a:lstStyle/>
          <a:p>
            <a:r>
              <a:rPr lang="en-GB" sz="2900">
                <a:hlinkClick r:id="rId3" action="ppaction://hlinksldjump"/>
              </a:rPr>
              <a:t>Key issue</a:t>
            </a:r>
            <a:r>
              <a:rPr lang="en-GB" sz="2900"/>
              <a:t>: Long-term treatment effect maintenance period of dupilumab (2)</a:t>
            </a:r>
            <a:br>
              <a:rPr lang="en-GB" sz="2900"/>
            </a:br>
            <a:br>
              <a:rPr lang="en-GB" sz="2900"/>
            </a:br>
            <a:endParaRPr lang="en-GB" sz="2900"/>
          </a:p>
        </p:txBody>
      </p:sp>
      <p:sp>
        <p:nvSpPr>
          <p:cNvPr id="15" name="Rectangle 14">
            <a:extLst>
              <a:ext uri="{FF2B5EF4-FFF2-40B4-BE49-F238E27FC236}">
                <a16:creationId xmlns:a16="http://schemas.microsoft.com/office/drawing/2014/main" id="{F692C09D-B2BE-67A1-030E-2CAD83A591CF}"/>
              </a:ext>
            </a:extLst>
          </p:cNvPr>
          <p:cNvSpPr/>
          <p:nvPr/>
        </p:nvSpPr>
        <p:spPr>
          <a:xfrm>
            <a:off x="138168" y="1112506"/>
            <a:ext cx="11961590" cy="202045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2"/>
                </a:solidFill>
                <a:latin typeface="Arial" panose="020B0604020202020204" pitchFamily="34" charset="0"/>
              </a:rPr>
              <a:t>Company</a:t>
            </a:r>
          </a:p>
          <a:p>
            <a:pPr marL="285750" indent="-285750">
              <a:buFont typeface="Arial" panose="020B0604020202020204" pitchFamily="34" charset="0"/>
              <a:buChar char="•"/>
            </a:pPr>
            <a:r>
              <a:rPr lang="en-GB">
                <a:solidFill>
                  <a:schemeClr val="tx1"/>
                </a:solidFill>
                <a:latin typeface="Arial" panose="020B0604020202020204" pitchFamily="34" charset="0"/>
              </a:rPr>
              <a:t>Conducted reweighted analysis of subgroup in TRAVERSE study matched to people in pooled BOREAS and NOTUS studies based on age and pre-BD FEV</a:t>
            </a:r>
            <a:r>
              <a:rPr lang="en-GB" baseline="-25000">
                <a:solidFill>
                  <a:schemeClr val="tx1"/>
                </a:solidFill>
                <a:latin typeface="Arial" panose="020B0604020202020204" pitchFamily="34" charset="0"/>
              </a:rPr>
              <a:t>1</a:t>
            </a:r>
            <a:r>
              <a:rPr lang="en-GB">
                <a:solidFill>
                  <a:schemeClr val="tx1"/>
                </a:solidFill>
                <a:latin typeface="Arial" panose="020B0604020202020204" pitchFamily="34" charset="0"/>
              </a:rPr>
              <a:t> → results suggest rate of lung function decline from TRAVERSE applicable to population in BOREAS and NOTUS</a:t>
            </a:r>
          </a:p>
          <a:p>
            <a:pPr marL="285750" indent="-285750">
              <a:buFont typeface="Arial" panose="020B0604020202020204" pitchFamily="34" charset="0"/>
              <a:buChar char="•"/>
            </a:pPr>
            <a:r>
              <a:rPr lang="en-GB">
                <a:solidFill>
                  <a:schemeClr val="tx1"/>
                </a:solidFill>
                <a:latin typeface="Arial" panose="020B0604020202020204" pitchFamily="34" charset="0"/>
              </a:rPr>
              <a:t>Structured expert elicitation with 7 experts suggested expected time until decline in FEV</a:t>
            </a:r>
            <a:r>
              <a:rPr lang="en-GB" baseline="-25000">
                <a:solidFill>
                  <a:schemeClr val="tx1"/>
                </a:solidFill>
                <a:latin typeface="Arial" panose="020B0604020202020204" pitchFamily="34" charset="0"/>
              </a:rPr>
              <a:t>1 </a:t>
            </a:r>
            <a:r>
              <a:rPr lang="en-GB">
                <a:solidFill>
                  <a:schemeClr val="tx1"/>
                </a:solidFill>
                <a:latin typeface="Arial" panose="020B0604020202020204" pitchFamily="34" charset="0"/>
              </a:rPr>
              <a:t>may begin would be 3.04 months for background therapy alone and 6.6 months for dupilumab→ company rounded to 1 year for dupilumab due to annual cycle length and applied in a scenario analysis </a:t>
            </a:r>
          </a:p>
        </p:txBody>
      </p:sp>
      <p:sp>
        <p:nvSpPr>
          <p:cNvPr id="16" name="Rectangle 15">
            <a:extLst>
              <a:ext uri="{FF2B5EF4-FFF2-40B4-BE49-F238E27FC236}">
                <a16:creationId xmlns:a16="http://schemas.microsoft.com/office/drawing/2014/main" id="{A0911F99-2C17-2397-3BE7-277773797A15}"/>
              </a:ext>
            </a:extLst>
          </p:cNvPr>
          <p:cNvSpPr/>
          <p:nvPr/>
        </p:nvSpPr>
        <p:spPr>
          <a:xfrm>
            <a:off x="138168" y="3227042"/>
            <a:ext cx="11961590" cy="25336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tx1"/>
                </a:solidFill>
                <a:latin typeface="Arial" panose="020B0604020202020204" pitchFamily="34" charset="0"/>
              </a:rPr>
              <a:t>EAG comments</a:t>
            </a:r>
          </a:p>
          <a:p>
            <a:pPr marL="285750" indent="-285750">
              <a:buFont typeface="Arial" panose="020B0604020202020204" pitchFamily="34" charset="0"/>
              <a:buChar char="•"/>
            </a:pPr>
            <a:r>
              <a:rPr lang="en-GB">
                <a:solidFill>
                  <a:schemeClr val="tx1"/>
                </a:solidFill>
                <a:latin typeface="Arial" panose="020B0604020202020204" pitchFamily="34" charset="0"/>
              </a:rPr>
              <a:t>EAG’s clinical experts: reasonable to apply a maintenance period for treatment effect but difficult to estimate exact period of time</a:t>
            </a:r>
          </a:p>
          <a:p>
            <a:pPr marL="285750" indent="-285750">
              <a:buFont typeface="Arial" panose="020B0604020202020204" pitchFamily="34" charset="0"/>
              <a:buChar char="•"/>
            </a:pPr>
            <a:r>
              <a:rPr lang="en-GB">
                <a:solidFill>
                  <a:schemeClr val="tx1"/>
                </a:solidFill>
                <a:latin typeface="Arial" panose="020B0604020202020204" pitchFamily="34" charset="0"/>
              </a:rPr>
              <a:t>Clinical experts also stated using asthma data may be reasonable but people with COPD would be older with more comorbidities and may expect to decline more quickly </a:t>
            </a:r>
          </a:p>
          <a:p>
            <a:pPr marL="285750" indent="-285750">
              <a:buFont typeface="Arial" panose="020B0604020202020204" pitchFamily="34" charset="0"/>
              <a:buChar char="•"/>
            </a:pPr>
            <a:r>
              <a:rPr lang="en-GB">
                <a:solidFill>
                  <a:schemeClr val="tx1"/>
                </a:solidFill>
                <a:latin typeface="Arial" panose="020B0604020202020204" pitchFamily="34" charset="0"/>
              </a:rPr>
              <a:t>Other possible treatment effect modifiers such as comorbidities not adjusted for in company’s reweighted analysis</a:t>
            </a:r>
          </a:p>
          <a:p>
            <a:pPr marL="285750" indent="-285750">
              <a:buFont typeface="Arial" panose="020B0604020202020204" pitchFamily="34" charset="0"/>
              <a:buChar char="•"/>
            </a:pPr>
            <a:r>
              <a:rPr lang="en-GB">
                <a:solidFill>
                  <a:schemeClr val="tx1"/>
                </a:solidFill>
                <a:latin typeface="Arial" panose="020B0604020202020204" pitchFamily="34" charset="0"/>
              </a:rPr>
              <a:t>Due to lack of alternative data, EAG agrees with use of the asthma trial data in base case but considers this to be optimistic and highly uncertain </a:t>
            </a:r>
          </a:p>
          <a:p>
            <a:pPr marL="285750" indent="-285750">
              <a:buFont typeface="Arial" panose="020B0604020202020204" pitchFamily="34" charset="0"/>
              <a:buChar char="•"/>
            </a:pPr>
            <a:r>
              <a:rPr lang="en-GB">
                <a:solidFill>
                  <a:schemeClr val="tx1"/>
                </a:solidFill>
                <a:latin typeface="Arial" panose="020B0604020202020204" pitchFamily="34" charset="0"/>
              </a:rPr>
              <a:t>Alternative scenarios using shorter treatment effect maintenance period explored</a:t>
            </a:r>
          </a:p>
          <a:p>
            <a:pPr marL="285750" indent="-285750">
              <a:buFont typeface="Arial" panose="020B0604020202020204" pitchFamily="34" charset="0"/>
              <a:buChar char="•"/>
            </a:pPr>
            <a:endParaRPr lang="en-GB">
              <a:solidFill>
                <a:schemeClr val="tx1"/>
              </a:solidFill>
              <a:latin typeface="Arial" panose="020B0604020202020204" pitchFamily="34" charset="0"/>
            </a:endParaRPr>
          </a:p>
        </p:txBody>
      </p:sp>
      <p:sp>
        <p:nvSpPr>
          <p:cNvPr id="18" name="Rectangle 17" descr="Question to committee">
            <a:extLst>
              <a:ext uri="{FF2B5EF4-FFF2-40B4-BE49-F238E27FC236}">
                <a16:creationId xmlns:a16="http://schemas.microsoft.com/office/drawing/2014/main" id="{00A67ACD-AA65-61FB-F619-B24615417E02}"/>
              </a:ext>
            </a:extLst>
          </p:cNvPr>
          <p:cNvSpPr/>
          <p:nvPr/>
        </p:nvSpPr>
        <p:spPr>
          <a:xfrm>
            <a:off x="751620" y="5854768"/>
            <a:ext cx="10794696" cy="53166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a:solidFill>
                  <a:schemeClr val="tx1"/>
                </a:solidFill>
                <a:latin typeface="Arial" panose="020B0604020202020204" pitchFamily="34" charset="0"/>
              </a:rPr>
              <a:t>What is the committee’s preferred approach for modelling the long-term treatment effect for dupilumab? </a:t>
            </a:r>
          </a:p>
        </p:txBody>
      </p:sp>
      <p:grpSp>
        <p:nvGrpSpPr>
          <p:cNvPr id="19" name="Group 18">
            <a:extLst>
              <a:ext uri="{FF2B5EF4-FFF2-40B4-BE49-F238E27FC236}">
                <a16:creationId xmlns:a16="http://schemas.microsoft.com/office/drawing/2014/main" id="{67DBBD3C-8FE8-AD66-06B4-A8C2513E2014}"/>
              </a:ext>
              <a:ext uri="{C183D7F6-B498-43B3-948B-1728B52AA6E4}">
                <adec:decorative xmlns:adec="http://schemas.microsoft.com/office/drawing/2017/decorative" val="1"/>
              </a:ext>
            </a:extLst>
          </p:cNvPr>
          <p:cNvGrpSpPr/>
          <p:nvPr/>
        </p:nvGrpSpPr>
        <p:grpSpPr>
          <a:xfrm>
            <a:off x="418412" y="5832602"/>
            <a:ext cx="576000" cy="576000"/>
            <a:chOff x="-1440493" y="4133589"/>
            <a:chExt cx="576000" cy="576000"/>
          </a:xfrm>
        </p:grpSpPr>
        <p:sp>
          <p:nvSpPr>
            <p:cNvPr id="20" name="Oval 19">
              <a:extLst>
                <a:ext uri="{FF2B5EF4-FFF2-40B4-BE49-F238E27FC236}">
                  <a16:creationId xmlns:a16="http://schemas.microsoft.com/office/drawing/2014/main" id="{4E012968-8E7C-91AD-D8B0-8777EA05C421}"/>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21" name="Graphic 20">
              <a:extLst>
                <a:ext uri="{FF2B5EF4-FFF2-40B4-BE49-F238E27FC236}">
                  <a16:creationId xmlns:a16="http://schemas.microsoft.com/office/drawing/2014/main" id="{8FF8EDF1-6122-9BB5-722E-0EB79D9A6AC1}"/>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4225" y="4189857"/>
              <a:ext cx="463463" cy="463463"/>
            </a:xfrm>
            <a:prstGeom prst="rect">
              <a:avLst/>
            </a:prstGeom>
          </p:spPr>
        </p:pic>
      </p:grpSp>
      <p:pic>
        <p:nvPicPr>
          <p:cNvPr id="3" name="Picture 2">
            <a:extLst>
              <a:ext uri="{FF2B5EF4-FFF2-40B4-BE49-F238E27FC236}">
                <a16:creationId xmlns:a16="http://schemas.microsoft.com/office/drawing/2014/main" id="{6F42E22F-7154-8281-F2C0-A3FFD1380761}"/>
              </a:ext>
              <a:ext uri="{C183D7F6-B498-43B3-948B-1728B52AA6E4}">
                <adec:decorative xmlns:adec="http://schemas.microsoft.com/office/drawing/2017/decorative" val="1"/>
              </a:ext>
            </a:extLst>
          </p:cNvPr>
          <p:cNvPicPr>
            <a:picLocks noChangeAspect="1"/>
          </p:cNvPicPr>
          <p:nvPr/>
        </p:nvPicPr>
        <p:blipFill rotWithShape="1">
          <a:blip r:embed="rId6"/>
          <a:srcRect l="16406" t="4575" r="14821" b="4613"/>
          <a:stretch/>
        </p:blipFill>
        <p:spPr>
          <a:xfrm>
            <a:off x="11581535" y="7359"/>
            <a:ext cx="603974" cy="603974"/>
          </a:xfrm>
          <a:prstGeom prst="rect">
            <a:avLst/>
          </a:prstGeom>
        </p:spPr>
      </p:pic>
      <p:sp>
        <p:nvSpPr>
          <p:cNvPr id="4" name="Text Placeholder 4">
            <a:extLst>
              <a:ext uri="{FF2B5EF4-FFF2-40B4-BE49-F238E27FC236}">
                <a16:creationId xmlns:a16="http://schemas.microsoft.com/office/drawing/2014/main" id="{623A2BA6-4E3F-021C-560F-FE670B86A617}"/>
              </a:ext>
            </a:extLst>
          </p:cNvPr>
          <p:cNvSpPr txBox="1">
            <a:spLocks/>
          </p:cNvSpPr>
          <p:nvPr/>
        </p:nvSpPr>
        <p:spPr>
          <a:xfrm>
            <a:off x="808831" y="6411913"/>
            <a:ext cx="11021219" cy="4460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COPD, Chronic obstructive pulmonary disease; </a:t>
            </a:r>
            <a:r>
              <a:rPr lang="en-GB" sz="1400">
                <a:latin typeface="Arial" panose="020B0604020202020204" pitchFamily="34" charset="0"/>
                <a:cs typeface="Arial" panose="020B0604020202020204" pitchFamily="34" charset="0"/>
              </a:rPr>
              <a:t>EAG, External </a:t>
            </a:r>
            <a:r>
              <a:rPr lang="en-GB"/>
              <a:t>A</a:t>
            </a:r>
            <a:r>
              <a:rPr lang="en-GB" sz="1400">
                <a:latin typeface="Arial" panose="020B0604020202020204" pitchFamily="34" charset="0"/>
                <a:cs typeface="Arial" panose="020B0604020202020204" pitchFamily="34" charset="0"/>
              </a:rPr>
              <a:t>ssessment </a:t>
            </a:r>
            <a:r>
              <a:rPr lang="en-GB"/>
              <a:t>G</a:t>
            </a:r>
            <a:r>
              <a:rPr lang="en-GB" sz="1400">
                <a:latin typeface="Arial" panose="020B0604020202020204" pitchFamily="34" charset="0"/>
                <a:cs typeface="Arial" panose="020B0604020202020204" pitchFamily="34" charset="0"/>
              </a:rPr>
              <a:t>roup; </a:t>
            </a:r>
            <a:r>
              <a:rPr lang="en-GB"/>
              <a:t>FEV</a:t>
            </a:r>
            <a:r>
              <a:rPr lang="en-GB" baseline="-25000"/>
              <a:t>1, </a:t>
            </a:r>
            <a:r>
              <a:rPr lang="en-GB"/>
              <a:t>forced expiratory volume in the first second; MAIC, Matching-adjusted indirect comparison; Pre-BD, Pre-bronchodilator  </a:t>
            </a:r>
          </a:p>
        </p:txBody>
      </p:sp>
    </p:spTree>
    <p:extLst>
      <p:ext uri="{BB962C8B-B14F-4D97-AF65-F5344CB8AC3E}">
        <p14:creationId xmlns:p14="http://schemas.microsoft.com/office/powerpoint/2010/main" val="745644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43E80-EF7F-115B-E137-80E2BD8D97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79B343-42BE-FB7B-7B2A-E37DD2D07F38}"/>
              </a:ext>
            </a:extLst>
          </p:cNvPr>
          <p:cNvSpPr>
            <a:spLocks noGrp="1"/>
          </p:cNvSpPr>
          <p:nvPr>
            <p:ph type="title"/>
          </p:nvPr>
        </p:nvSpPr>
        <p:spPr>
          <a:xfrm>
            <a:off x="466724" y="263524"/>
            <a:ext cx="11637044" cy="592817"/>
          </a:xfrm>
        </p:spPr>
        <p:txBody>
          <a:bodyPr>
            <a:noAutofit/>
          </a:bodyPr>
          <a:lstStyle/>
          <a:p>
            <a:r>
              <a:rPr lang="en-GB" sz="2600">
                <a:hlinkClick r:id="rId3" action="ppaction://hlinksldjump"/>
              </a:rPr>
              <a:t>Key issue</a:t>
            </a:r>
            <a:r>
              <a:rPr lang="en-GB" sz="2600"/>
              <a:t>: Inclusion of excess mortality for severe exacerbations (1)</a:t>
            </a:r>
            <a:br>
              <a:rPr lang="en-GB" sz="2600"/>
            </a:br>
            <a:br>
              <a:rPr lang="en-GB" sz="2600"/>
            </a:br>
            <a:br>
              <a:rPr lang="en-GB" sz="2600"/>
            </a:br>
            <a:endParaRPr lang="en-GB" sz="2600"/>
          </a:p>
        </p:txBody>
      </p:sp>
      <p:sp>
        <p:nvSpPr>
          <p:cNvPr id="15" name="Rectangle 14">
            <a:extLst>
              <a:ext uri="{FF2B5EF4-FFF2-40B4-BE49-F238E27FC236}">
                <a16:creationId xmlns:a16="http://schemas.microsoft.com/office/drawing/2014/main" id="{AAF1EA9E-B232-1ED8-3CEC-D7831783AA48}"/>
              </a:ext>
            </a:extLst>
          </p:cNvPr>
          <p:cNvSpPr/>
          <p:nvPr/>
        </p:nvSpPr>
        <p:spPr>
          <a:xfrm>
            <a:off x="361950" y="2123887"/>
            <a:ext cx="11741818" cy="428802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2"/>
                </a:solidFill>
                <a:latin typeface="Arial" panose="020B0604020202020204" pitchFamily="34" charset="0"/>
              </a:rPr>
              <a:t>Company</a:t>
            </a:r>
          </a:p>
          <a:p>
            <a:pPr marL="285750" indent="-285750">
              <a:buFont typeface="Arial" panose="020B0604020202020204" pitchFamily="34" charset="0"/>
              <a:buChar char="•"/>
            </a:pPr>
            <a:r>
              <a:rPr lang="en-GB">
                <a:solidFill>
                  <a:schemeClr val="tx1"/>
                </a:solidFill>
                <a:latin typeface="Arial" panose="020B0604020202020204" pitchFamily="34" charset="0"/>
              </a:rPr>
              <a:t>COPD mortality is associated with both COPD stage and exacerbations→ to account for increased risk of mortality due to exacerbations, separate case fatality rate (CFR) of 15.6% is applied per severe exacerbation</a:t>
            </a:r>
          </a:p>
          <a:p>
            <a:pPr marL="285750" indent="-285750">
              <a:buFont typeface="Arial" panose="020B0604020202020204" pitchFamily="34" charset="0"/>
              <a:buChar char="•"/>
            </a:pPr>
            <a:r>
              <a:rPr lang="en-GB">
                <a:solidFill>
                  <a:schemeClr val="tx1"/>
                </a:solidFill>
                <a:latin typeface="Arial" panose="020B0604020202020204" pitchFamily="34" charset="0"/>
              </a:rPr>
              <a:t>Acknowledged SMRs from Whittaker et al. 2024 may already include exacerbation risk but CFR appropriate: </a:t>
            </a:r>
          </a:p>
          <a:p>
            <a:pPr marL="742950" lvl="1" indent="-285750">
              <a:buFont typeface="Arial" panose="020B0604020202020204" pitchFamily="34" charset="0"/>
              <a:buChar char="•"/>
            </a:pPr>
            <a:r>
              <a:rPr lang="en-GB">
                <a:solidFill>
                  <a:schemeClr val="tx1"/>
                </a:solidFill>
                <a:latin typeface="Arial" panose="020B0604020202020204" pitchFamily="34" charset="0"/>
              </a:rPr>
              <a:t>SMRs calculated by Whittaker et al. 2024 based on standard care treatment (dual and triple therapy only; not dupilumab). SMRs are not fully applicable to the dupilumab treatment arm, which would be expected to reduce mortality through reduced exacerbation rates</a:t>
            </a:r>
          </a:p>
          <a:p>
            <a:pPr marL="742950" lvl="1" indent="-285750">
              <a:buFont typeface="Arial" panose="020B0604020202020204" pitchFamily="34" charset="0"/>
              <a:buChar char="•"/>
            </a:pPr>
            <a:r>
              <a:rPr lang="en-GB">
                <a:solidFill>
                  <a:schemeClr val="tx1"/>
                </a:solidFill>
                <a:latin typeface="Arial" panose="020B0604020202020204" pitchFamily="34" charset="0"/>
              </a:rPr>
              <a:t>CFR required to account for benefit of decrease in moderate and severe exacerbations due to dupilumab</a:t>
            </a:r>
          </a:p>
          <a:p>
            <a:pPr marL="742950" lvl="1" indent="-285750">
              <a:buFont typeface="Arial" panose="020B0604020202020204" pitchFamily="34" charset="0"/>
              <a:buChar char="•"/>
            </a:pPr>
            <a:r>
              <a:rPr lang="en-GB">
                <a:solidFill>
                  <a:schemeClr val="tx1"/>
                </a:solidFill>
                <a:latin typeface="Arial" panose="020B0604020202020204" pitchFamily="34" charset="0"/>
              </a:rPr>
              <a:t>Two-thirds of Whittaker et al. 2024 population had no prior exacerbations→ risk of mortality may be lower in this population</a:t>
            </a:r>
          </a:p>
          <a:p>
            <a:pPr marL="285750" indent="-285750">
              <a:buFont typeface="Arial" panose="020B0604020202020204" pitchFamily="34" charset="0"/>
              <a:buChar char="•"/>
            </a:pPr>
            <a:r>
              <a:rPr lang="en-GB">
                <a:solidFill>
                  <a:schemeClr val="tx1"/>
                </a:solidFill>
                <a:latin typeface="Arial" panose="020B0604020202020204" pitchFamily="34" charset="0"/>
              </a:rPr>
              <a:t>Provided scenario with no CFR in which separate SMRs for each COPD severity health state were applied by treatment arm. For dupilumab arm, SMR multiplied by 0.72 (based on mortality hazard ratio of dual vs triple therapy from IMPACT trial (used as proxy for improvement in mortality due to dupilumab)</a:t>
            </a:r>
          </a:p>
          <a:p>
            <a:pPr marL="285750" indent="-285750">
              <a:buFont typeface="Arial" panose="020B0604020202020204" pitchFamily="34" charset="0"/>
              <a:buChar char="•"/>
            </a:pPr>
            <a:r>
              <a:rPr lang="en-GB">
                <a:solidFill>
                  <a:schemeClr val="tx1"/>
                </a:solidFill>
                <a:latin typeface="Arial" panose="020B0604020202020204" pitchFamily="34" charset="0"/>
              </a:rPr>
              <a:t>Also provided scenario with no CFR using mortality incidence rate ratio based on baseline frequency and severity of exacerbations from </a:t>
            </a:r>
            <a:r>
              <a:rPr lang="en-GB">
                <a:solidFill>
                  <a:schemeClr val="tx1"/>
                </a:solidFill>
                <a:latin typeface="Arial" panose="020B0604020202020204" pitchFamily="34" charset="0"/>
                <a:hlinkClick r:id="rId4"/>
              </a:rPr>
              <a:t>Whittaker et al. 2022 </a:t>
            </a:r>
            <a:r>
              <a:rPr lang="en-GB">
                <a:solidFill>
                  <a:schemeClr val="tx1"/>
                </a:solidFill>
                <a:latin typeface="Arial" panose="020B0604020202020204" pitchFamily="34" charset="0"/>
              </a:rPr>
              <a:t>(to account for increased mortality risk from exacerbations) </a:t>
            </a:r>
            <a:endParaRPr lang="en-GB">
              <a:solidFill>
                <a:srgbClr val="FF0000"/>
              </a:solidFill>
              <a:latin typeface="Arial" panose="020B0604020202020204" pitchFamily="34" charset="0"/>
            </a:endParaRPr>
          </a:p>
          <a:p>
            <a:endParaRPr lang="en-GB">
              <a:solidFill>
                <a:schemeClr val="tx1"/>
              </a:solidFill>
              <a:latin typeface="Arial" panose="020B0604020202020204" pitchFamily="34" charset="0"/>
            </a:endParaRPr>
          </a:p>
        </p:txBody>
      </p:sp>
      <p:sp>
        <p:nvSpPr>
          <p:cNvPr id="13" name="Rectangle 12">
            <a:extLst>
              <a:ext uri="{FF2B5EF4-FFF2-40B4-BE49-F238E27FC236}">
                <a16:creationId xmlns:a16="http://schemas.microsoft.com/office/drawing/2014/main" id="{34632F3C-DBA5-8A9E-017F-F33E9B852EE1}"/>
              </a:ext>
            </a:extLst>
          </p:cNvPr>
          <p:cNvSpPr/>
          <p:nvPr/>
        </p:nvSpPr>
        <p:spPr>
          <a:xfrm>
            <a:off x="361950" y="867498"/>
            <a:ext cx="11717662" cy="117373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a:solidFill>
                  <a:schemeClr val="tx1"/>
                </a:solidFill>
                <a:latin typeface="Arial" panose="020B0604020202020204" pitchFamily="34" charset="0"/>
              </a:rPr>
              <a:t>In model, excess mortality associated with each COPD severity stage applied via standardised mortality ratio (SMR), sourced from </a:t>
            </a:r>
            <a:r>
              <a:rPr lang="en-GB">
                <a:solidFill>
                  <a:schemeClr val="tx1"/>
                </a:solidFill>
                <a:latin typeface="Arial" panose="020B0604020202020204" pitchFamily="34" charset="0"/>
                <a:hlinkClick r:id="rId5"/>
              </a:rPr>
              <a:t>Whittaker et al. 2024</a:t>
            </a:r>
            <a:r>
              <a:rPr lang="en-GB">
                <a:solidFill>
                  <a:schemeClr val="tx1"/>
                </a:solidFill>
                <a:latin typeface="Arial" panose="020B0604020202020204" pitchFamily="34" charset="0"/>
              </a:rPr>
              <a:t>, applied to general population mortality. This study estimated all-cause mortality hazard ratios associated with COPD severity based on a UK dataset </a:t>
            </a:r>
          </a:p>
        </p:txBody>
      </p:sp>
      <p:pic>
        <p:nvPicPr>
          <p:cNvPr id="3" name="Picture 2">
            <a:extLst>
              <a:ext uri="{FF2B5EF4-FFF2-40B4-BE49-F238E27FC236}">
                <a16:creationId xmlns:a16="http://schemas.microsoft.com/office/drawing/2014/main" id="{789051D2-85F6-5555-E301-A46EA983D79B}"/>
              </a:ext>
              <a:ext uri="{C183D7F6-B498-43B3-948B-1728B52AA6E4}">
                <adec:decorative xmlns:adec="http://schemas.microsoft.com/office/drawing/2017/decorative" val="1"/>
              </a:ext>
            </a:extLst>
          </p:cNvPr>
          <p:cNvPicPr>
            <a:picLocks noChangeAspect="1"/>
          </p:cNvPicPr>
          <p:nvPr/>
        </p:nvPicPr>
        <p:blipFill rotWithShape="1">
          <a:blip r:embed="rId6"/>
          <a:srcRect l="16406" t="4575" r="14821" b="4613"/>
          <a:stretch/>
        </p:blipFill>
        <p:spPr>
          <a:xfrm>
            <a:off x="11581535" y="7359"/>
            <a:ext cx="603974" cy="603974"/>
          </a:xfrm>
          <a:prstGeom prst="rect">
            <a:avLst/>
          </a:prstGeom>
        </p:spPr>
      </p:pic>
      <p:sp>
        <p:nvSpPr>
          <p:cNvPr id="4" name="Text Placeholder 4">
            <a:extLst>
              <a:ext uri="{FF2B5EF4-FFF2-40B4-BE49-F238E27FC236}">
                <a16:creationId xmlns:a16="http://schemas.microsoft.com/office/drawing/2014/main" id="{0554C0AA-A8CA-10E0-D42F-7F60A5F7B210}"/>
              </a:ext>
            </a:extLst>
          </p:cNvPr>
          <p:cNvSpPr txBox="1">
            <a:spLocks/>
          </p:cNvSpPr>
          <p:nvPr/>
        </p:nvSpPr>
        <p:spPr>
          <a:xfrm>
            <a:off x="808831" y="6411913"/>
            <a:ext cx="11021219" cy="4460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COPD, Chronic obstructive pulmonary disease; CFR, Case fatality rate; IRR, Incidence rate ratio; SMR, standardised mortality ratio</a:t>
            </a:r>
          </a:p>
        </p:txBody>
      </p:sp>
    </p:spTree>
    <p:extLst>
      <p:ext uri="{BB962C8B-B14F-4D97-AF65-F5344CB8AC3E}">
        <p14:creationId xmlns:p14="http://schemas.microsoft.com/office/powerpoint/2010/main" val="1796144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056F2-BB95-0368-3324-E954A47AF5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1806CA-7697-F8D4-9A5C-C9750B4F432E}"/>
              </a:ext>
            </a:extLst>
          </p:cNvPr>
          <p:cNvSpPr>
            <a:spLocks noGrp="1"/>
          </p:cNvSpPr>
          <p:nvPr>
            <p:ph type="title"/>
          </p:nvPr>
        </p:nvSpPr>
        <p:spPr>
          <a:xfrm>
            <a:off x="466724" y="263524"/>
            <a:ext cx="11637044" cy="592817"/>
          </a:xfrm>
        </p:spPr>
        <p:txBody>
          <a:bodyPr>
            <a:noAutofit/>
          </a:bodyPr>
          <a:lstStyle/>
          <a:p>
            <a:r>
              <a:rPr lang="en-GB" sz="2600">
                <a:hlinkClick r:id="rId3" action="ppaction://hlinksldjump"/>
              </a:rPr>
              <a:t>Key issue</a:t>
            </a:r>
            <a:r>
              <a:rPr lang="en-GB" sz="2600"/>
              <a:t>: Inclusion of excess mortality for severe exacerbations (2)</a:t>
            </a:r>
            <a:br>
              <a:rPr lang="en-GB" sz="2600"/>
            </a:br>
            <a:br>
              <a:rPr lang="en-GB" sz="2600"/>
            </a:br>
            <a:br>
              <a:rPr lang="en-GB" sz="2600"/>
            </a:br>
            <a:endParaRPr lang="en-GB" sz="2600"/>
          </a:p>
        </p:txBody>
      </p:sp>
      <p:sp>
        <p:nvSpPr>
          <p:cNvPr id="16" name="Rectangle 15">
            <a:extLst>
              <a:ext uri="{FF2B5EF4-FFF2-40B4-BE49-F238E27FC236}">
                <a16:creationId xmlns:a16="http://schemas.microsoft.com/office/drawing/2014/main" id="{F0F0DAA5-5BF6-CBDC-0266-88100900453E}"/>
              </a:ext>
            </a:extLst>
          </p:cNvPr>
          <p:cNvSpPr/>
          <p:nvPr/>
        </p:nvSpPr>
        <p:spPr>
          <a:xfrm>
            <a:off x="442569" y="815069"/>
            <a:ext cx="11476538" cy="4823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tx1"/>
                </a:solidFill>
                <a:latin typeface="Arial" panose="020B0604020202020204" pitchFamily="34" charset="0"/>
              </a:rPr>
              <a:t>EAG comments </a:t>
            </a:r>
          </a:p>
          <a:p>
            <a:pPr marL="285750" indent="-285750">
              <a:buFont typeface="Arial" panose="020B0604020202020204" pitchFamily="34" charset="0"/>
              <a:buChar char="•"/>
            </a:pPr>
            <a:r>
              <a:rPr lang="en-GB">
                <a:solidFill>
                  <a:schemeClr val="tx1"/>
                </a:solidFill>
                <a:latin typeface="Arial" panose="020B0604020202020204" pitchFamily="34" charset="0"/>
              </a:rPr>
              <a:t>Whittaker et al. 2024 regression controlled for recent exacerbations → applying separate CFR double counts impact of exacerbations on mortality </a:t>
            </a:r>
          </a:p>
          <a:p>
            <a:pPr marL="285750" indent="-285750">
              <a:buFont typeface="Arial" panose="020B0604020202020204" pitchFamily="34" charset="0"/>
              <a:buChar char="•"/>
            </a:pPr>
            <a:r>
              <a:rPr lang="en-GB">
                <a:solidFill>
                  <a:schemeClr val="tx1"/>
                </a:solidFill>
                <a:latin typeface="Arial" panose="020B0604020202020204" pitchFamily="34" charset="0"/>
              </a:rPr>
              <a:t>Whittaker et al. 2024 found that for people with poorer lung function, there was an increased risk of death within 30 days of an exacerbation→ increased risk of death due to exacerbations may already be captured</a:t>
            </a:r>
          </a:p>
          <a:p>
            <a:pPr marL="285750" indent="-285750">
              <a:buFont typeface="Arial" panose="020B0604020202020204" pitchFamily="34" charset="0"/>
              <a:buChar char="•"/>
            </a:pPr>
            <a:r>
              <a:rPr lang="en-GB">
                <a:solidFill>
                  <a:schemeClr val="tx1"/>
                </a:solidFill>
                <a:latin typeface="Arial" panose="020B0604020202020204" pitchFamily="34" charset="0"/>
              </a:rPr>
              <a:t>Source used for CFR inappropriate→ based on a meta-analysis of 6 non-UK based studies which are considered relatively out of date (latest study used data collected between 2000 to 2005)  </a:t>
            </a:r>
          </a:p>
          <a:p>
            <a:pPr marL="285750" indent="-285750">
              <a:buFont typeface="Arial" panose="020B0604020202020204" pitchFamily="34" charset="0"/>
              <a:buChar char="•"/>
            </a:pPr>
            <a:r>
              <a:rPr lang="en-GB">
                <a:solidFill>
                  <a:schemeClr val="tx1"/>
                </a:solidFill>
                <a:latin typeface="Arial" panose="020B0604020202020204" pitchFamily="34" charset="0"/>
              </a:rPr>
              <a:t>Clinical experts stated they expect additional risk of mortality associated with severe exacerbations, but unsure if 15.6% was appropriate. 1 clinician noted 15.6% seemed higher than expected</a:t>
            </a:r>
          </a:p>
          <a:p>
            <a:pPr marL="285750" indent="-285750">
              <a:buFont typeface="Arial" panose="020B0604020202020204" pitchFamily="34" charset="0"/>
              <a:buChar char="•"/>
            </a:pPr>
            <a:r>
              <a:rPr lang="en-GB">
                <a:solidFill>
                  <a:schemeClr val="tx1"/>
                </a:solidFill>
                <a:latin typeface="Arial" panose="020B0604020202020204" pitchFamily="34" charset="0"/>
              </a:rPr>
              <a:t>No robust evidence to justify company’s alternative approach in scenario using treatment arm-specific SMRs:</a:t>
            </a:r>
          </a:p>
          <a:p>
            <a:pPr marL="742950" lvl="1" indent="-285750">
              <a:buFont typeface="Arial" panose="020B0604020202020204" pitchFamily="34" charset="0"/>
              <a:buChar char="•"/>
            </a:pPr>
            <a:r>
              <a:rPr lang="en-GB">
                <a:solidFill>
                  <a:schemeClr val="tx1"/>
                </a:solidFill>
                <a:latin typeface="Arial" panose="020B0604020202020204" pitchFamily="34" charset="0"/>
              </a:rPr>
              <a:t>extent to which dupilumab may reduce mortality uncertain as dupilumab trials not powered to detect this </a:t>
            </a:r>
          </a:p>
          <a:p>
            <a:pPr marL="742950" lvl="1" indent="-285750">
              <a:buFont typeface="Arial" panose="020B0604020202020204" pitchFamily="34" charset="0"/>
              <a:buChar char="•"/>
            </a:pPr>
            <a:r>
              <a:rPr lang="en-GB">
                <a:solidFill>
                  <a:schemeClr val="tx1"/>
                </a:solidFill>
                <a:latin typeface="Arial" panose="020B0604020202020204" pitchFamily="34" charset="0"/>
              </a:rPr>
              <a:t>applicability of the data from the IMPACT trial to adjust the SMRs also uncertain→ trial was not powered to examine the influence of triple therapy on mortality. </a:t>
            </a:r>
          </a:p>
          <a:p>
            <a:pPr marL="285750" indent="-285750">
              <a:buFont typeface="Arial" panose="020B0604020202020204" pitchFamily="34" charset="0"/>
              <a:buChar char="•"/>
            </a:pPr>
            <a:r>
              <a:rPr lang="en-GB">
                <a:solidFill>
                  <a:schemeClr val="tx1"/>
                </a:solidFill>
                <a:latin typeface="Arial" panose="020B0604020202020204" pitchFamily="34" charset="0"/>
              </a:rPr>
              <a:t>EAG does not apply the CFR in its base case (largest driver of ICER)  but acknowledges this may underestimate the impact of severe exacerbations on mortality</a:t>
            </a:r>
          </a:p>
          <a:p>
            <a:pPr marL="285750" indent="-285750">
              <a:buFont typeface="Arial" panose="020B0604020202020204" pitchFamily="34" charset="0"/>
              <a:buChar char="•"/>
            </a:pPr>
            <a:r>
              <a:rPr lang="en-GB">
                <a:solidFill>
                  <a:schemeClr val="tx1"/>
                </a:solidFill>
                <a:latin typeface="Arial" panose="020B0604020202020204" pitchFamily="34" charset="0"/>
              </a:rPr>
              <a:t>Presents scenario using excess mortality for exacerbations from Whittaker et al. 2022 (used in model for incidence rate ratio of exacerbations) as prefers to use consistent data source with other model inputs.</a:t>
            </a:r>
          </a:p>
          <a:p>
            <a:pPr marL="285750" indent="-285750">
              <a:buFont typeface="Arial" panose="020B0604020202020204" pitchFamily="34" charset="0"/>
              <a:buChar char="•"/>
            </a:pPr>
            <a:endParaRPr lang="en-GB">
              <a:solidFill>
                <a:srgbClr val="C00000"/>
              </a:solidFill>
              <a:latin typeface="Arial" panose="020B0604020202020204" pitchFamily="34" charset="0"/>
            </a:endParaRPr>
          </a:p>
          <a:p>
            <a:pPr marL="285750" indent="-285750">
              <a:buFont typeface="Arial" panose="020B0604020202020204" pitchFamily="34" charset="0"/>
              <a:buChar char="•"/>
            </a:pPr>
            <a:endParaRPr lang="en-GB">
              <a:solidFill>
                <a:schemeClr val="tx1"/>
              </a:solidFill>
              <a:latin typeface="Arial" panose="020B0604020202020204" pitchFamily="34" charset="0"/>
            </a:endParaRPr>
          </a:p>
        </p:txBody>
      </p:sp>
      <p:sp>
        <p:nvSpPr>
          <p:cNvPr id="18" name="Rectangle 17" descr="Question to committee">
            <a:extLst>
              <a:ext uri="{FF2B5EF4-FFF2-40B4-BE49-F238E27FC236}">
                <a16:creationId xmlns:a16="http://schemas.microsoft.com/office/drawing/2014/main" id="{7353145B-1FB8-FEAD-E972-BE124CAA00E2}"/>
              </a:ext>
            </a:extLst>
          </p:cNvPr>
          <p:cNvSpPr/>
          <p:nvPr/>
        </p:nvSpPr>
        <p:spPr>
          <a:xfrm>
            <a:off x="696913" y="5833385"/>
            <a:ext cx="11176666" cy="59648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a:solidFill>
                  <a:schemeClr val="tx1"/>
                </a:solidFill>
                <a:latin typeface="Arial" panose="020B0604020202020204" pitchFamily="34" charset="0"/>
              </a:rPr>
              <a:t>Does the committee consider it appropriate to apply a separate mortality impact for severe exacerbations?</a:t>
            </a:r>
          </a:p>
          <a:p>
            <a:r>
              <a:rPr lang="en-GB">
                <a:solidFill>
                  <a:schemeClr val="tx1"/>
                </a:solidFill>
                <a:latin typeface="Arial" panose="020B0604020202020204" pitchFamily="34" charset="0"/>
              </a:rPr>
              <a:t>If so, what is the committee’s preferred approach to model this?</a:t>
            </a:r>
          </a:p>
        </p:txBody>
      </p:sp>
      <p:grpSp>
        <p:nvGrpSpPr>
          <p:cNvPr id="19" name="Group 18">
            <a:extLst>
              <a:ext uri="{FF2B5EF4-FFF2-40B4-BE49-F238E27FC236}">
                <a16:creationId xmlns:a16="http://schemas.microsoft.com/office/drawing/2014/main" id="{3B1C052B-2518-FA8F-ADDE-A7AD3A7BADB5}"/>
              </a:ext>
              <a:ext uri="{C183D7F6-B498-43B3-948B-1728B52AA6E4}">
                <adec:decorative xmlns:adec="http://schemas.microsoft.com/office/drawing/2017/decorative" val="1"/>
              </a:ext>
            </a:extLst>
          </p:cNvPr>
          <p:cNvGrpSpPr/>
          <p:nvPr/>
        </p:nvGrpSpPr>
        <p:grpSpPr>
          <a:xfrm>
            <a:off x="318421" y="5832679"/>
            <a:ext cx="605134" cy="597191"/>
            <a:chOff x="-1440493" y="4133589"/>
            <a:chExt cx="576000" cy="576000"/>
          </a:xfrm>
        </p:grpSpPr>
        <p:sp>
          <p:nvSpPr>
            <p:cNvPr id="20" name="Oval 19">
              <a:extLst>
                <a:ext uri="{FF2B5EF4-FFF2-40B4-BE49-F238E27FC236}">
                  <a16:creationId xmlns:a16="http://schemas.microsoft.com/office/drawing/2014/main" id="{2BF4BAC0-282A-1777-F5A5-604C5494D5DE}"/>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21" name="Graphic 20">
              <a:extLst>
                <a:ext uri="{FF2B5EF4-FFF2-40B4-BE49-F238E27FC236}">
                  <a16:creationId xmlns:a16="http://schemas.microsoft.com/office/drawing/2014/main" id="{5CE6D17F-48E7-1A9C-E217-3FD1C8F40C6A}"/>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4225" y="4189857"/>
              <a:ext cx="463463" cy="463463"/>
            </a:xfrm>
            <a:prstGeom prst="rect">
              <a:avLst/>
            </a:prstGeom>
          </p:spPr>
        </p:pic>
      </p:grpSp>
      <p:pic>
        <p:nvPicPr>
          <p:cNvPr id="3" name="Picture 2">
            <a:extLst>
              <a:ext uri="{FF2B5EF4-FFF2-40B4-BE49-F238E27FC236}">
                <a16:creationId xmlns:a16="http://schemas.microsoft.com/office/drawing/2014/main" id="{FBA1BF82-C323-8C69-9992-0FA8F9EDB7A2}"/>
              </a:ext>
              <a:ext uri="{C183D7F6-B498-43B3-948B-1728B52AA6E4}">
                <adec:decorative xmlns:adec="http://schemas.microsoft.com/office/drawing/2017/decorative" val="1"/>
              </a:ext>
            </a:extLst>
          </p:cNvPr>
          <p:cNvPicPr>
            <a:picLocks noChangeAspect="1"/>
          </p:cNvPicPr>
          <p:nvPr/>
        </p:nvPicPr>
        <p:blipFill rotWithShape="1">
          <a:blip r:embed="rId6"/>
          <a:srcRect l="16406" t="4575" r="14821" b="4613"/>
          <a:stretch/>
        </p:blipFill>
        <p:spPr>
          <a:xfrm>
            <a:off x="11581535" y="7359"/>
            <a:ext cx="603974" cy="603974"/>
          </a:xfrm>
          <a:prstGeom prst="rect">
            <a:avLst/>
          </a:prstGeom>
        </p:spPr>
      </p:pic>
      <p:sp>
        <p:nvSpPr>
          <p:cNvPr id="4" name="Text Placeholder 4">
            <a:extLst>
              <a:ext uri="{FF2B5EF4-FFF2-40B4-BE49-F238E27FC236}">
                <a16:creationId xmlns:a16="http://schemas.microsoft.com/office/drawing/2014/main" id="{C66DEA59-39D9-7D41-AC73-CE3C61C07AAB}"/>
              </a:ext>
            </a:extLst>
          </p:cNvPr>
          <p:cNvSpPr txBox="1">
            <a:spLocks/>
          </p:cNvSpPr>
          <p:nvPr/>
        </p:nvSpPr>
        <p:spPr>
          <a:xfrm>
            <a:off x="844933" y="6494766"/>
            <a:ext cx="11021219" cy="4460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CFR, Case fatality rate; EAG, External Assessment Group; ICER, Incremental cost-effectiveness ratio; SMR, standardised mortality ratio</a:t>
            </a:r>
          </a:p>
        </p:txBody>
      </p:sp>
    </p:spTree>
    <p:extLst>
      <p:ext uri="{BB962C8B-B14F-4D97-AF65-F5344CB8AC3E}">
        <p14:creationId xmlns:p14="http://schemas.microsoft.com/office/powerpoint/2010/main" val="2704454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CACD9-4161-3340-7847-04F0812785CD}"/>
              </a:ext>
            </a:extLst>
          </p:cNvPr>
          <p:cNvSpPr>
            <a:spLocks noGrp="1"/>
          </p:cNvSpPr>
          <p:nvPr>
            <p:ph type="title"/>
          </p:nvPr>
        </p:nvSpPr>
        <p:spPr>
          <a:xfrm>
            <a:off x="250440" y="169755"/>
            <a:ext cx="11416952" cy="592817"/>
          </a:xfrm>
        </p:spPr>
        <p:txBody>
          <a:bodyPr>
            <a:noAutofit/>
          </a:bodyPr>
          <a:lstStyle/>
          <a:p>
            <a:r>
              <a:rPr lang="en-GB" sz="2600"/>
              <a:t>Difference in survival using alternative approaches to excess mortality</a:t>
            </a:r>
          </a:p>
        </p:txBody>
      </p:sp>
      <p:sp>
        <p:nvSpPr>
          <p:cNvPr id="3" name="Text Placeholder 2">
            <a:extLst>
              <a:ext uri="{FF2B5EF4-FFF2-40B4-BE49-F238E27FC236}">
                <a16:creationId xmlns:a16="http://schemas.microsoft.com/office/drawing/2014/main" id="{45E054DC-AB84-83E5-89EB-C15368C48821}"/>
              </a:ext>
            </a:extLst>
          </p:cNvPr>
          <p:cNvSpPr>
            <a:spLocks noGrp="1"/>
          </p:cNvSpPr>
          <p:nvPr>
            <p:ph type="body" sz="quarter" idx="12"/>
          </p:nvPr>
        </p:nvSpPr>
        <p:spPr>
          <a:xfrm>
            <a:off x="194689" y="3357129"/>
            <a:ext cx="6734826" cy="3175394"/>
          </a:xfrm>
          <a:ln>
            <a:solidFill>
              <a:schemeClr val="tx1"/>
            </a:solidFill>
          </a:ln>
        </p:spPr>
        <p:txBody>
          <a:bodyPr/>
          <a:lstStyle/>
          <a:p>
            <a:r>
              <a:rPr lang="en-GB" sz="1650"/>
              <a:t>Diagrams depict difference in survival, estimated from company’s base case model, using different approaches to modelling impact of mortality from severe exacerbations. </a:t>
            </a:r>
          </a:p>
          <a:p>
            <a:r>
              <a:rPr lang="en-GB" sz="1650" b="1"/>
              <a:t>EAG</a:t>
            </a:r>
            <a:r>
              <a:rPr lang="en-GB" sz="1650"/>
              <a:t>: considers substantially improved survival when separate CFR is applied to be inconsistent with observed trial data, where there is no statistically significant difference in severe exacerbations or survival.</a:t>
            </a:r>
          </a:p>
          <a:p>
            <a:r>
              <a:rPr lang="en-GB" sz="1650"/>
              <a:t>Due to combination with other model assumptions, namely differences in utility values and resulting incremental QALYs, mortality modelling assumptions used in EAG’s base-case analysis have a greater impact on ICER than in company’s analysis.</a:t>
            </a:r>
          </a:p>
        </p:txBody>
      </p:sp>
      <p:pic>
        <p:nvPicPr>
          <p:cNvPr id="8" name="Picture 7">
            <a:extLst>
              <a:ext uri="{FF2B5EF4-FFF2-40B4-BE49-F238E27FC236}">
                <a16:creationId xmlns:a16="http://schemas.microsoft.com/office/drawing/2014/main" id="{7C7D71A1-C6E6-AB92-1659-2AD982A8232D}"/>
              </a:ext>
            </a:extLst>
          </p:cNvPr>
          <p:cNvPicPr>
            <a:picLocks noChangeAspect="1"/>
          </p:cNvPicPr>
          <p:nvPr/>
        </p:nvPicPr>
        <p:blipFill>
          <a:blip r:embed="rId3"/>
          <a:stretch>
            <a:fillRect/>
          </a:stretch>
        </p:blipFill>
        <p:spPr>
          <a:xfrm>
            <a:off x="7065092" y="654942"/>
            <a:ext cx="4768115" cy="2891507"/>
          </a:xfrm>
          <a:prstGeom prst="rect">
            <a:avLst/>
          </a:prstGeom>
        </p:spPr>
      </p:pic>
      <p:pic>
        <p:nvPicPr>
          <p:cNvPr id="9" name="Picture 8">
            <a:extLst>
              <a:ext uri="{FF2B5EF4-FFF2-40B4-BE49-F238E27FC236}">
                <a16:creationId xmlns:a16="http://schemas.microsoft.com/office/drawing/2014/main" id="{688E155D-F367-0FC3-E4CE-8F05185A7664}"/>
              </a:ext>
            </a:extLst>
          </p:cNvPr>
          <p:cNvPicPr>
            <a:picLocks noChangeAspect="1"/>
          </p:cNvPicPr>
          <p:nvPr/>
        </p:nvPicPr>
        <p:blipFill>
          <a:blip r:embed="rId4"/>
          <a:stretch>
            <a:fillRect/>
          </a:stretch>
        </p:blipFill>
        <p:spPr>
          <a:xfrm>
            <a:off x="7069227" y="3641016"/>
            <a:ext cx="4763980" cy="2891507"/>
          </a:xfrm>
          <a:prstGeom prst="rect">
            <a:avLst/>
          </a:prstGeom>
        </p:spPr>
      </p:pic>
      <p:graphicFrame>
        <p:nvGraphicFramePr>
          <p:cNvPr id="10" name="Table 9">
            <a:extLst>
              <a:ext uri="{FF2B5EF4-FFF2-40B4-BE49-F238E27FC236}">
                <a16:creationId xmlns:a16="http://schemas.microsoft.com/office/drawing/2014/main" id="{07F13889-605B-FCFC-EDD1-14360C0EC3AA}"/>
              </a:ext>
            </a:extLst>
          </p:cNvPr>
          <p:cNvGraphicFramePr>
            <a:graphicFrameLocks noGrp="1"/>
          </p:cNvGraphicFramePr>
          <p:nvPr>
            <p:extLst>
              <p:ext uri="{D42A27DB-BD31-4B8C-83A1-F6EECF244321}">
                <p14:modId xmlns:p14="http://schemas.microsoft.com/office/powerpoint/2010/main" val="938010002"/>
              </p:ext>
            </p:extLst>
          </p:nvPr>
        </p:nvGraphicFramePr>
        <p:xfrm>
          <a:off x="194689" y="940014"/>
          <a:ext cx="6657065" cy="2225040"/>
        </p:xfrm>
        <a:graphic>
          <a:graphicData uri="http://schemas.openxmlformats.org/drawingml/2006/table">
            <a:tbl>
              <a:tblPr firstRow="1" bandRow="1">
                <a:tableStyleId>{5C22544A-7EE6-4342-B048-85BDC9FD1C3A}</a:tableStyleId>
              </a:tblPr>
              <a:tblGrid>
                <a:gridCol w="763547">
                  <a:extLst>
                    <a:ext uri="{9D8B030D-6E8A-4147-A177-3AD203B41FA5}">
                      <a16:colId xmlns:a16="http://schemas.microsoft.com/office/drawing/2014/main" val="2660097175"/>
                    </a:ext>
                  </a:extLst>
                </a:gridCol>
                <a:gridCol w="1294646">
                  <a:extLst>
                    <a:ext uri="{9D8B030D-6E8A-4147-A177-3AD203B41FA5}">
                      <a16:colId xmlns:a16="http://schemas.microsoft.com/office/drawing/2014/main" val="3112545219"/>
                    </a:ext>
                  </a:extLst>
                </a:gridCol>
                <a:gridCol w="1557196">
                  <a:extLst>
                    <a:ext uri="{9D8B030D-6E8A-4147-A177-3AD203B41FA5}">
                      <a16:colId xmlns:a16="http://schemas.microsoft.com/office/drawing/2014/main" val="1133924529"/>
                    </a:ext>
                  </a:extLst>
                </a:gridCol>
                <a:gridCol w="1364305">
                  <a:extLst>
                    <a:ext uri="{9D8B030D-6E8A-4147-A177-3AD203B41FA5}">
                      <a16:colId xmlns:a16="http://schemas.microsoft.com/office/drawing/2014/main" val="205809159"/>
                    </a:ext>
                  </a:extLst>
                </a:gridCol>
                <a:gridCol w="1677371">
                  <a:extLst>
                    <a:ext uri="{9D8B030D-6E8A-4147-A177-3AD203B41FA5}">
                      <a16:colId xmlns:a16="http://schemas.microsoft.com/office/drawing/2014/main" val="4005551761"/>
                    </a:ext>
                  </a:extLst>
                </a:gridCol>
              </a:tblGrid>
              <a:tr h="204647">
                <a:tc>
                  <a:txBody>
                    <a:bodyPr/>
                    <a:lstStyle/>
                    <a:p>
                      <a:endParaRPr lang="en-GB"/>
                    </a:p>
                  </a:txBody>
                  <a:tcPr/>
                </a:tc>
                <a:tc gridSpan="2">
                  <a:txBody>
                    <a:bodyPr/>
                    <a:lstStyle/>
                    <a:p>
                      <a:r>
                        <a:rPr lang="en-GB"/>
                        <a:t>Separate case fatality rate applied</a:t>
                      </a:r>
                    </a:p>
                  </a:txBody>
                  <a:tcPr/>
                </a:tc>
                <a:tc hMerge="1">
                  <a:txBody>
                    <a:bodyPr/>
                    <a:lstStyle/>
                    <a:p>
                      <a:endParaRPr lang="en-GB"/>
                    </a:p>
                  </a:txBody>
                  <a:tcPr/>
                </a:tc>
                <a:tc gridSpan="2">
                  <a:txBody>
                    <a:bodyPr/>
                    <a:lstStyle/>
                    <a:p>
                      <a:r>
                        <a:rPr lang="en-GB"/>
                        <a:t>No separate case fatality rate applied</a:t>
                      </a:r>
                    </a:p>
                  </a:txBody>
                  <a:tcPr/>
                </a:tc>
                <a:tc hMerge="1">
                  <a:txBody>
                    <a:bodyPr/>
                    <a:lstStyle/>
                    <a:p>
                      <a:endParaRPr lang="en-GB"/>
                    </a:p>
                  </a:txBody>
                  <a:tcPr/>
                </a:tc>
                <a:extLst>
                  <a:ext uri="{0D108BD9-81ED-4DB2-BD59-A6C34878D82A}">
                    <a16:rowId xmlns:a16="http://schemas.microsoft.com/office/drawing/2014/main" val="1066943612"/>
                  </a:ext>
                </a:extLst>
              </a:tr>
              <a:tr h="185157">
                <a:tc>
                  <a:txBody>
                    <a:bodyPr/>
                    <a:lstStyle/>
                    <a:p>
                      <a:r>
                        <a:rPr lang="en-GB" sz="1600" b="1"/>
                        <a:t>Year</a:t>
                      </a:r>
                    </a:p>
                  </a:txBody>
                  <a:tcPr/>
                </a:tc>
                <a:tc>
                  <a:txBody>
                    <a:bodyPr/>
                    <a:lstStyle/>
                    <a:p>
                      <a:r>
                        <a:rPr lang="en-GB" sz="1600" b="1"/>
                        <a:t>Dupilumab</a:t>
                      </a:r>
                    </a:p>
                  </a:txBody>
                  <a:tcPr/>
                </a:tc>
                <a:tc>
                  <a:txBody>
                    <a:bodyPr/>
                    <a:lstStyle/>
                    <a:p>
                      <a:r>
                        <a:rPr lang="en-GB" sz="1600" b="1"/>
                        <a:t>Background therapy only</a:t>
                      </a:r>
                    </a:p>
                  </a:txBody>
                  <a:tcPr/>
                </a:tc>
                <a:tc>
                  <a:txBody>
                    <a:bodyPr/>
                    <a:lstStyle/>
                    <a:p>
                      <a:r>
                        <a:rPr lang="en-GB" sz="1600" b="1"/>
                        <a:t>Dupilumab</a:t>
                      </a:r>
                    </a:p>
                  </a:txBody>
                  <a:tcPr/>
                </a:tc>
                <a:tc>
                  <a:txBody>
                    <a:bodyPr/>
                    <a:lstStyle/>
                    <a:p>
                      <a:r>
                        <a:rPr lang="en-GB" sz="1600" b="1"/>
                        <a:t>Background therapy only</a:t>
                      </a:r>
                    </a:p>
                  </a:txBody>
                  <a:tcPr/>
                </a:tc>
                <a:extLst>
                  <a:ext uri="{0D108BD9-81ED-4DB2-BD59-A6C34878D82A}">
                    <a16:rowId xmlns:a16="http://schemas.microsoft.com/office/drawing/2014/main" val="1585461726"/>
                  </a:ext>
                </a:extLst>
              </a:tr>
              <a:tr h="0">
                <a:tc>
                  <a:txBody>
                    <a:bodyPr/>
                    <a:lstStyle/>
                    <a:p>
                      <a:r>
                        <a:rPr lang="en-GB" sz="1600"/>
                        <a:t>5</a:t>
                      </a:r>
                    </a:p>
                  </a:txBody>
                  <a:tcPr/>
                </a:tc>
                <a:tc>
                  <a:txBody>
                    <a:bodyPr/>
                    <a:lstStyle/>
                    <a:p>
                      <a:r>
                        <a:rPr lang="en-GB" sz="1600"/>
                        <a:t>75%</a:t>
                      </a:r>
                    </a:p>
                  </a:txBody>
                  <a:tcPr/>
                </a:tc>
                <a:tc>
                  <a:txBody>
                    <a:bodyPr/>
                    <a:lstStyle/>
                    <a:p>
                      <a:r>
                        <a:rPr lang="en-GB" sz="1600"/>
                        <a:t>65%</a:t>
                      </a:r>
                    </a:p>
                  </a:txBody>
                  <a:tcPr/>
                </a:tc>
                <a:tc>
                  <a:txBody>
                    <a:bodyPr/>
                    <a:lstStyle/>
                    <a:p>
                      <a:r>
                        <a:rPr lang="en-GB" sz="1600"/>
                        <a:t>85%</a:t>
                      </a:r>
                    </a:p>
                  </a:txBody>
                  <a:tcPr/>
                </a:tc>
                <a:tc>
                  <a:txBody>
                    <a:bodyPr/>
                    <a:lstStyle/>
                    <a:p>
                      <a:r>
                        <a:rPr lang="en-GB" sz="1600"/>
                        <a:t>83%</a:t>
                      </a:r>
                    </a:p>
                  </a:txBody>
                  <a:tcPr/>
                </a:tc>
                <a:extLst>
                  <a:ext uri="{0D108BD9-81ED-4DB2-BD59-A6C34878D82A}">
                    <a16:rowId xmlns:a16="http://schemas.microsoft.com/office/drawing/2014/main" val="1549129593"/>
                  </a:ext>
                </a:extLst>
              </a:tr>
              <a:tr h="0">
                <a:tc>
                  <a:txBody>
                    <a:bodyPr/>
                    <a:lstStyle/>
                    <a:p>
                      <a:r>
                        <a:rPr lang="en-GB" sz="1600"/>
                        <a:t>10</a:t>
                      </a:r>
                    </a:p>
                  </a:txBody>
                  <a:tcPr/>
                </a:tc>
                <a:tc>
                  <a:txBody>
                    <a:bodyPr/>
                    <a:lstStyle/>
                    <a:p>
                      <a:r>
                        <a:rPr lang="en-GB" sz="1600"/>
                        <a:t>46%</a:t>
                      </a:r>
                    </a:p>
                  </a:txBody>
                  <a:tcPr/>
                </a:tc>
                <a:tc>
                  <a:txBody>
                    <a:bodyPr/>
                    <a:lstStyle/>
                    <a:p>
                      <a:r>
                        <a:rPr lang="en-GB" sz="1600"/>
                        <a:t>35%</a:t>
                      </a:r>
                    </a:p>
                  </a:txBody>
                  <a:tcPr/>
                </a:tc>
                <a:tc>
                  <a:txBody>
                    <a:bodyPr/>
                    <a:lstStyle/>
                    <a:p>
                      <a:r>
                        <a:rPr lang="en-GB" sz="1600"/>
                        <a:t>62%</a:t>
                      </a:r>
                    </a:p>
                  </a:txBody>
                  <a:tcPr/>
                </a:tc>
                <a:tc>
                  <a:txBody>
                    <a:bodyPr/>
                    <a:lstStyle/>
                    <a:p>
                      <a:r>
                        <a:rPr lang="en-GB" sz="1600"/>
                        <a:t>58%</a:t>
                      </a:r>
                    </a:p>
                  </a:txBody>
                  <a:tcPr/>
                </a:tc>
                <a:extLst>
                  <a:ext uri="{0D108BD9-81ED-4DB2-BD59-A6C34878D82A}">
                    <a16:rowId xmlns:a16="http://schemas.microsoft.com/office/drawing/2014/main" val="4178054121"/>
                  </a:ext>
                </a:extLst>
              </a:tr>
              <a:tr h="0">
                <a:tc>
                  <a:txBody>
                    <a:bodyPr/>
                    <a:lstStyle/>
                    <a:p>
                      <a:r>
                        <a:rPr lang="en-GB" sz="1600"/>
                        <a:t>15</a:t>
                      </a:r>
                    </a:p>
                  </a:txBody>
                  <a:tcPr/>
                </a:tc>
                <a:tc>
                  <a:txBody>
                    <a:bodyPr/>
                    <a:lstStyle/>
                    <a:p>
                      <a:r>
                        <a:rPr lang="en-GB" sz="1600"/>
                        <a:t>20%</a:t>
                      </a:r>
                    </a:p>
                  </a:txBody>
                  <a:tcPr/>
                </a:tc>
                <a:tc>
                  <a:txBody>
                    <a:bodyPr/>
                    <a:lstStyle/>
                    <a:p>
                      <a:r>
                        <a:rPr lang="en-GB" sz="1600"/>
                        <a:t>14%</a:t>
                      </a:r>
                    </a:p>
                  </a:txBody>
                  <a:tcPr/>
                </a:tc>
                <a:tc>
                  <a:txBody>
                    <a:bodyPr/>
                    <a:lstStyle/>
                    <a:p>
                      <a:r>
                        <a:rPr lang="en-GB" sz="1600"/>
                        <a:t>32%</a:t>
                      </a:r>
                    </a:p>
                  </a:txBody>
                  <a:tcPr/>
                </a:tc>
                <a:tc>
                  <a:txBody>
                    <a:bodyPr/>
                    <a:lstStyle/>
                    <a:p>
                      <a:r>
                        <a:rPr lang="en-GB" sz="1600"/>
                        <a:t>29%</a:t>
                      </a:r>
                    </a:p>
                  </a:txBody>
                  <a:tcPr/>
                </a:tc>
                <a:extLst>
                  <a:ext uri="{0D108BD9-81ED-4DB2-BD59-A6C34878D82A}">
                    <a16:rowId xmlns:a16="http://schemas.microsoft.com/office/drawing/2014/main" val="3072139704"/>
                  </a:ext>
                </a:extLst>
              </a:tr>
            </a:tbl>
          </a:graphicData>
        </a:graphic>
      </p:graphicFrame>
      <p:sp>
        <p:nvSpPr>
          <p:cNvPr id="4" name="TextBox 3">
            <a:extLst>
              <a:ext uri="{FF2B5EF4-FFF2-40B4-BE49-F238E27FC236}">
                <a16:creationId xmlns:a16="http://schemas.microsoft.com/office/drawing/2014/main" id="{5D81C929-4360-BCA7-690D-039AA0D4C069}"/>
              </a:ext>
            </a:extLst>
          </p:cNvPr>
          <p:cNvSpPr txBox="1"/>
          <p:nvPr/>
        </p:nvSpPr>
        <p:spPr>
          <a:xfrm>
            <a:off x="61180" y="615025"/>
            <a:ext cx="6924084" cy="369332"/>
          </a:xfrm>
          <a:prstGeom prst="rect">
            <a:avLst/>
          </a:prstGeom>
          <a:noFill/>
        </p:spPr>
        <p:txBody>
          <a:bodyPr wrap="square" rtlCol="0">
            <a:spAutoFit/>
          </a:bodyPr>
          <a:lstStyle/>
          <a:p>
            <a:r>
              <a:rPr lang="en-GB" b="1">
                <a:latin typeface="Arial" panose="020B0604020202020204" pitchFamily="34" charset="0"/>
              </a:rPr>
              <a:t>Modelled survival with and without separate case fatality rate</a:t>
            </a:r>
          </a:p>
        </p:txBody>
      </p:sp>
      <p:sp>
        <p:nvSpPr>
          <p:cNvPr id="6" name="Text Placeholder 4">
            <a:extLst>
              <a:ext uri="{FF2B5EF4-FFF2-40B4-BE49-F238E27FC236}">
                <a16:creationId xmlns:a16="http://schemas.microsoft.com/office/drawing/2014/main" id="{432ED56A-2F20-E6B7-220A-B387EDE072D1}"/>
              </a:ext>
            </a:extLst>
          </p:cNvPr>
          <p:cNvSpPr txBox="1">
            <a:spLocks/>
          </p:cNvSpPr>
          <p:nvPr/>
        </p:nvSpPr>
        <p:spPr>
          <a:xfrm>
            <a:off x="811988" y="6532523"/>
            <a:ext cx="11021219" cy="4460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CFR, Case fatality rate; EAG, External Assessment Group; ICER, Incremental cost-effectiveness ratio; QALY, Quality-adjusted life year</a:t>
            </a:r>
          </a:p>
        </p:txBody>
      </p:sp>
    </p:spTree>
    <p:extLst>
      <p:ext uri="{BB962C8B-B14F-4D97-AF65-F5344CB8AC3E}">
        <p14:creationId xmlns:p14="http://schemas.microsoft.com/office/powerpoint/2010/main" val="54781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0B1AE-CD93-7EBA-A339-3AC03336AD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9A6055-D3D5-DD9D-A17C-FA3FF8A9316E}"/>
              </a:ext>
            </a:extLst>
          </p:cNvPr>
          <p:cNvSpPr>
            <a:spLocks noGrp="1"/>
          </p:cNvSpPr>
          <p:nvPr>
            <p:ph type="title"/>
          </p:nvPr>
        </p:nvSpPr>
        <p:spPr>
          <a:xfrm>
            <a:off x="466724" y="263524"/>
            <a:ext cx="11637044" cy="592817"/>
          </a:xfrm>
        </p:spPr>
        <p:txBody>
          <a:bodyPr>
            <a:noAutofit/>
          </a:bodyPr>
          <a:lstStyle/>
          <a:p>
            <a:r>
              <a:rPr lang="en-GB" sz="2800">
                <a:hlinkClick r:id="rId3" action="ppaction://hlinksldjump"/>
              </a:rPr>
              <a:t>Key issue</a:t>
            </a:r>
            <a:r>
              <a:rPr lang="en-GB" sz="2800"/>
              <a:t>: Use of treatment arm specific utility values</a:t>
            </a:r>
            <a:br>
              <a:rPr lang="en-GB" sz="2800"/>
            </a:br>
            <a:br>
              <a:rPr lang="en-GB" sz="2800"/>
            </a:br>
            <a:br>
              <a:rPr lang="en-GB" sz="2800"/>
            </a:br>
            <a:endParaRPr lang="en-GB" sz="2800"/>
          </a:p>
        </p:txBody>
      </p:sp>
      <p:sp>
        <p:nvSpPr>
          <p:cNvPr id="15" name="Rectangle 14">
            <a:extLst>
              <a:ext uri="{FF2B5EF4-FFF2-40B4-BE49-F238E27FC236}">
                <a16:creationId xmlns:a16="http://schemas.microsoft.com/office/drawing/2014/main" id="{62393725-D6EA-5683-226A-8679E56863AA}"/>
              </a:ext>
            </a:extLst>
          </p:cNvPr>
          <p:cNvSpPr/>
          <p:nvPr/>
        </p:nvSpPr>
        <p:spPr>
          <a:xfrm>
            <a:off x="454645" y="1558514"/>
            <a:ext cx="11331019" cy="150562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2"/>
                </a:solidFill>
                <a:latin typeface="Arial" panose="020B0604020202020204" pitchFamily="34" charset="0"/>
              </a:rPr>
              <a:t>Company</a:t>
            </a:r>
          </a:p>
          <a:p>
            <a:pPr marL="285750" indent="-285750">
              <a:buFont typeface="Arial" panose="020B0604020202020204" pitchFamily="34" charset="0"/>
              <a:buChar char="•"/>
            </a:pPr>
            <a:r>
              <a:rPr lang="en-GB">
                <a:solidFill>
                  <a:schemeClr val="tx1"/>
                </a:solidFill>
                <a:latin typeface="Arial" panose="020B0604020202020204" pitchFamily="34" charset="0"/>
              </a:rPr>
              <a:t>Low collection timepoints of EQ-5D-5L so company developed a mapping algorithm using data from visits where both SGRQ and EQ-5D-5L were collected to obtain EQ-5D utilities (cross-walked to EQ-5D-3L)</a:t>
            </a:r>
          </a:p>
          <a:p>
            <a:pPr marL="285750" indent="-285750">
              <a:buFont typeface="Arial" panose="020B0604020202020204" pitchFamily="34" charset="0"/>
              <a:buChar char="•"/>
            </a:pPr>
            <a:r>
              <a:rPr lang="en-GB">
                <a:solidFill>
                  <a:schemeClr val="tx1"/>
                </a:solidFill>
                <a:latin typeface="Arial" panose="020B0604020202020204" pitchFamily="34" charset="0"/>
              </a:rPr>
              <a:t>Utility regression model included a range of covariates – see </a:t>
            </a:r>
            <a:r>
              <a:rPr lang="en-GB">
                <a:solidFill>
                  <a:schemeClr val="tx1"/>
                </a:solidFill>
                <a:latin typeface="Arial" panose="020B0604020202020204" pitchFamily="34" charset="0"/>
                <a:hlinkClick r:id="rId4" action="ppaction://hlinksldjump"/>
              </a:rPr>
              <a:t>appendix</a:t>
            </a:r>
            <a:r>
              <a:rPr lang="en-GB">
                <a:solidFill>
                  <a:schemeClr val="tx1"/>
                </a:solidFill>
                <a:latin typeface="Arial" panose="020B0604020202020204" pitchFamily="34" charset="0"/>
              </a:rPr>
              <a:t> </a:t>
            </a:r>
          </a:p>
          <a:p>
            <a:pPr marL="285750" indent="-285750">
              <a:buFont typeface="Arial" panose="020B0604020202020204" pitchFamily="34" charset="0"/>
              <a:buChar char="•"/>
            </a:pPr>
            <a:r>
              <a:rPr lang="en-GB">
                <a:solidFill>
                  <a:schemeClr val="tx1"/>
                </a:solidFill>
                <a:latin typeface="Arial" panose="020B0604020202020204" pitchFamily="34" charset="0"/>
              </a:rPr>
              <a:t>Base case includes treatment arm specific utility values for each COPD severity health state</a:t>
            </a:r>
          </a:p>
        </p:txBody>
      </p:sp>
      <p:sp>
        <p:nvSpPr>
          <p:cNvPr id="16" name="Rectangle 15">
            <a:extLst>
              <a:ext uri="{FF2B5EF4-FFF2-40B4-BE49-F238E27FC236}">
                <a16:creationId xmlns:a16="http://schemas.microsoft.com/office/drawing/2014/main" id="{9E0C425B-D4E2-8577-7D57-E47C2EFCD294}"/>
              </a:ext>
            </a:extLst>
          </p:cNvPr>
          <p:cNvSpPr/>
          <p:nvPr/>
        </p:nvSpPr>
        <p:spPr>
          <a:xfrm>
            <a:off x="442568" y="3207217"/>
            <a:ext cx="11331019" cy="229377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tx1"/>
                </a:solidFill>
                <a:latin typeface="Arial" panose="020B0604020202020204" pitchFamily="34" charset="0"/>
              </a:rPr>
              <a:t>EAG comments </a:t>
            </a:r>
          </a:p>
          <a:p>
            <a:pPr marL="285750" indent="-285750">
              <a:buFont typeface="Arial" panose="020B0604020202020204" pitchFamily="34" charset="0"/>
              <a:buChar char="•"/>
            </a:pPr>
            <a:r>
              <a:rPr lang="en-GB">
                <a:solidFill>
                  <a:schemeClr val="tx1"/>
                </a:solidFill>
                <a:latin typeface="Arial" panose="020B0604020202020204" pitchFamily="34" charset="0"/>
              </a:rPr>
              <a:t>Linear regression for utilities showed that only SGRQ at baseline, severity of airflow obstruction, and exacerbation risk were statistically significant </a:t>
            </a:r>
          </a:p>
          <a:p>
            <a:pPr marL="285750" indent="-285750">
              <a:buFont typeface="Arial" panose="020B0604020202020204" pitchFamily="34" charset="0"/>
              <a:buChar char="•"/>
            </a:pPr>
            <a:r>
              <a:rPr lang="en-GB">
                <a:solidFill>
                  <a:schemeClr val="tx1"/>
                </a:solidFill>
                <a:latin typeface="Arial" panose="020B0604020202020204" pitchFamily="34" charset="0"/>
              </a:rPr>
              <a:t>Coefficient for treatment group and interaction terms between treatment &amp; severity of airflow obstruction groups were not statistically significant</a:t>
            </a:r>
          </a:p>
          <a:p>
            <a:pPr marL="285750" indent="-285750">
              <a:buFont typeface="Arial" panose="020B0604020202020204" pitchFamily="34" charset="0"/>
              <a:buChar char="•"/>
            </a:pPr>
            <a:r>
              <a:rPr lang="en-GB">
                <a:solidFill>
                  <a:schemeClr val="tx1"/>
                </a:solidFill>
                <a:latin typeface="Arial" panose="020B0604020202020204" pitchFamily="34" charset="0"/>
              </a:rPr>
              <a:t>Lack of evidence of a separate treatment-related benefit to justify using treatment arm specific utilities</a:t>
            </a:r>
          </a:p>
          <a:p>
            <a:pPr marL="285750" indent="-285750">
              <a:buFont typeface="Arial" panose="020B0604020202020204" pitchFamily="34" charset="0"/>
              <a:buChar char="•"/>
            </a:pPr>
            <a:r>
              <a:rPr lang="en-GB">
                <a:solidFill>
                  <a:schemeClr val="tx1"/>
                </a:solidFill>
                <a:latin typeface="Arial" panose="020B0604020202020204" pitchFamily="34" charset="0"/>
              </a:rPr>
              <a:t>Prefers using utilities derived from utility regression model which includes only statistically significant covariates- see </a:t>
            </a:r>
            <a:r>
              <a:rPr lang="en-GB">
                <a:solidFill>
                  <a:schemeClr val="tx1"/>
                </a:solidFill>
                <a:latin typeface="Arial" panose="020B0604020202020204" pitchFamily="34" charset="0"/>
                <a:hlinkClick r:id="rId5" action="ppaction://hlinksldjump"/>
              </a:rPr>
              <a:t>appendix</a:t>
            </a:r>
            <a:r>
              <a:rPr lang="en-GB">
                <a:solidFill>
                  <a:schemeClr val="tx1"/>
                </a:solidFill>
                <a:latin typeface="Arial" panose="020B0604020202020204" pitchFamily="34" charset="0"/>
              </a:rPr>
              <a:t> → small impact on ICER</a:t>
            </a:r>
          </a:p>
        </p:txBody>
      </p:sp>
      <p:sp>
        <p:nvSpPr>
          <p:cNvPr id="18" name="Rectangle 17" descr="Question to committee">
            <a:extLst>
              <a:ext uri="{FF2B5EF4-FFF2-40B4-BE49-F238E27FC236}">
                <a16:creationId xmlns:a16="http://schemas.microsoft.com/office/drawing/2014/main" id="{C4BAE828-FD2A-1044-B7B1-0233D11EB640}"/>
              </a:ext>
            </a:extLst>
          </p:cNvPr>
          <p:cNvSpPr/>
          <p:nvPr/>
        </p:nvSpPr>
        <p:spPr>
          <a:xfrm>
            <a:off x="1818061" y="5715002"/>
            <a:ext cx="8917939" cy="53166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a:solidFill>
                  <a:schemeClr val="tx1"/>
                </a:solidFill>
                <a:latin typeface="Arial" panose="020B0604020202020204" pitchFamily="34" charset="0"/>
              </a:rPr>
              <a:t>Does the committee prefer using treatment arm specific utility values or utility values independent of treatment arm?</a:t>
            </a:r>
          </a:p>
        </p:txBody>
      </p:sp>
      <p:grpSp>
        <p:nvGrpSpPr>
          <p:cNvPr id="19" name="Group 18">
            <a:extLst>
              <a:ext uri="{FF2B5EF4-FFF2-40B4-BE49-F238E27FC236}">
                <a16:creationId xmlns:a16="http://schemas.microsoft.com/office/drawing/2014/main" id="{4AB15688-6903-585A-5F08-76FE438524BC}"/>
              </a:ext>
              <a:ext uri="{C183D7F6-B498-43B3-948B-1728B52AA6E4}">
                <adec:decorative xmlns:adec="http://schemas.microsoft.com/office/drawing/2017/decorative" val="1"/>
              </a:ext>
            </a:extLst>
          </p:cNvPr>
          <p:cNvGrpSpPr/>
          <p:nvPr/>
        </p:nvGrpSpPr>
        <p:grpSpPr>
          <a:xfrm>
            <a:off x="1456000" y="5692832"/>
            <a:ext cx="576000" cy="576000"/>
            <a:chOff x="-1440493" y="4133589"/>
            <a:chExt cx="576000" cy="576000"/>
          </a:xfrm>
        </p:grpSpPr>
        <p:sp>
          <p:nvSpPr>
            <p:cNvPr id="20" name="Oval 19">
              <a:extLst>
                <a:ext uri="{FF2B5EF4-FFF2-40B4-BE49-F238E27FC236}">
                  <a16:creationId xmlns:a16="http://schemas.microsoft.com/office/drawing/2014/main" id="{5033A346-D999-EE95-0012-C83203B661A5}"/>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21" name="Graphic 20">
              <a:extLst>
                <a:ext uri="{FF2B5EF4-FFF2-40B4-BE49-F238E27FC236}">
                  <a16:creationId xmlns:a16="http://schemas.microsoft.com/office/drawing/2014/main" id="{D0E7D571-A2C7-6FAD-A3DE-ECAEE6A98612}"/>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84225" y="4189857"/>
              <a:ext cx="463463" cy="463463"/>
            </a:xfrm>
            <a:prstGeom prst="rect">
              <a:avLst/>
            </a:prstGeom>
          </p:spPr>
        </p:pic>
      </p:grpSp>
      <p:sp>
        <p:nvSpPr>
          <p:cNvPr id="13" name="Rectangle 12">
            <a:extLst>
              <a:ext uri="{FF2B5EF4-FFF2-40B4-BE49-F238E27FC236}">
                <a16:creationId xmlns:a16="http://schemas.microsoft.com/office/drawing/2014/main" id="{D231327F-5565-04AF-958F-5D51C6C82280}"/>
              </a:ext>
            </a:extLst>
          </p:cNvPr>
          <p:cNvSpPr/>
          <p:nvPr/>
        </p:nvSpPr>
        <p:spPr>
          <a:xfrm>
            <a:off x="466724" y="778201"/>
            <a:ext cx="11306863" cy="68332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a:solidFill>
                  <a:schemeClr val="tx1"/>
                </a:solidFill>
                <a:latin typeface="Arial" panose="020B0604020202020204" pitchFamily="34" charset="0"/>
              </a:rPr>
              <a:t>Health-related quality of life data in NOTUS and BOREAS collected using both SGRQ and EQ-5D-5L</a:t>
            </a:r>
          </a:p>
        </p:txBody>
      </p:sp>
      <p:pic>
        <p:nvPicPr>
          <p:cNvPr id="3" name="Picture 2">
            <a:extLst>
              <a:ext uri="{FF2B5EF4-FFF2-40B4-BE49-F238E27FC236}">
                <a16:creationId xmlns:a16="http://schemas.microsoft.com/office/drawing/2014/main" id="{4F396203-6CD8-EBE6-AEC0-F2C6F155B432}"/>
              </a:ext>
              <a:ext uri="{C183D7F6-B498-43B3-948B-1728B52AA6E4}">
                <adec:decorative xmlns:adec="http://schemas.microsoft.com/office/drawing/2017/decorative" val="1"/>
              </a:ext>
            </a:extLst>
          </p:cNvPr>
          <p:cNvPicPr>
            <a:picLocks/>
          </p:cNvPicPr>
          <p:nvPr/>
        </p:nvPicPr>
        <p:blipFill rotWithShape="1">
          <a:blip r:embed="rId8"/>
          <a:srcRect l="15651" t="4371" r="14330" b="4307"/>
          <a:stretch/>
        </p:blipFill>
        <p:spPr>
          <a:xfrm>
            <a:off x="11562347" y="-1"/>
            <a:ext cx="623162" cy="611333"/>
          </a:xfrm>
          <a:prstGeom prst="rect">
            <a:avLst/>
          </a:prstGeom>
        </p:spPr>
      </p:pic>
      <p:sp>
        <p:nvSpPr>
          <p:cNvPr id="7" name="Text Placeholder 4">
            <a:extLst>
              <a:ext uri="{FF2B5EF4-FFF2-40B4-BE49-F238E27FC236}">
                <a16:creationId xmlns:a16="http://schemas.microsoft.com/office/drawing/2014/main" id="{5BACD003-2949-8586-B2E1-1C5C2E857960}"/>
              </a:ext>
            </a:extLst>
          </p:cNvPr>
          <p:cNvSpPr txBox="1">
            <a:spLocks/>
          </p:cNvSpPr>
          <p:nvPr/>
        </p:nvSpPr>
        <p:spPr>
          <a:xfrm>
            <a:off x="808831" y="6411913"/>
            <a:ext cx="11021219" cy="4460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COPD, Chronic obstructive pulmonary disease; </a:t>
            </a:r>
            <a:r>
              <a:rPr lang="en-GB" sz="1400">
                <a:latin typeface="Arial" panose="020B0604020202020204" pitchFamily="34" charset="0"/>
                <a:cs typeface="Arial" panose="020B0604020202020204" pitchFamily="34" charset="0"/>
              </a:rPr>
              <a:t>EAG, External </a:t>
            </a:r>
            <a:r>
              <a:rPr lang="en-GB"/>
              <a:t>A</a:t>
            </a:r>
            <a:r>
              <a:rPr lang="en-GB" sz="1400">
                <a:latin typeface="Arial" panose="020B0604020202020204" pitchFamily="34" charset="0"/>
                <a:cs typeface="Arial" panose="020B0604020202020204" pitchFamily="34" charset="0"/>
              </a:rPr>
              <a:t>ssessment </a:t>
            </a:r>
            <a:r>
              <a:rPr lang="en-GB"/>
              <a:t>G</a:t>
            </a:r>
            <a:r>
              <a:rPr lang="en-GB" sz="1400">
                <a:latin typeface="Arial" panose="020B0604020202020204" pitchFamily="34" charset="0"/>
                <a:cs typeface="Arial" panose="020B0604020202020204" pitchFamily="34" charset="0"/>
              </a:rPr>
              <a:t>roup; ICER, Incremental cost-effectiveness ratio; </a:t>
            </a:r>
            <a:r>
              <a:rPr lang="en-GB"/>
              <a:t>SGRQ, Saint George's Respiratory Questionnaire </a:t>
            </a:r>
          </a:p>
        </p:txBody>
      </p:sp>
    </p:spTree>
    <p:extLst>
      <p:ext uri="{BB962C8B-B14F-4D97-AF65-F5344CB8AC3E}">
        <p14:creationId xmlns:p14="http://schemas.microsoft.com/office/powerpoint/2010/main" val="3194905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148850-CB50-7F5B-1B10-C6F7ECB93004}"/>
              </a:ext>
            </a:extLst>
          </p:cNvPr>
          <p:cNvSpPr>
            <a:spLocks noGrp="1"/>
          </p:cNvSpPr>
          <p:nvPr>
            <p:ph type="title"/>
          </p:nvPr>
        </p:nvSpPr>
        <p:spPr/>
        <p:txBody>
          <a:bodyPr>
            <a:normAutofit/>
          </a:bodyPr>
          <a:lstStyle/>
          <a:p>
            <a:r>
              <a:rPr lang="en-GB" sz="3200">
                <a:ea typeface="Arial" panose="02000503000000020004" pitchFamily="2" charset="0"/>
              </a:rPr>
              <a:t>Summary of company and EAG base case assumptions </a:t>
            </a:r>
            <a:endParaRPr lang="en-GB"/>
          </a:p>
        </p:txBody>
      </p:sp>
      <p:sp>
        <p:nvSpPr>
          <p:cNvPr id="5" name="TextBox 4">
            <a:extLst>
              <a:ext uri="{FF2B5EF4-FFF2-40B4-BE49-F238E27FC236}">
                <a16:creationId xmlns:a16="http://schemas.microsoft.com/office/drawing/2014/main" id="{A4EB122D-4F78-49FB-9843-AA1CCF1845BE}"/>
              </a:ext>
            </a:extLst>
          </p:cNvPr>
          <p:cNvSpPr txBox="1"/>
          <p:nvPr/>
        </p:nvSpPr>
        <p:spPr>
          <a:xfrm>
            <a:off x="288040" y="831924"/>
            <a:ext cx="5198859" cy="369332"/>
          </a:xfrm>
          <a:prstGeom prst="rect">
            <a:avLst/>
          </a:prstGeom>
          <a:noFill/>
        </p:spPr>
        <p:txBody>
          <a:bodyPr wrap="none" rtlCol="0">
            <a:spAutoFit/>
          </a:bodyPr>
          <a:lstStyle/>
          <a:p>
            <a:r>
              <a:rPr lang="en-GB" b="1">
                <a:latin typeface="Arial" panose="020B0604020202020204" pitchFamily="34" charset="0"/>
              </a:rPr>
              <a:t>Assumptions in company and EAG base case</a:t>
            </a:r>
          </a:p>
        </p:txBody>
      </p:sp>
      <p:graphicFrame>
        <p:nvGraphicFramePr>
          <p:cNvPr id="4" name="Table 4" descr="Base case assumptions for company and evidence review group">
            <a:extLst>
              <a:ext uri="{FF2B5EF4-FFF2-40B4-BE49-F238E27FC236}">
                <a16:creationId xmlns:a16="http://schemas.microsoft.com/office/drawing/2014/main" id="{10085F72-4B1B-4005-8CA6-3133B34C17EF}"/>
              </a:ext>
            </a:extLst>
          </p:cNvPr>
          <p:cNvGraphicFramePr>
            <a:graphicFrameLocks noGrp="1"/>
          </p:cNvGraphicFramePr>
          <p:nvPr>
            <p:extLst>
              <p:ext uri="{D42A27DB-BD31-4B8C-83A1-F6EECF244321}">
                <p14:modId xmlns:p14="http://schemas.microsoft.com/office/powerpoint/2010/main" val="1607096492"/>
              </p:ext>
            </p:extLst>
          </p:nvPr>
        </p:nvGraphicFramePr>
        <p:xfrm>
          <a:off x="288040" y="1227634"/>
          <a:ext cx="11317288" cy="4804628"/>
        </p:xfrm>
        <a:graphic>
          <a:graphicData uri="http://schemas.openxmlformats.org/drawingml/2006/table">
            <a:tbl>
              <a:tblPr firstRow="1" firstCol="1" bandRow="1">
                <a:tableStyleId>{21E4AEA4-8DFA-4A89-87EB-49C32662AFE0}</a:tableStyleId>
              </a:tblPr>
              <a:tblGrid>
                <a:gridCol w="2867046">
                  <a:extLst>
                    <a:ext uri="{9D8B030D-6E8A-4147-A177-3AD203B41FA5}">
                      <a16:colId xmlns:a16="http://schemas.microsoft.com/office/drawing/2014/main" val="3974739884"/>
                    </a:ext>
                  </a:extLst>
                </a:gridCol>
                <a:gridCol w="4297117">
                  <a:extLst>
                    <a:ext uri="{9D8B030D-6E8A-4147-A177-3AD203B41FA5}">
                      <a16:colId xmlns:a16="http://schemas.microsoft.com/office/drawing/2014/main" val="4289090289"/>
                    </a:ext>
                  </a:extLst>
                </a:gridCol>
                <a:gridCol w="4153125">
                  <a:extLst>
                    <a:ext uri="{9D8B030D-6E8A-4147-A177-3AD203B41FA5}">
                      <a16:colId xmlns:a16="http://schemas.microsoft.com/office/drawing/2014/main" val="3834478098"/>
                    </a:ext>
                  </a:extLst>
                </a:gridCol>
              </a:tblGrid>
              <a:tr h="440034">
                <a:tc>
                  <a:txBody>
                    <a:bodyPr/>
                    <a:lstStyle/>
                    <a:p>
                      <a:r>
                        <a:rPr lang="en-GB">
                          <a:latin typeface="Arial" panose="020B0604020202020204" pitchFamily="34" charset="0"/>
                        </a:rPr>
                        <a:t>Assumption</a:t>
                      </a:r>
                    </a:p>
                  </a:txBody>
                  <a:tcPr/>
                </a:tc>
                <a:tc>
                  <a:txBody>
                    <a:bodyPr/>
                    <a:lstStyle/>
                    <a:p>
                      <a:r>
                        <a:rPr lang="en-GB">
                          <a:latin typeface="Arial" panose="020B0604020202020204" pitchFamily="34" charset="0"/>
                        </a:rPr>
                        <a:t>Company base case</a:t>
                      </a:r>
                    </a:p>
                  </a:txBody>
                  <a:tcPr/>
                </a:tc>
                <a:tc>
                  <a:txBody>
                    <a:bodyPr/>
                    <a:lstStyle/>
                    <a:p>
                      <a:r>
                        <a:rPr lang="en-GB">
                          <a:latin typeface="Arial" panose="020B0604020202020204" pitchFamily="34" charset="0"/>
                        </a:rPr>
                        <a:t>EAG base case</a:t>
                      </a:r>
                    </a:p>
                  </a:txBody>
                  <a:tcPr/>
                </a:tc>
                <a:extLst>
                  <a:ext uri="{0D108BD9-81ED-4DB2-BD59-A6C34878D82A}">
                    <a16:rowId xmlns:a16="http://schemas.microsoft.com/office/drawing/2014/main" val="1365441208"/>
                  </a:ext>
                </a:extLst>
              </a:tr>
              <a:tr h="1085017">
                <a:tc>
                  <a:txBody>
                    <a:bodyPr/>
                    <a:lstStyle/>
                    <a:p>
                      <a:r>
                        <a:rPr lang="en-GB">
                          <a:solidFill>
                            <a:schemeClr val="bg1"/>
                          </a:solidFill>
                          <a:latin typeface="Arial" panose="020B0604020202020204" pitchFamily="34" charset="0"/>
                        </a:rPr>
                        <a:t>Long term decline in FEV</a:t>
                      </a:r>
                      <a:r>
                        <a:rPr lang="en-GB" baseline="-25000">
                          <a:solidFill>
                            <a:schemeClr val="bg1"/>
                          </a:solidFill>
                          <a:latin typeface="Arial" panose="020B0604020202020204" pitchFamily="34" charset="0"/>
                        </a:rPr>
                        <a:t>1 </a:t>
                      </a:r>
                      <a:r>
                        <a:rPr lang="en-GB" baseline="0">
                          <a:solidFill>
                            <a:schemeClr val="bg1"/>
                          </a:solidFill>
                          <a:latin typeface="Arial" panose="020B0604020202020204" pitchFamily="34" charset="0"/>
                        </a:rPr>
                        <a:t>used to inform transition probabilities</a:t>
                      </a:r>
                      <a:endParaRPr lang="en-GB" baseline="-25000">
                        <a:solidFill>
                          <a:schemeClr val="bg1"/>
                        </a:solidFill>
                        <a:latin typeface="Arial" panose="020B0604020202020204" pitchFamily="34" charset="0"/>
                      </a:endParaRPr>
                    </a:p>
                  </a:txBody>
                  <a:tcPr/>
                </a:tc>
                <a:tc>
                  <a:txBody>
                    <a:bodyPr/>
                    <a:lstStyle/>
                    <a:p>
                      <a:r>
                        <a:rPr lang="en-GB">
                          <a:latin typeface="Arial" panose="020B0604020202020204" pitchFamily="34" charset="0"/>
                        </a:rPr>
                        <a:t>Multiplier applied to Fenwick et al. FEV</a:t>
                      </a:r>
                      <a:r>
                        <a:rPr lang="en-GB" baseline="-25000">
                          <a:latin typeface="Arial" panose="020B0604020202020204" pitchFamily="34" charset="0"/>
                        </a:rPr>
                        <a:t>1</a:t>
                      </a:r>
                      <a:r>
                        <a:rPr lang="en-GB">
                          <a:latin typeface="Arial" panose="020B0604020202020204" pitchFamily="34" charset="0"/>
                        </a:rPr>
                        <a:t> decline</a:t>
                      </a:r>
                    </a:p>
                  </a:txBody>
                  <a:tcPr>
                    <a:solidFill>
                      <a:srgbClr val="F9AFA7"/>
                    </a:solidFill>
                  </a:tcPr>
                </a:tc>
                <a:tc>
                  <a:txBody>
                    <a:bodyPr/>
                    <a:lstStyle/>
                    <a:p>
                      <a:r>
                        <a:rPr lang="en-GB">
                          <a:latin typeface="Arial" panose="020B0604020202020204" pitchFamily="34" charset="0"/>
                        </a:rPr>
                        <a:t>No multiplier applied to Fenwick et al. FEV</a:t>
                      </a:r>
                      <a:r>
                        <a:rPr lang="en-GB" baseline="-25000">
                          <a:latin typeface="Arial" panose="020B0604020202020204" pitchFamily="34" charset="0"/>
                        </a:rPr>
                        <a:t>1</a:t>
                      </a:r>
                      <a:r>
                        <a:rPr lang="en-GB">
                          <a:latin typeface="Arial" panose="020B0604020202020204" pitchFamily="34" charset="0"/>
                        </a:rPr>
                        <a:t> decline </a:t>
                      </a:r>
                    </a:p>
                  </a:txBody>
                  <a:tcPr>
                    <a:solidFill>
                      <a:srgbClr val="F9AFA7"/>
                    </a:solidFill>
                  </a:tcPr>
                </a:tc>
                <a:extLst>
                  <a:ext uri="{0D108BD9-81ED-4DB2-BD59-A6C34878D82A}">
                    <a16:rowId xmlns:a16="http://schemas.microsoft.com/office/drawing/2014/main" val="3471957187"/>
                  </a:ext>
                </a:extLst>
              </a:tr>
              <a:tr h="1085017">
                <a:tc>
                  <a:txBody>
                    <a:bodyPr/>
                    <a:lstStyle/>
                    <a:p>
                      <a:r>
                        <a:rPr lang="en-GB">
                          <a:solidFill>
                            <a:schemeClr val="bg1"/>
                          </a:solidFill>
                          <a:latin typeface="Arial" panose="020B0604020202020204" pitchFamily="34" charset="0"/>
                        </a:rPr>
                        <a:t>Rate of severe exacerbations in dupilumab arm</a:t>
                      </a:r>
                    </a:p>
                  </a:txBody>
                  <a:tcPr/>
                </a:tc>
                <a:tc>
                  <a:txBody>
                    <a:bodyPr/>
                    <a:lstStyle/>
                    <a:p>
                      <a:r>
                        <a:rPr lang="en-GB">
                          <a:latin typeface="Arial" panose="020B0604020202020204" pitchFamily="34" charset="0"/>
                        </a:rPr>
                        <a:t>Dupilumab treatment effect based on rate ratio of annual severe exacerbations from dupilumab trials</a:t>
                      </a:r>
                    </a:p>
                  </a:txBody>
                  <a:tcPr>
                    <a:solidFill>
                      <a:schemeClr val="accent5">
                        <a:lumMod val="60000"/>
                        <a:lumOff val="40000"/>
                      </a:schemeClr>
                    </a:solidFill>
                  </a:tcPr>
                </a:tc>
                <a:tc>
                  <a:txBody>
                    <a:bodyPr/>
                    <a:lstStyle/>
                    <a:p>
                      <a:r>
                        <a:rPr lang="en-GB">
                          <a:latin typeface="Arial" panose="020B0604020202020204" pitchFamily="34" charset="0"/>
                        </a:rPr>
                        <a:t>Dupilumab treatment effect based on rate ratio of annual severe exacerbations from dupilumab trials</a:t>
                      </a:r>
                    </a:p>
                  </a:txBody>
                  <a:tcPr>
                    <a:solidFill>
                      <a:schemeClr val="accent5">
                        <a:lumMod val="60000"/>
                        <a:lumOff val="40000"/>
                      </a:schemeClr>
                    </a:solidFill>
                  </a:tcPr>
                </a:tc>
                <a:extLst>
                  <a:ext uri="{0D108BD9-81ED-4DB2-BD59-A6C34878D82A}">
                    <a16:rowId xmlns:a16="http://schemas.microsoft.com/office/drawing/2014/main" val="2121904842"/>
                  </a:ext>
                </a:extLst>
              </a:tr>
              <a:tr h="440034">
                <a:tc>
                  <a:txBody>
                    <a:bodyPr/>
                    <a:lstStyle/>
                    <a:p>
                      <a:r>
                        <a:rPr lang="en-GB">
                          <a:solidFill>
                            <a:schemeClr val="bg1"/>
                          </a:solidFill>
                          <a:latin typeface="Arial" panose="020B0604020202020204" pitchFamily="34" charset="0"/>
                        </a:rPr>
                        <a:t>Dupilumab treatment effect maintenance </a:t>
                      </a:r>
                    </a:p>
                  </a:txBody>
                  <a:tcPr/>
                </a:tc>
                <a:tc>
                  <a:txBody>
                    <a:bodyPr/>
                    <a:lstStyle/>
                    <a:p>
                      <a:r>
                        <a:rPr lang="en-GB">
                          <a:latin typeface="Arial" panose="020B0604020202020204" pitchFamily="34" charset="0"/>
                        </a:rPr>
                        <a:t>Assumed treatment effect maintained for 3 years</a:t>
                      </a:r>
                    </a:p>
                  </a:txBody>
                  <a:tcPr>
                    <a:solidFill>
                      <a:schemeClr val="accent5">
                        <a:lumMod val="60000"/>
                        <a:lumOff val="40000"/>
                      </a:schemeClr>
                    </a:solidFill>
                  </a:tcPr>
                </a:tc>
                <a:tc>
                  <a:txBody>
                    <a:bodyPr/>
                    <a:lstStyle/>
                    <a:p>
                      <a:r>
                        <a:rPr lang="en-GB">
                          <a:latin typeface="Arial" panose="020B0604020202020204" pitchFamily="34" charset="0"/>
                        </a:rPr>
                        <a:t>Assumed treatment effect maintained for 3 years</a:t>
                      </a:r>
                    </a:p>
                  </a:txBody>
                  <a:tcPr>
                    <a:solidFill>
                      <a:schemeClr val="accent5">
                        <a:lumMod val="60000"/>
                        <a:lumOff val="40000"/>
                      </a:schemeClr>
                    </a:solidFill>
                  </a:tcPr>
                </a:tc>
                <a:extLst>
                  <a:ext uri="{0D108BD9-81ED-4DB2-BD59-A6C34878D82A}">
                    <a16:rowId xmlns:a16="http://schemas.microsoft.com/office/drawing/2014/main" val="1661879072"/>
                  </a:ext>
                </a:extLst>
              </a:tr>
              <a:tr h="440034">
                <a:tc>
                  <a:txBody>
                    <a:bodyPr/>
                    <a:lstStyle/>
                    <a:p>
                      <a:r>
                        <a:rPr lang="en-GB">
                          <a:solidFill>
                            <a:schemeClr val="bg1"/>
                          </a:solidFill>
                          <a:latin typeface="Arial" panose="020B0604020202020204" pitchFamily="34" charset="0"/>
                        </a:rPr>
                        <a:t>Inclusion of excess mortality for severe exacerbations</a:t>
                      </a:r>
                    </a:p>
                  </a:txBody>
                  <a:tcPr/>
                </a:tc>
                <a:tc>
                  <a:txBody>
                    <a:bodyPr/>
                    <a:lstStyle/>
                    <a:p>
                      <a:r>
                        <a:rPr lang="en-GB">
                          <a:latin typeface="Arial" panose="020B0604020202020204" pitchFamily="34" charset="0"/>
                        </a:rPr>
                        <a:t>Separate case fatality rate </a:t>
                      </a:r>
                      <a:r>
                        <a:rPr lang="en-GB">
                          <a:solidFill>
                            <a:schemeClr val="tx1"/>
                          </a:solidFill>
                          <a:latin typeface="Arial" panose="020B0604020202020204" pitchFamily="34" charset="0"/>
                        </a:rPr>
                        <a:t>applied per severe exacerbation</a:t>
                      </a:r>
                      <a:endParaRPr lang="en-GB">
                        <a:latin typeface="Arial" panose="020B0604020202020204" pitchFamily="34" charset="0"/>
                      </a:endParaRPr>
                    </a:p>
                  </a:txBody>
                  <a:tcPr>
                    <a:solidFill>
                      <a:srgbClr val="F9AFA7"/>
                    </a:solidFill>
                  </a:tcPr>
                </a:tc>
                <a:tc>
                  <a:txBody>
                    <a:bodyPr/>
                    <a:lstStyle/>
                    <a:p>
                      <a:r>
                        <a:rPr lang="en-GB">
                          <a:latin typeface="Arial" panose="020B0604020202020204" pitchFamily="34" charset="0"/>
                        </a:rPr>
                        <a:t>No separate case fatality rate per severe exacerbation</a:t>
                      </a:r>
                    </a:p>
                  </a:txBody>
                  <a:tcPr>
                    <a:solidFill>
                      <a:srgbClr val="F9AFA7"/>
                    </a:solidFill>
                  </a:tcPr>
                </a:tc>
                <a:extLst>
                  <a:ext uri="{0D108BD9-81ED-4DB2-BD59-A6C34878D82A}">
                    <a16:rowId xmlns:a16="http://schemas.microsoft.com/office/drawing/2014/main" val="3161133756"/>
                  </a:ext>
                </a:extLst>
              </a:tr>
              <a:tr h="440034">
                <a:tc>
                  <a:txBody>
                    <a:bodyPr/>
                    <a:lstStyle/>
                    <a:p>
                      <a:r>
                        <a:rPr lang="en-GB">
                          <a:solidFill>
                            <a:schemeClr val="bg1"/>
                          </a:solidFill>
                          <a:latin typeface="Arial" panose="020B0604020202020204" pitchFamily="34" charset="0"/>
                        </a:rPr>
                        <a:t>Utility values</a:t>
                      </a:r>
                    </a:p>
                  </a:txBody>
                  <a:tcPr/>
                </a:tc>
                <a:tc>
                  <a:txBody>
                    <a:bodyPr/>
                    <a:lstStyle/>
                    <a:p>
                      <a:r>
                        <a:rPr lang="en-GB">
                          <a:latin typeface="Arial" panose="020B0604020202020204" pitchFamily="34" charset="0"/>
                        </a:rPr>
                        <a:t>Treatment arm-specific utility values</a:t>
                      </a:r>
                    </a:p>
                  </a:txBody>
                  <a:tcPr>
                    <a:solidFill>
                      <a:srgbClr val="F9AFA7"/>
                    </a:solidFill>
                  </a:tcPr>
                </a:tc>
                <a:tc>
                  <a:txBody>
                    <a:bodyPr/>
                    <a:lstStyle/>
                    <a:p>
                      <a:r>
                        <a:rPr lang="en-GB">
                          <a:latin typeface="Arial" panose="020B0604020202020204" pitchFamily="34" charset="0"/>
                        </a:rPr>
                        <a:t>Utility values independent of treatment arm</a:t>
                      </a:r>
                    </a:p>
                  </a:txBody>
                  <a:tcPr>
                    <a:solidFill>
                      <a:srgbClr val="F9AFA7"/>
                    </a:solidFill>
                  </a:tcPr>
                </a:tc>
                <a:extLst>
                  <a:ext uri="{0D108BD9-81ED-4DB2-BD59-A6C34878D82A}">
                    <a16:rowId xmlns:a16="http://schemas.microsoft.com/office/drawing/2014/main" val="3208242181"/>
                  </a:ext>
                </a:extLst>
              </a:tr>
            </a:tbl>
          </a:graphicData>
        </a:graphic>
      </p:graphicFrame>
      <p:sp>
        <p:nvSpPr>
          <p:cNvPr id="2" name="Text Placeholder 4">
            <a:extLst>
              <a:ext uri="{FF2B5EF4-FFF2-40B4-BE49-F238E27FC236}">
                <a16:creationId xmlns:a16="http://schemas.microsoft.com/office/drawing/2014/main" id="{6DF6759F-7EB9-28C2-45CB-F257BC68FEC3}"/>
              </a:ext>
            </a:extLst>
          </p:cNvPr>
          <p:cNvSpPr txBox="1">
            <a:spLocks/>
          </p:cNvSpPr>
          <p:nvPr/>
        </p:nvSpPr>
        <p:spPr>
          <a:xfrm>
            <a:off x="808831" y="6411913"/>
            <a:ext cx="11021219" cy="4460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latin typeface="Arial" panose="020B0604020202020204" pitchFamily="34" charset="0"/>
                <a:cs typeface="Arial" panose="020B0604020202020204" pitchFamily="34" charset="0"/>
              </a:rPr>
              <a:t>EAG, External </a:t>
            </a:r>
            <a:r>
              <a:rPr lang="en-GB"/>
              <a:t>A</a:t>
            </a:r>
            <a:r>
              <a:rPr lang="en-GB" sz="1400">
                <a:latin typeface="Arial" panose="020B0604020202020204" pitchFamily="34" charset="0"/>
                <a:cs typeface="Arial" panose="020B0604020202020204" pitchFamily="34" charset="0"/>
              </a:rPr>
              <a:t>ssessment </a:t>
            </a:r>
            <a:r>
              <a:rPr lang="en-GB"/>
              <a:t>G</a:t>
            </a:r>
            <a:r>
              <a:rPr lang="en-GB" sz="1400">
                <a:latin typeface="Arial" panose="020B0604020202020204" pitchFamily="34" charset="0"/>
                <a:cs typeface="Arial" panose="020B0604020202020204" pitchFamily="34" charset="0"/>
              </a:rPr>
              <a:t>roup; </a:t>
            </a:r>
            <a:r>
              <a:rPr lang="en-GB"/>
              <a:t>FEV</a:t>
            </a:r>
            <a:r>
              <a:rPr lang="en-GB" baseline="-25000"/>
              <a:t>1, </a:t>
            </a:r>
            <a:r>
              <a:rPr lang="en-GB"/>
              <a:t>forced expiratory volume in the first second</a:t>
            </a:r>
          </a:p>
        </p:txBody>
      </p:sp>
    </p:spTree>
    <p:extLst>
      <p:ext uri="{BB962C8B-B14F-4D97-AF65-F5344CB8AC3E}">
        <p14:creationId xmlns:p14="http://schemas.microsoft.com/office/powerpoint/2010/main" val="3508304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54D5C-77B6-05FC-416F-4530E9520D25}"/>
              </a:ext>
            </a:extLst>
          </p:cNvPr>
          <p:cNvSpPr>
            <a:spLocks noGrp="1"/>
          </p:cNvSpPr>
          <p:nvPr>
            <p:ph type="title"/>
          </p:nvPr>
        </p:nvSpPr>
        <p:spPr>
          <a:xfrm>
            <a:off x="466724" y="212724"/>
            <a:ext cx="11366836" cy="592817"/>
          </a:xfrm>
        </p:spPr>
        <p:txBody>
          <a:bodyPr>
            <a:normAutofit fontScale="90000"/>
          </a:bodyPr>
          <a:lstStyle/>
          <a:p>
            <a:r>
              <a:rPr lang="en-GB" sz="3200">
                <a:ea typeface="Arial" panose="02000503000000020004" pitchFamily="2" charset="0"/>
              </a:rPr>
              <a:t>Background on </a:t>
            </a:r>
            <a:r>
              <a:rPr lang="en-GB">
                <a:latin typeface="Arial" panose="020B0604020202020204" pitchFamily="34" charset="0"/>
                <a:cs typeface="Arial" panose="020B0604020202020204" pitchFamily="34" charset="0"/>
              </a:rPr>
              <a:t>chronic obstructive pulmonary disease (COPD)</a:t>
            </a:r>
            <a:br>
              <a:rPr lang="en-GB">
                <a:ea typeface="Arial" panose="02000503000000020004" pitchFamily="2" charset="0"/>
              </a:rPr>
            </a:br>
            <a:endParaRPr lang="en-GB"/>
          </a:p>
        </p:txBody>
      </p:sp>
      <p:sp>
        <p:nvSpPr>
          <p:cNvPr id="5" name="Text Placeholder 4">
            <a:extLst>
              <a:ext uri="{FF2B5EF4-FFF2-40B4-BE49-F238E27FC236}">
                <a16:creationId xmlns:a16="http://schemas.microsoft.com/office/drawing/2014/main" id="{C45FECB6-7840-75D3-6F43-CFD680BBFA07}"/>
              </a:ext>
            </a:extLst>
          </p:cNvPr>
          <p:cNvSpPr>
            <a:spLocks noGrp="1"/>
          </p:cNvSpPr>
          <p:nvPr>
            <p:ph type="body" sz="quarter" idx="14"/>
          </p:nvPr>
        </p:nvSpPr>
        <p:spPr>
          <a:xfrm>
            <a:off x="358440" y="706997"/>
            <a:ext cx="11725276" cy="520838"/>
          </a:xfrm>
        </p:spPr>
        <p:txBody>
          <a:bodyPr/>
          <a:lstStyle/>
          <a:p>
            <a:r>
              <a:rPr lang="en-GB" sz="2400"/>
              <a:t>COPD is the name for a group of lung conditions that can cause breathing difficulties</a:t>
            </a:r>
          </a:p>
          <a:p>
            <a:endParaRPr lang="en-GB"/>
          </a:p>
        </p:txBody>
      </p:sp>
      <p:sp>
        <p:nvSpPr>
          <p:cNvPr id="3" name="Text Placeholder 2">
            <a:extLst>
              <a:ext uri="{FF2B5EF4-FFF2-40B4-BE49-F238E27FC236}">
                <a16:creationId xmlns:a16="http://schemas.microsoft.com/office/drawing/2014/main" id="{7DBCF023-48EA-236B-DA92-16017DFF96CF}"/>
              </a:ext>
            </a:extLst>
          </p:cNvPr>
          <p:cNvSpPr>
            <a:spLocks noGrp="1"/>
          </p:cNvSpPr>
          <p:nvPr>
            <p:ph type="body" sz="quarter" idx="12"/>
          </p:nvPr>
        </p:nvSpPr>
        <p:spPr>
          <a:xfrm>
            <a:off x="358440" y="1142453"/>
            <a:ext cx="11725276" cy="5138031"/>
          </a:xfrm>
        </p:spPr>
        <p:txBody>
          <a:bodyPr/>
          <a:lstStyle/>
          <a:p>
            <a:pPr>
              <a:lnSpc>
                <a:spcPct val="100000"/>
              </a:lnSpc>
              <a:spcBef>
                <a:spcPts val="600"/>
              </a:spcBef>
            </a:pPr>
            <a:r>
              <a:rPr lang="en-GB" b="1"/>
              <a:t>Causes</a:t>
            </a:r>
          </a:p>
          <a:p>
            <a:pPr marL="285750" indent="-285750">
              <a:lnSpc>
                <a:spcPct val="100000"/>
              </a:lnSpc>
              <a:spcBef>
                <a:spcPts val="600"/>
              </a:spcBef>
              <a:buFont typeface="Arial" panose="020B0604020202020204" pitchFamily="34" charset="0"/>
              <a:buChar char="•"/>
            </a:pPr>
            <a:r>
              <a:rPr lang="en-GB"/>
              <a:t>Often caused by smoking although can be caused by long-term exposure to harmful fumes or dust and can also affect people who have never smoked</a:t>
            </a:r>
          </a:p>
          <a:p>
            <a:pPr>
              <a:lnSpc>
                <a:spcPct val="100000"/>
              </a:lnSpc>
              <a:spcBef>
                <a:spcPts val="1200"/>
              </a:spcBef>
            </a:pPr>
            <a:r>
              <a:rPr lang="en-GB" b="1"/>
              <a:t>Epidemiology</a:t>
            </a:r>
          </a:p>
          <a:p>
            <a:pPr marL="285750" indent="-285750">
              <a:lnSpc>
                <a:spcPct val="100000"/>
              </a:lnSpc>
              <a:spcBef>
                <a:spcPts val="600"/>
              </a:spcBef>
              <a:buFont typeface="Arial" panose="020B0604020202020204" pitchFamily="34" charset="0"/>
              <a:buChar char="•"/>
            </a:pPr>
            <a:r>
              <a:rPr lang="en-GB"/>
              <a:t>Estimates of prevalence vary across the world, primarily due to the different definitions. In England, prevalence is approximately 4.9%</a:t>
            </a:r>
          </a:p>
          <a:p>
            <a:pPr marL="285750" indent="-285750">
              <a:lnSpc>
                <a:spcPct val="100000"/>
              </a:lnSpc>
              <a:spcBef>
                <a:spcPts val="600"/>
              </a:spcBef>
              <a:buFont typeface="Arial" panose="020B0604020202020204" pitchFamily="34" charset="0"/>
              <a:buChar char="•"/>
            </a:pPr>
            <a:r>
              <a:rPr lang="en-GB"/>
              <a:t>More common in men and people over the age of 40; becomes more common with increasing age</a:t>
            </a:r>
          </a:p>
          <a:p>
            <a:pPr>
              <a:lnSpc>
                <a:spcPct val="100000"/>
              </a:lnSpc>
              <a:spcBef>
                <a:spcPts val="600"/>
              </a:spcBef>
            </a:pPr>
            <a:r>
              <a:rPr lang="en-GB" b="1"/>
              <a:t>Symptoms and prognosis</a:t>
            </a:r>
          </a:p>
          <a:p>
            <a:pPr marL="285750" indent="-285750">
              <a:lnSpc>
                <a:spcPct val="100000"/>
              </a:lnSpc>
              <a:spcBef>
                <a:spcPts val="600"/>
              </a:spcBef>
              <a:buFont typeface="Arial" panose="020B0604020202020204" pitchFamily="34" charset="0"/>
              <a:buChar char="•"/>
            </a:pPr>
            <a:r>
              <a:rPr lang="en-GB"/>
              <a:t>Common symptoms: shortness of breath, chronic cough, sputum production, wheezing, chest tightness, exercise intolerance and episodic flare-ups of respiratory symptoms, known as exacerbations</a:t>
            </a:r>
          </a:p>
          <a:p>
            <a:pPr marL="285750" indent="-285750">
              <a:lnSpc>
                <a:spcPct val="100000"/>
              </a:lnSpc>
              <a:spcBef>
                <a:spcPts val="600"/>
              </a:spcBef>
              <a:buFont typeface="Arial" panose="020B0604020202020204" pitchFamily="34" charset="0"/>
              <a:buChar char="•"/>
            </a:pPr>
            <a:r>
              <a:rPr lang="en-GB"/>
              <a:t>COPD among the top 5 leading causes of death in England</a:t>
            </a:r>
          </a:p>
          <a:p>
            <a:pPr>
              <a:lnSpc>
                <a:spcPct val="100000"/>
              </a:lnSpc>
              <a:spcBef>
                <a:spcPts val="1200"/>
              </a:spcBef>
            </a:pPr>
            <a:r>
              <a:rPr lang="en-GB" b="1"/>
              <a:t>Diagnosis and classification</a:t>
            </a:r>
          </a:p>
          <a:p>
            <a:pPr marL="342900" indent="-342900">
              <a:lnSpc>
                <a:spcPct val="100000"/>
              </a:lnSpc>
              <a:spcBef>
                <a:spcPts val="600"/>
              </a:spcBef>
              <a:buFont typeface="Arial" panose="020B0604020202020204" pitchFamily="34" charset="0"/>
              <a:buChar char="•"/>
            </a:pPr>
            <a:r>
              <a:rPr lang="en-GB"/>
              <a:t>Diagnosed using spirometry to detect persistent airflow obstruction</a:t>
            </a:r>
          </a:p>
          <a:p>
            <a:pPr marL="342900" indent="-342900">
              <a:lnSpc>
                <a:spcPct val="100000"/>
              </a:lnSpc>
              <a:spcBef>
                <a:spcPts val="600"/>
              </a:spcBef>
              <a:buFont typeface="Arial" panose="020B0604020202020204" pitchFamily="34" charset="0"/>
              <a:buChar char="•"/>
            </a:pPr>
            <a:r>
              <a:rPr lang="en-GB"/>
              <a:t>Severity of airflow obstruction is classified into 4 grades (1 - mild, 2 – moderate, 3 – severe, 4 - very severe), based on post-bronchodilator forced expiratory volume in the first second (FEV</a:t>
            </a:r>
            <a:r>
              <a:rPr lang="en-GB" baseline="-25000"/>
              <a:t>1</a:t>
            </a:r>
            <a:r>
              <a:rPr lang="en-GB"/>
              <a:t>)</a:t>
            </a:r>
          </a:p>
          <a:p>
            <a:pPr>
              <a:lnSpc>
                <a:spcPct val="100000"/>
              </a:lnSpc>
            </a:pPr>
            <a:endParaRPr lang="en-GB"/>
          </a:p>
        </p:txBody>
      </p:sp>
      <p:sp>
        <p:nvSpPr>
          <p:cNvPr id="4" name="Text Placeholder 4">
            <a:extLst>
              <a:ext uri="{FF2B5EF4-FFF2-40B4-BE49-F238E27FC236}">
                <a16:creationId xmlns:a16="http://schemas.microsoft.com/office/drawing/2014/main" id="{D1E4EBFD-87C3-1196-4D1C-AADC988D3DDA}"/>
              </a:ext>
            </a:extLst>
          </p:cNvPr>
          <p:cNvSpPr>
            <a:spLocks noGrp="1"/>
          </p:cNvSpPr>
          <p:nvPr>
            <p:ph type="body" sz="quarter" idx="13"/>
          </p:nvPr>
        </p:nvSpPr>
        <p:spPr>
          <a:xfrm>
            <a:off x="792163" y="6462713"/>
            <a:ext cx="9086850" cy="365125"/>
          </a:xfrm>
        </p:spPr>
        <p:txBody>
          <a:bodyPr/>
          <a:lstStyle/>
          <a:p>
            <a:r>
              <a:rPr lang="en-GB"/>
              <a:t>COPD, Chronic obstructive pulmonary disease; FEV</a:t>
            </a:r>
            <a:r>
              <a:rPr lang="en-GB" baseline="-25000"/>
              <a:t>1, </a:t>
            </a:r>
            <a:r>
              <a:rPr lang="en-GB"/>
              <a:t>forced expiratory volume in the first second </a:t>
            </a:r>
          </a:p>
        </p:txBody>
      </p:sp>
    </p:spTree>
    <p:extLst>
      <p:ext uri="{BB962C8B-B14F-4D97-AF65-F5344CB8AC3E}">
        <p14:creationId xmlns:p14="http://schemas.microsoft.com/office/powerpoint/2010/main" val="437559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FD895-568D-42CE-E910-462C8B48B55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8AABB55-98FE-FD68-D592-C3813D6AD5AB}"/>
              </a:ext>
            </a:extLst>
          </p:cNvPr>
          <p:cNvSpPr>
            <a:spLocks noGrp="1"/>
          </p:cNvSpPr>
          <p:nvPr>
            <p:ph type="title"/>
          </p:nvPr>
        </p:nvSpPr>
        <p:spPr/>
        <p:txBody>
          <a:bodyPr>
            <a:normAutofit/>
          </a:bodyPr>
          <a:lstStyle/>
          <a:p>
            <a:r>
              <a:rPr lang="en-GB" sz="3200">
                <a:ea typeface="Arial" panose="02000503000000020004" pitchFamily="2" charset="0"/>
              </a:rPr>
              <a:t>Additional changes for EAG base case </a:t>
            </a:r>
            <a:endParaRPr lang="en-GB"/>
          </a:p>
        </p:txBody>
      </p:sp>
      <p:sp>
        <p:nvSpPr>
          <p:cNvPr id="5" name="TextBox 4">
            <a:extLst>
              <a:ext uri="{FF2B5EF4-FFF2-40B4-BE49-F238E27FC236}">
                <a16:creationId xmlns:a16="http://schemas.microsoft.com/office/drawing/2014/main" id="{FFB4C59D-40DE-F697-E5F6-81B836F3E78C}"/>
              </a:ext>
            </a:extLst>
          </p:cNvPr>
          <p:cNvSpPr txBox="1"/>
          <p:nvPr/>
        </p:nvSpPr>
        <p:spPr>
          <a:xfrm>
            <a:off x="190068" y="730844"/>
            <a:ext cx="5198859" cy="369332"/>
          </a:xfrm>
          <a:prstGeom prst="rect">
            <a:avLst/>
          </a:prstGeom>
          <a:noFill/>
        </p:spPr>
        <p:txBody>
          <a:bodyPr wrap="none" rtlCol="0">
            <a:spAutoFit/>
          </a:bodyPr>
          <a:lstStyle/>
          <a:p>
            <a:r>
              <a:rPr lang="en-GB" b="1">
                <a:latin typeface="Arial" panose="020B0604020202020204" pitchFamily="34" charset="0"/>
              </a:rPr>
              <a:t>Assumptions in company and EAG base case</a:t>
            </a:r>
          </a:p>
        </p:txBody>
      </p:sp>
      <p:graphicFrame>
        <p:nvGraphicFramePr>
          <p:cNvPr id="4" name="Table 4" descr="Base case assumptions for company and evidence review group">
            <a:extLst>
              <a:ext uri="{FF2B5EF4-FFF2-40B4-BE49-F238E27FC236}">
                <a16:creationId xmlns:a16="http://schemas.microsoft.com/office/drawing/2014/main" id="{593EDF2C-0F29-93D9-894B-98F7757F8968}"/>
              </a:ext>
            </a:extLst>
          </p:cNvPr>
          <p:cNvGraphicFramePr>
            <a:graphicFrameLocks noGrp="1"/>
          </p:cNvGraphicFramePr>
          <p:nvPr>
            <p:extLst>
              <p:ext uri="{D42A27DB-BD31-4B8C-83A1-F6EECF244321}">
                <p14:modId xmlns:p14="http://schemas.microsoft.com/office/powerpoint/2010/main" val="1482343332"/>
              </p:ext>
            </p:extLst>
          </p:nvPr>
        </p:nvGraphicFramePr>
        <p:xfrm>
          <a:off x="190068" y="1064345"/>
          <a:ext cx="11317288" cy="4663440"/>
        </p:xfrm>
        <a:graphic>
          <a:graphicData uri="http://schemas.openxmlformats.org/drawingml/2006/table">
            <a:tbl>
              <a:tblPr firstRow="1" firstCol="1" bandRow="1">
                <a:tableStyleId>{21E4AEA4-8DFA-4A89-87EB-49C32662AFE0}</a:tableStyleId>
              </a:tblPr>
              <a:tblGrid>
                <a:gridCol w="2857931">
                  <a:extLst>
                    <a:ext uri="{9D8B030D-6E8A-4147-A177-3AD203B41FA5}">
                      <a16:colId xmlns:a16="http://schemas.microsoft.com/office/drawing/2014/main" val="3974739884"/>
                    </a:ext>
                  </a:extLst>
                </a:gridCol>
                <a:gridCol w="4306232">
                  <a:extLst>
                    <a:ext uri="{9D8B030D-6E8A-4147-A177-3AD203B41FA5}">
                      <a16:colId xmlns:a16="http://schemas.microsoft.com/office/drawing/2014/main" val="4289090289"/>
                    </a:ext>
                  </a:extLst>
                </a:gridCol>
                <a:gridCol w="4153125">
                  <a:extLst>
                    <a:ext uri="{9D8B030D-6E8A-4147-A177-3AD203B41FA5}">
                      <a16:colId xmlns:a16="http://schemas.microsoft.com/office/drawing/2014/main" val="3834478098"/>
                    </a:ext>
                  </a:extLst>
                </a:gridCol>
              </a:tblGrid>
              <a:tr h="0">
                <a:tc>
                  <a:txBody>
                    <a:bodyPr/>
                    <a:lstStyle/>
                    <a:p>
                      <a:r>
                        <a:rPr lang="en-GB">
                          <a:latin typeface="Arial" panose="020B0604020202020204" pitchFamily="34" charset="0"/>
                        </a:rPr>
                        <a:t>Assumption</a:t>
                      </a:r>
                    </a:p>
                  </a:txBody>
                  <a:tcPr/>
                </a:tc>
                <a:tc>
                  <a:txBody>
                    <a:bodyPr/>
                    <a:lstStyle/>
                    <a:p>
                      <a:r>
                        <a:rPr lang="en-GB">
                          <a:latin typeface="Arial" panose="020B0604020202020204" pitchFamily="34" charset="0"/>
                        </a:rPr>
                        <a:t>Company base case</a:t>
                      </a:r>
                    </a:p>
                  </a:txBody>
                  <a:tcPr/>
                </a:tc>
                <a:tc>
                  <a:txBody>
                    <a:bodyPr/>
                    <a:lstStyle/>
                    <a:p>
                      <a:r>
                        <a:rPr lang="en-GB">
                          <a:latin typeface="Arial" panose="020B0604020202020204" pitchFamily="34" charset="0"/>
                        </a:rPr>
                        <a:t>EAG base case</a:t>
                      </a:r>
                    </a:p>
                  </a:txBody>
                  <a:tcPr/>
                </a:tc>
                <a:extLst>
                  <a:ext uri="{0D108BD9-81ED-4DB2-BD59-A6C34878D82A}">
                    <a16:rowId xmlns:a16="http://schemas.microsoft.com/office/drawing/2014/main" val="1365441208"/>
                  </a:ext>
                </a:extLst>
              </a:tr>
              <a:tr h="176570">
                <a:tc>
                  <a:txBody>
                    <a:bodyPr/>
                    <a:lstStyle/>
                    <a:p>
                      <a:r>
                        <a:rPr lang="en-GB" baseline="0">
                          <a:solidFill>
                            <a:schemeClr val="bg1"/>
                          </a:solidFill>
                          <a:latin typeface="Arial" panose="020B0604020202020204" pitchFamily="34" charset="0"/>
                        </a:rPr>
                        <a:t>Baseline distribution of COPD severity state at start of Markov model*</a:t>
                      </a:r>
                    </a:p>
                  </a:txBody>
                  <a:tcPr/>
                </a:tc>
                <a:tc>
                  <a:txBody>
                    <a:bodyPr/>
                    <a:lstStyle/>
                    <a:p>
                      <a:r>
                        <a:rPr lang="en-GB">
                          <a:latin typeface="Arial" panose="020B0604020202020204" pitchFamily="34" charset="0"/>
                        </a:rPr>
                        <a:t>Informed by ITT trial data at end of treatment period</a:t>
                      </a:r>
                    </a:p>
                  </a:txBody>
                  <a:tcPr>
                    <a:solidFill>
                      <a:srgbClr val="F9AFA7"/>
                    </a:solidFill>
                  </a:tcPr>
                </a:tc>
                <a:tc>
                  <a:txBody>
                    <a:bodyPr/>
                    <a:lstStyle/>
                    <a:p>
                      <a:r>
                        <a:rPr lang="en-GB">
                          <a:latin typeface="Arial" panose="020B0604020202020204" pitchFamily="34" charset="0"/>
                        </a:rPr>
                        <a:t>Informed by the distribution at trial baseline for background therapy only, with trial treatment effect applied to inform dupilumab distribution</a:t>
                      </a:r>
                    </a:p>
                  </a:txBody>
                  <a:tcPr>
                    <a:solidFill>
                      <a:srgbClr val="F9AFA7"/>
                    </a:solidFill>
                  </a:tcPr>
                </a:tc>
                <a:extLst>
                  <a:ext uri="{0D108BD9-81ED-4DB2-BD59-A6C34878D82A}">
                    <a16:rowId xmlns:a16="http://schemas.microsoft.com/office/drawing/2014/main" val="3471957187"/>
                  </a:ext>
                </a:extLst>
              </a:tr>
              <a:tr h="252243">
                <a:tc>
                  <a:txBody>
                    <a:bodyPr/>
                    <a:lstStyle/>
                    <a:p>
                      <a:r>
                        <a:rPr lang="en-GB" baseline="0">
                          <a:solidFill>
                            <a:schemeClr val="bg1"/>
                          </a:solidFill>
                          <a:latin typeface="Arial" panose="020B0604020202020204" pitchFamily="34" charset="0"/>
                        </a:rPr>
                        <a:t>Non-fatal cardiovascular event rates*</a:t>
                      </a:r>
                    </a:p>
                  </a:txBody>
                  <a:tcPr/>
                </a:tc>
                <a:tc>
                  <a:txBody>
                    <a:bodyPr/>
                    <a:lstStyle/>
                    <a:p>
                      <a:r>
                        <a:rPr lang="en-GB">
                          <a:latin typeface="Arial" panose="020B0604020202020204" pitchFamily="34" charset="0"/>
                        </a:rPr>
                        <a:t>Different rates between treatment arms</a:t>
                      </a:r>
                    </a:p>
                  </a:txBody>
                  <a:tcPr>
                    <a:solidFill>
                      <a:srgbClr val="F9AFA7"/>
                    </a:solidFill>
                  </a:tcPr>
                </a:tc>
                <a:tc>
                  <a:txBody>
                    <a:bodyPr/>
                    <a:lstStyle/>
                    <a:p>
                      <a:r>
                        <a:rPr lang="en-GB">
                          <a:latin typeface="Arial" panose="020B0604020202020204" pitchFamily="34" charset="0"/>
                        </a:rPr>
                        <a:t>No difference in rates between treatment arms</a:t>
                      </a:r>
                    </a:p>
                  </a:txBody>
                  <a:tcPr>
                    <a:solidFill>
                      <a:srgbClr val="F9AFA7"/>
                    </a:solidFill>
                  </a:tcPr>
                </a:tc>
                <a:extLst>
                  <a:ext uri="{0D108BD9-81ED-4DB2-BD59-A6C34878D82A}">
                    <a16:rowId xmlns:a16="http://schemas.microsoft.com/office/drawing/2014/main" val="1161101189"/>
                  </a:ext>
                </a:extLst>
              </a:tr>
              <a:tr h="176570">
                <a:tc>
                  <a:txBody>
                    <a:bodyPr/>
                    <a:lstStyle/>
                    <a:p>
                      <a:r>
                        <a:rPr lang="en-GB">
                          <a:solidFill>
                            <a:schemeClr val="bg1"/>
                          </a:solidFill>
                          <a:latin typeface="Arial" panose="020B0604020202020204" pitchFamily="34" charset="0"/>
                        </a:rPr>
                        <a:t>Cardiovascular event disutilities source*</a:t>
                      </a:r>
                    </a:p>
                  </a:txBody>
                  <a:tcPr/>
                </a:tc>
                <a:tc>
                  <a:txBody>
                    <a:bodyPr/>
                    <a:lstStyle/>
                    <a:p>
                      <a:r>
                        <a:rPr lang="en-GB">
                          <a:latin typeface="Arial" panose="020B0604020202020204" pitchFamily="34" charset="0"/>
                          <a:hlinkClick r:id="rId3"/>
                        </a:rPr>
                        <a:t>Sterne et al. 2017</a:t>
                      </a:r>
                      <a:endParaRPr lang="en-GB">
                        <a:latin typeface="Arial" panose="020B0604020202020204" pitchFamily="34" charset="0"/>
                      </a:endParaRPr>
                    </a:p>
                  </a:txBody>
                  <a:tcPr>
                    <a:solidFill>
                      <a:srgbClr val="F9AFA7"/>
                    </a:solidFill>
                  </a:tcPr>
                </a:tc>
                <a:tc>
                  <a:txBody>
                    <a:bodyPr/>
                    <a:lstStyle/>
                    <a:p>
                      <a:r>
                        <a:rPr lang="en-GB" sz="1800" kern="1200">
                          <a:solidFill>
                            <a:schemeClr val="dk1"/>
                          </a:solidFill>
                          <a:effectLst/>
                          <a:latin typeface="+mn-lt"/>
                          <a:ea typeface="+mn-ea"/>
                          <a:cs typeface="+mn-cs"/>
                          <a:hlinkClick r:id="rId4"/>
                        </a:rPr>
                        <a:t>Ara and Brazier. 2010 </a:t>
                      </a:r>
                      <a:endParaRPr lang="en-GB">
                        <a:latin typeface="Arial" panose="020B0604020202020204" pitchFamily="34" charset="0"/>
                      </a:endParaRPr>
                    </a:p>
                  </a:txBody>
                  <a:tcPr>
                    <a:solidFill>
                      <a:srgbClr val="F9AFA7"/>
                    </a:solidFill>
                  </a:tcPr>
                </a:tc>
                <a:extLst>
                  <a:ext uri="{0D108BD9-81ED-4DB2-BD59-A6C34878D82A}">
                    <a16:rowId xmlns:a16="http://schemas.microsoft.com/office/drawing/2014/main" val="2121904842"/>
                  </a:ext>
                </a:extLst>
              </a:tr>
              <a:tr h="252243">
                <a:tc>
                  <a:txBody>
                    <a:bodyPr/>
                    <a:lstStyle/>
                    <a:p>
                      <a:r>
                        <a:rPr lang="en-GB">
                          <a:solidFill>
                            <a:schemeClr val="bg1"/>
                          </a:solidFill>
                          <a:latin typeface="Arial" panose="020B0604020202020204" pitchFamily="34" charset="0"/>
                        </a:rPr>
                        <a:t>% requiring nurse home visit to administer dupilumab*</a:t>
                      </a:r>
                    </a:p>
                  </a:txBody>
                  <a:tcPr/>
                </a:tc>
                <a:tc>
                  <a:txBody>
                    <a:bodyPr/>
                    <a:lstStyle/>
                    <a:p>
                      <a:r>
                        <a:rPr lang="en-GB">
                          <a:latin typeface="Arial" panose="020B0604020202020204" pitchFamily="34" charset="0"/>
                        </a:rPr>
                        <a:t>0%</a:t>
                      </a:r>
                    </a:p>
                  </a:txBody>
                  <a:tcPr>
                    <a:solidFill>
                      <a:srgbClr val="F9AFA7"/>
                    </a:solidFill>
                  </a:tcPr>
                </a:tc>
                <a:tc>
                  <a:txBody>
                    <a:bodyPr/>
                    <a:lstStyle/>
                    <a:p>
                      <a:r>
                        <a:rPr lang="en-GB">
                          <a:latin typeface="Arial" panose="020B0604020202020204" pitchFamily="34" charset="0"/>
                        </a:rPr>
                        <a:t>5%</a:t>
                      </a:r>
                    </a:p>
                  </a:txBody>
                  <a:tcPr>
                    <a:solidFill>
                      <a:srgbClr val="F9AFA7"/>
                    </a:solidFill>
                  </a:tcPr>
                </a:tc>
                <a:extLst>
                  <a:ext uri="{0D108BD9-81ED-4DB2-BD59-A6C34878D82A}">
                    <a16:rowId xmlns:a16="http://schemas.microsoft.com/office/drawing/2014/main" val="1661879072"/>
                  </a:ext>
                </a:extLst>
              </a:tr>
              <a:tr h="252243">
                <a:tc>
                  <a:txBody>
                    <a:bodyPr/>
                    <a:lstStyle/>
                    <a:p>
                      <a:r>
                        <a:rPr lang="en-GB">
                          <a:solidFill>
                            <a:schemeClr val="bg1"/>
                          </a:solidFill>
                          <a:latin typeface="Arial" panose="020B0604020202020204" pitchFamily="34" charset="0"/>
                        </a:rPr>
                        <a:t>Follow-up appointment after severe exacerbation*</a:t>
                      </a:r>
                    </a:p>
                  </a:txBody>
                  <a:tcPr/>
                </a:tc>
                <a:tc>
                  <a:txBody>
                    <a:bodyPr/>
                    <a:lstStyle/>
                    <a:p>
                      <a:r>
                        <a:rPr lang="en-GB">
                          <a:latin typeface="Arial" panose="020B0604020202020204" pitchFamily="34" charset="0"/>
                        </a:rPr>
                        <a:t>18% within 30 days</a:t>
                      </a:r>
                    </a:p>
                    <a:p>
                      <a:r>
                        <a:rPr lang="en-GB">
                          <a:latin typeface="Arial" panose="020B0604020202020204" pitchFamily="34" charset="0"/>
                        </a:rPr>
                        <a:t>37% within 90 days</a:t>
                      </a:r>
                    </a:p>
                  </a:txBody>
                  <a:tcPr>
                    <a:solidFill>
                      <a:srgbClr val="F9AFA7"/>
                    </a:solidFill>
                  </a:tcPr>
                </a:tc>
                <a:tc>
                  <a:txBody>
                    <a:bodyPr/>
                    <a:lstStyle/>
                    <a:p>
                      <a:r>
                        <a:rPr lang="en-GB">
                          <a:latin typeface="Arial" panose="020B0604020202020204" pitchFamily="34" charset="0"/>
                        </a:rPr>
                        <a:t>37% within 90 days </a:t>
                      </a:r>
                    </a:p>
                  </a:txBody>
                  <a:tcPr>
                    <a:solidFill>
                      <a:srgbClr val="F9AFA7"/>
                    </a:solidFill>
                  </a:tcPr>
                </a:tc>
                <a:extLst>
                  <a:ext uri="{0D108BD9-81ED-4DB2-BD59-A6C34878D82A}">
                    <a16:rowId xmlns:a16="http://schemas.microsoft.com/office/drawing/2014/main" val="3161133756"/>
                  </a:ext>
                </a:extLst>
              </a:tr>
            </a:tbl>
          </a:graphicData>
        </a:graphic>
      </p:graphicFrame>
      <p:sp>
        <p:nvSpPr>
          <p:cNvPr id="2" name="TextBox 1">
            <a:extLst>
              <a:ext uri="{FF2B5EF4-FFF2-40B4-BE49-F238E27FC236}">
                <a16:creationId xmlns:a16="http://schemas.microsoft.com/office/drawing/2014/main" id="{0EBB43FB-0924-B450-BDFE-A6A41ED767DE}"/>
              </a:ext>
            </a:extLst>
          </p:cNvPr>
          <p:cNvSpPr txBox="1"/>
          <p:nvPr/>
        </p:nvSpPr>
        <p:spPr>
          <a:xfrm>
            <a:off x="190068" y="5727785"/>
            <a:ext cx="10392589" cy="369332"/>
          </a:xfrm>
          <a:prstGeom prst="rect">
            <a:avLst/>
          </a:prstGeom>
          <a:noFill/>
        </p:spPr>
        <p:txBody>
          <a:bodyPr wrap="none" rtlCol="0">
            <a:spAutoFit/>
          </a:bodyPr>
          <a:lstStyle/>
          <a:p>
            <a:r>
              <a:rPr lang="en-GB" b="1">
                <a:latin typeface="Arial" panose="020B0604020202020204" pitchFamily="34" charset="0"/>
              </a:rPr>
              <a:t>* </a:t>
            </a:r>
            <a:r>
              <a:rPr lang="en-GB">
                <a:latin typeface="Arial" panose="020B0604020202020204" pitchFamily="34" charset="0"/>
              </a:rPr>
              <a:t>not included as key issues due to less significant impact on results. See </a:t>
            </a:r>
            <a:r>
              <a:rPr lang="en-GB">
                <a:latin typeface="Arial" panose="020B0604020202020204" pitchFamily="34" charset="0"/>
                <a:hlinkClick r:id="rId5" action="ppaction://hlinksldjump"/>
              </a:rPr>
              <a:t>appendix</a:t>
            </a:r>
            <a:r>
              <a:rPr lang="en-GB">
                <a:latin typeface="Arial" panose="020B0604020202020204" pitchFamily="34" charset="0"/>
              </a:rPr>
              <a:t> for further details</a:t>
            </a:r>
            <a:endParaRPr lang="en-GB" b="1">
              <a:latin typeface="Arial" panose="020B0604020202020204" pitchFamily="34" charset="0"/>
            </a:endParaRPr>
          </a:p>
        </p:txBody>
      </p:sp>
      <p:sp>
        <p:nvSpPr>
          <p:cNvPr id="3" name="Text Placeholder 4">
            <a:extLst>
              <a:ext uri="{FF2B5EF4-FFF2-40B4-BE49-F238E27FC236}">
                <a16:creationId xmlns:a16="http://schemas.microsoft.com/office/drawing/2014/main" id="{7F077ABB-92B1-B1C7-2B8B-BBA74A305B2D}"/>
              </a:ext>
            </a:extLst>
          </p:cNvPr>
          <p:cNvSpPr txBox="1">
            <a:spLocks/>
          </p:cNvSpPr>
          <p:nvPr/>
        </p:nvSpPr>
        <p:spPr>
          <a:xfrm>
            <a:off x="808831" y="6411913"/>
            <a:ext cx="11021219" cy="4460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COPD, Chronic obstructive pulmonary disease; </a:t>
            </a:r>
            <a:r>
              <a:rPr lang="en-GB" sz="1400">
                <a:latin typeface="Arial" panose="020B0604020202020204" pitchFamily="34" charset="0"/>
                <a:cs typeface="Arial" panose="020B0604020202020204" pitchFamily="34" charset="0"/>
              </a:rPr>
              <a:t>EAG, External </a:t>
            </a:r>
            <a:r>
              <a:rPr lang="en-GB"/>
              <a:t>A</a:t>
            </a:r>
            <a:r>
              <a:rPr lang="en-GB" sz="1400">
                <a:latin typeface="Arial" panose="020B0604020202020204" pitchFamily="34" charset="0"/>
                <a:cs typeface="Arial" panose="020B0604020202020204" pitchFamily="34" charset="0"/>
              </a:rPr>
              <a:t>ssessment </a:t>
            </a:r>
            <a:r>
              <a:rPr lang="en-GB"/>
              <a:t>G</a:t>
            </a:r>
            <a:r>
              <a:rPr lang="en-GB" sz="1400">
                <a:latin typeface="Arial" panose="020B0604020202020204" pitchFamily="34" charset="0"/>
                <a:cs typeface="Arial" panose="020B0604020202020204" pitchFamily="34" charset="0"/>
              </a:rPr>
              <a:t>roup; </a:t>
            </a:r>
            <a:r>
              <a:rPr lang="en-GB"/>
              <a:t>FEV</a:t>
            </a:r>
            <a:r>
              <a:rPr lang="en-GB" baseline="-25000"/>
              <a:t>1, </a:t>
            </a:r>
            <a:r>
              <a:rPr lang="en-GB"/>
              <a:t>forced expiratory volume in the first second; ITT, Intention-to-treat</a:t>
            </a:r>
          </a:p>
          <a:p>
            <a:endParaRPr lang="en-GB"/>
          </a:p>
        </p:txBody>
      </p:sp>
    </p:spTree>
    <p:extLst>
      <p:ext uri="{BB962C8B-B14F-4D97-AF65-F5344CB8AC3E}">
        <p14:creationId xmlns:p14="http://schemas.microsoft.com/office/powerpoint/2010/main" val="1612890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Company base case results">
            <a:extLst>
              <a:ext uri="{FF2B5EF4-FFF2-40B4-BE49-F238E27FC236}">
                <a16:creationId xmlns:a16="http://schemas.microsoft.com/office/drawing/2014/main" id="{DB8BB983-4A7F-DF36-7173-9E5B3421573B}"/>
              </a:ext>
            </a:extLst>
          </p:cNvPr>
          <p:cNvSpPr>
            <a:spLocks noGrp="1"/>
          </p:cNvSpPr>
          <p:nvPr>
            <p:ph type="title"/>
          </p:nvPr>
        </p:nvSpPr>
        <p:spPr/>
        <p:txBody>
          <a:bodyPr>
            <a:normAutofit fontScale="90000"/>
          </a:bodyPr>
          <a:lstStyle/>
          <a:p>
            <a:r>
              <a:rPr lang="en-GB"/>
              <a:t>Company base case results – post clarification</a:t>
            </a:r>
            <a:br>
              <a:rPr lang="en-GB"/>
            </a:br>
            <a:endParaRPr lang="en-GB"/>
          </a:p>
        </p:txBody>
      </p:sp>
      <p:sp>
        <p:nvSpPr>
          <p:cNvPr id="12" name="Confidential alert box" descr="Marker showing slides are confidential ">
            <a:extLst>
              <a:ext uri="{FF2B5EF4-FFF2-40B4-BE49-F238E27FC236}">
                <a16:creationId xmlns:a16="http://schemas.microsoft.com/office/drawing/2014/main" id="{699FC657-9F2B-4117-AE18-B7B735436A76}"/>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
        <p:nvSpPr>
          <p:cNvPr id="10" name="Table 1 title: deterministic">
            <a:extLst>
              <a:ext uri="{FF2B5EF4-FFF2-40B4-BE49-F238E27FC236}">
                <a16:creationId xmlns:a16="http://schemas.microsoft.com/office/drawing/2014/main" id="{83780AED-03A5-48FF-B923-FBDEBE6F9270}"/>
              </a:ext>
            </a:extLst>
          </p:cNvPr>
          <p:cNvSpPr txBox="1"/>
          <p:nvPr/>
        </p:nvSpPr>
        <p:spPr>
          <a:xfrm>
            <a:off x="466724" y="1037698"/>
            <a:ext cx="4993675" cy="369332"/>
          </a:xfrm>
          <a:prstGeom prst="rect">
            <a:avLst/>
          </a:prstGeom>
          <a:noFill/>
        </p:spPr>
        <p:txBody>
          <a:bodyPr wrap="none" rtlCol="0">
            <a:spAutoFit/>
          </a:bodyPr>
          <a:lstStyle/>
          <a:p>
            <a:r>
              <a:rPr lang="en-GB" b="1">
                <a:latin typeface="Arial" panose="020B0604020202020204" pitchFamily="34" charset="0"/>
              </a:rPr>
              <a:t>Deterministic incremental base case results</a:t>
            </a:r>
          </a:p>
        </p:txBody>
      </p:sp>
      <p:graphicFrame>
        <p:nvGraphicFramePr>
          <p:cNvPr id="11" name="Table 4" descr="Company and ERG deterministic base case results">
            <a:extLst>
              <a:ext uri="{FF2B5EF4-FFF2-40B4-BE49-F238E27FC236}">
                <a16:creationId xmlns:a16="http://schemas.microsoft.com/office/drawing/2014/main" id="{BC265E22-11F9-4D99-9325-A6BC2138CEA6}"/>
              </a:ext>
            </a:extLst>
          </p:cNvPr>
          <p:cNvGraphicFramePr>
            <a:graphicFrameLocks noGrp="1"/>
          </p:cNvGraphicFramePr>
          <p:nvPr>
            <p:extLst>
              <p:ext uri="{D42A27DB-BD31-4B8C-83A1-F6EECF244321}">
                <p14:modId xmlns:p14="http://schemas.microsoft.com/office/powerpoint/2010/main" val="4016818293"/>
              </p:ext>
            </p:extLst>
          </p:nvPr>
        </p:nvGraphicFramePr>
        <p:xfrm>
          <a:off x="466724" y="1378888"/>
          <a:ext cx="9297762" cy="1935918"/>
        </p:xfrm>
        <a:graphic>
          <a:graphicData uri="http://schemas.openxmlformats.org/drawingml/2006/table">
            <a:tbl>
              <a:tblPr firstRow="1" firstCol="1" bandRow="1">
                <a:tableStyleId>{21E4AEA4-8DFA-4A89-87EB-49C32662AFE0}</a:tableStyleId>
              </a:tblPr>
              <a:tblGrid>
                <a:gridCol w="2783678">
                  <a:extLst>
                    <a:ext uri="{9D8B030D-6E8A-4147-A177-3AD203B41FA5}">
                      <a16:colId xmlns:a16="http://schemas.microsoft.com/office/drawing/2014/main" val="3307571819"/>
                    </a:ext>
                  </a:extLst>
                </a:gridCol>
                <a:gridCol w="1136996">
                  <a:extLst>
                    <a:ext uri="{9D8B030D-6E8A-4147-A177-3AD203B41FA5}">
                      <a16:colId xmlns:a16="http://schemas.microsoft.com/office/drawing/2014/main" val="885764709"/>
                    </a:ext>
                  </a:extLst>
                </a:gridCol>
                <a:gridCol w="1136996">
                  <a:extLst>
                    <a:ext uri="{9D8B030D-6E8A-4147-A177-3AD203B41FA5}">
                      <a16:colId xmlns:a16="http://schemas.microsoft.com/office/drawing/2014/main" val="1517333623"/>
                    </a:ext>
                  </a:extLst>
                </a:gridCol>
                <a:gridCol w="1489858">
                  <a:extLst>
                    <a:ext uri="{9D8B030D-6E8A-4147-A177-3AD203B41FA5}">
                      <a16:colId xmlns:a16="http://schemas.microsoft.com/office/drawing/2014/main" val="2368713443"/>
                    </a:ext>
                  </a:extLst>
                </a:gridCol>
                <a:gridCol w="1489858">
                  <a:extLst>
                    <a:ext uri="{9D8B030D-6E8A-4147-A177-3AD203B41FA5}">
                      <a16:colId xmlns:a16="http://schemas.microsoft.com/office/drawing/2014/main" val="24591524"/>
                    </a:ext>
                  </a:extLst>
                </a:gridCol>
                <a:gridCol w="1260376">
                  <a:extLst>
                    <a:ext uri="{9D8B030D-6E8A-4147-A177-3AD203B41FA5}">
                      <a16:colId xmlns:a16="http://schemas.microsoft.com/office/drawing/2014/main" val="1599477227"/>
                    </a:ext>
                  </a:extLst>
                </a:gridCol>
              </a:tblGrid>
              <a:tr h="813312">
                <a:tc>
                  <a:txBody>
                    <a:bodyPr/>
                    <a:lstStyle/>
                    <a:p>
                      <a:r>
                        <a:rPr lang="en-GB" sz="1800">
                          <a:latin typeface="Arial" panose="020B0604020202020204" pitchFamily="34" charset="0"/>
                        </a:rPr>
                        <a:t>Technology</a:t>
                      </a:r>
                    </a:p>
                  </a:txBody>
                  <a:tcPr/>
                </a:tc>
                <a:tc>
                  <a:txBody>
                    <a:bodyPr/>
                    <a:lstStyle/>
                    <a:p>
                      <a:r>
                        <a:rPr lang="en-GB" sz="1800" b="1">
                          <a:solidFill>
                            <a:schemeClr val="bg1"/>
                          </a:solidFill>
                          <a:latin typeface="Arial" panose="020B0604020202020204" pitchFamily="34" charset="0"/>
                        </a:rPr>
                        <a:t>Total costs (£)</a:t>
                      </a:r>
                    </a:p>
                  </a:txBody>
                  <a:tcPr/>
                </a:tc>
                <a:tc>
                  <a:txBody>
                    <a:bodyPr/>
                    <a:lstStyle/>
                    <a:p>
                      <a:r>
                        <a:rPr lang="en-GB" sz="1800" b="1">
                          <a:solidFill>
                            <a:schemeClr val="bg1"/>
                          </a:solidFill>
                          <a:latin typeface="Arial" panose="020B0604020202020204" pitchFamily="34" charset="0"/>
                        </a:rPr>
                        <a:t>Total QALYs</a:t>
                      </a:r>
                    </a:p>
                  </a:txBody>
                  <a:tcPr/>
                </a:tc>
                <a:tc>
                  <a:txBody>
                    <a:bodyPr/>
                    <a:lstStyle/>
                    <a:p>
                      <a:r>
                        <a:rPr lang="en-GB" sz="1800" b="1">
                          <a:solidFill>
                            <a:schemeClr val="bg1"/>
                          </a:solidFill>
                          <a:latin typeface="Arial" panose="020B0604020202020204" pitchFamily="34" charset="0"/>
                        </a:rPr>
                        <a:t>Incremental costs (£)</a:t>
                      </a:r>
                    </a:p>
                  </a:txBody>
                  <a:tcPr/>
                </a:tc>
                <a:tc>
                  <a:txBody>
                    <a:bodyPr/>
                    <a:lstStyle/>
                    <a:p>
                      <a:r>
                        <a:rPr lang="en-GB" sz="1800" b="1">
                          <a:solidFill>
                            <a:schemeClr val="bg1"/>
                          </a:solidFill>
                          <a:latin typeface="Arial" panose="020B0604020202020204" pitchFamily="34" charset="0"/>
                        </a:rPr>
                        <a:t>Incremental QALYs</a:t>
                      </a:r>
                    </a:p>
                  </a:txBody>
                  <a:tcPr/>
                </a:tc>
                <a:tc>
                  <a:txBody>
                    <a:bodyPr/>
                    <a:lstStyle/>
                    <a:p>
                      <a:r>
                        <a:rPr lang="en-GB" sz="1800">
                          <a:latin typeface="Arial" panose="020B0604020202020204" pitchFamily="34" charset="0"/>
                        </a:rPr>
                        <a:t>ICER (£/QALY)</a:t>
                      </a:r>
                    </a:p>
                  </a:txBody>
                  <a:tcPr/>
                </a:tc>
                <a:extLst>
                  <a:ext uri="{0D108BD9-81ED-4DB2-BD59-A6C34878D82A}">
                    <a16:rowId xmlns:a16="http://schemas.microsoft.com/office/drawing/2014/main" val="2444516835"/>
                  </a:ext>
                </a:extLst>
              </a:tr>
              <a:tr h="487987">
                <a:tc>
                  <a:txBody>
                    <a:bodyPr/>
                    <a:lstStyle/>
                    <a:p>
                      <a:pPr>
                        <a:lnSpc>
                          <a:spcPct val="120000"/>
                        </a:lnSpc>
                        <a:spcBef>
                          <a:spcPts val="200"/>
                        </a:spcBef>
                        <a:spcAft>
                          <a:spcPts val="200"/>
                        </a:spcAft>
                      </a:pPr>
                      <a:r>
                        <a:rPr lang="en-GB" sz="1800">
                          <a:effectLst/>
                          <a:latin typeface="Arial" panose="020B0604020202020204" pitchFamily="34" charset="0"/>
                          <a:ea typeface="Times New Roman" panose="02020603050405020304" pitchFamily="18" charset="0"/>
                          <a:cs typeface="Arial" panose="020B0604020202020204" pitchFamily="34" charset="0"/>
                        </a:rPr>
                        <a:t>Background Therapy</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0000"/>
                        </a:lnSpc>
                        <a:spcBef>
                          <a:spcPts val="200"/>
                        </a:spcBef>
                        <a:spcAft>
                          <a:spcPts val="200"/>
                        </a:spcAft>
                      </a:pPr>
                      <a:r>
                        <a:rPr lang="en-GB" sz="1800" u="sng" dirty="0" err="1">
                          <a:effectLst/>
                          <a:highlight>
                            <a:srgbClr val="000000"/>
                          </a:highlight>
                          <a:latin typeface="Arial" panose="020B0604020202020204" pitchFamily="34" charset="0"/>
                          <a:ea typeface="Calibri" panose="020F0502020204030204" pitchFamily="34" charset="0"/>
                          <a:cs typeface="Arial" panose="020B0604020202020204" pitchFamily="34" charset="0"/>
                        </a:rPr>
                        <a:t>xxxxxx</a:t>
                      </a:r>
                      <a:endParaRPr lang="en-GB" sz="1800" dirty="0">
                        <a:effectLst/>
                        <a:highlight>
                          <a:srgbClr val="00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800" u="sng" dirty="0" err="1">
                          <a:effectLst/>
                          <a:highlight>
                            <a:srgbClr val="000000"/>
                          </a:highlight>
                          <a:latin typeface="Arial" panose="020B0604020202020204" pitchFamily="34" charset="0"/>
                          <a:ea typeface="Times New Roman" panose="02020603050405020304" pitchFamily="18" charset="0"/>
                          <a:cs typeface="Arial" panose="020B0604020202020204" pitchFamily="34" charset="0"/>
                        </a:rPr>
                        <a:t>xxxx</a:t>
                      </a:r>
                      <a:endParaRPr lang="en-GB" sz="1800" dirty="0">
                        <a:effectLst/>
                        <a:highlight>
                          <a:srgbClr val="00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800">
                          <a:effectLst/>
                          <a:latin typeface="Arial" panose="020B0604020202020204" pitchFamily="34" charset="0"/>
                          <a:ea typeface="Times New Roman" panose="02020603050405020304" pitchFamily="18" charset="0"/>
                          <a:cs typeface="Arial" panose="020B0604020202020204" pitchFamily="34" charset="0"/>
                        </a:rPr>
                        <a:t>-</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800">
                          <a:effectLst/>
                          <a:latin typeface="Arial" panose="020B0604020202020204" pitchFamily="34" charset="0"/>
                          <a:ea typeface="Times New Roman" panose="02020603050405020304" pitchFamily="18" charset="0"/>
                          <a:cs typeface="Arial" panose="020B0604020202020204" pitchFamily="34" charset="0"/>
                        </a:rPr>
                        <a:t>-</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800">
                          <a:effectLst/>
                          <a:latin typeface="Arial" panose="020B0604020202020204" pitchFamily="34" charset="0"/>
                          <a:ea typeface="Times New Roman" panose="02020603050405020304" pitchFamily="18" charset="0"/>
                          <a:cs typeface="Arial" panose="020B0604020202020204" pitchFamily="34" charset="0"/>
                        </a:rPr>
                        <a:t>-</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35749543"/>
                  </a:ext>
                </a:extLst>
              </a:tr>
              <a:tr h="487987">
                <a:tc>
                  <a:txBody>
                    <a:bodyPr/>
                    <a:lstStyle/>
                    <a:p>
                      <a:pPr>
                        <a:lnSpc>
                          <a:spcPct val="120000"/>
                        </a:lnSpc>
                        <a:spcBef>
                          <a:spcPts val="200"/>
                        </a:spcBef>
                        <a:spcAft>
                          <a:spcPts val="200"/>
                        </a:spcAft>
                      </a:pPr>
                      <a:r>
                        <a:rPr lang="en-GB" sz="1800">
                          <a:effectLst/>
                          <a:latin typeface="Arial" panose="020B0604020202020204" pitchFamily="34" charset="0"/>
                          <a:ea typeface="Times New Roman" panose="02020603050405020304" pitchFamily="18" charset="0"/>
                          <a:cs typeface="Arial" panose="020B0604020202020204" pitchFamily="34" charset="0"/>
                        </a:rPr>
                        <a:t>Dupilumab + Background Therapy</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0000"/>
                        </a:lnSpc>
                        <a:spcBef>
                          <a:spcPts val="200"/>
                        </a:spcBef>
                        <a:spcAft>
                          <a:spcPts val="200"/>
                        </a:spcAft>
                      </a:pPr>
                      <a:r>
                        <a:rPr lang="en-GB" sz="1800" u="sng" dirty="0" err="1">
                          <a:effectLst/>
                          <a:highlight>
                            <a:srgbClr val="000000"/>
                          </a:highlight>
                          <a:latin typeface="Arial" panose="020B0604020202020204" pitchFamily="34" charset="0"/>
                          <a:ea typeface="Times New Roman" panose="02020603050405020304" pitchFamily="18" charset="0"/>
                          <a:cs typeface="Arial" panose="020B0604020202020204" pitchFamily="34" charset="0"/>
                        </a:rPr>
                        <a:t>xxxxxx</a:t>
                      </a:r>
                      <a:endParaRPr lang="en-GB" sz="1800" dirty="0">
                        <a:effectLst/>
                        <a:highlight>
                          <a:srgbClr val="00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800" u="sng" dirty="0" err="1">
                          <a:effectLst/>
                          <a:highlight>
                            <a:srgbClr val="000000"/>
                          </a:highlight>
                          <a:latin typeface="Arial" panose="020B0604020202020204" pitchFamily="34" charset="0"/>
                          <a:ea typeface="Times New Roman" panose="02020603050405020304" pitchFamily="18" charset="0"/>
                          <a:cs typeface="Arial" panose="020B0604020202020204" pitchFamily="34" charset="0"/>
                        </a:rPr>
                        <a:t>xxxx</a:t>
                      </a:r>
                      <a:endParaRPr lang="en-GB" sz="1800" dirty="0">
                        <a:effectLst/>
                        <a:highlight>
                          <a:srgbClr val="00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800" u="sng" dirty="0" err="1">
                          <a:effectLst/>
                          <a:highlight>
                            <a:srgbClr val="000000"/>
                          </a:highlight>
                          <a:latin typeface="Arial" panose="020B0604020202020204" pitchFamily="34" charset="0"/>
                          <a:ea typeface="Times New Roman" panose="02020603050405020304" pitchFamily="18" charset="0"/>
                          <a:cs typeface="Arial" panose="020B0604020202020204" pitchFamily="34" charset="0"/>
                        </a:rPr>
                        <a:t>xxxxx</a:t>
                      </a:r>
                      <a:endParaRPr lang="en-GB" sz="1800" dirty="0">
                        <a:effectLst/>
                        <a:highlight>
                          <a:srgbClr val="00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800" u="sng" dirty="0" err="1">
                          <a:effectLst/>
                          <a:highlight>
                            <a:srgbClr val="000000"/>
                          </a:highlight>
                          <a:latin typeface="Arial" panose="020B0604020202020204" pitchFamily="34" charset="0"/>
                          <a:ea typeface="Times New Roman" panose="02020603050405020304" pitchFamily="18" charset="0"/>
                          <a:cs typeface="Arial" panose="020B0604020202020204" pitchFamily="34" charset="0"/>
                        </a:rPr>
                        <a:t>xxxx</a:t>
                      </a:r>
                      <a:endParaRPr lang="en-GB" sz="1800" dirty="0">
                        <a:effectLst/>
                        <a:highlight>
                          <a:srgbClr val="00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25,515</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03753710"/>
                  </a:ext>
                </a:extLst>
              </a:tr>
            </a:tbl>
          </a:graphicData>
        </a:graphic>
      </p:graphicFrame>
      <p:sp>
        <p:nvSpPr>
          <p:cNvPr id="13" name="Table 2 title: probabilistic">
            <a:extLst>
              <a:ext uri="{FF2B5EF4-FFF2-40B4-BE49-F238E27FC236}">
                <a16:creationId xmlns:a16="http://schemas.microsoft.com/office/drawing/2014/main" id="{E074C4BD-3A3B-46AC-AB83-87B1D97A3E73}"/>
              </a:ext>
            </a:extLst>
          </p:cNvPr>
          <p:cNvSpPr txBox="1"/>
          <p:nvPr/>
        </p:nvSpPr>
        <p:spPr>
          <a:xfrm>
            <a:off x="466724" y="3731302"/>
            <a:ext cx="4916731" cy="369332"/>
          </a:xfrm>
          <a:prstGeom prst="rect">
            <a:avLst/>
          </a:prstGeom>
          <a:noFill/>
        </p:spPr>
        <p:txBody>
          <a:bodyPr wrap="none" rtlCol="0">
            <a:spAutoFit/>
          </a:bodyPr>
          <a:lstStyle/>
          <a:p>
            <a:r>
              <a:rPr lang="en-GB" b="1">
                <a:latin typeface="Arial" panose="020B0604020202020204" pitchFamily="34" charset="0"/>
              </a:rPr>
              <a:t>Probabilistic incremental base case results</a:t>
            </a:r>
          </a:p>
        </p:txBody>
      </p:sp>
      <p:graphicFrame>
        <p:nvGraphicFramePr>
          <p:cNvPr id="15" name="Table 4" descr="Company and ERG deterministic base case results">
            <a:extLst>
              <a:ext uri="{FF2B5EF4-FFF2-40B4-BE49-F238E27FC236}">
                <a16:creationId xmlns:a16="http://schemas.microsoft.com/office/drawing/2014/main" id="{C849440C-FB82-4188-9E24-DC6FDB21C4A7}"/>
              </a:ext>
            </a:extLst>
          </p:cNvPr>
          <p:cNvGraphicFramePr>
            <a:graphicFrameLocks noGrp="1"/>
          </p:cNvGraphicFramePr>
          <p:nvPr>
            <p:extLst>
              <p:ext uri="{D42A27DB-BD31-4B8C-83A1-F6EECF244321}">
                <p14:modId xmlns:p14="http://schemas.microsoft.com/office/powerpoint/2010/main" val="3075789827"/>
              </p:ext>
            </p:extLst>
          </p:nvPr>
        </p:nvGraphicFramePr>
        <p:xfrm>
          <a:off x="449021" y="4100634"/>
          <a:ext cx="9297761" cy="2019291"/>
        </p:xfrm>
        <a:graphic>
          <a:graphicData uri="http://schemas.openxmlformats.org/drawingml/2006/table">
            <a:tbl>
              <a:tblPr firstRow="1" firstCol="1" bandRow="1">
                <a:tableStyleId>{21E4AEA4-8DFA-4A89-87EB-49C32662AFE0}</a:tableStyleId>
              </a:tblPr>
              <a:tblGrid>
                <a:gridCol w="2783679">
                  <a:extLst>
                    <a:ext uri="{9D8B030D-6E8A-4147-A177-3AD203B41FA5}">
                      <a16:colId xmlns:a16="http://schemas.microsoft.com/office/drawing/2014/main" val="3307571819"/>
                    </a:ext>
                  </a:extLst>
                </a:gridCol>
                <a:gridCol w="1136996">
                  <a:extLst>
                    <a:ext uri="{9D8B030D-6E8A-4147-A177-3AD203B41FA5}">
                      <a16:colId xmlns:a16="http://schemas.microsoft.com/office/drawing/2014/main" val="885764709"/>
                    </a:ext>
                  </a:extLst>
                </a:gridCol>
                <a:gridCol w="1136996">
                  <a:extLst>
                    <a:ext uri="{9D8B030D-6E8A-4147-A177-3AD203B41FA5}">
                      <a16:colId xmlns:a16="http://schemas.microsoft.com/office/drawing/2014/main" val="1517333623"/>
                    </a:ext>
                  </a:extLst>
                </a:gridCol>
                <a:gridCol w="1489857">
                  <a:extLst>
                    <a:ext uri="{9D8B030D-6E8A-4147-A177-3AD203B41FA5}">
                      <a16:colId xmlns:a16="http://schemas.microsoft.com/office/drawing/2014/main" val="2368713443"/>
                    </a:ext>
                  </a:extLst>
                </a:gridCol>
                <a:gridCol w="1489857">
                  <a:extLst>
                    <a:ext uri="{9D8B030D-6E8A-4147-A177-3AD203B41FA5}">
                      <a16:colId xmlns:a16="http://schemas.microsoft.com/office/drawing/2014/main" val="24591524"/>
                    </a:ext>
                  </a:extLst>
                </a:gridCol>
                <a:gridCol w="1260376">
                  <a:extLst>
                    <a:ext uri="{9D8B030D-6E8A-4147-A177-3AD203B41FA5}">
                      <a16:colId xmlns:a16="http://schemas.microsoft.com/office/drawing/2014/main" val="1599477227"/>
                    </a:ext>
                  </a:extLst>
                </a:gridCol>
              </a:tblGrid>
              <a:tr h="865420">
                <a:tc>
                  <a:txBody>
                    <a:bodyPr/>
                    <a:lstStyle/>
                    <a:p>
                      <a:r>
                        <a:rPr lang="en-GB" sz="1700">
                          <a:latin typeface="Arial" panose="020B0604020202020204" pitchFamily="34" charset="0"/>
                        </a:rPr>
                        <a:t>Technology</a:t>
                      </a:r>
                    </a:p>
                  </a:txBody>
                  <a:tcPr/>
                </a:tc>
                <a:tc>
                  <a:txBody>
                    <a:bodyPr/>
                    <a:lstStyle/>
                    <a:p>
                      <a:r>
                        <a:rPr lang="en-GB" sz="1700" b="1">
                          <a:solidFill>
                            <a:schemeClr val="bg1"/>
                          </a:solidFill>
                          <a:latin typeface="Arial" panose="020B0604020202020204" pitchFamily="34" charset="0"/>
                        </a:rPr>
                        <a:t>Total costs (£)</a:t>
                      </a:r>
                    </a:p>
                  </a:txBody>
                  <a:tcPr/>
                </a:tc>
                <a:tc>
                  <a:txBody>
                    <a:bodyPr/>
                    <a:lstStyle/>
                    <a:p>
                      <a:r>
                        <a:rPr lang="en-GB" sz="1700" b="1">
                          <a:solidFill>
                            <a:schemeClr val="bg1"/>
                          </a:solidFill>
                          <a:latin typeface="Arial" panose="020B0604020202020204" pitchFamily="34" charset="0"/>
                        </a:rPr>
                        <a:t>Total QALYs</a:t>
                      </a:r>
                    </a:p>
                  </a:txBody>
                  <a:tcPr/>
                </a:tc>
                <a:tc>
                  <a:txBody>
                    <a:bodyPr/>
                    <a:lstStyle/>
                    <a:p>
                      <a:r>
                        <a:rPr lang="en-GB" sz="1700" b="1">
                          <a:solidFill>
                            <a:schemeClr val="bg1"/>
                          </a:solidFill>
                          <a:latin typeface="Arial" panose="020B0604020202020204" pitchFamily="34" charset="0"/>
                        </a:rPr>
                        <a:t>Incremental costs (£)</a:t>
                      </a:r>
                    </a:p>
                  </a:txBody>
                  <a:tcPr/>
                </a:tc>
                <a:tc>
                  <a:txBody>
                    <a:bodyPr/>
                    <a:lstStyle/>
                    <a:p>
                      <a:r>
                        <a:rPr lang="en-GB" sz="1700" b="1">
                          <a:solidFill>
                            <a:schemeClr val="bg1"/>
                          </a:solidFill>
                          <a:latin typeface="Arial" panose="020B0604020202020204" pitchFamily="34" charset="0"/>
                        </a:rPr>
                        <a:t>Incremental QALYs</a:t>
                      </a:r>
                    </a:p>
                  </a:txBody>
                  <a:tcPr/>
                </a:tc>
                <a:tc>
                  <a:txBody>
                    <a:bodyPr/>
                    <a:lstStyle/>
                    <a:p>
                      <a:r>
                        <a:rPr lang="en-GB" sz="1700">
                          <a:latin typeface="Arial" panose="020B0604020202020204" pitchFamily="34" charset="0"/>
                        </a:rPr>
                        <a:t>ICER (£/QALY)</a:t>
                      </a:r>
                    </a:p>
                  </a:txBody>
                  <a:tcPr/>
                </a:tc>
                <a:extLst>
                  <a:ext uri="{0D108BD9-81ED-4DB2-BD59-A6C34878D82A}">
                    <a16:rowId xmlns:a16="http://schemas.microsoft.com/office/drawing/2014/main" val="2444516835"/>
                  </a:ext>
                </a:extLst>
              </a:tr>
              <a:tr h="519252">
                <a:tc>
                  <a:txBody>
                    <a:bodyPr/>
                    <a:lstStyle/>
                    <a:p>
                      <a:pPr>
                        <a:lnSpc>
                          <a:spcPct val="120000"/>
                        </a:lnSpc>
                        <a:spcBef>
                          <a:spcPts val="200"/>
                        </a:spcBef>
                        <a:spcAft>
                          <a:spcPts val="200"/>
                        </a:spcAft>
                      </a:pPr>
                      <a:r>
                        <a:rPr lang="en-GB" sz="1800">
                          <a:effectLst/>
                          <a:latin typeface="Arial" panose="020B0604020202020204" pitchFamily="34" charset="0"/>
                          <a:ea typeface="Times New Roman" panose="02020603050405020304" pitchFamily="18" charset="0"/>
                          <a:cs typeface="Arial" panose="020B0604020202020204" pitchFamily="34" charset="0"/>
                        </a:rPr>
                        <a:t>Background Therapy</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0000"/>
                        </a:lnSpc>
                        <a:spcBef>
                          <a:spcPts val="200"/>
                        </a:spcBef>
                        <a:spcAft>
                          <a:spcPts val="200"/>
                        </a:spcAft>
                      </a:pPr>
                      <a:r>
                        <a:rPr lang="en-GB" sz="1800" u="sng" dirty="0" err="1">
                          <a:effectLst/>
                          <a:highlight>
                            <a:srgbClr val="000000"/>
                          </a:highlight>
                          <a:latin typeface="Arial" panose="020B0604020202020204" pitchFamily="34" charset="0"/>
                          <a:ea typeface="Calibri" panose="020F0502020204030204" pitchFamily="34" charset="0"/>
                          <a:cs typeface="Arial" panose="020B0604020202020204" pitchFamily="34" charset="0"/>
                        </a:rPr>
                        <a:t>xxxxxx</a:t>
                      </a:r>
                      <a:endParaRPr lang="en-GB" sz="1800" dirty="0">
                        <a:effectLst/>
                        <a:highlight>
                          <a:srgbClr val="00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800" u="sng" dirty="0" err="1">
                          <a:effectLst/>
                          <a:highlight>
                            <a:srgbClr val="000000"/>
                          </a:highlight>
                          <a:latin typeface="Arial" panose="020B0604020202020204" pitchFamily="34" charset="0"/>
                          <a:ea typeface="Times New Roman" panose="02020603050405020304" pitchFamily="18" charset="0"/>
                          <a:cs typeface="Arial" panose="020B0604020202020204" pitchFamily="34" charset="0"/>
                        </a:rPr>
                        <a:t>xxxx</a:t>
                      </a:r>
                      <a:endParaRPr lang="en-GB" sz="1800" dirty="0">
                        <a:effectLst/>
                        <a:highlight>
                          <a:srgbClr val="00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800">
                          <a:effectLst/>
                          <a:latin typeface="Arial" panose="020B0604020202020204" pitchFamily="34" charset="0"/>
                          <a:ea typeface="Times New Roman" panose="02020603050405020304" pitchFamily="18" charset="0"/>
                          <a:cs typeface="Arial" panose="020B0604020202020204" pitchFamily="34" charset="0"/>
                        </a:rPr>
                        <a:t>-</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800">
                          <a:effectLst/>
                          <a:latin typeface="Arial" panose="020B0604020202020204" pitchFamily="34" charset="0"/>
                          <a:ea typeface="Times New Roman" panose="02020603050405020304" pitchFamily="18" charset="0"/>
                          <a:cs typeface="Arial" panose="020B0604020202020204" pitchFamily="34" charset="0"/>
                        </a:rPr>
                        <a:t>-</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800">
                          <a:effectLst/>
                          <a:latin typeface="Arial" panose="020B0604020202020204" pitchFamily="34" charset="0"/>
                          <a:ea typeface="Times New Roman" panose="02020603050405020304" pitchFamily="18" charset="0"/>
                          <a:cs typeface="Arial" panose="020B0604020202020204" pitchFamily="34" charset="0"/>
                        </a:rPr>
                        <a:t>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35749543"/>
                  </a:ext>
                </a:extLst>
              </a:tr>
              <a:tr h="519252">
                <a:tc>
                  <a:txBody>
                    <a:bodyPr/>
                    <a:lstStyle/>
                    <a:p>
                      <a:pPr>
                        <a:lnSpc>
                          <a:spcPct val="120000"/>
                        </a:lnSpc>
                        <a:spcBef>
                          <a:spcPts val="200"/>
                        </a:spcBef>
                        <a:spcAft>
                          <a:spcPts val="200"/>
                        </a:spcAft>
                      </a:pPr>
                      <a:r>
                        <a:rPr lang="en-GB" sz="1800">
                          <a:effectLst/>
                          <a:latin typeface="Arial" panose="020B0604020202020204" pitchFamily="34" charset="0"/>
                          <a:ea typeface="Times New Roman" panose="02020603050405020304" pitchFamily="18" charset="0"/>
                          <a:cs typeface="Arial" panose="020B0604020202020204" pitchFamily="34" charset="0"/>
                        </a:rPr>
                        <a:t>Dupilumab + Background Therapy</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0000"/>
                        </a:lnSpc>
                        <a:spcBef>
                          <a:spcPts val="200"/>
                        </a:spcBef>
                        <a:spcAft>
                          <a:spcPts val="200"/>
                        </a:spcAft>
                      </a:pPr>
                      <a:r>
                        <a:rPr lang="en-GB" sz="1800" u="sng" dirty="0" err="1">
                          <a:effectLst/>
                          <a:highlight>
                            <a:srgbClr val="000000"/>
                          </a:highlight>
                          <a:latin typeface="Arial" panose="020B0604020202020204" pitchFamily="34" charset="0"/>
                          <a:ea typeface="Times New Roman" panose="02020603050405020304" pitchFamily="18" charset="0"/>
                          <a:cs typeface="Arial" panose="020B0604020202020204" pitchFamily="34" charset="0"/>
                        </a:rPr>
                        <a:t>xxxxxx</a:t>
                      </a:r>
                      <a:endParaRPr lang="en-GB" sz="1800" dirty="0">
                        <a:effectLst/>
                        <a:highlight>
                          <a:srgbClr val="00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800" u="sng" dirty="0" err="1">
                          <a:effectLst/>
                          <a:highlight>
                            <a:srgbClr val="000000"/>
                          </a:highlight>
                          <a:latin typeface="Arial" panose="020B0604020202020204" pitchFamily="34" charset="0"/>
                          <a:ea typeface="Times New Roman" panose="02020603050405020304" pitchFamily="18" charset="0"/>
                          <a:cs typeface="Arial" panose="020B0604020202020204" pitchFamily="34" charset="0"/>
                        </a:rPr>
                        <a:t>xxxx</a:t>
                      </a:r>
                      <a:endParaRPr lang="en-GB" sz="1800" dirty="0">
                        <a:effectLst/>
                        <a:highlight>
                          <a:srgbClr val="00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800" u="sng" dirty="0" err="1">
                          <a:effectLst/>
                          <a:highlight>
                            <a:srgbClr val="000000"/>
                          </a:highlight>
                          <a:latin typeface="Arial" panose="020B0604020202020204" pitchFamily="34" charset="0"/>
                          <a:ea typeface="Times New Roman" panose="02020603050405020304" pitchFamily="18" charset="0"/>
                          <a:cs typeface="Arial" panose="020B0604020202020204" pitchFamily="34" charset="0"/>
                        </a:rPr>
                        <a:t>xxxxx</a:t>
                      </a:r>
                      <a:endParaRPr lang="en-GB" sz="1800" dirty="0">
                        <a:effectLst/>
                        <a:highlight>
                          <a:srgbClr val="00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800" u="sng" dirty="0" err="1">
                          <a:effectLst/>
                          <a:highlight>
                            <a:srgbClr val="000000"/>
                          </a:highlight>
                          <a:latin typeface="Arial" panose="020B0604020202020204" pitchFamily="34" charset="0"/>
                          <a:ea typeface="Times New Roman" panose="02020603050405020304" pitchFamily="18" charset="0"/>
                          <a:cs typeface="Arial" panose="020B0604020202020204" pitchFamily="34" charset="0"/>
                        </a:rPr>
                        <a:t>xxxx</a:t>
                      </a:r>
                      <a:endParaRPr lang="en-GB" sz="1800" dirty="0">
                        <a:effectLst/>
                        <a:highlight>
                          <a:srgbClr val="00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23,624</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03753710"/>
                  </a:ext>
                </a:extLst>
              </a:tr>
            </a:tbl>
          </a:graphicData>
        </a:graphic>
      </p:graphicFrame>
      <p:sp>
        <p:nvSpPr>
          <p:cNvPr id="3" name="Text Placeholder 4">
            <a:extLst>
              <a:ext uri="{FF2B5EF4-FFF2-40B4-BE49-F238E27FC236}">
                <a16:creationId xmlns:a16="http://schemas.microsoft.com/office/drawing/2014/main" id="{E3BC08EC-681F-DCB4-4BDD-0B82C2FFEF6A}"/>
              </a:ext>
            </a:extLst>
          </p:cNvPr>
          <p:cNvSpPr txBox="1">
            <a:spLocks/>
          </p:cNvSpPr>
          <p:nvPr/>
        </p:nvSpPr>
        <p:spPr>
          <a:xfrm>
            <a:off x="808831" y="6411913"/>
            <a:ext cx="11021219" cy="4460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ICER, Incremental cost-effectiveness ratio; QALY, Quality-adjusted life year</a:t>
            </a:r>
          </a:p>
          <a:p>
            <a:endParaRPr lang="en-GB"/>
          </a:p>
        </p:txBody>
      </p:sp>
      <p:sp>
        <p:nvSpPr>
          <p:cNvPr id="4" name="TextBox 3">
            <a:extLst>
              <a:ext uri="{FF2B5EF4-FFF2-40B4-BE49-F238E27FC236}">
                <a16:creationId xmlns:a16="http://schemas.microsoft.com/office/drawing/2014/main" id="{F71BD7DA-48E1-4A74-E75C-3570DA70CC1A}"/>
              </a:ext>
            </a:extLst>
          </p:cNvPr>
          <p:cNvSpPr txBox="1"/>
          <p:nvPr/>
        </p:nvSpPr>
        <p:spPr>
          <a:xfrm>
            <a:off x="8553634" y="37805"/>
            <a:ext cx="3565381"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See</a:t>
            </a:r>
            <a:r>
              <a:rPr lang="en-GB" sz="1400">
                <a:solidFill>
                  <a:schemeClr val="tx2"/>
                </a:solidFill>
                <a:latin typeface="Arial" panose="020B0604020202020204" pitchFamily="34" charset="0"/>
                <a:cs typeface="Arial" panose="020B0604020202020204" pitchFamily="34" charset="0"/>
              </a:rPr>
              <a:t> </a:t>
            </a:r>
            <a:r>
              <a:rPr lang="en-GB" sz="1400">
                <a:solidFill>
                  <a:schemeClr val="tx2"/>
                </a:solidFill>
                <a:latin typeface="Arial" panose="020B0604020202020204" pitchFamily="34" charset="0"/>
                <a:cs typeface="Arial" panose="020B0604020202020204" pitchFamily="34" charset="0"/>
                <a:hlinkClick r:id="rId3" action="ppaction://hlinksldjump"/>
              </a:rPr>
              <a:t>appendix</a:t>
            </a:r>
            <a:r>
              <a:rPr lang="en-GB" sz="1400">
                <a:solidFill>
                  <a:schemeClr val="tx2"/>
                </a:solidFill>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for scenario analysis</a:t>
            </a:r>
          </a:p>
        </p:txBody>
      </p:sp>
    </p:spTree>
    <p:extLst>
      <p:ext uri="{BB962C8B-B14F-4D97-AF65-F5344CB8AC3E}">
        <p14:creationId xmlns:p14="http://schemas.microsoft.com/office/powerpoint/2010/main" val="2337827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9D40B-AE52-CE29-7838-F34924AFA82A}"/>
            </a:ext>
          </a:extLst>
        </p:cNvPr>
        <p:cNvGrpSpPr/>
        <p:nvPr/>
      </p:nvGrpSpPr>
      <p:grpSpPr>
        <a:xfrm>
          <a:off x="0" y="0"/>
          <a:ext cx="0" cy="0"/>
          <a:chOff x="0" y="0"/>
          <a:chExt cx="0" cy="0"/>
        </a:xfrm>
      </p:grpSpPr>
      <p:sp>
        <p:nvSpPr>
          <p:cNvPr id="2" name="Title Company base case results">
            <a:extLst>
              <a:ext uri="{FF2B5EF4-FFF2-40B4-BE49-F238E27FC236}">
                <a16:creationId xmlns:a16="http://schemas.microsoft.com/office/drawing/2014/main" id="{BEF042E9-9C8A-1580-6747-B3D11ED2831D}"/>
              </a:ext>
            </a:extLst>
          </p:cNvPr>
          <p:cNvSpPr>
            <a:spLocks noGrp="1"/>
          </p:cNvSpPr>
          <p:nvPr>
            <p:ph type="title"/>
          </p:nvPr>
        </p:nvSpPr>
        <p:spPr/>
        <p:txBody>
          <a:bodyPr>
            <a:normAutofit fontScale="90000"/>
          </a:bodyPr>
          <a:lstStyle/>
          <a:p>
            <a:r>
              <a:rPr lang="en-GB"/>
              <a:t>EAG base case results</a:t>
            </a:r>
            <a:br>
              <a:rPr lang="en-GB"/>
            </a:br>
            <a:endParaRPr lang="en-GB"/>
          </a:p>
        </p:txBody>
      </p:sp>
      <p:sp>
        <p:nvSpPr>
          <p:cNvPr id="12" name="Confidential alert box" descr="Marker showing slides are confidential ">
            <a:extLst>
              <a:ext uri="{FF2B5EF4-FFF2-40B4-BE49-F238E27FC236}">
                <a16:creationId xmlns:a16="http://schemas.microsoft.com/office/drawing/2014/main" id="{8558F3CB-5997-2FC1-E690-34170C321753}"/>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
        <p:nvSpPr>
          <p:cNvPr id="10" name="Table 1 title: deterministic">
            <a:extLst>
              <a:ext uri="{FF2B5EF4-FFF2-40B4-BE49-F238E27FC236}">
                <a16:creationId xmlns:a16="http://schemas.microsoft.com/office/drawing/2014/main" id="{70BEF74A-B8CD-D82E-1CF1-96374DFB0159}"/>
              </a:ext>
            </a:extLst>
          </p:cNvPr>
          <p:cNvSpPr txBox="1"/>
          <p:nvPr/>
        </p:nvSpPr>
        <p:spPr>
          <a:xfrm>
            <a:off x="466724" y="1037698"/>
            <a:ext cx="4993675" cy="369332"/>
          </a:xfrm>
          <a:prstGeom prst="rect">
            <a:avLst/>
          </a:prstGeom>
          <a:noFill/>
        </p:spPr>
        <p:txBody>
          <a:bodyPr wrap="none" rtlCol="0">
            <a:spAutoFit/>
          </a:bodyPr>
          <a:lstStyle/>
          <a:p>
            <a:r>
              <a:rPr lang="en-GB" b="1">
                <a:latin typeface="Arial" panose="020B0604020202020204" pitchFamily="34" charset="0"/>
              </a:rPr>
              <a:t>Deterministic incremental base case results</a:t>
            </a:r>
          </a:p>
        </p:txBody>
      </p:sp>
      <p:graphicFrame>
        <p:nvGraphicFramePr>
          <p:cNvPr id="11" name="Table 4" descr="Company and ERG deterministic base case results">
            <a:extLst>
              <a:ext uri="{FF2B5EF4-FFF2-40B4-BE49-F238E27FC236}">
                <a16:creationId xmlns:a16="http://schemas.microsoft.com/office/drawing/2014/main" id="{4D820F27-8EFB-08C9-040B-5A8C60301A8A}"/>
              </a:ext>
            </a:extLst>
          </p:cNvPr>
          <p:cNvGraphicFramePr>
            <a:graphicFrameLocks noGrp="1"/>
          </p:cNvGraphicFramePr>
          <p:nvPr>
            <p:extLst>
              <p:ext uri="{D42A27DB-BD31-4B8C-83A1-F6EECF244321}">
                <p14:modId xmlns:p14="http://schemas.microsoft.com/office/powerpoint/2010/main" val="2559733415"/>
              </p:ext>
            </p:extLst>
          </p:nvPr>
        </p:nvGraphicFramePr>
        <p:xfrm>
          <a:off x="466724" y="1378888"/>
          <a:ext cx="9297762" cy="1935918"/>
        </p:xfrm>
        <a:graphic>
          <a:graphicData uri="http://schemas.openxmlformats.org/drawingml/2006/table">
            <a:tbl>
              <a:tblPr firstRow="1" firstCol="1" bandRow="1">
                <a:tableStyleId>{21E4AEA4-8DFA-4A89-87EB-49C32662AFE0}</a:tableStyleId>
              </a:tblPr>
              <a:tblGrid>
                <a:gridCol w="2783678">
                  <a:extLst>
                    <a:ext uri="{9D8B030D-6E8A-4147-A177-3AD203B41FA5}">
                      <a16:colId xmlns:a16="http://schemas.microsoft.com/office/drawing/2014/main" val="3307571819"/>
                    </a:ext>
                  </a:extLst>
                </a:gridCol>
                <a:gridCol w="1136996">
                  <a:extLst>
                    <a:ext uri="{9D8B030D-6E8A-4147-A177-3AD203B41FA5}">
                      <a16:colId xmlns:a16="http://schemas.microsoft.com/office/drawing/2014/main" val="885764709"/>
                    </a:ext>
                  </a:extLst>
                </a:gridCol>
                <a:gridCol w="1136996">
                  <a:extLst>
                    <a:ext uri="{9D8B030D-6E8A-4147-A177-3AD203B41FA5}">
                      <a16:colId xmlns:a16="http://schemas.microsoft.com/office/drawing/2014/main" val="1517333623"/>
                    </a:ext>
                  </a:extLst>
                </a:gridCol>
                <a:gridCol w="1489858">
                  <a:extLst>
                    <a:ext uri="{9D8B030D-6E8A-4147-A177-3AD203B41FA5}">
                      <a16:colId xmlns:a16="http://schemas.microsoft.com/office/drawing/2014/main" val="2368713443"/>
                    </a:ext>
                  </a:extLst>
                </a:gridCol>
                <a:gridCol w="1489858">
                  <a:extLst>
                    <a:ext uri="{9D8B030D-6E8A-4147-A177-3AD203B41FA5}">
                      <a16:colId xmlns:a16="http://schemas.microsoft.com/office/drawing/2014/main" val="24591524"/>
                    </a:ext>
                  </a:extLst>
                </a:gridCol>
                <a:gridCol w="1260376">
                  <a:extLst>
                    <a:ext uri="{9D8B030D-6E8A-4147-A177-3AD203B41FA5}">
                      <a16:colId xmlns:a16="http://schemas.microsoft.com/office/drawing/2014/main" val="1599477227"/>
                    </a:ext>
                  </a:extLst>
                </a:gridCol>
              </a:tblGrid>
              <a:tr h="813312">
                <a:tc>
                  <a:txBody>
                    <a:bodyPr/>
                    <a:lstStyle/>
                    <a:p>
                      <a:r>
                        <a:rPr lang="en-GB" sz="1800">
                          <a:latin typeface="Arial" panose="020B0604020202020204" pitchFamily="34" charset="0"/>
                        </a:rPr>
                        <a:t>Technology</a:t>
                      </a:r>
                    </a:p>
                  </a:txBody>
                  <a:tcPr/>
                </a:tc>
                <a:tc>
                  <a:txBody>
                    <a:bodyPr/>
                    <a:lstStyle/>
                    <a:p>
                      <a:r>
                        <a:rPr lang="en-GB" sz="1800" b="1">
                          <a:solidFill>
                            <a:schemeClr val="bg1"/>
                          </a:solidFill>
                          <a:latin typeface="Arial" panose="020B0604020202020204" pitchFamily="34" charset="0"/>
                        </a:rPr>
                        <a:t>Total costs (£)</a:t>
                      </a:r>
                    </a:p>
                  </a:txBody>
                  <a:tcPr/>
                </a:tc>
                <a:tc>
                  <a:txBody>
                    <a:bodyPr/>
                    <a:lstStyle/>
                    <a:p>
                      <a:r>
                        <a:rPr lang="en-GB" sz="1800" b="1">
                          <a:solidFill>
                            <a:schemeClr val="bg1"/>
                          </a:solidFill>
                          <a:latin typeface="Arial" panose="020B0604020202020204" pitchFamily="34" charset="0"/>
                        </a:rPr>
                        <a:t>Total QALYs</a:t>
                      </a:r>
                    </a:p>
                  </a:txBody>
                  <a:tcPr/>
                </a:tc>
                <a:tc>
                  <a:txBody>
                    <a:bodyPr/>
                    <a:lstStyle/>
                    <a:p>
                      <a:r>
                        <a:rPr lang="en-GB" sz="1800" b="1">
                          <a:solidFill>
                            <a:schemeClr val="bg1"/>
                          </a:solidFill>
                          <a:latin typeface="Arial" panose="020B0604020202020204" pitchFamily="34" charset="0"/>
                        </a:rPr>
                        <a:t>Incremental costs (£)</a:t>
                      </a:r>
                    </a:p>
                  </a:txBody>
                  <a:tcPr/>
                </a:tc>
                <a:tc>
                  <a:txBody>
                    <a:bodyPr/>
                    <a:lstStyle/>
                    <a:p>
                      <a:r>
                        <a:rPr lang="en-GB" sz="1800" b="1">
                          <a:solidFill>
                            <a:schemeClr val="bg1"/>
                          </a:solidFill>
                          <a:latin typeface="Arial" panose="020B0604020202020204" pitchFamily="34" charset="0"/>
                        </a:rPr>
                        <a:t>Incremental QALYs</a:t>
                      </a:r>
                    </a:p>
                  </a:txBody>
                  <a:tcPr/>
                </a:tc>
                <a:tc>
                  <a:txBody>
                    <a:bodyPr/>
                    <a:lstStyle/>
                    <a:p>
                      <a:r>
                        <a:rPr lang="en-GB" sz="1800">
                          <a:latin typeface="Arial" panose="020B0604020202020204" pitchFamily="34" charset="0"/>
                        </a:rPr>
                        <a:t>ICER (£/QALY)</a:t>
                      </a:r>
                    </a:p>
                  </a:txBody>
                  <a:tcPr/>
                </a:tc>
                <a:extLst>
                  <a:ext uri="{0D108BD9-81ED-4DB2-BD59-A6C34878D82A}">
                    <a16:rowId xmlns:a16="http://schemas.microsoft.com/office/drawing/2014/main" val="2444516835"/>
                  </a:ext>
                </a:extLst>
              </a:tr>
              <a:tr h="487987">
                <a:tc>
                  <a:txBody>
                    <a:bodyPr/>
                    <a:lstStyle/>
                    <a:p>
                      <a:pPr>
                        <a:lnSpc>
                          <a:spcPct val="120000"/>
                        </a:lnSpc>
                        <a:spcBef>
                          <a:spcPts val="200"/>
                        </a:spcBef>
                        <a:spcAft>
                          <a:spcPts val="200"/>
                        </a:spcAft>
                      </a:pPr>
                      <a:r>
                        <a:rPr lang="en-GB" sz="1800">
                          <a:effectLst/>
                          <a:latin typeface="Arial" panose="020B0604020202020204" pitchFamily="34" charset="0"/>
                          <a:ea typeface="Times New Roman" panose="02020603050405020304" pitchFamily="18" charset="0"/>
                          <a:cs typeface="Arial" panose="020B0604020202020204" pitchFamily="34" charset="0"/>
                        </a:rPr>
                        <a:t>Background Therapy</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0000"/>
                        </a:lnSpc>
                        <a:spcBef>
                          <a:spcPts val="200"/>
                        </a:spcBef>
                        <a:spcAft>
                          <a:spcPts val="200"/>
                        </a:spcAft>
                      </a:pPr>
                      <a:r>
                        <a:rPr lang="en-GB" sz="1800" u="sng" dirty="0" err="1">
                          <a:effectLst/>
                          <a:highlight>
                            <a:srgbClr val="000000"/>
                          </a:highlight>
                          <a:latin typeface="Arial" panose="020B0604020202020204" pitchFamily="34" charset="0"/>
                          <a:ea typeface="Calibri" panose="020F0502020204030204" pitchFamily="34" charset="0"/>
                          <a:cs typeface="Arial" panose="020B0604020202020204" pitchFamily="34" charset="0"/>
                        </a:rPr>
                        <a:t>xxxxxx</a:t>
                      </a:r>
                      <a:endParaRPr lang="en-GB" sz="1800" dirty="0">
                        <a:effectLst/>
                        <a:highlight>
                          <a:srgbClr val="00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800" u="sng" dirty="0" err="1">
                          <a:effectLst/>
                          <a:highlight>
                            <a:srgbClr val="000000"/>
                          </a:highlight>
                          <a:latin typeface="Arial" panose="020B0604020202020204" pitchFamily="34" charset="0"/>
                          <a:ea typeface="Times New Roman" panose="02020603050405020304" pitchFamily="18" charset="0"/>
                          <a:cs typeface="Arial" panose="020B0604020202020204" pitchFamily="34" charset="0"/>
                        </a:rPr>
                        <a:t>xxxx</a:t>
                      </a:r>
                      <a:endParaRPr lang="en-GB" sz="1800" dirty="0">
                        <a:effectLst/>
                        <a:highlight>
                          <a:srgbClr val="00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800">
                          <a:effectLst/>
                          <a:latin typeface="Arial" panose="020B0604020202020204" pitchFamily="34" charset="0"/>
                          <a:ea typeface="Times New Roman" panose="02020603050405020304" pitchFamily="18" charset="0"/>
                          <a:cs typeface="Arial" panose="020B0604020202020204" pitchFamily="34" charset="0"/>
                        </a:rPr>
                        <a:t>-</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800">
                          <a:effectLst/>
                          <a:latin typeface="Arial" panose="020B0604020202020204" pitchFamily="34" charset="0"/>
                          <a:ea typeface="Times New Roman" panose="02020603050405020304" pitchFamily="18" charset="0"/>
                          <a:cs typeface="Arial" panose="020B0604020202020204" pitchFamily="34" charset="0"/>
                        </a:rPr>
                        <a:t>-</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800">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nchor="ctr"/>
                </a:tc>
                <a:extLst>
                  <a:ext uri="{0D108BD9-81ED-4DB2-BD59-A6C34878D82A}">
                    <a16:rowId xmlns:a16="http://schemas.microsoft.com/office/drawing/2014/main" val="2335749543"/>
                  </a:ext>
                </a:extLst>
              </a:tr>
              <a:tr h="487987">
                <a:tc>
                  <a:txBody>
                    <a:bodyPr/>
                    <a:lstStyle/>
                    <a:p>
                      <a:pPr>
                        <a:lnSpc>
                          <a:spcPct val="120000"/>
                        </a:lnSpc>
                        <a:spcBef>
                          <a:spcPts val="200"/>
                        </a:spcBef>
                        <a:spcAft>
                          <a:spcPts val="200"/>
                        </a:spcAft>
                      </a:pPr>
                      <a:r>
                        <a:rPr lang="en-GB" sz="1800">
                          <a:effectLst/>
                          <a:latin typeface="Arial" panose="020B0604020202020204" pitchFamily="34" charset="0"/>
                          <a:ea typeface="Times New Roman" panose="02020603050405020304" pitchFamily="18" charset="0"/>
                          <a:cs typeface="Arial" panose="020B0604020202020204" pitchFamily="34" charset="0"/>
                        </a:rPr>
                        <a:t>Dupilumab + Background Therapy</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0000"/>
                        </a:lnSpc>
                        <a:spcBef>
                          <a:spcPts val="200"/>
                        </a:spcBef>
                        <a:spcAft>
                          <a:spcPts val="200"/>
                        </a:spcAft>
                      </a:pPr>
                      <a:r>
                        <a:rPr lang="en-GB" sz="1800" u="sng" dirty="0" err="1">
                          <a:effectLst/>
                          <a:highlight>
                            <a:srgbClr val="000000"/>
                          </a:highlight>
                          <a:latin typeface="Arial" panose="020B0604020202020204" pitchFamily="34" charset="0"/>
                          <a:ea typeface="Times New Roman" panose="02020603050405020304" pitchFamily="18" charset="0"/>
                          <a:cs typeface="Arial" panose="020B0604020202020204" pitchFamily="34" charset="0"/>
                        </a:rPr>
                        <a:t>xxxxxx</a:t>
                      </a:r>
                      <a:endParaRPr lang="en-GB" sz="1800" dirty="0">
                        <a:effectLst/>
                        <a:highlight>
                          <a:srgbClr val="00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800" u="sng" dirty="0" err="1">
                          <a:effectLst/>
                          <a:highlight>
                            <a:srgbClr val="000000"/>
                          </a:highlight>
                          <a:latin typeface="Arial" panose="020B0604020202020204" pitchFamily="34" charset="0"/>
                          <a:ea typeface="Times New Roman" panose="02020603050405020304" pitchFamily="18" charset="0"/>
                          <a:cs typeface="Arial" panose="020B0604020202020204" pitchFamily="34" charset="0"/>
                        </a:rPr>
                        <a:t>xxxx</a:t>
                      </a:r>
                      <a:endParaRPr lang="en-GB" sz="1800" dirty="0">
                        <a:effectLst/>
                        <a:highlight>
                          <a:srgbClr val="00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800" u="sng" dirty="0" err="1">
                          <a:effectLst/>
                          <a:highlight>
                            <a:srgbClr val="000000"/>
                          </a:highlight>
                          <a:latin typeface="Arial" panose="020B0604020202020204" pitchFamily="34" charset="0"/>
                          <a:ea typeface="Times New Roman" panose="02020603050405020304" pitchFamily="18" charset="0"/>
                          <a:cs typeface="Arial" panose="020B0604020202020204" pitchFamily="34" charset="0"/>
                        </a:rPr>
                        <a:t>xxxxx</a:t>
                      </a:r>
                      <a:endParaRPr lang="en-GB" sz="1800" dirty="0">
                        <a:effectLst/>
                        <a:highlight>
                          <a:srgbClr val="00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800" u="sng" dirty="0" err="1">
                          <a:effectLst/>
                          <a:highlight>
                            <a:srgbClr val="000000"/>
                          </a:highlight>
                          <a:latin typeface="Arial" panose="020B0604020202020204" pitchFamily="34" charset="0"/>
                          <a:ea typeface="Times New Roman" panose="02020603050405020304" pitchFamily="18" charset="0"/>
                          <a:cs typeface="Arial" panose="020B0604020202020204" pitchFamily="34" charset="0"/>
                        </a:rPr>
                        <a:t>xxxx</a:t>
                      </a:r>
                      <a:endParaRPr lang="en-GB" sz="1800" dirty="0">
                        <a:effectLst/>
                        <a:highlight>
                          <a:srgbClr val="00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£68,832</a:t>
                      </a:r>
                    </a:p>
                  </a:txBody>
                  <a:tcPr marL="68580" marR="68580" marT="0" marB="0" anchor="ctr"/>
                </a:tc>
                <a:extLst>
                  <a:ext uri="{0D108BD9-81ED-4DB2-BD59-A6C34878D82A}">
                    <a16:rowId xmlns:a16="http://schemas.microsoft.com/office/drawing/2014/main" val="903753710"/>
                  </a:ext>
                </a:extLst>
              </a:tr>
            </a:tbl>
          </a:graphicData>
        </a:graphic>
      </p:graphicFrame>
      <p:sp>
        <p:nvSpPr>
          <p:cNvPr id="13" name="Table 2 title: probabilistic">
            <a:extLst>
              <a:ext uri="{FF2B5EF4-FFF2-40B4-BE49-F238E27FC236}">
                <a16:creationId xmlns:a16="http://schemas.microsoft.com/office/drawing/2014/main" id="{D1058238-5969-9C50-4176-BFC6ED31ABE1}"/>
              </a:ext>
            </a:extLst>
          </p:cNvPr>
          <p:cNvSpPr txBox="1"/>
          <p:nvPr/>
        </p:nvSpPr>
        <p:spPr>
          <a:xfrm>
            <a:off x="466724" y="3731302"/>
            <a:ext cx="4916731" cy="369332"/>
          </a:xfrm>
          <a:prstGeom prst="rect">
            <a:avLst/>
          </a:prstGeom>
          <a:noFill/>
        </p:spPr>
        <p:txBody>
          <a:bodyPr wrap="none" rtlCol="0">
            <a:spAutoFit/>
          </a:bodyPr>
          <a:lstStyle/>
          <a:p>
            <a:r>
              <a:rPr lang="en-GB" b="1">
                <a:latin typeface="Arial" panose="020B0604020202020204" pitchFamily="34" charset="0"/>
              </a:rPr>
              <a:t>Probabilistic incremental base case results</a:t>
            </a:r>
          </a:p>
        </p:txBody>
      </p:sp>
      <p:graphicFrame>
        <p:nvGraphicFramePr>
          <p:cNvPr id="15" name="Table 4" descr="Company and ERG deterministic base case results">
            <a:extLst>
              <a:ext uri="{FF2B5EF4-FFF2-40B4-BE49-F238E27FC236}">
                <a16:creationId xmlns:a16="http://schemas.microsoft.com/office/drawing/2014/main" id="{35437318-8C9C-CE41-7A0E-124A3FDEEB5D}"/>
              </a:ext>
            </a:extLst>
          </p:cNvPr>
          <p:cNvGraphicFramePr>
            <a:graphicFrameLocks noGrp="1"/>
          </p:cNvGraphicFramePr>
          <p:nvPr>
            <p:extLst>
              <p:ext uri="{D42A27DB-BD31-4B8C-83A1-F6EECF244321}">
                <p14:modId xmlns:p14="http://schemas.microsoft.com/office/powerpoint/2010/main" val="881089984"/>
              </p:ext>
            </p:extLst>
          </p:nvPr>
        </p:nvGraphicFramePr>
        <p:xfrm>
          <a:off x="449021" y="4100634"/>
          <a:ext cx="9297761" cy="2019291"/>
        </p:xfrm>
        <a:graphic>
          <a:graphicData uri="http://schemas.openxmlformats.org/drawingml/2006/table">
            <a:tbl>
              <a:tblPr firstRow="1" firstCol="1" bandRow="1">
                <a:tableStyleId>{21E4AEA4-8DFA-4A89-87EB-49C32662AFE0}</a:tableStyleId>
              </a:tblPr>
              <a:tblGrid>
                <a:gridCol w="2783679">
                  <a:extLst>
                    <a:ext uri="{9D8B030D-6E8A-4147-A177-3AD203B41FA5}">
                      <a16:colId xmlns:a16="http://schemas.microsoft.com/office/drawing/2014/main" val="3307571819"/>
                    </a:ext>
                  </a:extLst>
                </a:gridCol>
                <a:gridCol w="1136996">
                  <a:extLst>
                    <a:ext uri="{9D8B030D-6E8A-4147-A177-3AD203B41FA5}">
                      <a16:colId xmlns:a16="http://schemas.microsoft.com/office/drawing/2014/main" val="885764709"/>
                    </a:ext>
                  </a:extLst>
                </a:gridCol>
                <a:gridCol w="1136996">
                  <a:extLst>
                    <a:ext uri="{9D8B030D-6E8A-4147-A177-3AD203B41FA5}">
                      <a16:colId xmlns:a16="http://schemas.microsoft.com/office/drawing/2014/main" val="1517333623"/>
                    </a:ext>
                  </a:extLst>
                </a:gridCol>
                <a:gridCol w="1489857">
                  <a:extLst>
                    <a:ext uri="{9D8B030D-6E8A-4147-A177-3AD203B41FA5}">
                      <a16:colId xmlns:a16="http://schemas.microsoft.com/office/drawing/2014/main" val="2368713443"/>
                    </a:ext>
                  </a:extLst>
                </a:gridCol>
                <a:gridCol w="1489857">
                  <a:extLst>
                    <a:ext uri="{9D8B030D-6E8A-4147-A177-3AD203B41FA5}">
                      <a16:colId xmlns:a16="http://schemas.microsoft.com/office/drawing/2014/main" val="24591524"/>
                    </a:ext>
                  </a:extLst>
                </a:gridCol>
                <a:gridCol w="1260376">
                  <a:extLst>
                    <a:ext uri="{9D8B030D-6E8A-4147-A177-3AD203B41FA5}">
                      <a16:colId xmlns:a16="http://schemas.microsoft.com/office/drawing/2014/main" val="1599477227"/>
                    </a:ext>
                  </a:extLst>
                </a:gridCol>
              </a:tblGrid>
              <a:tr h="865420">
                <a:tc>
                  <a:txBody>
                    <a:bodyPr/>
                    <a:lstStyle/>
                    <a:p>
                      <a:r>
                        <a:rPr lang="en-GB" sz="1700">
                          <a:latin typeface="Arial" panose="020B0604020202020204" pitchFamily="34" charset="0"/>
                        </a:rPr>
                        <a:t>Technology</a:t>
                      </a:r>
                    </a:p>
                  </a:txBody>
                  <a:tcPr/>
                </a:tc>
                <a:tc>
                  <a:txBody>
                    <a:bodyPr/>
                    <a:lstStyle/>
                    <a:p>
                      <a:r>
                        <a:rPr lang="en-GB" sz="1700" b="1">
                          <a:solidFill>
                            <a:schemeClr val="bg1"/>
                          </a:solidFill>
                          <a:latin typeface="Arial" panose="020B0604020202020204" pitchFamily="34" charset="0"/>
                        </a:rPr>
                        <a:t>Total costs (£)</a:t>
                      </a:r>
                    </a:p>
                  </a:txBody>
                  <a:tcPr/>
                </a:tc>
                <a:tc>
                  <a:txBody>
                    <a:bodyPr/>
                    <a:lstStyle/>
                    <a:p>
                      <a:r>
                        <a:rPr lang="en-GB" sz="1700" b="1">
                          <a:solidFill>
                            <a:schemeClr val="bg1"/>
                          </a:solidFill>
                          <a:latin typeface="Arial" panose="020B0604020202020204" pitchFamily="34" charset="0"/>
                        </a:rPr>
                        <a:t>Total QALYs</a:t>
                      </a:r>
                    </a:p>
                  </a:txBody>
                  <a:tcPr/>
                </a:tc>
                <a:tc>
                  <a:txBody>
                    <a:bodyPr/>
                    <a:lstStyle/>
                    <a:p>
                      <a:r>
                        <a:rPr lang="en-GB" sz="1700" b="1">
                          <a:solidFill>
                            <a:schemeClr val="bg1"/>
                          </a:solidFill>
                          <a:latin typeface="Arial" panose="020B0604020202020204" pitchFamily="34" charset="0"/>
                        </a:rPr>
                        <a:t>Incremental costs (£)</a:t>
                      </a:r>
                    </a:p>
                  </a:txBody>
                  <a:tcPr/>
                </a:tc>
                <a:tc>
                  <a:txBody>
                    <a:bodyPr/>
                    <a:lstStyle/>
                    <a:p>
                      <a:r>
                        <a:rPr lang="en-GB" sz="1700" b="1">
                          <a:solidFill>
                            <a:schemeClr val="bg1"/>
                          </a:solidFill>
                          <a:latin typeface="Arial" panose="020B0604020202020204" pitchFamily="34" charset="0"/>
                        </a:rPr>
                        <a:t>Incremental QALYs</a:t>
                      </a:r>
                    </a:p>
                  </a:txBody>
                  <a:tcPr/>
                </a:tc>
                <a:tc>
                  <a:txBody>
                    <a:bodyPr/>
                    <a:lstStyle/>
                    <a:p>
                      <a:r>
                        <a:rPr lang="en-GB" sz="1700">
                          <a:latin typeface="Arial" panose="020B0604020202020204" pitchFamily="34" charset="0"/>
                        </a:rPr>
                        <a:t>ICER (£/QALY)</a:t>
                      </a:r>
                    </a:p>
                  </a:txBody>
                  <a:tcPr/>
                </a:tc>
                <a:extLst>
                  <a:ext uri="{0D108BD9-81ED-4DB2-BD59-A6C34878D82A}">
                    <a16:rowId xmlns:a16="http://schemas.microsoft.com/office/drawing/2014/main" val="2444516835"/>
                  </a:ext>
                </a:extLst>
              </a:tr>
              <a:tr h="519252">
                <a:tc>
                  <a:txBody>
                    <a:bodyPr/>
                    <a:lstStyle/>
                    <a:p>
                      <a:pPr>
                        <a:lnSpc>
                          <a:spcPct val="120000"/>
                        </a:lnSpc>
                        <a:spcBef>
                          <a:spcPts val="200"/>
                        </a:spcBef>
                        <a:spcAft>
                          <a:spcPts val="200"/>
                        </a:spcAft>
                      </a:pPr>
                      <a:r>
                        <a:rPr lang="en-GB" sz="1800">
                          <a:effectLst/>
                          <a:latin typeface="Arial" panose="020B0604020202020204" pitchFamily="34" charset="0"/>
                          <a:ea typeface="Times New Roman" panose="02020603050405020304" pitchFamily="18" charset="0"/>
                          <a:cs typeface="Arial" panose="020B0604020202020204" pitchFamily="34" charset="0"/>
                        </a:rPr>
                        <a:t>Background Therapy</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0000"/>
                        </a:lnSpc>
                        <a:spcBef>
                          <a:spcPts val="200"/>
                        </a:spcBef>
                        <a:spcAft>
                          <a:spcPts val="200"/>
                        </a:spcAft>
                      </a:pPr>
                      <a:r>
                        <a:rPr lang="en-GB" sz="1800" u="sng" dirty="0" err="1">
                          <a:effectLst/>
                          <a:highlight>
                            <a:srgbClr val="000000"/>
                          </a:highlight>
                          <a:latin typeface="Arial" panose="020B0604020202020204" pitchFamily="34" charset="0"/>
                          <a:ea typeface="Calibri" panose="020F0502020204030204" pitchFamily="34" charset="0"/>
                          <a:cs typeface="Arial" panose="020B0604020202020204" pitchFamily="34" charset="0"/>
                        </a:rPr>
                        <a:t>xxxxxx</a:t>
                      </a:r>
                      <a:endParaRPr lang="en-GB" sz="1800" dirty="0">
                        <a:effectLst/>
                        <a:highlight>
                          <a:srgbClr val="00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800" u="sng" dirty="0" err="1">
                          <a:effectLst/>
                          <a:highlight>
                            <a:srgbClr val="000000"/>
                          </a:highlight>
                          <a:latin typeface="Arial" panose="020B0604020202020204" pitchFamily="34" charset="0"/>
                          <a:ea typeface="Times New Roman" panose="02020603050405020304" pitchFamily="18" charset="0"/>
                          <a:cs typeface="Arial" panose="020B0604020202020204" pitchFamily="34" charset="0"/>
                        </a:rPr>
                        <a:t>xxxx</a:t>
                      </a:r>
                      <a:endParaRPr lang="en-GB" sz="1800" dirty="0">
                        <a:effectLst/>
                        <a:highlight>
                          <a:srgbClr val="00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800">
                          <a:effectLst/>
                          <a:latin typeface="Arial" panose="020B0604020202020204" pitchFamily="34" charset="0"/>
                          <a:ea typeface="Times New Roman" panose="02020603050405020304" pitchFamily="18" charset="0"/>
                          <a:cs typeface="Arial" panose="020B0604020202020204" pitchFamily="34" charset="0"/>
                        </a:rPr>
                        <a:t>-</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800">
                          <a:effectLst/>
                          <a:latin typeface="Arial" panose="020B0604020202020204" pitchFamily="34" charset="0"/>
                          <a:ea typeface="Times New Roman" panose="02020603050405020304" pitchFamily="18" charset="0"/>
                          <a:cs typeface="Arial" panose="020B0604020202020204" pitchFamily="34" charset="0"/>
                        </a:rPr>
                        <a:t>-</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800">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nchor="ctr"/>
                </a:tc>
                <a:extLst>
                  <a:ext uri="{0D108BD9-81ED-4DB2-BD59-A6C34878D82A}">
                    <a16:rowId xmlns:a16="http://schemas.microsoft.com/office/drawing/2014/main" val="2335749543"/>
                  </a:ext>
                </a:extLst>
              </a:tr>
              <a:tr h="519252">
                <a:tc>
                  <a:txBody>
                    <a:bodyPr/>
                    <a:lstStyle/>
                    <a:p>
                      <a:pPr>
                        <a:lnSpc>
                          <a:spcPct val="120000"/>
                        </a:lnSpc>
                        <a:spcBef>
                          <a:spcPts val="200"/>
                        </a:spcBef>
                        <a:spcAft>
                          <a:spcPts val="200"/>
                        </a:spcAft>
                      </a:pPr>
                      <a:r>
                        <a:rPr lang="en-GB" sz="1800">
                          <a:effectLst/>
                          <a:latin typeface="Arial" panose="020B0604020202020204" pitchFamily="34" charset="0"/>
                          <a:ea typeface="Times New Roman" panose="02020603050405020304" pitchFamily="18" charset="0"/>
                          <a:cs typeface="Arial" panose="020B0604020202020204" pitchFamily="34" charset="0"/>
                        </a:rPr>
                        <a:t>Dupilumab + Background Therapy</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0000"/>
                        </a:lnSpc>
                        <a:spcBef>
                          <a:spcPts val="200"/>
                        </a:spcBef>
                        <a:spcAft>
                          <a:spcPts val="200"/>
                        </a:spcAft>
                      </a:pPr>
                      <a:r>
                        <a:rPr lang="en-GB" sz="1800" u="sng" dirty="0" err="1">
                          <a:effectLst/>
                          <a:highlight>
                            <a:srgbClr val="000000"/>
                          </a:highlight>
                          <a:latin typeface="Arial" panose="020B0604020202020204" pitchFamily="34" charset="0"/>
                          <a:ea typeface="Times New Roman" panose="02020603050405020304" pitchFamily="18" charset="0"/>
                          <a:cs typeface="Arial" panose="020B0604020202020204" pitchFamily="34" charset="0"/>
                        </a:rPr>
                        <a:t>xxxxxx</a:t>
                      </a:r>
                      <a:endParaRPr lang="en-GB" sz="1800" dirty="0">
                        <a:effectLst/>
                        <a:highlight>
                          <a:srgbClr val="00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800" u="sng" dirty="0" err="1">
                          <a:effectLst/>
                          <a:highlight>
                            <a:srgbClr val="000000"/>
                          </a:highlight>
                          <a:latin typeface="Arial" panose="020B0604020202020204" pitchFamily="34" charset="0"/>
                          <a:ea typeface="Times New Roman" panose="02020603050405020304" pitchFamily="18" charset="0"/>
                          <a:cs typeface="Arial" panose="020B0604020202020204" pitchFamily="34" charset="0"/>
                        </a:rPr>
                        <a:t>xxxx</a:t>
                      </a:r>
                      <a:endParaRPr lang="en-GB" sz="1800" dirty="0">
                        <a:effectLst/>
                        <a:highlight>
                          <a:srgbClr val="00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800" u="sng" dirty="0" err="1">
                          <a:effectLst/>
                          <a:highlight>
                            <a:srgbClr val="000000"/>
                          </a:highlight>
                          <a:latin typeface="Arial" panose="020B0604020202020204" pitchFamily="34" charset="0"/>
                          <a:ea typeface="Times New Roman" panose="02020603050405020304" pitchFamily="18" charset="0"/>
                          <a:cs typeface="Arial" panose="020B0604020202020204" pitchFamily="34" charset="0"/>
                        </a:rPr>
                        <a:t>xxxxx</a:t>
                      </a:r>
                      <a:endParaRPr lang="en-GB" sz="1800" dirty="0">
                        <a:effectLst/>
                        <a:highlight>
                          <a:srgbClr val="00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800" u="sng" dirty="0" err="1">
                          <a:effectLst/>
                          <a:highlight>
                            <a:srgbClr val="000000"/>
                          </a:highlight>
                          <a:latin typeface="Arial" panose="020B0604020202020204" pitchFamily="34" charset="0"/>
                          <a:ea typeface="Times New Roman" panose="02020603050405020304" pitchFamily="18" charset="0"/>
                          <a:cs typeface="Arial" panose="020B0604020202020204" pitchFamily="34" charset="0"/>
                        </a:rPr>
                        <a:t>xxxx</a:t>
                      </a:r>
                      <a:endParaRPr lang="en-GB" sz="1800" dirty="0">
                        <a:effectLst/>
                        <a:highlight>
                          <a:srgbClr val="00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£73,154</a:t>
                      </a:r>
                    </a:p>
                  </a:txBody>
                  <a:tcPr marL="68580" marR="68580" marT="0" marB="0" anchor="ctr"/>
                </a:tc>
                <a:extLst>
                  <a:ext uri="{0D108BD9-81ED-4DB2-BD59-A6C34878D82A}">
                    <a16:rowId xmlns:a16="http://schemas.microsoft.com/office/drawing/2014/main" val="903753710"/>
                  </a:ext>
                </a:extLst>
              </a:tr>
            </a:tbl>
          </a:graphicData>
        </a:graphic>
      </p:graphicFrame>
      <p:sp>
        <p:nvSpPr>
          <p:cNvPr id="3" name="Text Placeholder 4">
            <a:extLst>
              <a:ext uri="{FF2B5EF4-FFF2-40B4-BE49-F238E27FC236}">
                <a16:creationId xmlns:a16="http://schemas.microsoft.com/office/drawing/2014/main" id="{3569EF26-2BE1-5AE9-4392-58F5B388634E}"/>
              </a:ext>
            </a:extLst>
          </p:cNvPr>
          <p:cNvSpPr txBox="1">
            <a:spLocks/>
          </p:cNvSpPr>
          <p:nvPr/>
        </p:nvSpPr>
        <p:spPr>
          <a:xfrm>
            <a:off x="808831" y="6411913"/>
            <a:ext cx="11021219" cy="4460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ICER, Incremental cost-effectiveness ratio; QALY, Quality-adjusted life year</a:t>
            </a:r>
          </a:p>
          <a:p>
            <a:endParaRPr lang="en-GB"/>
          </a:p>
        </p:txBody>
      </p:sp>
    </p:spTree>
    <p:extLst>
      <p:ext uri="{BB962C8B-B14F-4D97-AF65-F5344CB8AC3E}">
        <p14:creationId xmlns:p14="http://schemas.microsoft.com/office/powerpoint/2010/main" val="304768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D173D-8DE8-7089-29F6-0C57B6D69355}"/>
              </a:ext>
            </a:extLst>
          </p:cNvPr>
          <p:cNvSpPr>
            <a:spLocks noGrp="1"/>
          </p:cNvSpPr>
          <p:nvPr>
            <p:ph type="title"/>
          </p:nvPr>
        </p:nvSpPr>
        <p:spPr/>
        <p:txBody>
          <a:bodyPr>
            <a:normAutofit fontScale="90000"/>
          </a:bodyPr>
          <a:lstStyle/>
          <a:p>
            <a:r>
              <a:rPr lang="en-GB"/>
              <a:t>EAG preferred assumptions applied to company base case</a:t>
            </a:r>
          </a:p>
        </p:txBody>
      </p:sp>
      <p:sp>
        <p:nvSpPr>
          <p:cNvPr id="8" name="Rectangle 7" descr="Marker showing slides are confidential ">
            <a:extLst>
              <a:ext uri="{FF2B5EF4-FFF2-40B4-BE49-F238E27FC236}">
                <a16:creationId xmlns:a16="http://schemas.microsoft.com/office/drawing/2014/main" id="{D35A82E8-E559-41A8-8C31-0A68F06D6584}"/>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
        <p:nvSpPr>
          <p:cNvPr id="11" name="TextBox 10">
            <a:extLst>
              <a:ext uri="{FF2B5EF4-FFF2-40B4-BE49-F238E27FC236}">
                <a16:creationId xmlns:a16="http://schemas.microsoft.com/office/drawing/2014/main" id="{E43B0BE8-2061-448F-A659-316AC6FDEEE1}"/>
              </a:ext>
            </a:extLst>
          </p:cNvPr>
          <p:cNvSpPr txBox="1"/>
          <p:nvPr/>
        </p:nvSpPr>
        <p:spPr>
          <a:xfrm>
            <a:off x="466724" y="706599"/>
            <a:ext cx="7773762" cy="369332"/>
          </a:xfrm>
          <a:prstGeom prst="rect">
            <a:avLst/>
          </a:prstGeom>
          <a:noFill/>
        </p:spPr>
        <p:txBody>
          <a:bodyPr wrap="square" rtlCol="0">
            <a:spAutoFit/>
          </a:bodyPr>
          <a:lstStyle/>
          <a:p>
            <a:r>
              <a:rPr lang="en-GB" b="1">
                <a:latin typeface="Arial" panose="020B0604020202020204" pitchFamily="34" charset="0"/>
              </a:rPr>
              <a:t>EAG’s preferred model assumptions, cumulative ICER (probabilistic) </a:t>
            </a:r>
          </a:p>
        </p:txBody>
      </p:sp>
      <p:graphicFrame>
        <p:nvGraphicFramePr>
          <p:cNvPr id="4" name="Table 3">
            <a:extLst>
              <a:ext uri="{FF2B5EF4-FFF2-40B4-BE49-F238E27FC236}">
                <a16:creationId xmlns:a16="http://schemas.microsoft.com/office/drawing/2014/main" id="{847EB417-4627-A215-FDDB-45AC3B0B58E3}"/>
              </a:ext>
            </a:extLst>
          </p:cNvPr>
          <p:cNvGraphicFramePr>
            <a:graphicFrameLocks noGrp="1"/>
          </p:cNvGraphicFramePr>
          <p:nvPr>
            <p:extLst>
              <p:ext uri="{D42A27DB-BD31-4B8C-83A1-F6EECF244321}">
                <p14:modId xmlns:p14="http://schemas.microsoft.com/office/powerpoint/2010/main" val="215968326"/>
              </p:ext>
            </p:extLst>
          </p:nvPr>
        </p:nvGraphicFramePr>
        <p:xfrm>
          <a:off x="130629" y="1003649"/>
          <a:ext cx="11974285" cy="5147752"/>
        </p:xfrm>
        <a:graphic>
          <a:graphicData uri="http://schemas.openxmlformats.org/drawingml/2006/table">
            <a:tbl>
              <a:tblPr firstRow="1" firstCol="1" bandRow="1">
                <a:tableStyleId>{21E4AEA4-8DFA-4A89-87EB-49C32662AFE0}</a:tableStyleId>
              </a:tblPr>
              <a:tblGrid>
                <a:gridCol w="6477000">
                  <a:extLst>
                    <a:ext uri="{9D8B030D-6E8A-4147-A177-3AD203B41FA5}">
                      <a16:colId xmlns:a16="http://schemas.microsoft.com/office/drawing/2014/main" val="1891034724"/>
                    </a:ext>
                  </a:extLst>
                </a:gridCol>
                <a:gridCol w="1432906">
                  <a:extLst>
                    <a:ext uri="{9D8B030D-6E8A-4147-A177-3AD203B41FA5}">
                      <a16:colId xmlns:a16="http://schemas.microsoft.com/office/drawing/2014/main" val="4011003855"/>
                    </a:ext>
                  </a:extLst>
                </a:gridCol>
                <a:gridCol w="2087108">
                  <a:extLst>
                    <a:ext uri="{9D8B030D-6E8A-4147-A177-3AD203B41FA5}">
                      <a16:colId xmlns:a16="http://schemas.microsoft.com/office/drawing/2014/main" val="4101873124"/>
                    </a:ext>
                  </a:extLst>
                </a:gridCol>
                <a:gridCol w="1977271">
                  <a:extLst>
                    <a:ext uri="{9D8B030D-6E8A-4147-A177-3AD203B41FA5}">
                      <a16:colId xmlns:a16="http://schemas.microsoft.com/office/drawing/2014/main" val="1051130436"/>
                    </a:ext>
                  </a:extLst>
                </a:gridCol>
              </a:tblGrid>
              <a:tr h="655150">
                <a:tc>
                  <a:txBody>
                    <a:bodyPr/>
                    <a:lstStyle/>
                    <a:p>
                      <a:pPr>
                        <a:lnSpc>
                          <a:spcPct val="120000"/>
                        </a:lnSpc>
                        <a:spcBef>
                          <a:spcPts val="200"/>
                        </a:spcBef>
                        <a:spcAft>
                          <a:spcPts val="200"/>
                        </a:spcAft>
                      </a:pPr>
                      <a:r>
                        <a:rPr lang="en-GB" sz="1800">
                          <a:effectLst/>
                          <a:latin typeface="Arial" panose="020B0604020202020204" pitchFamily="34" charset="0"/>
                          <a:cs typeface="Arial" panose="020B0604020202020204" pitchFamily="34" charset="0"/>
                        </a:rPr>
                        <a:t>Preferred assumption</a:t>
                      </a:r>
                      <a:endParaRPr lang="en-GB"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txBody>
                  <a:tcPr marL="13813" marR="13813" marT="0" marB="0" anchor="ctr"/>
                </a:tc>
                <a:tc>
                  <a:txBody>
                    <a:bodyPr/>
                    <a:lstStyle/>
                    <a:p>
                      <a:pPr>
                        <a:lnSpc>
                          <a:spcPct val="120000"/>
                        </a:lnSpc>
                        <a:spcBef>
                          <a:spcPts val="200"/>
                        </a:spcBef>
                        <a:spcAft>
                          <a:spcPts val="200"/>
                        </a:spcAft>
                      </a:pPr>
                      <a:r>
                        <a:rPr lang="en-GB" sz="1800">
                          <a:effectLst/>
                          <a:latin typeface="Arial" panose="020B0604020202020204" pitchFamily="34" charset="0"/>
                          <a:cs typeface="Arial" panose="020B0604020202020204" pitchFamily="34" charset="0"/>
                        </a:rPr>
                        <a:t>Cumulative inc. costs</a:t>
                      </a:r>
                      <a:endParaRPr lang="en-GB"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txBody>
                  <a:tcPr marL="13813" marR="13813" marT="0" marB="0"/>
                </a:tc>
                <a:tc>
                  <a:txBody>
                    <a:bodyPr/>
                    <a:lstStyle/>
                    <a:p>
                      <a:pPr>
                        <a:lnSpc>
                          <a:spcPct val="120000"/>
                        </a:lnSpc>
                        <a:spcBef>
                          <a:spcPts val="200"/>
                        </a:spcBef>
                        <a:spcAft>
                          <a:spcPts val="200"/>
                        </a:spcAft>
                      </a:pPr>
                      <a:r>
                        <a:rPr lang="en-GB" sz="1800">
                          <a:effectLst/>
                          <a:latin typeface="Arial" panose="020B0604020202020204" pitchFamily="34" charset="0"/>
                          <a:cs typeface="Arial" panose="020B0604020202020204" pitchFamily="34" charset="0"/>
                        </a:rPr>
                        <a:t>Cumulative inc. QALYs</a:t>
                      </a:r>
                      <a:endParaRPr lang="en-GB"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txBody>
                  <a:tcPr marL="13813" marR="13813" marT="0" marB="0"/>
                </a:tc>
                <a:tc>
                  <a:txBody>
                    <a:bodyPr/>
                    <a:lstStyle/>
                    <a:p>
                      <a:pPr>
                        <a:lnSpc>
                          <a:spcPct val="120000"/>
                        </a:lnSpc>
                        <a:spcBef>
                          <a:spcPts val="200"/>
                        </a:spcBef>
                        <a:spcAft>
                          <a:spcPts val="200"/>
                        </a:spcAft>
                      </a:pPr>
                      <a:r>
                        <a:rPr lang="en-GB" sz="1800">
                          <a:effectLst/>
                          <a:latin typeface="Arial" panose="020B0604020202020204" pitchFamily="34" charset="0"/>
                          <a:cs typeface="Arial" panose="020B0604020202020204" pitchFamily="34" charset="0"/>
                        </a:rPr>
                        <a:t>Cumulative ICER (£/QALY)</a:t>
                      </a:r>
                      <a:endParaRPr lang="en-GB"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txBody>
                  <a:tcPr marL="13813" marR="13813" marT="0" marB="0" anchor="ctr"/>
                </a:tc>
                <a:extLst>
                  <a:ext uri="{0D108BD9-81ED-4DB2-BD59-A6C34878D82A}">
                    <a16:rowId xmlns:a16="http://schemas.microsoft.com/office/drawing/2014/main" val="1604536315"/>
                  </a:ext>
                </a:extLst>
              </a:tr>
              <a:tr h="311812">
                <a:tc>
                  <a:txBody>
                    <a:bodyPr/>
                    <a:lstStyle/>
                    <a:p>
                      <a:pPr>
                        <a:lnSpc>
                          <a:spcPct val="120000"/>
                        </a:lnSpc>
                        <a:spcBef>
                          <a:spcPts val="200"/>
                        </a:spcBef>
                        <a:spcAft>
                          <a:spcPts val="200"/>
                        </a:spcAft>
                      </a:pPr>
                      <a:r>
                        <a:rPr lang="en-GB" sz="1800">
                          <a:solidFill>
                            <a:schemeClr val="tx1"/>
                          </a:solidFill>
                          <a:effectLst/>
                          <a:latin typeface="Arial" panose="020B0604020202020204" pitchFamily="34" charset="0"/>
                          <a:cs typeface="Arial" panose="020B0604020202020204" pitchFamily="34" charset="0"/>
                        </a:rPr>
                        <a:t>Company base case post clarification</a:t>
                      </a:r>
                      <a:endParaRPr lang="en-GB" sz="18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3813" marR="13813" marT="0" marB="0">
                    <a:solidFill>
                      <a:schemeClr val="accent3"/>
                    </a:solidFill>
                  </a:tcPr>
                </a:tc>
                <a:tc>
                  <a:txBody>
                    <a:bodyPr/>
                    <a:lstStyle/>
                    <a:p>
                      <a:pPr algn="ctr">
                        <a:lnSpc>
                          <a:spcPct val="120000"/>
                        </a:lnSpc>
                        <a:spcBef>
                          <a:spcPts val="200"/>
                        </a:spcBef>
                        <a:spcAft>
                          <a:spcPts val="200"/>
                        </a:spcAft>
                      </a:pPr>
                      <a:r>
                        <a:rPr lang="en-GB" sz="1800" u="sng" dirty="0" err="1">
                          <a:effectLst/>
                          <a:highlight>
                            <a:srgbClr val="000000"/>
                          </a:highlight>
                          <a:latin typeface="Arial" panose="020B0604020202020204" pitchFamily="34" charset="0"/>
                          <a:cs typeface="Arial" panose="020B0604020202020204" pitchFamily="34" charset="0"/>
                        </a:rPr>
                        <a:t>xxxxxxx</a:t>
                      </a:r>
                      <a:endParaRPr lang="en-GB" sz="18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13813" marR="13813" marT="0" marB="0" anchor="ctr"/>
                </a:tc>
                <a:tc>
                  <a:txBody>
                    <a:bodyPr/>
                    <a:lstStyle/>
                    <a:p>
                      <a:pPr algn="ctr">
                        <a:lnSpc>
                          <a:spcPct val="120000"/>
                        </a:lnSpc>
                        <a:spcBef>
                          <a:spcPts val="200"/>
                        </a:spcBef>
                        <a:spcAft>
                          <a:spcPts val="200"/>
                        </a:spcAft>
                      </a:pPr>
                      <a:r>
                        <a:rPr lang="en-GB" sz="1800" u="sng" dirty="0" err="1">
                          <a:effectLst/>
                          <a:highlight>
                            <a:srgbClr val="000000"/>
                          </a:highlight>
                          <a:latin typeface="Arial" panose="020B0604020202020204" pitchFamily="34" charset="0"/>
                          <a:cs typeface="Arial" panose="020B0604020202020204" pitchFamily="34" charset="0"/>
                        </a:rPr>
                        <a:t>xxxx</a:t>
                      </a:r>
                      <a:endParaRPr lang="en-GB" sz="18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13813" marR="13813" marT="0" marB="0" anchor="ctr"/>
                </a:tc>
                <a:tc>
                  <a:txBody>
                    <a:bodyPr/>
                    <a:lstStyle/>
                    <a:p>
                      <a:pPr algn="ctr">
                        <a:lnSpc>
                          <a:spcPct val="120000"/>
                        </a:lnSpc>
                        <a:spcBef>
                          <a:spcPts val="200"/>
                        </a:spcBef>
                        <a:spcAft>
                          <a:spcPts val="200"/>
                        </a:spcAft>
                      </a:pPr>
                      <a:r>
                        <a:rPr lang="en-GB" sz="1800">
                          <a:effectLst/>
                          <a:latin typeface="Arial" panose="020B0604020202020204" pitchFamily="34" charset="0"/>
                          <a:cs typeface="Arial" panose="020B0604020202020204" pitchFamily="34" charset="0"/>
                        </a:rPr>
                        <a:t>£23,624</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13813" marR="13813" marT="0" marB="0" anchor="ctr"/>
                </a:tc>
                <a:extLst>
                  <a:ext uri="{0D108BD9-81ED-4DB2-BD59-A6C34878D82A}">
                    <a16:rowId xmlns:a16="http://schemas.microsoft.com/office/drawing/2014/main" val="1888520370"/>
                  </a:ext>
                </a:extLst>
              </a:tr>
              <a:tr h="311812">
                <a:tc>
                  <a:txBody>
                    <a:bodyPr/>
                    <a:lstStyle/>
                    <a:p>
                      <a:pPr>
                        <a:lnSpc>
                          <a:spcPct val="120000"/>
                        </a:lnSpc>
                        <a:spcBef>
                          <a:spcPts val="200"/>
                        </a:spcBef>
                        <a:spcAft>
                          <a:spcPts val="200"/>
                        </a:spcAft>
                      </a:pPr>
                      <a:r>
                        <a:rPr lang="en-GB" sz="1800" b="0">
                          <a:effectLst/>
                          <a:latin typeface="Arial" panose="020B0604020202020204" pitchFamily="34" charset="0"/>
                          <a:cs typeface="Arial" panose="020B0604020202020204" pitchFamily="34" charset="0"/>
                        </a:rPr>
                        <a:t>Removal of FEV</a:t>
                      </a:r>
                      <a:r>
                        <a:rPr lang="en-GB" sz="1800" b="0" baseline="-25000">
                          <a:effectLst/>
                          <a:latin typeface="Arial" panose="020B0604020202020204" pitchFamily="34" charset="0"/>
                          <a:cs typeface="Arial" panose="020B0604020202020204" pitchFamily="34" charset="0"/>
                        </a:rPr>
                        <a:t>1</a:t>
                      </a:r>
                      <a:r>
                        <a:rPr lang="en-GB" sz="1800" b="0">
                          <a:effectLst/>
                          <a:latin typeface="Arial" panose="020B0604020202020204" pitchFamily="34" charset="0"/>
                          <a:cs typeface="Arial" panose="020B0604020202020204" pitchFamily="34" charset="0"/>
                        </a:rPr>
                        <a:t> trial effects</a:t>
                      </a:r>
                      <a:endParaRPr lang="en-GB" sz="1800" b="0">
                        <a:effectLst/>
                        <a:latin typeface="Arial" panose="020B0604020202020204" pitchFamily="34" charset="0"/>
                        <a:ea typeface="Times New Roman" panose="02020603050405020304" pitchFamily="18" charset="0"/>
                        <a:cs typeface="Arial" panose="020B0604020202020204" pitchFamily="34" charset="0"/>
                      </a:endParaRPr>
                    </a:p>
                  </a:txBody>
                  <a:tcPr marL="13813" marR="13813" marT="0" marB="0"/>
                </a:tc>
                <a:tc>
                  <a:txBody>
                    <a:bodyPr/>
                    <a:lstStyle/>
                    <a:p>
                      <a:pPr algn="ctr">
                        <a:lnSpc>
                          <a:spcPct val="120000"/>
                        </a:lnSpc>
                        <a:spcBef>
                          <a:spcPts val="200"/>
                        </a:spcBef>
                        <a:spcAft>
                          <a:spcPts val="200"/>
                        </a:spcAft>
                      </a:pPr>
                      <a:r>
                        <a:rPr kumimoji="0" lang="en-GB" sz="18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a:t>
                      </a:r>
                      <a:endParaRPr lang="en-GB" sz="18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13813" marR="13813" marT="0" marB="0"/>
                </a:tc>
                <a:tc>
                  <a:txBody>
                    <a:bodyPr/>
                    <a:lstStyle/>
                    <a:p>
                      <a:pPr algn="ctr">
                        <a:lnSpc>
                          <a:spcPct val="120000"/>
                        </a:lnSpc>
                        <a:spcBef>
                          <a:spcPts val="200"/>
                        </a:spcBef>
                        <a:spcAft>
                          <a:spcPts val="2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lang="en-GB" sz="18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13813" marR="13813" marT="0" marB="0"/>
                </a:tc>
                <a:tc>
                  <a:txBody>
                    <a:bodyPr/>
                    <a:lstStyle/>
                    <a:p>
                      <a:pPr algn="ctr">
                        <a:lnSpc>
                          <a:spcPct val="120000"/>
                        </a:lnSpc>
                        <a:spcBef>
                          <a:spcPts val="200"/>
                        </a:spcBef>
                        <a:spcAft>
                          <a:spcPts val="200"/>
                        </a:spcAft>
                      </a:pPr>
                      <a:r>
                        <a:rPr lang="en-GB" sz="1800">
                          <a:effectLst/>
                          <a:latin typeface="Arial" panose="020B0604020202020204" pitchFamily="34" charset="0"/>
                          <a:cs typeface="Arial" panose="020B0604020202020204" pitchFamily="34" charset="0"/>
                        </a:rPr>
                        <a:t>£23,597</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13813" marR="13813" marT="0" marB="0"/>
                </a:tc>
                <a:extLst>
                  <a:ext uri="{0D108BD9-81ED-4DB2-BD59-A6C34878D82A}">
                    <a16:rowId xmlns:a16="http://schemas.microsoft.com/office/drawing/2014/main" val="3736803111"/>
                  </a:ext>
                </a:extLst>
              </a:tr>
              <a:tr h="655150">
                <a:tc>
                  <a:txBody>
                    <a:bodyPr/>
                    <a:lstStyle/>
                    <a:p>
                      <a:pPr>
                        <a:lnSpc>
                          <a:spcPct val="120000"/>
                        </a:lnSpc>
                        <a:spcBef>
                          <a:spcPts val="200"/>
                        </a:spcBef>
                        <a:spcAft>
                          <a:spcPts val="200"/>
                        </a:spcAft>
                      </a:pPr>
                      <a:r>
                        <a:rPr lang="en-GB" sz="1800" b="1">
                          <a:effectLst/>
                          <a:latin typeface="Arial" panose="020B0604020202020204" pitchFamily="34" charset="0"/>
                          <a:cs typeface="Arial" panose="020B0604020202020204" pitchFamily="34" charset="0"/>
                        </a:rPr>
                        <a:t>Key issue</a:t>
                      </a:r>
                      <a:r>
                        <a:rPr lang="en-GB" sz="1800" b="0">
                          <a:effectLst/>
                          <a:latin typeface="Arial" panose="020B0604020202020204" pitchFamily="34" charset="0"/>
                          <a:cs typeface="Arial" panose="020B0604020202020204" pitchFamily="34" charset="0"/>
                        </a:rPr>
                        <a:t>: COPD severity transition probabilities based on Fenwick et al. with no further multiplier applied</a:t>
                      </a:r>
                      <a:endParaRPr lang="en-GB" sz="1800" b="0">
                        <a:effectLst/>
                        <a:latin typeface="Arial" panose="020B0604020202020204" pitchFamily="34" charset="0"/>
                        <a:ea typeface="Times New Roman" panose="02020603050405020304" pitchFamily="18" charset="0"/>
                        <a:cs typeface="Arial" panose="020B0604020202020204" pitchFamily="34" charset="0"/>
                      </a:endParaRPr>
                    </a:p>
                  </a:txBody>
                  <a:tcPr marL="13813" marR="13813" marT="0" marB="0">
                    <a:solidFill>
                      <a:srgbClr val="80A1B5"/>
                    </a:solidFill>
                  </a:tcPr>
                </a:tc>
                <a:tc>
                  <a:txBody>
                    <a:bodyPr/>
                    <a:lstStyle/>
                    <a:p>
                      <a:pPr algn="ctr">
                        <a:lnSpc>
                          <a:spcPct val="120000"/>
                        </a:lnSpc>
                        <a:spcBef>
                          <a:spcPts val="200"/>
                        </a:spcBef>
                        <a:spcAft>
                          <a:spcPts val="200"/>
                        </a:spcAft>
                      </a:pPr>
                      <a:r>
                        <a:rPr kumimoji="0" lang="en-GB" sz="18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a:t>
                      </a:r>
                      <a:endParaRPr lang="en-GB" sz="18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13813" marR="13813" marT="0" marB="0"/>
                </a:tc>
                <a:tc>
                  <a:txBody>
                    <a:bodyPr/>
                    <a:lstStyle/>
                    <a:p>
                      <a:pPr algn="ctr">
                        <a:lnSpc>
                          <a:spcPct val="120000"/>
                        </a:lnSpc>
                        <a:spcBef>
                          <a:spcPts val="200"/>
                        </a:spcBef>
                        <a:spcAft>
                          <a:spcPts val="2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lang="en-GB" sz="18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13813" marR="13813" marT="0" marB="0"/>
                </a:tc>
                <a:tc>
                  <a:txBody>
                    <a:bodyPr/>
                    <a:lstStyle/>
                    <a:p>
                      <a:pPr algn="ctr">
                        <a:lnSpc>
                          <a:spcPct val="120000"/>
                        </a:lnSpc>
                        <a:spcBef>
                          <a:spcPts val="200"/>
                        </a:spcBef>
                        <a:spcAft>
                          <a:spcPts val="200"/>
                        </a:spcAft>
                      </a:pPr>
                      <a:r>
                        <a:rPr lang="en-GB" sz="1800">
                          <a:effectLst/>
                          <a:latin typeface="Arial" panose="020B0604020202020204" pitchFamily="34" charset="0"/>
                          <a:cs typeface="Arial" panose="020B0604020202020204" pitchFamily="34" charset="0"/>
                        </a:rPr>
                        <a:t>£24,896</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13813" marR="13813" marT="0" marB="0"/>
                </a:tc>
                <a:extLst>
                  <a:ext uri="{0D108BD9-81ED-4DB2-BD59-A6C34878D82A}">
                    <a16:rowId xmlns:a16="http://schemas.microsoft.com/office/drawing/2014/main" val="81518610"/>
                  </a:ext>
                </a:extLst>
              </a:tr>
              <a:tr h="655150">
                <a:tc>
                  <a:txBody>
                    <a:bodyPr/>
                    <a:lstStyle/>
                    <a:p>
                      <a:pPr>
                        <a:lnSpc>
                          <a:spcPct val="120000"/>
                        </a:lnSpc>
                        <a:spcBef>
                          <a:spcPts val="200"/>
                        </a:spcBef>
                        <a:spcAft>
                          <a:spcPts val="200"/>
                        </a:spcAft>
                      </a:pPr>
                      <a:r>
                        <a:rPr lang="en-GB" sz="1800" b="0">
                          <a:effectLst/>
                          <a:latin typeface="Arial" panose="020B0604020202020204" pitchFamily="34" charset="0"/>
                          <a:cs typeface="Arial" panose="020B0604020202020204" pitchFamily="34" charset="0"/>
                        </a:rPr>
                        <a:t>No difference in event rates in non-fatal CV events between treatment arms</a:t>
                      </a:r>
                      <a:endParaRPr lang="en-GB" sz="1800" b="0">
                        <a:effectLst/>
                        <a:latin typeface="Arial" panose="020B0604020202020204" pitchFamily="34" charset="0"/>
                        <a:ea typeface="Times New Roman" panose="02020603050405020304" pitchFamily="18" charset="0"/>
                        <a:cs typeface="Arial" panose="020B0604020202020204" pitchFamily="34" charset="0"/>
                      </a:endParaRPr>
                    </a:p>
                  </a:txBody>
                  <a:tcPr marL="13813" marR="13813" marT="0" marB="0"/>
                </a:tc>
                <a:tc>
                  <a:txBody>
                    <a:bodyPr/>
                    <a:lstStyle/>
                    <a:p>
                      <a:pPr algn="ctr">
                        <a:lnSpc>
                          <a:spcPct val="120000"/>
                        </a:lnSpc>
                        <a:spcBef>
                          <a:spcPts val="200"/>
                        </a:spcBef>
                        <a:spcAft>
                          <a:spcPts val="200"/>
                        </a:spcAft>
                      </a:pPr>
                      <a:r>
                        <a:rPr kumimoji="0" lang="en-GB" sz="18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a:t>
                      </a:r>
                      <a:endParaRPr lang="en-GB" sz="18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13813" marR="13813" marT="0" marB="0"/>
                </a:tc>
                <a:tc>
                  <a:txBody>
                    <a:bodyPr/>
                    <a:lstStyle/>
                    <a:p>
                      <a:pPr algn="ctr">
                        <a:lnSpc>
                          <a:spcPct val="120000"/>
                        </a:lnSpc>
                        <a:spcBef>
                          <a:spcPts val="200"/>
                        </a:spcBef>
                        <a:spcAft>
                          <a:spcPts val="2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lang="en-GB" sz="18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13813" marR="13813" marT="0" marB="0"/>
                </a:tc>
                <a:tc>
                  <a:txBody>
                    <a:bodyPr/>
                    <a:lstStyle/>
                    <a:p>
                      <a:pPr algn="ctr">
                        <a:lnSpc>
                          <a:spcPct val="120000"/>
                        </a:lnSpc>
                        <a:spcBef>
                          <a:spcPts val="200"/>
                        </a:spcBef>
                        <a:spcAft>
                          <a:spcPts val="200"/>
                        </a:spcAft>
                      </a:pPr>
                      <a:r>
                        <a:rPr lang="en-GB" sz="1800">
                          <a:effectLst/>
                          <a:latin typeface="Arial" panose="020B0604020202020204" pitchFamily="34" charset="0"/>
                          <a:cs typeface="Arial" panose="020B0604020202020204" pitchFamily="34" charset="0"/>
                        </a:rPr>
                        <a:t>£24,816</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13813" marR="13813" marT="0" marB="0"/>
                </a:tc>
                <a:extLst>
                  <a:ext uri="{0D108BD9-81ED-4DB2-BD59-A6C34878D82A}">
                    <a16:rowId xmlns:a16="http://schemas.microsoft.com/office/drawing/2014/main" val="2761815150"/>
                  </a:ext>
                </a:extLst>
              </a:tr>
              <a:tr h="655150">
                <a:tc>
                  <a:txBody>
                    <a:bodyPr/>
                    <a:lstStyle/>
                    <a:p>
                      <a:pPr>
                        <a:lnSpc>
                          <a:spcPct val="120000"/>
                        </a:lnSpc>
                        <a:spcBef>
                          <a:spcPts val="200"/>
                        </a:spcBef>
                        <a:spcAft>
                          <a:spcPts val="200"/>
                        </a:spcAft>
                      </a:pPr>
                      <a:r>
                        <a:rPr lang="en-GB" sz="1800" b="1">
                          <a:effectLst/>
                          <a:latin typeface="Arial" panose="020B0604020202020204" pitchFamily="34" charset="0"/>
                          <a:cs typeface="Arial" panose="020B0604020202020204" pitchFamily="34" charset="0"/>
                        </a:rPr>
                        <a:t>Key issue: </a:t>
                      </a:r>
                      <a:r>
                        <a:rPr lang="en-GB" sz="1800" b="0">
                          <a:effectLst/>
                          <a:latin typeface="Arial" panose="020B0604020202020204" pitchFamily="34" charset="0"/>
                          <a:cs typeface="Arial" panose="020B0604020202020204" pitchFamily="34" charset="0"/>
                        </a:rPr>
                        <a:t>Utilities - mapping of SGRQ to EQ-5D-3L, analysis excluding non-significant covariates.</a:t>
                      </a:r>
                      <a:endParaRPr lang="en-GB" sz="1800" b="0">
                        <a:effectLst/>
                        <a:latin typeface="Arial" panose="020B0604020202020204" pitchFamily="34" charset="0"/>
                        <a:ea typeface="Times New Roman" panose="02020603050405020304" pitchFamily="18" charset="0"/>
                        <a:cs typeface="Arial" panose="020B0604020202020204" pitchFamily="34" charset="0"/>
                      </a:endParaRPr>
                    </a:p>
                  </a:txBody>
                  <a:tcPr marL="13813" marR="13813" marT="0" marB="0">
                    <a:solidFill>
                      <a:srgbClr val="80A1B5"/>
                    </a:solidFill>
                  </a:tcPr>
                </a:tc>
                <a:tc>
                  <a:txBody>
                    <a:bodyPr/>
                    <a:lstStyle/>
                    <a:p>
                      <a:pPr algn="ctr">
                        <a:lnSpc>
                          <a:spcPct val="120000"/>
                        </a:lnSpc>
                        <a:spcBef>
                          <a:spcPts val="200"/>
                        </a:spcBef>
                        <a:spcAft>
                          <a:spcPts val="2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a:t>
                      </a:r>
                      <a:endParaRPr lang="en-GB" sz="18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13813" marR="13813" marT="0" marB="0"/>
                </a:tc>
                <a:tc>
                  <a:txBody>
                    <a:bodyPr/>
                    <a:lstStyle/>
                    <a:p>
                      <a:pPr algn="ctr">
                        <a:lnSpc>
                          <a:spcPct val="120000"/>
                        </a:lnSpc>
                        <a:spcBef>
                          <a:spcPts val="200"/>
                        </a:spcBef>
                        <a:spcAft>
                          <a:spcPts val="200"/>
                        </a:spcAft>
                      </a:pPr>
                      <a:r>
                        <a:rPr kumimoji="0" lang="en-GB" sz="18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lang="en-GB" sz="18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13813" marR="13813" marT="0" marB="0"/>
                </a:tc>
                <a:tc>
                  <a:txBody>
                    <a:bodyPr/>
                    <a:lstStyle/>
                    <a:p>
                      <a:pPr algn="ctr">
                        <a:lnSpc>
                          <a:spcPct val="120000"/>
                        </a:lnSpc>
                        <a:spcBef>
                          <a:spcPts val="200"/>
                        </a:spcBef>
                        <a:spcAft>
                          <a:spcPts val="200"/>
                        </a:spcAft>
                      </a:pPr>
                      <a:r>
                        <a:rPr lang="en-GB" sz="1800">
                          <a:effectLst/>
                          <a:latin typeface="Arial" panose="020B0604020202020204" pitchFamily="34" charset="0"/>
                          <a:cs typeface="Arial" panose="020B0604020202020204" pitchFamily="34" charset="0"/>
                        </a:rPr>
                        <a:t>£26,504</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13813" marR="13813" marT="0" marB="0"/>
                </a:tc>
                <a:extLst>
                  <a:ext uri="{0D108BD9-81ED-4DB2-BD59-A6C34878D82A}">
                    <a16:rowId xmlns:a16="http://schemas.microsoft.com/office/drawing/2014/main" val="2277138575"/>
                  </a:ext>
                </a:extLst>
              </a:tr>
              <a:tr h="311812">
                <a:tc>
                  <a:txBody>
                    <a:bodyPr/>
                    <a:lstStyle/>
                    <a:p>
                      <a:pPr>
                        <a:lnSpc>
                          <a:spcPct val="120000"/>
                        </a:lnSpc>
                        <a:spcBef>
                          <a:spcPts val="200"/>
                        </a:spcBef>
                        <a:spcAft>
                          <a:spcPts val="200"/>
                        </a:spcAft>
                      </a:pPr>
                      <a:r>
                        <a:rPr lang="en-GB" sz="1800" b="0">
                          <a:effectLst/>
                          <a:latin typeface="Arial" panose="020B0604020202020204" pitchFamily="34" charset="0"/>
                          <a:cs typeface="Arial" panose="020B0604020202020204" pitchFamily="34" charset="0"/>
                        </a:rPr>
                        <a:t>CV event disutilities using Ara and Brazier 2010</a:t>
                      </a:r>
                      <a:endParaRPr lang="en-GB" sz="1800" b="0">
                        <a:effectLst/>
                        <a:latin typeface="Arial" panose="020B0604020202020204" pitchFamily="34" charset="0"/>
                        <a:ea typeface="Times New Roman" panose="02020603050405020304" pitchFamily="18" charset="0"/>
                        <a:cs typeface="Arial" panose="020B0604020202020204" pitchFamily="34" charset="0"/>
                      </a:endParaRPr>
                    </a:p>
                  </a:txBody>
                  <a:tcPr marL="13813" marR="13813" marT="0" marB="0"/>
                </a:tc>
                <a:tc>
                  <a:txBody>
                    <a:bodyPr/>
                    <a:lstStyle/>
                    <a:p>
                      <a:pPr algn="ctr">
                        <a:lnSpc>
                          <a:spcPct val="120000"/>
                        </a:lnSpc>
                        <a:spcBef>
                          <a:spcPts val="200"/>
                        </a:spcBef>
                        <a:spcAft>
                          <a:spcPts val="2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a:t>
                      </a:r>
                      <a:endParaRPr lang="en-GB" sz="18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13813" marR="13813" marT="0" marB="0"/>
                </a:tc>
                <a:tc>
                  <a:txBody>
                    <a:bodyPr/>
                    <a:lstStyle/>
                    <a:p>
                      <a:pPr algn="ctr">
                        <a:lnSpc>
                          <a:spcPct val="120000"/>
                        </a:lnSpc>
                        <a:spcBef>
                          <a:spcPts val="200"/>
                        </a:spcBef>
                        <a:spcAft>
                          <a:spcPts val="200"/>
                        </a:spcAft>
                      </a:pPr>
                      <a:r>
                        <a:rPr kumimoji="0" lang="en-GB" sz="18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lang="en-GB" sz="18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13813" marR="13813" marT="0" marB="0"/>
                </a:tc>
                <a:tc>
                  <a:txBody>
                    <a:bodyPr/>
                    <a:lstStyle/>
                    <a:p>
                      <a:pPr algn="ctr">
                        <a:lnSpc>
                          <a:spcPct val="120000"/>
                        </a:lnSpc>
                        <a:spcBef>
                          <a:spcPts val="200"/>
                        </a:spcBef>
                        <a:spcAft>
                          <a:spcPts val="200"/>
                        </a:spcAft>
                      </a:pPr>
                      <a:r>
                        <a:rPr lang="en-GB" sz="1800">
                          <a:effectLst/>
                          <a:latin typeface="Arial" panose="020B0604020202020204" pitchFamily="34" charset="0"/>
                          <a:cs typeface="Arial" panose="020B0604020202020204" pitchFamily="34" charset="0"/>
                        </a:rPr>
                        <a:t>£26,129</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13813" marR="13813" marT="0" marB="0"/>
                </a:tc>
                <a:extLst>
                  <a:ext uri="{0D108BD9-81ED-4DB2-BD59-A6C34878D82A}">
                    <a16:rowId xmlns:a16="http://schemas.microsoft.com/office/drawing/2014/main" val="408022688"/>
                  </a:ext>
                </a:extLst>
              </a:tr>
              <a:tr h="312942">
                <a:tc>
                  <a:txBody>
                    <a:bodyPr/>
                    <a:lstStyle/>
                    <a:p>
                      <a:pPr>
                        <a:lnSpc>
                          <a:spcPct val="120000"/>
                        </a:lnSpc>
                        <a:spcBef>
                          <a:spcPts val="200"/>
                        </a:spcBef>
                        <a:spcAft>
                          <a:spcPts val="200"/>
                        </a:spcAft>
                      </a:pPr>
                      <a:r>
                        <a:rPr lang="en-GB" sz="1800" b="0">
                          <a:effectLst/>
                          <a:latin typeface="Arial" panose="020B0604020202020204" pitchFamily="34" charset="0"/>
                          <a:cs typeface="Arial" panose="020B0604020202020204" pitchFamily="34" charset="0"/>
                        </a:rPr>
                        <a:t>Dupilumab administration support via nurse home visit (5%)</a:t>
                      </a:r>
                      <a:endParaRPr lang="en-GB" sz="1800" b="0">
                        <a:effectLst/>
                        <a:latin typeface="Arial" panose="020B0604020202020204" pitchFamily="34" charset="0"/>
                        <a:ea typeface="Times New Roman" panose="02020603050405020304" pitchFamily="18" charset="0"/>
                        <a:cs typeface="Arial" panose="020B0604020202020204" pitchFamily="34" charset="0"/>
                      </a:endParaRPr>
                    </a:p>
                  </a:txBody>
                  <a:tcPr marL="13813" marR="13813" marT="0" marB="0"/>
                </a:tc>
                <a:tc>
                  <a:txBody>
                    <a:bodyPr/>
                    <a:lstStyle/>
                    <a:p>
                      <a:pPr algn="ctr">
                        <a:lnSpc>
                          <a:spcPct val="120000"/>
                        </a:lnSpc>
                        <a:spcBef>
                          <a:spcPts val="200"/>
                        </a:spcBef>
                        <a:spcAft>
                          <a:spcPts val="2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a:t>
                      </a:r>
                      <a:endParaRPr lang="en-GB" sz="18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13813" marR="13813" marT="0" marB="0"/>
                </a:tc>
                <a:tc>
                  <a:txBody>
                    <a:bodyPr/>
                    <a:lstStyle/>
                    <a:p>
                      <a:pPr algn="ctr">
                        <a:lnSpc>
                          <a:spcPct val="120000"/>
                        </a:lnSpc>
                        <a:spcBef>
                          <a:spcPts val="200"/>
                        </a:spcBef>
                        <a:spcAft>
                          <a:spcPts val="200"/>
                        </a:spcAft>
                      </a:pPr>
                      <a:r>
                        <a:rPr kumimoji="0" lang="en-GB" sz="18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lang="en-GB" sz="18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13813" marR="13813" marT="0" marB="0"/>
                </a:tc>
                <a:tc>
                  <a:txBody>
                    <a:bodyPr/>
                    <a:lstStyle/>
                    <a:p>
                      <a:pPr algn="ctr">
                        <a:lnSpc>
                          <a:spcPct val="120000"/>
                        </a:lnSpc>
                        <a:spcBef>
                          <a:spcPts val="200"/>
                        </a:spcBef>
                        <a:spcAft>
                          <a:spcPts val="200"/>
                        </a:spcAft>
                      </a:pPr>
                      <a:r>
                        <a:rPr lang="en-GB" sz="1800">
                          <a:effectLst/>
                          <a:latin typeface="Arial" panose="020B0604020202020204" pitchFamily="34" charset="0"/>
                          <a:cs typeface="Arial" panose="020B0604020202020204" pitchFamily="34" charset="0"/>
                        </a:rPr>
                        <a:t>£26,353</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13813" marR="13813" marT="0" marB="0"/>
                </a:tc>
                <a:extLst>
                  <a:ext uri="{0D108BD9-81ED-4DB2-BD59-A6C34878D82A}">
                    <a16:rowId xmlns:a16="http://schemas.microsoft.com/office/drawing/2014/main" val="1145702795"/>
                  </a:ext>
                </a:extLst>
              </a:tr>
              <a:tr h="655150">
                <a:tc>
                  <a:txBody>
                    <a:bodyPr/>
                    <a:lstStyle/>
                    <a:p>
                      <a:pPr>
                        <a:lnSpc>
                          <a:spcPct val="120000"/>
                        </a:lnSpc>
                        <a:spcBef>
                          <a:spcPts val="200"/>
                        </a:spcBef>
                        <a:spcAft>
                          <a:spcPts val="200"/>
                        </a:spcAft>
                      </a:pPr>
                      <a:r>
                        <a:rPr lang="en-GB" sz="1800" b="0">
                          <a:effectLst/>
                          <a:latin typeface="Arial" panose="020B0604020202020204" pitchFamily="34" charset="0"/>
                          <a:cs typeface="Arial" panose="020B0604020202020204" pitchFamily="34" charset="0"/>
                        </a:rPr>
                        <a:t>37% of severe exacerbation patients followed up after 90 days only</a:t>
                      </a:r>
                      <a:endParaRPr lang="en-GB" sz="1800" b="0">
                        <a:effectLst/>
                        <a:latin typeface="Arial" panose="020B0604020202020204" pitchFamily="34" charset="0"/>
                        <a:ea typeface="Times New Roman" panose="02020603050405020304" pitchFamily="18" charset="0"/>
                        <a:cs typeface="Arial" panose="020B0604020202020204" pitchFamily="34" charset="0"/>
                      </a:endParaRPr>
                    </a:p>
                  </a:txBody>
                  <a:tcPr marL="13813" marR="13813" marT="0" marB="0"/>
                </a:tc>
                <a:tc>
                  <a:txBody>
                    <a:bodyPr/>
                    <a:lstStyle/>
                    <a:p>
                      <a:pPr algn="ctr">
                        <a:lnSpc>
                          <a:spcPct val="120000"/>
                        </a:lnSpc>
                        <a:spcBef>
                          <a:spcPts val="200"/>
                        </a:spcBef>
                        <a:spcAft>
                          <a:spcPts val="2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a:t>
                      </a:r>
                      <a:endParaRPr lang="en-GB" sz="18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13813" marR="13813" marT="0" marB="0"/>
                </a:tc>
                <a:tc>
                  <a:txBody>
                    <a:bodyPr/>
                    <a:lstStyle/>
                    <a:p>
                      <a:pPr algn="ctr">
                        <a:lnSpc>
                          <a:spcPct val="120000"/>
                        </a:lnSpc>
                        <a:spcBef>
                          <a:spcPts val="200"/>
                        </a:spcBef>
                        <a:spcAft>
                          <a:spcPts val="200"/>
                        </a:spcAft>
                      </a:pPr>
                      <a:r>
                        <a:rPr kumimoji="0" lang="en-GB" sz="18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lang="en-GB" sz="18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13813" marR="13813" marT="0" marB="0"/>
                </a:tc>
                <a:tc>
                  <a:txBody>
                    <a:bodyPr/>
                    <a:lstStyle/>
                    <a:p>
                      <a:pPr algn="ctr">
                        <a:lnSpc>
                          <a:spcPct val="120000"/>
                        </a:lnSpc>
                        <a:spcBef>
                          <a:spcPts val="200"/>
                        </a:spcBef>
                        <a:spcAft>
                          <a:spcPts val="200"/>
                        </a:spcAft>
                      </a:pPr>
                      <a:r>
                        <a:rPr lang="en-GB" sz="1800">
                          <a:effectLst/>
                          <a:latin typeface="Arial" panose="020B0604020202020204" pitchFamily="34" charset="0"/>
                          <a:cs typeface="Arial" panose="020B0604020202020204" pitchFamily="34" charset="0"/>
                        </a:rPr>
                        <a:t>£26,382</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13813" marR="13813" marT="0" marB="0"/>
                </a:tc>
                <a:extLst>
                  <a:ext uri="{0D108BD9-81ED-4DB2-BD59-A6C34878D82A}">
                    <a16:rowId xmlns:a16="http://schemas.microsoft.com/office/drawing/2014/main" val="2221624360"/>
                  </a:ext>
                </a:extLst>
              </a:tr>
              <a:tr h="311812">
                <a:tc>
                  <a:txBody>
                    <a:bodyPr/>
                    <a:lstStyle/>
                    <a:p>
                      <a:pPr>
                        <a:lnSpc>
                          <a:spcPct val="120000"/>
                        </a:lnSpc>
                        <a:spcBef>
                          <a:spcPts val="200"/>
                        </a:spcBef>
                        <a:spcAft>
                          <a:spcPts val="200"/>
                        </a:spcAft>
                      </a:pPr>
                      <a:r>
                        <a:rPr lang="en-GB" sz="1800" b="1">
                          <a:effectLst/>
                          <a:latin typeface="Arial" panose="020B0604020202020204" pitchFamily="34" charset="0"/>
                          <a:cs typeface="Arial" panose="020B0604020202020204" pitchFamily="34" charset="0"/>
                        </a:rPr>
                        <a:t>Key issue: </a:t>
                      </a:r>
                      <a:r>
                        <a:rPr lang="en-GB" sz="1800" b="0">
                          <a:effectLst/>
                          <a:latin typeface="Arial" panose="020B0604020202020204" pitchFamily="34" charset="0"/>
                          <a:cs typeface="Arial" panose="020B0604020202020204" pitchFamily="34" charset="0"/>
                        </a:rPr>
                        <a:t>No excess mortality due to severe exacerbations</a:t>
                      </a:r>
                      <a:endParaRPr lang="en-GB" sz="1800" b="0">
                        <a:effectLst/>
                        <a:latin typeface="Arial" panose="020B0604020202020204" pitchFamily="34" charset="0"/>
                        <a:ea typeface="Times New Roman" panose="02020603050405020304" pitchFamily="18" charset="0"/>
                        <a:cs typeface="Arial" panose="020B0604020202020204" pitchFamily="34" charset="0"/>
                      </a:endParaRPr>
                    </a:p>
                  </a:txBody>
                  <a:tcPr marL="13813" marR="13813" marT="0" marB="0">
                    <a:solidFill>
                      <a:srgbClr val="80A1B5"/>
                    </a:solidFill>
                  </a:tcPr>
                </a:tc>
                <a:tc>
                  <a:txBody>
                    <a:bodyPr/>
                    <a:lstStyle/>
                    <a:p>
                      <a:pPr algn="ctr">
                        <a:lnSpc>
                          <a:spcPct val="120000"/>
                        </a:lnSpc>
                        <a:spcBef>
                          <a:spcPts val="200"/>
                        </a:spcBef>
                        <a:spcAft>
                          <a:spcPts val="2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a:t>
                      </a:r>
                      <a:endParaRPr lang="en-GB" sz="18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13813" marR="13813" marT="0" marB="0"/>
                </a:tc>
                <a:tc>
                  <a:txBody>
                    <a:bodyPr/>
                    <a:lstStyle/>
                    <a:p>
                      <a:pPr algn="ctr">
                        <a:lnSpc>
                          <a:spcPct val="120000"/>
                        </a:lnSpc>
                        <a:spcBef>
                          <a:spcPts val="200"/>
                        </a:spcBef>
                        <a:spcAft>
                          <a:spcPts val="200"/>
                        </a:spcAft>
                      </a:pPr>
                      <a:r>
                        <a:rPr kumimoji="0" lang="en-GB" sz="18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lang="en-GB" sz="18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13813" marR="13813" marT="0" marB="0"/>
                </a:tc>
                <a:tc>
                  <a:txBody>
                    <a:bodyPr/>
                    <a:lstStyle/>
                    <a:p>
                      <a:pPr algn="ctr">
                        <a:lnSpc>
                          <a:spcPct val="120000"/>
                        </a:lnSpc>
                        <a:spcBef>
                          <a:spcPts val="200"/>
                        </a:spcBef>
                        <a:spcAft>
                          <a:spcPts val="200"/>
                        </a:spcAft>
                      </a:pPr>
                      <a:r>
                        <a:rPr lang="en-GB" sz="1800">
                          <a:effectLst/>
                          <a:latin typeface="Arial" panose="020B0604020202020204" pitchFamily="34" charset="0"/>
                          <a:cs typeface="Arial" panose="020B0604020202020204" pitchFamily="34" charset="0"/>
                        </a:rPr>
                        <a:t>£73,154</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13813" marR="13813" marT="0" marB="0"/>
                </a:tc>
                <a:extLst>
                  <a:ext uri="{0D108BD9-81ED-4DB2-BD59-A6C34878D82A}">
                    <a16:rowId xmlns:a16="http://schemas.microsoft.com/office/drawing/2014/main" val="1845319317"/>
                  </a:ext>
                </a:extLst>
              </a:tr>
              <a:tr h="311812">
                <a:tc>
                  <a:txBody>
                    <a:bodyPr/>
                    <a:lstStyle/>
                    <a:p>
                      <a:pPr>
                        <a:lnSpc>
                          <a:spcPct val="120000"/>
                        </a:lnSpc>
                        <a:spcBef>
                          <a:spcPts val="200"/>
                        </a:spcBef>
                        <a:spcAft>
                          <a:spcPts val="200"/>
                        </a:spcAft>
                      </a:pPr>
                      <a:r>
                        <a:rPr lang="en-GB" sz="1800" b="1">
                          <a:effectLst/>
                          <a:latin typeface="Arial" panose="020B0604020202020204" pitchFamily="34" charset="0"/>
                          <a:cs typeface="Arial" panose="020B0604020202020204" pitchFamily="34" charset="0"/>
                        </a:rPr>
                        <a:t>EAG preferred base case</a:t>
                      </a:r>
                      <a:endParaRPr lang="en-GB" sz="1800" b="1">
                        <a:effectLst/>
                        <a:latin typeface="Arial" panose="020B0604020202020204" pitchFamily="34" charset="0"/>
                        <a:ea typeface="Times New Roman" panose="02020603050405020304" pitchFamily="18" charset="0"/>
                        <a:cs typeface="Arial" panose="020B0604020202020204" pitchFamily="34" charset="0"/>
                      </a:endParaRPr>
                    </a:p>
                  </a:txBody>
                  <a:tcPr marL="13813" marR="13813" marT="0" marB="0"/>
                </a:tc>
                <a:tc>
                  <a:txBody>
                    <a:bodyPr/>
                    <a:lstStyle/>
                    <a:p>
                      <a:pPr algn="ctr">
                        <a:lnSpc>
                          <a:spcPct val="120000"/>
                        </a:lnSpc>
                        <a:spcBef>
                          <a:spcPts val="200"/>
                        </a:spcBef>
                        <a:spcAft>
                          <a:spcPts val="200"/>
                        </a:spcAft>
                      </a:pPr>
                      <a:r>
                        <a:rPr kumimoji="0" lang="en-GB" sz="18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a:t>
                      </a:r>
                      <a:endParaRPr lang="en-GB" sz="18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13813" marR="13813" marT="0" marB="0"/>
                </a:tc>
                <a:tc>
                  <a:txBody>
                    <a:bodyPr/>
                    <a:lstStyle/>
                    <a:p>
                      <a:pPr algn="ctr">
                        <a:lnSpc>
                          <a:spcPct val="120000"/>
                        </a:lnSpc>
                        <a:spcBef>
                          <a:spcPts val="200"/>
                        </a:spcBef>
                        <a:spcAft>
                          <a:spcPts val="200"/>
                        </a:spcAft>
                      </a:pPr>
                      <a:r>
                        <a:rPr kumimoji="0" lang="en-GB" sz="18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a:t>
                      </a:r>
                      <a:endParaRPr lang="en-GB" sz="18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13813" marR="13813" marT="0" marB="0"/>
                </a:tc>
                <a:tc>
                  <a:txBody>
                    <a:bodyPr/>
                    <a:lstStyle/>
                    <a:p>
                      <a:pPr algn="ctr">
                        <a:lnSpc>
                          <a:spcPct val="120000"/>
                        </a:lnSpc>
                        <a:spcBef>
                          <a:spcPts val="200"/>
                        </a:spcBef>
                        <a:spcAft>
                          <a:spcPts val="200"/>
                        </a:spcAft>
                      </a:pPr>
                      <a:r>
                        <a:rPr lang="en-GB" sz="1800" dirty="0">
                          <a:effectLst/>
                          <a:latin typeface="Arial" panose="020B0604020202020204" pitchFamily="34" charset="0"/>
                          <a:cs typeface="Arial" panose="020B0604020202020204" pitchFamily="34" charset="0"/>
                        </a:rPr>
                        <a:t>£73,154</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13813" marR="13813" marT="0" marB="0"/>
                </a:tc>
                <a:extLst>
                  <a:ext uri="{0D108BD9-81ED-4DB2-BD59-A6C34878D82A}">
                    <a16:rowId xmlns:a16="http://schemas.microsoft.com/office/drawing/2014/main" val="330708422"/>
                  </a:ext>
                </a:extLst>
              </a:tr>
            </a:tbl>
          </a:graphicData>
        </a:graphic>
      </p:graphicFrame>
      <p:sp>
        <p:nvSpPr>
          <p:cNvPr id="6" name="Text Placeholder 4">
            <a:extLst>
              <a:ext uri="{FF2B5EF4-FFF2-40B4-BE49-F238E27FC236}">
                <a16:creationId xmlns:a16="http://schemas.microsoft.com/office/drawing/2014/main" id="{3C30632A-0DDD-B42F-E556-AAB640AD897E}"/>
              </a:ext>
            </a:extLst>
          </p:cNvPr>
          <p:cNvSpPr txBox="1">
            <a:spLocks/>
          </p:cNvSpPr>
          <p:nvPr/>
        </p:nvSpPr>
        <p:spPr>
          <a:xfrm>
            <a:off x="811778" y="6252946"/>
            <a:ext cx="11021219" cy="4460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COPD, Chronic obstructive pulmonary disease; CV, cardiovascular; </a:t>
            </a:r>
            <a:r>
              <a:rPr lang="en-GB" sz="1400">
                <a:latin typeface="Arial" panose="020B0604020202020204" pitchFamily="34" charset="0"/>
                <a:cs typeface="Arial" panose="020B0604020202020204" pitchFamily="34" charset="0"/>
              </a:rPr>
              <a:t>EAG, External </a:t>
            </a:r>
            <a:r>
              <a:rPr lang="en-GB"/>
              <a:t>A</a:t>
            </a:r>
            <a:r>
              <a:rPr lang="en-GB" sz="1400">
                <a:latin typeface="Arial" panose="020B0604020202020204" pitchFamily="34" charset="0"/>
                <a:cs typeface="Arial" panose="020B0604020202020204" pitchFamily="34" charset="0"/>
              </a:rPr>
              <a:t>ssessment </a:t>
            </a:r>
            <a:r>
              <a:rPr lang="en-GB"/>
              <a:t>G</a:t>
            </a:r>
            <a:r>
              <a:rPr lang="en-GB" sz="1400">
                <a:latin typeface="Arial" panose="020B0604020202020204" pitchFamily="34" charset="0"/>
                <a:cs typeface="Arial" panose="020B0604020202020204" pitchFamily="34" charset="0"/>
              </a:rPr>
              <a:t>roup; </a:t>
            </a:r>
            <a:r>
              <a:rPr lang="en-GB"/>
              <a:t>FEV</a:t>
            </a:r>
            <a:r>
              <a:rPr lang="en-GB" baseline="-25000"/>
              <a:t>1, </a:t>
            </a:r>
            <a:r>
              <a:rPr lang="en-GB"/>
              <a:t>forced expiratory volume in the first second; ICER, Incremental cost-effectiveness ratio; QALY, Quality-adjusted life year; SGRQ, Saint George's Respiratory Questionnaire</a:t>
            </a:r>
          </a:p>
          <a:p>
            <a:endParaRPr lang="en-GB"/>
          </a:p>
        </p:txBody>
      </p:sp>
      <p:sp>
        <p:nvSpPr>
          <p:cNvPr id="3" name="TextBox 2">
            <a:extLst>
              <a:ext uri="{FF2B5EF4-FFF2-40B4-BE49-F238E27FC236}">
                <a16:creationId xmlns:a16="http://schemas.microsoft.com/office/drawing/2014/main" id="{18A9713A-2E22-C34C-9BB0-9B92DDB6CC10}"/>
              </a:ext>
            </a:extLst>
          </p:cNvPr>
          <p:cNvSpPr txBox="1"/>
          <p:nvPr/>
        </p:nvSpPr>
        <p:spPr>
          <a:xfrm>
            <a:off x="8553634" y="37805"/>
            <a:ext cx="3565381"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See</a:t>
            </a:r>
            <a:r>
              <a:rPr lang="en-GB" sz="1400">
                <a:solidFill>
                  <a:schemeClr val="tx2"/>
                </a:solidFill>
                <a:latin typeface="Arial" panose="020B0604020202020204" pitchFamily="34" charset="0"/>
                <a:cs typeface="Arial" panose="020B0604020202020204" pitchFamily="34" charset="0"/>
              </a:rPr>
              <a:t> </a:t>
            </a:r>
            <a:r>
              <a:rPr lang="en-GB" sz="1400">
                <a:solidFill>
                  <a:schemeClr val="tx2"/>
                </a:solidFill>
                <a:latin typeface="Arial" panose="020B0604020202020204" pitchFamily="34" charset="0"/>
                <a:cs typeface="Arial" panose="020B0604020202020204" pitchFamily="34" charset="0"/>
                <a:hlinkClick r:id="rId3" action="ppaction://hlinksldjump"/>
              </a:rPr>
              <a:t>appendix</a:t>
            </a:r>
            <a:r>
              <a:rPr lang="en-GB" sz="1400">
                <a:solidFill>
                  <a:schemeClr val="tx2"/>
                </a:solidFill>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for scenario analysis</a:t>
            </a:r>
          </a:p>
        </p:txBody>
      </p:sp>
    </p:spTree>
    <p:extLst>
      <p:ext uri="{BB962C8B-B14F-4D97-AF65-F5344CB8AC3E}">
        <p14:creationId xmlns:p14="http://schemas.microsoft.com/office/powerpoint/2010/main" val="880329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C605A-B423-72D0-8C4F-7A7953DF1C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FF9807-9B38-A878-D9F2-901A8258E974}"/>
              </a:ext>
            </a:extLst>
          </p:cNvPr>
          <p:cNvSpPr>
            <a:spLocks noGrp="1"/>
          </p:cNvSpPr>
          <p:nvPr>
            <p:ph type="title"/>
          </p:nvPr>
        </p:nvSpPr>
        <p:spPr/>
        <p:txBody>
          <a:bodyPr>
            <a:normAutofit/>
          </a:bodyPr>
          <a:lstStyle/>
          <a:p>
            <a:r>
              <a:rPr lang="en-GB"/>
              <a:t>Scenario analysis applied to EAG base case</a:t>
            </a:r>
          </a:p>
        </p:txBody>
      </p:sp>
      <p:sp>
        <p:nvSpPr>
          <p:cNvPr id="14" name="Rectangle 13" descr="Marker showing slides are confidential ">
            <a:extLst>
              <a:ext uri="{FF2B5EF4-FFF2-40B4-BE49-F238E27FC236}">
                <a16:creationId xmlns:a16="http://schemas.microsoft.com/office/drawing/2014/main" id="{6D256EAE-EA08-2422-CE3F-1494FA946247}"/>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
        <p:nvSpPr>
          <p:cNvPr id="13" name="TextBox 12">
            <a:extLst>
              <a:ext uri="{FF2B5EF4-FFF2-40B4-BE49-F238E27FC236}">
                <a16:creationId xmlns:a16="http://schemas.microsoft.com/office/drawing/2014/main" id="{395CF769-68F3-EA09-46E6-8AF7682C84A3}"/>
              </a:ext>
            </a:extLst>
          </p:cNvPr>
          <p:cNvSpPr txBox="1"/>
          <p:nvPr/>
        </p:nvSpPr>
        <p:spPr>
          <a:xfrm>
            <a:off x="381662" y="713204"/>
            <a:ext cx="3826689" cy="369332"/>
          </a:xfrm>
          <a:prstGeom prst="rect">
            <a:avLst/>
          </a:prstGeom>
          <a:noFill/>
        </p:spPr>
        <p:txBody>
          <a:bodyPr wrap="none" rtlCol="0">
            <a:spAutoFit/>
          </a:bodyPr>
          <a:lstStyle/>
          <a:p>
            <a:r>
              <a:rPr lang="en-GB" b="1">
                <a:latin typeface="Arial" panose="020B0604020202020204" pitchFamily="34" charset="0"/>
              </a:rPr>
              <a:t>scenario analyses (probabilistic)</a:t>
            </a:r>
          </a:p>
        </p:txBody>
      </p:sp>
      <p:graphicFrame>
        <p:nvGraphicFramePr>
          <p:cNvPr id="8" name="Table 4" descr="Deterministic scenario analyses by the evidence review group">
            <a:extLst>
              <a:ext uri="{FF2B5EF4-FFF2-40B4-BE49-F238E27FC236}">
                <a16:creationId xmlns:a16="http://schemas.microsoft.com/office/drawing/2014/main" id="{68E5219F-6DED-F059-E8AC-DFEA68FE5544}"/>
              </a:ext>
            </a:extLst>
          </p:cNvPr>
          <p:cNvGraphicFramePr>
            <a:graphicFrameLocks noGrp="1"/>
          </p:cNvGraphicFramePr>
          <p:nvPr>
            <p:extLst>
              <p:ext uri="{D42A27DB-BD31-4B8C-83A1-F6EECF244321}">
                <p14:modId xmlns:p14="http://schemas.microsoft.com/office/powerpoint/2010/main" val="2470516654"/>
              </p:ext>
            </p:extLst>
          </p:nvPr>
        </p:nvGraphicFramePr>
        <p:xfrm>
          <a:off x="381662" y="1019865"/>
          <a:ext cx="11258553" cy="5009007"/>
        </p:xfrm>
        <a:graphic>
          <a:graphicData uri="http://schemas.openxmlformats.org/drawingml/2006/table">
            <a:tbl>
              <a:tblPr firstRow="1" bandRow="1">
                <a:tableStyleId>{21E4AEA4-8DFA-4A89-87EB-49C32662AFE0}</a:tableStyleId>
              </a:tblPr>
              <a:tblGrid>
                <a:gridCol w="6306216">
                  <a:extLst>
                    <a:ext uri="{9D8B030D-6E8A-4147-A177-3AD203B41FA5}">
                      <a16:colId xmlns:a16="http://schemas.microsoft.com/office/drawing/2014/main" val="885764709"/>
                    </a:ext>
                  </a:extLst>
                </a:gridCol>
                <a:gridCol w="1531088">
                  <a:extLst>
                    <a:ext uri="{9D8B030D-6E8A-4147-A177-3AD203B41FA5}">
                      <a16:colId xmlns:a16="http://schemas.microsoft.com/office/drawing/2014/main" val="2368713443"/>
                    </a:ext>
                  </a:extLst>
                </a:gridCol>
                <a:gridCol w="1573619">
                  <a:extLst>
                    <a:ext uri="{9D8B030D-6E8A-4147-A177-3AD203B41FA5}">
                      <a16:colId xmlns:a16="http://schemas.microsoft.com/office/drawing/2014/main" val="24591524"/>
                    </a:ext>
                  </a:extLst>
                </a:gridCol>
                <a:gridCol w="1847630">
                  <a:extLst>
                    <a:ext uri="{9D8B030D-6E8A-4147-A177-3AD203B41FA5}">
                      <a16:colId xmlns:a16="http://schemas.microsoft.com/office/drawing/2014/main" val="1599477227"/>
                    </a:ext>
                  </a:extLst>
                </a:gridCol>
              </a:tblGrid>
              <a:tr h="771157">
                <a:tc>
                  <a:txBody>
                    <a:bodyPr/>
                    <a:lstStyle/>
                    <a:p>
                      <a:r>
                        <a:rPr lang="en-GB" sz="1700" b="1">
                          <a:solidFill>
                            <a:schemeClr val="bg1"/>
                          </a:solidFill>
                          <a:latin typeface="Arial" panose="020B0604020202020204" pitchFamily="34" charset="0"/>
                          <a:cs typeface="Arial" panose="020B0604020202020204" pitchFamily="34" charset="0"/>
                        </a:rPr>
                        <a:t>Scenario (applied to company base case)</a:t>
                      </a:r>
                    </a:p>
                  </a:txBody>
                  <a:tcPr/>
                </a:tc>
                <a:tc>
                  <a:txBody>
                    <a:bodyPr/>
                    <a:lstStyle/>
                    <a:p>
                      <a:r>
                        <a:rPr lang="en-GB" sz="1700" b="1">
                          <a:solidFill>
                            <a:schemeClr val="bg1"/>
                          </a:solidFill>
                          <a:latin typeface="Arial" panose="020B0604020202020204" pitchFamily="34" charset="0"/>
                          <a:cs typeface="Arial" panose="020B0604020202020204" pitchFamily="34" charset="0"/>
                        </a:rPr>
                        <a:t>Inc. costs (£) versus </a:t>
                      </a:r>
                      <a:r>
                        <a:rPr kumimoji="0" lang="en-GB" sz="1700" b="1"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background therapy</a:t>
                      </a:r>
                      <a:endParaRPr lang="en-GB" sz="1700" b="1">
                        <a:solidFill>
                          <a:schemeClr val="bg1"/>
                        </a:solidFill>
                        <a:latin typeface="Arial" panose="020B0604020202020204" pitchFamily="34" charset="0"/>
                        <a:cs typeface="Arial" panose="020B0604020202020204" pitchFamily="34" charset="0"/>
                      </a:endParaRPr>
                    </a:p>
                  </a:txBody>
                  <a:tcPr/>
                </a:tc>
                <a:tc>
                  <a:txBody>
                    <a:bodyPr/>
                    <a:lstStyle/>
                    <a:p>
                      <a:r>
                        <a:rPr lang="en-GB" sz="1700" b="1">
                          <a:solidFill>
                            <a:schemeClr val="bg1"/>
                          </a:solidFill>
                          <a:latin typeface="Arial" panose="020B0604020202020204" pitchFamily="34" charset="0"/>
                          <a:cs typeface="Arial" panose="020B0604020202020204" pitchFamily="34" charset="0"/>
                        </a:rPr>
                        <a:t>Inc. QALYs versus </a:t>
                      </a:r>
                      <a:r>
                        <a:rPr kumimoji="0" lang="en-GB" sz="1700" b="1"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background therapy</a:t>
                      </a:r>
                      <a:endParaRPr lang="en-GB" sz="1700" b="1">
                        <a:solidFill>
                          <a:schemeClr val="bg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ICER (</a:t>
                      </a:r>
                      <a:r>
                        <a:rPr lang="en-GB" sz="1700">
                          <a:latin typeface="Arial" panose="020B0604020202020204" pitchFamily="34" charset="0"/>
                          <a:cs typeface="Arial" panose="020B0604020202020204" pitchFamily="34" charset="0"/>
                        </a:rPr>
                        <a:t>£/QALY</a:t>
                      </a:r>
                      <a:r>
                        <a:rPr kumimoji="0" lang="en-GB" sz="17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 versus </a:t>
                      </a:r>
                      <a:r>
                        <a:rPr kumimoji="0" lang="en-GB" sz="1700" b="1"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background therapy</a:t>
                      </a:r>
                      <a:endParaRPr kumimoji="0" lang="en-GB" sz="17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444516835"/>
                  </a:ext>
                </a:extLst>
              </a:tr>
              <a:tr h="239684">
                <a:tc>
                  <a:txBody>
                    <a:bodyPr/>
                    <a:lstStyle/>
                    <a:p>
                      <a:r>
                        <a:rPr lang="en-GB" sz="1700" b="1">
                          <a:latin typeface="Arial" panose="020B0604020202020204" pitchFamily="34" charset="0"/>
                          <a:cs typeface="Arial" panose="020B0604020202020204" pitchFamily="34" charset="0"/>
                        </a:rPr>
                        <a:t>EAG base case</a:t>
                      </a:r>
                    </a:p>
                  </a:txBody>
                  <a:tcPr>
                    <a:solidFill>
                      <a:schemeClr val="accent3"/>
                    </a:solidFill>
                  </a:tcPr>
                </a:tc>
                <a:tc>
                  <a:txBody>
                    <a:bodyPr/>
                    <a:lstStyle/>
                    <a:p>
                      <a:pPr algn="ctr">
                        <a:lnSpc>
                          <a:spcPct val="120000"/>
                        </a:lnSpc>
                        <a:spcBef>
                          <a:spcPts val="200"/>
                        </a:spcBef>
                        <a:spcAft>
                          <a:spcPts val="200"/>
                        </a:spcAft>
                      </a:pPr>
                      <a:r>
                        <a:rPr lang="en-GB" sz="1700" u="sng" dirty="0" err="1">
                          <a:effectLst/>
                          <a:highlight>
                            <a:srgbClr val="000000"/>
                          </a:highlight>
                          <a:latin typeface="Arial" panose="020B0604020202020204" pitchFamily="34" charset="0"/>
                          <a:ea typeface="Times New Roman" panose="02020603050405020304" pitchFamily="18" charset="0"/>
                          <a:cs typeface="Arial" panose="020B0604020202020204" pitchFamily="34" charset="0"/>
                        </a:rPr>
                        <a:t>xxxxxx</a:t>
                      </a:r>
                      <a:endParaRPr lang="en-GB" sz="17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3"/>
                    </a:solidFill>
                  </a:tcPr>
                </a:tc>
                <a:tc>
                  <a:txBody>
                    <a:bodyPr/>
                    <a:lstStyle/>
                    <a:p>
                      <a:pPr algn="ctr">
                        <a:lnSpc>
                          <a:spcPct val="120000"/>
                        </a:lnSpc>
                        <a:spcBef>
                          <a:spcPts val="200"/>
                        </a:spcBef>
                        <a:spcAft>
                          <a:spcPts val="200"/>
                        </a:spcAft>
                      </a:pPr>
                      <a:r>
                        <a:rPr lang="en-GB" sz="1700" u="sng" dirty="0" err="1">
                          <a:effectLst/>
                          <a:highlight>
                            <a:srgbClr val="000000"/>
                          </a:highlight>
                          <a:latin typeface="Arial" panose="020B0604020202020204" pitchFamily="34" charset="0"/>
                          <a:ea typeface="Times New Roman" panose="02020603050405020304" pitchFamily="18" charset="0"/>
                          <a:cs typeface="Arial" panose="020B0604020202020204" pitchFamily="34" charset="0"/>
                        </a:rPr>
                        <a:t>xxxx</a:t>
                      </a:r>
                      <a:endParaRPr lang="en-GB" sz="17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3"/>
                    </a:solidFill>
                  </a:tcPr>
                </a:tc>
                <a:tc>
                  <a:txBody>
                    <a:bodyPr/>
                    <a:lstStyle/>
                    <a:p>
                      <a:pPr algn="ctr">
                        <a:lnSpc>
                          <a:spcPct val="120000"/>
                        </a:lnSpc>
                        <a:spcBef>
                          <a:spcPts val="200"/>
                        </a:spcBef>
                        <a:spcAft>
                          <a:spcPts val="200"/>
                        </a:spcAft>
                      </a:pPr>
                      <a:r>
                        <a:rPr lang="en-GB" sz="1700">
                          <a:effectLst/>
                          <a:latin typeface="Arial" panose="020B0604020202020204" pitchFamily="34" charset="0"/>
                          <a:ea typeface="Calibri" panose="020F0502020204030204" pitchFamily="34" charset="0"/>
                          <a:cs typeface="Arial" panose="020B0604020202020204" pitchFamily="34" charset="0"/>
                        </a:rPr>
                        <a:t>73,154</a:t>
                      </a:r>
                    </a:p>
                  </a:txBody>
                  <a:tcPr marL="68580" marR="68580" marT="0" marB="0" anchor="ctr">
                    <a:solidFill>
                      <a:schemeClr val="accent3"/>
                    </a:solidFill>
                  </a:tcPr>
                </a:tc>
                <a:extLst>
                  <a:ext uri="{0D108BD9-81ED-4DB2-BD59-A6C34878D82A}">
                    <a16:rowId xmlns:a16="http://schemas.microsoft.com/office/drawing/2014/main" val="2335749543"/>
                  </a:ext>
                </a:extLst>
              </a:tr>
              <a:tr h="405639">
                <a:tc>
                  <a:txBody>
                    <a:bodyPr/>
                    <a:lstStyle/>
                    <a:p>
                      <a:pPr>
                        <a:lnSpc>
                          <a:spcPct val="120000"/>
                        </a:lnSpc>
                        <a:spcBef>
                          <a:spcPts val="200"/>
                        </a:spcBef>
                        <a:spcAft>
                          <a:spcPts val="200"/>
                        </a:spcAft>
                      </a:pPr>
                      <a:r>
                        <a:rPr lang="en-GB" sz="1700" i="0">
                          <a:effectLst/>
                          <a:latin typeface="Arial" panose="020B0604020202020204" pitchFamily="34" charset="0"/>
                          <a:ea typeface="Times New Roman" panose="02020603050405020304" pitchFamily="18" charset="0"/>
                          <a:cs typeface="Arial" panose="020B0604020202020204" pitchFamily="34" charset="0"/>
                        </a:rPr>
                        <a:t>FEV</a:t>
                      </a:r>
                      <a:r>
                        <a:rPr lang="en-GB" sz="1700" i="0" baseline="-25000">
                          <a:effectLst/>
                          <a:latin typeface="Arial" panose="020B0604020202020204" pitchFamily="34" charset="0"/>
                          <a:ea typeface="Times New Roman" panose="02020603050405020304" pitchFamily="18" charset="0"/>
                          <a:cs typeface="Arial" panose="020B0604020202020204" pitchFamily="34" charset="0"/>
                        </a:rPr>
                        <a:t>1</a:t>
                      </a:r>
                      <a:r>
                        <a:rPr lang="en-GB" sz="1700" i="0">
                          <a:effectLst/>
                          <a:latin typeface="Arial" panose="020B0604020202020204" pitchFamily="34" charset="0"/>
                          <a:ea typeface="Times New Roman" panose="02020603050405020304" pitchFamily="18" charset="0"/>
                          <a:cs typeface="Arial" panose="020B0604020202020204" pitchFamily="34" charset="0"/>
                        </a:rPr>
                        <a:t> treatment effect duration - dupilumab </a:t>
                      </a:r>
                      <a:r>
                        <a:rPr lang="en-GB" sz="1700" i="0" kern="1200">
                          <a:solidFill>
                            <a:schemeClr val="dk1"/>
                          </a:solidFill>
                          <a:effectLst/>
                          <a:latin typeface="Arial" panose="020B0604020202020204" pitchFamily="34" charset="0"/>
                          <a:ea typeface="+mn-ea"/>
                          <a:cs typeface="Arial" panose="020B0604020202020204" pitchFamily="34" charset="0"/>
                        </a:rPr>
                        <a:t>t</a:t>
                      </a:r>
                      <a:r>
                        <a:rPr lang="en-GB" sz="1700" kern="1200">
                          <a:solidFill>
                            <a:schemeClr val="dk1"/>
                          </a:solidFill>
                          <a:effectLst/>
                          <a:latin typeface="Arial" panose="020B0604020202020204" pitchFamily="34" charset="0"/>
                          <a:ea typeface="+mn-ea"/>
                          <a:cs typeface="Arial" panose="020B0604020202020204" pitchFamily="34" charset="0"/>
                        </a:rPr>
                        <a:t>reatment effect maintenance period equal to one year</a:t>
                      </a:r>
                      <a:endParaRPr lang="en-GB" sz="170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0000"/>
                        </a:lnSpc>
                        <a:spcBef>
                          <a:spcPts val="200"/>
                        </a:spcBef>
                        <a:spcAft>
                          <a:spcPts val="200"/>
                        </a:spcAft>
                      </a:pPr>
                      <a:r>
                        <a:rPr kumimoji="0" lang="en-GB" sz="17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xxxxxx</a:t>
                      </a:r>
                      <a:endParaRPr lang="en-GB" sz="17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kumimoji="0" lang="en-GB" sz="17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xxxx</a:t>
                      </a:r>
                      <a:endParaRPr lang="en-GB" sz="17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700">
                          <a:effectLst/>
                          <a:latin typeface="Arial" panose="020B0604020202020204" pitchFamily="34" charset="0"/>
                          <a:ea typeface="Calibri" panose="020F0502020204030204" pitchFamily="34" charset="0"/>
                          <a:cs typeface="Arial" panose="020B0604020202020204" pitchFamily="34" charset="0"/>
                        </a:rPr>
                        <a:t>137,497</a:t>
                      </a:r>
                    </a:p>
                  </a:txBody>
                  <a:tcPr marL="68580" marR="68580" marT="0" marB="0" anchor="ctr"/>
                </a:tc>
                <a:extLst>
                  <a:ext uri="{0D108BD9-81ED-4DB2-BD59-A6C34878D82A}">
                    <a16:rowId xmlns:a16="http://schemas.microsoft.com/office/drawing/2014/main" val="903753710"/>
                  </a:ext>
                </a:extLst>
              </a:tr>
              <a:tr h="405639">
                <a:tc>
                  <a:txBody>
                    <a:bodyPr/>
                    <a:lstStyle/>
                    <a:p>
                      <a:pPr marL="0" marR="0" lvl="0" indent="0" algn="l" defTabSz="914400" rtl="0" eaLnBrk="1" fontAlgn="auto" latinLnBrk="0" hangingPunct="1">
                        <a:lnSpc>
                          <a:spcPct val="120000"/>
                        </a:lnSpc>
                        <a:spcBef>
                          <a:spcPts val="200"/>
                        </a:spcBef>
                        <a:spcAft>
                          <a:spcPts val="200"/>
                        </a:spcAft>
                        <a:buClrTx/>
                        <a:buSzTx/>
                        <a:buFontTx/>
                        <a:buNone/>
                        <a:tabLst/>
                        <a:defRPr/>
                      </a:pPr>
                      <a:r>
                        <a:rPr lang="en-GB" sz="1700" i="0">
                          <a:effectLst/>
                          <a:latin typeface="Arial" panose="020B0604020202020204" pitchFamily="34" charset="0"/>
                          <a:ea typeface="Times New Roman" panose="02020603050405020304" pitchFamily="18" charset="0"/>
                          <a:cs typeface="Arial" panose="020B0604020202020204" pitchFamily="34" charset="0"/>
                        </a:rPr>
                        <a:t>FEV</a:t>
                      </a:r>
                      <a:r>
                        <a:rPr lang="en-GB" sz="1700" i="0" baseline="-25000">
                          <a:effectLst/>
                          <a:latin typeface="Arial" panose="020B0604020202020204" pitchFamily="34" charset="0"/>
                          <a:ea typeface="Times New Roman" panose="02020603050405020304" pitchFamily="18" charset="0"/>
                          <a:cs typeface="Arial" panose="020B0604020202020204" pitchFamily="34" charset="0"/>
                        </a:rPr>
                        <a:t>1</a:t>
                      </a:r>
                      <a:r>
                        <a:rPr lang="en-GB" sz="1700" i="0">
                          <a:effectLst/>
                          <a:latin typeface="Arial" panose="020B0604020202020204" pitchFamily="34" charset="0"/>
                          <a:ea typeface="Times New Roman" panose="02020603050405020304" pitchFamily="18" charset="0"/>
                          <a:cs typeface="Arial" panose="020B0604020202020204" pitchFamily="34" charset="0"/>
                        </a:rPr>
                        <a:t> treatment effect duration - dupilumab </a:t>
                      </a:r>
                      <a:r>
                        <a:rPr lang="en-GB" sz="1700" i="0" kern="1200">
                          <a:solidFill>
                            <a:schemeClr val="dk1"/>
                          </a:solidFill>
                          <a:effectLst/>
                          <a:latin typeface="Arial" panose="020B0604020202020204" pitchFamily="34" charset="0"/>
                          <a:ea typeface="+mn-ea"/>
                          <a:cs typeface="Arial" panose="020B0604020202020204" pitchFamily="34" charset="0"/>
                        </a:rPr>
                        <a:t>t</a:t>
                      </a:r>
                      <a:r>
                        <a:rPr lang="en-GB" sz="1700" kern="1200">
                          <a:solidFill>
                            <a:schemeClr val="dk1"/>
                          </a:solidFill>
                          <a:effectLst/>
                          <a:latin typeface="Arial" panose="020B0604020202020204" pitchFamily="34" charset="0"/>
                          <a:ea typeface="+mn-ea"/>
                          <a:cs typeface="Arial" panose="020B0604020202020204" pitchFamily="34" charset="0"/>
                        </a:rPr>
                        <a:t>reatment effect maintenance period equal to two years</a:t>
                      </a:r>
                      <a:endParaRPr lang="en-GB" sz="170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0000"/>
                        </a:lnSpc>
                        <a:spcBef>
                          <a:spcPts val="200"/>
                        </a:spcBef>
                        <a:spcAft>
                          <a:spcPts val="200"/>
                        </a:spcAft>
                      </a:pPr>
                      <a:r>
                        <a:rPr kumimoji="0" lang="en-GB" sz="17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xxxxxx</a:t>
                      </a:r>
                      <a:endParaRPr lang="en-GB" sz="17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kumimoji="0" lang="en-GB" sz="17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xxxx</a:t>
                      </a:r>
                      <a:endParaRPr lang="en-GB" sz="17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700">
                          <a:effectLst/>
                          <a:latin typeface="Arial" panose="020B0604020202020204" pitchFamily="34" charset="0"/>
                          <a:ea typeface="Calibri" panose="020F0502020204030204" pitchFamily="34" charset="0"/>
                          <a:cs typeface="Arial" panose="020B0604020202020204" pitchFamily="34" charset="0"/>
                        </a:rPr>
                        <a:t>94,424</a:t>
                      </a:r>
                    </a:p>
                  </a:txBody>
                  <a:tcPr marL="68580" marR="68580" marT="0" marB="0" anchor="ctr"/>
                </a:tc>
                <a:extLst>
                  <a:ext uri="{0D108BD9-81ED-4DB2-BD59-A6C34878D82A}">
                    <a16:rowId xmlns:a16="http://schemas.microsoft.com/office/drawing/2014/main" val="3643057482"/>
                  </a:ext>
                </a:extLst>
              </a:tr>
              <a:tr h="193050">
                <a:tc>
                  <a:txBody>
                    <a:bodyPr/>
                    <a:lstStyle/>
                    <a:p>
                      <a:pPr>
                        <a:lnSpc>
                          <a:spcPct val="120000"/>
                        </a:lnSpc>
                        <a:spcBef>
                          <a:spcPts val="200"/>
                        </a:spcBef>
                        <a:spcAft>
                          <a:spcPts val="200"/>
                        </a:spcAft>
                      </a:pPr>
                      <a:r>
                        <a:rPr lang="en-GB" sz="1700" i="0">
                          <a:effectLst/>
                          <a:latin typeface="Arial" panose="020B0604020202020204" pitchFamily="34" charset="0"/>
                          <a:ea typeface="Times New Roman" panose="02020603050405020304" pitchFamily="18" charset="0"/>
                          <a:cs typeface="Arial" panose="020B0604020202020204" pitchFamily="34" charset="0"/>
                        </a:rPr>
                        <a:t>Excess mortality due to exacerbation - Whittaker et al. 2022</a:t>
                      </a:r>
                      <a:endParaRPr lang="en-GB" sz="170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0000"/>
                        </a:lnSpc>
                        <a:spcBef>
                          <a:spcPts val="200"/>
                        </a:spcBef>
                        <a:spcAft>
                          <a:spcPts val="200"/>
                        </a:spcAft>
                      </a:pPr>
                      <a:r>
                        <a:rPr kumimoji="0" lang="en-GB" sz="17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xxxxxx</a:t>
                      </a:r>
                      <a:endParaRPr lang="en-GB" sz="17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kumimoji="0" lang="en-GB" sz="17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xxxx</a:t>
                      </a:r>
                      <a:endParaRPr lang="en-GB" sz="1700" u="sng">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700">
                          <a:effectLst/>
                          <a:latin typeface="Arial" panose="020B0604020202020204" pitchFamily="34" charset="0"/>
                          <a:ea typeface="Calibri" panose="020F0502020204030204" pitchFamily="34" charset="0"/>
                          <a:cs typeface="Arial" panose="020B0604020202020204" pitchFamily="34" charset="0"/>
                        </a:rPr>
                        <a:t>41,919</a:t>
                      </a:r>
                    </a:p>
                  </a:txBody>
                  <a:tcPr marL="68580" marR="68580" marT="0" marB="0" anchor="ctr"/>
                </a:tc>
                <a:extLst>
                  <a:ext uri="{0D108BD9-81ED-4DB2-BD59-A6C34878D82A}">
                    <a16:rowId xmlns:a16="http://schemas.microsoft.com/office/drawing/2014/main" val="2446858986"/>
                  </a:ext>
                </a:extLst>
              </a:tr>
              <a:tr h="405639">
                <a:tc>
                  <a:txBody>
                    <a:bodyPr/>
                    <a:lstStyle/>
                    <a:p>
                      <a:pPr>
                        <a:lnSpc>
                          <a:spcPct val="120000"/>
                        </a:lnSpc>
                        <a:spcBef>
                          <a:spcPts val="200"/>
                        </a:spcBef>
                        <a:spcAft>
                          <a:spcPts val="200"/>
                        </a:spcAft>
                      </a:pPr>
                      <a:r>
                        <a:rPr lang="en-GB" sz="1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Excess mortality due to severe exacerbations - NACAP report (6.1%)</a:t>
                      </a:r>
                      <a:endParaRPr lang="en-GB"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20000"/>
                        </a:lnSpc>
                        <a:spcBef>
                          <a:spcPts val="200"/>
                        </a:spcBef>
                        <a:spcAft>
                          <a:spcPts val="200"/>
                        </a:spcAft>
                      </a:pPr>
                      <a:r>
                        <a:rPr kumimoji="0" lang="en-GB" sz="17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xxxxxx</a:t>
                      </a:r>
                      <a:endParaRPr lang="en-GB" sz="17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kumimoji="0" lang="en-GB" sz="17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xxxx</a:t>
                      </a:r>
                      <a:endParaRPr lang="en-GB" sz="17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700">
                          <a:effectLst/>
                          <a:latin typeface="Arial" panose="020B0604020202020204" pitchFamily="34" charset="0"/>
                          <a:ea typeface="Calibri" panose="020F0502020204030204" pitchFamily="34" charset="0"/>
                          <a:cs typeface="Arial" panose="020B0604020202020204" pitchFamily="34" charset="0"/>
                        </a:rPr>
                        <a:t>38,403</a:t>
                      </a:r>
                    </a:p>
                  </a:txBody>
                  <a:tcPr marL="68580" marR="68580" marT="0" marB="0" anchor="ctr"/>
                </a:tc>
                <a:extLst>
                  <a:ext uri="{0D108BD9-81ED-4DB2-BD59-A6C34878D82A}">
                    <a16:rowId xmlns:a16="http://schemas.microsoft.com/office/drawing/2014/main" val="2701449612"/>
                  </a:ext>
                </a:extLst>
              </a:tr>
              <a:tr h="193050">
                <a:tc>
                  <a:txBody>
                    <a:bodyPr/>
                    <a:lstStyle/>
                    <a:p>
                      <a:pPr>
                        <a:lnSpc>
                          <a:spcPct val="120000"/>
                        </a:lnSpc>
                        <a:spcBef>
                          <a:spcPts val="200"/>
                        </a:spcBef>
                        <a:spcAft>
                          <a:spcPts val="200"/>
                        </a:spcAft>
                      </a:pPr>
                      <a:r>
                        <a:rPr lang="en-GB" sz="1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difference in severe exacerbations between treatment arms</a:t>
                      </a:r>
                      <a:endParaRPr lang="en-GB"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20000"/>
                        </a:lnSpc>
                        <a:spcBef>
                          <a:spcPts val="200"/>
                        </a:spcBef>
                        <a:spcAft>
                          <a:spcPts val="200"/>
                        </a:spcAft>
                      </a:pPr>
                      <a:r>
                        <a:rPr kumimoji="0" lang="en-GB" sz="17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xxxxxx</a:t>
                      </a:r>
                      <a:endParaRPr lang="en-GB" sz="17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kumimoji="0" lang="en-GB" sz="17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xxxx</a:t>
                      </a:r>
                      <a:endParaRPr lang="en-GB" sz="17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700">
                          <a:effectLst/>
                          <a:latin typeface="Arial" panose="020B0604020202020204" pitchFamily="34" charset="0"/>
                          <a:ea typeface="Calibri" panose="020F0502020204030204" pitchFamily="34" charset="0"/>
                          <a:cs typeface="Arial" panose="020B0604020202020204" pitchFamily="34" charset="0"/>
                        </a:rPr>
                        <a:t>101,763</a:t>
                      </a:r>
                    </a:p>
                  </a:txBody>
                  <a:tcPr marL="68580" marR="68580" marT="0" marB="0" anchor="ctr"/>
                </a:tc>
                <a:extLst>
                  <a:ext uri="{0D108BD9-81ED-4DB2-BD59-A6C34878D82A}">
                    <a16:rowId xmlns:a16="http://schemas.microsoft.com/office/drawing/2014/main" val="22698760"/>
                  </a:ext>
                </a:extLst>
              </a:tr>
              <a:tr h="405639">
                <a:tc>
                  <a:txBody>
                    <a:bodyPr/>
                    <a:lstStyle/>
                    <a:p>
                      <a:pPr>
                        <a:lnSpc>
                          <a:spcPct val="120000"/>
                        </a:lnSpc>
                        <a:spcBef>
                          <a:spcPts val="200"/>
                        </a:spcBef>
                        <a:spcAft>
                          <a:spcPts val="200"/>
                        </a:spcAft>
                      </a:pPr>
                      <a:r>
                        <a:rPr lang="en-GB" sz="1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Treatment benefit of dupilumab on severe exacerbations is halved*</a:t>
                      </a:r>
                      <a:endParaRPr lang="en-GB"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20000"/>
                        </a:lnSpc>
                        <a:spcBef>
                          <a:spcPts val="200"/>
                        </a:spcBef>
                        <a:spcAft>
                          <a:spcPts val="200"/>
                        </a:spcAft>
                      </a:pPr>
                      <a:r>
                        <a:rPr kumimoji="0" lang="en-GB" sz="17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xxxxxx</a:t>
                      </a:r>
                      <a:endParaRPr lang="en-GB" sz="17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kumimoji="0" lang="en-GB" sz="17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xxxx</a:t>
                      </a:r>
                      <a:endParaRPr lang="en-GB" sz="17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700">
                          <a:effectLst/>
                          <a:latin typeface="Arial" panose="020B0604020202020204" pitchFamily="34" charset="0"/>
                          <a:ea typeface="Calibri" panose="020F0502020204030204" pitchFamily="34" charset="0"/>
                          <a:cs typeface="Arial" panose="020B0604020202020204" pitchFamily="34" charset="0"/>
                        </a:rPr>
                        <a:t>81,425</a:t>
                      </a:r>
                    </a:p>
                  </a:txBody>
                  <a:tcPr marL="68580" marR="68580" marT="0" marB="0" anchor="ctr"/>
                </a:tc>
                <a:extLst>
                  <a:ext uri="{0D108BD9-81ED-4DB2-BD59-A6C34878D82A}">
                    <a16:rowId xmlns:a16="http://schemas.microsoft.com/office/drawing/2014/main" val="4146547402"/>
                  </a:ext>
                </a:extLst>
              </a:tr>
              <a:tr h="405639">
                <a:tc>
                  <a:txBody>
                    <a:bodyPr/>
                    <a:lstStyle/>
                    <a:p>
                      <a:pPr>
                        <a:lnSpc>
                          <a:spcPct val="120000"/>
                        </a:lnSpc>
                        <a:spcBef>
                          <a:spcPts val="200"/>
                        </a:spcBef>
                        <a:spcAft>
                          <a:spcPts val="200"/>
                        </a:spcAft>
                      </a:pPr>
                      <a:r>
                        <a:rPr lang="en-GB" sz="1700">
                          <a:solidFill>
                            <a:schemeClr val="tx1"/>
                          </a:solidFill>
                          <a:effectLst/>
                          <a:latin typeface="Arial" panose="020B0604020202020204" pitchFamily="34" charset="0"/>
                          <a:ea typeface="Times New Roman" panose="02020603050405020304" pitchFamily="18" charset="0"/>
                          <a:cs typeface="Arial" panose="020B0604020202020204" pitchFamily="34" charset="0"/>
                        </a:rPr>
                        <a:t>Utilities - TA461 (roflumilast) committee </a:t>
                      </a:r>
                      <a:r>
                        <a:rPr lang="en-GB" sz="1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preference utility values for COPD health state and exacerbation disutility</a:t>
                      </a:r>
                    </a:p>
                  </a:txBody>
                  <a:tcPr marL="68580" marR="68580" marT="0" marB="0"/>
                </a:tc>
                <a:tc>
                  <a:txBody>
                    <a:bodyPr/>
                    <a:lstStyle/>
                    <a:p>
                      <a:pPr algn="ctr">
                        <a:lnSpc>
                          <a:spcPct val="120000"/>
                        </a:lnSpc>
                        <a:spcBef>
                          <a:spcPts val="200"/>
                        </a:spcBef>
                        <a:spcAft>
                          <a:spcPts val="200"/>
                        </a:spcAft>
                      </a:pPr>
                      <a:r>
                        <a:rPr kumimoji="0" lang="en-GB" sz="17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xxxxxx</a:t>
                      </a:r>
                      <a:endParaRPr lang="en-GB" sz="17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kumimoji="0" lang="en-GB" sz="17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xxxx</a:t>
                      </a:r>
                      <a:endParaRPr lang="en-GB" sz="17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700" dirty="0">
                          <a:effectLst/>
                          <a:latin typeface="Arial" panose="020B0604020202020204" pitchFamily="34" charset="0"/>
                          <a:ea typeface="Calibri" panose="020F0502020204030204" pitchFamily="34" charset="0"/>
                          <a:cs typeface="Arial" panose="020B0604020202020204" pitchFamily="34" charset="0"/>
                        </a:rPr>
                        <a:t>52,715</a:t>
                      </a:r>
                    </a:p>
                  </a:txBody>
                  <a:tcPr marL="68580" marR="68580" marT="0" marB="0" anchor="ctr"/>
                </a:tc>
                <a:extLst>
                  <a:ext uri="{0D108BD9-81ED-4DB2-BD59-A6C34878D82A}">
                    <a16:rowId xmlns:a16="http://schemas.microsoft.com/office/drawing/2014/main" val="143835194"/>
                  </a:ext>
                </a:extLst>
              </a:tr>
            </a:tbl>
          </a:graphicData>
        </a:graphic>
      </p:graphicFrame>
      <p:sp>
        <p:nvSpPr>
          <p:cNvPr id="3" name="TextBox 2">
            <a:extLst>
              <a:ext uri="{FF2B5EF4-FFF2-40B4-BE49-F238E27FC236}">
                <a16:creationId xmlns:a16="http://schemas.microsoft.com/office/drawing/2014/main" id="{0193D9BB-39CE-19E7-1383-42F2E483AD73}"/>
              </a:ext>
            </a:extLst>
          </p:cNvPr>
          <p:cNvSpPr txBox="1"/>
          <p:nvPr/>
        </p:nvSpPr>
        <p:spPr>
          <a:xfrm>
            <a:off x="280062" y="6028872"/>
            <a:ext cx="7176965" cy="307777"/>
          </a:xfrm>
          <a:prstGeom prst="rect">
            <a:avLst/>
          </a:prstGeom>
          <a:noFill/>
        </p:spPr>
        <p:txBody>
          <a:bodyPr wrap="none" rtlCol="0">
            <a:spAutoFit/>
          </a:bodyPr>
          <a:lstStyle/>
          <a:p>
            <a:r>
              <a:rPr lang="en-GB" sz="1400">
                <a:latin typeface="Arial" panose="020B0604020202020204" pitchFamily="34" charset="0"/>
              </a:rPr>
              <a:t>*due to arbitrary nature of scenario, results presented are only available deterministically</a:t>
            </a:r>
          </a:p>
        </p:txBody>
      </p:sp>
      <p:sp>
        <p:nvSpPr>
          <p:cNvPr id="4" name="Text Placeholder 4">
            <a:extLst>
              <a:ext uri="{FF2B5EF4-FFF2-40B4-BE49-F238E27FC236}">
                <a16:creationId xmlns:a16="http://schemas.microsoft.com/office/drawing/2014/main" id="{EF4F4611-F3A5-6B05-96BA-A4B0C05F1F2C}"/>
              </a:ext>
            </a:extLst>
          </p:cNvPr>
          <p:cNvSpPr txBox="1">
            <a:spLocks/>
          </p:cNvSpPr>
          <p:nvPr/>
        </p:nvSpPr>
        <p:spPr>
          <a:xfrm>
            <a:off x="789119" y="6380861"/>
            <a:ext cx="11021219" cy="4460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latin typeface="Arial" panose="020B0604020202020204" pitchFamily="34" charset="0"/>
                <a:cs typeface="Arial" panose="020B0604020202020204" pitchFamily="34" charset="0"/>
              </a:rPr>
              <a:t>EAG, External </a:t>
            </a:r>
            <a:r>
              <a:rPr lang="en-GB"/>
              <a:t>A</a:t>
            </a:r>
            <a:r>
              <a:rPr lang="en-GB" sz="1400">
                <a:latin typeface="Arial" panose="020B0604020202020204" pitchFamily="34" charset="0"/>
                <a:cs typeface="Arial" panose="020B0604020202020204" pitchFamily="34" charset="0"/>
              </a:rPr>
              <a:t>ssessment </a:t>
            </a:r>
            <a:r>
              <a:rPr lang="en-GB"/>
              <a:t>G</a:t>
            </a:r>
            <a:r>
              <a:rPr lang="en-GB" sz="1400">
                <a:latin typeface="Arial" panose="020B0604020202020204" pitchFamily="34" charset="0"/>
                <a:cs typeface="Arial" panose="020B0604020202020204" pitchFamily="34" charset="0"/>
              </a:rPr>
              <a:t>roup; </a:t>
            </a:r>
            <a:r>
              <a:rPr lang="en-GB"/>
              <a:t>FEV</a:t>
            </a:r>
            <a:r>
              <a:rPr lang="en-GB" baseline="-25000"/>
              <a:t>1, </a:t>
            </a:r>
            <a:r>
              <a:rPr lang="en-GB"/>
              <a:t>forced expiratory volume in the first second; ICER, Incremental cost-effectiveness ratio; NACAP, National Asthma and COPD Audit Programme; QALY, Quality-adjusted life year; TA, Technology appraisal</a:t>
            </a:r>
          </a:p>
          <a:p>
            <a:endParaRPr lang="en-GB"/>
          </a:p>
        </p:txBody>
      </p:sp>
      <p:sp>
        <p:nvSpPr>
          <p:cNvPr id="5" name="TextBox 4">
            <a:extLst>
              <a:ext uri="{FF2B5EF4-FFF2-40B4-BE49-F238E27FC236}">
                <a16:creationId xmlns:a16="http://schemas.microsoft.com/office/drawing/2014/main" id="{EE1B69D8-6351-262B-B2BC-A1BA69E3BC09}"/>
              </a:ext>
            </a:extLst>
          </p:cNvPr>
          <p:cNvSpPr txBox="1"/>
          <p:nvPr/>
        </p:nvSpPr>
        <p:spPr>
          <a:xfrm>
            <a:off x="9927815" y="-16411"/>
            <a:ext cx="1797462" cy="523220"/>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hlinkClick r:id="rId3" action="ppaction://hlinksldjump"/>
              </a:rPr>
              <a:t>EAG base case results</a:t>
            </a: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3619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a:bodyPr>
          <a:lstStyle/>
          <a:p>
            <a:r>
              <a:rPr lang="en-GB">
                <a:latin typeface="Arial" panose="020B0604020202020204" pitchFamily="34" charset="0"/>
                <a:cs typeface="Arial" panose="020B0604020202020204" pitchFamily="34" charset="0"/>
              </a:rPr>
              <a:t>Dupilumab for treating moderate to severe chronic obstructive pulmonary disease </a:t>
            </a:r>
            <a:endParaRPr lang="en-GB"/>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284954"/>
            <a:ext cx="10026139" cy="2875457"/>
          </a:xfrm>
        </p:spPr>
        <p:txBody>
          <a:bodyPr>
            <a:noAutofit/>
          </a:bodyPr>
          <a:lstStyle/>
          <a:p>
            <a:pPr marL="457200" indent="-457200">
              <a:buSzPts val="2400"/>
              <a:buFont typeface="Wingdings" pitchFamily="2" charset="2"/>
              <a:buChar char="q"/>
            </a:pPr>
            <a:r>
              <a:rPr lang="en-GB" sz="2800"/>
              <a:t> Background and key issues</a:t>
            </a:r>
          </a:p>
          <a:p>
            <a:pPr marL="457200" indent="-457200">
              <a:buSzPts val="2200"/>
              <a:buFont typeface="Wingdings" pitchFamily="2" charset="2"/>
              <a:buChar char="q"/>
            </a:pPr>
            <a:r>
              <a:rPr lang="en-GB" sz="2800"/>
              <a:t> Clinical effectiveness</a:t>
            </a:r>
          </a:p>
          <a:p>
            <a:pPr marL="457200" indent="-457200">
              <a:buSzPts val="2200"/>
              <a:buFont typeface="Wingdings" pitchFamily="2" charset="2"/>
              <a:buChar char="q"/>
            </a:pPr>
            <a:r>
              <a:rPr lang="en-GB" sz="2800"/>
              <a:t> Modelling and cost effectiveness</a:t>
            </a:r>
          </a:p>
          <a:p>
            <a:pPr marL="457200" indent="-457200">
              <a:buSzPts val="2000"/>
              <a:buFont typeface="Wingdings" pitchFamily="2" charset="2"/>
              <a:buChar char="ü"/>
            </a:pPr>
            <a:r>
              <a:rPr lang="en-GB" sz="2800" b="1"/>
              <a:t> Other considerations </a:t>
            </a:r>
          </a:p>
          <a:p>
            <a:pPr marL="457200" indent="-457200">
              <a:buSzPts val="2000"/>
              <a:buFont typeface="Wingdings" pitchFamily="2" charset="2"/>
              <a:buChar char="q"/>
            </a:pPr>
            <a:r>
              <a:rPr lang="en-GB" sz="2800"/>
              <a:t> Summary</a:t>
            </a:r>
          </a:p>
          <a:p>
            <a:endParaRPr lang="en-GB" sz="2800"/>
          </a:p>
        </p:txBody>
      </p:sp>
    </p:spTree>
    <p:extLst>
      <p:ext uri="{BB962C8B-B14F-4D97-AF65-F5344CB8AC3E}">
        <p14:creationId xmlns:p14="http://schemas.microsoft.com/office/powerpoint/2010/main" val="6667633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41C8A-1BCF-CA24-AED9-42BB2BCC76D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2AEA9DC-18F9-8C8C-87A2-12A09E424C09}"/>
              </a:ext>
            </a:extLst>
          </p:cNvPr>
          <p:cNvSpPr>
            <a:spLocks noGrp="1"/>
          </p:cNvSpPr>
          <p:nvPr>
            <p:ph type="title"/>
          </p:nvPr>
        </p:nvSpPr>
        <p:spPr/>
        <p:txBody>
          <a:bodyPr>
            <a:normAutofit/>
          </a:bodyPr>
          <a:lstStyle/>
          <a:p>
            <a:r>
              <a:rPr lang="en-GB"/>
              <a:t>Potential uncaptured benefits</a:t>
            </a:r>
          </a:p>
        </p:txBody>
      </p:sp>
      <p:sp>
        <p:nvSpPr>
          <p:cNvPr id="8" name="Text Placeholder 7">
            <a:extLst>
              <a:ext uri="{FF2B5EF4-FFF2-40B4-BE49-F238E27FC236}">
                <a16:creationId xmlns:a16="http://schemas.microsoft.com/office/drawing/2014/main" id="{593CE6E4-B308-971C-66FC-0D772189B44F}"/>
              </a:ext>
            </a:extLst>
          </p:cNvPr>
          <p:cNvSpPr>
            <a:spLocks noGrp="1"/>
          </p:cNvSpPr>
          <p:nvPr>
            <p:ph type="body" sz="quarter" idx="12"/>
          </p:nvPr>
        </p:nvSpPr>
        <p:spPr>
          <a:xfrm>
            <a:off x="466724" y="842751"/>
            <a:ext cx="11250785" cy="5452945"/>
          </a:xfrm>
        </p:spPr>
        <p:txBody>
          <a:bodyPr/>
          <a:lstStyle/>
          <a:p>
            <a:r>
              <a:rPr lang="en-GB">
                <a:ea typeface="Inter" panose="02000503000000020004" pitchFamily="2" charset="0"/>
              </a:rPr>
              <a:t>Benefits not captured in QALY calculation, as per company submission:</a:t>
            </a:r>
          </a:p>
          <a:p>
            <a:pPr marL="285750" indent="-285750">
              <a:buFont typeface="Arial" panose="020B0604020202020204" pitchFamily="34" charset="0"/>
              <a:buChar char="•"/>
            </a:pPr>
            <a:r>
              <a:rPr lang="en-GB">
                <a:ea typeface="Inter" panose="02000503000000020004" pitchFamily="2" charset="0"/>
              </a:rPr>
              <a:t>Winter pressures on NHS</a:t>
            </a:r>
          </a:p>
          <a:p>
            <a:pPr marL="971550" lvl="1" indent="-285750">
              <a:buFont typeface="Courier New" panose="02070309020205020404" pitchFamily="49" charset="0"/>
              <a:buChar char="o"/>
            </a:pPr>
            <a:r>
              <a:rPr lang="en-GB">
                <a:ea typeface="Inter" panose="02000503000000020004" pitchFamily="2" charset="0"/>
              </a:rPr>
              <a:t>People with COPD can be significantly affected by cold weather and experience more breathlessness and coughing than usual</a:t>
            </a:r>
          </a:p>
          <a:p>
            <a:pPr marL="971550" lvl="1" indent="-285750">
              <a:buFont typeface="Courier New" panose="02070309020205020404" pitchFamily="49" charset="0"/>
              <a:buChar char="o"/>
            </a:pPr>
            <a:r>
              <a:rPr lang="en-GB">
                <a:ea typeface="Inter" panose="02000503000000020004" pitchFamily="2" charset="0"/>
              </a:rPr>
              <a:t>Dupilumab has potential to relieve some of this healthcare system pressure through a reduction in symptoms and inpatient admissions for exacerbations</a:t>
            </a:r>
          </a:p>
          <a:p>
            <a:pPr marL="285750" indent="-285750">
              <a:buFont typeface="Arial" panose="020B0604020202020204" pitchFamily="34" charset="0"/>
              <a:buChar char="•"/>
            </a:pPr>
            <a:r>
              <a:rPr lang="en-GB">
                <a:ea typeface="Inter" panose="02000503000000020004" pitchFamily="2" charset="0"/>
              </a:rPr>
              <a:t>Holistic impact of dupilumab on symptoms</a:t>
            </a:r>
          </a:p>
          <a:p>
            <a:pPr marL="971550" lvl="1" indent="-285750">
              <a:buFont typeface="Courier New" panose="02070309020205020404" pitchFamily="49" charset="0"/>
              <a:buChar char="o"/>
            </a:pPr>
            <a:r>
              <a:rPr lang="en-GB">
                <a:ea typeface="Inter" panose="02000503000000020004" pitchFamily="2" charset="0"/>
              </a:rPr>
              <a:t>Dupilumab associated with greater reduction in E-RS: COPD instrument (patient-reported outcome) in BOREAS and NOTUS trial compared with background therapy alone</a:t>
            </a:r>
          </a:p>
          <a:p>
            <a:pPr marL="971550" lvl="1" indent="-285750">
              <a:buFont typeface="Courier New" panose="02070309020205020404" pitchFamily="49" charset="0"/>
              <a:buChar char="o"/>
            </a:pPr>
            <a:r>
              <a:rPr lang="en-GB">
                <a:ea typeface="Inter" panose="02000503000000020004" pitchFamily="2" charset="0"/>
              </a:rPr>
              <a:t>No mapping algorithm available to convert E-RS: COPD scores to EQ-5D→ benefit may not have been fully captured by the model in the same way as the SGRQ outcomes</a:t>
            </a:r>
          </a:p>
          <a:p>
            <a:pPr marL="285750" indent="-285750">
              <a:buFont typeface="Arial" panose="020B0604020202020204" pitchFamily="34" charset="0"/>
              <a:buChar char="•"/>
            </a:pPr>
            <a:r>
              <a:rPr lang="en-GB">
                <a:ea typeface="Inter" panose="02000503000000020004" pitchFamily="2" charset="0"/>
              </a:rPr>
              <a:t>Environmental impact</a:t>
            </a:r>
          </a:p>
          <a:p>
            <a:pPr marL="971550" lvl="1" indent="-285750">
              <a:buFont typeface="Courier New" panose="02070309020205020404" pitchFamily="49" charset="0"/>
              <a:buChar char="o"/>
            </a:pPr>
            <a:r>
              <a:rPr lang="en-GB">
                <a:ea typeface="Inter" panose="02000503000000020004" pitchFamily="2" charset="0"/>
              </a:rPr>
              <a:t>Implementation of dupilumab for the treatment of COPD may be carbon neutral or carbon saving through reductions in healthcare resource use because of improved outcomes→ in particular, reduced  hospitalisations</a:t>
            </a:r>
          </a:p>
        </p:txBody>
      </p:sp>
      <p:sp>
        <p:nvSpPr>
          <p:cNvPr id="4" name="Text Placeholder 4">
            <a:extLst>
              <a:ext uri="{FF2B5EF4-FFF2-40B4-BE49-F238E27FC236}">
                <a16:creationId xmlns:a16="http://schemas.microsoft.com/office/drawing/2014/main" id="{D492AA51-CF15-392B-C632-F0CD80263BCF}"/>
              </a:ext>
            </a:extLst>
          </p:cNvPr>
          <p:cNvSpPr txBox="1">
            <a:spLocks/>
          </p:cNvSpPr>
          <p:nvPr/>
        </p:nvSpPr>
        <p:spPr>
          <a:xfrm>
            <a:off x="808831" y="6411913"/>
            <a:ext cx="11021219" cy="4460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COPD, Chronic obstructive pulmonary disease; E-RS, Evaluating Respiratory Symptoms in COPD; SGRQ, SGRQ, Saint George's Respiratory Questionnaire; QALY, Quality-adjusted life year</a:t>
            </a:r>
          </a:p>
          <a:p>
            <a:r>
              <a:rPr lang="en-GB"/>
              <a:t> </a:t>
            </a:r>
          </a:p>
        </p:txBody>
      </p:sp>
    </p:spTree>
    <p:extLst>
      <p:ext uri="{BB962C8B-B14F-4D97-AF65-F5344CB8AC3E}">
        <p14:creationId xmlns:p14="http://schemas.microsoft.com/office/powerpoint/2010/main" val="2512404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a:bodyPr>
          <a:lstStyle/>
          <a:p>
            <a:r>
              <a:rPr lang="en-GB">
                <a:latin typeface="Arial" panose="020B0604020202020204" pitchFamily="34" charset="0"/>
                <a:cs typeface="Arial" panose="020B0604020202020204" pitchFamily="34" charset="0"/>
              </a:rPr>
              <a:t>Dupilumab for treating moderate to severe chronic obstructive pulmonary disease </a:t>
            </a:r>
            <a:endParaRPr lang="en-GB"/>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284954"/>
            <a:ext cx="10026139" cy="2875457"/>
          </a:xfrm>
        </p:spPr>
        <p:txBody>
          <a:bodyPr>
            <a:noAutofit/>
          </a:bodyPr>
          <a:lstStyle/>
          <a:p>
            <a:pPr marL="457200" indent="-457200">
              <a:buSzPts val="2400"/>
              <a:buFont typeface="Wingdings" pitchFamily="2" charset="2"/>
              <a:buChar char="q"/>
            </a:pPr>
            <a:r>
              <a:rPr lang="en-GB" sz="2800"/>
              <a:t> Background and key issues</a:t>
            </a:r>
          </a:p>
          <a:p>
            <a:pPr marL="457200" indent="-457200">
              <a:buSzPts val="2200"/>
              <a:buFont typeface="Wingdings" pitchFamily="2" charset="2"/>
              <a:buChar char="q"/>
            </a:pPr>
            <a:r>
              <a:rPr lang="en-GB" sz="2800"/>
              <a:t> Clinical effectiveness</a:t>
            </a:r>
          </a:p>
          <a:p>
            <a:pPr marL="457200" indent="-457200">
              <a:buSzPts val="2200"/>
              <a:buFont typeface="Wingdings" pitchFamily="2" charset="2"/>
              <a:buChar char="q"/>
            </a:pPr>
            <a:r>
              <a:rPr lang="en-GB" sz="2800"/>
              <a:t> Modelling and cost effectiveness</a:t>
            </a:r>
          </a:p>
          <a:p>
            <a:pPr marL="457200" indent="-457200">
              <a:buSzPts val="2000"/>
              <a:buFont typeface="Wingdings" pitchFamily="2" charset="2"/>
              <a:buChar char="q"/>
            </a:pPr>
            <a:r>
              <a:rPr lang="en-GB" sz="2800"/>
              <a:t> Other considerations </a:t>
            </a:r>
          </a:p>
          <a:p>
            <a:pPr marL="457200" indent="-457200">
              <a:buSzPts val="2000"/>
              <a:buFont typeface="Wingdings" pitchFamily="2" charset="2"/>
              <a:buChar char="ü"/>
            </a:pPr>
            <a:r>
              <a:rPr lang="en-GB" sz="2800" b="1"/>
              <a:t> Summary</a:t>
            </a:r>
          </a:p>
          <a:p>
            <a:endParaRPr lang="en-GB" sz="2800"/>
          </a:p>
        </p:txBody>
      </p:sp>
    </p:spTree>
    <p:extLst>
      <p:ext uri="{BB962C8B-B14F-4D97-AF65-F5344CB8AC3E}">
        <p14:creationId xmlns:p14="http://schemas.microsoft.com/office/powerpoint/2010/main" val="1852821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9A1A6-E224-D83A-DBB9-40773B3545D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BA8BFDE-9CF9-0E17-0D92-088398B0C01A}"/>
              </a:ext>
            </a:extLst>
          </p:cNvPr>
          <p:cNvSpPr>
            <a:spLocks noGrp="1"/>
          </p:cNvSpPr>
          <p:nvPr>
            <p:ph type="title"/>
          </p:nvPr>
        </p:nvSpPr>
        <p:spPr>
          <a:xfrm>
            <a:off x="300872" y="203999"/>
            <a:ext cx="11250785" cy="434783"/>
          </a:xfrm>
        </p:spPr>
        <p:txBody>
          <a:bodyPr>
            <a:noAutofit/>
          </a:bodyPr>
          <a:lstStyle/>
          <a:p>
            <a:r>
              <a:rPr lang="en-GB" sz="2800">
                <a:ea typeface="Arial" panose="02000503000000020004" pitchFamily="2" charset="0"/>
              </a:rPr>
              <a:t>Key committee questions</a:t>
            </a:r>
            <a:endParaRPr lang="en-GB" sz="2800"/>
          </a:p>
        </p:txBody>
      </p:sp>
      <p:sp>
        <p:nvSpPr>
          <p:cNvPr id="5" name="Text Placeholder 12">
            <a:extLst>
              <a:ext uri="{FF2B5EF4-FFF2-40B4-BE49-F238E27FC236}">
                <a16:creationId xmlns:a16="http://schemas.microsoft.com/office/drawing/2014/main" id="{514BF5A9-29C4-0AD3-FF31-9E93E825A136}"/>
              </a:ext>
            </a:extLst>
          </p:cNvPr>
          <p:cNvSpPr txBox="1">
            <a:spLocks/>
          </p:cNvSpPr>
          <p:nvPr/>
        </p:nvSpPr>
        <p:spPr>
          <a:xfrm>
            <a:off x="875375" y="6571173"/>
            <a:ext cx="10842133" cy="43478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aphicFrame>
        <p:nvGraphicFramePr>
          <p:cNvPr id="7" name="Table 6" descr="Key issues for discussion, including clinical and cost effectiveness">
            <a:extLst>
              <a:ext uri="{FF2B5EF4-FFF2-40B4-BE49-F238E27FC236}">
                <a16:creationId xmlns:a16="http://schemas.microsoft.com/office/drawing/2014/main" id="{F53629F7-D0DC-16F2-07BE-004F08C7F6D9}"/>
              </a:ext>
            </a:extLst>
          </p:cNvPr>
          <p:cNvGraphicFramePr>
            <a:graphicFrameLocks noGrp="1"/>
          </p:cNvGraphicFramePr>
          <p:nvPr>
            <p:extLst>
              <p:ext uri="{D42A27DB-BD31-4B8C-83A1-F6EECF244321}">
                <p14:modId xmlns:p14="http://schemas.microsoft.com/office/powerpoint/2010/main" val="70834938"/>
              </p:ext>
            </p:extLst>
          </p:nvPr>
        </p:nvGraphicFramePr>
        <p:xfrm>
          <a:off x="300872" y="657078"/>
          <a:ext cx="11729763" cy="5760720"/>
        </p:xfrm>
        <a:graphic>
          <a:graphicData uri="http://schemas.openxmlformats.org/drawingml/2006/table">
            <a:tbl>
              <a:tblPr firstRow="1" bandRow="1">
                <a:tableStyleId>{5C22544A-7EE6-4342-B048-85BDC9FD1C3A}</a:tableStyleId>
              </a:tblPr>
              <a:tblGrid>
                <a:gridCol w="2801557">
                  <a:extLst>
                    <a:ext uri="{9D8B030D-6E8A-4147-A177-3AD203B41FA5}">
                      <a16:colId xmlns:a16="http://schemas.microsoft.com/office/drawing/2014/main" val="3457691737"/>
                    </a:ext>
                  </a:extLst>
                </a:gridCol>
                <a:gridCol w="8928206">
                  <a:extLst>
                    <a:ext uri="{9D8B030D-6E8A-4147-A177-3AD203B41FA5}">
                      <a16:colId xmlns:a16="http://schemas.microsoft.com/office/drawing/2014/main" val="3322847139"/>
                    </a:ext>
                  </a:extLst>
                </a:gridCol>
              </a:tblGrid>
              <a:tr h="267795">
                <a:tc>
                  <a:txBody>
                    <a:bodyPr/>
                    <a:lstStyle/>
                    <a:p>
                      <a:r>
                        <a:rPr lang="en-GB" sz="1800">
                          <a:latin typeface="Arial" panose="020B0604020202020204" pitchFamily="34" charset="0"/>
                        </a:rPr>
                        <a:t>Parameter </a:t>
                      </a:r>
                    </a:p>
                  </a:txBody>
                  <a:tcPr/>
                </a:tc>
                <a:tc>
                  <a:txBody>
                    <a:bodyPr/>
                    <a:lstStyle/>
                    <a:p>
                      <a:r>
                        <a:rPr lang="en-GB" sz="1800">
                          <a:latin typeface="Arial" panose="020B0604020202020204" pitchFamily="34" charset="0"/>
                        </a:rPr>
                        <a:t>Key Committee Questions </a:t>
                      </a:r>
                    </a:p>
                  </a:txBody>
                  <a:tcPr/>
                </a:tc>
                <a:extLst>
                  <a:ext uri="{0D108BD9-81ED-4DB2-BD59-A6C34878D82A}">
                    <a16:rowId xmlns:a16="http://schemas.microsoft.com/office/drawing/2014/main" val="2647452487"/>
                  </a:ext>
                </a:extLst>
              </a:tr>
              <a:tr h="267795">
                <a:tc>
                  <a:txBody>
                    <a:bodyPr/>
                    <a:lstStyle/>
                    <a:p>
                      <a:r>
                        <a:rPr lang="en-GB" sz="1800" b="1">
                          <a:solidFill>
                            <a:schemeClr val="bg1"/>
                          </a:solidFill>
                          <a:latin typeface="Arial" panose="020B0604020202020204" pitchFamily="34" charset="0"/>
                        </a:rPr>
                        <a:t>Comparators &amp; Indirect treatment comparison</a:t>
                      </a:r>
                    </a:p>
                  </a:txBody>
                  <a:tcPr anchor="ctr">
                    <a:solidFill>
                      <a:schemeClr val="accent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90700" algn="l"/>
                        </a:tabLst>
                        <a:defRPr/>
                      </a:pPr>
                      <a:r>
                        <a:rPr lang="en-GB">
                          <a:solidFill>
                            <a:schemeClr val="tx1"/>
                          </a:solidFill>
                          <a:latin typeface="Arial" panose="020B0604020202020204" pitchFamily="34" charset="0"/>
                        </a:rPr>
                        <a:t>Is standard care without dupilumab the only relevant comparator?</a:t>
                      </a:r>
                    </a:p>
                    <a:p>
                      <a:pPr marL="285750" indent="-285750">
                        <a:buFont typeface="Arial" panose="020B0604020202020204" pitchFamily="34" charset="0"/>
                        <a:buChar char="•"/>
                        <a:tabLst>
                          <a:tab pos="1790700" algn="l"/>
                        </a:tabLst>
                      </a:pPr>
                      <a:r>
                        <a:rPr lang="en-GB">
                          <a:solidFill>
                            <a:schemeClr val="tx1"/>
                          </a:solidFill>
                          <a:latin typeface="Arial" panose="020B0604020202020204" pitchFamily="34" charset="0"/>
                        </a:rPr>
                        <a:t>If so, are the results of the ITC sufficiently robust for decision-making?</a:t>
                      </a:r>
                    </a:p>
                  </a:txBody>
                  <a:tcPr anchor="ctr"/>
                </a:tc>
                <a:extLst>
                  <a:ext uri="{0D108BD9-81ED-4DB2-BD59-A6C34878D82A}">
                    <a16:rowId xmlns:a16="http://schemas.microsoft.com/office/drawing/2014/main" val="1252279153"/>
                  </a:ext>
                </a:extLst>
              </a:tr>
              <a:tr h="267795">
                <a:tc>
                  <a:txBody>
                    <a:bodyPr/>
                    <a:lstStyle/>
                    <a:p>
                      <a:r>
                        <a:rPr lang="en-GB" sz="1800" b="1">
                          <a:solidFill>
                            <a:schemeClr val="bg1"/>
                          </a:solidFill>
                          <a:latin typeface="Arial" panose="020B0604020202020204" pitchFamily="34" charset="0"/>
                        </a:rPr>
                        <a:t>Impact of COVID-19</a:t>
                      </a:r>
                    </a:p>
                  </a:txBody>
                  <a:tcPr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rPr>
                        <a:t>What is the committee’s view on the impact of COVID-19 on outcome assessment and on trial results? </a:t>
                      </a:r>
                    </a:p>
                  </a:txBody>
                  <a:tcPr anchor="ctr"/>
                </a:tc>
                <a:extLst>
                  <a:ext uri="{0D108BD9-81ED-4DB2-BD59-A6C34878D82A}">
                    <a16:rowId xmlns:a16="http://schemas.microsoft.com/office/drawing/2014/main" val="1340228827"/>
                  </a:ext>
                </a:extLst>
              </a:tr>
              <a:tr h="267795">
                <a:tc>
                  <a:txBody>
                    <a:bodyPr/>
                    <a:lstStyle/>
                    <a:p>
                      <a:r>
                        <a:rPr lang="en-GB" sz="1800" b="1">
                          <a:solidFill>
                            <a:schemeClr val="bg1"/>
                          </a:solidFill>
                          <a:latin typeface="Arial" panose="020B0604020202020204" pitchFamily="34" charset="0"/>
                        </a:rPr>
                        <a:t>Minimal clinically important differences</a:t>
                      </a:r>
                    </a:p>
                  </a:txBody>
                  <a:tcPr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rPr>
                        <a:t>Do the trial results (NOTUS and BOREAS) represent clinically meaningful improvements with dupilumab compared with placebo?</a:t>
                      </a:r>
                    </a:p>
                  </a:txBody>
                  <a:tcPr anchor="ctr"/>
                </a:tc>
                <a:extLst>
                  <a:ext uri="{0D108BD9-81ED-4DB2-BD59-A6C34878D82A}">
                    <a16:rowId xmlns:a16="http://schemas.microsoft.com/office/drawing/2014/main" val="1578643757"/>
                  </a:ext>
                </a:extLst>
              </a:tr>
              <a:tr h="267795">
                <a:tc>
                  <a:txBody>
                    <a:bodyPr/>
                    <a:lstStyle/>
                    <a:p>
                      <a:r>
                        <a:rPr lang="en-GB" sz="1800" b="1">
                          <a:solidFill>
                            <a:schemeClr val="bg1"/>
                          </a:solidFill>
                          <a:latin typeface="Arial" panose="020B0604020202020204" pitchFamily="34" charset="0"/>
                        </a:rPr>
                        <a:t>Long-term annual decline in FEV</a:t>
                      </a:r>
                      <a:r>
                        <a:rPr lang="en-GB" sz="1800" b="1" baseline="-25000">
                          <a:solidFill>
                            <a:schemeClr val="bg1"/>
                          </a:solidFill>
                          <a:latin typeface="Arial" panose="020B0604020202020204" pitchFamily="34" charset="0"/>
                        </a:rPr>
                        <a:t>1</a:t>
                      </a:r>
                    </a:p>
                  </a:txBody>
                  <a:tcPr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rPr>
                        <a:t>Does the committee prefer to inform transition probabilities between COPD states based on Fenwick et al. with or without a multiplier?</a:t>
                      </a:r>
                    </a:p>
                  </a:txBody>
                  <a:tcPr anchor="ctr"/>
                </a:tc>
                <a:extLst>
                  <a:ext uri="{0D108BD9-81ED-4DB2-BD59-A6C34878D82A}">
                    <a16:rowId xmlns:a16="http://schemas.microsoft.com/office/drawing/2014/main" val="169700631"/>
                  </a:ext>
                </a:extLst>
              </a:tr>
              <a:tr h="267795">
                <a:tc>
                  <a:txBody>
                    <a:bodyPr/>
                    <a:lstStyle/>
                    <a:p>
                      <a:r>
                        <a:rPr lang="en-GB" sz="1800" b="1" baseline="0">
                          <a:solidFill>
                            <a:schemeClr val="bg1"/>
                          </a:solidFill>
                          <a:latin typeface="Arial" panose="020B0604020202020204" pitchFamily="34" charset="0"/>
                        </a:rPr>
                        <a:t>Rate of severe exacerbations</a:t>
                      </a:r>
                    </a:p>
                  </a:txBody>
                  <a:tcPr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rPr>
                        <a:t>What is the committee’s preferred assumption for the rate of severe exacerbations? </a:t>
                      </a:r>
                    </a:p>
                  </a:txBody>
                  <a:tcPr anchor="ctr"/>
                </a:tc>
                <a:extLst>
                  <a:ext uri="{0D108BD9-81ED-4DB2-BD59-A6C34878D82A}">
                    <a16:rowId xmlns:a16="http://schemas.microsoft.com/office/drawing/2014/main" val="139033018"/>
                  </a:ext>
                </a:extLst>
              </a:tr>
              <a:tr h="267795">
                <a:tc>
                  <a:txBody>
                    <a:bodyPr/>
                    <a:lstStyle/>
                    <a:p>
                      <a:r>
                        <a:rPr lang="en-GB" sz="1800" b="1" baseline="0">
                          <a:solidFill>
                            <a:schemeClr val="bg1"/>
                          </a:solidFill>
                          <a:latin typeface="Arial" panose="020B0604020202020204" pitchFamily="34" charset="0"/>
                        </a:rPr>
                        <a:t>Long-term treatment effect maintenance </a:t>
                      </a:r>
                    </a:p>
                  </a:txBody>
                  <a:tcPr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rPr>
                        <a:t>What is the committee’s preferred approach for modelling the long-term treatment effect for dupilumab? </a:t>
                      </a:r>
                    </a:p>
                  </a:txBody>
                  <a:tcPr anchor="ctr"/>
                </a:tc>
                <a:extLst>
                  <a:ext uri="{0D108BD9-81ED-4DB2-BD59-A6C34878D82A}">
                    <a16:rowId xmlns:a16="http://schemas.microsoft.com/office/drawing/2014/main" val="1017767330"/>
                  </a:ext>
                </a:extLst>
              </a:tr>
              <a:tr h="267795">
                <a:tc>
                  <a:txBody>
                    <a:bodyPr/>
                    <a:lstStyle/>
                    <a:p>
                      <a:r>
                        <a:rPr lang="en-GB" sz="1800" b="1" baseline="0">
                          <a:solidFill>
                            <a:schemeClr val="bg1"/>
                          </a:solidFill>
                          <a:latin typeface="Arial" panose="020B0604020202020204" pitchFamily="34" charset="0"/>
                        </a:rPr>
                        <a:t>Excess mortality for severe exacerbations</a:t>
                      </a:r>
                    </a:p>
                  </a:txBody>
                  <a:tcPr anchor="ctr">
                    <a:solidFill>
                      <a:schemeClr val="accent1"/>
                    </a:solidFill>
                  </a:tcPr>
                </a:tc>
                <a:tc>
                  <a:txBody>
                    <a:bodyPr/>
                    <a:lstStyle/>
                    <a:p>
                      <a:pPr marL="285750" indent="-285750">
                        <a:buFont typeface="Arial" panose="020B0604020202020204" pitchFamily="34" charset="0"/>
                        <a:buChar char="•"/>
                      </a:pPr>
                      <a:r>
                        <a:rPr lang="en-GB">
                          <a:solidFill>
                            <a:schemeClr val="tx1"/>
                          </a:solidFill>
                          <a:latin typeface="Arial" panose="020B0604020202020204" pitchFamily="34" charset="0"/>
                        </a:rPr>
                        <a:t>Does the committee consider it appropriate to apply a separate mortality impact for severe exacerbations?</a:t>
                      </a:r>
                    </a:p>
                    <a:p>
                      <a:pPr marL="285750" indent="-285750">
                        <a:buFont typeface="Arial" panose="020B0604020202020204" pitchFamily="34" charset="0"/>
                        <a:buChar char="•"/>
                      </a:pPr>
                      <a:r>
                        <a:rPr lang="en-GB">
                          <a:solidFill>
                            <a:schemeClr val="tx1"/>
                          </a:solidFill>
                          <a:latin typeface="Arial" panose="020B0604020202020204" pitchFamily="34" charset="0"/>
                        </a:rPr>
                        <a:t>If so, what is the committee’s preferred approach to model this?</a:t>
                      </a:r>
                    </a:p>
                  </a:txBody>
                  <a:tcPr anchor="ctr"/>
                </a:tc>
                <a:extLst>
                  <a:ext uri="{0D108BD9-81ED-4DB2-BD59-A6C34878D82A}">
                    <a16:rowId xmlns:a16="http://schemas.microsoft.com/office/drawing/2014/main" val="3058796726"/>
                  </a:ext>
                </a:extLst>
              </a:tr>
              <a:tr h="267795">
                <a:tc>
                  <a:txBody>
                    <a:bodyPr/>
                    <a:lstStyle/>
                    <a:p>
                      <a:r>
                        <a:rPr lang="en-GB" sz="1800" b="1" baseline="0">
                          <a:solidFill>
                            <a:schemeClr val="bg1"/>
                          </a:solidFill>
                          <a:latin typeface="Arial" panose="020B0604020202020204" pitchFamily="34" charset="0"/>
                        </a:rPr>
                        <a:t>Utilities</a:t>
                      </a:r>
                    </a:p>
                  </a:txBody>
                  <a:tcPr anchor="c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rPr>
                        <a:t>Does the committee prefer using treatment arm specific utility values or utility values independent of treatment arm?</a:t>
                      </a:r>
                    </a:p>
                  </a:txBody>
                  <a:tcPr anchor="ctr"/>
                </a:tc>
                <a:extLst>
                  <a:ext uri="{0D108BD9-81ED-4DB2-BD59-A6C34878D82A}">
                    <a16:rowId xmlns:a16="http://schemas.microsoft.com/office/drawing/2014/main" val="1341363971"/>
                  </a:ext>
                </a:extLst>
              </a:tr>
            </a:tbl>
          </a:graphicData>
        </a:graphic>
      </p:graphicFrame>
    </p:spTree>
    <p:extLst>
      <p:ext uri="{BB962C8B-B14F-4D97-AF65-F5344CB8AC3E}">
        <p14:creationId xmlns:p14="http://schemas.microsoft.com/office/powerpoint/2010/main" val="3785164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C34036-A7A6-E00B-516C-A07E5F9B7441}"/>
              </a:ext>
            </a:extLst>
          </p:cNvPr>
          <p:cNvSpPr>
            <a:spLocks noGrp="1"/>
          </p:cNvSpPr>
          <p:nvPr>
            <p:ph type="title"/>
          </p:nvPr>
        </p:nvSpPr>
        <p:spPr>
          <a:xfrm>
            <a:off x="474491" y="324515"/>
            <a:ext cx="11250785" cy="745879"/>
          </a:xfrm>
        </p:spPr>
        <p:txBody>
          <a:bodyPr/>
          <a:lstStyle/>
          <a:p>
            <a:r>
              <a:rPr lang="en-GB">
                <a:latin typeface="Arial" panose="020B0604020202020204" pitchFamily="34" charset="0"/>
                <a:cs typeface="Arial" panose="020B0604020202020204" pitchFamily="34" charset="0"/>
              </a:rPr>
              <a:t>Key issues</a:t>
            </a:r>
          </a:p>
        </p:txBody>
      </p:sp>
      <p:pic>
        <p:nvPicPr>
          <p:cNvPr id="7" name="Picture 6">
            <a:extLst>
              <a:ext uri="{FF2B5EF4-FFF2-40B4-BE49-F238E27FC236}">
                <a16:creationId xmlns:a16="http://schemas.microsoft.com/office/drawing/2014/main" id="{EDD30157-E072-F268-7253-A22F7D2F01B6}"/>
              </a:ext>
              <a:ext uri="{C183D7F6-B498-43B3-948B-1728B52AA6E4}">
                <adec:decorative xmlns:adec="http://schemas.microsoft.com/office/drawing/2017/decorative" val="1"/>
              </a:ext>
            </a:extLst>
          </p:cNvPr>
          <p:cNvPicPr>
            <a:picLocks/>
          </p:cNvPicPr>
          <p:nvPr/>
        </p:nvPicPr>
        <p:blipFill rotWithShape="1">
          <a:blip r:embed="rId3"/>
          <a:srcRect l="15651" t="4371" r="14330" b="4307"/>
          <a:stretch/>
        </p:blipFill>
        <p:spPr>
          <a:xfrm>
            <a:off x="9533117" y="1574775"/>
            <a:ext cx="396000" cy="396000"/>
          </a:xfrm>
          <a:prstGeom prst="rect">
            <a:avLst/>
          </a:prstGeom>
        </p:spPr>
      </p:pic>
      <p:pic>
        <p:nvPicPr>
          <p:cNvPr id="2" name="Picture 1">
            <a:extLst>
              <a:ext uri="{FF2B5EF4-FFF2-40B4-BE49-F238E27FC236}">
                <a16:creationId xmlns:a16="http://schemas.microsoft.com/office/drawing/2014/main" id="{12EED064-7D44-BAA5-171A-8EEAB4273007}"/>
              </a:ext>
              <a:ext uri="{C183D7F6-B498-43B3-948B-1728B52AA6E4}">
                <adec:decorative xmlns:adec="http://schemas.microsoft.com/office/drawing/2017/decorative" val="1"/>
              </a:ext>
            </a:extLst>
          </p:cNvPr>
          <p:cNvPicPr>
            <a:picLocks noChangeAspect="1"/>
          </p:cNvPicPr>
          <p:nvPr/>
        </p:nvPicPr>
        <p:blipFill rotWithShape="1">
          <a:blip r:embed="rId4"/>
          <a:srcRect l="16406" t="4575" r="14821" b="4613"/>
          <a:stretch/>
        </p:blipFill>
        <p:spPr>
          <a:xfrm>
            <a:off x="9533117" y="2013908"/>
            <a:ext cx="396000" cy="396000"/>
          </a:xfrm>
          <a:prstGeom prst="rect">
            <a:avLst/>
          </a:prstGeom>
        </p:spPr>
      </p:pic>
      <p:pic>
        <p:nvPicPr>
          <p:cNvPr id="21" name="Picture 20">
            <a:extLst>
              <a:ext uri="{FF2B5EF4-FFF2-40B4-BE49-F238E27FC236}">
                <a16:creationId xmlns:a16="http://schemas.microsoft.com/office/drawing/2014/main" id="{E1BF5442-D15D-34CB-6340-2964F39C4E37}"/>
              </a:ext>
              <a:ext uri="{C183D7F6-B498-43B3-948B-1728B52AA6E4}">
                <adec:decorative xmlns:adec="http://schemas.microsoft.com/office/drawing/2017/decorative" val="1"/>
              </a:ext>
            </a:extLst>
          </p:cNvPr>
          <p:cNvPicPr>
            <a:picLocks/>
          </p:cNvPicPr>
          <p:nvPr/>
        </p:nvPicPr>
        <p:blipFill rotWithShape="1">
          <a:blip r:embed="rId5"/>
          <a:srcRect l="16268" t="3813" r="14723" b="4056"/>
          <a:stretch/>
        </p:blipFill>
        <p:spPr>
          <a:xfrm>
            <a:off x="9538343" y="2451691"/>
            <a:ext cx="396000" cy="396001"/>
          </a:xfrm>
          <a:prstGeom prst="rect">
            <a:avLst/>
          </a:prstGeom>
        </p:spPr>
      </p:pic>
      <p:pic>
        <p:nvPicPr>
          <p:cNvPr id="22" name="Picture 21">
            <a:extLst>
              <a:ext uri="{FF2B5EF4-FFF2-40B4-BE49-F238E27FC236}">
                <a16:creationId xmlns:a16="http://schemas.microsoft.com/office/drawing/2014/main" id="{A736641C-1B42-C2A7-3FE0-E79468C883D8}"/>
              </a:ext>
              <a:ext uri="{C183D7F6-B498-43B3-948B-1728B52AA6E4}">
                <adec:decorative xmlns:adec="http://schemas.microsoft.com/office/drawing/2017/decorative" val="1"/>
              </a:ext>
            </a:extLst>
          </p:cNvPr>
          <p:cNvPicPr>
            <a:picLocks noChangeAspect="1"/>
          </p:cNvPicPr>
          <p:nvPr/>
        </p:nvPicPr>
        <p:blipFill rotWithShape="1">
          <a:blip r:embed="rId4"/>
          <a:srcRect l="16406" t="4575" r="14821" b="4613"/>
          <a:stretch/>
        </p:blipFill>
        <p:spPr>
          <a:xfrm>
            <a:off x="9538343" y="3334287"/>
            <a:ext cx="396000" cy="396000"/>
          </a:xfrm>
          <a:prstGeom prst="rect">
            <a:avLst/>
          </a:prstGeom>
        </p:spPr>
      </p:pic>
      <p:pic>
        <p:nvPicPr>
          <p:cNvPr id="23" name="Picture 22">
            <a:extLst>
              <a:ext uri="{FF2B5EF4-FFF2-40B4-BE49-F238E27FC236}">
                <a16:creationId xmlns:a16="http://schemas.microsoft.com/office/drawing/2014/main" id="{3C5C0114-E7CA-BFE0-060B-F7BEDC820E47}"/>
              </a:ext>
              <a:ext uri="{C183D7F6-B498-43B3-948B-1728B52AA6E4}">
                <adec:decorative xmlns:adec="http://schemas.microsoft.com/office/drawing/2017/decorative" val="1"/>
              </a:ext>
            </a:extLst>
          </p:cNvPr>
          <p:cNvPicPr>
            <a:picLocks/>
          </p:cNvPicPr>
          <p:nvPr/>
        </p:nvPicPr>
        <p:blipFill rotWithShape="1">
          <a:blip r:embed="rId3"/>
          <a:srcRect l="15651" t="4371" r="14330" b="4307"/>
          <a:stretch/>
        </p:blipFill>
        <p:spPr>
          <a:xfrm>
            <a:off x="9538343" y="2896504"/>
            <a:ext cx="396000" cy="396000"/>
          </a:xfrm>
          <a:prstGeom prst="rect">
            <a:avLst/>
          </a:prstGeom>
        </p:spPr>
      </p:pic>
      <p:graphicFrame>
        <p:nvGraphicFramePr>
          <p:cNvPr id="3" name="Table 6" descr="Key issues for discussion, including clinical and cost effectiveness">
            <a:extLst>
              <a:ext uri="{FF2B5EF4-FFF2-40B4-BE49-F238E27FC236}">
                <a16:creationId xmlns:a16="http://schemas.microsoft.com/office/drawing/2014/main" id="{EFE0B27F-BCA8-5E55-A175-BCA4B980870F}"/>
              </a:ext>
            </a:extLst>
          </p:cNvPr>
          <p:cNvGraphicFramePr>
            <a:graphicFrameLocks noGrp="1"/>
          </p:cNvGraphicFramePr>
          <p:nvPr>
            <p:extLst>
              <p:ext uri="{D42A27DB-BD31-4B8C-83A1-F6EECF244321}">
                <p14:modId xmlns:p14="http://schemas.microsoft.com/office/powerpoint/2010/main" val="2692146486"/>
              </p:ext>
            </p:extLst>
          </p:nvPr>
        </p:nvGraphicFramePr>
        <p:xfrm>
          <a:off x="714373" y="936531"/>
          <a:ext cx="11250785" cy="5115066"/>
        </p:xfrm>
        <a:graphic>
          <a:graphicData uri="http://schemas.openxmlformats.org/drawingml/2006/table">
            <a:tbl>
              <a:tblPr firstRow="1" bandRow="1">
                <a:tableStyleId>{5C22544A-7EE6-4342-B048-85BDC9FD1C3A}</a:tableStyleId>
              </a:tblPr>
              <a:tblGrid>
                <a:gridCol w="6905743">
                  <a:extLst>
                    <a:ext uri="{9D8B030D-6E8A-4147-A177-3AD203B41FA5}">
                      <a16:colId xmlns:a16="http://schemas.microsoft.com/office/drawing/2014/main" val="3322847139"/>
                    </a:ext>
                  </a:extLst>
                </a:gridCol>
                <a:gridCol w="2587140">
                  <a:extLst>
                    <a:ext uri="{9D8B030D-6E8A-4147-A177-3AD203B41FA5}">
                      <a16:colId xmlns:a16="http://schemas.microsoft.com/office/drawing/2014/main" val="354127724"/>
                    </a:ext>
                  </a:extLst>
                </a:gridCol>
                <a:gridCol w="1757902">
                  <a:extLst>
                    <a:ext uri="{9D8B030D-6E8A-4147-A177-3AD203B41FA5}">
                      <a16:colId xmlns:a16="http://schemas.microsoft.com/office/drawing/2014/main" val="3557185452"/>
                    </a:ext>
                  </a:extLst>
                </a:gridCol>
              </a:tblGrid>
              <a:tr h="563635">
                <a:tc>
                  <a:txBody>
                    <a:bodyPr/>
                    <a:lstStyle/>
                    <a:p>
                      <a:r>
                        <a:rPr lang="en-GB">
                          <a:latin typeface="Arial" panose="020B0604020202020204" pitchFamily="34" charset="0"/>
                        </a:rPr>
                        <a:t>Issue</a:t>
                      </a:r>
                    </a:p>
                  </a:txBody>
                  <a:tcPr/>
                </a:tc>
                <a:tc>
                  <a:txBody>
                    <a:bodyPr/>
                    <a:lstStyle/>
                    <a:p>
                      <a:r>
                        <a:rPr lang="en-GB">
                          <a:latin typeface="Arial" panose="020B0604020202020204" pitchFamily="34" charset="0"/>
                        </a:rPr>
                        <a:t>ICER impact</a:t>
                      </a:r>
                    </a:p>
                  </a:txBody>
                  <a:tcPr/>
                </a:tc>
                <a:tc>
                  <a:txBody>
                    <a:bodyPr/>
                    <a:lstStyle/>
                    <a:p>
                      <a:r>
                        <a:rPr lang="en-GB">
                          <a:latin typeface="Arial" panose="020B0604020202020204" pitchFamily="34" charset="0"/>
                        </a:rPr>
                        <a:t>Slide number</a:t>
                      </a:r>
                    </a:p>
                  </a:txBody>
                  <a:tcPr/>
                </a:tc>
                <a:extLst>
                  <a:ext uri="{0D108BD9-81ED-4DB2-BD59-A6C34878D82A}">
                    <a16:rowId xmlns:a16="http://schemas.microsoft.com/office/drawing/2014/main" val="2647452487"/>
                  </a:ext>
                </a:extLst>
              </a:tr>
              <a:tr h="563635">
                <a:tc>
                  <a:txBody>
                    <a:bodyPr/>
                    <a:lstStyle/>
                    <a:p>
                      <a:r>
                        <a:rPr lang="en-GB">
                          <a:latin typeface="Arial" panose="020B0604020202020204" pitchFamily="34" charset="0"/>
                        </a:rPr>
                        <a:t>Impact of COVID-19 on study design and results</a:t>
                      </a:r>
                    </a:p>
                  </a:txBody>
                  <a:tcPr anchor="ctr"/>
                </a:tc>
                <a:tc>
                  <a:txBody>
                    <a:bodyPr/>
                    <a:lstStyle/>
                    <a:p>
                      <a:r>
                        <a:rPr lang="en-GB">
                          <a:latin typeface="Arial" panose="020B0604020202020204" pitchFamily="34" charset="0"/>
                        </a:rPr>
                        <a:t>Unknown</a:t>
                      </a:r>
                    </a:p>
                  </a:txBody>
                  <a:tcPr anchor="ctr"/>
                </a:tc>
                <a:tc>
                  <a:txBody>
                    <a:bodyPr/>
                    <a:lstStyle/>
                    <a:p>
                      <a:pPr algn="ctr"/>
                      <a:r>
                        <a:rPr lang="en-GB">
                          <a:latin typeface="Arial" panose="020B0604020202020204" pitchFamily="34" charset="0"/>
                          <a:hlinkClick r:id="rId6" action="ppaction://hlinksldjump"/>
                        </a:rPr>
                        <a:t>14</a:t>
                      </a:r>
                      <a:endParaRPr lang="en-GB">
                        <a:latin typeface="Arial" panose="020B0604020202020204" pitchFamily="34" charset="0"/>
                      </a:endParaRPr>
                    </a:p>
                  </a:txBody>
                  <a:tcPr anchor="ctr"/>
                </a:tc>
                <a:extLst>
                  <a:ext uri="{0D108BD9-81ED-4DB2-BD59-A6C34878D82A}">
                    <a16:rowId xmlns:a16="http://schemas.microsoft.com/office/drawing/2014/main" val="4286048228"/>
                  </a:ext>
                </a:extLst>
              </a:tr>
              <a:tr h="529541">
                <a:tc>
                  <a:txBody>
                    <a:bodyPr/>
                    <a:lstStyle/>
                    <a:p>
                      <a:r>
                        <a:rPr lang="en-GB">
                          <a:latin typeface="Arial" panose="020B0604020202020204" pitchFamily="34" charset="0"/>
                        </a:rPr>
                        <a:t>Minimal clinically important differences</a:t>
                      </a:r>
                    </a:p>
                  </a:txBody>
                  <a:tcPr anchor="ctr"/>
                </a:tc>
                <a:tc>
                  <a:txBody>
                    <a:bodyPr/>
                    <a:lstStyle/>
                    <a:p>
                      <a:r>
                        <a:rPr lang="en-GB">
                          <a:latin typeface="Arial" panose="020B0604020202020204" pitchFamily="34" charset="0"/>
                        </a:rPr>
                        <a:t>Unknown</a:t>
                      </a:r>
                    </a:p>
                  </a:txBody>
                  <a:tcPr anchor="ctr"/>
                </a:tc>
                <a:tc>
                  <a:txBody>
                    <a:bodyPr/>
                    <a:lstStyle/>
                    <a:p>
                      <a:pPr algn="ctr"/>
                      <a:r>
                        <a:rPr lang="en-GB">
                          <a:latin typeface="Arial" panose="020B0604020202020204" pitchFamily="34" charset="0"/>
                          <a:hlinkClick r:id="rId7" action="ppaction://hlinksldjump"/>
                        </a:rPr>
                        <a:t>15</a:t>
                      </a:r>
                      <a:endParaRPr lang="en-GB">
                        <a:latin typeface="Arial" panose="020B0604020202020204" pitchFamily="34" charset="0"/>
                      </a:endParaRPr>
                    </a:p>
                  </a:txBody>
                  <a:tcPr anchor="ctr"/>
                </a:tc>
                <a:extLst>
                  <a:ext uri="{0D108BD9-81ED-4DB2-BD59-A6C34878D82A}">
                    <a16:rowId xmlns:a16="http://schemas.microsoft.com/office/drawing/2014/main" val="4079267917"/>
                  </a:ext>
                </a:extLst>
              </a:tr>
              <a:tr h="563635">
                <a:tc>
                  <a:txBody>
                    <a:bodyPr/>
                    <a:lstStyle/>
                    <a:p>
                      <a:r>
                        <a:rPr lang="en-GB">
                          <a:latin typeface="Arial" panose="020B0604020202020204" pitchFamily="34" charset="0"/>
                        </a:rPr>
                        <a:t>Reliability of </a:t>
                      </a:r>
                      <a:r>
                        <a:rPr lang="en-GB">
                          <a:solidFill>
                            <a:schemeClr val="tx1"/>
                          </a:solidFill>
                          <a:latin typeface="Arial" panose="020B0604020202020204" pitchFamily="34" charset="0"/>
                        </a:rPr>
                        <a:t>ITC for comparison with roflumilast </a:t>
                      </a:r>
                    </a:p>
                  </a:txBody>
                  <a:tcPr anchor="ctr"/>
                </a:tc>
                <a:tc>
                  <a:txBody>
                    <a:bodyPr/>
                    <a:lstStyle/>
                    <a:p>
                      <a:r>
                        <a:rPr lang="en-GB">
                          <a:latin typeface="Arial" panose="020B0604020202020204" pitchFamily="34" charset="0"/>
                        </a:rPr>
                        <a:t>Unknown</a:t>
                      </a:r>
                    </a:p>
                  </a:txBody>
                  <a:tcPr anchor="ctr"/>
                </a:tc>
                <a:tc>
                  <a:txBody>
                    <a:bodyPr/>
                    <a:lstStyle/>
                    <a:p>
                      <a:pPr algn="ctr"/>
                      <a:r>
                        <a:rPr lang="en-GB">
                          <a:latin typeface="Arial" panose="020B0604020202020204" pitchFamily="34" charset="0"/>
                          <a:hlinkClick r:id="rId8" action="ppaction://hlinksldjump"/>
                        </a:rPr>
                        <a:t>16</a:t>
                      </a:r>
                      <a:endParaRPr lang="en-GB">
                        <a:latin typeface="Arial" panose="020B0604020202020204" pitchFamily="34" charset="0"/>
                      </a:endParaRPr>
                    </a:p>
                  </a:txBody>
                  <a:tcPr anchor="ctr"/>
                </a:tc>
                <a:extLst>
                  <a:ext uri="{0D108BD9-81ED-4DB2-BD59-A6C34878D82A}">
                    <a16:rowId xmlns:a16="http://schemas.microsoft.com/office/drawing/2014/main" val="710463053"/>
                  </a:ext>
                </a:extLst>
              </a:tr>
              <a:tr h="563635">
                <a:tc>
                  <a:txBody>
                    <a:bodyPr/>
                    <a:lstStyle/>
                    <a:p>
                      <a:r>
                        <a:rPr lang="en-GB">
                          <a:latin typeface="Arial" panose="020B0604020202020204" pitchFamily="34" charset="0"/>
                        </a:rPr>
                        <a:t>Long-term annual decline in FEV</a:t>
                      </a:r>
                      <a:r>
                        <a:rPr lang="en-GB" baseline="-25000">
                          <a:latin typeface="Arial" panose="020B0604020202020204" pitchFamily="34" charset="0"/>
                        </a:rPr>
                        <a:t>1</a:t>
                      </a:r>
                    </a:p>
                  </a:txBody>
                  <a:tcPr anchor="ctr"/>
                </a:tc>
                <a:tc>
                  <a:txBody>
                    <a:bodyPr/>
                    <a:lstStyle/>
                    <a:p>
                      <a:r>
                        <a:rPr lang="en-GB">
                          <a:latin typeface="Arial" panose="020B0604020202020204" pitchFamily="34" charset="0"/>
                        </a:rPr>
                        <a:t>Small</a:t>
                      </a:r>
                    </a:p>
                  </a:txBody>
                  <a:tcPr anchor="ctr"/>
                </a:tc>
                <a:tc>
                  <a:txBody>
                    <a:bodyPr/>
                    <a:lstStyle/>
                    <a:p>
                      <a:pPr algn="ctr"/>
                      <a:r>
                        <a:rPr lang="en-GB">
                          <a:latin typeface="Arial" panose="020B0604020202020204" pitchFamily="34" charset="0"/>
                          <a:hlinkClick r:id="rId9" action="ppaction://hlinksldjump"/>
                        </a:rPr>
                        <a:t>20</a:t>
                      </a:r>
                      <a:endParaRPr lang="en-GB">
                        <a:latin typeface="Arial" panose="020B0604020202020204" pitchFamily="34" charset="0"/>
                      </a:endParaRPr>
                    </a:p>
                  </a:txBody>
                  <a:tcPr anchor="ctr"/>
                </a:tc>
                <a:extLst>
                  <a:ext uri="{0D108BD9-81ED-4DB2-BD59-A6C34878D82A}">
                    <a16:rowId xmlns:a16="http://schemas.microsoft.com/office/drawing/2014/main" val="1907513868"/>
                  </a:ext>
                </a:extLst>
              </a:tr>
              <a:tr h="563635">
                <a:tc>
                  <a:txBody>
                    <a:bodyPr/>
                    <a:lstStyle/>
                    <a:p>
                      <a:r>
                        <a:rPr lang="en-GB">
                          <a:latin typeface="Arial" panose="020B0604020202020204" pitchFamily="34" charset="0"/>
                        </a:rPr>
                        <a:t>Differences in the rate of severe exacerbations between treatment arms</a:t>
                      </a:r>
                    </a:p>
                  </a:txBody>
                  <a:tcPr anchor="ctr"/>
                </a:tc>
                <a:tc>
                  <a:txBody>
                    <a:bodyPr/>
                    <a:lstStyle/>
                    <a:p>
                      <a:r>
                        <a:rPr lang="en-GB">
                          <a:latin typeface="Arial" panose="020B0604020202020204" pitchFamily="34" charset="0"/>
                        </a:rPr>
                        <a:t>Potentially Large</a:t>
                      </a:r>
                    </a:p>
                  </a:txBody>
                  <a:tcPr anchor="ctr"/>
                </a:tc>
                <a:tc>
                  <a:txBody>
                    <a:bodyPr/>
                    <a:lstStyle/>
                    <a:p>
                      <a:pPr algn="ctr"/>
                      <a:r>
                        <a:rPr lang="en-GB">
                          <a:latin typeface="Arial" panose="020B0604020202020204" pitchFamily="34" charset="0"/>
                          <a:hlinkClick r:id="rId10" action="ppaction://hlinksldjump"/>
                        </a:rPr>
                        <a:t>21</a:t>
                      </a:r>
                      <a:r>
                        <a:rPr lang="en-GB">
                          <a:latin typeface="Arial" panose="020B0604020202020204" pitchFamily="34" charset="0"/>
                        </a:rPr>
                        <a:t>,</a:t>
                      </a:r>
                      <a:r>
                        <a:rPr lang="en-GB">
                          <a:latin typeface="Arial" panose="020B0604020202020204" pitchFamily="34" charset="0"/>
                          <a:hlinkClick r:id="rId11" action="ppaction://hlinksldjump"/>
                        </a:rPr>
                        <a:t>22</a:t>
                      </a:r>
                      <a:endParaRPr lang="en-GB">
                        <a:latin typeface="Arial" panose="020B0604020202020204" pitchFamily="34" charset="0"/>
                      </a:endParaRPr>
                    </a:p>
                  </a:txBody>
                  <a:tcPr anchor="ctr"/>
                </a:tc>
                <a:extLst>
                  <a:ext uri="{0D108BD9-81ED-4DB2-BD59-A6C34878D82A}">
                    <a16:rowId xmlns:a16="http://schemas.microsoft.com/office/drawing/2014/main" val="3252160011"/>
                  </a:ext>
                </a:extLst>
              </a:tr>
              <a:tr h="563635">
                <a:tc>
                  <a:txBody>
                    <a:bodyPr/>
                    <a:lstStyle/>
                    <a:p>
                      <a:r>
                        <a:rPr lang="en-GB">
                          <a:latin typeface="Arial" panose="020B0604020202020204" pitchFamily="34" charset="0"/>
                        </a:rPr>
                        <a:t>Long-term treatment effect maintenance period of dupilumab</a:t>
                      </a:r>
                    </a:p>
                  </a:txBody>
                  <a:tcPr anchor="ctr"/>
                </a:tc>
                <a:tc>
                  <a:txBody>
                    <a:bodyPr/>
                    <a:lstStyle/>
                    <a:p>
                      <a:r>
                        <a:rPr lang="en-GB">
                          <a:latin typeface="Arial" panose="020B0604020202020204" pitchFamily="34" charset="0"/>
                        </a:rPr>
                        <a:t>Moderate</a:t>
                      </a:r>
                    </a:p>
                  </a:txBody>
                  <a:tcPr anchor="ctr"/>
                </a:tc>
                <a:tc>
                  <a:txBody>
                    <a:bodyPr/>
                    <a:lstStyle/>
                    <a:p>
                      <a:pPr algn="ctr"/>
                      <a:r>
                        <a:rPr lang="en-GB">
                          <a:latin typeface="Arial" panose="020B0604020202020204" pitchFamily="34" charset="0"/>
                          <a:hlinkClick r:id="rId12" action="ppaction://hlinksldjump"/>
                        </a:rPr>
                        <a:t>23</a:t>
                      </a:r>
                      <a:r>
                        <a:rPr lang="en-GB">
                          <a:latin typeface="Arial" panose="020B0604020202020204" pitchFamily="34" charset="0"/>
                        </a:rPr>
                        <a:t>,</a:t>
                      </a:r>
                      <a:r>
                        <a:rPr lang="en-GB">
                          <a:latin typeface="Arial" panose="020B0604020202020204" pitchFamily="34" charset="0"/>
                          <a:hlinkClick r:id="rId13" action="ppaction://hlinksldjump"/>
                        </a:rPr>
                        <a:t>24</a:t>
                      </a:r>
                      <a:endParaRPr lang="en-GB">
                        <a:latin typeface="Arial" panose="020B0604020202020204" pitchFamily="34" charset="0"/>
                      </a:endParaRPr>
                    </a:p>
                  </a:txBody>
                  <a:tcPr anchor="ctr"/>
                </a:tc>
                <a:extLst>
                  <a:ext uri="{0D108BD9-81ED-4DB2-BD59-A6C34878D82A}">
                    <a16:rowId xmlns:a16="http://schemas.microsoft.com/office/drawing/2014/main" val="3993071413"/>
                  </a:ext>
                </a:extLst>
              </a:tr>
              <a:tr h="563635">
                <a:tc>
                  <a:txBody>
                    <a:bodyPr/>
                    <a:lstStyle/>
                    <a:p>
                      <a:r>
                        <a:rPr lang="en-GB">
                          <a:latin typeface="Arial" panose="020B0604020202020204" pitchFamily="34" charset="0"/>
                        </a:rPr>
                        <a:t>Inclusion of excess mortality for severe exacerbations</a:t>
                      </a:r>
                    </a:p>
                  </a:txBody>
                  <a:tcPr anchor="ctr"/>
                </a:tc>
                <a:tc>
                  <a:txBody>
                    <a:bodyPr/>
                    <a:lstStyle/>
                    <a:p>
                      <a:r>
                        <a:rPr lang="en-GB">
                          <a:latin typeface="Arial" panose="020B0604020202020204" pitchFamily="34" charset="0"/>
                        </a:rPr>
                        <a:t>Large</a:t>
                      </a:r>
                    </a:p>
                  </a:txBody>
                  <a:tcPr anchor="ctr"/>
                </a:tc>
                <a:tc>
                  <a:txBody>
                    <a:bodyPr/>
                    <a:lstStyle/>
                    <a:p>
                      <a:pPr algn="ctr"/>
                      <a:r>
                        <a:rPr lang="en-GB">
                          <a:latin typeface="Arial" panose="020B0604020202020204" pitchFamily="34" charset="0"/>
                          <a:hlinkClick r:id="rId14" action="ppaction://hlinksldjump"/>
                        </a:rPr>
                        <a:t>25</a:t>
                      </a:r>
                      <a:r>
                        <a:rPr lang="en-GB">
                          <a:latin typeface="Arial" panose="020B0604020202020204" pitchFamily="34" charset="0"/>
                        </a:rPr>
                        <a:t>,</a:t>
                      </a:r>
                      <a:r>
                        <a:rPr lang="en-GB">
                          <a:latin typeface="Arial" panose="020B0604020202020204" pitchFamily="34" charset="0"/>
                          <a:hlinkClick r:id="rId15" action="ppaction://hlinksldjump"/>
                        </a:rPr>
                        <a:t>26</a:t>
                      </a:r>
                      <a:r>
                        <a:rPr lang="en-GB">
                          <a:latin typeface="Arial" panose="020B0604020202020204" pitchFamily="34" charset="0"/>
                        </a:rPr>
                        <a:t>,</a:t>
                      </a:r>
                      <a:r>
                        <a:rPr lang="en-GB">
                          <a:latin typeface="Arial" panose="020B0604020202020204" pitchFamily="34" charset="0"/>
                          <a:hlinkClick r:id="rId16" action="ppaction://hlinksldjump"/>
                        </a:rPr>
                        <a:t>27</a:t>
                      </a:r>
                      <a:endParaRPr lang="en-GB">
                        <a:latin typeface="Arial" panose="020B0604020202020204" pitchFamily="34" charset="0"/>
                      </a:endParaRPr>
                    </a:p>
                  </a:txBody>
                  <a:tcPr anchor="ctr"/>
                </a:tc>
                <a:extLst>
                  <a:ext uri="{0D108BD9-81ED-4DB2-BD59-A6C34878D82A}">
                    <a16:rowId xmlns:a16="http://schemas.microsoft.com/office/drawing/2014/main" val="3654375854"/>
                  </a:ext>
                </a:extLst>
              </a:tr>
              <a:tr h="563635">
                <a:tc>
                  <a:txBody>
                    <a:bodyPr/>
                    <a:lstStyle/>
                    <a:p>
                      <a:r>
                        <a:rPr lang="en-GB">
                          <a:latin typeface="Arial" panose="020B0604020202020204" pitchFamily="34" charset="0"/>
                        </a:rPr>
                        <a:t>Use of treatment arm specific utility values</a:t>
                      </a:r>
                    </a:p>
                  </a:txBody>
                  <a:tcPr anchor="ctr"/>
                </a:tc>
                <a:tc>
                  <a:txBody>
                    <a:bodyPr/>
                    <a:lstStyle/>
                    <a:p>
                      <a:r>
                        <a:rPr lang="en-GB">
                          <a:latin typeface="Arial" panose="020B0604020202020204" pitchFamily="34" charset="0"/>
                        </a:rPr>
                        <a:t>Small</a:t>
                      </a:r>
                    </a:p>
                  </a:txBody>
                  <a:tcPr anchor="ctr"/>
                </a:tc>
                <a:tc>
                  <a:txBody>
                    <a:bodyPr/>
                    <a:lstStyle/>
                    <a:p>
                      <a:pPr algn="ctr"/>
                      <a:r>
                        <a:rPr lang="en-GB">
                          <a:latin typeface="Arial" panose="020B0604020202020204" pitchFamily="34" charset="0"/>
                          <a:hlinkClick r:id="rId17" action="ppaction://hlinksldjump"/>
                        </a:rPr>
                        <a:t>28</a:t>
                      </a:r>
                      <a:endParaRPr lang="en-GB">
                        <a:latin typeface="Arial" panose="020B0604020202020204" pitchFamily="34" charset="0"/>
                      </a:endParaRPr>
                    </a:p>
                  </a:txBody>
                  <a:tcPr anchor="ctr"/>
                </a:tc>
                <a:extLst>
                  <a:ext uri="{0D108BD9-81ED-4DB2-BD59-A6C34878D82A}">
                    <a16:rowId xmlns:a16="http://schemas.microsoft.com/office/drawing/2014/main" val="3524626974"/>
                  </a:ext>
                </a:extLst>
              </a:tr>
            </a:tbl>
          </a:graphicData>
        </a:graphic>
      </p:graphicFrame>
      <p:pic>
        <p:nvPicPr>
          <p:cNvPr id="5" name="Picture 4">
            <a:extLst>
              <a:ext uri="{FF2B5EF4-FFF2-40B4-BE49-F238E27FC236}">
                <a16:creationId xmlns:a16="http://schemas.microsoft.com/office/drawing/2014/main" id="{3EFA22B0-3278-1F40-0AC3-176B1717C50F}"/>
              </a:ext>
              <a:ext uri="{C183D7F6-B498-43B3-948B-1728B52AA6E4}">
                <adec:decorative xmlns:adec="http://schemas.microsoft.com/office/drawing/2017/decorative" val="1"/>
              </a:ext>
            </a:extLst>
          </p:cNvPr>
          <p:cNvPicPr>
            <a:picLocks/>
          </p:cNvPicPr>
          <p:nvPr/>
        </p:nvPicPr>
        <p:blipFill rotWithShape="1">
          <a:blip r:embed="rId3"/>
          <a:srcRect l="15651" t="4371" r="14330" b="4307"/>
          <a:stretch/>
        </p:blipFill>
        <p:spPr>
          <a:xfrm>
            <a:off x="9456688" y="3145525"/>
            <a:ext cx="468000" cy="468000"/>
          </a:xfrm>
          <a:prstGeom prst="rect">
            <a:avLst/>
          </a:prstGeom>
        </p:spPr>
      </p:pic>
      <p:pic>
        <p:nvPicPr>
          <p:cNvPr id="8" name="Picture 7">
            <a:extLst>
              <a:ext uri="{FF2B5EF4-FFF2-40B4-BE49-F238E27FC236}">
                <a16:creationId xmlns:a16="http://schemas.microsoft.com/office/drawing/2014/main" id="{191C3A01-92B6-A9B3-2EE0-E2C9A8D2C062}"/>
              </a:ext>
              <a:ext uri="{C183D7F6-B498-43B3-948B-1728B52AA6E4}">
                <adec:decorative xmlns:adec="http://schemas.microsoft.com/office/drawing/2017/decorative" val="1"/>
              </a:ext>
            </a:extLst>
          </p:cNvPr>
          <p:cNvPicPr>
            <a:picLocks/>
          </p:cNvPicPr>
          <p:nvPr/>
        </p:nvPicPr>
        <p:blipFill rotWithShape="1">
          <a:blip r:embed="rId5"/>
          <a:srcRect l="16268" t="3813" r="14723" b="4056"/>
          <a:stretch/>
        </p:blipFill>
        <p:spPr>
          <a:xfrm>
            <a:off x="9461117" y="1478871"/>
            <a:ext cx="468000" cy="468000"/>
          </a:xfrm>
          <a:prstGeom prst="rect">
            <a:avLst/>
          </a:prstGeom>
        </p:spPr>
      </p:pic>
      <p:pic>
        <p:nvPicPr>
          <p:cNvPr id="10" name="Picture 9">
            <a:extLst>
              <a:ext uri="{FF2B5EF4-FFF2-40B4-BE49-F238E27FC236}">
                <a16:creationId xmlns:a16="http://schemas.microsoft.com/office/drawing/2014/main" id="{B7279FB2-3DBF-9896-49F0-6F19E9648A13}"/>
              </a:ext>
              <a:ext uri="{C183D7F6-B498-43B3-948B-1728B52AA6E4}">
                <adec:decorative xmlns:adec="http://schemas.microsoft.com/office/drawing/2017/decorative" val="1"/>
              </a:ext>
            </a:extLst>
          </p:cNvPr>
          <p:cNvPicPr>
            <a:picLocks noChangeAspect="1"/>
          </p:cNvPicPr>
          <p:nvPr/>
        </p:nvPicPr>
        <p:blipFill rotWithShape="1">
          <a:blip r:embed="rId4"/>
          <a:srcRect l="16406" t="4575" r="14821" b="4613"/>
          <a:stretch/>
        </p:blipFill>
        <p:spPr>
          <a:xfrm>
            <a:off x="9456688" y="3778443"/>
            <a:ext cx="468000" cy="468000"/>
          </a:xfrm>
          <a:prstGeom prst="rect">
            <a:avLst/>
          </a:prstGeom>
        </p:spPr>
      </p:pic>
      <p:pic>
        <p:nvPicPr>
          <p:cNvPr id="11" name="Picture 10">
            <a:extLst>
              <a:ext uri="{FF2B5EF4-FFF2-40B4-BE49-F238E27FC236}">
                <a16:creationId xmlns:a16="http://schemas.microsoft.com/office/drawing/2014/main" id="{37B0A41E-7DF7-2E7E-E1F2-1D86DB7D49F8}"/>
              </a:ext>
              <a:ext uri="{C183D7F6-B498-43B3-948B-1728B52AA6E4}">
                <adec:decorative xmlns:adec="http://schemas.microsoft.com/office/drawing/2017/decorative" val="1"/>
              </a:ext>
            </a:extLst>
          </p:cNvPr>
          <p:cNvPicPr>
            <a:picLocks/>
          </p:cNvPicPr>
          <p:nvPr/>
        </p:nvPicPr>
        <p:blipFill rotWithShape="1">
          <a:blip r:embed="rId5"/>
          <a:srcRect l="16268" t="3813" r="14723" b="4056"/>
          <a:stretch/>
        </p:blipFill>
        <p:spPr>
          <a:xfrm>
            <a:off x="9456688" y="2021607"/>
            <a:ext cx="468000" cy="468000"/>
          </a:xfrm>
          <a:prstGeom prst="rect">
            <a:avLst/>
          </a:prstGeom>
        </p:spPr>
      </p:pic>
      <p:pic>
        <p:nvPicPr>
          <p:cNvPr id="12" name="Picture 11">
            <a:extLst>
              <a:ext uri="{FF2B5EF4-FFF2-40B4-BE49-F238E27FC236}">
                <a16:creationId xmlns:a16="http://schemas.microsoft.com/office/drawing/2014/main" id="{7242E720-F48F-B5ED-3B78-403ACEB0FB43}"/>
              </a:ext>
              <a:ext uri="{C183D7F6-B498-43B3-948B-1728B52AA6E4}">
                <adec:decorative xmlns:adec="http://schemas.microsoft.com/office/drawing/2017/decorative" val="1"/>
              </a:ext>
            </a:extLst>
          </p:cNvPr>
          <p:cNvPicPr>
            <a:picLocks/>
          </p:cNvPicPr>
          <p:nvPr/>
        </p:nvPicPr>
        <p:blipFill rotWithShape="1">
          <a:blip r:embed="rId5"/>
          <a:srcRect l="16268" t="3813" r="14723" b="4056"/>
          <a:stretch/>
        </p:blipFill>
        <p:spPr>
          <a:xfrm>
            <a:off x="9456688" y="2559278"/>
            <a:ext cx="468000" cy="468000"/>
          </a:xfrm>
          <a:prstGeom prst="rect">
            <a:avLst/>
          </a:prstGeom>
        </p:spPr>
      </p:pic>
      <p:pic>
        <p:nvPicPr>
          <p:cNvPr id="13" name="Picture 12">
            <a:extLst>
              <a:ext uri="{FF2B5EF4-FFF2-40B4-BE49-F238E27FC236}">
                <a16:creationId xmlns:a16="http://schemas.microsoft.com/office/drawing/2014/main" id="{BB33F940-8D75-A782-9111-22CD41F27538}"/>
              </a:ext>
              <a:ext uri="{C183D7F6-B498-43B3-948B-1728B52AA6E4}">
                <adec:decorative xmlns:adec="http://schemas.microsoft.com/office/drawing/2017/decorative" val="1"/>
              </a:ext>
            </a:extLst>
          </p:cNvPr>
          <p:cNvPicPr>
            <a:picLocks noChangeAspect="1"/>
          </p:cNvPicPr>
          <p:nvPr/>
        </p:nvPicPr>
        <p:blipFill rotWithShape="1">
          <a:blip r:embed="rId4"/>
          <a:srcRect l="16406" t="4575" r="14821" b="4613"/>
          <a:stretch/>
        </p:blipFill>
        <p:spPr>
          <a:xfrm>
            <a:off x="9456688" y="4412413"/>
            <a:ext cx="468000" cy="468000"/>
          </a:xfrm>
          <a:prstGeom prst="rect">
            <a:avLst/>
          </a:prstGeom>
        </p:spPr>
      </p:pic>
      <p:pic>
        <p:nvPicPr>
          <p:cNvPr id="14" name="Picture 13">
            <a:extLst>
              <a:ext uri="{FF2B5EF4-FFF2-40B4-BE49-F238E27FC236}">
                <a16:creationId xmlns:a16="http://schemas.microsoft.com/office/drawing/2014/main" id="{2042194B-23E3-E68D-17E6-68DBD821C4E2}"/>
              </a:ext>
              <a:ext uri="{C183D7F6-B498-43B3-948B-1728B52AA6E4}">
                <adec:decorative xmlns:adec="http://schemas.microsoft.com/office/drawing/2017/decorative" val="1"/>
              </a:ext>
            </a:extLst>
          </p:cNvPr>
          <p:cNvPicPr>
            <a:picLocks noChangeAspect="1"/>
          </p:cNvPicPr>
          <p:nvPr/>
        </p:nvPicPr>
        <p:blipFill rotWithShape="1">
          <a:blip r:embed="rId4"/>
          <a:srcRect l="16406" t="4575" r="14821" b="4613"/>
          <a:stretch/>
        </p:blipFill>
        <p:spPr>
          <a:xfrm>
            <a:off x="9456688" y="4977822"/>
            <a:ext cx="468000" cy="468000"/>
          </a:xfrm>
          <a:prstGeom prst="rect">
            <a:avLst/>
          </a:prstGeom>
        </p:spPr>
      </p:pic>
      <p:pic>
        <p:nvPicPr>
          <p:cNvPr id="15" name="Picture 14">
            <a:extLst>
              <a:ext uri="{FF2B5EF4-FFF2-40B4-BE49-F238E27FC236}">
                <a16:creationId xmlns:a16="http://schemas.microsoft.com/office/drawing/2014/main" id="{4900994D-8BC0-0179-4D16-7BD262F57E9E}"/>
              </a:ext>
              <a:ext uri="{C183D7F6-B498-43B3-948B-1728B52AA6E4}">
                <adec:decorative xmlns:adec="http://schemas.microsoft.com/office/drawing/2017/decorative" val="1"/>
              </a:ext>
            </a:extLst>
          </p:cNvPr>
          <p:cNvPicPr>
            <a:picLocks/>
          </p:cNvPicPr>
          <p:nvPr/>
        </p:nvPicPr>
        <p:blipFill rotWithShape="1">
          <a:blip r:embed="rId3"/>
          <a:srcRect l="15651" t="4371" r="14330" b="4307"/>
          <a:stretch/>
        </p:blipFill>
        <p:spPr>
          <a:xfrm>
            <a:off x="9456688" y="5583597"/>
            <a:ext cx="468000" cy="468000"/>
          </a:xfrm>
          <a:prstGeom prst="rect">
            <a:avLst/>
          </a:prstGeom>
        </p:spPr>
      </p:pic>
      <p:sp>
        <p:nvSpPr>
          <p:cNvPr id="4" name="Text Placeholder 4">
            <a:extLst>
              <a:ext uri="{FF2B5EF4-FFF2-40B4-BE49-F238E27FC236}">
                <a16:creationId xmlns:a16="http://schemas.microsoft.com/office/drawing/2014/main" id="{9BC707CF-1FEA-673E-C704-0C13C178CF2B}"/>
              </a:ext>
            </a:extLst>
          </p:cNvPr>
          <p:cNvSpPr txBox="1">
            <a:spLocks/>
          </p:cNvSpPr>
          <p:nvPr/>
        </p:nvSpPr>
        <p:spPr>
          <a:xfrm>
            <a:off x="805428" y="6411913"/>
            <a:ext cx="11021219" cy="4460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FEV</a:t>
            </a:r>
            <a:r>
              <a:rPr lang="en-GB" baseline="-25000"/>
              <a:t>1, </a:t>
            </a:r>
            <a:r>
              <a:rPr lang="en-GB"/>
              <a:t>forced expiratory volume in the first second; ICER, Incremental cost-effectiveness ratio; ITC, Indirect treatment comparison</a:t>
            </a:r>
          </a:p>
          <a:p>
            <a:endParaRPr lang="en-GB"/>
          </a:p>
        </p:txBody>
      </p:sp>
    </p:spTree>
    <p:extLst>
      <p:ext uri="{BB962C8B-B14F-4D97-AF65-F5344CB8AC3E}">
        <p14:creationId xmlns:p14="http://schemas.microsoft.com/office/powerpoint/2010/main" val="158550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9F06EB-2661-E6A9-899A-E198B691B7DC}"/>
              </a:ext>
            </a:extLst>
          </p:cNvPr>
          <p:cNvSpPr>
            <a:spLocks noGrp="1"/>
          </p:cNvSpPr>
          <p:nvPr>
            <p:ph type="title"/>
          </p:nvPr>
        </p:nvSpPr>
        <p:spPr>
          <a:xfrm>
            <a:off x="466724" y="238124"/>
            <a:ext cx="11250785" cy="592817"/>
          </a:xfrm>
        </p:spPr>
        <p:txBody>
          <a:bodyPr/>
          <a:lstStyle/>
          <a:p>
            <a:r>
              <a:rPr lang="en-GB"/>
              <a:t>Patient perspectives</a:t>
            </a:r>
          </a:p>
        </p:txBody>
      </p:sp>
      <p:sp>
        <p:nvSpPr>
          <p:cNvPr id="10" name="Text Placeholder 9">
            <a:extLst>
              <a:ext uri="{FF2B5EF4-FFF2-40B4-BE49-F238E27FC236}">
                <a16:creationId xmlns:a16="http://schemas.microsoft.com/office/drawing/2014/main" id="{DC265F04-7ECC-7035-6EC5-9E4C1CD448FE}"/>
              </a:ext>
            </a:extLst>
          </p:cNvPr>
          <p:cNvSpPr>
            <a:spLocks noGrp="1"/>
          </p:cNvSpPr>
          <p:nvPr>
            <p:ph type="body" sz="quarter" idx="14"/>
          </p:nvPr>
        </p:nvSpPr>
        <p:spPr>
          <a:xfrm>
            <a:off x="466723" y="796983"/>
            <a:ext cx="11250786" cy="520838"/>
          </a:xfrm>
        </p:spPr>
        <p:txBody>
          <a:bodyPr/>
          <a:lstStyle/>
          <a:p>
            <a:r>
              <a:rPr lang="en-GB"/>
              <a:t>COPD significantly impacts people’s ability to carry out everyday tasks</a:t>
            </a:r>
          </a:p>
        </p:txBody>
      </p:sp>
      <p:sp>
        <p:nvSpPr>
          <p:cNvPr id="8" name="Text Placeholder 7">
            <a:extLst>
              <a:ext uri="{FF2B5EF4-FFF2-40B4-BE49-F238E27FC236}">
                <a16:creationId xmlns:a16="http://schemas.microsoft.com/office/drawing/2014/main" id="{4B440743-57CD-6292-75D2-7E57A1A13CA0}"/>
              </a:ext>
            </a:extLst>
          </p:cNvPr>
          <p:cNvSpPr>
            <a:spLocks noGrp="1"/>
          </p:cNvSpPr>
          <p:nvPr>
            <p:ph type="body" sz="quarter" idx="12"/>
          </p:nvPr>
        </p:nvSpPr>
        <p:spPr>
          <a:xfrm>
            <a:off x="466723" y="1331534"/>
            <a:ext cx="8677275" cy="4886451"/>
          </a:xfrm>
        </p:spPr>
        <p:txBody>
          <a:bodyPr/>
          <a:lstStyle/>
          <a:p>
            <a:r>
              <a:rPr lang="en-GB" b="1"/>
              <a:t>Submission from Asthma + Lung UK</a:t>
            </a:r>
          </a:p>
          <a:p>
            <a:pPr marL="342900" indent="-342900">
              <a:buFont typeface="Arial" panose="020B0604020202020204" pitchFamily="34" charset="0"/>
              <a:buChar char="•"/>
            </a:pPr>
            <a:r>
              <a:rPr lang="en-GB"/>
              <a:t>Range of symptoms: breathlessness with significant impact on quality of life</a:t>
            </a:r>
          </a:p>
          <a:p>
            <a:pPr marL="342900" indent="-342900">
              <a:buFont typeface="Arial" panose="020B0604020202020204" pitchFamily="34" charset="0"/>
              <a:buChar char="•"/>
            </a:pPr>
            <a:r>
              <a:rPr lang="en-GB"/>
              <a:t>Annual ‘Life with a Lung Condition’ 2024 survey demonstrates considerable impact of COPD on ability to: carry out family responsibilities, work, do hobbies, exercise and meet with friends</a:t>
            </a:r>
          </a:p>
          <a:p>
            <a:pPr marL="342900" indent="-342900">
              <a:buFont typeface="Arial" panose="020B0604020202020204" pitchFamily="34" charset="0"/>
              <a:buChar char="•"/>
            </a:pPr>
            <a:r>
              <a:rPr lang="en-GB"/>
              <a:t>Impact on mental health →  over 1 in 3 people with COPD report symptoms of anxiety and depression</a:t>
            </a:r>
          </a:p>
          <a:p>
            <a:pPr marL="342900" indent="-342900">
              <a:buFont typeface="Arial" panose="020B0604020202020204" pitchFamily="34" charset="0"/>
              <a:buChar char="•"/>
            </a:pPr>
            <a:r>
              <a:rPr lang="en-GB"/>
              <a:t>Most people with COPD prescribed inhaled corticosteroid → side effects such as dry mouth, low bone density, cramps, oral infections and pneumonia</a:t>
            </a:r>
          </a:p>
          <a:p>
            <a:pPr marL="342900" indent="-342900">
              <a:buFont typeface="Arial" panose="020B0604020202020204" pitchFamily="34" charset="0"/>
              <a:buChar char="•"/>
            </a:pPr>
            <a:r>
              <a:rPr lang="en-GB"/>
              <a:t>Potential advantage of dupilumab is ability to reduce inhaled corticosteroid dose, potentially leading to a reduction in adverse side effects</a:t>
            </a:r>
          </a:p>
          <a:p>
            <a:pPr marL="342900" indent="-342900">
              <a:buFont typeface="Arial" panose="020B0604020202020204" pitchFamily="34" charset="0"/>
              <a:buChar char="•"/>
            </a:pPr>
            <a:r>
              <a:rPr lang="en-GB"/>
              <a:t>Unmet need to reduce rate of exacerbations and lung function decline through both pharmacological and non-pharmacological measures</a:t>
            </a:r>
          </a:p>
        </p:txBody>
      </p:sp>
      <p:sp>
        <p:nvSpPr>
          <p:cNvPr id="2" name="Speech Bubble: Rectangle with Corners Rounded 1" descr="Patient quotation">
            <a:extLst>
              <a:ext uri="{FF2B5EF4-FFF2-40B4-BE49-F238E27FC236}">
                <a16:creationId xmlns:a16="http://schemas.microsoft.com/office/drawing/2014/main" id="{2B9412CB-A184-684E-C9FC-3FE1D22F431C}"/>
              </a:ext>
              <a:ext uri="{C183D7F6-B498-43B3-948B-1728B52AA6E4}">
                <adec:decorative xmlns:adec="http://schemas.microsoft.com/office/drawing/2017/decorative" val="0"/>
              </a:ext>
            </a:extLst>
          </p:cNvPr>
          <p:cNvSpPr/>
          <p:nvPr/>
        </p:nvSpPr>
        <p:spPr>
          <a:xfrm>
            <a:off x="9143999" y="1480252"/>
            <a:ext cx="2877703" cy="2198222"/>
          </a:xfrm>
          <a:prstGeom prst="wedgeRoundRectCallou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“The inability to perform even basic physical functions causes me considerable stress and, at times depression. My wife is my carer and does almost everything for me.”</a:t>
            </a:r>
          </a:p>
        </p:txBody>
      </p:sp>
      <p:sp>
        <p:nvSpPr>
          <p:cNvPr id="3" name="Speech Bubble: Rectangle with Corners Rounded 2" descr="Patient quotation">
            <a:extLst>
              <a:ext uri="{FF2B5EF4-FFF2-40B4-BE49-F238E27FC236}">
                <a16:creationId xmlns:a16="http://schemas.microsoft.com/office/drawing/2014/main" id="{74F35949-E934-3449-6081-67078021B673}"/>
              </a:ext>
              <a:ext uri="{C183D7F6-B498-43B3-948B-1728B52AA6E4}">
                <adec:decorative xmlns:adec="http://schemas.microsoft.com/office/drawing/2017/decorative" val="0"/>
              </a:ext>
            </a:extLst>
          </p:cNvPr>
          <p:cNvSpPr/>
          <p:nvPr/>
        </p:nvSpPr>
        <p:spPr>
          <a:xfrm>
            <a:off x="9143999" y="4011286"/>
            <a:ext cx="2877703" cy="1769582"/>
          </a:xfrm>
          <a:prstGeom prst="wedgeRoundRectCallout">
            <a:avLst>
              <a:gd name="adj1" fmla="val 21806"/>
              <a:gd name="adj2" fmla="val 61150"/>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“The treatment that I’m on for my COPD doesn’t feel to be particularly effective and every day I struggle with breathlessness”</a:t>
            </a:r>
          </a:p>
        </p:txBody>
      </p:sp>
      <p:sp>
        <p:nvSpPr>
          <p:cNvPr id="4" name="Text Placeholder 4">
            <a:extLst>
              <a:ext uri="{FF2B5EF4-FFF2-40B4-BE49-F238E27FC236}">
                <a16:creationId xmlns:a16="http://schemas.microsoft.com/office/drawing/2014/main" id="{04B29FDA-FAEA-9B9F-7344-17DE6F6A052A}"/>
              </a:ext>
            </a:extLst>
          </p:cNvPr>
          <p:cNvSpPr>
            <a:spLocks noGrp="1"/>
          </p:cNvSpPr>
          <p:nvPr>
            <p:ph type="body" sz="quarter" idx="13"/>
          </p:nvPr>
        </p:nvSpPr>
        <p:spPr>
          <a:xfrm>
            <a:off x="792163" y="6462713"/>
            <a:ext cx="9086850" cy="365125"/>
          </a:xfrm>
        </p:spPr>
        <p:txBody>
          <a:bodyPr/>
          <a:lstStyle/>
          <a:p>
            <a:r>
              <a:rPr lang="en-GB"/>
              <a:t>COPD, Chronic obstructive pulmonary disease</a:t>
            </a:r>
          </a:p>
        </p:txBody>
      </p:sp>
    </p:spTree>
    <p:extLst>
      <p:ext uri="{BB962C8B-B14F-4D97-AF65-F5344CB8AC3E}">
        <p14:creationId xmlns:p14="http://schemas.microsoft.com/office/powerpoint/2010/main" val="167477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649677"/>
            <a:ext cx="11136812" cy="1841437"/>
          </a:xfrm>
        </p:spPr>
        <p:txBody>
          <a:bodyPr>
            <a:normAutofit/>
          </a:bodyPr>
          <a:lstStyle/>
          <a:p>
            <a:r>
              <a:rPr lang="en-GB">
                <a:latin typeface="Arial" panose="020B0604020202020204" pitchFamily="34" charset="0"/>
                <a:cs typeface="Arial" panose="020B0604020202020204" pitchFamily="34" charset="0"/>
              </a:rPr>
              <a:t>Dupilumab for treating moderate to severe chronic obstructive pulmonary disease </a:t>
            </a:r>
            <a:endParaRPr lang="en-GB"/>
          </a:p>
        </p:txBody>
      </p:sp>
      <p:sp>
        <p:nvSpPr>
          <p:cNvPr id="6" name="Guide with 'background' selected">
            <a:extLst>
              <a:ext uri="{FF2B5EF4-FFF2-40B4-BE49-F238E27FC236}">
                <a16:creationId xmlns:a16="http://schemas.microsoft.com/office/drawing/2014/main" id="{68668C8B-7565-C54D-A8DC-3F548530DD8C}"/>
              </a:ext>
            </a:extLst>
          </p:cNvPr>
          <p:cNvSpPr txBox="1">
            <a:spLocks/>
          </p:cNvSpPr>
          <p:nvPr/>
        </p:nvSpPr>
        <p:spPr>
          <a:xfrm>
            <a:off x="724988" y="3205932"/>
            <a:ext cx="10026139" cy="79736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Arial" panose="02000503000000020004" pitchFamily="2" charset="0"/>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buSzPts val="2400"/>
            </a:pPr>
            <a:r>
              <a:rPr lang="en-GB" sz="6000">
                <a:solidFill>
                  <a:srgbClr val="FF40FF"/>
                </a:solidFill>
              </a:rPr>
              <a:t> </a:t>
            </a:r>
            <a:r>
              <a:rPr lang="en-GB" sz="6000" b="1"/>
              <a:t>Supplementary appendix</a:t>
            </a:r>
          </a:p>
          <a:p>
            <a:endParaRPr lang="en-GB" sz="2800"/>
          </a:p>
        </p:txBody>
      </p:sp>
    </p:spTree>
    <p:extLst>
      <p:ext uri="{BB962C8B-B14F-4D97-AF65-F5344CB8AC3E}">
        <p14:creationId xmlns:p14="http://schemas.microsoft.com/office/powerpoint/2010/main" val="7264428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903C0-AB70-5551-51E3-F7BCB36A620E}"/>
              </a:ext>
            </a:extLst>
          </p:cNvPr>
          <p:cNvSpPr>
            <a:spLocks noGrp="1"/>
          </p:cNvSpPr>
          <p:nvPr>
            <p:ph type="title"/>
          </p:nvPr>
        </p:nvSpPr>
        <p:spPr>
          <a:xfrm>
            <a:off x="466724" y="238124"/>
            <a:ext cx="11250785" cy="592817"/>
          </a:xfrm>
        </p:spPr>
        <p:txBody>
          <a:bodyPr/>
          <a:lstStyle/>
          <a:p>
            <a:r>
              <a:rPr lang="en-GB"/>
              <a:t>Equality considerations</a:t>
            </a:r>
          </a:p>
        </p:txBody>
      </p:sp>
      <p:sp>
        <p:nvSpPr>
          <p:cNvPr id="4" name="Text Placeholder 8">
            <a:extLst>
              <a:ext uri="{FF2B5EF4-FFF2-40B4-BE49-F238E27FC236}">
                <a16:creationId xmlns:a16="http://schemas.microsoft.com/office/drawing/2014/main" id="{4C2C3081-A026-454B-6DB1-636FD31A9A9F}"/>
              </a:ext>
            </a:extLst>
          </p:cNvPr>
          <p:cNvSpPr txBox="1">
            <a:spLocks/>
          </p:cNvSpPr>
          <p:nvPr/>
        </p:nvSpPr>
        <p:spPr>
          <a:xfrm>
            <a:off x="252115" y="1049584"/>
            <a:ext cx="11250785" cy="5086785"/>
          </a:xfrm>
          <a:prstGeom prst="rect">
            <a:avLst/>
          </a:prstGeom>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Arial" panose="020B0604020202020204" pitchFamily="34" charset="0"/>
                <a:ea typeface="Arial" panose="02000503000000020004" pitchFamily="2" charset="0"/>
                <a:cs typeface="Arial" panose="020B0604020202020204"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endParaRPr lang="en-GB"/>
          </a:p>
        </p:txBody>
      </p:sp>
      <p:sp>
        <p:nvSpPr>
          <p:cNvPr id="7" name="Rectangle 6">
            <a:extLst>
              <a:ext uri="{FF2B5EF4-FFF2-40B4-BE49-F238E27FC236}">
                <a16:creationId xmlns:a16="http://schemas.microsoft.com/office/drawing/2014/main" id="{4A408CC3-6816-C40D-21F4-C8101F7AA74A}"/>
              </a:ext>
            </a:extLst>
          </p:cNvPr>
          <p:cNvSpPr/>
          <p:nvPr/>
        </p:nvSpPr>
        <p:spPr>
          <a:xfrm>
            <a:off x="122173" y="847783"/>
            <a:ext cx="11939885" cy="556413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700" b="1">
                <a:solidFill>
                  <a:schemeClr val="accent2"/>
                </a:solidFill>
                <a:latin typeface="Arial" panose="020B0604020202020204" pitchFamily="34" charset="0"/>
                <a:cs typeface="Arial" panose="020B0604020202020204" pitchFamily="34" charset="0"/>
              </a:rPr>
              <a:t>Raised by Company and Asthma + Lung UK</a:t>
            </a:r>
          </a:p>
          <a:p>
            <a:pPr marL="285750" indent="-285750">
              <a:buFont typeface="Arial" panose="020B0604020202020204" pitchFamily="34" charset="0"/>
              <a:buChar char="•"/>
            </a:pPr>
            <a:r>
              <a:rPr lang="en-GB" sz="1700">
                <a:solidFill>
                  <a:schemeClr val="tx1"/>
                </a:solidFill>
                <a:latin typeface="Arial" panose="020B0604020202020204" pitchFamily="34" charset="0"/>
                <a:cs typeface="Arial" panose="020B0604020202020204" pitchFamily="34" charset="0"/>
              </a:rPr>
              <a:t>COPD disproportionately affects people of certain demographics</a:t>
            </a:r>
          </a:p>
          <a:p>
            <a:pPr marL="792000" lvl="1" indent="-285750">
              <a:buFont typeface="Arial" panose="020B0604020202020204" pitchFamily="34" charset="0"/>
              <a:buChar char="•"/>
            </a:pPr>
            <a:r>
              <a:rPr lang="en-GB" sz="1700">
                <a:solidFill>
                  <a:schemeClr val="tx1"/>
                </a:solidFill>
                <a:latin typeface="Arial" panose="020B0604020202020204" pitchFamily="34" charset="0"/>
                <a:cs typeface="Arial" panose="020B0604020202020204" pitchFamily="34" charset="0"/>
              </a:rPr>
              <a:t>People from the poorest 10% of households 1.7 to &gt;2.5 times more likely to develop COPD than people from the most affluent 10% of households </a:t>
            </a:r>
          </a:p>
          <a:p>
            <a:pPr marL="792000" lvl="1" indent="-285750">
              <a:buFont typeface="Arial" panose="020B0604020202020204" pitchFamily="34" charset="0"/>
              <a:buChar char="•"/>
            </a:pPr>
            <a:r>
              <a:rPr lang="en-GB" sz="1700">
                <a:solidFill>
                  <a:schemeClr val="tx1"/>
                </a:solidFill>
                <a:latin typeface="Arial" panose="020B0604020202020204" pitchFamily="34" charset="0"/>
                <a:cs typeface="Arial" panose="020B0604020202020204" pitchFamily="34" charset="0"/>
              </a:rPr>
              <a:t>Age-standardised mortality rates due to COPD highest in the most deprived areas </a:t>
            </a:r>
            <a:r>
              <a:rPr lang="en-GB" sz="1700">
                <a:solidFill>
                  <a:schemeClr val="tx1"/>
                </a:solidFill>
                <a:effectLst/>
                <a:latin typeface="Arial" panose="020B0604020202020204" pitchFamily="34" charset="0"/>
                <a:ea typeface="Times New Roman" panose="02020603050405020304" pitchFamily="18" charset="0"/>
                <a:cs typeface="Arial" panose="020B0604020202020204" pitchFamily="34" charset="0"/>
              </a:rPr>
              <a:t>among people who had never worked or were in long term unemployment, and men of Bangladeshi background </a:t>
            </a:r>
          </a:p>
          <a:p>
            <a:pPr marL="792000" lvl="1" indent="-285750">
              <a:buFont typeface="Arial" panose="020B0604020202020204" pitchFamily="34" charset="0"/>
              <a:buChar char="•"/>
            </a:pPr>
            <a:r>
              <a:rPr lang="en-GB" sz="1700">
                <a:solidFill>
                  <a:schemeClr val="tx1"/>
                </a:solidFill>
                <a:latin typeface="Arial" panose="020B0604020202020204" pitchFamily="34" charset="0"/>
                <a:cs typeface="Arial" panose="020B0604020202020204" pitchFamily="34" charset="0"/>
              </a:rPr>
              <a:t>Age-standardised mortality rates due to COPD consistently higher in men </a:t>
            </a:r>
          </a:p>
          <a:p>
            <a:pPr marL="285750" indent="-285750">
              <a:buFont typeface="Arial" panose="020B0604020202020204" pitchFamily="34" charset="0"/>
              <a:buChar char="•"/>
            </a:pPr>
            <a:r>
              <a:rPr lang="en-GB" sz="1700">
                <a:solidFill>
                  <a:schemeClr val="tx1"/>
                </a:solidFill>
                <a:latin typeface="Arial" panose="020B0604020202020204" pitchFamily="34" charset="0"/>
                <a:cs typeface="Arial" panose="020B0604020202020204" pitchFamily="34" charset="0"/>
              </a:rPr>
              <a:t>Wide regional variation in outcomes: </a:t>
            </a:r>
          </a:p>
          <a:p>
            <a:pPr marL="792000" lvl="1" indent="-285750">
              <a:buFont typeface="Arial" panose="020B0604020202020204" pitchFamily="34" charset="0"/>
              <a:buChar char="•"/>
            </a:pPr>
            <a:r>
              <a:rPr lang="en-GB" sz="1700">
                <a:solidFill>
                  <a:schemeClr val="tx1"/>
                </a:solidFill>
                <a:latin typeface="Arial" panose="020B0604020202020204" pitchFamily="34" charset="0"/>
                <a:cs typeface="Arial" panose="020B0604020202020204" pitchFamily="34" charset="0"/>
              </a:rPr>
              <a:t>Mortality rate from COPD ranged from 27.4 to 108.8 per 100,000 population depending on region</a:t>
            </a:r>
          </a:p>
          <a:p>
            <a:pPr marL="792000" lvl="1" indent="-285750">
              <a:buFont typeface="Arial" panose="020B0604020202020204" pitchFamily="34" charset="0"/>
              <a:buChar char="•"/>
            </a:pPr>
            <a:r>
              <a:rPr lang="en-GB" sz="1700">
                <a:solidFill>
                  <a:schemeClr val="tx1"/>
                </a:solidFill>
                <a:latin typeface="Arial" panose="020B0604020202020204" pitchFamily="34" charset="0"/>
                <a:cs typeface="Arial" panose="020B0604020202020204" pitchFamily="34" charset="0"/>
              </a:rPr>
              <a:t>Worst outcomes in the North and Northeast of England</a:t>
            </a:r>
          </a:p>
          <a:p>
            <a:pPr marL="285750" indent="-285750">
              <a:buFont typeface="Arial" panose="020B0604020202020204" pitchFamily="34" charset="0"/>
              <a:buChar char="•"/>
            </a:pPr>
            <a:r>
              <a:rPr lang="en-GB" sz="1700">
                <a:solidFill>
                  <a:schemeClr val="tx1"/>
                </a:solidFill>
                <a:latin typeface="Arial" panose="020B0604020202020204" pitchFamily="34" charset="0"/>
                <a:cs typeface="Arial" panose="020B0604020202020204" pitchFamily="34" charset="0"/>
              </a:rPr>
              <a:t>Disparities in quality of care:</a:t>
            </a:r>
          </a:p>
          <a:p>
            <a:pPr marL="792000" lvl="1" indent="-285750">
              <a:buFont typeface="Arial" panose="020B0604020202020204" pitchFamily="34" charset="0"/>
              <a:buChar char="•"/>
            </a:pPr>
            <a:r>
              <a:rPr lang="en-GB" sz="1700">
                <a:solidFill>
                  <a:schemeClr val="tx1"/>
                </a:solidFill>
                <a:latin typeface="Arial" panose="020B0604020202020204" pitchFamily="34" charset="0"/>
                <a:cs typeface="Arial" panose="020B0604020202020204" pitchFamily="34" charset="0"/>
              </a:rPr>
              <a:t>Black people less likely to be prescribed SABAs, SAMAs, LAMAs and ICS + LABA than white people (2011 audit)</a:t>
            </a:r>
          </a:p>
          <a:p>
            <a:pPr marL="792000" lvl="1" indent="-285750">
              <a:buFont typeface="Arial" panose="020B0604020202020204" pitchFamily="34" charset="0"/>
              <a:buChar char="•"/>
            </a:pPr>
            <a:r>
              <a:rPr lang="en-GB" sz="1700">
                <a:solidFill>
                  <a:schemeClr val="tx1"/>
                </a:solidFill>
                <a:latin typeface="Arial" panose="020B0604020202020204" pitchFamily="34" charset="0"/>
                <a:cs typeface="Arial" panose="020B0604020202020204" pitchFamily="34" charset="0"/>
              </a:rPr>
              <a:t>People with South Asian heritage less likely to receive LAMAs than white people (2011 audit)</a:t>
            </a:r>
          </a:p>
          <a:p>
            <a:pPr marL="792000" lvl="1" indent="-285750">
              <a:buFont typeface="Arial" panose="020B0604020202020204" pitchFamily="34" charset="0"/>
              <a:buChar char="•"/>
            </a:pPr>
            <a:r>
              <a:rPr lang="en-GB" sz="1700">
                <a:solidFill>
                  <a:schemeClr val="tx1"/>
                </a:solidFill>
                <a:latin typeface="Arial" panose="020B0604020202020204" pitchFamily="34" charset="0"/>
                <a:cs typeface="Arial" panose="020B0604020202020204" pitchFamily="34" charset="0"/>
              </a:rPr>
              <a:t>Black and South Asian people less likely to be referred for COPD pulmonary rehabilitation than white people (2011 audit)</a:t>
            </a:r>
          </a:p>
          <a:p>
            <a:pPr marL="792000" lvl="1" indent="-285750">
              <a:buFont typeface="Arial" panose="020B0604020202020204" pitchFamily="34" charset="0"/>
              <a:buChar char="•"/>
            </a:pPr>
            <a:r>
              <a:rPr lang="en-GB" sz="1700">
                <a:solidFill>
                  <a:schemeClr val="tx1"/>
                </a:solidFill>
                <a:latin typeface="Arial" panose="020B0604020202020204" pitchFamily="34" charset="0"/>
                <a:cs typeface="Arial" panose="020B0604020202020204" pitchFamily="34" charset="0"/>
              </a:rPr>
              <a:t>Ethnic minorities underrepresented in populations diagnosed and treated for COPD</a:t>
            </a:r>
          </a:p>
          <a:p>
            <a:pPr marL="792000" lvl="1" indent="-285750">
              <a:buFont typeface="Arial" panose="020B0604020202020204" pitchFamily="34" charset="0"/>
              <a:buChar char="•"/>
            </a:pPr>
            <a:r>
              <a:rPr lang="en-GB" sz="1700">
                <a:solidFill>
                  <a:schemeClr val="tx1"/>
                </a:solidFill>
                <a:latin typeface="Arial" panose="020B0604020202020204" pitchFamily="34" charset="0"/>
                <a:cs typeface="Arial" panose="020B0604020202020204" pitchFamily="34" charset="0"/>
              </a:rPr>
              <a:t>Prescribing of oral corticosteroids 50% higher in people from most deprived areas </a:t>
            </a:r>
          </a:p>
          <a:p>
            <a:pPr marL="792000" lvl="1" indent="-285750">
              <a:buFont typeface="Arial" panose="020B0604020202020204" pitchFamily="34" charset="0"/>
              <a:buChar char="•"/>
            </a:pPr>
            <a:r>
              <a:rPr lang="en-GB" sz="1700">
                <a:solidFill>
                  <a:schemeClr val="tx1"/>
                </a:solidFill>
                <a:latin typeface="Arial" panose="020B0604020202020204" pitchFamily="34" charset="0"/>
                <a:cs typeface="Arial" panose="020B0604020202020204" pitchFamily="34" charset="0"/>
              </a:rPr>
              <a:t>Significant geographic variation in access to pulmonary rehabilitation across England, with substantially lower provision in North-West than South-East</a:t>
            </a:r>
          </a:p>
          <a:p>
            <a:pPr marL="792000" lvl="1" indent="-285750">
              <a:buFont typeface="Arial" panose="020B0604020202020204" pitchFamily="34" charset="0"/>
              <a:buChar char="•"/>
            </a:pPr>
            <a:r>
              <a:rPr lang="en-GB" sz="1700">
                <a:solidFill>
                  <a:schemeClr val="tx1"/>
                </a:solidFill>
                <a:latin typeface="Arial" panose="020B0604020202020204" pitchFamily="34" charset="0"/>
                <a:cs typeface="Arial" panose="020B0604020202020204" pitchFamily="34" charset="0"/>
              </a:rPr>
              <a:t>People from lower socioeconomic backgrounds have more COPD exacerbations</a:t>
            </a:r>
          </a:p>
          <a:p>
            <a:pPr marL="792000" lvl="1" indent="-285750">
              <a:buFont typeface="Arial" panose="020B0604020202020204" pitchFamily="34" charset="0"/>
              <a:buChar char="•"/>
            </a:pPr>
            <a:r>
              <a:rPr lang="en-GB" sz="1700">
                <a:solidFill>
                  <a:schemeClr val="tx1"/>
                </a:solidFill>
                <a:latin typeface="Arial" panose="020B0604020202020204" pitchFamily="34" charset="0"/>
                <a:cs typeface="Arial" panose="020B0604020202020204" pitchFamily="34" charset="0"/>
              </a:rPr>
              <a:t>People from deprived areas find  accessing healthcare difficult both practically and as related to cost</a:t>
            </a:r>
          </a:p>
        </p:txBody>
      </p:sp>
      <p:sp>
        <p:nvSpPr>
          <p:cNvPr id="3" name="TextBox 2">
            <a:extLst>
              <a:ext uri="{FF2B5EF4-FFF2-40B4-BE49-F238E27FC236}">
                <a16:creationId xmlns:a16="http://schemas.microsoft.com/office/drawing/2014/main" id="{051B6A7E-B571-6330-FEA0-0CFAF5793F71}"/>
              </a:ext>
            </a:extLst>
          </p:cNvPr>
          <p:cNvSpPr txBox="1"/>
          <p:nvPr/>
        </p:nvSpPr>
        <p:spPr>
          <a:xfrm>
            <a:off x="9927815" y="-16411"/>
            <a:ext cx="2012070" cy="523220"/>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hlinkClick r:id="rId3" action="ppaction://hlinksldjump"/>
              </a:rPr>
              <a:t>Equality consideration summary</a:t>
            </a:r>
            <a:endParaRPr lang="en-GB" sz="140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154350EA-4CFB-D299-2980-DE5E8AC334EB}"/>
              </a:ext>
            </a:extLst>
          </p:cNvPr>
          <p:cNvSpPr txBox="1">
            <a:spLocks/>
          </p:cNvSpPr>
          <p:nvPr/>
        </p:nvSpPr>
        <p:spPr>
          <a:xfrm>
            <a:off x="808831" y="6411913"/>
            <a:ext cx="11021219" cy="4460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COPD, Chronic obstructive pulmonary disease; ICS, Inhaled corticosteroids; LABA, Long-acting beta2- agonist; LAMA, Long-acting muscarinic antagonist</a:t>
            </a:r>
          </a:p>
        </p:txBody>
      </p:sp>
    </p:spTree>
    <p:extLst>
      <p:ext uri="{BB962C8B-B14F-4D97-AF65-F5344CB8AC3E}">
        <p14:creationId xmlns:p14="http://schemas.microsoft.com/office/powerpoint/2010/main" val="29990480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7892-21FA-C57C-C950-AF55E9490E51}"/>
              </a:ext>
            </a:extLst>
          </p:cNvPr>
          <p:cNvSpPr>
            <a:spLocks noGrp="1"/>
          </p:cNvSpPr>
          <p:nvPr>
            <p:ph type="title"/>
          </p:nvPr>
        </p:nvSpPr>
        <p:spPr/>
        <p:txBody>
          <a:bodyPr>
            <a:normAutofit fontScale="90000"/>
          </a:bodyPr>
          <a:lstStyle/>
          <a:p>
            <a:r>
              <a:rPr lang="en-GB"/>
              <a:t>Key clinical trials</a:t>
            </a:r>
            <a:br>
              <a:rPr lang="en-GB"/>
            </a:br>
            <a:endParaRPr lang="en-GB"/>
          </a:p>
        </p:txBody>
      </p:sp>
      <p:sp>
        <p:nvSpPr>
          <p:cNvPr id="6" name="TextBox 5">
            <a:extLst>
              <a:ext uri="{FF2B5EF4-FFF2-40B4-BE49-F238E27FC236}">
                <a16:creationId xmlns:a16="http://schemas.microsoft.com/office/drawing/2014/main" id="{235E01DB-6BA1-43FA-948C-3BED423AD6C6}"/>
              </a:ext>
            </a:extLst>
          </p:cNvPr>
          <p:cNvSpPr txBox="1"/>
          <p:nvPr/>
        </p:nvSpPr>
        <p:spPr>
          <a:xfrm>
            <a:off x="345656" y="656286"/>
            <a:ext cx="10812575" cy="400110"/>
          </a:xfrm>
          <a:prstGeom prst="rect">
            <a:avLst/>
          </a:prstGeom>
          <a:noFill/>
        </p:spPr>
        <p:txBody>
          <a:bodyPr wrap="none" rtlCol="0">
            <a:spAutoFit/>
          </a:bodyPr>
          <a:lstStyle/>
          <a:p>
            <a:r>
              <a:rPr lang="en-GB" sz="2000">
                <a:solidFill>
                  <a:schemeClr val="accent1"/>
                </a:solidFill>
                <a:latin typeface="Arial" panose="020B0604020202020204" pitchFamily="34" charset="0"/>
              </a:rPr>
              <a:t>Key evidence for dupilumab came from 2 randomised-controlled trials, BOREAS and NOTUS </a:t>
            </a:r>
          </a:p>
        </p:txBody>
      </p:sp>
      <p:graphicFrame>
        <p:nvGraphicFramePr>
          <p:cNvPr id="3" name="Table 3" descr="Key clinical trials, including design, population, intervention, comparators">
            <a:extLst>
              <a:ext uri="{FF2B5EF4-FFF2-40B4-BE49-F238E27FC236}">
                <a16:creationId xmlns:a16="http://schemas.microsoft.com/office/drawing/2014/main" id="{89918375-094B-4553-88CB-E44FC8AEF27C}"/>
              </a:ext>
            </a:extLst>
          </p:cNvPr>
          <p:cNvGraphicFramePr>
            <a:graphicFrameLocks noGrp="1"/>
          </p:cNvGraphicFramePr>
          <p:nvPr>
            <p:extLst>
              <p:ext uri="{D42A27DB-BD31-4B8C-83A1-F6EECF244321}">
                <p14:modId xmlns:p14="http://schemas.microsoft.com/office/powerpoint/2010/main" val="2192096322"/>
              </p:ext>
            </p:extLst>
          </p:nvPr>
        </p:nvGraphicFramePr>
        <p:xfrm>
          <a:off x="345656" y="998212"/>
          <a:ext cx="11661862" cy="5013960"/>
        </p:xfrm>
        <a:graphic>
          <a:graphicData uri="http://schemas.openxmlformats.org/drawingml/2006/table">
            <a:tbl>
              <a:tblPr firstRow="1" bandRow="1">
                <a:tableStyleId>{5C22544A-7EE6-4342-B048-85BDC9FD1C3A}</a:tableStyleId>
              </a:tblPr>
              <a:tblGrid>
                <a:gridCol w="2072693">
                  <a:extLst>
                    <a:ext uri="{9D8B030D-6E8A-4147-A177-3AD203B41FA5}">
                      <a16:colId xmlns:a16="http://schemas.microsoft.com/office/drawing/2014/main" val="2781295461"/>
                    </a:ext>
                  </a:extLst>
                </a:gridCol>
                <a:gridCol w="4935383">
                  <a:extLst>
                    <a:ext uri="{9D8B030D-6E8A-4147-A177-3AD203B41FA5}">
                      <a16:colId xmlns:a16="http://schemas.microsoft.com/office/drawing/2014/main" val="458621282"/>
                    </a:ext>
                  </a:extLst>
                </a:gridCol>
                <a:gridCol w="4653786">
                  <a:extLst>
                    <a:ext uri="{9D8B030D-6E8A-4147-A177-3AD203B41FA5}">
                      <a16:colId xmlns:a16="http://schemas.microsoft.com/office/drawing/2014/main" val="41432629"/>
                    </a:ext>
                  </a:extLst>
                </a:gridCol>
              </a:tblGrid>
              <a:tr h="201962">
                <a:tc>
                  <a:txBody>
                    <a:bodyPr/>
                    <a:lstStyle/>
                    <a:p>
                      <a:endParaRPr lang="en-GB">
                        <a:solidFill>
                          <a:schemeClr val="bg1"/>
                        </a:solidFill>
                        <a:latin typeface="Arial" panose="020B0604020202020204" pitchFamily="34" charset="0"/>
                      </a:endParaRPr>
                    </a:p>
                  </a:txBody>
                  <a:tcPr>
                    <a:solidFill>
                      <a:schemeClr val="accent1"/>
                    </a:solidFill>
                  </a:tcPr>
                </a:tc>
                <a:tc>
                  <a:txBody>
                    <a:bodyPr/>
                    <a:lstStyle/>
                    <a:p>
                      <a:r>
                        <a:rPr lang="en-GB">
                          <a:latin typeface="Arial" panose="020B0604020202020204" pitchFamily="34" charset="0"/>
                        </a:rPr>
                        <a:t>BOREAS </a:t>
                      </a:r>
                    </a:p>
                  </a:txBody>
                  <a:tcPr/>
                </a:tc>
                <a:tc>
                  <a:txBody>
                    <a:bodyPr/>
                    <a:lstStyle/>
                    <a:p>
                      <a:r>
                        <a:rPr lang="en-GB">
                          <a:latin typeface="Arial" panose="020B0604020202020204" pitchFamily="34" charset="0"/>
                        </a:rPr>
                        <a:t>NOTUS</a:t>
                      </a:r>
                    </a:p>
                  </a:txBody>
                  <a:tcPr/>
                </a:tc>
                <a:extLst>
                  <a:ext uri="{0D108BD9-81ED-4DB2-BD59-A6C34878D82A}">
                    <a16:rowId xmlns:a16="http://schemas.microsoft.com/office/drawing/2014/main" val="1220355904"/>
                  </a:ext>
                </a:extLst>
              </a:tr>
              <a:tr h="201962">
                <a:tc>
                  <a:txBody>
                    <a:bodyPr/>
                    <a:lstStyle/>
                    <a:p>
                      <a:r>
                        <a:rPr lang="en-GB" b="1">
                          <a:solidFill>
                            <a:schemeClr val="bg1"/>
                          </a:solidFill>
                          <a:latin typeface="Arial" panose="020B0604020202020204" pitchFamily="34" charset="0"/>
                        </a:rPr>
                        <a:t>Design</a:t>
                      </a:r>
                    </a:p>
                  </a:txBody>
                  <a:tcPr>
                    <a:solidFill>
                      <a:schemeClr val="accent1"/>
                    </a:solidFill>
                  </a:tcPr>
                </a:tc>
                <a:tc gridSpan="2">
                  <a:txBody>
                    <a:bodyPr/>
                    <a:lstStyle/>
                    <a:p>
                      <a:r>
                        <a:rPr lang="en-GB" sz="1800">
                          <a:latin typeface="Arial" panose="020B0604020202020204" pitchFamily="34" charset="0"/>
                        </a:rPr>
                        <a:t>Phase 3, placebo-controlled, double-blind, randomised multicentre, international trial</a:t>
                      </a:r>
                    </a:p>
                  </a:txBody>
                  <a:tcPr/>
                </a:tc>
                <a:tc hMerge="1">
                  <a:txBody>
                    <a:bodyPr/>
                    <a:lstStyle/>
                    <a:p>
                      <a:endParaRPr lang="en-GB" sz="1800">
                        <a:latin typeface="Arial" panose="020B0604020202020204" pitchFamily="34" charset="0"/>
                      </a:endParaRPr>
                    </a:p>
                  </a:txBody>
                  <a:tcPr/>
                </a:tc>
                <a:extLst>
                  <a:ext uri="{0D108BD9-81ED-4DB2-BD59-A6C34878D82A}">
                    <a16:rowId xmlns:a16="http://schemas.microsoft.com/office/drawing/2014/main" val="683507817"/>
                  </a:ext>
                </a:extLst>
              </a:tr>
              <a:tr h="656376">
                <a:tc>
                  <a:txBody>
                    <a:bodyPr/>
                    <a:lstStyle/>
                    <a:p>
                      <a:r>
                        <a:rPr lang="en-GB" b="1">
                          <a:solidFill>
                            <a:schemeClr val="bg1"/>
                          </a:solidFill>
                          <a:latin typeface="Arial" panose="020B0604020202020204" pitchFamily="34" charset="0"/>
                        </a:rPr>
                        <a:t>Population</a:t>
                      </a:r>
                    </a:p>
                  </a:txBody>
                  <a:tcPr>
                    <a:solidFill>
                      <a:schemeClr val="accent1"/>
                    </a:solidFill>
                  </a:tcPr>
                </a:tc>
                <a:tc>
                  <a:txBody>
                    <a:bodyPr/>
                    <a:lstStyle/>
                    <a:p>
                      <a:r>
                        <a:rPr lang="en-GB" sz="1800">
                          <a:latin typeface="Arial" panose="020B0604020202020204" pitchFamily="34" charset="0"/>
                        </a:rPr>
                        <a:t>People aged 40 to 80 with moderate-to-severe uncontrolled COPD* with evidence of Type 2 inflammation (blood EOS ≥300 cells/</a:t>
                      </a:r>
                      <a:r>
                        <a:rPr lang="en-GB" sz="1800" err="1">
                          <a:latin typeface="Arial" panose="020B0604020202020204" pitchFamily="34" charset="0"/>
                        </a:rPr>
                        <a:t>μL</a:t>
                      </a:r>
                      <a:r>
                        <a:rPr lang="en-GB" sz="1800">
                          <a:latin typeface="Arial" panose="020B0604020202020204" pitchFamily="34" charset="0"/>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latin typeface="Arial" panose="020B0604020202020204" pitchFamily="34" charset="0"/>
                        </a:rPr>
                        <a:t>As per BOREAS but with people aged 40 to 85 years</a:t>
                      </a:r>
                    </a:p>
                  </a:txBody>
                  <a:tcPr/>
                </a:tc>
                <a:extLst>
                  <a:ext uri="{0D108BD9-81ED-4DB2-BD59-A6C34878D82A}">
                    <a16:rowId xmlns:a16="http://schemas.microsoft.com/office/drawing/2014/main" val="1606641215"/>
                  </a:ext>
                </a:extLst>
              </a:tr>
              <a:tr h="201962">
                <a:tc>
                  <a:txBody>
                    <a:bodyPr/>
                    <a:lstStyle/>
                    <a:p>
                      <a:r>
                        <a:rPr lang="en-GB" b="1">
                          <a:solidFill>
                            <a:schemeClr val="bg1"/>
                          </a:solidFill>
                          <a:latin typeface="Arial" panose="020B0604020202020204" pitchFamily="34" charset="0"/>
                        </a:rPr>
                        <a:t>Intervention</a:t>
                      </a:r>
                    </a:p>
                  </a:txBody>
                  <a:tcPr>
                    <a:solidFill>
                      <a:schemeClr val="accent1"/>
                    </a:solidFill>
                  </a:tcPr>
                </a:tc>
                <a:tc gridSpan="2">
                  <a:txBody>
                    <a:bodyPr/>
                    <a:lstStyle/>
                    <a:p>
                      <a:pPr algn="ctr"/>
                      <a:r>
                        <a:rPr lang="en-GB" sz="1800">
                          <a:latin typeface="Arial" panose="020B0604020202020204" pitchFamily="34" charset="0"/>
                        </a:rPr>
                        <a:t>Dupilumab subcutaneous 300 mg every 2 weeks + background therapy</a:t>
                      </a:r>
                    </a:p>
                  </a:txBody>
                  <a:tcPr/>
                </a:tc>
                <a:tc hMerge="1">
                  <a:txBody>
                    <a:bodyPr/>
                    <a:lstStyle/>
                    <a:p>
                      <a:pPr algn="ctr"/>
                      <a:endParaRPr lang="en-GB" sz="1800">
                        <a:latin typeface="Arial" panose="020B0604020202020204" pitchFamily="34" charset="0"/>
                      </a:endParaRPr>
                    </a:p>
                  </a:txBody>
                  <a:tcPr/>
                </a:tc>
                <a:extLst>
                  <a:ext uri="{0D108BD9-81ED-4DB2-BD59-A6C34878D82A}">
                    <a16:rowId xmlns:a16="http://schemas.microsoft.com/office/drawing/2014/main" val="1086869075"/>
                  </a:ext>
                </a:extLst>
              </a:tr>
              <a:tr h="201962">
                <a:tc>
                  <a:txBody>
                    <a:bodyPr/>
                    <a:lstStyle/>
                    <a:p>
                      <a:r>
                        <a:rPr lang="en-GB" b="1">
                          <a:solidFill>
                            <a:schemeClr val="bg1"/>
                          </a:solidFill>
                          <a:latin typeface="Arial" panose="020B0604020202020204" pitchFamily="34" charset="0"/>
                        </a:rPr>
                        <a:t>Comparator(s)</a:t>
                      </a:r>
                    </a:p>
                  </a:txBody>
                  <a:tcPr>
                    <a:solidFill>
                      <a:schemeClr val="accent1"/>
                    </a:solidFill>
                  </a:tcPr>
                </a:tc>
                <a:tc gridSpan="2">
                  <a:txBody>
                    <a:bodyPr/>
                    <a:lstStyle/>
                    <a:p>
                      <a:pPr algn="ctr"/>
                      <a:r>
                        <a:rPr lang="en-GB" sz="1800">
                          <a:latin typeface="Arial" panose="020B0604020202020204" pitchFamily="34" charset="0"/>
                        </a:rPr>
                        <a:t>Placebo every 2 weeks + background therapy </a:t>
                      </a:r>
                    </a:p>
                  </a:txBody>
                  <a:tcPr/>
                </a:tc>
                <a:tc hMerge="1">
                  <a:txBody>
                    <a:bodyPr/>
                    <a:lstStyle/>
                    <a:p>
                      <a:pPr algn="ctr"/>
                      <a:endParaRPr lang="en-GB" sz="1800">
                        <a:latin typeface="Arial" panose="020B0604020202020204" pitchFamily="34" charset="0"/>
                      </a:endParaRPr>
                    </a:p>
                  </a:txBody>
                  <a:tcPr/>
                </a:tc>
                <a:extLst>
                  <a:ext uri="{0D108BD9-81ED-4DB2-BD59-A6C34878D82A}">
                    <a16:rowId xmlns:a16="http://schemas.microsoft.com/office/drawing/2014/main" val="3789602645"/>
                  </a:ext>
                </a:extLst>
              </a:tr>
              <a:tr h="201962">
                <a:tc>
                  <a:txBody>
                    <a:bodyPr/>
                    <a:lstStyle/>
                    <a:p>
                      <a:r>
                        <a:rPr lang="en-GB" b="1">
                          <a:solidFill>
                            <a:schemeClr val="bg1"/>
                          </a:solidFill>
                          <a:latin typeface="Arial" panose="020B0604020202020204" pitchFamily="34" charset="0"/>
                        </a:rPr>
                        <a:t>Duration</a:t>
                      </a:r>
                    </a:p>
                  </a:txBody>
                  <a:tcPr>
                    <a:solidFill>
                      <a:schemeClr val="accent1"/>
                    </a:solidFill>
                  </a:tcPr>
                </a:tc>
                <a:tc gridSpan="2">
                  <a:txBody>
                    <a:bodyPr/>
                    <a:lstStyle/>
                    <a:p>
                      <a:r>
                        <a:rPr lang="en-GB" sz="1750">
                          <a:latin typeface="Arial" panose="020B0604020202020204" pitchFamily="34" charset="0"/>
                        </a:rPr>
                        <a:t>52-week study treatment period + 12-week post-treatment period</a:t>
                      </a:r>
                    </a:p>
                    <a:p>
                      <a:r>
                        <a:rPr lang="en-GB" sz="1750">
                          <a:latin typeface="Arial" panose="020B0604020202020204" pitchFamily="34" charset="0"/>
                        </a:rPr>
                        <a:t>NOTUS modified to include interim analysis (21.3% did not reach 52-week assessment point) </a:t>
                      </a:r>
                    </a:p>
                  </a:txBody>
                  <a:tcPr/>
                </a:tc>
                <a:tc hMerge="1">
                  <a:txBody>
                    <a:bodyPr/>
                    <a:lstStyle/>
                    <a:p>
                      <a:endParaRPr lang="en-GB" sz="1800">
                        <a:latin typeface="Arial" panose="020B0604020202020204" pitchFamily="34" charset="0"/>
                      </a:endParaRPr>
                    </a:p>
                  </a:txBody>
                  <a:tcPr/>
                </a:tc>
                <a:extLst>
                  <a:ext uri="{0D108BD9-81ED-4DB2-BD59-A6C34878D82A}">
                    <a16:rowId xmlns:a16="http://schemas.microsoft.com/office/drawing/2014/main" val="2605528485"/>
                  </a:ext>
                </a:extLst>
              </a:tr>
              <a:tr h="353433">
                <a:tc>
                  <a:txBody>
                    <a:bodyPr/>
                    <a:lstStyle/>
                    <a:p>
                      <a:r>
                        <a:rPr lang="en-GB" b="1">
                          <a:solidFill>
                            <a:schemeClr val="bg1"/>
                          </a:solidFill>
                          <a:latin typeface="Arial" panose="020B0604020202020204" pitchFamily="34" charset="0"/>
                        </a:rPr>
                        <a:t>Primary outcome</a:t>
                      </a:r>
                    </a:p>
                  </a:txBody>
                  <a:tcPr>
                    <a:solidFill>
                      <a:schemeClr val="accent1"/>
                    </a:solidFill>
                  </a:tcPr>
                </a:tc>
                <a:tc gridSpan="2">
                  <a:txBody>
                    <a:bodyPr/>
                    <a:lstStyle/>
                    <a:p>
                      <a:r>
                        <a:rPr lang="en-GB" sz="1800">
                          <a:latin typeface="Arial" panose="020B0604020202020204" pitchFamily="34" charset="0"/>
                        </a:rPr>
                        <a:t>Annualised rate of moderate or severe COPD exacerbations over 52-week treatment period</a:t>
                      </a:r>
                    </a:p>
                  </a:txBody>
                  <a:tcPr/>
                </a:tc>
                <a:tc hMerge="1">
                  <a:txBody>
                    <a:bodyPr/>
                    <a:lstStyle/>
                    <a:p>
                      <a:endParaRPr lang="en-GB" sz="1800">
                        <a:latin typeface="Arial" panose="020B0604020202020204" pitchFamily="34" charset="0"/>
                      </a:endParaRPr>
                    </a:p>
                  </a:txBody>
                  <a:tcPr/>
                </a:tc>
                <a:extLst>
                  <a:ext uri="{0D108BD9-81ED-4DB2-BD59-A6C34878D82A}">
                    <a16:rowId xmlns:a16="http://schemas.microsoft.com/office/drawing/2014/main" val="3245755481"/>
                  </a:ext>
                </a:extLst>
              </a:tr>
              <a:tr h="504904">
                <a:tc>
                  <a:txBody>
                    <a:bodyPr/>
                    <a:lstStyle/>
                    <a:p>
                      <a:r>
                        <a:rPr lang="en-GB" b="1">
                          <a:solidFill>
                            <a:schemeClr val="bg1"/>
                          </a:solidFill>
                          <a:latin typeface="Arial" panose="020B0604020202020204" pitchFamily="34" charset="0"/>
                        </a:rPr>
                        <a:t>Key secondary outcomes</a:t>
                      </a:r>
                    </a:p>
                  </a:txBody>
                  <a:tcPr>
                    <a:solidFill>
                      <a:schemeClr val="accent1"/>
                    </a:solidFill>
                  </a:tcPr>
                </a:tc>
                <a:tc gridSpan="2">
                  <a:txBody>
                    <a:bodyPr/>
                    <a:lstStyle/>
                    <a:p>
                      <a:r>
                        <a:rPr lang="en-GB" sz="1800">
                          <a:latin typeface="Arial" panose="020B0604020202020204" pitchFamily="34" charset="0"/>
                        </a:rPr>
                        <a:t>Change from baseline to week 12 and week 52 in FEV1; </a:t>
                      </a:r>
                    </a:p>
                    <a:p>
                      <a:r>
                        <a:rPr lang="en-GB" sz="1800">
                          <a:latin typeface="Arial" panose="020B0604020202020204" pitchFamily="34" charset="0"/>
                        </a:rPr>
                        <a:t>Change from baseline to week 52 in SGRQ total score and proportion with improvement of  ≥4 points in SGRQ score</a:t>
                      </a:r>
                    </a:p>
                  </a:txBody>
                  <a:tcPr/>
                </a:tc>
                <a:tc hMerge="1">
                  <a:txBody>
                    <a:bodyPr/>
                    <a:lstStyle/>
                    <a:p>
                      <a:endParaRPr lang="en-GB" sz="1800">
                        <a:latin typeface="Arial" panose="020B0604020202020204" pitchFamily="34" charset="0"/>
                      </a:endParaRPr>
                    </a:p>
                  </a:txBody>
                  <a:tcPr/>
                </a:tc>
                <a:extLst>
                  <a:ext uri="{0D108BD9-81ED-4DB2-BD59-A6C34878D82A}">
                    <a16:rowId xmlns:a16="http://schemas.microsoft.com/office/drawing/2014/main" val="1997387758"/>
                  </a:ext>
                </a:extLst>
              </a:tr>
              <a:tr h="201962">
                <a:tc>
                  <a:txBody>
                    <a:bodyPr/>
                    <a:lstStyle/>
                    <a:p>
                      <a:r>
                        <a:rPr lang="en-GB" b="1">
                          <a:solidFill>
                            <a:schemeClr val="bg1"/>
                          </a:solidFill>
                          <a:latin typeface="Arial" panose="020B0604020202020204" pitchFamily="34" charset="0"/>
                        </a:rPr>
                        <a:t>Locations</a:t>
                      </a:r>
                    </a:p>
                  </a:txBody>
                  <a:tcPr>
                    <a:solidFill>
                      <a:schemeClr val="accent1"/>
                    </a:solidFill>
                  </a:tcPr>
                </a:tc>
                <a:tc>
                  <a:txBody>
                    <a:bodyPr/>
                    <a:lstStyle/>
                    <a:p>
                      <a:r>
                        <a:rPr lang="en-GB" sz="1800">
                          <a:latin typeface="Arial" panose="020B0604020202020204" pitchFamily="34" charset="0"/>
                        </a:rPr>
                        <a:t>275 sites in 24 countries</a:t>
                      </a:r>
                    </a:p>
                  </a:txBody>
                  <a:tcPr/>
                </a:tc>
                <a:tc>
                  <a:txBody>
                    <a:bodyPr/>
                    <a:lstStyle/>
                    <a:p>
                      <a:r>
                        <a:rPr lang="en-GB" sz="1800">
                          <a:latin typeface="Arial" panose="020B0604020202020204" pitchFamily="34" charset="0"/>
                        </a:rPr>
                        <a:t>329 sites in 29 countries</a:t>
                      </a:r>
                    </a:p>
                  </a:txBody>
                  <a:tcPr/>
                </a:tc>
                <a:extLst>
                  <a:ext uri="{0D108BD9-81ED-4DB2-BD59-A6C34878D82A}">
                    <a16:rowId xmlns:a16="http://schemas.microsoft.com/office/drawing/2014/main" val="4222386618"/>
                  </a:ext>
                </a:extLst>
              </a:tr>
              <a:tr h="201962">
                <a:tc>
                  <a:txBody>
                    <a:bodyPr/>
                    <a:lstStyle/>
                    <a:p>
                      <a:r>
                        <a:rPr lang="en-GB" b="1">
                          <a:solidFill>
                            <a:schemeClr val="bg1"/>
                          </a:solidFill>
                          <a:latin typeface="Arial" panose="020B0604020202020204" pitchFamily="34" charset="0"/>
                        </a:rPr>
                        <a:t>Used in model?</a:t>
                      </a:r>
                    </a:p>
                  </a:txBody>
                  <a:tcPr>
                    <a:solidFill>
                      <a:schemeClr val="accent1"/>
                    </a:solidFill>
                  </a:tcPr>
                </a:tc>
                <a:tc gridSpan="2">
                  <a:txBody>
                    <a:bodyPr/>
                    <a:lstStyle/>
                    <a:p>
                      <a:pPr algn="ctr"/>
                      <a:r>
                        <a:rPr lang="en-GB" sz="1800">
                          <a:latin typeface="Arial" panose="020B0604020202020204" pitchFamily="34" charset="0"/>
                        </a:rPr>
                        <a:t>Yes: FEV</a:t>
                      </a:r>
                      <a:r>
                        <a:rPr lang="en-GB" sz="1800" baseline="-25000">
                          <a:latin typeface="Arial" panose="020B0604020202020204" pitchFamily="34" charset="0"/>
                        </a:rPr>
                        <a:t>1</a:t>
                      </a:r>
                      <a:r>
                        <a:rPr lang="en-GB" sz="1800" baseline="0">
                          <a:latin typeface="Arial" panose="020B0604020202020204" pitchFamily="34" charset="0"/>
                        </a:rPr>
                        <a:t>, </a:t>
                      </a:r>
                      <a:r>
                        <a:rPr lang="en-GB" sz="1800">
                          <a:latin typeface="Arial" panose="020B0604020202020204" pitchFamily="34" charset="0"/>
                        </a:rPr>
                        <a:t>exacerbation rate, SGRQ</a:t>
                      </a:r>
                    </a:p>
                  </a:txBody>
                  <a:tcPr/>
                </a:tc>
                <a:tc hMerge="1">
                  <a:txBody>
                    <a:bodyPr/>
                    <a:lstStyle/>
                    <a:p>
                      <a:endParaRPr lang="en-GB" sz="1800">
                        <a:latin typeface="Arial" panose="020B0604020202020204" pitchFamily="34" charset="0"/>
                      </a:endParaRPr>
                    </a:p>
                  </a:txBody>
                  <a:tcPr/>
                </a:tc>
                <a:extLst>
                  <a:ext uri="{0D108BD9-81ED-4DB2-BD59-A6C34878D82A}">
                    <a16:rowId xmlns:a16="http://schemas.microsoft.com/office/drawing/2014/main" val="1907692530"/>
                  </a:ext>
                </a:extLst>
              </a:tr>
            </a:tbl>
          </a:graphicData>
        </a:graphic>
      </p:graphicFrame>
      <p:sp>
        <p:nvSpPr>
          <p:cNvPr id="4" name="TextBox 3">
            <a:extLst>
              <a:ext uri="{FF2B5EF4-FFF2-40B4-BE49-F238E27FC236}">
                <a16:creationId xmlns:a16="http://schemas.microsoft.com/office/drawing/2014/main" id="{CA709C2F-7AA4-5C24-5C2A-31763197806E}"/>
              </a:ext>
            </a:extLst>
          </p:cNvPr>
          <p:cNvSpPr txBox="1"/>
          <p:nvPr/>
        </p:nvSpPr>
        <p:spPr>
          <a:xfrm>
            <a:off x="253415" y="5978671"/>
            <a:ext cx="11846343"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 ≥2 moderate or ≥1 severe historical exacerbations within 12 months on LABA + LAMA + ICS (or LABA + LAMA if ICS is not appropriate)</a:t>
            </a:r>
          </a:p>
        </p:txBody>
      </p:sp>
      <p:sp>
        <p:nvSpPr>
          <p:cNvPr id="5" name="Text Placeholder 4">
            <a:extLst>
              <a:ext uri="{FF2B5EF4-FFF2-40B4-BE49-F238E27FC236}">
                <a16:creationId xmlns:a16="http://schemas.microsoft.com/office/drawing/2014/main" id="{9D8E054F-8A85-9658-18D3-8574BED8D8C4}"/>
              </a:ext>
            </a:extLst>
          </p:cNvPr>
          <p:cNvSpPr txBox="1">
            <a:spLocks/>
          </p:cNvSpPr>
          <p:nvPr/>
        </p:nvSpPr>
        <p:spPr>
          <a:xfrm>
            <a:off x="811778" y="6267346"/>
            <a:ext cx="11021219" cy="4460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COPD, Chronic obstructive pulmonary disease; EOS, Eosinophil; FEV</a:t>
            </a:r>
            <a:r>
              <a:rPr lang="en-GB" baseline="-25000"/>
              <a:t>1, </a:t>
            </a:r>
            <a:r>
              <a:rPr lang="en-GB"/>
              <a:t>forced expiratory volume in the first second; ICS, Inhaled corticosteroids; LABA, Long-acting beta2- agonist; LAMA, Long-acting muscarinic antagonist; SGRQ, Saint George's Respiratory Questionnaire</a:t>
            </a:r>
          </a:p>
          <a:p>
            <a:endParaRPr lang="en-GB"/>
          </a:p>
        </p:txBody>
      </p:sp>
    </p:spTree>
    <p:extLst>
      <p:ext uri="{BB962C8B-B14F-4D97-AF65-F5344CB8AC3E}">
        <p14:creationId xmlns:p14="http://schemas.microsoft.com/office/powerpoint/2010/main" val="3413819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9E08C-2472-328C-C3C3-4C1C51C6C3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4BF3CD-D97F-13A9-0BF9-B5445B2AA485}"/>
              </a:ext>
            </a:extLst>
          </p:cNvPr>
          <p:cNvSpPr>
            <a:spLocks noGrp="1"/>
          </p:cNvSpPr>
          <p:nvPr>
            <p:ph type="title"/>
          </p:nvPr>
        </p:nvSpPr>
        <p:spPr>
          <a:xfrm>
            <a:off x="316334" y="263524"/>
            <a:ext cx="11875666" cy="592817"/>
          </a:xfrm>
        </p:spPr>
        <p:txBody>
          <a:bodyPr>
            <a:noAutofit/>
          </a:bodyPr>
          <a:lstStyle/>
          <a:p>
            <a:r>
              <a:rPr lang="en-GB" sz="2400"/>
              <a:t>Pooled results, BOREAS and NOTUS: </a:t>
            </a:r>
            <a:r>
              <a:rPr lang="fr-FR" sz="2400"/>
              <a:t>Saint </a:t>
            </a:r>
            <a:r>
              <a:rPr lang="fr-FR" sz="2400" err="1"/>
              <a:t>George’s</a:t>
            </a:r>
            <a:r>
              <a:rPr lang="fr-FR" sz="2400"/>
              <a:t> </a:t>
            </a:r>
            <a:r>
              <a:rPr lang="fr-FR" sz="2400" err="1"/>
              <a:t>Respiratory</a:t>
            </a:r>
            <a:r>
              <a:rPr lang="fr-FR" sz="2400"/>
              <a:t> Questionnaire</a:t>
            </a:r>
            <a:endParaRPr lang="en-GB" sz="2400"/>
          </a:p>
        </p:txBody>
      </p:sp>
      <p:sp>
        <p:nvSpPr>
          <p:cNvPr id="11" name="TextBox 10">
            <a:extLst>
              <a:ext uri="{FF2B5EF4-FFF2-40B4-BE49-F238E27FC236}">
                <a16:creationId xmlns:a16="http://schemas.microsoft.com/office/drawing/2014/main" id="{BCE70BEB-0F28-5D35-AD28-2E4D4A331F50}"/>
              </a:ext>
            </a:extLst>
          </p:cNvPr>
          <p:cNvSpPr txBox="1"/>
          <p:nvPr/>
        </p:nvSpPr>
        <p:spPr>
          <a:xfrm>
            <a:off x="6435710" y="1036919"/>
            <a:ext cx="5584535" cy="584775"/>
          </a:xfrm>
          <a:prstGeom prst="rect">
            <a:avLst/>
          </a:prstGeom>
          <a:noFill/>
        </p:spPr>
        <p:txBody>
          <a:bodyPr wrap="square" rtlCol="0">
            <a:spAutoFit/>
          </a:bodyPr>
          <a:lstStyle/>
          <a:p>
            <a:r>
              <a:rPr lang="en-GB" sz="1600" b="1">
                <a:latin typeface="Arial" panose="020B0604020202020204" pitchFamily="34" charset="0"/>
                <a:cs typeface="Arial" panose="020B0604020202020204" pitchFamily="34" charset="0"/>
              </a:rPr>
              <a:t>Pooled analysis LS mean change from baseline in SGRQ total score up to Week 52; pooled results</a:t>
            </a:r>
          </a:p>
        </p:txBody>
      </p:sp>
      <p:sp>
        <p:nvSpPr>
          <p:cNvPr id="12" name="TextBox 11" descr="&#10;">
            <a:extLst>
              <a:ext uri="{FF2B5EF4-FFF2-40B4-BE49-F238E27FC236}">
                <a16:creationId xmlns:a16="http://schemas.microsoft.com/office/drawing/2014/main" id="{98933FB4-62B7-BA05-7455-ED82012F0B36}"/>
              </a:ext>
            </a:extLst>
          </p:cNvPr>
          <p:cNvSpPr txBox="1"/>
          <p:nvPr/>
        </p:nvSpPr>
        <p:spPr>
          <a:xfrm>
            <a:off x="405234" y="1776526"/>
            <a:ext cx="5424066" cy="3139321"/>
          </a:xfrm>
          <a:prstGeom prst="rect">
            <a:avLst/>
          </a:prstGeom>
          <a:solidFill>
            <a:schemeClr val="bg1"/>
          </a:solidFill>
          <a:ln w="38100">
            <a:solidFill>
              <a:schemeClr val="tx1"/>
            </a:solidFill>
          </a:ln>
        </p:spPr>
        <p:txBody>
          <a:bodyPr wrap="square" rtlCol="0">
            <a:spAutoFit/>
          </a:bodyPr>
          <a:lstStyle/>
          <a:p>
            <a:r>
              <a:rPr lang="en-GB">
                <a:effectLst/>
                <a:latin typeface="Arial" panose="020B0604020202020204" pitchFamily="34" charset="0"/>
                <a:ea typeface="Times New Roman" panose="02020603050405020304" pitchFamily="18" charset="0"/>
                <a:cs typeface="Arial" panose="020B0604020202020204" pitchFamily="34" charset="0"/>
              </a:rPr>
              <a:t>Dupilumab resulted in a greater reduction in SGRQ total score at week 52 compared with placebo</a:t>
            </a:r>
          </a:p>
          <a:p>
            <a:r>
              <a:rPr lang="en-GB" b="1">
                <a:effectLst/>
                <a:latin typeface="Arial" panose="020B0604020202020204" pitchFamily="34" charset="0"/>
                <a:ea typeface="Times New Roman" panose="02020603050405020304" pitchFamily="18" charset="0"/>
                <a:cs typeface="Arial" panose="020B0604020202020204" pitchFamily="34" charset="0"/>
              </a:rPr>
              <a:t>LS mean difference</a:t>
            </a:r>
            <a:r>
              <a:rPr lang="en-GB">
                <a:effectLst/>
                <a:latin typeface="Arial" panose="020B0604020202020204" pitchFamily="34" charset="0"/>
                <a:ea typeface="Times New Roman" panose="02020603050405020304" pitchFamily="18" charset="0"/>
                <a:cs typeface="Arial" panose="020B0604020202020204" pitchFamily="34" charset="0"/>
              </a:rPr>
              <a:t>: −3.4; (95% CI: −5.0; −1.8;)</a:t>
            </a:r>
          </a:p>
          <a:p>
            <a:endParaRPr lang="en-GB">
              <a:latin typeface="Arial" panose="020B0604020202020204" pitchFamily="34" charset="0"/>
              <a:cs typeface="Arial" panose="020B0604020202020204" pitchFamily="34" charset="0"/>
            </a:endParaRPr>
          </a:p>
          <a:p>
            <a:r>
              <a:rPr lang="en-GB" b="1">
                <a:latin typeface="Arial" panose="020B0604020202020204" pitchFamily="34" charset="0"/>
                <a:cs typeface="Arial" panose="020B0604020202020204" pitchFamily="34" charset="0"/>
              </a:rPr>
              <a:t>EAG</a:t>
            </a:r>
            <a:r>
              <a:rPr lang="en-GB">
                <a:latin typeface="Arial" panose="020B0604020202020204" pitchFamily="34" charset="0"/>
                <a:cs typeface="Arial" panose="020B0604020202020204" pitchFamily="34" charset="0"/>
              </a:rPr>
              <a:t>: Although significant, difference between treatments did not reach the threshold of 4 points for a minimal clinically important difference </a:t>
            </a:r>
          </a:p>
          <a:p>
            <a:endParaRPr lang="en-GB">
              <a:effectLst/>
              <a:latin typeface="Arial" panose="020B0604020202020204" pitchFamily="34" charset="0"/>
              <a:ea typeface="Calibri" panose="020F0502020204030204" pitchFamily="34" charset="0"/>
              <a:cs typeface="Arial" panose="020B0604020202020204" pitchFamily="34" charset="0"/>
            </a:endParaRPr>
          </a:p>
          <a:p>
            <a:r>
              <a:rPr lang="en-GB" b="1">
                <a:effectLst/>
                <a:latin typeface="Arial" panose="020B0604020202020204" pitchFamily="34" charset="0"/>
                <a:ea typeface="Calibri" panose="020F0502020204030204" pitchFamily="34" charset="0"/>
                <a:cs typeface="Arial" panose="020B0604020202020204" pitchFamily="34" charset="0"/>
              </a:rPr>
              <a:t>% of patients with reduction in SGRQ score of ≥4 points</a:t>
            </a:r>
            <a:r>
              <a:rPr lang="en-GB">
                <a:effectLst/>
                <a:latin typeface="Arial" panose="020B0604020202020204" pitchFamily="34" charset="0"/>
                <a:ea typeface="Calibri" panose="020F0502020204030204" pitchFamily="34" charset="0"/>
                <a:cs typeface="Arial" panose="020B0604020202020204" pitchFamily="34" charset="0"/>
              </a:rPr>
              <a:t>: dupilumab 51.4%, placebo 44.6%; p=0.0089</a:t>
            </a:r>
            <a:endParaRPr lang="en-GB">
              <a:latin typeface="Arial" panose="020B0604020202020204" pitchFamily="34" charset="0"/>
              <a:cs typeface="Arial" panose="020B0604020202020204" pitchFamily="34" charset="0"/>
            </a:endParaRPr>
          </a:p>
        </p:txBody>
      </p:sp>
      <p:pic>
        <p:nvPicPr>
          <p:cNvPr id="7" name="Picture 6" descr="graph showing dupilumab resulted in a greater reduction in SGRQ total score at week 52 compared with placebo&#10;">
            <a:extLst>
              <a:ext uri="{FF2B5EF4-FFF2-40B4-BE49-F238E27FC236}">
                <a16:creationId xmlns:a16="http://schemas.microsoft.com/office/drawing/2014/main" id="{84F6FAD5-B5B6-DA31-6080-A44B629DDF7D}"/>
              </a:ext>
            </a:extLst>
          </p:cNvPr>
          <p:cNvPicPr>
            <a:picLocks noChangeAspect="1"/>
          </p:cNvPicPr>
          <p:nvPr/>
        </p:nvPicPr>
        <p:blipFill rotWithShape="1">
          <a:blip r:embed="rId3"/>
          <a:srcRect l="2923" t="4211" r="3756"/>
          <a:stretch/>
        </p:blipFill>
        <p:spPr bwMode="auto">
          <a:xfrm>
            <a:off x="6263957" y="1776526"/>
            <a:ext cx="5928043" cy="3834756"/>
          </a:xfrm>
          <a:prstGeom prst="rect">
            <a:avLst/>
          </a:prstGeom>
          <a:ln>
            <a:noFill/>
          </a:ln>
          <a:extLst>
            <a:ext uri="{53640926-AAD7-44D8-BBD7-CCE9431645EC}">
              <a14:shadowObscured xmlns:a14="http://schemas.microsoft.com/office/drawing/2010/main"/>
            </a:ext>
          </a:extLst>
        </p:spPr>
      </p:pic>
      <p:sp>
        <p:nvSpPr>
          <p:cNvPr id="3" name="Text Placeholder 4">
            <a:extLst>
              <a:ext uri="{FF2B5EF4-FFF2-40B4-BE49-F238E27FC236}">
                <a16:creationId xmlns:a16="http://schemas.microsoft.com/office/drawing/2014/main" id="{2FA64B82-5BBC-83DA-CF9C-EEE5E718F4FE}"/>
              </a:ext>
            </a:extLst>
          </p:cNvPr>
          <p:cNvSpPr txBox="1">
            <a:spLocks/>
          </p:cNvSpPr>
          <p:nvPr/>
        </p:nvSpPr>
        <p:spPr>
          <a:xfrm>
            <a:off x="811778" y="6411913"/>
            <a:ext cx="11021219" cy="4460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CI, Confidence interval; EAG, </a:t>
            </a:r>
            <a:r>
              <a:rPr lang="en-GB" sz="1400">
                <a:latin typeface="Arial" panose="020B0604020202020204" pitchFamily="34" charset="0"/>
                <a:cs typeface="Arial" panose="020B0604020202020204" pitchFamily="34" charset="0"/>
              </a:rPr>
              <a:t>EAG, External </a:t>
            </a:r>
            <a:r>
              <a:rPr lang="en-GB"/>
              <a:t>A</a:t>
            </a:r>
            <a:r>
              <a:rPr lang="en-GB" sz="1400">
                <a:latin typeface="Arial" panose="020B0604020202020204" pitchFamily="34" charset="0"/>
                <a:cs typeface="Arial" panose="020B0604020202020204" pitchFamily="34" charset="0"/>
              </a:rPr>
              <a:t>ssessment </a:t>
            </a:r>
            <a:r>
              <a:rPr lang="en-GB"/>
              <a:t>G</a:t>
            </a:r>
            <a:r>
              <a:rPr lang="en-GB" sz="1400">
                <a:latin typeface="Arial" panose="020B0604020202020204" pitchFamily="34" charset="0"/>
                <a:cs typeface="Arial" panose="020B0604020202020204" pitchFamily="34" charset="0"/>
              </a:rPr>
              <a:t>roup; LS, Least squares; Q2W, Every 2 weeks;</a:t>
            </a:r>
            <a:r>
              <a:rPr lang="en-GB"/>
              <a:t> SGRQ, Saint George's Respiratory Questionnaire</a:t>
            </a:r>
          </a:p>
          <a:p>
            <a:endParaRPr lang="en-GB"/>
          </a:p>
        </p:txBody>
      </p:sp>
    </p:spTree>
    <p:extLst>
      <p:ext uri="{BB962C8B-B14F-4D97-AF65-F5344CB8AC3E}">
        <p14:creationId xmlns:p14="http://schemas.microsoft.com/office/powerpoint/2010/main" val="15401044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51196-3C13-E4C5-9C88-B7374A7C50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96055D-B418-24D8-7A48-2241E9EAC560}"/>
              </a:ext>
            </a:extLst>
          </p:cNvPr>
          <p:cNvSpPr>
            <a:spLocks noGrp="1"/>
          </p:cNvSpPr>
          <p:nvPr>
            <p:ph type="title"/>
          </p:nvPr>
        </p:nvSpPr>
        <p:spPr/>
        <p:txBody>
          <a:bodyPr/>
          <a:lstStyle/>
          <a:p>
            <a:r>
              <a:rPr lang="en-GB"/>
              <a:t>Indirect treatment comparison overview</a:t>
            </a:r>
          </a:p>
        </p:txBody>
      </p:sp>
      <p:sp>
        <p:nvSpPr>
          <p:cNvPr id="5" name="Text Placeholder 4">
            <a:extLst>
              <a:ext uri="{FF2B5EF4-FFF2-40B4-BE49-F238E27FC236}">
                <a16:creationId xmlns:a16="http://schemas.microsoft.com/office/drawing/2014/main" id="{810A8905-44EF-2510-3DD2-A279013841BD}"/>
              </a:ext>
            </a:extLst>
          </p:cNvPr>
          <p:cNvSpPr>
            <a:spLocks noGrp="1"/>
          </p:cNvSpPr>
          <p:nvPr>
            <p:ph type="body" sz="quarter" idx="14"/>
          </p:nvPr>
        </p:nvSpPr>
        <p:spPr>
          <a:xfrm>
            <a:off x="474491" y="816326"/>
            <a:ext cx="11597898" cy="5462324"/>
          </a:xfrm>
        </p:spPr>
        <p:txBody>
          <a:bodyPr/>
          <a:lstStyle/>
          <a:p>
            <a:pPr marL="285750" indent="-285750">
              <a:buFont typeface="Arial" panose="020B0604020202020204" pitchFamily="34" charset="0"/>
              <a:buChar char="•"/>
            </a:pPr>
            <a:r>
              <a:rPr lang="en-GB" sz="1800"/>
              <a:t>Company does not consider roflumilast a relevant comparator (see </a:t>
            </a:r>
            <a:r>
              <a:rPr lang="en-GB" sz="1800">
                <a:hlinkClick r:id="rId3" action="ppaction://hlinksldjump"/>
              </a:rPr>
              <a:t>slide 9</a:t>
            </a:r>
            <a:r>
              <a:rPr lang="en-GB" sz="1800"/>
              <a:t>). However, provided an exploratory ITC of dupilumab vs. roflumilast</a:t>
            </a:r>
          </a:p>
          <a:p>
            <a:pPr marL="285750" indent="-285750">
              <a:buFont typeface="Arial" panose="020B0604020202020204" pitchFamily="34" charset="0"/>
              <a:buChar char="•"/>
            </a:pPr>
            <a:r>
              <a:rPr lang="en-GB" sz="1800"/>
              <a:t>Systematic literature review identified REACT and RE2SPOND trials, for roflumilast in COPD. However, neither used blood EOS count as inclusion criterion, nor provided subgroup analyses for people with raised blood EOS </a:t>
            </a:r>
          </a:p>
          <a:p>
            <a:pPr marL="285750" indent="-285750">
              <a:buFont typeface="Arial" panose="020B0604020202020204" pitchFamily="34" charset="0"/>
              <a:buChar char="•"/>
            </a:pPr>
            <a:r>
              <a:rPr lang="en-GB" sz="1800"/>
              <a:t>Instead, company used </a:t>
            </a:r>
            <a:r>
              <a:rPr lang="en-GB" sz="1800">
                <a:effectLst/>
                <a:ea typeface="Calibri" panose="020F0502020204030204" pitchFamily="34" charset="0"/>
              </a:rPr>
              <a:t>Martinez et al. 2018 analysis which provided a pooled post-hoc analysis of roflumilast effectiveness in people with EOS ≥300 cells/µl (in line with dupilumab target population) from the 2 trials</a:t>
            </a:r>
          </a:p>
          <a:p>
            <a:pPr marL="285750" indent="-285750">
              <a:buFont typeface="Arial" panose="020B0604020202020204" pitchFamily="34" charset="0"/>
              <a:buChar char="•"/>
            </a:pPr>
            <a:r>
              <a:rPr lang="en-GB" sz="1800">
                <a:effectLst/>
                <a:ea typeface="Calibri" panose="020F0502020204030204" pitchFamily="34" charset="0"/>
              </a:rPr>
              <a:t>Company noted Martinez et al. 2018 study broke randomisation to obtain EOS ≥300 cells/µl subpopulation</a:t>
            </a:r>
          </a:p>
          <a:p>
            <a:pPr marL="285750" indent="-285750">
              <a:buFont typeface="Arial" panose="020B0604020202020204" pitchFamily="34" charset="0"/>
              <a:buChar char="•"/>
            </a:pPr>
            <a:r>
              <a:rPr lang="en-GB" sz="1800"/>
              <a:t>To align the dupilumab trials more closely with the REACT trial, populations in the dupilumab trials were restricted by characteristics, including FEV</a:t>
            </a:r>
            <a:r>
              <a:rPr lang="en-GB" sz="1800" baseline="-25000"/>
              <a:t>1</a:t>
            </a:r>
            <a:r>
              <a:rPr lang="en-GB" sz="1800"/>
              <a:t>, smoking status and number of prior exacerbations</a:t>
            </a:r>
          </a:p>
          <a:p>
            <a:pPr marL="285750" indent="-285750">
              <a:buFont typeface="Arial" panose="020B0604020202020204" pitchFamily="34" charset="0"/>
              <a:buChar char="•"/>
            </a:pPr>
            <a:r>
              <a:rPr lang="en-GB" sz="1800"/>
              <a:t>Company identified key differences between the roflumilast trials (REACT and RE2SPOND) and dupilumab trials (BOREAS and NOTUS), which it was not able to robustly adjust for:</a:t>
            </a:r>
          </a:p>
          <a:p>
            <a:pPr marL="742950" lvl="1" indent="-285750">
              <a:buFont typeface="Arial" panose="020B0604020202020204" pitchFamily="34" charset="0"/>
              <a:buChar char="•"/>
            </a:pPr>
            <a:r>
              <a:rPr lang="en-GB" sz="1800">
                <a:latin typeface="Arial" panose="020B0604020202020204" pitchFamily="34" charset="0"/>
                <a:cs typeface="Arial" panose="020B0604020202020204" pitchFamily="34" charset="0"/>
              </a:rPr>
              <a:t>Differences in background therapies: 42% of patients in REACT and RE2SPOND were given triple therapy, compared to 98% in BOREAS and NOTUS</a:t>
            </a:r>
          </a:p>
          <a:p>
            <a:pPr marL="742950" lvl="1" indent="-285750">
              <a:buFont typeface="Arial" panose="020B0604020202020204" pitchFamily="34" charset="0"/>
              <a:buChar char="•"/>
            </a:pPr>
            <a:r>
              <a:rPr lang="en-GB" sz="1800">
                <a:effectLst/>
                <a:latin typeface="Arial" panose="020B0604020202020204" pitchFamily="34" charset="0"/>
                <a:ea typeface="Calibri" panose="020F0502020204030204" pitchFamily="34" charset="0"/>
                <a:cs typeface="Arial" panose="020B0604020202020204" pitchFamily="34" charset="0"/>
              </a:rPr>
              <a:t>Differences in disease severity: Only patients with severe or very severe COPD were included in REACT and RE2SPOND, compared to people with moderate or severe COPD in BOREAS and NOTUS</a:t>
            </a:r>
          </a:p>
          <a:p>
            <a:pPr marL="285750" indent="-285750">
              <a:buFont typeface="Arial" panose="020B0604020202020204" pitchFamily="34" charset="0"/>
              <a:buChar char="•"/>
            </a:pPr>
            <a:r>
              <a:rPr lang="en-GB" sz="1800">
                <a:ea typeface="Calibri" panose="020F0502020204030204" pitchFamily="34" charset="0"/>
              </a:rPr>
              <a:t>Overall, given differences between trials, company did not think that populations in each trial were sufficiently similar to allow for a robust ITC and considers the results highly uncertain</a:t>
            </a:r>
          </a:p>
          <a:p>
            <a:pPr marL="285750" indent="-285750">
              <a:buFont typeface="Arial" panose="020B0604020202020204" pitchFamily="34" charset="0"/>
              <a:buChar char="•"/>
            </a:pPr>
            <a:endParaRPr lang="en-GB" sz="1800">
              <a:ea typeface="Calibri" panose="020F0502020204030204" pitchFamily="34" charset="0"/>
            </a:endParaRPr>
          </a:p>
          <a:p>
            <a:pPr marL="285750" indent="-285750">
              <a:buFont typeface="Arial" panose="020B0604020202020204" pitchFamily="34" charset="0"/>
              <a:buChar char="•"/>
            </a:pPr>
            <a:endParaRPr lang="en-GB" sz="1800">
              <a:effectLst/>
              <a:ea typeface="Calibri" panose="020F0502020204030204" pitchFamily="34" charset="0"/>
            </a:endParaRPr>
          </a:p>
        </p:txBody>
      </p:sp>
      <p:sp>
        <p:nvSpPr>
          <p:cNvPr id="7" name="Text Placeholder 12">
            <a:extLst>
              <a:ext uri="{FF2B5EF4-FFF2-40B4-BE49-F238E27FC236}">
                <a16:creationId xmlns:a16="http://schemas.microsoft.com/office/drawing/2014/main" id="{612BB7CC-D13F-CA0C-D9CF-98F6F74F8A61}"/>
              </a:ext>
            </a:extLst>
          </p:cNvPr>
          <p:cNvSpPr txBox="1">
            <a:spLocks/>
          </p:cNvSpPr>
          <p:nvPr/>
        </p:nvSpPr>
        <p:spPr>
          <a:xfrm>
            <a:off x="875376" y="6594476"/>
            <a:ext cx="10842133" cy="43478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3" name="TextBox 2">
            <a:extLst>
              <a:ext uri="{FF2B5EF4-FFF2-40B4-BE49-F238E27FC236}">
                <a16:creationId xmlns:a16="http://schemas.microsoft.com/office/drawing/2014/main" id="{04FE0363-8090-3D70-8246-B0B9C500D504}"/>
              </a:ext>
            </a:extLst>
          </p:cNvPr>
          <p:cNvSpPr txBox="1"/>
          <p:nvPr/>
        </p:nvSpPr>
        <p:spPr>
          <a:xfrm>
            <a:off x="9423584" y="39532"/>
            <a:ext cx="2648805"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hlinkClick r:id="rId4" action="ppaction://hlinksldjump"/>
              </a:rPr>
              <a:t>Key issue – Reliability of ITC</a:t>
            </a:r>
            <a:endParaRPr lang="en-GB" sz="1400">
              <a:latin typeface="Arial" panose="020B0604020202020204" pitchFamily="34" charset="0"/>
              <a:cs typeface="Arial" panose="020B0604020202020204" pitchFamily="34" charset="0"/>
            </a:endParaRPr>
          </a:p>
        </p:txBody>
      </p:sp>
      <p:sp>
        <p:nvSpPr>
          <p:cNvPr id="4" name="Text Placeholder 4">
            <a:extLst>
              <a:ext uri="{FF2B5EF4-FFF2-40B4-BE49-F238E27FC236}">
                <a16:creationId xmlns:a16="http://schemas.microsoft.com/office/drawing/2014/main" id="{36942C13-A1D1-8B93-2220-6C57C63CB149}"/>
              </a:ext>
            </a:extLst>
          </p:cNvPr>
          <p:cNvSpPr txBox="1">
            <a:spLocks/>
          </p:cNvSpPr>
          <p:nvPr/>
        </p:nvSpPr>
        <p:spPr>
          <a:xfrm>
            <a:off x="785832" y="6423113"/>
            <a:ext cx="11021219" cy="4460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COPD, Chronic obstructive pulmonary disease; EOS, Eosinophil; FEV</a:t>
            </a:r>
            <a:r>
              <a:rPr lang="en-GB" baseline="-25000"/>
              <a:t>1, </a:t>
            </a:r>
            <a:r>
              <a:rPr lang="en-GB"/>
              <a:t>forced expiratory volume in the first second; ITC, Indirect treatment comparison</a:t>
            </a:r>
          </a:p>
        </p:txBody>
      </p:sp>
    </p:spTree>
    <p:extLst>
      <p:ext uri="{BB962C8B-B14F-4D97-AF65-F5344CB8AC3E}">
        <p14:creationId xmlns:p14="http://schemas.microsoft.com/office/powerpoint/2010/main" val="10550832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1D3564B-8CB7-642F-DB2A-1D5C053796F4}"/>
              </a:ext>
            </a:extLst>
          </p:cNvPr>
          <p:cNvSpPr>
            <a:spLocks noGrp="1"/>
          </p:cNvSpPr>
          <p:nvPr>
            <p:ph type="title"/>
          </p:nvPr>
        </p:nvSpPr>
        <p:spPr/>
        <p:txBody>
          <a:bodyPr>
            <a:normAutofit/>
          </a:bodyPr>
          <a:lstStyle/>
          <a:p>
            <a:r>
              <a:rPr lang="en-GB"/>
              <a:t>TEAEs associated with COVID-19 subgroup (1)</a:t>
            </a:r>
          </a:p>
        </p:txBody>
      </p:sp>
      <p:graphicFrame>
        <p:nvGraphicFramePr>
          <p:cNvPr id="2" name="Table 1">
            <a:extLst>
              <a:ext uri="{FF2B5EF4-FFF2-40B4-BE49-F238E27FC236}">
                <a16:creationId xmlns:a16="http://schemas.microsoft.com/office/drawing/2014/main" id="{3176EA40-434D-2B1D-B0C7-D483ECA67EB2}"/>
              </a:ext>
            </a:extLst>
          </p:cNvPr>
          <p:cNvGraphicFramePr>
            <a:graphicFrameLocks noGrp="1"/>
          </p:cNvGraphicFramePr>
          <p:nvPr>
            <p:extLst>
              <p:ext uri="{D42A27DB-BD31-4B8C-83A1-F6EECF244321}">
                <p14:modId xmlns:p14="http://schemas.microsoft.com/office/powerpoint/2010/main" val="3410102537"/>
              </p:ext>
            </p:extLst>
          </p:nvPr>
        </p:nvGraphicFramePr>
        <p:xfrm>
          <a:off x="336216" y="1136276"/>
          <a:ext cx="11675584" cy="5212080"/>
        </p:xfrm>
        <a:graphic>
          <a:graphicData uri="http://schemas.openxmlformats.org/drawingml/2006/table">
            <a:tbl>
              <a:tblPr>
                <a:tableStyleId>{5C22544A-7EE6-4342-B048-85BDC9FD1C3A}</a:tableStyleId>
              </a:tblPr>
              <a:tblGrid>
                <a:gridCol w="4249907">
                  <a:extLst>
                    <a:ext uri="{9D8B030D-6E8A-4147-A177-3AD203B41FA5}">
                      <a16:colId xmlns:a16="http://schemas.microsoft.com/office/drawing/2014/main" val="2828082024"/>
                    </a:ext>
                  </a:extLst>
                </a:gridCol>
                <a:gridCol w="1856417">
                  <a:extLst>
                    <a:ext uri="{9D8B030D-6E8A-4147-A177-3AD203B41FA5}">
                      <a16:colId xmlns:a16="http://schemas.microsoft.com/office/drawing/2014/main" val="3363168182"/>
                    </a:ext>
                  </a:extLst>
                </a:gridCol>
                <a:gridCol w="1856417">
                  <a:extLst>
                    <a:ext uri="{9D8B030D-6E8A-4147-A177-3AD203B41FA5}">
                      <a16:colId xmlns:a16="http://schemas.microsoft.com/office/drawing/2014/main" val="581160057"/>
                    </a:ext>
                  </a:extLst>
                </a:gridCol>
                <a:gridCol w="1858757">
                  <a:extLst>
                    <a:ext uri="{9D8B030D-6E8A-4147-A177-3AD203B41FA5}">
                      <a16:colId xmlns:a16="http://schemas.microsoft.com/office/drawing/2014/main" val="1657017862"/>
                    </a:ext>
                  </a:extLst>
                </a:gridCol>
                <a:gridCol w="1854086">
                  <a:extLst>
                    <a:ext uri="{9D8B030D-6E8A-4147-A177-3AD203B41FA5}">
                      <a16:colId xmlns:a16="http://schemas.microsoft.com/office/drawing/2014/main" val="2322820695"/>
                    </a:ext>
                  </a:extLst>
                </a:gridCol>
              </a:tblGrid>
              <a:tr h="75281">
                <a:tc rowSpan="2">
                  <a:txBody>
                    <a:bodyPr/>
                    <a:lstStyle/>
                    <a:p>
                      <a:pPr>
                        <a:spcAft>
                          <a:spcPts val="300"/>
                        </a:spcAft>
                      </a:pPr>
                      <a:r>
                        <a:rPr lang="en-GB" sz="1800" b="1">
                          <a:effectLst/>
                          <a:latin typeface="Arial" panose="020B0604020202020204" pitchFamily="34" charset="0"/>
                          <a:cs typeface="Arial" panose="020B0604020202020204" pitchFamily="34" charset="0"/>
                        </a:rPr>
                        <a:t>Patients who experienced a TEAE associated with COVID-19 during the 52-week treatment period</a:t>
                      </a:r>
                      <a:endParaRPr lang="en-GB" sz="1800" b="1">
                        <a:effectLs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spcAft>
                          <a:spcPts val="300"/>
                        </a:spcAft>
                      </a:pPr>
                      <a:r>
                        <a:rPr lang="en-GB" sz="1800">
                          <a:effectLst/>
                          <a:latin typeface="Arial" panose="020B0604020202020204" pitchFamily="34" charset="0"/>
                          <a:cs typeface="Arial" panose="020B0604020202020204" pitchFamily="34" charset="0"/>
                        </a:rPr>
                        <a:t>Yes (N=166)</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gridSpan="2">
                  <a:txBody>
                    <a:bodyPr/>
                    <a:lstStyle/>
                    <a:p>
                      <a:pPr algn="ctr">
                        <a:spcAft>
                          <a:spcPts val="300"/>
                        </a:spcAft>
                      </a:pPr>
                      <a:r>
                        <a:rPr lang="en-GB" sz="1800">
                          <a:effectLst/>
                          <a:latin typeface="Arial" panose="020B0604020202020204" pitchFamily="34" charset="0"/>
                          <a:cs typeface="Arial" panose="020B0604020202020204" pitchFamily="34" charset="0"/>
                        </a:rPr>
                        <a:t>No (N=1708)</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1339908995"/>
                  </a:ext>
                </a:extLst>
              </a:tr>
              <a:tr h="152922">
                <a:tc vMerge="1">
                  <a:txBody>
                    <a:bodyPr/>
                    <a:lstStyle/>
                    <a:p>
                      <a:endParaRPr lang="en-GB"/>
                    </a:p>
                  </a:txBody>
                  <a:tcPr/>
                </a:tc>
                <a:tc>
                  <a:txBody>
                    <a:bodyPr/>
                    <a:lstStyle/>
                    <a:p>
                      <a:pPr algn="ctr">
                        <a:spcAft>
                          <a:spcPts val="300"/>
                        </a:spcAft>
                      </a:pPr>
                      <a:r>
                        <a:rPr lang="en-GB" sz="1800">
                          <a:effectLst/>
                          <a:latin typeface="Arial" panose="020B0604020202020204" pitchFamily="34" charset="0"/>
                          <a:cs typeface="Arial" panose="020B0604020202020204" pitchFamily="34" charset="0"/>
                        </a:rPr>
                        <a:t>Placebo</a:t>
                      </a:r>
                      <a:br>
                        <a:rPr lang="en-GB" sz="1800">
                          <a:effectLst/>
                          <a:latin typeface="Arial" panose="020B0604020202020204" pitchFamily="34" charset="0"/>
                          <a:cs typeface="Arial" panose="020B0604020202020204" pitchFamily="34" charset="0"/>
                        </a:rPr>
                      </a:br>
                      <a:r>
                        <a:rPr lang="en-GB" sz="1800">
                          <a:effectLst/>
                          <a:latin typeface="Arial" panose="020B0604020202020204" pitchFamily="34" charset="0"/>
                          <a:cs typeface="Arial" panose="020B0604020202020204" pitchFamily="34" charset="0"/>
                        </a:rPr>
                        <a:t>(N=82)</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lang="en-GB" sz="1800">
                          <a:effectLst/>
                          <a:latin typeface="Arial" panose="020B0604020202020204" pitchFamily="34" charset="0"/>
                          <a:cs typeface="Arial" panose="020B0604020202020204" pitchFamily="34" charset="0"/>
                        </a:rPr>
                        <a:t>Dupilumab </a:t>
                      </a:r>
                      <a:br>
                        <a:rPr lang="en-GB" sz="1800">
                          <a:effectLst/>
                          <a:latin typeface="Arial" panose="020B0604020202020204" pitchFamily="34" charset="0"/>
                          <a:cs typeface="Arial" panose="020B0604020202020204" pitchFamily="34" charset="0"/>
                        </a:rPr>
                      </a:br>
                      <a:r>
                        <a:rPr lang="en-GB" sz="1800">
                          <a:effectLst/>
                          <a:latin typeface="Arial" panose="020B0604020202020204" pitchFamily="34" charset="0"/>
                          <a:cs typeface="Arial" panose="020B0604020202020204" pitchFamily="34" charset="0"/>
                        </a:rPr>
                        <a:t>(N=84)</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lang="en-GB" sz="1800">
                          <a:effectLst/>
                          <a:latin typeface="Arial" panose="020B0604020202020204" pitchFamily="34" charset="0"/>
                          <a:cs typeface="Arial" panose="020B0604020202020204" pitchFamily="34" charset="0"/>
                        </a:rPr>
                        <a:t>Placebo</a:t>
                      </a:r>
                      <a:br>
                        <a:rPr lang="en-GB" sz="1800">
                          <a:effectLst/>
                          <a:latin typeface="Arial" panose="020B0604020202020204" pitchFamily="34" charset="0"/>
                          <a:cs typeface="Arial" panose="020B0604020202020204" pitchFamily="34" charset="0"/>
                        </a:rPr>
                      </a:br>
                      <a:r>
                        <a:rPr lang="en-GB" sz="1800">
                          <a:effectLst/>
                          <a:latin typeface="Arial" panose="020B0604020202020204" pitchFamily="34" charset="0"/>
                          <a:cs typeface="Arial" panose="020B0604020202020204" pitchFamily="34" charset="0"/>
                        </a:rPr>
                        <a:t>(N=854)</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lang="en-GB" sz="1800">
                          <a:effectLst/>
                          <a:latin typeface="Arial" panose="020B0604020202020204" pitchFamily="34" charset="0"/>
                          <a:cs typeface="Arial" panose="020B0604020202020204" pitchFamily="34" charset="0"/>
                        </a:rPr>
                        <a:t>Dupilumab </a:t>
                      </a:r>
                      <a:br>
                        <a:rPr lang="en-GB" sz="1800">
                          <a:effectLst/>
                          <a:latin typeface="Arial" panose="020B0604020202020204" pitchFamily="34" charset="0"/>
                          <a:cs typeface="Arial" panose="020B0604020202020204" pitchFamily="34" charset="0"/>
                        </a:rPr>
                      </a:br>
                      <a:r>
                        <a:rPr lang="en-GB" sz="1800">
                          <a:effectLst/>
                          <a:latin typeface="Arial" panose="020B0604020202020204" pitchFamily="34" charset="0"/>
                          <a:cs typeface="Arial" panose="020B0604020202020204" pitchFamily="34" charset="0"/>
                        </a:rPr>
                        <a:t>(N=854)</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874786"/>
                  </a:ext>
                </a:extLst>
              </a:tr>
              <a:tr h="62538">
                <a:tc gridSpan="5">
                  <a:txBody>
                    <a:bodyPr/>
                    <a:lstStyle/>
                    <a:p>
                      <a:pPr>
                        <a:spcAft>
                          <a:spcPts val="300"/>
                        </a:spcAft>
                      </a:pPr>
                      <a:r>
                        <a:rPr lang="en-GB" sz="1800">
                          <a:effectLst/>
                          <a:latin typeface="Arial" panose="020B0604020202020204" pitchFamily="34" charset="0"/>
                          <a:cs typeface="Arial" panose="020B0604020202020204" pitchFamily="34" charset="0"/>
                        </a:rPr>
                        <a:t>Number of participants with &gt;=1 moderate or severe exacerbation event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1386060"/>
                  </a:ext>
                </a:extLst>
              </a:tr>
              <a:tr h="54042">
                <a:tc>
                  <a:txBody>
                    <a:bodyPr/>
                    <a:lstStyle/>
                    <a:p>
                      <a:pPr>
                        <a:spcAft>
                          <a:spcPts val="300"/>
                        </a:spcAft>
                      </a:pPr>
                      <a:r>
                        <a:rPr lang="en-GB" sz="1800">
                          <a:effectLst/>
                          <a:latin typeface="Arial" panose="020B0604020202020204" pitchFamily="34" charset="0"/>
                          <a:cs typeface="Arial" panose="020B0604020202020204" pitchFamily="34" charset="0"/>
                        </a:rPr>
                        <a:t>Number</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lang="en-GB" sz="1800" u="sng" dirty="0">
                          <a:effectLst/>
                          <a:highlight>
                            <a:srgbClr val="000000"/>
                          </a:highlight>
                          <a:latin typeface="Arial" panose="020B0604020202020204" pitchFamily="34" charset="0"/>
                          <a:cs typeface="Arial" panose="020B0604020202020204" pitchFamily="34" charset="0"/>
                        </a:rPr>
                        <a:t>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lang="en-GB" sz="1800" u="sng" dirty="0">
                          <a:effectLst/>
                          <a:highlight>
                            <a:srgbClr val="000000"/>
                          </a:highlight>
                          <a:latin typeface="Arial" panose="020B0604020202020204" pitchFamily="34" charset="0"/>
                          <a:cs typeface="Arial" panose="020B0604020202020204" pitchFamily="34" charset="0"/>
                        </a:rPr>
                        <a:t>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lang="en-GB" sz="1800" u="sng" dirty="0">
                          <a:effectLst/>
                          <a:highlight>
                            <a:srgbClr val="000000"/>
                          </a:highlight>
                          <a:latin typeface="Arial" panose="020B0604020202020204" pitchFamily="34" charset="0"/>
                          <a:cs typeface="Arial" panose="020B0604020202020204" pitchFamily="34" charset="0"/>
                        </a:rPr>
                        <a:t>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lang="en-GB" sz="1800" u="sng" dirty="0">
                          <a:effectLst/>
                          <a:highlight>
                            <a:srgbClr val="000000"/>
                          </a:highlight>
                          <a:latin typeface="Arial" panose="020B0604020202020204" pitchFamily="34" charset="0"/>
                          <a:cs typeface="Arial" panose="020B0604020202020204" pitchFamily="34" charset="0"/>
                        </a:rPr>
                        <a:t>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2081263"/>
                  </a:ext>
                </a:extLst>
              </a:tr>
              <a:tr h="54042">
                <a:tc>
                  <a:txBody>
                    <a:bodyPr/>
                    <a:lstStyle/>
                    <a:p>
                      <a:pPr>
                        <a:spcAft>
                          <a:spcPts val="300"/>
                        </a:spcAft>
                      </a:pPr>
                      <a:r>
                        <a:rPr lang="en-GB" sz="1800">
                          <a:effectLst/>
                          <a:latin typeface="Arial" panose="020B0604020202020204" pitchFamily="34" charset="0"/>
                          <a:cs typeface="Arial" panose="020B0604020202020204" pitchFamily="34" charset="0"/>
                        </a:rPr>
                        <a:t>No</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kumimoji="0" lang="en-GB" sz="18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a:t>
                      </a:r>
                      <a:endParaRPr lang="en-GB" sz="180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a:t>
                      </a:r>
                      <a:endParaRPr lang="en-GB" sz="180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7878836"/>
                  </a:ext>
                </a:extLst>
              </a:tr>
              <a:tr h="54042">
                <a:tc>
                  <a:txBody>
                    <a:bodyPr/>
                    <a:lstStyle/>
                    <a:p>
                      <a:pPr>
                        <a:spcAft>
                          <a:spcPts val="300"/>
                        </a:spcAft>
                      </a:pPr>
                      <a:r>
                        <a:rPr lang="en-GB" sz="1800">
                          <a:effectLst/>
                          <a:latin typeface="Arial" panose="020B0604020202020204" pitchFamily="34" charset="0"/>
                          <a:cs typeface="Arial" panose="020B0604020202020204" pitchFamily="34" charset="0"/>
                        </a:rPr>
                        <a:t>Yes</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kumimoji="0" lang="en-GB" sz="18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kumimoji="0" lang="en-GB" sz="18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a:t>
                      </a:r>
                      <a:endParaRPr lang="en-GB" sz="180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6611777"/>
                  </a:ext>
                </a:extLst>
              </a:tr>
              <a:tr h="152922">
                <a:tc>
                  <a:txBody>
                    <a:bodyPr/>
                    <a:lstStyle/>
                    <a:p>
                      <a:pPr>
                        <a:spcAft>
                          <a:spcPts val="300"/>
                        </a:spcAft>
                      </a:pPr>
                      <a:r>
                        <a:rPr lang="en-GB" sz="1800">
                          <a:effectLst/>
                          <a:latin typeface="Arial" panose="020B0604020202020204" pitchFamily="34" charset="0"/>
                          <a:cs typeface="Arial" panose="020B0604020202020204" pitchFamily="34" charset="0"/>
                        </a:rPr>
                        <a:t>Number of moderate or severe exacerbation events - Mean (SD)</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a:t>
                      </a:r>
                      <a:endParaRPr lang="en-GB" sz="180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kumimoji="0" lang="en-GB" sz="18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kumimoji="0" lang="en-GB" sz="18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0122383"/>
                  </a:ext>
                </a:extLst>
              </a:tr>
              <a:tr h="152922">
                <a:tc>
                  <a:txBody>
                    <a:bodyPr/>
                    <a:lstStyle/>
                    <a:p>
                      <a:pPr>
                        <a:spcAft>
                          <a:spcPts val="300"/>
                        </a:spcAft>
                      </a:pPr>
                      <a:r>
                        <a:rPr lang="en-GB" sz="1800">
                          <a:effectLst/>
                          <a:latin typeface="Arial" panose="020B0604020202020204" pitchFamily="34" charset="0"/>
                          <a:cs typeface="Arial" panose="020B0604020202020204" pitchFamily="34" charset="0"/>
                        </a:rPr>
                        <a:t>Total number of moderate or severe exacerbation events</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lang="en-GB" sz="1800" u="sng" dirty="0">
                          <a:effectLst/>
                          <a:highlight>
                            <a:srgbClr val="000000"/>
                          </a:highlight>
                          <a:latin typeface="Arial" panose="020B0604020202020204" pitchFamily="34" charset="0"/>
                          <a:cs typeface="Arial" panose="020B0604020202020204" pitchFamily="34" charset="0"/>
                        </a:rPr>
                        <a:t>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lang="en-GB" sz="1800" u="sng" dirty="0">
                          <a:effectLst/>
                          <a:highlight>
                            <a:srgbClr val="000000"/>
                          </a:highlight>
                          <a:latin typeface="Arial" panose="020B0604020202020204" pitchFamily="34" charset="0"/>
                          <a:cs typeface="Arial" panose="020B0604020202020204" pitchFamily="34" charset="0"/>
                        </a:rPr>
                        <a:t>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lang="en-GB" sz="1800" u="sng" dirty="0">
                          <a:effectLst/>
                          <a:highlight>
                            <a:srgbClr val="000000"/>
                          </a:highlight>
                          <a:latin typeface="Arial" panose="020B0604020202020204" pitchFamily="34" charset="0"/>
                          <a:cs typeface="Arial" panose="020B0604020202020204" pitchFamily="34" charset="0"/>
                        </a:rPr>
                        <a:t>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lang="en-GB" sz="1800" u="sng" dirty="0">
                          <a:effectLst/>
                          <a:highlight>
                            <a:srgbClr val="000000"/>
                          </a:highlight>
                          <a:latin typeface="Arial" panose="020B0604020202020204" pitchFamily="34" charset="0"/>
                          <a:cs typeface="Arial" panose="020B0604020202020204" pitchFamily="34" charset="0"/>
                        </a:rPr>
                        <a:t>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7739851"/>
                  </a:ext>
                </a:extLst>
              </a:tr>
              <a:tr h="54042">
                <a:tc gridSpan="5">
                  <a:txBody>
                    <a:bodyPr/>
                    <a:lstStyle/>
                    <a:p>
                      <a:pPr>
                        <a:spcAft>
                          <a:spcPts val="300"/>
                        </a:spcAft>
                      </a:pPr>
                      <a:r>
                        <a:rPr lang="en-GB" sz="1800">
                          <a:effectLst/>
                          <a:latin typeface="Arial" panose="020B0604020202020204" pitchFamily="34" charset="0"/>
                          <a:cs typeface="Arial" panose="020B0604020202020204" pitchFamily="34" charset="0"/>
                        </a:rPr>
                        <a:t>Adjusted annualised moderate or severe exacerbation event </a:t>
                      </a:r>
                      <a:r>
                        <a:rPr lang="en-GB" sz="1800" err="1">
                          <a:effectLst/>
                          <a:latin typeface="Arial" panose="020B0604020202020204" pitchFamily="34" charset="0"/>
                          <a:cs typeface="Arial" panose="020B0604020202020204" pitchFamily="34" charset="0"/>
                        </a:rPr>
                        <a:t>rate</a:t>
                      </a:r>
                      <a:r>
                        <a:rPr lang="en-GB" sz="1800" baseline="30000" err="1">
                          <a:effectLst/>
                          <a:latin typeface="Arial" panose="020B0604020202020204" pitchFamily="34" charset="0"/>
                          <a:cs typeface="Arial" panose="020B0604020202020204" pitchFamily="34" charset="0"/>
                        </a:rPr>
                        <a:t>a</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18259704"/>
                  </a:ext>
                </a:extLst>
              </a:tr>
              <a:tr h="152922">
                <a:tc>
                  <a:txBody>
                    <a:bodyPr/>
                    <a:lstStyle/>
                    <a:p>
                      <a:pPr>
                        <a:spcAft>
                          <a:spcPts val="300"/>
                        </a:spcAft>
                      </a:pPr>
                      <a:r>
                        <a:rPr lang="en-GB" sz="1800">
                          <a:effectLst/>
                          <a:latin typeface="Arial" panose="020B0604020202020204" pitchFamily="34" charset="0"/>
                          <a:cs typeface="Arial" panose="020B0604020202020204" pitchFamily="34" charset="0"/>
                        </a:rPr>
                        <a:t>Estimate (95% CI)</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lang="en-GB" sz="1800" u="sng" dirty="0" err="1">
                          <a:effectLst/>
                          <a:highlight>
                            <a:srgbClr val="000000"/>
                          </a:highlight>
                          <a:latin typeface="Arial" panose="020B0604020202020204" pitchFamily="34" charset="0"/>
                          <a:cs typeface="Arial" panose="020B0604020202020204" pitchFamily="34" charset="0"/>
                        </a:rPr>
                        <a:t>Xxxxxxxxxxxx</a:t>
                      </a:r>
                      <a:r>
                        <a:rPr lang="en-GB" sz="1800" u="sng" dirty="0">
                          <a:effectLst/>
                          <a:highlight>
                            <a:srgbClr val="000000"/>
                          </a:highlight>
                          <a:latin typeface="Arial" panose="020B0604020202020204" pitchFamily="34" charset="0"/>
                          <a:cs typeface="Arial" panose="020B0604020202020204" pitchFamily="34" charset="0"/>
                        </a:rPr>
                        <a:t> </a:t>
                      </a:r>
                      <a:r>
                        <a:rPr lang="en-GB" sz="1800" u="sng" dirty="0" err="1">
                          <a:effectLst/>
                          <a:highlight>
                            <a:srgbClr val="000000"/>
                          </a:highlight>
                          <a:latin typeface="Arial" panose="020B0604020202020204" pitchFamily="34" charset="0"/>
                          <a:cs typeface="Arial" panose="020B0604020202020204" pitchFamily="34" charset="0"/>
                        </a:rPr>
                        <a:t>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a:t>
                      </a: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 </a:t>
                      </a:r>
                      <a:r>
                        <a:rPr kumimoji="0" lang="en-GB" sz="18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a:t>
                      </a: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 </a:t>
                      </a:r>
                      <a:r>
                        <a:rPr kumimoji="0" lang="en-GB" sz="18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a:t>
                      </a: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 </a:t>
                      </a:r>
                      <a:r>
                        <a:rPr kumimoji="0" lang="en-GB" sz="18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0062570"/>
                  </a:ext>
                </a:extLst>
              </a:tr>
              <a:tr h="152922">
                <a:tc>
                  <a:txBody>
                    <a:bodyPr/>
                    <a:lstStyle/>
                    <a:p>
                      <a:pPr>
                        <a:spcAft>
                          <a:spcPts val="300"/>
                        </a:spcAft>
                      </a:pPr>
                      <a:r>
                        <a:rPr lang="en-GB" sz="1800">
                          <a:effectLst/>
                          <a:latin typeface="Arial" panose="020B0604020202020204" pitchFamily="34" charset="0"/>
                          <a:cs typeface="Arial" panose="020B0604020202020204" pitchFamily="34" charset="0"/>
                        </a:rPr>
                        <a:t>Relative risk vs. placebo (95% CI)</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lang="en-GB" sz="1800" u="none" strike="noStrike">
                          <a:effectLst/>
                          <a:highlight>
                            <a:srgbClr val="00FFFF"/>
                          </a:highlight>
                          <a:latin typeface="Arial" panose="020B0604020202020204" pitchFamily="34" charset="0"/>
                          <a:cs typeface="Arial" panose="020B0604020202020204" pitchFamily="34" charset="0"/>
                        </a:rPr>
                        <a:t>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lang="en-GB" sz="1800" u="sng" dirty="0" err="1">
                          <a:effectLst/>
                          <a:highlight>
                            <a:srgbClr val="000000"/>
                          </a:highlight>
                          <a:latin typeface="Arial" panose="020B0604020202020204" pitchFamily="34" charset="0"/>
                          <a:cs typeface="Arial" panose="020B0604020202020204" pitchFamily="34" charset="0"/>
                        </a:rPr>
                        <a:t>Xxxxxxxxxxxx</a:t>
                      </a:r>
                      <a:r>
                        <a:rPr lang="en-GB" sz="1800" u="sng" dirty="0">
                          <a:effectLst/>
                          <a:highlight>
                            <a:srgbClr val="000000"/>
                          </a:highlight>
                          <a:latin typeface="Arial" panose="020B0604020202020204" pitchFamily="34" charset="0"/>
                          <a:cs typeface="Arial" panose="020B0604020202020204" pitchFamily="34" charset="0"/>
                        </a:rPr>
                        <a:t> </a:t>
                      </a:r>
                      <a:r>
                        <a:rPr lang="en-GB" sz="1800" u="sng" dirty="0" err="1">
                          <a:effectLst/>
                          <a:highlight>
                            <a:srgbClr val="000000"/>
                          </a:highlight>
                          <a:latin typeface="Arial" panose="020B0604020202020204" pitchFamily="34" charset="0"/>
                          <a:cs typeface="Arial" panose="020B0604020202020204" pitchFamily="34" charset="0"/>
                        </a:rPr>
                        <a:t>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lang="en-GB" sz="1800" u="none" strike="noStrike">
                          <a:effectLst/>
                          <a:highlight>
                            <a:srgbClr val="00FFFF"/>
                          </a:highlight>
                          <a:latin typeface="Arial" panose="020B0604020202020204" pitchFamily="34" charset="0"/>
                          <a:cs typeface="Arial" panose="020B0604020202020204" pitchFamily="34" charset="0"/>
                        </a:rPr>
                        <a:t>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lang="en-GB" sz="1800" u="sng" dirty="0" err="1">
                          <a:effectLst/>
                          <a:highlight>
                            <a:srgbClr val="000000"/>
                          </a:highlight>
                          <a:latin typeface="Arial" panose="020B0604020202020204" pitchFamily="34" charset="0"/>
                          <a:cs typeface="Arial" panose="020B0604020202020204" pitchFamily="34" charset="0"/>
                        </a:rPr>
                        <a:t>Xxxxxxxxxxxx</a:t>
                      </a:r>
                      <a:r>
                        <a:rPr lang="en-GB" sz="1800" u="sng" dirty="0">
                          <a:effectLst/>
                          <a:highlight>
                            <a:srgbClr val="000000"/>
                          </a:highlight>
                          <a:latin typeface="Arial" panose="020B0604020202020204" pitchFamily="34" charset="0"/>
                          <a:cs typeface="Arial" panose="020B0604020202020204" pitchFamily="34" charset="0"/>
                        </a:rPr>
                        <a:t> </a:t>
                      </a:r>
                      <a:r>
                        <a:rPr lang="en-GB" sz="1800" u="sng" dirty="0" err="1">
                          <a:effectLst/>
                          <a:highlight>
                            <a:srgbClr val="000000"/>
                          </a:highlight>
                          <a:latin typeface="Arial" panose="020B0604020202020204" pitchFamily="34" charset="0"/>
                          <a:cs typeface="Arial" panose="020B0604020202020204" pitchFamily="34" charset="0"/>
                        </a:rPr>
                        <a:t>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714569"/>
                  </a:ext>
                </a:extLst>
              </a:tr>
              <a:tr h="54042">
                <a:tc>
                  <a:txBody>
                    <a:bodyPr/>
                    <a:lstStyle/>
                    <a:p>
                      <a:pPr>
                        <a:spcAft>
                          <a:spcPts val="300"/>
                        </a:spcAft>
                      </a:pPr>
                      <a:r>
                        <a:rPr lang="en-GB" sz="1800">
                          <a:effectLst/>
                          <a:latin typeface="Arial" panose="020B0604020202020204" pitchFamily="34" charset="0"/>
                          <a:cs typeface="Arial" panose="020B0604020202020204" pitchFamily="34" charset="0"/>
                        </a:rPr>
                        <a:t>P-value</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lang="en-GB" sz="1800" u="none" strike="noStrike">
                          <a:effectLst/>
                          <a:highlight>
                            <a:srgbClr val="00FFFF"/>
                          </a:highlight>
                          <a:latin typeface="Arial" panose="020B0604020202020204" pitchFamily="34" charset="0"/>
                          <a:cs typeface="Arial" panose="020B0604020202020204" pitchFamily="34" charset="0"/>
                        </a:rPr>
                        <a:t>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lang="en-GB" sz="1800" u="sng" dirty="0" err="1">
                          <a:effectLst/>
                          <a:highlight>
                            <a:srgbClr val="000000"/>
                          </a:highlight>
                          <a:latin typeface="Arial" panose="020B0604020202020204" pitchFamily="34" charset="0"/>
                          <a:cs typeface="Arial" panose="020B0604020202020204" pitchFamily="34" charset="0"/>
                        </a:rPr>
                        <a:t>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lang="en-GB" sz="1800" u="none" strike="noStrike">
                          <a:effectLst/>
                          <a:highlight>
                            <a:srgbClr val="00FFFF"/>
                          </a:highlight>
                          <a:latin typeface="Arial" panose="020B0604020202020204" pitchFamily="34" charset="0"/>
                          <a:cs typeface="Arial" panose="020B0604020202020204" pitchFamily="34" charset="0"/>
                        </a:rPr>
                        <a:t>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lang="en-GB" sz="1800" u="sng" dirty="0" err="1">
                          <a:effectLst/>
                          <a:highlight>
                            <a:srgbClr val="000000"/>
                          </a:highlight>
                          <a:latin typeface="Arial" panose="020B0604020202020204" pitchFamily="34" charset="0"/>
                          <a:cs typeface="Arial" panose="020B0604020202020204" pitchFamily="34" charset="0"/>
                        </a:rPr>
                        <a:t>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4189170"/>
                  </a:ext>
                </a:extLst>
              </a:tr>
              <a:tr h="152922">
                <a:tc>
                  <a:txBody>
                    <a:bodyPr/>
                    <a:lstStyle/>
                    <a:p>
                      <a:pPr>
                        <a:spcAft>
                          <a:spcPts val="300"/>
                        </a:spcAft>
                      </a:pPr>
                      <a:r>
                        <a:rPr lang="en-GB" sz="1800">
                          <a:effectLst/>
                          <a:latin typeface="Arial" panose="020B0604020202020204" pitchFamily="34" charset="0"/>
                          <a:cs typeface="Arial" panose="020B0604020202020204" pitchFamily="34" charset="0"/>
                        </a:rPr>
                        <a:t>Risk difference vs. placebo (95% CI)</a:t>
                      </a:r>
                      <a:r>
                        <a:rPr lang="en-GB" sz="1800" baseline="30000">
                          <a:effectLst/>
                          <a:latin typeface="Arial" panose="020B0604020202020204" pitchFamily="34" charset="0"/>
                          <a:cs typeface="Arial" panose="020B0604020202020204" pitchFamily="34" charset="0"/>
                        </a:rPr>
                        <a:t>b</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lang="en-GB" sz="1800" u="none" strike="noStrike">
                          <a:effectLst/>
                          <a:highlight>
                            <a:srgbClr val="00FFFF"/>
                          </a:highlight>
                          <a:latin typeface="Arial" panose="020B0604020202020204" pitchFamily="34" charset="0"/>
                          <a:cs typeface="Arial" panose="020B0604020202020204" pitchFamily="34" charset="0"/>
                        </a:rPr>
                        <a:t>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lang="en-GB" sz="1800" u="sng" dirty="0" err="1">
                          <a:effectLst/>
                          <a:highlight>
                            <a:srgbClr val="000000"/>
                          </a:highlight>
                          <a:latin typeface="Arial" panose="020B0604020202020204" pitchFamily="34" charset="0"/>
                          <a:cs typeface="Arial" panose="020B0604020202020204" pitchFamily="34" charset="0"/>
                        </a:rPr>
                        <a:t>Xxxxxxxxxxxx</a:t>
                      </a:r>
                      <a:r>
                        <a:rPr lang="en-GB" sz="1800" u="sng" dirty="0">
                          <a:effectLst/>
                          <a:highlight>
                            <a:srgbClr val="000000"/>
                          </a:highlight>
                          <a:latin typeface="Arial" panose="020B0604020202020204" pitchFamily="34" charset="0"/>
                          <a:cs typeface="Arial" panose="020B0604020202020204" pitchFamily="34" charset="0"/>
                        </a:rPr>
                        <a:t> </a:t>
                      </a:r>
                      <a:r>
                        <a:rPr lang="en-GB" sz="1800" u="sng" dirty="0" err="1">
                          <a:effectLst/>
                          <a:highlight>
                            <a:srgbClr val="000000"/>
                          </a:highlight>
                          <a:latin typeface="Arial" panose="020B0604020202020204" pitchFamily="34" charset="0"/>
                          <a:cs typeface="Arial" panose="020B0604020202020204" pitchFamily="34" charset="0"/>
                        </a:rPr>
                        <a:t>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lang="en-GB" sz="1800" u="none" strike="noStrike">
                          <a:effectLst/>
                          <a:highlight>
                            <a:srgbClr val="00FFFF"/>
                          </a:highlight>
                          <a:latin typeface="Arial" panose="020B0604020202020204" pitchFamily="34" charset="0"/>
                          <a:cs typeface="Arial" panose="020B0604020202020204" pitchFamily="34" charset="0"/>
                        </a:rPr>
                        <a:t>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lang="en-GB" sz="1800" u="sng" dirty="0" err="1">
                          <a:effectLst/>
                          <a:highlight>
                            <a:srgbClr val="000000"/>
                          </a:highlight>
                          <a:latin typeface="Arial" panose="020B0604020202020204" pitchFamily="34" charset="0"/>
                          <a:cs typeface="Arial" panose="020B0604020202020204" pitchFamily="34" charset="0"/>
                        </a:rPr>
                        <a:t>Xxxxxxxxxxxx</a:t>
                      </a:r>
                      <a:r>
                        <a:rPr lang="en-GB" sz="1800" u="sng" dirty="0">
                          <a:effectLst/>
                          <a:highlight>
                            <a:srgbClr val="000000"/>
                          </a:highlight>
                          <a:latin typeface="Arial" panose="020B0604020202020204" pitchFamily="34" charset="0"/>
                          <a:cs typeface="Arial" panose="020B0604020202020204" pitchFamily="34" charset="0"/>
                        </a:rPr>
                        <a:t> </a:t>
                      </a:r>
                      <a:r>
                        <a:rPr lang="en-GB" sz="1800" u="sng" dirty="0" err="1">
                          <a:effectLst/>
                          <a:highlight>
                            <a:srgbClr val="000000"/>
                          </a:highlight>
                          <a:latin typeface="Arial" panose="020B0604020202020204" pitchFamily="34" charset="0"/>
                          <a:cs typeface="Arial" panose="020B0604020202020204" pitchFamily="34" charset="0"/>
                        </a:rPr>
                        <a:t>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25487" marR="254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78653"/>
                  </a:ext>
                </a:extLst>
              </a:tr>
            </a:tbl>
          </a:graphicData>
        </a:graphic>
      </p:graphicFrame>
      <p:sp>
        <p:nvSpPr>
          <p:cNvPr id="3" name="TextBox 2">
            <a:extLst>
              <a:ext uri="{FF2B5EF4-FFF2-40B4-BE49-F238E27FC236}">
                <a16:creationId xmlns:a16="http://schemas.microsoft.com/office/drawing/2014/main" id="{F41AFF5B-591F-AD42-CED8-AB76432EDD0B}"/>
              </a:ext>
            </a:extLst>
          </p:cNvPr>
          <p:cNvSpPr txBox="1"/>
          <p:nvPr/>
        </p:nvSpPr>
        <p:spPr>
          <a:xfrm>
            <a:off x="229576" y="801522"/>
            <a:ext cx="12044772" cy="338554"/>
          </a:xfrm>
          <a:prstGeom prst="rect">
            <a:avLst/>
          </a:prstGeom>
          <a:noFill/>
        </p:spPr>
        <p:txBody>
          <a:bodyPr wrap="none" rtlCol="0">
            <a:spAutoFit/>
          </a:bodyPr>
          <a:lstStyle/>
          <a:p>
            <a:r>
              <a:rPr lang="en-GB" sz="1600" b="1">
                <a:latin typeface="Arial" panose="020B0604020202020204" pitchFamily="34" charset="0"/>
              </a:rPr>
              <a:t>Annualised rate of moderate or severe COPD exacerbations - Pooled ITT population with an opportunity to reach Week 52</a:t>
            </a:r>
          </a:p>
        </p:txBody>
      </p:sp>
      <p:sp>
        <p:nvSpPr>
          <p:cNvPr id="4" name="Confidential " descr="Marker showing slides are confidential ">
            <a:extLst>
              <a:ext uri="{FF2B5EF4-FFF2-40B4-BE49-F238E27FC236}">
                <a16:creationId xmlns:a16="http://schemas.microsoft.com/office/drawing/2014/main" id="{05FE6C4C-6508-BFF7-DD75-C7082180F67B}"/>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
        <p:nvSpPr>
          <p:cNvPr id="5" name="TextBox 4">
            <a:extLst>
              <a:ext uri="{FF2B5EF4-FFF2-40B4-BE49-F238E27FC236}">
                <a16:creationId xmlns:a16="http://schemas.microsoft.com/office/drawing/2014/main" id="{F31B83BF-5FBA-ED9D-3005-2F670B80B430}"/>
              </a:ext>
            </a:extLst>
          </p:cNvPr>
          <p:cNvSpPr txBox="1"/>
          <p:nvPr/>
        </p:nvSpPr>
        <p:spPr>
          <a:xfrm>
            <a:off x="9927815" y="-16411"/>
            <a:ext cx="1797462" cy="523220"/>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hlinkClick r:id="rId3" action="ppaction://hlinksldjump"/>
              </a:rPr>
              <a:t>Key issue – impact of COVID-19</a:t>
            </a:r>
            <a:endParaRPr lang="en-GB" sz="1400">
              <a:latin typeface="Arial" panose="020B0604020202020204" pitchFamily="34" charset="0"/>
              <a:cs typeface="Arial" panose="020B0604020202020204" pitchFamily="34" charset="0"/>
            </a:endParaRPr>
          </a:p>
        </p:txBody>
      </p:sp>
      <p:sp>
        <p:nvSpPr>
          <p:cNvPr id="6" name="Text Placeholder 4">
            <a:extLst>
              <a:ext uri="{FF2B5EF4-FFF2-40B4-BE49-F238E27FC236}">
                <a16:creationId xmlns:a16="http://schemas.microsoft.com/office/drawing/2014/main" id="{9D751152-2C98-9415-2A2C-5A0A2D2A9613}"/>
              </a:ext>
            </a:extLst>
          </p:cNvPr>
          <p:cNvSpPr txBox="1">
            <a:spLocks/>
          </p:cNvSpPr>
          <p:nvPr/>
        </p:nvSpPr>
        <p:spPr>
          <a:xfrm>
            <a:off x="808831" y="6411913"/>
            <a:ext cx="11021219" cy="4460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COPD, Chronic obstructive pulmonary disease; CI, Confidence interval; ITT, Intention-to-treat; SD, Standard deviation; TEAE, Treatment-emergent adverse event</a:t>
            </a:r>
          </a:p>
        </p:txBody>
      </p:sp>
    </p:spTree>
    <p:extLst>
      <p:ext uri="{BB962C8B-B14F-4D97-AF65-F5344CB8AC3E}">
        <p14:creationId xmlns:p14="http://schemas.microsoft.com/office/powerpoint/2010/main" val="34611196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D92BA-BF59-1993-325E-64ED2E09CCD6}"/>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7A56E669-8108-2448-06FD-4DDB597E4334}"/>
              </a:ext>
            </a:extLst>
          </p:cNvPr>
          <p:cNvSpPr>
            <a:spLocks noGrp="1"/>
          </p:cNvSpPr>
          <p:nvPr>
            <p:ph type="title"/>
          </p:nvPr>
        </p:nvSpPr>
        <p:spPr/>
        <p:txBody>
          <a:bodyPr>
            <a:normAutofit/>
          </a:bodyPr>
          <a:lstStyle/>
          <a:p>
            <a:r>
              <a:rPr lang="en-GB"/>
              <a:t>TEAEs associated with COVID-19 subgroup (2)</a:t>
            </a:r>
          </a:p>
        </p:txBody>
      </p:sp>
      <p:sp>
        <p:nvSpPr>
          <p:cNvPr id="3" name="TextBox 2">
            <a:extLst>
              <a:ext uri="{FF2B5EF4-FFF2-40B4-BE49-F238E27FC236}">
                <a16:creationId xmlns:a16="http://schemas.microsoft.com/office/drawing/2014/main" id="{8596FE73-8DB2-E3F4-20AB-ACFD6EE4DFB5}"/>
              </a:ext>
            </a:extLst>
          </p:cNvPr>
          <p:cNvSpPr txBox="1"/>
          <p:nvPr/>
        </p:nvSpPr>
        <p:spPr>
          <a:xfrm>
            <a:off x="282025" y="1150240"/>
            <a:ext cx="8748998" cy="338554"/>
          </a:xfrm>
          <a:prstGeom prst="rect">
            <a:avLst/>
          </a:prstGeom>
          <a:noFill/>
        </p:spPr>
        <p:txBody>
          <a:bodyPr wrap="none" rtlCol="0">
            <a:spAutoFit/>
          </a:bodyPr>
          <a:lstStyle/>
          <a:p>
            <a:r>
              <a:rPr lang="en-GB" sz="1600" b="1">
                <a:latin typeface="Arial" panose="020B0604020202020204" pitchFamily="34" charset="0"/>
              </a:rPr>
              <a:t>Pre - bronchodilator FEV</a:t>
            </a:r>
            <a:r>
              <a:rPr lang="en-GB" sz="1600" b="1" baseline="-25000">
                <a:latin typeface="Arial" panose="020B0604020202020204" pitchFamily="34" charset="0"/>
              </a:rPr>
              <a:t>1</a:t>
            </a:r>
            <a:r>
              <a:rPr lang="en-GB" sz="1600" b="1">
                <a:latin typeface="Arial" panose="020B0604020202020204" pitchFamily="34" charset="0"/>
              </a:rPr>
              <a:t> - Pooled ITT population with an opportunity to reach Week 52</a:t>
            </a:r>
          </a:p>
        </p:txBody>
      </p:sp>
      <p:graphicFrame>
        <p:nvGraphicFramePr>
          <p:cNvPr id="4" name="Table 3">
            <a:extLst>
              <a:ext uri="{FF2B5EF4-FFF2-40B4-BE49-F238E27FC236}">
                <a16:creationId xmlns:a16="http://schemas.microsoft.com/office/drawing/2014/main" id="{028958BF-6FA6-18B3-69C2-D38C4FCACB03}"/>
              </a:ext>
            </a:extLst>
          </p:cNvPr>
          <p:cNvGraphicFramePr>
            <a:graphicFrameLocks noGrp="1"/>
          </p:cNvGraphicFramePr>
          <p:nvPr>
            <p:extLst>
              <p:ext uri="{D42A27DB-BD31-4B8C-83A1-F6EECF244321}">
                <p14:modId xmlns:p14="http://schemas.microsoft.com/office/powerpoint/2010/main" val="3403502058"/>
              </p:ext>
            </p:extLst>
          </p:nvPr>
        </p:nvGraphicFramePr>
        <p:xfrm>
          <a:off x="282025" y="1508760"/>
          <a:ext cx="11131040" cy="4488557"/>
        </p:xfrm>
        <a:graphic>
          <a:graphicData uri="http://schemas.openxmlformats.org/drawingml/2006/table">
            <a:tbl>
              <a:tblPr>
                <a:tableStyleId>{5C22544A-7EE6-4342-B048-85BDC9FD1C3A}</a:tableStyleId>
              </a:tblPr>
              <a:tblGrid>
                <a:gridCol w="4476468">
                  <a:extLst>
                    <a:ext uri="{9D8B030D-6E8A-4147-A177-3AD203B41FA5}">
                      <a16:colId xmlns:a16="http://schemas.microsoft.com/office/drawing/2014/main" val="3635818280"/>
                    </a:ext>
                  </a:extLst>
                </a:gridCol>
                <a:gridCol w="1663643">
                  <a:extLst>
                    <a:ext uri="{9D8B030D-6E8A-4147-A177-3AD203B41FA5}">
                      <a16:colId xmlns:a16="http://schemas.microsoft.com/office/drawing/2014/main" val="1487267482"/>
                    </a:ext>
                  </a:extLst>
                </a:gridCol>
                <a:gridCol w="1663643">
                  <a:extLst>
                    <a:ext uri="{9D8B030D-6E8A-4147-A177-3AD203B41FA5}">
                      <a16:colId xmlns:a16="http://schemas.microsoft.com/office/drawing/2014/main" val="1425791942"/>
                    </a:ext>
                  </a:extLst>
                </a:gridCol>
                <a:gridCol w="1663643">
                  <a:extLst>
                    <a:ext uri="{9D8B030D-6E8A-4147-A177-3AD203B41FA5}">
                      <a16:colId xmlns:a16="http://schemas.microsoft.com/office/drawing/2014/main" val="3853887182"/>
                    </a:ext>
                  </a:extLst>
                </a:gridCol>
                <a:gridCol w="1663643">
                  <a:extLst>
                    <a:ext uri="{9D8B030D-6E8A-4147-A177-3AD203B41FA5}">
                      <a16:colId xmlns:a16="http://schemas.microsoft.com/office/drawing/2014/main" val="2163572390"/>
                    </a:ext>
                  </a:extLst>
                </a:gridCol>
              </a:tblGrid>
              <a:tr h="641223">
                <a:tc rowSpan="2">
                  <a:txBody>
                    <a:bodyPr/>
                    <a:lstStyle/>
                    <a:p>
                      <a:pPr algn="l">
                        <a:spcAft>
                          <a:spcPts val="300"/>
                        </a:spcAft>
                      </a:pPr>
                      <a:r>
                        <a:rPr lang="en-GB" sz="1800" b="1">
                          <a:effectLst/>
                          <a:latin typeface="Arial" panose="020B0604020202020204" pitchFamily="34" charset="0"/>
                          <a:cs typeface="Arial" panose="020B0604020202020204" pitchFamily="34" charset="0"/>
                        </a:rPr>
                        <a:t>Patients who experienced a TEAE associated with COVID-19 with an opportunity to reach Week 52 - Pre-bronchodilator FEV</a:t>
                      </a:r>
                      <a:r>
                        <a:rPr lang="en-GB" sz="1800" b="1" baseline="-25000">
                          <a:effectLst/>
                          <a:latin typeface="Arial" panose="020B0604020202020204" pitchFamily="34" charset="0"/>
                          <a:cs typeface="Arial" panose="020B0604020202020204" pitchFamily="34" charset="0"/>
                        </a:rPr>
                        <a:t>1</a:t>
                      </a:r>
                      <a:r>
                        <a:rPr lang="en-GB" sz="1800" b="1">
                          <a:effectLst/>
                          <a:latin typeface="Arial" panose="020B0604020202020204" pitchFamily="34" charset="0"/>
                          <a:cs typeface="Arial" panose="020B0604020202020204" pitchFamily="34" charset="0"/>
                        </a:rPr>
                        <a:t>(L)</a:t>
                      </a:r>
                      <a:endParaRPr lang="en-GB" sz="1800" b="1">
                        <a:effectLst/>
                        <a:latin typeface="Arial" panose="020B0604020202020204" pitchFamily="34" charset="0"/>
                        <a:ea typeface="Times New Roman" panose="02020603050405020304" pitchFamily="18" charset="0"/>
                        <a:cs typeface="Arial" panose="020B0604020202020204" pitchFamily="34" charset="0"/>
                      </a:endParaRPr>
                    </a:p>
                  </a:txBody>
                  <a:tcPr marL="31471" marR="31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spcAft>
                          <a:spcPts val="300"/>
                        </a:spcAft>
                      </a:pPr>
                      <a:r>
                        <a:rPr lang="en-GB" sz="1800">
                          <a:effectLst/>
                          <a:latin typeface="Arial" panose="020B0604020202020204" pitchFamily="34" charset="0"/>
                          <a:cs typeface="Arial" panose="020B0604020202020204" pitchFamily="34" charset="0"/>
                        </a:rPr>
                        <a:t>Yes</a:t>
                      </a:r>
                      <a:br>
                        <a:rPr lang="en-GB" sz="1800">
                          <a:effectLst/>
                          <a:latin typeface="Arial" panose="020B0604020202020204" pitchFamily="34" charset="0"/>
                          <a:cs typeface="Arial" panose="020B0604020202020204" pitchFamily="34" charset="0"/>
                        </a:rPr>
                      </a:br>
                      <a:r>
                        <a:rPr lang="en-GB" sz="1800">
                          <a:effectLst/>
                          <a:latin typeface="Arial" panose="020B0604020202020204" pitchFamily="34" charset="0"/>
                          <a:cs typeface="Arial" panose="020B0604020202020204" pitchFamily="34" charset="0"/>
                        </a:rPr>
                        <a:t>(N=164)</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1471" marR="31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gridSpan="2">
                  <a:txBody>
                    <a:bodyPr/>
                    <a:lstStyle/>
                    <a:p>
                      <a:pPr algn="ctr">
                        <a:spcAft>
                          <a:spcPts val="300"/>
                        </a:spcAft>
                      </a:pPr>
                      <a:r>
                        <a:rPr lang="en-GB" sz="1800">
                          <a:effectLst/>
                          <a:latin typeface="Arial" panose="020B0604020202020204" pitchFamily="34" charset="0"/>
                          <a:cs typeface="Arial" panose="020B0604020202020204" pitchFamily="34" charset="0"/>
                        </a:rPr>
                        <a:t>No</a:t>
                      </a:r>
                      <a:br>
                        <a:rPr lang="en-GB" sz="1800">
                          <a:effectLst/>
                          <a:latin typeface="Arial" panose="020B0604020202020204" pitchFamily="34" charset="0"/>
                          <a:cs typeface="Arial" panose="020B0604020202020204" pitchFamily="34" charset="0"/>
                        </a:rPr>
                      </a:br>
                      <a:r>
                        <a:rPr lang="en-GB" sz="1800">
                          <a:effectLst/>
                          <a:latin typeface="Arial" panose="020B0604020202020204" pitchFamily="34" charset="0"/>
                          <a:cs typeface="Arial" panose="020B0604020202020204" pitchFamily="34" charset="0"/>
                        </a:rPr>
                        <a:t>(N=1496)</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1471" marR="31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1376287226"/>
                  </a:ext>
                </a:extLst>
              </a:tr>
              <a:tr h="641223">
                <a:tc vMerge="1">
                  <a:txBody>
                    <a:bodyPr/>
                    <a:lstStyle/>
                    <a:p>
                      <a:endParaRPr lang="en-GB"/>
                    </a:p>
                  </a:txBody>
                  <a:tcPr/>
                </a:tc>
                <a:tc>
                  <a:txBody>
                    <a:bodyPr/>
                    <a:lstStyle/>
                    <a:p>
                      <a:pPr algn="ctr">
                        <a:spcAft>
                          <a:spcPts val="300"/>
                        </a:spcAft>
                      </a:pPr>
                      <a:r>
                        <a:rPr lang="en-GB" sz="1800">
                          <a:effectLst/>
                          <a:latin typeface="Arial" panose="020B0604020202020204" pitchFamily="34" charset="0"/>
                          <a:cs typeface="Arial" panose="020B0604020202020204" pitchFamily="34" charset="0"/>
                        </a:rPr>
                        <a:t>Placebo</a:t>
                      </a:r>
                      <a:br>
                        <a:rPr lang="en-GB" sz="1800">
                          <a:effectLst/>
                          <a:latin typeface="Arial" panose="020B0604020202020204" pitchFamily="34" charset="0"/>
                          <a:cs typeface="Arial" panose="020B0604020202020204" pitchFamily="34" charset="0"/>
                        </a:rPr>
                      </a:br>
                      <a:r>
                        <a:rPr lang="en-GB" sz="1800">
                          <a:effectLst/>
                          <a:latin typeface="Arial" panose="020B0604020202020204" pitchFamily="34" charset="0"/>
                          <a:cs typeface="Arial" panose="020B0604020202020204" pitchFamily="34" charset="0"/>
                        </a:rPr>
                        <a:t>(N=82)</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1471" marR="31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lang="en-GB" sz="1800">
                          <a:effectLst/>
                          <a:latin typeface="Arial" panose="020B0604020202020204" pitchFamily="34" charset="0"/>
                          <a:cs typeface="Arial" panose="020B0604020202020204" pitchFamily="34" charset="0"/>
                        </a:rPr>
                        <a:t>Dupilumab </a:t>
                      </a:r>
                      <a:br>
                        <a:rPr lang="en-GB" sz="1800">
                          <a:effectLst/>
                          <a:latin typeface="Arial" panose="020B0604020202020204" pitchFamily="34" charset="0"/>
                          <a:cs typeface="Arial" panose="020B0604020202020204" pitchFamily="34" charset="0"/>
                        </a:rPr>
                      </a:br>
                      <a:r>
                        <a:rPr lang="en-GB" sz="1800">
                          <a:effectLst/>
                          <a:latin typeface="Arial" panose="020B0604020202020204" pitchFamily="34" charset="0"/>
                          <a:cs typeface="Arial" panose="020B0604020202020204" pitchFamily="34" charset="0"/>
                        </a:rPr>
                        <a:t>(N=82)</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1471" marR="31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lang="en-GB" sz="1800">
                          <a:effectLst/>
                          <a:latin typeface="Arial" panose="020B0604020202020204" pitchFamily="34" charset="0"/>
                          <a:cs typeface="Arial" panose="020B0604020202020204" pitchFamily="34" charset="0"/>
                        </a:rPr>
                        <a:t>Placebo</a:t>
                      </a:r>
                      <a:br>
                        <a:rPr lang="en-GB" sz="1800">
                          <a:effectLst/>
                          <a:latin typeface="Arial" panose="020B0604020202020204" pitchFamily="34" charset="0"/>
                          <a:cs typeface="Arial" panose="020B0604020202020204" pitchFamily="34" charset="0"/>
                        </a:rPr>
                      </a:br>
                      <a:r>
                        <a:rPr lang="en-GB" sz="1800">
                          <a:effectLst/>
                          <a:latin typeface="Arial" panose="020B0604020202020204" pitchFamily="34" charset="0"/>
                          <a:cs typeface="Arial" panose="020B0604020202020204" pitchFamily="34" charset="0"/>
                        </a:rPr>
                        <a:t>(N=748)</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1471" marR="31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lang="en-GB" sz="1800">
                          <a:effectLst/>
                          <a:latin typeface="Arial" panose="020B0604020202020204" pitchFamily="34" charset="0"/>
                          <a:cs typeface="Arial" panose="020B0604020202020204" pitchFamily="34" charset="0"/>
                        </a:rPr>
                        <a:t>Dupilumab </a:t>
                      </a:r>
                      <a:br>
                        <a:rPr lang="en-GB" sz="1800">
                          <a:effectLst/>
                          <a:latin typeface="Arial" panose="020B0604020202020204" pitchFamily="34" charset="0"/>
                          <a:cs typeface="Arial" panose="020B0604020202020204" pitchFamily="34" charset="0"/>
                        </a:rPr>
                      </a:br>
                      <a:r>
                        <a:rPr lang="en-GB" sz="1800">
                          <a:effectLst/>
                          <a:latin typeface="Arial" panose="020B0604020202020204" pitchFamily="34" charset="0"/>
                          <a:cs typeface="Arial" panose="020B0604020202020204" pitchFamily="34" charset="0"/>
                        </a:rPr>
                        <a:t>(N=748)</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1471" marR="31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8715158"/>
                  </a:ext>
                </a:extLst>
              </a:tr>
              <a:tr h="320611">
                <a:tc gridSpan="5">
                  <a:txBody>
                    <a:bodyPr/>
                    <a:lstStyle/>
                    <a:p>
                      <a:pPr>
                        <a:spcAft>
                          <a:spcPts val="300"/>
                        </a:spcAft>
                      </a:pPr>
                      <a:r>
                        <a:rPr lang="en-GB" sz="1800">
                          <a:effectLst/>
                          <a:latin typeface="Arial" panose="020B0604020202020204" pitchFamily="34" charset="0"/>
                          <a:cs typeface="Arial" panose="020B0604020202020204" pitchFamily="34" charset="0"/>
                        </a:rPr>
                        <a:t>Baseline</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1471" marR="314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77640321"/>
                  </a:ext>
                </a:extLst>
              </a:tr>
              <a:tr h="320611">
                <a:tc>
                  <a:txBody>
                    <a:bodyPr/>
                    <a:lstStyle/>
                    <a:p>
                      <a:pPr>
                        <a:spcAft>
                          <a:spcPts val="300"/>
                        </a:spcAft>
                      </a:pPr>
                      <a:r>
                        <a:rPr lang="en-GB" sz="1800">
                          <a:effectLst/>
                          <a:latin typeface="Arial" panose="020B0604020202020204" pitchFamily="34" charset="0"/>
                          <a:cs typeface="Arial" panose="020B0604020202020204" pitchFamily="34" charset="0"/>
                        </a:rPr>
                        <a:t>Number</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1471" marR="314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lang="en-GB" sz="1800" u="sng" dirty="0">
                          <a:effectLst/>
                          <a:highlight>
                            <a:srgbClr val="000000"/>
                          </a:highlight>
                          <a:latin typeface="Arial" panose="020B0604020202020204" pitchFamily="34" charset="0"/>
                          <a:cs typeface="Arial" panose="020B0604020202020204" pitchFamily="34" charset="0"/>
                        </a:rPr>
                        <a:t>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1471" marR="31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lang="en-GB" sz="1800" u="sng" dirty="0">
                          <a:effectLst/>
                          <a:highlight>
                            <a:srgbClr val="000000"/>
                          </a:highlight>
                          <a:latin typeface="Arial" panose="020B0604020202020204" pitchFamily="34" charset="0"/>
                          <a:cs typeface="Arial" panose="020B0604020202020204" pitchFamily="34" charset="0"/>
                        </a:rPr>
                        <a:t>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1471" marR="31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lang="en-GB" sz="1800" u="sng" dirty="0">
                          <a:effectLst/>
                          <a:highlight>
                            <a:srgbClr val="000000"/>
                          </a:highlight>
                          <a:latin typeface="Arial" panose="020B0604020202020204" pitchFamily="34" charset="0"/>
                          <a:cs typeface="Arial" panose="020B0604020202020204" pitchFamily="34" charset="0"/>
                        </a:rPr>
                        <a:t>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1471" marR="31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lang="en-GB" sz="1800" u="sng" dirty="0">
                          <a:effectLst/>
                          <a:highlight>
                            <a:srgbClr val="000000"/>
                          </a:highlight>
                          <a:latin typeface="Arial" panose="020B0604020202020204" pitchFamily="34" charset="0"/>
                          <a:cs typeface="Arial" panose="020B0604020202020204" pitchFamily="34" charset="0"/>
                        </a:rPr>
                        <a:t>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1471" marR="31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8400370"/>
                  </a:ext>
                </a:extLst>
              </a:tr>
              <a:tr h="320611">
                <a:tc>
                  <a:txBody>
                    <a:bodyPr/>
                    <a:lstStyle/>
                    <a:p>
                      <a:pPr>
                        <a:spcAft>
                          <a:spcPts val="300"/>
                        </a:spcAft>
                      </a:pPr>
                      <a:r>
                        <a:rPr lang="en-GB" sz="1800">
                          <a:effectLst/>
                          <a:latin typeface="Arial" panose="020B0604020202020204" pitchFamily="34" charset="0"/>
                          <a:cs typeface="Arial" panose="020B0604020202020204" pitchFamily="34" charset="0"/>
                        </a:rPr>
                        <a:t>Mean (SD)</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1471" marR="314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lang="en-GB" sz="1800" u="sng" dirty="0" err="1">
                          <a:effectLst/>
                          <a:highlight>
                            <a:srgbClr val="000000"/>
                          </a:highlight>
                          <a:latin typeface="Arial" panose="020B0604020202020204" pitchFamily="34" charset="0"/>
                          <a:cs typeface="Arial" panose="020B0604020202020204" pitchFamily="34" charset="0"/>
                        </a:rPr>
                        <a:t>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1471" marR="31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kumimoji="0" lang="en-GB" sz="18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1471" marR="31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kumimoji="0" lang="en-GB" sz="18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1471" marR="31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kumimoji="0" lang="en-GB" sz="18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1471" marR="31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7267463"/>
                  </a:ext>
                </a:extLst>
              </a:tr>
              <a:tr h="320611">
                <a:tc gridSpan="5">
                  <a:txBody>
                    <a:bodyPr/>
                    <a:lstStyle/>
                    <a:p>
                      <a:pPr>
                        <a:spcAft>
                          <a:spcPts val="300"/>
                        </a:spcAft>
                      </a:pPr>
                      <a:r>
                        <a:rPr lang="en-GB" sz="1800">
                          <a:effectLst/>
                          <a:latin typeface="Arial" panose="020B0604020202020204" pitchFamily="34" charset="0"/>
                          <a:cs typeface="Arial" panose="020B0604020202020204" pitchFamily="34" charset="0"/>
                        </a:rPr>
                        <a:t>Week 52 - Change from baseline</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1471" marR="314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1879062"/>
                  </a:ext>
                </a:extLst>
              </a:tr>
              <a:tr h="320611">
                <a:tc>
                  <a:txBody>
                    <a:bodyPr/>
                    <a:lstStyle/>
                    <a:p>
                      <a:pPr>
                        <a:spcAft>
                          <a:spcPts val="300"/>
                        </a:spcAft>
                      </a:pPr>
                      <a:r>
                        <a:rPr lang="en-GB" sz="1800">
                          <a:effectLst/>
                          <a:latin typeface="Arial" panose="020B0604020202020204" pitchFamily="34" charset="0"/>
                          <a:cs typeface="Arial" panose="020B0604020202020204" pitchFamily="34" charset="0"/>
                        </a:rPr>
                        <a:t>Number</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1471" marR="314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lang="en-GB" sz="1800" u="sng" dirty="0">
                          <a:effectLst/>
                          <a:highlight>
                            <a:srgbClr val="000000"/>
                          </a:highlight>
                          <a:latin typeface="Arial" panose="020B0604020202020204" pitchFamily="34" charset="0"/>
                          <a:cs typeface="Arial" panose="020B0604020202020204" pitchFamily="34" charset="0"/>
                        </a:rPr>
                        <a:t>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1471" marR="31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31471" marR="31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31471" marR="31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endParaRPr>
                    </a:p>
                  </a:txBody>
                  <a:tcPr marL="31471" marR="31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9848052"/>
                  </a:ext>
                </a:extLst>
              </a:tr>
              <a:tr h="320611">
                <a:tc>
                  <a:txBody>
                    <a:bodyPr/>
                    <a:lstStyle/>
                    <a:p>
                      <a:pPr>
                        <a:spcAft>
                          <a:spcPts val="300"/>
                        </a:spcAft>
                      </a:pPr>
                      <a:r>
                        <a:rPr lang="en-GB" sz="1800">
                          <a:effectLst/>
                          <a:latin typeface="Arial" panose="020B0604020202020204" pitchFamily="34" charset="0"/>
                          <a:cs typeface="Arial" panose="020B0604020202020204" pitchFamily="34" charset="0"/>
                        </a:rPr>
                        <a:t>Mean (SD)</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1471" marR="314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lang="en-GB" sz="1800" u="sng" dirty="0" err="1">
                          <a:effectLst/>
                          <a:highlight>
                            <a:srgbClr val="000000"/>
                          </a:highlight>
                          <a:latin typeface="Arial" panose="020B0604020202020204" pitchFamily="34" charset="0"/>
                          <a:cs typeface="Arial" panose="020B0604020202020204" pitchFamily="34" charset="0"/>
                        </a:rPr>
                        <a:t>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1471" marR="31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1471" marR="31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1471" marR="31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kumimoji="0" lang="en-GB" sz="18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1471" marR="31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4632589"/>
                  </a:ext>
                </a:extLst>
              </a:tr>
              <a:tr h="320611">
                <a:tc>
                  <a:txBody>
                    <a:bodyPr/>
                    <a:lstStyle/>
                    <a:p>
                      <a:pPr>
                        <a:spcAft>
                          <a:spcPts val="300"/>
                        </a:spcAft>
                      </a:pPr>
                      <a:r>
                        <a:rPr lang="en-GB" sz="1800">
                          <a:effectLst/>
                          <a:latin typeface="Arial" panose="020B0604020202020204" pitchFamily="34" charset="0"/>
                          <a:cs typeface="Arial" panose="020B0604020202020204" pitchFamily="34" charset="0"/>
                        </a:rPr>
                        <a:t>LS Mean (SE)</a:t>
                      </a:r>
                      <a:r>
                        <a:rPr lang="en-GB" sz="1800" baseline="30000">
                          <a:effectLst/>
                          <a:latin typeface="Arial" panose="020B0604020202020204" pitchFamily="34" charset="0"/>
                          <a:cs typeface="Arial" panose="020B0604020202020204" pitchFamily="34" charset="0"/>
                        </a:rPr>
                        <a:t>a</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1471" marR="314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kumimoji="0" lang="en-GB" sz="18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1471" marR="31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kumimoji="0" lang="en-GB" sz="18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1471" marR="31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kumimoji="0" lang="en-GB" sz="18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1471" marR="31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kumimoji="0" lang="en-GB" sz="18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1471" marR="31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3228070"/>
                  </a:ext>
                </a:extLst>
              </a:tr>
              <a:tr h="641223">
                <a:tc>
                  <a:txBody>
                    <a:bodyPr/>
                    <a:lstStyle/>
                    <a:p>
                      <a:pPr>
                        <a:spcAft>
                          <a:spcPts val="300"/>
                        </a:spcAft>
                      </a:pPr>
                      <a:r>
                        <a:rPr lang="en-GB" sz="1800">
                          <a:effectLst/>
                          <a:latin typeface="Arial" panose="020B0604020202020204" pitchFamily="34" charset="0"/>
                          <a:cs typeface="Arial" panose="020B0604020202020204" pitchFamily="34" charset="0"/>
                        </a:rPr>
                        <a:t>LS Mean Diff vs. placebo (95% CI)</a:t>
                      </a:r>
                      <a:r>
                        <a:rPr lang="en-GB" sz="1800" baseline="30000">
                          <a:effectLst/>
                          <a:latin typeface="Arial" panose="020B0604020202020204" pitchFamily="34" charset="0"/>
                          <a:cs typeface="Arial" panose="020B0604020202020204" pitchFamily="34" charset="0"/>
                        </a:rPr>
                        <a:t>a</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1471" marR="314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lang="en-GB" sz="1800" u="none" strike="noStrike">
                          <a:effectLst/>
                          <a:highlight>
                            <a:srgbClr val="00FFFF"/>
                          </a:highlight>
                          <a:latin typeface="Arial" panose="020B0604020202020204" pitchFamily="34" charset="0"/>
                          <a:cs typeface="Arial" panose="020B0604020202020204" pitchFamily="34" charset="0"/>
                        </a:rPr>
                        <a:t>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1471" marR="31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lang="en-GB" sz="1800" u="sng" dirty="0" err="1">
                          <a:effectLst/>
                          <a:highlight>
                            <a:srgbClr val="000000"/>
                          </a:highlight>
                          <a:latin typeface="Arial" panose="020B0604020202020204" pitchFamily="34" charset="0"/>
                          <a:cs typeface="Arial" panose="020B0604020202020204" pitchFamily="34" charset="0"/>
                        </a:rPr>
                        <a:t>Xxxxxxxxxxx</a:t>
                      </a:r>
                      <a:r>
                        <a:rPr lang="en-GB" sz="1800" u="sng" dirty="0">
                          <a:effectLst/>
                          <a:highlight>
                            <a:srgbClr val="000000"/>
                          </a:highlight>
                          <a:latin typeface="Arial" panose="020B0604020202020204" pitchFamily="34" charset="0"/>
                          <a:cs typeface="Arial" panose="020B0604020202020204" pitchFamily="34" charset="0"/>
                        </a:rPr>
                        <a:t> </a:t>
                      </a:r>
                      <a:r>
                        <a:rPr lang="en-GB" sz="1800" u="sng" dirty="0" err="1">
                          <a:effectLst/>
                          <a:highlight>
                            <a:srgbClr val="000000"/>
                          </a:highlight>
                          <a:latin typeface="Arial" panose="020B0604020202020204" pitchFamily="34" charset="0"/>
                          <a:cs typeface="Arial" panose="020B0604020202020204" pitchFamily="34" charset="0"/>
                        </a:rPr>
                        <a:t>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1471" marR="31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lang="en-GB" sz="1800" u="none" strike="noStrike">
                          <a:effectLst/>
                          <a:highlight>
                            <a:srgbClr val="00FFFF"/>
                          </a:highlight>
                          <a:latin typeface="Arial" panose="020B0604020202020204" pitchFamily="34" charset="0"/>
                          <a:cs typeface="Arial" panose="020B0604020202020204" pitchFamily="34" charset="0"/>
                        </a:rPr>
                        <a:t>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1471" marR="31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lang="en-GB" sz="1800" u="sng" dirty="0" err="1">
                          <a:effectLst/>
                          <a:highlight>
                            <a:srgbClr val="000000"/>
                          </a:highlight>
                          <a:latin typeface="Arial" panose="020B0604020202020204" pitchFamily="34" charset="0"/>
                          <a:cs typeface="Arial" panose="020B0604020202020204" pitchFamily="34" charset="0"/>
                        </a:rPr>
                        <a:t>Xxxxxxxxxxx</a:t>
                      </a:r>
                      <a:r>
                        <a:rPr lang="en-GB" sz="1800" u="sng" dirty="0">
                          <a:effectLst/>
                          <a:highlight>
                            <a:srgbClr val="000000"/>
                          </a:highlight>
                          <a:latin typeface="Arial" panose="020B0604020202020204" pitchFamily="34" charset="0"/>
                          <a:cs typeface="Arial" panose="020B0604020202020204" pitchFamily="34" charset="0"/>
                        </a:rPr>
                        <a:t> </a:t>
                      </a:r>
                      <a:r>
                        <a:rPr lang="en-GB" sz="1800" u="sng" dirty="0" err="1">
                          <a:effectLst/>
                          <a:highlight>
                            <a:srgbClr val="000000"/>
                          </a:highlight>
                          <a:latin typeface="Arial" panose="020B0604020202020204" pitchFamily="34" charset="0"/>
                          <a:cs typeface="Arial" panose="020B0604020202020204" pitchFamily="34" charset="0"/>
                        </a:rPr>
                        <a:t>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1471" marR="31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9896513"/>
                  </a:ext>
                </a:extLst>
              </a:tr>
              <a:tr h="320611">
                <a:tc>
                  <a:txBody>
                    <a:bodyPr/>
                    <a:lstStyle/>
                    <a:p>
                      <a:pPr>
                        <a:spcAft>
                          <a:spcPts val="300"/>
                        </a:spcAft>
                      </a:pPr>
                      <a:r>
                        <a:rPr lang="en-GB" sz="1800">
                          <a:effectLst/>
                          <a:latin typeface="Arial" panose="020B0604020202020204" pitchFamily="34" charset="0"/>
                          <a:cs typeface="Arial" panose="020B0604020202020204" pitchFamily="34" charset="0"/>
                        </a:rPr>
                        <a:t>P-value vs. placebo</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1471" marR="314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lang="en-GB" sz="1800" u="none" strike="noStrike">
                          <a:effectLst/>
                          <a:highlight>
                            <a:srgbClr val="00FFFF"/>
                          </a:highlight>
                          <a:latin typeface="Arial" panose="020B0604020202020204" pitchFamily="34" charset="0"/>
                          <a:cs typeface="Arial" panose="020B0604020202020204" pitchFamily="34" charset="0"/>
                        </a:rPr>
                        <a:t>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1471" marR="31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lang="en-GB" sz="1800" u="sng" dirty="0" err="1">
                          <a:effectLst/>
                          <a:highlight>
                            <a:srgbClr val="000000"/>
                          </a:highlight>
                          <a:latin typeface="Arial" panose="020B0604020202020204" pitchFamily="34" charset="0"/>
                          <a:cs typeface="Arial" panose="020B0604020202020204" pitchFamily="34" charset="0"/>
                        </a:rPr>
                        <a:t>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1471" marR="31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lang="en-GB" sz="1800" u="none" strike="noStrike">
                          <a:effectLst/>
                          <a:highlight>
                            <a:srgbClr val="00FFFF"/>
                          </a:highlight>
                          <a:latin typeface="Arial" panose="020B0604020202020204" pitchFamily="34" charset="0"/>
                          <a:cs typeface="Arial" panose="020B0604020202020204" pitchFamily="34" charset="0"/>
                        </a:rPr>
                        <a:t>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1471" marR="31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300"/>
                        </a:spcAft>
                      </a:pPr>
                      <a:r>
                        <a:rPr lang="en-GB" sz="1800" u="sng" dirty="0" err="1">
                          <a:effectLst/>
                          <a:highlight>
                            <a:srgbClr val="000000"/>
                          </a:highlight>
                          <a:latin typeface="Arial" panose="020B0604020202020204" pitchFamily="34" charset="0"/>
                          <a:cs typeface="Arial" panose="020B0604020202020204" pitchFamily="34" charset="0"/>
                        </a:rPr>
                        <a:t>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1471" marR="314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1817217"/>
                  </a:ext>
                </a:extLst>
              </a:tr>
            </a:tbl>
          </a:graphicData>
        </a:graphic>
      </p:graphicFrame>
      <p:sp>
        <p:nvSpPr>
          <p:cNvPr id="2" name="Confidential " descr="Marker showing slides are confidential ">
            <a:extLst>
              <a:ext uri="{FF2B5EF4-FFF2-40B4-BE49-F238E27FC236}">
                <a16:creationId xmlns:a16="http://schemas.microsoft.com/office/drawing/2014/main" id="{44B7DC6C-DF15-69E0-911A-9E93ED81CB74}"/>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
        <p:nvSpPr>
          <p:cNvPr id="5" name="TextBox 4">
            <a:extLst>
              <a:ext uri="{FF2B5EF4-FFF2-40B4-BE49-F238E27FC236}">
                <a16:creationId xmlns:a16="http://schemas.microsoft.com/office/drawing/2014/main" id="{1F2F8FF6-9891-FD8E-1823-122B32921CF3}"/>
              </a:ext>
            </a:extLst>
          </p:cNvPr>
          <p:cNvSpPr txBox="1"/>
          <p:nvPr/>
        </p:nvSpPr>
        <p:spPr>
          <a:xfrm>
            <a:off x="9927815" y="-16411"/>
            <a:ext cx="1797462" cy="523220"/>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hlinkClick r:id="rId3" action="ppaction://hlinksldjump"/>
              </a:rPr>
              <a:t>Key issue – impact of COVID-19</a:t>
            </a:r>
            <a:endParaRPr lang="en-GB" sz="1400">
              <a:latin typeface="Arial" panose="020B0604020202020204" pitchFamily="34" charset="0"/>
              <a:cs typeface="Arial" panose="020B0604020202020204" pitchFamily="34" charset="0"/>
            </a:endParaRPr>
          </a:p>
        </p:txBody>
      </p:sp>
      <p:sp>
        <p:nvSpPr>
          <p:cNvPr id="7" name="Text Placeholder 4">
            <a:extLst>
              <a:ext uri="{FF2B5EF4-FFF2-40B4-BE49-F238E27FC236}">
                <a16:creationId xmlns:a16="http://schemas.microsoft.com/office/drawing/2014/main" id="{B2B47034-FC61-E20C-01B3-7B1029CD34A4}"/>
              </a:ext>
            </a:extLst>
          </p:cNvPr>
          <p:cNvSpPr txBox="1">
            <a:spLocks/>
          </p:cNvSpPr>
          <p:nvPr/>
        </p:nvSpPr>
        <p:spPr>
          <a:xfrm>
            <a:off x="808831" y="6411913"/>
            <a:ext cx="11021219" cy="4460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COPD, Chronic obstructive pulmonary disease; CI, Confidence interval; FEV</a:t>
            </a:r>
            <a:r>
              <a:rPr lang="en-GB" baseline="-25000"/>
              <a:t>1, </a:t>
            </a:r>
            <a:r>
              <a:rPr lang="en-GB"/>
              <a:t>forced expiratory volume in the first second; ITT, Intention-to-treat; LS, Least squares; SD, Standard deviation; SE, Standard error; TEAE, Treatment-emergent adverse event</a:t>
            </a:r>
          </a:p>
        </p:txBody>
      </p:sp>
    </p:spTree>
    <p:extLst>
      <p:ext uri="{BB962C8B-B14F-4D97-AF65-F5344CB8AC3E}">
        <p14:creationId xmlns:p14="http://schemas.microsoft.com/office/powerpoint/2010/main" val="24814422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825AB-8CD9-D099-46DC-AD804234B662}"/>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7420B9AA-6282-D4DB-6287-A0F7CDE90392}"/>
              </a:ext>
            </a:extLst>
          </p:cNvPr>
          <p:cNvSpPr>
            <a:spLocks noGrp="1"/>
          </p:cNvSpPr>
          <p:nvPr>
            <p:ph type="title"/>
          </p:nvPr>
        </p:nvSpPr>
        <p:spPr/>
        <p:txBody>
          <a:bodyPr>
            <a:normAutofit/>
          </a:bodyPr>
          <a:lstStyle/>
          <a:p>
            <a:r>
              <a:rPr lang="en-GB"/>
              <a:t>TEAEs associated with COVID-19 subgroup (3)</a:t>
            </a:r>
          </a:p>
        </p:txBody>
      </p:sp>
      <p:sp>
        <p:nvSpPr>
          <p:cNvPr id="3" name="TextBox 2">
            <a:extLst>
              <a:ext uri="{FF2B5EF4-FFF2-40B4-BE49-F238E27FC236}">
                <a16:creationId xmlns:a16="http://schemas.microsoft.com/office/drawing/2014/main" id="{815BF88D-8E4B-E859-C5CA-0001EDCE03C3}"/>
              </a:ext>
            </a:extLst>
          </p:cNvPr>
          <p:cNvSpPr txBox="1"/>
          <p:nvPr/>
        </p:nvSpPr>
        <p:spPr>
          <a:xfrm>
            <a:off x="282025" y="980963"/>
            <a:ext cx="7918643" cy="338554"/>
          </a:xfrm>
          <a:prstGeom prst="rect">
            <a:avLst/>
          </a:prstGeom>
          <a:noFill/>
        </p:spPr>
        <p:txBody>
          <a:bodyPr wrap="none" rtlCol="0">
            <a:spAutoFit/>
          </a:bodyPr>
          <a:lstStyle/>
          <a:p>
            <a:r>
              <a:rPr lang="en-GB" sz="1600" b="1">
                <a:latin typeface="Arial" panose="020B0604020202020204" pitchFamily="34" charset="0"/>
              </a:rPr>
              <a:t>SGRQ total score - Pooled ITT population with an opportunity to reach Week 52</a:t>
            </a:r>
          </a:p>
        </p:txBody>
      </p:sp>
      <p:graphicFrame>
        <p:nvGraphicFramePr>
          <p:cNvPr id="2" name="Table 1">
            <a:extLst>
              <a:ext uri="{FF2B5EF4-FFF2-40B4-BE49-F238E27FC236}">
                <a16:creationId xmlns:a16="http://schemas.microsoft.com/office/drawing/2014/main" id="{867A1184-7E0B-FA5E-6500-A8ADDD1527C6}"/>
              </a:ext>
            </a:extLst>
          </p:cNvPr>
          <p:cNvGraphicFramePr>
            <a:graphicFrameLocks noGrp="1"/>
          </p:cNvGraphicFramePr>
          <p:nvPr>
            <p:extLst>
              <p:ext uri="{D42A27DB-BD31-4B8C-83A1-F6EECF244321}">
                <p14:modId xmlns:p14="http://schemas.microsoft.com/office/powerpoint/2010/main" val="2020130799"/>
              </p:ext>
            </p:extLst>
          </p:nvPr>
        </p:nvGraphicFramePr>
        <p:xfrm>
          <a:off x="282025" y="1356447"/>
          <a:ext cx="10215256" cy="3840480"/>
        </p:xfrm>
        <a:graphic>
          <a:graphicData uri="http://schemas.openxmlformats.org/drawingml/2006/table">
            <a:tbl>
              <a:tblPr>
                <a:tableStyleId>{5C22544A-7EE6-4342-B048-85BDC9FD1C3A}</a:tableStyleId>
              </a:tblPr>
              <a:tblGrid>
                <a:gridCol w="4106533">
                  <a:extLst>
                    <a:ext uri="{9D8B030D-6E8A-4147-A177-3AD203B41FA5}">
                      <a16:colId xmlns:a16="http://schemas.microsoft.com/office/drawing/2014/main" val="249654997"/>
                    </a:ext>
                  </a:extLst>
                </a:gridCol>
                <a:gridCol w="1528202">
                  <a:extLst>
                    <a:ext uri="{9D8B030D-6E8A-4147-A177-3AD203B41FA5}">
                      <a16:colId xmlns:a16="http://schemas.microsoft.com/office/drawing/2014/main" val="4221931865"/>
                    </a:ext>
                  </a:extLst>
                </a:gridCol>
                <a:gridCol w="1528202">
                  <a:extLst>
                    <a:ext uri="{9D8B030D-6E8A-4147-A177-3AD203B41FA5}">
                      <a16:colId xmlns:a16="http://schemas.microsoft.com/office/drawing/2014/main" val="3305174101"/>
                    </a:ext>
                  </a:extLst>
                </a:gridCol>
                <a:gridCol w="1528202">
                  <a:extLst>
                    <a:ext uri="{9D8B030D-6E8A-4147-A177-3AD203B41FA5}">
                      <a16:colId xmlns:a16="http://schemas.microsoft.com/office/drawing/2014/main" val="3778622621"/>
                    </a:ext>
                  </a:extLst>
                </a:gridCol>
                <a:gridCol w="1524117">
                  <a:extLst>
                    <a:ext uri="{9D8B030D-6E8A-4147-A177-3AD203B41FA5}">
                      <a16:colId xmlns:a16="http://schemas.microsoft.com/office/drawing/2014/main" val="1440874958"/>
                    </a:ext>
                  </a:extLst>
                </a:gridCol>
              </a:tblGrid>
              <a:tr h="101594">
                <a:tc rowSpan="2">
                  <a:txBody>
                    <a:bodyPr/>
                    <a:lstStyle/>
                    <a:p>
                      <a:pPr>
                        <a:spcAft>
                          <a:spcPts val="300"/>
                        </a:spcAft>
                      </a:pPr>
                      <a:r>
                        <a:rPr lang="en-GB" sz="1800" b="1">
                          <a:effectLst/>
                          <a:latin typeface="Arial" panose="020B0604020202020204" pitchFamily="34" charset="0"/>
                          <a:cs typeface="Arial" panose="020B0604020202020204" pitchFamily="34" charset="0"/>
                        </a:rPr>
                        <a:t>Patients who experienced a TEAE associated with COVID-19 during the 52-week treatment period ­- SGRQ total score</a:t>
                      </a:r>
                      <a:endParaRPr lang="en-GB" sz="1800" b="1">
                        <a:effectLst/>
                        <a:latin typeface="Arial" panose="020B0604020202020204" pitchFamily="34" charset="0"/>
                        <a:ea typeface="Times New Roman" panose="02020603050405020304" pitchFamily="18" charset="0"/>
                        <a:cs typeface="Arial" panose="020B0604020202020204" pitchFamily="34" charset="0"/>
                      </a:endParaRPr>
                    </a:p>
                  </a:txBody>
                  <a:tcPr marL="30734" marR="307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spcAft>
                          <a:spcPts val="300"/>
                        </a:spcAft>
                      </a:pPr>
                      <a:r>
                        <a:rPr lang="en-GB" sz="1800">
                          <a:effectLst/>
                          <a:latin typeface="Arial" panose="020B0604020202020204" pitchFamily="34" charset="0"/>
                          <a:cs typeface="Arial" panose="020B0604020202020204" pitchFamily="34" charset="0"/>
                        </a:rPr>
                        <a:t>Yes (N=164)</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0734" marR="307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gridSpan="2">
                  <a:txBody>
                    <a:bodyPr/>
                    <a:lstStyle/>
                    <a:p>
                      <a:pPr algn="ctr">
                        <a:spcAft>
                          <a:spcPts val="300"/>
                        </a:spcAft>
                      </a:pPr>
                      <a:r>
                        <a:rPr lang="en-GB" sz="1800">
                          <a:effectLst/>
                          <a:latin typeface="Arial" panose="020B0604020202020204" pitchFamily="34" charset="0"/>
                          <a:cs typeface="Arial" panose="020B0604020202020204" pitchFamily="34" charset="0"/>
                        </a:rPr>
                        <a:t>No (N=1496)</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0734" marR="307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4060323418"/>
                  </a:ext>
                </a:extLst>
              </a:tr>
              <a:tr h="205750">
                <a:tc vMerge="1">
                  <a:txBody>
                    <a:bodyPr/>
                    <a:lstStyle/>
                    <a:p>
                      <a:endParaRPr lang="en-GB"/>
                    </a:p>
                  </a:txBody>
                  <a:tcPr/>
                </a:tc>
                <a:tc>
                  <a:txBody>
                    <a:bodyPr/>
                    <a:lstStyle/>
                    <a:p>
                      <a:pPr algn="ctr">
                        <a:spcAft>
                          <a:spcPts val="300"/>
                        </a:spcAft>
                      </a:pPr>
                      <a:r>
                        <a:rPr lang="en-GB" sz="1800">
                          <a:effectLst/>
                          <a:latin typeface="Arial" panose="020B0604020202020204" pitchFamily="34" charset="0"/>
                          <a:cs typeface="Arial" panose="020B0604020202020204" pitchFamily="34" charset="0"/>
                        </a:rPr>
                        <a:t>Placebo</a:t>
                      </a:r>
                      <a:br>
                        <a:rPr lang="en-GB" sz="1800">
                          <a:effectLst/>
                          <a:latin typeface="Arial" panose="020B0604020202020204" pitchFamily="34" charset="0"/>
                          <a:cs typeface="Arial" panose="020B0604020202020204" pitchFamily="34" charset="0"/>
                        </a:rPr>
                      </a:br>
                      <a:r>
                        <a:rPr lang="en-GB" sz="1800">
                          <a:effectLst/>
                          <a:latin typeface="Arial" panose="020B0604020202020204" pitchFamily="34" charset="0"/>
                          <a:cs typeface="Arial" panose="020B0604020202020204" pitchFamily="34" charset="0"/>
                        </a:rPr>
                        <a:t>(N=82)</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0734" marR="307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300"/>
                        </a:spcAft>
                      </a:pPr>
                      <a:r>
                        <a:rPr lang="en-GB" sz="1800">
                          <a:effectLst/>
                          <a:latin typeface="Arial" panose="020B0604020202020204" pitchFamily="34" charset="0"/>
                          <a:cs typeface="Arial" panose="020B0604020202020204" pitchFamily="34" charset="0"/>
                        </a:rPr>
                        <a:t>Dupilumab </a:t>
                      </a:r>
                      <a:br>
                        <a:rPr lang="en-GB" sz="1800">
                          <a:effectLst/>
                          <a:latin typeface="Arial" panose="020B0604020202020204" pitchFamily="34" charset="0"/>
                          <a:cs typeface="Arial" panose="020B0604020202020204" pitchFamily="34" charset="0"/>
                        </a:rPr>
                      </a:br>
                      <a:r>
                        <a:rPr lang="en-GB" sz="1800">
                          <a:effectLst/>
                          <a:latin typeface="Arial" panose="020B0604020202020204" pitchFamily="34" charset="0"/>
                          <a:cs typeface="Arial" panose="020B0604020202020204" pitchFamily="34" charset="0"/>
                        </a:rPr>
                        <a:t>(N=82)</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0734" marR="307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300"/>
                        </a:spcAft>
                      </a:pPr>
                      <a:r>
                        <a:rPr lang="en-GB" sz="1800">
                          <a:effectLst/>
                          <a:latin typeface="Arial" panose="020B0604020202020204" pitchFamily="34" charset="0"/>
                          <a:cs typeface="Arial" panose="020B0604020202020204" pitchFamily="34" charset="0"/>
                        </a:rPr>
                        <a:t>Placebo</a:t>
                      </a:r>
                      <a:br>
                        <a:rPr lang="en-GB" sz="1800">
                          <a:effectLst/>
                          <a:latin typeface="Arial" panose="020B0604020202020204" pitchFamily="34" charset="0"/>
                          <a:cs typeface="Arial" panose="020B0604020202020204" pitchFamily="34" charset="0"/>
                        </a:rPr>
                      </a:br>
                      <a:r>
                        <a:rPr lang="en-GB" sz="1800">
                          <a:effectLst/>
                          <a:latin typeface="Arial" panose="020B0604020202020204" pitchFamily="34" charset="0"/>
                          <a:cs typeface="Arial" panose="020B0604020202020204" pitchFamily="34" charset="0"/>
                        </a:rPr>
                        <a:t>(N=748)</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0734" marR="307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300"/>
                        </a:spcAft>
                      </a:pPr>
                      <a:r>
                        <a:rPr lang="en-GB" sz="1800">
                          <a:effectLst/>
                          <a:latin typeface="Arial" panose="020B0604020202020204" pitchFamily="34" charset="0"/>
                          <a:cs typeface="Arial" panose="020B0604020202020204" pitchFamily="34" charset="0"/>
                        </a:rPr>
                        <a:t>Dupilumab </a:t>
                      </a:r>
                      <a:br>
                        <a:rPr lang="en-GB" sz="1800">
                          <a:effectLst/>
                          <a:latin typeface="Arial" panose="020B0604020202020204" pitchFamily="34" charset="0"/>
                          <a:cs typeface="Arial" panose="020B0604020202020204" pitchFamily="34" charset="0"/>
                        </a:rPr>
                      </a:br>
                      <a:r>
                        <a:rPr lang="en-GB" sz="1800">
                          <a:effectLst/>
                          <a:latin typeface="Arial" panose="020B0604020202020204" pitchFamily="34" charset="0"/>
                          <a:cs typeface="Arial" panose="020B0604020202020204" pitchFamily="34" charset="0"/>
                        </a:rPr>
                        <a:t>(N=748)</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0734" marR="307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6824015"/>
                  </a:ext>
                </a:extLst>
              </a:tr>
              <a:tr h="77121">
                <a:tc gridSpan="5">
                  <a:txBody>
                    <a:bodyPr/>
                    <a:lstStyle/>
                    <a:p>
                      <a:pPr>
                        <a:spcAft>
                          <a:spcPts val="300"/>
                        </a:spcAft>
                      </a:pPr>
                      <a:r>
                        <a:rPr lang="en-GB" sz="1800">
                          <a:effectLst/>
                          <a:latin typeface="Arial" panose="020B0604020202020204" pitchFamily="34" charset="0"/>
                          <a:cs typeface="Arial" panose="020B0604020202020204" pitchFamily="34" charset="0"/>
                        </a:rPr>
                        <a:t>Baseline</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0734" marR="307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25213526"/>
                  </a:ext>
                </a:extLst>
              </a:tr>
              <a:tr h="66876">
                <a:tc>
                  <a:txBody>
                    <a:bodyPr/>
                    <a:lstStyle/>
                    <a:p>
                      <a:pPr>
                        <a:spcAft>
                          <a:spcPts val="300"/>
                        </a:spcAft>
                      </a:pPr>
                      <a:r>
                        <a:rPr lang="en-GB" sz="1800">
                          <a:effectLst/>
                          <a:latin typeface="Arial" panose="020B0604020202020204" pitchFamily="34" charset="0"/>
                          <a:cs typeface="Arial" panose="020B0604020202020204" pitchFamily="34" charset="0"/>
                        </a:rPr>
                        <a:t>Number</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0734" marR="307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300"/>
                        </a:spcAft>
                      </a:pPr>
                      <a:r>
                        <a:rPr lang="en-GB" sz="1800" u="sng" dirty="0">
                          <a:effectLst/>
                          <a:highlight>
                            <a:srgbClr val="000000"/>
                          </a:highlight>
                          <a:latin typeface="Arial" panose="020B0604020202020204" pitchFamily="34" charset="0"/>
                          <a:cs typeface="Arial" panose="020B0604020202020204" pitchFamily="34" charset="0"/>
                        </a:rPr>
                        <a:t>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0734" marR="307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300"/>
                        </a:spcAft>
                      </a:pPr>
                      <a:r>
                        <a:rPr lang="en-GB" sz="1800" u="sng" dirty="0">
                          <a:effectLst/>
                          <a:highlight>
                            <a:srgbClr val="000000"/>
                          </a:highlight>
                          <a:latin typeface="Arial" panose="020B0604020202020204" pitchFamily="34" charset="0"/>
                          <a:cs typeface="Arial" panose="020B0604020202020204" pitchFamily="34" charset="0"/>
                        </a:rPr>
                        <a:t>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0734" marR="307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300"/>
                        </a:spcAft>
                      </a:pPr>
                      <a:r>
                        <a:rPr lang="en-GB" sz="1800" u="sng" dirty="0">
                          <a:effectLst/>
                          <a:highlight>
                            <a:srgbClr val="000000"/>
                          </a:highlight>
                          <a:latin typeface="Arial" panose="020B0604020202020204" pitchFamily="34" charset="0"/>
                          <a:cs typeface="Arial" panose="020B0604020202020204" pitchFamily="34" charset="0"/>
                        </a:rPr>
                        <a:t>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0734" marR="307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300"/>
                        </a:spcAft>
                      </a:pPr>
                      <a:r>
                        <a:rPr lang="en-GB" sz="1800" u="sng" dirty="0">
                          <a:effectLst/>
                          <a:highlight>
                            <a:srgbClr val="000000"/>
                          </a:highlight>
                          <a:latin typeface="Arial" panose="020B0604020202020204" pitchFamily="34" charset="0"/>
                          <a:cs typeface="Arial" panose="020B0604020202020204" pitchFamily="34" charset="0"/>
                        </a:rPr>
                        <a:t>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0734" marR="307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6821454"/>
                  </a:ext>
                </a:extLst>
              </a:tr>
              <a:tr h="122938">
                <a:tc>
                  <a:txBody>
                    <a:bodyPr/>
                    <a:lstStyle/>
                    <a:p>
                      <a:pPr>
                        <a:spcAft>
                          <a:spcPts val="300"/>
                        </a:spcAft>
                      </a:pPr>
                      <a:r>
                        <a:rPr lang="en-GB" sz="1800">
                          <a:effectLst/>
                          <a:latin typeface="Arial" panose="020B0604020202020204" pitchFamily="34" charset="0"/>
                          <a:cs typeface="Arial" panose="020B0604020202020204" pitchFamily="34" charset="0"/>
                        </a:rPr>
                        <a:t>Mean (SD)</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0734" marR="307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300"/>
                        </a:spcAft>
                      </a:pPr>
                      <a:r>
                        <a:rPr lang="en-GB" sz="1800" u="sng" dirty="0" err="1">
                          <a:effectLst/>
                          <a:highlight>
                            <a:srgbClr val="000000"/>
                          </a:highlight>
                          <a:latin typeface="Arial" panose="020B0604020202020204" pitchFamily="34" charset="0"/>
                          <a:cs typeface="Arial" panose="020B0604020202020204" pitchFamily="34" charset="0"/>
                        </a:rPr>
                        <a:t>xxxxxxxxxxx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0734" marR="307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300"/>
                        </a:spcAft>
                      </a:pPr>
                      <a:r>
                        <a:rPr lang="en-GB" sz="1800" u="sng" dirty="0" err="1">
                          <a:effectLst/>
                          <a:highlight>
                            <a:srgbClr val="000000"/>
                          </a:highlight>
                          <a:latin typeface="Arial" panose="020B0604020202020204" pitchFamily="34" charset="0"/>
                          <a:cs typeface="Arial" panose="020B0604020202020204" pitchFamily="34" charset="0"/>
                        </a:rPr>
                        <a:t>xxxxxxxxxxx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0734" marR="307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300"/>
                        </a:spcAft>
                      </a:pPr>
                      <a:r>
                        <a:rPr lang="en-GB" sz="1800" u="sng" dirty="0" err="1">
                          <a:effectLst/>
                          <a:highlight>
                            <a:srgbClr val="000000"/>
                          </a:highlight>
                          <a:latin typeface="Arial" panose="020B0604020202020204" pitchFamily="34" charset="0"/>
                          <a:cs typeface="Arial" panose="020B0604020202020204" pitchFamily="34" charset="0"/>
                        </a:rPr>
                        <a:t>xxxxxxxxxxx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0734" marR="307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300"/>
                        </a:spcAft>
                      </a:pPr>
                      <a:r>
                        <a:rPr lang="en-GB" sz="1800" u="sng" dirty="0" err="1">
                          <a:effectLst/>
                          <a:highlight>
                            <a:srgbClr val="000000"/>
                          </a:highlight>
                          <a:latin typeface="Arial" panose="020B0604020202020204" pitchFamily="34" charset="0"/>
                          <a:cs typeface="Arial" panose="020B0604020202020204" pitchFamily="34" charset="0"/>
                        </a:rPr>
                        <a:t>xxxxxxxxxxx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0734" marR="307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1379704"/>
                  </a:ext>
                </a:extLst>
              </a:tr>
              <a:tr h="93626">
                <a:tc gridSpan="5">
                  <a:txBody>
                    <a:bodyPr/>
                    <a:lstStyle/>
                    <a:p>
                      <a:pPr>
                        <a:spcAft>
                          <a:spcPts val="300"/>
                        </a:spcAft>
                      </a:pPr>
                      <a:r>
                        <a:rPr lang="en-GB" sz="1800">
                          <a:effectLst/>
                          <a:latin typeface="Arial" panose="020B0604020202020204" pitchFamily="34" charset="0"/>
                          <a:cs typeface="Arial" panose="020B0604020202020204" pitchFamily="34" charset="0"/>
                        </a:rPr>
                        <a:t>Week 52 - Change from baseline</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0734" marR="307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14662073"/>
                  </a:ext>
                </a:extLst>
              </a:tr>
              <a:tr h="83381">
                <a:tc>
                  <a:txBody>
                    <a:bodyPr/>
                    <a:lstStyle/>
                    <a:p>
                      <a:pPr>
                        <a:spcAft>
                          <a:spcPts val="300"/>
                        </a:spcAft>
                      </a:pPr>
                      <a:r>
                        <a:rPr lang="en-GB" sz="1800">
                          <a:effectLst/>
                          <a:latin typeface="Arial" panose="020B0604020202020204" pitchFamily="34" charset="0"/>
                          <a:cs typeface="Arial" panose="020B0604020202020204" pitchFamily="34" charset="0"/>
                        </a:rPr>
                        <a:t>Number</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0734" marR="307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300"/>
                        </a:spcAft>
                      </a:pPr>
                      <a:r>
                        <a:rPr lang="en-GB" sz="1800" u="sng" dirty="0">
                          <a:effectLst/>
                          <a:highlight>
                            <a:srgbClr val="000000"/>
                          </a:highlight>
                          <a:latin typeface="Arial" panose="020B0604020202020204" pitchFamily="34" charset="0"/>
                          <a:cs typeface="Arial" panose="020B0604020202020204" pitchFamily="34" charset="0"/>
                        </a:rPr>
                        <a:t>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0734" marR="307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300"/>
                        </a:spcAft>
                      </a:pPr>
                      <a:r>
                        <a:rPr lang="en-GB" sz="1800" u="sng" dirty="0">
                          <a:effectLst/>
                          <a:highlight>
                            <a:srgbClr val="000000"/>
                          </a:highlight>
                          <a:latin typeface="Arial" panose="020B0604020202020204" pitchFamily="34" charset="0"/>
                          <a:cs typeface="Arial" panose="020B0604020202020204" pitchFamily="34" charset="0"/>
                        </a:rPr>
                        <a:t>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0734" marR="307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300"/>
                        </a:spcAft>
                      </a:pPr>
                      <a:r>
                        <a:rPr lang="en-GB" sz="1800" u="sng" dirty="0">
                          <a:effectLst/>
                          <a:highlight>
                            <a:srgbClr val="000000"/>
                          </a:highlight>
                          <a:latin typeface="Arial" panose="020B0604020202020204" pitchFamily="34" charset="0"/>
                          <a:cs typeface="Arial" panose="020B0604020202020204" pitchFamily="34" charset="0"/>
                        </a:rPr>
                        <a:t>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0734" marR="307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300"/>
                        </a:spcAft>
                      </a:pPr>
                      <a:r>
                        <a:rPr lang="en-GB" sz="1800" u="sng" dirty="0">
                          <a:effectLst/>
                          <a:highlight>
                            <a:srgbClr val="000000"/>
                          </a:highlight>
                          <a:latin typeface="Arial" panose="020B0604020202020204" pitchFamily="34" charset="0"/>
                          <a:cs typeface="Arial" panose="020B0604020202020204" pitchFamily="34" charset="0"/>
                        </a:rPr>
                        <a:t>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0734" marR="307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8539715"/>
                  </a:ext>
                </a:extLst>
              </a:tr>
              <a:tr h="122938">
                <a:tc>
                  <a:txBody>
                    <a:bodyPr/>
                    <a:lstStyle/>
                    <a:p>
                      <a:pPr>
                        <a:spcAft>
                          <a:spcPts val="300"/>
                        </a:spcAft>
                      </a:pPr>
                      <a:r>
                        <a:rPr lang="en-GB" sz="1800">
                          <a:effectLst/>
                          <a:latin typeface="Arial" panose="020B0604020202020204" pitchFamily="34" charset="0"/>
                          <a:cs typeface="Arial" panose="020B0604020202020204" pitchFamily="34" charset="0"/>
                        </a:rPr>
                        <a:t>Mean (SD)</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0734" marR="307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300"/>
                        </a:spcAft>
                      </a:pPr>
                      <a:r>
                        <a:rPr lang="en-GB" sz="1800" u="sng" dirty="0" err="1">
                          <a:effectLst/>
                          <a:highlight>
                            <a:srgbClr val="000000"/>
                          </a:highlight>
                          <a:latin typeface="Arial" panose="020B0604020202020204" pitchFamily="34" charset="0"/>
                          <a:ea typeface="Times New Roman" panose="02020603050405020304" pitchFamily="18" charset="0"/>
                          <a:cs typeface="Arial" panose="020B0604020202020204" pitchFamily="34" charset="0"/>
                        </a:rPr>
                        <a:t>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0734" marR="307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3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0734" marR="307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300"/>
                        </a:spcAft>
                      </a:pPr>
                      <a:r>
                        <a:rPr kumimoji="0" lang="en-GB" sz="18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0734" marR="307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300"/>
                        </a:spcAft>
                      </a:pPr>
                      <a:r>
                        <a:rPr kumimoji="0" lang="en-GB" sz="18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0734" marR="307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9655957"/>
                  </a:ext>
                </a:extLst>
              </a:tr>
              <a:tr h="146800">
                <a:tc>
                  <a:txBody>
                    <a:bodyPr/>
                    <a:lstStyle/>
                    <a:p>
                      <a:pPr>
                        <a:spcAft>
                          <a:spcPts val="300"/>
                        </a:spcAft>
                      </a:pPr>
                      <a:r>
                        <a:rPr lang="en-GB" sz="1800">
                          <a:effectLst/>
                          <a:latin typeface="Arial" panose="020B0604020202020204" pitchFamily="34" charset="0"/>
                          <a:cs typeface="Arial" panose="020B0604020202020204" pitchFamily="34" charset="0"/>
                        </a:rPr>
                        <a:t>LS Mean (SE)</a:t>
                      </a:r>
                      <a:r>
                        <a:rPr lang="en-GB" sz="1800" baseline="30000">
                          <a:effectLst/>
                          <a:latin typeface="Arial" panose="020B0604020202020204" pitchFamily="34" charset="0"/>
                          <a:cs typeface="Arial" panose="020B0604020202020204" pitchFamily="34" charset="0"/>
                        </a:rPr>
                        <a:t>a</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0734" marR="307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300"/>
                        </a:spcAft>
                      </a:pPr>
                      <a:r>
                        <a:rPr kumimoji="0" lang="en-GB" sz="18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0734" marR="307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300"/>
                        </a:spcAft>
                      </a:pPr>
                      <a:r>
                        <a:rPr kumimoji="0" lang="en-GB" sz="18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0734" marR="307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300"/>
                        </a:spcAft>
                      </a:pPr>
                      <a:r>
                        <a:rPr kumimoji="0" lang="en-GB" sz="18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0734" marR="307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300"/>
                        </a:spcAft>
                      </a:pPr>
                      <a:r>
                        <a:rPr kumimoji="0" lang="en-GB" sz="18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0734" marR="307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1564814"/>
                  </a:ext>
                </a:extLst>
              </a:tr>
              <a:tr h="184406">
                <a:tc>
                  <a:txBody>
                    <a:bodyPr/>
                    <a:lstStyle/>
                    <a:p>
                      <a:pPr>
                        <a:spcAft>
                          <a:spcPts val="300"/>
                        </a:spcAft>
                      </a:pPr>
                      <a:r>
                        <a:rPr lang="en-GB" sz="1800">
                          <a:effectLst/>
                          <a:latin typeface="Arial" panose="020B0604020202020204" pitchFamily="34" charset="0"/>
                          <a:cs typeface="Arial" panose="020B0604020202020204" pitchFamily="34" charset="0"/>
                        </a:rPr>
                        <a:t>LS Mean Diff vs. placebo (95% CI)</a:t>
                      </a:r>
                      <a:r>
                        <a:rPr lang="en-GB" sz="1800" baseline="30000">
                          <a:effectLst/>
                          <a:latin typeface="Arial" panose="020B0604020202020204" pitchFamily="34" charset="0"/>
                          <a:cs typeface="Arial" panose="020B0604020202020204" pitchFamily="34" charset="0"/>
                        </a:rPr>
                        <a:t>a</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0734" marR="307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300"/>
                        </a:spcAft>
                      </a:pPr>
                      <a:r>
                        <a:rPr lang="en-GB" sz="1800" u="none" strike="noStrike">
                          <a:effectLst/>
                          <a:highlight>
                            <a:srgbClr val="00FFFF"/>
                          </a:highlight>
                          <a:latin typeface="Arial" panose="020B0604020202020204" pitchFamily="34" charset="0"/>
                          <a:cs typeface="Arial" panose="020B0604020202020204" pitchFamily="34" charset="0"/>
                        </a:rPr>
                        <a:t>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0734" marR="307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300"/>
                        </a:spcAft>
                      </a:pPr>
                      <a:r>
                        <a:rPr lang="en-GB" sz="1800" u="sng" dirty="0" err="1">
                          <a:effectLst/>
                          <a:highlight>
                            <a:srgbClr val="000000"/>
                          </a:highlight>
                          <a:latin typeface="Arial" panose="020B0604020202020204" pitchFamily="34" charset="0"/>
                          <a:cs typeface="Arial" panose="020B0604020202020204" pitchFamily="34" charset="0"/>
                        </a:rPr>
                        <a:t>Xxxxxxxxxxx</a:t>
                      </a:r>
                      <a:r>
                        <a:rPr lang="en-GB" sz="1800" u="sng" dirty="0">
                          <a:effectLst/>
                          <a:highlight>
                            <a:srgbClr val="000000"/>
                          </a:highlight>
                          <a:latin typeface="Arial" panose="020B0604020202020204" pitchFamily="34" charset="0"/>
                          <a:cs typeface="Arial" panose="020B0604020202020204" pitchFamily="34" charset="0"/>
                        </a:rPr>
                        <a:t> </a:t>
                      </a:r>
                      <a:r>
                        <a:rPr lang="en-GB" sz="1800" u="sng" dirty="0" err="1">
                          <a:effectLst/>
                          <a:highlight>
                            <a:srgbClr val="000000"/>
                          </a:highlight>
                          <a:latin typeface="Arial" panose="020B0604020202020204" pitchFamily="34" charset="0"/>
                          <a:cs typeface="Arial" panose="020B0604020202020204" pitchFamily="34" charset="0"/>
                        </a:rPr>
                        <a:t>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0734" marR="307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300"/>
                        </a:spcAft>
                      </a:pPr>
                      <a:r>
                        <a:rPr lang="en-GB" sz="1800" u="none" strike="noStrike">
                          <a:effectLst/>
                          <a:highlight>
                            <a:srgbClr val="00FFFF"/>
                          </a:highlight>
                          <a:latin typeface="Arial" panose="020B0604020202020204" pitchFamily="34" charset="0"/>
                          <a:cs typeface="Arial" panose="020B0604020202020204" pitchFamily="34" charset="0"/>
                        </a:rPr>
                        <a:t>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0734" marR="307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300"/>
                        </a:spcAft>
                      </a:pPr>
                      <a:r>
                        <a:rPr lang="en-GB" sz="1800" u="sng" dirty="0" err="1">
                          <a:effectLst/>
                          <a:highlight>
                            <a:srgbClr val="000000"/>
                          </a:highlight>
                          <a:latin typeface="Arial" panose="020B0604020202020204" pitchFamily="34" charset="0"/>
                          <a:cs typeface="Arial" panose="020B0604020202020204" pitchFamily="34" charset="0"/>
                        </a:rPr>
                        <a:t>Xxxxxxxxxxx</a:t>
                      </a:r>
                      <a:r>
                        <a:rPr lang="en-GB" sz="1800" u="sng" dirty="0">
                          <a:effectLst/>
                          <a:highlight>
                            <a:srgbClr val="000000"/>
                          </a:highlight>
                          <a:latin typeface="Arial" panose="020B0604020202020204" pitchFamily="34" charset="0"/>
                          <a:cs typeface="Arial" panose="020B0604020202020204" pitchFamily="34" charset="0"/>
                        </a:rPr>
                        <a:t> </a:t>
                      </a:r>
                      <a:r>
                        <a:rPr lang="en-GB" sz="1800" u="sng" dirty="0" err="1">
                          <a:effectLst/>
                          <a:highlight>
                            <a:srgbClr val="000000"/>
                          </a:highlight>
                          <a:latin typeface="Arial" panose="020B0604020202020204" pitchFamily="34" charset="0"/>
                          <a:cs typeface="Arial" panose="020B0604020202020204" pitchFamily="34" charset="0"/>
                        </a:rPr>
                        <a:t>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0734" marR="307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2189328"/>
                  </a:ext>
                </a:extLst>
              </a:tr>
              <a:tr h="143996">
                <a:tc>
                  <a:txBody>
                    <a:bodyPr/>
                    <a:lstStyle/>
                    <a:p>
                      <a:pPr>
                        <a:spcAft>
                          <a:spcPts val="300"/>
                        </a:spcAft>
                      </a:pPr>
                      <a:r>
                        <a:rPr lang="en-GB" sz="1800">
                          <a:effectLst/>
                          <a:latin typeface="Arial" panose="020B0604020202020204" pitchFamily="34" charset="0"/>
                          <a:cs typeface="Arial" panose="020B0604020202020204" pitchFamily="34" charset="0"/>
                        </a:rPr>
                        <a:t>P-value vs. placebo</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0734" marR="307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300"/>
                        </a:spcAft>
                      </a:pPr>
                      <a:r>
                        <a:rPr lang="en-GB" sz="1800" u="none" strike="noStrike">
                          <a:effectLst/>
                          <a:highlight>
                            <a:srgbClr val="00FFFF"/>
                          </a:highlight>
                          <a:latin typeface="Arial" panose="020B0604020202020204" pitchFamily="34" charset="0"/>
                          <a:cs typeface="Arial" panose="020B0604020202020204" pitchFamily="34" charset="0"/>
                        </a:rPr>
                        <a:t>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0734" marR="307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300"/>
                        </a:spcAft>
                      </a:pPr>
                      <a:r>
                        <a:rPr lang="en-GB" sz="1800" u="sng" dirty="0" err="1">
                          <a:effectLst/>
                          <a:highlight>
                            <a:srgbClr val="000000"/>
                          </a:highlight>
                          <a:latin typeface="Arial" panose="020B0604020202020204" pitchFamily="34" charset="0"/>
                          <a:cs typeface="Arial" panose="020B0604020202020204" pitchFamily="34" charset="0"/>
                        </a:rPr>
                        <a:t>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0734" marR="307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300"/>
                        </a:spcAft>
                      </a:pPr>
                      <a:r>
                        <a:rPr lang="en-GB" sz="1800" u="none" strike="noStrike">
                          <a:effectLst/>
                          <a:highlight>
                            <a:srgbClr val="00FFFF"/>
                          </a:highlight>
                          <a:latin typeface="Arial" panose="020B0604020202020204" pitchFamily="34" charset="0"/>
                          <a:cs typeface="Arial" panose="020B0604020202020204" pitchFamily="34" charset="0"/>
                        </a:rPr>
                        <a:t>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0734" marR="307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300"/>
                        </a:spcAft>
                      </a:pPr>
                      <a:r>
                        <a:rPr lang="en-GB" sz="1800" u="sng" dirty="0" err="1">
                          <a:effectLst/>
                          <a:highlight>
                            <a:srgbClr val="000000"/>
                          </a:highlight>
                          <a:latin typeface="Arial" panose="020B0604020202020204" pitchFamily="34" charset="0"/>
                          <a:ea typeface="Times New Roman" panose="02020603050405020304" pitchFamily="18" charset="0"/>
                          <a:cs typeface="Arial" panose="020B0604020202020204" pitchFamily="34" charset="0"/>
                        </a:rPr>
                        <a:t>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0734" marR="307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9741992"/>
                  </a:ext>
                </a:extLst>
              </a:tr>
            </a:tbl>
          </a:graphicData>
        </a:graphic>
      </p:graphicFrame>
      <p:sp>
        <p:nvSpPr>
          <p:cNvPr id="4" name="Confidential " descr="Marker showing slides are confidential ">
            <a:extLst>
              <a:ext uri="{FF2B5EF4-FFF2-40B4-BE49-F238E27FC236}">
                <a16:creationId xmlns:a16="http://schemas.microsoft.com/office/drawing/2014/main" id="{A239DFFD-FF2A-03E4-A0FA-91435151D958}"/>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
        <p:nvSpPr>
          <p:cNvPr id="5" name="TextBox 4">
            <a:extLst>
              <a:ext uri="{FF2B5EF4-FFF2-40B4-BE49-F238E27FC236}">
                <a16:creationId xmlns:a16="http://schemas.microsoft.com/office/drawing/2014/main" id="{8612652D-6D1A-141F-F271-3AA15F70C511}"/>
              </a:ext>
            </a:extLst>
          </p:cNvPr>
          <p:cNvSpPr txBox="1"/>
          <p:nvPr/>
        </p:nvSpPr>
        <p:spPr>
          <a:xfrm>
            <a:off x="9927815" y="-16411"/>
            <a:ext cx="1797462" cy="523220"/>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hlinkClick r:id="rId3" action="ppaction://hlinksldjump"/>
              </a:rPr>
              <a:t>Key issue – impact of COVID-19</a:t>
            </a:r>
            <a:endParaRPr lang="en-GB" sz="1400">
              <a:latin typeface="Arial" panose="020B0604020202020204" pitchFamily="34" charset="0"/>
              <a:cs typeface="Arial" panose="020B0604020202020204" pitchFamily="34" charset="0"/>
            </a:endParaRPr>
          </a:p>
        </p:txBody>
      </p:sp>
      <p:sp>
        <p:nvSpPr>
          <p:cNvPr id="8" name="Text Placeholder 4">
            <a:extLst>
              <a:ext uri="{FF2B5EF4-FFF2-40B4-BE49-F238E27FC236}">
                <a16:creationId xmlns:a16="http://schemas.microsoft.com/office/drawing/2014/main" id="{23770404-E866-4BC3-3C96-45A7D4E6B0D5}"/>
              </a:ext>
            </a:extLst>
          </p:cNvPr>
          <p:cNvSpPr txBox="1">
            <a:spLocks/>
          </p:cNvSpPr>
          <p:nvPr/>
        </p:nvSpPr>
        <p:spPr>
          <a:xfrm>
            <a:off x="802481" y="6418943"/>
            <a:ext cx="11021219" cy="4333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COPD, Chronic obstructive pulmonary disease; CI, Confidence interval; ITT, Intention-to-treat; LS, Least squares; SD, Standard deviation; SE, Standard error; SGRQ, Saint George's Respiratory Questionnaire; TEAE, Treatment-emergent adverse event</a:t>
            </a:r>
          </a:p>
        </p:txBody>
      </p:sp>
    </p:spTree>
    <p:extLst>
      <p:ext uri="{BB962C8B-B14F-4D97-AF65-F5344CB8AC3E}">
        <p14:creationId xmlns:p14="http://schemas.microsoft.com/office/powerpoint/2010/main" val="26649761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148850-CB50-7F5B-1B10-C6F7ECB93004}"/>
              </a:ext>
            </a:extLst>
          </p:cNvPr>
          <p:cNvSpPr>
            <a:spLocks noGrp="1"/>
          </p:cNvSpPr>
          <p:nvPr>
            <p:ph type="title"/>
          </p:nvPr>
        </p:nvSpPr>
        <p:spPr>
          <a:xfrm>
            <a:off x="466724" y="162484"/>
            <a:ext cx="11530203" cy="938711"/>
          </a:xfrm>
        </p:spPr>
        <p:txBody>
          <a:bodyPr>
            <a:noAutofit/>
          </a:bodyPr>
          <a:lstStyle/>
          <a:p>
            <a:r>
              <a:rPr lang="en-GB" sz="2800">
                <a:ea typeface="Arial" panose="02000503000000020004" pitchFamily="2" charset="0"/>
              </a:rPr>
              <a:t>Efficacy and extrapolation in company base case (1)</a:t>
            </a:r>
            <a:endParaRPr lang="en-GB" sz="2800"/>
          </a:p>
        </p:txBody>
      </p:sp>
      <p:graphicFrame>
        <p:nvGraphicFramePr>
          <p:cNvPr id="4" name="Table 4" descr="Base case assumptions for company and evidence review group">
            <a:extLst>
              <a:ext uri="{FF2B5EF4-FFF2-40B4-BE49-F238E27FC236}">
                <a16:creationId xmlns:a16="http://schemas.microsoft.com/office/drawing/2014/main" id="{10085F72-4B1B-4005-8CA6-3133B34C17EF}"/>
              </a:ext>
            </a:extLst>
          </p:cNvPr>
          <p:cNvGraphicFramePr>
            <a:graphicFrameLocks noGrp="1"/>
          </p:cNvGraphicFramePr>
          <p:nvPr>
            <p:extLst>
              <p:ext uri="{D42A27DB-BD31-4B8C-83A1-F6EECF244321}">
                <p14:modId xmlns:p14="http://schemas.microsoft.com/office/powerpoint/2010/main" val="2010340025"/>
              </p:ext>
            </p:extLst>
          </p:nvPr>
        </p:nvGraphicFramePr>
        <p:xfrm>
          <a:off x="330898" y="720775"/>
          <a:ext cx="11530203" cy="5671581"/>
        </p:xfrm>
        <a:graphic>
          <a:graphicData uri="http://schemas.openxmlformats.org/drawingml/2006/table">
            <a:tbl>
              <a:tblPr firstRow="1" firstCol="1" bandRow="1">
                <a:tableStyleId>{5C22544A-7EE6-4342-B048-85BDC9FD1C3A}</a:tableStyleId>
              </a:tblPr>
              <a:tblGrid>
                <a:gridCol w="1497902">
                  <a:extLst>
                    <a:ext uri="{9D8B030D-6E8A-4147-A177-3AD203B41FA5}">
                      <a16:colId xmlns:a16="http://schemas.microsoft.com/office/drawing/2014/main" val="4289090289"/>
                    </a:ext>
                  </a:extLst>
                </a:gridCol>
                <a:gridCol w="4908884">
                  <a:extLst>
                    <a:ext uri="{9D8B030D-6E8A-4147-A177-3AD203B41FA5}">
                      <a16:colId xmlns:a16="http://schemas.microsoft.com/office/drawing/2014/main" val="3834478098"/>
                    </a:ext>
                  </a:extLst>
                </a:gridCol>
                <a:gridCol w="5123417">
                  <a:extLst>
                    <a:ext uri="{9D8B030D-6E8A-4147-A177-3AD203B41FA5}">
                      <a16:colId xmlns:a16="http://schemas.microsoft.com/office/drawing/2014/main" val="1429469876"/>
                    </a:ext>
                  </a:extLst>
                </a:gridCol>
              </a:tblGrid>
              <a:tr h="459501">
                <a:tc>
                  <a:txBody>
                    <a:bodyPr/>
                    <a:lstStyle/>
                    <a:p>
                      <a:endParaRPr lang="en-GB">
                        <a:latin typeface="Arial" panose="020B0604020202020204" pitchFamily="34" charset="0"/>
                      </a:endParaRPr>
                    </a:p>
                  </a:txBody>
                  <a:tcPr/>
                </a:tc>
                <a:tc>
                  <a:txBody>
                    <a:bodyPr/>
                    <a:lstStyle/>
                    <a:p>
                      <a:r>
                        <a:rPr lang="en-GB">
                          <a:solidFill>
                            <a:schemeClr val="bg1"/>
                          </a:solidFill>
                        </a:rPr>
                        <a:t>Background therapy only</a:t>
                      </a:r>
                      <a:endParaRPr lang="en-GB">
                        <a:solidFill>
                          <a:schemeClr val="bg1"/>
                        </a:solidFill>
                        <a:latin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bg1"/>
                          </a:solidFill>
                        </a:rPr>
                        <a:t>Dupilumab + background therapy</a:t>
                      </a:r>
                      <a:endParaRPr lang="en-GB">
                        <a:solidFill>
                          <a:schemeClr val="bg1"/>
                        </a:solidFill>
                        <a:latin typeface="Arial" panose="020B0604020202020204" pitchFamily="34" charset="0"/>
                      </a:endParaRPr>
                    </a:p>
                  </a:txBody>
                  <a:tcPr/>
                </a:tc>
                <a:extLst>
                  <a:ext uri="{0D108BD9-81ED-4DB2-BD59-A6C34878D82A}">
                    <a16:rowId xmlns:a16="http://schemas.microsoft.com/office/drawing/2014/main" val="1365441208"/>
                  </a:ext>
                </a:extLst>
              </a:tr>
              <a:tr h="1838005">
                <a:tc>
                  <a:txBody>
                    <a:bodyPr/>
                    <a:lstStyle/>
                    <a:p>
                      <a:r>
                        <a:rPr lang="en-GB">
                          <a:latin typeface="Arial" panose="020B0604020202020204" pitchFamily="34" charset="0"/>
                        </a:rPr>
                        <a:t>Baseline</a:t>
                      </a:r>
                    </a:p>
                  </a:txBody>
                  <a:tcPr/>
                </a:tc>
                <a:tc>
                  <a:txBody>
                    <a:bodyPr/>
                    <a:lstStyle/>
                    <a:p>
                      <a:r>
                        <a:rPr lang="en-GB" b="1">
                          <a:solidFill>
                            <a:schemeClr val="tx1"/>
                          </a:solidFill>
                          <a:latin typeface="Arial" panose="020B0604020202020204" pitchFamily="34" charset="0"/>
                        </a:rPr>
                        <a:t>COPD severity health state: </a:t>
                      </a:r>
                      <a:r>
                        <a:rPr lang="en-GB">
                          <a:solidFill>
                            <a:schemeClr val="tx1"/>
                          </a:solidFill>
                          <a:latin typeface="Arial" panose="020B0604020202020204" pitchFamily="34" charset="0"/>
                        </a:rPr>
                        <a:t>distribution based on the average outcomes observed across pooled (BOREAS and NOTUS) trials for both treatment arms combined</a:t>
                      </a:r>
                    </a:p>
                    <a:p>
                      <a:r>
                        <a:rPr lang="en-GB" b="1">
                          <a:solidFill>
                            <a:schemeClr val="tx1"/>
                          </a:solidFill>
                          <a:latin typeface="Arial" panose="020B0604020202020204" pitchFamily="34" charset="0"/>
                        </a:rPr>
                        <a:t>Exacerbation rate: </a:t>
                      </a:r>
                      <a:r>
                        <a:rPr lang="en-GB" b="0">
                          <a:solidFill>
                            <a:schemeClr val="tx1"/>
                          </a:solidFill>
                          <a:latin typeface="Arial" panose="020B0604020202020204" pitchFamily="34" charset="0"/>
                        </a:rPr>
                        <a:t>based on pooled data from both trial arms from the year prior to trial randomisation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tx1"/>
                          </a:solidFill>
                          <a:latin typeface="Arial" panose="020B0604020202020204" pitchFamily="34" charset="0"/>
                        </a:rPr>
                        <a:t>As per background therapy only arm</a:t>
                      </a:r>
                    </a:p>
                  </a:txBody>
                  <a:tcPr/>
                </a:tc>
                <a:extLst>
                  <a:ext uri="{0D108BD9-81ED-4DB2-BD59-A6C34878D82A}">
                    <a16:rowId xmlns:a16="http://schemas.microsoft.com/office/drawing/2014/main" val="967808506"/>
                  </a:ext>
                </a:extLst>
              </a:tr>
              <a:tr h="1207908">
                <a:tc>
                  <a:txBody>
                    <a:bodyPr/>
                    <a:lstStyle/>
                    <a:p>
                      <a:r>
                        <a:rPr lang="en-GB">
                          <a:latin typeface="Arial" panose="020B0604020202020204" pitchFamily="34" charset="0"/>
                        </a:rPr>
                        <a:t>Decision-tree (Weeks 0 to 52) </a:t>
                      </a:r>
                    </a:p>
                  </a:txBody>
                  <a:tcPr/>
                </a:tc>
                <a:tc>
                  <a:txBody>
                    <a:bodyPr/>
                    <a:lstStyle/>
                    <a:p>
                      <a:r>
                        <a:rPr lang="en-GB" b="1">
                          <a:solidFill>
                            <a:schemeClr val="tx1"/>
                          </a:solidFill>
                          <a:latin typeface="Arial" panose="020B0604020202020204" pitchFamily="34" charset="0"/>
                        </a:rPr>
                        <a:t>COPD severity health state: </a:t>
                      </a:r>
                      <a:r>
                        <a:rPr lang="en-GB" b="0">
                          <a:solidFill>
                            <a:schemeClr val="tx1"/>
                          </a:solidFill>
                          <a:latin typeface="Arial" panose="020B0604020202020204" pitchFamily="34" charset="0"/>
                        </a:rPr>
                        <a:t>distribution based on pooled ITT data from placebo arms at 2 and 52 weeks</a:t>
                      </a:r>
                    </a:p>
                    <a:p>
                      <a:r>
                        <a:rPr lang="en-GB" b="1">
                          <a:solidFill>
                            <a:schemeClr val="tx1"/>
                          </a:solidFill>
                          <a:latin typeface="Arial" panose="020B0604020202020204" pitchFamily="34" charset="0"/>
                        </a:rPr>
                        <a:t>Exacerbation rate</a:t>
                      </a:r>
                      <a:r>
                        <a:rPr lang="en-GB" b="0">
                          <a:solidFill>
                            <a:schemeClr val="tx1"/>
                          </a:solidFill>
                          <a:latin typeface="Arial" panose="020B0604020202020204" pitchFamily="34" charset="0"/>
                        </a:rPr>
                        <a:t>: as per baseline</a:t>
                      </a:r>
                      <a:endParaRPr lang="en-GB">
                        <a:solidFill>
                          <a:schemeClr val="tx1"/>
                        </a:solidFill>
                        <a:latin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chemeClr val="tx1"/>
                          </a:solidFill>
                          <a:latin typeface="Arial" panose="020B0604020202020204" pitchFamily="34" charset="0"/>
                        </a:rPr>
                        <a:t>COPD severity health state: </a:t>
                      </a:r>
                      <a:r>
                        <a:rPr lang="en-GB" b="0">
                          <a:solidFill>
                            <a:schemeClr val="tx1"/>
                          </a:solidFill>
                          <a:latin typeface="Arial" panose="020B0604020202020204" pitchFamily="34" charset="0"/>
                        </a:rPr>
                        <a:t>distribution based on pooled ITT data from dupilumab arms at 2 and 52 weeks</a:t>
                      </a:r>
                      <a:endParaRPr lang="en-GB">
                        <a:solidFill>
                          <a:schemeClr val="tx1"/>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chemeClr val="tx1"/>
                          </a:solidFill>
                          <a:latin typeface="Arial" panose="020B0604020202020204" pitchFamily="34" charset="0"/>
                        </a:rPr>
                        <a:t>Exacerbation rate: </a:t>
                      </a:r>
                      <a:r>
                        <a:rPr lang="en-GB" b="0">
                          <a:solidFill>
                            <a:schemeClr val="tx1"/>
                          </a:solidFill>
                          <a:latin typeface="Arial" panose="020B0604020202020204" pitchFamily="34" charset="0"/>
                        </a:rPr>
                        <a:t>treatment effect calculated from pooled trial ITT data applied to background therapy only arm</a:t>
                      </a:r>
                      <a:endParaRPr lang="en-GB" b="1">
                        <a:solidFill>
                          <a:schemeClr val="tx1"/>
                        </a:solidFill>
                        <a:latin typeface="Arial" panose="020B0604020202020204" pitchFamily="34" charset="0"/>
                      </a:endParaRPr>
                    </a:p>
                  </a:txBody>
                  <a:tcPr/>
                </a:tc>
                <a:extLst>
                  <a:ext uri="{0D108BD9-81ED-4DB2-BD59-A6C34878D82A}">
                    <a16:rowId xmlns:a16="http://schemas.microsoft.com/office/drawing/2014/main" val="3888311949"/>
                  </a:ext>
                </a:extLst>
              </a:tr>
              <a:tr h="12079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latin typeface="+mn-lt"/>
                        </a:rPr>
                        <a:t>Markov model (Weeks 52+):</a:t>
                      </a:r>
                    </a:p>
                  </a:txBody>
                  <a:tcPr/>
                </a:tc>
                <a:tc>
                  <a:txBody>
                    <a:bodyPr/>
                    <a:lstStyle/>
                    <a:p>
                      <a:r>
                        <a:rPr lang="en-GB" b="1">
                          <a:solidFill>
                            <a:schemeClr val="tx1"/>
                          </a:solidFill>
                          <a:latin typeface="Arial" panose="020B0604020202020204" pitchFamily="34" charset="0"/>
                        </a:rPr>
                        <a:t>COPD severity health state: </a:t>
                      </a:r>
                      <a:r>
                        <a:rPr lang="en-GB" b="0">
                          <a:solidFill>
                            <a:schemeClr val="tx1"/>
                          </a:solidFill>
                          <a:latin typeface="Arial" panose="020B0604020202020204" pitchFamily="34" charset="0"/>
                        </a:rPr>
                        <a:t>annual rate of FEV</a:t>
                      </a:r>
                      <a:r>
                        <a:rPr lang="en-GB" b="0" baseline="-25000">
                          <a:solidFill>
                            <a:schemeClr val="tx1"/>
                          </a:solidFill>
                          <a:latin typeface="Arial" panose="020B0604020202020204" pitchFamily="34" charset="0"/>
                        </a:rPr>
                        <a:t>1</a:t>
                      </a:r>
                      <a:r>
                        <a:rPr lang="en-GB" b="0">
                          <a:solidFill>
                            <a:schemeClr val="tx1"/>
                          </a:solidFill>
                          <a:latin typeface="Arial" panose="020B0604020202020204" pitchFamily="34" charset="0"/>
                        </a:rPr>
                        <a:t> decline from </a:t>
                      </a:r>
                      <a:r>
                        <a:rPr lang="en-GB" b="0">
                          <a:solidFill>
                            <a:schemeClr val="tx1"/>
                          </a:solidFill>
                          <a:latin typeface="Arial" panose="020B0604020202020204" pitchFamily="34" charset="0"/>
                          <a:hlinkClick r:id="rId3"/>
                        </a:rPr>
                        <a:t>Fenwick et al. 2021 </a:t>
                      </a:r>
                      <a:r>
                        <a:rPr lang="en-GB" b="0">
                          <a:solidFill>
                            <a:schemeClr val="tx1"/>
                          </a:solidFill>
                          <a:latin typeface="Arial" panose="020B0604020202020204" pitchFamily="34" charset="0"/>
                        </a:rPr>
                        <a:t>converted to annual transition probability. Multiplier (1.52) from </a:t>
                      </a:r>
                      <a:r>
                        <a:rPr lang="en-GB" b="0">
                          <a:solidFill>
                            <a:schemeClr val="tx1"/>
                          </a:solidFill>
                          <a:latin typeface="Arial" panose="020B0604020202020204" pitchFamily="34" charset="0"/>
                          <a:hlinkClick r:id="rId4"/>
                        </a:rPr>
                        <a:t>CanCOLD study</a:t>
                      </a:r>
                      <a:r>
                        <a:rPr lang="en-GB" b="0">
                          <a:solidFill>
                            <a:schemeClr val="tx1"/>
                          </a:solidFill>
                          <a:latin typeface="Arial" panose="020B0604020202020204" pitchFamily="34" charset="0"/>
                        </a:rPr>
                        <a:t> applied to account for type 2 inflammation </a:t>
                      </a:r>
                      <a:endParaRPr lang="en-GB">
                        <a:latin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latin typeface="Arial" panose="020B0604020202020204" pitchFamily="34" charset="0"/>
                        </a:rPr>
                        <a:t>COPD severity health state: </a:t>
                      </a:r>
                      <a:r>
                        <a:rPr lang="en-GB" b="0">
                          <a:latin typeface="Arial" panose="020B0604020202020204" pitchFamily="34" charset="0"/>
                        </a:rPr>
                        <a:t>assumed maintained treatment effect for 2 years (three years total) then same transition probabilities as background therapy only arm applied</a:t>
                      </a:r>
                      <a:endParaRPr lang="en-GB" b="1">
                        <a:latin typeface="Arial" panose="020B0604020202020204" pitchFamily="34" charset="0"/>
                      </a:endParaRPr>
                    </a:p>
                  </a:txBody>
                  <a:tcPr>
                    <a:solidFill>
                      <a:srgbClr val="E8EDEF"/>
                    </a:solidFill>
                  </a:tcPr>
                </a:tc>
                <a:extLst>
                  <a:ext uri="{0D108BD9-81ED-4DB2-BD59-A6C34878D82A}">
                    <a16:rowId xmlns:a16="http://schemas.microsoft.com/office/drawing/2014/main" val="3471957187"/>
                  </a:ext>
                </a:extLst>
              </a:tr>
            </a:tbl>
          </a:graphicData>
        </a:graphic>
      </p:graphicFrame>
      <p:sp>
        <p:nvSpPr>
          <p:cNvPr id="2" name="Text Placeholder 4">
            <a:extLst>
              <a:ext uri="{FF2B5EF4-FFF2-40B4-BE49-F238E27FC236}">
                <a16:creationId xmlns:a16="http://schemas.microsoft.com/office/drawing/2014/main" id="{A4A52709-99D0-D4B3-F9DE-576ABA93AD69}"/>
              </a:ext>
            </a:extLst>
          </p:cNvPr>
          <p:cNvSpPr txBox="1">
            <a:spLocks/>
          </p:cNvSpPr>
          <p:nvPr/>
        </p:nvSpPr>
        <p:spPr>
          <a:xfrm>
            <a:off x="808831" y="6411913"/>
            <a:ext cx="11021219" cy="4460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FEV</a:t>
            </a:r>
            <a:r>
              <a:rPr lang="en-GB" baseline="-25000"/>
              <a:t>1, </a:t>
            </a:r>
            <a:r>
              <a:rPr lang="en-GB"/>
              <a:t>forced expiratory volume in the first second; ITT, Intention-to-treat</a:t>
            </a:r>
          </a:p>
        </p:txBody>
      </p:sp>
    </p:spTree>
    <p:extLst>
      <p:ext uri="{BB962C8B-B14F-4D97-AF65-F5344CB8AC3E}">
        <p14:creationId xmlns:p14="http://schemas.microsoft.com/office/powerpoint/2010/main" val="38956846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BDBD8-1A7A-D11D-23CD-904C2E52427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B8B2625-CC7A-9FBF-C18C-C0C6BAFDAA69}"/>
              </a:ext>
            </a:extLst>
          </p:cNvPr>
          <p:cNvSpPr>
            <a:spLocks noGrp="1"/>
          </p:cNvSpPr>
          <p:nvPr>
            <p:ph type="title"/>
          </p:nvPr>
        </p:nvSpPr>
        <p:spPr>
          <a:xfrm>
            <a:off x="466724" y="162484"/>
            <a:ext cx="11530203" cy="938711"/>
          </a:xfrm>
        </p:spPr>
        <p:txBody>
          <a:bodyPr>
            <a:noAutofit/>
          </a:bodyPr>
          <a:lstStyle/>
          <a:p>
            <a:r>
              <a:rPr lang="en-GB" sz="2800">
                <a:ea typeface="Arial" panose="02000503000000020004" pitchFamily="2" charset="0"/>
              </a:rPr>
              <a:t>Efficacy and extrapolation in company base case (2)</a:t>
            </a:r>
            <a:endParaRPr lang="en-GB" sz="2800"/>
          </a:p>
        </p:txBody>
      </p:sp>
      <p:graphicFrame>
        <p:nvGraphicFramePr>
          <p:cNvPr id="4" name="Table 4" descr="Base case assumptions for company and evidence review group">
            <a:extLst>
              <a:ext uri="{FF2B5EF4-FFF2-40B4-BE49-F238E27FC236}">
                <a16:creationId xmlns:a16="http://schemas.microsoft.com/office/drawing/2014/main" id="{4D6992F6-D6D3-1B2D-1589-24A5CA0F912C}"/>
              </a:ext>
            </a:extLst>
          </p:cNvPr>
          <p:cNvGraphicFramePr>
            <a:graphicFrameLocks noGrp="1"/>
          </p:cNvGraphicFramePr>
          <p:nvPr>
            <p:extLst>
              <p:ext uri="{D42A27DB-BD31-4B8C-83A1-F6EECF244321}">
                <p14:modId xmlns:p14="http://schemas.microsoft.com/office/powerpoint/2010/main" val="3501345289"/>
              </p:ext>
            </p:extLst>
          </p:nvPr>
        </p:nvGraphicFramePr>
        <p:xfrm>
          <a:off x="330898" y="720775"/>
          <a:ext cx="11530203" cy="1922541"/>
        </p:xfrm>
        <a:graphic>
          <a:graphicData uri="http://schemas.openxmlformats.org/drawingml/2006/table">
            <a:tbl>
              <a:tblPr firstRow="1" firstCol="1" bandRow="1">
                <a:tableStyleId>{5C22544A-7EE6-4342-B048-85BDC9FD1C3A}</a:tableStyleId>
              </a:tblPr>
              <a:tblGrid>
                <a:gridCol w="1497902">
                  <a:extLst>
                    <a:ext uri="{9D8B030D-6E8A-4147-A177-3AD203B41FA5}">
                      <a16:colId xmlns:a16="http://schemas.microsoft.com/office/drawing/2014/main" val="4289090289"/>
                    </a:ext>
                  </a:extLst>
                </a:gridCol>
                <a:gridCol w="4908884">
                  <a:extLst>
                    <a:ext uri="{9D8B030D-6E8A-4147-A177-3AD203B41FA5}">
                      <a16:colId xmlns:a16="http://schemas.microsoft.com/office/drawing/2014/main" val="3834478098"/>
                    </a:ext>
                  </a:extLst>
                </a:gridCol>
                <a:gridCol w="5123417">
                  <a:extLst>
                    <a:ext uri="{9D8B030D-6E8A-4147-A177-3AD203B41FA5}">
                      <a16:colId xmlns:a16="http://schemas.microsoft.com/office/drawing/2014/main" val="1429469876"/>
                    </a:ext>
                  </a:extLst>
                </a:gridCol>
              </a:tblGrid>
              <a:tr h="459501">
                <a:tc>
                  <a:txBody>
                    <a:bodyPr/>
                    <a:lstStyle/>
                    <a:p>
                      <a:endParaRPr lang="en-GB">
                        <a:latin typeface="Arial" panose="020B0604020202020204" pitchFamily="34" charset="0"/>
                      </a:endParaRPr>
                    </a:p>
                  </a:txBody>
                  <a:tcPr/>
                </a:tc>
                <a:tc>
                  <a:txBody>
                    <a:bodyPr/>
                    <a:lstStyle/>
                    <a:p>
                      <a:r>
                        <a:rPr lang="en-GB">
                          <a:solidFill>
                            <a:schemeClr val="bg1"/>
                          </a:solidFill>
                        </a:rPr>
                        <a:t>Background therapy only</a:t>
                      </a:r>
                      <a:endParaRPr lang="en-GB">
                        <a:solidFill>
                          <a:schemeClr val="bg1"/>
                        </a:solidFill>
                        <a:latin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bg1"/>
                          </a:solidFill>
                        </a:rPr>
                        <a:t>Dupilumab + background therapy</a:t>
                      </a:r>
                      <a:endParaRPr lang="en-GB">
                        <a:solidFill>
                          <a:schemeClr val="bg1"/>
                        </a:solidFill>
                        <a:latin typeface="Arial" panose="020B0604020202020204" pitchFamily="34" charset="0"/>
                      </a:endParaRPr>
                    </a:p>
                  </a:txBody>
                  <a:tcPr/>
                </a:tc>
                <a:extLst>
                  <a:ext uri="{0D108BD9-81ED-4DB2-BD59-A6C34878D82A}">
                    <a16:rowId xmlns:a16="http://schemas.microsoft.com/office/drawing/2014/main" val="1365441208"/>
                  </a:ext>
                </a:extLst>
              </a:tr>
              <a:tr h="12079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latin typeface="+mn-lt"/>
                        </a:rPr>
                        <a:t>Markov model (Weeks 52+):</a:t>
                      </a:r>
                    </a:p>
                  </a:txBody>
                  <a:tcPr/>
                </a:tc>
                <a:tc>
                  <a:txBody>
                    <a:bodyPr/>
                    <a:lstStyle/>
                    <a:p>
                      <a:r>
                        <a:rPr lang="en-GB" b="1">
                          <a:solidFill>
                            <a:schemeClr val="tx1"/>
                          </a:solidFill>
                          <a:latin typeface="Arial" panose="020B0604020202020204" pitchFamily="34" charset="0"/>
                        </a:rPr>
                        <a:t>Exacerbation rate: </a:t>
                      </a:r>
                      <a:r>
                        <a:rPr lang="en-GB" b="0">
                          <a:solidFill>
                            <a:schemeClr val="tx1"/>
                          </a:solidFill>
                          <a:latin typeface="Arial" panose="020B0604020202020204" pitchFamily="34" charset="0"/>
                        </a:rPr>
                        <a:t>incidence rate ratio of exacerbations from </a:t>
                      </a:r>
                      <a:r>
                        <a:rPr lang="en-GB" b="0">
                          <a:solidFill>
                            <a:schemeClr val="tx1"/>
                          </a:solidFill>
                          <a:latin typeface="Arial" panose="020B0604020202020204" pitchFamily="34" charset="0"/>
                          <a:hlinkClick r:id="rId3"/>
                        </a:rPr>
                        <a:t>Whittaker et al. 2022 </a:t>
                      </a:r>
                      <a:r>
                        <a:rPr lang="en-GB" b="0">
                          <a:solidFill>
                            <a:schemeClr val="tx1"/>
                          </a:solidFill>
                          <a:latin typeface="Arial" panose="020B0604020202020204" pitchFamily="34" charset="0"/>
                        </a:rPr>
                        <a:t>adjusted by GOLD COPD severity stage based on </a:t>
                      </a:r>
                      <a:r>
                        <a:rPr lang="en-GB" b="0">
                          <a:solidFill>
                            <a:schemeClr val="tx1"/>
                          </a:solidFill>
                          <a:latin typeface="Arial" panose="020B0604020202020204" pitchFamily="34" charset="0"/>
                          <a:hlinkClick r:id="rId4"/>
                        </a:rPr>
                        <a:t>Wallace et al. 2019</a:t>
                      </a:r>
                      <a:r>
                        <a:rPr lang="en-GB" b="0">
                          <a:solidFill>
                            <a:schemeClr val="tx1"/>
                          </a:solidFill>
                          <a:latin typeface="Arial" panose="020B0604020202020204" pitchFamily="34" charset="0"/>
                        </a:rPr>
                        <a:t> used to calculate annual transition probabilities </a:t>
                      </a:r>
                      <a:endParaRPr lang="en-GB">
                        <a:latin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latin typeface="Arial" panose="020B0604020202020204" pitchFamily="34" charset="0"/>
                        </a:rPr>
                        <a:t>Exacerbation rate: </a:t>
                      </a:r>
                      <a:r>
                        <a:rPr lang="en-GB" b="0">
                          <a:latin typeface="Arial" panose="020B0604020202020204" pitchFamily="34" charset="0"/>
                        </a:rPr>
                        <a:t>treatment effect calculated from pooled trial ITT data applied to background therapy only arm transition probabilities</a:t>
                      </a:r>
                    </a:p>
                  </a:txBody>
                  <a:tcPr>
                    <a:solidFill>
                      <a:srgbClr val="E8EDEF"/>
                    </a:solidFill>
                  </a:tcPr>
                </a:tc>
                <a:extLst>
                  <a:ext uri="{0D108BD9-81ED-4DB2-BD59-A6C34878D82A}">
                    <a16:rowId xmlns:a16="http://schemas.microsoft.com/office/drawing/2014/main" val="3471957187"/>
                  </a:ext>
                </a:extLst>
              </a:tr>
            </a:tbl>
          </a:graphicData>
        </a:graphic>
      </p:graphicFrame>
      <p:sp>
        <p:nvSpPr>
          <p:cNvPr id="2" name="Text Placeholder 4">
            <a:extLst>
              <a:ext uri="{FF2B5EF4-FFF2-40B4-BE49-F238E27FC236}">
                <a16:creationId xmlns:a16="http://schemas.microsoft.com/office/drawing/2014/main" id="{DE308BD2-CA04-BE4B-2E8E-F18571DA5427}"/>
              </a:ext>
            </a:extLst>
          </p:cNvPr>
          <p:cNvSpPr txBox="1">
            <a:spLocks/>
          </p:cNvSpPr>
          <p:nvPr/>
        </p:nvSpPr>
        <p:spPr>
          <a:xfrm>
            <a:off x="808831" y="6411913"/>
            <a:ext cx="11021219" cy="4460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COPD, Chronic obstructive pulmonary disease; GOLD, Global Initiative for Chronic Obstructive Lung Disease; ITT, Intention to treat</a:t>
            </a:r>
          </a:p>
        </p:txBody>
      </p:sp>
    </p:spTree>
    <p:extLst>
      <p:ext uri="{BB962C8B-B14F-4D97-AF65-F5344CB8AC3E}">
        <p14:creationId xmlns:p14="http://schemas.microsoft.com/office/powerpoint/2010/main" val="71642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B170F7C-69A2-0361-D637-1128D6D8CCD7}"/>
              </a:ext>
            </a:extLst>
          </p:cNvPr>
          <p:cNvSpPr>
            <a:spLocks noGrp="1"/>
          </p:cNvSpPr>
          <p:nvPr>
            <p:ph type="title"/>
          </p:nvPr>
        </p:nvSpPr>
        <p:spPr>
          <a:xfrm>
            <a:off x="466724" y="177688"/>
            <a:ext cx="11250785" cy="592817"/>
          </a:xfrm>
        </p:spPr>
        <p:txBody>
          <a:bodyPr>
            <a:normAutofit fontScale="90000"/>
          </a:bodyPr>
          <a:lstStyle/>
          <a:p>
            <a:r>
              <a:rPr lang="en-GB"/>
              <a:t>Clinical perspectives</a:t>
            </a:r>
            <a:br>
              <a:rPr lang="en-GB"/>
            </a:br>
            <a:endParaRPr lang="en-GB"/>
          </a:p>
        </p:txBody>
      </p:sp>
      <p:sp>
        <p:nvSpPr>
          <p:cNvPr id="8" name="Text Placeholder 7">
            <a:extLst>
              <a:ext uri="{FF2B5EF4-FFF2-40B4-BE49-F238E27FC236}">
                <a16:creationId xmlns:a16="http://schemas.microsoft.com/office/drawing/2014/main" id="{D45CEE06-CB33-69A8-1695-20491E1315F4}"/>
              </a:ext>
            </a:extLst>
          </p:cNvPr>
          <p:cNvSpPr>
            <a:spLocks noGrp="1"/>
          </p:cNvSpPr>
          <p:nvPr>
            <p:ph type="body" sz="quarter" idx="14"/>
          </p:nvPr>
        </p:nvSpPr>
        <p:spPr>
          <a:xfrm>
            <a:off x="261917" y="609660"/>
            <a:ext cx="11250786" cy="520838"/>
          </a:xfrm>
        </p:spPr>
        <p:txBody>
          <a:bodyPr/>
          <a:lstStyle/>
          <a:p>
            <a:r>
              <a:rPr lang="en-GB"/>
              <a:t>Currently an unmet need for patients and healthcare professionals in COPD</a:t>
            </a:r>
          </a:p>
        </p:txBody>
      </p:sp>
      <p:sp>
        <p:nvSpPr>
          <p:cNvPr id="6" name="Text Placeholder 5">
            <a:extLst>
              <a:ext uri="{FF2B5EF4-FFF2-40B4-BE49-F238E27FC236}">
                <a16:creationId xmlns:a16="http://schemas.microsoft.com/office/drawing/2014/main" id="{E47874C5-AF6C-5F9F-FE4D-76146CE79497}"/>
              </a:ext>
            </a:extLst>
          </p:cNvPr>
          <p:cNvSpPr>
            <a:spLocks noGrp="1"/>
          </p:cNvSpPr>
          <p:nvPr>
            <p:ph type="body" sz="quarter" idx="12"/>
          </p:nvPr>
        </p:nvSpPr>
        <p:spPr>
          <a:xfrm>
            <a:off x="261917" y="895975"/>
            <a:ext cx="9298011" cy="5206745"/>
          </a:xfrm>
        </p:spPr>
        <p:txBody>
          <a:bodyPr/>
          <a:lstStyle/>
          <a:p>
            <a:r>
              <a:rPr lang="en-GB" b="1"/>
              <a:t>Submissions from 2 clinical experts</a:t>
            </a:r>
            <a:endParaRPr lang="en-GB"/>
          </a:p>
          <a:p>
            <a:pPr marL="342900" indent="-342900">
              <a:buFont typeface="Arial" panose="020B0604020202020204" pitchFamily="34" charset="0"/>
              <a:buChar char="•"/>
            </a:pPr>
            <a:r>
              <a:rPr lang="en-GB"/>
              <a:t>Main aim of treatment: stop progression, reduce risk of moderate or severe exacerbations, minimise exposure to oral corticosteroids, reduce unscheduled care, improve quality of life and reduce risk of premature death</a:t>
            </a:r>
          </a:p>
          <a:p>
            <a:pPr marL="342900" indent="-342900">
              <a:buFont typeface="Arial" panose="020B0604020202020204" pitchFamily="34" charset="0"/>
              <a:buChar char="•"/>
            </a:pPr>
            <a:r>
              <a:rPr lang="en-GB"/>
              <a:t>Clinically significant treatment response:</a:t>
            </a:r>
          </a:p>
          <a:p>
            <a:pPr marL="1028700" lvl="1" indent="-342900"/>
            <a:r>
              <a:rPr lang="en-GB"/>
              <a:t>Expert 1: FEV</a:t>
            </a:r>
            <a:r>
              <a:rPr lang="en-GB" baseline="-25000"/>
              <a:t>1</a:t>
            </a:r>
            <a:r>
              <a:rPr lang="en-GB"/>
              <a:t> to reflect natural decline, 50% reduction in oral corticosteroids (OCS), reduction of ≥2 points in COPD Assessment test score </a:t>
            </a:r>
          </a:p>
          <a:p>
            <a:pPr marL="1028700" lvl="1" indent="-342900"/>
            <a:r>
              <a:rPr lang="en-GB"/>
              <a:t>Expert 2: reduction of anything up to 20% reduction in risk of exacerbation</a:t>
            </a:r>
          </a:p>
          <a:p>
            <a:pPr marL="342900" indent="-342900">
              <a:buFont typeface="Arial" panose="020B0604020202020204" pitchFamily="34" charset="0"/>
              <a:buChar char="•"/>
            </a:pPr>
            <a:r>
              <a:rPr lang="en-GB"/>
              <a:t>Unmet need in terms of treatments to: prevent exacerbations, treat exacerbations and improve lung function &amp; quality of life</a:t>
            </a:r>
          </a:p>
          <a:p>
            <a:pPr marL="342900" indent="-342900">
              <a:buFont typeface="Arial" panose="020B0604020202020204" pitchFamily="34" charset="0"/>
              <a:buChar char="•"/>
            </a:pPr>
            <a:r>
              <a:rPr lang="en-GB"/>
              <a:t>Current treatment pathway mostly based on NICE guidelines and GOLD Strategy. Pathway for care well defined but poorly applied and implemented</a:t>
            </a:r>
          </a:p>
          <a:p>
            <a:pPr marL="285750" indent="-285750">
              <a:buFont typeface="Arial" panose="020B0604020202020204" pitchFamily="34" charset="0"/>
              <a:buChar char="•"/>
            </a:pPr>
            <a:r>
              <a:rPr lang="en-GB"/>
              <a:t>Dupilumab is innovative→ potential to be ‘truly transformative’. Different to current treatments: target specific phenotype (eosinophilic), injectable (easier to use than inhalers), lack of clear risks (in comparison with oral corticosteroids)</a:t>
            </a:r>
          </a:p>
        </p:txBody>
      </p:sp>
      <p:sp>
        <p:nvSpPr>
          <p:cNvPr id="2" name="Speech Bubble: Rectangle with Corners Rounded 1" descr="Patient quotation">
            <a:extLst>
              <a:ext uri="{FF2B5EF4-FFF2-40B4-BE49-F238E27FC236}">
                <a16:creationId xmlns:a16="http://schemas.microsoft.com/office/drawing/2014/main" id="{5C09CD07-C167-238D-0AAB-291AC63B4C11}"/>
              </a:ext>
              <a:ext uri="{C183D7F6-B498-43B3-948B-1728B52AA6E4}">
                <adec:decorative xmlns:adec="http://schemas.microsoft.com/office/drawing/2017/decorative" val="0"/>
              </a:ext>
            </a:extLst>
          </p:cNvPr>
          <p:cNvSpPr/>
          <p:nvPr/>
        </p:nvSpPr>
        <p:spPr>
          <a:xfrm>
            <a:off x="9613900" y="1081089"/>
            <a:ext cx="2407802" cy="2418258"/>
          </a:xfrm>
          <a:prstGeom prst="wedgeRoundRect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FFFFFF"/>
                </a:solidFill>
                <a:latin typeface="Arial" panose="020B0604020202020204" pitchFamily="34" charset="0"/>
              </a:rPr>
              <a:t>“</a:t>
            </a: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Exacerbations of COPD cause a burden for COPD patients, healthcare professionals, healthcare systems and society”</a:t>
            </a:r>
          </a:p>
        </p:txBody>
      </p:sp>
      <p:sp>
        <p:nvSpPr>
          <p:cNvPr id="5" name="Speech Bubble: Rectangle with Corners Rounded 4" descr="Patient quotation">
            <a:extLst>
              <a:ext uri="{FF2B5EF4-FFF2-40B4-BE49-F238E27FC236}">
                <a16:creationId xmlns:a16="http://schemas.microsoft.com/office/drawing/2014/main" id="{D02535E0-CFB0-CD91-4392-DCDDF6E1F9F1}"/>
              </a:ext>
              <a:ext uri="{C183D7F6-B498-43B3-948B-1728B52AA6E4}">
                <adec:decorative xmlns:adec="http://schemas.microsoft.com/office/drawing/2017/decorative" val="0"/>
              </a:ext>
            </a:extLst>
          </p:cNvPr>
          <p:cNvSpPr/>
          <p:nvPr/>
        </p:nvSpPr>
        <p:spPr>
          <a:xfrm>
            <a:off x="9499600" y="3859340"/>
            <a:ext cx="2522102" cy="2681615"/>
          </a:xfrm>
          <a:prstGeom prst="wedgeRoundRectCallout">
            <a:avLst>
              <a:gd name="adj1" fmla="val 22305"/>
              <a:gd name="adj2" fmla="val 59351"/>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 hope biologics will not only transform outcomes in this group, but raise the standards of “basic” care by establishing what optimisation looks like”</a:t>
            </a:r>
          </a:p>
        </p:txBody>
      </p:sp>
      <p:sp>
        <p:nvSpPr>
          <p:cNvPr id="3" name="Text Placeholder 4">
            <a:extLst>
              <a:ext uri="{FF2B5EF4-FFF2-40B4-BE49-F238E27FC236}">
                <a16:creationId xmlns:a16="http://schemas.microsoft.com/office/drawing/2014/main" id="{CCEF4AEC-A8AE-CA2E-F9A4-59C79E4E26C4}"/>
              </a:ext>
            </a:extLst>
          </p:cNvPr>
          <p:cNvSpPr>
            <a:spLocks noGrp="1"/>
          </p:cNvSpPr>
          <p:nvPr>
            <p:ph type="body" sz="quarter" idx="13"/>
          </p:nvPr>
        </p:nvSpPr>
        <p:spPr>
          <a:xfrm>
            <a:off x="792163" y="6462713"/>
            <a:ext cx="9086850" cy="365125"/>
          </a:xfrm>
        </p:spPr>
        <p:txBody>
          <a:bodyPr>
            <a:normAutofit fontScale="85000" lnSpcReduction="20000"/>
          </a:bodyPr>
          <a:lstStyle/>
          <a:p>
            <a:r>
              <a:rPr lang="en-GB"/>
              <a:t>COPD, Chronic obstructive pulmonary disease; FEV</a:t>
            </a:r>
            <a:r>
              <a:rPr lang="en-GB" baseline="-25000"/>
              <a:t>1, </a:t>
            </a:r>
            <a:r>
              <a:rPr lang="en-GB"/>
              <a:t>forced expiratory volume in the first second; GOLD, Global Initiative for Chronic Obstructive Lung Disease; OCS, Oral corticosteroids </a:t>
            </a:r>
          </a:p>
        </p:txBody>
      </p:sp>
    </p:spTree>
    <p:extLst>
      <p:ext uri="{BB962C8B-B14F-4D97-AF65-F5344CB8AC3E}">
        <p14:creationId xmlns:p14="http://schemas.microsoft.com/office/powerpoint/2010/main" val="14169557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C00E9-4A78-7024-1A0A-9B60A253619A}"/>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7E719560-68AD-AEAE-50E5-BA5439A9889B}"/>
              </a:ext>
            </a:extLst>
          </p:cNvPr>
          <p:cNvSpPr>
            <a:spLocks noGrp="1"/>
          </p:cNvSpPr>
          <p:nvPr>
            <p:ph type="title"/>
          </p:nvPr>
        </p:nvSpPr>
        <p:spPr>
          <a:xfrm>
            <a:off x="466723" y="385167"/>
            <a:ext cx="11250785" cy="592817"/>
          </a:xfrm>
        </p:spPr>
        <p:txBody>
          <a:bodyPr>
            <a:normAutofit fontScale="90000"/>
          </a:bodyPr>
          <a:lstStyle/>
          <a:p>
            <a:r>
              <a:rPr lang="en-GB"/>
              <a:t>Health state utility regression model – Company base case</a:t>
            </a:r>
          </a:p>
        </p:txBody>
      </p:sp>
      <p:sp>
        <p:nvSpPr>
          <p:cNvPr id="3" name="TextBox 2">
            <a:extLst>
              <a:ext uri="{FF2B5EF4-FFF2-40B4-BE49-F238E27FC236}">
                <a16:creationId xmlns:a16="http://schemas.microsoft.com/office/drawing/2014/main" id="{AA2BD427-BE20-E77F-3819-B191108D1279}"/>
              </a:ext>
            </a:extLst>
          </p:cNvPr>
          <p:cNvSpPr txBox="1"/>
          <p:nvPr/>
        </p:nvSpPr>
        <p:spPr>
          <a:xfrm>
            <a:off x="301075" y="811385"/>
            <a:ext cx="10309775" cy="646331"/>
          </a:xfrm>
          <a:prstGeom prst="rect">
            <a:avLst/>
          </a:prstGeom>
          <a:noFill/>
        </p:spPr>
        <p:txBody>
          <a:bodyPr wrap="square" rtlCol="0">
            <a:spAutoFit/>
          </a:bodyPr>
          <a:lstStyle/>
          <a:p>
            <a:r>
              <a:rPr lang="en-GB" sz="1800" b="1">
                <a:effectLst/>
                <a:latin typeface="Arial" panose="020B0604020202020204" pitchFamily="34" charset="0"/>
                <a:ea typeface="Times New Roman" panose="02020603050405020304" pitchFamily="18" charset="0"/>
                <a:cs typeface="Arial" panose="020B0604020202020204" pitchFamily="34" charset="0"/>
              </a:rPr>
              <a:t>Pooled ITT linear regression of utility based on SGRQ (UK crosswalk tariffs, Hernandez 2020)</a:t>
            </a:r>
          </a:p>
          <a:p>
            <a:r>
              <a:rPr lang="en-GB" sz="1800" b="1">
                <a:effectLst/>
                <a:latin typeface="Arial" panose="020B0604020202020204" pitchFamily="34" charset="0"/>
                <a:ea typeface="Times New Roman" panose="02020603050405020304" pitchFamily="18" charset="0"/>
                <a:cs typeface="Arial" panose="020B0604020202020204" pitchFamily="34" charset="0"/>
              </a:rPr>
              <a:t> - Parameter estimates</a:t>
            </a:r>
            <a:endParaRPr lang="en-GB" sz="1600" b="1">
              <a:latin typeface="Arial" panose="020B0604020202020204" pitchFamily="34" charset="0"/>
              <a:cs typeface="Arial" panose="020B0604020202020204" pitchFamily="34" charset="0"/>
            </a:endParaRPr>
          </a:p>
        </p:txBody>
      </p:sp>
      <p:sp>
        <p:nvSpPr>
          <p:cNvPr id="4" name="Confidential " descr="Marker showing slides are confidential ">
            <a:extLst>
              <a:ext uri="{FF2B5EF4-FFF2-40B4-BE49-F238E27FC236}">
                <a16:creationId xmlns:a16="http://schemas.microsoft.com/office/drawing/2014/main" id="{3D90F009-8564-4152-613C-57095882741D}"/>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graphicFrame>
        <p:nvGraphicFramePr>
          <p:cNvPr id="9" name="Table 8">
            <a:extLst>
              <a:ext uri="{FF2B5EF4-FFF2-40B4-BE49-F238E27FC236}">
                <a16:creationId xmlns:a16="http://schemas.microsoft.com/office/drawing/2014/main" id="{9BB5C9C1-602E-E37B-3571-AC86847D7B61}"/>
              </a:ext>
            </a:extLst>
          </p:cNvPr>
          <p:cNvGraphicFramePr>
            <a:graphicFrameLocks noGrp="1"/>
          </p:cNvGraphicFramePr>
          <p:nvPr>
            <p:extLst>
              <p:ext uri="{D42A27DB-BD31-4B8C-83A1-F6EECF244321}">
                <p14:modId xmlns:p14="http://schemas.microsoft.com/office/powerpoint/2010/main" val="1846824929"/>
              </p:ext>
            </p:extLst>
          </p:nvPr>
        </p:nvGraphicFramePr>
        <p:xfrm>
          <a:off x="415923" y="1369923"/>
          <a:ext cx="10516014" cy="4937760"/>
        </p:xfrm>
        <a:graphic>
          <a:graphicData uri="http://schemas.openxmlformats.org/drawingml/2006/table">
            <a:tbl>
              <a:tblPr>
                <a:tableStyleId>{5C22544A-7EE6-4342-B048-85BDC9FD1C3A}</a:tableStyleId>
              </a:tblPr>
              <a:tblGrid>
                <a:gridCol w="4933412">
                  <a:extLst>
                    <a:ext uri="{9D8B030D-6E8A-4147-A177-3AD203B41FA5}">
                      <a16:colId xmlns:a16="http://schemas.microsoft.com/office/drawing/2014/main" val="4160350688"/>
                    </a:ext>
                  </a:extLst>
                </a:gridCol>
                <a:gridCol w="1968486">
                  <a:extLst>
                    <a:ext uri="{9D8B030D-6E8A-4147-A177-3AD203B41FA5}">
                      <a16:colId xmlns:a16="http://schemas.microsoft.com/office/drawing/2014/main" val="264915647"/>
                    </a:ext>
                  </a:extLst>
                </a:gridCol>
                <a:gridCol w="1968486">
                  <a:extLst>
                    <a:ext uri="{9D8B030D-6E8A-4147-A177-3AD203B41FA5}">
                      <a16:colId xmlns:a16="http://schemas.microsoft.com/office/drawing/2014/main" val="1454234900"/>
                    </a:ext>
                  </a:extLst>
                </a:gridCol>
                <a:gridCol w="1645630">
                  <a:extLst>
                    <a:ext uri="{9D8B030D-6E8A-4147-A177-3AD203B41FA5}">
                      <a16:colId xmlns:a16="http://schemas.microsoft.com/office/drawing/2014/main" val="855454691"/>
                    </a:ext>
                  </a:extLst>
                </a:gridCol>
              </a:tblGrid>
              <a:tr h="218815">
                <a:tc>
                  <a:txBody>
                    <a:bodyPr/>
                    <a:lstStyle/>
                    <a:p>
                      <a:pPr>
                        <a:spcAft>
                          <a:spcPts val="300"/>
                        </a:spcAft>
                      </a:pPr>
                      <a:r>
                        <a:rPr lang="en-GB" sz="1800">
                          <a:solidFill>
                            <a:schemeClr val="bg1"/>
                          </a:solidFill>
                          <a:effectLst/>
                          <a:latin typeface="Arial" panose="020B0604020202020204" pitchFamily="34" charset="0"/>
                          <a:cs typeface="Arial" panose="020B0604020202020204" pitchFamily="34" charset="0"/>
                        </a:rPr>
                        <a:t>Parameter</a:t>
                      </a:r>
                      <a:endParaRPr lang="en-GB" sz="18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solidFill>
                      <a:schemeClr val="accent1"/>
                    </a:solidFill>
                  </a:tcPr>
                </a:tc>
                <a:tc>
                  <a:txBody>
                    <a:bodyPr/>
                    <a:lstStyle/>
                    <a:p>
                      <a:pPr>
                        <a:spcAft>
                          <a:spcPts val="300"/>
                        </a:spcAft>
                      </a:pPr>
                      <a:r>
                        <a:rPr lang="en-GB" sz="1800">
                          <a:solidFill>
                            <a:schemeClr val="bg1"/>
                          </a:solidFill>
                          <a:effectLst/>
                          <a:latin typeface="Arial" panose="020B0604020202020204" pitchFamily="34" charset="0"/>
                          <a:cs typeface="Arial" panose="020B0604020202020204" pitchFamily="34" charset="0"/>
                        </a:rPr>
                        <a:t>Estimate (SE)</a:t>
                      </a:r>
                      <a:endParaRPr lang="en-GB" sz="18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solidFill>
                      <a:schemeClr val="accent1"/>
                    </a:solidFill>
                  </a:tcPr>
                </a:tc>
                <a:tc>
                  <a:txBody>
                    <a:bodyPr/>
                    <a:lstStyle/>
                    <a:p>
                      <a:pPr>
                        <a:spcAft>
                          <a:spcPts val="300"/>
                        </a:spcAft>
                      </a:pPr>
                      <a:r>
                        <a:rPr lang="en-GB" sz="1800">
                          <a:solidFill>
                            <a:schemeClr val="bg1"/>
                          </a:solidFill>
                          <a:effectLst/>
                          <a:latin typeface="Arial" panose="020B0604020202020204" pitchFamily="34" charset="0"/>
                          <a:cs typeface="Arial" panose="020B0604020202020204" pitchFamily="34" charset="0"/>
                        </a:rPr>
                        <a:t>[95% CI]</a:t>
                      </a:r>
                      <a:endParaRPr lang="en-GB" sz="18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solidFill>
                      <a:schemeClr val="accent1"/>
                    </a:solidFill>
                  </a:tcPr>
                </a:tc>
                <a:tc>
                  <a:txBody>
                    <a:bodyPr/>
                    <a:lstStyle/>
                    <a:p>
                      <a:pPr>
                        <a:spcAft>
                          <a:spcPts val="300"/>
                        </a:spcAft>
                      </a:pPr>
                      <a:r>
                        <a:rPr lang="en-GB" sz="1800">
                          <a:solidFill>
                            <a:schemeClr val="bg1"/>
                          </a:solidFill>
                          <a:effectLst/>
                          <a:latin typeface="Arial" panose="020B0604020202020204" pitchFamily="34" charset="0"/>
                          <a:cs typeface="Arial" panose="020B0604020202020204" pitchFamily="34" charset="0"/>
                        </a:rPr>
                        <a:t>p-value</a:t>
                      </a:r>
                      <a:endParaRPr lang="en-GB" sz="18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solidFill>
                      <a:schemeClr val="accent1"/>
                    </a:solidFill>
                  </a:tcPr>
                </a:tc>
                <a:extLst>
                  <a:ext uri="{0D108BD9-81ED-4DB2-BD59-A6C34878D82A}">
                    <a16:rowId xmlns:a16="http://schemas.microsoft.com/office/drawing/2014/main" val="118210107"/>
                  </a:ext>
                </a:extLst>
              </a:tr>
              <a:tr h="218815">
                <a:tc>
                  <a:txBody>
                    <a:bodyPr/>
                    <a:lstStyle/>
                    <a:p>
                      <a:pPr>
                        <a:spcAft>
                          <a:spcPts val="300"/>
                        </a:spcAft>
                      </a:pPr>
                      <a:r>
                        <a:rPr lang="en-GB" sz="1800">
                          <a:effectLst/>
                          <a:latin typeface="Arial" panose="020B0604020202020204" pitchFamily="34" charset="0"/>
                          <a:cs typeface="Arial" panose="020B0604020202020204" pitchFamily="34" charset="0"/>
                        </a:rPr>
                        <a:t>Intercept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tc>
                  <a:txBody>
                    <a:bodyPr/>
                    <a:lstStyle/>
                    <a:p>
                      <a:pPr>
                        <a:spcAft>
                          <a:spcPts val="300"/>
                        </a:spcAft>
                      </a:pPr>
                      <a:r>
                        <a:rPr lang="en-GB" sz="1800" dirty="0" err="1">
                          <a:effectLst/>
                          <a:highlight>
                            <a:srgbClr val="000000"/>
                          </a:highlight>
                          <a:latin typeface="Arial" panose="020B0604020202020204" pitchFamily="34" charset="0"/>
                          <a:cs typeface="Arial" panose="020B0604020202020204" pitchFamily="34" charset="0"/>
                        </a:rPr>
                        <a:t>xxxxxxxxxxxx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tc>
                  <a:txBody>
                    <a:bodyPr/>
                    <a:lstStyle/>
                    <a:p>
                      <a:pPr>
                        <a:spcAft>
                          <a:spcPts val="300"/>
                        </a:spcAft>
                      </a:pPr>
                      <a:r>
                        <a:rPr lang="en-GB" sz="1800" dirty="0" err="1">
                          <a:effectLst/>
                          <a:highlight>
                            <a:srgbClr val="000000"/>
                          </a:highlight>
                          <a:latin typeface="Arial" panose="020B0604020202020204" pitchFamily="34" charset="0"/>
                          <a:cs typeface="Arial" panose="020B0604020202020204" pitchFamily="34" charset="0"/>
                        </a:rPr>
                        <a:t>xxxxxxxxxxxx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tc>
                  <a:txBody>
                    <a:bodyPr/>
                    <a:lstStyle/>
                    <a:p>
                      <a:pPr>
                        <a:spcAft>
                          <a:spcPts val="300"/>
                        </a:spcAft>
                      </a:pPr>
                      <a:r>
                        <a:rPr lang="en-GB" sz="1800" dirty="0" err="1">
                          <a:effectLst/>
                          <a:highlight>
                            <a:srgbClr val="000000"/>
                          </a:highlight>
                          <a:latin typeface="Arial" panose="020B0604020202020204" pitchFamily="34" charset="0"/>
                          <a:cs typeface="Arial" panose="020B0604020202020204" pitchFamily="34" charset="0"/>
                        </a:rPr>
                        <a:t>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extLst>
                  <a:ext uri="{0D108BD9-81ED-4DB2-BD59-A6C34878D82A}">
                    <a16:rowId xmlns:a16="http://schemas.microsoft.com/office/drawing/2014/main" val="2264566428"/>
                  </a:ext>
                </a:extLst>
              </a:tr>
              <a:tr h="218815">
                <a:tc>
                  <a:txBody>
                    <a:bodyPr/>
                    <a:lstStyle/>
                    <a:p>
                      <a:pPr>
                        <a:spcAft>
                          <a:spcPts val="300"/>
                        </a:spcAft>
                      </a:pPr>
                      <a:r>
                        <a:rPr lang="en-GB" sz="1800">
                          <a:effectLst/>
                          <a:latin typeface="Arial" panose="020B0604020202020204" pitchFamily="34" charset="0"/>
                          <a:cs typeface="Arial" panose="020B0604020202020204" pitchFamily="34" charset="0"/>
                        </a:rPr>
                        <a:t>Treatment = Dupilumab 300mg q2w</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tc>
                  <a:txBody>
                    <a:bodyPr/>
                    <a:lstStyle/>
                    <a:p>
                      <a:pPr>
                        <a:spcAft>
                          <a:spcPts val="300"/>
                        </a:spcAft>
                      </a:pPr>
                      <a:r>
                        <a:rPr kumimoji="0" lang="en-GB" sz="1800" b="0" i="0" u="none"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tc>
                  <a:txBody>
                    <a:bodyPr/>
                    <a:lstStyle/>
                    <a:p>
                      <a:pPr>
                        <a:spcAft>
                          <a:spcPts val="300"/>
                        </a:spcAft>
                      </a:pPr>
                      <a:r>
                        <a:rPr kumimoji="0" lang="en-GB" sz="1800" b="0" i="0" u="none"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tc>
                  <a:txBody>
                    <a:bodyPr/>
                    <a:lstStyle/>
                    <a:p>
                      <a:pPr>
                        <a:spcAft>
                          <a:spcPts val="300"/>
                        </a:spcAft>
                      </a:pPr>
                      <a:r>
                        <a:rPr kumimoji="0" lang="en-GB" sz="1800" b="0" i="0" u="none"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extLst>
                  <a:ext uri="{0D108BD9-81ED-4DB2-BD59-A6C34878D82A}">
                    <a16:rowId xmlns:a16="http://schemas.microsoft.com/office/drawing/2014/main" val="1848849883"/>
                  </a:ext>
                </a:extLst>
              </a:tr>
              <a:tr h="218815">
                <a:tc>
                  <a:txBody>
                    <a:bodyPr/>
                    <a:lstStyle/>
                    <a:p>
                      <a:pPr>
                        <a:spcAft>
                          <a:spcPts val="300"/>
                        </a:spcAft>
                      </a:pPr>
                      <a:r>
                        <a:rPr lang="en-GB" sz="1800">
                          <a:effectLst/>
                          <a:latin typeface="Arial" panose="020B0604020202020204" pitchFamily="34" charset="0"/>
                          <a:cs typeface="Arial" panose="020B0604020202020204" pitchFamily="34" charset="0"/>
                        </a:rPr>
                        <a:t>Study</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tc>
                  <a:txBody>
                    <a:bodyPr/>
                    <a:lstStyle/>
                    <a:p>
                      <a:pPr>
                        <a:spcAft>
                          <a:spcPts val="300"/>
                        </a:spcAft>
                      </a:pPr>
                      <a:r>
                        <a:rPr kumimoji="0" lang="en-GB" sz="1800" b="0" i="0" u="none"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tc>
                  <a:txBody>
                    <a:bodyPr/>
                    <a:lstStyle/>
                    <a:p>
                      <a:pPr>
                        <a:spcAft>
                          <a:spcPts val="300"/>
                        </a:spcAft>
                      </a:pPr>
                      <a:r>
                        <a:rPr kumimoji="0" lang="en-GB" sz="1800" b="0" i="0" u="none"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tc>
                  <a:txBody>
                    <a:bodyPr/>
                    <a:lstStyle/>
                    <a:p>
                      <a:pPr>
                        <a:spcAft>
                          <a:spcPts val="300"/>
                        </a:spcAft>
                      </a:pPr>
                      <a:r>
                        <a:rPr kumimoji="0" lang="en-GB" sz="1800" b="0" i="0" u="none"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extLst>
                  <a:ext uri="{0D108BD9-81ED-4DB2-BD59-A6C34878D82A}">
                    <a16:rowId xmlns:a16="http://schemas.microsoft.com/office/drawing/2014/main" val="272711219"/>
                  </a:ext>
                </a:extLst>
              </a:tr>
              <a:tr h="218815">
                <a:tc>
                  <a:txBody>
                    <a:bodyPr/>
                    <a:lstStyle/>
                    <a:p>
                      <a:pPr>
                        <a:spcAft>
                          <a:spcPts val="300"/>
                        </a:spcAft>
                      </a:pPr>
                      <a:r>
                        <a:rPr lang="en-GB" sz="1800">
                          <a:effectLst/>
                          <a:latin typeface="Arial" panose="020B0604020202020204" pitchFamily="34" charset="0"/>
                          <a:cs typeface="Arial" panose="020B0604020202020204" pitchFamily="34" charset="0"/>
                        </a:rPr>
                        <a:t>Age</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tc>
                  <a:txBody>
                    <a:bodyPr/>
                    <a:lstStyle/>
                    <a:p>
                      <a:pPr>
                        <a:spcAft>
                          <a:spcPts val="300"/>
                        </a:spcAft>
                      </a:pPr>
                      <a:r>
                        <a:rPr kumimoji="0" lang="en-GB" sz="1800" b="0" i="0" u="none"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tc>
                  <a:txBody>
                    <a:bodyPr/>
                    <a:lstStyle/>
                    <a:p>
                      <a:pPr>
                        <a:spcAft>
                          <a:spcPts val="300"/>
                        </a:spcAft>
                      </a:pPr>
                      <a:r>
                        <a:rPr kumimoji="0" lang="en-GB" sz="1800" b="0" i="0" u="none"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tc>
                  <a:txBody>
                    <a:bodyPr/>
                    <a:lstStyle/>
                    <a:p>
                      <a:pPr>
                        <a:spcAft>
                          <a:spcPts val="300"/>
                        </a:spcAft>
                      </a:pPr>
                      <a:r>
                        <a:rPr kumimoji="0" lang="en-GB" sz="1800" b="0" i="0" u="none"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extLst>
                  <a:ext uri="{0D108BD9-81ED-4DB2-BD59-A6C34878D82A}">
                    <a16:rowId xmlns:a16="http://schemas.microsoft.com/office/drawing/2014/main" val="4155273495"/>
                  </a:ext>
                </a:extLst>
              </a:tr>
              <a:tr h="218815">
                <a:tc>
                  <a:txBody>
                    <a:bodyPr/>
                    <a:lstStyle/>
                    <a:p>
                      <a:pPr>
                        <a:spcAft>
                          <a:spcPts val="300"/>
                        </a:spcAft>
                      </a:pPr>
                      <a:r>
                        <a:rPr lang="en-GB" sz="1800">
                          <a:effectLst/>
                          <a:latin typeface="Arial" panose="020B0604020202020204" pitchFamily="34" charset="0"/>
                          <a:cs typeface="Arial" panose="020B0604020202020204" pitchFamily="34" charset="0"/>
                        </a:rPr>
                        <a:t>Gender = Male</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tc>
                  <a:txBody>
                    <a:bodyPr/>
                    <a:lstStyle/>
                    <a:p>
                      <a:pPr>
                        <a:spcAft>
                          <a:spcPts val="300"/>
                        </a:spcAft>
                      </a:pPr>
                      <a:r>
                        <a:rPr kumimoji="0" lang="en-GB" sz="1800" b="0" i="0" u="none"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tc>
                  <a:txBody>
                    <a:bodyPr/>
                    <a:lstStyle/>
                    <a:p>
                      <a:pPr>
                        <a:spcAft>
                          <a:spcPts val="300"/>
                        </a:spcAft>
                      </a:pPr>
                      <a:r>
                        <a:rPr kumimoji="0" lang="en-GB" sz="1800" b="0" i="0" u="none"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tc>
                  <a:txBody>
                    <a:bodyPr/>
                    <a:lstStyle/>
                    <a:p>
                      <a:pPr>
                        <a:spcAft>
                          <a:spcPts val="300"/>
                        </a:spcAft>
                      </a:pPr>
                      <a:r>
                        <a:rPr kumimoji="0" lang="en-GB" sz="1800" b="0" i="0" u="none"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extLst>
                  <a:ext uri="{0D108BD9-81ED-4DB2-BD59-A6C34878D82A}">
                    <a16:rowId xmlns:a16="http://schemas.microsoft.com/office/drawing/2014/main" val="3673557316"/>
                  </a:ext>
                </a:extLst>
              </a:tr>
              <a:tr h="218815">
                <a:tc>
                  <a:txBody>
                    <a:bodyPr/>
                    <a:lstStyle/>
                    <a:p>
                      <a:pPr>
                        <a:spcAft>
                          <a:spcPts val="300"/>
                        </a:spcAft>
                      </a:pPr>
                      <a:r>
                        <a:rPr lang="en-GB" sz="1800">
                          <a:effectLst/>
                          <a:latin typeface="Arial" panose="020B0604020202020204" pitchFamily="34" charset="0"/>
                          <a:cs typeface="Arial" panose="020B0604020202020204" pitchFamily="34" charset="0"/>
                        </a:rPr>
                        <a:t>SGRQ-based utility at baseline</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tc>
                  <a:txBody>
                    <a:bodyPr/>
                    <a:lstStyle/>
                    <a:p>
                      <a:pPr>
                        <a:spcAft>
                          <a:spcPts val="300"/>
                        </a:spcAft>
                      </a:pPr>
                      <a:r>
                        <a:rPr kumimoji="0" lang="en-GB" sz="1800" b="0" i="0" u="none"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tc>
                  <a:txBody>
                    <a:bodyPr/>
                    <a:lstStyle/>
                    <a:p>
                      <a:pPr>
                        <a:spcAft>
                          <a:spcPts val="300"/>
                        </a:spcAft>
                      </a:pPr>
                      <a:r>
                        <a:rPr kumimoji="0" lang="en-GB" sz="1800" b="0" i="0" u="none"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tc>
                  <a:txBody>
                    <a:bodyPr/>
                    <a:lstStyle/>
                    <a:p>
                      <a:pPr>
                        <a:spcAft>
                          <a:spcPts val="300"/>
                        </a:spcAft>
                      </a:pPr>
                      <a:r>
                        <a:rPr kumimoji="0" lang="en-GB" sz="1800" b="0" i="0" u="none"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extLst>
                  <a:ext uri="{0D108BD9-81ED-4DB2-BD59-A6C34878D82A}">
                    <a16:rowId xmlns:a16="http://schemas.microsoft.com/office/drawing/2014/main" val="2202953460"/>
                  </a:ext>
                </a:extLst>
              </a:tr>
              <a:tr h="218815">
                <a:tc gridSpan="4">
                  <a:txBody>
                    <a:bodyPr/>
                    <a:lstStyle/>
                    <a:p>
                      <a:pPr>
                        <a:spcAft>
                          <a:spcPts val="300"/>
                        </a:spcAft>
                      </a:pPr>
                      <a:r>
                        <a:rPr lang="en-GB" sz="1800">
                          <a:solidFill>
                            <a:schemeClr val="bg1"/>
                          </a:solidFill>
                          <a:effectLst/>
                          <a:latin typeface="Arial" panose="020B0604020202020204" pitchFamily="34" charset="0"/>
                          <a:cs typeface="Arial" panose="020B0604020202020204" pitchFamily="34" charset="0"/>
                        </a:rPr>
                        <a:t>Health State - severity of airflow obstruction</a:t>
                      </a:r>
                      <a:endParaRPr lang="en-GB" sz="18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78674761"/>
                  </a:ext>
                </a:extLst>
              </a:tr>
              <a:tr h="218815">
                <a:tc>
                  <a:txBody>
                    <a:bodyPr/>
                    <a:lstStyle/>
                    <a:p>
                      <a:pPr>
                        <a:spcAft>
                          <a:spcPts val="300"/>
                        </a:spcAft>
                      </a:pPr>
                      <a:r>
                        <a:rPr lang="en-GB" sz="1800">
                          <a:effectLst/>
                          <a:latin typeface="Arial" panose="020B0604020202020204" pitchFamily="34" charset="0"/>
                          <a:cs typeface="Arial" panose="020B0604020202020204" pitchFamily="34" charset="0"/>
                        </a:rPr>
                        <a:t>Moderate FEV</a:t>
                      </a:r>
                      <a:r>
                        <a:rPr lang="en-GB" sz="1800" baseline="-25000">
                          <a:effectLst/>
                          <a:latin typeface="Arial" panose="020B0604020202020204" pitchFamily="34" charset="0"/>
                          <a:cs typeface="Arial" panose="020B0604020202020204" pitchFamily="34" charset="0"/>
                        </a:rPr>
                        <a:t>1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tc>
                  <a:txBody>
                    <a:bodyPr/>
                    <a:lstStyle/>
                    <a:p>
                      <a:pPr>
                        <a:spcAft>
                          <a:spcPts val="300"/>
                        </a:spcAft>
                      </a:pPr>
                      <a:r>
                        <a:rPr kumimoji="0" lang="en-GB" sz="1800" b="0" i="0" u="none"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tc>
                  <a:txBody>
                    <a:bodyPr/>
                    <a:lstStyle/>
                    <a:p>
                      <a:pPr>
                        <a:spcAft>
                          <a:spcPts val="300"/>
                        </a:spcAft>
                      </a:pPr>
                      <a:r>
                        <a:rPr lang="en-GB" sz="1800" dirty="0" err="1">
                          <a:effectLst/>
                          <a:highlight>
                            <a:srgbClr val="000000"/>
                          </a:highlight>
                          <a:latin typeface="Arial" panose="020B0604020202020204" pitchFamily="34" charset="0"/>
                          <a:cs typeface="Arial" panose="020B0604020202020204" pitchFamily="34" charset="0"/>
                        </a:rPr>
                        <a:t>xxxxxxxxxxxx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tc>
                  <a:txBody>
                    <a:bodyPr/>
                    <a:lstStyle/>
                    <a:p>
                      <a:pPr>
                        <a:spcAft>
                          <a:spcPts val="300"/>
                        </a:spcAft>
                      </a:pPr>
                      <a:r>
                        <a:rPr kumimoji="0" lang="en-GB" sz="1800" b="0" i="0" u="none"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extLst>
                  <a:ext uri="{0D108BD9-81ED-4DB2-BD59-A6C34878D82A}">
                    <a16:rowId xmlns:a16="http://schemas.microsoft.com/office/drawing/2014/main" val="3129836414"/>
                  </a:ext>
                </a:extLst>
              </a:tr>
              <a:tr h="218815">
                <a:tc>
                  <a:txBody>
                    <a:bodyPr/>
                    <a:lstStyle/>
                    <a:p>
                      <a:pPr>
                        <a:spcAft>
                          <a:spcPts val="300"/>
                        </a:spcAft>
                      </a:pPr>
                      <a:r>
                        <a:rPr lang="en-GB" sz="1800">
                          <a:effectLst/>
                          <a:latin typeface="Arial" panose="020B0604020202020204" pitchFamily="34" charset="0"/>
                          <a:cs typeface="Arial" panose="020B0604020202020204" pitchFamily="34" charset="0"/>
                        </a:rPr>
                        <a:t>Severe FEV</a:t>
                      </a:r>
                      <a:r>
                        <a:rPr lang="en-GB" sz="1800" baseline="-25000">
                          <a:effectLst/>
                          <a:latin typeface="Arial" panose="020B0604020202020204" pitchFamily="34" charset="0"/>
                          <a:cs typeface="Arial" panose="020B0604020202020204" pitchFamily="34" charset="0"/>
                        </a:rPr>
                        <a:t>1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tc>
                  <a:txBody>
                    <a:bodyPr/>
                    <a:lstStyle/>
                    <a:p>
                      <a:pPr>
                        <a:spcAft>
                          <a:spcPts val="300"/>
                        </a:spcAft>
                      </a:pPr>
                      <a:r>
                        <a:rPr kumimoji="0" lang="en-GB" sz="1800" b="0" i="0" u="none"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tc>
                  <a:txBody>
                    <a:bodyPr/>
                    <a:lstStyle/>
                    <a:p>
                      <a:pPr>
                        <a:spcAft>
                          <a:spcPts val="300"/>
                        </a:spcAft>
                      </a:pPr>
                      <a:r>
                        <a:rPr kumimoji="0" lang="en-GB" sz="1800" b="0" i="0" u="none"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tc>
                  <a:txBody>
                    <a:bodyPr/>
                    <a:lstStyle/>
                    <a:p>
                      <a:pPr>
                        <a:spcAft>
                          <a:spcPts val="300"/>
                        </a:spcAft>
                      </a:pPr>
                      <a:r>
                        <a:rPr kumimoji="0" lang="en-GB" sz="1800" b="0" i="0" u="none"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extLst>
                  <a:ext uri="{0D108BD9-81ED-4DB2-BD59-A6C34878D82A}">
                    <a16:rowId xmlns:a16="http://schemas.microsoft.com/office/drawing/2014/main" val="1557404505"/>
                  </a:ext>
                </a:extLst>
              </a:tr>
              <a:tr h="218815">
                <a:tc>
                  <a:txBody>
                    <a:bodyPr/>
                    <a:lstStyle/>
                    <a:p>
                      <a:pPr>
                        <a:spcAft>
                          <a:spcPts val="300"/>
                        </a:spcAft>
                      </a:pPr>
                      <a:r>
                        <a:rPr lang="en-GB" sz="1800">
                          <a:effectLst/>
                          <a:latin typeface="Arial" panose="020B0604020202020204" pitchFamily="34" charset="0"/>
                          <a:cs typeface="Arial" panose="020B0604020202020204" pitchFamily="34" charset="0"/>
                        </a:rPr>
                        <a:t>Very Severe FEV</a:t>
                      </a:r>
                      <a:r>
                        <a:rPr lang="en-GB" sz="1800" baseline="-25000">
                          <a:effectLst/>
                          <a:latin typeface="Arial" panose="020B0604020202020204" pitchFamily="34" charset="0"/>
                          <a:cs typeface="Arial" panose="020B0604020202020204" pitchFamily="34" charset="0"/>
                        </a:rPr>
                        <a:t>1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tc>
                  <a:txBody>
                    <a:bodyPr/>
                    <a:lstStyle/>
                    <a:p>
                      <a:pPr>
                        <a:spcAft>
                          <a:spcPts val="300"/>
                        </a:spcAft>
                      </a:pPr>
                      <a:r>
                        <a:rPr kumimoji="0" lang="en-GB" sz="1800" b="0" i="0" u="none"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tc>
                  <a:txBody>
                    <a:bodyPr/>
                    <a:lstStyle/>
                    <a:p>
                      <a:pPr>
                        <a:spcAft>
                          <a:spcPts val="300"/>
                        </a:spcAft>
                      </a:pPr>
                      <a:r>
                        <a:rPr kumimoji="0" lang="en-GB" sz="1800" b="0" i="0" u="none"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tc>
                  <a:txBody>
                    <a:bodyPr/>
                    <a:lstStyle/>
                    <a:p>
                      <a:pPr>
                        <a:spcAft>
                          <a:spcPts val="300"/>
                        </a:spcAft>
                      </a:pPr>
                      <a:r>
                        <a:rPr kumimoji="0" lang="en-GB" sz="1800" b="0" i="0" u="none"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extLst>
                  <a:ext uri="{0D108BD9-81ED-4DB2-BD59-A6C34878D82A}">
                    <a16:rowId xmlns:a16="http://schemas.microsoft.com/office/drawing/2014/main" val="205929864"/>
                  </a:ext>
                </a:extLst>
              </a:tr>
              <a:tr h="218815">
                <a:tc gridSpan="4">
                  <a:txBody>
                    <a:bodyPr/>
                    <a:lstStyle/>
                    <a:p>
                      <a:pPr>
                        <a:spcAft>
                          <a:spcPts val="300"/>
                        </a:spcAft>
                      </a:pPr>
                      <a:r>
                        <a:rPr lang="en-GB" sz="1800">
                          <a:solidFill>
                            <a:schemeClr val="bg1"/>
                          </a:solidFill>
                          <a:effectLst/>
                          <a:latin typeface="Arial" panose="020B0604020202020204" pitchFamily="34" charset="0"/>
                          <a:cs typeface="Arial" panose="020B0604020202020204" pitchFamily="34" charset="0"/>
                        </a:rPr>
                        <a:t>Health State - exacerbation risk</a:t>
                      </a:r>
                      <a:endParaRPr lang="en-GB" sz="18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75442728"/>
                  </a:ext>
                </a:extLst>
              </a:tr>
              <a:tr h="218815">
                <a:tc>
                  <a:txBody>
                    <a:bodyPr/>
                    <a:lstStyle/>
                    <a:p>
                      <a:pPr>
                        <a:spcAft>
                          <a:spcPts val="300"/>
                        </a:spcAft>
                      </a:pPr>
                      <a:r>
                        <a:rPr lang="en-GB" sz="1800">
                          <a:effectLst/>
                          <a:latin typeface="Arial" panose="020B0604020202020204" pitchFamily="34" charset="0"/>
                          <a:cs typeface="Arial" panose="020B0604020202020204" pitchFamily="34" charset="0"/>
                        </a:rPr>
                        <a:t>Moderate</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tc>
                  <a:txBody>
                    <a:bodyPr/>
                    <a:lstStyle/>
                    <a:p>
                      <a:pPr>
                        <a:spcAft>
                          <a:spcPts val="300"/>
                        </a:spcAft>
                      </a:pPr>
                      <a:r>
                        <a:rPr kumimoji="0" lang="en-GB" sz="1800" b="0" i="0" u="none"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tc>
                  <a:txBody>
                    <a:bodyPr/>
                    <a:lstStyle/>
                    <a:p>
                      <a:pPr>
                        <a:spcAft>
                          <a:spcPts val="300"/>
                        </a:spcAft>
                      </a:pPr>
                      <a:r>
                        <a:rPr lang="en-GB" sz="1800" dirty="0" err="1">
                          <a:effectLst/>
                          <a:highlight>
                            <a:srgbClr val="000000"/>
                          </a:highlight>
                          <a:latin typeface="Arial" panose="020B0604020202020204" pitchFamily="34" charset="0"/>
                          <a:cs typeface="Arial" panose="020B0604020202020204" pitchFamily="34" charset="0"/>
                        </a:rPr>
                        <a:t>xxxxxxxxxxxx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tc>
                  <a:txBody>
                    <a:bodyPr/>
                    <a:lstStyle/>
                    <a:p>
                      <a:pPr>
                        <a:spcAft>
                          <a:spcPts val="300"/>
                        </a:spcAft>
                      </a:pPr>
                      <a:r>
                        <a:rPr kumimoji="0" lang="en-GB" sz="1800" b="0" i="0" u="none"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extLst>
                  <a:ext uri="{0D108BD9-81ED-4DB2-BD59-A6C34878D82A}">
                    <a16:rowId xmlns:a16="http://schemas.microsoft.com/office/drawing/2014/main" val="1261057538"/>
                  </a:ext>
                </a:extLst>
              </a:tr>
              <a:tr h="218815">
                <a:tc>
                  <a:txBody>
                    <a:bodyPr/>
                    <a:lstStyle/>
                    <a:p>
                      <a:pPr>
                        <a:spcAft>
                          <a:spcPts val="300"/>
                        </a:spcAft>
                      </a:pPr>
                      <a:r>
                        <a:rPr lang="en-GB" sz="1800">
                          <a:effectLst/>
                          <a:latin typeface="Arial" panose="020B0604020202020204" pitchFamily="34" charset="0"/>
                          <a:cs typeface="Arial" panose="020B0604020202020204" pitchFamily="34" charset="0"/>
                        </a:rPr>
                        <a:t>Severe</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tc>
                  <a:txBody>
                    <a:bodyPr/>
                    <a:lstStyle/>
                    <a:p>
                      <a:pPr>
                        <a:spcAft>
                          <a:spcPts val="300"/>
                        </a:spcAft>
                      </a:pPr>
                      <a:r>
                        <a:rPr kumimoji="0" lang="en-GB" sz="1800" b="0" i="0" u="none"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tc>
                  <a:txBody>
                    <a:bodyPr/>
                    <a:lstStyle/>
                    <a:p>
                      <a:pPr>
                        <a:spcAft>
                          <a:spcPts val="300"/>
                        </a:spcAft>
                      </a:pPr>
                      <a:r>
                        <a:rPr kumimoji="0" lang="en-GB" sz="1800" b="0" i="0" u="none"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tc>
                  <a:txBody>
                    <a:bodyPr/>
                    <a:lstStyle/>
                    <a:p>
                      <a:pPr>
                        <a:spcAft>
                          <a:spcPts val="300"/>
                        </a:spcAft>
                      </a:pPr>
                      <a:r>
                        <a:rPr kumimoji="0" lang="en-GB" sz="1800" b="0" i="0" u="none"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extLst>
                  <a:ext uri="{0D108BD9-81ED-4DB2-BD59-A6C34878D82A}">
                    <a16:rowId xmlns:a16="http://schemas.microsoft.com/office/drawing/2014/main" val="2954444785"/>
                  </a:ext>
                </a:extLst>
              </a:tr>
              <a:tr h="218815">
                <a:tc gridSpan="4">
                  <a:txBody>
                    <a:bodyPr/>
                    <a:lstStyle/>
                    <a:p>
                      <a:pPr>
                        <a:spcAft>
                          <a:spcPts val="300"/>
                        </a:spcAft>
                      </a:pPr>
                      <a:r>
                        <a:rPr lang="en-GB" sz="1800">
                          <a:solidFill>
                            <a:schemeClr val="bg1"/>
                          </a:solidFill>
                          <a:effectLst/>
                          <a:latin typeface="Arial" panose="020B0604020202020204" pitchFamily="34" charset="0"/>
                          <a:cs typeface="Arial" panose="020B0604020202020204" pitchFamily="34" charset="0"/>
                        </a:rPr>
                        <a:t>Treatment x Health State - severity of airflow obstruction</a:t>
                      </a:r>
                      <a:endParaRPr lang="en-GB" sz="18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28417919"/>
                  </a:ext>
                </a:extLst>
              </a:tr>
              <a:tr h="218815">
                <a:tc>
                  <a:txBody>
                    <a:bodyPr/>
                    <a:lstStyle/>
                    <a:p>
                      <a:pPr>
                        <a:spcAft>
                          <a:spcPts val="300"/>
                        </a:spcAft>
                      </a:pPr>
                      <a:r>
                        <a:rPr lang="en-GB" sz="1800">
                          <a:effectLst/>
                          <a:latin typeface="Arial" panose="020B0604020202020204" pitchFamily="34" charset="0"/>
                          <a:cs typeface="Arial" panose="020B0604020202020204" pitchFamily="34" charset="0"/>
                        </a:rPr>
                        <a:t>Dupilumab 300mg q2w x Moderate FEV</a:t>
                      </a:r>
                      <a:r>
                        <a:rPr lang="en-GB" sz="1800" baseline="-25000">
                          <a:effectLst/>
                          <a:latin typeface="Arial" panose="020B0604020202020204" pitchFamily="34" charset="0"/>
                          <a:cs typeface="Arial" panose="020B0604020202020204" pitchFamily="34" charset="0"/>
                        </a:rPr>
                        <a:t>1</a:t>
                      </a:r>
                      <a:r>
                        <a:rPr lang="en-GB" sz="1800">
                          <a:effectLst/>
                          <a:latin typeface="Arial" panose="020B0604020202020204" pitchFamily="34" charset="0"/>
                          <a:cs typeface="Arial" panose="020B0604020202020204" pitchFamily="34" charset="0"/>
                        </a:rPr>
                        <a:t>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tc>
                  <a:txBody>
                    <a:bodyPr/>
                    <a:lstStyle/>
                    <a:p>
                      <a:pPr>
                        <a:spcAft>
                          <a:spcPts val="300"/>
                        </a:spcAft>
                      </a:pPr>
                      <a:r>
                        <a:rPr kumimoji="0" lang="en-GB" sz="1800" b="0" i="0" u="none"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tc>
                  <a:txBody>
                    <a:bodyPr/>
                    <a:lstStyle/>
                    <a:p>
                      <a:pPr>
                        <a:spcAft>
                          <a:spcPts val="300"/>
                        </a:spcAft>
                      </a:pPr>
                      <a:r>
                        <a:rPr lang="en-GB" sz="1800" dirty="0" err="1">
                          <a:effectLst/>
                          <a:highlight>
                            <a:srgbClr val="000000"/>
                          </a:highlight>
                          <a:latin typeface="Arial" panose="020B0604020202020204" pitchFamily="34" charset="0"/>
                          <a:cs typeface="Arial" panose="020B0604020202020204" pitchFamily="34" charset="0"/>
                        </a:rPr>
                        <a:t>xxxxxxxxxxxx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tc>
                  <a:txBody>
                    <a:bodyPr/>
                    <a:lstStyle/>
                    <a:p>
                      <a:pPr>
                        <a:spcAft>
                          <a:spcPts val="300"/>
                        </a:spcAft>
                      </a:pPr>
                      <a:r>
                        <a:rPr kumimoji="0" lang="en-GB" sz="1800" b="0" i="0" u="none"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extLst>
                  <a:ext uri="{0D108BD9-81ED-4DB2-BD59-A6C34878D82A}">
                    <a16:rowId xmlns:a16="http://schemas.microsoft.com/office/drawing/2014/main" val="378568142"/>
                  </a:ext>
                </a:extLst>
              </a:tr>
              <a:tr h="218815">
                <a:tc>
                  <a:txBody>
                    <a:bodyPr/>
                    <a:lstStyle/>
                    <a:p>
                      <a:pPr>
                        <a:spcAft>
                          <a:spcPts val="300"/>
                        </a:spcAft>
                      </a:pPr>
                      <a:r>
                        <a:rPr lang="en-GB" sz="1800">
                          <a:effectLst/>
                          <a:latin typeface="Arial" panose="020B0604020202020204" pitchFamily="34" charset="0"/>
                          <a:cs typeface="Arial" panose="020B0604020202020204" pitchFamily="34" charset="0"/>
                        </a:rPr>
                        <a:t>Dupilumab 300mg q2w x Severe FEV</a:t>
                      </a:r>
                      <a:r>
                        <a:rPr lang="en-GB" sz="1800" baseline="-25000">
                          <a:effectLst/>
                          <a:latin typeface="Arial" panose="020B0604020202020204" pitchFamily="34" charset="0"/>
                          <a:cs typeface="Arial" panose="020B0604020202020204" pitchFamily="34" charset="0"/>
                        </a:rPr>
                        <a:t>1</a:t>
                      </a:r>
                      <a:r>
                        <a:rPr lang="en-GB" sz="1800">
                          <a:effectLst/>
                          <a:latin typeface="Arial" panose="020B0604020202020204" pitchFamily="34" charset="0"/>
                          <a:cs typeface="Arial" panose="020B0604020202020204" pitchFamily="34" charset="0"/>
                        </a:rPr>
                        <a:t>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tc>
                  <a:txBody>
                    <a:bodyPr/>
                    <a:lstStyle/>
                    <a:p>
                      <a:pPr>
                        <a:spcAft>
                          <a:spcPts val="300"/>
                        </a:spcAft>
                      </a:pPr>
                      <a:r>
                        <a:rPr kumimoji="0" lang="en-GB" sz="1800" b="0" i="0" u="none"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tc>
                  <a:txBody>
                    <a:bodyPr/>
                    <a:lstStyle/>
                    <a:p>
                      <a:pPr>
                        <a:spcAft>
                          <a:spcPts val="300"/>
                        </a:spcAft>
                      </a:pPr>
                      <a:r>
                        <a:rPr kumimoji="0" lang="en-GB" sz="1800" b="0" i="0" u="none"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tc>
                  <a:txBody>
                    <a:bodyPr/>
                    <a:lstStyle/>
                    <a:p>
                      <a:pPr>
                        <a:spcAft>
                          <a:spcPts val="300"/>
                        </a:spcAft>
                      </a:pPr>
                      <a:r>
                        <a:rPr kumimoji="0" lang="en-GB" sz="1800" b="0" i="0" u="none"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extLst>
                  <a:ext uri="{0D108BD9-81ED-4DB2-BD59-A6C34878D82A}">
                    <a16:rowId xmlns:a16="http://schemas.microsoft.com/office/drawing/2014/main" val="34933504"/>
                  </a:ext>
                </a:extLst>
              </a:tr>
              <a:tr h="218815">
                <a:tc>
                  <a:txBody>
                    <a:bodyPr/>
                    <a:lstStyle/>
                    <a:p>
                      <a:pPr>
                        <a:spcAft>
                          <a:spcPts val="300"/>
                        </a:spcAft>
                      </a:pPr>
                      <a:r>
                        <a:rPr lang="en-GB" sz="1800">
                          <a:effectLst/>
                          <a:latin typeface="Arial" panose="020B0604020202020204" pitchFamily="34" charset="0"/>
                          <a:cs typeface="Arial" panose="020B0604020202020204" pitchFamily="34" charset="0"/>
                        </a:rPr>
                        <a:t>Dupilumab 300mg q2w x Very Severe FEV</a:t>
                      </a:r>
                      <a:r>
                        <a:rPr lang="en-GB" sz="1800" baseline="-25000">
                          <a:effectLst/>
                          <a:latin typeface="Arial" panose="020B0604020202020204" pitchFamily="34" charset="0"/>
                          <a:cs typeface="Arial" panose="020B0604020202020204" pitchFamily="34" charset="0"/>
                        </a:rPr>
                        <a:t>1</a:t>
                      </a:r>
                      <a:r>
                        <a:rPr lang="en-GB" sz="1800">
                          <a:effectLst/>
                          <a:latin typeface="Arial" panose="020B0604020202020204" pitchFamily="34" charset="0"/>
                          <a:cs typeface="Arial" panose="020B0604020202020204" pitchFamily="34" charset="0"/>
                        </a:rPr>
                        <a:t>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tc>
                  <a:txBody>
                    <a:bodyPr/>
                    <a:lstStyle/>
                    <a:p>
                      <a:pPr>
                        <a:spcAft>
                          <a:spcPts val="300"/>
                        </a:spcAft>
                      </a:pPr>
                      <a:r>
                        <a:rPr kumimoji="0" lang="en-GB" sz="1800" b="0" i="0" u="none"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tc>
                  <a:txBody>
                    <a:bodyPr/>
                    <a:lstStyle/>
                    <a:p>
                      <a:pPr>
                        <a:spcAft>
                          <a:spcPts val="300"/>
                        </a:spcAft>
                      </a:pPr>
                      <a:r>
                        <a:rPr kumimoji="0" lang="en-GB" sz="1800" b="0" i="0" u="none"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tc>
                  <a:txBody>
                    <a:bodyPr/>
                    <a:lstStyle/>
                    <a:p>
                      <a:pPr>
                        <a:spcAft>
                          <a:spcPts val="300"/>
                        </a:spcAft>
                      </a:pPr>
                      <a:r>
                        <a:rPr kumimoji="0" lang="en-GB" sz="1800" b="0" i="0" u="none"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6821" marR="36821" marT="0" marB="0"/>
                </a:tc>
                <a:extLst>
                  <a:ext uri="{0D108BD9-81ED-4DB2-BD59-A6C34878D82A}">
                    <a16:rowId xmlns:a16="http://schemas.microsoft.com/office/drawing/2014/main" val="4169546557"/>
                  </a:ext>
                </a:extLst>
              </a:tr>
            </a:tbl>
          </a:graphicData>
        </a:graphic>
      </p:graphicFrame>
      <p:sp>
        <p:nvSpPr>
          <p:cNvPr id="2" name="TextBox 1">
            <a:extLst>
              <a:ext uri="{FF2B5EF4-FFF2-40B4-BE49-F238E27FC236}">
                <a16:creationId xmlns:a16="http://schemas.microsoft.com/office/drawing/2014/main" id="{7FBA9B55-6AEE-769D-881E-8F77EF57B632}"/>
              </a:ext>
            </a:extLst>
          </p:cNvPr>
          <p:cNvSpPr txBox="1"/>
          <p:nvPr/>
        </p:nvSpPr>
        <p:spPr>
          <a:xfrm>
            <a:off x="10302465" y="-6772"/>
            <a:ext cx="1797462" cy="523220"/>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hlinkClick r:id="rId3" action="ppaction://hlinksldjump"/>
              </a:rPr>
              <a:t>Key issue – utility values</a:t>
            </a:r>
            <a:endParaRPr lang="en-GB" sz="1400">
              <a:latin typeface="Arial" panose="020B0604020202020204" pitchFamily="34" charset="0"/>
              <a:cs typeface="Arial" panose="020B0604020202020204" pitchFamily="34" charset="0"/>
            </a:endParaRPr>
          </a:p>
        </p:txBody>
      </p:sp>
      <p:sp>
        <p:nvSpPr>
          <p:cNvPr id="6" name="Text Placeholder 4">
            <a:extLst>
              <a:ext uri="{FF2B5EF4-FFF2-40B4-BE49-F238E27FC236}">
                <a16:creationId xmlns:a16="http://schemas.microsoft.com/office/drawing/2014/main" id="{B1112F5D-4161-5959-B559-8A7EAD347F5D}"/>
              </a:ext>
            </a:extLst>
          </p:cNvPr>
          <p:cNvSpPr txBox="1">
            <a:spLocks/>
          </p:cNvSpPr>
          <p:nvPr/>
        </p:nvSpPr>
        <p:spPr>
          <a:xfrm>
            <a:off x="808831" y="6411913"/>
            <a:ext cx="11021219" cy="4460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CI, Confidence interval; FEV</a:t>
            </a:r>
            <a:r>
              <a:rPr lang="en-GB" baseline="-25000"/>
              <a:t>1, </a:t>
            </a:r>
            <a:r>
              <a:rPr lang="en-GB"/>
              <a:t>forced expiratory volume in the first second; ITT, Intention-to-treat; Q2W, Every 2 weeks; SE, Standard error; SGRQ, Saint George's Respiratory Questionnaire</a:t>
            </a:r>
          </a:p>
        </p:txBody>
      </p:sp>
    </p:spTree>
    <p:extLst>
      <p:ext uri="{BB962C8B-B14F-4D97-AF65-F5344CB8AC3E}">
        <p14:creationId xmlns:p14="http://schemas.microsoft.com/office/powerpoint/2010/main" val="13050572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C862A-0A13-9B31-59F7-34BCD8CE7E31}"/>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449D9632-AAD7-77CB-CC58-561AF5BA0300}"/>
              </a:ext>
            </a:extLst>
          </p:cNvPr>
          <p:cNvSpPr>
            <a:spLocks noGrp="1"/>
          </p:cNvSpPr>
          <p:nvPr>
            <p:ph type="title"/>
          </p:nvPr>
        </p:nvSpPr>
        <p:spPr>
          <a:xfrm>
            <a:off x="466723" y="385149"/>
            <a:ext cx="11250785" cy="592817"/>
          </a:xfrm>
        </p:spPr>
        <p:txBody>
          <a:bodyPr>
            <a:normAutofit/>
          </a:bodyPr>
          <a:lstStyle/>
          <a:p>
            <a:r>
              <a:rPr lang="en-GB"/>
              <a:t>Health state utility regression model – EAG base case</a:t>
            </a:r>
          </a:p>
        </p:txBody>
      </p:sp>
      <p:sp>
        <p:nvSpPr>
          <p:cNvPr id="3" name="TextBox 2">
            <a:extLst>
              <a:ext uri="{FF2B5EF4-FFF2-40B4-BE49-F238E27FC236}">
                <a16:creationId xmlns:a16="http://schemas.microsoft.com/office/drawing/2014/main" id="{E3D55A7F-BF59-8D53-A5C3-2A54C158D06B}"/>
              </a:ext>
            </a:extLst>
          </p:cNvPr>
          <p:cNvSpPr txBox="1"/>
          <p:nvPr/>
        </p:nvSpPr>
        <p:spPr>
          <a:xfrm>
            <a:off x="282025" y="1134516"/>
            <a:ext cx="9395521" cy="584775"/>
          </a:xfrm>
          <a:prstGeom prst="rect">
            <a:avLst/>
          </a:prstGeom>
          <a:noFill/>
        </p:spPr>
        <p:txBody>
          <a:bodyPr wrap="none" rtlCol="0">
            <a:spAutoFit/>
          </a:bodyPr>
          <a:lstStyle/>
          <a:p>
            <a:r>
              <a:rPr lang="en-GB" sz="1600" b="1">
                <a:latin typeface="Arial" panose="020B0604020202020204" pitchFamily="34" charset="0"/>
              </a:rPr>
              <a:t>Pooled ITT linear regression of utility based on SGRQ (UK crosswalk tariffs, Hernandez 2020) –</a:t>
            </a:r>
          </a:p>
          <a:p>
            <a:r>
              <a:rPr lang="en-GB" sz="1600" b="1">
                <a:latin typeface="Arial" panose="020B0604020202020204" pitchFamily="34" charset="0"/>
              </a:rPr>
              <a:t> Parameter estimates including only statistically significant covariates</a:t>
            </a:r>
          </a:p>
        </p:txBody>
      </p:sp>
      <p:sp>
        <p:nvSpPr>
          <p:cNvPr id="4" name="Confidential " descr="Marker showing slides are confidential ">
            <a:extLst>
              <a:ext uri="{FF2B5EF4-FFF2-40B4-BE49-F238E27FC236}">
                <a16:creationId xmlns:a16="http://schemas.microsoft.com/office/drawing/2014/main" id="{B9C31B4A-E844-7D15-F4F0-513B8B3466C7}"/>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graphicFrame>
        <p:nvGraphicFramePr>
          <p:cNvPr id="5" name="Table 4">
            <a:extLst>
              <a:ext uri="{FF2B5EF4-FFF2-40B4-BE49-F238E27FC236}">
                <a16:creationId xmlns:a16="http://schemas.microsoft.com/office/drawing/2014/main" id="{4E161ABE-DC56-895C-22BA-5330EFBFACCC}"/>
              </a:ext>
            </a:extLst>
          </p:cNvPr>
          <p:cNvGraphicFramePr>
            <a:graphicFrameLocks noGrp="1"/>
          </p:cNvGraphicFramePr>
          <p:nvPr>
            <p:extLst>
              <p:ext uri="{D42A27DB-BD31-4B8C-83A1-F6EECF244321}">
                <p14:modId xmlns:p14="http://schemas.microsoft.com/office/powerpoint/2010/main" val="2647447714"/>
              </p:ext>
            </p:extLst>
          </p:nvPr>
        </p:nvGraphicFramePr>
        <p:xfrm>
          <a:off x="317490" y="1702153"/>
          <a:ext cx="9691067" cy="2743200"/>
        </p:xfrm>
        <a:graphic>
          <a:graphicData uri="http://schemas.openxmlformats.org/drawingml/2006/table">
            <a:tbl>
              <a:tblPr firstRow="1" firstCol="1" bandRow="1">
                <a:tableStyleId>{5C22544A-7EE6-4342-B048-85BDC9FD1C3A}</a:tableStyleId>
              </a:tblPr>
              <a:tblGrid>
                <a:gridCol w="3608953">
                  <a:extLst>
                    <a:ext uri="{9D8B030D-6E8A-4147-A177-3AD203B41FA5}">
                      <a16:colId xmlns:a16="http://schemas.microsoft.com/office/drawing/2014/main" val="2917385159"/>
                    </a:ext>
                  </a:extLst>
                </a:gridCol>
                <a:gridCol w="1984732">
                  <a:extLst>
                    <a:ext uri="{9D8B030D-6E8A-4147-A177-3AD203B41FA5}">
                      <a16:colId xmlns:a16="http://schemas.microsoft.com/office/drawing/2014/main" val="4094298810"/>
                    </a:ext>
                  </a:extLst>
                </a:gridCol>
                <a:gridCol w="2238636">
                  <a:extLst>
                    <a:ext uri="{9D8B030D-6E8A-4147-A177-3AD203B41FA5}">
                      <a16:colId xmlns:a16="http://schemas.microsoft.com/office/drawing/2014/main" val="2716638648"/>
                    </a:ext>
                  </a:extLst>
                </a:gridCol>
                <a:gridCol w="1858746">
                  <a:extLst>
                    <a:ext uri="{9D8B030D-6E8A-4147-A177-3AD203B41FA5}">
                      <a16:colId xmlns:a16="http://schemas.microsoft.com/office/drawing/2014/main" val="3720023315"/>
                    </a:ext>
                  </a:extLst>
                </a:gridCol>
              </a:tblGrid>
              <a:tr h="161975">
                <a:tc>
                  <a:txBody>
                    <a:bodyPr/>
                    <a:lstStyle/>
                    <a:p>
                      <a:r>
                        <a:rPr lang="en-GB" sz="1800">
                          <a:effectLst/>
                          <a:latin typeface="Arial" panose="020B0604020202020204" pitchFamily="34" charset="0"/>
                          <a:cs typeface="Arial" panose="020B0604020202020204" pitchFamily="34" charset="0"/>
                        </a:rPr>
                        <a:t>Parameter</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8402" marR="38402" marT="0" marB="0" anchor="ctr"/>
                </a:tc>
                <a:tc>
                  <a:txBody>
                    <a:bodyPr/>
                    <a:lstStyle/>
                    <a:p>
                      <a:pPr algn="ctr"/>
                      <a:r>
                        <a:rPr lang="en-GB" sz="1800">
                          <a:effectLst/>
                          <a:latin typeface="Arial" panose="020B0604020202020204" pitchFamily="34" charset="0"/>
                          <a:cs typeface="Arial" panose="020B0604020202020204" pitchFamily="34" charset="0"/>
                        </a:rPr>
                        <a:t>Estimate (SE)</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8402" marR="38402" marT="0" marB="0" anchor="ctr"/>
                </a:tc>
                <a:tc>
                  <a:txBody>
                    <a:bodyPr/>
                    <a:lstStyle/>
                    <a:p>
                      <a:pPr algn="ctr"/>
                      <a:r>
                        <a:rPr lang="en-GB" sz="1800">
                          <a:effectLst/>
                          <a:latin typeface="Arial" panose="020B0604020202020204" pitchFamily="34" charset="0"/>
                          <a:cs typeface="Arial" panose="020B0604020202020204" pitchFamily="34" charset="0"/>
                        </a:rPr>
                        <a:t>[95% CI]</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8402" marR="38402" marT="0" marB="0" anchor="ctr"/>
                </a:tc>
                <a:tc>
                  <a:txBody>
                    <a:bodyPr/>
                    <a:lstStyle/>
                    <a:p>
                      <a:pPr algn="ctr"/>
                      <a:r>
                        <a:rPr lang="en-GB" sz="1800">
                          <a:effectLst/>
                          <a:latin typeface="Arial" panose="020B0604020202020204" pitchFamily="34" charset="0"/>
                          <a:cs typeface="Arial" panose="020B0604020202020204" pitchFamily="34" charset="0"/>
                        </a:rPr>
                        <a:t>p-value</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8402" marR="38402" marT="0" marB="0" anchor="ctr"/>
                </a:tc>
                <a:extLst>
                  <a:ext uri="{0D108BD9-81ED-4DB2-BD59-A6C34878D82A}">
                    <a16:rowId xmlns:a16="http://schemas.microsoft.com/office/drawing/2014/main" val="1504052611"/>
                  </a:ext>
                </a:extLst>
              </a:tr>
              <a:tr h="161975">
                <a:tc>
                  <a:txBody>
                    <a:bodyPr/>
                    <a:lstStyle/>
                    <a:p>
                      <a:r>
                        <a:rPr lang="en-GB" sz="1800">
                          <a:effectLst/>
                          <a:latin typeface="Arial" panose="020B0604020202020204" pitchFamily="34" charset="0"/>
                          <a:cs typeface="Arial" panose="020B0604020202020204" pitchFamily="34" charset="0"/>
                        </a:rPr>
                        <a:t>Intercept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8402" marR="38402" marT="0" marB="0" anchor="ctr"/>
                </a:tc>
                <a:tc>
                  <a:txBody>
                    <a:bodyPr/>
                    <a:lstStyle/>
                    <a:p>
                      <a:pPr algn="ctr"/>
                      <a:r>
                        <a:rPr lang="en-GB" sz="1800" u="sng" dirty="0" err="1">
                          <a:effectLst/>
                          <a:highlight>
                            <a:srgbClr val="000000"/>
                          </a:highlight>
                          <a:latin typeface="Arial" panose="020B0604020202020204" pitchFamily="34" charset="0"/>
                          <a:cs typeface="Arial" panose="020B0604020202020204" pitchFamily="34" charset="0"/>
                        </a:rPr>
                        <a:t>xxxxxxxxxxxxx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8402" marR="38402" marT="0" marB="0" anchor="ctr"/>
                </a:tc>
                <a:tc>
                  <a:txBody>
                    <a:bodyPr/>
                    <a:lstStyle/>
                    <a:p>
                      <a:pPr algn="ctr"/>
                      <a:r>
                        <a:rPr lang="en-GB" sz="1800" u="sng" dirty="0" err="1">
                          <a:effectLst/>
                          <a:highlight>
                            <a:srgbClr val="000000"/>
                          </a:highlight>
                          <a:latin typeface="Arial" panose="020B0604020202020204" pitchFamily="34" charset="0"/>
                          <a:cs typeface="Arial" panose="020B0604020202020204" pitchFamily="34" charset="0"/>
                        </a:rPr>
                        <a:t>xxxxxxxxxxxxx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8402" marR="38402" marT="0" marB="0" anchor="ctr"/>
                </a:tc>
                <a:tc>
                  <a:txBody>
                    <a:bodyPr/>
                    <a:lstStyle/>
                    <a:p>
                      <a:pPr algn="ctr"/>
                      <a:r>
                        <a:rPr lang="en-GB" sz="1800">
                          <a:effectLst/>
                          <a:latin typeface="Arial" panose="020B0604020202020204" pitchFamily="34" charset="0"/>
                          <a:cs typeface="Arial" panose="020B0604020202020204" pitchFamily="34" charset="0"/>
                        </a:rPr>
                        <a:t>&lt;0.0001</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8402" marR="38402" marT="0" marB="0" anchor="ctr"/>
                </a:tc>
                <a:extLst>
                  <a:ext uri="{0D108BD9-81ED-4DB2-BD59-A6C34878D82A}">
                    <a16:rowId xmlns:a16="http://schemas.microsoft.com/office/drawing/2014/main" val="4093482298"/>
                  </a:ext>
                </a:extLst>
              </a:tr>
              <a:tr h="161975">
                <a:tc>
                  <a:txBody>
                    <a:bodyPr/>
                    <a:lstStyle/>
                    <a:p>
                      <a:r>
                        <a:rPr lang="en-GB" sz="1800">
                          <a:effectLst/>
                          <a:latin typeface="Arial" panose="020B0604020202020204" pitchFamily="34" charset="0"/>
                          <a:cs typeface="Arial" panose="020B0604020202020204" pitchFamily="34" charset="0"/>
                        </a:rPr>
                        <a:t>SGRQ-based utility at baseline</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8402" marR="38402" marT="0" marB="0" anchor="ctr"/>
                </a:tc>
                <a:tc>
                  <a:txBody>
                    <a:bodyPr/>
                    <a:lstStyle/>
                    <a:p>
                      <a:pPr algn="ctr"/>
                      <a:r>
                        <a:rPr kumimoji="0" lang="en-GB" sz="18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8402" marR="38402" marT="0" marB="0" anchor="ctr"/>
                </a:tc>
                <a:tc>
                  <a:txBody>
                    <a:bodyPr/>
                    <a:lstStyle/>
                    <a:p>
                      <a:pPr algn="ctr"/>
                      <a:r>
                        <a:rPr kumimoji="0" lang="en-GB" sz="18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8402" marR="38402" marT="0" marB="0" anchor="ctr"/>
                </a:tc>
                <a:tc>
                  <a:txBody>
                    <a:bodyPr/>
                    <a:lstStyle/>
                    <a:p>
                      <a:pPr algn="ctr"/>
                      <a:r>
                        <a:rPr lang="en-GB" sz="1800">
                          <a:effectLst/>
                          <a:latin typeface="Arial" panose="020B0604020202020204" pitchFamily="34" charset="0"/>
                          <a:cs typeface="Arial" panose="020B0604020202020204" pitchFamily="34" charset="0"/>
                        </a:rPr>
                        <a:t>&lt;0.0001</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8402" marR="38402" marT="0" marB="0" anchor="ctr"/>
                </a:tc>
                <a:extLst>
                  <a:ext uri="{0D108BD9-81ED-4DB2-BD59-A6C34878D82A}">
                    <a16:rowId xmlns:a16="http://schemas.microsoft.com/office/drawing/2014/main" val="3869861719"/>
                  </a:ext>
                </a:extLst>
              </a:tr>
              <a:tr h="161975">
                <a:tc gridSpan="4">
                  <a:txBody>
                    <a:bodyPr/>
                    <a:lstStyle/>
                    <a:p>
                      <a:r>
                        <a:rPr lang="en-GB" sz="1800" dirty="0">
                          <a:effectLst/>
                          <a:latin typeface="Arial" panose="020B0604020202020204" pitchFamily="34" charset="0"/>
                          <a:cs typeface="Arial" panose="020B0604020202020204" pitchFamily="34" charset="0"/>
                        </a:rPr>
                        <a:t>Health State - severity of airflow obstruction</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38402" marR="38402"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66184930"/>
                  </a:ext>
                </a:extLst>
              </a:tr>
              <a:tr h="161975">
                <a:tc>
                  <a:txBody>
                    <a:bodyPr/>
                    <a:lstStyle/>
                    <a:p>
                      <a:r>
                        <a:rPr lang="en-GB" sz="1800">
                          <a:effectLst/>
                          <a:latin typeface="Arial" panose="020B0604020202020204" pitchFamily="34" charset="0"/>
                          <a:cs typeface="Arial" panose="020B0604020202020204" pitchFamily="34" charset="0"/>
                        </a:rPr>
                        <a:t>Moderate FEV</a:t>
                      </a:r>
                      <a:r>
                        <a:rPr lang="en-GB" sz="1800" baseline="-25000">
                          <a:effectLst/>
                          <a:latin typeface="Arial" panose="020B0604020202020204" pitchFamily="34" charset="0"/>
                          <a:cs typeface="Arial" panose="020B0604020202020204" pitchFamily="34" charset="0"/>
                        </a:rPr>
                        <a:t>1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8402" marR="38402" marT="0" marB="0" anchor="ctr"/>
                </a:tc>
                <a:tc>
                  <a:txBody>
                    <a:bodyPr/>
                    <a:lstStyle/>
                    <a:p>
                      <a:pPr algn="ctr"/>
                      <a:r>
                        <a:rPr kumimoji="0" lang="en-GB" sz="18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8402" marR="38402" marT="0" marB="0" anchor="ctr"/>
                </a:tc>
                <a:tc>
                  <a:txBody>
                    <a:bodyPr/>
                    <a:lstStyle/>
                    <a:p>
                      <a:pPr algn="ct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8402" marR="38402" marT="0" marB="0" anchor="ctr"/>
                </a:tc>
                <a:tc>
                  <a:txBody>
                    <a:bodyPr/>
                    <a:lstStyle/>
                    <a:p>
                      <a:pPr algn="ctr"/>
                      <a:r>
                        <a:rPr lang="en-GB" sz="1800">
                          <a:effectLst/>
                          <a:latin typeface="Arial" panose="020B0604020202020204" pitchFamily="34" charset="0"/>
                          <a:cs typeface="Arial" panose="020B0604020202020204" pitchFamily="34" charset="0"/>
                        </a:rPr>
                        <a:t>&lt;0.0001</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8402" marR="38402" marT="0" marB="0" anchor="ctr"/>
                </a:tc>
                <a:extLst>
                  <a:ext uri="{0D108BD9-81ED-4DB2-BD59-A6C34878D82A}">
                    <a16:rowId xmlns:a16="http://schemas.microsoft.com/office/drawing/2014/main" val="2342007244"/>
                  </a:ext>
                </a:extLst>
              </a:tr>
              <a:tr h="161975">
                <a:tc>
                  <a:txBody>
                    <a:bodyPr/>
                    <a:lstStyle/>
                    <a:p>
                      <a:r>
                        <a:rPr lang="en-GB" sz="1800">
                          <a:effectLst/>
                          <a:latin typeface="Arial" panose="020B0604020202020204" pitchFamily="34" charset="0"/>
                          <a:cs typeface="Arial" panose="020B0604020202020204" pitchFamily="34" charset="0"/>
                        </a:rPr>
                        <a:t>Severe FEV</a:t>
                      </a:r>
                      <a:r>
                        <a:rPr lang="en-GB" sz="1800" baseline="-25000">
                          <a:effectLst/>
                          <a:latin typeface="Arial" panose="020B0604020202020204" pitchFamily="34" charset="0"/>
                          <a:cs typeface="Arial" panose="020B0604020202020204" pitchFamily="34" charset="0"/>
                        </a:rPr>
                        <a:t>1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8402" marR="38402" marT="0" marB="0" anchor="ctr"/>
                </a:tc>
                <a:tc>
                  <a:txBody>
                    <a:bodyPr/>
                    <a:lstStyle/>
                    <a:p>
                      <a:pPr algn="ctr"/>
                      <a:r>
                        <a:rPr kumimoji="0" lang="en-GB" sz="18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8402" marR="38402" marT="0" marB="0" anchor="ctr"/>
                </a:tc>
                <a:tc>
                  <a:txBody>
                    <a:bodyPr/>
                    <a:lstStyle/>
                    <a:p>
                      <a:pPr algn="ctr"/>
                      <a:r>
                        <a:rPr kumimoji="0" lang="en-GB" sz="18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8402" marR="38402" marT="0" marB="0" anchor="ctr"/>
                </a:tc>
                <a:tc>
                  <a:txBody>
                    <a:bodyPr/>
                    <a:lstStyle/>
                    <a:p>
                      <a:pPr algn="ctr"/>
                      <a:r>
                        <a:rPr lang="en-GB" sz="1800">
                          <a:effectLst/>
                          <a:latin typeface="Arial" panose="020B0604020202020204" pitchFamily="34" charset="0"/>
                          <a:cs typeface="Arial" panose="020B0604020202020204" pitchFamily="34" charset="0"/>
                        </a:rPr>
                        <a:t>&lt;0.0001</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8402" marR="38402" marT="0" marB="0" anchor="ctr"/>
                </a:tc>
                <a:extLst>
                  <a:ext uri="{0D108BD9-81ED-4DB2-BD59-A6C34878D82A}">
                    <a16:rowId xmlns:a16="http://schemas.microsoft.com/office/drawing/2014/main" val="2224326037"/>
                  </a:ext>
                </a:extLst>
              </a:tr>
              <a:tr h="161975">
                <a:tc>
                  <a:txBody>
                    <a:bodyPr/>
                    <a:lstStyle/>
                    <a:p>
                      <a:r>
                        <a:rPr lang="en-GB" sz="1800">
                          <a:effectLst/>
                          <a:latin typeface="Arial" panose="020B0604020202020204" pitchFamily="34" charset="0"/>
                          <a:cs typeface="Arial" panose="020B0604020202020204" pitchFamily="34" charset="0"/>
                        </a:rPr>
                        <a:t>Very Severe FEV</a:t>
                      </a:r>
                      <a:r>
                        <a:rPr lang="en-GB" sz="1800" baseline="-25000">
                          <a:effectLst/>
                          <a:latin typeface="Arial" panose="020B0604020202020204" pitchFamily="34" charset="0"/>
                          <a:cs typeface="Arial" panose="020B0604020202020204" pitchFamily="34" charset="0"/>
                        </a:rPr>
                        <a:t>1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8402" marR="38402" marT="0" marB="0" anchor="ctr"/>
                </a:tc>
                <a:tc>
                  <a:txBody>
                    <a:bodyPr/>
                    <a:lstStyle/>
                    <a:p>
                      <a:pPr algn="ct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xxxxxxxxxxxxx</a:t>
                      </a:r>
                      <a:endParaRPr lang="en-GB" sz="180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8402" marR="38402" marT="0" marB="0" anchor="ctr"/>
                </a:tc>
                <a:tc>
                  <a:txBody>
                    <a:bodyPr/>
                    <a:lstStyle/>
                    <a:p>
                      <a:pPr algn="ctr"/>
                      <a:r>
                        <a:rPr kumimoji="0" lang="en-GB" sz="18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8402" marR="38402" marT="0" marB="0" anchor="ctr"/>
                </a:tc>
                <a:tc>
                  <a:txBody>
                    <a:bodyPr/>
                    <a:lstStyle/>
                    <a:p>
                      <a:pPr algn="ctr"/>
                      <a:r>
                        <a:rPr lang="en-GB" sz="1800">
                          <a:effectLst/>
                          <a:latin typeface="Arial" panose="020B0604020202020204" pitchFamily="34" charset="0"/>
                          <a:cs typeface="Arial" panose="020B0604020202020204" pitchFamily="34" charset="0"/>
                        </a:rPr>
                        <a:t>&lt;0.0001</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8402" marR="38402" marT="0" marB="0" anchor="ctr"/>
                </a:tc>
                <a:extLst>
                  <a:ext uri="{0D108BD9-81ED-4DB2-BD59-A6C34878D82A}">
                    <a16:rowId xmlns:a16="http://schemas.microsoft.com/office/drawing/2014/main" val="3019208243"/>
                  </a:ext>
                </a:extLst>
              </a:tr>
              <a:tr h="161975">
                <a:tc gridSpan="4">
                  <a:txBody>
                    <a:bodyPr/>
                    <a:lstStyle/>
                    <a:p>
                      <a:r>
                        <a:rPr lang="en-GB" sz="1800">
                          <a:effectLst/>
                          <a:latin typeface="Arial" panose="020B0604020202020204" pitchFamily="34" charset="0"/>
                          <a:cs typeface="Arial" panose="020B0604020202020204" pitchFamily="34" charset="0"/>
                        </a:rPr>
                        <a:t>Health State - exacerbation risk</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8402" marR="38402"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84875599"/>
                  </a:ext>
                </a:extLst>
              </a:tr>
              <a:tr h="161975">
                <a:tc>
                  <a:txBody>
                    <a:bodyPr/>
                    <a:lstStyle/>
                    <a:p>
                      <a:r>
                        <a:rPr lang="en-GB" sz="1800">
                          <a:effectLst/>
                          <a:latin typeface="Arial" panose="020B0604020202020204" pitchFamily="34" charset="0"/>
                          <a:cs typeface="Arial" panose="020B0604020202020204" pitchFamily="34" charset="0"/>
                        </a:rPr>
                        <a:t>Moderate</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8402" marR="38402" marT="0" marB="0" anchor="ctr"/>
                </a:tc>
                <a:tc>
                  <a:txBody>
                    <a:bodyPr/>
                    <a:lstStyle/>
                    <a:p>
                      <a:pPr algn="ctr"/>
                      <a:r>
                        <a:rPr kumimoji="0" lang="en-GB" sz="18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8402" marR="38402" marT="0" marB="0" anchor="ctr"/>
                </a:tc>
                <a:tc>
                  <a:txBody>
                    <a:bodyPr/>
                    <a:lstStyle/>
                    <a:p>
                      <a:pPr algn="ct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8402" marR="38402" marT="0" marB="0" anchor="ctr"/>
                </a:tc>
                <a:tc>
                  <a:txBody>
                    <a:bodyPr/>
                    <a:lstStyle/>
                    <a:p>
                      <a:pPr algn="ctr"/>
                      <a:r>
                        <a:rPr lang="en-GB" sz="1800">
                          <a:effectLst/>
                          <a:latin typeface="Arial" panose="020B0604020202020204" pitchFamily="34" charset="0"/>
                          <a:cs typeface="Arial" panose="020B0604020202020204" pitchFamily="34" charset="0"/>
                        </a:rPr>
                        <a:t>&lt;0.0001</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8402" marR="38402" marT="0" marB="0" anchor="ctr"/>
                </a:tc>
                <a:extLst>
                  <a:ext uri="{0D108BD9-81ED-4DB2-BD59-A6C34878D82A}">
                    <a16:rowId xmlns:a16="http://schemas.microsoft.com/office/drawing/2014/main" val="2747407894"/>
                  </a:ext>
                </a:extLst>
              </a:tr>
              <a:tr h="161975">
                <a:tc>
                  <a:txBody>
                    <a:bodyPr/>
                    <a:lstStyle/>
                    <a:p>
                      <a:r>
                        <a:rPr lang="en-GB" sz="1800">
                          <a:effectLst/>
                          <a:latin typeface="Arial" panose="020B0604020202020204" pitchFamily="34" charset="0"/>
                          <a:cs typeface="Arial" panose="020B0604020202020204" pitchFamily="34" charset="0"/>
                        </a:rPr>
                        <a:t>Severe</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38402" marR="38402" marT="0" marB="0" anchor="ctr"/>
                </a:tc>
                <a:tc>
                  <a:txBody>
                    <a:bodyPr/>
                    <a:lstStyle/>
                    <a:p>
                      <a:pPr algn="ctr"/>
                      <a:r>
                        <a:rPr kumimoji="0" lang="en-GB" sz="18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8402" marR="38402" marT="0" marB="0" anchor="ctr"/>
                </a:tc>
                <a:tc>
                  <a:txBody>
                    <a:bodyPr/>
                    <a:lstStyle/>
                    <a:p>
                      <a:pPr algn="ctr"/>
                      <a:r>
                        <a:rPr kumimoji="0" lang="en-GB" sz="18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xxxxxxxxxxxxx</a:t>
                      </a:r>
                      <a:endParaRPr lang="en-GB" sz="1800"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38402" marR="38402" marT="0" marB="0" anchor="ctr"/>
                </a:tc>
                <a:tc>
                  <a:txBody>
                    <a:bodyPr/>
                    <a:lstStyle/>
                    <a:p>
                      <a:pPr algn="ctr"/>
                      <a:r>
                        <a:rPr lang="en-GB" sz="1800" dirty="0">
                          <a:effectLst/>
                          <a:latin typeface="Arial" panose="020B0604020202020204" pitchFamily="34" charset="0"/>
                          <a:cs typeface="Arial" panose="020B0604020202020204" pitchFamily="34" charset="0"/>
                        </a:rPr>
                        <a:t>&lt;0.0001</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38402" marR="38402" marT="0" marB="0" anchor="ctr"/>
                </a:tc>
                <a:extLst>
                  <a:ext uri="{0D108BD9-81ED-4DB2-BD59-A6C34878D82A}">
                    <a16:rowId xmlns:a16="http://schemas.microsoft.com/office/drawing/2014/main" val="373903058"/>
                  </a:ext>
                </a:extLst>
              </a:tr>
            </a:tbl>
          </a:graphicData>
        </a:graphic>
      </p:graphicFrame>
      <p:sp>
        <p:nvSpPr>
          <p:cNvPr id="2" name="TextBox 1">
            <a:extLst>
              <a:ext uri="{FF2B5EF4-FFF2-40B4-BE49-F238E27FC236}">
                <a16:creationId xmlns:a16="http://schemas.microsoft.com/office/drawing/2014/main" id="{8C9EB524-D39B-7895-E838-D6C82A287A31}"/>
              </a:ext>
            </a:extLst>
          </p:cNvPr>
          <p:cNvSpPr txBox="1"/>
          <p:nvPr/>
        </p:nvSpPr>
        <p:spPr>
          <a:xfrm>
            <a:off x="10308815" y="0"/>
            <a:ext cx="1797462" cy="523220"/>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hlinkClick r:id="rId3" action="ppaction://hlinksldjump"/>
              </a:rPr>
              <a:t>Key issue – utility values</a:t>
            </a:r>
            <a:endParaRPr lang="en-GB" sz="1400">
              <a:latin typeface="Arial" panose="020B0604020202020204" pitchFamily="34" charset="0"/>
              <a:cs typeface="Arial" panose="020B0604020202020204" pitchFamily="34" charset="0"/>
            </a:endParaRPr>
          </a:p>
        </p:txBody>
      </p:sp>
      <p:sp>
        <p:nvSpPr>
          <p:cNvPr id="6" name="Text Placeholder 4">
            <a:extLst>
              <a:ext uri="{FF2B5EF4-FFF2-40B4-BE49-F238E27FC236}">
                <a16:creationId xmlns:a16="http://schemas.microsoft.com/office/drawing/2014/main" id="{43733852-2A5B-5967-7CE0-07D6A84246C5}"/>
              </a:ext>
            </a:extLst>
          </p:cNvPr>
          <p:cNvSpPr txBox="1">
            <a:spLocks/>
          </p:cNvSpPr>
          <p:nvPr/>
        </p:nvSpPr>
        <p:spPr>
          <a:xfrm>
            <a:off x="808831" y="6411913"/>
            <a:ext cx="11021219" cy="4460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CI, Confidence interval; EAG, External Assessment Group; FEV</a:t>
            </a:r>
            <a:r>
              <a:rPr lang="en-GB" baseline="-25000"/>
              <a:t>1, </a:t>
            </a:r>
            <a:r>
              <a:rPr lang="en-GB"/>
              <a:t>forced expiratory volume in the first second; ITT, Intention-to-treat; Q2W, Every 2 weeks; SE, Standard error; SGRQ, Saint George's Respiratory Questionnaire</a:t>
            </a:r>
          </a:p>
        </p:txBody>
      </p:sp>
    </p:spTree>
    <p:extLst>
      <p:ext uri="{BB962C8B-B14F-4D97-AF65-F5344CB8AC3E}">
        <p14:creationId xmlns:p14="http://schemas.microsoft.com/office/powerpoint/2010/main" val="42232771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A7A3A-52BC-88D0-88F9-91EDF8D523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975260-40BD-805C-5BB8-D535D70242E6}"/>
              </a:ext>
            </a:extLst>
          </p:cNvPr>
          <p:cNvSpPr>
            <a:spLocks noGrp="1"/>
          </p:cNvSpPr>
          <p:nvPr>
            <p:ph type="title"/>
          </p:nvPr>
        </p:nvSpPr>
        <p:spPr/>
        <p:txBody>
          <a:bodyPr>
            <a:noAutofit/>
          </a:bodyPr>
          <a:lstStyle/>
          <a:p>
            <a:r>
              <a:rPr lang="en-GB" sz="2900"/>
              <a:t>Key Issue: Long-term annual decline in FEV</a:t>
            </a:r>
            <a:r>
              <a:rPr lang="en-GB" sz="2900" baseline="-25000"/>
              <a:t>1 </a:t>
            </a:r>
            <a:r>
              <a:rPr lang="en-GB" sz="2900"/>
              <a:t>(2)</a:t>
            </a:r>
            <a:r>
              <a:rPr lang="en-GB" sz="2900" baseline="-25000"/>
              <a:t> </a:t>
            </a:r>
            <a:br>
              <a:rPr lang="en-GB" sz="2900"/>
            </a:br>
            <a:endParaRPr lang="en-GB" sz="2900"/>
          </a:p>
        </p:txBody>
      </p:sp>
      <p:sp>
        <p:nvSpPr>
          <p:cNvPr id="26" name="Rectangle 25">
            <a:extLst>
              <a:ext uri="{FF2B5EF4-FFF2-40B4-BE49-F238E27FC236}">
                <a16:creationId xmlns:a16="http://schemas.microsoft.com/office/drawing/2014/main" id="{64E95DAD-F425-E9D9-049A-EFC9954CE350}"/>
              </a:ext>
            </a:extLst>
          </p:cNvPr>
          <p:cNvSpPr/>
          <p:nvPr/>
        </p:nvSpPr>
        <p:spPr>
          <a:xfrm>
            <a:off x="405400" y="1119866"/>
            <a:ext cx="11312109" cy="4842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tx1"/>
                </a:solidFill>
                <a:latin typeface="Arial" panose="020B0604020202020204" pitchFamily="34" charset="0"/>
              </a:rPr>
              <a:t>EAG comments</a:t>
            </a:r>
          </a:p>
          <a:p>
            <a:pPr marL="285750" indent="-285750">
              <a:buFont typeface="Arial" panose="020B0604020202020204" pitchFamily="34" charset="0"/>
              <a:buChar char="•"/>
            </a:pPr>
            <a:r>
              <a:rPr lang="en-GB" sz="2000">
                <a:solidFill>
                  <a:schemeClr val="tx1"/>
                </a:solidFill>
                <a:latin typeface="Arial" panose="020B0604020202020204" pitchFamily="34" charset="0"/>
              </a:rPr>
              <a:t>Number of concerns about applicability of multiplier estimated from CanCOLD study:</a:t>
            </a:r>
          </a:p>
          <a:p>
            <a:pPr marL="742950" lvl="1" indent="-285750">
              <a:buFont typeface="Arial" panose="020B0604020202020204" pitchFamily="34" charset="0"/>
              <a:buChar char="•"/>
            </a:pPr>
            <a:r>
              <a:rPr lang="en-GB" sz="2000">
                <a:solidFill>
                  <a:schemeClr val="tx1"/>
                </a:solidFill>
                <a:latin typeface="Arial" panose="020B0604020202020204" pitchFamily="34" charset="0"/>
              </a:rPr>
              <a:t>majority of people in study had mild COPD, which is associated with a faster FEV</a:t>
            </a:r>
            <a:r>
              <a:rPr lang="en-GB" sz="2000" baseline="-25000">
                <a:solidFill>
                  <a:schemeClr val="tx1"/>
                </a:solidFill>
                <a:latin typeface="Arial" panose="020B0604020202020204" pitchFamily="34" charset="0"/>
              </a:rPr>
              <a:t>1</a:t>
            </a:r>
            <a:r>
              <a:rPr lang="en-GB" sz="2000">
                <a:solidFill>
                  <a:schemeClr val="tx1"/>
                </a:solidFill>
                <a:latin typeface="Arial" panose="020B0604020202020204" pitchFamily="34" charset="0"/>
              </a:rPr>
              <a:t> decline than people with more advanced COPD. Study authors note how this may explain differences to previous study findings which, “… failed to demonstrate a significant relationship between blood eosinophil counts and the rate of change in FEV</a:t>
            </a:r>
            <a:r>
              <a:rPr lang="en-GB" sz="2000" baseline="-25000">
                <a:solidFill>
                  <a:schemeClr val="tx1"/>
                </a:solidFill>
                <a:latin typeface="Arial" panose="020B0604020202020204" pitchFamily="34" charset="0"/>
              </a:rPr>
              <a:t>1</a:t>
            </a:r>
            <a:r>
              <a:rPr lang="en-GB" sz="2000">
                <a:solidFill>
                  <a:schemeClr val="tx1"/>
                </a:solidFill>
                <a:latin typeface="Arial" panose="020B0604020202020204" pitchFamily="34" charset="0"/>
              </a:rPr>
              <a:t> in people with moderate-to-severe COPD who were treated with various therapies, including inhaled corticosteroids (ICS), which may have further modified this relationship".</a:t>
            </a:r>
          </a:p>
          <a:p>
            <a:pPr marL="742950" lvl="1" indent="-285750">
              <a:buFont typeface="Arial" panose="020B0604020202020204" pitchFamily="34" charset="0"/>
              <a:buChar char="•"/>
            </a:pPr>
            <a:r>
              <a:rPr lang="en-GB" sz="2000">
                <a:solidFill>
                  <a:schemeClr val="tx1"/>
                </a:solidFill>
                <a:latin typeface="Arial" panose="020B0604020202020204" pitchFamily="34" charset="0"/>
              </a:rPr>
              <a:t>Only 68 of the 466 patients included in the analysis were on ICS, which is associated with a reduction in the rate decline in FEV</a:t>
            </a:r>
            <a:r>
              <a:rPr lang="en-GB" sz="2000" baseline="-25000">
                <a:solidFill>
                  <a:schemeClr val="tx1"/>
                </a:solidFill>
                <a:latin typeface="Arial" panose="020B0604020202020204" pitchFamily="34" charset="0"/>
              </a:rPr>
              <a:t>1</a:t>
            </a:r>
            <a:r>
              <a:rPr lang="en-GB" sz="2000">
                <a:solidFill>
                  <a:schemeClr val="tx1"/>
                </a:solidFill>
                <a:latin typeface="Arial" panose="020B0604020202020204" pitchFamily="34" charset="0"/>
              </a:rPr>
              <a:t> for patients with EOS≥300. As majority population of current appraisal are receiving ICS, using CanCOLD study may overestimate the decline in population of interest</a:t>
            </a:r>
          </a:p>
          <a:p>
            <a:pPr marL="742950" lvl="1" indent="-285750">
              <a:buFont typeface="Arial" panose="020B0604020202020204" pitchFamily="34" charset="0"/>
              <a:buChar char="•"/>
            </a:pPr>
            <a:r>
              <a:rPr lang="en-GB" sz="2000">
                <a:solidFill>
                  <a:schemeClr val="tx1"/>
                </a:solidFill>
                <a:latin typeface="Arial" panose="020B0604020202020204" pitchFamily="34" charset="0"/>
              </a:rPr>
              <a:t>Study controlled for exacerbations (at least 2 versus 1 or fewer) in regression analysis of FEV</a:t>
            </a:r>
            <a:r>
              <a:rPr lang="en-GB" sz="2000" baseline="-25000">
                <a:solidFill>
                  <a:schemeClr val="tx1"/>
                </a:solidFill>
                <a:latin typeface="Arial" panose="020B0604020202020204" pitchFamily="34" charset="0"/>
              </a:rPr>
              <a:t>1</a:t>
            </a:r>
            <a:r>
              <a:rPr lang="en-GB" sz="2000">
                <a:solidFill>
                  <a:schemeClr val="tx1"/>
                </a:solidFill>
                <a:latin typeface="Arial" panose="020B0604020202020204" pitchFamily="34" charset="0"/>
              </a:rPr>
              <a:t> decline→ applying multiplier to people with recent exacerbations may not be appropriate.</a:t>
            </a:r>
          </a:p>
          <a:p>
            <a:pPr marL="742950" lvl="1" indent="-285750">
              <a:buFont typeface="Arial" panose="020B0604020202020204" pitchFamily="34" charset="0"/>
              <a:buChar char="•"/>
            </a:pPr>
            <a:endParaRPr lang="en-GB">
              <a:solidFill>
                <a:schemeClr val="tx1"/>
              </a:solidFill>
              <a:latin typeface="Arial" panose="020B0604020202020204" pitchFamily="34" charset="0"/>
            </a:endParaRPr>
          </a:p>
        </p:txBody>
      </p:sp>
      <p:pic>
        <p:nvPicPr>
          <p:cNvPr id="6" name="Picture 5">
            <a:extLst>
              <a:ext uri="{FF2B5EF4-FFF2-40B4-BE49-F238E27FC236}">
                <a16:creationId xmlns:a16="http://schemas.microsoft.com/office/drawing/2014/main" id="{FD40A27A-7264-84DC-6058-A2920A32A25F}"/>
              </a:ext>
              <a:ext uri="{C183D7F6-B498-43B3-948B-1728B52AA6E4}">
                <adec:decorative xmlns:adec="http://schemas.microsoft.com/office/drawing/2017/decorative" val="1"/>
              </a:ext>
            </a:extLst>
          </p:cNvPr>
          <p:cNvPicPr>
            <a:picLocks/>
          </p:cNvPicPr>
          <p:nvPr/>
        </p:nvPicPr>
        <p:blipFill rotWithShape="1">
          <a:blip r:embed="rId3"/>
          <a:srcRect l="15651" t="4371" r="14330" b="4307"/>
          <a:stretch/>
        </p:blipFill>
        <p:spPr>
          <a:xfrm>
            <a:off x="11562347" y="-1"/>
            <a:ext cx="623162" cy="611333"/>
          </a:xfrm>
          <a:prstGeom prst="rect">
            <a:avLst/>
          </a:prstGeom>
        </p:spPr>
      </p:pic>
      <p:sp>
        <p:nvSpPr>
          <p:cNvPr id="3" name="TextBox 2">
            <a:extLst>
              <a:ext uri="{FF2B5EF4-FFF2-40B4-BE49-F238E27FC236}">
                <a16:creationId xmlns:a16="http://schemas.microsoft.com/office/drawing/2014/main" id="{91D74D6A-3074-308E-8CB9-BE1483E8B7C6}"/>
              </a:ext>
            </a:extLst>
          </p:cNvPr>
          <p:cNvSpPr txBox="1"/>
          <p:nvPr/>
        </p:nvSpPr>
        <p:spPr>
          <a:xfrm>
            <a:off x="9927815" y="-16411"/>
            <a:ext cx="1797462" cy="523220"/>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hlinkClick r:id="rId4" action="ppaction://hlinksldjump"/>
              </a:rPr>
              <a:t>Key issue slide main deck</a:t>
            </a:r>
            <a:endParaRPr lang="en-GB" sz="1400">
              <a:latin typeface="Arial" panose="020B0604020202020204" pitchFamily="34" charset="0"/>
              <a:cs typeface="Arial" panose="020B0604020202020204" pitchFamily="34" charset="0"/>
            </a:endParaRPr>
          </a:p>
        </p:txBody>
      </p:sp>
      <p:sp>
        <p:nvSpPr>
          <p:cNvPr id="7" name="Text Placeholder 4">
            <a:extLst>
              <a:ext uri="{FF2B5EF4-FFF2-40B4-BE49-F238E27FC236}">
                <a16:creationId xmlns:a16="http://schemas.microsoft.com/office/drawing/2014/main" id="{A23EBB27-0721-5EF5-012C-025160D265A8}"/>
              </a:ext>
            </a:extLst>
          </p:cNvPr>
          <p:cNvSpPr txBox="1">
            <a:spLocks/>
          </p:cNvSpPr>
          <p:nvPr/>
        </p:nvSpPr>
        <p:spPr>
          <a:xfrm>
            <a:off x="808831" y="6411913"/>
            <a:ext cx="11021219" cy="4460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COPD, Chronic obstructive pulmonary disease; EOS, Eosinophil; FEV</a:t>
            </a:r>
            <a:r>
              <a:rPr lang="en-GB" baseline="-25000"/>
              <a:t>1, </a:t>
            </a:r>
            <a:r>
              <a:rPr lang="en-GB"/>
              <a:t>forced expiratory volume in the first second; ICS, Inhaled corticosteroids</a:t>
            </a:r>
          </a:p>
        </p:txBody>
      </p:sp>
    </p:spTree>
    <p:extLst>
      <p:ext uri="{BB962C8B-B14F-4D97-AF65-F5344CB8AC3E}">
        <p14:creationId xmlns:p14="http://schemas.microsoft.com/office/powerpoint/2010/main" val="41481006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945D0-C1E4-6AE2-3919-8CAA3722111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25C9D18-6DB2-878D-65CF-4070AC44CB2B}"/>
              </a:ext>
            </a:extLst>
          </p:cNvPr>
          <p:cNvSpPr>
            <a:spLocks noGrp="1"/>
          </p:cNvSpPr>
          <p:nvPr>
            <p:ph type="title"/>
          </p:nvPr>
        </p:nvSpPr>
        <p:spPr/>
        <p:txBody>
          <a:bodyPr>
            <a:normAutofit/>
          </a:bodyPr>
          <a:lstStyle/>
          <a:p>
            <a:r>
              <a:rPr lang="en-GB" sz="3200">
                <a:ea typeface="Arial" panose="02000503000000020004" pitchFamily="2" charset="0"/>
              </a:rPr>
              <a:t>Other issues</a:t>
            </a:r>
            <a:endParaRPr lang="en-GB"/>
          </a:p>
        </p:txBody>
      </p:sp>
      <p:graphicFrame>
        <p:nvGraphicFramePr>
          <p:cNvPr id="4" name="Table 4" descr="Base case assumptions for company and evidence review group">
            <a:extLst>
              <a:ext uri="{FF2B5EF4-FFF2-40B4-BE49-F238E27FC236}">
                <a16:creationId xmlns:a16="http://schemas.microsoft.com/office/drawing/2014/main" id="{910B792C-9531-8FE2-405A-08C7FFB90190}"/>
              </a:ext>
            </a:extLst>
          </p:cNvPr>
          <p:cNvGraphicFramePr>
            <a:graphicFrameLocks noGrp="1"/>
          </p:cNvGraphicFramePr>
          <p:nvPr>
            <p:extLst>
              <p:ext uri="{D42A27DB-BD31-4B8C-83A1-F6EECF244321}">
                <p14:modId xmlns:p14="http://schemas.microsoft.com/office/powerpoint/2010/main" val="2757676738"/>
              </p:ext>
            </p:extLst>
          </p:nvPr>
        </p:nvGraphicFramePr>
        <p:xfrm>
          <a:off x="190068" y="822960"/>
          <a:ext cx="11527441" cy="5486400"/>
        </p:xfrm>
        <a:graphic>
          <a:graphicData uri="http://schemas.openxmlformats.org/drawingml/2006/table">
            <a:tbl>
              <a:tblPr firstRow="1" firstCol="1" bandRow="1">
                <a:tableStyleId>{21E4AEA4-8DFA-4A89-87EB-49C32662AFE0}</a:tableStyleId>
              </a:tblPr>
              <a:tblGrid>
                <a:gridCol w="2520475">
                  <a:extLst>
                    <a:ext uri="{9D8B030D-6E8A-4147-A177-3AD203B41FA5}">
                      <a16:colId xmlns:a16="http://schemas.microsoft.com/office/drawing/2014/main" val="3974739884"/>
                    </a:ext>
                  </a:extLst>
                </a:gridCol>
                <a:gridCol w="9006966">
                  <a:extLst>
                    <a:ext uri="{9D8B030D-6E8A-4147-A177-3AD203B41FA5}">
                      <a16:colId xmlns:a16="http://schemas.microsoft.com/office/drawing/2014/main" val="4289090289"/>
                    </a:ext>
                  </a:extLst>
                </a:gridCol>
              </a:tblGrid>
              <a:tr h="279569">
                <a:tc>
                  <a:txBody>
                    <a:bodyPr/>
                    <a:lstStyle/>
                    <a:p>
                      <a:r>
                        <a:rPr lang="en-GB">
                          <a:latin typeface="Arial" panose="020B0604020202020204" pitchFamily="34" charset="0"/>
                        </a:rPr>
                        <a:t>Issue</a:t>
                      </a:r>
                    </a:p>
                  </a:txBody>
                  <a:tcPr/>
                </a:tc>
                <a:tc>
                  <a:txBody>
                    <a:bodyPr/>
                    <a:lstStyle/>
                    <a:p>
                      <a:r>
                        <a:rPr lang="en-GB">
                          <a:latin typeface="Arial" panose="020B0604020202020204" pitchFamily="34" charset="0"/>
                        </a:rPr>
                        <a:t>Overview</a:t>
                      </a:r>
                    </a:p>
                  </a:txBody>
                  <a:tcPr/>
                </a:tc>
                <a:extLst>
                  <a:ext uri="{0D108BD9-81ED-4DB2-BD59-A6C34878D82A}">
                    <a16:rowId xmlns:a16="http://schemas.microsoft.com/office/drawing/2014/main" val="1365441208"/>
                  </a:ext>
                </a:extLst>
              </a:tr>
              <a:tr h="1118277">
                <a:tc>
                  <a:txBody>
                    <a:bodyPr/>
                    <a:lstStyle/>
                    <a:p>
                      <a:r>
                        <a:rPr lang="en-GB" baseline="0">
                          <a:solidFill>
                            <a:schemeClr val="bg1"/>
                          </a:solidFill>
                          <a:latin typeface="Arial" panose="020B0604020202020204" pitchFamily="34" charset="0"/>
                        </a:rPr>
                        <a:t>Baseline distribution of COPD severity state at start of Markov model</a:t>
                      </a:r>
                    </a:p>
                  </a:txBody>
                  <a:tcPr/>
                </a:tc>
                <a:tc>
                  <a:txBody>
                    <a:bodyPr/>
                    <a:lstStyle/>
                    <a:p>
                      <a:r>
                        <a:rPr lang="en-GB" b="1">
                          <a:latin typeface="Arial" panose="020B0604020202020204" pitchFamily="34" charset="0"/>
                          <a:cs typeface="Arial" panose="020B0604020202020204" pitchFamily="34" charset="0"/>
                        </a:rPr>
                        <a:t>Company</a:t>
                      </a:r>
                      <a:r>
                        <a:rPr lang="en-GB">
                          <a:latin typeface="Arial" panose="020B0604020202020204" pitchFamily="34" charset="0"/>
                          <a:cs typeface="Arial" panose="020B0604020202020204" pitchFamily="34" charset="0"/>
                        </a:rPr>
                        <a:t> used data on baseline rate of exacerbations from year prior to randomisation to account for any underestimation of exacerbation rate experienced in clinical practice. </a:t>
                      </a:r>
                      <a:r>
                        <a:rPr lang="en-GB" b="1">
                          <a:latin typeface="Arial" panose="020B0604020202020204" pitchFamily="34" charset="0"/>
                          <a:cs typeface="Arial" panose="020B0604020202020204" pitchFamily="34" charset="0"/>
                        </a:rPr>
                        <a:t>EAG</a:t>
                      </a:r>
                      <a:r>
                        <a:rPr lang="en-GB">
                          <a:latin typeface="Arial" panose="020B0604020202020204" pitchFamily="34" charset="0"/>
                          <a:cs typeface="Arial" panose="020B0604020202020204" pitchFamily="34" charset="0"/>
                        </a:rPr>
                        <a:t> notes that FEV</a:t>
                      </a:r>
                      <a:r>
                        <a:rPr lang="en-GB" baseline="-25000">
                          <a:latin typeface="Arial" panose="020B0604020202020204" pitchFamily="34" charset="0"/>
                          <a:cs typeface="Arial" panose="020B0604020202020204" pitchFamily="34" charset="0"/>
                        </a:rPr>
                        <a:t>1</a:t>
                      </a:r>
                      <a:r>
                        <a:rPr lang="en-GB">
                          <a:latin typeface="Arial" panose="020B0604020202020204" pitchFamily="34" charset="0"/>
                          <a:cs typeface="Arial" panose="020B0604020202020204" pitchFamily="34" charset="0"/>
                        </a:rPr>
                        <a:t> would also be expected to be higher during a trial period than a real-world setting. EAG prefers use of a starting distribution of people in each GOLD stage that removes any ‘trial effects’ on FEV</a:t>
                      </a:r>
                      <a:r>
                        <a:rPr lang="en-GB" baseline="-25000">
                          <a:latin typeface="Arial" panose="020B0604020202020204" pitchFamily="34" charset="0"/>
                          <a:cs typeface="Arial" panose="020B0604020202020204" pitchFamily="34" charset="0"/>
                        </a:rPr>
                        <a:t>1</a:t>
                      </a:r>
                      <a:r>
                        <a:rPr lang="en-GB">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3471957187"/>
                  </a:ext>
                </a:extLst>
              </a:tr>
              <a:tr h="698923">
                <a:tc>
                  <a:txBody>
                    <a:bodyPr/>
                    <a:lstStyle/>
                    <a:p>
                      <a:r>
                        <a:rPr lang="en-GB" baseline="0">
                          <a:solidFill>
                            <a:schemeClr val="bg1"/>
                          </a:solidFill>
                          <a:latin typeface="Arial" panose="020B0604020202020204" pitchFamily="34" charset="0"/>
                        </a:rPr>
                        <a:t>Non-fatal cardiovascular event rates</a:t>
                      </a:r>
                    </a:p>
                  </a:txBody>
                  <a:tcPr/>
                </a:tc>
                <a:tc>
                  <a:txBody>
                    <a:bodyPr/>
                    <a:lstStyle/>
                    <a:p>
                      <a:r>
                        <a:rPr lang="en-GB" b="1">
                          <a:latin typeface="Arial" panose="020B0604020202020204" pitchFamily="34" charset="0"/>
                          <a:cs typeface="Arial" panose="020B0604020202020204" pitchFamily="34" charset="0"/>
                        </a:rPr>
                        <a:t>Company</a:t>
                      </a:r>
                      <a:r>
                        <a:rPr lang="en-GB">
                          <a:latin typeface="Arial" panose="020B0604020202020204" pitchFamily="34" charset="0"/>
                          <a:cs typeface="Arial" panose="020B0604020202020204" pitchFamily="34" charset="0"/>
                        </a:rPr>
                        <a:t> applied a difference in non-fatal cardiovascular events between treatment arms during the trial period. </a:t>
                      </a:r>
                      <a:r>
                        <a:rPr lang="en-GB" b="1">
                          <a:latin typeface="Arial" panose="020B0604020202020204" pitchFamily="34" charset="0"/>
                          <a:cs typeface="Arial" panose="020B0604020202020204" pitchFamily="34" charset="0"/>
                        </a:rPr>
                        <a:t>EAG</a:t>
                      </a:r>
                      <a:r>
                        <a:rPr lang="en-GB">
                          <a:latin typeface="Arial" panose="020B0604020202020204" pitchFamily="34" charset="0"/>
                          <a:cs typeface="Arial" panose="020B0604020202020204" pitchFamily="34" charset="0"/>
                        </a:rPr>
                        <a:t> assumed no difference in event rates between treatment arms due to uncertainty in incidence rates.</a:t>
                      </a:r>
                    </a:p>
                  </a:txBody>
                  <a:tcPr/>
                </a:tc>
                <a:extLst>
                  <a:ext uri="{0D108BD9-81ED-4DB2-BD59-A6C34878D82A}">
                    <a16:rowId xmlns:a16="http://schemas.microsoft.com/office/drawing/2014/main" val="1161101189"/>
                  </a:ext>
                </a:extLst>
              </a:tr>
              <a:tr h="698923">
                <a:tc>
                  <a:txBody>
                    <a:bodyPr/>
                    <a:lstStyle/>
                    <a:p>
                      <a:r>
                        <a:rPr lang="en-GB">
                          <a:solidFill>
                            <a:schemeClr val="bg1"/>
                          </a:solidFill>
                          <a:latin typeface="Arial" panose="020B0604020202020204" pitchFamily="34" charset="0"/>
                        </a:rPr>
                        <a:t>Cardiovascular event disutilities source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Company</a:t>
                      </a:r>
                      <a:r>
                        <a:rPr lang="en-GB" dirty="0">
                          <a:latin typeface="Arial" panose="020B0604020202020204" pitchFamily="34" charset="0"/>
                          <a:cs typeface="Arial" panose="020B0604020202020204" pitchFamily="34" charset="0"/>
                        </a:rPr>
                        <a:t> </a:t>
                      </a:r>
                      <a:r>
                        <a:rPr lang="en-GB" i="0" dirty="0">
                          <a:latin typeface="Arial" panose="020B0604020202020204" pitchFamily="34" charset="0"/>
                          <a:cs typeface="Arial" panose="020B0604020202020204" pitchFamily="34" charset="0"/>
                        </a:rPr>
                        <a:t>sourced d</a:t>
                      </a:r>
                      <a:r>
                        <a:rPr lang="en-GB" sz="1800" i="0" kern="1200" dirty="0">
                          <a:solidFill>
                            <a:schemeClr val="dk1"/>
                          </a:solidFill>
                          <a:effectLst/>
                          <a:latin typeface="Arial" panose="020B0604020202020204" pitchFamily="34" charset="0"/>
                          <a:ea typeface="+mn-ea"/>
                          <a:cs typeface="Arial" panose="020B0604020202020204" pitchFamily="34" charset="0"/>
                        </a:rPr>
                        <a:t>isutilities associated with each type of non-fatal cardiovascular event from Sterne et al. 2017. </a:t>
                      </a:r>
                      <a:r>
                        <a:rPr lang="en-GB" sz="1800" b="1" i="0" kern="1200" dirty="0">
                          <a:solidFill>
                            <a:schemeClr val="dk1"/>
                          </a:solidFill>
                          <a:effectLst/>
                          <a:latin typeface="Arial" panose="020B0604020202020204" pitchFamily="34" charset="0"/>
                          <a:ea typeface="+mn-ea"/>
                          <a:cs typeface="Arial" panose="020B0604020202020204" pitchFamily="34" charset="0"/>
                        </a:rPr>
                        <a:t>EAG</a:t>
                      </a:r>
                      <a:r>
                        <a:rPr lang="en-GB" sz="1800" i="0" kern="1200" dirty="0">
                          <a:solidFill>
                            <a:schemeClr val="dk1"/>
                          </a:solidFill>
                          <a:effectLst/>
                          <a:latin typeface="Arial" panose="020B0604020202020204" pitchFamily="34" charset="0"/>
                          <a:ea typeface="+mn-ea"/>
                          <a:cs typeface="Arial" panose="020B0604020202020204" pitchFamily="34" charset="0"/>
                        </a:rPr>
                        <a:t> unable to validate as Sterne et al. sourced from previous study→ prefers </a:t>
                      </a:r>
                      <a:r>
                        <a:rPr lang="en-GB" sz="1800" kern="1200" dirty="0">
                          <a:solidFill>
                            <a:schemeClr val="dk1"/>
                          </a:solidFill>
                          <a:effectLst/>
                          <a:latin typeface="Arial" panose="020B0604020202020204" pitchFamily="34" charset="0"/>
                          <a:ea typeface="+mn-ea"/>
                          <a:cs typeface="Arial" panose="020B0604020202020204" pitchFamily="34" charset="0"/>
                        </a:rPr>
                        <a:t>using values from Ara and Brazier 2010</a:t>
                      </a:r>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21904842"/>
                  </a:ext>
                </a:extLst>
              </a:tr>
              <a:tr h="698923">
                <a:tc>
                  <a:txBody>
                    <a:bodyPr/>
                    <a:lstStyle/>
                    <a:p>
                      <a:r>
                        <a:rPr lang="en-GB">
                          <a:solidFill>
                            <a:schemeClr val="bg1"/>
                          </a:solidFill>
                          <a:latin typeface="Arial" panose="020B0604020202020204" pitchFamily="34" charset="0"/>
                        </a:rPr>
                        <a:t>% requiring nurse home visit</a:t>
                      </a:r>
                    </a:p>
                  </a:txBody>
                  <a:tcPr/>
                </a:tc>
                <a:tc>
                  <a:txBody>
                    <a:bodyPr/>
                    <a:lstStyle/>
                    <a:p>
                      <a:r>
                        <a:rPr lang="en-GB" b="1">
                          <a:latin typeface="Arial" panose="020B0604020202020204" pitchFamily="34" charset="0"/>
                          <a:cs typeface="Arial" panose="020B0604020202020204" pitchFamily="34" charset="0"/>
                        </a:rPr>
                        <a:t>Company</a:t>
                      </a:r>
                      <a:r>
                        <a:rPr lang="en-GB">
                          <a:latin typeface="Arial" panose="020B0604020202020204" pitchFamily="34" charset="0"/>
                          <a:cs typeface="Arial" panose="020B0604020202020204" pitchFamily="34" charset="0"/>
                        </a:rPr>
                        <a:t> assumed 100% of people will be able to self-administer dupilumab. </a:t>
                      </a:r>
                    </a:p>
                    <a:p>
                      <a:r>
                        <a:rPr lang="en-GB" b="1">
                          <a:latin typeface="Arial" panose="020B0604020202020204" pitchFamily="34" charset="0"/>
                          <a:cs typeface="Arial" panose="020B0604020202020204" pitchFamily="34" charset="0"/>
                        </a:rPr>
                        <a:t>EAG</a:t>
                      </a:r>
                      <a:r>
                        <a:rPr lang="en-GB">
                          <a:latin typeface="Arial" panose="020B0604020202020204" pitchFamily="34" charset="0"/>
                          <a:cs typeface="Arial" panose="020B0604020202020204" pitchFamily="34" charset="0"/>
                        </a:rPr>
                        <a:t> assumed 5% of people will need nurse home visit due to age, frailty or other complicating factors</a:t>
                      </a:r>
                    </a:p>
                  </a:txBody>
                  <a:tcPr/>
                </a:tc>
                <a:extLst>
                  <a:ext uri="{0D108BD9-81ED-4DB2-BD59-A6C34878D82A}">
                    <a16:rowId xmlns:a16="http://schemas.microsoft.com/office/drawing/2014/main" val="1661879072"/>
                  </a:ext>
                </a:extLst>
              </a:tr>
              <a:tr h="698923">
                <a:tc>
                  <a:txBody>
                    <a:bodyPr/>
                    <a:lstStyle/>
                    <a:p>
                      <a:r>
                        <a:rPr lang="en-GB">
                          <a:solidFill>
                            <a:schemeClr val="bg1"/>
                          </a:solidFill>
                          <a:latin typeface="Arial" panose="020B0604020202020204" pitchFamily="34" charset="0"/>
                        </a:rPr>
                        <a:t>Follow-up appointment after severe exacerbation</a:t>
                      </a:r>
                    </a:p>
                  </a:txBody>
                  <a:tcPr/>
                </a:tc>
                <a:tc>
                  <a:txBody>
                    <a:bodyPr/>
                    <a:lstStyle/>
                    <a:p>
                      <a:r>
                        <a:rPr lang="en-GB" b="1" dirty="0">
                          <a:latin typeface="Arial" panose="020B0604020202020204" pitchFamily="34" charset="0"/>
                          <a:cs typeface="Arial" panose="020B0604020202020204" pitchFamily="34" charset="0"/>
                        </a:rPr>
                        <a:t>Company</a:t>
                      </a:r>
                      <a:r>
                        <a:rPr lang="en-GB" dirty="0">
                          <a:latin typeface="Arial" panose="020B0604020202020204" pitchFamily="34" charset="0"/>
                          <a:cs typeface="Arial" panose="020B0604020202020204" pitchFamily="34" charset="0"/>
                        </a:rPr>
                        <a:t> included follow-up appointment costs for 18% of people within 30 days, and for 37% of people within 90 days. </a:t>
                      </a:r>
                      <a:r>
                        <a:rPr lang="en-GB" b="1" dirty="0">
                          <a:latin typeface="Arial" panose="020B0604020202020204" pitchFamily="34" charset="0"/>
                          <a:cs typeface="Arial" panose="020B0604020202020204" pitchFamily="34" charset="0"/>
                        </a:rPr>
                        <a:t>EAG</a:t>
                      </a:r>
                      <a:r>
                        <a:rPr lang="en-GB" dirty="0">
                          <a:latin typeface="Arial" panose="020B0604020202020204" pitchFamily="34" charset="0"/>
                          <a:cs typeface="Arial" panose="020B0604020202020204" pitchFamily="34" charset="0"/>
                        </a:rPr>
                        <a:t> notes that 18% followed up within 30 days are also included in 37% followed up at 90 days. Prefers to only apply costs to the 37%</a:t>
                      </a:r>
                    </a:p>
                  </a:txBody>
                  <a:tcPr/>
                </a:tc>
                <a:extLst>
                  <a:ext uri="{0D108BD9-81ED-4DB2-BD59-A6C34878D82A}">
                    <a16:rowId xmlns:a16="http://schemas.microsoft.com/office/drawing/2014/main" val="3161133756"/>
                  </a:ext>
                </a:extLst>
              </a:tr>
            </a:tbl>
          </a:graphicData>
        </a:graphic>
      </p:graphicFrame>
      <p:sp>
        <p:nvSpPr>
          <p:cNvPr id="2" name="Text Placeholder 4">
            <a:extLst>
              <a:ext uri="{FF2B5EF4-FFF2-40B4-BE49-F238E27FC236}">
                <a16:creationId xmlns:a16="http://schemas.microsoft.com/office/drawing/2014/main" id="{71394DF5-6502-7FFF-E310-036BC267799C}"/>
              </a:ext>
            </a:extLst>
          </p:cNvPr>
          <p:cNvSpPr txBox="1">
            <a:spLocks/>
          </p:cNvSpPr>
          <p:nvPr/>
        </p:nvSpPr>
        <p:spPr>
          <a:xfrm>
            <a:off x="808831" y="6411913"/>
            <a:ext cx="11021219" cy="4460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COPD, Chronic obstructive pulmonary disease; EAG, External Assessment Group; FEV</a:t>
            </a:r>
            <a:r>
              <a:rPr lang="en-GB" baseline="-25000"/>
              <a:t>1, </a:t>
            </a:r>
            <a:r>
              <a:rPr lang="en-GB"/>
              <a:t>forced expiratory volume in the first second; GOLD, Global Initiative for Chronic Obstructive Lung Disease </a:t>
            </a:r>
          </a:p>
        </p:txBody>
      </p:sp>
    </p:spTree>
    <p:extLst>
      <p:ext uri="{BB962C8B-B14F-4D97-AF65-F5344CB8AC3E}">
        <p14:creationId xmlns:p14="http://schemas.microsoft.com/office/powerpoint/2010/main" val="17303563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C605D-15BA-87C1-3760-15D9F55D6F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EC9202-AD8A-5D7A-DEBF-C7FA10ECFDBF}"/>
              </a:ext>
            </a:extLst>
          </p:cNvPr>
          <p:cNvSpPr>
            <a:spLocks noGrp="1"/>
          </p:cNvSpPr>
          <p:nvPr>
            <p:ph type="title"/>
          </p:nvPr>
        </p:nvSpPr>
        <p:spPr>
          <a:xfrm>
            <a:off x="466723" y="448190"/>
            <a:ext cx="11250785" cy="592817"/>
          </a:xfrm>
        </p:spPr>
        <p:txBody>
          <a:bodyPr>
            <a:normAutofit/>
          </a:bodyPr>
          <a:lstStyle/>
          <a:p>
            <a:r>
              <a:rPr lang="en-GB"/>
              <a:t>Scenario analysis applied to company base case (1)</a:t>
            </a:r>
          </a:p>
        </p:txBody>
      </p:sp>
      <p:sp>
        <p:nvSpPr>
          <p:cNvPr id="14" name="Rectangle 13" descr="Marker showing slides are confidential ">
            <a:extLst>
              <a:ext uri="{FF2B5EF4-FFF2-40B4-BE49-F238E27FC236}">
                <a16:creationId xmlns:a16="http://schemas.microsoft.com/office/drawing/2014/main" id="{3575A90D-D5A0-EB4A-DA22-8FBCDE24C474}"/>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
        <p:nvSpPr>
          <p:cNvPr id="13" name="TextBox 12">
            <a:extLst>
              <a:ext uri="{FF2B5EF4-FFF2-40B4-BE49-F238E27FC236}">
                <a16:creationId xmlns:a16="http://schemas.microsoft.com/office/drawing/2014/main" id="{FAB0F768-353F-D059-91DD-5CD06E668138}"/>
              </a:ext>
            </a:extLst>
          </p:cNvPr>
          <p:cNvSpPr txBox="1"/>
          <p:nvPr/>
        </p:nvSpPr>
        <p:spPr>
          <a:xfrm>
            <a:off x="466724" y="891265"/>
            <a:ext cx="3826689" cy="369332"/>
          </a:xfrm>
          <a:prstGeom prst="rect">
            <a:avLst/>
          </a:prstGeom>
          <a:noFill/>
        </p:spPr>
        <p:txBody>
          <a:bodyPr wrap="none" rtlCol="0">
            <a:spAutoFit/>
          </a:bodyPr>
          <a:lstStyle/>
          <a:p>
            <a:r>
              <a:rPr lang="en-GB" b="1">
                <a:latin typeface="Arial" panose="020B0604020202020204" pitchFamily="34" charset="0"/>
              </a:rPr>
              <a:t>scenario analyses (deterministic)</a:t>
            </a:r>
          </a:p>
        </p:txBody>
      </p:sp>
      <p:graphicFrame>
        <p:nvGraphicFramePr>
          <p:cNvPr id="8" name="Table 4" descr="Deterministic scenario analyses by the evidence review group">
            <a:extLst>
              <a:ext uri="{FF2B5EF4-FFF2-40B4-BE49-F238E27FC236}">
                <a16:creationId xmlns:a16="http://schemas.microsoft.com/office/drawing/2014/main" id="{EAE57705-F067-3E56-4DFF-5051D5532056}"/>
              </a:ext>
            </a:extLst>
          </p:cNvPr>
          <p:cNvGraphicFramePr>
            <a:graphicFrameLocks noGrp="1"/>
          </p:cNvGraphicFramePr>
          <p:nvPr>
            <p:extLst>
              <p:ext uri="{D42A27DB-BD31-4B8C-83A1-F6EECF244321}">
                <p14:modId xmlns:p14="http://schemas.microsoft.com/office/powerpoint/2010/main" val="427809873"/>
              </p:ext>
            </p:extLst>
          </p:nvPr>
        </p:nvGraphicFramePr>
        <p:xfrm>
          <a:off x="466724" y="1260597"/>
          <a:ext cx="11258553" cy="4831461"/>
        </p:xfrm>
        <a:graphic>
          <a:graphicData uri="http://schemas.openxmlformats.org/drawingml/2006/table">
            <a:tbl>
              <a:tblPr firstRow="1" bandRow="1">
                <a:tableStyleId>{21E4AEA4-8DFA-4A89-87EB-49C32662AFE0}</a:tableStyleId>
              </a:tblPr>
              <a:tblGrid>
                <a:gridCol w="5710792">
                  <a:extLst>
                    <a:ext uri="{9D8B030D-6E8A-4147-A177-3AD203B41FA5}">
                      <a16:colId xmlns:a16="http://schemas.microsoft.com/office/drawing/2014/main" val="885764709"/>
                    </a:ext>
                  </a:extLst>
                </a:gridCol>
                <a:gridCol w="1690577">
                  <a:extLst>
                    <a:ext uri="{9D8B030D-6E8A-4147-A177-3AD203B41FA5}">
                      <a16:colId xmlns:a16="http://schemas.microsoft.com/office/drawing/2014/main" val="2368713443"/>
                    </a:ext>
                  </a:extLst>
                </a:gridCol>
                <a:gridCol w="1871330">
                  <a:extLst>
                    <a:ext uri="{9D8B030D-6E8A-4147-A177-3AD203B41FA5}">
                      <a16:colId xmlns:a16="http://schemas.microsoft.com/office/drawing/2014/main" val="24591524"/>
                    </a:ext>
                  </a:extLst>
                </a:gridCol>
                <a:gridCol w="1985854">
                  <a:extLst>
                    <a:ext uri="{9D8B030D-6E8A-4147-A177-3AD203B41FA5}">
                      <a16:colId xmlns:a16="http://schemas.microsoft.com/office/drawing/2014/main" val="1599477227"/>
                    </a:ext>
                  </a:extLst>
                </a:gridCol>
              </a:tblGrid>
              <a:tr h="1183640">
                <a:tc>
                  <a:txBody>
                    <a:bodyPr/>
                    <a:lstStyle/>
                    <a:p>
                      <a:r>
                        <a:rPr lang="en-GB" sz="1700" b="1">
                          <a:solidFill>
                            <a:schemeClr val="bg1"/>
                          </a:solidFill>
                          <a:latin typeface="Arial" panose="020B0604020202020204" pitchFamily="34" charset="0"/>
                          <a:cs typeface="Arial" panose="020B0604020202020204" pitchFamily="34" charset="0"/>
                        </a:rPr>
                        <a:t>Scenario (applied to company base case)</a:t>
                      </a:r>
                    </a:p>
                  </a:txBody>
                  <a:tcPr/>
                </a:tc>
                <a:tc>
                  <a:txBody>
                    <a:bodyPr/>
                    <a:lstStyle/>
                    <a:p>
                      <a:r>
                        <a:rPr lang="en-GB" sz="1700" b="1">
                          <a:solidFill>
                            <a:schemeClr val="bg1"/>
                          </a:solidFill>
                          <a:latin typeface="Arial" panose="020B0604020202020204" pitchFamily="34" charset="0"/>
                          <a:cs typeface="Arial" panose="020B0604020202020204" pitchFamily="34" charset="0"/>
                        </a:rPr>
                        <a:t>Inc. costs (£) versus </a:t>
                      </a:r>
                      <a:r>
                        <a:rPr kumimoji="0" lang="en-GB" sz="1700" b="1"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background therapy</a:t>
                      </a:r>
                      <a:endParaRPr lang="en-GB" sz="1700" b="1">
                        <a:solidFill>
                          <a:schemeClr val="bg1"/>
                        </a:solidFill>
                        <a:latin typeface="Arial" panose="020B0604020202020204" pitchFamily="34" charset="0"/>
                        <a:cs typeface="Arial" panose="020B0604020202020204" pitchFamily="34" charset="0"/>
                      </a:endParaRPr>
                    </a:p>
                  </a:txBody>
                  <a:tcPr/>
                </a:tc>
                <a:tc>
                  <a:txBody>
                    <a:bodyPr/>
                    <a:lstStyle/>
                    <a:p>
                      <a:r>
                        <a:rPr lang="en-GB" sz="1700" b="1">
                          <a:solidFill>
                            <a:schemeClr val="bg1"/>
                          </a:solidFill>
                          <a:latin typeface="Arial" panose="020B0604020202020204" pitchFamily="34" charset="0"/>
                          <a:cs typeface="Arial" panose="020B0604020202020204" pitchFamily="34" charset="0"/>
                        </a:rPr>
                        <a:t>Inc. QALYs versus </a:t>
                      </a:r>
                      <a:r>
                        <a:rPr kumimoji="0" lang="en-GB" sz="1700" b="1"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background therapy</a:t>
                      </a:r>
                      <a:endParaRPr lang="en-GB" sz="1700" b="1">
                        <a:solidFill>
                          <a:schemeClr val="bg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ICER (</a:t>
                      </a:r>
                      <a:r>
                        <a:rPr lang="en-GB" sz="1700" dirty="0">
                          <a:latin typeface="Arial" panose="020B0604020202020204" pitchFamily="34" charset="0"/>
                          <a:cs typeface="Arial" panose="020B0604020202020204" pitchFamily="34" charset="0"/>
                        </a:rPr>
                        <a:t>£/QALY</a:t>
                      </a:r>
                      <a:r>
                        <a:rPr kumimoji="0" lang="en-GB" sz="17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versus </a:t>
                      </a:r>
                      <a:r>
                        <a:rPr kumimoji="0" lang="en-GB" sz="17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background therapy</a:t>
                      </a:r>
                      <a:endParaRPr kumimoji="0" lang="en-GB" sz="17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444516835"/>
                  </a:ext>
                </a:extLst>
              </a:tr>
              <a:tr h="370840">
                <a:tc>
                  <a:txBody>
                    <a:bodyPr/>
                    <a:lstStyle/>
                    <a:p>
                      <a:r>
                        <a:rPr lang="en-GB" sz="1700" b="1">
                          <a:latin typeface="Arial" panose="020B0604020202020204" pitchFamily="34" charset="0"/>
                          <a:cs typeface="Arial" panose="020B0604020202020204" pitchFamily="34" charset="0"/>
                        </a:rPr>
                        <a:t>Company base case</a:t>
                      </a:r>
                    </a:p>
                  </a:txBody>
                  <a:tcPr>
                    <a:solidFill>
                      <a:schemeClr val="accent3"/>
                    </a:solidFill>
                  </a:tcPr>
                </a:tc>
                <a:tc>
                  <a:txBody>
                    <a:bodyPr/>
                    <a:lstStyle/>
                    <a:p>
                      <a:pPr algn="ctr">
                        <a:lnSpc>
                          <a:spcPct val="120000"/>
                        </a:lnSpc>
                        <a:spcBef>
                          <a:spcPts val="200"/>
                        </a:spcBef>
                        <a:spcAft>
                          <a:spcPts val="200"/>
                        </a:spcAft>
                      </a:pPr>
                      <a:r>
                        <a:rPr lang="en-GB" sz="1700" b="0" u="sng" dirty="0" err="1">
                          <a:solidFill>
                            <a:srgbClr val="000000"/>
                          </a:solidFill>
                          <a:effectLst/>
                          <a:highlight>
                            <a:srgbClr val="000000"/>
                          </a:highlight>
                          <a:latin typeface="Arial" panose="020B0604020202020204" pitchFamily="34" charset="0"/>
                          <a:ea typeface="Times New Roman" panose="02020603050405020304" pitchFamily="18" charset="0"/>
                          <a:cs typeface="Arial" panose="020B0604020202020204" pitchFamily="34" charset="0"/>
                        </a:rPr>
                        <a:t>xxxxxx</a:t>
                      </a:r>
                      <a:endParaRPr lang="en-GB" sz="1700" b="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3"/>
                    </a:solidFill>
                  </a:tcPr>
                </a:tc>
                <a:tc>
                  <a:txBody>
                    <a:bodyPr/>
                    <a:lstStyle/>
                    <a:p>
                      <a:pPr algn="ctr">
                        <a:lnSpc>
                          <a:spcPct val="120000"/>
                        </a:lnSpc>
                        <a:spcBef>
                          <a:spcPts val="200"/>
                        </a:spcBef>
                        <a:spcAft>
                          <a:spcPts val="200"/>
                        </a:spcAft>
                      </a:pPr>
                      <a:r>
                        <a:rPr lang="en-GB" sz="1700" b="0" u="sng" dirty="0" err="1">
                          <a:solidFill>
                            <a:srgbClr val="000000"/>
                          </a:solidFill>
                          <a:effectLst/>
                          <a:highlight>
                            <a:srgbClr val="000000"/>
                          </a:highlight>
                          <a:latin typeface="Arial" panose="020B0604020202020204" pitchFamily="34" charset="0"/>
                          <a:ea typeface="Times New Roman" panose="02020603050405020304" pitchFamily="18" charset="0"/>
                          <a:cs typeface="Arial" panose="020B0604020202020204" pitchFamily="34" charset="0"/>
                        </a:rPr>
                        <a:t>Xxxx</a:t>
                      </a:r>
                      <a:endParaRPr lang="en-GB" sz="1700" b="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3"/>
                    </a:solidFill>
                  </a:tcPr>
                </a:tc>
                <a:tc>
                  <a:txBody>
                    <a:bodyPr/>
                    <a:lstStyle/>
                    <a:p>
                      <a:pPr algn="ctr">
                        <a:lnSpc>
                          <a:spcPct val="120000"/>
                        </a:lnSpc>
                        <a:spcBef>
                          <a:spcPts val="200"/>
                        </a:spcBef>
                        <a:spcAft>
                          <a:spcPts val="200"/>
                        </a:spcAft>
                      </a:pPr>
                      <a:r>
                        <a:rPr lang="en-GB" sz="1700" b="0">
                          <a:effectLst/>
                          <a:latin typeface="Arial" panose="020B0604020202020204" pitchFamily="34" charset="0"/>
                          <a:ea typeface="Times New Roman" panose="02020603050405020304" pitchFamily="18" charset="0"/>
                          <a:cs typeface="Arial" panose="020B0604020202020204" pitchFamily="34" charset="0"/>
                        </a:rPr>
                        <a:t>25,515</a:t>
                      </a:r>
                      <a:endParaRPr lang="en-GB" sz="17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3"/>
                    </a:solidFill>
                  </a:tcPr>
                </a:tc>
                <a:extLst>
                  <a:ext uri="{0D108BD9-81ED-4DB2-BD59-A6C34878D82A}">
                    <a16:rowId xmlns:a16="http://schemas.microsoft.com/office/drawing/2014/main" val="2335749543"/>
                  </a:ext>
                </a:extLst>
              </a:tr>
              <a:tr h="370840">
                <a:tc>
                  <a:txBody>
                    <a:bodyPr/>
                    <a:lstStyle/>
                    <a:p>
                      <a:pPr>
                        <a:lnSpc>
                          <a:spcPct val="120000"/>
                        </a:lnSpc>
                        <a:spcBef>
                          <a:spcPts val="200"/>
                        </a:spcBef>
                        <a:spcAft>
                          <a:spcPts val="200"/>
                        </a:spcAft>
                      </a:pPr>
                      <a:r>
                        <a:rPr lang="en-GB" sz="1700" b="0" i="0">
                          <a:effectLst/>
                          <a:latin typeface="Arial" panose="020B0604020202020204" pitchFamily="34" charset="0"/>
                          <a:ea typeface="Times New Roman" panose="02020603050405020304" pitchFamily="18" charset="0"/>
                          <a:cs typeface="Arial" panose="020B0604020202020204" pitchFamily="34" charset="0"/>
                        </a:rPr>
                        <a:t>FEV</a:t>
                      </a:r>
                      <a:r>
                        <a:rPr lang="en-GB" sz="1700" b="0" i="0" baseline="-25000">
                          <a:effectLst/>
                          <a:latin typeface="Arial" panose="020B0604020202020204" pitchFamily="34" charset="0"/>
                          <a:ea typeface="Times New Roman" panose="02020603050405020304" pitchFamily="18" charset="0"/>
                          <a:cs typeface="Arial" panose="020B0604020202020204" pitchFamily="34" charset="0"/>
                        </a:rPr>
                        <a:t>1</a:t>
                      </a:r>
                      <a:r>
                        <a:rPr lang="en-GB" sz="1700" b="0" i="0">
                          <a:effectLst/>
                          <a:latin typeface="Arial" panose="020B0604020202020204" pitchFamily="34" charset="0"/>
                          <a:ea typeface="Times New Roman" panose="02020603050405020304" pitchFamily="18" charset="0"/>
                          <a:cs typeface="Arial" panose="020B0604020202020204" pitchFamily="34" charset="0"/>
                        </a:rPr>
                        <a:t> treatment effect duration - Dupilumab + background therapy - 1 year; background therapy - 0 year</a:t>
                      </a:r>
                      <a:endParaRPr lang="en-GB" sz="1700" b="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0000"/>
                        </a:lnSpc>
                        <a:spcBef>
                          <a:spcPts val="200"/>
                        </a:spcBef>
                        <a:spcAft>
                          <a:spcPts val="200"/>
                        </a:spcAft>
                      </a:pPr>
                      <a:r>
                        <a:rPr kumimoji="0" lang="en-GB" sz="17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xxxxxx</a:t>
                      </a:r>
                      <a:endParaRPr lang="en-GB" sz="17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kumimoji="0" lang="en-GB" sz="17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Xxxx</a:t>
                      </a:r>
                      <a:endParaRPr lang="en-GB" sz="17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700">
                          <a:effectLst/>
                          <a:latin typeface="Arial" panose="020B0604020202020204" pitchFamily="34" charset="0"/>
                          <a:ea typeface="Times New Roman" panose="02020603050405020304" pitchFamily="18" charset="0"/>
                          <a:cs typeface="Arial" panose="020B0604020202020204" pitchFamily="34" charset="0"/>
                        </a:rPr>
                        <a:t>27,704</a:t>
                      </a:r>
                      <a:endParaRPr lang="en-GB"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03753710"/>
                  </a:ext>
                </a:extLst>
              </a:tr>
              <a:tr h="370840">
                <a:tc>
                  <a:txBody>
                    <a:bodyPr/>
                    <a:lstStyle/>
                    <a:p>
                      <a:pPr>
                        <a:lnSpc>
                          <a:spcPct val="120000"/>
                        </a:lnSpc>
                        <a:spcBef>
                          <a:spcPts val="200"/>
                        </a:spcBef>
                        <a:spcAft>
                          <a:spcPts val="200"/>
                        </a:spcAft>
                      </a:pPr>
                      <a:r>
                        <a:rPr lang="en-GB" sz="1700" b="0" i="0">
                          <a:effectLst/>
                          <a:latin typeface="Arial" panose="020B0604020202020204" pitchFamily="34" charset="0"/>
                          <a:ea typeface="Times New Roman" panose="02020603050405020304" pitchFamily="18" charset="0"/>
                          <a:cs typeface="Arial" panose="020B0604020202020204" pitchFamily="34" charset="0"/>
                        </a:rPr>
                        <a:t>FEV</a:t>
                      </a:r>
                      <a:r>
                        <a:rPr lang="en-GB" sz="1700" b="0" i="0" baseline="-25000">
                          <a:effectLst/>
                          <a:latin typeface="Arial" panose="020B0604020202020204" pitchFamily="34" charset="0"/>
                          <a:ea typeface="Times New Roman" panose="02020603050405020304" pitchFamily="18" charset="0"/>
                          <a:cs typeface="Arial" panose="020B0604020202020204" pitchFamily="34" charset="0"/>
                        </a:rPr>
                        <a:t>1</a:t>
                      </a:r>
                      <a:r>
                        <a:rPr lang="en-GB" sz="1700" b="0" i="0">
                          <a:effectLst/>
                          <a:latin typeface="Arial" panose="020B0604020202020204" pitchFamily="34" charset="0"/>
                          <a:ea typeface="Times New Roman" panose="02020603050405020304" pitchFamily="18" charset="0"/>
                          <a:cs typeface="Arial" panose="020B0604020202020204" pitchFamily="34" charset="0"/>
                        </a:rPr>
                        <a:t> treatment effect beyond the trial - Unadjusted FEV</a:t>
                      </a:r>
                      <a:r>
                        <a:rPr lang="en-GB" sz="1700" b="0" i="0" baseline="-25000">
                          <a:effectLst/>
                          <a:latin typeface="Arial" panose="020B0604020202020204" pitchFamily="34" charset="0"/>
                          <a:ea typeface="Times New Roman" panose="02020603050405020304" pitchFamily="18" charset="0"/>
                          <a:cs typeface="Arial" panose="020B0604020202020204" pitchFamily="34" charset="0"/>
                        </a:rPr>
                        <a:t>1</a:t>
                      </a:r>
                      <a:r>
                        <a:rPr lang="en-GB" sz="1700" b="0" i="0">
                          <a:effectLst/>
                          <a:latin typeface="Arial" panose="020B0604020202020204" pitchFamily="34" charset="0"/>
                          <a:ea typeface="Times New Roman" panose="02020603050405020304" pitchFamily="18" charset="0"/>
                          <a:cs typeface="Arial" panose="020B0604020202020204" pitchFamily="34" charset="0"/>
                        </a:rPr>
                        <a:t> trajectory according to Fenwick</a:t>
                      </a:r>
                      <a:endParaRPr lang="en-GB" sz="1700" b="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0000"/>
                        </a:lnSpc>
                        <a:spcBef>
                          <a:spcPts val="200"/>
                        </a:spcBef>
                        <a:spcAft>
                          <a:spcPts val="200"/>
                        </a:spcAft>
                      </a:pPr>
                      <a:r>
                        <a:rPr kumimoji="0" lang="en-GB" sz="17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xxxxxx</a:t>
                      </a:r>
                      <a:endParaRPr lang="en-GB" sz="17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kumimoji="0" lang="en-GB" sz="17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Xxxx</a:t>
                      </a:r>
                      <a:endParaRPr lang="en-GB" sz="17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700">
                          <a:effectLst/>
                          <a:latin typeface="Arial" panose="020B0604020202020204" pitchFamily="34" charset="0"/>
                          <a:ea typeface="Times New Roman" panose="02020603050405020304" pitchFamily="18" charset="0"/>
                          <a:cs typeface="Arial" panose="020B0604020202020204" pitchFamily="34" charset="0"/>
                        </a:rPr>
                        <a:t>26,970</a:t>
                      </a:r>
                      <a:endParaRPr lang="en-GB"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43057482"/>
                  </a:ext>
                </a:extLst>
              </a:tr>
              <a:tr h="289142">
                <a:tc>
                  <a:txBody>
                    <a:bodyPr/>
                    <a:lstStyle/>
                    <a:p>
                      <a:pPr>
                        <a:lnSpc>
                          <a:spcPct val="120000"/>
                        </a:lnSpc>
                        <a:spcBef>
                          <a:spcPts val="200"/>
                        </a:spcBef>
                        <a:spcAft>
                          <a:spcPts val="200"/>
                        </a:spcAft>
                      </a:pPr>
                      <a:r>
                        <a:rPr lang="en-GB" sz="1700" b="0" i="0">
                          <a:effectLst/>
                          <a:latin typeface="Arial" panose="020B0604020202020204" pitchFamily="34" charset="0"/>
                          <a:ea typeface="Times New Roman" panose="02020603050405020304" pitchFamily="18" charset="0"/>
                          <a:cs typeface="Arial" panose="020B0604020202020204" pitchFamily="34" charset="0"/>
                        </a:rPr>
                        <a:t>Utilities - Mean adjusted CFB (LS-Regression-CW-NOTUS) for COPD as well as exacerbation disutilities</a:t>
                      </a:r>
                      <a:endParaRPr lang="en-GB" sz="1700" b="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0000"/>
                        </a:lnSpc>
                        <a:spcBef>
                          <a:spcPts val="200"/>
                        </a:spcBef>
                        <a:spcAft>
                          <a:spcPts val="200"/>
                        </a:spcAft>
                      </a:pPr>
                      <a:r>
                        <a:rPr kumimoji="0" lang="en-GB" sz="17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xxxxxx</a:t>
                      </a:r>
                      <a:endParaRPr lang="en-GB" sz="17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kumimoji="0" lang="en-GB" sz="17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Xxxx</a:t>
                      </a:r>
                      <a:endParaRPr lang="en-GB" sz="17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700">
                          <a:effectLst/>
                          <a:latin typeface="Arial" panose="020B0604020202020204" pitchFamily="34" charset="0"/>
                          <a:ea typeface="Calibri" panose="020F0502020204030204" pitchFamily="34" charset="0"/>
                          <a:cs typeface="Arial" panose="020B0604020202020204" pitchFamily="34" charset="0"/>
                        </a:rPr>
                        <a:t>26,100</a:t>
                      </a:r>
                    </a:p>
                  </a:txBody>
                  <a:tcPr marL="68580" marR="68580" marT="0" marB="0" anchor="ctr"/>
                </a:tc>
                <a:extLst>
                  <a:ext uri="{0D108BD9-81ED-4DB2-BD59-A6C34878D82A}">
                    <a16:rowId xmlns:a16="http://schemas.microsoft.com/office/drawing/2014/main" val="2446858986"/>
                  </a:ext>
                </a:extLst>
              </a:tr>
              <a:tr h="370840">
                <a:tc>
                  <a:txBody>
                    <a:bodyPr/>
                    <a:lstStyle/>
                    <a:p>
                      <a:pPr>
                        <a:lnSpc>
                          <a:spcPct val="120000"/>
                        </a:lnSpc>
                        <a:spcBef>
                          <a:spcPts val="200"/>
                        </a:spcBef>
                        <a:spcAft>
                          <a:spcPts val="200"/>
                        </a:spcAft>
                      </a:pPr>
                      <a:r>
                        <a:rPr lang="en-GB" sz="1700" b="0" i="0">
                          <a:effectLst/>
                          <a:latin typeface="Arial" panose="020B0604020202020204" pitchFamily="34" charset="0"/>
                          <a:ea typeface="Times New Roman" panose="02020603050405020304" pitchFamily="18" charset="0"/>
                          <a:cs typeface="Arial" panose="020B0604020202020204" pitchFamily="34" charset="0"/>
                        </a:rPr>
                        <a:t>Utilities - </a:t>
                      </a:r>
                      <a:r>
                        <a:rPr lang="fr-FR" sz="1700" b="0" i="0">
                          <a:effectLst/>
                          <a:latin typeface="Arial" panose="020B0604020202020204" pitchFamily="34" charset="0"/>
                          <a:ea typeface="Times New Roman" panose="02020603050405020304" pitchFamily="18" charset="0"/>
                          <a:cs typeface="Arial" panose="020B0604020202020204" pitchFamily="34" charset="0"/>
                        </a:rPr>
                        <a:t>Spencer et al. 2005 &amp; </a:t>
                      </a:r>
                      <a:r>
                        <a:rPr lang="fr-FR" sz="1700" b="0" i="0" err="1">
                          <a:effectLst/>
                          <a:latin typeface="Arial" panose="020B0604020202020204" pitchFamily="34" charset="0"/>
                          <a:ea typeface="Times New Roman" panose="02020603050405020304" pitchFamily="18" charset="0"/>
                          <a:cs typeface="Arial" panose="020B0604020202020204" pitchFamily="34" charset="0"/>
                        </a:rPr>
                        <a:t>Sadatsafavi</a:t>
                      </a:r>
                      <a:r>
                        <a:rPr lang="fr-FR" sz="1700" b="0" i="0">
                          <a:effectLst/>
                          <a:latin typeface="Arial" panose="020B0604020202020204" pitchFamily="34" charset="0"/>
                          <a:ea typeface="Times New Roman" panose="02020603050405020304" pitchFamily="18" charset="0"/>
                          <a:cs typeface="Arial" panose="020B0604020202020204" pitchFamily="34" charset="0"/>
                        </a:rPr>
                        <a:t> et al. 2019 </a:t>
                      </a:r>
                      <a:r>
                        <a:rPr lang="fr-FR" sz="1700" b="0" i="0" err="1">
                          <a:effectLst/>
                          <a:latin typeface="Arial" panose="020B0604020202020204" pitchFamily="34" charset="0"/>
                          <a:ea typeface="Times New Roman" panose="02020603050405020304" pitchFamily="18" charset="0"/>
                          <a:cs typeface="Arial" panose="020B0604020202020204" pitchFamily="34" charset="0"/>
                        </a:rPr>
                        <a:t>with</a:t>
                      </a:r>
                      <a:r>
                        <a:rPr lang="fr-FR" sz="1700" b="0" i="0">
                          <a:effectLst/>
                          <a:latin typeface="Arial" panose="020B0604020202020204" pitchFamily="34" charset="0"/>
                          <a:ea typeface="Times New Roman" panose="02020603050405020304" pitchFamily="18" charset="0"/>
                          <a:cs typeface="Arial" panose="020B0604020202020204" pitchFamily="34" charset="0"/>
                        </a:rPr>
                        <a:t> exacerbation disutilities </a:t>
                      </a:r>
                      <a:r>
                        <a:rPr lang="fr-FR" sz="1700" b="0" i="0" err="1">
                          <a:effectLst/>
                          <a:latin typeface="Arial" panose="020B0604020202020204" pitchFamily="34" charset="0"/>
                          <a:ea typeface="Times New Roman" panose="02020603050405020304" pitchFamily="18" charset="0"/>
                          <a:cs typeface="Arial" panose="020B0604020202020204" pitchFamily="34" charset="0"/>
                        </a:rPr>
                        <a:t>from</a:t>
                      </a:r>
                      <a:r>
                        <a:rPr lang="fr-FR" sz="1700" b="0" i="0">
                          <a:effectLst/>
                          <a:latin typeface="Arial" panose="020B0604020202020204" pitchFamily="34" charset="0"/>
                          <a:ea typeface="Times New Roman" panose="02020603050405020304" pitchFamily="18" charset="0"/>
                          <a:cs typeface="Arial" panose="020B0604020202020204" pitchFamily="34" charset="0"/>
                        </a:rPr>
                        <a:t> </a:t>
                      </a:r>
                      <a:r>
                        <a:rPr lang="fr-FR" sz="1700" b="0" i="0" err="1">
                          <a:effectLst/>
                          <a:latin typeface="Arial" panose="020B0604020202020204" pitchFamily="34" charset="0"/>
                          <a:ea typeface="Times New Roman" panose="02020603050405020304" pitchFamily="18" charset="0"/>
                          <a:cs typeface="Arial" panose="020B0604020202020204" pitchFamily="34" charset="0"/>
                        </a:rPr>
                        <a:t>Rutten</a:t>
                      </a:r>
                      <a:r>
                        <a:rPr lang="fr-FR" sz="1700" b="0" i="0">
                          <a:effectLst/>
                          <a:latin typeface="Arial" panose="020B0604020202020204" pitchFamily="34" charset="0"/>
                          <a:ea typeface="Times New Roman" panose="02020603050405020304" pitchFamily="18" charset="0"/>
                          <a:cs typeface="Arial" panose="020B0604020202020204" pitchFamily="34" charset="0"/>
                        </a:rPr>
                        <a:t> Van </a:t>
                      </a:r>
                      <a:r>
                        <a:rPr lang="fr-FR" sz="1700" b="0" i="0" err="1">
                          <a:effectLst/>
                          <a:latin typeface="Arial" panose="020B0604020202020204" pitchFamily="34" charset="0"/>
                          <a:ea typeface="Times New Roman" panose="02020603050405020304" pitchFamily="18" charset="0"/>
                          <a:cs typeface="Arial" panose="020B0604020202020204" pitchFamily="34" charset="0"/>
                        </a:rPr>
                        <a:t>Molken</a:t>
                      </a:r>
                      <a:r>
                        <a:rPr lang="fr-FR" sz="1700" b="0" i="0">
                          <a:effectLst/>
                          <a:latin typeface="Arial" panose="020B0604020202020204" pitchFamily="34" charset="0"/>
                          <a:ea typeface="Times New Roman" panose="02020603050405020304" pitchFamily="18" charset="0"/>
                          <a:cs typeface="Arial" panose="020B0604020202020204" pitchFamily="34" charset="0"/>
                        </a:rPr>
                        <a:t> et al. 2009</a:t>
                      </a:r>
                      <a:endParaRPr lang="en-GB" sz="1700" b="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0000"/>
                        </a:lnSpc>
                        <a:spcBef>
                          <a:spcPts val="200"/>
                        </a:spcBef>
                        <a:spcAft>
                          <a:spcPts val="200"/>
                        </a:spcAft>
                      </a:pPr>
                      <a:r>
                        <a:rPr kumimoji="0" lang="en-GB" sz="17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xxxxxx</a:t>
                      </a:r>
                      <a:endParaRPr lang="en-GB" sz="17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kumimoji="0" lang="en-GB" sz="17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Xxxx</a:t>
                      </a:r>
                      <a:endParaRPr lang="en-GB" sz="17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700">
                          <a:effectLst/>
                          <a:latin typeface="Arial" panose="020B0604020202020204" pitchFamily="34" charset="0"/>
                          <a:ea typeface="Times New Roman" panose="02020603050405020304" pitchFamily="18" charset="0"/>
                          <a:cs typeface="Arial" panose="020B0604020202020204" pitchFamily="34" charset="0"/>
                        </a:rPr>
                        <a:t>26,784</a:t>
                      </a:r>
                      <a:endParaRPr lang="en-GB"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01449612"/>
                  </a:ext>
                </a:extLst>
              </a:tr>
              <a:tr h="370840">
                <a:tc>
                  <a:txBody>
                    <a:bodyPr/>
                    <a:lstStyle/>
                    <a:p>
                      <a:pPr>
                        <a:lnSpc>
                          <a:spcPct val="120000"/>
                        </a:lnSpc>
                        <a:spcBef>
                          <a:spcPts val="200"/>
                        </a:spcBef>
                        <a:spcAft>
                          <a:spcPts val="200"/>
                        </a:spcAft>
                      </a:pPr>
                      <a:r>
                        <a:rPr lang="en-GB" sz="1700" b="0" i="0">
                          <a:effectLst/>
                          <a:latin typeface="Arial" panose="020B0604020202020204" pitchFamily="34" charset="0"/>
                          <a:ea typeface="Times New Roman" panose="02020603050405020304" pitchFamily="18" charset="0"/>
                          <a:cs typeface="Arial" panose="020B0604020202020204" pitchFamily="34" charset="0"/>
                        </a:rPr>
                        <a:t>Utilities - Rutten Van </a:t>
                      </a:r>
                      <a:r>
                        <a:rPr lang="en-GB" sz="1700" b="0" i="0" err="1">
                          <a:effectLst/>
                          <a:latin typeface="Arial" panose="020B0604020202020204" pitchFamily="34" charset="0"/>
                          <a:ea typeface="Times New Roman" panose="02020603050405020304" pitchFamily="18" charset="0"/>
                          <a:cs typeface="Arial" panose="020B0604020202020204" pitchFamily="34" charset="0"/>
                        </a:rPr>
                        <a:t>Molken</a:t>
                      </a:r>
                      <a:r>
                        <a:rPr lang="en-GB" sz="1700" b="0" i="0">
                          <a:effectLst/>
                          <a:latin typeface="Arial" panose="020B0604020202020204" pitchFamily="34" charset="0"/>
                          <a:ea typeface="Times New Roman" panose="02020603050405020304" pitchFamily="18" charset="0"/>
                          <a:cs typeface="Arial" panose="020B0604020202020204" pitchFamily="34" charset="0"/>
                        </a:rPr>
                        <a:t> et al. 2006 with exacerbation disutilities from Rutten Van </a:t>
                      </a:r>
                      <a:r>
                        <a:rPr lang="en-GB" sz="1700" b="0" i="0" err="1">
                          <a:effectLst/>
                          <a:latin typeface="Arial" panose="020B0604020202020204" pitchFamily="34" charset="0"/>
                          <a:ea typeface="Times New Roman" panose="02020603050405020304" pitchFamily="18" charset="0"/>
                          <a:cs typeface="Arial" panose="020B0604020202020204" pitchFamily="34" charset="0"/>
                        </a:rPr>
                        <a:t>Molken</a:t>
                      </a:r>
                      <a:r>
                        <a:rPr lang="en-GB" sz="1700" b="0" i="0">
                          <a:effectLst/>
                          <a:latin typeface="Arial" panose="020B0604020202020204" pitchFamily="34" charset="0"/>
                          <a:ea typeface="Times New Roman" panose="02020603050405020304" pitchFamily="18" charset="0"/>
                          <a:cs typeface="Arial" panose="020B0604020202020204" pitchFamily="34" charset="0"/>
                        </a:rPr>
                        <a:t> et al. 2009</a:t>
                      </a:r>
                      <a:endParaRPr lang="en-GB" sz="1700" b="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0000"/>
                        </a:lnSpc>
                        <a:spcBef>
                          <a:spcPts val="200"/>
                        </a:spcBef>
                        <a:spcAft>
                          <a:spcPts val="200"/>
                        </a:spcAft>
                      </a:pPr>
                      <a:r>
                        <a:rPr kumimoji="0" lang="en-GB" sz="17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xxxxxx</a:t>
                      </a:r>
                      <a:endParaRPr lang="en-GB" sz="17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kumimoji="0" lang="en-GB" sz="17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Xxxx</a:t>
                      </a:r>
                      <a:endParaRPr lang="en-GB" sz="17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700" dirty="0">
                          <a:effectLst/>
                          <a:latin typeface="Arial" panose="020B0604020202020204" pitchFamily="34" charset="0"/>
                          <a:ea typeface="Calibri" panose="020F0502020204030204" pitchFamily="34" charset="0"/>
                          <a:cs typeface="Arial" panose="020B0604020202020204" pitchFamily="34" charset="0"/>
                        </a:rPr>
                        <a:t>25,294</a:t>
                      </a:r>
                    </a:p>
                  </a:txBody>
                  <a:tcPr marL="68580" marR="68580" marT="0" marB="0" anchor="ctr"/>
                </a:tc>
                <a:extLst>
                  <a:ext uri="{0D108BD9-81ED-4DB2-BD59-A6C34878D82A}">
                    <a16:rowId xmlns:a16="http://schemas.microsoft.com/office/drawing/2014/main" val="22698760"/>
                  </a:ext>
                </a:extLst>
              </a:tr>
            </a:tbl>
          </a:graphicData>
        </a:graphic>
      </p:graphicFrame>
      <p:sp>
        <p:nvSpPr>
          <p:cNvPr id="3" name="Text Placeholder 4">
            <a:extLst>
              <a:ext uri="{FF2B5EF4-FFF2-40B4-BE49-F238E27FC236}">
                <a16:creationId xmlns:a16="http://schemas.microsoft.com/office/drawing/2014/main" id="{58B2B118-761B-A1D7-EAE7-CFD09F00B6D3}"/>
              </a:ext>
            </a:extLst>
          </p:cNvPr>
          <p:cNvSpPr txBox="1">
            <a:spLocks/>
          </p:cNvSpPr>
          <p:nvPr/>
        </p:nvSpPr>
        <p:spPr>
          <a:xfrm>
            <a:off x="811778" y="6252946"/>
            <a:ext cx="11021219" cy="4460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CFB, Change from baseline; COPD, Chronic obstructive pulmonary disease; CV, cardiovascular; CW, Crosswalk; </a:t>
            </a:r>
            <a:r>
              <a:rPr lang="en-GB" sz="1400">
                <a:latin typeface="Arial" panose="020B0604020202020204" pitchFamily="34" charset="0"/>
                <a:cs typeface="Arial" panose="020B0604020202020204" pitchFamily="34" charset="0"/>
              </a:rPr>
              <a:t>EAG, External </a:t>
            </a:r>
            <a:r>
              <a:rPr lang="en-GB"/>
              <a:t>A</a:t>
            </a:r>
            <a:r>
              <a:rPr lang="en-GB" sz="1400">
                <a:latin typeface="Arial" panose="020B0604020202020204" pitchFamily="34" charset="0"/>
                <a:cs typeface="Arial" panose="020B0604020202020204" pitchFamily="34" charset="0"/>
              </a:rPr>
              <a:t>ssessment </a:t>
            </a:r>
            <a:r>
              <a:rPr lang="en-GB"/>
              <a:t>G</a:t>
            </a:r>
            <a:r>
              <a:rPr lang="en-GB" sz="1400">
                <a:latin typeface="Arial" panose="020B0604020202020204" pitchFamily="34" charset="0"/>
                <a:cs typeface="Arial" panose="020B0604020202020204" pitchFamily="34" charset="0"/>
              </a:rPr>
              <a:t>roup; </a:t>
            </a:r>
            <a:r>
              <a:rPr lang="en-GB"/>
              <a:t>FEV</a:t>
            </a:r>
            <a:r>
              <a:rPr lang="en-GB" baseline="-25000"/>
              <a:t>1, </a:t>
            </a:r>
            <a:r>
              <a:rPr lang="en-GB"/>
              <a:t>forced expiratory volume in the first second; ICER, Incremental cost-effectiveness ratio; LS, Least squares; QALY, Quality-adjusted life year</a:t>
            </a:r>
          </a:p>
          <a:p>
            <a:endParaRPr lang="en-GB"/>
          </a:p>
        </p:txBody>
      </p:sp>
      <p:sp>
        <p:nvSpPr>
          <p:cNvPr id="4" name="TextBox 3">
            <a:extLst>
              <a:ext uri="{FF2B5EF4-FFF2-40B4-BE49-F238E27FC236}">
                <a16:creationId xmlns:a16="http://schemas.microsoft.com/office/drawing/2014/main" id="{99F2D112-3E30-5DCD-0068-CDC8684A6210}"/>
              </a:ext>
            </a:extLst>
          </p:cNvPr>
          <p:cNvSpPr txBox="1"/>
          <p:nvPr/>
        </p:nvSpPr>
        <p:spPr>
          <a:xfrm>
            <a:off x="9927815" y="-16411"/>
            <a:ext cx="1797462" cy="523220"/>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hlinkClick r:id="rId3" action="ppaction://hlinksldjump"/>
              </a:rPr>
              <a:t>Company base case results</a:t>
            </a: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48512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47341-F570-F30D-6163-71DBC6F64E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36CDC3-7BD1-FD66-5738-D1463592AE0A}"/>
              </a:ext>
            </a:extLst>
          </p:cNvPr>
          <p:cNvSpPr>
            <a:spLocks noGrp="1"/>
          </p:cNvSpPr>
          <p:nvPr>
            <p:ph type="title"/>
          </p:nvPr>
        </p:nvSpPr>
        <p:spPr>
          <a:xfrm>
            <a:off x="474491" y="447950"/>
            <a:ext cx="11250785" cy="592817"/>
          </a:xfrm>
        </p:spPr>
        <p:txBody>
          <a:bodyPr>
            <a:normAutofit/>
          </a:bodyPr>
          <a:lstStyle/>
          <a:p>
            <a:r>
              <a:rPr lang="en-GB"/>
              <a:t>Scenario analysis applied to company base case (2)</a:t>
            </a:r>
          </a:p>
        </p:txBody>
      </p:sp>
      <p:sp>
        <p:nvSpPr>
          <p:cNvPr id="14" name="Rectangle 13" descr="Marker showing slides are confidential ">
            <a:extLst>
              <a:ext uri="{FF2B5EF4-FFF2-40B4-BE49-F238E27FC236}">
                <a16:creationId xmlns:a16="http://schemas.microsoft.com/office/drawing/2014/main" id="{065F789B-09D9-1317-5645-ECA965FE2351}"/>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
        <p:nvSpPr>
          <p:cNvPr id="13" name="TextBox 12">
            <a:extLst>
              <a:ext uri="{FF2B5EF4-FFF2-40B4-BE49-F238E27FC236}">
                <a16:creationId xmlns:a16="http://schemas.microsoft.com/office/drawing/2014/main" id="{C8056A9B-AC7C-0FD4-1521-2958B29140C6}"/>
              </a:ext>
            </a:extLst>
          </p:cNvPr>
          <p:cNvSpPr txBox="1"/>
          <p:nvPr/>
        </p:nvSpPr>
        <p:spPr>
          <a:xfrm>
            <a:off x="466724" y="891265"/>
            <a:ext cx="3826689" cy="369332"/>
          </a:xfrm>
          <a:prstGeom prst="rect">
            <a:avLst/>
          </a:prstGeom>
          <a:noFill/>
        </p:spPr>
        <p:txBody>
          <a:bodyPr wrap="none" rtlCol="0">
            <a:spAutoFit/>
          </a:bodyPr>
          <a:lstStyle/>
          <a:p>
            <a:r>
              <a:rPr lang="en-GB" b="1">
                <a:latin typeface="Arial" panose="020B0604020202020204" pitchFamily="34" charset="0"/>
              </a:rPr>
              <a:t>scenario analyses (deterministic)</a:t>
            </a:r>
          </a:p>
        </p:txBody>
      </p:sp>
      <p:graphicFrame>
        <p:nvGraphicFramePr>
          <p:cNvPr id="8" name="Table 4" descr="Deterministic scenario analyses by the evidence review group">
            <a:extLst>
              <a:ext uri="{FF2B5EF4-FFF2-40B4-BE49-F238E27FC236}">
                <a16:creationId xmlns:a16="http://schemas.microsoft.com/office/drawing/2014/main" id="{F3DE107C-41BA-CF48-5BA0-A5C9A3EB4F14}"/>
              </a:ext>
            </a:extLst>
          </p:cNvPr>
          <p:cNvGraphicFramePr>
            <a:graphicFrameLocks noGrp="1"/>
          </p:cNvGraphicFramePr>
          <p:nvPr>
            <p:extLst>
              <p:ext uri="{D42A27DB-BD31-4B8C-83A1-F6EECF244321}">
                <p14:modId xmlns:p14="http://schemas.microsoft.com/office/powerpoint/2010/main" val="3682627150"/>
              </p:ext>
            </p:extLst>
          </p:nvPr>
        </p:nvGraphicFramePr>
        <p:xfrm>
          <a:off x="466724" y="1260597"/>
          <a:ext cx="11258553" cy="4298188"/>
        </p:xfrm>
        <a:graphic>
          <a:graphicData uri="http://schemas.openxmlformats.org/drawingml/2006/table">
            <a:tbl>
              <a:tblPr firstRow="1" bandRow="1">
                <a:tableStyleId>{21E4AEA4-8DFA-4A89-87EB-49C32662AFE0}</a:tableStyleId>
              </a:tblPr>
              <a:tblGrid>
                <a:gridCol w="5296123">
                  <a:extLst>
                    <a:ext uri="{9D8B030D-6E8A-4147-A177-3AD203B41FA5}">
                      <a16:colId xmlns:a16="http://schemas.microsoft.com/office/drawing/2014/main" val="885764709"/>
                    </a:ext>
                  </a:extLst>
                </a:gridCol>
                <a:gridCol w="1807534">
                  <a:extLst>
                    <a:ext uri="{9D8B030D-6E8A-4147-A177-3AD203B41FA5}">
                      <a16:colId xmlns:a16="http://schemas.microsoft.com/office/drawing/2014/main" val="2368713443"/>
                    </a:ext>
                  </a:extLst>
                </a:gridCol>
                <a:gridCol w="2094614">
                  <a:extLst>
                    <a:ext uri="{9D8B030D-6E8A-4147-A177-3AD203B41FA5}">
                      <a16:colId xmlns:a16="http://schemas.microsoft.com/office/drawing/2014/main" val="24591524"/>
                    </a:ext>
                  </a:extLst>
                </a:gridCol>
                <a:gridCol w="2060282">
                  <a:extLst>
                    <a:ext uri="{9D8B030D-6E8A-4147-A177-3AD203B41FA5}">
                      <a16:colId xmlns:a16="http://schemas.microsoft.com/office/drawing/2014/main" val="1599477227"/>
                    </a:ext>
                  </a:extLst>
                </a:gridCol>
              </a:tblGrid>
              <a:tr h="1183640">
                <a:tc>
                  <a:txBody>
                    <a:bodyPr/>
                    <a:lstStyle/>
                    <a:p>
                      <a:r>
                        <a:rPr lang="en-GB" sz="1700" b="1">
                          <a:solidFill>
                            <a:schemeClr val="bg1"/>
                          </a:solidFill>
                          <a:latin typeface="Arial" panose="020B0604020202020204" pitchFamily="34" charset="0"/>
                          <a:cs typeface="Arial" panose="020B0604020202020204" pitchFamily="34" charset="0"/>
                        </a:rPr>
                        <a:t>Scenario (applied to company base case)</a:t>
                      </a:r>
                    </a:p>
                  </a:txBody>
                  <a:tcPr/>
                </a:tc>
                <a:tc>
                  <a:txBody>
                    <a:bodyPr/>
                    <a:lstStyle/>
                    <a:p>
                      <a:r>
                        <a:rPr lang="en-GB" sz="1700" b="1">
                          <a:solidFill>
                            <a:schemeClr val="bg1"/>
                          </a:solidFill>
                          <a:latin typeface="Arial" panose="020B0604020202020204" pitchFamily="34" charset="0"/>
                          <a:cs typeface="Arial" panose="020B0604020202020204" pitchFamily="34" charset="0"/>
                        </a:rPr>
                        <a:t>Inc. costs (£) versus </a:t>
                      </a:r>
                      <a:r>
                        <a:rPr kumimoji="0" lang="en-GB" sz="1700" b="1"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background therapy</a:t>
                      </a:r>
                      <a:endParaRPr lang="en-GB" sz="1700" b="1">
                        <a:solidFill>
                          <a:schemeClr val="bg1"/>
                        </a:solidFill>
                        <a:latin typeface="Arial" panose="020B0604020202020204" pitchFamily="34" charset="0"/>
                        <a:cs typeface="Arial" panose="020B0604020202020204" pitchFamily="34" charset="0"/>
                      </a:endParaRPr>
                    </a:p>
                  </a:txBody>
                  <a:tcPr/>
                </a:tc>
                <a:tc>
                  <a:txBody>
                    <a:bodyPr/>
                    <a:lstStyle/>
                    <a:p>
                      <a:r>
                        <a:rPr lang="en-GB" sz="1700" b="1">
                          <a:solidFill>
                            <a:schemeClr val="bg1"/>
                          </a:solidFill>
                          <a:latin typeface="Arial" panose="020B0604020202020204" pitchFamily="34" charset="0"/>
                          <a:cs typeface="Arial" panose="020B0604020202020204" pitchFamily="34" charset="0"/>
                        </a:rPr>
                        <a:t>Inc. QALYs versus </a:t>
                      </a:r>
                      <a:r>
                        <a:rPr kumimoji="0" lang="en-GB" sz="1700" b="1"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background therapy</a:t>
                      </a:r>
                      <a:endParaRPr lang="en-GB" sz="1700" b="1">
                        <a:solidFill>
                          <a:schemeClr val="bg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ICER (</a:t>
                      </a:r>
                      <a:r>
                        <a:rPr lang="en-GB" sz="1700">
                          <a:latin typeface="Arial" panose="020B0604020202020204" pitchFamily="34" charset="0"/>
                          <a:cs typeface="Arial" panose="020B0604020202020204" pitchFamily="34" charset="0"/>
                        </a:rPr>
                        <a:t>£/QALY</a:t>
                      </a:r>
                      <a:r>
                        <a:rPr kumimoji="0" lang="en-GB" sz="17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 versus </a:t>
                      </a:r>
                      <a:r>
                        <a:rPr kumimoji="0" lang="en-GB" sz="1700" b="1"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background therapy</a:t>
                      </a:r>
                      <a:endParaRPr kumimoji="0" lang="en-GB" sz="17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444516835"/>
                  </a:ext>
                </a:extLst>
              </a:tr>
              <a:tr h="370840">
                <a:tc>
                  <a:txBody>
                    <a:bodyPr/>
                    <a:lstStyle/>
                    <a:p>
                      <a:r>
                        <a:rPr lang="en-GB" sz="1700" b="1">
                          <a:latin typeface="Arial" panose="020B0604020202020204" pitchFamily="34" charset="0"/>
                          <a:cs typeface="Arial" panose="020B0604020202020204" pitchFamily="34" charset="0"/>
                        </a:rPr>
                        <a:t>Company base case</a:t>
                      </a:r>
                    </a:p>
                  </a:txBody>
                  <a:tcPr>
                    <a:solidFill>
                      <a:schemeClr val="accent3"/>
                    </a:solidFill>
                  </a:tcPr>
                </a:tc>
                <a:tc>
                  <a:txBody>
                    <a:bodyPr/>
                    <a:lstStyle/>
                    <a:p>
                      <a:pPr algn="ctr">
                        <a:lnSpc>
                          <a:spcPct val="120000"/>
                        </a:lnSpc>
                        <a:spcBef>
                          <a:spcPts val="200"/>
                        </a:spcBef>
                        <a:spcAft>
                          <a:spcPts val="200"/>
                        </a:spcAft>
                      </a:pPr>
                      <a:r>
                        <a:rPr lang="en-GB" sz="1700" b="0" u="sng" dirty="0" err="1">
                          <a:solidFill>
                            <a:srgbClr val="000000"/>
                          </a:solidFill>
                          <a:effectLst/>
                          <a:highlight>
                            <a:srgbClr val="000000"/>
                          </a:highlight>
                          <a:latin typeface="Arial" panose="020B0604020202020204" pitchFamily="34" charset="0"/>
                          <a:ea typeface="Times New Roman" panose="02020603050405020304" pitchFamily="18" charset="0"/>
                          <a:cs typeface="Arial" panose="020B0604020202020204" pitchFamily="34" charset="0"/>
                        </a:rPr>
                        <a:t>xxxxxx</a:t>
                      </a:r>
                      <a:endParaRPr lang="en-GB" sz="1700" b="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3"/>
                    </a:solidFill>
                  </a:tcPr>
                </a:tc>
                <a:tc>
                  <a:txBody>
                    <a:bodyPr/>
                    <a:lstStyle/>
                    <a:p>
                      <a:pPr algn="ctr">
                        <a:lnSpc>
                          <a:spcPct val="120000"/>
                        </a:lnSpc>
                        <a:spcBef>
                          <a:spcPts val="200"/>
                        </a:spcBef>
                        <a:spcAft>
                          <a:spcPts val="200"/>
                        </a:spcAft>
                      </a:pPr>
                      <a:r>
                        <a:rPr lang="en-GB" sz="1700" b="0" u="sng" dirty="0" err="1">
                          <a:solidFill>
                            <a:srgbClr val="000000"/>
                          </a:solidFill>
                          <a:effectLst/>
                          <a:highlight>
                            <a:srgbClr val="000000"/>
                          </a:highlight>
                          <a:latin typeface="Arial" panose="020B0604020202020204" pitchFamily="34" charset="0"/>
                          <a:ea typeface="Times New Roman" panose="02020603050405020304" pitchFamily="18" charset="0"/>
                          <a:cs typeface="Arial" panose="020B0604020202020204" pitchFamily="34" charset="0"/>
                        </a:rPr>
                        <a:t>xxxx</a:t>
                      </a:r>
                      <a:endParaRPr lang="en-GB" sz="1700" b="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3"/>
                    </a:solidFill>
                  </a:tcPr>
                </a:tc>
                <a:tc>
                  <a:txBody>
                    <a:bodyPr/>
                    <a:lstStyle/>
                    <a:p>
                      <a:pPr algn="ctr">
                        <a:lnSpc>
                          <a:spcPct val="120000"/>
                        </a:lnSpc>
                        <a:spcBef>
                          <a:spcPts val="200"/>
                        </a:spcBef>
                        <a:spcAft>
                          <a:spcPts val="200"/>
                        </a:spcAft>
                      </a:pPr>
                      <a:r>
                        <a:rPr lang="en-GB" sz="1700" b="0">
                          <a:effectLst/>
                          <a:latin typeface="Arial" panose="020B0604020202020204" pitchFamily="34" charset="0"/>
                          <a:ea typeface="Times New Roman" panose="02020603050405020304" pitchFamily="18" charset="0"/>
                          <a:cs typeface="Arial" panose="020B0604020202020204" pitchFamily="34" charset="0"/>
                        </a:rPr>
                        <a:t>25,515</a:t>
                      </a:r>
                      <a:endParaRPr lang="en-GB" sz="17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3"/>
                    </a:solidFill>
                  </a:tcPr>
                </a:tc>
                <a:extLst>
                  <a:ext uri="{0D108BD9-81ED-4DB2-BD59-A6C34878D82A}">
                    <a16:rowId xmlns:a16="http://schemas.microsoft.com/office/drawing/2014/main" val="2335749543"/>
                  </a:ext>
                </a:extLst>
              </a:tr>
              <a:tr h="370840">
                <a:tc>
                  <a:txBody>
                    <a:bodyPr/>
                    <a:lstStyle/>
                    <a:p>
                      <a:pPr>
                        <a:lnSpc>
                          <a:spcPct val="120000"/>
                        </a:lnSpc>
                        <a:spcBef>
                          <a:spcPts val="200"/>
                        </a:spcBef>
                        <a:spcAft>
                          <a:spcPts val="200"/>
                        </a:spcAft>
                      </a:pPr>
                      <a:r>
                        <a:rPr lang="en-GB" sz="1700" i="0">
                          <a:effectLst/>
                          <a:latin typeface="Arial" panose="020B0604020202020204" pitchFamily="34" charset="0"/>
                          <a:ea typeface="Times New Roman" panose="02020603050405020304" pitchFamily="18" charset="0"/>
                          <a:cs typeface="Arial" panose="020B0604020202020204" pitchFamily="34" charset="0"/>
                        </a:rPr>
                        <a:t>Utilities - Borg et al. 2004 with exacerbation disutilities from Rutten Van </a:t>
                      </a:r>
                      <a:r>
                        <a:rPr lang="en-GB" sz="1700" i="0" err="1">
                          <a:effectLst/>
                          <a:latin typeface="Arial" panose="020B0604020202020204" pitchFamily="34" charset="0"/>
                          <a:ea typeface="Times New Roman" panose="02020603050405020304" pitchFamily="18" charset="0"/>
                          <a:cs typeface="Arial" panose="020B0604020202020204" pitchFamily="34" charset="0"/>
                        </a:rPr>
                        <a:t>Molken</a:t>
                      </a:r>
                      <a:r>
                        <a:rPr lang="en-GB" sz="1700" i="0">
                          <a:effectLst/>
                          <a:latin typeface="Arial" panose="020B0604020202020204" pitchFamily="34" charset="0"/>
                          <a:ea typeface="Times New Roman" panose="02020603050405020304" pitchFamily="18" charset="0"/>
                          <a:cs typeface="Arial" panose="020B0604020202020204" pitchFamily="34" charset="0"/>
                        </a:rPr>
                        <a:t> et al. 2009</a:t>
                      </a:r>
                      <a:endParaRPr lang="en-GB" sz="170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0000"/>
                        </a:lnSpc>
                        <a:spcBef>
                          <a:spcPts val="200"/>
                        </a:spcBef>
                        <a:spcAft>
                          <a:spcPts val="200"/>
                        </a:spcAft>
                      </a:pPr>
                      <a:r>
                        <a:rPr kumimoji="0" lang="en-GB" sz="17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xxxxxx</a:t>
                      </a:r>
                      <a:endParaRPr lang="en-GB" sz="17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kumimoji="0" lang="en-GB" sz="17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xxxx</a:t>
                      </a:r>
                      <a:endParaRPr lang="en-GB" sz="17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700">
                          <a:effectLst/>
                          <a:latin typeface="Arial" panose="020B0604020202020204" pitchFamily="34" charset="0"/>
                          <a:ea typeface="Times New Roman" panose="02020603050405020304" pitchFamily="18" charset="0"/>
                          <a:cs typeface="Arial" panose="020B0604020202020204" pitchFamily="34" charset="0"/>
                        </a:rPr>
                        <a:t>24,642</a:t>
                      </a:r>
                      <a:endParaRPr lang="en-GB"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15801952"/>
                  </a:ext>
                </a:extLst>
              </a:tr>
              <a:tr h="370840">
                <a:tc>
                  <a:txBody>
                    <a:bodyPr/>
                    <a:lstStyle/>
                    <a:p>
                      <a:pPr>
                        <a:lnSpc>
                          <a:spcPct val="120000"/>
                        </a:lnSpc>
                        <a:spcBef>
                          <a:spcPts val="200"/>
                        </a:spcBef>
                        <a:spcAft>
                          <a:spcPts val="200"/>
                        </a:spcAft>
                      </a:pPr>
                      <a:r>
                        <a:rPr lang="en-GB" sz="1700" i="0">
                          <a:effectLst/>
                          <a:latin typeface="Arial" panose="020B0604020202020204" pitchFamily="34" charset="0"/>
                          <a:ea typeface="Calibri" panose="020F0502020204030204" pitchFamily="34" charset="0"/>
                          <a:cs typeface="Arial" panose="020B0604020202020204" pitchFamily="34" charset="0"/>
                        </a:rPr>
                        <a:t>Utilities - TA461 committee preference utility values for COPD health state and exacerbation disutility</a:t>
                      </a:r>
                    </a:p>
                  </a:txBody>
                  <a:tcPr marL="68580" marR="68580" marT="0" marB="0"/>
                </a:tc>
                <a:tc>
                  <a:txBody>
                    <a:bodyPr/>
                    <a:lstStyle/>
                    <a:p>
                      <a:pPr algn="ctr">
                        <a:lnSpc>
                          <a:spcPct val="120000"/>
                        </a:lnSpc>
                        <a:spcBef>
                          <a:spcPts val="200"/>
                        </a:spcBef>
                        <a:spcAft>
                          <a:spcPts val="200"/>
                        </a:spcAft>
                      </a:pPr>
                      <a:r>
                        <a:rPr kumimoji="0" lang="en-GB" sz="17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xxxxxx</a:t>
                      </a:r>
                      <a:endParaRPr lang="en-GB" sz="17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kumimoji="0" lang="en-GB" sz="17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xxxx</a:t>
                      </a:r>
                      <a:endParaRPr lang="en-GB" sz="17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700" kern="1200">
                          <a:solidFill>
                            <a:schemeClr val="dk1"/>
                          </a:solidFill>
                          <a:effectLst/>
                          <a:latin typeface="Arial" panose="020B0604020202020204" pitchFamily="34" charset="0"/>
                          <a:ea typeface="+mn-ea"/>
                          <a:cs typeface="Arial" panose="020B0604020202020204" pitchFamily="34" charset="0"/>
                        </a:rPr>
                        <a:t>25,113</a:t>
                      </a:r>
                      <a:endParaRPr lang="en-GB"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71364819"/>
                  </a:ext>
                </a:extLst>
              </a:tr>
              <a:tr h="523210">
                <a:tc>
                  <a:txBody>
                    <a:bodyPr/>
                    <a:lstStyle/>
                    <a:p>
                      <a:pPr>
                        <a:lnSpc>
                          <a:spcPct val="120000"/>
                        </a:lnSpc>
                        <a:spcBef>
                          <a:spcPts val="200"/>
                        </a:spcBef>
                        <a:spcAft>
                          <a:spcPts val="200"/>
                        </a:spcAft>
                      </a:pPr>
                      <a:r>
                        <a:rPr lang="en-GB" sz="1700" i="0">
                          <a:effectLst/>
                          <a:latin typeface="Arial" panose="020B0604020202020204" pitchFamily="34" charset="0"/>
                          <a:ea typeface="Times New Roman" panose="02020603050405020304" pitchFamily="18" charset="0"/>
                          <a:cs typeface="Arial" panose="020B0604020202020204" pitchFamily="34" charset="0"/>
                        </a:rPr>
                        <a:t>Excess mortality due to exacerbation - Whittaker et al. 2022.</a:t>
                      </a:r>
                      <a:endParaRPr lang="en-GB" sz="170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20000"/>
                        </a:lnSpc>
                        <a:spcBef>
                          <a:spcPts val="200"/>
                        </a:spcBef>
                        <a:spcAft>
                          <a:spcPts val="200"/>
                        </a:spcAft>
                      </a:pPr>
                      <a:r>
                        <a:rPr kumimoji="0" lang="en-GB" sz="17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xxxxxx</a:t>
                      </a:r>
                      <a:endParaRPr lang="en-GB" sz="17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kumimoji="0" lang="en-GB" sz="17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xxxx</a:t>
                      </a:r>
                      <a:endParaRPr lang="en-GB" sz="17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700">
                          <a:effectLst/>
                          <a:latin typeface="Arial" panose="020B0604020202020204" pitchFamily="34" charset="0"/>
                          <a:ea typeface="Calibri" panose="020F0502020204030204" pitchFamily="34" charset="0"/>
                          <a:cs typeface="Arial" panose="020B0604020202020204" pitchFamily="34" charset="0"/>
                        </a:rPr>
                        <a:t>36,449</a:t>
                      </a:r>
                    </a:p>
                  </a:txBody>
                  <a:tcPr marL="68580" marR="68580" marT="0" marB="0" anchor="ctr"/>
                </a:tc>
                <a:extLst>
                  <a:ext uri="{0D108BD9-81ED-4DB2-BD59-A6C34878D82A}">
                    <a16:rowId xmlns:a16="http://schemas.microsoft.com/office/drawing/2014/main" val="2488818346"/>
                  </a:ext>
                </a:extLst>
              </a:tr>
              <a:tr h="370840">
                <a:tc>
                  <a:txBody>
                    <a:bodyPr/>
                    <a:lstStyle/>
                    <a:p>
                      <a:pPr>
                        <a:lnSpc>
                          <a:spcPct val="120000"/>
                        </a:lnSpc>
                        <a:spcBef>
                          <a:spcPts val="200"/>
                        </a:spcBef>
                        <a:spcAft>
                          <a:spcPts val="200"/>
                        </a:spcAft>
                      </a:pPr>
                      <a:r>
                        <a:rPr lang="en-GB" sz="1700">
                          <a:effectLst/>
                          <a:latin typeface="Arial" panose="020B0604020202020204" pitchFamily="34" charset="0"/>
                          <a:ea typeface="Calibri" panose="020F0502020204030204" pitchFamily="34" charset="0"/>
                          <a:cs typeface="Arial" panose="020B0604020202020204" pitchFamily="34" charset="0"/>
                        </a:rPr>
                        <a:t>Treatment arm specific SMRs</a:t>
                      </a:r>
                    </a:p>
                  </a:txBody>
                  <a:tcPr marL="68580" marR="68580" marT="0" marB="0"/>
                </a:tc>
                <a:tc>
                  <a:txBody>
                    <a:bodyPr/>
                    <a:lstStyle/>
                    <a:p>
                      <a:pPr algn="ctr">
                        <a:lnSpc>
                          <a:spcPct val="120000"/>
                        </a:lnSpc>
                        <a:spcBef>
                          <a:spcPts val="200"/>
                        </a:spcBef>
                        <a:spcAft>
                          <a:spcPts val="200"/>
                        </a:spcAft>
                      </a:pPr>
                      <a:r>
                        <a:rPr kumimoji="0" lang="en-GB" sz="1700" b="0" i="0" u="sng" strike="noStrike" kern="1200" cap="none" spc="0" normalizeH="0" baseline="0" noProof="0">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xxxxxx</a:t>
                      </a:r>
                      <a:endParaRPr lang="en-GB" sz="1700" u="sng">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kumimoji="0" lang="en-GB" sz="17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xxxx</a:t>
                      </a:r>
                      <a:endParaRPr lang="en-GB" sz="17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700" kern="1200">
                          <a:solidFill>
                            <a:schemeClr val="dk1"/>
                          </a:solidFill>
                          <a:effectLst/>
                          <a:latin typeface="Arial" panose="020B0604020202020204" pitchFamily="34" charset="0"/>
                          <a:ea typeface="+mn-ea"/>
                          <a:cs typeface="Arial" panose="020B0604020202020204" pitchFamily="34" charset="0"/>
                        </a:rPr>
                        <a:t>35,607</a:t>
                      </a:r>
                      <a:endParaRPr lang="en-GB" sz="17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53598871"/>
                  </a:ext>
                </a:extLst>
              </a:tr>
              <a:tr h="370840">
                <a:tc>
                  <a:txBody>
                    <a:bodyPr/>
                    <a:lstStyle/>
                    <a:p>
                      <a:pPr>
                        <a:lnSpc>
                          <a:spcPct val="120000"/>
                        </a:lnSpc>
                        <a:spcBef>
                          <a:spcPts val="200"/>
                        </a:spcBef>
                        <a:spcAft>
                          <a:spcPts val="200"/>
                        </a:spcAft>
                      </a:pPr>
                      <a:r>
                        <a:rPr lang="en-GB" sz="1700">
                          <a:effectLst/>
                          <a:latin typeface="Arial" panose="020B0604020202020204" pitchFamily="34" charset="0"/>
                          <a:ea typeface="Calibri" panose="020F0502020204030204" pitchFamily="34" charset="0"/>
                          <a:cs typeface="Arial" panose="020B0604020202020204" pitchFamily="34" charset="0"/>
                        </a:rPr>
                        <a:t>Dupilumab treatment benefit on severe exacerbations halved</a:t>
                      </a:r>
                    </a:p>
                  </a:txBody>
                  <a:tcPr marL="68580" marR="68580" marT="0" marB="0"/>
                </a:tc>
                <a:tc>
                  <a:txBody>
                    <a:bodyPr/>
                    <a:lstStyle/>
                    <a:p>
                      <a:pPr algn="ctr">
                        <a:lnSpc>
                          <a:spcPct val="120000"/>
                        </a:lnSpc>
                        <a:spcBef>
                          <a:spcPts val="200"/>
                        </a:spcBef>
                        <a:spcAft>
                          <a:spcPts val="200"/>
                        </a:spcAft>
                      </a:pPr>
                      <a:r>
                        <a:rPr kumimoji="0" lang="en-GB" sz="17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xxxxxx</a:t>
                      </a:r>
                      <a:endParaRPr lang="en-GB" sz="17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kumimoji="0" lang="en-GB" sz="1700" b="0" i="0" u="sng" strike="noStrike" kern="1200" cap="none" spc="0" normalizeH="0" baseline="0" noProof="0" dirty="0" err="1">
                          <a:ln>
                            <a:noFill/>
                          </a:ln>
                          <a:solidFill>
                            <a:srgbClr val="000000"/>
                          </a:solidFill>
                          <a:effectLst/>
                          <a:highlight>
                            <a:srgbClr val="000000"/>
                          </a:highlight>
                          <a:uLnTx/>
                          <a:uFillTx/>
                          <a:latin typeface="Arial" panose="020B0604020202020204" pitchFamily="34" charset="0"/>
                          <a:ea typeface="Times New Roman" panose="02020603050405020304" pitchFamily="18" charset="0"/>
                          <a:cs typeface="Arial" panose="020B0604020202020204" pitchFamily="34" charset="0"/>
                        </a:rPr>
                        <a:t>xxxx</a:t>
                      </a:r>
                      <a:endParaRPr lang="en-GB" sz="1700" u="sng" dirty="0">
                        <a:effectLst/>
                        <a:highlight>
                          <a:srgbClr val="0000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20000"/>
                        </a:lnSpc>
                        <a:spcBef>
                          <a:spcPts val="200"/>
                        </a:spcBef>
                        <a:spcAft>
                          <a:spcPts val="200"/>
                        </a:spcAft>
                      </a:pPr>
                      <a:r>
                        <a:rPr lang="en-GB" sz="1700" kern="1200" dirty="0">
                          <a:solidFill>
                            <a:schemeClr val="dk1"/>
                          </a:solidFill>
                          <a:effectLst/>
                          <a:latin typeface="Arial" panose="020B0604020202020204" pitchFamily="34" charset="0"/>
                          <a:ea typeface="+mn-ea"/>
                          <a:cs typeface="Arial" panose="020B0604020202020204" pitchFamily="34" charset="0"/>
                        </a:rPr>
                        <a:t>36,629</a:t>
                      </a:r>
                      <a:endParaRPr lang="en-GB" sz="17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96967017"/>
                  </a:ext>
                </a:extLst>
              </a:tr>
            </a:tbl>
          </a:graphicData>
        </a:graphic>
      </p:graphicFrame>
      <p:sp>
        <p:nvSpPr>
          <p:cNvPr id="3" name="Text Placeholder 4">
            <a:extLst>
              <a:ext uri="{FF2B5EF4-FFF2-40B4-BE49-F238E27FC236}">
                <a16:creationId xmlns:a16="http://schemas.microsoft.com/office/drawing/2014/main" id="{12BAA231-EA8F-05BB-D3F0-5A21767AD769}"/>
              </a:ext>
            </a:extLst>
          </p:cNvPr>
          <p:cNvSpPr txBox="1">
            <a:spLocks/>
          </p:cNvSpPr>
          <p:nvPr/>
        </p:nvSpPr>
        <p:spPr>
          <a:xfrm>
            <a:off x="799078" y="6371432"/>
            <a:ext cx="11021219" cy="4460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COPD, Chronic obstructive pulmonary disease; ICER, Incremental cost-effectiveness ratio; QALY, Quality-adjusted life year; SMR, Standardised mortality ratio; TA, Technology appraisal</a:t>
            </a:r>
          </a:p>
          <a:p>
            <a:endParaRPr lang="en-GB"/>
          </a:p>
        </p:txBody>
      </p:sp>
      <p:sp>
        <p:nvSpPr>
          <p:cNvPr id="4" name="TextBox 3">
            <a:extLst>
              <a:ext uri="{FF2B5EF4-FFF2-40B4-BE49-F238E27FC236}">
                <a16:creationId xmlns:a16="http://schemas.microsoft.com/office/drawing/2014/main" id="{A87DBE43-1875-1583-C32B-E21728AB775A}"/>
              </a:ext>
            </a:extLst>
          </p:cNvPr>
          <p:cNvSpPr txBox="1"/>
          <p:nvPr/>
        </p:nvSpPr>
        <p:spPr>
          <a:xfrm>
            <a:off x="9927815" y="-16411"/>
            <a:ext cx="1797462" cy="523220"/>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hlinkClick r:id="rId3" action="ppaction://hlinksldjump"/>
              </a:rPr>
              <a:t>Company base case results</a:t>
            </a: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8161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15378-CF13-4304-75FC-AD84D1395A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BA3B77-39C2-2216-2E60-2F2ECF1B2C77}"/>
              </a:ext>
            </a:extLst>
          </p:cNvPr>
          <p:cNvSpPr>
            <a:spLocks noGrp="1"/>
          </p:cNvSpPr>
          <p:nvPr>
            <p:ph type="title"/>
          </p:nvPr>
        </p:nvSpPr>
        <p:spPr>
          <a:xfrm>
            <a:off x="466724" y="238124"/>
            <a:ext cx="11250785" cy="592817"/>
          </a:xfrm>
        </p:spPr>
        <p:txBody>
          <a:bodyPr/>
          <a:lstStyle/>
          <a:p>
            <a:r>
              <a:rPr lang="en-GB"/>
              <a:t>Equality considerations summary</a:t>
            </a:r>
          </a:p>
        </p:txBody>
      </p:sp>
      <p:sp>
        <p:nvSpPr>
          <p:cNvPr id="7" name="Rectangle 6">
            <a:extLst>
              <a:ext uri="{FF2B5EF4-FFF2-40B4-BE49-F238E27FC236}">
                <a16:creationId xmlns:a16="http://schemas.microsoft.com/office/drawing/2014/main" id="{A772D7CC-AD50-8C51-D51A-5BE2142882A5}"/>
              </a:ext>
            </a:extLst>
          </p:cNvPr>
          <p:cNvSpPr/>
          <p:nvPr/>
        </p:nvSpPr>
        <p:spPr>
          <a:xfrm>
            <a:off x="252115" y="966452"/>
            <a:ext cx="11687770" cy="534993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900" b="1" dirty="0">
                <a:solidFill>
                  <a:schemeClr val="tx1"/>
                </a:solidFill>
                <a:latin typeface="Arial" panose="020B0604020202020204" pitchFamily="34" charset="0"/>
                <a:cs typeface="Arial" panose="020B0604020202020204" pitchFamily="34" charset="0"/>
              </a:rPr>
              <a:t>Raised by Company, clinical experts and Asthma + Lung UK</a:t>
            </a:r>
          </a:p>
          <a:p>
            <a:pPr marL="285750" indent="-285750">
              <a:buFont typeface="Arial" panose="020B0604020202020204" pitchFamily="34" charset="0"/>
              <a:buChar char="•"/>
            </a:pPr>
            <a:r>
              <a:rPr lang="en-GB" sz="1900" dirty="0">
                <a:solidFill>
                  <a:schemeClr val="tx1"/>
                </a:solidFill>
                <a:latin typeface="Arial" panose="020B0604020202020204" pitchFamily="34" charset="0"/>
                <a:cs typeface="Arial" panose="020B0604020202020204" pitchFamily="34" charset="0"/>
              </a:rPr>
              <a:t>COPD disproportionately affects people of certain demographics</a:t>
            </a:r>
          </a:p>
          <a:p>
            <a:pPr marL="742950" lvl="1" indent="-285750">
              <a:buFont typeface="Arial" panose="020B0604020202020204" pitchFamily="34" charset="0"/>
              <a:buChar char="•"/>
            </a:pPr>
            <a:r>
              <a:rPr lang="en-GB" sz="1900" dirty="0">
                <a:solidFill>
                  <a:schemeClr val="tx1"/>
                </a:solidFill>
                <a:latin typeface="Arial" panose="020B0604020202020204" pitchFamily="34" charset="0"/>
                <a:cs typeface="Arial" panose="020B0604020202020204" pitchFamily="34" charset="0"/>
              </a:rPr>
              <a:t>Deprived areas have increased prevalence of smoking</a:t>
            </a:r>
          </a:p>
          <a:p>
            <a:pPr marL="742950" lvl="1" indent="-285750">
              <a:buFont typeface="Arial" panose="020B0604020202020204" pitchFamily="34" charset="0"/>
              <a:buChar char="•"/>
            </a:pPr>
            <a:r>
              <a:rPr lang="en-GB" sz="1900" dirty="0">
                <a:solidFill>
                  <a:schemeClr val="tx1"/>
                </a:solidFill>
                <a:latin typeface="Arial" panose="020B0604020202020204" pitchFamily="34" charset="0"/>
                <a:cs typeface="Arial" panose="020B0604020202020204" pitchFamily="34" charset="0"/>
              </a:rPr>
              <a:t>People from lower socioeconomic backgrounds more likely to develop COPD</a:t>
            </a:r>
          </a:p>
          <a:p>
            <a:pPr marL="742950" lvl="1" indent="-285750">
              <a:buFont typeface="Arial" panose="020B0604020202020204" pitchFamily="34" charset="0"/>
              <a:buChar char="•"/>
            </a:pPr>
            <a:r>
              <a:rPr lang="en-GB" sz="1900" dirty="0">
                <a:solidFill>
                  <a:schemeClr val="tx1"/>
                </a:solidFill>
                <a:latin typeface="Arial" panose="020B0604020202020204" pitchFamily="34" charset="0"/>
                <a:cs typeface="Arial" panose="020B0604020202020204" pitchFamily="34" charset="0"/>
              </a:rPr>
              <a:t>Age-standardised mortality rates due to COPD highest in the most deprived areas, and in men (especially men of Bangladeshi background)</a:t>
            </a:r>
          </a:p>
          <a:p>
            <a:pPr marL="285750" indent="-285750">
              <a:buFont typeface="Arial" panose="020B0604020202020204" pitchFamily="34" charset="0"/>
              <a:buChar char="•"/>
            </a:pPr>
            <a:r>
              <a:rPr lang="en-GB" sz="1900" dirty="0">
                <a:solidFill>
                  <a:schemeClr val="tx1"/>
                </a:solidFill>
                <a:latin typeface="Arial" panose="020B0604020202020204" pitchFamily="34" charset="0"/>
                <a:cs typeface="Arial" panose="020B0604020202020204" pitchFamily="34" charset="0"/>
              </a:rPr>
              <a:t>Wide regional variation in outcomes: </a:t>
            </a:r>
          </a:p>
          <a:p>
            <a:pPr marL="742950" lvl="1" indent="-285750">
              <a:buFont typeface="Arial" panose="020B0604020202020204" pitchFamily="34" charset="0"/>
              <a:buChar char="•"/>
            </a:pPr>
            <a:r>
              <a:rPr lang="en-GB" sz="1900" dirty="0">
                <a:solidFill>
                  <a:schemeClr val="tx1"/>
                </a:solidFill>
                <a:latin typeface="Arial" panose="020B0604020202020204" pitchFamily="34" charset="0"/>
                <a:cs typeface="Arial" panose="020B0604020202020204" pitchFamily="34" charset="0"/>
              </a:rPr>
              <a:t>4-fold difference in mortality rate from COPD depending on geographic region</a:t>
            </a:r>
          </a:p>
          <a:p>
            <a:pPr marL="285750" indent="-285750">
              <a:buFont typeface="Arial" panose="020B0604020202020204" pitchFamily="34" charset="0"/>
              <a:buChar char="•"/>
            </a:pPr>
            <a:r>
              <a:rPr lang="en-GB" sz="1900" dirty="0">
                <a:solidFill>
                  <a:schemeClr val="tx1"/>
                </a:solidFill>
                <a:latin typeface="Arial" panose="020B0604020202020204" pitchFamily="34" charset="0"/>
                <a:cs typeface="Arial" panose="020B0604020202020204" pitchFamily="34" charset="0"/>
              </a:rPr>
              <a:t>Disparities in quality of care:</a:t>
            </a:r>
          </a:p>
          <a:p>
            <a:pPr marL="792000" lvl="1" indent="-285750">
              <a:buFont typeface="Arial" panose="020B0604020202020204" pitchFamily="34" charset="0"/>
              <a:buChar char="•"/>
            </a:pPr>
            <a:r>
              <a:rPr lang="en-GB" sz="1900" dirty="0">
                <a:solidFill>
                  <a:schemeClr val="tx1"/>
                </a:solidFill>
                <a:latin typeface="Arial" panose="020B0604020202020204" pitchFamily="34" charset="0"/>
                <a:cs typeface="Arial" panose="020B0604020202020204" pitchFamily="34" charset="0"/>
              </a:rPr>
              <a:t>Differential prescribing of pharmacological treatments and rate of referral for COPD rehabilitation between people of different races/ethnicities, and depending on geographical location</a:t>
            </a:r>
          </a:p>
          <a:p>
            <a:pPr marL="792000" lvl="1" indent="-285750">
              <a:buFont typeface="Arial" panose="020B0604020202020204" pitchFamily="34" charset="0"/>
              <a:buChar char="•"/>
            </a:pPr>
            <a:r>
              <a:rPr lang="en-GB" sz="1900" dirty="0">
                <a:solidFill>
                  <a:schemeClr val="tx1"/>
                </a:solidFill>
                <a:latin typeface="Arial" panose="020B0604020202020204" pitchFamily="34" charset="0"/>
                <a:cs typeface="Arial" panose="020B0604020202020204" pitchFamily="34" charset="0"/>
              </a:rPr>
              <a:t>Higher rate of COPD exacerbations in people from lower socioeconomic backgrounds</a:t>
            </a:r>
          </a:p>
          <a:p>
            <a:pPr marL="792000" lvl="1" indent="-285750">
              <a:buFont typeface="Arial" panose="020B0604020202020204" pitchFamily="34" charset="0"/>
              <a:buChar char="•"/>
            </a:pPr>
            <a:r>
              <a:rPr lang="en-GB" sz="1900" dirty="0">
                <a:solidFill>
                  <a:schemeClr val="tx1"/>
                </a:solidFill>
                <a:latin typeface="Arial" panose="020B0604020202020204" pitchFamily="34" charset="0"/>
                <a:cs typeface="Arial" panose="020B0604020202020204" pitchFamily="34" charset="0"/>
              </a:rPr>
              <a:t>People from deprived areas find accessing healthcare difficult due to practicality and cost</a:t>
            </a:r>
          </a:p>
          <a:p>
            <a:pPr marL="391950" indent="-342900">
              <a:buFont typeface="Arial" panose="020B0604020202020204" pitchFamily="34" charset="0"/>
              <a:buChar char="•"/>
            </a:pPr>
            <a:r>
              <a:rPr lang="en-GB" sz="1900" dirty="0">
                <a:solidFill>
                  <a:schemeClr val="tx1"/>
                </a:solidFill>
                <a:latin typeface="Arial" panose="020B0604020202020204" pitchFamily="34" charset="0"/>
                <a:cs typeface="Arial" panose="020B0604020202020204" pitchFamily="34" charset="0"/>
              </a:rPr>
              <a:t>Dupilumab can help to reduce health inequalities</a:t>
            </a:r>
          </a:p>
          <a:p>
            <a:pPr marL="849150" lvl="1" indent="-342900">
              <a:buFont typeface="Arial" panose="020B0604020202020204" pitchFamily="34" charset="0"/>
              <a:buChar char="•"/>
            </a:pPr>
            <a:r>
              <a:rPr lang="en-GB" sz="1900" dirty="0">
                <a:solidFill>
                  <a:schemeClr val="tx1"/>
                </a:solidFill>
                <a:latin typeface="Arial" panose="020B0604020202020204" pitchFamily="34" charset="0"/>
                <a:cs typeface="Arial" panose="020B0604020202020204" pitchFamily="34" charset="0"/>
              </a:rPr>
              <a:t>Can be provided in a “care at home” setting reducing cost of travel and obtaining healthcare for more deprived populations</a:t>
            </a:r>
          </a:p>
          <a:p>
            <a:pPr marL="849150" lvl="1" indent="-342900">
              <a:buFont typeface="Arial" panose="020B0604020202020204" pitchFamily="34" charset="0"/>
              <a:buChar char="•"/>
            </a:pPr>
            <a:r>
              <a:rPr lang="en-GB" sz="1900" dirty="0">
                <a:solidFill>
                  <a:schemeClr val="tx1"/>
                </a:solidFill>
                <a:latin typeface="Arial" panose="020B0604020202020204" pitchFamily="34" charset="0"/>
                <a:cs typeface="Arial" panose="020B0604020202020204" pitchFamily="34" charset="0"/>
              </a:rPr>
              <a:t>Enable better access to care and not discriminate against those from more deprived areas who tend to smoke more</a:t>
            </a:r>
          </a:p>
        </p:txBody>
      </p:sp>
      <p:sp>
        <p:nvSpPr>
          <p:cNvPr id="3" name="TextBox 2">
            <a:extLst>
              <a:ext uri="{FF2B5EF4-FFF2-40B4-BE49-F238E27FC236}">
                <a16:creationId xmlns:a16="http://schemas.microsoft.com/office/drawing/2014/main" id="{DA694824-E019-43DE-F3FF-CC47A247273D}"/>
              </a:ext>
            </a:extLst>
          </p:cNvPr>
          <p:cNvSpPr txBox="1"/>
          <p:nvPr/>
        </p:nvSpPr>
        <p:spPr>
          <a:xfrm>
            <a:off x="9927815" y="-16411"/>
            <a:ext cx="1797462" cy="523220"/>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See</a:t>
            </a:r>
            <a:r>
              <a:rPr lang="en-GB" sz="1400">
                <a:solidFill>
                  <a:schemeClr val="tx2"/>
                </a:solidFill>
                <a:latin typeface="Arial" panose="020B0604020202020204" pitchFamily="34" charset="0"/>
                <a:cs typeface="Arial" panose="020B0604020202020204" pitchFamily="34" charset="0"/>
              </a:rPr>
              <a:t> </a:t>
            </a:r>
            <a:r>
              <a:rPr lang="en-GB" sz="1400">
                <a:solidFill>
                  <a:schemeClr val="tx2"/>
                </a:solidFill>
                <a:latin typeface="Arial" panose="020B0604020202020204" pitchFamily="34" charset="0"/>
                <a:cs typeface="Arial" panose="020B0604020202020204" pitchFamily="34" charset="0"/>
                <a:hlinkClick r:id="rId3" action="ppaction://hlinksldjump"/>
              </a:rPr>
              <a:t>appendix</a:t>
            </a:r>
            <a:r>
              <a:rPr lang="en-GB" sz="1400">
                <a:solidFill>
                  <a:schemeClr val="tx2"/>
                </a:solidFill>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for</a:t>
            </a:r>
          </a:p>
          <a:p>
            <a:r>
              <a:rPr lang="en-GB" sz="1400">
                <a:latin typeface="Arial" panose="020B0604020202020204" pitchFamily="34" charset="0"/>
                <a:cs typeface="Arial" panose="020B0604020202020204" pitchFamily="34" charset="0"/>
              </a:rPr>
              <a:t> further details</a:t>
            </a:r>
          </a:p>
        </p:txBody>
      </p:sp>
      <p:sp>
        <p:nvSpPr>
          <p:cNvPr id="4" name="Text Placeholder 4">
            <a:extLst>
              <a:ext uri="{FF2B5EF4-FFF2-40B4-BE49-F238E27FC236}">
                <a16:creationId xmlns:a16="http://schemas.microsoft.com/office/drawing/2014/main" id="{CDEF6F14-AF09-4F10-4B2D-DEB7600E5F18}"/>
              </a:ext>
            </a:extLst>
          </p:cNvPr>
          <p:cNvSpPr txBox="1">
            <a:spLocks/>
          </p:cNvSpPr>
          <p:nvPr/>
        </p:nvSpPr>
        <p:spPr>
          <a:xfrm>
            <a:off x="792163" y="6462713"/>
            <a:ext cx="9086850" cy="3651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COPD, Chronic obstructive pulmonary disease</a:t>
            </a:r>
          </a:p>
        </p:txBody>
      </p:sp>
    </p:spTree>
    <p:extLst>
      <p:ext uri="{BB962C8B-B14F-4D97-AF65-F5344CB8AC3E}">
        <p14:creationId xmlns:p14="http://schemas.microsoft.com/office/powerpoint/2010/main" val="925210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AB92F7-556C-2C33-1A32-C7D5A738931F}"/>
              </a:ext>
            </a:extLst>
          </p:cNvPr>
          <p:cNvSpPr>
            <a:spLocks noGrp="1"/>
          </p:cNvSpPr>
          <p:nvPr>
            <p:ph type="title"/>
          </p:nvPr>
        </p:nvSpPr>
        <p:spPr/>
        <p:txBody>
          <a:bodyPr/>
          <a:lstStyle/>
          <a:p>
            <a:r>
              <a:rPr lang="en-GB"/>
              <a:t>Dupilumab (Dupixent®, Sanofi)</a:t>
            </a:r>
          </a:p>
        </p:txBody>
      </p:sp>
      <p:graphicFrame>
        <p:nvGraphicFramePr>
          <p:cNvPr id="3" name="Table 3" descr="Details of treatment, including marketing authorisation, mechanism of action, administration and price">
            <a:extLst>
              <a:ext uri="{FF2B5EF4-FFF2-40B4-BE49-F238E27FC236}">
                <a16:creationId xmlns:a16="http://schemas.microsoft.com/office/drawing/2014/main" id="{5D2D4C97-4C53-47C8-9E4D-69E7EB51A41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514391865"/>
              </p:ext>
            </p:extLst>
          </p:nvPr>
        </p:nvGraphicFramePr>
        <p:xfrm>
          <a:off x="400221" y="992823"/>
          <a:ext cx="11317288" cy="3926160"/>
        </p:xfrm>
        <a:graphic>
          <a:graphicData uri="http://schemas.openxmlformats.org/drawingml/2006/table">
            <a:tbl>
              <a:tblPr firstCol="1" bandRow="1">
                <a:tableStyleId>{5C22544A-7EE6-4342-B048-85BDC9FD1C3A}</a:tableStyleId>
              </a:tblPr>
              <a:tblGrid>
                <a:gridCol w="2049006">
                  <a:extLst>
                    <a:ext uri="{9D8B030D-6E8A-4147-A177-3AD203B41FA5}">
                      <a16:colId xmlns:a16="http://schemas.microsoft.com/office/drawing/2014/main" val="748657784"/>
                    </a:ext>
                  </a:extLst>
                </a:gridCol>
                <a:gridCol w="9268282">
                  <a:extLst>
                    <a:ext uri="{9D8B030D-6E8A-4147-A177-3AD203B41FA5}">
                      <a16:colId xmlns:a16="http://schemas.microsoft.com/office/drawing/2014/main" val="3173266189"/>
                    </a:ext>
                  </a:extLst>
                </a:gridCol>
              </a:tblGrid>
              <a:tr h="1727100">
                <a:tc>
                  <a:txBody>
                    <a:bodyPr/>
                    <a:lstStyle/>
                    <a:p>
                      <a:r>
                        <a:rPr lang="en-GB">
                          <a:solidFill>
                            <a:schemeClr val="bg1"/>
                          </a:solidFill>
                          <a:latin typeface="Arial" panose="020B0604020202020204" pitchFamily="34" charset="0"/>
                        </a:rPr>
                        <a:t>Marketing authorisation</a:t>
                      </a:r>
                    </a:p>
                  </a:txBody>
                  <a:tcPr/>
                </a:tc>
                <a:tc>
                  <a:txBody>
                    <a:bodyPr/>
                    <a:lstStyle/>
                    <a:p>
                      <a:pPr marL="285750" indent="-285750">
                        <a:buFont typeface="Arial" panose="020B0604020202020204" pitchFamily="34" charset="0"/>
                        <a:buChar char="•"/>
                      </a:pPr>
                      <a:r>
                        <a:rPr lang="en-GB">
                          <a:latin typeface="Arial" panose="020B0604020202020204" pitchFamily="34" charset="0"/>
                        </a:rPr>
                        <a:t>Indicated in “adults as add-on maintenance treatment for uncontrolled COPD characterised by raised blood eosinophils (EOS) on a combination of an inhaled corticosteroid (ICS), a long-acting beta2- agonist (LABA), and a long-acting muscarinic antagonist (LAMA), or on a combination of a LABA and a LAMA  if ICS is not appropriate”</a:t>
                      </a:r>
                    </a:p>
                    <a:p>
                      <a:pPr marL="285750" indent="-285750">
                        <a:buFont typeface="Arial" panose="020B0604020202020204" pitchFamily="34" charset="0"/>
                        <a:buChar char="•"/>
                      </a:pPr>
                      <a:r>
                        <a:rPr lang="en-GB">
                          <a:latin typeface="Arial" panose="020B0604020202020204" pitchFamily="34" charset="0"/>
                        </a:rPr>
                        <a:t>UK marketing authorisation granted September 2024</a:t>
                      </a:r>
                    </a:p>
                  </a:txBody>
                  <a:tcPr/>
                </a:tc>
                <a:extLst>
                  <a:ext uri="{0D108BD9-81ED-4DB2-BD59-A6C34878D82A}">
                    <a16:rowId xmlns:a16="http://schemas.microsoft.com/office/drawing/2014/main" val="3751016788"/>
                  </a:ext>
                </a:extLst>
              </a:tr>
              <a:tr h="636300">
                <a:tc>
                  <a:txBody>
                    <a:bodyPr/>
                    <a:lstStyle/>
                    <a:p>
                      <a:r>
                        <a:rPr lang="en-GB">
                          <a:solidFill>
                            <a:schemeClr val="bg1"/>
                          </a:solidFill>
                          <a:latin typeface="Arial" panose="020B0604020202020204" pitchFamily="34" charset="0"/>
                        </a:rPr>
                        <a:t>Mechanism of action</a:t>
                      </a:r>
                    </a:p>
                  </a:txBody>
                  <a:tcPr/>
                </a:tc>
                <a:tc>
                  <a:txBody>
                    <a:bodyPr/>
                    <a:lstStyle/>
                    <a:p>
                      <a:pPr marL="0" indent="0">
                        <a:buFont typeface="Arial" panose="020B0604020202020204" pitchFamily="34" charset="0"/>
                        <a:buNone/>
                      </a:pPr>
                      <a:r>
                        <a:rPr lang="en-GB">
                          <a:latin typeface="Arial" panose="020B0604020202020204" pitchFamily="34" charset="0"/>
                        </a:rPr>
                        <a:t>Recombinant human IgG4 monoclonal antibody that inhibits IL-4 and IL-13 signalling resulting in decrease in mediators of Type 2 inflammation</a:t>
                      </a:r>
                    </a:p>
                  </a:txBody>
                  <a:tcPr marT="180000" marB="180000"/>
                </a:tc>
                <a:extLst>
                  <a:ext uri="{0D108BD9-81ED-4DB2-BD59-A6C34878D82A}">
                    <a16:rowId xmlns:a16="http://schemas.microsoft.com/office/drawing/2014/main" val="984656975"/>
                  </a:ext>
                </a:extLst>
              </a:tr>
              <a:tr h="363600">
                <a:tc>
                  <a:txBody>
                    <a:bodyPr/>
                    <a:lstStyle/>
                    <a:p>
                      <a:r>
                        <a:rPr lang="en-GB">
                          <a:solidFill>
                            <a:schemeClr val="bg1"/>
                          </a:solidFill>
                          <a:latin typeface="Arial" panose="020B0604020202020204" pitchFamily="34" charset="0"/>
                        </a:rPr>
                        <a:t>Administration</a:t>
                      </a:r>
                    </a:p>
                  </a:txBody>
                  <a:tcPr/>
                </a:tc>
                <a:tc>
                  <a:txBody>
                    <a:bodyPr/>
                    <a:lstStyle/>
                    <a:p>
                      <a:r>
                        <a:rPr lang="en-GB">
                          <a:latin typeface="Arial" panose="020B0604020202020204" pitchFamily="34" charset="0"/>
                        </a:rPr>
                        <a:t>300mg given every other week as self-administered subcutaneous injection </a:t>
                      </a:r>
                    </a:p>
                  </a:txBody>
                  <a:tcPr/>
                </a:tc>
                <a:extLst>
                  <a:ext uri="{0D108BD9-81ED-4DB2-BD59-A6C34878D82A}">
                    <a16:rowId xmlns:a16="http://schemas.microsoft.com/office/drawing/2014/main" val="2152176351"/>
                  </a:ext>
                </a:extLst>
              </a:tr>
              <a:tr h="909000">
                <a:tc>
                  <a:txBody>
                    <a:bodyPr/>
                    <a:lstStyle/>
                    <a:p>
                      <a:r>
                        <a:rPr lang="en-GB">
                          <a:solidFill>
                            <a:schemeClr val="bg1"/>
                          </a:solidFill>
                          <a:latin typeface="Arial" panose="020B0604020202020204" pitchFamily="34" charset="0"/>
                        </a:rPr>
                        <a:t>Price</a:t>
                      </a:r>
                    </a:p>
                  </a:txBody>
                  <a:tcPr/>
                </a:tc>
                <a:tc>
                  <a:txBody>
                    <a:bodyPr/>
                    <a:lstStyle/>
                    <a:p>
                      <a:pPr marL="285750" indent="-285750">
                        <a:buFont typeface="Arial" panose="020B0604020202020204" pitchFamily="34" charset="0"/>
                        <a:buChar char="•"/>
                      </a:pPr>
                      <a:r>
                        <a:rPr lang="en-GB">
                          <a:latin typeface="Arial" panose="020B0604020202020204" pitchFamily="34" charset="0"/>
                        </a:rPr>
                        <a:t>List price per pack of 2 x 300mg pre-filled pens or pre-filled syringes: £1,264.89</a:t>
                      </a:r>
                    </a:p>
                    <a:p>
                      <a:pPr marL="285750" indent="-285750">
                        <a:buFont typeface="Arial" panose="020B0604020202020204" pitchFamily="34" charset="0"/>
                        <a:buChar char="•"/>
                      </a:pPr>
                      <a:r>
                        <a:rPr lang="en-GB">
                          <a:latin typeface="Arial" panose="020B0604020202020204" pitchFamily="34" charset="0"/>
                        </a:rPr>
                        <a:t>List price for 12 months of treatment: £16,500</a:t>
                      </a:r>
                    </a:p>
                    <a:p>
                      <a:pPr marL="285750" indent="-285750">
                        <a:buFont typeface="Arial" panose="020B0604020202020204" pitchFamily="34" charset="0"/>
                        <a:buChar char="•"/>
                      </a:pPr>
                      <a:r>
                        <a:rPr lang="en-GB">
                          <a:latin typeface="Arial" panose="020B0604020202020204" pitchFamily="34" charset="0"/>
                        </a:rPr>
                        <a:t>Agreed patient access scheme</a:t>
                      </a:r>
                      <a:endParaRPr lang="en-GB" b="1">
                        <a:latin typeface="Arial" panose="020B0604020202020204" pitchFamily="34" charset="0"/>
                      </a:endParaRPr>
                    </a:p>
                  </a:txBody>
                  <a:tcPr/>
                </a:tc>
                <a:extLst>
                  <a:ext uri="{0D108BD9-81ED-4DB2-BD59-A6C34878D82A}">
                    <a16:rowId xmlns:a16="http://schemas.microsoft.com/office/drawing/2014/main" val="3201822029"/>
                  </a:ext>
                </a:extLst>
              </a:tr>
            </a:tbl>
          </a:graphicData>
        </a:graphic>
      </p:graphicFrame>
      <p:sp>
        <p:nvSpPr>
          <p:cNvPr id="2" name="Text Placeholder 4">
            <a:extLst>
              <a:ext uri="{FF2B5EF4-FFF2-40B4-BE49-F238E27FC236}">
                <a16:creationId xmlns:a16="http://schemas.microsoft.com/office/drawing/2014/main" id="{4CFB2E37-3E0E-72D5-F7C8-9ED3E3BB8596}"/>
              </a:ext>
            </a:extLst>
          </p:cNvPr>
          <p:cNvSpPr>
            <a:spLocks noGrp="1"/>
          </p:cNvSpPr>
          <p:nvPr>
            <p:ph type="body" sz="quarter" idx="13"/>
          </p:nvPr>
        </p:nvSpPr>
        <p:spPr>
          <a:xfrm>
            <a:off x="808831" y="6411913"/>
            <a:ext cx="11021219" cy="446087"/>
          </a:xfrm>
        </p:spPr>
        <p:txBody>
          <a:bodyPr>
            <a:noAutofit/>
          </a:bodyPr>
          <a:lstStyle/>
          <a:p>
            <a:r>
              <a:rPr lang="en-GB"/>
              <a:t>COPD, Chronic obstructive pulmonary disease; EOS, Eosinophils; ICS, Inhaled corticosteroids; IgG4, Immunoglobulin G4; IL, Interleukin; LABA, Long-acting beta2- agonist; LAMA, Long-acting muscarinic antagonist </a:t>
            </a:r>
          </a:p>
        </p:txBody>
      </p:sp>
    </p:spTree>
    <p:extLst>
      <p:ext uri="{BB962C8B-B14F-4D97-AF65-F5344CB8AC3E}">
        <p14:creationId xmlns:p14="http://schemas.microsoft.com/office/powerpoint/2010/main" val="369276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F84A-ABD8-B253-3A94-738520812294}"/>
              </a:ext>
            </a:extLst>
          </p:cNvPr>
          <p:cNvSpPr>
            <a:spLocks noGrp="1"/>
          </p:cNvSpPr>
          <p:nvPr>
            <p:ph type="title"/>
          </p:nvPr>
        </p:nvSpPr>
        <p:spPr>
          <a:xfrm>
            <a:off x="329626" y="87065"/>
            <a:ext cx="11250785" cy="592817"/>
          </a:xfrm>
        </p:spPr>
        <p:txBody>
          <a:bodyPr/>
          <a:lstStyle/>
          <a:p>
            <a:r>
              <a:rPr lang="en-GB"/>
              <a:t>Treatment pathway</a:t>
            </a:r>
          </a:p>
        </p:txBody>
      </p:sp>
      <p:grpSp>
        <p:nvGrpSpPr>
          <p:cNvPr id="13" name="Group 12">
            <a:extLst>
              <a:ext uri="{FF2B5EF4-FFF2-40B4-BE49-F238E27FC236}">
                <a16:creationId xmlns:a16="http://schemas.microsoft.com/office/drawing/2014/main" id="{C962E482-07F4-F694-2A94-8A5A6CC421E3}"/>
              </a:ext>
            </a:extLst>
          </p:cNvPr>
          <p:cNvGrpSpPr/>
          <p:nvPr/>
        </p:nvGrpSpPr>
        <p:grpSpPr>
          <a:xfrm>
            <a:off x="8959354" y="5720145"/>
            <a:ext cx="3183580" cy="615034"/>
            <a:chOff x="1013390" y="5414794"/>
            <a:chExt cx="10519798" cy="615034"/>
          </a:xfrm>
        </p:grpSpPr>
        <p:sp>
          <p:nvSpPr>
            <p:cNvPr id="7" name="Rectangle 6" descr="Question to committee">
              <a:extLst>
                <a:ext uri="{FF2B5EF4-FFF2-40B4-BE49-F238E27FC236}">
                  <a16:creationId xmlns:a16="http://schemas.microsoft.com/office/drawing/2014/main" id="{80AB0BCC-0084-0FCC-1B49-ADC7793615DF}"/>
                </a:ext>
                <a:ext uri="{C183D7F6-B498-43B3-948B-1728B52AA6E4}">
                  <adec:decorative xmlns:adec="http://schemas.microsoft.com/office/drawing/2017/decorative" val="0"/>
                </a:ext>
              </a:extLst>
            </p:cNvPr>
            <p:cNvSpPr/>
            <p:nvPr/>
          </p:nvSpPr>
          <p:spPr>
            <a:xfrm>
              <a:off x="1818062" y="5417912"/>
              <a:ext cx="9715126" cy="53166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sz="1600">
                  <a:solidFill>
                    <a:schemeClr val="tx1"/>
                  </a:solidFill>
                  <a:latin typeface="Arial" panose="020B0604020202020204" pitchFamily="34" charset="0"/>
                </a:rPr>
                <a:t>Is the treatment pathway reflective of clinical practice?</a:t>
              </a:r>
            </a:p>
          </p:txBody>
        </p:sp>
        <p:grpSp>
          <p:nvGrpSpPr>
            <p:cNvPr id="8" name="Group 7">
              <a:extLst>
                <a:ext uri="{FF2B5EF4-FFF2-40B4-BE49-F238E27FC236}">
                  <a16:creationId xmlns:a16="http://schemas.microsoft.com/office/drawing/2014/main" id="{731FA294-ABC1-5A98-00CC-1FC820485A62}"/>
                </a:ext>
                <a:ext uri="{C183D7F6-B498-43B3-948B-1728B52AA6E4}">
                  <adec:decorative xmlns:adec="http://schemas.microsoft.com/office/drawing/2017/decorative" val="1"/>
                </a:ext>
              </a:extLst>
            </p:cNvPr>
            <p:cNvGrpSpPr/>
            <p:nvPr/>
          </p:nvGrpSpPr>
          <p:grpSpPr>
            <a:xfrm>
              <a:off x="1013390" y="5414794"/>
              <a:ext cx="1559597" cy="615034"/>
              <a:chOff x="-1883103" y="4152641"/>
              <a:chExt cx="1559597" cy="615034"/>
            </a:xfrm>
          </p:grpSpPr>
          <p:sp>
            <p:nvSpPr>
              <p:cNvPr id="9" name="Oval 8">
                <a:extLst>
                  <a:ext uri="{FF2B5EF4-FFF2-40B4-BE49-F238E27FC236}">
                    <a16:creationId xmlns:a16="http://schemas.microsoft.com/office/drawing/2014/main" id="{66E28E5A-417A-3FA9-04E3-F09C14465ECD}"/>
                  </a:ext>
                  <a:ext uri="{C183D7F6-B498-43B3-948B-1728B52AA6E4}">
                    <adec:decorative xmlns:adec="http://schemas.microsoft.com/office/drawing/2017/decorative" val="1"/>
                  </a:ext>
                </a:extLst>
              </p:cNvPr>
              <p:cNvSpPr/>
              <p:nvPr/>
            </p:nvSpPr>
            <p:spPr>
              <a:xfrm>
                <a:off x="-1883103" y="4189857"/>
                <a:ext cx="1559597" cy="463463"/>
              </a:xfrm>
              <a:prstGeom prst="ellipse">
                <a:avLst/>
              </a:prstGeom>
              <a:solidFill>
                <a:schemeClr val="accent3"/>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latin typeface="Arial" panose="020B0604020202020204" pitchFamily="34" charset="0"/>
                </a:endParaRPr>
              </a:p>
            </p:txBody>
          </p:sp>
          <p:pic>
            <p:nvPicPr>
              <p:cNvPr id="10" name="Graphic 9" descr="Chat with solid fill">
                <a:extLst>
                  <a:ext uri="{FF2B5EF4-FFF2-40B4-BE49-F238E27FC236}">
                    <a16:creationId xmlns:a16="http://schemas.microsoft.com/office/drawing/2014/main" id="{889FFACD-3C85-D722-8614-EB0A9D4545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82430" y="4152641"/>
                <a:ext cx="1131596" cy="615034"/>
              </a:xfrm>
              <a:prstGeom prst="rect">
                <a:avLst/>
              </a:prstGeom>
            </p:spPr>
          </p:pic>
        </p:grpSp>
      </p:grpSp>
      <p:sp>
        <p:nvSpPr>
          <p:cNvPr id="3" name="Text Placeholder 4">
            <a:extLst>
              <a:ext uri="{FF2B5EF4-FFF2-40B4-BE49-F238E27FC236}">
                <a16:creationId xmlns:a16="http://schemas.microsoft.com/office/drawing/2014/main" id="{B65738F3-264F-8F69-4537-0278775E358D}"/>
              </a:ext>
            </a:extLst>
          </p:cNvPr>
          <p:cNvSpPr txBox="1">
            <a:spLocks/>
          </p:cNvSpPr>
          <p:nvPr/>
        </p:nvSpPr>
        <p:spPr>
          <a:xfrm>
            <a:off x="175998" y="536718"/>
            <a:ext cx="11966935" cy="62975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a:t>Proposed positioning for dupilumab is as an add-on therapy to triple therapy, or double therapy where inhaled corticosteroids is not appropriate </a:t>
            </a:r>
          </a:p>
          <a:p>
            <a:endParaRPr lang="en-GB" sz="2200"/>
          </a:p>
        </p:txBody>
      </p:sp>
      <p:grpSp>
        <p:nvGrpSpPr>
          <p:cNvPr id="5" name="Group 4" descr="People should initially be offered either a short-acting beta2 agonist (SABA) or short-acting muscarinic antagonist (SAMA). If a patient continues to experience symptoms following initial treatment, they can instead be prescribed double therapy (either a long-acting beta2 agonist and long-acting muscarinic antagonist [LABA + LAMA] or LABA and inhaled corticosteroids [LABA + ICS]). If symptoms persist despite double therapy, and a patient can tolerate ICS treatment, they can then be prescribed triple therapy (LABA, LAMA and ICS).">
            <a:extLst>
              <a:ext uri="{FF2B5EF4-FFF2-40B4-BE49-F238E27FC236}">
                <a16:creationId xmlns:a16="http://schemas.microsoft.com/office/drawing/2014/main" id="{41531988-7A04-A743-22BC-76E68A3AF1B2}"/>
              </a:ext>
            </a:extLst>
          </p:cNvPr>
          <p:cNvGrpSpPr/>
          <p:nvPr/>
        </p:nvGrpSpPr>
        <p:grpSpPr>
          <a:xfrm>
            <a:off x="49066" y="1208333"/>
            <a:ext cx="11838112" cy="5323242"/>
            <a:chOff x="49066" y="1208333"/>
            <a:chExt cx="11838112" cy="5323242"/>
          </a:xfrm>
        </p:grpSpPr>
        <p:sp>
          <p:nvSpPr>
            <p:cNvPr id="15" name="Rectangle: Rounded Corners 14">
              <a:extLst>
                <a:ext uri="{FF2B5EF4-FFF2-40B4-BE49-F238E27FC236}">
                  <a16:creationId xmlns:a16="http://schemas.microsoft.com/office/drawing/2014/main" id="{4AAAFAC2-BF96-0049-96A1-CF01AC2EEDD2}"/>
                </a:ext>
              </a:extLst>
            </p:cNvPr>
            <p:cNvSpPr/>
            <p:nvPr/>
          </p:nvSpPr>
          <p:spPr>
            <a:xfrm>
              <a:off x="8104404" y="2747680"/>
              <a:ext cx="2088628" cy="397991"/>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GB" sz="2000">
                  <a:solidFill>
                    <a:schemeClr val="tx1"/>
                  </a:solidFill>
                  <a:latin typeface="Arial" panose="020B0604020202020204" pitchFamily="34" charset="0"/>
                  <a:cs typeface="Arial" panose="020B0604020202020204" pitchFamily="34" charset="0"/>
                </a:rPr>
                <a:t>LABA + ICS</a:t>
              </a:r>
            </a:p>
          </p:txBody>
        </p:sp>
        <p:cxnSp>
          <p:nvCxnSpPr>
            <p:cNvPr id="16" name="Straight Connector 15">
              <a:extLst>
                <a:ext uri="{FF2B5EF4-FFF2-40B4-BE49-F238E27FC236}">
                  <a16:creationId xmlns:a16="http://schemas.microsoft.com/office/drawing/2014/main" id="{10A03047-7DF3-9576-8C78-4A8A75457942}"/>
                </a:ext>
              </a:extLst>
            </p:cNvPr>
            <p:cNvCxnSpPr>
              <a:cxnSpLocks/>
            </p:cNvCxnSpPr>
            <p:nvPr/>
          </p:nvCxnSpPr>
          <p:spPr>
            <a:xfrm flipV="1">
              <a:off x="3857838" y="5613096"/>
              <a:ext cx="4159324" cy="14252"/>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4FD46A8E-3ECF-F55C-C63B-7FD560D8BA5F}"/>
                </a:ext>
              </a:extLst>
            </p:cNvPr>
            <p:cNvCxnSpPr>
              <a:cxnSpLocks/>
            </p:cNvCxnSpPr>
            <p:nvPr/>
          </p:nvCxnSpPr>
          <p:spPr>
            <a:xfrm>
              <a:off x="3857838" y="5627348"/>
              <a:ext cx="0" cy="32022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75B05BD3-A487-9CE3-C778-402190B7DA15}"/>
                </a:ext>
              </a:extLst>
            </p:cNvPr>
            <p:cNvCxnSpPr>
              <a:cxnSpLocks/>
            </p:cNvCxnSpPr>
            <p:nvPr/>
          </p:nvCxnSpPr>
          <p:spPr>
            <a:xfrm>
              <a:off x="7125284" y="1997141"/>
              <a:ext cx="1" cy="17320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0" name="Rectangle: Rounded Corners 19">
              <a:extLst>
                <a:ext uri="{FF2B5EF4-FFF2-40B4-BE49-F238E27FC236}">
                  <a16:creationId xmlns:a16="http://schemas.microsoft.com/office/drawing/2014/main" id="{C15D8CD5-DC9F-2C6B-5C99-25BFCA200F23}"/>
                </a:ext>
              </a:extLst>
            </p:cNvPr>
            <p:cNvSpPr/>
            <p:nvPr/>
          </p:nvSpPr>
          <p:spPr>
            <a:xfrm>
              <a:off x="5821101" y="1243722"/>
              <a:ext cx="2427115" cy="337599"/>
            </a:xfrm>
            <a:prstGeom prst="roundRect">
              <a:avLst/>
            </a:prstGeom>
            <a:solidFill>
              <a:schemeClr val="bg1"/>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GB" sz="2000">
                  <a:solidFill>
                    <a:schemeClr val="tx1"/>
                  </a:solidFill>
                  <a:latin typeface="Arial" panose="020B0604020202020204" pitchFamily="34" charset="0"/>
                  <a:cs typeface="Arial" panose="020B0604020202020204" pitchFamily="34" charset="0"/>
                </a:rPr>
                <a:t>SABA or SAMA</a:t>
              </a:r>
            </a:p>
          </p:txBody>
        </p:sp>
        <p:cxnSp>
          <p:nvCxnSpPr>
            <p:cNvPr id="22" name="Straight Arrow Connector 21">
              <a:extLst>
                <a:ext uri="{FF2B5EF4-FFF2-40B4-BE49-F238E27FC236}">
                  <a16:creationId xmlns:a16="http://schemas.microsoft.com/office/drawing/2014/main" id="{427938F6-6651-4C36-5FEB-75D0DC4C79FE}"/>
                </a:ext>
              </a:extLst>
            </p:cNvPr>
            <p:cNvCxnSpPr>
              <a:cxnSpLocks/>
            </p:cNvCxnSpPr>
            <p:nvPr/>
          </p:nvCxnSpPr>
          <p:spPr>
            <a:xfrm>
              <a:off x="8028371" y="5606239"/>
              <a:ext cx="0" cy="36000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3" name="Rectangle: Rounded Corners 22">
              <a:extLst>
                <a:ext uri="{FF2B5EF4-FFF2-40B4-BE49-F238E27FC236}">
                  <a16:creationId xmlns:a16="http://schemas.microsoft.com/office/drawing/2014/main" id="{2552E9CD-F758-F055-ADF7-23825A561646}"/>
                </a:ext>
              </a:extLst>
            </p:cNvPr>
            <p:cNvSpPr/>
            <p:nvPr/>
          </p:nvSpPr>
          <p:spPr>
            <a:xfrm>
              <a:off x="3169085" y="2733176"/>
              <a:ext cx="2318335" cy="431714"/>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GB" sz="2000">
                  <a:solidFill>
                    <a:schemeClr val="tx1"/>
                  </a:solidFill>
                  <a:latin typeface="Arial" panose="020B0604020202020204" pitchFamily="34" charset="0"/>
                  <a:cs typeface="Arial" panose="020B0604020202020204" pitchFamily="34" charset="0"/>
                </a:rPr>
                <a:t>LABA + LAMA</a:t>
              </a:r>
            </a:p>
          </p:txBody>
        </p:sp>
        <p:sp>
          <p:nvSpPr>
            <p:cNvPr id="24" name="Rectangle: Rounded Corners 23">
              <a:extLst>
                <a:ext uri="{FF2B5EF4-FFF2-40B4-BE49-F238E27FC236}">
                  <a16:creationId xmlns:a16="http://schemas.microsoft.com/office/drawing/2014/main" id="{FD42A629-B45E-43B5-2141-3885D5530C47}"/>
                </a:ext>
              </a:extLst>
            </p:cNvPr>
            <p:cNvSpPr/>
            <p:nvPr/>
          </p:nvSpPr>
          <p:spPr>
            <a:xfrm>
              <a:off x="1173628" y="3900892"/>
              <a:ext cx="2461476" cy="1197286"/>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nchorCtr="0">
              <a:noAutofit/>
            </a:bodyPr>
            <a:lstStyle/>
            <a:p>
              <a:pPr algn="ctr"/>
              <a:r>
                <a:rPr lang="en-GB">
                  <a:solidFill>
                    <a:schemeClr val="tx1"/>
                  </a:solidFill>
                  <a:latin typeface="Arial" panose="020B0604020202020204" pitchFamily="34" charset="0"/>
                  <a:cs typeface="Arial" panose="020B0604020202020204" pitchFamily="34" charset="0"/>
                </a:rPr>
                <a:t>3 month trial:</a:t>
              </a:r>
            </a:p>
            <a:p>
              <a:pPr algn="ctr">
                <a:spcAft>
                  <a:spcPts val="600"/>
                </a:spcAft>
              </a:pPr>
              <a:r>
                <a:rPr lang="en-GB">
                  <a:solidFill>
                    <a:schemeClr val="tx1"/>
                  </a:solidFill>
                  <a:latin typeface="Arial" panose="020B0604020202020204" pitchFamily="34" charset="0"/>
                  <a:cs typeface="Arial" panose="020B0604020202020204" pitchFamily="34" charset="0"/>
                </a:rPr>
                <a:t>LABA + LAMA + ICS</a:t>
              </a:r>
            </a:p>
            <a:p>
              <a:pPr algn="ctr"/>
              <a:r>
                <a:rPr lang="en-GB">
                  <a:solidFill>
                    <a:schemeClr val="tx1"/>
                  </a:solidFill>
                  <a:latin typeface="Arial" panose="020B0604020202020204" pitchFamily="34" charset="0"/>
                  <a:cs typeface="Arial" panose="020B0604020202020204" pitchFamily="34" charset="0"/>
                </a:rPr>
                <a:t>If no improvement:</a:t>
              </a:r>
            </a:p>
            <a:p>
              <a:pPr algn="ctr"/>
              <a:r>
                <a:rPr lang="en-GB">
                  <a:solidFill>
                    <a:schemeClr val="tx1"/>
                  </a:solidFill>
                  <a:latin typeface="Arial" panose="020B0604020202020204" pitchFamily="34" charset="0"/>
                  <a:cs typeface="Arial" panose="020B0604020202020204" pitchFamily="34" charset="0"/>
                </a:rPr>
                <a:t>LABA + LAMA</a:t>
              </a:r>
            </a:p>
          </p:txBody>
        </p:sp>
        <p:sp>
          <p:nvSpPr>
            <p:cNvPr id="25" name="Rectangle: Rounded Corners 24">
              <a:extLst>
                <a:ext uri="{FF2B5EF4-FFF2-40B4-BE49-F238E27FC236}">
                  <a16:creationId xmlns:a16="http://schemas.microsoft.com/office/drawing/2014/main" id="{E75DE0C8-98E3-DC44-64E2-632E483E4C3F}"/>
                </a:ext>
              </a:extLst>
            </p:cNvPr>
            <p:cNvSpPr/>
            <p:nvPr/>
          </p:nvSpPr>
          <p:spPr>
            <a:xfrm>
              <a:off x="4645720" y="4202626"/>
              <a:ext cx="2547260" cy="367316"/>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GB" sz="2000">
                  <a:solidFill>
                    <a:schemeClr val="tx1"/>
                  </a:solidFill>
                  <a:latin typeface="Arial" panose="020B0604020202020204" pitchFamily="34" charset="0"/>
                  <a:cs typeface="Arial" panose="020B0604020202020204" pitchFamily="34" charset="0"/>
                </a:rPr>
                <a:t>LABA + LAMA + ICS</a:t>
              </a:r>
            </a:p>
          </p:txBody>
        </p:sp>
        <p:sp>
          <p:nvSpPr>
            <p:cNvPr id="27" name="Rectangle: Rounded Corners 26">
              <a:extLst>
                <a:ext uri="{FF2B5EF4-FFF2-40B4-BE49-F238E27FC236}">
                  <a16:creationId xmlns:a16="http://schemas.microsoft.com/office/drawing/2014/main" id="{F61E12F5-5025-3404-230A-AD1A7D131C79}"/>
                </a:ext>
              </a:extLst>
            </p:cNvPr>
            <p:cNvSpPr/>
            <p:nvPr/>
          </p:nvSpPr>
          <p:spPr>
            <a:xfrm>
              <a:off x="8104404" y="4260150"/>
              <a:ext cx="2643894" cy="438706"/>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GB" sz="2000">
                  <a:solidFill>
                    <a:schemeClr val="tx1"/>
                  </a:solidFill>
                  <a:latin typeface="Arial" panose="020B0604020202020204" pitchFamily="34" charset="0"/>
                  <a:cs typeface="Arial" panose="020B0604020202020204" pitchFamily="34" charset="0"/>
                </a:rPr>
                <a:t>LABA + LAMA + ICS</a:t>
              </a:r>
            </a:p>
          </p:txBody>
        </p:sp>
        <p:sp>
          <p:nvSpPr>
            <p:cNvPr id="28" name="Rectangle: Rounded Corners 27">
              <a:extLst>
                <a:ext uri="{FF2B5EF4-FFF2-40B4-BE49-F238E27FC236}">
                  <a16:creationId xmlns:a16="http://schemas.microsoft.com/office/drawing/2014/main" id="{4C910968-D698-0924-2C37-6B6DFC063AA5}"/>
                </a:ext>
              </a:extLst>
            </p:cNvPr>
            <p:cNvSpPr/>
            <p:nvPr/>
          </p:nvSpPr>
          <p:spPr>
            <a:xfrm>
              <a:off x="7075842" y="5947571"/>
              <a:ext cx="1905058" cy="438706"/>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GB">
                  <a:solidFill>
                    <a:schemeClr val="tx1"/>
                  </a:solidFill>
                  <a:latin typeface="Arial" panose="020B0604020202020204" pitchFamily="34" charset="0"/>
                  <a:cs typeface="Arial" panose="020B0604020202020204" pitchFamily="34" charset="0"/>
                </a:rPr>
                <a:t>Azithromycin     </a:t>
              </a:r>
              <a:r>
                <a:rPr lang="en-GB" sz="1400">
                  <a:solidFill>
                    <a:schemeClr val="tx1"/>
                  </a:solidFill>
                  <a:latin typeface="Arial" panose="020B0604020202020204" pitchFamily="34" charset="0"/>
                  <a:cs typeface="Arial" panose="020B0604020202020204" pitchFamily="34" charset="0"/>
                </a:rPr>
                <a:t>(off license)</a:t>
              </a:r>
            </a:p>
          </p:txBody>
        </p:sp>
        <p:sp>
          <p:nvSpPr>
            <p:cNvPr id="29" name="Rectangle: Rounded Corners 28">
              <a:extLst>
                <a:ext uri="{FF2B5EF4-FFF2-40B4-BE49-F238E27FC236}">
                  <a16:creationId xmlns:a16="http://schemas.microsoft.com/office/drawing/2014/main" id="{6DA64D69-03B1-6BF2-0253-341D3A7F03D6}"/>
                </a:ext>
              </a:extLst>
            </p:cNvPr>
            <p:cNvSpPr/>
            <p:nvPr/>
          </p:nvSpPr>
          <p:spPr>
            <a:xfrm>
              <a:off x="4821282" y="6002588"/>
              <a:ext cx="2088628" cy="365125"/>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GB" sz="2000">
                  <a:solidFill>
                    <a:schemeClr val="tx1"/>
                  </a:solidFill>
                  <a:latin typeface="Arial" panose="020B0604020202020204" pitchFamily="34" charset="0"/>
                  <a:cs typeface="Arial" panose="020B0604020202020204" pitchFamily="34" charset="0"/>
                </a:rPr>
                <a:t>Roflumilast</a:t>
              </a:r>
            </a:p>
          </p:txBody>
        </p:sp>
        <p:sp>
          <p:nvSpPr>
            <p:cNvPr id="30" name="Rectangle: Rounded Corners 29">
              <a:extLst>
                <a:ext uri="{FF2B5EF4-FFF2-40B4-BE49-F238E27FC236}">
                  <a16:creationId xmlns:a16="http://schemas.microsoft.com/office/drawing/2014/main" id="{8F2B23C4-B276-F595-74D1-61516638AA2C}"/>
                </a:ext>
              </a:extLst>
            </p:cNvPr>
            <p:cNvSpPr/>
            <p:nvPr/>
          </p:nvSpPr>
          <p:spPr>
            <a:xfrm>
              <a:off x="2590790" y="6017062"/>
              <a:ext cx="2088628" cy="320222"/>
            </a:xfrm>
            <a:prstGeom prst="roundRect">
              <a:avLst/>
            </a:prstGeom>
            <a:solidFill>
              <a:schemeClr val="accent3"/>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GB" sz="2000">
                  <a:solidFill>
                    <a:schemeClr val="tx1"/>
                  </a:solidFill>
                  <a:latin typeface="Arial" panose="020B0604020202020204" pitchFamily="34" charset="0"/>
                  <a:cs typeface="Arial" panose="020B0604020202020204" pitchFamily="34" charset="0"/>
                </a:rPr>
                <a:t>Dupilumab</a:t>
              </a:r>
            </a:p>
          </p:txBody>
        </p:sp>
        <p:sp>
          <p:nvSpPr>
            <p:cNvPr id="31" name="TextBox 30">
              <a:extLst>
                <a:ext uri="{FF2B5EF4-FFF2-40B4-BE49-F238E27FC236}">
                  <a16:creationId xmlns:a16="http://schemas.microsoft.com/office/drawing/2014/main" id="{B74FF87A-87A8-2BCB-099B-F137CF5BA5E6}"/>
                </a:ext>
              </a:extLst>
            </p:cNvPr>
            <p:cNvSpPr txBox="1"/>
            <p:nvPr/>
          </p:nvSpPr>
          <p:spPr>
            <a:xfrm>
              <a:off x="5629175" y="1686583"/>
              <a:ext cx="4608968" cy="307777"/>
            </a:xfrm>
            <a:prstGeom prst="rect">
              <a:avLst/>
            </a:prstGeom>
            <a:noFill/>
          </p:spPr>
          <p:txBody>
            <a:bodyPr wrap="square" rtlCol="0">
              <a:spAutoFit/>
            </a:bodyPr>
            <a:lstStyle/>
            <a:p>
              <a:r>
                <a:rPr lang="en-GB" sz="1400">
                  <a:solidFill>
                    <a:srgbClr val="00436C"/>
                  </a:solidFill>
                  <a:latin typeface="Arial" panose="020B0604020202020204" pitchFamily="34" charset="0"/>
                  <a:cs typeface="Arial" panose="020B0604020202020204" pitchFamily="34" charset="0"/>
                </a:rPr>
                <a:t>Limiting symptoms or exacerbations</a:t>
              </a:r>
            </a:p>
          </p:txBody>
        </p:sp>
        <p:cxnSp>
          <p:nvCxnSpPr>
            <p:cNvPr id="33" name="Straight Connector 32">
              <a:extLst>
                <a:ext uri="{FF2B5EF4-FFF2-40B4-BE49-F238E27FC236}">
                  <a16:creationId xmlns:a16="http://schemas.microsoft.com/office/drawing/2014/main" id="{0BD8B57C-E959-0558-B5D2-80D1961D8FA4}"/>
                </a:ext>
              </a:extLst>
            </p:cNvPr>
            <p:cNvCxnSpPr>
              <a:cxnSpLocks/>
            </p:cNvCxnSpPr>
            <p:nvPr/>
          </p:nvCxnSpPr>
          <p:spPr>
            <a:xfrm>
              <a:off x="7125284" y="1612662"/>
              <a:ext cx="0" cy="147841"/>
            </a:xfrm>
            <a:prstGeom prst="line">
              <a:avLst/>
            </a:prstGeom>
            <a:ln w="28575"/>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A260D047-D680-94C4-F2A4-15976D81F7BE}"/>
                </a:ext>
              </a:extLst>
            </p:cNvPr>
            <p:cNvSpPr txBox="1"/>
            <p:nvPr/>
          </p:nvSpPr>
          <p:spPr>
            <a:xfrm>
              <a:off x="2351196" y="1733688"/>
              <a:ext cx="2524035" cy="738664"/>
            </a:xfrm>
            <a:prstGeom prst="rect">
              <a:avLst/>
            </a:prstGeom>
            <a:noFill/>
          </p:spPr>
          <p:txBody>
            <a:bodyPr wrap="square" rtlCol="0">
              <a:spAutoFit/>
            </a:bodyPr>
            <a:lstStyle/>
            <a:p>
              <a:r>
                <a:rPr lang="en-GB" sz="1400">
                  <a:solidFill>
                    <a:srgbClr val="00436C"/>
                  </a:solidFill>
                  <a:latin typeface="Arial" panose="020B0604020202020204" pitchFamily="34" charset="0"/>
                  <a:cs typeface="Arial" panose="020B0604020202020204" pitchFamily="34" charset="0"/>
                </a:rPr>
                <a:t>No asthmatic features/ features suggesting steroid responsiveness</a:t>
              </a:r>
            </a:p>
          </p:txBody>
        </p:sp>
        <p:sp>
          <p:nvSpPr>
            <p:cNvPr id="41" name="TextBox 40">
              <a:extLst>
                <a:ext uri="{FF2B5EF4-FFF2-40B4-BE49-F238E27FC236}">
                  <a16:creationId xmlns:a16="http://schemas.microsoft.com/office/drawing/2014/main" id="{0FADD65C-B699-D322-2A63-36AC452DE55E}"/>
                </a:ext>
              </a:extLst>
            </p:cNvPr>
            <p:cNvSpPr txBox="1"/>
            <p:nvPr/>
          </p:nvSpPr>
          <p:spPr>
            <a:xfrm>
              <a:off x="9307526" y="1805911"/>
              <a:ext cx="2524038" cy="738664"/>
            </a:xfrm>
            <a:prstGeom prst="rect">
              <a:avLst/>
            </a:prstGeom>
            <a:noFill/>
          </p:spPr>
          <p:txBody>
            <a:bodyPr wrap="square" rtlCol="0">
              <a:spAutoFit/>
            </a:bodyPr>
            <a:lstStyle/>
            <a:p>
              <a:r>
                <a:rPr lang="en-GB" sz="1400">
                  <a:solidFill>
                    <a:srgbClr val="00436C"/>
                  </a:solidFill>
                  <a:latin typeface="Arial" panose="020B0604020202020204" pitchFamily="34" charset="0"/>
                  <a:cs typeface="Arial" panose="020B0604020202020204" pitchFamily="34" charset="0"/>
                </a:rPr>
                <a:t>Asthmatic features/ features suggesting steroid responsiveness</a:t>
              </a:r>
            </a:p>
          </p:txBody>
        </p:sp>
        <p:cxnSp>
          <p:nvCxnSpPr>
            <p:cNvPr id="44" name="Straight Connector 43">
              <a:extLst>
                <a:ext uri="{FF2B5EF4-FFF2-40B4-BE49-F238E27FC236}">
                  <a16:creationId xmlns:a16="http://schemas.microsoft.com/office/drawing/2014/main" id="{0B2858DC-F43C-B052-98E5-AA3CB0506CAB}"/>
                </a:ext>
              </a:extLst>
            </p:cNvPr>
            <p:cNvCxnSpPr>
              <a:cxnSpLocks/>
            </p:cNvCxnSpPr>
            <p:nvPr/>
          </p:nvCxnSpPr>
          <p:spPr>
            <a:xfrm flipV="1">
              <a:off x="2351196" y="3331580"/>
              <a:ext cx="3573568" cy="28235"/>
            </a:xfrm>
            <a:prstGeom prst="line">
              <a:avLst/>
            </a:prstGeom>
            <a:ln w="28575"/>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7B00EEAC-84FC-4E52-6797-2ED39F06294F}"/>
                </a:ext>
              </a:extLst>
            </p:cNvPr>
            <p:cNvCxnSpPr>
              <a:cxnSpLocks/>
            </p:cNvCxnSpPr>
            <p:nvPr/>
          </p:nvCxnSpPr>
          <p:spPr>
            <a:xfrm>
              <a:off x="2351196" y="3345697"/>
              <a:ext cx="0" cy="55519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FE744582-A713-2B01-69D5-C41E9642D156}"/>
                </a:ext>
              </a:extLst>
            </p:cNvPr>
            <p:cNvCxnSpPr>
              <a:cxnSpLocks/>
            </p:cNvCxnSpPr>
            <p:nvPr/>
          </p:nvCxnSpPr>
          <p:spPr>
            <a:xfrm>
              <a:off x="5918818" y="3331580"/>
              <a:ext cx="5946" cy="87104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5E013D0C-25F9-034C-F533-3BA065FD3D89}"/>
                </a:ext>
              </a:extLst>
            </p:cNvPr>
            <p:cNvSpPr txBox="1"/>
            <p:nvPr/>
          </p:nvSpPr>
          <p:spPr>
            <a:xfrm>
              <a:off x="175999" y="3276431"/>
              <a:ext cx="2318333" cy="523220"/>
            </a:xfrm>
            <a:prstGeom prst="rect">
              <a:avLst/>
            </a:prstGeom>
            <a:noFill/>
          </p:spPr>
          <p:txBody>
            <a:bodyPr wrap="square" rtlCol="0">
              <a:spAutoFit/>
            </a:bodyPr>
            <a:lstStyle/>
            <a:p>
              <a:r>
                <a:rPr lang="en-GB" sz="1400">
                  <a:solidFill>
                    <a:srgbClr val="00436C"/>
                  </a:solidFill>
                  <a:latin typeface="Arial" panose="020B0604020202020204" pitchFamily="34" charset="0"/>
                  <a:cs typeface="Arial" panose="020B0604020202020204" pitchFamily="34" charset="0"/>
                </a:rPr>
                <a:t>Day-to-day symptoms adversely impacting QoL</a:t>
              </a:r>
            </a:p>
          </p:txBody>
        </p:sp>
        <p:sp>
          <p:nvSpPr>
            <p:cNvPr id="56" name="TextBox 55">
              <a:extLst>
                <a:ext uri="{FF2B5EF4-FFF2-40B4-BE49-F238E27FC236}">
                  <a16:creationId xmlns:a16="http://schemas.microsoft.com/office/drawing/2014/main" id="{9DAE3A29-69F6-FB00-F217-FBCC11838B26}"/>
                </a:ext>
              </a:extLst>
            </p:cNvPr>
            <p:cNvSpPr txBox="1"/>
            <p:nvPr/>
          </p:nvSpPr>
          <p:spPr>
            <a:xfrm>
              <a:off x="5929883" y="3399508"/>
              <a:ext cx="2318333" cy="523220"/>
            </a:xfrm>
            <a:prstGeom prst="rect">
              <a:avLst/>
            </a:prstGeom>
            <a:noFill/>
          </p:spPr>
          <p:txBody>
            <a:bodyPr wrap="square" rtlCol="0">
              <a:spAutoFit/>
            </a:bodyPr>
            <a:lstStyle/>
            <a:p>
              <a:r>
                <a:rPr lang="en-GB" sz="1400">
                  <a:solidFill>
                    <a:srgbClr val="00436C"/>
                  </a:solidFill>
                  <a:latin typeface="Arial" panose="020B0604020202020204" pitchFamily="34" charset="0"/>
                  <a:cs typeface="Arial" panose="020B0604020202020204" pitchFamily="34" charset="0"/>
                </a:rPr>
                <a:t>1 severe or 2 moderate exacerbations in a year</a:t>
              </a:r>
            </a:p>
          </p:txBody>
        </p:sp>
        <p:cxnSp>
          <p:nvCxnSpPr>
            <p:cNvPr id="62" name="Straight Arrow Connector 61">
              <a:extLst>
                <a:ext uri="{FF2B5EF4-FFF2-40B4-BE49-F238E27FC236}">
                  <a16:creationId xmlns:a16="http://schemas.microsoft.com/office/drawing/2014/main" id="{C5DA7870-87F0-081E-E653-97072B6C6F87}"/>
                </a:ext>
              </a:extLst>
            </p:cNvPr>
            <p:cNvCxnSpPr>
              <a:cxnSpLocks/>
            </p:cNvCxnSpPr>
            <p:nvPr/>
          </p:nvCxnSpPr>
          <p:spPr>
            <a:xfrm>
              <a:off x="9225042" y="3213518"/>
              <a:ext cx="0" cy="98910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A0A01268-C44D-ECB7-6E21-0E9A6198420A}"/>
                </a:ext>
              </a:extLst>
            </p:cNvPr>
            <p:cNvSpPr txBox="1"/>
            <p:nvPr/>
          </p:nvSpPr>
          <p:spPr>
            <a:xfrm>
              <a:off x="9243284" y="3279474"/>
              <a:ext cx="2643894" cy="954107"/>
            </a:xfrm>
            <a:prstGeom prst="rect">
              <a:avLst/>
            </a:prstGeom>
            <a:noFill/>
          </p:spPr>
          <p:txBody>
            <a:bodyPr wrap="square" rtlCol="0">
              <a:spAutoFit/>
            </a:bodyPr>
            <a:lstStyle/>
            <a:p>
              <a:r>
                <a:rPr lang="en-GB" sz="1400">
                  <a:solidFill>
                    <a:srgbClr val="00436C"/>
                  </a:solidFill>
                  <a:latin typeface="Arial" panose="020B0604020202020204" pitchFamily="34" charset="0"/>
                  <a:cs typeface="Arial" panose="020B0604020202020204" pitchFamily="34" charset="0"/>
                </a:rPr>
                <a:t>Day-to-day symptoms adversely impacting QoL, or 1 severe or 2 moderate exacerbations in a year</a:t>
              </a:r>
            </a:p>
          </p:txBody>
        </p:sp>
        <p:cxnSp>
          <p:nvCxnSpPr>
            <p:cNvPr id="70" name="Straight Arrow Connector 69">
              <a:extLst>
                <a:ext uri="{FF2B5EF4-FFF2-40B4-BE49-F238E27FC236}">
                  <a16:creationId xmlns:a16="http://schemas.microsoft.com/office/drawing/2014/main" id="{7904D412-AF19-9198-0DF9-483A89DED947}"/>
                </a:ext>
              </a:extLst>
            </p:cNvPr>
            <p:cNvCxnSpPr>
              <a:cxnSpLocks/>
              <a:endCxn id="77" idx="1"/>
            </p:cNvCxnSpPr>
            <p:nvPr/>
          </p:nvCxnSpPr>
          <p:spPr>
            <a:xfrm>
              <a:off x="3716856" y="4798817"/>
              <a:ext cx="1270358" cy="40714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EDD90479-2A96-48DB-0055-9948A972B462}"/>
                </a:ext>
              </a:extLst>
            </p:cNvPr>
            <p:cNvCxnSpPr>
              <a:cxnSpLocks/>
            </p:cNvCxnSpPr>
            <p:nvPr/>
          </p:nvCxnSpPr>
          <p:spPr>
            <a:xfrm flipH="1">
              <a:off x="5918818" y="4549158"/>
              <a:ext cx="5946" cy="4041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74" name="Straight Arrow Connector 73">
              <a:extLst>
                <a:ext uri="{FF2B5EF4-FFF2-40B4-BE49-F238E27FC236}">
                  <a16:creationId xmlns:a16="http://schemas.microsoft.com/office/drawing/2014/main" id="{9C1507B9-0888-6E37-61FE-D457AE6B802D}"/>
                </a:ext>
              </a:extLst>
            </p:cNvPr>
            <p:cNvCxnSpPr>
              <a:cxnSpLocks/>
            </p:cNvCxnSpPr>
            <p:nvPr/>
          </p:nvCxnSpPr>
          <p:spPr>
            <a:xfrm flipH="1">
              <a:off x="6679438" y="4713704"/>
              <a:ext cx="1454100" cy="49225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77" name="TextBox 76">
              <a:extLst>
                <a:ext uri="{FF2B5EF4-FFF2-40B4-BE49-F238E27FC236}">
                  <a16:creationId xmlns:a16="http://schemas.microsoft.com/office/drawing/2014/main" id="{06B77B63-6E5C-05F0-8CAB-CC4B453BD584}"/>
                </a:ext>
              </a:extLst>
            </p:cNvPr>
            <p:cNvSpPr txBox="1"/>
            <p:nvPr/>
          </p:nvSpPr>
          <p:spPr>
            <a:xfrm>
              <a:off x="4987214" y="5052068"/>
              <a:ext cx="2088628" cy="307777"/>
            </a:xfrm>
            <a:prstGeom prst="rect">
              <a:avLst/>
            </a:prstGeom>
            <a:noFill/>
          </p:spPr>
          <p:txBody>
            <a:bodyPr wrap="square" rtlCol="0">
              <a:spAutoFit/>
            </a:bodyPr>
            <a:lstStyle/>
            <a:p>
              <a:r>
                <a:rPr lang="en-GB" sz="1400">
                  <a:solidFill>
                    <a:srgbClr val="00436C"/>
                  </a:solidFill>
                  <a:latin typeface="Arial" panose="020B0604020202020204" pitchFamily="34" charset="0"/>
                  <a:cs typeface="Arial" panose="020B0604020202020204" pitchFamily="34" charset="0"/>
                </a:rPr>
                <a:t>Uncontrolled COPD</a:t>
              </a:r>
            </a:p>
          </p:txBody>
        </p:sp>
        <p:cxnSp>
          <p:nvCxnSpPr>
            <p:cNvPr id="103" name="Straight Connector 102">
              <a:extLst>
                <a:ext uri="{FF2B5EF4-FFF2-40B4-BE49-F238E27FC236}">
                  <a16:creationId xmlns:a16="http://schemas.microsoft.com/office/drawing/2014/main" id="{E512C776-0FC5-7001-E7EE-91EE95325E2D}"/>
                </a:ext>
              </a:extLst>
            </p:cNvPr>
            <p:cNvCxnSpPr>
              <a:cxnSpLocks/>
            </p:cNvCxnSpPr>
            <p:nvPr/>
          </p:nvCxnSpPr>
          <p:spPr>
            <a:xfrm flipV="1">
              <a:off x="4662109" y="2221193"/>
              <a:ext cx="4582609" cy="6655"/>
            </a:xfrm>
            <a:prstGeom prst="line">
              <a:avLst/>
            </a:prstGeom>
            <a:ln w="28575"/>
          </p:spPr>
          <p:style>
            <a:lnRef idx="1">
              <a:schemeClr val="dk1"/>
            </a:lnRef>
            <a:fillRef idx="0">
              <a:schemeClr val="dk1"/>
            </a:fillRef>
            <a:effectRef idx="0">
              <a:schemeClr val="dk1"/>
            </a:effectRef>
            <a:fontRef idx="minor">
              <a:schemeClr val="tx1"/>
            </a:fontRef>
          </p:style>
        </p:cxnSp>
        <p:cxnSp>
          <p:nvCxnSpPr>
            <p:cNvPr id="104" name="Straight Arrow Connector 103">
              <a:extLst>
                <a:ext uri="{FF2B5EF4-FFF2-40B4-BE49-F238E27FC236}">
                  <a16:creationId xmlns:a16="http://schemas.microsoft.com/office/drawing/2014/main" id="{FBA5A4B3-A336-3967-7C51-7ABF23749405}"/>
                </a:ext>
              </a:extLst>
            </p:cNvPr>
            <p:cNvCxnSpPr>
              <a:cxnSpLocks/>
            </p:cNvCxnSpPr>
            <p:nvPr/>
          </p:nvCxnSpPr>
          <p:spPr>
            <a:xfrm>
              <a:off x="4662109" y="2227848"/>
              <a:ext cx="0" cy="48118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05" name="Straight Arrow Connector 104">
              <a:extLst>
                <a:ext uri="{FF2B5EF4-FFF2-40B4-BE49-F238E27FC236}">
                  <a16:creationId xmlns:a16="http://schemas.microsoft.com/office/drawing/2014/main" id="{64FE042F-0854-B4CB-65C2-39BC713D6543}"/>
                </a:ext>
              </a:extLst>
            </p:cNvPr>
            <p:cNvCxnSpPr>
              <a:cxnSpLocks/>
            </p:cNvCxnSpPr>
            <p:nvPr/>
          </p:nvCxnSpPr>
          <p:spPr>
            <a:xfrm>
              <a:off x="5924764" y="5627348"/>
              <a:ext cx="0" cy="28339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06" name="Straight Arrow Connector 105">
              <a:extLst>
                <a:ext uri="{FF2B5EF4-FFF2-40B4-BE49-F238E27FC236}">
                  <a16:creationId xmlns:a16="http://schemas.microsoft.com/office/drawing/2014/main" id="{26FAC8C0-ACA2-68A2-1F87-6974996D157E}"/>
                </a:ext>
              </a:extLst>
            </p:cNvPr>
            <p:cNvCxnSpPr>
              <a:cxnSpLocks/>
            </p:cNvCxnSpPr>
            <p:nvPr/>
          </p:nvCxnSpPr>
          <p:spPr>
            <a:xfrm>
              <a:off x="9243284" y="2227848"/>
              <a:ext cx="0" cy="42373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27F9851A-E48D-2F56-307E-211C6C45F398}"/>
                </a:ext>
              </a:extLst>
            </p:cNvPr>
            <p:cNvCxnSpPr>
              <a:cxnSpLocks/>
            </p:cNvCxnSpPr>
            <p:nvPr/>
          </p:nvCxnSpPr>
          <p:spPr>
            <a:xfrm flipH="1">
              <a:off x="5924764" y="5356594"/>
              <a:ext cx="7538" cy="251463"/>
            </a:xfrm>
            <a:prstGeom prst="line">
              <a:avLst/>
            </a:prstGeom>
            <a:ln w="28575"/>
          </p:spPr>
          <p:style>
            <a:lnRef idx="1">
              <a:schemeClr val="dk1"/>
            </a:lnRef>
            <a:fillRef idx="0">
              <a:schemeClr val="dk1"/>
            </a:fillRef>
            <a:effectRef idx="0">
              <a:schemeClr val="dk1"/>
            </a:effectRef>
            <a:fontRef idx="minor">
              <a:schemeClr val="tx1"/>
            </a:fontRef>
          </p:style>
        </p:cxnSp>
        <p:sp>
          <p:nvSpPr>
            <p:cNvPr id="127" name="TextBox 126">
              <a:extLst>
                <a:ext uri="{FF2B5EF4-FFF2-40B4-BE49-F238E27FC236}">
                  <a16:creationId xmlns:a16="http://schemas.microsoft.com/office/drawing/2014/main" id="{98C439E8-4820-07AF-1915-3445E646FA3C}"/>
                </a:ext>
              </a:extLst>
            </p:cNvPr>
            <p:cNvSpPr txBox="1"/>
            <p:nvPr/>
          </p:nvSpPr>
          <p:spPr>
            <a:xfrm>
              <a:off x="86171" y="1208333"/>
              <a:ext cx="1052207" cy="646331"/>
            </a:xfrm>
            <a:prstGeom prst="rect">
              <a:avLst/>
            </a:prstGeom>
            <a:noFill/>
          </p:spPr>
          <p:txBody>
            <a:bodyPr wrap="square" rtlCol="0">
              <a:spAutoFit/>
            </a:bodyPr>
            <a:lstStyle/>
            <a:p>
              <a:r>
                <a:rPr lang="en-GB" b="1">
                  <a:solidFill>
                    <a:schemeClr val="accent6"/>
                  </a:solidFill>
                  <a:latin typeface="Arial" panose="020B0604020202020204" pitchFamily="34" charset="0"/>
                  <a:cs typeface="Arial" panose="020B0604020202020204" pitchFamily="34" charset="0"/>
                </a:rPr>
                <a:t>Initial </a:t>
              </a:r>
            </a:p>
            <a:p>
              <a:r>
                <a:rPr lang="en-GB" b="1">
                  <a:solidFill>
                    <a:schemeClr val="accent6"/>
                  </a:solidFill>
                  <a:latin typeface="Arial" panose="020B0604020202020204" pitchFamily="34" charset="0"/>
                  <a:cs typeface="Arial" panose="020B0604020202020204" pitchFamily="34" charset="0"/>
                </a:rPr>
                <a:t>therapy</a:t>
              </a:r>
            </a:p>
          </p:txBody>
        </p:sp>
        <p:sp>
          <p:nvSpPr>
            <p:cNvPr id="128" name="TextBox 127">
              <a:extLst>
                <a:ext uri="{FF2B5EF4-FFF2-40B4-BE49-F238E27FC236}">
                  <a16:creationId xmlns:a16="http://schemas.microsoft.com/office/drawing/2014/main" id="{2EF33BEC-A193-4DE0-53BE-2702B0E2A059}"/>
                </a:ext>
              </a:extLst>
            </p:cNvPr>
            <p:cNvSpPr txBox="1"/>
            <p:nvPr/>
          </p:nvSpPr>
          <p:spPr>
            <a:xfrm>
              <a:off x="86171" y="2465572"/>
              <a:ext cx="2131249" cy="646331"/>
            </a:xfrm>
            <a:prstGeom prst="rect">
              <a:avLst/>
            </a:prstGeom>
            <a:noFill/>
          </p:spPr>
          <p:txBody>
            <a:bodyPr wrap="square" rtlCol="0">
              <a:spAutoFit/>
            </a:bodyPr>
            <a:lstStyle/>
            <a:p>
              <a:r>
                <a:rPr lang="en-GB" b="1">
                  <a:solidFill>
                    <a:schemeClr val="accent6"/>
                  </a:solidFill>
                  <a:latin typeface="Arial" panose="020B0604020202020204" pitchFamily="34" charset="0"/>
                  <a:cs typeface="Arial" panose="020B0604020202020204" pitchFamily="34" charset="0"/>
                </a:rPr>
                <a:t>Double </a:t>
              </a:r>
            </a:p>
            <a:p>
              <a:r>
                <a:rPr lang="en-GB" b="1">
                  <a:solidFill>
                    <a:schemeClr val="accent6"/>
                  </a:solidFill>
                  <a:latin typeface="Arial" panose="020B0604020202020204" pitchFamily="34" charset="0"/>
                  <a:cs typeface="Arial" panose="020B0604020202020204" pitchFamily="34" charset="0"/>
                </a:rPr>
                <a:t>therapy</a:t>
              </a:r>
            </a:p>
          </p:txBody>
        </p:sp>
        <p:sp>
          <p:nvSpPr>
            <p:cNvPr id="130" name="TextBox 129">
              <a:extLst>
                <a:ext uri="{FF2B5EF4-FFF2-40B4-BE49-F238E27FC236}">
                  <a16:creationId xmlns:a16="http://schemas.microsoft.com/office/drawing/2014/main" id="{E125941F-3243-C24B-C43F-017AFF2CC522}"/>
                </a:ext>
              </a:extLst>
            </p:cNvPr>
            <p:cNvSpPr txBox="1"/>
            <p:nvPr/>
          </p:nvSpPr>
          <p:spPr>
            <a:xfrm>
              <a:off x="49066" y="4020240"/>
              <a:ext cx="1202545" cy="646331"/>
            </a:xfrm>
            <a:prstGeom prst="rect">
              <a:avLst/>
            </a:prstGeom>
            <a:noFill/>
          </p:spPr>
          <p:txBody>
            <a:bodyPr wrap="square" rtlCol="0">
              <a:spAutoFit/>
            </a:bodyPr>
            <a:lstStyle/>
            <a:p>
              <a:r>
                <a:rPr lang="en-GB" b="1">
                  <a:solidFill>
                    <a:schemeClr val="accent6"/>
                  </a:solidFill>
                  <a:latin typeface="Arial" panose="020B0604020202020204" pitchFamily="34" charset="0"/>
                  <a:cs typeface="Arial" panose="020B0604020202020204" pitchFamily="34" charset="0"/>
                </a:rPr>
                <a:t>Triple</a:t>
              </a:r>
            </a:p>
            <a:p>
              <a:r>
                <a:rPr lang="en-GB" b="1">
                  <a:solidFill>
                    <a:schemeClr val="accent6"/>
                  </a:solidFill>
                  <a:latin typeface="Arial" panose="020B0604020202020204" pitchFamily="34" charset="0"/>
                  <a:cs typeface="Arial" panose="020B0604020202020204" pitchFamily="34" charset="0"/>
                </a:rPr>
                <a:t>therapy</a:t>
              </a:r>
            </a:p>
          </p:txBody>
        </p:sp>
        <p:sp>
          <p:nvSpPr>
            <p:cNvPr id="131" name="TextBox 130">
              <a:extLst>
                <a:ext uri="{FF2B5EF4-FFF2-40B4-BE49-F238E27FC236}">
                  <a16:creationId xmlns:a16="http://schemas.microsoft.com/office/drawing/2014/main" id="{A73D664F-E8E5-C1B3-D589-CFFD50CE0B3F}"/>
                </a:ext>
              </a:extLst>
            </p:cNvPr>
            <p:cNvSpPr txBox="1"/>
            <p:nvPr/>
          </p:nvSpPr>
          <p:spPr>
            <a:xfrm>
              <a:off x="8594648" y="4883412"/>
              <a:ext cx="3196767" cy="738664"/>
            </a:xfrm>
            <a:prstGeom prst="rect">
              <a:avLst/>
            </a:prstGeom>
            <a:noFill/>
          </p:spPr>
          <p:txBody>
            <a:bodyPr wrap="square" rtlCol="0">
              <a:spAutoFit/>
            </a:bodyPr>
            <a:lstStyle/>
            <a:p>
              <a:r>
                <a:rPr lang="en-GB" sz="1400">
                  <a:solidFill>
                    <a:schemeClr val="tx2"/>
                  </a:solidFill>
                  <a:latin typeface="Arial" panose="020B0604020202020204" pitchFamily="34" charset="0"/>
                  <a:cs typeface="Arial" panose="020B0604020202020204" pitchFamily="34" charset="0"/>
                </a:rPr>
                <a:t>Choice of add-on therapy dependent on symptoms/clinical features of COPD –see </a:t>
              </a:r>
              <a:r>
                <a:rPr lang="en-GB" sz="1400">
                  <a:solidFill>
                    <a:schemeClr val="tx2"/>
                  </a:solidFill>
                  <a:latin typeface="Arial" panose="020B0604020202020204" pitchFamily="34" charset="0"/>
                  <a:cs typeface="Arial" panose="020B0604020202020204" pitchFamily="34" charset="0"/>
                  <a:hlinkClick r:id="rId5" action="ppaction://hlinksldjump"/>
                </a:rPr>
                <a:t>next slide</a:t>
              </a:r>
              <a:endParaRPr lang="en-GB" sz="1400">
                <a:solidFill>
                  <a:schemeClr val="tx2"/>
                </a:solidFill>
                <a:latin typeface="Arial" panose="020B0604020202020204" pitchFamily="34" charset="0"/>
                <a:cs typeface="Arial" panose="020B0604020202020204" pitchFamily="34" charset="0"/>
              </a:endParaRPr>
            </a:p>
          </p:txBody>
        </p:sp>
        <p:sp>
          <p:nvSpPr>
            <p:cNvPr id="132" name="TextBox 131">
              <a:extLst>
                <a:ext uri="{FF2B5EF4-FFF2-40B4-BE49-F238E27FC236}">
                  <a16:creationId xmlns:a16="http://schemas.microsoft.com/office/drawing/2014/main" id="{6203AF8D-6FA6-467B-DB6C-01E1846CE5E4}"/>
                </a:ext>
              </a:extLst>
            </p:cNvPr>
            <p:cNvSpPr txBox="1"/>
            <p:nvPr/>
          </p:nvSpPr>
          <p:spPr>
            <a:xfrm>
              <a:off x="84715" y="5885244"/>
              <a:ext cx="1484101" cy="646331"/>
            </a:xfrm>
            <a:prstGeom prst="rect">
              <a:avLst/>
            </a:prstGeom>
            <a:noFill/>
          </p:spPr>
          <p:txBody>
            <a:bodyPr wrap="square" rtlCol="0">
              <a:spAutoFit/>
            </a:bodyPr>
            <a:lstStyle/>
            <a:p>
              <a:r>
                <a:rPr lang="en-GB" b="1">
                  <a:solidFill>
                    <a:schemeClr val="accent6"/>
                  </a:solidFill>
                  <a:latin typeface="Arial" panose="020B0604020202020204" pitchFamily="34" charset="0"/>
                  <a:cs typeface="Arial" panose="020B0604020202020204" pitchFamily="34" charset="0"/>
                </a:rPr>
                <a:t>Add-on therapy</a:t>
              </a:r>
            </a:p>
          </p:txBody>
        </p:sp>
        <p:sp>
          <p:nvSpPr>
            <p:cNvPr id="137" name="TextBox 136">
              <a:extLst>
                <a:ext uri="{FF2B5EF4-FFF2-40B4-BE49-F238E27FC236}">
                  <a16:creationId xmlns:a16="http://schemas.microsoft.com/office/drawing/2014/main" id="{6F04F12E-A6E8-04D9-DE5D-680757EAFF5B}"/>
                </a:ext>
              </a:extLst>
            </p:cNvPr>
            <p:cNvSpPr txBox="1"/>
            <p:nvPr/>
          </p:nvSpPr>
          <p:spPr>
            <a:xfrm>
              <a:off x="1003511" y="5256205"/>
              <a:ext cx="1199536" cy="584775"/>
            </a:xfrm>
            <a:prstGeom prst="rect">
              <a:avLst/>
            </a:prstGeom>
            <a:noFill/>
            <a:ln w="44450">
              <a:solidFill>
                <a:schemeClr val="accent3"/>
              </a:solidFill>
              <a:prstDash val="dash"/>
            </a:ln>
          </p:spPr>
          <p:txBody>
            <a:bodyPr wrap="square" rtlCol="0">
              <a:spAutoFit/>
            </a:bodyPr>
            <a:lstStyle/>
            <a:p>
              <a:r>
                <a:rPr lang="en-GB" sz="1600">
                  <a:latin typeface="Arial" panose="020B0604020202020204" pitchFamily="34" charset="0"/>
                  <a:cs typeface="Arial" panose="020B0604020202020204" pitchFamily="34" charset="0"/>
                </a:rPr>
                <a:t>Proposed positioning</a:t>
              </a:r>
            </a:p>
          </p:txBody>
        </p:sp>
        <p:cxnSp>
          <p:nvCxnSpPr>
            <p:cNvPr id="42" name="Straight Arrow Connector 41">
              <a:extLst>
                <a:ext uri="{FF2B5EF4-FFF2-40B4-BE49-F238E27FC236}">
                  <a16:creationId xmlns:a16="http://schemas.microsoft.com/office/drawing/2014/main" id="{E3E1E68E-7E44-A7CE-8B47-9F17A1B024D5}"/>
                </a:ext>
              </a:extLst>
            </p:cNvPr>
            <p:cNvCxnSpPr>
              <a:cxnSpLocks/>
            </p:cNvCxnSpPr>
            <p:nvPr/>
          </p:nvCxnSpPr>
          <p:spPr>
            <a:xfrm>
              <a:off x="2158049" y="5810584"/>
              <a:ext cx="357588" cy="19639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 name="Straight Connector 3">
              <a:extLst>
                <a:ext uri="{FF2B5EF4-FFF2-40B4-BE49-F238E27FC236}">
                  <a16:creationId xmlns:a16="http://schemas.microsoft.com/office/drawing/2014/main" id="{46C9F230-9079-8346-44F4-F916BE137E9B}"/>
                </a:ext>
              </a:extLst>
            </p:cNvPr>
            <p:cNvCxnSpPr>
              <a:cxnSpLocks/>
            </p:cNvCxnSpPr>
            <p:nvPr/>
          </p:nvCxnSpPr>
          <p:spPr>
            <a:xfrm>
              <a:off x="4281565" y="3145671"/>
              <a:ext cx="0" cy="200026"/>
            </a:xfrm>
            <a:prstGeom prst="line">
              <a:avLst/>
            </a:prstGeom>
            <a:ln w="28575"/>
          </p:spPr>
          <p:style>
            <a:lnRef idx="1">
              <a:schemeClr val="dk1"/>
            </a:lnRef>
            <a:fillRef idx="0">
              <a:schemeClr val="dk1"/>
            </a:fillRef>
            <a:effectRef idx="0">
              <a:schemeClr val="dk1"/>
            </a:effectRef>
            <a:fontRef idx="minor">
              <a:schemeClr val="tx1"/>
            </a:fontRef>
          </p:style>
        </p:cxnSp>
      </p:grpSp>
      <p:sp>
        <p:nvSpPr>
          <p:cNvPr id="11" name="Text Placeholder 4">
            <a:extLst>
              <a:ext uri="{FF2B5EF4-FFF2-40B4-BE49-F238E27FC236}">
                <a16:creationId xmlns:a16="http://schemas.microsoft.com/office/drawing/2014/main" id="{D6247549-B083-0838-D5C2-80BFEC543947}"/>
              </a:ext>
            </a:extLst>
          </p:cNvPr>
          <p:cNvSpPr txBox="1">
            <a:spLocks/>
          </p:cNvSpPr>
          <p:nvPr/>
        </p:nvSpPr>
        <p:spPr>
          <a:xfrm>
            <a:off x="808831" y="6411913"/>
            <a:ext cx="11021219" cy="4460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COPD, Chronic obstructive pulmonary disease; EOS, Eosinophils; ICS, Inhaled corticosteroids; LABA, Long-acting beta2- agonist; LAMA, Long-acting muscarinic antagonist; QoL, Quality of life</a:t>
            </a:r>
          </a:p>
        </p:txBody>
      </p:sp>
    </p:spTree>
    <p:extLst>
      <p:ext uri="{BB962C8B-B14F-4D97-AF65-F5344CB8AC3E}">
        <p14:creationId xmlns:p14="http://schemas.microsoft.com/office/powerpoint/2010/main" val="3241525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A3B85-07BE-109A-BBDE-5C53CDA816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52902B-ADD5-D84D-634E-2C5FD75EDFDC}"/>
              </a:ext>
            </a:extLst>
          </p:cNvPr>
          <p:cNvSpPr>
            <a:spLocks noGrp="1"/>
          </p:cNvSpPr>
          <p:nvPr>
            <p:ph type="title"/>
          </p:nvPr>
        </p:nvSpPr>
        <p:spPr>
          <a:xfrm>
            <a:off x="306090" y="125785"/>
            <a:ext cx="11250785" cy="592817"/>
          </a:xfrm>
        </p:spPr>
        <p:txBody>
          <a:bodyPr/>
          <a:lstStyle/>
          <a:p>
            <a:r>
              <a:rPr lang="en-GB"/>
              <a:t>Treatment pathway and comparators</a:t>
            </a:r>
          </a:p>
        </p:txBody>
      </p:sp>
      <p:grpSp>
        <p:nvGrpSpPr>
          <p:cNvPr id="13" name="Group 12">
            <a:extLst>
              <a:ext uri="{FF2B5EF4-FFF2-40B4-BE49-F238E27FC236}">
                <a16:creationId xmlns:a16="http://schemas.microsoft.com/office/drawing/2014/main" id="{6A021877-2831-69DE-45A9-FCF7B5500CA7}"/>
              </a:ext>
            </a:extLst>
          </p:cNvPr>
          <p:cNvGrpSpPr/>
          <p:nvPr/>
        </p:nvGrpSpPr>
        <p:grpSpPr>
          <a:xfrm>
            <a:off x="1810141" y="6097179"/>
            <a:ext cx="8305791" cy="318649"/>
            <a:chOff x="1412990" y="5519998"/>
            <a:chExt cx="9927693" cy="576000"/>
          </a:xfrm>
        </p:grpSpPr>
        <p:sp>
          <p:nvSpPr>
            <p:cNvPr id="7" name="Rectangle 6" descr="Question to committee">
              <a:extLst>
                <a:ext uri="{FF2B5EF4-FFF2-40B4-BE49-F238E27FC236}">
                  <a16:creationId xmlns:a16="http://schemas.microsoft.com/office/drawing/2014/main" id="{33DBB082-D31F-3795-EBDF-7760C8D2D450}"/>
                </a:ext>
                <a:ext uri="{C183D7F6-B498-43B3-948B-1728B52AA6E4}">
                  <adec:decorative xmlns:adec="http://schemas.microsoft.com/office/drawing/2017/decorative" val="0"/>
                </a:ext>
              </a:extLst>
            </p:cNvPr>
            <p:cNvSpPr/>
            <p:nvPr/>
          </p:nvSpPr>
          <p:spPr>
            <a:xfrm>
              <a:off x="1625557" y="5542166"/>
              <a:ext cx="9715126" cy="531664"/>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a:solidFill>
                    <a:schemeClr val="tx1"/>
                  </a:solidFill>
                  <a:latin typeface="Arial" panose="020B0604020202020204" pitchFamily="34" charset="0"/>
                </a:rPr>
                <a:t> Is standard care without dupilumab the only relevant comparator?</a:t>
              </a:r>
            </a:p>
          </p:txBody>
        </p:sp>
        <p:grpSp>
          <p:nvGrpSpPr>
            <p:cNvPr id="8" name="Group 7">
              <a:extLst>
                <a:ext uri="{FF2B5EF4-FFF2-40B4-BE49-F238E27FC236}">
                  <a16:creationId xmlns:a16="http://schemas.microsoft.com/office/drawing/2014/main" id="{DBD44E26-F308-A0DB-044A-B6AF4BE705F3}"/>
                </a:ext>
                <a:ext uri="{C183D7F6-B498-43B3-948B-1728B52AA6E4}">
                  <adec:decorative xmlns:adec="http://schemas.microsoft.com/office/drawing/2017/decorative" val="1"/>
                </a:ext>
              </a:extLst>
            </p:cNvPr>
            <p:cNvGrpSpPr/>
            <p:nvPr/>
          </p:nvGrpSpPr>
          <p:grpSpPr>
            <a:xfrm>
              <a:off x="1412990" y="5519998"/>
              <a:ext cx="513602" cy="576000"/>
              <a:chOff x="-1483503" y="4257845"/>
              <a:chExt cx="513602" cy="576000"/>
            </a:xfrm>
          </p:grpSpPr>
          <p:sp>
            <p:nvSpPr>
              <p:cNvPr id="9" name="Oval 8">
                <a:extLst>
                  <a:ext uri="{FF2B5EF4-FFF2-40B4-BE49-F238E27FC236}">
                    <a16:creationId xmlns:a16="http://schemas.microsoft.com/office/drawing/2014/main" id="{131EEB0B-8A61-226D-F5B3-8EFE8F889D2F}"/>
                  </a:ext>
                  <a:ext uri="{C183D7F6-B498-43B3-948B-1728B52AA6E4}">
                    <adec:decorative xmlns:adec="http://schemas.microsoft.com/office/drawing/2017/decorative" val="1"/>
                  </a:ext>
                </a:extLst>
              </p:cNvPr>
              <p:cNvSpPr/>
              <p:nvPr/>
            </p:nvSpPr>
            <p:spPr>
              <a:xfrm>
                <a:off x="-1483503" y="4257845"/>
                <a:ext cx="513602" cy="576000"/>
              </a:xfrm>
              <a:prstGeom prst="ellipse">
                <a:avLst/>
              </a:prstGeom>
              <a:solidFill>
                <a:schemeClr val="accent3"/>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latin typeface="Arial" panose="020B0604020202020204" pitchFamily="34" charset="0"/>
                </a:endParaRPr>
              </a:p>
            </p:txBody>
          </p:sp>
          <p:pic>
            <p:nvPicPr>
              <p:cNvPr id="10" name="Graphic 9" descr="Chat with solid fill">
                <a:extLst>
                  <a:ext uri="{FF2B5EF4-FFF2-40B4-BE49-F238E27FC236}">
                    <a16:creationId xmlns:a16="http://schemas.microsoft.com/office/drawing/2014/main" id="{8E4667D0-61B3-6DB8-4774-31BCEE79EA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08071" y="4338026"/>
                <a:ext cx="362737" cy="457334"/>
              </a:xfrm>
              <a:prstGeom prst="rect">
                <a:avLst/>
              </a:prstGeom>
            </p:spPr>
          </p:pic>
        </p:grpSp>
      </p:grpSp>
      <p:graphicFrame>
        <p:nvGraphicFramePr>
          <p:cNvPr id="4" name="Table 3">
            <a:extLst>
              <a:ext uri="{FF2B5EF4-FFF2-40B4-BE49-F238E27FC236}">
                <a16:creationId xmlns:a16="http://schemas.microsoft.com/office/drawing/2014/main" id="{23D5539A-88FD-1929-FD1B-3E33EB5CEDE9}"/>
              </a:ext>
            </a:extLst>
          </p:cNvPr>
          <p:cNvGraphicFramePr>
            <a:graphicFrameLocks noGrp="1"/>
          </p:cNvGraphicFramePr>
          <p:nvPr>
            <p:extLst>
              <p:ext uri="{D42A27DB-BD31-4B8C-83A1-F6EECF244321}">
                <p14:modId xmlns:p14="http://schemas.microsoft.com/office/powerpoint/2010/main" val="3809894227"/>
              </p:ext>
            </p:extLst>
          </p:nvPr>
        </p:nvGraphicFramePr>
        <p:xfrm>
          <a:off x="306090" y="957883"/>
          <a:ext cx="11777709" cy="5044440"/>
        </p:xfrm>
        <a:graphic>
          <a:graphicData uri="http://schemas.openxmlformats.org/drawingml/2006/table">
            <a:tbl>
              <a:tblPr firstRow="1" bandRow="1">
                <a:tableStyleId>{5C22544A-7EE6-4342-B048-85BDC9FD1C3A}</a:tableStyleId>
              </a:tblPr>
              <a:tblGrid>
                <a:gridCol w="1934933">
                  <a:extLst>
                    <a:ext uri="{9D8B030D-6E8A-4147-A177-3AD203B41FA5}">
                      <a16:colId xmlns:a16="http://schemas.microsoft.com/office/drawing/2014/main" val="3476426365"/>
                    </a:ext>
                  </a:extLst>
                </a:gridCol>
                <a:gridCol w="3575538">
                  <a:extLst>
                    <a:ext uri="{9D8B030D-6E8A-4147-A177-3AD203B41FA5}">
                      <a16:colId xmlns:a16="http://schemas.microsoft.com/office/drawing/2014/main" val="1612133383"/>
                    </a:ext>
                  </a:extLst>
                </a:gridCol>
                <a:gridCol w="6267238">
                  <a:extLst>
                    <a:ext uri="{9D8B030D-6E8A-4147-A177-3AD203B41FA5}">
                      <a16:colId xmlns:a16="http://schemas.microsoft.com/office/drawing/2014/main" val="2714014035"/>
                    </a:ext>
                  </a:extLst>
                </a:gridCol>
              </a:tblGrid>
              <a:tr h="292927">
                <a:tc>
                  <a:txBody>
                    <a:bodyPr/>
                    <a:lstStyle/>
                    <a:p>
                      <a:r>
                        <a:rPr lang="en-GB">
                          <a:latin typeface="Arial" panose="020B0604020202020204" pitchFamily="34" charset="0"/>
                          <a:cs typeface="Arial" panose="020B0604020202020204" pitchFamily="34" charset="0"/>
                        </a:rPr>
                        <a:t>Add on therapy</a:t>
                      </a:r>
                    </a:p>
                  </a:txBody>
                  <a:tcPr/>
                </a:tc>
                <a:tc>
                  <a:txBody>
                    <a:bodyPr/>
                    <a:lstStyle/>
                    <a:p>
                      <a:r>
                        <a:rPr lang="en-GB">
                          <a:latin typeface="Arial" panose="020B0604020202020204" pitchFamily="34" charset="0"/>
                          <a:cs typeface="Arial" panose="020B0604020202020204" pitchFamily="34" charset="0"/>
                        </a:rPr>
                        <a:t>Positioning as add-on therapy</a:t>
                      </a:r>
                    </a:p>
                  </a:txBody>
                  <a:tcPr/>
                </a:tc>
                <a:tc>
                  <a:txBody>
                    <a:bodyPr/>
                    <a:lstStyle/>
                    <a:p>
                      <a:r>
                        <a:rPr lang="en-GB">
                          <a:latin typeface="Arial" panose="020B0604020202020204" pitchFamily="34" charset="0"/>
                          <a:cs typeface="Arial" panose="020B0604020202020204" pitchFamily="34" charset="0"/>
                        </a:rPr>
                        <a:t>Company comments</a:t>
                      </a:r>
                    </a:p>
                  </a:txBody>
                  <a:tcPr/>
                </a:tc>
                <a:extLst>
                  <a:ext uri="{0D108BD9-81ED-4DB2-BD59-A6C34878D82A}">
                    <a16:rowId xmlns:a16="http://schemas.microsoft.com/office/drawing/2014/main" val="770764447"/>
                  </a:ext>
                </a:extLst>
              </a:tr>
              <a:tr h="1354787">
                <a:tc>
                  <a:txBody>
                    <a:bodyPr/>
                    <a:lstStyle/>
                    <a:p>
                      <a:r>
                        <a:rPr lang="en-GB" sz="1700">
                          <a:latin typeface="Arial" panose="020B0604020202020204" pitchFamily="34" charset="0"/>
                          <a:cs typeface="Arial" panose="020B0604020202020204" pitchFamily="34" charset="0"/>
                        </a:rPr>
                        <a:t>Dupilumab</a:t>
                      </a:r>
                    </a:p>
                  </a:txBody>
                  <a:tcPr/>
                </a:tc>
                <a:tc>
                  <a:txBody>
                    <a:bodyPr/>
                    <a:lstStyle/>
                    <a:p>
                      <a:r>
                        <a:rPr lang="en-GB" sz="1700">
                          <a:latin typeface="Arial" panose="020B0604020202020204" pitchFamily="34" charset="0"/>
                          <a:cs typeface="Arial" panose="020B0604020202020204" pitchFamily="34" charset="0"/>
                        </a:rPr>
                        <a:t>In line with </a:t>
                      </a:r>
                      <a:r>
                        <a:rPr lang="en-GB" sz="1700">
                          <a:solidFill>
                            <a:schemeClr val="tx1"/>
                          </a:solidFill>
                          <a:latin typeface="Arial" panose="020B0604020202020204" pitchFamily="34" charset="0"/>
                          <a:cs typeface="Arial" panose="020B0604020202020204" pitchFamily="34" charset="0"/>
                        </a:rPr>
                        <a:t>licence: for </a:t>
                      </a:r>
                      <a:r>
                        <a:rPr lang="en-GB" sz="1700">
                          <a:latin typeface="Arial" panose="020B0604020202020204" pitchFamily="34" charset="0"/>
                          <a:cs typeface="Arial" panose="020B0604020202020204" pitchFamily="34" charset="0"/>
                        </a:rPr>
                        <a:t>uncontrolled COPD (≥1 severe exacerbation or ≥2 moderate exacerbations) characterised by raised blood EOS (≥300 cells/</a:t>
                      </a:r>
                      <a:r>
                        <a:rPr lang="en-GB" sz="1700" err="1">
                          <a:latin typeface="Arial" panose="020B0604020202020204" pitchFamily="34" charset="0"/>
                          <a:cs typeface="Arial" panose="020B0604020202020204" pitchFamily="34" charset="0"/>
                        </a:rPr>
                        <a:t>μL</a:t>
                      </a:r>
                      <a:r>
                        <a:rPr lang="en-GB" sz="1700">
                          <a:latin typeface="Arial" panose="020B0604020202020204" pitchFamily="34" charset="0"/>
                          <a:cs typeface="Arial" panose="020B0604020202020204" pitchFamily="34" charset="0"/>
                        </a:rPr>
                        <a:t>; Type 2 inflammation)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a:latin typeface="Arial" panose="020B0604020202020204" pitchFamily="34" charset="0"/>
                          <a:cs typeface="Arial" panose="020B0604020202020204" pitchFamily="34" charset="0"/>
                        </a:rPr>
                        <a:t>Primary comparator: </a:t>
                      </a:r>
                      <a:r>
                        <a:rPr lang="en-GB" sz="1700" kern="1200">
                          <a:solidFill>
                            <a:schemeClr val="dk1"/>
                          </a:solidFill>
                          <a:effectLst/>
                          <a:latin typeface="Arial" panose="020B0604020202020204" pitchFamily="34" charset="0"/>
                          <a:ea typeface="+mn-ea"/>
                          <a:cs typeface="Arial" panose="020B0604020202020204" pitchFamily="34" charset="0"/>
                        </a:rPr>
                        <a:t>standard care without dupilumab (triple inhaled therapy or double therapy where ICS is not appropriate)</a:t>
                      </a:r>
                    </a:p>
                    <a:p>
                      <a:endParaRPr lang="en-GB" sz="17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60135347"/>
                  </a:ext>
                </a:extLst>
              </a:tr>
              <a:tr h="1141194">
                <a:tc>
                  <a:txBody>
                    <a:bodyPr/>
                    <a:lstStyle/>
                    <a:p>
                      <a:r>
                        <a:rPr lang="en-GB" sz="1700">
                          <a:latin typeface="Arial" panose="020B0604020202020204" pitchFamily="34" charset="0"/>
                          <a:cs typeface="Arial" panose="020B0604020202020204" pitchFamily="34" charset="0"/>
                        </a:rPr>
                        <a:t>Roflumilast</a:t>
                      </a:r>
                    </a:p>
                  </a:txBody>
                  <a:tcPr/>
                </a:tc>
                <a:tc>
                  <a:txBody>
                    <a:bodyPr/>
                    <a:lstStyle/>
                    <a:p>
                      <a:r>
                        <a:rPr lang="en-GB" sz="1700">
                          <a:latin typeface="Arial" panose="020B0604020202020204" pitchFamily="34" charset="0"/>
                          <a:cs typeface="Arial" panose="020B0604020202020204" pitchFamily="34" charset="0"/>
                        </a:rPr>
                        <a:t>As per </a:t>
                      </a:r>
                      <a:r>
                        <a:rPr lang="en-GB" sz="1700">
                          <a:latin typeface="Arial" panose="020B0604020202020204" pitchFamily="34" charset="0"/>
                          <a:cs typeface="Arial" panose="020B0604020202020204" pitchFamily="34" charset="0"/>
                          <a:hlinkClick r:id="rId5"/>
                        </a:rPr>
                        <a:t>NICE TA461</a:t>
                      </a:r>
                      <a:r>
                        <a:rPr lang="en-GB" sz="1700">
                          <a:latin typeface="Arial" panose="020B0604020202020204" pitchFamily="34" charset="0"/>
                          <a:cs typeface="Arial" panose="020B0604020202020204" pitchFamily="34" charset="0"/>
                        </a:rPr>
                        <a:t>: for severe COPD (FEV</a:t>
                      </a:r>
                      <a:r>
                        <a:rPr lang="en-GB" sz="1700" baseline="-25000">
                          <a:latin typeface="Arial" panose="020B0604020202020204" pitchFamily="34" charset="0"/>
                          <a:cs typeface="Arial" panose="020B0604020202020204" pitchFamily="34" charset="0"/>
                        </a:rPr>
                        <a:t>1</a:t>
                      </a:r>
                      <a:r>
                        <a:rPr lang="en-GB" sz="1700">
                          <a:latin typeface="Arial" panose="020B0604020202020204" pitchFamily="34" charset="0"/>
                          <a:cs typeface="Arial" panose="020B0604020202020204" pitchFamily="34" charset="0"/>
                        </a:rPr>
                        <a:t>&lt;50%) with chronic bronchitis, if ≥2 exacerbations in previous 12 months</a:t>
                      </a:r>
                    </a:p>
                  </a:txBody>
                  <a:tcPr/>
                </a:tc>
                <a:tc>
                  <a:txBody>
                    <a:bodyPr/>
                    <a:lstStyle/>
                    <a:p>
                      <a:r>
                        <a:rPr lang="en-GB" sz="1700">
                          <a:latin typeface="Arial" panose="020B0604020202020204" pitchFamily="34" charset="0"/>
                          <a:cs typeface="Arial" panose="020B0604020202020204" pitchFamily="34" charset="0"/>
                        </a:rPr>
                        <a:t>Not considered a comparator</a:t>
                      </a:r>
                    </a:p>
                    <a:p>
                      <a:pPr marL="285750" indent="-285750">
                        <a:buFont typeface="Arial" panose="020B0604020202020204" pitchFamily="34" charset="0"/>
                        <a:buChar char="•"/>
                      </a:pPr>
                      <a:r>
                        <a:rPr lang="en-GB" sz="1700">
                          <a:latin typeface="Arial" panose="020B0604020202020204" pitchFamily="34" charset="0"/>
                          <a:cs typeface="Arial" panose="020B0604020202020204" pitchFamily="34" charset="0"/>
                        </a:rPr>
                        <a:t>Limited overlap between target populations</a:t>
                      </a:r>
                    </a:p>
                    <a:p>
                      <a:pPr marL="285750" indent="-285750">
                        <a:buFont typeface="Arial" panose="020B0604020202020204" pitchFamily="34" charset="0"/>
                        <a:buChar char="•"/>
                      </a:pPr>
                      <a:r>
                        <a:rPr lang="en-GB" sz="1700">
                          <a:latin typeface="Arial" panose="020B0604020202020204" pitchFamily="34" charset="0"/>
                          <a:cs typeface="Arial" panose="020B0604020202020204" pitchFamily="34" charset="0"/>
                        </a:rPr>
                        <a:t>Very low clinical uptake</a:t>
                      </a:r>
                    </a:p>
                    <a:p>
                      <a:pPr marL="285750" indent="-285750">
                        <a:buFont typeface="Arial" panose="020B0604020202020204" pitchFamily="34" charset="0"/>
                        <a:buChar char="•"/>
                      </a:pPr>
                      <a:r>
                        <a:rPr lang="en-GB" sz="1700">
                          <a:latin typeface="Arial" panose="020B0604020202020204" pitchFamily="34" charset="0"/>
                          <a:cs typeface="Arial" panose="020B0604020202020204" pitchFamily="34" charset="0"/>
                        </a:rPr>
                        <a:t>Ability to conduct robust ITC limited by differences in study designs and placebo arms between relevant trials</a:t>
                      </a:r>
                    </a:p>
                  </a:txBody>
                  <a:tcPr/>
                </a:tc>
                <a:extLst>
                  <a:ext uri="{0D108BD9-81ED-4DB2-BD59-A6C34878D82A}">
                    <a16:rowId xmlns:a16="http://schemas.microsoft.com/office/drawing/2014/main" val="1321533041"/>
                  </a:ext>
                </a:extLst>
              </a:tr>
              <a:tr h="1354787">
                <a:tc>
                  <a:txBody>
                    <a:bodyPr/>
                    <a:lstStyle/>
                    <a:p>
                      <a:r>
                        <a:rPr lang="en-GB" sz="1700">
                          <a:latin typeface="Arial" panose="020B0604020202020204" pitchFamily="34" charset="0"/>
                          <a:cs typeface="Arial" panose="020B0604020202020204" pitchFamily="34" charset="0"/>
                        </a:rPr>
                        <a:t>Azithromycin</a:t>
                      </a:r>
                    </a:p>
                  </a:txBody>
                  <a:tcPr/>
                </a:tc>
                <a:tc>
                  <a:txBody>
                    <a:bodyPr/>
                    <a:lstStyle/>
                    <a:p>
                      <a:r>
                        <a:rPr lang="en-GB" sz="1700">
                          <a:latin typeface="Arial" panose="020B0604020202020204" pitchFamily="34" charset="0"/>
                          <a:cs typeface="Arial" panose="020B0604020202020204" pitchFamily="34" charset="0"/>
                        </a:rPr>
                        <a:t>As per </a:t>
                      </a:r>
                      <a:r>
                        <a:rPr lang="en-GB" sz="1700">
                          <a:latin typeface="Arial" panose="020B0604020202020204" pitchFamily="34" charset="0"/>
                          <a:cs typeface="Arial" panose="020B0604020202020204" pitchFamily="34" charset="0"/>
                          <a:hlinkClick r:id="rId6"/>
                        </a:rPr>
                        <a:t>NG115</a:t>
                      </a:r>
                      <a:r>
                        <a:rPr lang="en-GB" sz="1700">
                          <a:latin typeface="Arial" panose="020B0604020202020204" pitchFamily="34" charset="0"/>
                          <a:cs typeface="Arial" panose="020B0604020202020204" pitchFamily="34" charset="0"/>
                        </a:rPr>
                        <a:t>: for non-smokers with </a:t>
                      </a:r>
                      <a:r>
                        <a:rPr lang="en-GB" sz="1700" kern="1200">
                          <a:solidFill>
                            <a:schemeClr val="dk1"/>
                          </a:solidFill>
                          <a:effectLst/>
                          <a:latin typeface="Arial" panose="020B0604020202020204" pitchFamily="34" charset="0"/>
                          <a:ea typeface="+mn-ea"/>
                          <a:cs typeface="Arial" panose="020B0604020202020204" pitchFamily="34" charset="0"/>
                        </a:rPr>
                        <a:t>≥4 exacerbations per year and/or prolonged exacerbations with sputum production and/or exacerbations resulting in hospitalisation</a:t>
                      </a:r>
                      <a:endParaRPr lang="en-GB" sz="1700">
                        <a:latin typeface="Arial" panose="020B0604020202020204" pitchFamily="34" charset="0"/>
                        <a:cs typeface="Arial" panose="020B0604020202020204" pitchFamily="34" charset="0"/>
                      </a:endParaRPr>
                    </a:p>
                  </a:txBody>
                  <a:tcPr/>
                </a:tc>
                <a:tc>
                  <a:txBody>
                    <a:bodyPr/>
                    <a:lstStyle/>
                    <a:p>
                      <a:r>
                        <a:rPr lang="en-GB" sz="1700">
                          <a:latin typeface="Arial" panose="020B0604020202020204" pitchFamily="34" charset="0"/>
                          <a:cs typeface="Arial" panose="020B0604020202020204" pitchFamily="34" charset="0"/>
                        </a:rPr>
                        <a:t>Not considered a comparator</a:t>
                      </a:r>
                    </a:p>
                    <a:p>
                      <a:pPr marL="285750" indent="-285750">
                        <a:buFont typeface="Arial" panose="020B0604020202020204" pitchFamily="34" charset="0"/>
                        <a:buChar char="•"/>
                      </a:pPr>
                      <a:r>
                        <a:rPr lang="en-GB" sz="1700">
                          <a:latin typeface="Arial" panose="020B0604020202020204" pitchFamily="34" charset="0"/>
                          <a:cs typeface="Arial" panose="020B0604020202020204" pitchFamily="34" charset="0"/>
                        </a:rPr>
                        <a:t>Limited overlap between target populations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700">
                          <a:latin typeface="Arial" panose="020B0604020202020204" pitchFamily="34" charset="0"/>
                          <a:cs typeface="Arial" panose="020B0604020202020204" pitchFamily="34" charset="0"/>
                        </a:rPr>
                        <a:t>Bacterial infection associated with only ~50% of acute exacerbations; use associated with antibiotic resistance</a:t>
                      </a:r>
                    </a:p>
                    <a:p>
                      <a:pPr marL="285750" indent="-285750">
                        <a:buFont typeface="Arial" panose="020B0604020202020204" pitchFamily="34" charset="0"/>
                        <a:buChar char="•"/>
                      </a:pPr>
                      <a:r>
                        <a:rPr lang="en-GB" sz="1700">
                          <a:latin typeface="Arial" panose="020B0604020202020204" pitchFamily="34" charset="0"/>
                          <a:cs typeface="Arial" panose="020B0604020202020204" pitchFamily="34" charset="0"/>
                        </a:rPr>
                        <a:t>Ability to conduct robust ITC limited by differences in populations and placebo arms between relevant trials</a:t>
                      </a:r>
                    </a:p>
                  </a:txBody>
                  <a:tcPr/>
                </a:tc>
                <a:extLst>
                  <a:ext uri="{0D108BD9-81ED-4DB2-BD59-A6C34878D82A}">
                    <a16:rowId xmlns:a16="http://schemas.microsoft.com/office/drawing/2014/main" val="1191568336"/>
                  </a:ext>
                </a:extLst>
              </a:tr>
            </a:tbl>
          </a:graphicData>
        </a:graphic>
      </p:graphicFrame>
      <p:sp>
        <p:nvSpPr>
          <p:cNvPr id="3" name="Text Placeholder 4">
            <a:extLst>
              <a:ext uri="{FF2B5EF4-FFF2-40B4-BE49-F238E27FC236}">
                <a16:creationId xmlns:a16="http://schemas.microsoft.com/office/drawing/2014/main" id="{66AF3DE4-57C4-4368-7E60-7000502C0686}"/>
              </a:ext>
            </a:extLst>
          </p:cNvPr>
          <p:cNvSpPr txBox="1">
            <a:spLocks/>
          </p:cNvSpPr>
          <p:nvPr/>
        </p:nvSpPr>
        <p:spPr>
          <a:xfrm>
            <a:off x="306090" y="565668"/>
            <a:ext cx="11966935" cy="62975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a:t>Company: standard care without dupilumab is the only relevant comparator</a:t>
            </a:r>
          </a:p>
          <a:p>
            <a:endParaRPr lang="en-GB" sz="2200"/>
          </a:p>
        </p:txBody>
      </p:sp>
      <p:sp>
        <p:nvSpPr>
          <p:cNvPr id="5" name="Text Placeholder 4">
            <a:extLst>
              <a:ext uri="{FF2B5EF4-FFF2-40B4-BE49-F238E27FC236}">
                <a16:creationId xmlns:a16="http://schemas.microsoft.com/office/drawing/2014/main" id="{C9F33B10-249F-1EAF-BF1E-058515D22A9F}"/>
              </a:ext>
            </a:extLst>
          </p:cNvPr>
          <p:cNvSpPr txBox="1">
            <a:spLocks/>
          </p:cNvSpPr>
          <p:nvPr/>
        </p:nvSpPr>
        <p:spPr>
          <a:xfrm>
            <a:off x="808831" y="6411913"/>
            <a:ext cx="11021219" cy="4460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COPD, Chronic obstructive pulmonary disease; EOS, Eosinophils; FEV</a:t>
            </a:r>
            <a:r>
              <a:rPr lang="en-GB" baseline="-25000"/>
              <a:t>1, </a:t>
            </a:r>
            <a:r>
              <a:rPr lang="en-GB"/>
              <a:t>forced expiratory volume in the first second; ICS, Inhaled corticosteroids; ITC, Indirect treatment comparison</a:t>
            </a:r>
          </a:p>
        </p:txBody>
      </p:sp>
    </p:spTree>
    <p:extLst>
      <p:ext uri="{BB962C8B-B14F-4D97-AF65-F5344CB8AC3E}">
        <p14:creationId xmlns:p14="http://schemas.microsoft.com/office/powerpoint/2010/main" val="429934858"/>
      </p:ext>
    </p:extLst>
  </p:cSld>
  <p:clrMapOvr>
    <a:masterClrMapping/>
  </p:clrMapOvr>
</p:sld>
</file>

<file path=ppt/theme/theme1.xml><?xml version="1.0" encoding="utf-8"?>
<a:theme xmlns:a="http://schemas.openxmlformats.org/drawingml/2006/main" name="NICEbrandthem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NICE corporate fonts">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committee template   -  Read-Only" id="{67FD46FA-215A-43E2-B049-710DA3F69158}" vid="{D9E02C5B-BE4F-4DC8-8516-629C376682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164B6419967F4F9BC885BCC38080FE" ma:contentTypeVersion="13" ma:contentTypeDescription="Create a new document." ma:contentTypeScope="" ma:versionID="b5254043dbcae697e8ded2c825e91c8a">
  <xsd:schema xmlns:xsd="http://www.w3.org/2001/XMLSchema" xmlns:xs="http://www.w3.org/2001/XMLSchema" xmlns:p="http://schemas.microsoft.com/office/2006/metadata/properties" xmlns:ns2="6113f790-c252-4bfe-890a-0e01b9de803a" xmlns:ns3="0eb656aa-4e79-4e95-9076-bc119a23e0cc" targetNamespace="http://schemas.microsoft.com/office/2006/metadata/properties" ma:root="true" ma:fieldsID="79195824eaa224afd3314d6e5a88e675" ns2:_="" ns3:_="">
    <xsd:import namespace="6113f790-c252-4bfe-890a-0e01b9de803a"/>
    <xsd:import namespace="0eb656aa-4e79-4e95-9076-bc119a23e0c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13f790-c252-4bfe-890a-0e01b9de80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abb4586-6e39-4769-a9e9-e64cee0e77f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descriptio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eb656aa-4e79-4e95-9076-bc119a23e0c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6d3fad2-883a-4eaf-9e1c-8c20d986e5dc}" ma:internalName="TaxCatchAll" ma:showField="CatchAllData" ma:web="c484c3bf-3e79-421f-a326-5c77b32e9f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eb656aa-4e79-4e95-9076-bc119a23e0cc" xsi:nil="true"/>
    <lcf76f155ced4ddcb4097134ff3c332f xmlns="6113f790-c252-4bfe-890a-0e01b9de803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1E13DC-E3B2-4C24-9C27-9A22874825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13f790-c252-4bfe-890a-0e01b9de803a"/>
    <ds:schemaRef ds:uri="0eb656aa-4e79-4e95-9076-bc119a23e0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6D4A81-9AA7-4839-9F7C-49A81BAA6B43}">
  <ds:schemaRefs>
    <ds:schemaRef ds:uri="http://schemas.microsoft.com/office/infopath/2007/PartnerControls"/>
    <ds:schemaRef ds:uri="http://purl.org/dc/dcmitype/"/>
    <ds:schemaRef ds:uri="http://purl.org/dc/elements/1.1/"/>
    <ds:schemaRef ds:uri="http://schemas.openxmlformats.org/package/2006/metadata/core-properties"/>
    <ds:schemaRef ds:uri="http://schemas.microsoft.com/office/2006/documentManagement/types"/>
    <ds:schemaRef ds:uri="0eb656aa-4e79-4e95-9076-bc119a23e0cc"/>
    <ds:schemaRef ds:uri="http://purl.org/dc/terms/"/>
    <ds:schemaRef ds:uri="6113f790-c252-4bfe-890a-0e01b9de803a"/>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81EC78B-BD21-4F7D-A745-F4837912BC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committee template  (3)</Template>
  <TotalTime>63</TotalTime>
  <Words>10482</Words>
  <Application>Microsoft Office PowerPoint</Application>
  <PresentationFormat>Widescreen</PresentationFormat>
  <Paragraphs>1257</Paragraphs>
  <Slides>55</Slides>
  <Notes>55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Inter</vt:lpstr>
      <vt:lpstr>Calibri</vt:lpstr>
      <vt:lpstr>Segoe UI</vt:lpstr>
      <vt:lpstr>Courier New</vt:lpstr>
      <vt:lpstr>Lato</vt:lpstr>
      <vt:lpstr>Wingdings</vt:lpstr>
      <vt:lpstr>Lora SemiBold</vt:lpstr>
      <vt:lpstr>Arial</vt:lpstr>
      <vt:lpstr>Times New Roman</vt:lpstr>
      <vt:lpstr>NICEbrandtheme</vt:lpstr>
      <vt:lpstr>Dupilumab for treating moderate to severe chronic obstructive pulmonary disease [ID6235] </vt:lpstr>
      <vt:lpstr>Dupilumab for treating moderate to severe chronic obstructive pulmonary disease </vt:lpstr>
      <vt:lpstr>Background on chronic obstructive pulmonary disease (COPD) </vt:lpstr>
      <vt:lpstr>Patient perspectives</vt:lpstr>
      <vt:lpstr>Clinical perspectives </vt:lpstr>
      <vt:lpstr>Equality considerations summary</vt:lpstr>
      <vt:lpstr>Dupilumab (Dupixent®, Sanofi)</vt:lpstr>
      <vt:lpstr>Treatment pathway</vt:lpstr>
      <vt:lpstr>Treatment pathway and comparators</vt:lpstr>
      <vt:lpstr>Key issues</vt:lpstr>
      <vt:lpstr>Dupilumab for treating moderate to severe chronic obstructive pulmonary disease  </vt:lpstr>
      <vt:lpstr>Pooled results, BOREAS and NOTUS: moderate or severe exacerbations</vt:lpstr>
      <vt:lpstr>Pooled results, BOREAS and NOTUS: pre-bronchodilator FEV1</vt:lpstr>
      <vt:lpstr>Key issues: Impact of COVID-19 on study design and results </vt:lpstr>
      <vt:lpstr>Key issues: Minimal clinically important differences</vt:lpstr>
      <vt:lpstr>Key issues: Reliability of ITC - comparison with roflumilast</vt:lpstr>
      <vt:lpstr>Dupilumab for treating moderate to severe chronic obstructive pulmonary disease </vt:lpstr>
      <vt:lpstr>Company’s model (1)  </vt:lpstr>
      <vt:lpstr>Company’s model (2)  </vt:lpstr>
      <vt:lpstr>Key Issue: Long-term annual decline in FEV1 </vt:lpstr>
      <vt:lpstr>Key issue: Differences in the rate of severe exacerbations between treatment arms (1) </vt:lpstr>
      <vt:lpstr>Key issue: Differences in the rate of severe exacerbations between treatment arms </vt:lpstr>
      <vt:lpstr>Key issue: Long-term treatment effect maintenance period of dupilumab (1)  </vt:lpstr>
      <vt:lpstr>Key issue: Long-term treatment effect maintenance period of dupilumab (2)  </vt:lpstr>
      <vt:lpstr>Key issue: Inclusion of excess mortality for severe exacerbations (1)   </vt:lpstr>
      <vt:lpstr>Key issue: Inclusion of excess mortality for severe exacerbations (2)   </vt:lpstr>
      <vt:lpstr>Difference in survival using alternative approaches to excess mortality</vt:lpstr>
      <vt:lpstr>Key issue: Use of treatment arm specific utility values   </vt:lpstr>
      <vt:lpstr>Summary of company and EAG base case assumptions </vt:lpstr>
      <vt:lpstr>Additional changes for EAG base case </vt:lpstr>
      <vt:lpstr>Company base case results – post clarification </vt:lpstr>
      <vt:lpstr>EAG base case results </vt:lpstr>
      <vt:lpstr>EAG preferred assumptions applied to company base case</vt:lpstr>
      <vt:lpstr>Scenario analysis applied to EAG base case</vt:lpstr>
      <vt:lpstr>Dupilumab for treating moderate to severe chronic obstructive pulmonary disease </vt:lpstr>
      <vt:lpstr>Potential uncaptured benefits</vt:lpstr>
      <vt:lpstr>Dupilumab for treating moderate to severe chronic obstructive pulmonary disease </vt:lpstr>
      <vt:lpstr>Key committee questions</vt:lpstr>
      <vt:lpstr>Key issues</vt:lpstr>
      <vt:lpstr>Dupilumab for treating moderate to severe chronic obstructive pulmonary disease </vt:lpstr>
      <vt:lpstr>Equality considerations</vt:lpstr>
      <vt:lpstr>Key clinical trials </vt:lpstr>
      <vt:lpstr>Pooled results, BOREAS and NOTUS: Saint George’s Respiratory Questionnaire</vt:lpstr>
      <vt:lpstr>Indirect treatment comparison overview</vt:lpstr>
      <vt:lpstr>TEAEs associated with COVID-19 subgroup (1)</vt:lpstr>
      <vt:lpstr>TEAEs associated with COVID-19 subgroup (2)</vt:lpstr>
      <vt:lpstr>TEAEs associated with COVID-19 subgroup (3)</vt:lpstr>
      <vt:lpstr>Efficacy and extrapolation in company base case (1)</vt:lpstr>
      <vt:lpstr>Efficacy and extrapolation in company base case (2)</vt:lpstr>
      <vt:lpstr>Health state utility regression model – Company base case</vt:lpstr>
      <vt:lpstr>Health state utility regression model – EAG base case</vt:lpstr>
      <vt:lpstr>Key Issue: Long-term annual decline in FEV1 (2)  </vt:lpstr>
      <vt:lpstr>Other issues</vt:lpstr>
      <vt:lpstr>Scenario analysis applied to company base case (1)</vt:lpstr>
      <vt:lpstr>Scenario analysis applied to company base case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Dilan Savani</dc:creator>
  <cp:lastModifiedBy>Dilan Savani</cp:lastModifiedBy>
  <cp:revision>2</cp:revision>
  <dcterms:created xsi:type="dcterms:W3CDTF">2025-03-03T11:52:43Z</dcterms:created>
  <dcterms:modified xsi:type="dcterms:W3CDTF">2025-04-11T10:04:55Z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9d85d5-6d9e-4305-a294-1f636ec0f2d6_Enabled">
    <vt:lpwstr>true</vt:lpwstr>
  </property>
  <property fmtid="{D5CDD505-2E9C-101B-9397-08002B2CF9AE}" pid="3" name="MSIP_Label_c69d85d5-6d9e-4305-a294-1f636ec0f2d6_SetDate">
    <vt:lpwstr>2023-06-06T08:52:22Z</vt:lpwstr>
  </property>
  <property fmtid="{D5CDD505-2E9C-101B-9397-08002B2CF9AE}" pid="4" name="MSIP_Label_c69d85d5-6d9e-4305-a294-1f636ec0f2d6_Method">
    <vt:lpwstr>Standard</vt:lpwstr>
  </property>
  <property fmtid="{D5CDD505-2E9C-101B-9397-08002B2CF9AE}" pid="5" name="MSIP_Label_c69d85d5-6d9e-4305-a294-1f636ec0f2d6_Name">
    <vt:lpwstr>OFFICIAL</vt:lpwstr>
  </property>
  <property fmtid="{D5CDD505-2E9C-101B-9397-08002B2CF9AE}" pid="6" name="MSIP_Label_c69d85d5-6d9e-4305-a294-1f636ec0f2d6_SiteId">
    <vt:lpwstr>6030f479-b342-472d-a5dd-740ff7538de9</vt:lpwstr>
  </property>
  <property fmtid="{D5CDD505-2E9C-101B-9397-08002B2CF9AE}" pid="7" name="MSIP_Label_c69d85d5-6d9e-4305-a294-1f636ec0f2d6_ActionId">
    <vt:lpwstr>3592bedb-0887-4889-a00b-955ebe06d3f5</vt:lpwstr>
  </property>
  <property fmtid="{D5CDD505-2E9C-101B-9397-08002B2CF9AE}" pid="8" name="MSIP_Label_c69d85d5-6d9e-4305-a294-1f636ec0f2d6_ContentBits">
    <vt:lpwstr>0</vt:lpwstr>
  </property>
  <property fmtid="{D5CDD505-2E9C-101B-9397-08002B2CF9AE}" pid="9" name="ContentTypeId">
    <vt:lpwstr>0x010100C3164B6419967F4F9BC885BCC38080FE</vt:lpwstr>
  </property>
  <property fmtid="{D5CDD505-2E9C-101B-9397-08002B2CF9AE}" pid="10" name="MediaServiceImageTags">
    <vt:lpwstr/>
  </property>
</Properties>
</file>